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40"/>
  </p:notesMasterIdLst>
  <p:handoutMasterIdLst>
    <p:handoutMasterId r:id="rId41"/>
  </p:handoutMasterIdLst>
  <p:sldIdLst>
    <p:sldId id="256" r:id="rId2"/>
    <p:sldId id="359" r:id="rId3"/>
    <p:sldId id="333" r:id="rId4"/>
    <p:sldId id="298" r:id="rId5"/>
    <p:sldId id="328" r:id="rId6"/>
    <p:sldId id="258" r:id="rId7"/>
    <p:sldId id="259" r:id="rId8"/>
    <p:sldId id="341" r:id="rId9"/>
    <p:sldId id="261" r:id="rId10"/>
    <p:sldId id="262" r:id="rId11"/>
    <p:sldId id="263" r:id="rId12"/>
    <p:sldId id="329" r:id="rId13"/>
    <p:sldId id="265" r:id="rId14"/>
    <p:sldId id="330" r:id="rId15"/>
    <p:sldId id="305" r:id="rId16"/>
    <p:sldId id="268" r:id="rId17"/>
    <p:sldId id="363" r:id="rId18"/>
    <p:sldId id="312" r:id="rId19"/>
    <p:sldId id="270" r:id="rId20"/>
    <p:sldId id="271" r:id="rId21"/>
    <p:sldId id="310" r:id="rId22"/>
    <p:sldId id="272" r:id="rId23"/>
    <p:sldId id="273" r:id="rId24"/>
    <p:sldId id="331" r:id="rId25"/>
    <p:sldId id="294" r:id="rId26"/>
    <p:sldId id="303" r:id="rId27"/>
    <p:sldId id="319" r:id="rId28"/>
    <p:sldId id="357" r:id="rId29"/>
    <p:sldId id="277" r:id="rId30"/>
    <p:sldId id="278" r:id="rId31"/>
    <p:sldId id="280" r:id="rId32"/>
    <p:sldId id="340" r:id="rId33"/>
    <p:sldId id="361" r:id="rId34"/>
    <p:sldId id="352" r:id="rId35"/>
    <p:sldId id="339" r:id="rId36"/>
    <p:sldId id="332" r:id="rId37"/>
    <p:sldId id="350" r:id="rId38"/>
    <p:sldId id="362" r:id="rId39"/>
  </p:sldIdLst>
  <p:sldSz cx="9144000" cy="6858000" type="screen4x3"/>
  <p:notesSz cx="7010400" cy="9296400"/>
  <p:custDataLst>
    <p:tags r:id="rId42"/>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Hattis" initials="PA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2E3"/>
    <a:srgbClr val="C9CCD3"/>
    <a:srgbClr val="D4D7DE"/>
    <a:srgbClr val="DFE5EF"/>
    <a:srgbClr val="DFE4F4"/>
    <a:srgbClr val="7083AE"/>
    <a:srgbClr val="A2ADC9"/>
    <a:srgbClr val="CBD3ED"/>
    <a:srgbClr val="C3CFE1"/>
    <a:srgbClr val="DFE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7283" autoAdjust="0"/>
  </p:normalViewPr>
  <p:slideViewPr>
    <p:cSldViewPr snapToGrid="0" snapToObjects="1">
      <p:cViewPr varScale="1">
        <p:scale>
          <a:sx n="126" d="100"/>
          <a:sy n="126" d="100"/>
        </p:scale>
        <p:origin x="-1260" y="-96"/>
      </p:cViewPr>
      <p:guideLst>
        <p:guide orient="horz" pos="2160"/>
        <p:guide pos="287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4" d="100"/>
          <a:sy n="94" d="100"/>
        </p:scale>
        <p:origin x="-3594" y="-96"/>
      </p:cViewPr>
      <p:guideLst>
        <p:guide orient="horz" pos="2929"/>
        <p:guide pos="2208"/>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notesMaster" Target="notesMasters/notesMaster1.xml"/>
  <Relationship Id="rId41" Type="http://schemas.openxmlformats.org/officeDocument/2006/relationships/handoutMaster" Target="handoutMasters/handoutMaster1.xml"/>
  <Relationship Id="rId42" Type="http://schemas.openxmlformats.org/officeDocument/2006/relationships/tags" Target="tags/tag1.xml"/>
  <Relationship Id="rId43" Type="http://schemas.openxmlformats.org/officeDocument/2006/relationships/commentAuthors" Target="commentAuthors.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10.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9.emf"/>
</Relationships>

</file>

<file path=ppt/drawings/_rels/vmlDrawing11.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0.emf"/>
</Relationships>

</file>

<file path=ppt/drawings/_rels/vmlDrawing12.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1.emf"/>
  <Relationship Id="rId3" Type="http://schemas.openxmlformats.org/officeDocument/2006/relationships/image" Target="../media/image12.emf"/>
</Relationships>

</file>

<file path=ppt/drawings/_rels/vmlDrawing13.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7.emf"/>
  <Relationship Id="rId3" Type="http://schemas.openxmlformats.org/officeDocument/2006/relationships/image" Target="../media/image18.emf"/>
</Relationships>

</file>

<file path=ppt/drawings/_rels/vmlDrawing14.vml.rels><?xml version="1.0" encoding="UTF-8"?>

<Relationships xmlns="http://schemas.openxmlformats.org/package/2006/relationships">
  <Relationship Id="rId1" Type="http://schemas.openxmlformats.org/officeDocument/2006/relationships/image" Target="../media/image1.emf"/>
</Relationships>

</file>

<file path=ppt/drawings/_rels/vmlDrawing15.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9.emf"/>
  <Relationship Id="rId3" Type="http://schemas.openxmlformats.org/officeDocument/2006/relationships/image" Target="../media/image20.emf"/>
</Relationships>

</file>

<file path=ppt/drawings/_rels/vmlDrawing16.vml.rels><?xml version="1.0" encoding="UTF-8"?>

<Relationships xmlns="http://schemas.openxmlformats.org/package/2006/relationships">
  <Relationship Id="rId1" Type="http://schemas.openxmlformats.org/officeDocument/2006/relationships/image" Target="../media/image3.emf"/>
  <Relationship Id="rId2" Type="http://schemas.openxmlformats.org/officeDocument/2006/relationships/image" Target="../media/image21.emf"/>
  <Relationship Id="rId3" Type="http://schemas.openxmlformats.org/officeDocument/2006/relationships/image" Target="../media/image22.emf"/>
</Relationships>

</file>

<file path=ppt/drawings/_rels/vmlDrawing17.vml.rels><?xml version="1.0" encoding="UTF-8"?>

<Relationships xmlns="http://schemas.openxmlformats.org/package/2006/relationships">
  <Relationship Id="rId1" Type="http://schemas.openxmlformats.org/officeDocument/2006/relationships/image" Target="../media/image1.emf"/>
</Relationships>

</file>

<file path=ppt/drawings/_rels/vmlDrawing18.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3.emf"/>
</Relationships>

</file>

<file path=ppt/drawings/_rels/vmlDrawing19.vml.rels><?xml version="1.0" encoding="UTF-8"?>

<Relationships xmlns="http://schemas.openxmlformats.org/package/2006/relationships">
  <Relationship Id="rId1" Type="http://schemas.openxmlformats.org/officeDocument/2006/relationships/image" Target="../media/image3.emf"/>
  <Relationship Id="rId2" Type="http://schemas.openxmlformats.org/officeDocument/2006/relationships/image" Target="../media/image24.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20.vml.rels><?xml version="1.0" encoding="UTF-8"?>

<Relationships xmlns="http://schemas.openxmlformats.org/package/2006/relationships">
  <Relationship Id="rId1" Type="http://schemas.openxmlformats.org/officeDocument/2006/relationships/image" Target="../media/image3.emf"/>
  <Relationship Id="rId2" Type="http://schemas.openxmlformats.org/officeDocument/2006/relationships/image" Target="../media/image25.emf"/>
</Relationships>

</file>

<file path=ppt/drawings/_rels/vmlDrawing21.vml.rels><?xml version="1.0" encoding="UTF-8"?>

<Relationships xmlns="http://schemas.openxmlformats.org/package/2006/relationships">
  <Relationship Id="rId1" Type="http://schemas.openxmlformats.org/officeDocument/2006/relationships/image" Target="../media/image3.emf"/>
  <Relationship Id="rId2" Type="http://schemas.openxmlformats.org/officeDocument/2006/relationships/image" Target="../media/image26.emf"/>
</Relationships>

</file>

<file path=ppt/drawings/_rels/vmlDrawing22.vml.rels><?xml version="1.0" encoding="UTF-8"?>

<Relationships xmlns="http://schemas.openxmlformats.org/package/2006/relationships">
  <Relationship Id="rId1" Type="http://schemas.openxmlformats.org/officeDocument/2006/relationships/image" Target="../media/image3.emf"/>
  <Relationship Id="rId2" Type="http://schemas.openxmlformats.org/officeDocument/2006/relationships/image" Target="../media/image27.emf"/>
  <Relationship Id="rId3" Type="http://schemas.openxmlformats.org/officeDocument/2006/relationships/image" Target="../media/image28.emf"/>
</Relationships>

</file>

<file path=ppt/drawings/_rels/vmlDrawing23.vml.rels><?xml version="1.0" encoding="UTF-8"?>

<Relationships xmlns="http://schemas.openxmlformats.org/package/2006/relationships">
  <Relationship Id="rId1" Type="http://schemas.openxmlformats.org/officeDocument/2006/relationships/image" Target="../media/image3.emf"/>
</Relationships>

</file>

<file path=ppt/drawings/_rels/vmlDrawing24.vml.rels><?xml version="1.0" encoding="UTF-8"?>

<Relationships xmlns="http://schemas.openxmlformats.org/package/2006/relationships">
  <Relationship Id="rId1" Type="http://schemas.openxmlformats.org/officeDocument/2006/relationships/image" Target="../media/image3.emf"/>
  <Relationship Id="rId2" Type="http://schemas.openxmlformats.org/officeDocument/2006/relationships/image" Target="../media/image29.emf"/>
  <Relationship Id="rId3" Type="http://schemas.openxmlformats.org/officeDocument/2006/relationships/image" Target="../media/image30.emf"/>
  <Relationship Id="rId4" Type="http://schemas.openxmlformats.org/officeDocument/2006/relationships/image" Target="../media/image31.emf"/>
  <Relationship Id="rId5" Type="http://schemas.openxmlformats.org/officeDocument/2006/relationships/image" Target="../media/image32.emf"/>
  <Relationship Id="rId6" Type="http://schemas.openxmlformats.org/officeDocument/2006/relationships/image" Target="../media/image33.emf"/>
  <Relationship Id="rId7" Type="http://schemas.openxmlformats.org/officeDocument/2006/relationships/image" Target="../media/image34.emf"/>
</Relationships>

</file>

<file path=ppt/drawings/_rels/vmlDrawing25.vml.rels><?xml version="1.0" encoding="UTF-8"?>

<Relationships xmlns="http://schemas.openxmlformats.org/package/2006/relationships">
  <Relationship Id="rId1" Type="http://schemas.openxmlformats.org/officeDocument/2006/relationships/image" Target="../media/image3.emf"/>
</Relationships>

</file>

<file path=ppt/drawings/_rels/vmlDrawing26.vml.rels><?xml version="1.0" encoding="UTF-8"?>

<Relationships xmlns="http://schemas.openxmlformats.org/package/2006/relationships">
  <Relationship Id="rId1" Type="http://schemas.openxmlformats.org/officeDocument/2006/relationships/image" Target="../media/image3.emf"/>
</Relationships>

</file>

<file path=ppt/drawings/_rels/vmlDrawing27.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5.emf"/>
</Relationships>

</file>

<file path=ppt/drawings/_rels/vmlDrawing28.vml.rels><?xml version="1.0" encoding="UTF-8"?>

<Relationships xmlns="http://schemas.openxmlformats.org/package/2006/relationships">
  <Relationship Id="rId1" Type="http://schemas.openxmlformats.org/officeDocument/2006/relationships/image" Target="../media/image3.emf"/>
  <Relationship Id="rId2" Type="http://schemas.openxmlformats.org/officeDocument/2006/relationships/image" Target="../media/image36.emf"/>
</Relationships>

</file>

<file path=ppt/drawings/_rels/vmlDrawing29.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7.emf"/>
</Relationships>

</file>

<file path=ppt/drawings/_rels/vmlDrawing3.vml.rels><?xml version="1.0" encoding="UTF-8"?>

<Relationships xmlns="http://schemas.openxmlformats.org/package/2006/relationships">
  <Relationship Id="rId1" Type="http://schemas.openxmlformats.org/officeDocument/2006/relationships/image" Target="../media/image3.emf"/>
</Relationships>

</file>

<file path=ppt/drawings/_rels/vmlDrawing30.vml.rels><?xml version="1.0" encoding="UTF-8"?>

<Relationships xmlns="http://schemas.openxmlformats.org/package/2006/relationships">
  <Relationship Id="rId1" Type="http://schemas.openxmlformats.org/officeDocument/2006/relationships/image" Target="../media/image1.emf"/>
</Relationships>

</file>

<file path=ppt/drawings/_rels/vmlDrawing31.vml.rels><?xml version="1.0" encoding="UTF-8"?>

<Relationships xmlns="http://schemas.openxmlformats.org/package/2006/relationships">
  <Relationship Id="rId1" Type="http://schemas.openxmlformats.org/officeDocument/2006/relationships/image" Target="../media/image1.emf"/>
</Relationships>

</file>

<file path=ppt/drawings/_rels/vmlDrawing32.vml.rels><?xml version="1.0" encoding="UTF-8"?>

<Relationships xmlns="http://schemas.openxmlformats.org/package/2006/relationships">
  <Relationship Id="rId1" Type="http://schemas.openxmlformats.org/officeDocument/2006/relationships/image" Target="../media/image1.emf"/>
</Relationships>

</file>

<file path=ppt/drawings/_rels/vmlDrawing33.vml.rels><?xml version="1.0" encoding="UTF-8"?>

<Relationships xmlns="http://schemas.openxmlformats.org/package/2006/relationships">
  <Relationship Id="rId1" Type="http://schemas.openxmlformats.org/officeDocument/2006/relationships/image" Target="../media/image3.emf"/>
</Relationships>

</file>

<file path=ppt/drawings/_rels/vmlDrawing34.vml.rels><?xml version="1.0" encoding="UTF-8"?>

<Relationships xmlns="http://schemas.openxmlformats.org/package/2006/relationships">
  <Relationship Id="rId1" Type="http://schemas.openxmlformats.org/officeDocument/2006/relationships/image" Target="../media/image3.emf"/>
</Relationships>

</file>

<file path=ppt/drawings/_rels/vmlDrawing35.vml.rels><?xml version="1.0" encoding="UTF-8"?>

<Relationships xmlns="http://schemas.openxmlformats.org/package/2006/relationships">
  <Relationship Id="rId1" Type="http://schemas.openxmlformats.org/officeDocument/2006/relationships/image" Target="../media/image3.emf"/>
</Relationships>

</file>

<file path=ppt/drawings/_rels/vmlDrawing4.vml.rels><?xml version="1.0" encoding="UTF-8"?>

<Relationships xmlns="http://schemas.openxmlformats.org/package/2006/relationships">
  <Relationship Id="rId1" Type="http://schemas.openxmlformats.org/officeDocument/2006/relationships/image" Target="../media/image3.emf"/>
</Relationships>

</file>

<file path=ppt/drawings/_rels/vmlDrawing5.vml.rels><?xml version="1.0" encoding="UTF-8"?>

<Relationships xmlns="http://schemas.openxmlformats.org/package/2006/relationships">
  <Relationship Id="rId1" Type="http://schemas.openxmlformats.org/officeDocument/2006/relationships/image" Target="../media/image3.emf"/>
</Relationships>

</file>

<file path=ppt/drawings/_rels/vmlDrawing6.vml.rels><?xml version="1.0" encoding="UTF-8"?>

<Relationships xmlns="http://schemas.openxmlformats.org/package/2006/relationships">
  <Relationship Id="rId1" Type="http://schemas.openxmlformats.org/officeDocument/2006/relationships/image" Target="../media/image3.emf"/>
</Relationships>

</file>

<file path=ppt/drawings/_rels/vmlDrawing7.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6.emf"/>
</Relationships>

</file>

<file path=ppt/drawings/_rels/vmlDrawing8.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7.emf"/>
</Relationships>

</file>

<file path=ppt/drawings/_rels/vmlDrawing9.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8.emf"/>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062371"/>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idx="2"/>
          </p:nvPr>
        </p:nvSpPr>
        <p:spPr bwMode="auto">
          <a:xfrm>
            <a:off x="781050" y="582613"/>
            <a:ext cx="5453063" cy="4090987"/>
          </a:xfrm>
          <a:prstGeom prst="rect">
            <a:avLst/>
          </a:prstGeom>
          <a:no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67699" y="4995326"/>
            <a:ext cx="597402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7" name="Rectangle 7"/>
          <p:cNvSpPr>
            <a:spLocks noGrp="1" noChangeArrowheads="1"/>
          </p:cNvSpPr>
          <p:nvPr>
            <p:ph type="sldNum" sz="quarter" idx="5"/>
          </p:nvPr>
        </p:nvSpPr>
        <p:spPr bwMode="auto">
          <a:xfrm>
            <a:off x="6256226" y="8913103"/>
            <a:ext cx="55614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300"/>
            </a:lvl1pPr>
          </a:lstStyle>
          <a:p>
            <a:fld id="{70498D40-1BE2-43D7-B203-7681072C83B6}" type="slidenum">
              <a:rPr lang="en-US"/>
              <a:pPr/>
              <a:t>‹#›</a:t>
            </a:fld>
            <a:endParaRPr lang="en-US"/>
          </a:p>
        </p:txBody>
      </p:sp>
      <p:sp>
        <p:nvSpPr>
          <p:cNvPr id="5128" name="doc id"/>
          <p:cNvSpPr>
            <a:spLocks noGrp="1" noChangeArrowheads="1"/>
          </p:cNvSpPr>
          <p:nvPr>
            <p:ph type="ftr" sz="quarter" idx="4"/>
          </p:nvPr>
        </p:nvSpPr>
        <p:spPr bwMode="auto">
          <a:xfrm>
            <a:off x="6812307" y="65117"/>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a:lvl1pPr>
          </a:lstStyle>
          <a:p>
            <a:endParaRPr lang="en-US"/>
          </a:p>
        </p:txBody>
      </p:sp>
    </p:spTree>
    <p:extLst>
      <p:ext uri="{BB962C8B-B14F-4D97-AF65-F5344CB8AC3E}">
        <p14:creationId xmlns:p14="http://schemas.microsoft.com/office/powerpoint/2010/main" val="2984167591"/>
      </p:ext>
    </p:extLst>
  </p:cSld>
  <p:clrMap bg1="lt1" tx1="dk1" bg2="lt2" tx2="dk2" accent1="accent1" accent2="accent2" accent3="accent3" accent4="accent4" accent5="accent5" accent6="accent6" hlink="hlink" folHlink="folHlink"/>
  <p:notesStyle>
    <a:lvl1pPr algn="l" defTabSz="913526" rtl="0" fontAlgn="base">
      <a:spcBef>
        <a:spcPct val="0"/>
      </a:spcBef>
      <a:spcAft>
        <a:spcPct val="0"/>
      </a:spcAft>
      <a:buClr>
        <a:schemeClr val="tx2"/>
      </a:buClr>
      <a:defRPr sz="1600" kern="1200">
        <a:solidFill>
          <a:schemeClr val="tx1"/>
        </a:solidFill>
        <a:latin typeface="Arial" charset="0"/>
        <a:ea typeface="+mn-ea"/>
        <a:cs typeface="+mn-cs"/>
      </a:defRPr>
    </a:lvl1pPr>
    <a:lvl2pPr marL="119860" indent="-118241" algn="l" defTabSz="913526" rtl="0" fontAlgn="base">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6129" indent="-184649" algn="l" defTabSz="913526" rtl="0" fontAlgn="base">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35707" indent="-127959" algn="l" defTabSz="913526" rtl="0" fontAlgn="base">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53946" indent="-116620" algn="l" defTabSz="913526" rtl="0" fontAlgn="base">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332406" algn="l" defTabSz="932962" rtl="0" eaLnBrk="1" latinLnBrk="0" hangingPunct="1">
      <a:defRPr sz="1200" kern="1200">
        <a:solidFill>
          <a:schemeClr val="tx1"/>
        </a:solidFill>
        <a:latin typeface="+mn-lt"/>
        <a:ea typeface="+mn-ea"/>
        <a:cs typeface="+mn-cs"/>
      </a:defRPr>
    </a:lvl6pPr>
    <a:lvl7pPr marL="2798887" algn="l" defTabSz="932962" rtl="0" eaLnBrk="1" latinLnBrk="0" hangingPunct="1">
      <a:defRPr sz="1200" kern="1200">
        <a:solidFill>
          <a:schemeClr val="tx1"/>
        </a:solidFill>
        <a:latin typeface="+mn-lt"/>
        <a:ea typeface="+mn-ea"/>
        <a:cs typeface="+mn-cs"/>
      </a:defRPr>
    </a:lvl7pPr>
    <a:lvl8pPr marL="3265368" algn="l" defTabSz="932962" rtl="0" eaLnBrk="1" latinLnBrk="0" hangingPunct="1">
      <a:defRPr sz="1200" kern="1200">
        <a:solidFill>
          <a:schemeClr val="tx1"/>
        </a:solidFill>
        <a:latin typeface="+mn-lt"/>
        <a:ea typeface="+mn-ea"/>
        <a:cs typeface="+mn-cs"/>
      </a:defRPr>
    </a:lvl8pPr>
    <a:lvl9pPr marL="3731849" algn="l" defTabSz="9329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0</a:t>
            </a:fld>
            <a:endParaRPr lang="en-US"/>
          </a:p>
        </p:txBody>
      </p:sp>
    </p:spTree>
    <p:extLst>
      <p:ext uri="{BB962C8B-B14F-4D97-AF65-F5344CB8AC3E}">
        <p14:creationId xmlns:p14="http://schemas.microsoft.com/office/powerpoint/2010/main" val="348767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9</a:t>
            </a:fld>
            <a:endParaRPr lang="en-US"/>
          </a:p>
        </p:txBody>
      </p:sp>
    </p:spTree>
    <p:extLst>
      <p:ext uri="{BB962C8B-B14F-4D97-AF65-F5344CB8AC3E}">
        <p14:creationId xmlns:p14="http://schemas.microsoft.com/office/powerpoint/2010/main" val="3588225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10</a:t>
            </a:fld>
            <a:endParaRPr lang="en-US"/>
          </a:p>
        </p:txBody>
      </p:sp>
    </p:spTree>
    <p:extLst>
      <p:ext uri="{BB962C8B-B14F-4D97-AF65-F5344CB8AC3E}">
        <p14:creationId xmlns:p14="http://schemas.microsoft.com/office/powerpoint/2010/main" val="1859083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11</a:t>
            </a:fld>
            <a:endParaRPr lang="en-US"/>
          </a:p>
        </p:txBody>
      </p:sp>
    </p:spTree>
    <p:extLst>
      <p:ext uri="{BB962C8B-B14F-4D97-AF65-F5344CB8AC3E}">
        <p14:creationId xmlns:p14="http://schemas.microsoft.com/office/powerpoint/2010/main" val="2474936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12</a:t>
            </a:fld>
            <a:endParaRPr lang="en-US"/>
          </a:p>
        </p:txBody>
      </p:sp>
    </p:spTree>
    <p:extLst>
      <p:ext uri="{BB962C8B-B14F-4D97-AF65-F5344CB8AC3E}">
        <p14:creationId xmlns:p14="http://schemas.microsoft.com/office/powerpoint/2010/main" val="210320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13</a:t>
            </a:fld>
            <a:endParaRPr lang="en-US"/>
          </a:p>
        </p:txBody>
      </p:sp>
    </p:spTree>
    <p:extLst>
      <p:ext uri="{BB962C8B-B14F-4D97-AF65-F5344CB8AC3E}">
        <p14:creationId xmlns:p14="http://schemas.microsoft.com/office/powerpoint/2010/main" val="388240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14</a:t>
            </a:fld>
            <a:endParaRPr lang="en-US"/>
          </a:p>
        </p:txBody>
      </p:sp>
    </p:spTree>
    <p:extLst>
      <p:ext uri="{BB962C8B-B14F-4D97-AF65-F5344CB8AC3E}">
        <p14:creationId xmlns:p14="http://schemas.microsoft.com/office/powerpoint/2010/main" val="186675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15</a:t>
            </a:fld>
            <a:endParaRPr lang="en-US"/>
          </a:p>
        </p:txBody>
      </p:sp>
    </p:spTree>
    <p:extLst>
      <p:ext uri="{BB962C8B-B14F-4D97-AF65-F5344CB8AC3E}">
        <p14:creationId xmlns:p14="http://schemas.microsoft.com/office/powerpoint/2010/main" val="438200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701" y="4995332"/>
            <a:ext cx="5974023" cy="246221"/>
          </a:xfrm>
        </p:spPr>
        <p:txBody>
          <a:bodyPr/>
          <a:lstStyle/>
          <a:p>
            <a:endParaRPr lang="en-US" dirty="0"/>
          </a:p>
        </p:txBody>
      </p:sp>
      <p:sp>
        <p:nvSpPr>
          <p:cNvPr id="4" name="Slide Number Placeholder 3"/>
          <p:cNvSpPr>
            <a:spLocks noGrp="1"/>
          </p:cNvSpPr>
          <p:nvPr>
            <p:ph type="sldNum" sz="quarter" idx="10"/>
          </p:nvPr>
        </p:nvSpPr>
        <p:spPr/>
        <p:txBody>
          <a:bodyPr/>
          <a:lstStyle/>
          <a:p>
            <a:fld id="{70498D40-1BE2-43D7-B203-7681072C83B6}" type="slidenum">
              <a:rPr lang="en-US" smtClean="0"/>
              <a:pPr/>
              <a:t>16</a:t>
            </a:fld>
            <a:endParaRPr lang="en-US"/>
          </a:p>
        </p:txBody>
      </p:sp>
    </p:spTree>
    <p:extLst>
      <p:ext uri="{BB962C8B-B14F-4D97-AF65-F5344CB8AC3E}">
        <p14:creationId xmlns:p14="http://schemas.microsoft.com/office/powerpoint/2010/main" val="92721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17</a:t>
            </a:fld>
            <a:endParaRPr lang="en-US"/>
          </a:p>
        </p:txBody>
      </p:sp>
    </p:spTree>
    <p:extLst>
      <p:ext uri="{BB962C8B-B14F-4D97-AF65-F5344CB8AC3E}">
        <p14:creationId xmlns:p14="http://schemas.microsoft.com/office/powerpoint/2010/main" val="980744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18</a:t>
            </a:fld>
            <a:endParaRPr lang="en-US"/>
          </a:p>
        </p:txBody>
      </p:sp>
    </p:spTree>
    <p:extLst>
      <p:ext uri="{BB962C8B-B14F-4D97-AF65-F5344CB8AC3E}">
        <p14:creationId xmlns:p14="http://schemas.microsoft.com/office/powerpoint/2010/main" val="367822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1</a:t>
            </a:fld>
            <a:endParaRPr lang="en-US"/>
          </a:p>
        </p:txBody>
      </p:sp>
    </p:spTree>
    <p:extLst>
      <p:ext uri="{BB962C8B-B14F-4D97-AF65-F5344CB8AC3E}">
        <p14:creationId xmlns:p14="http://schemas.microsoft.com/office/powerpoint/2010/main" val="1565100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19</a:t>
            </a:fld>
            <a:endParaRPr lang="en-US"/>
          </a:p>
        </p:txBody>
      </p:sp>
    </p:spTree>
    <p:extLst>
      <p:ext uri="{BB962C8B-B14F-4D97-AF65-F5344CB8AC3E}">
        <p14:creationId xmlns:p14="http://schemas.microsoft.com/office/powerpoint/2010/main" val="686627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20</a:t>
            </a:fld>
            <a:endParaRPr lang="en-US"/>
          </a:p>
        </p:txBody>
      </p:sp>
    </p:spTree>
    <p:extLst>
      <p:ext uri="{BB962C8B-B14F-4D97-AF65-F5344CB8AC3E}">
        <p14:creationId xmlns:p14="http://schemas.microsoft.com/office/powerpoint/2010/main" val="549411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21</a:t>
            </a:fld>
            <a:endParaRPr lang="en-US"/>
          </a:p>
        </p:txBody>
      </p:sp>
    </p:spTree>
    <p:extLst>
      <p:ext uri="{BB962C8B-B14F-4D97-AF65-F5344CB8AC3E}">
        <p14:creationId xmlns:p14="http://schemas.microsoft.com/office/powerpoint/2010/main" val="1117316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22</a:t>
            </a:fld>
            <a:endParaRPr lang="en-US"/>
          </a:p>
        </p:txBody>
      </p:sp>
    </p:spTree>
    <p:extLst>
      <p:ext uri="{BB962C8B-B14F-4D97-AF65-F5344CB8AC3E}">
        <p14:creationId xmlns:p14="http://schemas.microsoft.com/office/powerpoint/2010/main" val="2121406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23</a:t>
            </a:fld>
            <a:endParaRPr lang="en-US"/>
          </a:p>
        </p:txBody>
      </p:sp>
    </p:spTree>
    <p:extLst>
      <p:ext uri="{BB962C8B-B14F-4D97-AF65-F5344CB8AC3E}">
        <p14:creationId xmlns:p14="http://schemas.microsoft.com/office/powerpoint/2010/main" val="2243196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24</a:t>
            </a:fld>
            <a:endParaRPr lang="en-US"/>
          </a:p>
        </p:txBody>
      </p:sp>
    </p:spTree>
    <p:extLst>
      <p:ext uri="{BB962C8B-B14F-4D97-AF65-F5344CB8AC3E}">
        <p14:creationId xmlns:p14="http://schemas.microsoft.com/office/powerpoint/2010/main" val="336327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33"/>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fld id="{70498D40-1BE2-43D7-B203-7681072C83B6}" type="slidenum">
              <a:rPr lang="en-US" smtClean="0"/>
              <a:pPr/>
              <a:t>25</a:t>
            </a:fld>
            <a:endParaRPr lang="en-US"/>
          </a:p>
        </p:txBody>
      </p:sp>
    </p:spTree>
    <p:extLst>
      <p:ext uri="{BB962C8B-B14F-4D97-AF65-F5344CB8AC3E}">
        <p14:creationId xmlns:p14="http://schemas.microsoft.com/office/powerpoint/2010/main" val="768771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26</a:t>
            </a:fld>
            <a:endParaRPr lang="en-US"/>
          </a:p>
        </p:txBody>
      </p:sp>
    </p:spTree>
    <p:extLst>
      <p:ext uri="{BB962C8B-B14F-4D97-AF65-F5344CB8AC3E}">
        <p14:creationId xmlns:p14="http://schemas.microsoft.com/office/powerpoint/2010/main" val="1979411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27</a:t>
            </a:fld>
            <a:endParaRPr lang="en-US"/>
          </a:p>
        </p:txBody>
      </p:sp>
    </p:spTree>
    <p:extLst>
      <p:ext uri="{BB962C8B-B14F-4D97-AF65-F5344CB8AC3E}">
        <p14:creationId xmlns:p14="http://schemas.microsoft.com/office/powerpoint/2010/main" val="2945273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28</a:t>
            </a:fld>
            <a:endParaRPr lang="en-US"/>
          </a:p>
        </p:txBody>
      </p:sp>
    </p:spTree>
    <p:extLst>
      <p:ext uri="{BB962C8B-B14F-4D97-AF65-F5344CB8AC3E}">
        <p14:creationId xmlns:p14="http://schemas.microsoft.com/office/powerpoint/2010/main" val="61302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2</a:t>
            </a:fld>
            <a:endParaRPr lang="en-US"/>
          </a:p>
        </p:txBody>
      </p:sp>
    </p:spTree>
    <p:extLst>
      <p:ext uri="{BB962C8B-B14F-4D97-AF65-F5344CB8AC3E}">
        <p14:creationId xmlns:p14="http://schemas.microsoft.com/office/powerpoint/2010/main" val="1750271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29</a:t>
            </a:fld>
            <a:endParaRPr lang="en-US"/>
          </a:p>
        </p:txBody>
      </p:sp>
    </p:spTree>
    <p:extLst>
      <p:ext uri="{BB962C8B-B14F-4D97-AF65-F5344CB8AC3E}">
        <p14:creationId xmlns:p14="http://schemas.microsoft.com/office/powerpoint/2010/main" val="2983078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32"/>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fld id="{70498D40-1BE2-43D7-B203-7681072C83B6}" type="slidenum">
              <a:rPr lang="en-US" smtClean="0"/>
              <a:pPr/>
              <a:t>30</a:t>
            </a:fld>
            <a:endParaRPr lang="en-US"/>
          </a:p>
        </p:txBody>
      </p:sp>
    </p:spTree>
    <p:extLst>
      <p:ext uri="{BB962C8B-B14F-4D97-AF65-F5344CB8AC3E}">
        <p14:creationId xmlns:p14="http://schemas.microsoft.com/office/powerpoint/2010/main" val="1344392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31</a:t>
            </a:fld>
            <a:endParaRPr lang="en-US"/>
          </a:p>
        </p:txBody>
      </p:sp>
    </p:spTree>
    <p:extLst>
      <p:ext uri="{BB962C8B-B14F-4D97-AF65-F5344CB8AC3E}">
        <p14:creationId xmlns:p14="http://schemas.microsoft.com/office/powerpoint/2010/main" val="2426532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32</a:t>
            </a:fld>
            <a:endParaRPr lang="en-US"/>
          </a:p>
        </p:txBody>
      </p:sp>
    </p:spTree>
    <p:extLst>
      <p:ext uri="{BB962C8B-B14F-4D97-AF65-F5344CB8AC3E}">
        <p14:creationId xmlns:p14="http://schemas.microsoft.com/office/powerpoint/2010/main" val="1354304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33</a:t>
            </a:fld>
            <a:endParaRPr lang="en-US"/>
          </a:p>
        </p:txBody>
      </p:sp>
    </p:spTree>
    <p:extLst>
      <p:ext uri="{BB962C8B-B14F-4D97-AF65-F5344CB8AC3E}">
        <p14:creationId xmlns:p14="http://schemas.microsoft.com/office/powerpoint/2010/main" val="2054695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34</a:t>
            </a:fld>
            <a:endParaRPr lang="en-US"/>
          </a:p>
        </p:txBody>
      </p:sp>
    </p:spTree>
    <p:extLst>
      <p:ext uri="{BB962C8B-B14F-4D97-AF65-F5344CB8AC3E}">
        <p14:creationId xmlns:p14="http://schemas.microsoft.com/office/powerpoint/2010/main" val="1618014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35</a:t>
            </a:fld>
            <a:endParaRPr lang="en-US"/>
          </a:p>
        </p:txBody>
      </p:sp>
    </p:spTree>
    <p:extLst>
      <p:ext uri="{BB962C8B-B14F-4D97-AF65-F5344CB8AC3E}">
        <p14:creationId xmlns:p14="http://schemas.microsoft.com/office/powerpoint/2010/main" val="3323815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36</a:t>
            </a:fld>
            <a:endParaRPr lang="en-US"/>
          </a:p>
        </p:txBody>
      </p:sp>
    </p:spTree>
    <p:extLst>
      <p:ext uri="{BB962C8B-B14F-4D97-AF65-F5344CB8AC3E}">
        <p14:creationId xmlns:p14="http://schemas.microsoft.com/office/powerpoint/2010/main" val="3540839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37</a:t>
            </a:fld>
            <a:endParaRPr lang="en-US"/>
          </a:p>
        </p:txBody>
      </p:sp>
    </p:spTree>
    <p:extLst>
      <p:ext uri="{BB962C8B-B14F-4D97-AF65-F5344CB8AC3E}">
        <p14:creationId xmlns:p14="http://schemas.microsoft.com/office/powerpoint/2010/main" val="4216475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3</a:t>
            </a:fld>
            <a:endParaRPr lang="en-US"/>
          </a:p>
        </p:txBody>
      </p:sp>
    </p:spTree>
    <p:extLst>
      <p:ext uri="{BB962C8B-B14F-4D97-AF65-F5344CB8AC3E}">
        <p14:creationId xmlns:p14="http://schemas.microsoft.com/office/powerpoint/2010/main" val="25779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4</a:t>
            </a:fld>
            <a:endParaRPr lang="en-US"/>
          </a:p>
        </p:txBody>
      </p:sp>
    </p:spTree>
    <p:extLst>
      <p:ext uri="{BB962C8B-B14F-4D97-AF65-F5344CB8AC3E}">
        <p14:creationId xmlns:p14="http://schemas.microsoft.com/office/powerpoint/2010/main" val="248952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5</a:t>
            </a:fld>
            <a:endParaRPr lang="en-US"/>
          </a:p>
        </p:txBody>
      </p:sp>
    </p:spTree>
    <p:extLst>
      <p:ext uri="{BB962C8B-B14F-4D97-AF65-F5344CB8AC3E}">
        <p14:creationId xmlns:p14="http://schemas.microsoft.com/office/powerpoint/2010/main" val="341197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6</a:t>
            </a:fld>
            <a:endParaRPr lang="en-US"/>
          </a:p>
        </p:txBody>
      </p:sp>
    </p:spTree>
    <p:extLst>
      <p:ext uri="{BB962C8B-B14F-4D97-AF65-F5344CB8AC3E}">
        <p14:creationId xmlns:p14="http://schemas.microsoft.com/office/powerpoint/2010/main" val="4224949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7</a:t>
            </a:fld>
            <a:endParaRPr lang="en-US"/>
          </a:p>
        </p:txBody>
      </p:sp>
    </p:spTree>
    <p:extLst>
      <p:ext uri="{BB962C8B-B14F-4D97-AF65-F5344CB8AC3E}">
        <p14:creationId xmlns:p14="http://schemas.microsoft.com/office/powerpoint/2010/main" val="119352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a:p>
        </p:txBody>
      </p:sp>
      <p:sp>
        <p:nvSpPr>
          <p:cNvPr id="4" name="Slide Number Placeholder 3"/>
          <p:cNvSpPr>
            <a:spLocks noGrp="1"/>
          </p:cNvSpPr>
          <p:nvPr>
            <p:ph type="sldNum" sz="quarter" idx="10"/>
          </p:nvPr>
        </p:nvSpPr>
        <p:spPr/>
        <p:txBody>
          <a:bodyPr/>
          <a:lstStyle/>
          <a:p>
            <a:fld id="{70498D40-1BE2-43D7-B203-7681072C83B6}" type="slidenum">
              <a:rPr lang="en-US" smtClean="0"/>
              <a:pPr/>
              <a:t>8</a:t>
            </a:fld>
            <a:endParaRPr lang="en-US"/>
          </a:p>
        </p:txBody>
      </p:sp>
    </p:spTree>
    <p:extLst>
      <p:ext uri="{BB962C8B-B14F-4D97-AF65-F5344CB8AC3E}">
        <p14:creationId xmlns:p14="http://schemas.microsoft.com/office/powerpoint/2010/main" val="2210711573"/>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vmlDrawing" Target="../drawings/vmlDrawing1.vml"/>
  <Relationship Id="rId2" Type="http://schemas.openxmlformats.org/officeDocument/2006/relationships/tags" Target="../tags/tag4.xml"/>
  <Relationship Id="rId3" Type="http://schemas.openxmlformats.org/officeDocument/2006/relationships/slideMaster" Target="../slideMasters/slideMaster1.xml"/>
  <Relationship Id="rId4" Type="http://schemas.openxmlformats.org/officeDocument/2006/relationships/oleObject" Target="../embeddings/oleObject1.bin"/>
  <Relationship Id="rId5" Type="http://schemas.openxmlformats.org/officeDocument/2006/relationships/image" Target="../media/image1.emf"/>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0965405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408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1209247"/>
      </p:ext>
    </p:extLst>
  </p:cSld>
  <p:clrMapOvr>
    <a:masterClrMapping/>
  </p:clrMapOvr>
  <p:timing>
    <p:tnLst>
      <p:par>
        <p:cTn id="1" dur="indefinite" restart="never" nodeType="tmRoot"/>
      </p:par>
    </p:tnLst>
  </p:timing>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 Id="rId3" Type="http://schemas.openxmlformats.org/officeDocument/2006/relationships/tags" Target="../tags/tag2.xml"/>
  <Relationship Id="rId4" Type="http://schemas.openxmlformats.org/officeDocument/2006/relationships/tags" Target="../tags/tag3.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21489" y="234863"/>
            <a:ext cx="8794113"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98" name="SlideLogoText"/>
          <p:cNvSpPr>
            <a:spLocks noChangeArrowheads="1"/>
          </p:cNvSpPr>
          <p:nvPr>
            <p:custDataLst>
              <p:tags r:id="rId3"/>
            </p:custDataLst>
          </p:nvPr>
        </p:nvSpPr>
        <p:spPr bwMode="auto">
          <a:xfrm>
            <a:off x="7143311" y="6565687"/>
            <a:ext cx="1359232"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1000" b="0" dirty="0" smtClean="0">
                <a:latin typeface="+mj-lt"/>
              </a:rPr>
              <a:t>Health Policy Commission</a:t>
            </a:r>
            <a:endParaRPr lang="en-US" sz="1000" b="0" dirty="0">
              <a:latin typeface="+mj-lt"/>
            </a:endParaRPr>
          </a:p>
        </p:txBody>
      </p:sp>
      <p:sp>
        <p:nvSpPr>
          <p:cNvPr id="1076" name="McK 1. On-page tracker" hidden="1"/>
          <p:cNvSpPr>
            <a:spLocks noChangeArrowheads="1"/>
          </p:cNvSpPr>
          <p:nvPr/>
        </p:nvSpPr>
        <p:spPr bwMode="auto">
          <a:xfrm>
            <a:off x="121489" y="27537"/>
            <a:ext cx="868234"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a:solidFill>
                  <a:srgbClr val="808080"/>
                </a:solidFill>
              </a:rPr>
              <a:t>TRACKER</a:t>
            </a:r>
          </a:p>
        </p:txBody>
      </p:sp>
      <p:sp>
        <p:nvSpPr>
          <p:cNvPr id="1032" name="McK 3. Unit of measure" hidden="1"/>
          <p:cNvSpPr txBox="1">
            <a:spLocks noChangeArrowheads="1"/>
          </p:cNvSpPr>
          <p:nvPr/>
        </p:nvSpPr>
        <p:spPr bwMode="auto">
          <a:xfrm>
            <a:off x="121489" y="542615"/>
            <a:ext cx="3730492"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400">
                <a:solidFill>
                  <a:srgbClr val="808080"/>
                </a:solidFill>
              </a:rPr>
              <a:t>Unit of measure</a:t>
            </a:r>
          </a:p>
        </p:txBody>
      </p:sp>
      <p:grpSp>
        <p:nvGrpSpPr>
          <p:cNvPr id="1315" name="McK Slide Elements"/>
          <p:cNvGrpSpPr>
            <a:grpSpLocks/>
          </p:cNvGrpSpPr>
          <p:nvPr/>
        </p:nvGrpSpPr>
        <p:grpSpPr bwMode="auto">
          <a:xfrm>
            <a:off x="121489" y="6203623"/>
            <a:ext cx="8722840" cy="518318"/>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000"/>
                <a:t>1 Footnote</a:t>
              </a:r>
            </a:p>
          </p:txBody>
        </p:sp>
        <p:sp>
          <p:nvSpPr>
            <p:cNvPr id="1154" name="McK 5. Source" hidden="1"/>
            <p:cNvSpPr>
              <a:spLocks noChangeArrowheads="1"/>
            </p:cNvSpPr>
            <p:nvPr userDrawn="1"/>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a:tabLst>
                  <a:tab pos="625214" algn="l"/>
                </a:tabLst>
              </a:pPr>
              <a:r>
                <a:rPr lang="en-US" sz="1000">
                  <a:solidFill>
                    <a:srgbClr val="000000"/>
                  </a:solidFill>
                </a:rPr>
                <a:t>SOURCE: Source</a:t>
              </a:r>
            </a:p>
          </p:txBody>
        </p:sp>
      </p:grpSp>
      <p:grpSp>
        <p:nvGrpSpPr>
          <p:cNvPr id="1303" name="ACET" hidden="1"/>
          <p:cNvGrpSpPr>
            <a:grpSpLocks/>
          </p:cNvGrpSpPr>
          <p:nvPr/>
        </p:nvGrpSpPr>
        <p:grpSpPr bwMode="auto">
          <a:xfrm>
            <a:off x="1482155" y="1150019"/>
            <a:ext cx="4350892" cy="518318"/>
            <a:chOff x="915" y="710"/>
            <a:chExt cx="2686" cy="320"/>
          </a:xfrm>
        </p:grpSpPr>
        <p:cxnSp>
          <p:nvCxnSpPr>
            <p:cNvPr id="1273"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a:t>Title</a:t>
              </a:r>
            </a:p>
            <a:p>
              <a:r>
                <a:rPr lang="en-US">
                  <a:solidFill>
                    <a:srgbClr val="808080"/>
                  </a:solidFill>
                </a:rPr>
                <a:t>Unit of measure</a:t>
              </a:r>
            </a:p>
          </p:txBody>
        </p:sp>
      </p:grpSp>
      <p:sp>
        <p:nvSpPr>
          <p:cNvPr id="1312" name="SlideLogoSeparator"/>
          <p:cNvSpPr>
            <a:spLocks noChangeArrowheads="1"/>
          </p:cNvSpPr>
          <p:nvPr>
            <p:custDataLst>
              <p:tags r:id="rId4"/>
            </p:custDataLst>
          </p:nvPr>
        </p:nvSpPr>
        <p:spPr bwMode="auto">
          <a:xfrm>
            <a:off x="8589619" y="6532979"/>
            <a:ext cx="40891"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1200" b="0"/>
              <a:t>|</a:t>
            </a:r>
          </a:p>
        </p:txBody>
      </p:sp>
      <p:sp>
        <p:nvSpPr>
          <p:cNvPr id="1319"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a:solidFill>
                <a:srgbClr val="000000"/>
              </a:solidFill>
            </a:endParaRPr>
          </a:p>
        </p:txBody>
      </p:sp>
      <p:sp>
        <p:nvSpPr>
          <p:cNvPr id="2" name="Rectangle 1"/>
          <p:cNvSpPr/>
          <p:nvPr/>
        </p:nvSpPr>
        <p:spPr>
          <a:xfrm>
            <a:off x="8632989" y="6518507"/>
            <a:ext cx="355126" cy="263484"/>
          </a:xfrm>
          <a:prstGeom prst="rect">
            <a:avLst/>
          </a:prstGeom>
        </p:spPr>
        <p:txBody>
          <a:bodyPr wrap="none" lIns="93296" tIns="46648" rIns="93296" bIns="46648">
            <a:spAutoFit/>
          </a:bodyPr>
          <a:lstStyle/>
          <a:p>
            <a:fld id="{60D07EE7-1F72-47CA-A30A-A8C4AF4BC657}" type="slidenum">
              <a:rPr lang="en-US" sz="1100" b="0" smtClean="0">
                <a:latin typeface="+mj-lt"/>
              </a:rPr>
              <a:pPr/>
              <a:t>‹#›</a:t>
            </a:fld>
            <a:endParaRPr lang="en-US" sz="1100" b="0" dirty="0">
              <a:latin typeface="+mj-lt"/>
            </a:endParaRPr>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3526" rtl="0" eaLnBrk="1" fontAlgn="base" hangingPunct="1">
        <a:spcBef>
          <a:spcPct val="0"/>
        </a:spcBef>
        <a:spcAft>
          <a:spcPct val="0"/>
        </a:spcAft>
        <a:defRPr sz="2400" b="0">
          <a:solidFill>
            <a:schemeClr val="tx1"/>
          </a:solidFill>
          <a:latin typeface="Calibri Light" panose="020F0302020204030204" pitchFamily="34" charset="0"/>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vmlDrawing" Target="../drawings/vmlDrawing2.vml"/>
  <Relationship Id="rId2" Type="http://schemas.openxmlformats.org/officeDocument/2006/relationships/tags" Target="../tags/tag5.xml"/>
  <Relationship Id="rId3" Type="http://schemas.openxmlformats.org/officeDocument/2006/relationships/slideLayout" Target="../slideLayouts/slideLayout1.xml"/>
  <Relationship Id="rId4" Type="http://schemas.openxmlformats.org/officeDocument/2006/relationships/notesSlide" Target="../notesSlides/notesSlide1.xml"/>
  <Relationship Id="rId5" Type="http://schemas.openxmlformats.org/officeDocument/2006/relationships/oleObject" Target="../embeddings/oleObject2.bin"/>
  <Relationship Id="rId6" Type="http://schemas.openxmlformats.org/officeDocument/2006/relationships/image" Target="../media/image1.emf"/>
  <Relationship Id="rId7" Type="http://schemas.openxmlformats.org/officeDocument/2006/relationships/image" Target="../media/image2.png"/>
</Relationships>

</file>

<file path=ppt/slides/_rels/slide10.xml.rels><?xml version="1.0" encoding="UTF-8"?>

<Relationships xmlns="http://schemas.openxmlformats.org/package/2006/relationships">
  <Relationship Id="rId1" Type="http://schemas.openxmlformats.org/officeDocument/2006/relationships/vmlDrawing" Target="../drawings/vmlDrawing11.vml"/>
  <Relationship Id="rId10" Type="http://schemas.openxmlformats.org/officeDocument/2006/relationships/oleObject" Target="../embeddings/oleObject15.bin"/>
  <Relationship Id="rId11" Type="http://schemas.openxmlformats.org/officeDocument/2006/relationships/image" Target="../media/image1.emf"/>
  <Relationship Id="rId12" Type="http://schemas.openxmlformats.org/officeDocument/2006/relationships/oleObject" Target="../embeddings/oleObject16.bin"/>
  <Relationship Id="rId13" Type="http://schemas.openxmlformats.org/officeDocument/2006/relationships/image" Target="../media/image10.emf"/>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Layout" Target="../slideLayouts/slideLayout1.xml"/>
  <Relationship Id="rId9" Type="http://schemas.openxmlformats.org/officeDocument/2006/relationships/notesSlide" Target="../notesSlides/notesSlide10.xml"/>
</Relationships>

</file>

<file path=ppt/slides/_rels/slide11.xml.rels><?xml version="1.0" encoding="UTF-8"?>

<Relationships xmlns="http://schemas.openxmlformats.org/package/2006/relationships">
  <Relationship Id="rId1" Type="http://schemas.openxmlformats.org/officeDocument/2006/relationships/vmlDrawing" Target="../drawings/vmlDrawing12.vml"/>
  <Relationship Id="rId10" Type="http://schemas.openxmlformats.org/officeDocument/2006/relationships/tags" Target="../tags/tag66.xml"/>
  <Relationship Id="rId11" Type="http://schemas.openxmlformats.org/officeDocument/2006/relationships/tags" Target="../tags/tag67.xml"/>
  <Relationship Id="rId12" Type="http://schemas.openxmlformats.org/officeDocument/2006/relationships/tags" Target="../tags/tag68.xml"/>
  <Relationship Id="rId13" Type="http://schemas.openxmlformats.org/officeDocument/2006/relationships/tags" Target="../tags/tag69.xml"/>
  <Relationship Id="rId14" Type="http://schemas.openxmlformats.org/officeDocument/2006/relationships/tags" Target="../tags/tag70.xml"/>
  <Relationship Id="rId15" Type="http://schemas.openxmlformats.org/officeDocument/2006/relationships/tags" Target="../tags/tag71.xml"/>
  <Relationship Id="rId16" Type="http://schemas.openxmlformats.org/officeDocument/2006/relationships/tags" Target="../tags/tag72.xml"/>
  <Relationship Id="rId17" Type="http://schemas.openxmlformats.org/officeDocument/2006/relationships/tags" Target="../tags/tag73.xml"/>
  <Relationship Id="rId18" Type="http://schemas.openxmlformats.org/officeDocument/2006/relationships/tags" Target="../tags/tag74.xml"/>
  <Relationship Id="rId19" Type="http://schemas.openxmlformats.org/officeDocument/2006/relationships/tags" Target="../tags/tag75.xml"/>
  <Relationship Id="rId2" Type="http://schemas.openxmlformats.org/officeDocument/2006/relationships/tags" Target="../tags/tag58.xml"/>
  <Relationship Id="rId20" Type="http://schemas.openxmlformats.org/officeDocument/2006/relationships/tags" Target="../tags/tag76.xml"/>
  <Relationship Id="rId21" Type="http://schemas.openxmlformats.org/officeDocument/2006/relationships/tags" Target="../tags/tag77.xml"/>
  <Relationship Id="rId22" Type="http://schemas.openxmlformats.org/officeDocument/2006/relationships/slideLayout" Target="../slideLayouts/slideLayout1.xml"/>
  <Relationship Id="rId23" Type="http://schemas.openxmlformats.org/officeDocument/2006/relationships/notesSlide" Target="../notesSlides/notesSlide11.xml"/>
  <Relationship Id="rId24" Type="http://schemas.openxmlformats.org/officeDocument/2006/relationships/oleObject" Target="../embeddings/oleObject17.bin"/>
  <Relationship Id="rId25" Type="http://schemas.openxmlformats.org/officeDocument/2006/relationships/image" Target="../media/image1.emf"/>
  <Relationship Id="rId26" Type="http://schemas.openxmlformats.org/officeDocument/2006/relationships/image" Target="../media/image13.wmf"/>
  <Relationship Id="rId27" Type="http://schemas.openxmlformats.org/officeDocument/2006/relationships/oleObject" Target="../embeddings/oleObject18.bin"/>
  <Relationship Id="rId28" Type="http://schemas.openxmlformats.org/officeDocument/2006/relationships/image" Target="../media/image11.emf"/>
  <Relationship Id="rId29" Type="http://schemas.openxmlformats.org/officeDocument/2006/relationships/oleObject" Target="../embeddings/oleObject19.bin"/>
  <Relationship Id="rId3" Type="http://schemas.openxmlformats.org/officeDocument/2006/relationships/tags" Target="../tags/tag59.xml"/>
  <Relationship Id="rId30" Type="http://schemas.openxmlformats.org/officeDocument/2006/relationships/image" Target="../media/image12.emf"/>
  <Relationship Id="rId31" Type="http://schemas.openxmlformats.org/officeDocument/2006/relationships/image" Target="../media/image4.wmf"/>
  <Relationship Id="rId32" Type="http://schemas.openxmlformats.org/officeDocument/2006/relationships/image" Target="../media/image14.wmf"/>
  <Relationship Id="rId33" Type="http://schemas.openxmlformats.org/officeDocument/2006/relationships/image" Target="../media/image15.wmf"/>
  <Relationship Id="rId34" Type="http://schemas.openxmlformats.org/officeDocument/2006/relationships/image" Target="../media/image16.jpeg"/>
  <Relationship Id="rId4" Type="http://schemas.openxmlformats.org/officeDocument/2006/relationships/tags" Target="../tags/tag60.xml"/>
  <Relationship Id="rId5" Type="http://schemas.openxmlformats.org/officeDocument/2006/relationships/tags" Target="../tags/tag61.xml"/>
  <Relationship Id="rId6" Type="http://schemas.openxmlformats.org/officeDocument/2006/relationships/tags" Target="../tags/tag62.xml"/>
  <Relationship Id="rId7" Type="http://schemas.openxmlformats.org/officeDocument/2006/relationships/tags" Target="../tags/tag63.xml"/>
  <Relationship Id="rId8" Type="http://schemas.openxmlformats.org/officeDocument/2006/relationships/tags" Target="../tags/tag64.xml"/>
  <Relationship Id="rId9" Type="http://schemas.openxmlformats.org/officeDocument/2006/relationships/tags" Target="../tags/tag65.xml"/>
</Relationships>

</file>

<file path=ppt/slides/_rels/slide12.xml.rels><?xml version="1.0" encoding="UTF-8"?>

<Relationships xmlns="http://schemas.openxmlformats.org/package/2006/relationships">
  <Relationship Id="rId1" Type="http://schemas.openxmlformats.org/officeDocument/2006/relationships/vmlDrawing" Target="../drawings/vmlDrawing13.vml"/>
  <Relationship Id="rId10" Type="http://schemas.openxmlformats.org/officeDocument/2006/relationships/tags" Target="../tags/tag86.xml"/>
  <Relationship Id="rId11" Type="http://schemas.openxmlformats.org/officeDocument/2006/relationships/tags" Target="../tags/tag87.xml"/>
  <Relationship Id="rId12" Type="http://schemas.openxmlformats.org/officeDocument/2006/relationships/tags" Target="../tags/tag88.xml"/>
  <Relationship Id="rId13" Type="http://schemas.openxmlformats.org/officeDocument/2006/relationships/tags" Target="../tags/tag89.xml"/>
  <Relationship Id="rId14" Type="http://schemas.openxmlformats.org/officeDocument/2006/relationships/tags" Target="../tags/tag90.xml"/>
  <Relationship Id="rId15" Type="http://schemas.openxmlformats.org/officeDocument/2006/relationships/tags" Target="../tags/tag91.xml"/>
  <Relationship Id="rId16" Type="http://schemas.openxmlformats.org/officeDocument/2006/relationships/tags" Target="../tags/tag92.xml"/>
  <Relationship Id="rId17" Type="http://schemas.openxmlformats.org/officeDocument/2006/relationships/tags" Target="../tags/tag93.xml"/>
  <Relationship Id="rId18" Type="http://schemas.openxmlformats.org/officeDocument/2006/relationships/tags" Target="../tags/tag94.xml"/>
  <Relationship Id="rId19" Type="http://schemas.openxmlformats.org/officeDocument/2006/relationships/slideLayout" Target="../slideLayouts/slideLayout1.xml"/>
  <Relationship Id="rId2" Type="http://schemas.openxmlformats.org/officeDocument/2006/relationships/tags" Target="../tags/tag78.xml"/>
  <Relationship Id="rId20" Type="http://schemas.openxmlformats.org/officeDocument/2006/relationships/notesSlide" Target="../notesSlides/notesSlide12.xml"/>
  <Relationship Id="rId21" Type="http://schemas.openxmlformats.org/officeDocument/2006/relationships/oleObject" Target="../embeddings/oleObject20.bin"/>
  <Relationship Id="rId22" Type="http://schemas.openxmlformats.org/officeDocument/2006/relationships/image" Target="../media/image1.emf"/>
  <Relationship Id="rId23" Type="http://schemas.openxmlformats.org/officeDocument/2006/relationships/oleObject" Target="../embeddings/oleObject21.bin"/>
  <Relationship Id="rId24" Type="http://schemas.openxmlformats.org/officeDocument/2006/relationships/image" Target="../media/image17.emf"/>
  <Relationship Id="rId25" Type="http://schemas.openxmlformats.org/officeDocument/2006/relationships/oleObject" Target="../embeddings/oleObject22.bin"/>
  <Relationship Id="rId26" Type="http://schemas.openxmlformats.org/officeDocument/2006/relationships/image" Target="../media/image18.emf"/>
  <Relationship Id="rId27" Type="http://schemas.openxmlformats.org/officeDocument/2006/relationships/image" Target="../media/image13.wmf"/>
  <Relationship Id="rId28" Type="http://schemas.openxmlformats.org/officeDocument/2006/relationships/image" Target="../media/image4.wmf"/>
  <Relationship Id="rId29" Type="http://schemas.openxmlformats.org/officeDocument/2006/relationships/image" Target="../media/image14.wmf"/>
  <Relationship Id="rId3" Type="http://schemas.openxmlformats.org/officeDocument/2006/relationships/tags" Target="../tags/tag79.xml"/>
  <Relationship Id="rId30" Type="http://schemas.openxmlformats.org/officeDocument/2006/relationships/image" Target="../media/image15.wmf"/>
  <Relationship Id="rId31" Type="http://schemas.openxmlformats.org/officeDocument/2006/relationships/image" Target="../media/image16.jpeg"/>
  <Relationship Id="rId4" Type="http://schemas.openxmlformats.org/officeDocument/2006/relationships/tags" Target="../tags/tag80.xml"/>
  <Relationship Id="rId5" Type="http://schemas.openxmlformats.org/officeDocument/2006/relationships/tags" Target="../tags/tag81.xml"/>
  <Relationship Id="rId6" Type="http://schemas.openxmlformats.org/officeDocument/2006/relationships/tags" Target="../tags/tag82.xml"/>
  <Relationship Id="rId7" Type="http://schemas.openxmlformats.org/officeDocument/2006/relationships/tags" Target="../tags/tag83.xml"/>
  <Relationship Id="rId8" Type="http://schemas.openxmlformats.org/officeDocument/2006/relationships/tags" Target="../tags/tag84.xml"/>
  <Relationship Id="rId9" Type="http://schemas.openxmlformats.org/officeDocument/2006/relationships/tags" Target="../tags/tag85.xml"/>
</Relationships>

</file>

<file path=ppt/slides/_rels/slide13.xml.rels><?xml version="1.0" encoding="UTF-8"?>

<Relationships xmlns="http://schemas.openxmlformats.org/package/2006/relationships">
  <Relationship Id="rId1" Type="http://schemas.openxmlformats.org/officeDocument/2006/relationships/vmlDrawing" Target="../drawings/vmlDrawing14.vml"/>
  <Relationship Id="rId2" Type="http://schemas.openxmlformats.org/officeDocument/2006/relationships/tags" Target="../tags/tag95.xml"/>
  <Relationship Id="rId3" Type="http://schemas.openxmlformats.org/officeDocument/2006/relationships/tags" Target="../tags/tag96.xml"/>
  <Relationship Id="rId4" Type="http://schemas.openxmlformats.org/officeDocument/2006/relationships/tags" Target="../tags/tag97.xml"/>
  <Relationship Id="rId5" Type="http://schemas.openxmlformats.org/officeDocument/2006/relationships/slideLayout" Target="../slideLayouts/slideLayout1.xml"/>
  <Relationship Id="rId6" Type="http://schemas.openxmlformats.org/officeDocument/2006/relationships/notesSlide" Target="../notesSlides/notesSlide13.xml"/>
  <Relationship Id="rId7" Type="http://schemas.openxmlformats.org/officeDocument/2006/relationships/oleObject" Target="../embeddings/oleObject23.bin"/>
  <Relationship Id="rId8" Type="http://schemas.openxmlformats.org/officeDocument/2006/relationships/image" Target="../media/image1.emf"/>
</Relationships>

</file>

<file path=ppt/slides/_rels/slide14.xml.rels><?xml version="1.0" encoding="UTF-8"?>

<Relationships xmlns="http://schemas.openxmlformats.org/package/2006/relationships">
  <Relationship Id="rId1" Type="http://schemas.openxmlformats.org/officeDocument/2006/relationships/vmlDrawing" Target="../drawings/vmlDrawing15.vml"/>
  <Relationship Id="rId10" Type="http://schemas.openxmlformats.org/officeDocument/2006/relationships/tags" Target="../tags/tag106.xml"/>
  <Relationship Id="rId11" Type="http://schemas.openxmlformats.org/officeDocument/2006/relationships/tags" Target="../tags/tag107.xml"/>
  <Relationship Id="rId12" Type="http://schemas.openxmlformats.org/officeDocument/2006/relationships/tags" Target="../tags/tag108.xml"/>
  <Relationship Id="rId13" Type="http://schemas.openxmlformats.org/officeDocument/2006/relationships/tags" Target="../tags/tag109.xml"/>
  <Relationship Id="rId14" Type="http://schemas.openxmlformats.org/officeDocument/2006/relationships/tags" Target="../tags/tag110.xml"/>
  <Relationship Id="rId15" Type="http://schemas.openxmlformats.org/officeDocument/2006/relationships/tags" Target="../tags/tag111.xml"/>
  <Relationship Id="rId16" Type="http://schemas.openxmlformats.org/officeDocument/2006/relationships/tags" Target="../tags/tag112.xml"/>
  <Relationship Id="rId17" Type="http://schemas.openxmlformats.org/officeDocument/2006/relationships/tags" Target="../tags/tag113.xml"/>
  <Relationship Id="rId18" Type="http://schemas.openxmlformats.org/officeDocument/2006/relationships/tags" Target="../tags/tag114.xml"/>
  <Relationship Id="rId19" Type="http://schemas.openxmlformats.org/officeDocument/2006/relationships/slideLayout" Target="../slideLayouts/slideLayout1.xml"/>
  <Relationship Id="rId2" Type="http://schemas.openxmlformats.org/officeDocument/2006/relationships/tags" Target="../tags/tag98.xml"/>
  <Relationship Id="rId20" Type="http://schemas.openxmlformats.org/officeDocument/2006/relationships/notesSlide" Target="../notesSlides/notesSlide14.xml"/>
  <Relationship Id="rId21" Type="http://schemas.openxmlformats.org/officeDocument/2006/relationships/oleObject" Target="../embeddings/oleObject24.bin"/>
  <Relationship Id="rId22" Type="http://schemas.openxmlformats.org/officeDocument/2006/relationships/image" Target="../media/image1.emf"/>
  <Relationship Id="rId23" Type="http://schemas.openxmlformats.org/officeDocument/2006/relationships/oleObject" Target="../embeddings/oleObject25.bin"/>
  <Relationship Id="rId24" Type="http://schemas.openxmlformats.org/officeDocument/2006/relationships/image" Target="../media/image19.emf"/>
  <Relationship Id="rId25" Type="http://schemas.openxmlformats.org/officeDocument/2006/relationships/oleObject" Target="../embeddings/oleObject26.bin"/>
  <Relationship Id="rId26" Type="http://schemas.openxmlformats.org/officeDocument/2006/relationships/image" Target="../media/image20.emf"/>
  <Relationship Id="rId27" Type="http://schemas.openxmlformats.org/officeDocument/2006/relationships/image" Target="../media/image13.wmf"/>
  <Relationship Id="rId28" Type="http://schemas.openxmlformats.org/officeDocument/2006/relationships/image" Target="../media/image4.wmf"/>
  <Relationship Id="rId29" Type="http://schemas.openxmlformats.org/officeDocument/2006/relationships/image" Target="../media/image14.wmf"/>
  <Relationship Id="rId3" Type="http://schemas.openxmlformats.org/officeDocument/2006/relationships/tags" Target="../tags/tag99.xml"/>
  <Relationship Id="rId30" Type="http://schemas.openxmlformats.org/officeDocument/2006/relationships/image" Target="../media/image15.wmf"/>
  <Relationship Id="rId31" Type="http://schemas.openxmlformats.org/officeDocument/2006/relationships/image" Target="../media/image16.jpeg"/>
  <Relationship Id="rId4" Type="http://schemas.openxmlformats.org/officeDocument/2006/relationships/tags" Target="../tags/tag100.xml"/>
  <Relationship Id="rId5" Type="http://schemas.openxmlformats.org/officeDocument/2006/relationships/tags" Target="../tags/tag101.xml"/>
  <Relationship Id="rId6" Type="http://schemas.openxmlformats.org/officeDocument/2006/relationships/tags" Target="../tags/tag102.xml"/>
  <Relationship Id="rId7" Type="http://schemas.openxmlformats.org/officeDocument/2006/relationships/tags" Target="../tags/tag103.xml"/>
  <Relationship Id="rId8" Type="http://schemas.openxmlformats.org/officeDocument/2006/relationships/tags" Target="../tags/tag104.xml"/>
  <Relationship Id="rId9" Type="http://schemas.openxmlformats.org/officeDocument/2006/relationships/tags" Target="../tags/tag105.xml"/>
</Relationships>

</file>

<file path=ppt/slides/_rels/slide15.xml.rels><?xml version="1.0" encoding="UTF-8"?>

<Relationships xmlns="http://schemas.openxmlformats.org/package/2006/relationships">
  <Relationship Id="rId1" Type="http://schemas.openxmlformats.org/officeDocument/2006/relationships/vmlDrawing" Target="../drawings/vmlDrawing16.vml"/>
  <Relationship Id="rId10" Type="http://schemas.openxmlformats.org/officeDocument/2006/relationships/tags" Target="../tags/tag123.xml"/>
  <Relationship Id="rId11" Type="http://schemas.openxmlformats.org/officeDocument/2006/relationships/tags" Target="../tags/tag124.xml"/>
  <Relationship Id="rId12" Type="http://schemas.openxmlformats.org/officeDocument/2006/relationships/tags" Target="../tags/tag125.xml"/>
  <Relationship Id="rId13" Type="http://schemas.openxmlformats.org/officeDocument/2006/relationships/tags" Target="../tags/tag126.xml"/>
  <Relationship Id="rId14" Type="http://schemas.openxmlformats.org/officeDocument/2006/relationships/tags" Target="../tags/tag127.xml"/>
  <Relationship Id="rId15" Type="http://schemas.openxmlformats.org/officeDocument/2006/relationships/slideLayout" Target="../slideLayouts/slideLayout1.xml"/>
  <Relationship Id="rId16" Type="http://schemas.openxmlformats.org/officeDocument/2006/relationships/notesSlide" Target="../notesSlides/notesSlide15.xml"/>
  <Relationship Id="rId17" Type="http://schemas.openxmlformats.org/officeDocument/2006/relationships/oleObject" Target="../embeddings/oleObject27.bin"/>
  <Relationship Id="rId18" Type="http://schemas.openxmlformats.org/officeDocument/2006/relationships/image" Target="../media/image3.emf"/>
  <Relationship Id="rId19" Type="http://schemas.openxmlformats.org/officeDocument/2006/relationships/oleObject" Target="../embeddings/oleObject28.bin"/>
  <Relationship Id="rId2" Type="http://schemas.openxmlformats.org/officeDocument/2006/relationships/tags" Target="../tags/tag115.xml"/>
  <Relationship Id="rId20" Type="http://schemas.openxmlformats.org/officeDocument/2006/relationships/image" Target="../media/image21.emf"/>
  <Relationship Id="rId21" Type="http://schemas.openxmlformats.org/officeDocument/2006/relationships/oleObject" Target="../embeddings/oleObject29.bin"/>
  <Relationship Id="rId22" Type="http://schemas.openxmlformats.org/officeDocument/2006/relationships/image" Target="../media/image22.emf"/>
  <Relationship Id="rId3" Type="http://schemas.openxmlformats.org/officeDocument/2006/relationships/tags" Target="../tags/tag116.xml"/>
  <Relationship Id="rId4" Type="http://schemas.openxmlformats.org/officeDocument/2006/relationships/tags" Target="../tags/tag117.xml"/>
  <Relationship Id="rId5" Type="http://schemas.openxmlformats.org/officeDocument/2006/relationships/tags" Target="../tags/tag118.xml"/>
  <Relationship Id="rId6" Type="http://schemas.openxmlformats.org/officeDocument/2006/relationships/tags" Target="../tags/tag119.xml"/>
  <Relationship Id="rId7" Type="http://schemas.openxmlformats.org/officeDocument/2006/relationships/tags" Target="../tags/tag120.xml"/>
  <Relationship Id="rId8" Type="http://schemas.openxmlformats.org/officeDocument/2006/relationships/tags" Target="../tags/tag121.xml"/>
  <Relationship Id="rId9" Type="http://schemas.openxmlformats.org/officeDocument/2006/relationships/tags" Target="../tags/tag122.xml"/>
</Relationships>

</file>

<file path=ppt/slides/_rels/slide16.xml.rels><?xml version="1.0" encoding="UTF-8"?>

<Relationships xmlns="http://schemas.openxmlformats.org/package/2006/relationships">
  <Relationship Id="rId1" Type="http://schemas.openxmlformats.org/officeDocument/2006/relationships/tags" Target="../tags/tag128.xml"/>
  <Relationship Id="rId2" Type="http://schemas.openxmlformats.org/officeDocument/2006/relationships/slideLayout" Target="../slideLayouts/slideLayout1.xml"/>
  <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
  <Relationship Id="rId1" Type="http://schemas.openxmlformats.org/officeDocument/2006/relationships/vmlDrawing" Target="../drawings/vmlDrawing17.vml"/>
  <Relationship Id="rId2" Type="http://schemas.openxmlformats.org/officeDocument/2006/relationships/tags" Target="../tags/tag129.xml"/>
  <Relationship Id="rId3" Type="http://schemas.openxmlformats.org/officeDocument/2006/relationships/tags" Target="../tags/tag130.xml"/>
  <Relationship Id="rId4" Type="http://schemas.openxmlformats.org/officeDocument/2006/relationships/tags" Target="../tags/tag131.xml"/>
  <Relationship Id="rId5" Type="http://schemas.openxmlformats.org/officeDocument/2006/relationships/slideLayout" Target="../slideLayouts/slideLayout1.xml"/>
  <Relationship Id="rId6" Type="http://schemas.openxmlformats.org/officeDocument/2006/relationships/notesSlide" Target="../notesSlides/notesSlide17.xml"/>
  <Relationship Id="rId7" Type="http://schemas.openxmlformats.org/officeDocument/2006/relationships/oleObject" Target="../embeddings/oleObject30.bin"/>
  <Relationship Id="rId8" Type="http://schemas.openxmlformats.org/officeDocument/2006/relationships/image" Target="../media/image1.emf"/>
</Relationships>

</file>

<file path=ppt/slides/_rels/slide18.xml.rels><?xml version="1.0" encoding="UTF-8"?>

<Relationships xmlns="http://schemas.openxmlformats.org/package/2006/relationships">
  <Relationship Id="rId1" Type="http://schemas.openxmlformats.org/officeDocument/2006/relationships/tags" Target="../tags/tag132.xml"/>
  <Relationship Id="rId2" Type="http://schemas.openxmlformats.org/officeDocument/2006/relationships/slideLayout" Target="../slideLayouts/slideLayout1.xml"/>
  <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
  <Relationship Id="rId1" Type="http://schemas.openxmlformats.org/officeDocument/2006/relationships/vmlDrawing" Target="../drawings/vmlDrawing18.vml"/>
  <Relationship Id="rId10" Type="http://schemas.openxmlformats.org/officeDocument/2006/relationships/notesSlide" Target="../notesSlides/notesSlide19.xml"/>
  <Relationship Id="rId11" Type="http://schemas.openxmlformats.org/officeDocument/2006/relationships/oleObject" Target="../embeddings/oleObject31.bin"/>
  <Relationship Id="rId12" Type="http://schemas.openxmlformats.org/officeDocument/2006/relationships/image" Target="../media/image1.emf"/>
  <Relationship Id="rId13" Type="http://schemas.openxmlformats.org/officeDocument/2006/relationships/oleObject" Target="../embeddings/oleObject32.bin"/>
  <Relationship Id="rId14" Type="http://schemas.openxmlformats.org/officeDocument/2006/relationships/image" Target="../media/image23.emf"/>
  <Relationship Id="rId2" Type="http://schemas.openxmlformats.org/officeDocument/2006/relationships/tags" Target="../tags/tag133.xml"/>
  <Relationship Id="rId3" Type="http://schemas.openxmlformats.org/officeDocument/2006/relationships/tags" Target="../tags/tag134.xml"/>
  <Relationship Id="rId4" Type="http://schemas.openxmlformats.org/officeDocument/2006/relationships/tags" Target="../tags/tag135.xml"/>
  <Relationship Id="rId5" Type="http://schemas.openxmlformats.org/officeDocument/2006/relationships/tags" Target="../tags/tag136.xml"/>
  <Relationship Id="rId6" Type="http://schemas.openxmlformats.org/officeDocument/2006/relationships/tags" Target="../tags/tag137.xml"/>
  <Relationship Id="rId7" Type="http://schemas.openxmlformats.org/officeDocument/2006/relationships/tags" Target="../tags/tag138.xml"/>
  <Relationship Id="rId8" Type="http://schemas.openxmlformats.org/officeDocument/2006/relationships/tags" Target="../tags/tag139.xml"/>
  <Relationship Id="rId9" Type="http://schemas.openxmlformats.org/officeDocument/2006/relationships/slideLayout" Target="../slideLayouts/slideLayout1.xml"/>
</Relationships>

</file>

<file path=ppt/slides/_rels/slide2.xml.rels><?xml version="1.0" encoding="UTF-8"?>

<Relationships xmlns="http://schemas.openxmlformats.org/package/2006/relationships">
  <Relationship Id="rId1" Type="http://schemas.openxmlformats.org/officeDocument/2006/relationships/vmlDrawing" Target="../drawings/vmlDrawing3.vml"/>
  <Relationship Id="rId2" Type="http://schemas.openxmlformats.org/officeDocument/2006/relationships/tags" Target="../tags/tag6.xml"/>
  <Relationship Id="rId3" Type="http://schemas.openxmlformats.org/officeDocument/2006/relationships/slideLayout" Target="../slideLayouts/slideLayout1.xml"/>
  <Relationship Id="rId4" Type="http://schemas.openxmlformats.org/officeDocument/2006/relationships/notesSlide" Target="../notesSlides/notesSlide2.xml"/>
  <Relationship Id="rId5" Type="http://schemas.openxmlformats.org/officeDocument/2006/relationships/oleObject" Target="../embeddings/oleObject3.bin"/>
  <Relationship Id="rId6" Type="http://schemas.openxmlformats.org/officeDocument/2006/relationships/image" Target="../media/image3.emf"/>
</Relationships>

</file>

<file path=ppt/slides/_rels/slide20.xml.rels><?xml version="1.0" encoding="UTF-8"?>

<Relationships xmlns="http://schemas.openxmlformats.org/package/2006/relationships">
  <Relationship Id="rId1" Type="http://schemas.openxmlformats.org/officeDocument/2006/relationships/vmlDrawing" Target="../drawings/vmlDrawing19.vml"/>
  <Relationship Id="rId10" Type="http://schemas.openxmlformats.org/officeDocument/2006/relationships/tags" Target="../tags/tag148.xml"/>
  <Relationship Id="rId11" Type="http://schemas.openxmlformats.org/officeDocument/2006/relationships/tags" Target="../tags/tag149.xml"/>
  <Relationship Id="rId12" Type="http://schemas.openxmlformats.org/officeDocument/2006/relationships/tags" Target="../tags/tag150.xml"/>
  <Relationship Id="rId13" Type="http://schemas.openxmlformats.org/officeDocument/2006/relationships/tags" Target="../tags/tag151.xml"/>
  <Relationship Id="rId14" Type="http://schemas.openxmlformats.org/officeDocument/2006/relationships/tags" Target="../tags/tag152.xml"/>
  <Relationship Id="rId15" Type="http://schemas.openxmlformats.org/officeDocument/2006/relationships/tags" Target="../tags/tag153.xml"/>
  <Relationship Id="rId16" Type="http://schemas.openxmlformats.org/officeDocument/2006/relationships/tags" Target="../tags/tag154.xml"/>
  <Relationship Id="rId17" Type="http://schemas.openxmlformats.org/officeDocument/2006/relationships/tags" Target="../tags/tag155.xml"/>
  <Relationship Id="rId18" Type="http://schemas.openxmlformats.org/officeDocument/2006/relationships/tags" Target="../tags/tag156.xml"/>
  <Relationship Id="rId19" Type="http://schemas.openxmlformats.org/officeDocument/2006/relationships/tags" Target="../tags/tag157.xml"/>
  <Relationship Id="rId2" Type="http://schemas.openxmlformats.org/officeDocument/2006/relationships/tags" Target="../tags/tag140.xml"/>
  <Relationship Id="rId20" Type="http://schemas.openxmlformats.org/officeDocument/2006/relationships/tags" Target="../tags/tag158.xml"/>
  <Relationship Id="rId21" Type="http://schemas.openxmlformats.org/officeDocument/2006/relationships/tags" Target="../tags/tag159.xml"/>
  <Relationship Id="rId22" Type="http://schemas.openxmlformats.org/officeDocument/2006/relationships/tags" Target="../tags/tag160.xml"/>
  <Relationship Id="rId23" Type="http://schemas.openxmlformats.org/officeDocument/2006/relationships/slideLayout" Target="../slideLayouts/slideLayout1.xml"/>
  <Relationship Id="rId24" Type="http://schemas.openxmlformats.org/officeDocument/2006/relationships/notesSlide" Target="../notesSlides/notesSlide20.xml"/>
  <Relationship Id="rId25" Type="http://schemas.openxmlformats.org/officeDocument/2006/relationships/oleObject" Target="../embeddings/oleObject33.bin"/>
  <Relationship Id="rId26" Type="http://schemas.openxmlformats.org/officeDocument/2006/relationships/image" Target="../media/image3.emf"/>
  <Relationship Id="rId27" Type="http://schemas.openxmlformats.org/officeDocument/2006/relationships/oleObject" Target="../embeddings/oleObject34.bin"/>
  <Relationship Id="rId28" Type="http://schemas.openxmlformats.org/officeDocument/2006/relationships/image" Target="../media/image24.emf"/>
  <Relationship Id="rId3" Type="http://schemas.openxmlformats.org/officeDocument/2006/relationships/tags" Target="../tags/tag141.xml"/>
  <Relationship Id="rId4" Type="http://schemas.openxmlformats.org/officeDocument/2006/relationships/tags" Target="../tags/tag142.xml"/>
  <Relationship Id="rId5" Type="http://schemas.openxmlformats.org/officeDocument/2006/relationships/tags" Target="../tags/tag143.xml"/>
  <Relationship Id="rId6" Type="http://schemas.openxmlformats.org/officeDocument/2006/relationships/tags" Target="../tags/tag144.xml"/>
  <Relationship Id="rId7" Type="http://schemas.openxmlformats.org/officeDocument/2006/relationships/tags" Target="../tags/tag145.xml"/>
  <Relationship Id="rId8" Type="http://schemas.openxmlformats.org/officeDocument/2006/relationships/tags" Target="../tags/tag146.xml"/>
  <Relationship Id="rId9" Type="http://schemas.openxmlformats.org/officeDocument/2006/relationships/tags" Target="../tags/tag147.xml"/>
</Relationships>

</file>

<file path=ppt/slides/_rels/slide21.xml.rels><?xml version="1.0" encoding="UTF-8"?>

<Relationships xmlns="http://schemas.openxmlformats.org/package/2006/relationships">
  <Relationship Id="rId1" Type="http://schemas.openxmlformats.org/officeDocument/2006/relationships/vmlDrawing" Target="../drawings/vmlDrawing20.vml"/>
  <Relationship Id="rId10" Type="http://schemas.openxmlformats.org/officeDocument/2006/relationships/tags" Target="../tags/tag169.xml"/>
  <Relationship Id="rId11" Type="http://schemas.openxmlformats.org/officeDocument/2006/relationships/tags" Target="../tags/tag170.xml"/>
  <Relationship Id="rId12" Type="http://schemas.openxmlformats.org/officeDocument/2006/relationships/tags" Target="../tags/tag171.xml"/>
  <Relationship Id="rId13" Type="http://schemas.openxmlformats.org/officeDocument/2006/relationships/tags" Target="../tags/tag172.xml"/>
  <Relationship Id="rId14" Type="http://schemas.openxmlformats.org/officeDocument/2006/relationships/tags" Target="../tags/tag173.xml"/>
  <Relationship Id="rId15" Type="http://schemas.openxmlformats.org/officeDocument/2006/relationships/tags" Target="../tags/tag174.xml"/>
  <Relationship Id="rId16" Type="http://schemas.openxmlformats.org/officeDocument/2006/relationships/tags" Target="../tags/tag175.xml"/>
  <Relationship Id="rId17" Type="http://schemas.openxmlformats.org/officeDocument/2006/relationships/tags" Target="../tags/tag176.xml"/>
  <Relationship Id="rId18" Type="http://schemas.openxmlformats.org/officeDocument/2006/relationships/tags" Target="../tags/tag177.xml"/>
  <Relationship Id="rId19" Type="http://schemas.openxmlformats.org/officeDocument/2006/relationships/slideLayout" Target="../slideLayouts/slideLayout1.xml"/>
  <Relationship Id="rId2" Type="http://schemas.openxmlformats.org/officeDocument/2006/relationships/tags" Target="../tags/tag161.xml"/>
  <Relationship Id="rId20" Type="http://schemas.openxmlformats.org/officeDocument/2006/relationships/notesSlide" Target="../notesSlides/notesSlide21.xml"/>
  <Relationship Id="rId21" Type="http://schemas.openxmlformats.org/officeDocument/2006/relationships/oleObject" Target="../embeddings/oleObject35.bin"/>
  <Relationship Id="rId22" Type="http://schemas.openxmlformats.org/officeDocument/2006/relationships/image" Target="../media/image3.emf"/>
  <Relationship Id="rId23" Type="http://schemas.openxmlformats.org/officeDocument/2006/relationships/oleObject" Target="../embeddings/oleObject36.bin"/>
  <Relationship Id="rId24" Type="http://schemas.openxmlformats.org/officeDocument/2006/relationships/image" Target="../media/image25.emf"/>
  <Relationship Id="rId3" Type="http://schemas.openxmlformats.org/officeDocument/2006/relationships/tags" Target="../tags/tag162.xml"/>
  <Relationship Id="rId4" Type="http://schemas.openxmlformats.org/officeDocument/2006/relationships/tags" Target="../tags/tag163.xml"/>
  <Relationship Id="rId5" Type="http://schemas.openxmlformats.org/officeDocument/2006/relationships/tags" Target="../tags/tag164.xml"/>
  <Relationship Id="rId6" Type="http://schemas.openxmlformats.org/officeDocument/2006/relationships/tags" Target="../tags/tag165.xml"/>
  <Relationship Id="rId7" Type="http://schemas.openxmlformats.org/officeDocument/2006/relationships/tags" Target="../tags/tag166.xml"/>
  <Relationship Id="rId8" Type="http://schemas.openxmlformats.org/officeDocument/2006/relationships/tags" Target="../tags/tag167.xml"/>
  <Relationship Id="rId9" Type="http://schemas.openxmlformats.org/officeDocument/2006/relationships/tags" Target="../tags/tag168.xml"/>
</Relationships>

</file>

<file path=ppt/slides/_rels/slide22.xml.rels><?xml version="1.0" encoding="UTF-8"?>

<Relationships xmlns="http://schemas.openxmlformats.org/package/2006/relationships">
  <Relationship Id="rId1" Type="http://schemas.openxmlformats.org/officeDocument/2006/relationships/vmlDrawing" Target="../drawings/vmlDrawing21.vml"/>
  <Relationship Id="rId10" Type="http://schemas.openxmlformats.org/officeDocument/2006/relationships/tags" Target="../tags/tag186.xml"/>
  <Relationship Id="rId11" Type="http://schemas.openxmlformats.org/officeDocument/2006/relationships/tags" Target="../tags/tag187.xml"/>
  <Relationship Id="rId12" Type="http://schemas.openxmlformats.org/officeDocument/2006/relationships/tags" Target="../tags/tag188.xml"/>
  <Relationship Id="rId13" Type="http://schemas.openxmlformats.org/officeDocument/2006/relationships/tags" Target="../tags/tag189.xml"/>
  <Relationship Id="rId14" Type="http://schemas.openxmlformats.org/officeDocument/2006/relationships/tags" Target="../tags/tag190.xml"/>
  <Relationship Id="rId15" Type="http://schemas.openxmlformats.org/officeDocument/2006/relationships/tags" Target="../tags/tag191.xml"/>
  <Relationship Id="rId16" Type="http://schemas.openxmlformats.org/officeDocument/2006/relationships/slideLayout" Target="../slideLayouts/slideLayout1.xml"/>
  <Relationship Id="rId17" Type="http://schemas.openxmlformats.org/officeDocument/2006/relationships/notesSlide" Target="../notesSlides/notesSlide22.xml"/>
  <Relationship Id="rId18" Type="http://schemas.openxmlformats.org/officeDocument/2006/relationships/oleObject" Target="../embeddings/oleObject37.bin"/>
  <Relationship Id="rId19" Type="http://schemas.openxmlformats.org/officeDocument/2006/relationships/image" Target="../media/image3.emf"/>
  <Relationship Id="rId2" Type="http://schemas.openxmlformats.org/officeDocument/2006/relationships/tags" Target="../tags/tag178.xml"/>
  <Relationship Id="rId20" Type="http://schemas.openxmlformats.org/officeDocument/2006/relationships/oleObject" Target="../embeddings/oleObject38.bin"/>
  <Relationship Id="rId21" Type="http://schemas.openxmlformats.org/officeDocument/2006/relationships/image" Target="../media/image26.emf"/>
  <Relationship Id="rId3" Type="http://schemas.openxmlformats.org/officeDocument/2006/relationships/tags" Target="../tags/tag179.xml"/>
  <Relationship Id="rId4" Type="http://schemas.openxmlformats.org/officeDocument/2006/relationships/tags" Target="../tags/tag180.xml"/>
  <Relationship Id="rId5" Type="http://schemas.openxmlformats.org/officeDocument/2006/relationships/tags" Target="../tags/tag181.xml"/>
  <Relationship Id="rId6" Type="http://schemas.openxmlformats.org/officeDocument/2006/relationships/tags" Target="../tags/tag182.xml"/>
  <Relationship Id="rId7" Type="http://schemas.openxmlformats.org/officeDocument/2006/relationships/tags" Target="../tags/tag183.xml"/>
  <Relationship Id="rId8" Type="http://schemas.openxmlformats.org/officeDocument/2006/relationships/tags" Target="../tags/tag184.xml"/>
  <Relationship Id="rId9" Type="http://schemas.openxmlformats.org/officeDocument/2006/relationships/tags" Target="../tags/tag185.xml"/>
</Relationships>

</file>

<file path=ppt/slides/_rels/slide23.xml.rels><?xml version="1.0" encoding="UTF-8"?>

<Relationships xmlns="http://schemas.openxmlformats.org/package/2006/relationships">
  <Relationship Id="rId1" Type="http://schemas.openxmlformats.org/officeDocument/2006/relationships/tags" Target="../tags/tag192.xml"/>
  <Relationship Id="rId2" Type="http://schemas.openxmlformats.org/officeDocument/2006/relationships/slideLayout" Target="../slideLayouts/slideLayout1.xml"/>
  <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
  <Relationship Id="rId1" Type="http://schemas.openxmlformats.org/officeDocument/2006/relationships/vmlDrawing" Target="../drawings/vmlDrawing22.vml"/>
  <Relationship Id="rId10" Type="http://schemas.openxmlformats.org/officeDocument/2006/relationships/tags" Target="../tags/tag201.xml"/>
  <Relationship Id="rId11" Type="http://schemas.openxmlformats.org/officeDocument/2006/relationships/tags" Target="../tags/tag202.xml"/>
  <Relationship Id="rId12" Type="http://schemas.openxmlformats.org/officeDocument/2006/relationships/tags" Target="../tags/tag203.xml"/>
  <Relationship Id="rId13" Type="http://schemas.openxmlformats.org/officeDocument/2006/relationships/tags" Target="../tags/tag204.xml"/>
  <Relationship Id="rId14" Type="http://schemas.openxmlformats.org/officeDocument/2006/relationships/tags" Target="../tags/tag205.xml"/>
  <Relationship Id="rId15" Type="http://schemas.openxmlformats.org/officeDocument/2006/relationships/slideLayout" Target="../slideLayouts/slideLayout1.xml"/>
  <Relationship Id="rId16" Type="http://schemas.openxmlformats.org/officeDocument/2006/relationships/notesSlide" Target="../notesSlides/notesSlide24.xml"/>
  <Relationship Id="rId17" Type="http://schemas.openxmlformats.org/officeDocument/2006/relationships/oleObject" Target="../embeddings/oleObject39.bin"/>
  <Relationship Id="rId18" Type="http://schemas.openxmlformats.org/officeDocument/2006/relationships/image" Target="../media/image3.emf"/>
  <Relationship Id="rId19" Type="http://schemas.openxmlformats.org/officeDocument/2006/relationships/oleObject" Target="../embeddings/oleObject40.bin"/>
  <Relationship Id="rId2" Type="http://schemas.openxmlformats.org/officeDocument/2006/relationships/tags" Target="../tags/tag193.xml"/>
  <Relationship Id="rId20" Type="http://schemas.openxmlformats.org/officeDocument/2006/relationships/image" Target="../media/image27.emf"/>
  <Relationship Id="rId21" Type="http://schemas.openxmlformats.org/officeDocument/2006/relationships/oleObject" Target="../embeddings/oleObject41.bin"/>
  <Relationship Id="rId22" Type="http://schemas.openxmlformats.org/officeDocument/2006/relationships/image" Target="../media/image28.emf"/>
  <Relationship Id="rId3" Type="http://schemas.openxmlformats.org/officeDocument/2006/relationships/tags" Target="../tags/tag194.xml"/>
  <Relationship Id="rId4" Type="http://schemas.openxmlformats.org/officeDocument/2006/relationships/tags" Target="../tags/tag195.xml"/>
  <Relationship Id="rId5" Type="http://schemas.openxmlformats.org/officeDocument/2006/relationships/tags" Target="../tags/tag196.xml"/>
  <Relationship Id="rId6" Type="http://schemas.openxmlformats.org/officeDocument/2006/relationships/tags" Target="../tags/tag197.xml"/>
  <Relationship Id="rId7" Type="http://schemas.openxmlformats.org/officeDocument/2006/relationships/tags" Target="../tags/tag198.xml"/>
  <Relationship Id="rId8" Type="http://schemas.openxmlformats.org/officeDocument/2006/relationships/tags" Target="../tags/tag199.xml"/>
  <Relationship Id="rId9" Type="http://schemas.openxmlformats.org/officeDocument/2006/relationships/tags" Target="../tags/tag200.xml"/>
</Relationships>

</file>

<file path=ppt/slides/_rels/slide25.xml.rels><?xml version="1.0" encoding="UTF-8"?>

<Relationships xmlns="http://schemas.openxmlformats.org/package/2006/relationships">
  <Relationship Id="rId1" Type="http://schemas.openxmlformats.org/officeDocument/2006/relationships/vmlDrawing" Target="../drawings/vmlDrawing23.vml"/>
  <Relationship Id="rId2" Type="http://schemas.openxmlformats.org/officeDocument/2006/relationships/tags" Target="../tags/tag206.xml"/>
  <Relationship Id="rId3" Type="http://schemas.openxmlformats.org/officeDocument/2006/relationships/tags" Target="../tags/tag207.xml"/>
  <Relationship Id="rId4" Type="http://schemas.openxmlformats.org/officeDocument/2006/relationships/slideLayout" Target="../slideLayouts/slideLayout1.xml"/>
  <Relationship Id="rId5" Type="http://schemas.openxmlformats.org/officeDocument/2006/relationships/notesSlide" Target="../notesSlides/notesSlide25.xml"/>
  <Relationship Id="rId6" Type="http://schemas.openxmlformats.org/officeDocument/2006/relationships/oleObject" Target="../embeddings/oleObject42.bin"/>
  <Relationship Id="rId7" Type="http://schemas.openxmlformats.org/officeDocument/2006/relationships/image" Target="../media/image3.emf"/>
</Relationships>

</file>

<file path=ppt/slides/_rels/slide26.xml.rels><?xml version="1.0" encoding="UTF-8"?>

<Relationships xmlns="http://schemas.openxmlformats.org/package/2006/relationships">
  <Relationship Id="rId1" Type="http://schemas.openxmlformats.org/officeDocument/2006/relationships/vmlDrawing" Target="../drawings/vmlDrawing24.vml"/>
  <Relationship Id="rId10" Type="http://schemas.openxmlformats.org/officeDocument/2006/relationships/tags" Target="../tags/tag216.xml"/>
  <Relationship Id="rId11" Type="http://schemas.openxmlformats.org/officeDocument/2006/relationships/tags" Target="../tags/tag217.xml"/>
  <Relationship Id="rId12" Type="http://schemas.openxmlformats.org/officeDocument/2006/relationships/tags" Target="../tags/tag218.xml"/>
  <Relationship Id="rId13" Type="http://schemas.openxmlformats.org/officeDocument/2006/relationships/tags" Target="../tags/tag219.xml"/>
  <Relationship Id="rId14" Type="http://schemas.openxmlformats.org/officeDocument/2006/relationships/tags" Target="../tags/tag220.xml"/>
  <Relationship Id="rId15" Type="http://schemas.openxmlformats.org/officeDocument/2006/relationships/tags" Target="../tags/tag221.xml"/>
  <Relationship Id="rId16" Type="http://schemas.openxmlformats.org/officeDocument/2006/relationships/tags" Target="../tags/tag222.xml"/>
  <Relationship Id="rId17" Type="http://schemas.openxmlformats.org/officeDocument/2006/relationships/tags" Target="../tags/tag223.xml"/>
  <Relationship Id="rId18" Type="http://schemas.openxmlformats.org/officeDocument/2006/relationships/tags" Target="../tags/tag224.xml"/>
  <Relationship Id="rId19" Type="http://schemas.openxmlformats.org/officeDocument/2006/relationships/tags" Target="../tags/tag225.xml"/>
  <Relationship Id="rId2" Type="http://schemas.openxmlformats.org/officeDocument/2006/relationships/tags" Target="../tags/tag208.xml"/>
  <Relationship Id="rId20" Type="http://schemas.openxmlformats.org/officeDocument/2006/relationships/tags" Target="../tags/tag226.xml"/>
  <Relationship Id="rId21" Type="http://schemas.openxmlformats.org/officeDocument/2006/relationships/tags" Target="../tags/tag227.xml"/>
  <Relationship Id="rId22" Type="http://schemas.openxmlformats.org/officeDocument/2006/relationships/tags" Target="../tags/tag228.xml"/>
  <Relationship Id="rId23" Type="http://schemas.openxmlformats.org/officeDocument/2006/relationships/tags" Target="../tags/tag229.xml"/>
  <Relationship Id="rId24" Type="http://schemas.openxmlformats.org/officeDocument/2006/relationships/tags" Target="../tags/tag230.xml"/>
  <Relationship Id="rId25" Type="http://schemas.openxmlformats.org/officeDocument/2006/relationships/tags" Target="../tags/tag231.xml"/>
  <Relationship Id="rId26" Type="http://schemas.openxmlformats.org/officeDocument/2006/relationships/slideLayout" Target="../slideLayouts/slideLayout1.xml"/>
  <Relationship Id="rId27" Type="http://schemas.openxmlformats.org/officeDocument/2006/relationships/notesSlide" Target="../notesSlides/notesSlide26.xml"/>
  <Relationship Id="rId28" Type="http://schemas.openxmlformats.org/officeDocument/2006/relationships/oleObject" Target="../embeddings/oleObject43.bin"/>
  <Relationship Id="rId29" Type="http://schemas.openxmlformats.org/officeDocument/2006/relationships/image" Target="../media/image3.emf"/>
  <Relationship Id="rId3" Type="http://schemas.openxmlformats.org/officeDocument/2006/relationships/tags" Target="../tags/tag209.xml"/>
  <Relationship Id="rId30" Type="http://schemas.openxmlformats.org/officeDocument/2006/relationships/oleObject" Target="../embeddings/oleObject44.bin"/>
  <Relationship Id="rId31" Type="http://schemas.openxmlformats.org/officeDocument/2006/relationships/image" Target="../media/image29.emf"/>
  <Relationship Id="rId32" Type="http://schemas.openxmlformats.org/officeDocument/2006/relationships/oleObject" Target="../embeddings/oleObject45.bin"/>
  <Relationship Id="rId33" Type="http://schemas.openxmlformats.org/officeDocument/2006/relationships/image" Target="../media/image30.emf"/>
  <Relationship Id="rId34" Type="http://schemas.openxmlformats.org/officeDocument/2006/relationships/oleObject" Target="../embeddings/oleObject46.bin"/>
  <Relationship Id="rId35" Type="http://schemas.openxmlformats.org/officeDocument/2006/relationships/image" Target="../media/image31.emf"/>
  <Relationship Id="rId36" Type="http://schemas.openxmlformats.org/officeDocument/2006/relationships/oleObject" Target="../embeddings/oleObject47.bin"/>
  <Relationship Id="rId37" Type="http://schemas.openxmlformats.org/officeDocument/2006/relationships/image" Target="../media/image32.emf"/>
  <Relationship Id="rId38" Type="http://schemas.openxmlformats.org/officeDocument/2006/relationships/oleObject" Target="../embeddings/oleObject48.bin"/>
  <Relationship Id="rId39" Type="http://schemas.openxmlformats.org/officeDocument/2006/relationships/image" Target="../media/image33.emf"/>
  <Relationship Id="rId4" Type="http://schemas.openxmlformats.org/officeDocument/2006/relationships/tags" Target="../tags/tag210.xml"/>
  <Relationship Id="rId40" Type="http://schemas.openxmlformats.org/officeDocument/2006/relationships/oleObject" Target="../embeddings/oleObject49.bin"/>
  <Relationship Id="rId41" Type="http://schemas.openxmlformats.org/officeDocument/2006/relationships/image" Target="../media/image34.emf"/>
  <Relationship Id="rId5" Type="http://schemas.openxmlformats.org/officeDocument/2006/relationships/tags" Target="../tags/tag211.xml"/>
  <Relationship Id="rId6" Type="http://schemas.openxmlformats.org/officeDocument/2006/relationships/tags" Target="../tags/tag212.xml"/>
  <Relationship Id="rId7" Type="http://schemas.openxmlformats.org/officeDocument/2006/relationships/tags" Target="../tags/tag213.xml"/>
  <Relationship Id="rId8" Type="http://schemas.openxmlformats.org/officeDocument/2006/relationships/tags" Target="../tags/tag214.xml"/>
  <Relationship Id="rId9" Type="http://schemas.openxmlformats.org/officeDocument/2006/relationships/tags" Target="../tags/tag215.xml"/>
</Relationships>

</file>

<file path=ppt/slides/_rels/slide27.xml.rels><?xml version="1.0" encoding="UTF-8"?>

<Relationships xmlns="http://schemas.openxmlformats.org/package/2006/relationships">
  <Relationship Id="rId1" Type="http://schemas.openxmlformats.org/officeDocument/2006/relationships/vmlDrawing" Target="../drawings/vmlDrawing25.vml"/>
  <Relationship Id="rId2" Type="http://schemas.openxmlformats.org/officeDocument/2006/relationships/tags" Target="../tags/tag232.xml"/>
  <Relationship Id="rId3" Type="http://schemas.openxmlformats.org/officeDocument/2006/relationships/tags" Target="../tags/tag233.xml"/>
  <Relationship Id="rId4" Type="http://schemas.openxmlformats.org/officeDocument/2006/relationships/slideLayout" Target="../slideLayouts/slideLayout1.xml"/>
  <Relationship Id="rId5" Type="http://schemas.openxmlformats.org/officeDocument/2006/relationships/notesSlide" Target="../notesSlides/notesSlide27.xml"/>
  <Relationship Id="rId6" Type="http://schemas.openxmlformats.org/officeDocument/2006/relationships/oleObject" Target="../embeddings/oleObject50.bin"/>
  <Relationship Id="rId7" Type="http://schemas.openxmlformats.org/officeDocument/2006/relationships/image" Target="../media/image3.emf"/>
</Relationships>

</file>

<file path=ppt/slides/_rels/slide28.xml.rels><?xml version="1.0" encoding="UTF-8"?>

<Relationships xmlns="http://schemas.openxmlformats.org/package/2006/relationships">
  <Relationship Id="rId1" Type="http://schemas.openxmlformats.org/officeDocument/2006/relationships/vmlDrawing" Target="../drawings/vmlDrawing26.vml"/>
  <Relationship Id="rId2" Type="http://schemas.openxmlformats.org/officeDocument/2006/relationships/tags" Target="../tags/tag234.xml"/>
  <Relationship Id="rId3" Type="http://schemas.openxmlformats.org/officeDocument/2006/relationships/tags" Target="../tags/tag235.xml"/>
  <Relationship Id="rId4" Type="http://schemas.openxmlformats.org/officeDocument/2006/relationships/slideLayout" Target="../slideLayouts/slideLayout1.xml"/>
  <Relationship Id="rId5" Type="http://schemas.openxmlformats.org/officeDocument/2006/relationships/notesSlide" Target="../notesSlides/notesSlide28.xml"/>
  <Relationship Id="rId6" Type="http://schemas.openxmlformats.org/officeDocument/2006/relationships/oleObject" Target="../embeddings/oleObject51.bin"/>
  <Relationship Id="rId7" Type="http://schemas.openxmlformats.org/officeDocument/2006/relationships/image" Target="../media/image3.emf"/>
</Relationships>

</file>

<file path=ppt/slides/_rels/slide29.xml.rels><?xml version="1.0" encoding="UTF-8"?>

<Relationships xmlns="http://schemas.openxmlformats.org/package/2006/relationships">
  <Relationship Id="rId1" Type="http://schemas.openxmlformats.org/officeDocument/2006/relationships/vmlDrawing" Target="../drawings/vmlDrawing27.vml"/>
  <Relationship Id="rId10" Type="http://schemas.openxmlformats.org/officeDocument/2006/relationships/notesSlide" Target="../notesSlides/notesSlide29.xml"/>
  <Relationship Id="rId11" Type="http://schemas.openxmlformats.org/officeDocument/2006/relationships/oleObject" Target="../embeddings/oleObject52.bin"/>
  <Relationship Id="rId12" Type="http://schemas.openxmlformats.org/officeDocument/2006/relationships/image" Target="../media/image1.emf"/>
  <Relationship Id="rId13" Type="http://schemas.openxmlformats.org/officeDocument/2006/relationships/oleObject" Target="../embeddings/oleObject53.bin"/>
  <Relationship Id="rId14" Type="http://schemas.openxmlformats.org/officeDocument/2006/relationships/image" Target="../media/image35.emf"/>
  <Relationship Id="rId2" Type="http://schemas.openxmlformats.org/officeDocument/2006/relationships/tags" Target="../tags/tag236.xml"/>
  <Relationship Id="rId3" Type="http://schemas.openxmlformats.org/officeDocument/2006/relationships/tags" Target="../tags/tag237.xml"/>
  <Relationship Id="rId4" Type="http://schemas.openxmlformats.org/officeDocument/2006/relationships/tags" Target="../tags/tag238.xml"/>
  <Relationship Id="rId5" Type="http://schemas.openxmlformats.org/officeDocument/2006/relationships/tags" Target="../tags/tag239.xml"/>
  <Relationship Id="rId6" Type="http://schemas.openxmlformats.org/officeDocument/2006/relationships/tags" Target="../tags/tag240.xml"/>
  <Relationship Id="rId7" Type="http://schemas.openxmlformats.org/officeDocument/2006/relationships/tags" Target="../tags/tag241.xml"/>
  <Relationship Id="rId8" Type="http://schemas.openxmlformats.org/officeDocument/2006/relationships/tags" Target="../tags/tag242.xml"/>
  <Relationship Id="rId9" Type="http://schemas.openxmlformats.org/officeDocument/2006/relationships/slideLayout" Target="../slideLayouts/slideLayout1.xml"/>
</Relationships>

</file>

<file path=ppt/slides/_rels/slide3.xml.rels><?xml version="1.0" encoding="UTF-8"?>

<Relationships xmlns="http://schemas.openxmlformats.org/package/2006/relationships">
  <Relationship Id="rId1" Type="http://schemas.openxmlformats.org/officeDocument/2006/relationships/vmlDrawing" Target="../drawings/vmlDrawing4.vml"/>
  <Relationship Id="rId2" Type="http://schemas.openxmlformats.org/officeDocument/2006/relationships/tags" Target="../tags/tag7.xml"/>
  <Relationship Id="rId3" Type="http://schemas.openxmlformats.org/officeDocument/2006/relationships/slideLayout" Target="../slideLayouts/slideLayout1.xml"/>
  <Relationship Id="rId4" Type="http://schemas.openxmlformats.org/officeDocument/2006/relationships/notesSlide" Target="../notesSlides/notesSlide3.xml"/>
  <Relationship Id="rId5" Type="http://schemas.openxmlformats.org/officeDocument/2006/relationships/oleObject" Target="../embeddings/oleObject4.bin"/>
  <Relationship Id="rId6" Type="http://schemas.openxmlformats.org/officeDocument/2006/relationships/image" Target="../media/image3.emf"/>
</Relationships>

</file>

<file path=ppt/slides/_rels/slide30.xml.rels><?xml version="1.0" encoding="UTF-8"?>

<Relationships xmlns="http://schemas.openxmlformats.org/package/2006/relationships">
  <Relationship Id="rId1" Type="http://schemas.openxmlformats.org/officeDocument/2006/relationships/vmlDrawing" Target="../drawings/vmlDrawing28.vml"/>
  <Relationship Id="rId10" Type="http://schemas.openxmlformats.org/officeDocument/2006/relationships/tags" Target="../tags/tag251.xml"/>
  <Relationship Id="rId11" Type="http://schemas.openxmlformats.org/officeDocument/2006/relationships/tags" Target="../tags/tag252.xml"/>
  <Relationship Id="rId12" Type="http://schemas.openxmlformats.org/officeDocument/2006/relationships/tags" Target="../tags/tag253.xml"/>
  <Relationship Id="rId13" Type="http://schemas.openxmlformats.org/officeDocument/2006/relationships/tags" Target="../tags/tag254.xml"/>
  <Relationship Id="rId14" Type="http://schemas.openxmlformats.org/officeDocument/2006/relationships/tags" Target="../tags/tag255.xml"/>
  <Relationship Id="rId15" Type="http://schemas.openxmlformats.org/officeDocument/2006/relationships/tags" Target="../tags/tag256.xml"/>
  <Relationship Id="rId16" Type="http://schemas.openxmlformats.org/officeDocument/2006/relationships/tags" Target="../tags/tag257.xml"/>
  <Relationship Id="rId17" Type="http://schemas.openxmlformats.org/officeDocument/2006/relationships/tags" Target="../tags/tag258.xml"/>
  <Relationship Id="rId18" Type="http://schemas.openxmlformats.org/officeDocument/2006/relationships/tags" Target="../tags/tag259.xml"/>
  <Relationship Id="rId19" Type="http://schemas.openxmlformats.org/officeDocument/2006/relationships/tags" Target="../tags/tag260.xml"/>
  <Relationship Id="rId2" Type="http://schemas.openxmlformats.org/officeDocument/2006/relationships/tags" Target="../tags/tag243.xml"/>
  <Relationship Id="rId20" Type="http://schemas.openxmlformats.org/officeDocument/2006/relationships/tags" Target="../tags/tag261.xml"/>
  <Relationship Id="rId21" Type="http://schemas.openxmlformats.org/officeDocument/2006/relationships/slideLayout" Target="../slideLayouts/slideLayout1.xml"/>
  <Relationship Id="rId22" Type="http://schemas.openxmlformats.org/officeDocument/2006/relationships/notesSlide" Target="../notesSlides/notesSlide30.xml"/>
  <Relationship Id="rId23" Type="http://schemas.openxmlformats.org/officeDocument/2006/relationships/oleObject" Target="../embeddings/oleObject54.bin"/>
  <Relationship Id="rId24" Type="http://schemas.openxmlformats.org/officeDocument/2006/relationships/image" Target="../media/image3.emf"/>
  <Relationship Id="rId25" Type="http://schemas.openxmlformats.org/officeDocument/2006/relationships/oleObject" Target="../embeddings/oleObject55.bin"/>
  <Relationship Id="rId26" Type="http://schemas.openxmlformats.org/officeDocument/2006/relationships/image" Target="../media/image36.emf"/>
  <Relationship Id="rId3" Type="http://schemas.openxmlformats.org/officeDocument/2006/relationships/tags" Target="../tags/tag244.xml"/>
  <Relationship Id="rId4" Type="http://schemas.openxmlformats.org/officeDocument/2006/relationships/tags" Target="../tags/tag245.xml"/>
  <Relationship Id="rId5" Type="http://schemas.openxmlformats.org/officeDocument/2006/relationships/tags" Target="../tags/tag246.xml"/>
  <Relationship Id="rId6" Type="http://schemas.openxmlformats.org/officeDocument/2006/relationships/tags" Target="../tags/tag247.xml"/>
  <Relationship Id="rId7" Type="http://schemas.openxmlformats.org/officeDocument/2006/relationships/tags" Target="../tags/tag248.xml"/>
  <Relationship Id="rId8" Type="http://schemas.openxmlformats.org/officeDocument/2006/relationships/tags" Target="../tags/tag249.xml"/>
  <Relationship Id="rId9" Type="http://schemas.openxmlformats.org/officeDocument/2006/relationships/tags" Target="../tags/tag250.xml"/>
</Relationships>

</file>

<file path=ppt/slides/_rels/slide31.xml.rels><?xml version="1.0" encoding="UTF-8"?>

<Relationships xmlns="http://schemas.openxmlformats.org/package/2006/relationships">
  <Relationship Id="rId1" Type="http://schemas.openxmlformats.org/officeDocument/2006/relationships/vmlDrawing" Target="../drawings/vmlDrawing29.vml"/>
  <Relationship Id="rId10" Type="http://schemas.openxmlformats.org/officeDocument/2006/relationships/notesSlide" Target="../notesSlides/notesSlide31.xml"/>
  <Relationship Id="rId11" Type="http://schemas.openxmlformats.org/officeDocument/2006/relationships/oleObject" Target="../embeddings/oleObject56.bin"/>
  <Relationship Id="rId12" Type="http://schemas.openxmlformats.org/officeDocument/2006/relationships/image" Target="../media/image1.emf"/>
  <Relationship Id="rId13" Type="http://schemas.openxmlformats.org/officeDocument/2006/relationships/oleObject" Target="../embeddings/oleObject57.bin"/>
  <Relationship Id="rId14" Type="http://schemas.openxmlformats.org/officeDocument/2006/relationships/image" Target="../media/image37.emf"/>
  <Relationship Id="rId2" Type="http://schemas.openxmlformats.org/officeDocument/2006/relationships/tags" Target="../tags/tag262.xml"/>
  <Relationship Id="rId3" Type="http://schemas.openxmlformats.org/officeDocument/2006/relationships/tags" Target="../tags/tag263.xml"/>
  <Relationship Id="rId4" Type="http://schemas.openxmlformats.org/officeDocument/2006/relationships/tags" Target="../tags/tag264.xml"/>
  <Relationship Id="rId5" Type="http://schemas.openxmlformats.org/officeDocument/2006/relationships/tags" Target="../tags/tag265.xml"/>
  <Relationship Id="rId6" Type="http://schemas.openxmlformats.org/officeDocument/2006/relationships/tags" Target="../tags/tag266.xml"/>
  <Relationship Id="rId7" Type="http://schemas.openxmlformats.org/officeDocument/2006/relationships/tags" Target="../tags/tag267.xml"/>
  <Relationship Id="rId8" Type="http://schemas.openxmlformats.org/officeDocument/2006/relationships/tags" Target="../tags/tag268.xml"/>
  <Relationship Id="rId9" Type="http://schemas.openxmlformats.org/officeDocument/2006/relationships/slideLayout" Target="../slideLayouts/slideLayout1.xml"/>
</Relationships>

</file>

<file path=ppt/slides/_rels/slide32.xml.rels><?xml version="1.0" encoding="UTF-8"?>

<Relationships xmlns="http://schemas.openxmlformats.org/package/2006/relationships">
  <Relationship Id="rId1" Type="http://schemas.openxmlformats.org/officeDocument/2006/relationships/vmlDrawing" Target="../drawings/vmlDrawing30.vml"/>
  <Relationship Id="rId10" Type="http://schemas.openxmlformats.org/officeDocument/2006/relationships/tags" Target="../tags/tag277.xml"/>
  <Relationship Id="rId11" Type="http://schemas.openxmlformats.org/officeDocument/2006/relationships/tags" Target="../tags/tag278.xml"/>
  <Relationship Id="rId12" Type="http://schemas.openxmlformats.org/officeDocument/2006/relationships/tags" Target="../tags/tag279.xml"/>
  <Relationship Id="rId13" Type="http://schemas.openxmlformats.org/officeDocument/2006/relationships/tags" Target="../tags/tag280.xml"/>
  <Relationship Id="rId14" Type="http://schemas.openxmlformats.org/officeDocument/2006/relationships/tags" Target="../tags/tag281.xml"/>
  <Relationship Id="rId15" Type="http://schemas.openxmlformats.org/officeDocument/2006/relationships/tags" Target="../tags/tag282.xml"/>
  <Relationship Id="rId16" Type="http://schemas.openxmlformats.org/officeDocument/2006/relationships/tags" Target="../tags/tag283.xml"/>
  <Relationship Id="rId17" Type="http://schemas.openxmlformats.org/officeDocument/2006/relationships/tags" Target="../tags/tag284.xml"/>
  <Relationship Id="rId18" Type="http://schemas.openxmlformats.org/officeDocument/2006/relationships/tags" Target="../tags/tag285.xml"/>
  <Relationship Id="rId19" Type="http://schemas.openxmlformats.org/officeDocument/2006/relationships/tags" Target="../tags/tag286.xml"/>
  <Relationship Id="rId2" Type="http://schemas.openxmlformats.org/officeDocument/2006/relationships/tags" Target="../tags/tag269.xml"/>
  <Relationship Id="rId20" Type="http://schemas.openxmlformats.org/officeDocument/2006/relationships/slideLayout" Target="../slideLayouts/slideLayout1.xml"/>
  <Relationship Id="rId21" Type="http://schemas.openxmlformats.org/officeDocument/2006/relationships/notesSlide" Target="../notesSlides/notesSlide32.xml"/>
  <Relationship Id="rId22" Type="http://schemas.openxmlformats.org/officeDocument/2006/relationships/oleObject" Target="../embeddings/oleObject58.bin"/>
  <Relationship Id="rId23" Type="http://schemas.openxmlformats.org/officeDocument/2006/relationships/image" Target="../media/image1.emf"/>
  <Relationship Id="rId3" Type="http://schemas.openxmlformats.org/officeDocument/2006/relationships/tags" Target="../tags/tag270.xml"/>
  <Relationship Id="rId4" Type="http://schemas.openxmlformats.org/officeDocument/2006/relationships/tags" Target="../tags/tag271.xml"/>
  <Relationship Id="rId5" Type="http://schemas.openxmlformats.org/officeDocument/2006/relationships/tags" Target="../tags/tag272.xml"/>
  <Relationship Id="rId6" Type="http://schemas.openxmlformats.org/officeDocument/2006/relationships/tags" Target="../tags/tag273.xml"/>
  <Relationship Id="rId7" Type="http://schemas.openxmlformats.org/officeDocument/2006/relationships/tags" Target="../tags/tag274.xml"/>
  <Relationship Id="rId8" Type="http://schemas.openxmlformats.org/officeDocument/2006/relationships/tags" Target="../tags/tag275.xml"/>
  <Relationship Id="rId9" Type="http://schemas.openxmlformats.org/officeDocument/2006/relationships/tags" Target="../tags/tag276.xml"/>
</Relationships>

</file>

<file path=ppt/slides/_rels/slide33.xml.rels><?xml version="1.0" encoding="UTF-8"?>

<Relationships xmlns="http://schemas.openxmlformats.org/package/2006/relationships">
  <Relationship Id="rId1" Type="http://schemas.openxmlformats.org/officeDocument/2006/relationships/vmlDrawing" Target="../drawings/vmlDrawing31.vml"/>
  <Relationship Id="rId10" Type="http://schemas.openxmlformats.org/officeDocument/2006/relationships/image" Target="../media/image39.png"/>
  <Relationship Id="rId11" Type="http://schemas.microsoft.com/office/2007/relationships/hdphoto" Target="../media/hdphoto2.wdp"/>
  <Relationship Id="rId2" Type="http://schemas.openxmlformats.org/officeDocument/2006/relationships/tags" Target="../tags/tag287.xml"/>
  <Relationship Id="rId3" Type="http://schemas.openxmlformats.org/officeDocument/2006/relationships/tags" Target="../tags/tag288.xml"/>
  <Relationship Id="rId4" Type="http://schemas.openxmlformats.org/officeDocument/2006/relationships/slideLayout" Target="../slideLayouts/slideLayout1.xml"/>
  <Relationship Id="rId5" Type="http://schemas.openxmlformats.org/officeDocument/2006/relationships/notesSlide" Target="../notesSlides/notesSlide33.xml"/>
  <Relationship Id="rId6" Type="http://schemas.openxmlformats.org/officeDocument/2006/relationships/oleObject" Target="../embeddings/oleObject59.bin"/>
  <Relationship Id="rId7" Type="http://schemas.openxmlformats.org/officeDocument/2006/relationships/image" Target="../media/image1.emf"/>
  <Relationship Id="rId8" Type="http://schemas.openxmlformats.org/officeDocument/2006/relationships/image" Target="../media/image38.png"/>
  <Relationship Id="rId9" Type="http://schemas.microsoft.com/office/2007/relationships/hdphoto" Target="../media/hdphoto1.wdp"/>
</Relationships>

</file>

<file path=ppt/slides/_rels/slide34.xml.rels><?xml version="1.0" encoding="UTF-8"?>

<Relationships xmlns="http://schemas.openxmlformats.org/package/2006/relationships">
  <Relationship Id="rId1" Type="http://schemas.openxmlformats.org/officeDocument/2006/relationships/vmlDrawing" Target="../drawings/vmlDrawing32.vml"/>
  <Relationship Id="rId10" Type="http://schemas.openxmlformats.org/officeDocument/2006/relationships/tags" Target="../tags/tag297.xml"/>
  <Relationship Id="rId11" Type="http://schemas.openxmlformats.org/officeDocument/2006/relationships/tags" Target="../tags/tag298.xml"/>
  <Relationship Id="rId12" Type="http://schemas.openxmlformats.org/officeDocument/2006/relationships/tags" Target="../tags/tag299.xml"/>
  <Relationship Id="rId13" Type="http://schemas.openxmlformats.org/officeDocument/2006/relationships/tags" Target="../tags/tag300.xml"/>
  <Relationship Id="rId14" Type="http://schemas.openxmlformats.org/officeDocument/2006/relationships/tags" Target="../tags/tag301.xml"/>
  <Relationship Id="rId15" Type="http://schemas.openxmlformats.org/officeDocument/2006/relationships/tags" Target="../tags/tag302.xml"/>
  <Relationship Id="rId16" Type="http://schemas.openxmlformats.org/officeDocument/2006/relationships/tags" Target="../tags/tag303.xml"/>
  <Relationship Id="rId17" Type="http://schemas.openxmlformats.org/officeDocument/2006/relationships/tags" Target="../tags/tag304.xml"/>
  <Relationship Id="rId18" Type="http://schemas.openxmlformats.org/officeDocument/2006/relationships/tags" Target="../tags/tag305.xml"/>
  <Relationship Id="rId19" Type="http://schemas.openxmlformats.org/officeDocument/2006/relationships/tags" Target="../tags/tag306.xml"/>
  <Relationship Id="rId2" Type="http://schemas.openxmlformats.org/officeDocument/2006/relationships/tags" Target="../tags/tag289.xml"/>
  <Relationship Id="rId20" Type="http://schemas.openxmlformats.org/officeDocument/2006/relationships/tags" Target="../tags/tag307.xml"/>
  <Relationship Id="rId21" Type="http://schemas.openxmlformats.org/officeDocument/2006/relationships/tags" Target="../tags/tag308.xml"/>
  <Relationship Id="rId22" Type="http://schemas.openxmlformats.org/officeDocument/2006/relationships/tags" Target="../tags/tag309.xml"/>
  <Relationship Id="rId23" Type="http://schemas.openxmlformats.org/officeDocument/2006/relationships/tags" Target="../tags/tag310.xml"/>
  <Relationship Id="rId24" Type="http://schemas.openxmlformats.org/officeDocument/2006/relationships/slideLayout" Target="../slideLayouts/slideLayout1.xml"/>
  <Relationship Id="rId25" Type="http://schemas.openxmlformats.org/officeDocument/2006/relationships/notesSlide" Target="../notesSlides/notesSlide34.xml"/>
  <Relationship Id="rId26" Type="http://schemas.openxmlformats.org/officeDocument/2006/relationships/oleObject" Target="../embeddings/oleObject60.bin"/>
  <Relationship Id="rId27" Type="http://schemas.openxmlformats.org/officeDocument/2006/relationships/image" Target="../media/image1.emf"/>
  <Relationship Id="rId3" Type="http://schemas.openxmlformats.org/officeDocument/2006/relationships/tags" Target="../tags/tag290.xml"/>
  <Relationship Id="rId4" Type="http://schemas.openxmlformats.org/officeDocument/2006/relationships/tags" Target="../tags/tag291.xml"/>
  <Relationship Id="rId5" Type="http://schemas.openxmlformats.org/officeDocument/2006/relationships/tags" Target="../tags/tag292.xml"/>
  <Relationship Id="rId6" Type="http://schemas.openxmlformats.org/officeDocument/2006/relationships/tags" Target="../tags/tag293.xml"/>
  <Relationship Id="rId7" Type="http://schemas.openxmlformats.org/officeDocument/2006/relationships/tags" Target="../tags/tag294.xml"/>
  <Relationship Id="rId8" Type="http://schemas.openxmlformats.org/officeDocument/2006/relationships/tags" Target="../tags/tag295.xml"/>
  <Relationship Id="rId9" Type="http://schemas.openxmlformats.org/officeDocument/2006/relationships/tags" Target="../tags/tag296.xml"/>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
  <Relationship Id="rId1" Type="http://schemas.openxmlformats.org/officeDocument/2006/relationships/vmlDrawing" Target="../drawings/vmlDrawing33.vml"/>
  <Relationship Id="rId2" Type="http://schemas.openxmlformats.org/officeDocument/2006/relationships/tags" Target="../tags/tag311.xml"/>
  <Relationship Id="rId3" Type="http://schemas.openxmlformats.org/officeDocument/2006/relationships/tags" Target="../tags/tag312.xml"/>
  <Relationship Id="rId4" Type="http://schemas.openxmlformats.org/officeDocument/2006/relationships/slideLayout" Target="../slideLayouts/slideLayout1.xml"/>
  <Relationship Id="rId5" Type="http://schemas.openxmlformats.org/officeDocument/2006/relationships/notesSlide" Target="../notesSlides/notesSlide36.xml"/>
  <Relationship Id="rId6" Type="http://schemas.openxmlformats.org/officeDocument/2006/relationships/oleObject" Target="../embeddings/oleObject61.bin"/>
  <Relationship Id="rId7" Type="http://schemas.openxmlformats.org/officeDocument/2006/relationships/image" Target="../media/image3.emf"/>
  <Relationship Id="rId8" Type="http://schemas.openxmlformats.org/officeDocument/2006/relationships/image" Target="../media/image4.wmf"/>
  <Relationship Id="rId9" Type="http://schemas.openxmlformats.org/officeDocument/2006/relationships/image" Target="../media/image5.png"/>
</Relationships>

</file>

<file path=ppt/slides/_rels/slide37.xml.rels><?xml version="1.0" encoding="UTF-8"?>

<Relationships xmlns="http://schemas.openxmlformats.org/package/2006/relationships">
  <Relationship Id="rId1" Type="http://schemas.openxmlformats.org/officeDocument/2006/relationships/vmlDrawing" Target="../drawings/vmlDrawing34.vml"/>
  <Relationship Id="rId2" Type="http://schemas.openxmlformats.org/officeDocument/2006/relationships/tags" Target="../tags/tag313.xml"/>
  <Relationship Id="rId3" Type="http://schemas.openxmlformats.org/officeDocument/2006/relationships/tags" Target="../tags/tag314.xml"/>
  <Relationship Id="rId4" Type="http://schemas.openxmlformats.org/officeDocument/2006/relationships/tags" Target="../tags/tag315.xml"/>
  <Relationship Id="rId5" Type="http://schemas.openxmlformats.org/officeDocument/2006/relationships/slideLayout" Target="../slideLayouts/slideLayout1.xml"/>
  <Relationship Id="rId6" Type="http://schemas.openxmlformats.org/officeDocument/2006/relationships/notesSlide" Target="../notesSlides/notesSlide37.xml"/>
  <Relationship Id="rId7" Type="http://schemas.openxmlformats.org/officeDocument/2006/relationships/oleObject" Target="../embeddings/oleObject62.bin"/>
  <Relationship Id="rId8" Type="http://schemas.openxmlformats.org/officeDocument/2006/relationships/image" Target="../media/image3.emf"/>
  <Relationship Id="rId9" Type="http://schemas.openxmlformats.org/officeDocument/2006/relationships/image" Target="../media/image40.png"/>
</Relationships>

</file>

<file path=ppt/slides/_rels/slide38.xml.rels><?xml version="1.0" encoding="UTF-8"?>

<Relationships xmlns="http://schemas.openxmlformats.org/package/2006/relationships">
  <Relationship Id="rId1" Type="http://schemas.openxmlformats.org/officeDocument/2006/relationships/vmlDrawing" Target="../drawings/vmlDrawing35.vml"/>
  <Relationship Id="rId2" Type="http://schemas.openxmlformats.org/officeDocument/2006/relationships/tags" Target="../tags/tag316.xml"/>
  <Relationship Id="rId3" Type="http://schemas.openxmlformats.org/officeDocument/2006/relationships/tags" Target="../tags/tag317.xml"/>
  <Relationship Id="rId4" Type="http://schemas.openxmlformats.org/officeDocument/2006/relationships/tags" Target="../tags/tag318.xml"/>
  <Relationship Id="rId5" Type="http://schemas.openxmlformats.org/officeDocument/2006/relationships/slideLayout" Target="../slideLayouts/slideLayout1.xml"/>
  <Relationship Id="rId6" Type="http://schemas.openxmlformats.org/officeDocument/2006/relationships/notesSlide" Target="../notesSlides/notesSlide38.xml"/>
  <Relationship Id="rId7" Type="http://schemas.openxmlformats.org/officeDocument/2006/relationships/oleObject" Target="../embeddings/oleObject63.bin"/>
  <Relationship Id="rId8" Type="http://schemas.openxmlformats.org/officeDocument/2006/relationships/image" Target="../media/image3.emf"/>
  <Relationship Id="rId9" Type="http://schemas.openxmlformats.org/officeDocument/2006/relationships/image" Target="../media/image41.png"/>
</Relationships>

</file>

<file path=ppt/slides/_rels/slide4.xml.rels><?xml version="1.0" encoding="UTF-8"?>

<Relationships xmlns="http://schemas.openxmlformats.org/package/2006/relationships">
  <Relationship Id="rId1" Type="http://schemas.openxmlformats.org/officeDocument/2006/relationships/vmlDrawing" Target="../drawings/vmlDrawing5.v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slideLayout" Target="../slideLayouts/slideLayout1.xml"/>
  <Relationship Id="rId5" Type="http://schemas.openxmlformats.org/officeDocument/2006/relationships/notesSlide" Target="../notesSlides/notesSlide4.xml"/>
  <Relationship Id="rId6" Type="http://schemas.openxmlformats.org/officeDocument/2006/relationships/oleObject" Target="../embeddings/oleObject5.bin"/>
  <Relationship Id="rId7" Type="http://schemas.openxmlformats.org/officeDocument/2006/relationships/image" Target="../media/image3.emf"/>
  <Relationship Id="rId8" Type="http://schemas.openxmlformats.org/officeDocument/2006/relationships/image" Target="../media/image4.wmf"/>
  <Relationship Id="rId9" Type="http://schemas.openxmlformats.org/officeDocument/2006/relationships/image" Target="../media/image5.png"/>
</Relationships>

</file>

<file path=ppt/slides/_rels/slide5.xml.rels><?xml version="1.0" encoding="UTF-8"?>

<Relationships xmlns="http://schemas.openxmlformats.org/package/2006/relationships">
  <Relationship Id="rId1" Type="http://schemas.openxmlformats.org/officeDocument/2006/relationships/vmlDrawing" Target="../drawings/vmlDrawing6.vml"/>
  <Relationship Id="rId2" Type="http://schemas.openxmlformats.org/officeDocument/2006/relationships/tags" Target="../tags/tag10.xml"/>
  <Relationship Id="rId3" Type="http://schemas.openxmlformats.org/officeDocument/2006/relationships/tags" Target="../tags/tag11.xml"/>
  <Relationship Id="rId4" Type="http://schemas.openxmlformats.org/officeDocument/2006/relationships/slideLayout" Target="../slideLayouts/slideLayout1.xml"/>
  <Relationship Id="rId5" Type="http://schemas.openxmlformats.org/officeDocument/2006/relationships/notesSlide" Target="../notesSlides/notesSlide5.xml"/>
  <Relationship Id="rId6" Type="http://schemas.openxmlformats.org/officeDocument/2006/relationships/oleObject" Target="../embeddings/oleObject6.bin"/>
  <Relationship Id="rId7" Type="http://schemas.openxmlformats.org/officeDocument/2006/relationships/image" Target="../media/image3.emf"/>
  <Relationship Id="rId8" Type="http://schemas.openxmlformats.org/officeDocument/2006/relationships/image" Target="../media/image4.wmf"/>
  <Relationship Id="rId9" Type="http://schemas.openxmlformats.org/officeDocument/2006/relationships/image" Target="../media/image5.png"/>
</Relationships>

</file>

<file path=ppt/slides/_rels/slide6.xml.rels><?xml version="1.0" encoding="UTF-8"?>

<Relationships xmlns="http://schemas.openxmlformats.org/package/2006/relationships">
  <Relationship Id="rId1" Type="http://schemas.openxmlformats.org/officeDocument/2006/relationships/vmlDrawing" Target="../drawings/vmlDrawing7.vml"/>
  <Relationship Id="rId10" Type="http://schemas.openxmlformats.org/officeDocument/2006/relationships/tags" Target="../tags/tag20.xml"/>
  <Relationship Id="rId11" Type="http://schemas.openxmlformats.org/officeDocument/2006/relationships/tags" Target="../tags/tag21.xml"/>
  <Relationship Id="rId12" Type="http://schemas.openxmlformats.org/officeDocument/2006/relationships/tags" Target="../tags/tag22.xml"/>
  <Relationship Id="rId13" Type="http://schemas.openxmlformats.org/officeDocument/2006/relationships/tags" Target="../tags/tag23.xml"/>
  <Relationship Id="rId14" Type="http://schemas.openxmlformats.org/officeDocument/2006/relationships/tags" Target="../tags/tag24.xml"/>
  <Relationship Id="rId15" Type="http://schemas.openxmlformats.org/officeDocument/2006/relationships/tags" Target="../tags/tag25.xml"/>
  <Relationship Id="rId16" Type="http://schemas.openxmlformats.org/officeDocument/2006/relationships/slideLayout" Target="../slideLayouts/slideLayout1.xml"/>
  <Relationship Id="rId17" Type="http://schemas.openxmlformats.org/officeDocument/2006/relationships/notesSlide" Target="../notesSlides/notesSlide6.xml"/>
  <Relationship Id="rId18" Type="http://schemas.openxmlformats.org/officeDocument/2006/relationships/oleObject" Target="../embeddings/oleObject7.bin"/>
  <Relationship Id="rId19" Type="http://schemas.openxmlformats.org/officeDocument/2006/relationships/image" Target="../media/image1.emf"/>
  <Relationship Id="rId2" Type="http://schemas.openxmlformats.org/officeDocument/2006/relationships/tags" Target="../tags/tag12.xml"/>
  <Relationship Id="rId20" Type="http://schemas.openxmlformats.org/officeDocument/2006/relationships/oleObject" Target="../embeddings/oleObject8.bin"/>
  <Relationship Id="rId21" Type="http://schemas.openxmlformats.org/officeDocument/2006/relationships/image" Target="../media/image6.emf"/>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tags" Target="../tags/tag16.xml"/>
  <Relationship Id="rId7" Type="http://schemas.openxmlformats.org/officeDocument/2006/relationships/tags" Target="../tags/tag17.xml"/>
  <Relationship Id="rId8" Type="http://schemas.openxmlformats.org/officeDocument/2006/relationships/tags" Target="../tags/tag18.xml"/>
  <Relationship Id="rId9" Type="http://schemas.openxmlformats.org/officeDocument/2006/relationships/tags" Target="../tags/tag19.xml"/>
</Relationships>

</file>

<file path=ppt/slides/_rels/slide7.xml.rels><?xml version="1.0" encoding="UTF-8"?>

<Relationships xmlns="http://schemas.openxmlformats.org/package/2006/relationships">
  <Relationship Id="rId1" Type="http://schemas.openxmlformats.org/officeDocument/2006/relationships/vmlDrawing" Target="../drawings/vmlDrawing8.vml"/>
  <Relationship Id="rId10" Type="http://schemas.openxmlformats.org/officeDocument/2006/relationships/notesSlide" Target="../notesSlides/notesSlide7.xml"/>
  <Relationship Id="rId11" Type="http://schemas.openxmlformats.org/officeDocument/2006/relationships/oleObject" Target="../embeddings/oleObject9.bin"/>
  <Relationship Id="rId12" Type="http://schemas.openxmlformats.org/officeDocument/2006/relationships/image" Target="../media/image1.emf"/>
  <Relationship Id="rId13" Type="http://schemas.openxmlformats.org/officeDocument/2006/relationships/oleObject" Target="../embeddings/oleObject10.bin"/>
  <Relationship Id="rId14" Type="http://schemas.openxmlformats.org/officeDocument/2006/relationships/image" Target="../media/image7.emf"/>
  <Relationship Id="rId2" Type="http://schemas.openxmlformats.org/officeDocument/2006/relationships/tags" Target="../tags/tag26.xml"/>
  <Relationship Id="rId3" Type="http://schemas.openxmlformats.org/officeDocument/2006/relationships/tags" Target="../tags/tag27.xml"/>
  <Relationship Id="rId4" Type="http://schemas.openxmlformats.org/officeDocument/2006/relationships/tags" Target="../tags/tag28.xml"/>
  <Relationship Id="rId5" Type="http://schemas.openxmlformats.org/officeDocument/2006/relationships/tags" Target="../tags/tag29.xml"/>
  <Relationship Id="rId6" Type="http://schemas.openxmlformats.org/officeDocument/2006/relationships/tags" Target="../tags/tag30.xml"/>
  <Relationship Id="rId7" Type="http://schemas.openxmlformats.org/officeDocument/2006/relationships/tags" Target="../tags/tag31.xml"/>
  <Relationship Id="rId8" Type="http://schemas.openxmlformats.org/officeDocument/2006/relationships/tags" Target="../tags/tag32.xml"/>
  <Relationship Id="rId9" Type="http://schemas.openxmlformats.org/officeDocument/2006/relationships/slideLayout" Target="../slideLayouts/slideLayout1.xml"/>
</Relationships>

</file>

<file path=ppt/slides/_rels/slide8.xml.rels><?xml version="1.0" encoding="UTF-8"?>

<Relationships xmlns="http://schemas.openxmlformats.org/package/2006/relationships">
  <Relationship Id="rId1" Type="http://schemas.openxmlformats.org/officeDocument/2006/relationships/vmlDrawing" Target="../drawings/vmlDrawing9.vml"/>
  <Relationship Id="rId10" Type="http://schemas.openxmlformats.org/officeDocument/2006/relationships/notesSlide" Target="../notesSlides/notesSlide8.xml"/>
  <Relationship Id="rId11" Type="http://schemas.openxmlformats.org/officeDocument/2006/relationships/oleObject" Target="../embeddings/oleObject11.bin"/>
  <Relationship Id="rId12" Type="http://schemas.openxmlformats.org/officeDocument/2006/relationships/image" Target="../media/image1.emf"/>
  <Relationship Id="rId13" Type="http://schemas.openxmlformats.org/officeDocument/2006/relationships/oleObject" Target="../embeddings/oleObject12.bin"/>
  <Relationship Id="rId14" Type="http://schemas.openxmlformats.org/officeDocument/2006/relationships/image" Target="../media/image8.emf"/>
  <Relationship Id="rId2" Type="http://schemas.openxmlformats.org/officeDocument/2006/relationships/tags" Target="../tags/tag33.xml"/>
  <Relationship Id="rId3" Type="http://schemas.openxmlformats.org/officeDocument/2006/relationships/tags" Target="../tags/tag34.xml"/>
  <Relationship Id="rId4" Type="http://schemas.openxmlformats.org/officeDocument/2006/relationships/tags" Target="../tags/tag35.xml"/>
  <Relationship Id="rId5" Type="http://schemas.openxmlformats.org/officeDocument/2006/relationships/tags" Target="../tags/tag36.xml"/>
  <Relationship Id="rId6" Type="http://schemas.openxmlformats.org/officeDocument/2006/relationships/tags" Target="../tags/tag37.xml"/>
  <Relationship Id="rId7" Type="http://schemas.openxmlformats.org/officeDocument/2006/relationships/tags" Target="../tags/tag38.xml"/>
  <Relationship Id="rId8" Type="http://schemas.openxmlformats.org/officeDocument/2006/relationships/tags" Target="../tags/tag39.xml"/>
  <Relationship Id="rId9" Type="http://schemas.openxmlformats.org/officeDocument/2006/relationships/slideLayout" Target="../slideLayouts/slideLayout1.xml"/>
</Relationships>

</file>

<file path=ppt/slides/_rels/slide9.xml.rels><?xml version="1.0" encoding="UTF-8"?>

<Relationships xmlns="http://schemas.openxmlformats.org/package/2006/relationships">
  <Relationship Id="rId1" Type="http://schemas.openxmlformats.org/officeDocument/2006/relationships/vmlDrawing" Target="../drawings/vmlDrawing10.vml"/>
  <Relationship Id="rId10" Type="http://schemas.openxmlformats.org/officeDocument/2006/relationships/tags" Target="../tags/tag48.xml"/>
  <Relationship Id="rId11" Type="http://schemas.openxmlformats.org/officeDocument/2006/relationships/tags" Target="../tags/tag49.xml"/>
  <Relationship Id="rId12" Type="http://schemas.openxmlformats.org/officeDocument/2006/relationships/tags" Target="../tags/tag50.xml"/>
  <Relationship Id="rId13" Type="http://schemas.openxmlformats.org/officeDocument/2006/relationships/tags" Target="../tags/tag51.xml"/>
  <Relationship Id="rId14" Type="http://schemas.openxmlformats.org/officeDocument/2006/relationships/slideLayout" Target="../slideLayouts/slideLayout1.xml"/>
  <Relationship Id="rId15" Type="http://schemas.openxmlformats.org/officeDocument/2006/relationships/notesSlide" Target="../notesSlides/notesSlide9.xml"/>
  <Relationship Id="rId16" Type="http://schemas.openxmlformats.org/officeDocument/2006/relationships/oleObject" Target="../embeddings/oleObject13.bin"/>
  <Relationship Id="rId17" Type="http://schemas.openxmlformats.org/officeDocument/2006/relationships/image" Target="../media/image1.emf"/>
  <Relationship Id="rId18" Type="http://schemas.openxmlformats.org/officeDocument/2006/relationships/oleObject" Target="../embeddings/oleObject14.bin"/>
  <Relationship Id="rId19" Type="http://schemas.openxmlformats.org/officeDocument/2006/relationships/image" Target="../media/image9.emf"/>
  <Relationship Id="rId2" Type="http://schemas.openxmlformats.org/officeDocument/2006/relationships/tags" Target="../tags/tag40.xml"/>
  <Relationship Id="rId3" Type="http://schemas.openxmlformats.org/officeDocument/2006/relationships/tags" Target="../tags/tag41.xml"/>
  <Relationship Id="rId4" Type="http://schemas.openxmlformats.org/officeDocument/2006/relationships/tags" Target="../tags/tag42.xml"/>
  <Relationship Id="rId5" Type="http://schemas.openxmlformats.org/officeDocument/2006/relationships/tags" Target="../tags/tag43.xml"/>
  <Relationship Id="rId6" Type="http://schemas.openxmlformats.org/officeDocument/2006/relationships/tags" Target="../tags/tag44.xml"/>
  <Relationship Id="rId7" Type="http://schemas.openxmlformats.org/officeDocument/2006/relationships/tags" Target="../tags/tag45.xml"/>
  <Relationship Id="rId8" Type="http://schemas.openxmlformats.org/officeDocument/2006/relationships/tags" Target="../tags/tag46.xml"/>
  <Relationship Id="rId9" Type="http://schemas.openxmlformats.org/officeDocument/2006/relationships/tags" Target="../tags/tag4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5325652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82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f</a:t>
            </a:r>
            <a:endParaRPr lang="en-US" dirty="0"/>
          </a:p>
        </p:txBody>
      </p:sp>
      <p:sp>
        <p:nvSpPr>
          <p:cNvPr id="3" name="Rectangle 2"/>
          <p:cNvSpPr/>
          <p:nvPr/>
        </p:nvSpPr>
        <p:spPr>
          <a:xfrm>
            <a:off x="0" y="3239"/>
            <a:ext cx="9144000" cy="6854761"/>
          </a:xfrm>
          <a:prstGeom prst="rect">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0" name="Title 1"/>
          <p:cNvSpPr txBox="1">
            <a:spLocks/>
          </p:cNvSpPr>
          <p:nvPr/>
        </p:nvSpPr>
        <p:spPr bwMode="auto">
          <a:xfrm>
            <a:off x="891978" y="2798920"/>
            <a:ext cx="7267702" cy="113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defRPr sz="1900" b="1">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sz="3700" kern="0" dirty="0">
                <a:solidFill>
                  <a:schemeClr val="bg1">
                    <a:lumMod val="95000"/>
                  </a:schemeClr>
                </a:solidFill>
                <a:latin typeface="Calibri Light" panose="020F0302020204030204" pitchFamily="34" charset="0"/>
              </a:rPr>
              <a:t>Preliminary findings </a:t>
            </a:r>
            <a:endParaRPr lang="en-US" sz="3700" b="0" kern="0" dirty="0">
              <a:solidFill>
                <a:schemeClr val="bg1">
                  <a:lumMod val="95000"/>
                </a:schemeClr>
              </a:solidFill>
              <a:latin typeface="Calibri Light" panose="020F0302020204030204" pitchFamily="34" charset="0"/>
            </a:endParaRPr>
          </a:p>
          <a:p>
            <a:r>
              <a:rPr lang="en-US" sz="3700" b="0" kern="0" dirty="0">
                <a:solidFill>
                  <a:schemeClr val="bg1">
                    <a:lumMod val="95000"/>
                  </a:schemeClr>
                </a:solidFill>
                <a:latin typeface="Calibri Light" panose="020F0302020204030204" pitchFamily="34" charset="0"/>
              </a:rPr>
              <a:t>2013 </a:t>
            </a:r>
            <a:r>
              <a:rPr lang="en-US" sz="3700" b="0" kern="0" dirty="0" smtClean="0">
                <a:solidFill>
                  <a:schemeClr val="bg1">
                    <a:lumMod val="95000"/>
                  </a:schemeClr>
                </a:solidFill>
                <a:latin typeface="Calibri Light" panose="020F0302020204030204" pitchFamily="34" charset="0"/>
              </a:rPr>
              <a:t>Cost Trends Report</a:t>
            </a:r>
            <a:endParaRPr lang="en-US" sz="3700" b="0" kern="0" dirty="0">
              <a:solidFill>
                <a:schemeClr val="bg1">
                  <a:lumMod val="95000"/>
                </a:schemeClr>
              </a:solidFill>
              <a:latin typeface="Calibri Light" panose="020F0302020204030204" pitchFamily="34"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4801" y="220017"/>
            <a:ext cx="1480801" cy="1480714"/>
          </a:xfrm>
          <a:prstGeom prst="rect">
            <a:avLst/>
          </a:prstGeom>
        </p:spPr>
      </p:pic>
    </p:spTree>
    <p:extLst>
      <p:ext uri="{BB962C8B-B14F-4D97-AF65-F5344CB8AC3E}">
        <p14:creationId xmlns:p14="http://schemas.microsoft.com/office/powerpoint/2010/main" val="298509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1797063197"/>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58696"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621" y="1621"/>
                        <a:ext cx="1619" cy="1619"/>
                      </a:xfrm>
                      <a:prstGeom prst="rect">
                        <a:avLst/>
                      </a:prstGeom>
                    </p:spPr>
                  </p:pic>
                </p:oleObj>
              </mc:Fallback>
            </mc:AlternateContent>
          </a:graphicData>
        </a:graphic>
      </p:graphicFrame>
      <p:sp>
        <p:nvSpPr>
          <p:cNvPr id="20" name="Rectangle 19"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800">
              <a:latin typeface="Calibri Light"/>
              <a:cs typeface="Arial"/>
              <a:sym typeface="Calibri Light"/>
            </a:endParaRPr>
          </a:p>
        </p:txBody>
      </p:sp>
      <p:graphicFrame>
        <p:nvGraphicFramePr>
          <p:cNvPr id="5" name="Table 4"/>
          <p:cNvGraphicFramePr>
            <a:graphicFrameLocks noGrp="1"/>
          </p:cNvGraphicFramePr>
          <p:nvPr>
            <p:extLst>
              <p:ext uri="{D42A27DB-BD31-4B8C-83A1-F6EECF244321}">
                <p14:modId xmlns:p14="http://schemas.microsoft.com/office/powerpoint/2010/main" val="2743307988"/>
              </p:ext>
            </p:extLst>
          </p:nvPr>
        </p:nvGraphicFramePr>
        <p:xfrm>
          <a:off x="5019455" y="1859467"/>
          <a:ext cx="3836748" cy="3689779"/>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278916"/>
                <a:gridCol w="1278916"/>
                <a:gridCol w="1278916"/>
              </a:tblGrid>
              <a:tr h="708124">
                <a:tc>
                  <a:txBody>
                    <a:bodyPr/>
                    <a:lstStyle/>
                    <a:p>
                      <a:pPr algn="ctr"/>
                      <a:r>
                        <a:rPr lang="en-US" sz="1400" b="1" dirty="0" smtClean="0">
                          <a:solidFill>
                            <a:schemeClr val="tx1"/>
                          </a:solidFill>
                          <a:latin typeface="Calibri Light" panose="020F0302020204030204" pitchFamily="34" charset="0"/>
                        </a:rPr>
                        <a:t>Factor</a:t>
                      </a:r>
                      <a:endParaRPr lang="en-US" sz="1400" b="1" baseline="30000" dirty="0">
                        <a:solidFill>
                          <a:schemeClr val="tx1"/>
                        </a:solidFill>
                        <a:latin typeface="Calibri Light" panose="020F0302020204030204" pitchFamily="34" charset="0"/>
                      </a:endParaRPr>
                    </a:p>
                  </a:txBody>
                  <a:tcPr marL="93303" marR="93303" marT="46649" marB="46649" anchor="ctr">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Calibri Light" panose="020F0302020204030204" pitchFamily="34" charset="0"/>
                        </a:rPr>
                        <a:t>MA compared to U.S. </a:t>
                      </a:r>
                      <a:endParaRPr lang="en-US" sz="1400" b="1" dirty="0">
                        <a:solidFill>
                          <a:schemeClr val="tx1"/>
                        </a:solidFill>
                        <a:latin typeface="Calibri Light" panose="020F0302020204030204" pitchFamily="34" charset="0"/>
                      </a:endParaRPr>
                    </a:p>
                  </a:txBody>
                  <a:tcPr marL="93303" marR="93303" marT="46649" marB="46649" anchor="ctr">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1400" b="1" baseline="0" dirty="0" smtClean="0">
                          <a:solidFill>
                            <a:schemeClr val="tx1"/>
                          </a:solidFill>
                          <a:latin typeface="Calibri Light" panose="020F0302020204030204" pitchFamily="34" charset="0"/>
                        </a:rPr>
                        <a:t>Effect on spending</a:t>
                      </a:r>
                      <a:endParaRPr lang="en-US" sz="1400" b="1" dirty="0">
                        <a:solidFill>
                          <a:schemeClr val="tx1"/>
                        </a:solidFill>
                        <a:latin typeface="Calibri Light" panose="020F0302020204030204" pitchFamily="34" charset="0"/>
                      </a:endParaRPr>
                    </a:p>
                  </a:txBody>
                  <a:tcPr marL="93303" marR="93303" marT="46649" marB="46649" anchor="ctr">
                    <a:lnB w="12700" cap="flat" cmpd="sng" algn="ctr">
                      <a:solidFill>
                        <a:schemeClr val="bg1">
                          <a:lumMod val="50000"/>
                        </a:schemeClr>
                      </a:solidFill>
                      <a:prstDash val="solid"/>
                      <a:round/>
                      <a:headEnd type="none" w="med" len="med"/>
                      <a:tailEnd type="none" w="med" len="med"/>
                    </a:lnB>
                    <a:solidFill>
                      <a:schemeClr val="bg1"/>
                    </a:solidFill>
                  </a:tcPr>
                </a:tc>
              </a:tr>
              <a:tr h="993885">
                <a:tc>
                  <a:txBody>
                    <a:bodyPr/>
                    <a:lstStyle/>
                    <a:p>
                      <a:pPr algn="ctr"/>
                      <a:r>
                        <a:rPr lang="en-US" sz="1400" dirty="0" smtClean="0">
                          <a:solidFill>
                            <a:schemeClr val="tx1"/>
                          </a:solidFill>
                          <a:latin typeface="Calibri Light" panose="020F0302020204030204" pitchFamily="34" charset="0"/>
                        </a:rPr>
                        <a:t>Age</a:t>
                      </a:r>
                      <a:endParaRPr lang="en-US" sz="140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ctr"/>
                      <a:r>
                        <a:rPr lang="en-US" sz="1400" dirty="0" smtClean="0">
                          <a:solidFill>
                            <a:schemeClr val="tx1"/>
                          </a:solidFill>
                          <a:latin typeface="Calibri Light" panose="020F0302020204030204" pitchFamily="34" charset="0"/>
                        </a:rPr>
                        <a:t>Older</a:t>
                      </a:r>
                      <a:endParaRPr lang="en-US" sz="140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ctr"/>
                      <a:endParaRPr lang="en-US" sz="1400" b="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r>
              <a:tr h="993885">
                <a:tc>
                  <a:txBody>
                    <a:bodyPr/>
                    <a:lstStyle/>
                    <a:p>
                      <a:pPr algn="ctr"/>
                      <a:r>
                        <a:rPr lang="en-US" sz="1400" dirty="0" smtClean="0">
                          <a:solidFill>
                            <a:schemeClr val="tx1"/>
                          </a:solidFill>
                          <a:latin typeface="Calibri Light" panose="020F0302020204030204" pitchFamily="34" charset="0"/>
                        </a:rPr>
                        <a:t>Coverage and access</a:t>
                      </a:r>
                      <a:endParaRPr lang="en-US" sz="140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ctr"/>
                      <a:r>
                        <a:rPr lang="en-US" sz="1400" dirty="0" smtClean="0">
                          <a:solidFill>
                            <a:schemeClr val="tx1"/>
                          </a:solidFill>
                          <a:latin typeface="Calibri Light" panose="020F0302020204030204" pitchFamily="34" charset="0"/>
                        </a:rPr>
                        <a:t>Broader insurance coverage</a:t>
                      </a:r>
                      <a:endParaRPr lang="en-US" sz="140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ctr"/>
                      <a:endParaRPr lang="en-US" sz="1400" b="1"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r>
              <a:tr h="993885">
                <a:tc>
                  <a:txBody>
                    <a:bodyPr/>
                    <a:lstStyle/>
                    <a:p>
                      <a:pPr algn="ctr"/>
                      <a:r>
                        <a:rPr lang="en-US" sz="1400" dirty="0" smtClean="0">
                          <a:solidFill>
                            <a:schemeClr val="tx1"/>
                          </a:solidFill>
                          <a:latin typeface="Calibri Light" panose="020F0302020204030204" pitchFamily="34" charset="0"/>
                        </a:rPr>
                        <a:t>Input costs</a:t>
                      </a:r>
                      <a:r>
                        <a:rPr lang="en-US" sz="1400" baseline="30000" dirty="0" smtClean="0">
                          <a:solidFill>
                            <a:schemeClr val="tx1"/>
                          </a:solidFill>
                          <a:latin typeface="Calibri Light" panose="020F0302020204030204" pitchFamily="34" charset="0"/>
                        </a:rPr>
                        <a:t>†</a:t>
                      </a:r>
                      <a:endParaRPr lang="en-US" sz="1400" baseline="3000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ctr"/>
                      <a:r>
                        <a:rPr lang="en-US" sz="1400" dirty="0" smtClean="0">
                          <a:solidFill>
                            <a:schemeClr val="tx1"/>
                          </a:solidFill>
                          <a:latin typeface="Calibri Light" panose="020F0302020204030204" pitchFamily="34" charset="0"/>
                        </a:rPr>
                        <a:t>Higher </a:t>
                      </a:r>
                    </a:p>
                    <a:p>
                      <a:pPr algn="ctr"/>
                      <a:r>
                        <a:rPr lang="en-US" sz="1400" dirty="0" smtClean="0">
                          <a:solidFill>
                            <a:schemeClr val="tx1"/>
                          </a:solidFill>
                          <a:latin typeface="Calibri Light" panose="020F0302020204030204" pitchFamily="34" charset="0"/>
                        </a:rPr>
                        <a:t>input costs</a:t>
                      </a:r>
                      <a:endParaRPr lang="en-US" sz="140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c>
                  <a:txBody>
                    <a:bodyPr/>
                    <a:lstStyle/>
                    <a:p>
                      <a:pPr algn="ctr"/>
                      <a:endParaRPr lang="en-US" sz="1400" b="1"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bg1"/>
                    </a:solidFill>
                  </a:tcPr>
                </a:tc>
              </a:tr>
            </a:tbl>
          </a:graphicData>
        </a:graphic>
      </p:graphicFrame>
      <p:sp>
        <p:nvSpPr>
          <p:cNvPr id="2" name="Title 1"/>
          <p:cNvSpPr>
            <a:spLocks noGrp="1"/>
          </p:cNvSpPr>
          <p:nvPr>
            <p:ph type="title"/>
          </p:nvPr>
        </p:nvSpPr>
        <p:spPr>
          <a:xfrm>
            <a:off x="121489" y="234863"/>
            <a:ext cx="8794113" cy="753668"/>
          </a:xfrm>
        </p:spPr>
        <p:txBody>
          <a:bodyPr/>
          <a:lstStyle/>
          <a:p>
            <a:r>
              <a:rPr lang="en-US" dirty="0" smtClean="0"/>
              <a:t>Spending differs significantly between Massachusetts and the U.S., even after adjusting for certain factors</a:t>
            </a:r>
            <a:endParaRPr lang="en-US" dirty="0"/>
          </a:p>
        </p:txBody>
      </p:sp>
      <p:graphicFrame>
        <p:nvGraphicFramePr>
          <p:cNvPr id="6" name="Object 5"/>
          <p:cNvGraphicFramePr>
            <a:graphicFrameLocks/>
          </p:cNvGraphicFramePr>
          <p:nvPr>
            <p:custDataLst>
              <p:tags r:id="rId4"/>
            </p:custDataLst>
            <p:extLst>
              <p:ext uri="{D42A27DB-BD31-4B8C-83A1-F6EECF244321}">
                <p14:modId xmlns:p14="http://schemas.microsoft.com/office/powerpoint/2010/main" val="1195202573"/>
              </p:ext>
            </p:extLst>
          </p:nvPr>
        </p:nvGraphicFramePr>
        <p:xfrm>
          <a:off x="419100" y="2362201"/>
          <a:ext cx="2962278" cy="3067185"/>
        </p:xfrm>
        <a:graphic>
          <a:graphicData uri="http://schemas.openxmlformats.org/presentationml/2006/ole">
            <mc:AlternateContent xmlns:mc="http://schemas.openxmlformats.org/markup-compatibility/2006">
              <mc:Choice xmlns:v="urn:schemas-microsoft-com:vml" Requires="v">
                <p:oleObj spid="_x0000_s158697" name="Chart" r:id="rId12" imgW="2962278" imgH="3067185" progId="MSGraph.Chart.8">
                  <p:embed followColorScheme="full"/>
                </p:oleObj>
              </mc:Choice>
              <mc:Fallback>
                <p:oleObj name="Chart" r:id="rId12" imgW="2962278" imgH="3067185" progId="MSGraph.Chart.8">
                  <p:embed followColorScheme="full"/>
                  <p:pic>
                    <p:nvPicPr>
                      <p:cNvPr id="0" name=""/>
                      <p:cNvPicPr/>
                      <p:nvPr/>
                    </p:nvPicPr>
                    <p:blipFill>
                      <a:blip r:embed="rId13"/>
                      <a:stretch>
                        <a:fillRect/>
                      </a:stretch>
                    </p:blipFill>
                    <p:spPr>
                      <a:xfrm>
                        <a:off x="419100" y="2362201"/>
                        <a:ext cx="2962278" cy="3067185"/>
                      </a:xfrm>
                      <a:prstGeom prst="rect">
                        <a:avLst/>
                      </a:prstGeom>
                    </p:spPr>
                  </p:pic>
                </p:oleObj>
              </mc:Fallback>
            </mc:AlternateContent>
          </a:graphicData>
        </a:graphic>
      </p:graphicFrame>
      <p:sp>
        <p:nvSpPr>
          <p:cNvPr id="7" name="Rectangle 6"/>
          <p:cNvSpPr/>
          <p:nvPr>
            <p:custDataLst>
              <p:tags r:id="rId5"/>
            </p:custDataLst>
          </p:nvPr>
        </p:nvSpPr>
        <p:spPr bwMode="auto">
          <a:xfrm>
            <a:off x="787400" y="5495925"/>
            <a:ext cx="22463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ACAFF36-0470-4C61-9DEE-0907F9CBED9D}" type="datetime'''D''ifference in per capita spending be''tween ''MA and U.S.'">
              <a:rPr lang="en-US" sz="1400">
                <a:solidFill>
                  <a:schemeClr val="tx1"/>
                </a:solidFill>
              </a:rPr>
              <a:pPr/>
              <a:t>Difference in per capita spending between MA and U.S.</a:t>
            </a:fld>
            <a:endParaRPr lang="en-US" sz="1400" dirty="0">
              <a:solidFill>
                <a:schemeClr val="tx1"/>
              </a:solidFill>
              <a:latin typeface="Calibri Light" panose="020F0302020204030204" pitchFamily="34" charset="0"/>
              <a:sym typeface="+mn-lt"/>
            </a:endParaRPr>
          </a:p>
        </p:txBody>
      </p:sp>
      <p:sp>
        <p:nvSpPr>
          <p:cNvPr id="8" name="Rectangle 7"/>
          <p:cNvSpPr/>
          <p:nvPr>
            <p:custDataLst>
              <p:tags r:id="rId6"/>
            </p:custDataLst>
          </p:nvPr>
        </p:nvSpPr>
        <p:spPr bwMode="gray">
          <a:xfrm>
            <a:off x="1681163" y="2973388"/>
            <a:ext cx="457200" cy="2746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ctr"/>
          <a:lstStyle/>
          <a:p>
            <a:pPr algn="ctr"/>
            <a:fld id="{14798A8F-7135-4771-8EE9-0172DDA7B9EB}" type="datetime'''''''1''''''''''''6''''''''%'''''''''''''''''''''''''">
              <a:rPr lang="en-US" sz="1800">
                <a:solidFill>
                  <a:schemeClr val="bg1"/>
                </a:solidFill>
                <a:latin typeface="+mj-lt"/>
                <a:cs typeface="Arial"/>
                <a:sym typeface="Calibri"/>
              </a:rPr>
              <a:pPr/>
              <a:t>16%</a:t>
            </a:fld>
            <a:endParaRPr lang="en-US" sz="1800" dirty="0">
              <a:solidFill>
                <a:schemeClr val="bg1"/>
              </a:solidFill>
              <a:latin typeface="+mj-lt"/>
              <a:cs typeface="Arial"/>
              <a:sym typeface="Calibri"/>
            </a:endParaRPr>
          </a:p>
        </p:txBody>
      </p:sp>
      <p:sp>
        <p:nvSpPr>
          <p:cNvPr id="9" name="TextBox 8"/>
          <p:cNvSpPr txBox="1"/>
          <p:nvPr/>
        </p:nvSpPr>
        <p:spPr>
          <a:xfrm>
            <a:off x="2722952" y="2710368"/>
            <a:ext cx="1464499" cy="740538"/>
          </a:xfrm>
          <a:prstGeom prst="rect">
            <a:avLst/>
          </a:prstGeom>
          <a:noFill/>
        </p:spPr>
        <p:txBody>
          <a:bodyPr wrap="square" lIns="93296" tIns="46648" rIns="93296" bIns="46648" rtlCol="0">
            <a:spAutoFit/>
          </a:bodyPr>
          <a:lstStyle/>
          <a:p>
            <a:r>
              <a:rPr lang="en-US" sz="1400" dirty="0">
                <a:latin typeface="Calibri Light" panose="020F0302020204030204" pitchFamily="34" charset="0"/>
              </a:rPr>
              <a:t>Estimated contribution of </a:t>
            </a:r>
            <a:r>
              <a:rPr lang="en-US" sz="1400" dirty="0" smtClean="0">
                <a:latin typeface="Calibri Light" panose="020F0302020204030204" pitchFamily="34" charset="0"/>
              </a:rPr>
              <a:t>certain factors</a:t>
            </a:r>
            <a:endParaRPr lang="en-US" sz="1400" dirty="0">
              <a:latin typeface="Calibri Light" panose="020F0302020204030204" pitchFamily="34" charset="0"/>
            </a:endParaRPr>
          </a:p>
        </p:txBody>
      </p:sp>
      <p:sp>
        <p:nvSpPr>
          <p:cNvPr id="10" name="TextBox 9"/>
          <p:cNvSpPr txBox="1"/>
          <p:nvPr/>
        </p:nvSpPr>
        <p:spPr>
          <a:xfrm>
            <a:off x="2722952" y="4027771"/>
            <a:ext cx="1464499" cy="1193307"/>
          </a:xfrm>
          <a:prstGeom prst="rect">
            <a:avLst/>
          </a:prstGeom>
          <a:noFill/>
        </p:spPr>
        <p:txBody>
          <a:bodyPr wrap="square" lIns="93296" tIns="46648" rIns="93296" bIns="46648" rtlCol="0">
            <a:spAutoFit/>
          </a:bodyPr>
          <a:lstStyle/>
          <a:p>
            <a:r>
              <a:rPr lang="en-US" sz="1400" dirty="0">
                <a:latin typeface="Calibri Light" panose="020F0302020204030204" pitchFamily="34" charset="0"/>
              </a:rPr>
              <a:t>Remaining difference in spending between MA and U.S.</a:t>
            </a:r>
          </a:p>
        </p:txBody>
      </p:sp>
      <p:sp>
        <p:nvSpPr>
          <p:cNvPr id="11" name="Isosceles Triangle 10"/>
          <p:cNvSpPr/>
          <p:nvPr/>
        </p:nvSpPr>
        <p:spPr>
          <a:xfrm rot="16200000">
            <a:off x="2666715" y="3196506"/>
            <a:ext cx="3689782" cy="1015702"/>
          </a:xfrm>
          <a:prstGeom prst="triangle">
            <a:avLst>
              <a:gd name="adj" fmla="val 68128"/>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4" name="Up Arrow 13"/>
          <p:cNvSpPr/>
          <p:nvPr/>
        </p:nvSpPr>
        <p:spPr>
          <a:xfrm>
            <a:off x="8115206" y="4812716"/>
            <a:ext cx="311009" cy="481425"/>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solidFill>
                <a:schemeClr val="bg1"/>
              </a:solidFill>
            </a:endParaRPr>
          </a:p>
        </p:txBody>
      </p:sp>
      <p:sp>
        <p:nvSpPr>
          <p:cNvPr id="15" name="TextBox 14"/>
          <p:cNvSpPr txBox="1"/>
          <p:nvPr/>
        </p:nvSpPr>
        <p:spPr>
          <a:xfrm>
            <a:off x="7828856" y="4896415"/>
            <a:ext cx="883709" cy="314028"/>
          </a:xfrm>
          <a:prstGeom prst="rect">
            <a:avLst/>
          </a:prstGeom>
          <a:noFill/>
        </p:spPr>
        <p:txBody>
          <a:bodyPr wrap="square" lIns="93296" tIns="46648" rIns="93296" bIns="46648" rtlCol="0">
            <a:spAutoFit/>
          </a:bodyPr>
          <a:lstStyle/>
          <a:p>
            <a:pPr algn="ctr"/>
            <a:r>
              <a:rPr lang="en-US" sz="1400" dirty="0">
                <a:latin typeface="Calibri Light" panose="020F0302020204030204" pitchFamily="34" charset="0"/>
              </a:rPr>
              <a:t>Increase</a:t>
            </a:r>
            <a:endParaRPr lang="en-US" dirty="0">
              <a:latin typeface="Calibri Light" panose="020F0302020204030204" pitchFamily="34" charset="0"/>
            </a:endParaRPr>
          </a:p>
        </p:txBody>
      </p:sp>
      <p:sp>
        <p:nvSpPr>
          <p:cNvPr id="16" name="Up Arrow 15"/>
          <p:cNvSpPr/>
          <p:nvPr/>
        </p:nvSpPr>
        <p:spPr>
          <a:xfrm>
            <a:off x="8115206" y="2839925"/>
            <a:ext cx="311009" cy="481425"/>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solidFill>
                <a:schemeClr val="bg1"/>
              </a:solidFill>
            </a:endParaRPr>
          </a:p>
        </p:txBody>
      </p:sp>
      <p:sp>
        <p:nvSpPr>
          <p:cNvPr id="17" name="Up Arrow 16"/>
          <p:cNvSpPr/>
          <p:nvPr/>
        </p:nvSpPr>
        <p:spPr>
          <a:xfrm>
            <a:off x="8115206" y="3826321"/>
            <a:ext cx="311009" cy="481425"/>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solidFill>
                <a:schemeClr val="bg1"/>
              </a:solidFill>
            </a:endParaRPr>
          </a:p>
        </p:txBody>
      </p:sp>
      <p:sp>
        <p:nvSpPr>
          <p:cNvPr id="18" name="TextBox 17"/>
          <p:cNvSpPr txBox="1"/>
          <p:nvPr/>
        </p:nvSpPr>
        <p:spPr>
          <a:xfrm>
            <a:off x="7828856" y="2923624"/>
            <a:ext cx="883709" cy="314028"/>
          </a:xfrm>
          <a:prstGeom prst="rect">
            <a:avLst/>
          </a:prstGeom>
          <a:noFill/>
        </p:spPr>
        <p:txBody>
          <a:bodyPr wrap="square" lIns="93296" tIns="46648" rIns="93296" bIns="46648" rtlCol="0">
            <a:spAutoFit/>
          </a:bodyPr>
          <a:lstStyle/>
          <a:p>
            <a:pPr algn="ctr"/>
            <a:r>
              <a:rPr lang="en-US" sz="1400" dirty="0">
                <a:latin typeface="Calibri Light" panose="020F0302020204030204" pitchFamily="34" charset="0"/>
              </a:rPr>
              <a:t>Increase</a:t>
            </a:r>
            <a:endParaRPr lang="en-US" dirty="0">
              <a:latin typeface="Calibri Light" panose="020F0302020204030204" pitchFamily="34" charset="0"/>
            </a:endParaRPr>
          </a:p>
        </p:txBody>
      </p:sp>
      <p:sp>
        <p:nvSpPr>
          <p:cNvPr id="19" name="TextBox 18"/>
          <p:cNvSpPr txBox="1"/>
          <p:nvPr/>
        </p:nvSpPr>
        <p:spPr>
          <a:xfrm>
            <a:off x="7828856" y="3910019"/>
            <a:ext cx="883709" cy="314028"/>
          </a:xfrm>
          <a:prstGeom prst="rect">
            <a:avLst/>
          </a:prstGeom>
          <a:noFill/>
        </p:spPr>
        <p:txBody>
          <a:bodyPr wrap="square" lIns="93296" tIns="46648" rIns="93296" bIns="46648" rtlCol="0">
            <a:spAutoFit/>
          </a:bodyPr>
          <a:lstStyle/>
          <a:p>
            <a:pPr algn="ctr"/>
            <a:r>
              <a:rPr lang="en-US" sz="1400" dirty="0">
                <a:latin typeface="Calibri Light" panose="020F0302020204030204" pitchFamily="34" charset="0"/>
              </a:rPr>
              <a:t>Increase</a:t>
            </a:r>
            <a:endParaRPr lang="en-US" dirty="0">
              <a:latin typeface="Calibri Light" panose="020F0302020204030204" pitchFamily="34" charset="0"/>
            </a:endParaRPr>
          </a:p>
        </p:txBody>
      </p:sp>
      <p:sp>
        <p:nvSpPr>
          <p:cNvPr id="28" name="McK 5. Source"/>
          <p:cNvSpPr>
            <a:spLocks noChangeArrowheads="1"/>
          </p:cNvSpPr>
          <p:nvPr>
            <p:custDataLst>
              <p:tags r:id="rId7"/>
            </p:custDataLst>
          </p:nvPr>
        </p:nvSpPr>
        <p:spPr bwMode="auto">
          <a:xfrm>
            <a:off x="121488" y="6157220"/>
            <a:ext cx="698883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Personal health care expenditures (PHC) are a subset of national health expenditures. PHC excludes administration and the net cost of private insurance, public health activity, and investment in research, structures and equipment.</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a:t>
            </a:r>
            <a:r>
              <a:rPr lang="en-US" sz="800" dirty="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Based on the Medicare Geographic Adjustment Factor (GAF), which adjusts for wages, office rents, supplies, and medical malpractice insurance premiums.</a:t>
            </a:r>
            <a:endParaRPr lang="en-US" sz="800" b="1" dirty="0" smtClean="0">
              <a:solidFill>
                <a:schemeClr val="bg1">
                  <a:lumMod val="50000"/>
                </a:schemeClr>
              </a:solidFill>
              <a:latin typeface="Calibri Light" panose="020F0302020204030204" pitchFamily="34" charset="0"/>
            </a:endParaRPr>
          </a:p>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Source</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Centers for Medicare and Medicaid Services; Medical Expenditure Panel Survey; </a:t>
            </a:r>
            <a:r>
              <a:rPr lang="en-US" sz="800" dirty="0" smtClean="0">
                <a:solidFill>
                  <a:schemeClr val="bg1">
                    <a:lumMod val="50000"/>
                  </a:schemeClr>
                </a:solidFill>
                <a:latin typeface="Calibri Light" panose="020F0302020204030204" pitchFamily="34" charset="0"/>
              </a:rPr>
              <a:t>Census Bureau; Smith </a:t>
            </a:r>
            <a:r>
              <a:rPr lang="en-US" sz="800" dirty="0">
                <a:solidFill>
                  <a:schemeClr val="bg1">
                    <a:lumMod val="50000"/>
                  </a:schemeClr>
                </a:solidFill>
                <a:latin typeface="Calibri Light" panose="020F0302020204030204" pitchFamily="34" charset="0"/>
              </a:rPr>
              <a:t>S, Newhouse JP, Freeland MS. </a:t>
            </a:r>
            <a:r>
              <a:rPr lang="en-US" sz="800" i="1" dirty="0">
                <a:solidFill>
                  <a:schemeClr val="bg1">
                    <a:lumMod val="50000"/>
                  </a:schemeClr>
                </a:solidFill>
                <a:latin typeface="Calibri Light" panose="020F0302020204030204" pitchFamily="34" charset="0"/>
              </a:rPr>
              <a:t>Health Affairs</a:t>
            </a:r>
            <a:r>
              <a:rPr lang="en-US" sz="800" dirty="0">
                <a:solidFill>
                  <a:schemeClr val="bg1">
                    <a:lumMod val="50000"/>
                  </a:schemeClr>
                </a:solidFill>
                <a:latin typeface="Calibri Light" panose="020F0302020204030204" pitchFamily="34" charset="0"/>
              </a:rPr>
              <a:t>. 2009; </a:t>
            </a:r>
            <a:r>
              <a:rPr lang="en-US" sz="800" dirty="0" smtClean="0">
                <a:solidFill>
                  <a:schemeClr val="bg1">
                    <a:lumMod val="50000"/>
                  </a:schemeClr>
                </a:solidFill>
                <a:latin typeface="Calibri Light" panose="020F0302020204030204" pitchFamily="34" charset="0"/>
              </a:rPr>
              <a:t>Hadley 	J</a:t>
            </a:r>
            <a:r>
              <a:rPr lang="en-US" sz="800" dirty="0">
                <a:solidFill>
                  <a:schemeClr val="bg1">
                    <a:lumMod val="50000"/>
                  </a:schemeClr>
                </a:solidFill>
                <a:latin typeface="Calibri Light" panose="020F0302020204030204" pitchFamily="34" charset="0"/>
              </a:rPr>
              <a:t>, </a:t>
            </a:r>
            <a:r>
              <a:rPr lang="en-US" sz="800" dirty="0" err="1">
                <a:solidFill>
                  <a:schemeClr val="bg1">
                    <a:lumMod val="50000"/>
                  </a:schemeClr>
                </a:solidFill>
                <a:latin typeface="Calibri Light" panose="020F0302020204030204" pitchFamily="34" charset="0"/>
              </a:rPr>
              <a:t>Holahan</a:t>
            </a:r>
            <a:r>
              <a:rPr lang="en-US" sz="800" dirty="0">
                <a:solidFill>
                  <a:schemeClr val="bg1">
                    <a:lumMod val="50000"/>
                  </a:schemeClr>
                </a:solidFill>
                <a:latin typeface="Calibri Light" panose="020F0302020204030204" pitchFamily="34" charset="0"/>
              </a:rPr>
              <a:t> J. </a:t>
            </a:r>
            <a:r>
              <a:rPr lang="en-US" sz="800" i="1" dirty="0" smtClean="0">
                <a:solidFill>
                  <a:schemeClr val="bg1">
                    <a:lumMod val="50000"/>
                  </a:schemeClr>
                </a:solidFill>
                <a:latin typeface="Calibri Light" panose="020F0302020204030204" pitchFamily="34" charset="0"/>
              </a:rPr>
              <a:t>Health </a:t>
            </a:r>
            <a:r>
              <a:rPr lang="en-US" sz="800" i="1" dirty="0">
                <a:solidFill>
                  <a:schemeClr val="bg1">
                    <a:lumMod val="50000"/>
                  </a:schemeClr>
                </a:solidFill>
                <a:latin typeface="Calibri Light" panose="020F0302020204030204" pitchFamily="34" charset="0"/>
              </a:rPr>
              <a:t>Affairs</a:t>
            </a:r>
            <a:r>
              <a:rPr lang="en-US" sz="800" dirty="0">
                <a:solidFill>
                  <a:schemeClr val="bg1">
                    <a:lumMod val="50000"/>
                  </a:schemeClr>
                </a:solidFill>
                <a:latin typeface="Calibri Light" panose="020F0302020204030204" pitchFamily="34" charset="0"/>
              </a:rPr>
              <a:t>. 2003; HPC analysis</a:t>
            </a:r>
          </a:p>
        </p:txBody>
      </p:sp>
      <p:sp>
        <p:nvSpPr>
          <p:cNvPr id="30" name="TextBox 29"/>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Difference in per capita personal health care expenditures between </a:t>
            </a:r>
            <a:r>
              <a:rPr lang="en-US" sz="1400" dirty="0" smtClean="0">
                <a:solidFill>
                  <a:srgbClr val="0C2D83"/>
                </a:solidFill>
                <a:latin typeface="Calibri Light" panose="020F0302020204030204" pitchFamily="34" charset="0"/>
              </a:rPr>
              <a:t>Massachusetts </a:t>
            </a:r>
            <a:r>
              <a:rPr lang="en-US" sz="1400" dirty="0">
                <a:solidFill>
                  <a:srgbClr val="0C2D83"/>
                </a:solidFill>
                <a:latin typeface="Calibri Light" panose="020F0302020204030204" pitchFamily="34" charset="0"/>
              </a:rPr>
              <a:t>and </a:t>
            </a:r>
            <a:r>
              <a:rPr lang="en-US" sz="1400" dirty="0" smtClean="0">
                <a:solidFill>
                  <a:srgbClr val="0C2D83"/>
                </a:solidFill>
                <a:latin typeface="Calibri Light" panose="020F0302020204030204" pitchFamily="34" charset="0"/>
              </a:rPr>
              <a:t>the U.S.</a:t>
            </a:r>
            <a:r>
              <a:rPr lang="en-US" sz="1400" baseline="30000" dirty="0" smtClean="0">
                <a:solidFill>
                  <a:srgbClr val="0C2D83"/>
                </a:solidFill>
                <a:latin typeface="Calibri Light" panose="020F0302020204030204" pitchFamily="34" charset="0"/>
              </a:rPr>
              <a:t>*</a:t>
            </a:r>
            <a:endParaRPr lang="en-US" sz="1400" dirty="0">
              <a:solidFill>
                <a:srgbClr val="0C2D83"/>
              </a:solidFill>
              <a:latin typeface="Calibri Light" panose="020F0302020204030204" pitchFamily="34" charset="0"/>
            </a:endParaRPr>
          </a:p>
          <a:p>
            <a:r>
              <a:rPr lang="en-US" sz="1200" dirty="0">
                <a:solidFill>
                  <a:schemeClr val="bg1">
                    <a:lumMod val="50000"/>
                  </a:schemeClr>
                </a:solidFill>
                <a:latin typeface="Calibri Light" panose="020F0302020204030204" pitchFamily="34" charset="0"/>
              </a:rPr>
              <a:t>Percent of U.S. per capita personal health care spending, 2009 dollars</a:t>
            </a:r>
          </a:p>
        </p:txBody>
      </p:sp>
      <p:cxnSp>
        <p:nvCxnSpPr>
          <p:cNvPr id="31" name="Straight Connector 30"/>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8556900" y="62718"/>
            <a:ext cx="526780" cy="525890"/>
            <a:chOff x="8386059" y="61469"/>
            <a:chExt cx="516263" cy="515421"/>
          </a:xfrm>
        </p:grpSpPr>
        <p:sp>
          <p:nvSpPr>
            <p:cNvPr id="47" name="Oval 46"/>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48" name="Oval 47"/>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49" name="Oval 48"/>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50" name="Oval 49"/>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
        <p:nvSpPr>
          <p:cNvPr id="33" name="Rectangle 32"/>
          <p:cNvSpPr/>
          <p:nvPr/>
        </p:nvSpPr>
        <p:spPr>
          <a:xfrm>
            <a:off x="5019455" y="1859468"/>
            <a:ext cx="3836750" cy="3689780"/>
          </a:xfrm>
          <a:prstGeom prst="rect">
            <a:avLst/>
          </a:prstGeom>
          <a:solidFill>
            <a:srgbClr val="C3CFE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dirty="0"/>
          </a:p>
        </p:txBody>
      </p:sp>
      <p:sp>
        <p:nvSpPr>
          <p:cNvPr id="29" name="Rectangle 28"/>
          <p:cNvSpPr/>
          <p:nvPr/>
        </p:nvSpPr>
        <p:spPr>
          <a:xfrm>
            <a:off x="1530630" y="2025895"/>
            <a:ext cx="805571" cy="463539"/>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36%</a:t>
            </a:r>
            <a:endPar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94724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hidden="1"/>
          <p:cNvGraphicFramePr>
            <a:graphicFrameLocks noChangeAspect="1"/>
          </p:cNvGraphicFramePr>
          <p:nvPr>
            <p:custDataLst>
              <p:tags r:id="rId2"/>
            </p:custDataLst>
            <p:extLst>
              <p:ext uri="{D42A27DB-BD31-4B8C-83A1-F6EECF244321}">
                <p14:modId xmlns:p14="http://schemas.microsoft.com/office/powerpoint/2010/main" val="262694328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38031"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621" y="1621"/>
                        <a:ext cx="1619" cy="1619"/>
                      </a:xfrm>
                      <a:prstGeom prst="rect">
                        <a:avLst/>
                      </a:prstGeom>
                    </p:spPr>
                  </p:pic>
                </p:oleObj>
              </mc:Fallback>
            </mc:AlternateContent>
          </a:graphicData>
        </a:graphic>
      </p:graphicFrame>
      <p:sp>
        <p:nvSpPr>
          <p:cNvPr id="44" name="Rectangle 43"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100">
              <a:latin typeface="Calibri Light"/>
              <a:sym typeface="Calibri Light"/>
            </a:endParaRPr>
          </a:p>
        </p:txBody>
      </p:sp>
      <p:sp>
        <p:nvSpPr>
          <p:cNvPr id="64" name="Rectangle 63"/>
          <p:cNvSpPr/>
          <p:nvPr/>
        </p:nvSpPr>
        <p:spPr>
          <a:xfrm>
            <a:off x="2776538" y="1587027"/>
            <a:ext cx="6126113" cy="4409168"/>
          </a:xfrm>
          <a:prstGeom prst="rect">
            <a:avLst/>
          </a:prstGeom>
          <a:solidFill>
            <a:srgbClr val="DFE5EF"/>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 name="Title 1"/>
          <p:cNvSpPr>
            <a:spLocks noGrp="1"/>
          </p:cNvSpPr>
          <p:nvPr>
            <p:ph type="title"/>
          </p:nvPr>
        </p:nvSpPr>
        <p:spPr>
          <a:xfrm>
            <a:off x="121489" y="234863"/>
            <a:ext cx="8794113" cy="753668"/>
          </a:xfrm>
        </p:spPr>
        <p:txBody>
          <a:bodyPr/>
          <a:lstStyle/>
          <a:p>
            <a:r>
              <a:rPr lang="en-US" b="1" dirty="0" smtClean="0"/>
              <a:t>Overall: </a:t>
            </a:r>
            <a:r>
              <a:rPr lang="en-US" dirty="0" smtClean="0"/>
              <a:t>Massachusetts spends more than the U.S. average across </a:t>
            </a:r>
            <a:br>
              <a:rPr lang="en-US" dirty="0" smtClean="0"/>
            </a:br>
            <a:r>
              <a:rPr lang="en-US" dirty="0" smtClean="0"/>
              <a:t>all categories</a:t>
            </a:r>
            <a:r>
              <a:rPr lang="en-US" dirty="0"/>
              <a:t>, but especially in </a:t>
            </a:r>
            <a:r>
              <a:rPr lang="en-US" dirty="0" smtClean="0"/>
              <a:t>hospital care </a:t>
            </a:r>
            <a:r>
              <a:rPr lang="en-US" dirty="0"/>
              <a:t>and </a:t>
            </a:r>
            <a:r>
              <a:rPr lang="en-US" dirty="0" smtClean="0"/>
              <a:t>long-term care</a:t>
            </a:r>
            <a:endParaRPr lang="en-US" dirty="0"/>
          </a:p>
        </p:txBody>
      </p:sp>
      <p:pic>
        <p:nvPicPr>
          <p:cNvPr id="11" name="Picture 2" descr="C:\Users\jyyang\AppData\Local\Microsoft\Windows\Temporary Internet Files\Content.IE5\KBX9AUOU\MC900310710[1].wmf"/>
          <p:cNvPicPr>
            <a:picLocks noChangeAspect="1" noChangeArrowheads="1"/>
          </p:cNvPicPr>
          <p:nvPr/>
        </p:nvPicPr>
        <p:blipFill>
          <a:blip r:embed="rId2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0088" y="4723177"/>
            <a:ext cx="1089895" cy="5586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 11"/>
          <p:cNvGraphicFramePr>
            <a:graphicFrameLocks/>
          </p:cNvGraphicFramePr>
          <p:nvPr>
            <p:custDataLst>
              <p:tags r:id="rId4"/>
            </p:custDataLst>
            <p:extLst>
              <p:ext uri="{D42A27DB-BD31-4B8C-83A1-F6EECF244321}">
                <p14:modId xmlns:p14="http://schemas.microsoft.com/office/powerpoint/2010/main" val="743669135"/>
              </p:ext>
            </p:extLst>
          </p:nvPr>
        </p:nvGraphicFramePr>
        <p:xfrm>
          <a:off x="3352800" y="2286000"/>
          <a:ext cx="5381588" cy="1666943"/>
        </p:xfrm>
        <a:graphic>
          <a:graphicData uri="http://schemas.openxmlformats.org/presentationml/2006/ole">
            <mc:AlternateContent xmlns:mc="http://schemas.openxmlformats.org/markup-compatibility/2006">
              <mc:Choice xmlns:v="urn:schemas-microsoft-com:vml" Requires="v">
                <p:oleObj spid="_x0000_s238032" name="Chart" r:id="rId27" imgW="5381588" imgH="1666943" progId="MSGraph.Chart.8">
                  <p:embed followColorScheme="full"/>
                </p:oleObj>
              </mc:Choice>
              <mc:Fallback>
                <p:oleObj name="Chart" r:id="rId27" imgW="5381588" imgH="1666943" progId="MSGraph.Chart.8">
                  <p:embed followColorScheme="full"/>
                  <p:pic>
                    <p:nvPicPr>
                      <p:cNvPr id="0" name=""/>
                      <p:cNvPicPr/>
                      <p:nvPr/>
                    </p:nvPicPr>
                    <p:blipFill>
                      <a:blip r:embed="rId28"/>
                      <a:stretch>
                        <a:fillRect/>
                      </a:stretch>
                    </p:blipFill>
                    <p:spPr>
                      <a:xfrm>
                        <a:off x="3352800" y="2286000"/>
                        <a:ext cx="5381588" cy="1666943"/>
                      </a:xfrm>
                      <a:prstGeom prst="rect">
                        <a:avLst/>
                      </a:prstGeom>
                    </p:spPr>
                  </p:pic>
                </p:oleObj>
              </mc:Fallback>
            </mc:AlternateContent>
          </a:graphicData>
        </a:graphic>
      </p:graphicFrame>
      <p:sp>
        <p:nvSpPr>
          <p:cNvPr id="15" name="Rectangle 14"/>
          <p:cNvSpPr/>
          <p:nvPr>
            <p:custDataLst>
              <p:tags r:id="rId5"/>
            </p:custDataLst>
          </p:nvPr>
        </p:nvSpPr>
        <p:spPr bwMode="auto">
          <a:xfrm>
            <a:off x="5692775" y="3984625"/>
            <a:ext cx="693738" cy="336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480BA5E-E9F5-46E4-A995-73303493B446}" type="datetime'Profe''''ss''''''''ion''a''l ''''''ser''''''''''vi''c''e''s'">
              <a:rPr lang="en-US" sz="1100">
                <a:solidFill>
                  <a:schemeClr val="tx1"/>
                </a:solidFill>
              </a:rPr>
              <a:pPr algn="ctr"/>
              <a:t>Professional services</a:t>
            </a:fld>
            <a:r>
              <a:rPr lang="en-US" sz="1100" baseline="30000">
                <a:solidFill>
                  <a:schemeClr val="tx1"/>
                </a:solidFill>
              </a:rPr>
              <a:t>‡</a:t>
            </a:r>
            <a:endParaRPr lang="en-US" sz="1100" dirty="0">
              <a:solidFill>
                <a:schemeClr val="tx1"/>
              </a:solidFill>
              <a:sym typeface="+mn-lt"/>
            </a:endParaRPr>
          </a:p>
        </p:txBody>
      </p:sp>
      <p:sp>
        <p:nvSpPr>
          <p:cNvPr id="68" name="Rectangle 67"/>
          <p:cNvSpPr/>
          <p:nvPr>
            <p:custDataLst>
              <p:tags r:id="rId6"/>
            </p:custDataLst>
          </p:nvPr>
        </p:nvSpPr>
        <p:spPr bwMode="gray">
          <a:xfrm>
            <a:off x="5842000" y="2844800"/>
            <a:ext cx="39370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r>
              <a:rPr lang="en-US" sz="1100" dirty="0">
                <a:solidFill>
                  <a:schemeClr val="tx1"/>
                </a:solidFill>
                <a:latin typeface="Calibri Light"/>
                <a:sym typeface="Calibri Light"/>
              </a:rPr>
              <a:t>+</a:t>
            </a:r>
            <a:fld id="{7B85D761-0806-4DD7-B913-75CF608E2C6E}" type="datetime'''''''''''$''''5''''''8''''''''''''''''''''0'''">
              <a:rPr lang="en-US" sz="1100">
                <a:solidFill>
                  <a:schemeClr val="tx1"/>
                </a:solidFill>
                <a:latin typeface="Calibri Light"/>
                <a:sym typeface="Calibri Light"/>
              </a:rPr>
              <a:pPr algn="ctr"/>
              <a:t>$580</a:t>
            </a:fld>
            <a:endParaRPr lang="en-US" sz="1100" dirty="0">
              <a:solidFill>
                <a:schemeClr val="tx1"/>
              </a:solidFill>
              <a:latin typeface="Calibri Light"/>
              <a:sym typeface="Calibri Light"/>
            </a:endParaRPr>
          </a:p>
        </p:txBody>
      </p:sp>
      <p:sp>
        <p:nvSpPr>
          <p:cNvPr id="13" name="Rectangle 12"/>
          <p:cNvSpPr/>
          <p:nvPr>
            <p:custDataLst>
              <p:tags r:id="rId7"/>
            </p:custDataLst>
          </p:nvPr>
        </p:nvSpPr>
        <p:spPr bwMode="auto">
          <a:xfrm>
            <a:off x="4498975" y="3984625"/>
            <a:ext cx="1014413" cy="336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A0CAD79-A095-4037-987A-D4E9EA7D8EC0}" type="datetime'Lon''g''-''''''term ca''''re &#10;and'''' h''''om''e ''healt''h'''">
              <a:rPr lang="en-US" sz="1100">
                <a:solidFill>
                  <a:schemeClr val="tx1"/>
                </a:solidFill>
              </a:rPr>
              <a:pPr algn="ctr"/>
              <a:t>Long-term care 
and home health</a:t>
            </a:fld>
            <a:r>
              <a:rPr lang="en-US" sz="1100" baseline="30000" dirty="0">
                <a:solidFill>
                  <a:schemeClr val="tx1"/>
                </a:solidFill>
              </a:rPr>
              <a:t>†</a:t>
            </a:r>
            <a:endParaRPr lang="en-US" sz="1100" baseline="30000" dirty="0">
              <a:solidFill>
                <a:schemeClr val="tx1"/>
              </a:solidFill>
              <a:sym typeface="+mn-lt"/>
            </a:endParaRPr>
          </a:p>
        </p:txBody>
      </p:sp>
      <p:sp>
        <p:nvSpPr>
          <p:cNvPr id="16" name="Rectangle 15"/>
          <p:cNvSpPr/>
          <p:nvPr>
            <p:custDataLst>
              <p:tags r:id="rId8"/>
            </p:custDataLst>
          </p:nvPr>
        </p:nvSpPr>
        <p:spPr bwMode="auto">
          <a:xfrm>
            <a:off x="7624763" y="3984625"/>
            <a:ext cx="97155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C59EEF4-E3F6-4AD5-98D9-835FBD5B11FF}" type="datetime'M''''''''''''ed''i''c''''''''''al'''''''' ''dur''ab''le''s'''">
              <a:rPr lang="en-US" sz="1100">
                <a:solidFill>
                  <a:schemeClr val="tx1"/>
                </a:solidFill>
              </a:rPr>
              <a:pPr algn="ctr"/>
              <a:t>Medical durables</a:t>
            </a:fld>
            <a:endParaRPr lang="en-US" sz="1100" dirty="0">
              <a:solidFill>
                <a:schemeClr val="tx1"/>
              </a:solidFill>
              <a:latin typeface="Calibri Light" panose="020F0302020204030204" pitchFamily="34" charset="0"/>
              <a:sym typeface="Arial"/>
            </a:endParaRPr>
          </a:p>
        </p:txBody>
      </p:sp>
      <p:sp>
        <p:nvSpPr>
          <p:cNvPr id="70" name="Rectangle 69"/>
          <p:cNvSpPr/>
          <p:nvPr>
            <p:custDataLst>
              <p:tags r:id="rId9"/>
            </p:custDataLst>
          </p:nvPr>
        </p:nvSpPr>
        <p:spPr bwMode="gray">
          <a:xfrm>
            <a:off x="7985125" y="3654425"/>
            <a:ext cx="25082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r>
              <a:rPr lang="en-US" sz="1100" dirty="0">
                <a:solidFill>
                  <a:schemeClr val="tx1"/>
                </a:solidFill>
                <a:latin typeface="Calibri Light"/>
                <a:sym typeface="Calibri Light"/>
              </a:rPr>
              <a:t>+</a:t>
            </a:r>
            <a:fld id="{AE1CDA84-8B76-40FB-9F17-B22C795AF901}" type="datetime'''''$''''''''''''5'''''''''''''''''''''''">
              <a:rPr lang="en-US" sz="1100">
                <a:solidFill>
                  <a:schemeClr val="tx1"/>
                </a:solidFill>
                <a:latin typeface="Calibri Light"/>
                <a:sym typeface="Calibri Light"/>
              </a:rPr>
              <a:pPr algn="ctr"/>
              <a:t>$5</a:t>
            </a:fld>
            <a:endParaRPr lang="en-US" sz="1100" dirty="0">
              <a:solidFill>
                <a:schemeClr val="tx1"/>
              </a:solidFill>
              <a:latin typeface="Calibri Light"/>
              <a:sym typeface="Calibri Light"/>
            </a:endParaRPr>
          </a:p>
        </p:txBody>
      </p:sp>
      <p:sp>
        <p:nvSpPr>
          <p:cNvPr id="14" name="Rectangle 13"/>
          <p:cNvSpPr/>
          <p:nvPr>
            <p:custDataLst>
              <p:tags r:id="rId10"/>
            </p:custDataLst>
          </p:nvPr>
        </p:nvSpPr>
        <p:spPr bwMode="auto">
          <a:xfrm>
            <a:off x="6613525" y="3984625"/>
            <a:ext cx="919163" cy="504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FECE458-755E-4276-A0D0-2A6F54841EED}" type="datetime'Drugs and other &#10;''''me''dic''al'''' n''o''''n-''du''r''ables'">
              <a:rPr lang="en-US" sz="1100">
                <a:solidFill>
                  <a:schemeClr val="tx1"/>
                </a:solidFill>
              </a:rPr>
              <a:pPr algn="ctr"/>
              <a:t>Drugs and other 
medical non-durables</a:t>
            </a:fld>
            <a:endParaRPr lang="en-US" sz="1100" dirty="0">
              <a:solidFill>
                <a:schemeClr val="tx1"/>
              </a:solidFill>
              <a:latin typeface="Calibri Light" panose="020F0302020204030204" pitchFamily="34" charset="0"/>
              <a:sym typeface="Arial"/>
            </a:endParaRPr>
          </a:p>
        </p:txBody>
      </p:sp>
      <p:sp>
        <p:nvSpPr>
          <p:cNvPr id="69" name="Rectangle 68"/>
          <p:cNvSpPr/>
          <p:nvPr>
            <p:custDataLst>
              <p:tags r:id="rId11"/>
            </p:custDataLst>
          </p:nvPr>
        </p:nvSpPr>
        <p:spPr bwMode="gray">
          <a:xfrm>
            <a:off x="6911975" y="3559175"/>
            <a:ext cx="32226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r>
              <a:rPr lang="en-US" sz="1100" dirty="0">
                <a:solidFill>
                  <a:schemeClr val="tx1"/>
                </a:solidFill>
                <a:latin typeface="Calibri Light"/>
                <a:sym typeface="Calibri Light"/>
              </a:rPr>
              <a:t>+</a:t>
            </a:r>
            <a:fld id="{5F2F0064-CD05-4E57-ACC4-84B955F2FB74}" type="datetime'''''''''$''''''''''7''''''''''''7'''''''''''''''''''''''''''''">
              <a:rPr lang="en-US" sz="1100">
                <a:solidFill>
                  <a:schemeClr val="tx1"/>
                </a:solidFill>
                <a:latin typeface="Calibri Light"/>
                <a:sym typeface="Calibri Light"/>
              </a:rPr>
              <a:pPr algn="ctr"/>
              <a:t>$77</a:t>
            </a:fld>
            <a:endParaRPr lang="en-US" sz="1100" dirty="0">
              <a:solidFill>
                <a:schemeClr val="tx1"/>
              </a:solidFill>
              <a:latin typeface="Calibri Light"/>
              <a:sym typeface="Calibri Light"/>
            </a:endParaRPr>
          </a:p>
        </p:txBody>
      </p:sp>
      <p:sp>
        <p:nvSpPr>
          <p:cNvPr id="67" name="Rectangle 66"/>
          <p:cNvSpPr/>
          <p:nvPr>
            <p:custDataLst>
              <p:tags r:id="rId12"/>
            </p:custDataLst>
          </p:nvPr>
        </p:nvSpPr>
        <p:spPr bwMode="gray">
          <a:xfrm>
            <a:off x="4808538" y="2578100"/>
            <a:ext cx="39370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r>
              <a:rPr lang="en-US" sz="1100" dirty="0">
                <a:solidFill>
                  <a:schemeClr val="tx1"/>
                </a:solidFill>
                <a:latin typeface="Calibri Light"/>
                <a:sym typeface="Calibri Light"/>
              </a:rPr>
              <a:t>+</a:t>
            </a:r>
            <a:fld id="{96525D99-2F79-4C58-9798-B433C01DC43D}" type="datetime'''''''''''''''''''''$''7''''7''''''1'''''''''">
              <a:rPr lang="en-US" sz="1100">
                <a:solidFill>
                  <a:schemeClr val="tx1"/>
                </a:solidFill>
                <a:latin typeface="Calibri Light"/>
                <a:sym typeface="Calibri Light"/>
              </a:rPr>
              <a:pPr algn="ctr"/>
              <a:t>$771</a:t>
            </a:fld>
            <a:endParaRPr lang="en-US" sz="1100" dirty="0">
              <a:solidFill>
                <a:schemeClr val="tx1"/>
              </a:solidFill>
              <a:latin typeface="Calibri Light"/>
              <a:sym typeface="Calibri Light"/>
            </a:endParaRPr>
          </a:p>
        </p:txBody>
      </p:sp>
      <p:sp>
        <p:nvSpPr>
          <p:cNvPr id="17" name="Rectangle 16"/>
          <p:cNvSpPr/>
          <p:nvPr>
            <p:custDataLst>
              <p:tags r:id="rId13"/>
            </p:custDataLst>
          </p:nvPr>
        </p:nvSpPr>
        <p:spPr bwMode="auto">
          <a:xfrm>
            <a:off x="3597275" y="3984625"/>
            <a:ext cx="74136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91020F16-791C-4C34-BFF5-B075D7D50BD6}" type="datetime'''''''Ho''s''''''''''''p''''i''ta''''''l ca''''r''''''''''e'">
              <a:rPr lang="en-US" sz="1100">
                <a:solidFill>
                  <a:schemeClr val="tx1"/>
                </a:solidFill>
              </a:rPr>
              <a:pPr algn="ctr"/>
              <a:t>Hospital care</a:t>
            </a:fld>
            <a:endParaRPr lang="en-US" sz="1100" dirty="0">
              <a:solidFill>
                <a:schemeClr val="tx1"/>
              </a:solidFill>
              <a:latin typeface="Calibri Light" panose="020F0302020204030204" pitchFamily="34" charset="0"/>
              <a:sym typeface="+mn-lt"/>
            </a:endParaRPr>
          </a:p>
        </p:txBody>
      </p:sp>
      <p:sp>
        <p:nvSpPr>
          <p:cNvPr id="66" name="Rectangle 65"/>
          <p:cNvSpPr/>
          <p:nvPr>
            <p:custDataLst>
              <p:tags r:id="rId14"/>
            </p:custDataLst>
          </p:nvPr>
        </p:nvSpPr>
        <p:spPr bwMode="gray">
          <a:xfrm>
            <a:off x="3717925" y="2216150"/>
            <a:ext cx="50006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r>
              <a:rPr lang="en-US" sz="1100" dirty="0">
                <a:solidFill>
                  <a:schemeClr val="tx1"/>
                </a:solidFill>
                <a:latin typeface="Calibri Light"/>
                <a:sym typeface="Calibri Light"/>
              </a:rPr>
              <a:t>+</a:t>
            </a:r>
            <a:fld id="{432CCB0E-6BA9-4355-8CD6-55BC95086993}" type="datetime'''''''$''1'''''''''''''''',''0''''''''''''''3''''''0'">
              <a:rPr lang="en-US" sz="1100">
                <a:solidFill>
                  <a:schemeClr val="tx1"/>
                </a:solidFill>
                <a:latin typeface="Calibri Light"/>
                <a:sym typeface="Calibri Light"/>
              </a:rPr>
              <a:pPr algn="ctr"/>
              <a:t>$1,030</a:t>
            </a:fld>
            <a:endParaRPr lang="en-US" sz="1100" dirty="0">
              <a:solidFill>
                <a:schemeClr val="tx1"/>
              </a:solidFill>
              <a:latin typeface="Calibri Light"/>
              <a:sym typeface="Calibri Light"/>
            </a:endParaRPr>
          </a:p>
        </p:txBody>
      </p:sp>
      <p:graphicFrame>
        <p:nvGraphicFramePr>
          <p:cNvPr id="22" name="Object 21"/>
          <p:cNvGraphicFramePr>
            <a:graphicFrameLocks/>
          </p:cNvGraphicFramePr>
          <p:nvPr>
            <p:custDataLst>
              <p:tags r:id="rId15"/>
            </p:custDataLst>
            <p:extLst>
              <p:ext uri="{D42A27DB-BD31-4B8C-83A1-F6EECF244321}">
                <p14:modId xmlns:p14="http://schemas.microsoft.com/office/powerpoint/2010/main" val="686675192"/>
              </p:ext>
            </p:extLst>
          </p:nvPr>
        </p:nvGraphicFramePr>
        <p:xfrm>
          <a:off x="495301" y="2857500"/>
          <a:ext cx="1809621" cy="2038485"/>
        </p:xfrm>
        <a:graphic>
          <a:graphicData uri="http://schemas.openxmlformats.org/presentationml/2006/ole">
            <mc:AlternateContent xmlns:mc="http://schemas.openxmlformats.org/markup-compatibility/2006">
              <mc:Choice xmlns:v="urn:schemas-microsoft-com:vml" Requires="v">
                <p:oleObj spid="_x0000_s238033" name="Chart" r:id="rId29" imgW="1809621" imgH="2038485" progId="MSGraph.Chart.8">
                  <p:embed followColorScheme="full"/>
                </p:oleObj>
              </mc:Choice>
              <mc:Fallback>
                <p:oleObj name="Chart" r:id="rId29" imgW="1809621" imgH="2038485" progId="MSGraph.Chart.8">
                  <p:embed followColorScheme="full"/>
                  <p:pic>
                    <p:nvPicPr>
                      <p:cNvPr id="0" name=""/>
                      <p:cNvPicPr/>
                      <p:nvPr/>
                    </p:nvPicPr>
                    <p:blipFill>
                      <a:blip r:embed="rId30"/>
                      <a:stretch>
                        <a:fillRect/>
                      </a:stretch>
                    </p:blipFill>
                    <p:spPr>
                      <a:xfrm>
                        <a:off x="495301" y="2857500"/>
                        <a:ext cx="1809621" cy="2038485"/>
                      </a:xfrm>
                      <a:prstGeom prst="rect">
                        <a:avLst/>
                      </a:prstGeom>
                    </p:spPr>
                  </p:pic>
                </p:oleObj>
              </mc:Fallback>
            </mc:AlternateContent>
          </a:graphicData>
        </a:graphic>
      </p:graphicFrame>
      <p:sp>
        <p:nvSpPr>
          <p:cNvPr id="24" name="Rectangle 23"/>
          <p:cNvSpPr/>
          <p:nvPr>
            <p:custDataLst>
              <p:tags r:id="rId16"/>
            </p:custDataLst>
          </p:nvPr>
        </p:nvSpPr>
        <p:spPr bwMode="auto">
          <a:xfrm>
            <a:off x="833438" y="4918075"/>
            <a:ext cx="1154113" cy="336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1A1C63F-440C-4096-8F65-CD336ACB205D}" type="datetime'Pe''rson''al heal''th ''''care &#10;expen''''di''''''t''''''ures'">
              <a:rPr lang="en-US" sz="1100">
                <a:solidFill>
                  <a:schemeClr val="tx1"/>
                </a:solidFill>
              </a:rPr>
              <a:pPr algn="ctr"/>
              <a:t>Personal health care 
expenditures</a:t>
            </a:fld>
            <a:r>
              <a:rPr lang="en-US" sz="1100" dirty="0">
                <a:solidFill>
                  <a:schemeClr val="tx1"/>
                </a:solidFill>
              </a:rPr>
              <a:t>*              </a:t>
            </a:r>
            <a:endParaRPr lang="en-US" sz="1100" dirty="0">
              <a:solidFill>
                <a:schemeClr val="tx1"/>
              </a:solidFill>
              <a:sym typeface="+mn-lt"/>
            </a:endParaRPr>
          </a:p>
        </p:txBody>
      </p:sp>
      <p:sp>
        <p:nvSpPr>
          <p:cNvPr id="26" name="Rectangle 25"/>
          <p:cNvSpPr/>
          <p:nvPr>
            <p:custDataLst>
              <p:tags r:id="rId17"/>
            </p:custDataLst>
          </p:nvPr>
        </p:nvSpPr>
        <p:spPr bwMode="gray">
          <a:xfrm>
            <a:off x="1476375" y="2797175"/>
            <a:ext cx="43021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fld id="{DA3D36C9-198C-45B7-8321-63DC5492E7B1}" type="datetime'$''''''9'''''''''''''',''27''8'''''''''''''''''''''">
              <a:rPr lang="en-US" sz="1100">
                <a:solidFill>
                  <a:schemeClr val="tx1"/>
                </a:solidFill>
              </a:rPr>
              <a:pPr algn="ctr"/>
              <a:t>$9,278</a:t>
            </a:fld>
            <a:endParaRPr lang="en-US" sz="1100" dirty="0">
              <a:solidFill>
                <a:schemeClr val="tx1"/>
              </a:solidFill>
              <a:latin typeface="Calibri Light" panose="020F0302020204030204" pitchFamily="34" charset="0"/>
              <a:sym typeface="+mn-lt"/>
            </a:endParaRPr>
          </a:p>
        </p:txBody>
      </p:sp>
      <p:sp>
        <p:nvSpPr>
          <p:cNvPr id="25" name="Rectangle 24"/>
          <p:cNvSpPr/>
          <p:nvPr>
            <p:custDataLst>
              <p:tags r:id="rId18"/>
            </p:custDataLst>
          </p:nvPr>
        </p:nvSpPr>
        <p:spPr bwMode="gray">
          <a:xfrm>
            <a:off x="914400" y="3273425"/>
            <a:ext cx="43021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fld id="{472E8964-F119-4289-8B98-35F87112A529}" type="datetime'''''''''''''''''''''$''''''''6'''',''''''''''''815'''''">
              <a:rPr lang="en-US" sz="1100">
                <a:solidFill>
                  <a:schemeClr val="tx1"/>
                </a:solidFill>
              </a:rPr>
              <a:pPr algn="ctr"/>
              <a:t>$6,815</a:t>
            </a:fld>
            <a:endParaRPr lang="en-US" sz="1100" dirty="0">
              <a:solidFill>
                <a:schemeClr val="tx1"/>
              </a:solidFill>
              <a:latin typeface="Calibri Light" panose="020F0302020204030204" pitchFamily="34" charset="0"/>
              <a:sym typeface="Arial"/>
            </a:endParaRPr>
          </a:p>
        </p:txBody>
      </p:sp>
      <p:sp>
        <p:nvSpPr>
          <p:cNvPr id="27" name="Rectangle 26"/>
          <p:cNvSpPr/>
          <p:nvPr>
            <p:custDataLst>
              <p:tags r:id="rId19"/>
            </p:custDataLst>
          </p:nvPr>
        </p:nvSpPr>
        <p:spPr bwMode="gray">
          <a:xfrm>
            <a:off x="1552575" y="3792538"/>
            <a:ext cx="277813" cy="198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r>
              <a:rPr lang="en-US" sz="1300" dirty="0">
                <a:solidFill>
                  <a:schemeClr val="bg1"/>
                </a:solidFill>
                <a:latin typeface="Calibri Light" panose="020F0302020204030204" pitchFamily="34" charset="0"/>
                <a:sym typeface="+mn-lt"/>
              </a:rPr>
              <a:t>MA</a:t>
            </a:r>
          </a:p>
        </p:txBody>
      </p:sp>
      <p:sp>
        <p:nvSpPr>
          <p:cNvPr id="23" name="Rectangle 22"/>
          <p:cNvSpPr/>
          <p:nvPr>
            <p:custDataLst>
              <p:tags r:id="rId20"/>
            </p:custDataLst>
          </p:nvPr>
        </p:nvSpPr>
        <p:spPr bwMode="gray">
          <a:xfrm>
            <a:off x="979488" y="4030663"/>
            <a:ext cx="300038" cy="198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r>
              <a:rPr lang="en-US" sz="1300" dirty="0">
                <a:solidFill>
                  <a:schemeClr val="tx1"/>
                </a:solidFill>
                <a:latin typeface="Calibri Light" panose="020F0302020204030204" pitchFamily="34" charset="0"/>
                <a:sym typeface="+mn-lt"/>
              </a:rPr>
              <a:t>U.S.</a:t>
            </a:r>
          </a:p>
        </p:txBody>
      </p:sp>
      <p:pic>
        <p:nvPicPr>
          <p:cNvPr id="29" name="Picture 35" descr="C:\Users\jyyang\AppData\Local\Microsoft\Windows\Temporary Internet Files\Content.IE5\LBPHHNFX\MC900319486[1].wmf"/>
          <p:cNvPicPr>
            <a:picLocks noChangeAspect="1" noChangeArrowheads="1"/>
          </p:cNvPicPr>
          <p:nvPr/>
        </p:nvPicPr>
        <p:blipFill>
          <a:blip r:embed="rId3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38538" y="4742613"/>
            <a:ext cx="886009" cy="5213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9" descr="C:\Users\jyyang\AppData\Local\Microsoft\Windows\Temporary Internet Files\Content.IE5\TL6UGH26\MC900334526[1].wmf"/>
          <p:cNvPicPr>
            <a:picLocks noChangeAspect="1" noChangeArrowheads="1"/>
          </p:cNvPicPr>
          <p:nvPr/>
        </p:nvPicPr>
        <p:blipFill>
          <a:blip r:embed="rId3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7550" y="4595217"/>
            <a:ext cx="593492" cy="8143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2" descr="C:\Users\jyyang\AppData\Local\Microsoft\Windows\Temporary Internet Files\Content.IE5\LBPHHNFX\MC900293302[1].wmf"/>
          <p:cNvPicPr>
            <a:picLocks noChangeAspect="1" noChangeArrowheads="1"/>
          </p:cNvPicPr>
          <p:nvPr/>
        </p:nvPicPr>
        <p:blipFill>
          <a:blip r:embed="rId3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86575" y="4674584"/>
            <a:ext cx="525308" cy="6777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4" descr="http://aknittysociety.files.wordpress.com/2012/11/bloodglucosemeter.jpg"/>
          <p:cNvPicPr>
            <a:picLocks noChangeAspect="1" noChangeArrowheads="1"/>
          </p:cNvPicPr>
          <p:nvPr/>
        </p:nvPicPr>
        <p:blipFill>
          <a:blip r:embed="rId3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86713" y="4676204"/>
            <a:ext cx="378777" cy="6523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Table 32"/>
          <p:cNvGraphicFramePr>
            <a:graphicFrameLocks noGrp="1"/>
          </p:cNvGraphicFramePr>
          <p:nvPr>
            <p:extLst>
              <p:ext uri="{D42A27DB-BD31-4B8C-83A1-F6EECF244321}">
                <p14:modId xmlns:p14="http://schemas.microsoft.com/office/powerpoint/2010/main" val="2621675387"/>
              </p:ext>
            </p:extLst>
          </p:nvPr>
        </p:nvGraphicFramePr>
        <p:xfrm>
          <a:off x="622019" y="1614886"/>
          <a:ext cx="1605878" cy="279892"/>
        </p:xfrm>
        <a:graphic>
          <a:graphicData uri="http://schemas.openxmlformats.org/drawingml/2006/table">
            <a:tbl>
              <a:tblPr firstRow="1" bandRow="1">
                <a:tableStyleId>{5C22544A-7EE6-4342-B048-85BDC9FD1C3A}</a:tableStyleId>
              </a:tblPr>
              <a:tblGrid>
                <a:gridCol w="1605878"/>
              </a:tblGrid>
              <a:tr h="279892">
                <a:tc>
                  <a:txBody>
                    <a:bodyPr/>
                    <a:lstStyle/>
                    <a:p>
                      <a:pPr algn="ctr"/>
                      <a:r>
                        <a:rPr lang="en-US" sz="1200" b="1" dirty="0" smtClean="0">
                          <a:solidFill>
                            <a:schemeClr val="tx1"/>
                          </a:solidFill>
                          <a:latin typeface="Calibri Light" panose="020F0302020204030204" pitchFamily="34" charset="0"/>
                        </a:rPr>
                        <a:t>Total expenditures</a:t>
                      </a:r>
                    </a:p>
                  </a:txBody>
                  <a:tcPr marL="93303" marR="93303" marT="46649" marB="46649">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888147438"/>
              </p:ext>
            </p:extLst>
          </p:nvPr>
        </p:nvGraphicFramePr>
        <p:xfrm>
          <a:off x="2940050" y="1614886"/>
          <a:ext cx="5792537" cy="279892"/>
        </p:xfrm>
        <a:graphic>
          <a:graphicData uri="http://schemas.openxmlformats.org/drawingml/2006/table">
            <a:tbl>
              <a:tblPr firstRow="1" bandRow="1">
                <a:tableStyleId>{5C22544A-7EE6-4342-B048-85BDC9FD1C3A}</a:tableStyleId>
              </a:tblPr>
              <a:tblGrid>
                <a:gridCol w="5792537"/>
              </a:tblGrid>
              <a:tr h="279892">
                <a:tc>
                  <a:txBody>
                    <a:bodyPr/>
                    <a:lstStyle/>
                    <a:p>
                      <a:pPr algn="ctr"/>
                      <a:r>
                        <a:rPr lang="en-US" sz="1200" b="1" dirty="0" smtClean="0">
                          <a:solidFill>
                            <a:schemeClr val="tx1"/>
                          </a:solidFill>
                          <a:latin typeface="Calibri Light" panose="020F0302020204030204" pitchFamily="34" charset="0"/>
                        </a:rPr>
                        <a:t>Massachusetts expenditures</a:t>
                      </a:r>
                      <a:r>
                        <a:rPr lang="en-US" sz="1200" b="1" baseline="0" dirty="0" smtClean="0">
                          <a:solidFill>
                            <a:schemeClr val="tx1"/>
                          </a:solidFill>
                          <a:latin typeface="Calibri Light" panose="020F0302020204030204" pitchFamily="34" charset="0"/>
                        </a:rPr>
                        <a:t> relative to U.S.</a:t>
                      </a:r>
                      <a:endParaRPr lang="en-US" sz="1200" b="1" dirty="0" smtClean="0">
                        <a:solidFill>
                          <a:schemeClr val="tx1"/>
                        </a:solidFill>
                        <a:latin typeface="Calibri Light" panose="020F0302020204030204" pitchFamily="34" charset="0"/>
                      </a:endParaRPr>
                    </a:p>
                  </a:txBody>
                  <a:tcPr marL="93303" marR="93303" marT="46649" marB="46649">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0" name="TextBox 39"/>
          <p:cNvSpPr txBox="1"/>
          <p:nvPr/>
        </p:nvSpPr>
        <p:spPr>
          <a:xfrm>
            <a:off x="2755900" y="5328961"/>
            <a:ext cx="846601" cy="659459"/>
          </a:xfrm>
          <a:prstGeom prst="rect">
            <a:avLst/>
          </a:prstGeom>
          <a:noFill/>
        </p:spPr>
        <p:txBody>
          <a:bodyPr wrap="square" lIns="93296" tIns="46648" rIns="93296" bIns="46648" rtlCol="0">
            <a:spAutoFit/>
          </a:bodyPr>
          <a:lstStyle/>
          <a:p>
            <a:r>
              <a:rPr lang="en-US" sz="1200" b="1" dirty="0">
                <a:latin typeface="Calibri Light" panose="020F0302020204030204" pitchFamily="34" charset="0"/>
              </a:rPr>
              <a:t>Percent </a:t>
            </a:r>
            <a:br>
              <a:rPr lang="en-US" sz="1200" b="1" dirty="0">
                <a:latin typeface="Calibri Light" panose="020F0302020204030204" pitchFamily="34" charset="0"/>
              </a:rPr>
            </a:br>
            <a:r>
              <a:rPr lang="en-US" sz="1200" b="1" dirty="0">
                <a:latin typeface="Calibri Light" panose="020F0302020204030204" pitchFamily="34" charset="0"/>
              </a:rPr>
              <a:t>of total difference</a:t>
            </a:r>
          </a:p>
        </p:txBody>
      </p:sp>
      <p:sp>
        <p:nvSpPr>
          <p:cNvPr id="48" name="McK 5. Source"/>
          <p:cNvSpPr>
            <a:spLocks noChangeArrowheads="1"/>
          </p:cNvSpPr>
          <p:nvPr>
            <p:custDataLst>
              <p:tags r:id="rId21"/>
            </p:custDataLst>
          </p:nvPr>
        </p:nvSpPr>
        <p:spPr bwMode="auto">
          <a:xfrm>
            <a:off x="121488" y="6144718"/>
            <a:ext cx="6988830" cy="62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6620" indent="-116620" defTabSz="913526">
              <a:tabLst>
                <a:tab pos="625214" algn="l"/>
              </a:tabLst>
            </a:pPr>
            <a:r>
              <a:rPr lang="en-US" sz="800" dirty="0">
                <a:solidFill>
                  <a:schemeClr val="bg1">
                    <a:lumMod val="50000"/>
                  </a:schemeClr>
                </a:solidFill>
                <a:latin typeface="Calibri Light" panose="020F0302020204030204" pitchFamily="34" charset="0"/>
              </a:rPr>
              <a:t>*	Personal health care expenditures (PHC) are a subset of national health expenditures. PHC excludes administration and the net cost of private insurance, public health activity, and investment in research, structures and equipment.</a:t>
            </a:r>
          </a:p>
          <a:p>
            <a:pPr marL="116620" indent="-116620" defTabSz="913526">
              <a:tabLst>
                <a:tab pos="116620" algn="l"/>
              </a:tabLst>
            </a:pPr>
            <a:r>
              <a:rPr lang="en-US" sz="800" dirty="0">
                <a:solidFill>
                  <a:schemeClr val="bg1">
                    <a:lumMod val="50000"/>
                  </a:schemeClr>
                </a:solidFill>
                <a:latin typeface="Calibri Light" panose="020F0302020204030204" pitchFamily="34" charset="0"/>
              </a:rPr>
              <a:t>†	Includes nursing home care, home health care, and other health, residential, and professional care</a:t>
            </a:r>
          </a:p>
          <a:p>
            <a:pPr marL="116620" indent="-116620" defTabSz="913526">
              <a:tabLst>
                <a:tab pos="116620" algn="l"/>
              </a:tabLst>
            </a:pPr>
            <a:r>
              <a:rPr lang="en-US" sz="800" dirty="0">
                <a:solidFill>
                  <a:schemeClr val="bg1">
                    <a:lumMod val="50000"/>
                  </a:schemeClr>
                </a:solidFill>
                <a:latin typeface="Calibri Light" panose="020F0302020204030204" pitchFamily="34" charset="0"/>
              </a:rPr>
              <a:t>‡	Includes physician and clinical services, dental services, and other professional services</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and Medicaid Services; HPC analysis</a:t>
            </a:r>
          </a:p>
        </p:txBody>
      </p:sp>
      <p:grpSp>
        <p:nvGrpSpPr>
          <p:cNvPr id="65" name="Group 64"/>
          <p:cNvGrpSpPr/>
          <p:nvPr/>
        </p:nvGrpSpPr>
        <p:grpSpPr>
          <a:xfrm>
            <a:off x="1021767" y="2410180"/>
            <a:ext cx="821463" cy="810548"/>
            <a:chOff x="1001367" y="2191115"/>
            <a:chExt cx="805062" cy="794412"/>
          </a:xfrm>
        </p:grpSpPr>
        <p:sp>
          <p:nvSpPr>
            <p:cNvPr id="58" name="Flowchart: Process 57"/>
            <p:cNvSpPr/>
            <p:nvPr/>
          </p:nvSpPr>
          <p:spPr>
            <a:xfrm rot="10800000">
              <a:off x="1083258" y="2191115"/>
              <a:ext cx="598697" cy="14044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rot="10800000" flipH="1" flipV="1">
              <a:off x="1557482" y="2191115"/>
              <a:ext cx="248947" cy="37908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rot="10800000" flipH="1" flipV="1">
              <a:off x="1001367" y="2191115"/>
              <a:ext cx="248946" cy="79441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622019" y="1938836"/>
            <a:ext cx="1150196" cy="471042"/>
          </a:xfrm>
          <a:prstGeom prst="rect">
            <a:avLst/>
          </a:prstGeom>
          <a:noFill/>
          <a:effectLst/>
        </p:spPr>
        <p:txBody>
          <a:bodyPr wrap="none" lIns="93296" tIns="46648" rIns="93296" bIns="46648">
            <a:spAutoFit/>
          </a:bodyPr>
          <a:lstStyle/>
          <a:p>
            <a:pPr algn="ctr"/>
            <a:r>
              <a:rPr lang="en-US" sz="2400" dirty="0">
                <a:ln w="18415" cmpd="sng">
                  <a:solidFill>
                    <a:srgbClr val="0C2D83"/>
                  </a:solidFill>
                  <a:prstDash val="solid"/>
                </a:ln>
                <a:solidFill>
                  <a:srgbClr val="0C2D83"/>
                </a:solidFill>
              </a:rPr>
              <a:t>$2,463</a:t>
            </a:r>
            <a:endParaRPr lang="en-US" sz="3700" dirty="0">
              <a:ln w="18415" cmpd="sng">
                <a:solidFill>
                  <a:srgbClr val="0C2D83"/>
                </a:solidFill>
                <a:prstDash val="solid"/>
              </a:ln>
              <a:solidFill>
                <a:srgbClr val="0C2D83"/>
              </a:solidFill>
            </a:endParaRPr>
          </a:p>
        </p:txBody>
      </p:sp>
      <p:sp>
        <p:nvSpPr>
          <p:cNvPr id="61" name="TextBox 60"/>
          <p:cNvSpPr txBox="1"/>
          <p:nvPr/>
        </p:nvSpPr>
        <p:spPr>
          <a:xfrm>
            <a:off x="1624766" y="1921018"/>
            <a:ext cx="859302" cy="471042"/>
          </a:xfrm>
          <a:prstGeom prst="rect">
            <a:avLst/>
          </a:prstGeom>
          <a:noFill/>
        </p:spPr>
        <p:txBody>
          <a:bodyPr wrap="square" lIns="93296" tIns="46648" rIns="93296" bIns="46648" rtlCol="0">
            <a:spAutoFit/>
          </a:bodyPr>
          <a:lstStyle/>
          <a:p>
            <a:r>
              <a:rPr lang="en-US" sz="1200" dirty="0">
                <a:solidFill>
                  <a:schemeClr val="bg1">
                    <a:lumMod val="50000"/>
                  </a:schemeClr>
                </a:solidFill>
                <a:latin typeface="+mj-lt"/>
              </a:rPr>
              <a:t>per capita difference</a:t>
            </a:r>
          </a:p>
        </p:txBody>
      </p:sp>
      <p:sp>
        <p:nvSpPr>
          <p:cNvPr id="53" name="TextBox 52"/>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Per capita personal health care </a:t>
            </a:r>
            <a:r>
              <a:rPr lang="en-US" sz="1400" dirty="0" smtClean="0">
                <a:solidFill>
                  <a:srgbClr val="0C2D83"/>
                </a:solidFill>
                <a:latin typeface="Calibri Light" panose="020F0302020204030204" pitchFamily="34" charset="0"/>
              </a:rPr>
              <a:t>expenditures</a:t>
            </a:r>
            <a:r>
              <a:rPr lang="en-US" sz="1400" baseline="30000" dirty="0" smtClean="0">
                <a:solidFill>
                  <a:srgbClr val="0C2D83"/>
                </a:solidFill>
                <a:latin typeface="Calibri Light" panose="020F0302020204030204" pitchFamily="34" charset="0"/>
              </a:rPr>
              <a:t>*</a:t>
            </a:r>
            <a:endParaRPr lang="en-US" sz="1400" dirty="0">
              <a:solidFill>
                <a:srgbClr val="0C2D83"/>
              </a:solidFill>
              <a:latin typeface="Calibri Light" panose="020F0302020204030204" pitchFamily="34" charset="0"/>
            </a:endParaRPr>
          </a:p>
          <a:p>
            <a:r>
              <a:rPr lang="en-US" sz="1200" dirty="0" smtClean="0">
                <a:solidFill>
                  <a:schemeClr val="bg1">
                    <a:lumMod val="50000"/>
                  </a:schemeClr>
                </a:solidFill>
                <a:latin typeface="Calibri Light" panose="020F0302020204030204" pitchFamily="34" charset="0"/>
              </a:rPr>
              <a:t>Dollars</a:t>
            </a:r>
            <a:r>
              <a:rPr lang="en-US" sz="1200" dirty="0">
                <a:solidFill>
                  <a:schemeClr val="bg1">
                    <a:lumMod val="50000"/>
                  </a:schemeClr>
                </a:solidFill>
                <a:latin typeface="Calibri Light" panose="020F0302020204030204" pitchFamily="34" charset="0"/>
              </a:rPr>
              <a:t>, 2009</a:t>
            </a:r>
          </a:p>
        </p:txBody>
      </p:sp>
      <p:cxnSp>
        <p:nvCxnSpPr>
          <p:cNvPr id="54" name="Straight Connector 53"/>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8556900" y="62718"/>
            <a:ext cx="526780" cy="525890"/>
            <a:chOff x="8386059" y="61469"/>
            <a:chExt cx="516263" cy="515421"/>
          </a:xfrm>
        </p:grpSpPr>
        <p:sp>
          <p:nvSpPr>
            <p:cNvPr id="82" name="Oval 81"/>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83" name="Oval 82"/>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84" name="Oval 83"/>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85" name="Oval 84"/>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
        <p:nvSpPr>
          <p:cNvPr id="72" name="Rectangle 71"/>
          <p:cNvSpPr/>
          <p:nvPr/>
        </p:nvSpPr>
        <p:spPr>
          <a:xfrm>
            <a:off x="3571875" y="5378850"/>
            <a:ext cx="818158"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42%</a:t>
            </a:r>
          </a:p>
        </p:txBody>
      </p:sp>
      <p:sp>
        <p:nvSpPr>
          <p:cNvPr id="75" name="Rectangle 74"/>
          <p:cNvSpPr/>
          <p:nvPr/>
        </p:nvSpPr>
        <p:spPr>
          <a:xfrm>
            <a:off x="4630738" y="5378850"/>
            <a:ext cx="818158"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31%</a:t>
            </a:r>
          </a:p>
        </p:txBody>
      </p:sp>
      <p:sp>
        <p:nvSpPr>
          <p:cNvPr id="76" name="Rectangle 75"/>
          <p:cNvSpPr/>
          <p:nvPr/>
        </p:nvSpPr>
        <p:spPr>
          <a:xfrm>
            <a:off x="5684838" y="5378850"/>
            <a:ext cx="818158"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24%</a:t>
            </a:r>
          </a:p>
        </p:txBody>
      </p:sp>
      <p:sp>
        <p:nvSpPr>
          <p:cNvPr id="77" name="Rectangle 76"/>
          <p:cNvSpPr/>
          <p:nvPr/>
        </p:nvSpPr>
        <p:spPr>
          <a:xfrm>
            <a:off x="6837363" y="5378850"/>
            <a:ext cx="643141"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3%</a:t>
            </a:r>
          </a:p>
        </p:txBody>
      </p:sp>
      <p:sp>
        <p:nvSpPr>
          <p:cNvPr id="78" name="Rectangle 77"/>
          <p:cNvSpPr/>
          <p:nvPr/>
        </p:nvSpPr>
        <p:spPr>
          <a:xfrm>
            <a:off x="7762875" y="5378850"/>
            <a:ext cx="826335"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&lt;1%</a:t>
            </a:r>
          </a:p>
        </p:txBody>
      </p:sp>
      <p:sp>
        <p:nvSpPr>
          <p:cNvPr id="51" name="Isosceles Triangle 50"/>
          <p:cNvSpPr/>
          <p:nvPr/>
        </p:nvSpPr>
        <p:spPr>
          <a:xfrm rot="16200000">
            <a:off x="361950" y="3578094"/>
            <a:ext cx="4408715" cy="425018"/>
          </a:xfrm>
          <a:prstGeom prst="triangle">
            <a:avLst>
              <a:gd name="adj" fmla="val 84451"/>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Tree>
    <p:extLst>
      <p:ext uri="{BB962C8B-B14F-4D97-AF65-F5344CB8AC3E}">
        <p14:creationId xmlns:p14="http://schemas.microsoft.com/office/powerpoint/2010/main" val="218693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hidden="1"/>
          <p:cNvGraphicFramePr>
            <a:graphicFrameLocks noChangeAspect="1"/>
          </p:cNvGraphicFramePr>
          <p:nvPr>
            <p:custDataLst>
              <p:tags r:id="rId2"/>
            </p:custDataLst>
            <p:extLst>
              <p:ext uri="{D42A27DB-BD31-4B8C-83A1-F6EECF244321}">
                <p14:modId xmlns:p14="http://schemas.microsoft.com/office/powerpoint/2010/main" val="737079579"/>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11594"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621" y="1621"/>
                        <a:ext cx="1619" cy="1619"/>
                      </a:xfrm>
                      <a:prstGeom prst="rect">
                        <a:avLst/>
                      </a:prstGeom>
                    </p:spPr>
                  </p:pic>
                </p:oleObj>
              </mc:Fallback>
            </mc:AlternateContent>
          </a:graphicData>
        </a:graphic>
      </p:graphicFrame>
      <p:sp>
        <p:nvSpPr>
          <p:cNvPr id="44" name="Rectangle 43"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100">
              <a:latin typeface="Calibri Light"/>
              <a:sym typeface="Calibri Light"/>
            </a:endParaRPr>
          </a:p>
        </p:txBody>
      </p:sp>
      <p:sp>
        <p:nvSpPr>
          <p:cNvPr id="60" name="Rectangle 59"/>
          <p:cNvSpPr/>
          <p:nvPr/>
        </p:nvSpPr>
        <p:spPr>
          <a:xfrm>
            <a:off x="2776538" y="1587027"/>
            <a:ext cx="6126113" cy="4409168"/>
          </a:xfrm>
          <a:prstGeom prst="rect">
            <a:avLst/>
          </a:prstGeom>
          <a:solidFill>
            <a:srgbClr val="DFE5EF"/>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 name="Title 1"/>
          <p:cNvSpPr>
            <a:spLocks noGrp="1"/>
          </p:cNvSpPr>
          <p:nvPr>
            <p:ph type="title"/>
          </p:nvPr>
        </p:nvSpPr>
        <p:spPr>
          <a:xfrm>
            <a:off x="121489" y="234863"/>
            <a:ext cx="8794113" cy="753668"/>
          </a:xfrm>
        </p:spPr>
        <p:txBody>
          <a:bodyPr/>
          <a:lstStyle/>
          <a:p>
            <a:r>
              <a:rPr lang="en-US" b="1" dirty="0"/>
              <a:t>Medicare</a:t>
            </a:r>
            <a:r>
              <a:rPr lang="en-US" dirty="0"/>
              <a:t>: all Massachusetts spending above the U.S. average is in hospital care and long-term care</a:t>
            </a:r>
          </a:p>
        </p:txBody>
      </p:sp>
      <p:graphicFrame>
        <p:nvGraphicFramePr>
          <p:cNvPr id="12" name="Object 11"/>
          <p:cNvGraphicFramePr>
            <a:graphicFrameLocks/>
          </p:cNvGraphicFramePr>
          <p:nvPr>
            <p:custDataLst>
              <p:tags r:id="rId4"/>
            </p:custDataLst>
            <p:extLst>
              <p:ext uri="{D42A27DB-BD31-4B8C-83A1-F6EECF244321}">
                <p14:modId xmlns:p14="http://schemas.microsoft.com/office/powerpoint/2010/main" val="1387552454"/>
              </p:ext>
            </p:extLst>
          </p:nvPr>
        </p:nvGraphicFramePr>
        <p:xfrm>
          <a:off x="3352800" y="2286000"/>
          <a:ext cx="5381588" cy="1685857"/>
        </p:xfrm>
        <a:graphic>
          <a:graphicData uri="http://schemas.openxmlformats.org/presentationml/2006/ole">
            <mc:AlternateContent xmlns:mc="http://schemas.openxmlformats.org/markup-compatibility/2006">
              <mc:Choice xmlns:v="urn:schemas-microsoft-com:vml" Requires="v">
                <p:oleObj spid="_x0000_s211595" name="Chart" r:id="rId23" imgW="5381588" imgH="1685857" progId="MSGraph.Chart.8">
                  <p:embed followColorScheme="full"/>
                </p:oleObj>
              </mc:Choice>
              <mc:Fallback>
                <p:oleObj name="Chart" r:id="rId23" imgW="5381588" imgH="1685857" progId="MSGraph.Chart.8">
                  <p:embed followColorScheme="full"/>
                  <p:pic>
                    <p:nvPicPr>
                      <p:cNvPr id="0" name=""/>
                      <p:cNvPicPr/>
                      <p:nvPr/>
                    </p:nvPicPr>
                    <p:blipFill>
                      <a:blip r:embed="rId24"/>
                      <a:stretch>
                        <a:fillRect/>
                      </a:stretch>
                    </p:blipFill>
                    <p:spPr>
                      <a:xfrm>
                        <a:off x="3352800" y="2286000"/>
                        <a:ext cx="5381588" cy="1685857"/>
                      </a:xfrm>
                      <a:prstGeom prst="rect">
                        <a:avLst/>
                      </a:prstGeom>
                    </p:spPr>
                  </p:pic>
                </p:oleObj>
              </mc:Fallback>
            </mc:AlternateContent>
          </a:graphicData>
        </a:graphic>
      </p:graphicFrame>
      <p:sp>
        <p:nvSpPr>
          <p:cNvPr id="17" name="Rectangle 16"/>
          <p:cNvSpPr/>
          <p:nvPr>
            <p:custDataLst>
              <p:tags r:id="rId5"/>
            </p:custDataLst>
          </p:nvPr>
        </p:nvSpPr>
        <p:spPr bwMode="auto">
          <a:xfrm>
            <a:off x="3597275" y="3959225"/>
            <a:ext cx="74136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91020F16-791C-4C34-BFF5-B075D7D50BD6}" type="datetime'''''''Ho''s''''''''''''p''''i''ta''''''l ca''''r''''''''''e'">
              <a:rPr lang="en-US" sz="1100">
                <a:solidFill>
                  <a:schemeClr val="tx1"/>
                </a:solidFill>
              </a:rPr>
              <a:pPr algn="ctr"/>
              <a:t>Hospital care</a:t>
            </a:fld>
            <a:endParaRPr lang="en-US" sz="1100" dirty="0">
              <a:solidFill>
                <a:schemeClr val="tx1"/>
              </a:solidFill>
              <a:latin typeface="Calibri Light" panose="020F0302020204030204" pitchFamily="34" charset="0"/>
              <a:sym typeface="+mn-lt"/>
            </a:endParaRPr>
          </a:p>
        </p:txBody>
      </p:sp>
      <p:sp>
        <p:nvSpPr>
          <p:cNvPr id="66" name="Rectangle 65"/>
          <p:cNvSpPr/>
          <p:nvPr>
            <p:custDataLst>
              <p:tags r:id="rId6"/>
            </p:custDataLst>
          </p:nvPr>
        </p:nvSpPr>
        <p:spPr bwMode="gray">
          <a:xfrm>
            <a:off x="3770313" y="2216150"/>
            <a:ext cx="39370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r>
              <a:rPr lang="en-US" sz="1100">
                <a:solidFill>
                  <a:schemeClr val="tx1"/>
                </a:solidFill>
                <a:latin typeface="Calibri Light"/>
                <a:sym typeface="Calibri Light"/>
              </a:rPr>
              <a:t>+</a:t>
            </a:r>
            <a:fld id="{E228C994-941E-47FB-8452-D6CB0AE966EF}" type="datetime'''''''''''''$''''''''''''''''''8''''2''''''0'''''">
              <a:rPr lang="en-US" sz="1100">
                <a:solidFill>
                  <a:schemeClr val="tx1"/>
                </a:solidFill>
              </a:rPr>
              <a:pPr/>
              <a:t>$820</a:t>
            </a:fld>
            <a:endParaRPr lang="en-US" sz="1100" dirty="0">
              <a:solidFill>
                <a:schemeClr val="tx1"/>
              </a:solidFill>
              <a:latin typeface="Calibri Light"/>
              <a:sym typeface="Calibri Light"/>
            </a:endParaRPr>
          </a:p>
        </p:txBody>
      </p:sp>
      <p:sp>
        <p:nvSpPr>
          <p:cNvPr id="16" name="Rectangle 15"/>
          <p:cNvSpPr/>
          <p:nvPr>
            <p:custDataLst>
              <p:tags r:id="rId7"/>
            </p:custDataLst>
          </p:nvPr>
        </p:nvSpPr>
        <p:spPr bwMode="auto">
          <a:xfrm>
            <a:off x="7624763" y="3959225"/>
            <a:ext cx="97155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C59EEF4-E3F6-4AD5-98D9-835FBD5B11FF}" type="datetime'M''''''''''''ed''i''c''''''''''al'''''''' ''dur''ab''le''s'''">
              <a:rPr lang="en-US" sz="1100">
                <a:solidFill>
                  <a:schemeClr val="tx1"/>
                </a:solidFill>
              </a:rPr>
              <a:pPr algn="ctr"/>
              <a:t>Medical durables</a:t>
            </a:fld>
            <a:endParaRPr lang="en-US" sz="1100" dirty="0">
              <a:solidFill>
                <a:schemeClr val="tx1"/>
              </a:solidFill>
              <a:latin typeface="Calibri Light" panose="020F0302020204030204" pitchFamily="34" charset="0"/>
              <a:sym typeface="Arial"/>
            </a:endParaRPr>
          </a:p>
        </p:txBody>
      </p:sp>
      <p:sp>
        <p:nvSpPr>
          <p:cNvPr id="14" name="Rectangle 13"/>
          <p:cNvSpPr/>
          <p:nvPr>
            <p:custDataLst>
              <p:tags r:id="rId8"/>
            </p:custDataLst>
          </p:nvPr>
        </p:nvSpPr>
        <p:spPr bwMode="auto">
          <a:xfrm>
            <a:off x="6613525" y="3959225"/>
            <a:ext cx="919163" cy="504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FECE458-755E-4276-A0D0-2A6F54841EED}" type="datetime'Drugs and other &#10;''''me''dic''al'''' n''o''''n-''du''r''ables'">
              <a:rPr lang="en-US" sz="1100">
                <a:solidFill>
                  <a:schemeClr val="tx1"/>
                </a:solidFill>
              </a:rPr>
              <a:pPr algn="ctr"/>
              <a:t>Drugs and other 
medical non-durables</a:t>
            </a:fld>
            <a:endParaRPr lang="en-US" sz="1100" dirty="0">
              <a:solidFill>
                <a:schemeClr val="tx1"/>
              </a:solidFill>
              <a:latin typeface="Calibri Light" panose="020F0302020204030204" pitchFamily="34" charset="0"/>
              <a:sym typeface="Arial"/>
            </a:endParaRPr>
          </a:p>
        </p:txBody>
      </p:sp>
      <p:sp>
        <p:nvSpPr>
          <p:cNvPr id="15" name="Rectangle 14"/>
          <p:cNvSpPr/>
          <p:nvPr>
            <p:custDataLst>
              <p:tags r:id="rId9"/>
            </p:custDataLst>
          </p:nvPr>
        </p:nvSpPr>
        <p:spPr bwMode="auto">
          <a:xfrm>
            <a:off x="5692775" y="3959225"/>
            <a:ext cx="693738" cy="336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480BA5E-E9F5-46E4-A995-73303493B446}" type="datetime'Profe''''ss''''''''ion''a''l ''''''ser''''''''''vi''c''e''s'">
              <a:rPr lang="en-US" sz="1100">
                <a:solidFill>
                  <a:schemeClr val="tx1"/>
                </a:solidFill>
              </a:rPr>
              <a:pPr algn="ctr"/>
              <a:t>Professional services</a:t>
            </a:fld>
            <a:r>
              <a:rPr lang="en-US" sz="1100" baseline="30000">
                <a:solidFill>
                  <a:schemeClr val="tx1"/>
                </a:solidFill>
              </a:rPr>
              <a:t>‡</a:t>
            </a:r>
            <a:endParaRPr lang="en-US" sz="1100" dirty="0">
              <a:solidFill>
                <a:schemeClr val="tx1"/>
              </a:solidFill>
              <a:sym typeface="+mn-lt"/>
            </a:endParaRPr>
          </a:p>
        </p:txBody>
      </p:sp>
      <p:sp>
        <p:nvSpPr>
          <p:cNvPr id="13" name="Rectangle 12"/>
          <p:cNvSpPr/>
          <p:nvPr>
            <p:custDataLst>
              <p:tags r:id="rId10"/>
            </p:custDataLst>
          </p:nvPr>
        </p:nvSpPr>
        <p:spPr bwMode="auto">
          <a:xfrm>
            <a:off x="4498975" y="3959225"/>
            <a:ext cx="1014413" cy="336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A0CAD79-A095-4037-987A-D4E9EA7D8EC0}" type="datetime'Lon''g''-''''''term ca''''re &#10;and'''' h''''om''e ''healt''h'''">
              <a:rPr lang="en-US" sz="1100">
                <a:solidFill>
                  <a:schemeClr val="tx1"/>
                </a:solidFill>
              </a:rPr>
              <a:pPr algn="ctr"/>
              <a:t>Long-term care 
and home health</a:t>
            </a:fld>
            <a:r>
              <a:rPr lang="en-US" sz="1100" baseline="30000" dirty="0">
                <a:solidFill>
                  <a:schemeClr val="tx1"/>
                </a:solidFill>
              </a:rPr>
              <a:t>†</a:t>
            </a:r>
            <a:endParaRPr lang="en-US" sz="1100" baseline="30000" dirty="0">
              <a:solidFill>
                <a:schemeClr val="tx1"/>
              </a:solidFill>
              <a:sym typeface="+mn-lt"/>
            </a:endParaRPr>
          </a:p>
        </p:txBody>
      </p:sp>
      <p:sp>
        <p:nvSpPr>
          <p:cNvPr id="67" name="Rectangle 66"/>
          <p:cNvSpPr/>
          <p:nvPr>
            <p:custDataLst>
              <p:tags r:id="rId11"/>
            </p:custDataLst>
          </p:nvPr>
        </p:nvSpPr>
        <p:spPr bwMode="gray">
          <a:xfrm>
            <a:off x="4808538" y="2578100"/>
            <a:ext cx="39370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r>
              <a:rPr lang="en-US" sz="1100">
                <a:solidFill>
                  <a:schemeClr val="tx1"/>
                </a:solidFill>
                <a:latin typeface="Calibri Light"/>
                <a:sym typeface="Calibri Light"/>
              </a:rPr>
              <a:t>+</a:t>
            </a:r>
            <a:fld id="{E5148B4C-C864-41EB-90AE-3F57B31A6E1E}" type="datetime'''''$''''4''''''''''''''''''''''''''8''''''1'''''''''''">
              <a:rPr lang="en-US" sz="1100">
                <a:solidFill>
                  <a:schemeClr val="tx1"/>
                </a:solidFill>
              </a:rPr>
              <a:pPr/>
              <a:t>$481</a:t>
            </a:fld>
            <a:endParaRPr lang="en-US" sz="1100" dirty="0">
              <a:solidFill>
                <a:schemeClr val="tx1"/>
              </a:solidFill>
              <a:latin typeface="Calibri Light"/>
              <a:sym typeface="Calibri Light"/>
            </a:endParaRPr>
          </a:p>
        </p:txBody>
      </p:sp>
      <p:graphicFrame>
        <p:nvGraphicFramePr>
          <p:cNvPr id="22" name="Object 21"/>
          <p:cNvGraphicFramePr>
            <a:graphicFrameLocks/>
          </p:cNvGraphicFramePr>
          <p:nvPr>
            <p:custDataLst>
              <p:tags r:id="rId12"/>
            </p:custDataLst>
            <p:extLst>
              <p:ext uri="{D42A27DB-BD31-4B8C-83A1-F6EECF244321}">
                <p14:modId xmlns:p14="http://schemas.microsoft.com/office/powerpoint/2010/main" val="4151059704"/>
              </p:ext>
            </p:extLst>
          </p:nvPr>
        </p:nvGraphicFramePr>
        <p:xfrm>
          <a:off x="495301" y="2971800"/>
          <a:ext cx="1809621" cy="1924185"/>
        </p:xfrm>
        <a:graphic>
          <a:graphicData uri="http://schemas.openxmlformats.org/presentationml/2006/ole">
            <mc:AlternateContent xmlns:mc="http://schemas.openxmlformats.org/markup-compatibility/2006">
              <mc:Choice xmlns:v="urn:schemas-microsoft-com:vml" Requires="v">
                <p:oleObj spid="_x0000_s211596" name="Chart" r:id="rId25" imgW="1809621" imgH="1924185" progId="MSGraph.Chart.8">
                  <p:embed followColorScheme="full"/>
                </p:oleObj>
              </mc:Choice>
              <mc:Fallback>
                <p:oleObj name="Chart" r:id="rId25" imgW="1809621" imgH="1924185" progId="MSGraph.Chart.8">
                  <p:embed followColorScheme="full"/>
                  <p:pic>
                    <p:nvPicPr>
                      <p:cNvPr id="0" name=""/>
                      <p:cNvPicPr/>
                      <p:nvPr/>
                    </p:nvPicPr>
                    <p:blipFill>
                      <a:blip r:embed="rId26"/>
                      <a:stretch>
                        <a:fillRect/>
                      </a:stretch>
                    </p:blipFill>
                    <p:spPr>
                      <a:xfrm>
                        <a:off x="495301" y="2971800"/>
                        <a:ext cx="1809621" cy="1924185"/>
                      </a:xfrm>
                      <a:prstGeom prst="rect">
                        <a:avLst/>
                      </a:prstGeom>
                    </p:spPr>
                  </p:pic>
                </p:oleObj>
              </mc:Fallback>
            </mc:AlternateContent>
          </a:graphicData>
        </a:graphic>
      </p:graphicFrame>
      <p:sp>
        <p:nvSpPr>
          <p:cNvPr id="24" name="Rectangle 23"/>
          <p:cNvSpPr/>
          <p:nvPr>
            <p:custDataLst>
              <p:tags r:id="rId13"/>
            </p:custDataLst>
          </p:nvPr>
        </p:nvSpPr>
        <p:spPr bwMode="auto">
          <a:xfrm>
            <a:off x="833438" y="4927600"/>
            <a:ext cx="1154113" cy="336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1A1C63F-440C-4096-8F65-CD336ACB205D}" type="datetime'Pe''rson''al heal''th ''''care &#10;expen''''di''''''t''''''ures'">
              <a:rPr lang="en-US" sz="1100">
                <a:solidFill>
                  <a:schemeClr val="tx1"/>
                </a:solidFill>
              </a:rPr>
              <a:pPr algn="ctr"/>
              <a:t>Personal health care 
expenditures</a:t>
            </a:fld>
            <a:r>
              <a:rPr lang="en-US" sz="1100" dirty="0">
                <a:solidFill>
                  <a:schemeClr val="tx1"/>
                </a:solidFill>
              </a:rPr>
              <a:t>*</a:t>
            </a:r>
            <a:r>
              <a:rPr lang="en-US" sz="1100" dirty="0">
                <a:solidFill>
                  <a:schemeClr val="bg1"/>
                </a:solidFill>
              </a:rPr>
              <a:t>              </a:t>
            </a:r>
            <a:endParaRPr lang="en-US" sz="1100" dirty="0">
              <a:solidFill>
                <a:schemeClr val="bg1"/>
              </a:solidFill>
              <a:sym typeface="+mn-lt"/>
            </a:endParaRPr>
          </a:p>
        </p:txBody>
      </p:sp>
      <p:sp>
        <p:nvSpPr>
          <p:cNvPr id="26" name="Rectangle 25"/>
          <p:cNvSpPr/>
          <p:nvPr>
            <p:custDataLst>
              <p:tags r:id="rId14"/>
            </p:custDataLst>
          </p:nvPr>
        </p:nvSpPr>
        <p:spPr bwMode="gray">
          <a:xfrm>
            <a:off x="1439863" y="2901950"/>
            <a:ext cx="50165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fld id="{A159A19D-0351-49DF-9180-49016F62CD32}" type="datetime'''$''''''''''1''''''1,''2''''''''7''''''''7'''''''''''''''">
              <a:rPr lang="en-US" sz="1100">
                <a:solidFill>
                  <a:schemeClr val="tx1"/>
                </a:solidFill>
              </a:rPr>
              <a:pPr/>
              <a:t>$11,277</a:t>
            </a:fld>
            <a:endParaRPr lang="en-US" sz="1100" dirty="0">
              <a:solidFill>
                <a:schemeClr val="tx1"/>
              </a:solidFill>
              <a:latin typeface="Calibri Light" panose="020F0302020204030204" pitchFamily="34" charset="0"/>
              <a:sym typeface="+mn-lt"/>
            </a:endParaRPr>
          </a:p>
        </p:txBody>
      </p:sp>
      <p:sp>
        <p:nvSpPr>
          <p:cNvPr id="25" name="Rectangle 24"/>
          <p:cNvSpPr/>
          <p:nvPr>
            <p:custDataLst>
              <p:tags r:id="rId15"/>
            </p:custDataLst>
          </p:nvPr>
        </p:nvSpPr>
        <p:spPr bwMode="gray">
          <a:xfrm>
            <a:off x="877888" y="3035300"/>
            <a:ext cx="50165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fld id="{127405BB-56F8-44D5-818F-17488C01FF23}" type="datetime'''''''''''''''''''$''''''''''''''''''1''0,''''''3''''6''''5'">
              <a:rPr lang="en-US" sz="1100">
                <a:solidFill>
                  <a:schemeClr val="tx1"/>
                </a:solidFill>
              </a:rPr>
              <a:pPr/>
              <a:t>$10,365</a:t>
            </a:fld>
            <a:endParaRPr lang="en-US" sz="1100" dirty="0">
              <a:solidFill>
                <a:schemeClr val="tx1"/>
              </a:solidFill>
              <a:latin typeface="Calibri Light" panose="020F0302020204030204" pitchFamily="34" charset="0"/>
              <a:sym typeface="Arial"/>
            </a:endParaRPr>
          </a:p>
        </p:txBody>
      </p:sp>
      <p:sp>
        <p:nvSpPr>
          <p:cNvPr id="27" name="Rectangle 26"/>
          <p:cNvSpPr/>
          <p:nvPr>
            <p:custDataLst>
              <p:tags r:id="rId16"/>
            </p:custDataLst>
          </p:nvPr>
        </p:nvSpPr>
        <p:spPr bwMode="gray">
          <a:xfrm>
            <a:off x="1552575" y="3849688"/>
            <a:ext cx="277813" cy="198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r>
              <a:rPr lang="en-US" sz="1300" dirty="0">
                <a:solidFill>
                  <a:schemeClr val="bg1"/>
                </a:solidFill>
                <a:latin typeface="Calibri Light" panose="020F0302020204030204" pitchFamily="34" charset="0"/>
                <a:sym typeface="+mn-lt"/>
              </a:rPr>
              <a:t>MA</a:t>
            </a:r>
          </a:p>
        </p:txBody>
      </p:sp>
      <p:sp>
        <p:nvSpPr>
          <p:cNvPr id="23" name="Rectangle 22"/>
          <p:cNvSpPr/>
          <p:nvPr>
            <p:custDataLst>
              <p:tags r:id="rId17"/>
            </p:custDataLst>
          </p:nvPr>
        </p:nvSpPr>
        <p:spPr bwMode="gray">
          <a:xfrm>
            <a:off x="979488" y="3916363"/>
            <a:ext cx="300038" cy="198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r>
              <a:rPr lang="en-US" sz="1300" dirty="0">
                <a:solidFill>
                  <a:schemeClr val="tx1"/>
                </a:solidFill>
                <a:latin typeface="Calibri Light" panose="020F0302020204030204" pitchFamily="34" charset="0"/>
                <a:sym typeface="+mn-lt"/>
              </a:rPr>
              <a:t>U.S.</a:t>
            </a:r>
          </a:p>
        </p:txBody>
      </p:sp>
      <p:graphicFrame>
        <p:nvGraphicFramePr>
          <p:cNvPr id="33" name="Table 32"/>
          <p:cNvGraphicFramePr>
            <a:graphicFrameLocks noGrp="1"/>
          </p:cNvGraphicFramePr>
          <p:nvPr>
            <p:extLst>
              <p:ext uri="{D42A27DB-BD31-4B8C-83A1-F6EECF244321}">
                <p14:modId xmlns:p14="http://schemas.microsoft.com/office/powerpoint/2010/main" val="3044716639"/>
              </p:ext>
            </p:extLst>
          </p:nvPr>
        </p:nvGraphicFramePr>
        <p:xfrm>
          <a:off x="622019" y="1614886"/>
          <a:ext cx="1605878" cy="279892"/>
        </p:xfrm>
        <a:graphic>
          <a:graphicData uri="http://schemas.openxmlformats.org/drawingml/2006/table">
            <a:tbl>
              <a:tblPr firstRow="1" bandRow="1">
                <a:tableStyleId>{5C22544A-7EE6-4342-B048-85BDC9FD1C3A}</a:tableStyleId>
              </a:tblPr>
              <a:tblGrid>
                <a:gridCol w="1605878"/>
              </a:tblGrid>
              <a:tr h="279892">
                <a:tc>
                  <a:txBody>
                    <a:bodyPr/>
                    <a:lstStyle/>
                    <a:p>
                      <a:pPr algn="ctr"/>
                      <a:r>
                        <a:rPr lang="en-US" sz="1200" b="1" dirty="0" smtClean="0">
                          <a:solidFill>
                            <a:schemeClr val="tx1"/>
                          </a:solidFill>
                          <a:latin typeface="Calibri Light" panose="020F0302020204030204" pitchFamily="34" charset="0"/>
                        </a:rPr>
                        <a:t>Medicare expenditures</a:t>
                      </a:r>
                    </a:p>
                  </a:txBody>
                  <a:tcPr marL="93303" marR="93303" marT="46649" marB="46649">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905077844"/>
              </p:ext>
            </p:extLst>
          </p:nvPr>
        </p:nvGraphicFramePr>
        <p:xfrm>
          <a:off x="2940050" y="1614886"/>
          <a:ext cx="5792537" cy="279892"/>
        </p:xfrm>
        <a:graphic>
          <a:graphicData uri="http://schemas.openxmlformats.org/drawingml/2006/table">
            <a:tbl>
              <a:tblPr firstRow="1" bandRow="1">
                <a:tableStyleId>{5C22544A-7EE6-4342-B048-85BDC9FD1C3A}</a:tableStyleId>
              </a:tblPr>
              <a:tblGrid>
                <a:gridCol w="5792537"/>
              </a:tblGrid>
              <a:tr h="279892">
                <a:tc>
                  <a:txBody>
                    <a:bodyPr/>
                    <a:lstStyle/>
                    <a:p>
                      <a:pPr algn="ctr"/>
                      <a:r>
                        <a:rPr lang="en-US" sz="1200" b="1" dirty="0" smtClean="0">
                          <a:solidFill>
                            <a:schemeClr val="tx1"/>
                          </a:solidFill>
                          <a:latin typeface="Calibri Light" panose="020F0302020204030204" pitchFamily="34" charset="0"/>
                        </a:rPr>
                        <a:t>Massachusetts Medicare expenditures</a:t>
                      </a:r>
                      <a:r>
                        <a:rPr lang="en-US" sz="1200" b="1" baseline="0" dirty="0" smtClean="0">
                          <a:solidFill>
                            <a:schemeClr val="tx1"/>
                          </a:solidFill>
                          <a:latin typeface="Calibri Light" panose="020F0302020204030204" pitchFamily="34" charset="0"/>
                        </a:rPr>
                        <a:t> relative to U.S.</a:t>
                      </a:r>
                      <a:endParaRPr lang="en-US" sz="1200" b="1" dirty="0" smtClean="0">
                        <a:solidFill>
                          <a:schemeClr val="tx1"/>
                        </a:solidFill>
                        <a:latin typeface="Calibri Light" panose="020F0302020204030204" pitchFamily="34" charset="0"/>
                      </a:endParaRPr>
                    </a:p>
                  </a:txBody>
                  <a:tcPr marL="93303" marR="93303" marT="46649" marB="46649">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0" name="TextBox 39"/>
          <p:cNvSpPr txBox="1"/>
          <p:nvPr/>
        </p:nvSpPr>
        <p:spPr>
          <a:xfrm>
            <a:off x="2755900" y="5328961"/>
            <a:ext cx="846601" cy="659459"/>
          </a:xfrm>
          <a:prstGeom prst="rect">
            <a:avLst/>
          </a:prstGeom>
          <a:noFill/>
        </p:spPr>
        <p:txBody>
          <a:bodyPr wrap="square" lIns="93296" tIns="46648" rIns="93296" bIns="46648" rtlCol="0">
            <a:spAutoFit/>
          </a:bodyPr>
          <a:lstStyle/>
          <a:p>
            <a:r>
              <a:rPr lang="en-US" sz="1200" b="1" dirty="0">
                <a:latin typeface="Calibri Light" panose="020F0302020204030204" pitchFamily="34" charset="0"/>
              </a:rPr>
              <a:t>Percent </a:t>
            </a:r>
            <a:br>
              <a:rPr lang="en-US" sz="1200" b="1" dirty="0">
                <a:latin typeface="Calibri Light" panose="020F0302020204030204" pitchFamily="34" charset="0"/>
              </a:rPr>
            </a:br>
            <a:r>
              <a:rPr lang="en-US" sz="1200" b="1" dirty="0">
                <a:latin typeface="Calibri Light" panose="020F0302020204030204" pitchFamily="34" charset="0"/>
              </a:rPr>
              <a:t>of total difference</a:t>
            </a:r>
          </a:p>
        </p:txBody>
      </p:sp>
      <p:sp>
        <p:nvSpPr>
          <p:cNvPr id="48" name="McK 5. Source"/>
          <p:cNvSpPr>
            <a:spLocks noChangeArrowheads="1"/>
          </p:cNvSpPr>
          <p:nvPr>
            <p:custDataLst>
              <p:tags r:id="rId18"/>
            </p:custDataLst>
          </p:nvPr>
        </p:nvSpPr>
        <p:spPr bwMode="auto">
          <a:xfrm>
            <a:off x="121488" y="6144718"/>
            <a:ext cx="6988830" cy="62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6620" indent="-116620" defTabSz="913526">
              <a:tabLst>
                <a:tab pos="625214" algn="l"/>
              </a:tabLst>
            </a:pPr>
            <a:r>
              <a:rPr lang="en-US" sz="800" dirty="0">
                <a:solidFill>
                  <a:schemeClr val="bg1">
                    <a:lumMod val="50000"/>
                  </a:schemeClr>
                </a:solidFill>
                <a:latin typeface="Calibri Light" panose="020F0302020204030204" pitchFamily="34" charset="0"/>
              </a:rPr>
              <a:t>*	Personal health care expenditures (PHC) are a subset of national health expenditures. PHC excludes administration and the net cost of private insurance, public health activity, and investment in research, structures and equipment.</a:t>
            </a:r>
          </a:p>
          <a:p>
            <a:pPr marL="116620" indent="-116620" defTabSz="913526">
              <a:tabLst>
                <a:tab pos="116620" algn="l"/>
              </a:tabLst>
            </a:pPr>
            <a:r>
              <a:rPr lang="en-US" sz="800" dirty="0">
                <a:solidFill>
                  <a:schemeClr val="bg1">
                    <a:lumMod val="50000"/>
                  </a:schemeClr>
                </a:solidFill>
                <a:latin typeface="Calibri Light" panose="020F0302020204030204" pitchFamily="34" charset="0"/>
              </a:rPr>
              <a:t>†	Includes nursing home care, home health care, and other health, residential, and professional care</a:t>
            </a:r>
          </a:p>
          <a:p>
            <a:pPr marL="116620" indent="-116620" defTabSz="913526">
              <a:tabLst>
                <a:tab pos="116620" algn="l"/>
              </a:tabLst>
            </a:pPr>
            <a:r>
              <a:rPr lang="en-US" sz="800" dirty="0">
                <a:solidFill>
                  <a:schemeClr val="bg1">
                    <a:lumMod val="50000"/>
                  </a:schemeClr>
                </a:solidFill>
                <a:latin typeface="Calibri Light" panose="020F0302020204030204" pitchFamily="34" charset="0"/>
              </a:rPr>
              <a:t>‡	Includes physician and clinical services, dental services, and other professional services</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and Medicaid Services; HPC analysis</a:t>
            </a:r>
          </a:p>
        </p:txBody>
      </p:sp>
      <p:sp>
        <p:nvSpPr>
          <p:cNvPr id="53" name="TextBox 52"/>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smtClean="0">
                <a:solidFill>
                  <a:srgbClr val="0C2D83"/>
                </a:solidFill>
                <a:latin typeface="Calibri Light" panose="020F0302020204030204" pitchFamily="34" charset="0"/>
              </a:rPr>
              <a:t>Per beneficiary personal </a:t>
            </a:r>
            <a:r>
              <a:rPr lang="en-US" sz="1400" dirty="0">
                <a:solidFill>
                  <a:srgbClr val="0C2D83"/>
                </a:solidFill>
                <a:latin typeface="Calibri Light" panose="020F0302020204030204" pitchFamily="34" charset="0"/>
              </a:rPr>
              <a:t>health care </a:t>
            </a:r>
            <a:r>
              <a:rPr lang="en-US" sz="1400" dirty="0" smtClean="0">
                <a:solidFill>
                  <a:srgbClr val="0C2D83"/>
                </a:solidFill>
                <a:latin typeface="Calibri Light" panose="020F0302020204030204" pitchFamily="34" charset="0"/>
              </a:rPr>
              <a:t>expenditures</a:t>
            </a:r>
            <a:r>
              <a:rPr lang="en-US" sz="1400" baseline="30000" dirty="0" smtClean="0">
                <a:solidFill>
                  <a:srgbClr val="0C2D83"/>
                </a:solidFill>
                <a:latin typeface="Calibri Light" panose="020F0302020204030204" pitchFamily="34" charset="0"/>
              </a:rPr>
              <a:t>*</a:t>
            </a:r>
            <a:endParaRPr lang="en-US" sz="1400" dirty="0">
              <a:solidFill>
                <a:srgbClr val="0C2D83"/>
              </a:solidFill>
              <a:latin typeface="Calibri Light" panose="020F0302020204030204" pitchFamily="34" charset="0"/>
            </a:endParaRPr>
          </a:p>
          <a:p>
            <a:r>
              <a:rPr lang="en-US" sz="1200" dirty="0" smtClean="0">
                <a:solidFill>
                  <a:schemeClr val="bg1">
                    <a:lumMod val="50000"/>
                  </a:schemeClr>
                </a:solidFill>
                <a:latin typeface="Calibri Light" panose="020F0302020204030204" pitchFamily="34" charset="0"/>
              </a:rPr>
              <a:t>Dollars</a:t>
            </a:r>
            <a:r>
              <a:rPr lang="en-US" sz="1200" dirty="0">
                <a:solidFill>
                  <a:schemeClr val="bg1">
                    <a:lumMod val="50000"/>
                  </a:schemeClr>
                </a:solidFill>
                <a:latin typeface="Calibri Light" panose="020F0302020204030204" pitchFamily="34" charset="0"/>
              </a:rPr>
              <a:t>, 2009</a:t>
            </a:r>
          </a:p>
        </p:txBody>
      </p:sp>
      <p:cxnSp>
        <p:nvCxnSpPr>
          <p:cNvPr id="54" name="Straight Connector 53"/>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8556900" y="62718"/>
            <a:ext cx="526780" cy="525890"/>
            <a:chOff x="8386059" y="61469"/>
            <a:chExt cx="516263" cy="515421"/>
          </a:xfrm>
        </p:grpSpPr>
        <p:sp>
          <p:nvSpPr>
            <p:cNvPr id="82" name="Oval 81"/>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83" name="Oval 82"/>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84" name="Oval 83"/>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85" name="Oval 84"/>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pic>
        <p:nvPicPr>
          <p:cNvPr id="55" name="Picture 2" descr="C:\Users\jyyang\AppData\Local\Microsoft\Windows\Temporary Internet Files\Content.IE5\KBX9AUOU\MC900310710[1].wmf"/>
          <p:cNvPicPr>
            <a:picLocks noChangeAspect="1" noChangeArrowheads="1"/>
          </p:cNvPicPr>
          <p:nvPr/>
        </p:nvPicPr>
        <p:blipFill>
          <a:blip r:embed="rId2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0088" y="4723177"/>
            <a:ext cx="1089895" cy="5586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5" descr="C:\Users\jyyang\AppData\Local\Microsoft\Windows\Temporary Internet Files\Content.IE5\LBPHHNFX\MC900319486[1].wmf"/>
          <p:cNvPicPr>
            <a:picLocks noChangeAspect="1" noChangeArrowheads="1"/>
          </p:cNvPicPr>
          <p:nvPr/>
        </p:nvPicPr>
        <p:blipFill>
          <a:blip r:embed="rId2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38538" y="4742613"/>
            <a:ext cx="886009" cy="52133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9" descr="C:\Users\jyyang\AppData\Local\Microsoft\Windows\Temporary Internet Files\Content.IE5\TL6UGH26\MC900334526[1].wmf"/>
          <p:cNvPicPr>
            <a:picLocks noChangeAspect="1" noChangeArrowheads="1"/>
          </p:cNvPicPr>
          <p:nvPr/>
        </p:nvPicPr>
        <p:blipFill>
          <a:blip r:embed="rId2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7550" y="4595217"/>
            <a:ext cx="593492" cy="81433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2" descr="C:\Users\jyyang\AppData\Local\Microsoft\Windows\Temporary Internet Files\Content.IE5\LBPHHNFX\MC900293302[1].wmf"/>
          <p:cNvPicPr>
            <a:picLocks noChangeAspect="1" noChangeArrowheads="1"/>
          </p:cNvPicPr>
          <p:nvPr/>
        </p:nvPicPr>
        <p:blipFill>
          <a:blip r:embed="rId3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86575" y="4674584"/>
            <a:ext cx="525308" cy="67774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4" descr="http://aknittysociety.files.wordpress.com/2012/11/bloodglucosemeter.jpg"/>
          <p:cNvPicPr>
            <a:picLocks noChangeAspect="1" noChangeArrowheads="1"/>
          </p:cNvPicPr>
          <p:nvPr/>
        </p:nvPicPr>
        <p:blipFill>
          <a:blip r:embed="rId31"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86713" y="4676204"/>
            <a:ext cx="378777" cy="6523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21767" y="2418280"/>
            <a:ext cx="821463" cy="607032"/>
            <a:chOff x="1001367" y="2444750"/>
            <a:chExt cx="805062" cy="520335"/>
          </a:xfrm>
        </p:grpSpPr>
        <p:sp>
          <p:nvSpPr>
            <p:cNvPr id="76" name="Flowchart: Process 75"/>
            <p:cNvSpPr/>
            <p:nvPr/>
          </p:nvSpPr>
          <p:spPr>
            <a:xfrm rot="10800000">
              <a:off x="1083258" y="2444750"/>
              <a:ext cx="598697" cy="14044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p:cNvSpPr/>
            <p:nvPr/>
          </p:nvSpPr>
          <p:spPr>
            <a:xfrm rot="10800000" flipH="1" flipV="1">
              <a:off x="1557482" y="2444750"/>
              <a:ext cx="248947" cy="37908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wn Arrow 77"/>
            <p:cNvSpPr/>
            <p:nvPr/>
          </p:nvSpPr>
          <p:spPr>
            <a:xfrm rot="10800000" flipH="1" flipV="1">
              <a:off x="1001367" y="2444750"/>
              <a:ext cx="248946" cy="52033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p:cNvSpPr/>
          <p:nvPr/>
        </p:nvSpPr>
        <p:spPr>
          <a:xfrm>
            <a:off x="650731" y="1910593"/>
            <a:ext cx="888491" cy="471042"/>
          </a:xfrm>
          <a:prstGeom prst="rect">
            <a:avLst/>
          </a:prstGeom>
          <a:noFill/>
          <a:effectLst/>
        </p:spPr>
        <p:txBody>
          <a:bodyPr wrap="none" lIns="93296" tIns="46648" rIns="93296" bIns="46648">
            <a:spAutoFit/>
          </a:bodyPr>
          <a:lstStyle/>
          <a:p>
            <a:pPr algn="ctr"/>
            <a:r>
              <a:rPr lang="en-US" sz="2400" dirty="0">
                <a:ln w="18415" cmpd="sng">
                  <a:solidFill>
                    <a:srgbClr val="0C2D83"/>
                  </a:solidFill>
                  <a:prstDash val="solid"/>
                </a:ln>
                <a:solidFill>
                  <a:srgbClr val="0C2D83"/>
                </a:solidFill>
              </a:rPr>
              <a:t>$912</a:t>
            </a:r>
            <a:endParaRPr lang="en-US" sz="3700" dirty="0">
              <a:ln w="18415" cmpd="sng">
                <a:solidFill>
                  <a:srgbClr val="0C2D83"/>
                </a:solidFill>
                <a:prstDash val="solid"/>
              </a:ln>
              <a:solidFill>
                <a:srgbClr val="0C2D83"/>
              </a:solidFill>
            </a:endParaRPr>
          </a:p>
        </p:txBody>
      </p:sp>
      <p:sp>
        <p:nvSpPr>
          <p:cNvPr id="80" name="TextBox 79"/>
          <p:cNvSpPr txBox="1"/>
          <p:nvPr/>
        </p:nvSpPr>
        <p:spPr>
          <a:xfrm>
            <a:off x="1379723" y="1907595"/>
            <a:ext cx="1183246" cy="471042"/>
          </a:xfrm>
          <a:prstGeom prst="rect">
            <a:avLst/>
          </a:prstGeom>
          <a:noFill/>
        </p:spPr>
        <p:txBody>
          <a:bodyPr wrap="square" lIns="93296" tIns="46648" rIns="93296" bIns="46648" rtlCol="0">
            <a:spAutoFit/>
          </a:bodyPr>
          <a:lstStyle/>
          <a:p>
            <a:r>
              <a:rPr lang="en-US" sz="1200" dirty="0">
                <a:solidFill>
                  <a:schemeClr val="tx1">
                    <a:lumMod val="50000"/>
                    <a:lumOff val="50000"/>
                  </a:schemeClr>
                </a:solidFill>
                <a:latin typeface="+mj-lt"/>
              </a:rPr>
              <a:t>per beneficiary difference</a:t>
            </a:r>
          </a:p>
        </p:txBody>
      </p:sp>
      <p:sp>
        <p:nvSpPr>
          <p:cNvPr id="50" name="Rectangle 49"/>
          <p:cNvSpPr/>
          <p:nvPr/>
        </p:nvSpPr>
        <p:spPr>
          <a:xfrm>
            <a:off x="3571875" y="5371075"/>
            <a:ext cx="818158"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90%</a:t>
            </a:r>
          </a:p>
        </p:txBody>
      </p:sp>
      <p:sp>
        <p:nvSpPr>
          <p:cNvPr id="51" name="Rectangle 50"/>
          <p:cNvSpPr/>
          <p:nvPr/>
        </p:nvSpPr>
        <p:spPr>
          <a:xfrm>
            <a:off x="4630738" y="5371075"/>
            <a:ext cx="818158"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53%</a:t>
            </a:r>
          </a:p>
        </p:txBody>
      </p:sp>
      <p:sp>
        <p:nvSpPr>
          <p:cNvPr id="52" name="Rectangle 51"/>
          <p:cNvSpPr/>
          <p:nvPr/>
        </p:nvSpPr>
        <p:spPr>
          <a:xfrm>
            <a:off x="5632450" y="5371075"/>
            <a:ext cx="922840"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-35%</a:t>
            </a:r>
          </a:p>
        </p:txBody>
      </p:sp>
      <p:sp>
        <p:nvSpPr>
          <p:cNvPr id="58" name="Rectangle 57"/>
          <p:cNvSpPr/>
          <p:nvPr/>
        </p:nvSpPr>
        <p:spPr>
          <a:xfrm>
            <a:off x="6775450" y="5371075"/>
            <a:ext cx="747823"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-2%</a:t>
            </a:r>
          </a:p>
        </p:txBody>
      </p:sp>
      <p:sp>
        <p:nvSpPr>
          <p:cNvPr id="59" name="Rectangle 58"/>
          <p:cNvSpPr/>
          <p:nvPr/>
        </p:nvSpPr>
        <p:spPr>
          <a:xfrm>
            <a:off x="7800975" y="5371075"/>
            <a:ext cx="747823"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-5%</a:t>
            </a:r>
          </a:p>
        </p:txBody>
      </p:sp>
      <p:sp>
        <p:nvSpPr>
          <p:cNvPr id="65" name="Isosceles Triangle 64"/>
          <p:cNvSpPr/>
          <p:nvPr/>
        </p:nvSpPr>
        <p:spPr>
          <a:xfrm rot="16200000">
            <a:off x="361950" y="3578094"/>
            <a:ext cx="4408715" cy="425018"/>
          </a:xfrm>
          <a:prstGeom prst="triangle">
            <a:avLst>
              <a:gd name="adj" fmla="val 84451"/>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Tree>
    <p:extLst>
      <p:ext uri="{BB962C8B-B14F-4D97-AF65-F5344CB8AC3E}">
        <p14:creationId xmlns:p14="http://schemas.microsoft.com/office/powerpoint/2010/main" val="2577917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989416754"/>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6126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621" y="1621"/>
                        <a:ext cx="1619" cy="1619"/>
                      </a:xfrm>
                      <a:prstGeom prst="rect">
                        <a:avLst/>
                      </a:prstGeom>
                    </p:spPr>
                  </p:pic>
                </p:oleObj>
              </mc:Fallback>
            </mc:AlternateContent>
          </a:graphicData>
        </a:graphic>
      </p:graphicFrame>
      <p:sp>
        <p:nvSpPr>
          <p:cNvPr id="9" name="Rectangle 8"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Light"/>
              <a:sym typeface="Calibri Light"/>
            </a:endParaRPr>
          </a:p>
        </p:txBody>
      </p:sp>
      <p:sp>
        <p:nvSpPr>
          <p:cNvPr id="2" name="Title 1"/>
          <p:cNvSpPr>
            <a:spLocks noGrp="1"/>
          </p:cNvSpPr>
          <p:nvPr>
            <p:ph type="title"/>
          </p:nvPr>
        </p:nvSpPr>
        <p:spPr>
          <a:xfrm>
            <a:off x="121489" y="234863"/>
            <a:ext cx="8794113" cy="753668"/>
          </a:xfrm>
        </p:spPr>
        <p:txBody>
          <a:bodyPr/>
          <a:lstStyle/>
          <a:p>
            <a:r>
              <a:rPr lang="en-US" b="1" dirty="0"/>
              <a:t>Medicare: </a:t>
            </a:r>
            <a:r>
              <a:rPr lang="en-US" dirty="0"/>
              <a:t>for Medicare beneficiaries, </a:t>
            </a:r>
            <a:r>
              <a:rPr lang="en-US" dirty="0" smtClean="0"/>
              <a:t>the difference </a:t>
            </a:r>
            <a:r>
              <a:rPr lang="en-US" dirty="0"/>
              <a:t>in spending is </a:t>
            </a:r>
            <a:r>
              <a:rPr lang="en-US" dirty="0" smtClean="0"/>
              <a:t/>
            </a:r>
            <a:br>
              <a:rPr lang="en-US" dirty="0" smtClean="0"/>
            </a:br>
            <a:r>
              <a:rPr lang="en-US" dirty="0" smtClean="0"/>
              <a:t>driven mostly by </a:t>
            </a:r>
            <a:r>
              <a:rPr lang="en-US" dirty="0"/>
              <a:t>price adjustments for teaching and wages</a:t>
            </a:r>
          </a:p>
        </p:txBody>
      </p:sp>
      <p:sp>
        <p:nvSpPr>
          <p:cNvPr id="11" name="McK 5. Source"/>
          <p:cNvSpPr>
            <a:spLocks noChangeArrowheads="1"/>
          </p:cNvSpPr>
          <p:nvPr>
            <p:custDataLst>
              <p:tags r:id="rId4"/>
            </p:custDataLst>
          </p:nvPr>
        </p:nvSpPr>
        <p:spPr bwMode="auto">
          <a:xfrm>
            <a:off x="121488" y="6520377"/>
            <a:ext cx="698883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6620" indent="-116620" defTabSz="913526">
              <a:tabLst>
                <a:tab pos="625214" algn="l"/>
              </a:tabLst>
            </a:pPr>
            <a:r>
              <a:rPr lang="en-US" sz="800" dirty="0">
                <a:solidFill>
                  <a:schemeClr val="bg1">
                    <a:lumMod val="50000"/>
                  </a:schemeClr>
                </a:solidFill>
                <a:latin typeface="Calibri Light" panose="020F0302020204030204" pitchFamily="34" charset="0"/>
              </a:rPr>
              <a:t>*	Estimated as the difference in spending that would remain if prices were set at national average levels</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&amp; Medicaid Services</a:t>
            </a:r>
          </a:p>
        </p:txBody>
      </p:sp>
      <p:sp>
        <p:nvSpPr>
          <p:cNvPr id="20" name="Rectangle 19"/>
          <p:cNvSpPr/>
          <p:nvPr/>
        </p:nvSpPr>
        <p:spPr>
          <a:xfrm>
            <a:off x="1210379" y="3002180"/>
            <a:ext cx="2157101" cy="1879715"/>
          </a:xfrm>
          <a:prstGeom prst="rect">
            <a:avLst/>
          </a:prstGeom>
          <a:solidFill>
            <a:srgbClr val="E6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800" b="1" dirty="0">
                <a:solidFill>
                  <a:schemeClr val="tx2"/>
                </a:solidFill>
              </a:rPr>
              <a:t>Difference in per beneficiary expenditures</a:t>
            </a:r>
          </a:p>
          <a:p>
            <a:pPr algn="ctr"/>
            <a:endParaRPr lang="en-US" sz="1800" b="1" dirty="0">
              <a:solidFill>
                <a:schemeClr val="tx2"/>
              </a:solidFill>
            </a:endParaRPr>
          </a:p>
          <a:p>
            <a:pPr algn="ctr"/>
            <a:endParaRPr lang="en-US" sz="1800" b="1" dirty="0">
              <a:solidFill>
                <a:schemeClr val="tx2"/>
              </a:solidFill>
            </a:endParaRPr>
          </a:p>
        </p:txBody>
      </p:sp>
      <p:sp>
        <p:nvSpPr>
          <p:cNvPr id="24" name="Rectangle 23"/>
          <p:cNvSpPr/>
          <p:nvPr/>
        </p:nvSpPr>
        <p:spPr>
          <a:xfrm>
            <a:off x="5210648" y="1843430"/>
            <a:ext cx="2164672" cy="1879715"/>
          </a:xfrm>
          <a:prstGeom prst="rect">
            <a:avLst/>
          </a:prstGeom>
          <a:solidFill>
            <a:srgbClr val="E6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800" b="1" dirty="0">
                <a:solidFill>
                  <a:schemeClr val="tx2"/>
                </a:solidFill>
              </a:rPr>
              <a:t>Difference attributable to utilization</a:t>
            </a:r>
            <a:r>
              <a:rPr lang="en-US" sz="1800" b="1" baseline="30000" dirty="0">
                <a:solidFill>
                  <a:schemeClr val="tx2"/>
                </a:solidFill>
              </a:rPr>
              <a:t>*</a:t>
            </a:r>
          </a:p>
          <a:p>
            <a:pPr algn="ctr"/>
            <a:endParaRPr lang="en-US" sz="1800" b="1" dirty="0">
              <a:solidFill>
                <a:schemeClr val="tx2"/>
              </a:solidFill>
            </a:endParaRPr>
          </a:p>
          <a:p>
            <a:pPr algn="ctr"/>
            <a:endParaRPr lang="en-US" sz="1800" b="1" dirty="0">
              <a:solidFill>
                <a:schemeClr val="tx2"/>
              </a:solidFill>
            </a:endParaRPr>
          </a:p>
        </p:txBody>
      </p:sp>
      <p:sp>
        <p:nvSpPr>
          <p:cNvPr id="26" name="Rectangle 25"/>
          <p:cNvSpPr/>
          <p:nvPr/>
        </p:nvSpPr>
        <p:spPr>
          <a:xfrm>
            <a:off x="5210648" y="4160929"/>
            <a:ext cx="2164672" cy="1879715"/>
          </a:xfrm>
          <a:prstGeom prst="rect">
            <a:avLst/>
          </a:prstGeom>
          <a:solidFill>
            <a:srgbClr val="E6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800" b="1" dirty="0">
                <a:solidFill>
                  <a:schemeClr val="tx2"/>
                </a:solidFill>
              </a:rPr>
              <a:t>Difference attributable to </a:t>
            </a:r>
            <a:endParaRPr lang="en-US" sz="1800" b="1" dirty="0" smtClean="0">
              <a:solidFill>
                <a:schemeClr val="tx2"/>
              </a:solidFill>
            </a:endParaRPr>
          </a:p>
          <a:p>
            <a:pPr algn="ctr"/>
            <a:r>
              <a:rPr lang="en-US" sz="1800" b="1" dirty="0" smtClean="0">
                <a:solidFill>
                  <a:schemeClr val="tx2"/>
                </a:solidFill>
              </a:rPr>
              <a:t>prices</a:t>
            </a:r>
            <a:endParaRPr lang="en-US" sz="1800" b="1" dirty="0">
              <a:solidFill>
                <a:schemeClr val="tx2"/>
              </a:solidFill>
            </a:endParaRPr>
          </a:p>
          <a:p>
            <a:pPr algn="ctr"/>
            <a:endParaRPr lang="en-US" sz="1800" b="1" dirty="0">
              <a:solidFill>
                <a:schemeClr val="tx2"/>
              </a:solidFill>
            </a:endParaRPr>
          </a:p>
          <a:p>
            <a:pPr algn="ctr"/>
            <a:endParaRPr lang="en-US" sz="1800" b="1" dirty="0">
              <a:solidFill>
                <a:schemeClr val="tx2"/>
              </a:solidFill>
            </a:endParaRPr>
          </a:p>
        </p:txBody>
      </p:sp>
      <p:cxnSp>
        <p:nvCxnSpPr>
          <p:cNvPr id="32" name="Elbow Connector 31"/>
          <p:cNvCxnSpPr>
            <a:stCxn id="20" idx="3"/>
            <a:endCxn id="24" idx="1"/>
          </p:cNvCxnSpPr>
          <p:nvPr/>
        </p:nvCxnSpPr>
        <p:spPr>
          <a:xfrm flipV="1">
            <a:off x="3367480" y="2783288"/>
            <a:ext cx="1843168" cy="1158750"/>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0" idx="3"/>
            <a:endCxn id="26" idx="1"/>
          </p:cNvCxnSpPr>
          <p:nvPr/>
        </p:nvCxnSpPr>
        <p:spPr>
          <a:xfrm>
            <a:off x="3367480" y="3942038"/>
            <a:ext cx="1843168" cy="1158749"/>
          </a:xfrm>
          <a:prstGeom prst="bentConnector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816060" y="4125160"/>
            <a:ext cx="945739" cy="722264"/>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4100" dirty="0">
                <a:ln w="18415" cmpd="sng">
                  <a:solidFill>
                    <a:schemeClr val="bg1"/>
                  </a:solidFill>
                  <a:prstDash val="solid"/>
                </a:ln>
                <a:solidFill>
                  <a:schemeClr val="bg1"/>
                </a:solidFill>
                <a:effectLst>
                  <a:outerShdw blurRad="63500" dir="3600000" algn="tl" rotWithShape="0">
                    <a:srgbClr val="000000">
                      <a:alpha val="70000"/>
                    </a:srgbClr>
                  </a:outerShdw>
                </a:effectLst>
              </a:rPr>
              <a:t>9%</a:t>
            </a:r>
          </a:p>
        </p:txBody>
      </p:sp>
      <p:sp>
        <p:nvSpPr>
          <p:cNvPr id="31" name="Rectangle 30"/>
          <p:cNvSpPr/>
          <p:nvPr/>
        </p:nvSpPr>
        <p:spPr>
          <a:xfrm>
            <a:off x="5870267" y="2936540"/>
            <a:ext cx="945739" cy="722264"/>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4100" dirty="0">
                <a:ln w="18415" cmpd="sng">
                  <a:solidFill>
                    <a:schemeClr val="bg1"/>
                  </a:solidFill>
                  <a:prstDash val="solid"/>
                </a:ln>
                <a:solidFill>
                  <a:schemeClr val="bg1"/>
                </a:solidFill>
                <a:effectLst>
                  <a:outerShdw blurRad="63500" dir="3600000" algn="tl" rotWithShape="0">
                    <a:srgbClr val="000000">
                      <a:alpha val="70000"/>
                    </a:srgbClr>
                  </a:outerShdw>
                </a:effectLst>
              </a:rPr>
              <a:t>1%</a:t>
            </a:r>
          </a:p>
        </p:txBody>
      </p:sp>
      <p:sp>
        <p:nvSpPr>
          <p:cNvPr id="33" name="Rectangle 32"/>
          <p:cNvSpPr/>
          <p:nvPr/>
        </p:nvSpPr>
        <p:spPr>
          <a:xfrm>
            <a:off x="5870267" y="5246953"/>
            <a:ext cx="945739" cy="722264"/>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4100" dirty="0">
                <a:ln w="18415" cmpd="sng">
                  <a:solidFill>
                    <a:schemeClr val="bg1"/>
                  </a:solidFill>
                  <a:prstDash val="solid"/>
                </a:ln>
                <a:solidFill>
                  <a:schemeClr val="bg1"/>
                </a:solidFill>
                <a:effectLst>
                  <a:outerShdw blurRad="63500" dir="3600000" algn="tl" rotWithShape="0">
                    <a:srgbClr val="000000">
                      <a:alpha val="70000"/>
                    </a:srgbClr>
                  </a:outerShdw>
                </a:effectLst>
              </a:rPr>
              <a:t>8%</a:t>
            </a:r>
          </a:p>
        </p:txBody>
      </p:sp>
      <p:grpSp>
        <p:nvGrpSpPr>
          <p:cNvPr id="43" name="Group 42"/>
          <p:cNvGrpSpPr/>
          <p:nvPr/>
        </p:nvGrpSpPr>
        <p:grpSpPr>
          <a:xfrm>
            <a:off x="8556900" y="62718"/>
            <a:ext cx="526780" cy="525890"/>
            <a:chOff x="8386059" y="61469"/>
            <a:chExt cx="516263" cy="515421"/>
          </a:xfrm>
        </p:grpSpPr>
        <p:sp>
          <p:nvSpPr>
            <p:cNvPr id="44" name="Oval 43"/>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45" name="Oval 44"/>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46" name="Oval 45"/>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47" name="Oval 46"/>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
        <p:nvSpPr>
          <p:cNvPr id="21" name="TextBox 20"/>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smtClean="0">
                <a:solidFill>
                  <a:srgbClr val="0C2D83"/>
                </a:solidFill>
                <a:latin typeface="Calibri Light" panose="020F0302020204030204" pitchFamily="34" charset="0"/>
              </a:rPr>
              <a:t>Massachusetts Medicare per beneficiary spending relative to U.S. average</a:t>
            </a:r>
            <a:endParaRPr lang="en-US" sz="1400" dirty="0">
              <a:solidFill>
                <a:srgbClr val="0C2D83"/>
              </a:solidFill>
              <a:latin typeface="Calibri Light" panose="020F0302020204030204" pitchFamily="34" charset="0"/>
            </a:endParaRPr>
          </a:p>
          <a:p>
            <a:r>
              <a:rPr lang="en-US" sz="1200" dirty="0" smtClean="0">
                <a:solidFill>
                  <a:schemeClr val="bg1">
                    <a:lumMod val="50000"/>
                  </a:schemeClr>
                </a:solidFill>
                <a:latin typeface="Calibri Light" panose="020F0302020204030204" pitchFamily="34" charset="0"/>
              </a:rPr>
              <a:t>Percent difference, </a:t>
            </a:r>
            <a:r>
              <a:rPr lang="en-US" sz="1200" dirty="0">
                <a:solidFill>
                  <a:schemeClr val="bg1">
                    <a:lumMod val="50000"/>
                  </a:schemeClr>
                </a:solidFill>
                <a:latin typeface="Calibri Light" panose="020F0302020204030204" pitchFamily="34" charset="0"/>
              </a:rPr>
              <a:t>2009</a:t>
            </a:r>
          </a:p>
        </p:txBody>
      </p:sp>
      <p:cxnSp>
        <p:nvCxnSpPr>
          <p:cNvPr id="23" name="Straight Connector 22"/>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505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hidden="1"/>
          <p:cNvGraphicFramePr>
            <a:graphicFrameLocks noChangeAspect="1"/>
          </p:cNvGraphicFramePr>
          <p:nvPr>
            <p:custDataLst>
              <p:tags r:id="rId2"/>
            </p:custDataLst>
            <p:extLst>
              <p:ext uri="{D42A27DB-BD31-4B8C-83A1-F6EECF244321}">
                <p14:modId xmlns:p14="http://schemas.microsoft.com/office/powerpoint/2010/main" val="83949027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12624"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621" y="1621"/>
                        <a:ext cx="1619" cy="1619"/>
                      </a:xfrm>
                      <a:prstGeom prst="rect">
                        <a:avLst/>
                      </a:prstGeom>
                    </p:spPr>
                  </p:pic>
                </p:oleObj>
              </mc:Fallback>
            </mc:AlternateContent>
          </a:graphicData>
        </a:graphic>
      </p:graphicFrame>
      <p:sp>
        <p:nvSpPr>
          <p:cNvPr id="44" name="Rectangle 43"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100">
              <a:latin typeface="Calibri Light"/>
              <a:sym typeface="Calibri Light"/>
            </a:endParaRPr>
          </a:p>
        </p:txBody>
      </p:sp>
      <p:sp>
        <p:nvSpPr>
          <p:cNvPr id="51" name="Rectangle 50"/>
          <p:cNvSpPr/>
          <p:nvPr/>
        </p:nvSpPr>
        <p:spPr>
          <a:xfrm>
            <a:off x="2778817" y="1587027"/>
            <a:ext cx="6126113" cy="4409168"/>
          </a:xfrm>
          <a:prstGeom prst="rect">
            <a:avLst/>
          </a:prstGeom>
          <a:solidFill>
            <a:srgbClr val="DFE5EF"/>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 name="Title 1"/>
          <p:cNvSpPr>
            <a:spLocks noGrp="1"/>
          </p:cNvSpPr>
          <p:nvPr>
            <p:ph type="title"/>
          </p:nvPr>
        </p:nvSpPr>
        <p:spPr>
          <a:xfrm>
            <a:off x="121489" y="234863"/>
            <a:ext cx="8794113" cy="753668"/>
          </a:xfrm>
        </p:spPr>
        <p:txBody>
          <a:bodyPr/>
          <a:lstStyle/>
          <a:p>
            <a:r>
              <a:rPr lang="en-US" b="1" dirty="0"/>
              <a:t>Medicaid</a:t>
            </a:r>
            <a:r>
              <a:rPr lang="en-US" dirty="0"/>
              <a:t>: the majority of </a:t>
            </a:r>
            <a:r>
              <a:rPr lang="en-US" dirty="0" err="1"/>
              <a:t>MassHealth</a:t>
            </a:r>
            <a:r>
              <a:rPr lang="en-US" dirty="0"/>
              <a:t> spending above the U.S. </a:t>
            </a:r>
            <a:r>
              <a:rPr lang="en-US" dirty="0" smtClean="0"/>
              <a:t/>
            </a:r>
            <a:br>
              <a:rPr lang="en-US" dirty="0" smtClean="0"/>
            </a:br>
            <a:r>
              <a:rPr lang="en-US" dirty="0" smtClean="0"/>
              <a:t>average </a:t>
            </a:r>
            <a:r>
              <a:rPr lang="en-US" dirty="0"/>
              <a:t>is in long-term care</a:t>
            </a:r>
          </a:p>
        </p:txBody>
      </p:sp>
      <p:graphicFrame>
        <p:nvGraphicFramePr>
          <p:cNvPr id="12" name="Object 11"/>
          <p:cNvGraphicFramePr>
            <a:graphicFrameLocks/>
          </p:cNvGraphicFramePr>
          <p:nvPr>
            <p:custDataLst>
              <p:tags r:id="rId4"/>
            </p:custDataLst>
            <p:extLst>
              <p:ext uri="{D42A27DB-BD31-4B8C-83A1-F6EECF244321}">
                <p14:modId xmlns:p14="http://schemas.microsoft.com/office/powerpoint/2010/main" val="1911152277"/>
              </p:ext>
            </p:extLst>
          </p:nvPr>
        </p:nvGraphicFramePr>
        <p:xfrm>
          <a:off x="3276600" y="2286000"/>
          <a:ext cx="5410223" cy="1676400"/>
        </p:xfrm>
        <a:graphic>
          <a:graphicData uri="http://schemas.openxmlformats.org/presentationml/2006/ole">
            <mc:AlternateContent xmlns:mc="http://schemas.openxmlformats.org/markup-compatibility/2006">
              <mc:Choice xmlns:v="urn:schemas-microsoft-com:vml" Requires="v">
                <p:oleObj spid="_x0000_s212625" name="Chart" r:id="rId23" imgW="5410223" imgH="1676400" progId="MSGraph.Chart.8">
                  <p:embed followColorScheme="full"/>
                </p:oleObj>
              </mc:Choice>
              <mc:Fallback>
                <p:oleObj name="Chart" r:id="rId23" imgW="5410223" imgH="1676400" progId="MSGraph.Chart.8">
                  <p:embed followColorScheme="full"/>
                  <p:pic>
                    <p:nvPicPr>
                      <p:cNvPr id="0" name=""/>
                      <p:cNvPicPr/>
                      <p:nvPr/>
                    </p:nvPicPr>
                    <p:blipFill>
                      <a:blip r:embed="rId24"/>
                      <a:stretch>
                        <a:fillRect/>
                      </a:stretch>
                    </p:blipFill>
                    <p:spPr>
                      <a:xfrm>
                        <a:off x="3276600" y="2286000"/>
                        <a:ext cx="5410223" cy="1676400"/>
                      </a:xfrm>
                      <a:prstGeom prst="rect">
                        <a:avLst/>
                      </a:prstGeom>
                    </p:spPr>
                  </p:pic>
                </p:oleObj>
              </mc:Fallback>
            </mc:AlternateContent>
          </a:graphicData>
        </a:graphic>
      </p:graphicFrame>
      <p:sp>
        <p:nvSpPr>
          <p:cNvPr id="16" name="Rectangle 15"/>
          <p:cNvSpPr/>
          <p:nvPr>
            <p:custDataLst>
              <p:tags r:id="rId5"/>
            </p:custDataLst>
          </p:nvPr>
        </p:nvSpPr>
        <p:spPr bwMode="auto">
          <a:xfrm>
            <a:off x="7577138" y="3949700"/>
            <a:ext cx="97155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C59EEF4-E3F6-4AD5-98D9-835FBD5B11FF}" type="datetime'M''''''''''''ed''i''c''''''''''al'''''''' ''dur''ab''le''s'''">
              <a:rPr lang="en-US" sz="1100">
                <a:solidFill>
                  <a:schemeClr val="tx1"/>
                </a:solidFill>
              </a:rPr>
              <a:pPr algn="ctr"/>
              <a:t>Medical durables</a:t>
            </a:fld>
            <a:endParaRPr lang="en-US" sz="1100" dirty="0">
              <a:solidFill>
                <a:schemeClr val="tx1"/>
              </a:solidFill>
              <a:latin typeface="Calibri Light" panose="020F0302020204030204" pitchFamily="34" charset="0"/>
              <a:sym typeface="Arial"/>
            </a:endParaRPr>
          </a:p>
        </p:txBody>
      </p:sp>
      <p:sp>
        <p:nvSpPr>
          <p:cNvPr id="14" name="Rectangle 13"/>
          <p:cNvSpPr/>
          <p:nvPr>
            <p:custDataLst>
              <p:tags r:id="rId6"/>
            </p:custDataLst>
          </p:nvPr>
        </p:nvSpPr>
        <p:spPr bwMode="auto">
          <a:xfrm>
            <a:off x="6565900" y="3949700"/>
            <a:ext cx="919163" cy="504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FECE458-755E-4276-A0D0-2A6F54841EED}" type="datetime'Drugs and other &#10;''''me''dic''al'''' n''o''''n-''du''r''ables'">
              <a:rPr lang="en-US" sz="1100">
                <a:solidFill>
                  <a:schemeClr val="tx1"/>
                </a:solidFill>
              </a:rPr>
              <a:pPr algn="ctr"/>
              <a:t>Drugs and other 
medical non-durables</a:t>
            </a:fld>
            <a:endParaRPr lang="en-US" sz="1100" dirty="0">
              <a:solidFill>
                <a:schemeClr val="tx1"/>
              </a:solidFill>
              <a:latin typeface="Calibri Light" panose="020F0302020204030204" pitchFamily="34" charset="0"/>
              <a:sym typeface="Arial"/>
            </a:endParaRPr>
          </a:p>
        </p:txBody>
      </p:sp>
      <p:sp>
        <p:nvSpPr>
          <p:cNvPr id="15" name="Rectangle 14"/>
          <p:cNvSpPr/>
          <p:nvPr>
            <p:custDataLst>
              <p:tags r:id="rId7"/>
            </p:custDataLst>
          </p:nvPr>
        </p:nvSpPr>
        <p:spPr bwMode="auto">
          <a:xfrm>
            <a:off x="5645150" y="3949700"/>
            <a:ext cx="693738" cy="336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480BA5E-E9F5-46E4-A995-73303493B446}" type="datetime'Profe''''ss''''''''ion''a''l ''''''ser''''''''''vi''c''e''s'">
              <a:rPr lang="en-US" sz="1100">
                <a:solidFill>
                  <a:schemeClr val="tx1"/>
                </a:solidFill>
              </a:rPr>
              <a:pPr algn="ctr"/>
              <a:t>Professional services</a:t>
            </a:fld>
            <a:r>
              <a:rPr lang="en-US" sz="1100" baseline="30000">
                <a:solidFill>
                  <a:schemeClr val="tx1"/>
                </a:solidFill>
              </a:rPr>
              <a:t>‡</a:t>
            </a:r>
            <a:endParaRPr lang="en-US" sz="1100" dirty="0">
              <a:solidFill>
                <a:schemeClr val="tx1"/>
              </a:solidFill>
              <a:sym typeface="+mn-lt"/>
            </a:endParaRPr>
          </a:p>
        </p:txBody>
      </p:sp>
      <p:sp>
        <p:nvSpPr>
          <p:cNvPr id="13" name="Rectangle 12"/>
          <p:cNvSpPr/>
          <p:nvPr>
            <p:custDataLst>
              <p:tags r:id="rId8"/>
            </p:custDataLst>
          </p:nvPr>
        </p:nvSpPr>
        <p:spPr bwMode="auto">
          <a:xfrm>
            <a:off x="4451350" y="3949700"/>
            <a:ext cx="1014413" cy="336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A0CAD79-A095-4037-987A-D4E9EA7D8EC0}" type="datetime'Lon''g''-''''''term ca''''re &#10;and'''' h''''om''e ''healt''h'''">
              <a:rPr lang="en-US" sz="1100">
                <a:solidFill>
                  <a:schemeClr val="tx1"/>
                </a:solidFill>
              </a:rPr>
              <a:pPr algn="ctr"/>
              <a:t>Long-term care 
and home health</a:t>
            </a:fld>
            <a:r>
              <a:rPr lang="en-US" sz="1100" baseline="30000" dirty="0">
                <a:solidFill>
                  <a:schemeClr val="tx1"/>
                </a:solidFill>
              </a:rPr>
              <a:t>†</a:t>
            </a:r>
            <a:endParaRPr lang="en-US" sz="1100" baseline="30000" dirty="0">
              <a:solidFill>
                <a:schemeClr val="tx1"/>
              </a:solidFill>
              <a:sym typeface="+mn-lt"/>
            </a:endParaRPr>
          </a:p>
        </p:txBody>
      </p:sp>
      <p:sp>
        <p:nvSpPr>
          <p:cNvPr id="67" name="Rectangle 66"/>
          <p:cNvSpPr/>
          <p:nvPr>
            <p:custDataLst>
              <p:tags r:id="rId9"/>
            </p:custDataLst>
          </p:nvPr>
        </p:nvSpPr>
        <p:spPr bwMode="gray">
          <a:xfrm>
            <a:off x="4708525" y="2216150"/>
            <a:ext cx="50006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r>
              <a:rPr lang="en-US" sz="1100" dirty="0">
                <a:solidFill>
                  <a:schemeClr val="tx1"/>
                </a:solidFill>
                <a:latin typeface="Calibri Light"/>
                <a:sym typeface="Calibri Light"/>
              </a:rPr>
              <a:t>+</a:t>
            </a:r>
            <a:fld id="{5ED1E0BA-A2C6-46E9-8D12-4E20DA608D5F}" type="datetime'''''''''''''$''''''1,0''''''''''62'''''''''''''''''">
              <a:rPr lang="en-US" sz="1100">
                <a:solidFill>
                  <a:schemeClr val="tx1"/>
                </a:solidFill>
              </a:rPr>
              <a:pPr/>
              <a:t>$1,062</a:t>
            </a:fld>
            <a:endParaRPr lang="en-US" sz="1100" dirty="0">
              <a:solidFill>
                <a:schemeClr val="tx1"/>
              </a:solidFill>
              <a:latin typeface="Calibri Light"/>
              <a:sym typeface="Calibri Light"/>
            </a:endParaRPr>
          </a:p>
        </p:txBody>
      </p:sp>
      <p:sp>
        <p:nvSpPr>
          <p:cNvPr id="17" name="Rectangle 16"/>
          <p:cNvSpPr/>
          <p:nvPr>
            <p:custDataLst>
              <p:tags r:id="rId10"/>
            </p:custDataLst>
          </p:nvPr>
        </p:nvSpPr>
        <p:spPr bwMode="auto">
          <a:xfrm>
            <a:off x="3549650" y="3949700"/>
            <a:ext cx="74136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91020F16-791C-4C34-BFF5-B075D7D50BD6}" type="datetime'''''''Ho''s''''''''''''p''''i''ta''''''l ca''''r''''''''''e'">
              <a:rPr lang="en-US" sz="1100">
                <a:solidFill>
                  <a:schemeClr val="tx1"/>
                </a:solidFill>
              </a:rPr>
              <a:pPr algn="ctr"/>
              <a:t>Hospital care</a:t>
            </a:fld>
            <a:endParaRPr lang="en-US" sz="1100" dirty="0">
              <a:solidFill>
                <a:schemeClr val="tx1"/>
              </a:solidFill>
              <a:latin typeface="Calibri Light" panose="020F0302020204030204" pitchFamily="34" charset="0"/>
              <a:sym typeface="+mn-lt"/>
            </a:endParaRPr>
          </a:p>
        </p:txBody>
      </p:sp>
      <p:sp>
        <p:nvSpPr>
          <p:cNvPr id="66" name="Rectangle 65"/>
          <p:cNvSpPr/>
          <p:nvPr>
            <p:custDataLst>
              <p:tags r:id="rId11"/>
            </p:custDataLst>
          </p:nvPr>
        </p:nvSpPr>
        <p:spPr bwMode="gray">
          <a:xfrm>
            <a:off x="3722688" y="2835275"/>
            <a:ext cx="39370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r>
              <a:rPr lang="en-US" sz="1100">
                <a:solidFill>
                  <a:schemeClr val="tx1"/>
                </a:solidFill>
                <a:latin typeface="Calibri Light"/>
                <a:sym typeface="Calibri Light"/>
              </a:rPr>
              <a:t>+</a:t>
            </a:r>
            <a:fld id="{851D4A32-BF74-4BA0-892C-D29BC0B6FEE8}" type="datetime'''''$''''4''''''''''''''''''''4''''''''''''''''''6'''''''''''">
              <a:rPr lang="en-US" sz="1100">
                <a:solidFill>
                  <a:schemeClr val="tx1"/>
                </a:solidFill>
              </a:rPr>
              <a:pPr/>
              <a:t>$446</a:t>
            </a:fld>
            <a:endParaRPr lang="en-US" sz="1100" dirty="0">
              <a:solidFill>
                <a:schemeClr val="tx1"/>
              </a:solidFill>
              <a:latin typeface="Calibri Light"/>
              <a:sym typeface="Calibri Light"/>
            </a:endParaRPr>
          </a:p>
        </p:txBody>
      </p:sp>
      <p:graphicFrame>
        <p:nvGraphicFramePr>
          <p:cNvPr id="22" name="Object 21"/>
          <p:cNvGraphicFramePr>
            <a:graphicFrameLocks/>
          </p:cNvGraphicFramePr>
          <p:nvPr>
            <p:custDataLst>
              <p:tags r:id="rId12"/>
            </p:custDataLst>
            <p:extLst>
              <p:ext uri="{D42A27DB-BD31-4B8C-83A1-F6EECF244321}">
                <p14:modId xmlns:p14="http://schemas.microsoft.com/office/powerpoint/2010/main" val="135260347"/>
              </p:ext>
            </p:extLst>
          </p:nvPr>
        </p:nvGraphicFramePr>
        <p:xfrm>
          <a:off x="495301" y="2971800"/>
          <a:ext cx="1809621" cy="1924185"/>
        </p:xfrm>
        <a:graphic>
          <a:graphicData uri="http://schemas.openxmlformats.org/presentationml/2006/ole">
            <mc:AlternateContent xmlns:mc="http://schemas.openxmlformats.org/markup-compatibility/2006">
              <mc:Choice xmlns:v="urn:schemas-microsoft-com:vml" Requires="v">
                <p:oleObj spid="_x0000_s212626" name="Chart" r:id="rId25" imgW="1809621" imgH="1924185" progId="MSGraph.Chart.8">
                  <p:embed followColorScheme="full"/>
                </p:oleObj>
              </mc:Choice>
              <mc:Fallback>
                <p:oleObj name="Chart" r:id="rId25" imgW="1809621" imgH="1924185" progId="MSGraph.Chart.8">
                  <p:embed followColorScheme="full"/>
                  <p:pic>
                    <p:nvPicPr>
                      <p:cNvPr id="0" name=""/>
                      <p:cNvPicPr/>
                      <p:nvPr/>
                    </p:nvPicPr>
                    <p:blipFill>
                      <a:blip r:embed="rId26"/>
                      <a:stretch>
                        <a:fillRect/>
                      </a:stretch>
                    </p:blipFill>
                    <p:spPr>
                      <a:xfrm>
                        <a:off x="495301" y="2971800"/>
                        <a:ext cx="1809621" cy="1924185"/>
                      </a:xfrm>
                      <a:prstGeom prst="rect">
                        <a:avLst/>
                      </a:prstGeom>
                    </p:spPr>
                  </p:pic>
                </p:oleObj>
              </mc:Fallback>
            </mc:AlternateContent>
          </a:graphicData>
        </a:graphic>
      </p:graphicFrame>
      <p:sp>
        <p:nvSpPr>
          <p:cNvPr id="24" name="Rectangle 23"/>
          <p:cNvSpPr/>
          <p:nvPr>
            <p:custDataLst>
              <p:tags r:id="rId13"/>
            </p:custDataLst>
          </p:nvPr>
        </p:nvSpPr>
        <p:spPr bwMode="auto">
          <a:xfrm>
            <a:off x="833438" y="4927600"/>
            <a:ext cx="1154113" cy="336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1A1C63F-440C-4096-8F65-CD336ACB205D}" type="datetime'Pe''rson''al heal''th ''''care &#10;expen''''di''''''t''''''ures'">
              <a:rPr lang="en-US" sz="1100">
                <a:solidFill>
                  <a:schemeClr val="tx1"/>
                </a:solidFill>
              </a:rPr>
              <a:pPr algn="ctr"/>
              <a:t>Personal health care 
expenditures</a:t>
            </a:fld>
            <a:r>
              <a:rPr lang="en-US" sz="1100">
                <a:solidFill>
                  <a:schemeClr val="bg1"/>
                </a:solidFill>
              </a:rPr>
              <a:t>*              </a:t>
            </a:r>
            <a:endParaRPr lang="en-US" sz="1100" dirty="0">
              <a:solidFill>
                <a:schemeClr val="bg1"/>
              </a:solidFill>
              <a:sym typeface="+mn-lt"/>
            </a:endParaRPr>
          </a:p>
        </p:txBody>
      </p:sp>
      <p:sp>
        <p:nvSpPr>
          <p:cNvPr id="26" name="Rectangle 25"/>
          <p:cNvSpPr/>
          <p:nvPr>
            <p:custDataLst>
              <p:tags r:id="rId14"/>
            </p:custDataLst>
          </p:nvPr>
        </p:nvSpPr>
        <p:spPr bwMode="gray">
          <a:xfrm>
            <a:off x="1476375" y="2901950"/>
            <a:ext cx="43021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fld id="{A2384E18-FA4C-4907-B50D-8C734F881F25}" type="datetime'''''''''''''$8,''2''''78'''''''''''''''''''''''''''''''">
              <a:rPr lang="en-US" sz="1100">
                <a:solidFill>
                  <a:schemeClr val="tx1"/>
                </a:solidFill>
              </a:rPr>
              <a:pPr/>
              <a:t>$8,278</a:t>
            </a:fld>
            <a:endParaRPr lang="en-US" sz="1100" dirty="0">
              <a:solidFill>
                <a:schemeClr val="tx1"/>
              </a:solidFill>
              <a:latin typeface="Calibri Light" panose="020F0302020204030204" pitchFamily="34" charset="0"/>
              <a:sym typeface="+mn-lt"/>
            </a:endParaRPr>
          </a:p>
        </p:txBody>
      </p:sp>
      <p:sp>
        <p:nvSpPr>
          <p:cNvPr id="25" name="Rectangle 24"/>
          <p:cNvSpPr/>
          <p:nvPr>
            <p:custDataLst>
              <p:tags r:id="rId15"/>
            </p:custDataLst>
          </p:nvPr>
        </p:nvSpPr>
        <p:spPr bwMode="gray">
          <a:xfrm>
            <a:off x="914400" y="3197225"/>
            <a:ext cx="43021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fld id="{152CC6A2-0C79-4A6D-838F-8862BD17256B}" type="datetime'''''''''''''$''''''''''6'''''',''''''''''8''''''''''2''6'">
              <a:rPr lang="en-US" sz="1100">
                <a:solidFill>
                  <a:schemeClr val="tx1"/>
                </a:solidFill>
              </a:rPr>
              <a:pPr/>
              <a:t>$6,826</a:t>
            </a:fld>
            <a:endParaRPr lang="en-US" sz="1100" dirty="0">
              <a:solidFill>
                <a:schemeClr val="tx1"/>
              </a:solidFill>
              <a:latin typeface="Calibri Light" panose="020F0302020204030204" pitchFamily="34" charset="0"/>
              <a:sym typeface="Arial"/>
            </a:endParaRPr>
          </a:p>
        </p:txBody>
      </p:sp>
      <p:sp>
        <p:nvSpPr>
          <p:cNvPr id="27" name="Rectangle 26"/>
          <p:cNvSpPr/>
          <p:nvPr>
            <p:custDataLst>
              <p:tags r:id="rId16"/>
            </p:custDataLst>
          </p:nvPr>
        </p:nvSpPr>
        <p:spPr bwMode="gray">
          <a:xfrm>
            <a:off x="1552575" y="3849688"/>
            <a:ext cx="277813" cy="198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r>
              <a:rPr lang="en-US" sz="1300" dirty="0">
                <a:solidFill>
                  <a:schemeClr val="bg1"/>
                </a:solidFill>
                <a:latin typeface="Calibri Light" panose="020F0302020204030204" pitchFamily="34" charset="0"/>
                <a:sym typeface="+mn-lt"/>
              </a:rPr>
              <a:t>MA</a:t>
            </a:r>
          </a:p>
        </p:txBody>
      </p:sp>
      <p:sp>
        <p:nvSpPr>
          <p:cNvPr id="23" name="Rectangle 22"/>
          <p:cNvSpPr/>
          <p:nvPr>
            <p:custDataLst>
              <p:tags r:id="rId17"/>
            </p:custDataLst>
          </p:nvPr>
        </p:nvSpPr>
        <p:spPr bwMode="gray">
          <a:xfrm>
            <a:off x="979488" y="3997325"/>
            <a:ext cx="300038" cy="198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r>
              <a:rPr lang="en-US" sz="1300" dirty="0">
                <a:solidFill>
                  <a:schemeClr val="tx1"/>
                </a:solidFill>
                <a:latin typeface="Calibri Light" panose="020F0302020204030204" pitchFamily="34" charset="0"/>
                <a:sym typeface="+mn-lt"/>
              </a:rPr>
              <a:t>U.S.</a:t>
            </a:r>
          </a:p>
        </p:txBody>
      </p:sp>
      <p:graphicFrame>
        <p:nvGraphicFramePr>
          <p:cNvPr id="33" name="Table 32"/>
          <p:cNvGraphicFramePr>
            <a:graphicFrameLocks noGrp="1"/>
          </p:cNvGraphicFramePr>
          <p:nvPr>
            <p:extLst>
              <p:ext uri="{D42A27DB-BD31-4B8C-83A1-F6EECF244321}">
                <p14:modId xmlns:p14="http://schemas.microsoft.com/office/powerpoint/2010/main" val="666504580"/>
              </p:ext>
            </p:extLst>
          </p:nvPr>
        </p:nvGraphicFramePr>
        <p:xfrm>
          <a:off x="622019" y="1614886"/>
          <a:ext cx="1605878" cy="279892"/>
        </p:xfrm>
        <a:graphic>
          <a:graphicData uri="http://schemas.openxmlformats.org/drawingml/2006/table">
            <a:tbl>
              <a:tblPr firstRow="1" bandRow="1">
                <a:tableStyleId>{5C22544A-7EE6-4342-B048-85BDC9FD1C3A}</a:tableStyleId>
              </a:tblPr>
              <a:tblGrid>
                <a:gridCol w="1605878"/>
              </a:tblGrid>
              <a:tr h="279892">
                <a:tc>
                  <a:txBody>
                    <a:bodyPr/>
                    <a:lstStyle/>
                    <a:p>
                      <a:pPr algn="ctr"/>
                      <a:r>
                        <a:rPr lang="en-US" sz="1200" b="1" dirty="0" smtClean="0">
                          <a:solidFill>
                            <a:schemeClr val="tx1"/>
                          </a:solidFill>
                          <a:latin typeface="Calibri Light" panose="020F0302020204030204" pitchFamily="34" charset="0"/>
                        </a:rPr>
                        <a:t>Medicaid</a:t>
                      </a:r>
                      <a:r>
                        <a:rPr lang="en-US" sz="1200" b="1" baseline="0" dirty="0" smtClean="0">
                          <a:solidFill>
                            <a:schemeClr val="tx1"/>
                          </a:solidFill>
                          <a:latin typeface="Calibri Light" panose="020F0302020204030204" pitchFamily="34" charset="0"/>
                        </a:rPr>
                        <a:t> </a:t>
                      </a:r>
                      <a:r>
                        <a:rPr lang="en-US" sz="1200" b="1" dirty="0" smtClean="0">
                          <a:solidFill>
                            <a:schemeClr val="tx1"/>
                          </a:solidFill>
                          <a:latin typeface="Calibri Light" panose="020F0302020204030204" pitchFamily="34" charset="0"/>
                        </a:rPr>
                        <a:t>expenditures</a:t>
                      </a:r>
                    </a:p>
                  </a:txBody>
                  <a:tcPr marL="93303" marR="93303" marT="46649" marB="46649">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352349819"/>
              </p:ext>
            </p:extLst>
          </p:nvPr>
        </p:nvGraphicFramePr>
        <p:xfrm>
          <a:off x="2942422" y="1614886"/>
          <a:ext cx="5792537" cy="279892"/>
        </p:xfrm>
        <a:graphic>
          <a:graphicData uri="http://schemas.openxmlformats.org/drawingml/2006/table">
            <a:tbl>
              <a:tblPr firstRow="1" bandRow="1">
                <a:tableStyleId>{5C22544A-7EE6-4342-B048-85BDC9FD1C3A}</a:tableStyleId>
              </a:tblPr>
              <a:tblGrid>
                <a:gridCol w="5792537"/>
              </a:tblGrid>
              <a:tr h="279892">
                <a:tc>
                  <a:txBody>
                    <a:bodyPr/>
                    <a:lstStyle/>
                    <a:p>
                      <a:pPr algn="ctr"/>
                      <a:r>
                        <a:rPr lang="en-US" sz="1200" b="1" dirty="0" smtClean="0">
                          <a:solidFill>
                            <a:schemeClr val="tx1"/>
                          </a:solidFill>
                          <a:latin typeface="Calibri Light" panose="020F0302020204030204" pitchFamily="34" charset="0"/>
                        </a:rPr>
                        <a:t>Massachusetts Medicaid expenditures</a:t>
                      </a:r>
                      <a:r>
                        <a:rPr lang="en-US" sz="1200" b="1" baseline="0" dirty="0" smtClean="0">
                          <a:solidFill>
                            <a:schemeClr val="tx1"/>
                          </a:solidFill>
                          <a:latin typeface="Calibri Light" panose="020F0302020204030204" pitchFamily="34" charset="0"/>
                        </a:rPr>
                        <a:t> relative to U.S.</a:t>
                      </a:r>
                      <a:endParaRPr lang="en-US" sz="1200" b="1" dirty="0" smtClean="0">
                        <a:solidFill>
                          <a:schemeClr val="tx1"/>
                        </a:solidFill>
                        <a:latin typeface="Calibri Light" panose="020F0302020204030204" pitchFamily="34" charset="0"/>
                      </a:endParaRPr>
                    </a:p>
                  </a:txBody>
                  <a:tcPr marL="93303" marR="93303" marT="46649" marB="46649">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0" name="TextBox 39"/>
          <p:cNvSpPr txBox="1"/>
          <p:nvPr/>
        </p:nvSpPr>
        <p:spPr>
          <a:xfrm>
            <a:off x="2758335" y="5328961"/>
            <a:ext cx="846601" cy="659459"/>
          </a:xfrm>
          <a:prstGeom prst="rect">
            <a:avLst/>
          </a:prstGeom>
          <a:noFill/>
        </p:spPr>
        <p:txBody>
          <a:bodyPr wrap="square" lIns="93296" tIns="46648" rIns="93296" bIns="46648" rtlCol="0">
            <a:spAutoFit/>
          </a:bodyPr>
          <a:lstStyle/>
          <a:p>
            <a:r>
              <a:rPr lang="en-US" sz="1200" b="1" dirty="0">
                <a:latin typeface="Calibri Light" panose="020F0302020204030204" pitchFamily="34" charset="0"/>
              </a:rPr>
              <a:t>Percent </a:t>
            </a:r>
            <a:br>
              <a:rPr lang="en-US" sz="1200" b="1" dirty="0">
                <a:latin typeface="Calibri Light" panose="020F0302020204030204" pitchFamily="34" charset="0"/>
              </a:rPr>
            </a:br>
            <a:r>
              <a:rPr lang="en-US" sz="1200" b="1" dirty="0">
                <a:latin typeface="Calibri Light" panose="020F0302020204030204" pitchFamily="34" charset="0"/>
              </a:rPr>
              <a:t>of total difference</a:t>
            </a:r>
          </a:p>
        </p:txBody>
      </p:sp>
      <p:sp>
        <p:nvSpPr>
          <p:cNvPr id="48" name="McK 5. Source"/>
          <p:cNvSpPr>
            <a:spLocks noChangeArrowheads="1"/>
          </p:cNvSpPr>
          <p:nvPr>
            <p:custDataLst>
              <p:tags r:id="rId18"/>
            </p:custDataLst>
          </p:nvPr>
        </p:nvSpPr>
        <p:spPr bwMode="auto">
          <a:xfrm>
            <a:off x="121488" y="6144718"/>
            <a:ext cx="6988830" cy="62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6620" indent="-116620" defTabSz="913526">
              <a:tabLst>
                <a:tab pos="625214" algn="l"/>
              </a:tabLst>
            </a:pPr>
            <a:r>
              <a:rPr lang="en-US" sz="800" dirty="0">
                <a:solidFill>
                  <a:schemeClr val="bg1">
                    <a:lumMod val="50000"/>
                  </a:schemeClr>
                </a:solidFill>
                <a:latin typeface="Calibri Light" panose="020F0302020204030204" pitchFamily="34" charset="0"/>
              </a:rPr>
              <a:t>*	Personal health care expenditures (PHC) are a subset of national health expenditures. PHC excludes administration and the net cost of private insurance, public health activity, and investment in research, structures and equipment.</a:t>
            </a:r>
          </a:p>
          <a:p>
            <a:pPr marL="116620" indent="-116620" defTabSz="913526">
              <a:tabLst>
                <a:tab pos="116620" algn="l"/>
              </a:tabLst>
            </a:pPr>
            <a:r>
              <a:rPr lang="en-US" sz="800" dirty="0">
                <a:solidFill>
                  <a:schemeClr val="bg1">
                    <a:lumMod val="50000"/>
                  </a:schemeClr>
                </a:solidFill>
                <a:latin typeface="Calibri Light" panose="020F0302020204030204" pitchFamily="34" charset="0"/>
              </a:rPr>
              <a:t>†	Includes nursing home care, home health care, and other health, residential, and professional care</a:t>
            </a:r>
          </a:p>
          <a:p>
            <a:pPr marL="116620" indent="-116620" defTabSz="913526">
              <a:tabLst>
                <a:tab pos="116620" algn="l"/>
              </a:tabLst>
            </a:pPr>
            <a:r>
              <a:rPr lang="en-US" sz="800" dirty="0">
                <a:solidFill>
                  <a:schemeClr val="bg1">
                    <a:lumMod val="50000"/>
                  </a:schemeClr>
                </a:solidFill>
                <a:latin typeface="Calibri Light" panose="020F0302020204030204" pitchFamily="34" charset="0"/>
              </a:rPr>
              <a:t>‡	Includes physician and clinical services, dental services, and other professional services</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and Medicaid Services; HPC analysis</a:t>
            </a:r>
          </a:p>
        </p:txBody>
      </p:sp>
      <p:sp>
        <p:nvSpPr>
          <p:cNvPr id="53" name="TextBox 52"/>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Per beneficiary personal health care </a:t>
            </a:r>
            <a:r>
              <a:rPr lang="en-US" sz="1400" dirty="0" smtClean="0">
                <a:solidFill>
                  <a:srgbClr val="0C2D83"/>
                </a:solidFill>
                <a:latin typeface="Calibri Light" panose="020F0302020204030204" pitchFamily="34" charset="0"/>
              </a:rPr>
              <a:t>expenditures</a:t>
            </a:r>
            <a:r>
              <a:rPr lang="en-US" sz="1400" baseline="30000" dirty="0">
                <a:solidFill>
                  <a:srgbClr val="0C2D83"/>
                </a:solidFill>
                <a:latin typeface="Calibri Light" panose="020F0302020204030204" pitchFamily="34" charset="0"/>
              </a:rPr>
              <a:t>*</a:t>
            </a:r>
          </a:p>
          <a:p>
            <a:r>
              <a:rPr lang="en-US" sz="1200" dirty="0" smtClean="0">
                <a:solidFill>
                  <a:schemeClr val="bg1">
                    <a:lumMod val="50000"/>
                  </a:schemeClr>
                </a:solidFill>
                <a:latin typeface="Calibri Light" panose="020F0302020204030204" pitchFamily="34" charset="0"/>
              </a:rPr>
              <a:t>Dollars, </a:t>
            </a:r>
            <a:r>
              <a:rPr lang="en-US" sz="1200" dirty="0">
                <a:solidFill>
                  <a:schemeClr val="bg1">
                    <a:lumMod val="50000"/>
                  </a:schemeClr>
                </a:solidFill>
                <a:latin typeface="Calibri Light" panose="020F0302020204030204" pitchFamily="34" charset="0"/>
              </a:rPr>
              <a:t>2009</a:t>
            </a:r>
          </a:p>
        </p:txBody>
      </p:sp>
      <p:cxnSp>
        <p:nvCxnSpPr>
          <p:cNvPr id="54" name="Straight Connector 53"/>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8556900" y="62718"/>
            <a:ext cx="526780" cy="525890"/>
            <a:chOff x="8386059" y="61469"/>
            <a:chExt cx="516263" cy="515421"/>
          </a:xfrm>
        </p:grpSpPr>
        <p:sp>
          <p:nvSpPr>
            <p:cNvPr id="82" name="Oval 81"/>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83" name="Oval 82"/>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84" name="Oval 83"/>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85" name="Oval 84"/>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pic>
        <p:nvPicPr>
          <p:cNvPr id="55" name="Picture 2" descr="C:\Users\jyyang\AppData\Local\Microsoft\Windows\Temporary Internet Files\Content.IE5\KBX9AUOU\MC900310710[1].wmf"/>
          <p:cNvPicPr>
            <a:picLocks noChangeAspect="1" noChangeArrowheads="1"/>
          </p:cNvPicPr>
          <p:nvPr/>
        </p:nvPicPr>
        <p:blipFill>
          <a:blip r:embed="rId2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1644" y="4723177"/>
            <a:ext cx="1089895" cy="5586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5" descr="C:\Users\jyyang\AppData\Local\Microsoft\Windows\Temporary Internet Files\Content.IE5\LBPHHNFX\MC900319486[1].wmf"/>
          <p:cNvPicPr>
            <a:picLocks noChangeAspect="1" noChangeArrowheads="1"/>
          </p:cNvPicPr>
          <p:nvPr/>
        </p:nvPicPr>
        <p:blipFill>
          <a:blip r:embed="rId2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0164" y="4742613"/>
            <a:ext cx="886009" cy="52133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9" descr="C:\Users\jyyang\AppData\Local\Microsoft\Windows\Temporary Internet Files\Content.IE5\TL6UGH26\MC900334526[1].wmf"/>
          <p:cNvPicPr>
            <a:picLocks noChangeAspect="1" noChangeArrowheads="1"/>
          </p:cNvPicPr>
          <p:nvPr/>
        </p:nvPicPr>
        <p:blipFill>
          <a:blip r:embed="rId2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9505" y="4595217"/>
            <a:ext cx="593492" cy="81433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2" descr="C:\Users\jyyang\AppData\Local\Microsoft\Windows\Temporary Internet Files\Content.IE5\LBPHHNFX\MC900293302[1].wmf"/>
          <p:cNvPicPr>
            <a:picLocks noChangeAspect="1" noChangeArrowheads="1"/>
          </p:cNvPicPr>
          <p:nvPr/>
        </p:nvPicPr>
        <p:blipFill>
          <a:blip r:embed="rId3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88004" y="4674584"/>
            <a:ext cx="525308" cy="67774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4" descr="http://aknittysociety.files.wordpress.com/2012/11/bloodglucosemeter.jpg"/>
          <p:cNvPicPr>
            <a:picLocks noChangeAspect="1" noChangeArrowheads="1"/>
          </p:cNvPicPr>
          <p:nvPr/>
        </p:nvPicPr>
        <p:blipFill>
          <a:blip r:embed="rId31"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88042" y="4676204"/>
            <a:ext cx="378777" cy="6523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21767" y="2418280"/>
            <a:ext cx="821463" cy="607032"/>
            <a:chOff x="1001367" y="2444750"/>
            <a:chExt cx="805062" cy="520335"/>
          </a:xfrm>
        </p:grpSpPr>
        <p:sp>
          <p:nvSpPr>
            <p:cNvPr id="76" name="Flowchart: Process 75"/>
            <p:cNvSpPr/>
            <p:nvPr/>
          </p:nvSpPr>
          <p:spPr>
            <a:xfrm rot="10800000">
              <a:off x="1083258" y="2444750"/>
              <a:ext cx="598697" cy="14044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p:cNvSpPr/>
            <p:nvPr/>
          </p:nvSpPr>
          <p:spPr>
            <a:xfrm rot="10800000" flipH="1" flipV="1">
              <a:off x="1557482" y="2444750"/>
              <a:ext cx="248947" cy="37908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wn Arrow 77"/>
            <p:cNvSpPr/>
            <p:nvPr/>
          </p:nvSpPr>
          <p:spPr>
            <a:xfrm rot="10800000" flipH="1" flipV="1">
              <a:off x="1001367" y="2444750"/>
              <a:ext cx="248946" cy="52033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p:cNvSpPr/>
          <p:nvPr/>
        </p:nvSpPr>
        <p:spPr>
          <a:xfrm>
            <a:off x="399568" y="1903635"/>
            <a:ext cx="1150196" cy="471042"/>
          </a:xfrm>
          <a:prstGeom prst="rect">
            <a:avLst/>
          </a:prstGeom>
          <a:noFill/>
          <a:effectLst/>
        </p:spPr>
        <p:txBody>
          <a:bodyPr wrap="none" lIns="93296" tIns="46648" rIns="93296" bIns="46648">
            <a:spAutoFit/>
          </a:bodyPr>
          <a:lstStyle/>
          <a:p>
            <a:pPr algn="ctr"/>
            <a:r>
              <a:rPr lang="en-US" sz="2400" dirty="0">
                <a:ln w="18415" cmpd="sng">
                  <a:solidFill>
                    <a:srgbClr val="0C2D83"/>
                  </a:solidFill>
                  <a:prstDash val="solid"/>
                </a:ln>
                <a:solidFill>
                  <a:srgbClr val="0C2D83"/>
                </a:solidFill>
              </a:rPr>
              <a:t>$1,452</a:t>
            </a:r>
            <a:endParaRPr lang="en-US" sz="3700" dirty="0">
              <a:ln w="18415" cmpd="sng">
                <a:solidFill>
                  <a:srgbClr val="0C2D83"/>
                </a:solidFill>
                <a:prstDash val="solid"/>
              </a:ln>
              <a:solidFill>
                <a:srgbClr val="0C2D83"/>
              </a:solidFill>
            </a:endParaRPr>
          </a:p>
        </p:txBody>
      </p:sp>
      <p:sp>
        <p:nvSpPr>
          <p:cNvPr id="80" name="TextBox 79"/>
          <p:cNvSpPr txBox="1"/>
          <p:nvPr/>
        </p:nvSpPr>
        <p:spPr>
          <a:xfrm>
            <a:off x="1379723" y="1900637"/>
            <a:ext cx="1183246" cy="471042"/>
          </a:xfrm>
          <a:prstGeom prst="rect">
            <a:avLst/>
          </a:prstGeom>
          <a:noFill/>
        </p:spPr>
        <p:txBody>
          <a:bodyPr wrap="square" lIns="93296" tIns="46648" rIns="93296" bIns="46648" rtlCol="0">
            <a:spAutoFit/>
          </a:bodyPr>
          <a:lstStyle/>
          <a:p>
            <a:r>
              <a:rPr lang="en-US" sz="1200" dirty="0">
                <a:solidFill>
                  <a:schemeClr val="tx1">
                    <a:lumMod val="50000"/>
                    <a:lumOff val="50000"/>
                  </a:schemeClr>
                </a:solidFill>
                <a:latin typeface="+mj-lt"/>
              </a:rPr>
              <a:t>per beneficiary difference</a:t>
            </a:r>
          </a:p>
        </p:txBody>
      </p:sp>
      <p:sp>
        <p:nvSpPr>
          <p:cNvPr id="61" name="Rectangle 60"/>
          <p:cNvSpPr/>
          <p:nvPr/>
        </p:nvSpPr>
        <p:spPr>
          <a:xfrm>
            <a:off x="3574090" y="5371075"/>
            <a:ext cx="818158"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31%</a:t>
            </a:r>
          </a:p>
        </p:txBody>
      </p:sp>
      <p:sp>
        <p:nvSpPr>
          <p:cNvPr id="62" name="Rectangle 61"/>
          <p:cNvSpPr/>
          <p:nvPr/>
        </p:nvSpPr>
        <p:spPr>
          <a:xfrm>
            <a:off x="4632656" y="5371075"/>
            <a:ext cx="818158"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73%</a:t>
            </a:r>
          </a:p>
        </p:txBody>
      </p:sp>
      <p:sp>
        <p:nvSpPr>
          <p:cNvPr id="65" name="Rectangle 64"/>
          <p:cNvSpPr/>
          <p:nvPr/>
        </p:nvSpPr>
        <p:spPr>
          <a:xfrm>
            <a:off x="5774679" y="5371075"/>
            <a:ext cx="643141"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5%</a:t>
            </a:r>
          </a:p>
        </p:txBody>
      </p:sp>
      <p:sp>
        <p:nvSpPr>
          <p:cNvPr id="68" name="Rectangle 67"/>
          <p:cNvSpPr/>
          <p:nvPr/>
        </p:nvSpPr>
        <p:spPr>
          <a:xfrm>
            <a:off x="6700884" y="5371075"/>
            <a:ext cx="899548"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-11%</a:t>
            </a:r>
          </a:p>
        </p:txBody>
      </p:sp>
      <p:sp>
        <p:nvSpPr>
          <p:cNvPr id="69" name="Rectangle 68"/>
          <p:cNvSpPr/>
          <p:nvPr/>
        </p:nvSpPr>
        <p:spPr>
          <a:xfrm>
            <a:off x="7855860" y="5371075"/>
            <a:ext cx="643141"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rPr>
              <a:t>2%</a:t>
            </a:r>
          </a:p>
        </p:txBody>
      </p:sp>
      <p:sp>
        <p:nvSpPr>
          <p:cNvPr id="58" name="Isosceles Triangle 57"/>
          <p:cNvSpPr/>
          <p:nvPr/>
        </p:nvSpPr>
        <p:spPr>
          <a:xfrm rot="16200000">
            <a:off x="361950" y="3578094"/>
            <a:ext cx="4408715" cy="425018"/>
          </a:xfrm>
          <a:prstGeom prst="triangle">
            <a:avLst>
              <a:gd name="adj" fmla="val 84451"/>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Tree>
    <p:extLst>
      <p:ext uri="{BB962C8B-B14F-4D97-AF65-F5344CB8AC3E}">
        <p14:creationId xmlns:p14="http://schemas.microsoft.com/office/powerpoint/2010/main" val="2381556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extLst>
              <p:ext uri="{D42A27DB-BD31-4B8C-83A1-F6EECF244321}">
                <p14:modId xmlns:p14="http://schemas.microsoft.com/office/powerpoint/2010/main" val="412809809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39098"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621" y="1621"/>
                        <a:ext cx="1619" cy="1619"/>
                      </a:xfrm>
                      <a:prstGeom prst="rect">
                        <a:avLst/>
                      </a:prstGeom>
                    </p:spPr>
                  </p:pic>
                </p:oleObj>
              </mc:Fallback>
            </mc:AlternateContent>
          </a:graphicData>
        </a:graphic>
      </p:graphicFrame>
      <p:sp>
        <p:nvSpPr>
          <p:cNvPr id="41" name="Rectangle 40"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200">
              <a:latin typeface="Calibri Light"/>
              <a:sym typeface="Calibri Light"/>
            </a:endParaRPr>
          </a:p>
        </p:txBody>
      </p:sp>
      <p:sp>
        <p:nvSpPr>
          <p:cNvPr id="94" name="Rectangle 93"/>
          <p:cNvSpPr/>
          <p:nvPr/>
        </p:nvSpPr>
        <p:spPr>
          <a:xfrm>
            <a:off x="4756150" y="1501775"/>
            <a:ext cx="4013359" cy="4060825"/>
          </a:xfrm>
          <a:prstGeom prst="rect">
            <a:avLst/>
          </a:prstGeom>
          <a:solidFill>
            <a:srgbClr val="E6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6648" rIns="0" bIns="46648" rtlCol="0" anchor="ctr"/>
          <a:lstStyle/>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p:txBody>
      </p:sp>
      <p:sp>
        <p:nvSpPr>
          <p:cNvPr id="95" name="TextBox 94"/>
          <p:cNvSpPr txBox="1"/>
          <p:nvPr/>
        </p:nvSpPr>
        <p:spPr>
          <a:xfrm>
            <a:off x="7761288" y="2743132"/>
            <a:ext cx="788958" cy="309651"/>
          </a:xfrm>
          <a:prstGeom prst="rect">
            <a:avLst/>
          </a:prstGeom>
          <a:noFill/>
        </p:spPr>
        <p:txBody>
          <a:bodyPr wrap="square" lIns="93296" tIns="46648" rIns="93296" bIns="46648" rtlCol="0">
            <a:spAutoFit/>
          </a:bodyPr>
          <a:lstStyle/>
          <a:p>
            <a:r>
              <a:rPr lang="en-US" sz="1400" dirty="0" smtClean="0">
                <a:solidFill>
                  <a:srgbClr val="0C2D83"/>
                </a:solidFill>
                <a:latin typeface="+mj-lt"/>
              </a:rPr>
              <a:t>higher</a:t>
            </a:r>
            <a:endParaRPr lang="en-US" sz="1400" dirty="0">
              <a:solidFill>
                <a:srgbClr val="0C2D83"/>
              </a:solidFill>
              <a:latin typeface="+mj-lt"/>
            </a:endParaRPr>
          </a:p>
        </p:txBody>
      </p:sp>
      <p:sp>
        <p:nvSpPr>
          <p:cNvPr id="96" name="TextBox 95"/>
          <p:cNvSpPr txBox="1"/>
          <p:nvPr/>
        </p:nvSpPr>
        <p:spPr>
          <a:xfrm>
            <a:off x="4865688" y="3865563"/>
            <a:ext cx="3791857" cy="843130"/>
          </a:xfrm>
          <a:prstGeom prst="rect">
            <a:avLst/>
          </a:prstGeom>
          <a:noFill/>
        </p:spPr>
        <p:txBody>
          <a:bodyPr wrap="square" lIns="93296" tIns="46648" rIns="93296" bIns="46648" rtlCol="0">
            <a:spAutoFit/>
          </a:bodyPr>
          <a:lstStyle/>
          <a:p>
            <a:pPr>
              <a:spcAft>
                <a:spcPts val="408"/>
              </a:spcAft>
            </a:pPr>
            <a:r>
              <a:rPr lang="en-US" sz="1400" i="1" dirty="0" smtClean="0">
                <a:latin typeface="+mn-lt"/>
              </a:rPr>
              <a:t>Factors explaining difference include:</a:t>
            </a:r>
          </a:p>
          <a:p>
            <a:pPr marL="173311" indent="-173311">
              <a:spcAft>
                <a:spcPts val="408"/>
              </a:spcAft>
              <a:buFont typeface="Wingdings" pitchFamily="2" charset="2"/>
              <a:buChar char="§"/>
            </a:pPr>
            <a:r>
              <a:rPr lang="en-US" sz="1400" dirty="0" smtClean="0">
                <a:latin typeface="+mn-lt"/>
              </a:rPr>
              <a:t>Differences in demographics and income</a:t>
            </a:r>
          </a:p>
          <a:p>
            <a:pPr marL="173311" indent="-173311">
              <a:spcAft>
                <a:spcPts val="408"/>
              </a:spcAft>
              <a:buFont typeface="Wingdings" pitchFamily="2" charset="2"/>
              <a:buChar char="§"/>
            </a:pPr>
            <a:r>
              <a:rPr lang="en-US" sz="1400" dirty="0" smtClean="0">
                <a:latin typeface="+mn-lt"/>
              </a:rPr>
              <a:t>Broader categories of eligibility</a:t>
            </a:r>
          </a:p>
        </p:txBody>
      </p:sp>
      <p:grpSp>
        <p:nvGrpSpPr>
          <p:cNvPr id="97" name="Group 96"/>
          <p:cNvGrpSpPr/>
          <p:nvPr/>
        </p:nvGrpSpPr>
        <p:grpSpPr>
          <a:xfrm>
            <a:off x="6646863" y="2536825"/>
            <a:ext cx="1673608" cy="722264"/>
            <a:chOff x="6430963" y="2406650"/>
            <a:chExt cx="1640194" cy="707886"/>
          </a:xfrm>
        </p:grpSpPr>
        <p:sp>
          <p:nvSpPr>
            <p:cNvPr id="98" name="Rectangle 97"/>
            <p:cNvSpPr/>
            <p:nvPr/>
          </p:nvSpPr>
          <p:spPr>
            <a:xfrm>
              <a:off x="6430963" y="2406650"/>
              <a:ext cx="1640194" cy="707886"/>
            </a:xfrm>
            <a:prstGeom prst="rect">
              <a:avLst/>
            </a:prstGeom>
            <a:noFill/>
          </p:spPr>
          <p:txBody>
            <a:bodyPr wrap="none" lIns="91440" tIns="45720" rIns="91440" bIns="45720">
              <a:spAutoFit/>
            </a:bodyPr>
            <a:lstStyle/>
            <a:p>
              <a:pPr algn="ctr"/>
              <a:r>
                <a:rPr lang="en-US" sz="4100" dirty="0">
                  <a:ln w="19050">
                    <a:solidFill>
                      <a:schemeClr val="tx2">
                        <a:tint val="1000"/>
                      </a:schemeClr>
                    </a:solidFill>
                    <a:prstDash val="solid"/>
                  </a:ln>
                  <a:solidFill>
                    <a:schemeClr val="accent3"/>
                  </a:solidFill>
                  <a:effectLst>
                    <a:outerShdw blurRad="50800" dist="38100" dir="2700000" algn="tl" rotWithShape="0">
                      <a:prstClr val="black">
                        <a:alpha val="40000"/>
                      </a:prstClr>
                    </a:outerShdw>
                  </a:effectLst>
                </a:rPr>
                <a:t>23%   </a:t>
              </a:r>
            </a:p>
          </p:txBody>
        </p:sp>
        <p:sp>
          <p:nvSpPr>
            <p:cNvPr id="99" name="Rectangle 98"/>
            <p:cNvSpPr/>
            <p:nvPr/>
          </p:nvSpPr>
          <p:spPr>
            <a:xfrm>
              <a:off x="6430963" y="2406650"/>
              <a:ext cx="1212191" cy="707886"/>
            </a:xfrm>
            <a:prstGeom prst="rect">
              <a:avLst/>
            </a:prstGeom>
            <a:noFill/>
            <a:effectLst>
              <a:outerShdw blurRad="38100" dist="25400" dir="2700000" algn="tl" rotWithShape="0">
                <a:prstClr val="black">
                  <a:alpha val="40000"/>
                </a:prstClr>
              </a:outerShdw>
            </a:effectLst>
          </p:spPr>
          <p:txBody>
            <a:bodyPr wrap="none" lIns="91440" tIns="45720" rIns="91440" bIns="45720">
              <a:spAutoFit/>
            </a:bodyPr>
            <a:lstStyle/>
            <a:p>
              <a:pPr algn="ctr"/>
              <a:r>
                <a:rPr lang="en-US" sz="4100" dirty="0">
                  <a:ln w="18415" cmpd="sng">
                    <a:solidFill>
                      <a:schemeClr val="bg1"/>
                    </a:solidFill>
                    <a:prstDash val="solid"/>
                  </a:ln>
                  <a:solidFill>
                    <a:schemeClr val="bg1"/>
                  </a:solidFill>
                  <a:effectLst>
                    <a:outerShdw blurRad="63500" dir="3600000" algn="tl" rotWithShape="0">
                      <a:srgbClr val="000000">
                        <a:alpha val="70000"/>
                      </a:srgbClr>
                    </a:outerShdw>
                  </a:effectLst>
                </a:rPr>
                <a:t>23%</a:t>
              </a:r>
            </a:p>
          </p:txBody>
        </p:sp>
      </p:grpSp>
      <p:sp>
        <p:nvSpPr>
          <p:cNvPr id="2" name="Title 1"/>
          <p:cNvSpPr>
            <a:spLocks noGrp="1"/>
          </p:cNvSpPr>
          <p:nvPr>
            <p:ph type="title"/>
          </p:nvPr>
        </p:nvSpPr>
        <p:spPr>
          <a:xfrm>
            <a:off x="121489" y="234863"/>
            <a:ext cx="8794113" cy="753668"/>
          </a:xfrm>
        </p:spPr>
        <p:txBody>
          <a:bodyPr/>
          <a:lstStyle/>
          <a:p>
            <a:r>
              <a:rPr lang="en-US" b="1" dirty="0"/>
              <a:t>Medicaid: </a:t>
            </a:r>
            <a:r>
              <a:rPr lang="en-US" dirty="0"/>
              <a:t>differences in </a:t>
            </a:r>
            <a:r>
              <a:rPr lang="en-US" dirty="0" smtClean="0"/>
              <a:t>spending </a:t>
            </a:r>
            <a:r>
              <a:rPr lang="en-US" dirty="0"/>
              <a:t>are driven by </a:t>
            </a:r>
            <a:r>
              <a:rPr lang="en-US" dirty="0" smtClean="0"/>
              <a:t>breadth of </a:t>
            </a:r>
            <a:r>
              <a:rPr lang="en-US" dirty="0"/>
              <a:t>benefits, </a:t>
            </a:r>
            <a:r>
              <a:rPr lang="en-US" dirty="0" smtClean="0"/>
              <a:t>reimbursement levels, and enrollment</a:t>
            </a:r>
            <a:endParaRPr lang="en-US" dirty="0"/>
          </a:p>
        </p:txBody>
      </p:sp>
      <p:sp>
        <p:nvSpPr>
          <p:cNvPr id="17" name="McK 5. Source"/>
          <p:cNvSpPr>
            <a:spLocks noChangeArrowheads="1"/>
          </p:cNvSpPr>
          <p:nvPr>
            <p:custDataLst>
              <p:tags r:id="rId4"/>
            </p:custDataLst>
          </p:nvPr>
        </p:nvSpPr>
        <p:spPr bwMode="auto">
          <a:xfrm>
            <a:off x="121488" y="6153025"/>
            <a:ext cx="698883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6620" indent="-116620" defTabSz="913526">
              <a:tabLst>
                <a:tab pos="625214" algn="l"/>
              </a:tabLst>
            </a:pPr>
            <a:r>
              <a:rPr lang="en-US" sz="800" dirty="0">
                <a:solidFill>
                  <a:schemeClr val="bg1">
                    <a:lumMod val="50000"/>
                  </a:schemeClr>
                </a:solidFill>
                <a:latin typeface="Calibri Light" panose="020F0302020204030204" pitchFamily="34" charset="0"/>
              </a:rPr>
              <a:t>*	Personal health care expenditures (PHC) are a subset of national health expenditures. PHC excludes administration and the net cost of private insurance, public health activity, and investment in research, structures and equipment.</a:t>
            </a:r>
          </a:p>
          <a:p>
            <a:pPr marL="116620" indent="-116620" defTabSz="913526">
              <a:tabLst>
                <a:tab pos="116620" algn="l"/>
              </a:tabLst>
            </a:pPr>
            <a:r>
              <a:rPr lang="en-US" sz="800" dirty="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Figure is based on 2008 data for Medicaid fee-for-service (FFS) programs; Tennessee excluded from analysis since the state does not have a Medicaid FFS program. Comparable figure for 2012 is 21%.</a:t>
            </a:r>
          </a:p>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Source</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Centers for Medicare and Medicaid Services; Kaiser Family Foundation; </a:t>
            </a:r>
            <a:r>
              <a:rPr lang="en-US" sz="800" dirty="0" smtClean="0">
                <a:solidFill>
                  <a:schemeClr val="bg1">
                    <a:lumMod val="50000"/>
                  </a:schemeClr>
                </a:solidFill>
                <a:latin typeface="Calibri Light" panose="020F0302020204030204" pitchFamily="34" charset="0"/>
              </a:rPr>
              <a:t>The Urban Institute; HPC </a:t>
            </a:r>
            <a:r>
              <a:rPr lang="en-US" sz="800" dirty="0">
                <a:solidFill>
                  <a:schemeClr val="bg1">
                    <a:lumMod val="50000"/>
                  </a:schemeClr>
                </a:solidFill>
                <a:latin typeface="Calibri Light" panose="020F0302020204030204" pitchFamily="34" charset="0"/>
              </a:rPr>
              <a:t>analysis</a:t>
            </a:r>
          </a:p>
        </p:txBody>
      </p:sp>
      <p:grpSp>
        <p:nvGrpSpPr>
          <p:cNvPr id="73" name="Group 72"/>
          <p:cNvGrpSpPr/>
          <p:nvPr/>
        </p:nvGrpSpPr>
        <p:grpSpPr>
          <a:xfrm>
            <a:off x="8556900" y="62718"/>
            <a:ext cx="526780" cy="525890"/>
            <a:chOff x="8386059" y="61469"/>
            <a:chExt cx="516263" cy="515421"/>
          </a:xfrm>
        </p:grpSpPr>
        <p:sp>
          <p:nvSpPr>
            <p:cNvPr id="74" name="Oval 73"/>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75" name="Oval 74"/>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76" name="Oval 75"/>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78" name="Oval 77"/>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graphicFrame>
        <p:nvGraphicFramePr>
          <p:cNvPr id="68" name="Object 67"/>
          <p:cNvGraphicFramePr>
            <a:graphicFrameLocks/>
          </p:cNvGraphicFramePr>
          <p:nvPr>
            <p:custDataLst>
              <p:tags r:id="rId5"/>
            </p:custDataLst>
            <p:extLst>
              <p:ext uri="{D42A27DB-BD31-4B8C-83A1-F6EECF244321}">
                <p14:modId xmlns:p14="http://schemas.microsoft.com/office/powerpoint/2010/main" val="1522953238"/>
              </p:ext>
            </p:extLst>
          </p:nvPr>
        </p:nvGraphicFramePr>
        <p:xfrm>
          <a:off x="4838700" y="2362200"/>
          <a:ext cx="1800166" cy="1238385"/>
        </p:xfrm>
        <a:graphic>
          <a:graphicData uri="http://schemas.openxmlformats.org/presentationml/2006/ole">
            <mc:AlternateContent xmlns:mc="http://schemas.openxmlformats.org/markup-compatibility/2006">
              <mc:Choice xmlns:v="urn:schemas-microsoft-com:vml" Requires="v">
                <p:oleObj spid="_x0000_s239099" name="Chart" r:id="rId19" imgW="1800166" imgH="1238385" progId="MSGraph.Chart.8">
                  <p:embed followColorScheme="full"/>
                </p:oleObj>
              </mc:Choice>
              <mc:Fallback>
                <p:oleObj name="Chart" r:id="rId19" imgW="1800166" imgH="1238385" progId="MSGraph.Chart.8">
                  <p:embed followColorScheme="full"/>
                  <p:pic>
                    <p:nvPicPr>
                      <p:cNvPr id="0" name=""/>
                      <p:cNvPicPr/>
                      <p:nvPr/>
                    </p:nvPicPr>
                    <p:blipFill>
                      <a:blip r:embed="rId20"/>
                      <a:stretch>
                        <a:fillRect/>
                      </a:stretch>
                    </p:blipFill>
                    <p:spPr>
                      <a:xfrm>
                        <a:off x="4838700" y="2362200"/>
                        <a:ext cx="1800166" cy="1238385"/>
                      </a:xfrm>
                      <a:prstGeom prst="rect">
                        <a:avLst/>
                      </a:prstGeom>
                    </p:spPr>
                  </p:pic>
                </p:oleObj>
              </mc:Fallback>
            </mc:AlternateContent>
          </a:graphicData>
        </a:graphic>
      </p:graphicFrame>
      <p:sp>
        <p:nvSpPr>
          <p:cNvPr id="72" name="Rectangle 71"/>
          <p:cNvSpPr/>
          <p:nvPr>
            <p:custDataLst>
              <p:tags r:id="rId6"/>
            </p:custDataLst>
          </p:nvPr>
        </p:nvSpPr>
        <p:spPr bwMode="gray">
          <a:xfrm>
            <a:off x="5253038" y="2459038"/>
            <a:ext cx="4191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E96A532C-E141-4BA6-A7A6-425038F52F46}" type="datetime'''''''''1''''''''''''6''''''.''''''5''''''''''%'''''''''''">
              <a:rPr lang="en-US" sz="1200">
                <a:solidFill>
                  <a:schemeClr val="tx1"/>
                </a:solidFill>
              </a:rPr>
              <a:pPr algn="ctr"/>
              <a:t>16.5%</a:t>
            </a:fld>
            <a:endParaRPr lang="en-US" sz="1200" dirty="0">
              <a:solidFill>
                <a:schemeClr val="tx1"/>
              </a:solidFill>
              <a:latin typeface="Arial"/>
              <a:sym typeface="Arial"/>
            </a:endParaRPr>
          </a:p>
        </p:txBody>
      </p:sp>
      <p:sp>
        <p:nvSpPr>
          <p:cNvPr id="69" name="Rectangle 68"/>
          <p:cNvSpPr/>
          <p:nvPr>
            <p:custDataLst>
              <p:tags r:id="rId7"/>
            </p:custDataLst>
          </p:nvPr>
        </p:nvSpPr>
        <p:spPr bwMode="gray">
          <a:xfrm>
            <a:off x="5873750" y="2884488"/>
            <a:ext cx="3016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r>
              <a:rPr lang="en-US" sz="1400" dirty="0">
                <a:solidFill>
                  <a:schemeClr val="bg1"/>
                </a:solidFill>
                <a:sym typeface="+mn-lt"/>
              </a:rPr>
              <a:t>MA</a:t>
            </a:r>
          </a:p>
        </p:txBody>
      </p:sp>
      <p:sp>
        <p:nvSpPr>
          <p:cNvPr id="71" name="Rectangle 70"/>
          <p:cNvSpPr/>
          <p:nvPr>
            <p:custDataLst>
              <p:tags r:id="rId8"/>
            </p:custDataLst>
          </p:nvPr>
        </p:nvSpPr>
        <p:spPr bwMode="gray">
          <a:xfrm>
            <a:off x="5299075" y="2979738"/>
            <a:ext cx="3270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r>
              <a:rPr lang="en-US" sz="1400" dirty="0">
                <a:solidFill>
                  <a:schemeClr val="tx1"/>
                </a:solidFill>
                <a:sym typeface="+mn-lt"/>
              </a:rPr>
              <a:t>U.S.</a:t>
            </a:r>
          </a:p>
        </p:txBody>
      </p:sp>
      <p:sp>
        <p:nvSpPr>
          <p:cNvPr id="70" name="Rectangle 69"/>
          <p:cNvSpPr/>
          <p:nvPr>
            <p:custDataLst>
              <p:tags r:id="rId9"/>
            </p:custDataLst>
          </p:nvPr>
        </p:nvSpPr>
        <p:spPr bwMode="gray">
          <a:xfrm>
            <a:off x="5815013" y="2268538"/>
            <a:ext cx="4191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86DAD7C5-75E1-40C4-A42F-03DA69554F95}" type="datetime'''''''''''''''2''''''0''''''''''''.''''''''3''''%'''">
              <a:rPr lang="en-US" sz="1200">
                <a:solidFill>
                  <a:schemeClr val="tx1"/>
                </a:solidFill>
              </a:rPr>
              <a:pPr algn="ctr"/>
              <a:t>20.3%</a:t>
            </a:fld>
            <a:endParaRPr lang="en-US" sz="1200" dirty="0">
              <a:solidFill>
                <a:schemeClr val="tx1"/>
              </a:solidFill>
              <a:sym typeface="+mn-lt"/>
            </a:endParaRPr>
          </a:p>
        </p:txBody>
      </p:sp>
      <p:sp>
        <p:nvSpPr>
          <p:cNvPr id="104" name="TextBox 103"/>
          <p:cNvSpPr txBox="1"/>
          <p:nvPr/>
        </p:nvSpPr>
        <p:spPr>
          <a:xfrm>
            <a:off x="4853248" y="1590906"/>
            <a:ext cx="3918551" cy="494317"/>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Residents enrolled in </a:t>
            </a:r>
            <a:r>
              <a:rPr lang="en-US" sz="1400" dirty="0" smtClean="0">
                <a:solidFill>
                  <a:srgbClr val="0C2D83"/>
                </a:solidFill>
                <a:latin typeface="Calibri Light" panose="020F0302020204030204" pitchFamily="34" charset="0"/>
              </a:rPr>
              <a:t>Medicaid</a:t>
            </a:r>
            <a:endParaRPr lang="en-US" sz="1400" baseline="30000" dirty="0" smtClean="0">
              <a:solidFill>
                <a:srgbClr val="0C2D83"/>
              </a:solidFill>
              <a:latin typeface="Calibri Light" panose="020F0302020204030204" pitchFamily="34" charset="0"/>
            </a:endParaRPr>
          </a:p>
          <a:p>
            <a:r>
              <a:rPr lang="en-US" sz="1200" dirty="0" smtClean="0">
                <a:solidFill>
                  <a:schemeClr val="bg1">
                    <a:lumMod val="50000"/>
                  </a:schemeClr>
                </a:solidFill>
                <a:latin typeface="Calibri Light" panose="020F0302020204030204" pitchFamily="34" charset="0"/>
              </a:rPr>
              <a:t>Percent of population, </a:t>
            </a:r>
            <a:r>
              <a:rPr lang="en-US" sz="1200" dirty="0">
                <a:solidFill>
                  <a:schemeClr val="bg1">
                    <a:lumMod val="50000"/>
                  </a:schemeClr>
                </a:solidFill>
                <a:latin typeface="Calibri Light" panose="020F0302020204030204" pitchFamily="34" charset="0"/>
              </a:rPr>
              <a:t>2009</a:t>
            </a:r>
          </a:p>
        </p:txBody>
      </p:sp>
      <p:cxnSp>
        <p:nvCxnSpPr>
          <p:cNvPr id="105" name="Straight Connector 104"/>
          <p:cNvCxnSpPr/>
          <p:nvPr/>
        </p:nvCxnSpPr>
        <p:spPr>
          <a:xfrm>
            <a:off x="4853248" y="1629659"/>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496888" y="1501775"/>
            <a:ext cx="4013359" cy="4060825"/>
          </a:xfrm>
          <a:prstGeom prst="rect">
            <a:avLst/>
          </a:prstGeom>
          <a:solidFill>
            <a:srgbClr val="E6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2000" b="1" dirty="0">
              <a:solidFill>
                <a:schemeClr val="tx2"/>
              </a:solidFill>
            </a:endParaRPr>
          </a:p>
        </p:txBody>
      </p:sp>
      <p:graphicFrame>
        <p:nvGraphicFramePr>
          <p:cNvPr id="107" name="Object 106"/>
          <p:cNvGraphicFramePr>
            <a:graphicFrameLocks/>
          </p:cNvGraphicFramePr>
          <p:nvPr>
            <p:custDataLst>
              <p:tags r:id="rId10"/>
            </p:custDataLst>
            <p:extLst>
              <p:ext uri="{D42A27DB-BD31-4B8C-83A1-F6EECF244321}">
                <p14:modId xmlns:p14="http://schemas.microsoft.com/office/powerpoint/2010/main" val="3284023012"/>
              </p:ext>
            </p:extLst>
          </p:nvPr>
        </p:nvGraphicFramePr>
        <p:xfrm>
          <a:off x="571501" y="2362200"/>
          <a:ext cx="1809621" cy="1238385"/>
        </p:xfrm>
        <a:graphic>
          <a:graphicData uri="http://schemas.openxmlformats.org/presentationml/2006/ole">
            <mc:AlternateContent xmlns:mc="http://schemas.openxmlformats.org/markup-compatibility/2006">
              <mc:Choice xmlns:v="urn:schemas-microsoft-com:vml" Requires="v">
                <p:oleObj spid="_x0000_s239100" name="Chart" r:id="rId21" imgW="1809621" imgH="1238385" progId="MSGraph.Chart.8">
                  <p:embed followColorScheme="full"/>
                </p:oleObj>
              </mc:Choice>
              <mc:Fallback>
                <p:oleObj name="Chart" r:id="rId21" imgW="1809621" imgH="1238385" progId="MSGraph.Chart.8">
                  <p:embed followColorScheme="full"/>
                  <p:pic>
                    <p:nvPicPr>
                      <p:cNvPr id="0" name=""/>
                      <p:cNvPicPr/>
                      <p:nvPr/>
                    </p:nvPicPr>
                    <p:blipFill>
                      <a:blip r:embed="rId22"/>
                      <a:stretch>
                        <a:fillRect/>
                      </a:stretch>
                    </p:blipFill>
                    <p:spPr>
                      <a:xfrm>
                        <a:off x="571501" y="2362200"/>
                        <a:ext cx="1809621" cy="1238385"/>
                      </a:xfrm>
                      <a:prstGeom prst="rect">
                        <a:avLst/>
                      </a:prstGeom>
                    </p:spPr>
                  </p:pic>
                </p:oleObj>
              </mc:Fallback>
            </mc:AlternateContent>
          </a:graphicData>
        </a:graphic>
      </p:graphicFrame>
      <p:sp>
        <p:nvSpPr>
          <p:cNvPr id="108" name="Rectangle 107"/>
          <p:cNvSpPr/>
          <p:nvPr>
            <p:custDataLst>
              <p:tags r:id="rId11"/>
            </p:custDataLst>
          </p:nvPr>
        </p:nvSpPr>
        <p:spPr bwMode="gray">
          <a:xfrm>
            <a:off x="1606550" y="2884488"/>
            <a:ext cx="3016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r>
              <a:rPr lang="en-US" sz="1400" dirty="0">
                <a:solidFill>
                  <a:schemeClr val="bg1"/>
                </a:solidFill>
                <a:sym typeface="+mn-lt"/>
              </a:rPr>
              <a:t>MA</a:t>
            </a:r>
          </a:p>
        </p:txBody>
      </p:sp>
      <p:sp>
        <p:nvSpPr>
          <p:cNvPr id="109" name="Rectangle 108"/>
          <p:cNvSpPr/>
          <p:nvPr>
            <p:custDataLst>
              <p:tags r:id="rId12"/>
            </p:custDataLst>
          </p:nvPr>
        </p:nvSpPr>
        <p:spPr bwMode="gray">
          <a:xfrm>
            <a:off x="962025" y="2449513"/>
            <a:ext cx="4667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3D5A5D6A-C49C-4115-947B-32CB704F36CE}" type="datetime'''''$''''''''''''''''6'''',''''''''''''''''''''8''''2''''6'''">
              <a:rPr lang="en-US" sz="1200">
                <a:solidFill>
                  <a:schemeClr val="tx1"/>
                </a:solidFill>
              </a:rPr>
              <a:pPr algn="ctr"/>
              <a:t>$6,826</a:t>
            </a:fld>
            <a:endParaRPr lang="en-US" sz="1200" dirty="0">
              <a:solidFill>
                <a:schemeClr val="tx1"/>
              </a:solidFill>
              <a:latin typeface="Arial"/>
              <a:sym typeface="Arial"/>
            </a:endParaRPr>
          </a:p>
        </p:txBody>
      </p:sp>
      <p:sp>
        <p:nvSpPr>
          <p:cNvPr id="110" name="Rectangle 109"/>
          <p:cNvSpPr/>
          <p:nvPr>
            <p:custDataLst>
              <p:tags r:id="rId13"/>
            </p:custDataLst>
          </p:nvPr>
        </p:nvSpPr>
        <p:spPr bwMode="gray">
          <a:xfrm>
            <a:off x="1524000" y="2268538"/>
            <a:ext cx="4667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F131D513-D065-4F1C-9D77-3DA3D8F98646}" type="datetime'''''''''$''8'''''''',''''''''2''''''7''''8'''''''''''''''">
              <a:rPr lang="en-US" sz="1200">
                <a:solidFill>
                  <a:schemeClr val="tx1"/>
                </a:solidFill>
              </a:rPr>
              <a:pPr algn="ctr"/>
              <a:t>$8,278</a:t>
            </a:fld>
            <a:endParaRPr lang="en-US" sz="1200" dirty="0">
              <a:solidFill>
                <a:schemeClr val="tx1"/>
              </a:solidFill>
              <a:sym typeface="+mn-lt"/>
            </a:endParaRPr>
          </a:p>
        </p:txBody>
      </p:sp>
      <p:sp>
        <p:nvSpPr>
          <p:cNvPr id="111" name="Rectangle 110"/>
          <p:cNvSpPr/>
          <p:nvPr>
            <p:custDataLst>
              <p:tags r:id="rId14"/>
            </p:custDataLst>
          </p:nvPr>
        </p:nvSpPr>
        <p:spPr bwMode="gray">
          <a:xfrm>
            <a:off x="1031875" y="2974975"/>
            <a:ext cx="3270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r>
              <a:rPr lang="en-US" sz="1400" dirty="0">
                <a:solidFill>
                  <a:schemeClr val="tx1"/>
                </a:solidFill>
                <a:sym typeface="+mn-lt"/>
              </a:rPr>
              <a:t>U.S.</a:t>
            </a:r>
          </a:p>
        </p:txBody>
      </p:sp>
      <p:sp>
        <p:nvSpPr>
          <p:cNvPr id="112" name="TextBox 111"/>
          <p:cNvSpPr txBox="1"/>
          <p:nvPr/>
        </p:nvSpPr>
        <p:spPr>
          <a:xfrm>
            <a:off x="3502025" y="2743132"/>
            <a:ext cx="788958" cy="309651"/>
          </a:xfrm>
          <a:prstGeom prst="rect">
            <a:avLst/>
          </a:prstGeom>
          <a:noFill/>
        </p:spPr>
        <p:txBody>
          <a:bodyPr wrap="square" lIns="93296" tIns="46648" rIns="93296" bIns="46648" rtlCol="0">
            <a:spAutoFit/>
          </a:bodyPr>
          <a:lstStyle/>
          <a:p>
            <a:r>
              <a:rPr lang="en-US" sz="1400" dirty="0" smtClean="0">
                <a:solidFill>
                  <a:srgbClr val="0C2D83"/>
                </a:solidFill>
                <a:latin typeface="+mj-lt"/>
              </a:rPr>
              <a:t>higher</a:t>
            </a:r>
            <a:endParaRPr lang="en-US" sz="1400" dirty="0">
              <a:solidFill>
                <a:srgbClr val="0C2D83"/>
              </a:solidFill>
              <a:latin typeface="+mj-lt"/>
            </a:endParaRPr>
          </a:p>
        </p:txBody>
      </p:sp>
      <p:grpSp>
        <p:nvGrpSpPr>
          <p:cNvPr id="113" name="Group 112"/>
          <p:cNvGrpSpPr/>
          <p:nvPr/>
        </p:nvGrpSpPr>
        <p:grpSpPr>
          <a:xfrm>
            <a:off x="2387600" y="2536825"/>
            <a:ext cx="1673608" cy="722264"/>
            <a:chOff x="2190750" y="2208213"/>
            <a:chExt cx="1640194" cy="707886"/>
          </a:xfrm>
        </p:grpSpPr>
        <p:sp>
          <p:nvSpPr>
            <p:cNvPr id="114" name="Rectangle 113"/>
            <p:cNvSpPr/>
            <p:nvPr/>
          </p:nvSpPr>
          <p:spPr>
            <a:xfrm>
              <a:off x="2190750" y="2208213"/>
              <a:ext cx="1640194" cy="707886"/>
            </a:xfrm>
            <a:prstGeom prst="rect">
              <a:avLst/>
            </a:prstGeom>
            <a:noFill/>
          </p:spPr>
          <p:txBody>
            <a:bodyPr wrap="none" lIns="91440" tIns="45720" rIns="91440" bIns="45720">
              <a:spAutoFit/>
            </a:bodyPr>
            <a:lstStyle/>
            <a:p>
              <a:pPr algn="ctr"/>
              <a:r>
                <a:rPr lang="en-US" sz="4100" dirty="0">
                  <a:ln w="19050">
                    <a:solidFill>
                      <a:schemeClr val="tx2">
                        <a:tint val="1000"/>
                      </a:schemeClr>
                    </a:solidFill>
                    <a:prstDash val="solid"/>
                  </a:ln>
                  <a:solidFill>
                    <a:schemeClr val="accent3"/>
                  </a:solidFill>
                  <a:effectLst>
                    <a:outerShdw blurRad="50800" dist="38100" dir="2700000" algn="tl" rotWithShape="0">
                      <a:prstClr val="black">
                        <a:alpha val="40000"/>
                      </a:prstClr>
                    </a:outerShdw>
                  </a:effectLst>
                </a:rPr>
                <a:t>21%   </a:t>
              </a:r>
            </a:p>
          </p:txBody>
        </p:sp>
        <p:sp>
          <p:nvSpPr>
            <p:cNvPr id="115" name="Rectangle 114"/>
            <p:cNvSpPr/>
            <p:nvPr/>
          </p:nvSpPr>
          <p:spPr>
            <a:xfrm>
              <a:off x="2190750" y="2208213"/>
              <a:ext cx="1212191" cy="707886"/>
            </a:xfrm>
            <a:prstGeom prst="rect">
              <a:avLst/>
            </a:prstGeom>
            <a:noFill/>
            <a:effectLst>
              <a:outerShdw blurRad="38100" dist="25400" dir="2700000" algn="tl" rotWithShape="0">
                <a:prstClr val="black">
                  <a:alpha val="40000"/>
                </a:prstClr>
              </a:outerShdw>
            </a:effectLst>
          </p:spPr>
          <p:txBody>
            <a:bodyPr wrap="none" lIns="91440" tIns="45720" rIns="91440" bIns="45720">
              <a:spAutoFit/>
            </a:bodyPr>
            <a:lstStyle/>
            <a:p>
              <a:pPr algn="ctr"/>
              <a:r>
                <a:rPr lang="en-US" sz="4100" dirty="0">
                  <a:ln w="18415" cmpd="sng">
                    <a:solidFill>
                      <a:schemeClr val="bg1"/>
                    </a:solidFill>
                    <a:prstDash val="solid"/>
                  </a:ln>
                  <a:solidFill>
                    <a:schemeClr val="bg1"/>
                  </a:solidFill>
                  <a:effectLst>
                    <a:outerShdw blurRad="63500" dir="3600000" algn="tl" rotWithShape="0">
                      <a:srgbClr val="000000">
                        <a:alpha val="70000"/>
                      </a:srgbClr>
                    </a:outerShdw>
                  </a:effectLst>
                </a:rPr>
                <a:t>21%</a:t>
              </a:r>
            </a:p>
          </p:txBody>
        </p:sp>
      </p:grpSp>
      <p:sp>
        <p:nvSpPr>
          <p:cNvPr id="116" name="TextBox 115"/>
          <p:cNvSpPr txBox="1"/>
          <p:nvPr/>
        </p:nvSpPr>
        <p:spPr>
          <a:xfrm>
            <a:off x="606425" y="3865563"/>
            <a:ext cx="3791857" cy="1540757"/>
          </a:xfrm>
          <a:prstGeom prst="rect">
            <a:avLst/>
          </a:prstGeom>
          <a:noFill/>
        </p:spPr>
        <p:txBody>
          <a:bodyPr wrap="square" lIns="93296" tIns="46648" rIns="93296" bIns="46648" rtlCol="0">
            <a:spAutoFit/>
          </a:bodyPr>
          <a:lstStyle/>
          <a:p>
            <a:pPr>
              <a:spcAft>
                <a:spcPts val="408"/>
              </a:spcAft>
            </a:pPr>
            <a:r>
              <a:rPr lang="en-US" sz="1400" i="1" dirty="0" smtClean="0">
                <a:latin typeface="+mn-lt"/>
              </a:rPr>
              <a:t>Factors explaining difference include:</a:t>
            </a:r>
          </a:p>
          <a:p>
            <a:pPr marL="173311" indent="-173311">
              <a:spcAft>
                <a:spcPts val="408"/>
              </a:spcAft>
              <a:buFont typeface="Wingdings" pitchFamily="2" charset="2"/>
              <a:buChar char="§"/>
            </a:pPr>
            <a:r>
              <a:rPr lang="en-US" sz="1400" dirty="0" smtClean="0">
                <a:latin typeface="+mn-lt"/>
              </a:rPr>
              <a:t>Health status of enrollees</a:t>
            </a:r>
          </a:p>
          <a:p>
            <a:pPr marL="173311" indent="-173311">
              <a:spcAft>
                <a:spcPts val="408"/>
              </a:spcAft>
              <a:buFont typeface="Wingdings" pitchFamily="2" charset="2"/>
              <a:buChar char="§"/>
            </a:pPr>
            <a:r>
              <a:rPr lang="en-US" sz="1400" dirty="0" smtClean="0">
                <a:latin typeface="+mn-lt"/>
              </a:rPr>
              <a:t>Breadth of benefits</a:t>
            </a:r>
          </a:p>
          <a:p>
            <a:pPr marL="173311" indent="-173311">
              <a:spcAft>
                <a:spcPts val="408"/>
              </a:spcAft>
              <a:buFont typeface="Wingdings" pitchFamily="2" charset="2"/>
              <a:buChar char="§"/>
            </a:pPr>
            <a:r>
              <a:rPr lang="en-US" sz="1400" dirty="0" smtClean="0">
                <a:latin typeface="+mn-lt"/>
              </a:rPr>
              <a:t>Higher </a:t>
            </a:r>
            <a:r>
              <a:rPr lang="en-US" sz="1400" dirty="0" err="1" smtClean="0">
                <a:latin typeface="+mn-lt"/>
              </a:rPr>
              <a:t>MassHealth</a:t>
            </a:r>
            <a:r>
              <a:rPr lang="en-US" sz="1400" dirty="0" smtClean="0">
                <a:latin typeface="+mn-lt"/>
              </a:rPr>
              <a:t> reimbursement rates relative to national Medicaid average (e.g., 30% higher on physician services</a:t>
            </a:r>
            <a:r>
              <a:rPr lang="en-US" sz="1400" baseline="30000" dirty="0" smtClean="0">
                <a:latin typeface="Calibri Light" panose="020F0302020204030204" pitchFamily="34" charset="0"/>
              </a:rPr>
              <a:t>†</a:t>
            </a:r>
            <a:r>
              <a:rPr lang="en-US" sz="1400" dirty="0" smtClean="0">
                <a:latin typeface="+mn-lt"/>
              </a:rPr>
              <a:t>)</a:t>
            </a:r>
            <a:endParaRPr lang="en-US" sz="1400" dirty="0">
              <a:latin typeface="+mn-lt"/>
            </a:endParaRPr>
          </a:p>
        </p:txBody>
      </p:sp>
      <p:sp>
        <p:nvSpPr>
          <p:cNvPr id="117" name="TextBox 116"/>
          <p:cNvSpPr txBox="1"/>
          <p:nvPr/>
        </p:nvSpPr>
        <p:spPr>
          <a:xfrm>
            <a:off x="593725" y="1590906"/>
            <a:ext cx="3918551" cy="494317"/>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Expenditures per Medicaid enrollee</a:t>
            </a:r>
            <a:r>
              <a:rPr lang="en-US" sz="1400" baseline="30000" dirty="0" smtClean="0">
                <a:solidFill>
                  <a:srgbClr val="0C2D83"/>
                </a:solidFill>
                <a:latin typeface="Calibri Light" panose="020F0302020204030204" pitchFamily="34" charset="0"/>
              </a:rPr>
              <a:t>*</a:t>
            </a:r>
          </a:p>
          <a:p>
            <a:r>
              <a:rPr lang="en-US" sz="1200" dirty="0" smtClean="0">
                <a:solidFill>
                  <a:schemeClr val="bg1">
                    <a:lumMod val="50000"/>
                  </a:schemeClr>
                </a:solidFill>
                <a:latin typeface="Calibri Light" panose="020F0302020204030204" pitchFamily="34" charset="0"/>
              </a:rPr>
              <a:t>Dollars, </a:t>
            </a:r>
            <a:r>
              <a:rPr lang="en-US" sz="1200" dirty="0">
                <a:solidFill>
                  <a:schemeClr val="bg1">
                    <a:lumMod val="50000"/>
                  </a:schemeClr>
                </a:solidFill>
                <a:latin typeface="Calibri Light" panose="020F0302020204030204" pitchFamily="34" charset="0"/>
              </a:rPr>
              <a:t>2009</a:t>
            </a:r>
          </a:p>
        </p:txBody>
      </p:sp>
      <p:cxnSp>
        <p:nvCxnSpPr>
          <p:cNvPr id="118" name="Straight Connector 117"/>
          <p:cNvCxnSpPr/>
          <p:nvPr/>
        </p:nvCxnSpPr>
        <p:spPr>
          <a:xfrm>
            <a:off x="593725" y="1629659"/>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224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3"/>
            <a:ext cx="8307741" cy="753668"/>
          </a:xfrm>
        </p:spPr>
        <p:txBody>
          <a:bodyPr/>
          <a:lstStyle/>
          <a:p>
            <a:r>
              <a:rPr lang="en-US" b="1" dirty="0" smtClean="0"/>
              <a:t>Overall: </a:t>
            </a:r>
            <a:r>
              <a:rPr lang="en-US" dirty="0"/>
              <a:t>hospital utilization is higher in Massachusetts than the </a:t>
            </a:r>
            <a:r>
              <a:rPr lang="en-US" dirty="0" smtClean="0"/>
              <a:t>U.S. </a:t>
            </a:r>
            <a:r>
              <a:rPr lang="en-US" dirty="0"/>
              <a:t>average, especially for outpatient </a:t>
            </a:r>
            <a:r>
              <a:rPr lang="en-US" dirty="0" smtClean="0"/>
              <a:t>services</a:t>
            </a:r>
            <a:endParaRPr lang="en-US" dirty="0"/>
          </a:p>
        </p:txBody>
      </p:sp>
      <p:sp>
        <p:nvSpPr>
          <p:cNvPr id="3" name="Rectangle 2"/>
          <p:cNvSpPr/>
          <p:nvPr/>
        </p:nvSpPr>
        <p:spPr>
          <a:xfrm>
            <a:off x="7335186" y="4978600"/>
            <a:ext cx="645180" cy="344621"/>
          </a:xfrm>
          <a:prstGeom prst="rect">
            <a:avLst/>
          </a:prstGeom>
          <a:solidFill>
            <a:srgbClr val="0C2D8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4" name="Rectangle 3"/>
          <p:cNvSpPr/>
          <p:nvPr/>
        </p:nvSpPr>
        <p:spPr>
          <a:xfrm>
            <a:off x="7335186" y="2636307"/>
            <a:ext cx="645180" cy="344621"/>
          </a:xfrm>
          <a:prstGeom prst="rect">
            <a:avLst/>
          </a:prstGeom>
          <a:solidFill>
            <a:srgbClr val="0C2D8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57108618"/>
              </p:ext>
            </p:extLst>
          </p:nvPr>
        </p:nvGraphicFramePr>
        <p:xfrm>
          <a:off x="419479" y="1832485"/>
          <a:ext cx="8009751" cy="3907070"/>
        </p:xfrm>
        <a:graphic>
          <a:graphicData uri="http://schemas.openxmlformats.org/drawingml/2006/table">
            <a:tbl>
              <a:tblPr/>
              <a:tblGrid>
                <a:gridCol w="337145"/>
                <a:gridCol w="3672307"/>
                <a:gridCol w="1195865"/>
                <a:gridCol w="1271956"/>
                <a:gridCol w="1532478"/>
              </a:tblGrid>
              <a:tr h="390707">
                <a:tc>
                  <a:txBody>
                    <a:bodyPr/>
                    <a:lstStyle/>
                    <a:p>
                      <a:pPr algn="l" fontAlgn="ctr"/>
                      <a:r>
                        <a:rPr lang="en-US" sz="1300" b="0" i="0" u="none" strike="noStrike" dirty="0">
                          <a:solidFill>
                            <a:srgbClr val="000000"/>
                          </a:solidFill>
                          <a:effectLst/>
                          <a:latin typeface="Calibri Light" panose="020F0302020204030204" pitchFamily="34" charset="0"/>
                        </a:rPr>
                        <a:t> </a:t>
                      </a:r>
                    </a:p>
                  </a:txBody>
                  <a:tcPr marL="0" marR="0" marT="0" marB="0" anchor="ctr">
                    <a:lnL>
                      <a:noFill/>
                    </a:lnL>
                    <a:lnR>
                      <a:noFill/>
                    </a:lnR>
                    <a:lnT>
                      <a:noFill/>
                    </a:lnT>
                    <a:lnB>
                      <a:noFill/>
                    </a:lnB>
                    <a:noFill/>
                  </a:tcPr>
                </a:tc>
                <a:tc>
                  <a:txBody>
                    <a:bodyPr/>
                    <a:lstStyle/>
                    <a:p>
                      <a:pPr algn="l" fontAlgn="ctr"/>
                      <a:r>
                        <a:rPr lang="en-US" sz="1300" b="0" i="0" u="none" strike="noStrike" dirty="0">
                          <a:solidFill>
                            <a:srgbClr val="808080"/>
                          </a:solidFill>
                          <a:effectLst/>
                          <a:latin typeface="Calibri Light" panose="020F0302020204030204" pitchFamily="34" charset="0"/>
                        </a:rPr>
                        <a:t> </a:t>
                      </a:r>
                    </a:p>
                  </a:txBody>
                  <a:tcPr marL="0" marR="0" marT="0" marB="0" anchor="ctr">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Calibri Light" panose="020F0302020204030204" pitchFamily="34" charset="0"/>
                        </a:rPr>
                        <a:t>MA</a:t>
                      </a:r>
                    </a:p>
                  </a:txBody>
                  <a:tcPr marL="0" marR="0" marT="0" marB="0" anchor="ctr">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Calibri Light" panose="020F0302020204030204" pitchFamily="34" charset="0"/>
                        </a:rPr>
                        <a:t>U.S.</a:t>
                      </a:r>
                      <a:endParaRPr lang="en-US" sz="1300" b="1"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Calibri Light" panose="020F0302020204030204" pitchFamily="34" charset="0"/>
                        </a:rPr>
                        <a:t>Difference (%)</a:t>
                      </a:r>
                    </a:p>
                  </a:txBody>
                  <a:tcPr marL="0" marR="0" marT="0" marB="0" anchor="ctr">
                    <a:lnL>
                      <a:noFill/>
                    </a:lnL>
                    <a:lnR>
                      <a:noFill/>
                    </a:lnR>
                    <a:lnT>
                      <a:noFill/>
                    </a:lnT>
                    <a:lnB w="6350" cap="flat" cmpd="sng" algn="ctr">
                      <a:solidFill>
                        <a:srgbClr val="BFBFBF"/>
                      </a:solidFill>
                      <a:prstDash val="solid"/>
                      <a:round/>
                      <a:headEnd type="none" w="med" len="med"/>
                      <a:tailEnd type="none" w="med" len="med"/>
                    </a:lnB>
                    <a:noFill/>
                  </a:tcPr>
                </a:tc>
              </a:tr>
              <a:tr h="390707">
                <a:tc>
                  <a:txBody>
                    <a:bodyPr/>
                    <a:lstStyle/>
                    <a:p>
                      <a:pPr algn="l" fontAlgn="ctr"/>
                      <a:r>
                        <a:rPr lang="en-US" sz="1300" b="0" i="0" u="none" strike="noStrike">
                          <a:solidFill>
                            <a:srgbClr val="000000"/>
                          </a:solidFill>
                          <a:effectLst/>
                          <a:latin typeface="Calibri Light" panose="020F0302020204030204" pitchFamily="34" charset="0"/>
                        </a:rPr>
                        <a:t> </a:t>
                      </a:r>
                    </a:p>
                  </a:txBody>
                  <a:tcPr marL="0" marR="0" marT="0" marB="0" anchor="ctr">
                    <a:lnL>
                      <a:noFill/>
                    </a:lnL>
                    <a:lnR>
                      <a:noFill/>
                    </a:lnR>
                    <a:lnT>
                      <a:noFill/>
                    </a:lnT>
                    <a:lnB>
                      <a:noFill/>
                    </a:lnB>
                    <a:noFill/>
                  </a:tcPr>
                </a:tc>
                <a:tc>
                  <a:txBody>
                    <a:bodyPr/>
                    <a:lstStyle/>
                    <a:p>
                      <a:pPr algn="l" fontAlgn="ctr"/>
                      <a:r>
                        <a:rPr lang="en-US" sz="1300" b="0" i="1" u="none" strike="noStrike" dirty="0">
                          <a:solidFill>
                            <a:srgbClr val="000000"/>
                          </a:solidFill>
                          <a:effectLst/>
                          <a:latin typeface="Calibri Light" panose="020F0302020204030204" pitchFamily="34" charset="0"/>
                        </a:rPr>
                        <a:t>Hospital inpatient</a:t>
                      </a:r>
                    </a:p>
                  </a:txBody>
                  <a:tcPr marL="0" marR="0" marT="0" marB="0" anchor="ctr">
                    <a:lnL>
                      <a:noFill/>
                    </a:lnL>
                    <a:lnR>
                      <a:noFill/>
                    </a:lnR>
                    <a:lnT w="6350" cap="flat" cmpd="sng" algn="ctr">
                      <a:solidFill>
                        <a:srgbClr val="BFBFBF"/>
                      </a:solidFill>
                      <a:prstDash val="solid"/>
                      <a:round/>
                      <a:headEnd type="none" w="med" len="med"/>
                      <a:tailEnd type="none" w="med" len="med"/>
                    </a:lnT>
                    <a:lnB>
                      <a:noFill/>
                    </a:lnB>
                    <a:solidFill>
                      <a:schemeClr val="bg1">
                        <a:lumMod val="85000"/>
                      </a:schemeClr>
                    </a:solidFill>
                  </a:tcPr>
                </a:tc>
                <a:tc>
                  <a:txBody>
                    <a:bodyPr/>
                    <a:lstStyle/>
                    <a:p>
                      <a:pPr algn="l" fontAlgn="ctr"/>
                      <a:r>
                        <a:rPr lang="en-US" sz="1300" b="0" i="0" u="none" strike="noStrike" dirty="0">
                          <a:solidFill>
                            <a:srgbClr val="000000"/>
                          </a:solidFill>
                          <a:effectLst/>
                          <a:latin typeface="Calibri Light" panose="020F0302020204030204" pitchFamily="34" charset="0"/>
                        </a:rPr>
                        <a:t> </a:t>
                      </a:r>
                    </a:p>
                  </a:txBody>
                  <a:tcPr marL="0" marR="0" marT="0" marB="0" anchor="ctr">
                    <a:lnL>
                      <a:noFill/>
                    </a:lnL>
                    <a:lnR>
                      <a:noFill/>
                    </a:lnR>
                    <a:lnT w="6350" cap="flat" cmpd="sng" algn="ctr">
                      <a:solidFill>
                        <a:srgbClr val="BFBFBF"/>
                      </a:solidFill>
                      <a:prstDash val="solid"/>
                      <a:round/>
                      <a:headEnd type="none" w="med" len="med"/>
                      <a:tailEnd type="none" w="med" len="med"/>
                    </a:lnT>
                    <a:lnB>
                      <a:noFill/>
                    </a:lnB>
                    <a:solidFill>
                      <a:schemeClr val="bg1">
                        <a:lumMod val="85000"/>
                      </a:schemeClr>
                    </a:solidFill>
                  </a:tcPr>
                </a:tc>
                <a:tc>
                  <a:txBody>
                    <a:bodyPr/>
                    <a:lstStyle/>
                    <a:p>
                      <a:pPr algn="l" fontAlgn="ctr"/>
                      <a:r>
                        <a:rPr lang="en-US" sz="1300" b="0" i="0" u="none" strike="noStrike" dirty="0">
                          <a:solidFill>
                            <a:srgbClr val="000000"/>
                          </a:solidFill>
                          <a:effectLst/>
                          <a:latin typeface="Calibri Light" panose="020F0302020204030204" pitchFamily="34" charset="0"/>
                        </a:rPr>
                        <a:t> </a:t>
                      </a:r>
                    </a:p>
                  </a:txBody>
                  <a:tcPr marL="0" marR="0" marT="0" marB="0" anchor="ctr">
                    <a:lnL>
                      <a:noFill/>
                    </a:lnL>
                    <a:lnR>
                      <a:noFill/>
                    </a:lnR>
                    <a:lnT w="6350" cap="flat" cmpd="sng" algn="ctr">
                      <a:solidFill>
                        <a:srgbClr val="BFBFBF"/>
                      </a:solidFill>
                      <a:prstDash val="solid"/>
                      <a:round/>
                      <a:headEnd type="none" w="med" len="med"/>
                      <a:tailEnd type="none" w="med" len="med"/>
                    </a:lnT>
                    <a:lnB>
                      <a:noFill/>
                    </a:lnB>
                    <a:solidFill>
                      <a:schemeClr val="bg1">
                        <a:lumMod val="85000"/>
                      </a:schemeClr>
                    </a:solidFill>
                  </a:tcPr>
                </a:tc>
                <a:tc>
                  <a:txBody>
                    <a:bodyPr/>
                    <a:lstStyle/>
                    <a:p>
                      <a:pPr algn="l" fontAlgn="ctr"/>
                      <a:r>
                        <a:rPr lang="en-US" sz="1300" b="0" i="0" u="none" strike="noStrike" dirty="0">
                          <a:solidFill>
                            <a:srgbClr val="000000"/>
                          </a:solidFill>
                          <a:effectLst/>
                          <a:latin typeface="Calibri Light" panose="020F0302020204030204" pitchFamily="34" charset="0"/>
                        </a:rPr>
                        <a:t> </a:t>
                      </a:r>
                    </a:p>
                  </a:txBody>
                  <a:tcPr marL="0" marR="0" marT="0" marB="0" anchor="ctr">
                    <a:lnL>
                      <a:noFill/>
                    </a:lnL>
                    <a:lnR>
                      <a:noFill/>
                    </a:lnR>
                    <a:lnT w="6350" cap="flat" cmpd="sng" algn="ctr">
                      <a:solidFill>
                        <a:srgbClr val="BFBFBF"/>
                      </a:solidFill>
                      <a:prstDash val="solid"/>
                      <a:round/>
                      <a:headEnd type="none" w="med" len="med"/>
                      <a:tailEnd type="none" w="med" len="med"/>
                    </a:lnT>
                    <a:lnB>
                      <a:noFill/>
                    </a:lnB>
                    <a:solidFill>
                      <a:schemeClr val="bg1">
                        <a:lumMod val="85000"/>
                      </a:schemeClr>
                    </a:solidFill>
                  </a:tcPr>
                </a:tc>
              </a:tr>
              <a:tr h="390707">
                <a:tc>
                  <a:txBody>
                    <a:bodyPr/>
                    <a:lstStyle/>
                    <a:p>
                      <a:pPr algn="l" fontAlgn="ctr"/>
                      <a:r>
                        <a:rPr lang="en-US" sz="1300" b="0" i="0" u="none" strike="noStrike" dirty="0">
                          <a:solidFill>
                            <a:srgbClr val="000000"/>
                          </a:solidFill>
                          <a:effectLst/>
                          <a:latin typeface="Calibri Light" panose="020F0302020204030204" pitchFamily="34" charset="0"/>
                        </a:rPr>
                        <a:t> </a:t>
                      </a:r>
                    </a:p>
                  </a:txBody>
                  <a:tcPr marL="0" marR="0" marT="0" marB="0" anchor="ctr">
                    <a:lnL>
                      <a:noFill/>
                    </a:lnL>
                    <a:lnR>
                      <a:noFill/>
                    </a:lnR>
                    <a:lnT>
                      <a:noFill/>
                    </a:lnT>
                    <a:lnB>
                      <a:noFill/>
                    </a:lnB>
                    <a:noFill/>
                  </a:tcPr>
                </a:tc>
                <a:tc>
                  <a:txBody>
                    <a:bodyPr/>
                    <a:lstStyle/>
                    <a:p>
                      <a:pPr algn="l" fontAlgn="ctr"/>
                      <a:r>
                        <a:rPr lang="en-US" sz="1300" b="0" i="0" u="none" strike="noStrike" dirty="0">
                          <a:solidFill>
                            <a:srgbClr val="000000"/>
                          </a:solidFill>
                          <a:effectLst/>
                          <a:latin typeface="Calibri Light" panose="020F0302020204030204" pitchFamily="34" charset="0"/>
                        </a:rPr>
                        <a:t>Inpatient admissions (indexed to </a:t>
                      </a:r>
                      <a:r>
                        <a:rPr lang="en-US" sz="1300" b="0" i="0" u="none" strike="noStrike" dirty="0" smtClean="0">
                          <a:solidFill>
                            <a:srgbClr val="000000"/>
                          </a:solidFill>
                          <a:effectLst/>
                          <a:latin typeface="Calibri Light" panose="020F0302020204030204" pitchFamily="34" charset="0"/>
                        </a:rPr>
                        <a:t>U.S., </a:t>
                      </a:r>
                      <a:r>
                        <a:rPr lang="en-US" sz="1300" b="0" i="0" u="none" strike="noStrike" dirty="0">
                          <a:solidFill>
                            <a:srgbClr val="000000"/>
                          </a:solidFill>
                          <a:effectLst/>
                          <a:latin typeface="Calibri Light" panose="020F0302020204030204" pitchFamily="34" charset="0"/>
                        </a:rPr>
                        <a:t>age-adjusted)</a:t>
                      </a:r>
                    </a:p>
                  </a:txBody>
                  <a:tcPr marL="81433" marR="0" marT="0" marB="0" anchor="ctr">
                    <a:lnL>
                      <a:noFill/>
                    </a:lnL>
                    <a:lnR>
                      <a:noFill/>
                    </a:lnR>
                    <a:lnT>
                      <a:noFill/>
                    </a:lnT>
                    <a:lnB>
                      <a:noFill/>
                    </a:lnB>
                    <a:noFill/>
                  </a:tcPr>
                </a:tc>
                <a:tc>
                  <a:txBody>
                    <a:bodyPr/>
                    <a:lstStyle/>
                    <a:p>
                      <a:pPr algn="ctr" fontAlgn="ctr"/>
                      <a:r>
                        <a:rPr lang="en-US" sz="1300" b="0" i="0" u="none" strike="noStrike" dirty="0" smtClean="0">
                          <a:solidFill>
                            <a:srgbClr val="000000"/>
                          </a:solidFill>
                          <a:effectLst/>
                          <a:latin typeface="Calibri Light" panose="020F0302020204030204" pitchFamily="34" charset="0"/>
                        </a:rPr>
                        <a:t>1.10</a:t>
                      </a:r>
                      <a:endParaRPr lang="en-US" sz="13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c>
                  <a:txBody>
                    <a:bodyPr/>
                    <a:lstStyle/>
                    <a:p>
                      <a:pPr algn="ctr" fontAlgn="ctr"/>
                      <a:r>
                        <a:rPr lang="en-US" sz="1300" b="0" i="0" u="none" strike="noStrike" dirty="0">
                          <a:solidFill>
                            <a:srgbClr val="000000"/>
                          </a:solidFill>
                          <a:effectLst/>
                          <a:latin typeface="Calibri Light" panose="020F0302020204030204" pitchFamily="34" charset="0"/>
                        </a:rPr>
                        <a:t>1.00</a:t>
                      </a:r>
                    </a:p>
                  </a:txBody>
                  <a:tcPr marL="0" marR="0" marT="0" marB="0" anchor="ctr">
                    <a:lnL>
                      <a:noFill/>
                    </a:lnL>
                    <a:lnR>
                      <a:noFill/>
                    </a:lnR>
                    <a:lnT>
                      <a:noFill/>
                    </a:lnT>
                    <a:lnB>
                      <a:noFill/>
                    </a:lnB>
                    <a:noFill/>
                  </a:tcPr>
                </a:tc>
                <a:tc>
                  <a:txBody>
                    <a:bodyPr/>
                    <a:lstStyle/>
                    <a:p>
                      <a:pPr algn="ctr" fontAlgn="ctr"/>
                      <a:r>
                        <a:rPr lang="en-US" sz="1300" b="1" i="0" u="none" strike="noStrike" kern="1200" dirty="0" smtClean="0">
                          <a:solidFill>
                            <a:schemeClr val="bg1"/>
                          </a:solidFill>
                          <a:effectLst/>
                          <a:latin typeface="Calibri Light" panose="020F0302020204030204" pitchFamily="34" charset="0"/>
                          <a:ea typeface="+mn-ea"/>
                          <a:cs typeface="+mn-cs"/>
                        </a:rPr>
                        <a:t>10</a:t>
                      </a:r>
                      <a:r>
                        <a:rPr lang="en-US" sz="1300" b="1" i="0" u="none" strike="noStrike" dirty="0" smtClean="0">
                          <a:solidFill>
                            <a:schemeClr val="bg1"/>
                          </a:solidFill>
                          <a:effectLst/>
                          <a:latin typeface="Calibri Light" panose="020F0302020204030204" pitchFamily="34" charset="0"/>
                        </a:rPr>
                        <a:t>%</a:t>
                      </a:r>
                      <a:endParaRPr lang="en-US" sz="1300" b="1" i="0" u="none" strike="noStrike" dirty="0">
                        <a:solidFill>
                          <a:schemeClr val="bg1"/>
                        </a:solidFill>
                        <a:effectLst/>
                        <a:latin typeface="Calibri Light" panose="020F0302020204030204" pitchFamily="34" charset="0"/>
                      </a:endParaRPr>
                    </a:p>
                  </a:txBody>
                  <a:tcPr marL="0" marR="0" marT="0" marB="0" anchor="ctr">
                    <a:lnL>
                      <a:noFill/>
                    </a:lnL>
                    <a:lnR>
                      <a:noFill/>
                    </a:lnR>
                    <a:lnT>
                      <a:noFill/>
                    </a:lnT>
                    <a:lnB>
                      <a:noFill/>
                    </a:lnB>
                    <a:noFill/>
                  </a:tcPr>
                </a:tc>
              </a:tr>
              <a:tr h="390707">
                <a:tc>
                  <a:txBody>
                    <a:bodyPr/>
                    <a:lstStyle/>
                    <a:p>
                      <a:pPr algn="l" fontAlgn="ctr"/>
                      <a:r>
                        <a:rPr lang="en-US" sz="1300" b="0" i="0" u="none" strike="noStrike">
                          <a:solidFill>
                            <a:srgbClr val="000000"/>
                          </a:solidFill>
                          <a:effectLst/>
                          <a:latin typeface="Calibri Light" panose="020F0302020204030204" pitchFamily="34" charset="0"/>
                        </a:rPr>
                        <a:t> </a:t>
                      </a:r>
                    </a:p>
                  </a:txBody>
                  <a:tcPr marL="0" marR="0" marT="0" marB="0" anchor="ctr">
                    <a:lnL>
                      <a:noFill/>
                    </a:lnL>
                    <a:lnR>
                      <a:noFill/>
                    </a:lnR>
                    <a:lnT>
                      <a:noFill/>
                    </a:lnT>
                    <a:lnB>
                      <a:noFill/>
                    </a:lnB>
                    <a:noFill/>
                  </a:tcPr>
                </a:tc>
                <a:tc>
                  <a:txBody>
                    <a:bodyPr/>
                    <a:lstStyle/>
                    <a:p>
                      <a:pPr algn="l" fontAlgn="ctr"/>
                      <a:r>
                        <a:rPr lang="en-US" sz="1300" b="0" i="0" u="none" strike="noStrike">
                          <a:solidFill>
                            <a:srgbClr val="000000"/>
                          </a:solidFill>
                          <a:effectLst/>
                          <a:latin typeface="Calibri Light" panose="020F0302020204030204" pitchFamily="34" charset="0"/>
                        </a:rPr>
                        <a:t>Inpatient average length-of-stay</a:t>
                      </a:r>
                    </a:p>
                  </a:txBody>
                  <a:tcPr marL="81433" marR="0" marT="0" marB="0" anchor="ctr">
                    <a:lnL>
                      <a:noFill/>
                    </a:lnL>
                    <a:lnR>
                      <a:noFill/>
                    </a:lnR>
                    <a:lnT>
                      <a:noFill/>
                    </a:lnT>
                    <a:lnB>
                      <a:noFill/>
                    </a:lnB>
                    <a:noFill/>
                  </a:tcPr>
                </a:tc>
                <a:tc>
                  <a:txBody>
                    <a:bodyPr/>
                    <a:lstStyle/>
                    <a:p>
                      <a:pPr algn="ctr" fontAlgn="ctr"/>
                      <a:r>
                        <a:rPr lang="en-US" sz="1300" b="0" i="0" u="none" strike="noStrike" dirty="0" smtClean="0">
                          <a:solidFill>
                            <a:srgbClr val="000000"/>
                          </a:solidFill>
                          <a:effectLst/>
                          <a:latin typeface="Calibri Light" panose="020F0302020204030204" pitchFamily="34" charset="0"/>
                        </a:rPr>
                        <a:t>5.0</a:t>
                      </a:r>
                      <a:endParaRPr lang="en-US" sz="13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c>
                  <a:txBody>
                    <a:bodyPr/>
                    <a:lstStyle/>
                    <a:p>
                      <a:pPr algn="ctr" fontAlgn="ctr"/>
                      <a:r>
                        <a:rPr lang="en-US" sz="1300" b="0" i="0" u="none" strike="noStrike" dirty="0">
                          <a:solidFill>
                            <a:srgbClr val="000000"/>
                          </a:solidFill>
                          <a:effectLst/>
                          <a:latin typeface="Calibri Light" panose="020F0302020204030204" pitchFamily="34" charset="0"/>
                        </a:rPr>
                        <a:t>5.4</a:t>
                      </a:r>
                    </a:p>
                  </a:txBody>
                  <a:tcPr marL="0" marR="0" marT="0" marB="0" anchor="ctr">
                    <a:lnL>
                      <a:noFill/>
                    </a:lnL>
                    <a:lnR>
                      <a:noFill/>
                    </a:lnR>
                    <a:lnT>
                      <a:noFill/>
                    </a:lnT>
                    <a:lnB>
                      <a:noFill/>
                    </a:lnB>
                    <a:noFill/>
                  </a:tcPr>
                </a:tc>
                <a:tc>
                  <a:txBody>
                    <a:bodyPr/>
                    <a:lstStyle/>
                    <a:p>
                      <a:pPr algn="ctr" fontAlgn="ctr"/>
                      <a:r>
                        <a:rPr lang="en-US" sz="1300" b="0" i="0" u="none" strike="noStrike" dirty="0" smtClean="0">
                          <a:solidFill>
                            <a:srgbClr val="000000"/>
                          </a:solidFill>
                          <a:effectLst/>
                          <a:latin typeface="Calibri Light" panose="020F0302020204030204" pitchFamily="34" charset="0"/>
                        </a:rPr>
                        <a:t>-7%</a:t>
                      </a:r>
                      <a:endParaRPr lang="en-US" sz="13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r>
              <a:tr h="390707">
                <a:tc>
                  <a:txBody>
                    <a:bodyPr/>
                    <a:lstStyle/>
                    <a:p>
                      <a:pPr algn="l" fontAlgn="ctr"/>
                      <a:r>
                        <a:rPr lang="en-US" sz="1300" b="0" i="0" u="none" strike="noStrike">
                          <a:solidFill>
                            <a:srgbClr val="000000"/>
                          </a:solidFill>
                          <a:effectLst/>
                          <a:latin typeface="Calibri Light" panose="020F0302020204030204" pitchFamily="34" charset="0"/>
                        </a:rPr>
                        <a:t> </a:t>
                      </a:r>
                    </a:p>
                  </a:txBody>
                  <a:tcPr marL="0" marR="0" marT="0" marB="0" anchor="ctr">
                    <a:lnL>
                      <a:noFill/>
                    </a:lnL>
                    <a:lnR>
                      <a:noFill/>
                    </a:lnR>
                    <a:lnT>
                      <a:noFill/>
                    </a:lnT>
                    <a:lnB>
                      <a:noFill/>
                    </a:lnB>
                    <a:noFill/>
                  </a:tcPr>
                </a:tc>
                <a:tc>
                  <a:txBody>
                    <a:bodyPr/>
                    <a:lstStyle/>
                    <a:p>
                      <a:pPr algn="l" fontAlgn="ctr"/>
                      <a:r>
                        <a:rPr lang="en-US" sz="1300" b="0" i="0" u="none" strike="noStrike" dirty="0">
                          <a:solidFill>
                            <a:srgbClr val="000000"/>
                          </a:solidFill>
                          <a:effectLst/>
                          <a:latin typeface="Calibri Light" panose="020F0302020204030204" pitchFamily="34" charset="0"/>
                        </a:rPr>
                        <a:t>Inpatient days</a:t>
                      </a:r>
                    </a:p>
                  </a:txBody>
                  <a:tcPr marL="81433" marR="0" marT="0" marB="0" anchor="ctr">
                    <a:lnL>
                      <a:noFill/>
                    </a:lnL>
                    <a:lnR>
                      <a:noFill/>
                    </a:lnR>
                    <a:lnT>
                      <a:noFill/>
                    </a:lnT>
                    <a:lnB>
                      <a:noFill/>
                    </a:lnB>
                    <a:noFill/>
                  </a:tcPr>
                </a:tc>
                <a:tc>
                  <a:txBody>
                    <a:bodyPr/>
                    <a:lstStyle/>
                    <a:p>
                      <a:pPr algn="ctr" fontAlgn="ctr"/>
                      <a:r>
                        <a:rPr lang="en-US" sz="1300" b="0" i="0" u="none" strike="noStrike" dirty="0" smtClean="0">
                          <a:solidFill>
                            <a:srgbClr val="000000"/>
                          </a:solidFill>
                          <a:effectLst/>
                          <a:latin typeface="Calibri Light" panose="020F0302020204030204" pitchFamily="34" charset="0"/>
                        </a:rPr>
                        <a:t>631</a:t>
                      </a:r>
                      <a:endParaRPr lang="en-US" sz="13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c>
                  <a:txBody>
                    <a:bodyPr/>
                    <a:lstStyle/>
                    <a:p>
                      <a:pPr algn="ctr" fontAlgn="ctr"/>
                      <a:r>
                        <a:rPr lang="en-US" sz="1300" b="0" i="0" u="none" strike="noStrike" dirty="0" smtClean="0">
                          <a:solidFill>
                            <a:srgbClr val="000000"/>
                          </a:solidFill>
                          <a:effectLst/>
                          <a:latin typeface="Calibri Light" panose="020F0302020204030204" pitchFamily="34" charset="0"/>
                        </a:rPr>
                        <a:t>600</a:t>
                      </a:r>
                      <a:endParaRPr lang="en-US" sz="13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c>
                  <a:txBody>
                    <a:bodyPr/>
                    <a:lstStyle/>
                    <a:p>
                      <a:pPr algn="ctr" fontAlgn="ctr"/>
                      <a:r>
                        <a:rPr lang="en-US" sz="1300" b="0" i="0" u="none" strike="noStrike" dirty="0" smtClean="0">
                          <a:solidFill>
                            <a:srgbClr val="000000"/>
                          </a:solidFill>
                          <a:effectLst/>
                          <a:latin typeface="Calibri Light" panose="020F0302020204030204" pitchFamily="34" charset="0"/>
                        </a:rPr>
                        <a:t>5%</a:t>
                      </a:r>
                      <a:endParaRPr lang="en-US" sz="13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r>
              <a:tr h="390707">
                <a:tc>
                  <a:txBody>
                    <a:bodyPr/>
                    <a:lstStyle/>
                    <a:p>
                      <a:pPr algn="l" fontAlgn="ctr"/>
                      <a:r>
                        <a:rPr lang="en-US" sz="1300" b="0" i="0" u="none" strike="noStrike">
                          <a:solidFill>
                            <a:srgbClr val="000000"/>
                          </a:solidFill>
                          <a:effectLst/>
                          <a:latin typeface="Calibri Light" panose="020F0302020204030204" pitchFamily="34" charset="0"/>
                        </a:rPr>
                        <a:t> </a:t>
                      </a:r>
                    </a:p>
                  </a:txBody>
                  <a:tcPr marL="0" marR="0" marT="0" marB="0" anchor="ctr">
                    <a:lnL>
                      <a:noFill/>
                    </a:lnL>
                    <a:lnR>
                      <a:noFill/>
                    </a:lnR>
                    <a:lnT>
                      <a:noFill/>
                    </a:lnT>
                    <a:lnB>
                      <a:noFill/>
                    </a:lnB>
                    <a:noFill/>
                  </a:tcPr>
                </a:tc>
                <a:tc>
                  <a:txBody>
                    <a:bodyPr/>
                    <a:lstStyle/>
                    <a:p>
                      <a:pPr algn="l" fontAlgn="ctr"/>
                      <a:r>
                        <a:rPr lang="en-US" sz="1300" b="0" i="0" u="none" strike="noStrike" dirty="0">
                          <a:solidFill>
                            <a:srgbClr val="000000"/>
                          </a:solidFill>
                          <a:effectLst/>
                          <a:latin typeface="Calibri Light" panose="020F0302020204030204" pitchFamily="34" charset="0"/>
                        </a:rPr>
                        <a:t>Inpatient surgeries</a:t>
                      </a:r>
                      <a:r>
                        <a:rPr lang="en-US" sz="1300" b="0" i="0" u="none" strike="noStrike" baseline="30000" dirty="0">
                          <a:solidFill>
                            <a:srgbClr val="000000"/>
                          </a:solidFill>
                          <a:effectLst/>
                          <a:latin typeface="Calibri Light" panose="020F0302020204030204" pitchFamily="34" charset="0"/>
                        </a:rPr>
                        <a:t>*</a:t>
                      </a:r>
                    </a:p>
                  </a:txBody>
                  <a:tcPr marL="81433" marR="0" marT="0" marB="0" anchor="ctr">
                    <a:lnL>
                      <a:noFill/>
                    </a:lnL>
                    <a:lnR>
                      <a:noFill/>
                    </a:lnR>
                    <a:lnT>
                      <a:noFill/>
                    </a:lnT>
                    <a:lnB>
                      <a:noFill/>
                    </a:lnB>
                    <a:noFill/>
                  </a:tcPr>
                </a:tc>
                <a:tc>
                  <a:txBody>
                    <a:bodyPr/>
                    <a:lstStyle/>
                    <a:p>
                      <a:pPr algn="ctr" fontAlgn="ctr"/>
                      <a:r>
                        <a:rPr lang="en-US" sz="1300" b="0" i="0" u="none" strike="noStrike">
                          <a:solidFill>
                            <a:srgbClr val="000000"/>
                          </a:solidFill>
                          <a:effectLst/>
                          <a:latin typeface="Calibri Light" panose="020F0302020204030204" pitchFamily="34" charset="0"/>
                        </a:rPr>
                        <a:t>32</a:t>
                      </a:r>
                    </a:p>
                  </a:txBody>
                  <a:tcPr marL="0" marR="0" marT="0" marB="0" anchor="ctr">
                    <a:lnL>
                      <a:noFill/>
                    </a:lnL>
                    <a:lnR>
                      <a:noFill/>
                    </a:lnR>
                    <a:lnT>
                      <a:noFill/>
                    </a:lnT>
                    <a:lnB>
                      <a:noFill/>
                    </a:lnB>
                    <a:noFill/>
                  </a:tcPr>
                </a:tc>
                <a:tc>
                  <a:txBody>
                    <a:bodyPr/>
                    <a:lstStyle/>
                    <a:p>
                      <a:pPr algn="ctr" fontAlgn="ctr"/>
                      <a:r>
                        <a:rPr lang="en-US" sz="1300" b="0" i="0" u="none" strike="noStrike" dirty="0" smtClean="0">
                          <a:solidFill>
                            <a:srgbClr val="000000"/>
                          </a:solidFill>
                          <a:effectLst/>
                          <a:latin typeface="Calibri Light" panose="020F0302020204030204" pitchFamily="34" charset="0"/>
                        </a:rPr>
                        <a:t>32</a:t>
                      </a:r>
                      <a:endParaRPr lang="en-US" sz="13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c>
                  <a:txBody>
                    <a:bodyPr/>
                    <a:lstStyle/>
                    <a:p>
                      <a:pPr algn="ctr" fontAlgn="ctr"/>
                      <a:r>
                        <a:rPr lang="en-US" sz="1300" b="0" i="0" u="none" strike="noStrike" dirty="0" smtClean="0">
                          <a:solidFill>
                            <a:srgbClr val="000000"/>
                          </a:solidFill>
                          <a:effectLst/>
                          <a:latin typeface="Calibri Light" panose="020F0302020204030204" pitchFamily="34" charset="0"/>
                        </a:rPr>
                        <a:t>0%</a:t>
                      </a:r>
                      <a:endParaRPr lang="en-US" sz="13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r>
              <a:tr h="390707">
                <a:tc>
                  <a:txBody>
                    <a:bodyPr/>
                    <a:lstStyle/>
                    <a:p>
                      <a:pPr algn="l" fontAlgn="ctr"/>
                      <a:r>
                        <a:rPr lang="en-US" sz="1300" b="0" i="0" u="none" strike="noStrike">
                          <a:solidFill>
                            <a:srgbClr val="000000"/>
                          </a:solidFill>
                          <a:effectLst/>
                          <a:latin typeface="Calibri Light" panose="020F0302020204030204" pitchFamily="34" charset="0"/>
                        </a:rPr>
                        <a:t> </a:t>
                      </a:r>
                    </a:p>
                  </a:txBody>
                  <a:tcPr marL="0" marR="0" marT="0" marB="0" anchor="ctr">
                    <a:lnL>
                      <a:noFill/>
                    </a:lnL>
                    <a:lnR>
                      <a:noFill/>
                    </a:lnR>
                    <a:lnT>
                      <a:noFill/>
                    </a:lnT>
                    <a:lnB>
                      <a:noFill/>
                    </a:lnB>
                    <a:noFill/>
                  </a:tcPr>
                </a:tc>
                <a:tc>
                  <a:txBody>
                    <a:bodyPr/>
                    <a:lstStyle/>
                    <a:p>
                      <a:pPr algn="l" fontAlgn="ctr"/>
                      <a:r>
                        <a:rPr lang="en-US" sz="1300" b="0" i="1" u="none" strike="noStrike" dirty="0">
                          <a:solidFill>
                            <a:srgbClr val="000000"/>
                          </a:solidFill>
                          <a:effectLst/>
                          <a:latin typeface="Calibri Light" panose="020F0302020204030204" pitchFamily="34" charset="0"/>
                        </a:rPr>
                        <a:t>Hospital </a:t>
                      </a:r>
                      <a:r>
                        <a:rPr lang="en-US" sz="1300" b="0" i="1" u="none" strike="noStrike" dirty="0" smtClean="0">
                          <a:solidFill>
                            <a:srgbClr val="000000"/>
                          </a:solidFill>
                          <a:effectLst/>
                          <a:latin typeface="Calibri Light" panose="020F0302020204030204" pitchFamily="34" charset="0"/>
                        </a:rPr>
                        <a:t>outpatient</a:t>
                      </a:r>
                      <a:r>
                        <a:rPr lang="en-US" sz="1300" b="0" i="0" u="none" strike="noStrike" baseline="30000" dirty="0" smtClean="0">
                          <a:solidFill>
                            <a:srgbClr val="000000"/>
                          </a:solidFill>
                          <a:effectLst/>
                          <a:latin typeface="Calibri Light" panose="020F0302020204030204" pitchFamily="34" charset="0"/>
                        </a:rPr>
                        <a:t>†</a:t>
                      </a:r>
                      <a:endParaRPr lang="en-US" sz="1300" b="0" i="0" u="none" strike="noStrike" baseline="30000" dirty="0">
                        <a:solidFill>
                          <a:srgbClr val="000000"/>
                        </a:solidFill>
                        <a:effectLst/>
                        <a:latin typeface="Calibri Light" panose="020F0302020204030204" pitchFamily="34" charset="0"/>
                      </a:endParaRPr>
                    </a:p>
                  </a:txBody>
                  <a:tcPr marL="0" marR="0" marT="0" marB="0" anchor="ctr">
                    <a:lnL>
                      <a:noFill/>
                    </a:lnL>
                    <a:lnR>
                      <a:noFill/>
                    </a:lnR>
                    <a:lnT>
                      <a:noFill/>
                    </a:lnT>
                    <a:lnB>
                      <a:noFill/>
                    </a:lnB>
                    <a:solidFill>
                      <a:schemeClr val="bg1">
                        <a:lumMod val="85000"/>
                      </a:schemeClr>
                    </a:solidFill>
                  </a:tcPr>
                </a:tc>
                <a:tc>
                  <a:txBody>
                    <a:bodyPr/>
                    <a:lstStyle/>
                    <a:p>
                      <a:pPr algn="ctr" fontAlgn="ctr"/>
                      <a:r>
                        <a:rPr lang="en-US" sz="1300" b="0" i="0" u="none" strike="noStrike" dirty="0">
                          <a:solidFill>
                            <a:srgbClr val="000000"/>
                          </a:solidFill>
                          <a:effectLst/>
                          <a:latin typeface="Calibri Light" panose="020F0302020204030204" pitchFamily="34" charset="0"/>
                        </a:rPr>
                        <a:t> </a:t>
                      </a:r>
                    </a:p>
                  </a:txBody>
                  <a:tcPr marL="0" marR="0" marT="0" marB="0" anchor="ctr">
                    <a:lnL>
                      <a:noFill/>
                    </a:lnL>
                    <a:lnR>
                      <a:noFill/>
                    </a:lnR>
                    <a:lnT>
                      <a:noFill/>
                    </a:lnT>
                    <a:lnB>
                      <a:noFill/>
                    </a:lnB>
                    <a:solidFill>
                      <a:schemeClr val="bg1">
                        <a:lumMod val="85000"/>
                      </a:schemeClr>
                    </a:solidFill>
                  </a:tcPr>
                </a:tc>
                <a:tc>
                  <a:txBody>
                    <a:bodyPr/>
                    <a:lstStyle/>
                    <a:p>
                      <a:pPr algn="ctr" fontAlgn="ctr"/>
                      <a:r>
                        <a:rPr lang="en-US" sz="1300" b="0" i="0" u="none" strike="noStrike" dirty="0">
                          <a:solidFill>
                            <a:srgbClr val="000000"/>
                          </a:solidFill>
                          <a:effectLst/>
                          <a:latin typeface="Calibri Light" panose="020F0302020204030204" pitchFamily="34" charset="0"/>
                        </a:rPr>
                        <a:t> </a:t>
                      </a:r>
                    </a:p>
                  </a:txBody>
                  <a:tcPr marL="0" marR="0" marT="0" marB="0" anchor="ctr">
                    <a:lnL>
                      <a:noFill/>
                    </a:lnL>
                    <a:lnR>
                      <a:noFill/>
                    </a:lnR>
                    <a:lnT>
                      <a:noFill/>
                    </a:lnT>
                    <a:lnB>
                      <a:noFill/>
                    </a:lnB>
                    <a:solidFill>
                      <a:schemeClr val="bg1">
                        <a:lumMod val="85000"/>
                      </a:schemeClr>
                    </a:solidFill>
                  </a:tcPr>
                </a:tc>
                <a:tc>
                  <a:txBody>
                    <a:bodyPr/>
                    <a:lstStyle/>
                    <a:p>
                      <a:pPr algn="ctr" fontAlgn="ctr"/>
                      <a:r>
                        <a:rPr lang="en-US" sz="1300" b="0" i="0" u="none" strike="noStrike" dirty="0">
                          <a:solidFill>
                            <a:srgbClr val="000000"/>
                          </a:solidFill>
                          <a:effectLst/>
                          <a:latin typeface="Calibri Light" panose="020F0302020204030204" pitchFamily="34" charset="0"/>
                        </a:rPr>
                        <a:t> </a:t>
                      </a:r>
                    </a:p>
                  </a:txBody>
                  <a:tcPr marL="0" marR="0" marT="0" marB="0" anchor="ctr">
                    <a:lnL>
                      <a:noFill/>
                    </a:lnL>
                    <a:lnR>
                      <a:noFill/>
                    </a:lnR>
                    <a:lnT>
                      <a:noFill/>
                    </a:lnT>
                    <a:lnB>
                      <a:noFill/>
                    </a:lnB>
                    <a:solidFill>
                      <a:schemeClr val="bg1">
                        <a:lumMod val="85000"/>
                      </a:schemeClr>
                    </a:solidFill>
                  </a:tcPr>
                </a:tc>
              </a:tr>
              <a:tr h="390707">
                <a:tc>
                  <a:txBody>
                    <a:bodyPr/>
                    <a:lstStyle/>
                    <a:p>
                      <a:pPr algn="l" fontAlgn="ctr"/>
                      <a:r>
                        <a:rPr lang="en-US" sz="1300" b="0" i="0" u="none" strike="noStrike">
                          <a:solidFill>
                            <a:srgbClr val="000000"/>
                          </a:solidFill>
                          <a:effectLst/>
                          <a:latin typeface="Calibri Light" panose="020F0302020204030204" pitchFamily="34" charset="0"/>
                        </a:rPr>
                        <a:t> </a:t>
                      </a:r>
                    </a:p>
                  </a:txBody>
                  <a:tcPr marL="0" marR="0" marT="0" marB="0" anchor="ctr">
                    <a:lnL>
                      <a:noFill/>
                    </a:lnL>
                    <a:lnR>
                      <a:noFill/>
                    </a:lnR>
                    <a:lnT>
                      <a:noFill/>
                    </a:lnT>
                    <a:lnB>
                      <a:noFill/>
                    </a:lnB>
                    <a:noFill/>
                  </a:tcPr>
                </a:tc>
                <a:tc>
                  <a:txBody>
                    <a:bodyPr/>
                    <a:lstStyle/>
                    <a:p>
                      <a:pPr algn="l" fontAlgn="ctr"/>
                      <a:r>
                        <a:rPr lang="en-US" sz="1300" b="0" i="0" u="none" strike="noStrike">
                          <a:solidFill>
                            <a:srgbClr val="000000"/>
                          </a:solidFill>
                          <a:effectLst/>
                          <a:latin typeface="Calibri Light" panose="020F0302020204030204" pitchFamily="34" charset="0"/>
                        </a:rPr>
                        <a:t>Emergency department (ED) visits</a:t>
                      </a:r>
                    </a:p>
                  </a:txBody>
                  <a:tcPr marL="81433" marR="0" marT="0" marB="0" anchor="ctr">
                    <a:lnL>
                      <a:noFill/>
                    </a:lnL>
                    <a:lnR>
                      <a:noFill/>
                    </a:lnR>
                    <a:lnT>
                      <a:noFill/>
                    </a:lnT>
                    <a:lnB>
                      <a:noFill/>
                    </a:lnB>
                    <a:noFill/>
                  </a:tcPr>
                </a:tc>
                <a:tc>
                  <a:txBody>
                    <a:bodyPr/>
                    <a:lstStyle/>
                    <a:p>
                      <a:pPr algn="ctr" fontAlgn="ctr"/>
                      <a:r>
                        <a:rPr lang="en-US" sz="1300" b="0" i="0" u="none" strike="noStrike">
                          <a:solidFill>
                            <a:srgbClr val="000000"/>
                          </a:solidFill>
                          <a:effectLst/>
                          <a:latin typeface="Calibri Light" panose="020F0302020204030204" pitchFamily="34" charset="0"/>
                        </a:rPr>
                        <a:t>468</a:t>
                      </a:r>
                    </a:p>
                  </a:txBody>
                  <a:tcPr marL="0" marR="0" marT="0" marB="0" anchor="ctr">
                    <a:lnL>
                      <a:noFill/>
                    </a:lnL>
                    <a:lnR>
                      <a:noFill/>
                    </a:lnR>
                    <a:lnT>
                      <a:noFill/>
                    </a:lnT>
                    <a:lnB>
                      <a:noFill/>
                    </a:lnB>
                    <a:noFill/>
                  </a:tcPr>
                </a:tc>
                <a:tc>
                  <a:txBody>
                    <a:bodyPr/>
                    <a:lstStyle/>
                    <a:p>
                      <a:pPr algn="ctr" fontAlgn="ctr"/>
                      <a:r>
                        <a:rPr lang="en-US" sz="1300" b="0" i="0" u="none" strike="noStrike">
                          <a:solidFill>
                            <a:srgbClr val="000000"/>
                          </a:solidFill>
                          <a:effectLst/>
                          <a:latin typeface="Calibri Light" panose="020F0302020204030204" pitchFamily="34" charset="0"/>
                        </a:rPr>
                        <a:t>415</a:t>
                      </a:r>
                    </a:p>
                  </a:txBody>
                  <a:tcPr marL="0" marR="0" marT="0" marB="0" anchor="ctr">
                    <a:lnL>
                      <a:noFill/>
                    </a:lnL>
                    <a:lnR>
                      <a:noFill/>
                    </a:lnR>
                    <a:lnT>
                      <a:noFill/>
                    </a:lnT>
                    <a:lnB>
                      <a:noFill/>
                    </a:lnB>
                    <a:noFill/>
                  </a:tcPr>
                </a:tc>
                <a:tc>
                  <a:txBody>
                    <a:bodyPr/>
                    <a:lstStyle/>
                    <a:p>
                      <a:pPr algn="ctr" fontAlgn="ctr"/>
                      <a:r>
                        <a:rPr lang="en-US" sz="1300" b="0" i="0" u="none" strike="noStrike" dirty="0">
                          <a:solidFill>
                            <a:srgbClr val="000000"/>
                          </a:solidFill>
                          <a:effectLst/>
                          <a:latin typeface="Calibri Light" panose="020F0302020204030204" pitchFamily="34" charset="0"/>
                        </a:rPr>
                        <a:t>13%</a:t>
                      </a:r>
                    </a:p>
                  </a:txBody>
                  <a:tcPr marL="0" marR="0" marT="0" marB="0" anchor="ctr">
                    <a:lnL>
                      <a:noFill/>
                    </a:lnL>
                    <a:lnR>
                      <a:noFill/>
                    </a:lnR>
                    <a:lnT>
                      <a:noFill/>
                    </a:lnT>
                    <a:lnB>
                      <a:noFill/>
                    </a:lnB>
                    <a:noFill/>
                  </a:tcPr>
                </a:tc>
              </a:tr>
              <a:tr h="390707">
                <a:tc>
                  <a:txBody>
                    <a:bodyPr/>
                    <a:lstStyle/>
                    <a:p>
                      <a:pPr algn="l" fontAlgn="ctr"/>
                      <a:r>
                        <a:rPr lang="en-US" sz="1300" b="0" i="0" u="none" strike="noStrike">
                          <a:solidFill>
                            <a:srgbClr val="000000"/>
                          </a:solidFill>
                          <a:effectLst/>
                          <a:latin typeface="Calibri Light" panose="020F0302020204030204" pitchFamily="34" charset="0"/>
                        </a:rPr>
                        <a:t> </a:t>
                      </a:r>
                    </a:p>
                  </a:txBody>
                  <a:tcPr marL="0" marR="0" marT="0" marB="0" anchor="ctr">
                    <a:lnL>
                      <a:noFill/>
                    </a:lnL>
                    <a:lnR>
                      <a:noFill/>
                    </a:lnR>
                    <a:lnT>
                      <a:noFill/>
                    </a:lnT>
                    <a:lnB>
                      <a:noFill/>
                    </a:lnB>
                    <a:noFill/>
                  </a:tcPr>
                </a:tc>
                <a:tc>
                  <a:txBody>
                    <a:bodyPr/>
                    <a:lstStyle/>
                    <a:p>
                      <a:pPr algn="l" fontAlgn="ctr"/>
                      <a:r>
                        <a:rPr lang="en-US" sz="1300" b="0" i="0" u="none" strike="noStrike">
                          <a:solidFill>
                            <a:srgbClr val="000000"/>
                          </a:solidFill>
                          <a:effectLst/>
                          <a:latin typeface="Calibri Light" panose="020F0302020204030204" pitchFamily="34" charset="0"/>
                        </a:rPr>
                        <a:t>Outpatient visits, excluding ED</a:t>
                      </a:r>
                    </a:p>
                  </a:txBody>
                  <a:tcPr marL="81433" marR="0" marT="0" marB="0" anchor="ctr">
                    <a:lnL>
                      <a:noFill/>
                    </a:lnL>
                    <a:lnR>
                      <a:noFill/>
                    </a:lnR>
                    <a:lnT>
                      <a:noFill/>
                    </a:lnT>
                    <a:lnB>
                      <a:noFill/>
                    </a:lnB>
                    <a:noFill/>
                  </a:tcPr>
                </a:tc>
                <a:tc>
                  <a:txBody>
                    <a:bodyPr/>
                    <a:lstStyle/>
                    <a:p>
                      <a:pPr algn="ctr" fontAlgn="ctr"/>
                      <a:r>
                        <a:rPr lang="en-US" sz="1300" b="0" i="0" u="none" strike="noStrike">
                          <a:solidFill>
                            <a:srgbClr val="000000"/>
                          </a:solidFill>
                          <a:effectLst/>
                          <a:latin typeface="Calibri Light" panose="020F0302020204030204" pitchFamily="34" charset="0"/>
                        </a:rPr>
                        <a:t>2,907</a:t>
                      </a:r>
                    </a:p>
                  </a:txBody>
                  <a:tcPr marL="0" marR="0" marT="0" marB="0" anchor="ctr">
                    <a:lnL>
                      <a:noFill/>
                    </a:lnL>
                    <a:lnR>
                      <a:noFill/>
                    </a:lnR>
                    <a:lnT>
                      <a:noFill/>
                    </a:lnT>
                    <a:lnB>
                      <a:noFill/>
                    </a:lnB>
                    <a:noFill/>
                  </a:tcPr>
                </a:tc>
                <a:tc>
                  <a:txBody>
                    <a:bodyPr/>
                    <a:lstStyle/>
                    <a:p>
                      <a:pPr algn="ctr" fontAlgn="ctr"/>
                      <a:r>
                        <a:rPr lang="en-US" sz="1300" b="0" i="0" u="none" strike="noStrike" dirty="0">
                          <a:solidFill>
                            <a:srgbClr val="000000"/>
                          </a:solidFill>
                          <a:effectLst/>
                          <a:latin typeface="Calibri Light" panose="020F0302020204030204" pitchFamily="34" charset="0"/>
                        </a:rPr>
                        <a:t>1,691</a:t>
                      </a:r>
                    </a:p>
                  </a:txBody>
                  <a:tcPr marL="0" marR="0" marT="0" marB="0" anchor="ctr">
                    <a:lnL>
                      <a:noFill/>
                    </a:lnL>
                    <a:lnR>
                      <a:noFill/>
                    </a:lnR>
                    <a:lnT>
                      <a:noFill/>
                    </a:lnT>
                    <a:lnB>
                      <a:noFill/>
                    </a:lnB>
                    <a:noFill/>
                  </a:tcPr>
                </a:tc>
                <a:tc>
                  <a:txBody>
                    <a:bodyPr/>
                    <a:lstStyle/>
                    <a:p>
                      <a:pPr algn="ctr" fontAlgn="ctr"/>
                      <a:r>
                        <a:rPr lang="en-US" sz="1300" b="1" i="0" u="none" strike="noStrike" dirty="0">
                          <a:solidFill>
                            <a:schemeClr val="bg1"/>
                          </a:solidFill>
                          <a:effectLst/>
                          <a:latin typeface="Calibri Light" panose="020F0302020204030204" pitchFamily="34" charset="0"/>
                        </a:rPr>
                        <a:t>72%</a:t>
                      </a:r>
                    </a:p>
                  </a:txBody>
                  <a:tcPr marL="0" marR="0" marT="0" marB="0" anchor="ctr">
                    <a:lnL>
                      <a:noFill/>
                    </a:lnL>
                    <a:lnR>
                      <a:noFill/>
                    </a:lnR>
                    <a:lnT>
                      <a:noFill/>
                    </a:lnT>
                    <a:lnB>
                      <a:noFill/>
                    </a:lnB>
                    <a:noFill/>
                  </a:tcPr>
                </a:tc>
              </a:tr>
              <a:tr h="390707">
                <a:tc>
                  <a:txBody>
                    <a:bodyPr/>
                    <a:lstStyle/>
                    <a:p>
                      <a:pPr algn="l" fontAlgn="ctr"/>
                      <a:r>
                        <a:rPr lang="en-US" sz="1300" b="0" i="0" u="none" strike="noStrike">
                          <a:solidFill>
                            <a:srgbClr val="000000"/>
                          </a:solidFill>
                          <a:effectLst/>
                          <a:latin typeface="Calibri Light" panose="020F0302020204030204" pitchFamily="34" charset="0"/>
                        </a:rPr>
                        <a:t> </a:t>
                      </a:r>
                    </a:p>
                  </a:txBody>
                  <a:tcPr marL="0" marR="0" marT="0" marB="0" anchor="ctr">
                    <a:lnL>
                      <a:noFill/>
                    </a:lnL>
                    <a:lnR>
                      <a:noFill/>
                    </a:lnR>
                    <a:lnT>
                      <a:noFill/>
                    </a:lnT>
                    <a:lnB>
                      <a:noFill/>
                    </a:lnB>
                    <a:noFill/>
                  </a:tcPr>
                </a:tc>
                <a:tc>
                  <a:txBody>
                    <a:bodyPr/>
                    <a:lstStyle/>
                    <a:p>
                      <a:pPr algn="l" fontAlgn="ctr"/>
                      <a:r>
                        <a:rPr lang="en-US" sz="1300" b="0" i="0" u="none" strike="noStrike" dirty="0">
                          <a:solidFill>
                            <a:srgbClr val="000000"/>
                          </a:solidFill>
                          <a:effectLst/>
                          <a:latin typeface="Calibri Light" panose="020F0302020204030204" pitchFamily="34" charset="0"/>
                        </a:rPr>
                        <a:t>Outpatient surgeries</a:t>
                      </a:r>
                      <a:r>
                        <a:rPr lang="en-US" sz="1300" b="0" i="0" u="none" strike="noStrike" baseline="30000" dirty="0">
                          <a:solidFill>
                            <a:srgbClr val="000000"/>
                          </a:solidFill>
                          <a:effectLst/>
                          <a:latin typeface="Calibri Light" panose="020F0302020204030204" pitchFamily="34" charset="0"/>
                        </a:rPr>
                        <a:t>*</a:t>
                      </a:r>
                    </a:p>
                  </a:txBody>
                  <a:tcPr marL="81433" marR="0" marT="0" marB="0" anchor="ctr">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Calibri Light" panose="020F0302020204030204" pitchFamily="34" charset="0"/>
                        </a:rPr>
                        <a:t>71</a:t>
                      </a:r>
                    </a:p>
                  </a:txBody>
                  <a:tcPr marL="0" marR="0" marT="0" marB="0" anchor="ctr">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Calibri Light" panose="020F0302020204030204" pitchFamily="34" charset="0"/>
                        </a:rPr>
                        <a:t>56</a:t>
                      </a:r>
                    </a:p>
                  </a:txBody>
                  <a:tcPr marL="0" marR="0" marT="0" marB="0" anchor="ctr">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1300" b="0" i="0" u="none" strike="noStrike" dirty="0">
                          <a:solidFill>
                            <a:srgbClr val="000000"/>
                          </a:solidFill>
                          <a:effectLst/>
                          <a:latin typeface="Calibri Light" panose="020F0302020204030204" pitchFamily="34" charset="0"/>
                        </a:rPr>
                        <a:t>27%</a:t>
                      </a:r>
                    </a:p>
                  </a:txBody>
                  <a:tcPr marL="0" marR="0" marT="0" marB="0" anchor="ctr">
                    <a:lnL>
                      <a:noFill/>
                    </a:lnL>
                    <a:lnR>
                      <a:noFill/>
                    </a:lnR>
                    <a:lnT>
                      <a:noFill/>
                    </a:lnT>
                    <a:lnB w="6350" cap="flat" cmpd="sng" algn="ctr">
                      <a:solidFill>
                        <a:srgbClr val="BFBFBF"/>
                      </a:solidFill>
                      <a:prstDash val="solid"/>
                      <a:round/>
                      <a:headEnd type="none" w="med" len="med"/>
                      <a:tailEnd type="none" w="med" len="med"/>
                    </a:lnB>
                    <a:noFill/>
                  </a:tcPr>
                </a:tc>
              </a:tr>
            </a:tbl>
          </a:graphicData>
        </a:graphic>
      </p:graphicFrame>
      <p:sp>
        <p:nvSpPr>
          <p:cNvPr id="13" name="McK 5. Source"/>
          <p:cNvSpPr>
            <a:spLocks noChangeArrowheads="1"/>
          </p:cNvSpPr>
          <p:nvPr>
            <p:custDataLst>
              <p:tags r:id="rId1"/>
            </p:custDataLst>
          </p:nvPr>
        </p:nvSpPr>
        <p:spPr bwMode="auto">
          <a:xfrm>
            <a:off x="121488" y="6402489"/>
            <a:ext cx="69888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6620" indent="-116620" defTabSz="913526">
              <a:tabLst>
                <a:tab pos="625214" algn="l"/>
              </a:tabLst>
            </a:pPr>
            <a:r>
              <a:rPr lang="en-US" sz="800" b="1" dirty="0">
                <a:solidFill>
                  <a:schemeClr val="bg1">
                    <a:lumMod val="50000"/>
                  </a:schemeClr>
                </a:solidFill>
                <a:latin typeface="Calibri Light" panose="020F0302020204030204" pitchFamily="34" charset="0"/>
              </a:rPr>
              <a:t>*</a:t>
            </a:r>
            <a:r>
              <a:rPr lang="en-US" sz="800" dirty="0">
                <a:solidFill>
                  <a:schemeClr val="bg1">
                    <a:lumMod val="50000"/>
                  </a:schemeClr>
                </a:solidFill>
                <a:latin typeface="Calibri Light" panose="020F0302020204030204" pitchFamily="34" charset="0"/>
              </a:rPr>
              <a:t>	Figures for inpatient and outpatient surgeries are from 2010</a:t>
            </a:r>
          </a:p>
          <a:p>
            <a:pPr marL="116620" indent="-116620" defTabSz="913526">
              <a:tabLst>
                <a:tab pos="576263" algn="l"/>
              </a:tabLst>
            </a:pPr>
            <a:r>
              <a:rPr lang="en-US" sz="800" b="1" dirty="0" smtClean="0">
                <a:solidFill>
                  <a:schemeClr val="bg1">
                    <a:lumMod val="50000"/>
                  </a:schemeClr>
                </a:solidFill>
                <a:latin typeface="Calibri Light" panose="020F0302020204030204" pitchFamily="34" charset="0"/>
              </a:rPr>
              <a:t>†</a:t>
            </a:r>
            <a:r>
              <a:rPr lang="en-US" sz="800" dirty="0">
                <a:solidFill>
                  <a:schemeClr val="bg1">
                    <a:lumMod val="50000"/>
                  </a:schemeClr>
                </a:solidFill>
                <a:latin typeface="Calibri Light" panose="020F0302020204030204" pitchFamily="34" charset="0"/>
              </a:rPr>
              <a:t>	Outpatient hospital visits include all clinic visits, referred visits, observation services, </a:t>
            </a:r>
            <a:r>
              <a:rPr lang="en-US" sz="800" dirty="0" smtClean="0">
                <a:solidFill>
                  <a:schemeClr val="bg1">
                    <a:lumMod val="50000"/>
                  </a:schemeClr>
                </a:solidFill>
                <a:latin typeface="Calibri Light" panose="020F0302020204030204" pitchFamily="34" charset="0"/>
              </a:rPr>
              <a:t>outpatient surgeries, and emergency department visits</a:t>
            </a:r>
          </a:p>
          <a:p>
            <a:pPr marL="116620" indent="-116620" defTabSz="913526">
              <a:tabLst>
                <a:tab pos="115888" algn="l"/>
                <a:tab pos="396875" algn="l"/>
              </a:tabLst>
            </a:pPr>
            <a:r>
              <a:rPr lang="en-US" sz="800" b="1" dirty="0" smtClean="0">
                <a:solidFill>
                  <a:schemeClr val="bg1">
                    <a:lumMod val="50000"/>
                  </a:schemeClr>
                </a:solidFill>
                <a:latin typeface="Calibri Light" panose="020F0302020204030204" pitchFamily="34" charset="0"/>
              </a:rPr>
              <a:t>Source</a:t>
            </a:r>
            <a:r>
              <a:rPr lang="en-US" sz="800" b="1" dirty="0">
                <a:solidFill>
                  <a:schemeClr val="bg1">
                    <a:lumMod val="50000"/>
                  </a:schemeClr>
                </a:solidFill>
                <a:latin typeface="Calibri Light" panose="020F0302020204030204" pitchFamily="34" charset="0"/>
              </a:rPr>
              <a:t>: </a:t>
            </a:r>
            <a:r>
              <a:rPr lang="en-US" sz="800" b="1" dirty="0" smtClean="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Kaiser </a:t>
            </a:r>
            <a:r>
              <a:rPr lang="en-US" sz="800" dirty="0">
                <a:solidFill>
                  <a:schemeClr val="bg1">
                    <a:lumMod val="50000"/>
                  </a:schemeClr>
                </a:solidFill>
                <a:latin typeface="Calibri Light" panose="020F0302020204030204" pitchFamily="34" charset="0"/>
              </a:rPr>
              <a:t>Family Foundation; American Hospital Association; Medical Expenditure Panel Survey; HPC analysis</a:t>
            </a:r>
          </a:p>
        </p:txBody>
      </p:sp>
      <p:sp>
        <p:nvSpPr>
          <p:cNvPr id="16" name="TextBox 15"/>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Measures of hospital service utilization</a:t>
            </a:r>
          </a:p>
          <a:p>
            <a:r>
              <a:rPr lang="en-US" sz="1200" dirty="0">
                <a:solidFill>
                  <a:schemeClr val="bg1">
                    <a:lumMod val="50000"/>
                  </a:schemeClr>
                </a:solidFill>
                <a:latin typeface="Calibri Light" panose="020F0302020204030204" pitchFamily="34" charset="0"/>
              </a:rPr>
              <a:t>Per 1,000 population, 2011 except where noted</a:t>
            </a:r>
          </a:p>
        </p:txBody>
      </p:sp>
      <p:cxnSp>
        <p:nvCxnSpPr>
          <p:cNvPr id="17" name="Straight Connector 16"/>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8556900" y="62718"/>
            <a:ext cx="526780" cy="525890"/>
            <a:chOff x="8386059" y="61469"/>
            <a:chExt cx="516263" cy="515421"/>
          </a:xfrm>
        </p:grpSpPr>
        <p:sp>
          <p:nvSpPr>
            <p:cNvPr id="28" name="Oval 27"/>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29" name="Oval 28"/>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30" name="Oval 29"/>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31" name="Oval 30"/>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Tree>
    <p:extLst>
      <p:ext uri="{BB962C8B-B14F-4D97-AF65-F5344CB8AC3E}">
        <p14:creationId xmlns:p14="http://schemas.microsoft.com/office/powerpoint/2010/main" val="900488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167231181"/>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4785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621" y="1621"/>
                        <a:ext cx="1619" cy="1619"/>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sym typeface="Calibri Light"/>
            </a:endParaRPr>
          </a:p>
        </p:txBody>
      </p:sp>
      <p:sp>
        <p:nvSpPr>
          <p:cNvPr id="2" name="Title 1"/>
          <p:cNvSpPr>
            <a:spLocks noGrp="1"/>
          </p:cNvSpPr>
          <p:nvPr>
            <p:ph type="title"/>
          </p:nvPr>
        </p:nvSpPr>
        <p:spPr>
          <a:xfrm>
            <a:off x="121489" y="234863"/>
            <a:ext cx="8794113" cy="753668"/>
          </a:xfrm>
        </p:spPr>
        <p:txBody>
          <a:bodyPr/>
          <a:lstStyle/>
          <a:p>
            <a:r>
              <a:rPr lang="en-US" b="1" dirty="0" smtClean="0"/>
              <a:t>Overall: </a:t>
            </a:r>
            <a:r>
              <a:rPr lang="en-US" dirty="0" smtClean="0"/>
              <a:t>in addition to higher utilization, Massachusetts</a:t>
            </a:r>
            <a:r>
              <a:rPr lang="en-US" dirty="0"/>
              <a:t> </a:t>
            </a:r>
            <a:r>
              <a:rPr lang="en-US" dirty="0" smtClean="0"/>
              <a:t>has higher prices than the U.S. average across all payer types</a:t>
            </a:r>
            <a:endParaRPr lang="en-US" dirty="0"/>
          </a:p>
        </p:txBody>
      </p:sp>
      <p:sp>
        <p:nvSpPr>
          <p:cNvPr id="6" name="Rectangle 5"/>
          <p:cNvSpPr/>
          <p:nvPr/>
        </p:nvSpPr>
        <p:spPr>
          <a:xfrm>
            <a:off x="6886634" y="2335515"/>
            <a:ext cx="2055801" cy="27506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92" tIns="186592" rIns="186592" bIns="186592" rtlCol="0" anchor="ctr"/>
          <a:lstStyle/>
          <a:p>
            <a:r>
              <a:rPr lang="en-US" sz="1200" b="1" dirty="0">
                <a:solidFill>
                  <a:schemeClr val="tx1"/>
                </a:solidFill>
              </a:rPr>
              <a:t>Generally, price differences may include two factors:</a:t>
            </a:r>
          </a:p>
          <a:p>
            <a:endParaRPr lang="en-US" sz="1200" dirty="0">
              <a:solidFill>
                <a:schemeClr val="tx1"/>
              </a:solidFill>
            </a:endParaRPr>
          </a:p>
          <a:p>
            <a:pPr marL="173311" indent="-173311">
              <a:buFont typeface="Wingdings" pitchFamily="2" charset="2"/>
              <a:buChar char="§"/>
            </a:pPr>
            <a:r>
              <a:rPr lang="en-US" sz="1200" b="1" dirty="0">
                <a:solidFill>
                  <a:schemeClr val="tx1"/>
                </a:solidFill>
              </a:rPr>
              <a:t>Unit prices</a:t>
            </a:r>
            <a:r>
              <a:rPr lang="en-US" sz="1200" dirty="0">
                <a:solidFill>
                  <a:schemeClr val="tx1"/>
                </a:solidFill>
              </a:rPr>
              <a:t>: the fee schedules established between payers and providers</a:t>
            </a:r>
          </a:p>
          <a:p>
            <a:pPr marL="173311" indent="-173311">
              <a:buFont typeface="Wingdings" pitchFamily="2" charset="2"/>
              <a:buChar char="§"/>
            </a:pPr>
            <a:endParaRPr lang="en-US" sz="1200" dirty="0">
              <a:solidFill>
                <a:schemeClr val="tx1"/>
              </a:solidFill>
            </a:endParaRPr>
          </a:p>
          <a:p>
            <a:pPr marL="173311" indent="-173311">
              <a:buFont typeface="Wingdings" pitchFamily="2" charset="2"/>
              <a:buChar char="§"/>
            </a:pPr>
            <a:r>
              <a:rPr lang="en-US" sz="1200" b="1" dirty="0">
                <a:solidFill>
                  <a:schemeClr val="tx1"/>
                </a:solidFill>
              </a:rPr>
              <a:t>Provider mix</a:t>
            </a:r>
            <a:r>
              <a:rPr lang="en-US" sz="1200" dirty="0">
                <a:solidFill>
                  <a:schemeClr val="tx1"/>
                </a:solidFill>
              </a:rPr>
              <a:t>: whether consumers choose to receive their care in higher-price or lower-price settings</a:t>
            </a:r>
          </a:p>
        </p:txBody>
      </p:sp>
      <p:sp>
        <p:nvSpPr>
          <p:cNvPr id="16" name="TextBox 15"/>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Massachusetts prices relative to U.S. average</a:t>
            </a:r>
          </a:p>
          <a:p>
            <a:r>
              <a:rPr lang="en-US" sz="1200" dirty="0">
                <a:solidFill>
                  <a:schemeClr val="bg1">
                    <a:lumMod val="50000"/>
                  </a:schemeClr>
                </a:solidFill>
                <a:latin typeface="Calibri Light" panose="020F0302020204030204" pitchFamily="34" charset="0"/>
              </a:rPr>
              <a:t>Price index, 2007-09</a:t>
            </a:r>
          </a:p>
        </p:txBody>
      </p:sp>
      <p:cxnSp>
        <p:nvCxnSpPr>
          <p:cNvPr id="17" name="Straight Connector 16"/>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8" name="McK 5. Source"/>
          <p:cNvSpPr>
            <a:spLocks noChangeArrowheads="1"/>
          </p:cNvSpPr>
          <p:nvPr>
            <p:custDataLst>
              <p:tags r:id="rId4"/>
            </p:custDataLst>
          </p:nvPr>
        </p:nvSpPr>
        <p:spPr bwMode="auto">
          <a:xfrm>
            <a:off x="121488" y="6395940"/>
            <a:ext cx="6988830"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and Medicaid Services; Kaiser Family Foundation; The Urban Institute; Analysis by Chapin White of a report from the 1995-2009 </a:t>
            </a:r>
            <a:r>
              <a:rPr lang="en-US" sz="800" dirty="0" err="1">
                <a:solidFill>
                  <a:schemeClr val="bg1">
                    <a:lumMod val="50000"/>
                  </a:schemeClr>
                </a:solidFill>
                <a:latin typeface="Calibri Light" panose="020F0302020204030204" pitchFamily="34" charset="0"/>
              </a:rPr>
              <a:t>Truven</a:t>
            </a:r>
            <a:r>
              <a:rPr lang="en-US" sz="800" dirty="0">
                <a:solidFill>
                  <a:schemeClr val="bg1">
                    <a:lumMod val="50000"/>
                  </a:schemeClr>
                </a:solidFill>
                <a:latin typeface="Calibri Light" panose="020F0302020204030204" pitchFamily="34" charset="0"/>
              </a:rPr>
              <a:t> 	Health Analytics </a:t>
            </a:r>
            <a:r>
              <a:rPr lang="en-US" sz="800" dirty="0" err="1">
                <a:solidFill>
                  <a:schemeClr val="bg1">
                    <a:lumMod val="50000"/>
                  </a:schemeClr>
                </a:solidFill>
                <a:latin typeface="Calibri Light" panose="020F0302020204030204" pitchFamily="34" charset="0"/>
              </a:rPr>
              <a:t>MarketScan</a:t>
            </a:r>
            <a:r>
              <a:rPr lang="en-US" sz="800" dirty="0">
                <a:solidFill>
                  <a:schemeClr val="bg1">
                    <a:lumMod val="50000"/>
                  </a:schemeClr>
                </a:solidFill>
                <a:latin typeface="Calibri Light" panose="020F0302020204030204" pitchFamily="34" charset="0"/>
              </a:rPr>
              <a:t>® Commercial Claims and Encounters Database (copyright © 2011 </a:t>
            </a:r>
            <a:r>
              <a:rPr lang="en-US" sz="800" dirty="0" err="1">
                <a:solidFill>
                  <a:schemeClr val="bg1">
                    <a:lumMod val="50000"/>
                  </a:schemeClr>
                </a:solidFill>
                <a:latin typeface="Calibri Light" panose="020F0302020204030204" pitchFamily="34" charset="0"/>
              </a:rPr>
              <a:t>Truven</a:t>
            </a:r>
            <a:r>
              <a:rPr lang="en-US" sz="800" dirty="0">
                <a:solidFill>
                  <a:schemeClr val="bg1">
                    <a:lumMod val="50000"/>
                  </a:schemeClr>
                </a:solidFill>
                <a:latin typeface="Calibri Light" panose="020F0302020204030204" pitchFamily="34" charset="0"/>
              </a:rPr>
              <a:t> Health Analytics, all rights reserved); Harvard University 	research conducted for Institute of Medicine; HPC analysis</a:t>
            </a:r>
          </a:p>
        </p:txBody>
      </p:sp>
      <p:grpSp>
        <p:nvGrpSpPr>
          <p:cNvPr id="30" name="Group 29"/>
          <p:cNvGrpSpPr/>
          <p:nvPr/>
        </p:nvGrpSpPr>
        <p:grpSpPr>
          <a:xfrm>
            <a:off x="8556900" y="62718"/>
            <a:ext cx="526780" cy="525890"/>
            <a:chOff x="8386059" y="61469"/>
            <a:chExt cx="516263" cy="515421"/>
          </a:xfrm>
        </p:grpSpPr>
        <p:sp>
          <p:nvSpPr>
            <p:cNvPr id="31" name="Oval 30"/>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32" name="Oval 31"/>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33" name="Oval 32"/>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34" name="Oval 33"/>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graphicFrame>
        <p:nvGraphicFramePr>
          <p:cNvPr id="20" name="Table 19"/>
          <p:cNvGraphicFramePr>
            <a:graphicFrameLocks noGrp="1"/>
          </p:cNvGraphicFramePr>
          <p:nvPr>
            <p:extLst>
              <p:ext uri="{D42A27DB-BD31-4B8C-83A1-F6EECF244321}">
                <p14:modId xmlns:p14="http://schemas.microsoft.com/office/powerpoint/2010/main" val="63319466"/>
              </p:ext>
            </p:extLst>
          </p:nvPr>
        </p:nvGraphicFramePr>
        <p:xfrm>
          <a:off x="457100" y="2056106"/>
          <a:ext cx="6134290" cy="3284122"/>
        </p:xfrm>
        <a:graphic>
          <a:graphicData uri="http://schemas.openxmlformats.org/drawingml/2006/table">
            <a:tbl>
              <a:tblPr firstRow="1" bandRow="1">
                <a:effectLst/>
                <a:tableStyleId>{2D5ABB26-0587-4C30-8999-92F81FD0307C}</a:tableStyleId>
              </a:tblPr>
              <a:tblGrid>
                <a:gridCol w="1017685"/>
                <a:gridCol w="1625275"/>
                <a:gridCol w="3491330"/>
              </a:tblGrid>
              <a:tr h="466487">
                <a:tc>
                  <a:txBody>
                    <a:bodyPr/>
                    <a:lstStyle/>
                    <a:p>
                      <a:endParaRPr lang="en-US" sz="1200" b="1" baseline="30000" dirty="0">
                        <a:solidFill>
                          <a:schemeClr val="tx1"/>
                        </a:solidFill>
                        <a:latin typeface="Calibri Light" panose="020F0302020204030204" pitchFamily="34" charset="0"/>
                      </a:endParaRPr>
                    </a:p>
                  </a:txBody>
                  <a:tcPr marL="93303" marR="93303" marT="46649" marB="46649" anchor="ctr">
                    <a:lnB w="12700" cap="flat" cmpd="sng" algn="ctr">
                      <a:solidFill>
                        <a:schemeClr val="bg1">
                          <a:lumMod val="50000"/>
                        </a:schemeClr>
                      </a:solidFill>
                      <a:prstDash val="solid"/>
                      <a:round/>
                      <a:headEnd type="none" w="med" len="med"/>
                      <a:tailEnd type="none" w="med" len="med"/>
                    </a:lnB>
                    <a:noFill/>
                  </a:tcPr>
                </a:tc>
                <a:tc>
                  <a:txBody>
                    <a:bodyPr/>
                    <a:lstStyle/>
                    <a:p>
                      <a:pPr algn="ctr"/>
                      <a:r>
                        <a:rPr lang="en-US" sz="1200" b="1" dirty="0" smtClean="0">
                          <a:solidFill>
                            <a:schemeClr val="tx1"/>
                          </a:solidFill>
                          <a:latin typeface="Calibri Light" panose="020F0302020204030204" pitchFamily="34" charset="0"/>
                        </a:rPr>
                        <a:t>Estimate</a:t>
                      </a:r>
                      <a:r>
                        <a:rPr lang="en-US" sz="1200" b="1" baseline="0" dirty="0" smtClean="0">
                          <a:solidFill>
                            <a:schemeClr val="tx1"/>
                          </a:solidFill>
                          <a:latin typeface="Calibri Light" panose="020F0302020204030204" pitchFamily="34" charset="0"/>
                        </a:rPr>
                        <a:t> of price relative to U.S.</a:t>
                      </a:r>
                      <a:endParaRPr lang="en-US" sz="1200" b="1" dirty="0">
                        <a:solidFill>
                          <a:schemeClr val="tx1"/>
                        </a:solidFill>
                        <a:latin typeface="Calibri Light" panose="020F0302020204030204" pitchFamily="34" charset="0"/>
                      </a:endParaRPr>
                    </a:p>
                  </a:txBody>
                  <a:tcPr marL="93303" marR="93303" marT="46649" marB="46649" anchor="b">
                    <a:lnB w="12700" cap="flat" cmpd="sng" algn="ctr">
                      <a:solidFill>
                        <a:schemeClr val="bg1">
                          <a:lumMod val="50000"/>
                        </a:schemeClr>
                      </a:solidFill>
                      <a:prstDash val="solid"/>
                      <a:round/>
                      <a:headEnd type="none" w="med" len="med"/>
                      <a:tailEnd type="none" w="med" len="med"/>
                    </a:lnB>
                    <a:noFill/>
                  </a:tcPr>
                </a:tc>
                <a:tc>
                  <a:txBody>
                    <a:bodyPr/>
                    <a:lstStyle/>
                    <a:p>
                      <a:pPr algn="ctr"/>
                      <a:r>
                        <a:rPr lang="en-US" sz="1200" b="1" dirty="0" smtClean="0">
                          <a:solidFill>
                            <a:schemeClr val="tx1"/>
                          </a:solidFill>
                          <a:latin typeface="Calibri Light" panose="020F0302020204030204" pitchFamily="34" charset="0"/>
                        </a:rPr>
                        <a:t>Available</a:t>
                      </a:r>
                      <a:r>
                        <a:rPr lang="en-US" sz="1200" b="1" baseline="0" dirty="0" smtClean="0">
                          <a:solidFill>
                            <a:schemeClr val="tx1"/>
                          </a:solidFill>
                          <a:latin typeface="Calibri Light" panose="020F0302020204030204" pitchFamily="34" charset="0"/>
                        </a:rPr>
                        <a:t> evidence</a:t>
                      </a:r>
                      <a:endParaRPr lang="en-US" sz="1200" b="1" dirty="0">
                        <a:solidFill>
                          <a:schemeClr val="tx1"/>
                        </a:solidFill>
                        <a:latin typeface="Calibri Light" panose="020F0302020204030204" pitchFamily="34" charset="0"/>
                      </a:endParaRPr>
                    </a:p>
                  </a:txBody>
                  <a:tcPr marL="93303" marR="93303" marT="46649" marB="46649" anchor="b">
                    <a:lnB w="12700" cap="flat" cmpd="sng" algn="ctr">
                      <a:solidFill>
                        <a:schemeClr val="bg1">
                          <a:lumMod val="50000"/>
                        </a:schemeClr>
                      </a:solidFill>
                      <a:prstDash val="solid"/>
                      <a:round/>
                      <a:headEnd type="none" w="med" len="med"/>
                      <a:tailEnd type="none" w="med" len="med"/>
                    </a:lnB>
                    <a:noFill/>
                  </a:tcPr>
                </a:tc>
              </a:tr>
              <a:tr h="839676">
                <a:tc>
                  <a:txBody>
                    <a:bodyPr/>
                    <a:lstStyle/>
                    <a:p>
                      <a:r>
                        <a:rPr lang="en-US" sz="1200" b="1" dirty="0" smtClean="0">
                          <a:solidFill>
                            <a:schemeClr val="tx1"/>
                          </a:solidFill>
                          <a:latin typeface="Calibri Light" panose="020F0302020204030204" pitchFamily="34" charset="0"/>
                        </a:rPr>
                        <a:t>Medicare</a:t>
                      </a:r>
                      <a:endParaRPr lang="en-US" sz="1200" b="1"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0" indent="0" algn="ctr" defTabSz="914400" rtl="0" eaLnBrk="1" latinLnBrk="0" hangingPunct="1">
                        <a:buFont typeface="Wingdings" pitchFamily="2" charset="2"/>
                        <a:buNone/>
                      </a:pPr>
                      <a:r>
                        <a:rPr lang="en-US" sz="1200" b="0" kern="1200" dirty="0" smtClean="0">
                          <a:solidFill>
                            <a:schemeClr val="tx1"/>
                          </a:solidFill>
                          <a:latin typeface="Calibri Light" panose="020F0302020204030204" pitchFamily="34" charset="0"/>
                          <a:ea typeface="+mn-ea"/>
                          <a:cs typeface="+mn-cs"/>
                        </a:rPr>
                        <a:t>Above U.S. average</a:t>
                      </a:r>
                      <a:endParaRPr lang="en-US" sz="1200" b="0" kern="1200" dirty="0">
                        <a:solidFill>
                          <a:schemeClr val="tx1"/>
                        </a:solidFill>
                        <a:latin typeface="Calibri Light" panose="020F0302020204030204" pitchFamily="34" charset="0"/>
                        <a:ea typeface="+mn-ea"/>
                        <a:cs typeface="+mn-cs"/>
                      </a:endParaRPr>
                    </a:p>
                  </a:txBody>
                  <a:tcPr marL="93303" marR="93303" marT="46649" marB="46649"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171450" indent="-171450" algn="l">
                        <a:buFont typeface="Wingdings" pitchFamily="2" charset="2"/>
                        <a:buChar char="§"/>
                      </a:pPr>
                      <a:r>
                        <a:rPr lang="en-US" sz="1200" dirty="0" smtClean="0">
                          <a:solidFill>
                            <a:schemeClr val="tx1"/>
                          </a:solidFill>
                          <a:latin typeface="Calibri Light" panose="020F0302020204030204" pitchFamily="34" charset="0"/>
                        </a:rPr>
                        <a:t>Analysis</a:t>
                      </a:r>
                      <a:r>
                        <a:rPr lang="en-US" sz="1200" baseline="0" dirty="0" smtClean="0">
                          <a:solidFill>
                            <a:schemeClr val="tx1"/>
                          </a:solidFill>
                          <a:latin typeface="Calibri Light" panose="020F0302020204030204" pitchFamily="34" charset="0"/>
                        </a:rPr>
                        <a:t> by CMS using standardized prices</a:t>
                      </a:r>
                    </a:p>
                    <a:p>
                      <a:pPr marL="171450" indent="-171450" algn="l">
                        <a:buFont typeface="Wingdings" pitchFamily="2" charset="2"/>
                        <a:buChar char="§"/>
                      </a:pPr>
                      <a:r>
                        <a:rPr lang="en-US" sz="1200" b="0" baseline="0" dirty="0" smtClean="0">
                          <a:solidFill>
                            <a:schemeClr val="tx1"/>
                          </a:solidFill>
                          <a:latin typeface="Calibri Light" panose="020F0302020204030204" pitchFamily="34" charset="0"/>
                        </a:rPr>
                        <a:t>Method includes the effect of both unit prices and provider mix</a:t>
                      </a:r>
                    </a:p>
                    <a:p>
                      <a:pPr marL="171450" indent="-171450" algn="l">
                        <a:buFont typeface="Wingdings" pitchFamily="2" charset="2"/>
                        <a:buChar char="§"/>
                      </a:pPr>
                      <a:r>
                        <a:rPr lang="en-US" sz="1200" b="0" baseline="0" dirty="0" smtClean="0">
                          <a:solidFill>
                            <a:schemeClr val="tx1"/>
                          </a:solidFill>
                          <a:latin typeface="Calibri Light" panose="020F0302020204030204" pitchFamily="34" charset="0"/>
                        </a:rPr>
                        <a:t>Data for 2009</a:t>
                      </a:r>
                      <a:endParaRPr lang="en-US" sz="1200" b="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r>
              <a:tr h="873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chemeClr val="tx1"/>
                          </a:solidFill>
                          <a:latin typeface="Calibri Light" panose="020F0302020204030204" pitchFamily="34" charset="0"/>
                        </a:rPr>
                        <a:t>MassHealth</a:t>
                      </a:r>
                      <a:endParaRPr lang="en-US" sz="1200" b="1"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1200" b="0" kern="1200" dirty="0" smtClean="0">
                          <a:solidFill>
                            <a:schemeClr val="tx1"/>
                          </a:solidFill>
                          <a:latin typeface="Calibri Light" panose="020F0302020204030204" pitchFamily="34" charset="0"/>
                          <a:ea typeface="+mn-ea"/>
                          <a:cs typeface="+mn-cs"/>
                        </a:rPr>
                        <a:t>Above U.S. average</a:t>
                      </a:r>
                    </a:p>
                  </a:txBody>
                  <a:tcPr marL="93303" marR="93303" marT="46649" marB="46649"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169863" marR="0" lvl="1" indent="-169863"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0" kern="1200" dirty="0" smtClean="0">
                          <a:solidFill>
                            <a:schemeClr val="tx1"/>
                          </a:solidFill>
                          <a:latin typeface="Calibri Light" panose="020F0302020204030204" pitchFamily="34" charset="0"/>
                          <a:ea typeface="+mn-ea"/>
                          <a:cs typeface="+mn-cs"/>
                        </a:rPr>
                        <a:t>Analysis by KFF based on survey of state</a:t>
                      </a:r>
                      <a:r>
                        <a:rPr lang="en-US" sz="1200" b="0" kern="1200" baseline="0" dirty="0" smtClean="0">
                          <a:solidFill>
                            <a:schemeClr val="tx1"/>
                          </a:solidFill>
                          <a:latin typeface="Calibri Light" panose="020F0302020204030204" pitchFamily="34" charset="0"/>
                          <a:ea typeface="+mn-ea"/>
                          <a:cs typeface="+mn-cs"/>
                        </a:rPr>
                        <a:t> </a:t>
                      </a:r>
                      <a:r>
                        <a:rPr lang="en-US" sz="1200" b="0" kern="1200" dirty="0" smtClean="0">
                          <a:solidFill>
                            <a:schemeClr val="tx1"/>
                          </a:solidFill>
                          <a:latin typeface="Calibri Light" panose="020F0302020204030204" pitchFamily="34" charset="0"/>
                          <a:ea typeface="+mn-ea"/>
                          <a:cs typeface="+mn-cs"/>
                        </a:rPr>
                        <a:t>reimbursement</a:t>
                      </a:r>
                      <a:r>
                        <a:rPr lang="en-US" sz="1200" b="0" kern="1200" baseline="0" dirty="0" smtClean="0">
                          <a:solidFill>
                            <a:schemeClr val="tx1"/>
                          </a:solidFill>
                          <a:latin typeface="Calibri Light" panose="020F0302020204030204" pitchFamily="34" charset="0"/>
                          <a:ea typeface="+mn-ea"/>
                          <a:cs typeface="+mn-cs"/>
                        </a:rPr>
                        <a:t> levels for physician services</a:t>
                      </a:r>
                    </a:p>
                    <a:p>
                      <a:pPr marL="169863" marR="0" lvl="1" indent="-169863"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0" kern="1200" baseline="0" dirty="0" smtClean="0">
                          <a:solidFill>
                            <a:schemeClr val="tx1"/>
                          </a:solidFill>
                          <a:latin typeface="Calibri Light" panose="020F0302020204030204" pitchFamily="34" charset="0"/>
                          <a:ea typeface="+mn-ea"/>
                          <a:cs typeface="+mn-cs"/>
                        </a:rPr>
                        <a:t>Method only includes the effect of unit prices</a:t>
                      </a:r>
                    </a:p>
                    <a:p>
                      <a:pPr marL="169863" marR="0" lvl="1" indent="-169863"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0" kern="1200" baseline="0" dirty="0" smtClean="0">
                          <a:solidFill>
                            <a:schemeClr val="tx1"/>
                          </a:solidFill>
                          <a:latin typeface="Calibri Light" panose="020F0302020204030204" pitchFamily="34" charset="0"/>
                          <a:ea typeface="+mn-ea"/>
                          <a:cs typeface="+mn-cs"/>
                        </a:rPr>
                        <a:t>Data for 2008</a:t>
                      </a:r>
                      <a:endParaRPr lang="en-US" sz="1200" b="0" kern="1200" dirty="0" smtClean="0">
                        <a:solidFill>
                          <a:schemeClr val="tx1"/>
                        </a:solidFill>
                        <a:latin typeface="Calibri Light" panose="020F0302020204030204" pitchFamily="34" charset="0"/>
                        <a:ea typeface="+mn-ea"/>
                        <a:cs typeface="+mn-cs"/>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r>
              <a:tr h="1104150">
                <a:tc>
                  <a:txBody>
                    <a:bodyPr/>
                    <a:lstStyle/>
                    <a:p>
                      <a:r>
                        <a:rPr lang="en-US" sz="1200" b="1" dirty="0" smtClean="0">
                          <a:solidFill>
                            <a:schemeClr val="tx1"/>
                          </a:solidFill>
                          <a:latin typeface="Calibri Light" panose="020F0302020204030204" pitchFamily="34" charset="0"/>
                        </a:rPr>
                        <a:t>Commercial</a:t>
                      </a:r>
                      <a:endParaRPr lang="en-US" sz="120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38100" cap="flat" cmpd="sng" algn="ctr">
                      <a:noFill/>
                      <a:prstDash val="solid"/>
                      <a:round/>
                      <a:headEnd type="none" w="med" len="med"/>
                      <a:tailEnd type="none" w="med" len="med"/>
                    </a:lnB>
                    <a:noFill/>
                  </a:tcPr>
                </a:tc>
                <a:tc>
                  <a:txBody>
                    <a:bodyPr/>
                    <a:lstStyle/>
                    <a:p>
                      <a:pPr marL="0" indent="0" algn="ctr" defTabSz="914400" rtl="0" eaLnBrk="1" latinLnBrk="0" hangingPunct="1">
                        <a:buFont typeface="Wingdings" pitchFamily="2" charset="2"/>
                        <a:buNone/>
                      </a:pPr>
                      <a:r>
                        <a:rPr lang="en-US" sz="1200" b="0" kern="1200" dirty="0" smtClean="0">
                          <a:solidFill>
                            <a:schemeClr val="tx1"/>
                          </a:solidFill>
                          <a:latin typeface="Calibri Light" panose="020F0302020204030204" pitchFamily="34" charset="0"/>
                          <a:ea typeface="+mn-ea"/>
                          <a:cs typeface="+mn-cs"/>
                        </a:rPr>
                        <a:t>Above U.S. average</a:t>
                      </a:r>
                      <a:endParaRPr lang="en-US" sz="1200" b="0" kern="1200" dirty="0">
                        <a:solidFill>
                          <a:schemeClr val="tx1"/>
                        </a:solidFill>
                        <a:latin typeface="Calibri Light" panose="020F0302020204030204" pitchFamily="34" charset="0"/>
                        <a:ea typeface="+mn-ea"/>
                        <a:cs typeface="+mn-cs"/>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38100" cap="flat" cmpd="sng" algn="ctr">
                      <a:noFill/>
                      <a:prstDash val="solid"/>
                      <a:round/>
                      <a:headEnd type="none" w="med" len="med"/>
                      <a:tailEnd type="none" w="med" len="med"/>
                    </a:lnB>
                    <a:noFill/>
                  </a:tcPr>
                </a:tc>
                <a:tc>
                  <a:txBody>
                    <a:bodyPr/>
                    <a:lstStyle/>
                    <a:p>
                      <a:pPr marL="171450" indent="-171450" algn="l">
                        <a:buFont typeface="Wingdings" pitchFamily="2" charset="2"/>
                        <a:buChar char="§"/>
                      </a:pPr>
                      <a:r>
                        <a:rPr lang="en-US" sz="1200" dirty="0" smtClean="0">
                          <a:solidFill>
                            <a:schemeClr val="tx1"/>
                          </a:solidFill>
                          <a:latin typeface="Calibri Light" panose="020F0302020204030204" pitchFamily="34" charset="0"/>
                        </a:rPr>
                        <a:t>Analysis by</a:t>
                      </a:r>
                      <a:r>
                        <a:rPr lang="en-US" sz="1200" baseline="0" dirty="0" smtClean="0">
                          <a:solidFill>
                            <a:schemeClr val="tx1"/>
                          </a:solidFill>
                          <a:latin typeface="Calibri Light" panose="020F0302020204030204" pitchFamily="34" charset="0"/>
                        </a:rPr>
                        <a:t> researchers on national commercial data from large, multi-state employers</a:t>
                      </a:r>
                    </a:p>
                    <a:p>
                      <a:pPr marL="171450" indent="-171450" algn="l">
                        <a:buFont typeface="Wingdings" pitchFamily="2" charset="2"/>
                        <a:buChar char="§"/>
                      </a:pPr>
                      <a:r>
                        <a:rPr lang="en-US" sz="1200" dirty="0" smtClean="0">
                          <a:solidFill>
                            <a:schemeClr val="tx1"/>
                          </a:solidFill>
                          <a:latin typeface="Calibri Light" panose="020F0302020204030204" pitchFamily="34" charset="0"/>
                        </a:rPr>
                        <a:t>Method includes the effect of both unit prices and provider mix</a:t>
                      </a:r>
                    </a:p>
                    <a:p>
                      <a:pPr marL="171450" indent="-171450" algn="l">
                        <a:buFont typeface="Wingdings" pitchFamily="2" charset="2"/>
                        <a:buChar char="§"/>
                      </a:pPr>
                      <a:r>
                        <a:rPr lang="en-US" sz="1200" dirty="0" smtClean="0">
                          <a:solidFill>
                            <a:schemeClr val="tx1"/>
                          </a:solidFill>
                          <a:latin typeface="Calibri Light" panose="020F0302020204030204" pitchFamily="34" charset="0"/>
                        </a:rPr>
                        <a:t>Data for 2007-2009</a:t>
                      </a:r>
                      <a:endParaRPr lang="en-US" sz="120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381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95137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3"/>
            <a:ext cx="8794113" cy="753668"/>
          </a:xfrm>
        </p:spPr>
        <p:txBody>
          <a:bodyPr/>
          <a:lstStyle/>
          <a:p>
            <a:r>
              <a:rPr lang="en-US" dirty="0" smtClean="0"/>
              <a:t>Both utilization differences and price differences factor into Massachusetts’ spending above the U.S. average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13892329"/>
              </p:ext>
            </p:extLst>
          </p:nvPr>
        </p:nvGraphicFramePr>
        <p:xfrm>
          <a:off x="575110" y="1093045"/>
          <a:ext cx="4573857" cy="4908808"/>
        </p:xfrm>
        <a:graphic>
          <a:graphicData uri="http://schemas.openxmlformats.org/drawingml/2006/table">
            <a:tbl>
              <a:tblPr firstRow="1" bandRow="1">
                <a:effectLst/>
                <a:tableStyleId>{2D5ABB26-0587-4C30-8999-92F81FD0307C}</a:tableStyleId>
              </a:tblPr>
              <a:tblGrid>
                <a:gridCol w="1153933"/>
                <a:gridCol w="3419924"/>
              </a:tblGrid>
              <a:tr h="467425">
                <a:tc>
                  <a:txBody>
                    <a:bodyPr/>
                    <a:lstStyle/>
                    <a:p>
                      <a:endParaRPr lang="en-US" sz="1300" b="1" baseline="30000" dirty="0">
                        <a:solidFill>
                          <a:schemeClr val="tx1"/>
                        </a:solidFill>
                        <a:latin typeface="Calibri Light" panose="020F0302020204030204" pitchFamily="34" charset="0"/>
                      </a:endParaRPr>
                    </a:p>
                  </a:txBody>
                  <a:tcPr marL="93303" marR="93303" marT="46649" marB="46649" anchor="ctr">
                    <a:lnB w="12700" cap="flat" cmpd="sng" algn="ctr">
                      <a:solidFill>
                        <a:schemeClr val="bg1">
                          <a:lumMod val="50000"/>
                        </a:schemeClr>
                      </a:solidFill>
                      <a:prstDash val="solid"/>
                      <a:round/>
                      <a:headEnd type="none" w="med" len="med"/>
                      <a:tailEnd type="none" w="med" len="med"/>
                    </a:lnB>
                    <a:noFill/>
                  </a:tcPr>
                </a:tc>
                <a:tc>
                  <a:txBody>
                    <a:bodyPr/>
                    <a:lstStyle/>
                    <a:p>
                      <a:pPr algn="ctr"/>
                      <a:r>
                        <a:rPr lang="en-US" sz="1300" b="1" dirty="0" smtClean="0">
                          <a:solidFill>
                            <a:schemeClr val="tx1"/>
                          </a:solidFill>
                          <a:latin typeface="Calibri Light" panose="020F0302020204030204" pitchFamily="34" charset="0"/>
                        </a:rPr>
                        <a:t>Levels of spending</a:t>
                      </a:r>
                      <a:endParaRPr lang="en-US" sz="1300" b="1" dirty="0">
                        <a:solidFill>
                          <a:schemeClr val="tx1"/>
                        </a:solidFill>
                        <a:latin typeface="Calibri Light" panose="020F0302020204030204" pitchFamily="34" charset="0"/>
                      </a:endParaRPr>
                    </a:p>
                  </a:txBody>
                  <a:tcPr marL="93303" marR="93303" marT="46649" marB="46649" anchor="b">
                    <a:lnB w="12700" cap="flat" cmpd="sng" algn="ctr">
                      <a:solidFill>
                        <a:schemeClr val="bg1">
                          <a:lumMod val="50000"/>
                        </a:schemeClr>
                      </a:solidFill>
                      <a:prstDash val="solid"/>
                      <a:round/>
                      <a:headEnd type="none" w="med" len="med"/>
                      <a:tailEnd type="none" w="med" len="med"/>
                    </a:lnB>
                    <a:noFill/>
                  </a:tcPr>
                </a:tc>
              </a:tr>
              <a:tr h="818337">
                <a:tc>
                  <a:txBody>
                    <a:bodyPr/>
                    <a:lstStyle/>
                    <a:p>
                      <a:r>
                        <a:rPr lang="en-US" sz="1300" b="1" dirty="0" smtClean="0">
                          <a:solidFill>
                            <a:schemeClr val="tx1"/>
                          </a:solidFill>
                          <a:latin typeface="Calibri Light" panose="020F0302020204030204" pitchFamily="34" charset="0"/>
                        </a:rPr>
                        <a:t>Pe</a:t>
                      </a:r>
                      <a:r>
                        <a:rPr lang="en-US" sz="1300" b="1" baseline="0" dirty="0" smtClean="0">
                          <a:solidFill>
                            <a:schemeClr val="tx1"/>
                          </a:solidFill>
                          <a:latin typeface="Calibri Light" panose="020F0302020204030204" pitchFamily="34" charset="0"/>
                        </a:rPr>
                        <a:t>r capita s</a:t>
                      </a:r>
                      <a:r>
                        <a:rPr lang="en-US" sz="1300" b="1" dirty="0" smtClean="0">
                          <a:solidFill>
                            <a:schemeClr val="tx1"/>
                          </a:solidFill>
                          <a:latin typeface="Calibri Light" panose="020F0302020204030204" pitchFamily="34" charset="0"/>
                        </a:rPr>
                        <a:t>pending</a:t>
                      </a:r>
                      <a:endParaRPr lang="en-US" sz="1300" b="1"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171450" indent="-171450" algn="l">
                        <a:buFont typeface="Wingdings" pitchFamily="2" charset="2"/>
                        <a:buChar char="§"/>
                      </a:pPr>
                      <a:r>
                        <a:rPr lang="en-US" sz="1300" dirty="0" smtClean="0">
                          <a:solidFill>
                            <a:schemeClr val="tx1"/>
                          </a:solidFill>
                          <a:latin typeface="Calibri Light" panose="020F0302020204030204" pitchFamily="34" charset="0"/>
                        </a:rPr>
                        <a:t>36% </a:t>
                      </a:r>
                      <a:r>
                        <a:rPr lang="en-US" sz="1300" b="1" dirty="0" smtClean="0">
                          <a:solidFill>
                            <a:schemeClr val="tx1"/>
                          </a:solidFill>
                          <a:latin typeface="Calibri Light" panose="020F0302020204030204" pitchFamily="34" charset="0"/>
                        </a:rPr>
                        <a:t>higher than national average</a:t>
                      </a:r>
                      <a:endParaRPr lang="en-US" sz="1300" b="1" dirty="0">
                        <a:solidFill>
                          <a:schemeClr val="tx1"/>
                        </a:solidFill>
                        <a:latin typeface="Calibri Light" panose="020F0302020204030204" pitchFamily="34" charset="0"/>
                      </a:endParaRPr>
                    </a:p>
                  </a:txBody>
                  <a:tcPr marL="93303" marR="93303" marT="46649" marB="46649">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r>
              <a:tr h="1710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Calibri Light" panose="020F0302020204030204" pitchFamily="34" charset="0"/>
                        </a:rPr>
                        <a:t>Utilization</a:t>
                      </a:r>
                      <a:endParaRPr lang="en-US" sz="1300" b="1"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169863" indent="-169863" algn="l">
                        <a:buFont typeface="Wingdings" pitchFamily="2" charset="2"/>
                        <a:buChar char="§"/>
                      </a:pPr>
                      <a:r>
                        <a:rPr lang="en-US" sz="1300" b="1" dirty="0" smtClean="0">
                          <a:solidFill>
                            <a:schemeClr val="tx1"/>
                          </a:solidFill>
                          <a:latin typeface="Calibri Light" panose="020F0302020204030204" pitchFamily="34" charset="0"/>
                        </a:rPr>
                        <a:t>Higher utilization </a:t>
                      </a:r>
                      <a:r>
                        <a:rPr lang="en-US" sz="1300" b="0" dirty="0" smtClean="0">
                          <a:solidFill>
                            <a:schemeClr val="tx1"/>
                          </a:solidFill>
                          <a:latin typeface="Calibri Light" panose="020F0302020204030204" pitchFamily="34" charset="0"/>
                        </a:rPr>
                        <a:t>for state as a whole:</a:t>
                      </a:r>
                    </a:p>
                    <a:p>
                      <a:pPr marL="284163" lvl="1" indent="-171450" algn="l">
                        <a:buFont typeface="Courier New" pitchFamily="49" charset="0"/>
                        <a:buChar char="-"/>
                      </a:pPr>
                      <a:r>
                        <a:rPr lang="en-US" sz="1300" b="0" baseline="0" dirty="0" smtClean="0">
                          <a:solidFill>
                            <a:schemeClr val="tx1"/>
                          </a:solidFill>
                          <a:latin typeface="Calibri Light" panose="020F0302020204030204" pitchFamily="34" charset="0"/>
                        </a:rPr>
                        <a:t>Inpatient (age-adjusted): 10% higher</a:t>
                      </a:r>
                    </a:p>
                    <a:p>
                      <a:pPr marL="284163" lvl="1" indent="-171450" algn="l">
                        <a:buFont typeface="Courier New" pitchFamily="49" charset="0"/>
                        <a:buChar char="-"/>
                      </a:pPr>
                      <a:r>
                        <a:rPr lang="en-US" sz="1300" b="0" baseline="0" dirty="0" smtClean="0">
                          <a:solidFill>
                            <a:schemeClr val="tx1"/>
                          </a:solidFill>
                          <a:latin typeface="Calibri Light" panose="020F0302020204030204" pitchFamily="34" charset="0"/>
                        </a:rPr>
                        <a:t>Hospital outpatient: 72% higher</a:t>
                      </a:r>
                    </a:p>
                    <a:p>
                      <a:pPr marL="112713" lvl="1" indent="0" algn="l">
                        <a:buFont typeface="Courier New" pitchFamily="49" charset="0"/>
                        <a:buNone/>
                      </a:pPr>
                      <a:endParaRPr lang="en-US" sz="1300" b="0" baseline="0" dirty="0" smtClean="0">
                        <a:solidFill>
                          <a:schemeClr val="tx1"/>
                        </a:solidFill>
                        <a:latin typeface="Calibri Light" panose="020F0302020204030204" pitchFamily="34" charset="0"/>
                      </a:endParaRPr>
                    </a:p>
                    <a:p>
                      <a:pPr marL="169863" marR="0" lvl="1" indent="-169863"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300" b="1" kern="1200" dirty="0" smtClean="0">
                          <a:solidFill>
                            <a:schemeClr val="tx1"/>
                          </a:solidFill>
                          <a:latin typeface="Calibri Light" panose="020F0302020204030204" pitchFamily="34" charset="0"/>
                          <a:ea typeface="+mn-ea"/>
                          <a:cs typeface="+mn-cs"/>
                        </a:rPr>
                        <a:t>Overall</a:t>
                      </a:r>
                      <a:r>
                        <a:rPr lang="en-US" sz="1300" b="1" kern="1200" baseline="0" dirty="0" smtClean="0">
                          <a:solidFill>
                            <a:schemeClr val="tx1"/>
                          </a:solidFill>
                          <a:latin typeface="Calibri Light" panose="020F0302020204030204" pitchFamily="34" charset="0"/>
                          <a:ea typeface="+mn-ea"/>
                          <a:cs typeface="+mn-cs"/>
                        </a:rPr>
                        <a:t> </a:t>
                      </a:r>
                      <a:r>
                        <a:rPr lang="en-US" sz="1300" b="1" kern="1200" dirty="0" smtClean="0">
                          <a:solidFill>
                            <a:schemeClr val="tx1"/>
                          </a:solidFill>
                          <a:latin typeface="Calibri Light" panose="020F0302020204030204" pitchFamily="34" charset="0"/>
                          <a:ea typeface="+mn-ea"/>
                          <a:cs typeface="+mn-cs"/>
                        </a:rPr>
                        <a:t>Medicare</a:t>
                      </a:r>
                      <a:r>
                        <a:rPr lang="en-US" sz="1300" b="1" kern="1200" baseline="0" dirty="0" smtClean="0">
                          <a:solidFill>
                            <a:schemeClr val="tx1"/>
                          </a:solidFill>
                          <a:latin typeface="Calibri Light" panose="020F0302020204030204" pitchFamily="34" charset="0"/>
                          <a:ea typeface="+mn-ea"/>
                          <a:cs typeface="+mn-cs"/>
                        </a:rPr>
                        <a:t> utilization comparable </a:t>
                      </a:r>
                      <a:r>
                        <a:rPr lang="en-US" sz="1300" b="0" kern="1200" baseline="0" dirty="0" smtClean="0">
                          <a:solidFill>
                            <a:schemeClr val="tx1"/>
                          </a:solidFill>
                          <a:latin typeface="Calibri Light" panose="020F0302020204030204" pitchFamily="34" charset="0"/>
                          <a:ea typeface="+mn-ea"/>
                          <a:cs typeface="+mn-cs"/>
                        </a:rPr>
                        <a:t>to national average, although differences may exist for particular categories of service</a:t>
                      </a:r>
                      <a:br>
                        <a:rPr lang="en-US" sz="1300" b="0" kern="1200" baseline="0" dirty="0" smtClean="0">
                          <a:solidFill>
                            <a:schemeClr val="tx1"/>
                          </a:solidFill>
                          <a:latin typeface="Calibri Light" panose="020F0302020204030204" pitchFamily="34" charset="0"/>
                          <a:ea typeface="+mn-ea"/>
                          <a:cs typeface="+mn-cs"/>
                        </a:rPr>
                      </a:br>
                      <a:endParaRPr lang="en-US" sz="1300" b="0" kern="1200" dirty="0" smtClean="0">
                        <a:solidFill>
                          <a:schemeClr val="tx1"/>
                        </a:solidFill>
                        <a:latin typeface="Calibri Light" panose="020F0302020204030204" pitchFamily="34" charset="0"/>
                        <a:ea typeface="+mn-ea"/>
                        <a:cs typeface="+mn-cs"/>
                      </a:endParaRPr>
                    </a:p>
                  </a:txBody>
                  <a:tcPr marL="93303" marR="93303" marT="46649" marB="46649">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r>
              <a:tr h="1912595">
                <a:tc>
                  <a:txBody>
                    <a:bodyPr/>
                    <a:lstStyle/>
                    <a:p>
                      <a:r>
                        <a:rPr lang="en-US" sz="1300" b="1" dirty="0" smtClean="0">
                          <a:solidFill>
                            <a:schemeClr val="tx1"/>
                          </a:solidFill>
                          <a:latin typeface="Calibri Light" panose="020F0302020204030204" pitchFamily="34" charset="0"/>
                        </a:rPr>
                        <a:t>Price</a:t>
                      </a:r>
                      <a:endParaRPr lang="en-US" sz="130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38100" cap="flat" cmpd="sng" algn="ctr">
                      <a:noFill/>
                      <a:prstDash val="solid"/>
                      <a:round/>
                      <a:headEnd type="none" w="med" len="med"/>
                      <a:tailEnd type="none" w="med" len="med"/>
                    </a:lnB>
                    <a:noFill/>
                  </a:tcPr>
                </a:tc>
                <a:tc>
                  <a:txBody>
                    <a:bodyPr/>
                    <a:lstStyle/>
                    <a:p>
                      <a:pPr marL="171450" indent="-171450" algn="l">
                        <a:buFont typeface="Wingdings" pitchFamily="2" charset="2"/>
                        <a:buChar char="§"/>
                      </a:pPr>
                      <a:r>
                        <a:rPr lang="en-US" sz="1300" dirty="0" smtClean="0">
                          <a:solidFill>
                            <a:schemeClr val="tx1"/>
                          </a:solidFill>
                          <a:latin typeface="Calibri Light" panose="020F0302020204030204" pitchFamily="34" charset="0"/>
                        </a:rPr>
                        <a:t>National claims</a:t>
                      </a:r>
                      <a:r>
                        <a:rPr lang="en-US" sz="1300" baseline="0" dirty="0" smtClean="0">
                          <a:solidFill>
                            <a:schemeClr val="tx1"/>
                          </a:solidFill>
                          <a:latin typeface="Calibri Light" panose="020F0302020204030204" pitchFamily="34" charset="0"/>
                        </a:rPr>
                        <a:t> data sets suggest </a:t>
                      </a:r>
                      <a:r>
                        <a:rPr lang="en-US" sz="1300" b="1" baseline="0" dirty="0" smtClean="0">
                          <a:solidFill>
                            <a:schemeClr val="tx1"/>
                          </a:solidFill>
                          <a:latin typeface="Calibri Light" panose="020F0302020204030204" pitchFamily="34" charset="0"/>
                        </a:rPr>
                        <a:t>c</a:t>
                      </a:r>
                      <a:r>
                        <a:rPr lang="en-US" sz="1300" b="1" dirty="0" smtClean="0">
                          <a:solidFill>
                            <a:schemeClr val="tx1"/>
                          </a:solidFill>
                          <a:latin typeface="Calibri Light" panose="020F0302020204030204" pitchFamily="34" charset="0"/>
                        </a:rPr>
                        <a:t>ommercial prices</a:t>
                      </a:r>
                      <a:r>
                        <a:rPr lang="en-US" sz="1300" dirty="0" smtClean="0">
                          <a:solidFill>
                            <a:schemeClr val="tx1"/>
                          </a:solidFill>
                          <a:latin typeface="Calibri Light" panose="020F0302020204030204" pitchFamily="34" charset="0"/>
                        </a:rPr>
                        <a:t> are </a:t>
                      </a:r>
                      <a:r>
                        <a:rPr lang="en-US" sz="1300" b="1" dirty="0" smtClean="0">
                          <a:solidFill>
                            <a:schemeClr val="tx1"/>
                          </a:solidFill>
                          <a:latin typeface="Calibri Light" panose="020F0302020204030204" pitchFamily="34" charset="0"/>
                        </a:rPr>
                        <a:t>higher</a:t>
                      </a:r>
                      <a:r>
                        <a:rPr lang="en-US" sz="1300" dirty="0" smtClean="0">
                          <a:solidFill>
                            <a:schemeClr val="tx1"/>
                          </a:solidFill>
                          <a:latin typeface="Calibri Light" panose="020F0302020204030204" pitchFamily="34" charset="0"/>
                        </a:rPr>
                        <a:t> than national averages</a:t>
                      </a:r>
                    </a:p>
                    <a:p>
                      <a:pPr marL="171450" indent="-171450" algn="l">
                        <a:buFont typeface="Wingdings" pitchFamily="2" charset="2"/>
                        <a:buChar char="§"/>
                      </a:pPr>
                      <a:endParaRPr lang="en-US" sz="1300" dirty="0" smtClean="0">
                        <a:solidFill>
                          <a:schemeClr val="tx1"/>
                        </a:solidFill>
                        <a:latin typeface="Calibri Light" panose="020F0302020204030204" pitchFamily="34" charset="0"/>
                      </a:endParaRPr>
                    </a:p>
                    <a:p>
                      <a:pPr marL="171450" indent="-171450" algn="l">
                        <a:buFont typeface="Wingdings" pitchFamily="2" charset="2"/>
                        <a:buChar char="§"/>
                      </a:pPr>
                      <a:r>
                        <a:rPr lang="en-US" sz="1300" b="1" dirty="0" smtClean="0">
                          <a:solidFill>
                            <a:schemeClr val="tx1"/>
                          </a:solidFill>
                          <a:latin typeface="Calibri Light" panose="020F0302020204030204" pitchFamily="34" charset="0"/>
                        </a:rPr>
                        <a:t>Medicare prices</a:t>
                      </a:r>
                      <a:r>
                        <a:rPr lang="en-US" sz="1300" dirty="0" smtClean="0">
                          <a:solidFill>
                            <a:schemeClr val="tx1"/>
                          </a:solidFill>
                          <a:latin typeface="Calibri Light" panose="020F0302020204030204" pitchFamily="34" charset="0"/>
                        </a:rPr>
                        <a:t> are 8 percent </a:t>
                      </a:r>
                      <a:r>
                        <a:rPr lang="en-US" sz="1300" b="1" dirty="0" smtClean="0">
                          <a:solidFill>
                            <a:schemeClr val="tx1"/>
                          </a:solidFill>
                          <a:latin typeface="Calibri Light" panose="020F0302020204030204" pitchFamily="34" charset="0"/>
                        </a:rPr>
                        <a:t>higher</a:t>
                      </a:r>
                      <a:r>
                        <a:rPr lang="en-US" sz="1300" dirty="0" smtClean="0">
                          <a:solidFill>
                            <a:schemeClr val="tx1"/>
                          </a:solidFill>
                          <a:latin typeface="Calibri Light" panose="020F0302020204030204" pitchFamily="34" charset="0"/>
                        </a:rPr>
                        <a:t>, driven by wage and teaching adjustments</a:t>
                      </a:r>
                    </a:p>
                    <a:p>
                      <a:pPr marL="171450" indent="-171450" algn="l">
                        <a:buFont typeface="Wingdings" pitchFamily="2" charset="2"/>
                        <a:buChar char="§"/>
                      </a:pPr>
                      <a:endParaRPr lang="en-US" sz="1300" dirty="0" smtClean="0">
                        <a:solidFill>
                          <a:schemeClr val="tx1"/>
                        </a:solidFill>
                        <a:latin typeface="Calibri Light" panose="020F0302020204030204" pitchFamily="34" charset="0"/>
                      </a:endParaRPr>
                    </a:p>
                    <a:p>
                      <a:pPr marL="171450" indent="-171450" algn="l">
                        <a:buFont typeface="Wingdings" pitchFamily="2" charset="2"/>
                        <a:buChar char="§"/>
                      </a:pPr>
                      <a:r>
                        <a:rPr lang="en-US" sz="1300" b="1" dirty="0" smtClean="0">
                          <a:solidFill>
                            <a:schemeClr val="tx1"/>
                          </a:solidFill>
                          <a:latin typeface="Calibri Light" panose="020F0302020204030204" pitchFamily="34" charset="0"/>
                        </a:rPr>
                        <a:t>Medicaid unit prices </a:t>
                      </a:r>
                      <a:r>
                        <a:rPr lang="en-US" sz="1300" dirty="0" smtClean="0">
                          <a:solidFill>
                            <a:schemeClr val="tx1"/>
                          </a:solidFill>
                          <a:latin typeface="Calibri Light" panose="020F0302020204030204" pitchFamily="34" charset="0"/>
                        </a:rPr>
                        <a:t>for</a:t>
                      </a:r>
                      <a:r>
                        <a:rPr lang="en-US" sz="1300" baseline="0" dirty="0" smtClean="0">
                          <a:solidFill>
                            <a:schemeClr val="tx1"/>
                          </a:solidFill>
                          <a:latin typeface="Calibri Light" panose="020F0302020204030204" pitchFamily="34" charset="0"/>
                        </a:rPr>
                        <a:t> physician services a</a:t>
                      </a:r>
                      <a:r>
                        <a:rPr lang="en-US" sz="1300" dirty="0" smtClean="0">
                          <a:solidFill>
                            <a:schemeClr val="tx1"/>
                          </a:solidFill>
                          <a:latin typeface="Calibri Light" panose="020F0302020204030204" pitchFamily="34" charset="0"/>
                        </a:rPr>
                        <a:t>re 30 percent </a:t>
                      </a:r>
                      <a:r>
                        <a:rPr lang="en-US" sz="1300" b="1" dirty="0" smtClean="0">
                          <a:solidFill>
                            <a:schemeClr val="tx1"/>
                          </a:solidFill>
                          <a:latin typeface="Calibri Light" panose="020F0302020204030204" pitchFamily="34" charset="0"/>
                        </a:rPr>
                        <a:t>higher</a:t>
                      </a:r>
                      <a:r>
                        <a:rPr lang="en-US" sz="1300" dirty="0" smtClean="0">
                          <a:solidFill>
                            <a:schemeClr val="tx1"/>
                          </a:solidFill>
                          <a:latin typeface="Calibri Light" panose="020F0302020204030204" pitchFamily="34" charset="0"/>
                        </a:rPr>
                        <a:t> than national averages</a:t>
                      </a:r>
                      <a:endParaRPr lang="en-US" sz="1300" dirty="0">
                        <a:solidFill>
                          <a:schemeClr val="tx1"/>
                        </a:solidFill>
                        <a:latin typeface="Calibri Light" panose="020F0302020204030204" pitchFamily="34" charset="0"/>
                      </a:endParaRPr>
                    </a:p>
                  </a:txBody>
                  <a:tcPr marL="93303" marR="93303" marT="46649" marB="46649">
                    <a:lnT w="12700" cap="flat" cmpd="sng" algn="ctr">
                      <a:solidFill>
                        <a:schemeClr val="bg1">
                          <a:lumMod val="50000"/>
                        </a:schemeClr>
                      </a:solidFill>
                      <a:prstDash val="sysDot"/>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5" name="McK 5. Source"/>
          <p:cNvSpPr>
            <a:spLocks noChangeArrowheads="1"/>
          </p:cNvSpPr>
          <p:nvPr>
            <p:custDataLst>
              <p:tags r:id="rId1"/>
            </p:custDataLst>
          </p:nvPr>
        </p:nvSpPr>
        <p:spPr bwMode="auto">
          <a:xfrm>
            <a:off x="121488" y="6409600"/>
            <a:ext cx="69888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and Medicaid Services; </a:t>
            </a:r>
            <a:r>
              <a:rPr lang="en-US" sz="800" dirty="0" smtClean="0">
                <a:solidFill>
                  <a:schemeClr val="bg1">
                    <a:lumMod val="50000"/>
                  </a:schemeClr>
                </a:solidFill>
                <a:latin typeface="Calibri Light" panose="020F0302020204030204" pitchFamily="34" charset="0"/>
              </a:rPr>
              <a:t>American Hospital Association; Kaiser </a:t>
            </a:r>
            <a:r>
              <a:rPr lang="en-US" sz="800" dirty="0">
                <a:solidFill>
                  <a:schemeClr val="bg1">
                    <a:lumMod val="50000"/>
                  </a:schemeClr>
                </a:solidFill>
                <a:latin typeface="Calibri Light" panose="020F0302020204030204" pitchFamily="34" charset="0"/>
              </a:rPr>
              <a:t>Family Foundation; The Urban Institute; Analysis by Chapin White of a report </a:t>
            </a:r>
            <a:r>
              <a:rPr lang="en-US" sz="800" dirty="0" smtClean="0">
                <a:solidFill>
                  <a:schemeClr val="bg1">
                    <a:lumMod val="50000"/>
                  </a:schemeClr>
                </a:solidFill>
                <a:latin typeface="Calibri Light" panose="020F0302020204030204" pitchFamily="34" charset="0"/>
              </a:rPr>
              <a:t>	from </a:t>
            </a:r>
            <a:r>
              <a:rPr lang="en-US" sz="800" dirty="0">
                <a:solidFill>
                  <a:schemeClr val="bg1">
                    <a:lumMod val="50000"/>
                  </a:schemeClr>
                </a:solidFill>
                <a:latin typeface="Calibri Light" panose="020F0302020204030204" pitchFamily="34" charset="0"/>
              </a:rPr>
              <a:t>the 1995-2009 </a:t>
            </a:r>
            <a:r>
              <a:rPr lang="en-US" sz="800" dirty="0" err="1">
                <a:solidFill>
                  <a:schemeClr val="bg1">
                    <a:lumMod val="50000"/>
                  </a:schemeClr>
                </a:solidFill>
                <a:latin typeface="Calibri Light" panose="020F0302020204030204" pitchFamily="34" charset="0"/>
              </a:rPr>
              <a:t>Truven</a:t>
            </a:r>
            <a:r>
              <a:rPr lang="en-US" sz="800" dirty="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Health </a:t>
            </a:r>
            <a:r>
              <a:rPr lang="en-US" sz="800" dirty="0">
                <a:solidFill>
                  <a:schemeClr val="bg1">
                    <a:lumMod val="50000"/>
                  </a:schemeClr>
                </a:solidFill>
                <a:latin typeface="Calibri Light" panose="020F0302020204030204" pitchFamily="34" charset="0"/>
              </a:rPr>
              <a:t>Analytics </a:t>
            </a:r>
            <a:r>
              <a:rPr lang="en-US" sz="800" dirty="0" err="1">
                <a:solidFill>
                  <a:schemeClr val="bg1">
                    <a:lumMod val="50000"/>
                  </a:schemeClr>
                </a:solidFill>
                <a:latin typeface="Calibri Light" panose="020F0302020204030204" pitchFamily="34" charset="0"/>
              </a:rPr>
              <a:t>MarketScan</a:t>
            </a:r>
            <a:r>
              <a:rPr lang="en-US" sz="800" dirty="0">
                <a:solidFill>
                  <a:schemeClr val="bg1">
                    <a:lumMod val="50000"/>
                  </a:schemeClr>
                </a:solidFill>
                <a:latin typeface="Calibri Light" panose="020F0302020204030204" pitchFamily="34" charset="0"/>
              </a:rPr>
              <a:t>® Commercial Claims and Encounters Database (copyright © 2011 </a:t>
            </a:r>
            <a:r>
              <a:rPr lang="en-US" sz="800" dirty="0" err="1">
                <a:solidFill>
                  <a:schemeClr val="bg1">
                    <a:lumMod val="50000"/>
                  </a:schemeClr>
                </a:solidFill>
                <a:latin typeface="Calibri Light" panose="020F0302020204030204" pitchFamily="34" charset="0"/>
              </a:rPr>
              <a:t>Truven</a:t>
            </a:r>
            <a:r>
              <a:rPr lang="en-US" sz="800" dirty="0">
                <a:solidFill>
                  <a:schemeClr val="bg1">
                    <a:lumMod val="50000"/>
                  </a:schemeClr>
                </a:solidFill>
                <a:latin typeface="Calibri Light" panose="020F0302020204030204" pitchFamily="34" charset="0"/>
              </a:rPr>
              <a:t> Health Analytics, all rights </a:t>
            </a:r>
            <a:r>
              <a:rPr lang="en-US" sz="800" dirty="0" smtClean="0">
                <a:solidFill>
                  <a:schemeClr val="bg1">
                    <a:lumMod val="50000"/>
                  </a:schemeClr>
                </a:solidFill>
                <a:latin typeface="Calibri Light" panose="020F0302020204030204" pitchFamily="34" charset="0"/>
              </a:rPr>
              <a:t>	reserved</a:t>
            </a:r>
            <a:r>
              <a:rPr lang="en-US" sz="800" dirty="0">
                <a:solidFill>
                  <a:schemeClr val="bg1">
                    <a:lumMod val="50000"/>
                  </a:schemeClr>
                </a:solidFill>
                <a:latin typeface="Calibri Light" panose="020F0302020204030204" pitchFamily="34" charset="0"/>
              </a:rPr>
              <a:t>); Harvard </a:t>
            </a:r>
            <a:r>
              <a:rPr lang="en-US" sz="800" dirty="0" smtClean="0">
                <a:solidFill>
                  <a:schemeClr val="bg1">
                    <a:lumMod val="50000"/>
                  </a:schemeClr>
                </a:solidFill>
                <a:latin typeface="Calibri Light" panose="020F0302020204030204" pitchFamily="34" charset="0"/>
              </a:rPr>
              <a:t>University research </a:t>
            </a:r>
            <a:r>
              <a:rPr lang="en-US" sz="800" dirty="0">
                <a:solidFill>
                  <a:schemeClr val="bg1">
                    <a:lumMod val="50000"/>
                  </a:schemeClr>
                </a:solidFill>
                <a:latin typeface="Calibri Light" panose="020F0302020204030204" pitchFamily="34" charset="0"/>
              </a:rPr>
              <a:t>conducted for Institute of Medicine; HPC </a:t>
            </a:r>
            <a:r>
              <a:rPr lang="en-US" sz="800" dirty="0" smtClean="0">
                <a:solidFill>
                  <a:schemeClr val="bg1">
                    <a:lumMod val="50000"/>
                  </a:schemeClr>
                </a:solidFill>
                <a:latin typeface="Calibri Light" panose="020F0302020204030204" pitchFamily="34" charset="0"/>
              </a:rPr>
              <a:t>analysis</a:t>
            </a:r>
            <a:endParaRPr lang="en-US" sz="800" dirty="0">
              <a:solidFill>
                <a:schemeClr val="bg1">
                  <a:lumMod val="50000"/>
                </a:schemeClr>
              </a:solidFill>
              <a:latin typeface="Calibri Light" panose="020F0302020204030204" pitchFamily="34" charset="0"/>
            </a:endParaRPr>
          </a:p>
        </p:txBody>
      </p:sp>
      <p:grpSp>
        <p:nvGrpSpPr>
          <p:cNvPr id="20" name="Group 19"/>
          <p:cNvGrpSpPr/>
          <p:nvPr/>
        </p:nvGrpSpPr>
        <p:grpSpPr>
          <a:xfrm>
            <a:off x="8556900" y="62718"/>
            <a:ext cx="526780" cy="525890"/>
            <a:chOff x="8386059" y="61469"/>
            <a:chExt cx="516263" cy="515421"/>
          </a:xfrm>
        </p:grpSpPr>
        <p:sp>
          <p:nvSpPr>
            <p:cNvPr id="21" name="Oval 20"/>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22" name="Oval 21"/>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23" name="Oval 22"/>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24" name="Oval 23"/>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Tree>
    <p:extLst>
      <p:ext uri="{BB962C8B-B14F-4D97-AF65-F5344CB8AC3E}">
        <p14:creationId xmlns:p14="http://schemas.microsoft.com/office/powerpoint/2010/main" val="2816089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ext uri="{D42A27DB-BD31-4B8C-83A1-F6EECF244321}">
                <p14:modId xmlns:p14="http://schemas.microsoft.com/office/powerpoint/2010/main" val="144279434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6584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621" y="1621"/>
                        <a:ext cx="1619" cy="1619"/>
                      </a:xfrm>
                      <a:prstGeom prst="rect">
                        <a:avLst/>
                      </a:prstGeom>
                    </p:spPr>
                  </p:pic>
                </p:oleObj>
              </mc:Fallback>
            </mc:AlternateContent>
          </a:graphicData>
        </a:graphic>
      </p:graphicFrame>
      <p:sp>
        <p:nvSpPr>
          <p:cNvPr id="31" name="Rectangle 30"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sym typeface="Calibri Light"/>
            </a:endParaRPr>
          </a:p>
        </p:txBody>
      </p:sp>
      <p:sp>
        <p:nvSpPr>
          <p:cNvPr id="37" name="Up-Down Arrow 36"/>
          <p:cNvSpPr/>
          <p:nvPr/>
        </p:nvSpPr>
        <p:spPr>
          <a:xfrm>
            <a:off x="7815346" y="3021255"/>
            <a:ext cx="168058" cy="402983"/>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 name="Title 1"/>
          <p:cNvSpPr>
            <a:spLocks noGrp="1"/>
          </p:cNvSpPr>
          <p:nvPr>
            <p:ph type="title"/>
          </p:nvPr>
        </p:nvSpPr>
        <p:spPr>
          <a:xfrm>
            <a:off x="121489" y="234863"/>
            <a:ext cx="8794113" cy="376834"/>
          </a:xfrm>
        </p:spPr>
        <p:txBody>
          <a:bodyPr/>
          <a:lstStyle/>
          <a:p>
            <a:r>
              <a:rPr lang="en-US" dirty="0"/>
              <a:t>Profile of Massachusetts’ health care spending</a:t>
            </a:r>
          </a:p>
        </p:txBody>
      </p:sp>
      <p:sp>
        <p:nvSpPr>
          <p:cNvPr id="26" name="Content Placeholder 2"/>
          <p:cNvSpPr txBox="1">
            <a:spLocks/>
          </p:cNvSpPr>
          <p:nvPr/>
        </p:nvSpPr>
        <p:spPr bwMode="auto">
          <a:xfrm>
            <a:off x="5236904" y="942127"/>
            <a:ext cx="3518733" cy="75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b="1" dirty="0">
                <a:solidFill>
                  <a:schemeClr val="tx2"/>
                </a:solidFill>
                <a:latin typeface="Calibri Light" panose="020F0302020204030204" pitchFamily="34" charset="0"/>
              </a:rPr>
              <a:t>Trends in spending</a:t>
            </a:r>
            <a:r>
              <a:rPr lang="en-US" b="1" dirty="0">
                <a:latin typeface="Calibri Light" panose="020F0302020204030204" pitchFamily="34" charset="0"/>
              </a:rPr>
              <a:t>:  </a:t>
            </a:r>
            <a:r>
              <a:rPr lang="en-US" dirty="0">
                <a:latin typeface="Calibri Light" panose="020F0302020204030204" pitchFamily="34" charset="0"/>
              </a:rPr>
              <a:t>what contributed to the growth in Massachusetts health care spending over the past two decades? </a:t>
            </a:r>
            <a:endParaRPr lang="en-US" b="1" dirty="0">
              <a:latin typeface="Calibri Light" panose="020F0302020204030204" pitchFamily="34" charset="0"/>
            </a:endParaRPr>
          </a:p>
        </p:txBody>
      </p:sp>
      <p:sp>
        <p:nvSpPr>
          <p:cNvPr id="40" name="Oval 39"/>
          <p:cNvSpPr/>
          <p:nvPr/>
        </p:nvSpPr>
        <p:spPr>
          <a:xfrm>
            <a:off x="4789723" y="1128454"/>
            <a:ext cx="372670" cy="372648"/>
          </a:xfrm>
          <a:prstGeom prst="ellips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307" tIns="46648" rIns="93296" bIns="46648" rtlCol="0" anchor="ctr"/>
          <a:lstStyle/>
          <a:p>
            <a:pPr algn="ctr"/>
            <a:r>
              <a:rPr lang="en-US" b="1" dirty="0" smtClean="0"/>
              <a:t>2</a:t>
            </a:r>
            <a:endParaRPr lang="en-US" b="1" dirty="0"/>
          </a:p>
        </p:txBody>
      </p:sp>
      <p:grpSp>
        <p:nvGrpSpPr>
          <p:cNvPr id="43" name="Group 42"/>
          <p:cNvGrpSpPr/>
          <p:nvPr/>
        </p:nvGrpSpPr>
        <p:grpSpPr>
          <a:xfrm>
            <a:off x="8556900" y="62718"/>
            <a:ext cx="526780" cy="525890"/>
            <a:chOff x="8386059" y="61469"/>
            <a:chExt cx="516263" cy="515421"/>
          </a:xfrm>
        </p:grpSpPr>
        <p:sp>
          <p:nvSpPr>
            <p:cNvPr id="44" name="Oval 43"/>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45" name="Oval 44"/>
            <p:cNvSpPr/>
            <p:nvPr/>
          </p:nvSpPr>
          <p:spPr>
            <a:xfrm>
              <a:off x="8653287"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51" name="Oval 50"/>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52" name="Oval 51"/>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grpSp>
        <p:nvGrpSpPr>
          <p:cNvPr id="27" name="Group 26"/>
          <p:cNvGrpSpPr/>
          <p:nvPr/>
        </p:nvGrpSpPr>
        <p:grpSpPr>
          <a:xfrm>
            <a:off x="8216026" y="2659640"/>
            <a:ext cx="539501" cy="395067"/>
            <a:chOff x="-2328285" y="2116138"/>
            <a:chExt cx="1885950" cy="1381125"/>
          </a:xfrm>
          <a:solidFill>
            <a:schemeClr val="bg1">
              <a:lumMod val="75000"/>
            </a:schemeClr>
          </a:solidFill>
        </p:grpSpPr>
        <p:sp>
          <p:nvSpPr>
            <p:cNvPr id="28" name="Freeform 157"/>
            <p:cNvSpPr>
              <a:spLocks/>
            </p:cNvSpPr>
            <p:nvPr/>
          </p:nvSpPr>
          <p:spPr bwMode="auto">
            <a:xfrm>
              <a:off x="-2328285" y="2116138"/>
              <a:ext cx="1822450" cy="946150"/>
            </a:xfrm>
            <a:custGeom>
              <a:avLst/>
              <a:gdLst>
                <a:gd name="T0" fmla="*/ 324 w 1148"/>
                <a:gd name="T1" fmla="*/ 82 h 596"/>
                <a:gd name="T2" fmla="*/ 714 w 1148"/>
                <a:gd name="T3" fmla="*/ 74 h 596"/>
                <a:gd name="T4" fmla="*/ 734 w 1148"/>
                <a:gd name="T5" fmla="*/ 78 h 596"/>
                <a:gd name="T6" fmla="*/ 744 w 1148"/>
                <a:gd name="T7" fmla="*/ 42 h 596"/>
                <a:gd name="T8" fmla="*/ 814 w 1148"/>
                <a:gd name="T9" fmla="*/ 0 h 596"/>
                <a:gd name="T10" fmla="*/ 856 w 1148"/>
                <a:gd name="T11" fmla="*/ 18 h 596"/>
                <a:gd name="T12" fmla="*/ 890 w 1148"/>
                <a:gd name="T13" fmla="*/ 110 h 596"/>
                <a:gd name="T14" fmla="*/ 888 w 1148"/>
                <a:gd name="T15" fmla="*/ 144 h 596"/>
                <a:gd name="T16" fmla="*/ 834 w 1148"/>
                <a:gd name="T17" fmla="*/ 184 h 596"/>
                <a:gd name="T18" fmla="*/ 802 w 1148"/>
                <a:gd name="T19" fmla="*/ 252 h 596"/>
                <a:gd name="T20" fmla="*/ 882 w 1148"/>
                <a:gd name="T21" fmla="*/ 294 h 596"/>
                <a:gd name="T22" fmla="*/ 940 w 1148"/>
                <a:gd name="T23" fmla="*/ 416 h 596"/>
                <a:gd name="T24" fmla="*/ 1036 w 1148"/>
                <a:gd name="T25" fmla="*/ 484 h 596"/>
                <a:gd name="T26" fmla="*/ 1122 w 1148"/>
                <a:gd name="T27" fmla="*/ 428 h 596"/>
                <a:gd name="T28" fmla="*/ 1088 w 1148"/>
                <a:gd name="T29" fmla="*/ 380 h 596"/>
                <a:gd name="T30" fmla="*/ 1066 w 1148"/>
                <a:gd name="T31" fmla="*/ 334 h 596"/>
                <a:gd name="T32" fmla="*/ 1106 w 1148"/>
                <a:gd name="T33" fmla="*/ 348 h 596"/>
                <a:gd name="T34" fmla="*/ 1148 w 1148"/>
                <a:gd name="T35" fmla="*/ 508 h 596"/>
                <a:gd name="T36" fmla="*/ 1110 w 1148"/>
                <a:gd name="T37" fmla="*/ 514 h 596"/>
                <a:gd name="T38" fmla="*/ 1012 w 1148"/>
                <a:gd name="T39" fmla="*/ 542 h 596"/>
                <a:gd name="T40" fmla="*/ 922 w 1148"/>
                <a:gd name="T41" fmla="*/ 572 h 596"/>
                <a:gd name="T42" fmla="*/ 924 w 1148"/>
                <a:gd name="T43" fmla="*/ 544 h 596"/>
                <a:gd name="T44" fmla="*/ 912 w 1148"/>
                <a:gd name="T45" fmla="*/ 502 h 596"/>
                <a:gd name="T46" fmla="*/ 816 w 1148"/>
                <a:gd name="T47" fmla="*/ 588 h 596"/>
                <a:gd name="T48" fmla="*/ 788 w 1148"/>
                <a:gd name="T49" fmla="*/ 562 h 596"/>
                <a:gd name="T50" fmla="*/ 774 w 1148"/>
                <a:gd name="T51" fmla="*/ 546 h 596"/>
                <a:gd name="T52" fmla="*/ 752 w 1148"/>
                <a:gd name="T53" fmla="*/ 516 h 596"/>
                <a:gd name="T54" fmla="*/ 700 w 1148"/>
                <a:gd name="T55" fmla="*/ 474 h 596"/>
                <a:gd name="T56" fmla="*/ 680 w 1148"/>
                <a:gd name="T57" fmla="*/ 416 h 596"/>
                <a:gd name="T58" fmla="*/ 552 w 1148"/>
                <a:gd name="T59" fmla="*/ 378 h 596"/>
                <a:gd name="T60" fmla="*/ 236 w 1148"/>
                <a:gd name="T61" fmla="*/ 400 h 596"/>
                <a:gd name="T62" fmla="*/ 216 w 1148"/>
                <a:gd name="T63" fmla="*/ 376 h 596"/>
                <a:gd name="T64" fmla="*/ 0 w 1148"/>
                <a:gd name="T65" fmla="*/ 366 h 596"/>
                <a:gd name="T66" fmla="*/ 82 w 1148"/>
                <a:gd name="T67" fmla="*/ 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596">
                  <a:moveTo>
                    <a:pt x="82" y="82"/>
                  </a:moveTo>
                  <a:lnTo>
                    <a:pt x="324" y="82"/>
                  </a:lnTo>
                  <a:lnTo>
                    <a:pt x="706" y="84"/>
                  </a:lnTo>
                  <a:lnTo>
                    <a:pt x="714" y="74"/>
                  </a:lnTo>
                  <a:lnTo>
                    <a:pt x="728" y="68"/>
                  </a:lnTo>
                  <a:lnTo>
                    <a:pt x="734" y="78"/>
                  </a:lnTo>
                  <a:lnTo>
                    <a:pt x="744" y="70"/>
                  </a:lnTo>
                  <a:lnTo>
                    <a:pt x="744" y="42"/>
                  </a:lnTo>
                  <a:lnTo>
                    <a:pt x="776" y="40"/>
                  </a:lnTo>
                  <a:lnTo>
                    <a:pt x="814" y="0"/>
                  </a:lnTo>
                  <a:lnTo>
                    <a:pt x="838" y="2"/>
                  </a:lnTo>
                  <a:lnTo>
                    <a:pt x="856" y="18"/>
                  </a:lnTo>
                  <a:lnTo>
                    <a:pt x="856" y="70"/>
                  </a:lnTo>
                  <a:lnTo>
                    <a:pt x="890" y="110"/>
                  </a:lnTo>
                  <a:lnTo>
                    <a:pt x="896" y="130"/>
                  </a:lnTo>
                  <a:lnTo>
                    <a:pt x="888" y="144"/>
                  </a:lnTo>
                  <a:lnTo>
                    <a:pt x="864" y="152"/>
                  </a:lnTo>
                  <a:lnTo>
                    <a:pt x="834" y="184"/>
                  </a:lnTo>
                  <a:lnTo>
                    <a:pt x="806" y="226"/>
                  </a:lnTo>
                  <a:lnTo>
                    <a:pt x="802" y="252"/>
                  </a:lnTo>
                  <a:lnTo>
                    <a:pt x="848" y="260"/>
                  </a:lnTo>
                  <a:lnTo>
                    <a:pt x="882" y="294"/>
                  </a:lnTo>
                  <a:lnTo>
                    <a:pt x="928" y="372"/>
                  </a:lnTo>
                  <a:lnTo>
                    <a:pt x="940" y="416"/>
                  </a:lnTo>
                  <a:lnTo>
                    <a:pt x="960" y="460"/>
                  </a:lnTo>
                  <a:lnTo>
                    <a:pt x="1036" y="484"/>
                  </a:lnTo>
                  <a:lnTo>
                    <a:pt x="1084" y="474"/>
                  </a:lnTo>
                  <a:lnTo>
                    <a:pt x="1122" y="428"/>
                  </a:lnTo>
                  <a:lnTo>
                    <a:pt x="1110" y="416"/>
                  </a:lnTo>
                  <a:lnTo>
                    <a:pt x="1088" y="380"/>
                  </a:lnTo>
                  <a:lnTo>
                    <a:pt x="1056" y="352"/>
                  </a:lnTo>
                  <a:lnTo>
                    <a:pt x="1066" y="334"/>
                  </a:lnTo>
                  <a:lnTo>
                    <a:pt x="1094" y="344"/>
                  </a:lnTo>
                  <a:lnTo>
                    <a:pt x="1106" y="348"/>
                  </a:lnTo>
                  <a:lnTo>
                    <a:pt x="1138" y="432"/>
                  </a:lnTo>
                  <a:lnTo>
                    <a:pt x="1148" y="508"/>
                  </a:lnTo>
                  <a:lnTo>
                    <a:pt x="1136" y="542"/>
                  </a:lnTo>
                  <a:lnTo>
                    <a:pt x="1110" y="514"/>
                  </a:lnTo>
                  <a:lnTo>
                    <a:pt x="1068" y="530"/>
                  </a:lnTo>
                  <a:lnTo>
                    <a:pt x="1012" y="542"/>
                  </a:lnTo>
                  <a:lnTo>
                    <a:pt x="940" y="576"/>
                  </a:lnTo>
                  <a:lnTo>
                    <a:pt x="922" y="572"/>
                  </a:lnTo>
                  <a:lnTo>
                    <a:pt x="916" y="560"/>
                  </a:lnTo>
                  <a:lnTo>
                    <a:pt x="924" y="544"/>
                  </a:lnTo>
                  <a:lnTo>
                    <a:pt x="924" y="506"/>
                  </a:lnTo>
                  <a:lnTo>
                    <a:pt x="912" y="502"/>
                  </a:lnTo>
                  <a:lnTo>
                    <a:pt x="868" y="548"/>
                  </a:lnTo>
                  <a:lnTo>
                    <a:pt x="816" y="588"/>
                  </a:lnTo>
                  <a:lnTo>
                    <a:pt x="804" y="596"/>
                  </a:lnTo>
                  <a:lnTo>
                    <a:pt x="788" y="562"/>
                  </a:lnTo>
                  <a:lnTo>
                    <a:pt x="786" y="552"/>
                  </a:lnTo>
                  <a:lnTo>
                    <a:pt x="774" y="546"/>
                  </a:lnTo>
                  <a:lnTo>
                    <a:pt x="770" y="534"/>
                  </a:lnTo>
                  <a:lnTo>
                    <a:pt x="752" y="516"/>
                  </a:lnTo>
                  <a:lnTo>
                    <a:pt x="752" y="504"/>
                  </a:lnTo>
                  <a:lnTo>
                    <a:pt x="700" y="474"/>
                  </a:lnTo>
                  <a:lnTo>
                    <a:pt x="696" y="430"/>
                  </a:lnTo>
                  <a:lnTo>
                    <a:pt x="680" y="416"/>
                  </a:lnTo>
                  <a:lnTo>
                    <a:pt x="676" y="376"/>
                  </a:lnTo>
                  <a:lnTo>
                    <a:pt x="552" y="378"/>
                  </a:lnTo>
                  <a:lnTo>
                    <a:pt x="244" y="388"/>
                  </a:lnTo>
                  <a:lnTo>
                    <a:pt x="236" y="400"/>
                  </a:lnTo>
                  <a:lnTo>
                    <a:pt x="228" y="404"/>
                  </a:lnTo>
                  <a:lnTo>
                    <a:pt x="216" y="376"/>
                  </a:lnTo>
                  <a:lnTo>
                    <a:pt x="8" y="382"/>
                  </a:lnTo>
                  <a:lnTo>
                    <a:pt x="0" y="366"/>
                  </a:lnTo>
                  <a:lnTo>
                    <a:pt x="82" y="82"/>
                  </a:lnTo>
                  <a:lnTo>
                    <a:pt x="82" y="8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58"/>
            <p:cNvSpPr>
              <a:spLocks/>
            </p:cNvSpPr>
            <p:nvPr/>
          </p:nvSpPr>
          <p:spPr bwMode="auto">
            <a:xfrm>
              <a:off x="-677285" y="3360738"/>
              <a:ext cx="184150" cy="136525"/>
            </a:xfrm>
            <a:custGeom>
              <a:avLst/>
              <a:gdLst>
                <a:gd name="T0" fmla="*/ 70 w 116"/>
                <a:gd name="T1" fmla="*/ 4 h 86"/>
                <a:gd name="T2" fmla="*/ 78 w 116"/>
                <a:gd name="T3" fmla="*/ 0 h 86"/>
                <a:gd name="T4" fmla="*/ 90 w 116"/>
                <a:gd name="T5" fmla="*/ 8 h 86"/>
                <a:gd name="T6" fmla="*/ 90 w 116"/>
                <a:gd name="T7" fmla="*/ 26 h 86"/>
                <a:gd name="T8" fmla="*/ 96 w 116"/>
                <a:gd name="T9" fmla="*/ 32 h 86"/>
                <a:gd name="T10" fmla="*/ 110 w 116"/>
                <a:gd name="T11" fmla="*/ 56 h 86"/>
                <a:gd name="T12" fmla="*/ 116 w 116"/>
                <a:gd name="T13" fmla="*/ 66 h 86"/>
                <a:gd name="T14" fmla="*/ 112 w 116"/>
                <a:gd name="T15" fmla="*/ 78 h 86"/>
                <a:gd name="T16" fmla="*/ 98 w 116"/>
                <a:gd name="T17" fmla="*/ 82 h 86"/>
                <a:gd name="T18" fmla="*/ 48 w 116"/>
                <a:gd name="T19" fmla="*/ 86 h 86"/>
                <a:gd name="T20" fmla="*/ 0 w 116"/>
                <a:gd name="T21" fmla="*/ 70 h 86"/>
                <a:gd name="T22" fmla="*/ 6 w 116"/>
                <a:gd name="T23" fmla="*/ 62 h 86"/>
                <a:gd name="T24" fmla="*/ 24 w 116"/>
                <a:gd name="T25" fmla="*/ 52 h 86"/>
                <a:gd name="T26" fmla="*/ 54 w 116"/>
                <a:gd name="T27" fmla="*/ 52 h 86"/>
                <a:gd name="T28" fmla="*/ 62 w 116"/>
                <a:gd name="T29" fmla="*/ 58 h 86"/>
                <a:gd name="T30" fmla="*/ 78 w 116"/>
                <a:gd name="T31" fmla="*/ 54 h 86"/>
                <a:gd name="T32" fmla="*/ 80 w 116"/>
                <a:gd name="T33" fmla="*/ 42 h 86"/>
                <a:gd name="T34" fmla="*/ 68 w 116"/>
                <a:gd name="T35" fmla="*/ 44 h 86"/>
                <a:gd name="T36" fmla="*/ 64 w 116"/>
                <a:gd name="T37" fmla="*/ 34 h 86"/>
                <a:gd name="T38" fmla="*/ 74 w 116"/>
                <a:gd name="T39" fmla="*/ 22 h 86"/>
                <a:gd name="T40" fmla="*/ 70 w 116"/>
                <a:gd name="T4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86">
                  <a:moveTo>
                    <a:pt x="70" y="4"/>
                  </a:moveTo>
                  <a:lnTo>
                    <a:pt x="78" y="0"/>
                  </a:lnTo>
                  <a:lnTo>
                    <a:pt x="90" y="8"/>
                  </a:lnTo>
                  <a:lnTo>
                    <a:pt x="90" y="26"/>
                  </a:lnTo>
                  <a:lnTo>
                    <a:pt x="96" y="32"/>
                  </a:lnTo>
                  <a:lnTo>
                    <a:pt x="110" y="56"/>
                  </a:lnTo>
                  <a:lnTo>
                    <a:pt x="116" y="66"/>
                  </a:lnTo>
                  <a:lnTo>
                    <a:pt x="112" y="78"/>
                  </a:lnTo>
                  <a:lnTo>
                    <a:pt x="98" y="82"/>
                  </a:lnTo>
                  <a:lnTo>
                    <a:pt x="48" y="86"/>
                  </a:lnTo>
                  <a:lnTo>
                    <a:pt x="0" y="70"/>
                  </a:lnTo>
                  <a:lnTo>
                    <a:pt x="6" y="62"/>
                  </a:lnTo>
                  <a:lnTo>
                    <a:pt x="24" y="52"/>
                  </a:lnTo>
                  <a:lnTo>
                    <a:pt x="54" y="52"/>
                  </a:lnTo>
                  <a:lnTo>
                    <a:pt x="62" y="58"/>
                  </a:lnTo>
                  <a:lnTo>
                    <a:pt x="78" y="54"/>
                  </a:lnTo>
                  <a:lnTo>
                    <a:pt x="80" y="42"/>
                  </a:lnTo>
                  <a:lnTo>
                    <a:pt x="68" y="44"/>
                  </a:lnTo>
                  <a:lnTo>
                    <a:pt x="64" y="34"/>
                  </a:lnTo>
                  <a:lnTo>
                    <a:pt x="74" y="22"/>
                  </a:lnTo>
                  <a:lnTo>
                    <a:pt x="7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9"/>
            <p:cNvSpPr>
              <a:spLocks/>
            </p:cNvSpPr>
            <p:nvPr/>
          </p:nvSpPr>
          <p:spPr bwMode="auto">
            <a:xfrm>
              <a:off x="-1058285" y="3335338"/>
              <a:ext cx="276225" cy="161925"/>
            </a:xfrm>
            <a:custGeom>
              <a:avLst/>
              <a:gdLst>
                <a:gd name="T0" fmla="*/ 160 w 174"/>
                <a:gd name="T1" fmla="*/ 34 h 102"/>
                <a:gd name="T2" fmla="*/ 172 w 174"/>
                <a:gd name="T3" fmla="*/ 34 h 102"/>
                <a:gd name="T4" fmla="*/ 174 w 174"/>
                <a:gd name="T5" fmla="*/ 62 h 102"/>
                <a:gd name="T6" fmla="*/ 166 w 174"/>
                <a:gd name="T7" fmla="*/ 68 h 102"/>
                <a:gd name="T8" fmla="*/ 158 w 174"/>
                <a:gd name="T9" fmla="*/ 58 h 102"/>
                <a:gd name="T10" fmla="*/ 146 w 174"/>
                <a:gd name="T11" fmla="*/ 62 h 102"/>
                <a:gd name="T12" fmla="*/ 142 w 174"/>
                <a:gd name="T13" fmla="*/ 72 h 102"/>
                <a:gd name="T14" fmla="*/ 108 w 174"/>
                <a:gd name="T15" fmla="*/ 68 h 102"/>
                <a:gd name="T16" fmla="*/ 64 w 174"/>
                <a:gd name="T17" fmla="*/ 70 h 102"/>
                <a:gd name="T18" fmla="*/ 46 w 174"/>
                <a:gd name="T19" fmla="*/ 82 h 102"/>
                <a:gd name="T20" fmla="*/ 44 w 174"/>
                <a:gd name="T21" fmla="*/ 94 h 102"/>
                <a:gd name="T22" fmla="*/ 34 w 174"/>
                <a:gd name="T23" fmla="*/ 102 h 102"/>
                <a:gd name="T24" fmla="*/ 8 w 174"/>
                <a:gd name="T25" fmla="*/ 80 h 102"/>
                <a:gd name="T26" fmla="*/ 0 w 174"/>
                <a:gd name="T27" fmla="*/ 70 h 102"/>
                <a:gd name="T28" fmla="*/ 6 w 174"/>
                <a:gd name="T29" fmla="*/ 62 h 102"/>
                <a:gd name="T30" fmla="*/ 36 w 174"/>
                <a:gd name="T31" fmla="*/ 62 h 102"/>
                <a:gd name="T32" fmla="*/ 50 w 174"/>
                <a:gd name="T33" fmla="*/ 38 h 102"/>
                <a:gd name="T34" fmla="*/ 52 w 174"/>
                <a:gd name="T35" fmla="*/ 28 h 102"/>
                <a:gd name="T36" fmla="*/ 78 w 174"/>
                <a:gd name="T37" fmla="*/ 8 h 102"/>
                <a:gd name="T38" fmla="*/ 96 w 174"/>
                <a:gd name="T39" fmla="*/ 8 h 102"/>
                <a:gd name="T40" fmla="*/ 104 w 174"/>
                <a:gd name="T41" fmla="*/ 0 h 102"/>
                <a:gd name="T42" fmla="*/ 112 w 174"/>
                <a:gd name="T43" fmla="*/ 2 h 102"/>
                <a:gd name="T44" fmla="*/ 122 w 174"/>
                <a:gd name="T45" fmla="*/ 0 h 102"/>
                <a:gd name="T46" fmla="*/ 138 w 174"/>
                <a:gd name="T47" fmla="*/ 14 h 102"/>
                <a:gd name="T48" fmla="*/ 128 w 174"/>
                <a:gd name="T49" fmla="*/ 26 h 102"/>
                <a:gd name="T50" fmla="*/ 132 w 174"/>
                <a:gd name="T51" fmla="*/ 32 h 102"/>
                <a:gd name="T52" fmla="*/ 144 w 174"/>
                <a:gd name="T53" fmla="*/ 30 h 102"/>
                <a:gd name="T54" fmla="*/ 144 w 174"/>
                <a:gd name="T55" fmla="*/ 44 h 102"/>
                <a:gd name="T56" fmla="*/ 154 w 174"/>
                <a:gd name="T57" fmla="*/ 42 h 102"/>
                <a:gd name="T58" fmla="*/ 160 w 174"/>
                <a:gd name="T5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2">
                  <a:moveTo>
                    <a:pt x="160" y="34"/>
                  </a:moveTo>
                  <a:lnTo>
                    <a:pt x="172" y="34"/>
                  </a:lnTo>
                  <a:lnTo>
                    <a:pt x="174" y="62"/>
                  </a:lnTo>
                  <a:lnTo>
                    <a:pt x="166" y="68"/>
                  </a:lnTo>
                  <a:lnTo>
                    <a:pt x="158" y="58"/>
                  </a:lnTo>
                  <a:lnTo>
                    <a:pt x="146" y="62"/>
                  </a:lnTo>
                  <a:lnTo>
                    <a:pt x="142" y="72"/>
                  </a:lnTo>
                  <a:lnTo>
                    <a:pt x="108" y="68"/>
                  </a:lnTo>
                  <a:lnTo>
                    <a:pt x="64" y="70"/>
                  </a:lnTo>
                  <a:lnTo>
                    <a:pt x="46" y="82"/>
                  </a:lnTo>
                  <a:lnTo>
                    <a:pt x="44" y="94"/>
                  </a:lnTo>
                  <a:lnTo>
                    <a:pt x="34" y="102"/>
                  </a:lnTo>
                  <a:lnTo>
                    <a:pt x="8" y="80"/>
                  </a:lnTo>
                  <a:lnTo>
                    <a:pt x="0" y="70"/>
                  </a:lnTo>
                  <a:lnTo>
                    <a:pt x="6" y="62"/>
                  </a:lnTo>
                  <a:lnTo>
                    <a:pt x="36" y="62"/>
                  </a:lnTo>
                  <a:lnTo>
                    <a:pt x="50" y="38"/>
                  </a:lnTo>
                  <a:lnTo>
                    <a:pt x="52" y="28"/>
                  </a:lnTo>
                  <a:lnTo>
                    <a:pt x="78" y="8"/>
                  </a:lnTo>
                  <a:lnTo>
                    <a:pt x="96" y="8"/>
                  </a:lnTo>
                  <a:lnTo>
                    <a:pt x="104" y="0"/>
                  </a:lnTo>
                  <a:lnTo>
                    <a:pt x="112" y="2"/>
                  </a:lnTo>
                  <a:lnTo>
                    <a:pt x="122" y="0"/>
                  </a:lnTo>
                  <a:lnTo>
                    <a:pt x="138" y="14"/>
                  </a:lnTo>
                  <a:lnTo>
                    <a:pt x="128" y="26"/>
                  </a:lnTo>
                  <a:lnTo>
                    <a:pt x="132" y="32"/>
                  </a:lnTo>
                  <a:lnTo>
                    <a:pt x="144" y="30"/>
                  </a:lnTo>
                  <a:lnTo>
                    <a:pt x="144" y="44"/>
                  </a:lnTo>
                  <a:lnTo>
                    <a:pt x="154" y="42"/>
                  </a:lnTo>
                  <a:lnTo>
                    <a:pt x="160"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62"/>
            <p:cNvSpPr>
              <a:spLocks/>
            </p:cNvSpPr>
            <p:nvPr/>
          </p:nvSpPr>
          <p:spPr bwMode="auto">
            <a:xfrm>
              <a:off x="-489960" y="3227388"/>
              <a:ext cx="47625" cy="95250"/>
            </a:xfrm>
            <a:custGeom>
              <a:avLst/>
              <a:gdLst>
                <a:gd name="T0" fmla="*/ 18 w 30"/>
                <a:gd name="T1" fmla="*/ 0 h 60"/>
                <a:gd name="T2" fmla="*/ 30 w 30"/>
                <a:gd name="T3" fmla="*/ 0 h 60"/>
                <a:gd name="T4" fmla="*/ 30 w 30"/>
                <a:gd name="T5" fmla="*/ 16 h 60"/>
                <a:gd name="T6" fmla="*/ 22 w 30"/>
                <a:gd name="T7" fmla="*/ 28 h 60"/>
                <a:gd name="T8" fmla="*/ 18 w 30"/>
                <a:gd name="T9" fmla="*/ 52 h 60"/>
                <a:gd name="T10" fmla="*/ 12 w 30"/>
                <a:gd name="T11" fmla="*/ 60 h 60"/>
                <a:gd name="T12" fmla="*/ 6 w 30"/>
                <a:gd name="T13" fmla="*/ 54 h 60"/>
                <a:gd name="T14" fmla="*/ 0 w 30"/>
                <a:gd name="T15" fmla="*/ 48 h 60"/>
                <a:gd name="T16" fmla="*/ 4 w 30"/>
                <a:gd name="T17" fmla="*/ 32 h 60"/>
                <a:gd name="T18" fmla="*/ 12 w 30"/>
                <a:gd name="T19" fmla="*/ 14 h 60"/>
                <a:gd name="T20" fmla="*/ 18 w 30"/>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18" y="0"/>
                  </a:moveTo>
                  <a:lnTo>
                    <a:pt x="30" y="0"/>
                  </a:lnTo>
                  <a:lnTo>
                    <a:pt x="30" y="16"/>
                  </a:lnTo>
                  <a:lnTo>
                    <a:pt x="22" y="28"/>
                  </a:lnTo>
                  <a:lnTo>
                    <a:pt x="18" y="52"/>
                  </a:lnTo>
                  <a:lnTo>
                    <a:pt x="12" y="60"/>
                  </a:lnTo>
                  <a:lnTo>
                    <a:pt x="6" y="54"/>
                  </a:lnTo>
                  <a:lnTo>
                    <a:pt x="0" y="48"/>
                  </a:lnTo>
                  <a:lnTo>
                    <a:pt x="4" y="32"/>
                  </a:lnTo>
                  <a:lnTo>
                    <a:pt x="12" y="1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4" name="Freeform 114"/>
          <p:cNvSpPr>
            <a:spLocks/>
          </p:cNvSpPr>
          <p:nvPr/>
        </p:nvSpPr>
        <p:spPr bwMode="auto">
          <a:xfrm>
            <a:off x="8228010" y="3614512"/>
            <a:ext cx="515533" cy="330956"/>
          </a:xfrm>
          <a:custGeom>
            <a:avLst/>
            <a:gdLst>
              <a:gd name="T0" fmla="*/ 81 w 1513"/>
              <a:gd name="T1" fmla="*/ 576 h 972"/>
              <a:gd name="T2" fmla="*/ 22 w 1513"/>
              <a:gd name="T3" fmla="*/ 464 h 972"/>
              <a:gd name="T4" fmla="*/ 3 w 1513"/>
              <a:gd name="T5" fmla="*/ 296 h 972"/>
              <a:gd name="T6" fmla="*/ 75 w 1513"/>
              <a:gd name="T7" fmla="*/ 113 h 972"/>
              <a:gd name="T8" fmla="*/ 136 w 1513"/>
              <a:gd name="T9" fmla="*/ 0 h 972"/>
              <a:gd name="T10" fmla="*/ 305 w 1513"/>
              <a:gd name="T11" fmla="*/ 50 h 972"/>
              <a:gd name="T12" fmla="*/ 562 w 1513"/>
              <a:gd name="T13" fmla="*/ 90 h 972"/>
              <a:gd name="T14" fmla="*/ 761 w 1513"/>
              <a:gd name="T15" fmla="*/ 103 h 972"/>
              <a:gd name="T16" fmla="*/ 940 w 1513"/>
              <a:gd name="T17" fmla="*/ 134 h 972"/>
              <a:gd name="T18" fmla="*/ 900 w 1513"/>
              <a:gd name="T19" fmla="*/ 176 h 972"/>
              <a:gd name="T20" fmla="*/ 1022 w 1513"/>
              <a:gd name="T21" fmla="*/ 174 h 972"/>
              <a:gd name="T22" fmla="*/ 1033 w 1513"/>
              <a:gd name="T23" fmla="*/ 203 h 972"/>
              <a:gd name="T24" fmla="*/ 1019 w 1513"/>
              <a:gd name="T25" fmla="*/ 367 h 972"/>
              <a:gd name="T26" fmla="*/ 1052 w 1513"/>
              <a:gd name="T27" fmla="*/ 221 h 972"/>
              <a:gd name="T28" fmla="*/ 1124 w 1513"/>
              <a:gd name="T29" fmla="*/ 355 h 972"/>
              <a:gd name="T30" fmla="*/ 1221 w 1513"/>
              <a:gd name="T31" fmla="*/ 283 h 972"/>
              <a:gd name="T32" fmla="*/ 1409 w 1513"/>
              <a:gd name="T33" fmla="*/ 150 h 972"/>
              <a:gd name="T34" fmla="*/ 1512 w 1513"/>
              <a:gd name="T35" fmla="*/ 135 h 972"/>
              <a:gd name="T36" fmla="*/ 1452 w 1513"/>
              <a:gd name="T37" fmla="*/ 198 h 972"/>
              <a:gd name="T38" fmla="*/ 1450 w 1513"/>
              <a:gd name="T39" fmla="*/ 272 h 972"/>
              <a:gd name="T40" fmla="*/ 1408 w 1513"/>
              <a:gd name="T41" fmla="*/ 310 h 972"/>
              <a:gd name="T42" fmla="*/ 1413 w 1513"/>
              <a:gd name="T43" fmla="*/ 323 h 972"/>
              <a:gd name="T44" fmla="*/ 1379 w 1513"/>
              <a:gd name="T45" fmla="*/ 364 h 972"/>
              <a:gd name="T46" fmla="*/ 1364 w 1513"/>
              <a:gd name="T47" fmla="*/ 422 h 972"/>
              <a:gd name="T48" fmla="*/ 1335 w 1513"/>
              <a:gd name="T49" fmla="*/ 441 h 972"/>
              <a:gd name="T50" fmla="*/ 1331 w 1513"/>
              <a:gd name="T51" fmla="*/ 399 h 972"/>
              <a:gd name="T52" fmla="*/ 1317 w 1513"/>
              <a:gd name="T53" fmla="*/ 464 h 972"/>
              <a:gd name="T54" fmla="*/ 1338 w 1513"/>
              <a:gd name="T55" fmla="*/ 492 h 972"/>
              <a:gd name="T56" fmla="*/ 1363 w 1513"/>
              <a:gd name="T57" fmla="*/ 521 h 972"/>
              <a:gd name="T58" fmla="*/ 1371 w 1513"/>
              <a:gd name="T59" fmla="*/ 543 h 972"/>
              <a:gd name="T60" fmla="*/ 1340 w 1513"/>
              <a:gd name="T61" fmla="*/ 579 h 972"/>
              <a:gd name="T62" fmla="*/ 1283 w 1513"/>
              <a:gd name="T63" fmla="*/ 661 h 972"/>
              <a:gd name="T64" fmla="*/ 1240 w 1513"/>
              <a:gd name="T65" fmla="*/ 712 h 972"/>
              <a:gd name="T66" fmla="*/ 1239 w 1513"/>
              <a:gd name="T67" fmla="*/ 765 h 972"/>
              <a:gd name="T68" fmla="*/ 1275 w 1513"/>
              <a:gd name="T69" fmla="*/ 827 h 972"/>
              <a:gd name="T70" fmla="*/ 1295 w 1513"/>
              <a:gd name="T71" fmla="*/ 963 h 972"/>
              <a:gd name="T72" fmla="*/ 1249 w 1513"/>
              <a:gd name="T73" fmla="*/ 931 h 972"/>
              <a:gd name="T74" fmla="*/ 1209 w 1513"/>
              <a:gd name="T75" fmla="*/ 841 h 972"/>
              <a:gd name="T76" fmla="*/ 1188 w 1513"/>
              <a:gd name="T77" fmla="*/ 818 h 972"/>
              <a:gd name="T78" fmla="*/ 1138 w 1513"/>
              <a:gd name="T79" fmla="*/ 806 h 972"/>
              <a:gd name="T80" fmla="*/ 1067 w 1513"/>
              <a:gd name="T81" fmla="*/ 791 h 972"/>
              <a:gd name="T82" fmla="*/ 1045 w 1513"/>
              <a:gd name="T83" fmla="*/ 802 h 972"/>
              <a:gd name="T84" fmla="*/ 1028 w 1513"/>
              <a:gd name="T85" fmla="*/ 798 h 972"/>
              <a:gd name="T86" fmla="*/ 966 w 1513"/>
              <a:gd name="T87" fmla="*/ 803 h 972"/>
              <a:gd name="T88" fmla="*/ 984 w 1513"/>
              <a:gd name="T89" fmla="*/ 810 h 972"/>
              <a:gd name="T90" fmla="*/ 999 w 1513"/>
              <a:gd name="T91" fmla="*/ 812 h 972"/>
              <a:gd name="T92" fmla="*/ 996 w 1513"/>
              <a:gd name="T93" fmla="*/ 839 h 972"/>
              <a:gd name="T94" fmla="*/ 971 w 1513"/>
              <a:gd name="T95" fmla="*/ 844 h 972"/>
              <a:gd name="T96" fmla="*/ 918 w 1513"/>
              <a:gd name="T97" fmla="*/ 829 h 972"/>
              <a:gd name="T98" fmla="*/ 817 w 1513"/>
              <a:gd name="T99" fmla="*/ 848 h 972"/>
              <a:gd name="T100" fmla="*/ 797 w 1513"/>
              <a:gd name="T101" fmla="*/ 865 h 972"/>
              <a:gd name="T102" fmla="*/ 763 w 1513"/>
              <a:gd name="T103" fmla="*/ 880 h 972"/>
              <a:gd name="T104" fmla="*/ 732 w 1513"/>
              <a:gd name="T105" fmla="*/ 936 h 972"/>
              <a:gd name="T106" fmla="*/ 708 w 1513"/>
              <a:gd name="T107" fmla="*/ 964 h 972"/>
              <a:gd name="T108" fmla="*/ 652 w 1513"/>
              <a:gd name="T109" fmla="*/ 903 h 972"/>
              <a:gd name="T110" fmla="*/ 616 w 1513"/>
              <a:gd name="T111" fmla="*/ 839 h 972"/>
              <a:gd name="T112" fmla="*/ 562 w 1513"/>
              <a:gd name="T113" fmla="*/ 833 h 972"/>
              <a:gd name="T114" fmla="*/ 526 w 1513"/>
              <a:gd name="T115" fmla="*/ 839 h 972"/>
              <a:gd name="T116" fmla="*/ 494 w 1513"/>
              <a:gd name="T117" fmla="*/ 787 h 972"/>
              <a:gd name="T118" fmla="*/ 456 w 1513"/>
              <a:gd name="T119" fmla="*/ 73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3" h="972">
                <a:moveTo>
                  <a:pt x="450" y="734"/>
                </a:moveTo>
                <a:lnTo>
                  <a:pt x="398" y="727"/>
                </a:lnTo>
                <a:lnTo>
                  <a:pt x="395" y="744"/>
                </a:lnTo>
                <a:lnTo>
                  <a:pt x="304" y="728"/>
                </a:lnTo>
                <a:lnTo>
                  <a:pt x="200" y="669"/>
                </a:lnTo>
                <a:lnTo>
                  <a:pt x="198" y="657"/>
                </a:lnTo>
                <a:lnTo>
                  <a:pt x="125" y="645"/>
                </a:lnTo>
                <a:lnTo>
                  <a:pt x="125" y="622"/>
                </a:lnTo>
                <a:lnTo>
                  <a:pt x="117" y="608"/>
                </a:lnTo>
                <a:lnTo>
                  <a:pt x="105" y="594"/>
                </a:lnTo>
                <a:lnTo>
                  <a:pt x="97" y="576"/>
                </a:lnTo>
                <a:lnTo>
                  <a:pt x="81" y="576"/>
                </a:lnTo>
                <a:lnTo>
                  <a:pt x="75" y="557"/>
                </a:lnTo>
                <a:lnTo>
                  <a:pt x="59" y="549"/>
                </a:lnTo>
                <a:lnTo>
                  <a:pt x="46" y="549"/>
                </a:lnTo>
                <a:lnTo>
                  <a:pt x="46" y="539"/>
                </a:lnTo>
                <a:lnTo>
                  <a:pt x="46" y="534"/>
                </a:lnTo>
                <a:lnTo>
                  <a:pt x="45" y="523"/>
                </a:lnTo>
                <a:lnTo>
                  <a:pt x="41" y="508"/>
                </a:lnTo>
                <a:lnTo>
                  <a:pt x="34" y="496"/>
                </a:lnTo>
                <a:lnTo>
                  <a:pt x="28" y="486"/>
                </a:lnTo>
                <a:lnTo>
                  <a:pt x="24" y="475"/>
                </a:lnTo>
                <a:lnTo>
                  <a:pt x="22" y="468"/>
                </a:lnTo>
                <a:lnTo>
                  <a:pt x="22" y="464"/>
                </a:lnTo>
                <a:lnTo>
                  <a:pt x="32" y="448"/>
                </a:lnTo>
                <a:lnTo>
                  <a:pt x="18" y="440"/>
                </a:lnTo>
                <a:lnTo>
                  <a:pt x="18" y="416"/>
                </a:lnTo>
                <a:lnTo>
                  <a:pt x="30" y="414"/>
                </a:lnTo>
                <a:lnTo>
                  <a:pt x="34" y="395"/>
                </a:lnTo>
                <a:lnTo>
                  <a:pt x="22" y="403"/>
                </a:lnTo>
                <a:lnTo>
                  <a:pt x="11" y="401"/>
                </a:lnTo>
                <a:lnTo>
                  <a:pt x="16" y="385"/>
                </a:lnTo>
                <a:lnTo>
                  <a:pt x="0" y="347"/>
                </a:lnTo>
                <a:lnTo>
                  <a:pt x="11" y="326"/>
                </a:lnTo>
                <a:lnTo>
                  <a:pt x="0" y="306"/>
                </a:lnTo>
                <a:lnTo>
                  <a:pt x="3" y="296"/>
                </a:lnTo>
                <a:lnTo>
                  <a:pt x="18" y="270"/>
                </a:lnTo>
                <a:lnTo>
                  <a:pt x="16" y="227"/>
                </a:lnTo>
                <a:lnTo>
                  <a:pt x="24" y="225"/>
                </a:lnTo>
                <a:lnTo>
                  <a:pt x="22" y="211"/>
                </a:lnTo>
                <a:lnTo>
                  <a:pt x="24" y="208"/>
                </a:lnTo>
                <a:lnTo>
                  <a:pt x="31" y="200"/>
                </a:lnTo>
                <a:lnTo>
                  <a:pt x="39" y="190"/>
                </a:lnTo>
                <a:lnTo>
                  <a:pt x="46" y="179"/>
                </a:lnTo>
                <a:lnTo>
                  <a:pt x="54" y="161"/>
                </a:lnTo>
                <a:lnTo>
                  <a:pt x="63" y="139"/>
                </a:lnTo>
                <a:lnTo>
                  <a:pt x="71" y="121"/>
                </a:lnTo>
                <a:lnTo>
                  <a:pt x="75" y="113"/>
                </a:lnTo>
                <a:lnTo>
                  <a:pt x="77" y="73"/>
                </a:lnTo>
                <a:lnTo>
                  <a:pt x="85" y="65"/>
                </a:lnTo>
                <a:lnTo>
                  <a:pt x="77" y="54"/>
                </a:lnTo>
                <a:lnTo>
                  <a:pt x="81" y="46"/>
                </a:lnTo>
                <a:lnTo>
                  <a:pt x="81" y="8"/>
                </a:lnTo>
                <a:lnTo>
                  <a:pt x="109" y="26"/>
                </a:lnTo>
                <a:lnTo>
                  <a:pt x="123" y="32"/>
                </a:lnTo>
                <a:lnTo>
                  <a:pt x="120" y="54"/>
                </a:lnTo>
                <a:lnTo>
                  <a:pt x="109" y="69"/>
                </a:lnTo>
                <a:lnTo>
                  <a:pt x="131" y="56"/>
                </a:lnTo>
                <a:lnTo>
                  <a:pt x="136" y="46"/>
                </a:lnTo>
                <a:lnTo>
                  <a:pt x="136" y="0"/>
                </a:lnTo>
                <a:lnTo>
                  <a:pt x="137" y="0"/>
                </a:lnTo>
                <a:lnTo>
                  <a:pt x="142" y="2"/>
                </a:lnTo>
                <a:lnTo>
                  <a:pt x="148" y="5"/>
                </a:lnTo>
                <a:lnTo>
                  <a:pt x="158" y="8"/>
                </a:lnTo>
                <a:lnTo>
                  <a:pt x="169" y="12"/>
                </a:lnTo>
                <a:lnTo>
                  <a:pt x="183" y="16"/>
                </a:lnTo>
                <a:lnTo>
                  <a:pt x="199" y="22"/>
                </a:lnTo>
                <a:lnTo>
                  <a:pt x="216" y="26"/>
                </a:lnTo>
                <a:lnTo>
                  <a:pt x="236" y="32"/>
                </a:lnTo>
                <a:lnTo>
                  <a:pt x="258" y="38"/>
                </a:lnTo>
                <a:lnTo>
                  <a:pt x="281" y="44"/>
                </a:lnTo>
                <a:lnTo>
                  <a:pt x="305" y="50"/>
                </a:lnTo>
                <a:lnTo>
                  <a:pt x="330" y="55"/>
                </a:lnTo>
                <a:lnTo>
                  <a:pt x="357" y="60"/>
                </a:lnTo>
                <a:lnTo>
                  <a:pt x="385" y="65"/>
                </a:lnTo>
                <a:lnTo>
                  <a:pt x="413" y="69"/>
                </a:lnTo>
                <a:lnTo>
                  <a:pt x="441" y="73"/>
                </a:lnTo>
                <a:lnTo>
                  <a:pt x="465" y="76"/>
                </a:lnTo>
                <a:lnTo>
                  <a:pt x="486" y="79"/>
                </a:lnTo>
                <a:lnTo>
                  <a:pt x="504" y="82"/>
                </a:lnTo>
                <a:lnTo>
                  <a:pt x="522" y="84"/>
                </a:lnTo>
                <a:lnTo>
                  <a:pt x="537" y="86"/>
                </a:lnTo>
                <a:lnTo>
                  <a:pt x="549" y="89"/>
                </a:lnTo>
                <a:lnTo>
                  <a:pt x="562" y="90"/>
                </a:lnTo>
                <a:lnTo>
                  <a:pt x="573" y="91"/>
                </a:lnTo>
                <a:lnTo>
                  <a:pt x="584" y="93"/>
                </a:lnTo>
                <a:lnTo>
                  <a:pt x="595" y="94"/>
                </a:lnTo>
                <a:lnTo>
                  <a:pt x="606" y="94"/>
                </a:lnTo>
                <a:lnTo>
                  <a:pt x="617" y="96"/>
                </a:lnTo>
                <a:lnTo>
                  <a:pt x="630" y="97"/>
                </a:lnTo>
                <a:lnTo>
                  <a:pt x="644" y="98"/>
                </a:lnTo>
                <a:lnTo>
                  <a:pt x="659" y="99"/>
                </a:lnTo>
                <a:lnTo>
                  <a:pt x="689" y="101"/>
                </a:lnTo>
                <a:lnTo>
                  <a:pt x="716" y="101"/>
                </a:lnTo>
                <a:lnTo>
                  <a:pt x="740" y="103"/>
                </a:lnTo>
                <a:lnTo>
                  <a:pt x="761" y="103"/>
                </a:lnTo>
                <a:lnTo>
                  <a:pt x="777" y="103"/>
                </a:lnTo>
                <a:lnTo>
                  <a:pt x="789" y="101"/>
                </a:lnTo>
                <a:lnTo>
                  <a:pt x="797" y="101"/>
                </a:lnTo>
                <a:lnTo>
                  <a:pt x="799" y="101"/>
                </a:lnTo>
                <a:lnTo>
                  <a:pt x="799" y="93"/>
                </a:lnTo>
                <a:lnTo>
                  <a:pt x="812" y="97"/>
                </a:lnTo>
                <a:lnTo>
                  <a:pt x="812" y="113"/>
                </a:lnTo>
                <a:lnTo>
                  <a:pt x="836" y="117"/>
                </a:lnTo>
                <a:lnTo>
                  <a:pt x="850" y="115"/>
                </a:lnTo>
                <a:lnTo>
                  <a:pt x="881" y="126"/>
                </a:lnTo>
                <a:lnTo>
                  <a:pt x="895" y="131"/>
                </a:lnTo>
                <a:lnTo>
                  <a:pt x="940" y="134"/>
                </a:lnTo>
                <a:lnTo>
                  <a:pt x="917" y="147"/>
                </a:lnTo>
                <a:lnTo>
                  <a:pt x="915" y="149"/>
                </a:lnTo>
                <a:lnTo>
                  <a:pt x="912" y="151"/>
                </a:lnTo>
                <a:lnTo>
                  <a:pt x="907" y="156"/>
                </a:lnTo>
                <a:lnTo>
                  <a:pt x="900" y="160"/>
                </a:lnTo>
                <a:lnTo>
                  <a:pt x="895" y="166"/>
                </a:lnTo>
                <a:lnTo>
                  <a:pt x="889" y="172"/>
                </a:lnTo>
                <a:lnTo>
                  <a:pt x="884" y="177"/>
                </a:lnTo>
                <a:lnTo>
                  <a:pt x="881" y="182"/>
                </a:lnTo>
                <a:lnTo>
                  <a:pt x="883" y="185"/>
                </a:lnTo>
                <a:lnTo>
                  <a:pt x="891" y="182"/>
                </a:lnTo>
                <a:lnTo>
                  <a:pt x="900" y="176"/>
                </a:lnTo>
                <a:lnTo>
                  <a:pt x="905" y="174"/>
                </a:lnTo>
                <a:lnTo>
                  <a:pt x="911" y="187"/>
                </a:lnTo>
                <a:lnTo>
                  <a:pt x="927" y="190"/>
                </a:lnTo>
                <a:lnTo>
                  <a:pt x="937" y="179"/>
                </a:lnTo>
                <a:lnTo>
                  <a:pt x="953" y="166"/>
                </a:lnTo>
                <a:lnTo>
                  <a:pt x="959" y="156"/>
                </a:lnTo>
                <a:lnTo>
                  <a:pt x="986" y="150"/>
                </a:lnTo>
                <a:lnTo>
                  <a:pt x="972" y="166"/>
                </a:lnTo>
                <a:lnTo>
                  <a:pt x="990" y="170"/>
                </a:lnTo>
                <a:lnTo>
                  <a:pt x="994" y="179"/>
                </a:lnTo>
                <a:lnTo>
                  <a:pt x="1014" y="182"/>
                </a:lnTo>
                <a:lnTo>
                  <a:pt x="1022" y="174"/>
                </a:lnTo>
                <a:lnTo>
                  <a:pt x="1052" y="166"/>
                </a:lnTo>
                <a:lnTo>
                  <a:pt x="1055" y="176"/>
                </a:lnTo>
                <a:lnTo>
                  <a:pt x="1079" y="176"/>
                </a:lnTo>
                <a:lnTo>
                  <a:pt x="1089" y="198"/>
                </a:lnTo>
                <a:lnTo>
                  <a:pt x="1086" y="197"/>
                </a:lnTo>
                <a:lnTo>
                  <a:pt x="1079" y="196"/>
                </a:lnTo>
                <a:lnTo>
                  <a:pt x="1071" y="196"/>
                </a:lnTo>
                <a:lnTo>
                  <a:pt x="1063" y="198"/>
                </a:lnTo>
                <a:lnTo>
                  <a:pt x="1055" y="200"/>
                </a:lnTo>
                <a:lnTo>
                  <a:pt x="1044" y="202"/>
                </a:lnTo>
                <a:lnTo>
                  <a:pt x="1036" y="203"/>
                </a:lnTo>
                <a:lnTo>
                  <a:pt x="1033" y="203"/>
                </a:lnTo>
                <a:lnTo>
                  <a:pt x="1020" y="217"/>
                </a:lnTo>
                <a:lnTo>
                  <a:pt x="1006" y="229"/>
                </a:lnTo>
                <a:lnTo>
                  <a:pt x="1012" y="237"/>
                </a:lnTo>
                <a:lnTo>
                  <a:pt x="1010" y="245"/>
                </a:lnTo>
                <a:lnTo>
                  <a:pt x="1003" y="265"/>
                </a:lnTo>
                <a:lnTo>
                  <a:pt x="997" y="290"/>
                </a:lnTo>
                <a:lnTo>
                  <a:pt x="996" y="314"/>
                </a:lnTo>
                <a:lnTo>
                  <a:pt x="998" y="335"/>
                </a:lnTo>
                <a:lnTo>
                  <a:pt x="1003" y="351"/>
                </a:lnTo>
                <a:lnTo>
                  <a:pt x="1007" y="363"/>
                </a:lnTo>
                <a:lnTo>
                  <a:pt x="1012" y="369"/>
                </a:lnTo>
                <a:lnTo>
                  <a:pt x="1019" y="367"/>
                </a:lnTo>
                <a:lnTo>
                  <a:pt x="1028" y="359"/>
                </a:lnTo>
                <a:lnTo>
                  <a:pt x="1036" y="346"/>
                </a:lnTo>
                <a:lnTo>
                  <a:pt x="1039" y="326"/>
                </a:lnTo>
                <a:lnTo>
                  <a:pt x="1036" y="308"/>
                </a:lnTo>
                <a:lnTo>
                  <a:pt x="1033" y="298"/>
                </a:lnTo>
                <a:lnTo>
                  <a:pt x="1031" y="290"/>
                </a:lnTo>
                <a:lnTo>
                  <a:pt x="1031" y="280"/>
                </a:lnTo>
                <a:lnTo>
                  <a:pt x="1033" y="266"/>
                </a:lnTo>
                <a:lnTo>
                  <a:pt x="1034" y="255"/>
                </a:lnTo>
                <a:lnTo>
                  <a:pt x="1036" y="246"/>
                </a:lnTo>
                <a:lnTo>
                  <a:pt x="1036" y="243"/>
                </a:lnTo>
                <a:lnTo>
                  <a:pt x="1052" y="221"/>
                </a:lnTo>
                <a:lnTo>
                  <a:pt x="1055" y="211"/>
                </a:lnTo>
                <a:lnTo>
                  <a:pt x="1069" y="206"/>
                </a:lnTo>
                <a:lnTo>
                  <a:pt x="1092" y="219"/>
                </a:lnTo>
                <a:lnTo>
                  <a:pt x="1108" y="221"/>
                </a:lnTo>
                <a:lnTo>
                  <a:pt x="1111" y="251"/>
                </a:lnTo>
                <a:lnTo>
                  <a:pt x="1097" y="280"/>
                </a:lnTo>
                <a:lnTo>
                  <a:pt x="1108" y="278"/>
                </a:lnTo>
                <a:lnTo>
                  <a:pt x="1111" y="270"/>
                </a:lnTo>
                <a:lnTo>
                  <a:pt x="1124" y="264"/>
                </a:lnTo>
                <a:lnTo>
                  <a:pt x="1140" y="314"/>
                </a:lnTo>
                <a:lnTo>
                  <a:pt x="1132" y="320"/>
                </a:lnTo>
                <a:lnTo>
                  <a:pt x="1124" y="355"/>
                </a:lnTo>
                <a:lnTo>
                  <a:pt x="1154" y="357"/>
                </a:lnTo>
                <a:lnTo>
                  <a:pt x="1157" y="355"/>
                </a:lnTo>
                <a:lnTo>
                  <a:pt x="1165" y="349"/>
                </a:lnTo>
                <a:lnTo>
                  <a:pt x="1177" y="341"/>
                </a:lnTo>
                <a:lnTo>
                  <a:pt x="1191" y="332"/>
                </a:lnTo>
                <a:lnTo>
                  <a:pt x="1204" y="321"/>
                </a:lnTo>
                <a:lnTo>
                  <a:pt x="1216" y="311"/>
                </a:lnTo>
                <a:lnTo>
                  <a:pt x="1224" y="303"/>
                </a:lnTo>
                <a:lnTo>
                  <a:pt x="1227" y="296"/>
                </a:lnTo>
                <a:lnTo>
                  <a:pt x="1226" y="289"/>
                </a:lnTo>
                <a:lnTo>
                  <a:pt x="1224" y="285"/>
                </a:lnTo>
                <a:lnTo>
                  <a:pt x="1221" y="283"/>
                </a:lnTo>
                <a:lnTo>
                  <a:pt x="1219" y="283"/>
                </a:lnTo>
                <a:lnTo>
                  <a:pt x="1225" y="275"/>
                </a:lnTo>
                <a:lnTo>
                  <a:pt x="1252" y="264"/>
                </a:lnTo>
                <a:lnTo>
                  <a:pt x="1257" y="272"/>
                </a:lnTo>
                <a:lnTo>
                  <a:pt x="1290" y="251"/>
                </a:lnTo>
                <a:lnTo>
                  <a:pt x="1290" y="235"/>
                </a:lnTo>
                <a:lnTo>
                  <a:pt x="1282" y="235"/>
                </a:lnTo>
                <a:lnTo>
                  <a:pt x="1294" y="219"/>
                </a:lnTo>
                <a:lnTo>
                  <a:pt x="1313" y="192"/>
                </a:lnTo>
                <a:lnTo>
                  <a:pt x="1396" y="162"/>
                </a:lnTo>
                <a:lnTo>
                  <a:pt x="1396" y="152"/>
                </a:lnTo>
                <a:lnTo>
                  <a:pt x="1409" y="150"/>
                </a:lnTo>
                <a:lnTo>
                  <a:pt x="1417" y="126"/>
                </a:lnTo>
                <a:lnTo>
                  <a:pt x="1417" y="97"/>
                </a:lnTo>
                <a:lnTo>
                  <a:pt x="1428" y="59"/>
                </a:lnTo>
                <a:lnTo>
                  <a:pt x="1442" y="67"/>
                </a:lnTo>
                <a:lnTo>
                  <a:pt x="1460" y="56"/>
                </a:lnTo>
                <a:lnTo>
                  <a:pt x="1473" y="73"/>
                </a:lnTo>
                <a:lnTo>
                  <a:pt x="1487" y="113"/>
                </a:lnTo>
                <a:lnTo>
                  <a:pt x="1495" y="115"/>
                </a:lnTo>
                <a:lnTo>
                  <a:pt x="1497" y="126"/>
                </a:lnTo>
                <a:lnTo>
                  <a:pt x="1511" y="128"/>
                </a:lnTo>
                <a:lnTo>
                  <a:pt x="1511" y="130"/>
                </a:lnTo>
                <a:lnTo>
                  <a:pt x="1512" y="135"/>
                </a:lnTo>
                <a:lnTo>
                  <a:pt x="1513" y="141"/>
                </a:lnTo>
                <a:lnTo>
                  <a:pt x="1513" y="147"/>
                </a:lnTo>
                <a:lnTo>
                  <a:pt x="1512" y="151"/>
                </a:lnTo>
                <a:lnTo>
                  <a:pt x="1510" y="152"/>
                </a:lnTo>
                <a:lnTo>
                  <a:pt x="1506" y="151"/>
                </a:lnTo>
                <a:lnTo>
                  <a:pt x="1505" y="150"/>
                </a:lnTo>
                <a:lnTo>
                  <a:pt x="1495" y="168"/>
                </a:lnTo>
                <a:lnTo>
                  <a:pt x="1487" y="162"/>
                </a:lnTo>
                <a:lnTo>
                  <a:pt x="1470" y="170"/>
                </a:lnTo>
                <a:lnTo>
                  <a:pt x="1468" y="190"/>
                </a:lnTo>
                <a:lnTo>
                  <a:pt x="1462" y="198"/>
                </a:lnTo>
                <a:lnTo>
                  <a:pt x="1452" y="198"/>
                </a:lnTo>
                <a:lnTo>
                  <a:pt x="1446" y="208"/>
                </a:lnTo>
                <a:lnTo>
                  <a:pt x="1445" y="211"/>
                </a:lnTo>
                <a:lnTo>
                  <a:pt x="1442" y="214"/>
                </a:lnTo>
                <a:lnTo>
                  <a:pt x="1437" y="221"/>
                </a:lnTo>
                <a:lnTo>
                  <a:pt x="1436" y="227"/>
                </a:lnTo>
                <a:lnTo>
                  <a:pt x="1437" y="233"/>
                </a:lnTo>
                <a:lnTo>
                  <a:pt x="1440" y="240"/>
                </a:lnTo>
                <a:lnTo>
                  <a:pt x="1443" y="243"/>
                </a:lnTo>
                <a:lnTo>
                  <a:pt x="1444" y="245"/>
                </a:lnTo>
                <a:lnTo>
                  <a:pt x="1438" y="261"/>
                </a:lnTo>
                <a:lnTo>
                  <a:pt x="1450" y="261"/>
                </a:lnTo>
                <a:lnTo>
                  <a:pt x="1450" y="272"/>
                </a:lnTo>
                <a:lnTo>
                  <a:pt x="1454" y="271"/>
                </a:lnTo>
                <a:lnTo>
                  <a:pt x="1461" y="276"/>
                </a:lnTo>
                <a:lnTo>
                  <a:pt x="1468" y="273"/>
                </a:lnTo>
                <a:lnTo>
                  <a:pt x="1469" y="265"/>
                </a:lnTo>
                <a:lnTo>
                  <a:pt x="1462" y="260"/>
                </a:lnTo>
                <a:lnTo>
                  <a:pt x="1472" y="261"/>
                </a:lnTo>
                <a:lnTo>
                  <a:pt x="1475" y="270"/>
                </a:lnTo>
                <a:lnTo>
                  <a:pt x="1470" y="278"/>
                </a:lnTo>
                <a:lnTo>
                  <a:pt x="1459" y="287"/>
                </a:lnTo>
                <a:lnTo>
                  <a:pt x="1453" y="282"/>
                </a:lnTo>
                <a:lnTo>
                  <a:pt x="1440" y="297"/>
                </a:lnTo>
                <a:lnTo>
                  <a:pt x="1408" y="310"/>
                </a:lnTo>
                <a:lnTo>
                  <a:pt x="1393" y="319"/>
                </a:lnTo>
                <a:lnTo>
                  <a:pt x="1385" y="329"/>
                </a:lnTo>
                <a:lnTo>
                  <a:pt x="1387" y="328"/>
                </a:lnTo>
                <a:lnTo>
                  <a:pt x="1392" y="325"/>
                </a:lnTo>
                <a:lnTo>
                  <a:pt x="1399" y="320"/>
                </a:lnTo>
                <a:lnTo>
                  <a:pt x="1407" y="317"/>
                </a:lnTo>
                <a:lnTo>
                  <a:pt x="1414" y="316"/>
                </a:lnTo>
                <a:lnTo>
                  <a:pt x="1420" y="313"/>
                </a:lnTo>
                <a:lnTo>
                  <a:pt x="1424" y="312"/>
                </a:lnTo>
                <a:lnTo>
                  <a:pt x="1425" y="312"/>
                </a:lnTo>
                <a:lnTo>
                  <a:pt x="1421" y="319"/>
                </a:lnTo>
                <a:lnTo>
                  <a:pt x="1413" y="323"/>
                </a:lnTo>
                <a:lnTo>
                  <a:pt x="1409" y="325"/>
                </a:lnTo>
                <a:lnTo>
                  <a:pt x="1402" y="329"/>
                </a:lnTo>
                <a:lnTo>
                  <a:pt x="1394" y="335"/>
                </a:lnTo>
                <a:lnTo>
                  <a:pt x="1391" y="337"/>
                </a:lnTo>
                <a:lnTo>
                  <a:pt x="1390" y="339"/>
                </a:lnTo>
                <a:lnTo>
                  <a:pt x="1386" y="340"/>
                </a:lnTo>
                <a:lnTo>
                  <a:pt x="1382" y="342"/>
                </a:lnTo>
                <a:lnTo>
                  <a:pt x="1381" y="342"/>
                </a:lnTo>
                <a:lnTo>
                  <a:pt x="1374" y="340"/>
                </a:lnTo>
                <a:lnTo>
                  <a:pt x="1371" y="348"/>
                </a:lnTo>
                <a:lnTo>
                  <a:pt x="1377" y="349"/>
                </a:lnTo>
                <a:lnTo>
                  <a:pt x="1379" y="364"/>
                </a:lnTo>
                <a:lnTo>
                  <a:pt x="1377" y="369"/>
                </a:lnTo>
                <a:lnTo>
                  <a:pt x="1376" y="392"/>
                </a:lnTo>
                <a:lnTo>
                  <a:pt x="1371" y="401"/>
                </a:lnTo>
                <a:lnTo>
                  <a:pt x="1371" y="408"/>
                </a:lnTo>
                <a:lnTo>
                  <a:pt x="1367" y="417"/>
                </a:lnTo>
                <a:lnTo>
                  <a:pt x="1363" y="407"/>
                </a:lnTo>
                <a:lnTo>
                  <a:pt x="1358" y="407"/>
                </a:lnTo>
                <a:lnTo>
                  <a:pt x="1348" y="399"/>
                </a:lnTo>
                <a:lnTo>
                  <a:pt x="1354" y="412"/>
                </a:lnTo>
                <a:lnTo>
                  <a:pt x="1358" y="416"/>
                </a:lnTo>
                <a:lnTo>
                  <a:pt x="1362" y="423"/>
                </a:lnTo>
                <a:lnTo>
                  <a:pt x="1364" y="422"/>
                </a:lnTo>
                <a:lnTo>
                  <a:pt x="1366" y="434"/>
                </a:lnTo>
                <a:lnTo>
                  <a:pt x="1362" y="448"/>
                </a:lnTo>
                <a:lnTo>
                  <a:pt x="1360" y="465"/>
                </a:lnTo>
                <a:lnTo>
                  <a:pt x="1356" y="470"/>
                </a:lnTo>
                <a:lnTo>
                  <a:pt x="1356" y="477"/>
                </a:lnTo>
                <a:lnTo>
                  <a:pt x="1354" y="483"/>
                </a:lnTo>
                <a:lnTo>
                  <a:pt x="1355" y="490"/>
                </a:lnTo>
                <a:lnTo>
                  <a:pt x="1348" y="481"/>
                </a:lnTo>
                <a:lnTo>
                  <a:pt x="1354" y="457"/>
                </a:lnTo>
                <a:lnTo>
                  <a:pt x="1347" y="450"/>
                </a:lnTo>
                <a:lnTo>
                  <a:pt x="1340" y="445"/>
                </a:lnTo>
                <a:lnTo>
                  <a:pt x="1335" y="441"/>
                </a:lnTo>
                <a:lnTo>
                  <a:pt x="1329" y="430"/>
                </a:lnTo>
                <a:lnTo>
                  <a:pt x="1333" y="426"/>
                </a:lnTo>
                <a:lnTo>
                  <a:pt x="1333" y="420"/>
                </a:lnTo>
                <a:lnTo>
                  <a:pt x="1330" y="417"/>
                </a:lnTo>
                <a:lnTo>
                  <a:pt x="1330" y="415"/>
                </a:lnTo>
                <a:lnTo>
                  <a:pt x="1330" y="411"/>
                </a:lnTo>
                <a:lnTo>
                  <a:pt x="1331" y="407"/>
                </a:lnTo>
                <a:lnTo>
                  <a:pt x="1333" y="403"/>
                </a:lnTo>
                <a:lnTo>
                  <a:pt x="1335" y="401"/>
                </a:lnTo>
                <a:lnTo>
                  <a:pt x="1335" y="400"/>
                </a:lnTo>
                <a:lnTo>
                  <a:pt x="1332" y="399"/>
                </a:lnTo>
                <a:lnTo>
                  <a:pt x="1331" y="399"/>
                </a:lnTo>
                <a:lnTo>
                  <a:pt x="1324" y="410"/>
                </a:lnTo>
                <a:lnTo>
                  <a:pt x="1324" y="412"/>
                </a:lnTo>
                <a:lnTo>
                  <a:pt x="1323" y="419"/>
                </a:lnTo>
                <a:lnTo>
                  <a:pt x="1323" y="427"/>
                </a:lnTo>
                <a:lnTo>
                  <a:pt x="1325" y="435"/>
                </a:lnTo>
                <a:lnTo>
                  <a:pt x="1328" y="442"/>
                </a:lnTo>
                <a:lnTo>
                  <a:pt x="1331" y="449"/>
                </a:lnTo>
                <a:lnTo>
                  <a:pt x="1332" y="454"/>
                </a:lnTo>
                <a:lnTo>
                  <a:pt x="1333" y="456"/>
                </a:lnTo>
                <a:lnTo>
                  <a:pt x="1325" y="457"/>
                </a:lnTo>
                <a:lnTo>
                  <a:pt x="1315" y="452"/>
                </a:lnTo>
                <a:lnTo>
                  <a:pt x="1317" y="464"/>
                </a:lnTo>
                <a:lnTo>
                  <a:pt x="1321" y="464"/>
                </a:lnTo>
                <a:lnTo>
                  <a:pt x="1328" y="465"/>
                </a:lnTo>
                <a:lnTo>
                  <a:pt x="1336" y="467"/>
                </a:lnTo>
                <a:lnTo>
                  <a:pt x="1339" y="469"/>
                </a:lnTo>
                <a:lnTo>
                  <a:pt x="1340" y="473"/>
                </a:lnTo>
                <a:lnTo>
                  <a:pt x="1341" y="479"/>
                </a:lnTo>
                <a:lnTo>
                  <a:pt x="1343" y="485"/>
                </a:lnTo>
                <a:lnTo>
                  <a:pt x="1343" y="487"/>
                </a:lnTo>
                <a:lnTo>
                  <a:pt x="1329" y="488"/>
                </a:lnTo>
                <a:lnTo>
                  <a:pt x="1330" y="488"/>
                </a:lnTo>
                <a:lnTo>
                  <a:pt x="1333" y="490"/>
                </a:lnTo>
                <a:lnTo>
                  <a:pt x="1338" y="492"/>
                </a:lnTo>
                <a:lnTo>
                  <a:pt x="1340" y="494"/>
                </a:lnTo>
                <a:lnTo>
                  <a:pt x="1341" y="495"/>
                </a:lnTo>
                <a:lnTo>
                  <a:pt x="1344" y="495"/>
                </a:lnTo>
                <a:lnTo>
                  <a:pt x="1346" y="494"/>
                </a:lnTo>
                <a:lnTo>
                  <a:pt x="1348" y="494"/>
                </a:lnTo>
                <a:lnTo>
                  <a:pt x="1352" y="494"/>
                </a:lnTo>
                <a:lnTo>
                  <a:pt x="1355" y="495"/>
                </a:lnTo>
                <a:lnTo>
                  <a:pt x="1358" y="498"/>
                </a:lnTo>
                <a:lnTo>
                  <a:pt x="1359" y="498"/>
                </a:lnTo>
                <a:lnTo>
                  <a:pt x="1361" y="503"/>
                </a:lnTo>
                <a:lnTo>
                  <a:pt x="1356" y="507"/>
                </a:lnTo>
                <a:lnTo>
                  <a:pt x="1363" y="521"/>
                </a:lnTo>
                <a:lnTo>
                  <a:pt x="1354" y="523"/>
                </a:lnTo>
                <a:lnTo>
                  <a:pt x="1343" y="530"/>
                </a:lnTo>
                <a:lnTo>
                  <a:pt x="1356" y="529"/>
                </a:lnTo>
                <a:lnTo>
                  <a:pt x="1361" y="533"/>
                </a:lnTo>
                <a:lnTo>
                  <a:pt x="1363" y="528"/>
                </a:lnTo>
                <a:lnTo>
                  <a:pt x="1364" y="528"/>
                </a:lnTo>
                <a:lnTo>
                  <a:pt x="1367" y="528"/>
                </a:lnTo>
                <a:lnTo>
                  <a:pt x="1369" y="530"/>
                </a:lnTo>
                <a:lnTo>
                  <a:pt x="1371" y="533"/>
                </a:lnTo>
                <a:lnTo>
                  <a:pt x="1373" y="538"/>
                </a:lnTo>
                <a:lnTo>
                  <a:pt x="1373" y="540"/>
                </a:lnTo>
                <a:lnTo>
                  <a:pt x="1371" y="543"/>
                </a:lnTo>
                <a:lnTo>
                  <a:pt x="1371" y="543"/>
                </a:lnTo>
                <a:lnTo>
                  <a:pt x="1368" y="541"/>
                </a:lnTo>
                <a:lnTo>
                  <a:pt x="1364" y="552"/>
                </a:lnTo>
                <a:lnTo>
                  <a:pt x="1345" y="554"/>
                </a:lnTo>
                <a:lnTo>
                  <a:pt x="1351" y="557"/>
                </a:lnTo>
                <a:lnTo>
                  <a:pt x="1351" y="564"/>
                </a:lnTo>
                <a:lnTo>
                  <a:pt x="1347" y="571"/>
                </a:lnTo>
                <a:lnTo>
                  <a:pt x="1354" y="567"/>
                </a:lnTo>
                <a:lnTo>
                  <a:pt x="1362" y="567"/>
                </a:lnTo>
                <a:lnTo>
                  <a:pt x="1358" y="575"/>
                </a:lnTo>
                <a:lnTo>
                  <a:pt x="1351" y="579"/>
                </a:lnTo>
                <a:lnTo>
                  <a:pt x="1340" y="579"/>
                </a:lnTo>
                <a:lnTo>
                  <a:pt x="1321" y="606"/>
                </a:lnTo>
                <a:lnTo>
                  <a:pt x="1318" y="617"/>
                </a:lnTo>
                <a:lnTo>
                  <a:pt x="1316" y="617"/>
                </a:lnTo>
                <a:lnTo>
                  <a:pt x="1313" y="619"/>
                </a:lnTo>
                <a:lnTo>
                  <a:pt x="1306" y="622"/>
                </a:lnTo>
                <a:lnTo>
                  <a:pt x="1299" y="628"/>
                </a:lnTo>
                <a:lnTo>
                  <a:pt x="1293" y="637"/>
                </a:lnTo>
                <a:lnTo>
                  <a:pt x="1290" y="645"/>
                </a:lnTo>
                <a:lnTo>
                  <a:pt x="1287" y="652"/>
                </a:lnTo>
                <a:lnTo>
                  <a:pt x="1287" y="657"/>
                </a:lnTo>
                <a:lnTo>
                  <a:pt x="1286" y="660"/>
                </a:lnTo>
                <a:lnTo>
                  <a:pt x="1283" y="661"/>
                </a:lnTo>
                <a:lnTo>
                  <a:pt x="1279" y="661"/>
                </a:lnTo>
                <a:lnTo>
                  <a:pt x="1278" y="661"/>
                </a:lnTo>
                <a:lnTo>
                  <a:pt x="1276" y="669"/>
                </a:lnTo>
                <a:lnTo>
                  <a:pt x="1272" y="674"/>
                </a:lnTo>
                <a:lnTo>
                  <a:pt x="1257" y="684"/>
                </a:lnTo>
                <a:lnTo>
                  <a:pt x="1256" y="691"/>
                </a:lnTo>
                <a:lnTo>
                  <a:pt x="1247" y="684"/>
                </a:lnTo>
                <a:lnTo>
                  <a:pt x="1244" y="689"/>
                </a:lnTo>
                <a:lnTo>
                  <a:pt x="1245" y="701"/>
                </a:lnTo>
                <a:lnTo>
                  <a:pt x="1238" y="703"/>
                </a:lnTo>
                <a:lnTo>
                  <a:pt x="1241" y="711"/>
                </a:lnTo>
                <a:lnTo>
                  <a:pt x="1240" y="712"/>
                </a:lnTo>
                <a:lnTo>
                  <a:pt x="1239" y="715"/>
                </a:lnTo>
                <a:lnTo>
                  <a:pt x="1237" y="720"/>
                </a:lnTo>
                <a:lnTo>
                  <a:pt x="1237" y="725"/>
                </a:lnTo>
                <a:lnTo>
                  <a:pt x="1237" y="728"/>
                </a:lnTo>
                <a:lnTo>
                  <a:pt x="1235" y="730"/>
                </a:lnTo>
                <a:lnTo>
                  <a:pt x="1234" y="731"/>
                </a:lnTo>
                <a:lnTo>
                  <a:pt x="1234" y="731"/>
                </a:lnTo>
                <a:lnTo>
                  <a:pt x="1234" y="739"/>
                </a:lnTo>
                <a:lnTo>
                  <a:pt x="1233" y="746"/>
                </a:lnTo>
                <a:lnTo>
                  <a:pt x="1233" y="756"/>
                </a:lnTo>
                <a:lnTo>
                  <a:pt x="1235" y="759"/>
                </a:lnTo>
                <a:lnTo>
                  <a:pt x="1239" y="765"/>
                </a:lnTo>
                <a:lnTo>
                  <a:pt x="1237" y="769"/>
                </a:lnTo>
                <a:lnTo>
                  <a:pt x="1237" y="769"/>
                </a:lnTo>
                <a:lnTo>
                  <a:pt x="1239" y="768"/>
                </a:lnTo>
                <a:lnTo>
                  <a:pt x="1240" y="768"/>
                </a:lnTo>
                <a:lnTo>
                  <a:pt x="1241" y="769"/>
                </a:lnTo>
                <a:lnTo>
                  <a:pt x="1244" y="776"/>
                </a:lnTo>
                <a:lnTo>
                  <a:pt x="1249" y="789"/>
                </a:lnTo>
                <a:lnTo>
                  <a:pt x="1254" y="802"/>
                </a:lnTo>
                <a:lnTo>
                  <a:pt x="1257" y="809"/>
                </a:lnTo>
                <a:lnTo>
                  <a:pt x="1262" y="813"/>
                </a:lnTo>
                <a:lnTo>
                  <a:pt x="1269" y="820"/>
                </a:lnTo>
                <a:lnTo>
                  <a:pt x="1275" y="827"/>
                </a:lnTo>
                <a:lnTo>
                  <a:pt x="1277" y="829"/>
                </a:lnTo>
                <a:lnTo>
                  <a:pt x="1275" y="833"/>
                </a:lnTo>
                <a:lnTo>
                  <a:pt x="1268" y="828"/>
                </a:lnTo>
                <a:lnTo>
                  <a:pt x="1306" y="900"/>
                </a:lnTo>
                <a:lnTo>
                  <a:pt x="1307" y="935"/>
                </a:lnTo>
                <a:lnTo>
                  <a:pt x="1303" y="939"/>
                </a:lnTo>
                <a:lnTo>
                  <a:pt x="1303" y="941"/>
                </a:lnTo>
                <a:lnTo>
                  <a:pt x="1305" y="947"/>
                </a:lnTo>
                <a:lnTo>
                  <a:pt x="1306" y="954"/>
                </a:lnTo>
                <a:lnTo>
                  <a:pt x="1305" y="958"/>
                </a:lnTo>
                <a:lnTo>
                  <a:pt x="1301" y="961"/>
                </a:lnTo>
                <a:lnTo>
                  <a:pt x="1295" y="963"/>
                </a:lnTo>
                <a:lnTo>
                  <a:pt x="1290" y="965"/>
                </a:lnTo>
                <a:lnTo>
                  <a:pt x="1287" y="966"/>
                </a:lnTo>
                <a:lnTo>
                  <a:pt x="1276" y="966"/>
                </a:lnTo>
                <a:lnTo>
                  <a:pt x="1275" y="963"/>
                </a:lnTo>
                <a:lnTo>
                  <a:pt x="1273" y="955"/>
                </a:lnTo>
                <a:lnTo>
                  <a:pt x="1270" y="947"/>
                </a:lnTo>
                <a:lnTo>
                  <a:pt x="1265" y="942"/>
                </a:lnTo>
                <a:lnTo>
                  <a:pt x="1261" y="941"/>
                </a:lnTo>
                <a:lnTo>
                  <a:pt x="1259" y="940"/>
                </a:lnTo>
                <a:lnTo>
                  <a:pt x="1257" y="939"/>
                </a:lnTo>
                <a:lnTo>
                  <a:pt x="1257" y="939"/>
                </a:lnTo>
                <a:lnTo>
                  <a:pt x="1249" y="931"/>
                </a:lnTo>
                <a:lnTo>
                  <a:pt x="1249" y="920"/>
                </a:lnTo>
                <a:lnTo>
                  <a:pt x="1238" y="912"/>
                </a:lnTo>
                <a:lnTo>
                  <a:pt x="1237" y="904"/>
                </a:lnTo>
                <a:lnTo>
                  <a:pt x="1234" y="908"/>
                </a:lnTo>
                <a:lnTo>
                  <a:pt x="1219" y="895"/>
                </a:lnTo>
                <a:lnTo>
                  <a:pt x="1218" y="880"/>
                </a:lnTo>
                <a:lnTo>
                  <a:pt x="1219" y="867"/>
                </a:lnTo>
                <a:lnTo>
                  <a:pt x="1214" y="867"/>
                </a:lnTo>
                <a:lnTo>
                  <a:pt x="1214" y="874"/>
                </a:lnTo>
                <a:lnTo>
                  <a:pt x="1208" y="872"/>
                </a:lnTo>
                <a:lnTo>
                  <a:pt x="1207" y="857"/>
                </a:lnTo>
                <a:lnTo>
                  <a:pt x="1209" y="841"/>
                </a:lnTo>
                <a:lnTo>
                  <a:pt x="1208" y="839"/>
                </a:lnTo>
                <a:lnTo>
                  <a:pt x="1204" y="833"/>
                </a:lnTo>
                <a:lnTo>
                  <a:pt x="1201" y="826"/>
                </a:lnTo>
                <a:lnTo>
                  <a:pt x="1199" y="822"/>
                </a:lnTo>
                <a:lnTo>
                  <a:pt x="1196" y="821"/>
                </a:lnTo>
                <a:lnTo>
                  <a:pt x="1195" y="822"/>
                </a:lnTo>
                <a:lnTo>
                  <a:pt x="1194" y="824"/>
                </a:lnTo>
                <a:lnTo>
                  <a:pt x="1193" y="825"/>
                </a:lnTo>
                <a:lnTo>
                  <a:pt x="1189" y="824"/>
                </a:lnTo>
                <a:lnTo>
                  <a:pt x="1189" y="822"/>
                </a:lnTo>
                <a:lnTo>
                  <a:pt x="1189" y="821"/>
                </a:lnTo>
                <a:lnTo>
                  <a:pt x="1188" y="818"/>
                </a:lnTo>
                <a:lnTo>
                  <a:pt x="1187" y="816"/>
                </a:lnTo>
                <a:lnTo>
                  <a:pt x="1183" y="811"/>
                </a:lnTo>
                <a:lnTo>
                  <a:pt x="1176" y="804"/>
                </a:lnTo>
                <a:lnTo>
                  <a:pt x="1170" y="798"/>
                </a:lnTo>
                <a:lnTo>
                  <a:pt x="1168" y="795"/>
                </a:lnTo>
                <a:lnTo>
                  <a:pt x="1166" y="795"/>
                </a:lnTo>
                <a:lnTo>
                  <a:pt x="1163" y="792"/>
                </a:lnTo>
                <a:lnTo>
                  <a:pt x="1158" y="791"/>
                </a:lnTo>
                <a:lnTo>
                  <a:pt x="1155" y="791"/>
                </a:lnTo>
                <a:lnTo>
                  <a:pt x="1150" y="794"/>
                </a:lnTo>
                <a:lnTo>
                  <a:pt x="1143" y="799"/>
                </a:lnTo>
                <a:lnTo>
                  <a:pt x="1138" y="806"/>
                </a:lnTo>
                <a:lnTo>
                  <a:pt x="1133" y="810"/>
                </a:lnTo>
                <a:lnTo>
                  <a:pt x="1130" y="811"/>
                </a:lnTo>
                <a:lnTo>
                  <a:pt x="1125" y="812"/>
                </a:lnTo>
                <a:lnTo>
                  <a:pt x="1121" y="811"/>
                </a:lnTo>
                <a:lnTo>
                  <a:pt x="1120" y="811"/>
                </a:lnTo>
                <a:lnTo>
                  <a:pt x="1107" y="798"/>
                </a:lnTo>
                <a:lnTo>
                  <a:pt x="1090" y="792"/>
                </a:lnTo>
                <a:lnTo>
                  <a:pt x="1093" y="791"/>
                </a:lnTo>
                <a:lnTo>
                  <a:pt x="1088" y="786"/>
                </a:lnTo>
                <a:lnTo>
                  <a:pt x="1077" y="787"/>
                </a:lnTo>
                <a:lnTo>
                  <a:pt x="1078" y="791"/>
                </a:lnTo>
                <a:lnTo>
                  <a:pt x="1067" y="791"/>
                </a:lnTo>
                <a:lnTo>
                  <a:pt x="1069" y="787"/>
                </a:lnTo>
                <a:lnTo>
                  <a:pt x="1060" y="787"/>
                </a:lnTo>
                <a:lnTo>
                  <a:pt x="1060" y="790"/>
                </a:lnTo>
                <a:lnTo>
                  <a:pt x="1055" y="792"/>
                </a:lnTo>
                <a:lnTo>
                  <a:pt x="1052" y="790"/>
                </a:lnTo>
                <a:lnTo>
                  <a:pt x="1051" y="790"/>
                </a:lnTo>
                <a:lnTo>
                  <a:pt x="1050" y="791"/>
                </a:lnTo>
                <a:lnTo>
                  <a:pt x="1049" y="794"/>
                </a:lnTo>
                <a:lnTo>
                  <a:pt x="1049" y="798"/>
                </a:lnTo>
                <a:lnTo>
                  <a:pt x="1049" y="802"/>
                </a:lnTo>
                <a:lnTo>
                  <a:pt x="1047" y="802"/>
                </a:lnTo>
                <a:lnTo>
                  <a:pt x="1045" y="802"/>
                </a:lnTo>
                <a:lnTo>
                  <a:pt x="1044" y="802"/>
                </a:lnTo>
                <a:lnTo>
                  <a:pt x="1037" y="801"/>
                </a:lnTo>
                <a:lnTo>
                  <a:pt x="1041" y="797"/>
                </a:lnTo>
                <a:lnTo>
                  <a:pt x="1040" y="796"/>
                </a:lnTo>
                <a:lnTo>
                  <a:pt x="1036" y="791"/>
                </a:lnTo>
                <a:lnTo>
                  <a:pt x="1034" y="788"/>
                </a:lnTo>
                <a:lnTo>
                  <a:pt x="1033" y="784"/>
                </a:lnTo>
                <a:lnTo>
                  <a:pt x="1033" y="783"/>
                </a:lnTo>
                <a:lnTo>
                  <a:pt x="1032" y="783"/>
                </a:lnTo>
                <a:lnTo>
                  <a:pt x="1031" y="784"/>
                </a:lnTo>
                <a:lnTo>
                  <a:pt x="1029" y="784"/>
                </a:lnTo>
                <a:lnTo>
                  <a:pt x="1028" y="798"/>
                </a:lnTo>
                <a:lnTo>
                  <a:pt x="1025" y="798"/>
                </a:lnTo>
                <a:lnTo>
                  <a:pt x="1018" y="798"/>
                </a:lnTo>
                <a:lnTo>
                  <a:pt x="1010" y="798"/>
                </a:lnTo>
                <a:lnTo>
                  <a:pt x="1003" y="799"/>
                </a:lnTo>
                <a:lnTo>
                  <a:pt x="997" y="801"/>
                </a:lnTo>
                <a:lnTo>
                  <a:pt x="993" y="803"/>
                </a:lnTo>
                <a:lnTo>
                  <a:pt x="988" y="805"/>
                </a:lnTo>
                <a:lnTo>
                  <a:pt x="984" y="806"/>
                </a:lnTo>
                <a:lnTo>
                  <a:pt x="981" y="806"/>
                </a:lnTo>
                <a:lnTo>
                  <a:pt x="975" y="805"/>
                </a:lnTo>
                <a:lnTo>
                  <a:pt x="968" y="804"/>
                </a:lnTo>
                <a:lnTo>
                  <a:pt x="966" y="803"/>
                </a:lnTo>
                <a:lnTo>
                  <a:pt x="965" y="803"/>
                </a:lnTo>
                <a:lnTo>
                  <a:pt x="963" y="804"/>
                </a:lnTo>
                <a:lnTo>
                  <a:pt x="961" y="806"/>
                </a:lnTo>
                <a:lnTo>
                  <a:pt x="963" y="810"/>
                </a:lnTo>
                <a:lnTo>
                  <a:pt x="966" y="812"/>
                </a:lnTo>
                <a:lnTo>
                  <a:pt x="971" y="813"/>
                </a:lnTo>
                <a:lnTo>
                  <a:pt x="974" y="812"/>
                </a:lnTo>
                <a:lnTo>
                  <a:pt x="979" y="810"/>
                </a:lnTo>
                <a:lnTo>
                  <a:pt x="982" y="807"/>
                </a:lnTo>
                <a:lnTo>
                  <a:pt x="983" y="807"/>
                </a:lnTo>
                <a:lnTo>
                  <a:pt x="984" y="809"/>
                </a:lnTo>
                <a:lnTo>
                  <a:pt x="984" y="810"/>
                </a:lnTo>
                <a:lnTo>
                  <a:pt x="984" y="812"/>
                </a:lnTo>
                <a:lnTo>
                  <a:pt x="984" y="814"/>
                </a:lnTo>
                <a:lnTo>
                  <a:pt x="986" y="816"/>
                </a:lnTo>
                <a:lnTo>
                  <a:pt x="987" y="814"/>
                </a:lnTo>
                <a:lnTo>
                  <a:pt x="989" y="813"/>
                </a:lnTo>
                <a:lnTo>
                  <a:pt x="991" y="811"/>
                </a:lnTo>
                <a:lnTo>
                  <a:pt x="993" y="810"/>
                </a:lnTo>
                <a:lnTo>
                  <a:pt x="994" y="809"/>
                </a:lnTo>
                <a:lnTo>
                  <a:pt x="995" y="809"/>
                </a:lnTo>
                <a:lnTo>
                  <a:pt x="996" y="809"/>
                </a:lnTo>
                <a:lnTo>
                  <a:pt x="998" y="809"/>
                </a:lnTo>
                <a:lnTo>
                  <a:pt x="999" y="812"/>
                </a:lnTo>
                <a:lnTo>
                  <a:pt x="999" y="816"/>
                </a:lnTo>
                <a:lnTo>
                  <a:pt x="999" y="818"/>
                </a:lnTo>
                <a:lnTo>
                  <a:pt x="999" y="820"/>
                </a:lnTo>
                <a:lnTo>
                  <a:pt x="999" y="820"/>
                </a:lnTo>
                <a:lnTo>
                  <a:pt x="997" y="820"/>
                </a:lnTo>
                <a:lnTo>
                  <a:pt x="991" y="822"/>
                </a:lnTo>
                <a:lnTo>
                  <a:pt x="987" y="825"/>
                </a:lnTo>
                <a:lnTo>
                  <a:pt x="984" y="829"/>
                </a:lnTo>
                <a:lnTo>
                  <a:pt x="987" y="833"/>
                </a:lnTo>
                <a:lnTo>
                  <a:pt x="991" y="836"/>
                </a:lnTo>
                <a:lnTo>
                  <a:pt x="995" y="837"/>
                </a:lnTo>
                <a:lnTo>
                  <a:pt x="996" y="839"/>
                </a:lnTo>
                <a:lnTo>
                  <a:pt x="1006" y="847"/>
                </a:lnTo>
                <a:lnTo>
                  <a:pt x="1002" y="850"/>
                </a:lnTo>
                <a:lnTo>
                  <a:pt x="997" y="855"/>
                </a:lnTo>
                <a:lnTo>
                  <a:pt x="995" y="850"/>
                </a:lnTo>
                <a:lnTo>
                  <a:pt x="990" y="845"/>
                </a:lnTo>
                <a:lnTo>
                  <a:pt x="988" y="844"/>
                </a:lnTo>
                <a:lnTo>
                  <a:pt x="983" y="841"/>
                </a:lnTo>
                <a:lnTo>
                  <a:pt x="976" y="837"/>
                </a:lnTo>
                <a:lnTo>
                  <a:pt x="972" y="836"/>
                </a:lnTo>
                <a:lnTo>
                  <a:pt x="971" y="839"/>
                </a:lnTo>
                <a:lnTo>
                  <a:pt x="969" y="841"/>
                </a:lnTo>
                <a:lnTo>
                  <a:pt x="971" y="844"/>
                </a:lnTo>
                <a:lnTo>
                  <a:pt x="971" y="845"/>
                </a:lnTo>
                <a:lnTo>
                  <a:pt x="964" y="848"/>
                </a:lnTo>
                <a:lnTo>
                  <a:pt x="957" y="845"/>
                </a:lnTo>
                <a:lnTo>
                  <a:pt x="952" y="854"/>
                </a:lnTo>
                <a:lnTo>
                  <a:pt x="946" y="855"/>
                </a:lnTo>
                <a:lnTo>
                  <a:pt x="944" y="849"/>
                </a:lnTo>
                <a:lnTo>
                  <a:pt x="935" y="849"/>
                </a:lnTo>
                <a:lnTo>
                  <a:pt x="935" y="840"/>
                </a:lnTo>
                <a:lnTo>
                  <a:pt x="928" y="839"/>
                </a:lnTo>
                <a:lnTo>
                  <a:pt x="930" y="836"/>
                </a:lnTo>
                <a:lnTo>
                  <a:pt x="919" y="835"/>
                </a:lnTo>
                <a:lnTo>
                  <a:pt x="918" y="829"/>
                </a:lnTo>
                <a:lnTo>
                  <a:pt x="907" y="830"/>
                </a:lnTo>
                <a:lnTo>
                  <a:pt x="907" y="836"/>
                </a:lnTo>
                <a:lnTo>
                  <a:pt x="892" y="836"/>
                </a:lnTo>
                <a:lnTo>
                  <a:pt x="876" y="829"/>
                </a:lnTo>
                <a:lnTo>
                  <a:pt x="873" y="826"/>
                </a:lnTo>
                <a:lnTo>
                  <a:pt x="870" y="829"/>
                </a:lnTo>
                <a:lnTo>
                  <a:pt x="851" y="830"/>
                </a:lnTo>
                <a:lnTo>
                  <a:pt x="834" y="836"/>
                </a:lnTo>
                <a:lnTo>
                  <a:pt x="832" y="837"/>
                </a:lnTo>
                <a:lnTo>
                  <a:pt x="829" y="841"/>
                </a:lnTo>
                <a:lnTo>
                  <a:pt x="824" y="845"/>
                </a:lnTo>
                <a:lnTo>
                  <a:pt x="817" y="848"/>
                </a:lnTo>
                <a:lnTo>
                  <a:pt x="815" y="848"/>
                </a:lnTo>
                <a:lnTo>
                  <a:pt x="816" y="845"/>
                </a:lnTo>
                <a:lnTo>
                  <a:pt x="820" y="842"/>
                </a:lnTo>
                <a:lnTo>
                  <a:pt x="821" y="841"/>
                </a:lnTo>
                <a:lnTo>
                  <a:pt x="816" y="840"/>
                </a:lnTo>
                <a:lnTo>
                  <a:pt x="821" y="830"/>
                </a:lnTo>
                <a:lnTo>
                  <a:pt x="815" y="834"/>
                </a:lnTo>
                <a:lnTo>
                  <a:pt x="811" y="835"/>
                </a:lnTo>
                <a:lnTo>
                  <a:pt x="811" y="850"/>
                </a:lnTo>
                <a:lnTo>
                  <a:pt x="804" y="855"/>
                </a:lnTo>
                <a:lnTo>
                  <a:pt x="801" y="858"/>
                </a:lnTo>
                <a:lnTo>
                  <a:pt x="797" y="865"/>
                </a:lnTo>
                <a:lnTo>
                  <a:pt x="791" y="873"/>
                </a:lnTo>
                <a:lnTo>
                  <a:pt x="786" y="879"/>
                </a:lnTo>
                <a:lnTo>
                  <a:pt x="781" y="881"/>
                </a:lnTo>
                <a:lnTo>
                  <a:pt x="775" y="882"/>
                </a:lnTo>
                <a:lnTo>
                  <a:pt x="770" y="882"/>
                </a:lnTo>
                <a:lnTo>
                  <a:pt x="768" y="882"/>
                </a:lnTo>
                <a:lnTo>
                  <a:pt x="777" y="874"/>
                </a:lnTo>
                <a:lnTo>
                  <a:pt x="768" y="868"/>
                </a:lnTo>
                <a:lnTo>
                  <a:pt x="766" y="875"/>
                </a:lnTo>
                <a:lnTo>
                  <a:pt x="762" y="872"/>
                </a:lnTo>
                <a:lnTo>
                  <a:pt x="760" y="875"/>
                </a:lnTo>
                <a:lnTo>
                  <a:pt x="763" y="880"/>
                </a:lnTo>
                <a:lnTo>
                  <a:pt x="761" y="887"/>
                </a:lnTo>
                <a:lnTo>
                  <a:pt x="755" y="883"/>
                </a:lnTo>
                <a:lnTo>
                  <a:pt x="751" y="892"/>
                </a:lnTo>
                <a:lnTo>
                  <a:pt x="744" y="897"/>
                </a:lnTo>
                <a:lnTo>
                  <a:pt x="743" y="901"/>
                </a:lnTo>
                <a:lnTo>
                  <a:pt x="731" y="905"/>
                </a:lnTo>
                <a:lnTo>
                  <a:pt x="737" y="913"/>
                </a:lnTo>
                <a:lnTo>
                  <a:pt x="736" y="918"/>
                </a:lnTo>
                <a:lnTo>
                  <a:pt x="727" y="920"/>
                </a:lnTo>
                <a:lnTo>
                  <a:pt x="735" y="928"/>
                </a:lnTo>
                <a:lnTo>
                  <a:pt x="733" y="931"/>
                </a:lnTo>
                <a:lnTo>
                  <a:pt x="732" y="936"/>
                </a:lnTo>
                <a:lnTo>
                  <a:pt x="731" y="942"/>
                </a:lnTo>
                <a:lnTo>
                  <a:pt x="731" y="946"/>
                </a:lnTo>
                <a:lnTo>
                  <a:pt x="731" y="949"/>
                </a:lnTo>
                <a:lnTo>
                  <a:pt x="731" y="953"/>
                </a:lnTo>
                <a:lnTo>
                  <a:pt x="731" y="955"/>
                </a:lnTo>
                <a:lnTo>
                  <a:pt x="731" y="956"/>
                </a:lnTo>
                <a:lnTo>
                  <a:pt x="738" y="971"/>
                </a:lnTo>
                <a:lnTo>
                  <a:pt x="729" y="972"/>
                </a:lnTo>
                <a:lnTo>
                  <a:pt x="721" y="965"/>
                </a:lnTo>
                <a:lnTo>
                  <a:pt x="720" y="965"/>
                </a:lnTo>
                <a:lnTo>
                  <a:pt x="715" y="965"/>
                </a:lnTo>
                <a:lnTo>
                  <a:pt x="708" y="964"/>
                </a:lnTo>
                <a:lnTo>
                  <a:pt x="698" y="959"/>
                </a:lnTo>
                <a:lnTo>
                  <a:pt x="689" y="955"/>
                </a:lnTo>
                <a:lnTo>
                  <a:pt x="682" y="953"/>
                </a:lnTo>
                <a:lnTo>
                  <a:pt x="676" y="948"/>
                </a:lnTo>
                <a:lnTo>
                  <a:pt x="672" y="940"/>
                </a:lnTo>
                <a:lnTo>
                  <a:pt x="669" y="931"/>
                </a:lnTo>
                <a:lnTo>
                  <a:pt x="664" y="924"/>
                </a:lnTo>
                <a:lnTo>
                  <a:pt x="661" y="918"/>
                </a:lnTo>
                <a:lnTo>
                  <a:pt x="660" y="911"/>
                </a:lnTo>
                <a:lnTo>
                  <a:pt x="660" y="907"/>
                </a:lnTo>
                <a:lnTo>
                  <a:pt x="657" y="907"/>
                </a:lnTo>
                <a:lnTo>
                  <a:pt x="652" y="903"/>
                </a:lnTo>
                <a:lnTo>
                  <a:pt x="644" y="890"/>
                </a:lnTo>
                <a:lnTo>
                  <a:pt x="638" y="877"/>
                </a:lnTo>
                <a:lnTo>
                  <a:pt x="637" y="875"/>
                </a:lnTo>
                <a:lnTo>
                  <a:pt x="638" y="880"/>
                </a:lnTo>
                <a:lnTo>
                  <a:pt x="637" y="881"/>
                </a:lnTo>
                <a:lnTo>
                  <a:pt x="633" y="877"/>
                </a:lnTo>
                <a:lnTo>
                  <a:pt x="631" y="868"/>
                </a:lnTo>
                <a:lnTo>
                  <a:pt x="629" y="859"/>
                </a:lnTo>
                <a:lnTo>
                  <a:pt x="627" y="851"/>
                </a:lnTo>
                <a:lnTo>
                  <a:pt x="625" y="845"/>
                </a:lnTo>
                <a:lnTo>
                  <a:pt x="621" y="842"/>
                </a:lnTo>
                <a:lnTo>
                  <a:pt x="616" y="839"/>
                </a:lnTo>
                <a:lnTo>
                  <a:pt x="610" y="836"/>
                </a:lnTo>
                <a:lnTo>
                  <a:pt x="606" y="833"/>
                </a:lnTo>
                <a:lnTo>
                  <a:pt x="601" y="828"/>
                </a:lnTo>
                <a:lnTo>
                  <a:pt x="599" y="826"/>
                </a:lnTo>
                <a:lnTo>
                  <a:pt x="598" y="825"/>
                </a:lnTo>
                <a:lnTo>
                  <a:pt x="595" y="825"/>
                </a:lnTo>
                <a:lnTo>
                  <a:pt x="588" y="824"/>
                </a:lnTo>
                <a:lnTo>
                  <a:pt x="580" y="822"/>
                </a:lnTo>
                <a:lnTo>
                  <a:pt x="575" y="822"/>
                </a:lnTo>
                <a:lnTo>
                  <a:pt x="570" y="824"/>
                </a:lnTo>
                <a:lnTo>
                  <a:pt x="565" y="828"/>
                </a:lnTo>
                <a:lnTo>
                  <a:pt x="562" y="833"/>
                </a:lnTo>
                <a:lnTo>
                  <a:pt x="558" y="836"/>
                </a:lnTo>
                <a:lnTo>
                  <a:pt x="556" y="839"/>
                </a:lnTo>
                <a:lnTo>
                  <a:pt x="554" y="843"/>
                </a:lnTo>
                <a:lnTo>
                  <a:pt x="553" y="848"/>
                </a:lnTo>
                <a:lnTo>
                  <a:pt x="551" y="850"/>
                </a:lnTo>
                <a:lnTo>
                  <a:pt x="542" y="854"/>
                </a:lnTo>
                <a:lnTo>
                  <a:pt x="535" y="854"/>
                </a:lnTo>
                <a:lnTo>
                  <a:pt x="535" y="851"/>
                </a:lnTo>
                <a:lnTo>
                  <a:pt x="533" y="847"/>
                </a:lnTo>
                <a:lnTo>
                  <a:pt x="532" y="842"/>
                </a:lnTo>
                <a:lnTo>
                  <a:pt x="530" y="840"/>
                </a:lnTo>
                <a:lnTo>
                  <a:pt x="526" y="839"/>
                </a:lnTo>
                <a:lnTo>
                  <a:pt x="522" y="836"/>
                </a:lnTo>
                <a:lnTo>
                  <a:pt x="517" y="834"/>
                </a:lnTo>
                <a:lnTo>
                  <a:pt x="513" y="832"/>
                </a:lnTo>
                <a:lnTo>
                  <a:pt x="509" y="828"/>
                </a:lnTo>
                <a:lnTo>
                  <a:pt x="505" y="822"/>
                </a:lnTo>
                <a:lnTo>
                  <a:pt x="502" y="813"/>
                </a:lnTo>
                <a:lnTo>
                  <a:pt x="501" y="803"/>
                </a:lnTo>
                <a:lnTo>
                  <a:pt x="500" y="796"/>
                </a:lnTo>
                <a:lnTo>
                  <a:pt x="499" y="794"/>
                </a:lnTo>
                <a:lnTo>
                  <a:pt x="497" y="795"/>
                </a:lnTo>
                <a:lnTo>
                  <a:pt x="496" y="796"/>
                </a:lnTo>
                <a:lnTo>
                  <a:pt x="494" y="787"/>
                </a:lnTo>
                <a:lnTo>
                  <a:pt x="486" y="776"/>
                </a:lnTo>
                <a:lnTo>
                  <a:pt x="481" y="778"/>
                </a:lnTo>
                <a:lnTo>
                  <a:pt x="480" y="776"/>
                </a:lnTo>
                <a:lnTo>
                  <a:pt x="478" y="773"/>
                </a:lnTo>
                <a:lnTo>
                  <a:pt x="475" y="769"/>
                </a:lnTo>
                <a:lnTo>
                  <a:pt x="474" y="765"/>
                </a:lnTo>
                <a:lnTo>
                  <a:pt x="472" y="760"/>
                </a:lnTo>
                <a:lnTo>
                  <a:pt x="467" y="757"/>
                </a:lnTo>
                <a:lnTo>
                  <a:pt x="464" y="754"/>
                </a:lnTo>
                <a:lnTo>
                  <a:pt x="462" y="753"/>
                </a:lnTo>
                <a:lnTo>
                  <a:pt x="456" y="748"/>
                </a:lnTo>
                <a:lnTo>
                  <a:pt x="456" y="738"/>
                </a:lnTo>
                <a:lnTo>
                  <a:pt x="450" y="734"/>
                </a:lnTo>
                <a:close/>
              </a:path>
            </a:pathLst>
          </a:custGeom>
          <a:solidFill>
            <a:schemeClr val="bg1">
              <a:lumMod val="75000"/>
            </a:schemeClr>
          </a:solidFill>
          <a:ln>
            <a:noFill/>
          </a:ln>
        </p:spPr>
        <p:txBody>
          <a:bodyPr vert="horz" wrap="square" lIns="93296" tIns="46648" rIns="93296" bIns="46648" numCol="1" anchor="t" anchorCtr="0" compatLnSpc="1">
            <a:prstTxWarp prst="textNoShape">
              <a:avLst/>
            </a:prstTxWarp>
          </a:bodyPr>
          <a:lstStyle/>
          <a:p>
            <a:endParaRPr lang="en-US"/>
          </a:p>
        </p:txBody>
      </p:sp>
      <p:graphicFrame>
        <p:nvGraphicFramePr>
          <p:cNvPr id="55" name="Object 54"/>
          <p:cNvGraphicFramePr>
            <a:graphicFrameLocks/>
          </p:cNvGraphicFramePr>
          <p:nvPr>
            <p:custDataLst>
              <p:tags r:id="rId4"/>
            </p:custDataLst>
            <p:extLst>
              <p:ext uri="{D42A27DB-BD31-4B8C-83A1-F6EECF244321}">
                <p14:modId xmlns:p14="http://schemas.microsoft.com/office/powerpoint/2010/main" val="3395528288"/>
              </p:ext>
            </p:extLst>
          </p:nvPr>
        </p:nvGraphicFramePr>
        <p:xfrm>
          <a:off x="457200" y="1524000"/>
          <a:ext cx="7848713" cy="4191000"/>
        </p:xfrm>
        <a:graphic>
          <a:graphicData uri="http://schemas.openxmlformats.org/presentationml/2006/ole">
            <mc:AlternateContent xmlns:mc="http://schemas.openxmlformats.org/markup-compatibility/2006">
              <mc:Choice xmlns:v="urn:schemas-microsoft-com:vml" Requires="v">
                <p:oleObj spid="_x0000_s165849" name="Chart" r:id="rId13" imgW="7848713" imgH="4191000" progId="MSGraph.Chart.8">
                  <p:embed followColorScheme="full"/>
                </p:oleObj>
              </mc:Choice>
              <mc:Fallback>
                <p:oleObj name="Chart" r:id="rId13" imgW="7848713" imgH="4191000" progId="MSGraph.Chart.8">
                  <p:embed followColorScheme="full"/>
                  <p:pic>
                    <p:nvPicPr>
                      <p:cNvPr id="0" name=""/>
                      <p:cNvPicPr/>
                      <p:nvPr/>
                    </p:nvPicPr>
                    <p:blipFill>
                      <a:blip r:embed="rId14"/>
                      <a:stretch>
                        <a:fillRect/>
                      </a:stretch>
                    </p:blipFill>
                    <p:spPr>
                      <a:xfrm>
                        <a:off x="457200" y="1524000"/>
                        <a:ext cx="7848713" cy="4191000"/>
                      </a:xfrm>
                      <a:prstGeom prst="rect">
                        <a:avLst/>
                      </a:prstGeom>
                    </p:spPr>
                  </p:pic>
                </p:oleObj>
              </mc:Fallback>
            </mc:AlternateContent>
          </a:graphicData>
        </a:graphic>
      </p:graphicFrame>
      <p:sp useBgFill="1">
        <p:nvSpPr>
          <p:cNvPr id="58" name="Rectangle 57"/>
          <p:cNvSpPr/>
          <p:nvPr>
            <p:custDataLst>
              <p:tags r:id="rId5"/>
            </p:custDataLst>
          </p:nvPr>
        </p:nvSpPr>
        <p:spPr bwMode="gray">
          <a:xfrm>
            <a:off x="4157663" y="3868738"/>
            <a:ext cx="620713"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09C871DB-F9EC-45D5-9546-59444B0B1AC6}" type="datetime'''''1''''2''''.''''8''''''''''''''''''''''%'''">
              <a:rPr lang="en-US" sz="1800" b="1">
                <a:solidFill>
                  <a:schemeClr val="tx1"/>
                </a:solidFill>
              </a:rPr>
              <a:pPr algn="ctr"/>
              <a:t>12.8%</a:t>
            </a:fld>
            <a:endParaRPr lang="en-US" sz="1800" b="1" dirty="0">
              <a:solidFill>
                <a:schemeClr val="tx1"/>
              </a:solidFill>
              <a:latin typeface="Calibri Light"/>
              <a:sym typeface="Calibri Light"/>
            </a:endParaRPr>
          </a:p>
        </p:txBody>
      </p:sp>
      <p:sp useBgFill="1">
        <p:nvSpPr>
          <p:cNvPr id="56" name="Rectangle 55"/>
          <p:cNvSpPr/>
          <p:nvPr>
            <p:custDataLst>
              <p:tags r:id="rId6"/>
            </p:custDataLst>
          </p:nvPr>
        </p:nvSpPr>
        <p:spPr bwMode="gray">
          <a:xfrm>
            <a:off x="6657975" y="3530600"/>
            <a:ext cx="628650" cy="274638"/>
          </a:xfrm>
          <a:prstGeom prst="rect">
            <a:avLst/>
          </a:prstGeom>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A4651A04-C01B-4796-B262-421066E772CF}" type="datetime'1''''''''''''''5''''''''.''''''2%'''''''''''''''">
              <a:rPr lang="en-US" sz="1800">
                <a:solidFill>
                  <a:schemeClr val="tx1"/>
                </a:solidFill>
              </a:rPr>
              <a:pPr/>
              <a:t>15.2%</a:t>
            </a:fld>
            <a:endParaRPr lang="en-US" sz="1800" dirty="0">
              <a:solidFill>
                <a:schemeClr val="tx1"/>
              </a:solidFill>
              <a:latin typeface="Calibri Light"/>
              <a:sym typeface="Calibri Light"/>
            </a:endParaRPr>
          </a:p>
        </p:txBody>
      </p:sp>
      <p:sp useBgFill="1">
        <p:nvSpPr>
          <p:cNvPr id="57" name="Rectangle 56"/>
          <p:cNvSpPr/>
          <p:nvPr>
            <p:custDataLst>
              <p:tags r:id="rId7"/>
            </p:custDataLst>
          </p:nvPr>
        </p:nvSpPr>
        <p:spPr bwMode="gray">
          <a:xfrm>
            <a:off x="4152900" y="447833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AA751349-DC7C-4328-922D-01A3CCF65600}" type="datetime'''''''''''''''''''1''''''''2''''''''''.''''''3''''''''''%'''''">
              <a:rPr lang="en-US" sz="1800">
                <a:solidFill>
                  <a:schemeClr val="tx1"/>
                </a:solidFill>
              </a:rPr>
              <a:pPr algn="ctr"/>
              <a:t>12.3%</a:t>
            </a:fld>
            <a:endParaRPr lang="en-US" sz="1800" dirty="0">
              <a:solidFill>
                <a:schemeClr val="tx1"/>
              </a:solidFill>
              <a:latin typeface="Calibri Light"/>
              <a:sym typeface="Calibri Light"/>
            </a:endParaRPr>
          </a:p>
        </p:txBody>
      </p:sp>
      <p:sp useBgFill="1">
        <p:nvSpPr>
          <p:cNvPr id="59" name="Rectangle 58"/>
          <p:cNvSpPr/>
          <p:nvPr>
            <p:custDataLst>
              <p:tags r:id="rId8"/>
            </p:custDataLst>
          </p:nvPr>
        </p:nvSpPr>
        <p:spPr bwMode="gray">
          <a:xfrm>
            <a:off x="1073150" y="381158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17A430E5-AC8D-4F95-9DBB-5575B2CE9DFB}" type="datetime'''''''''''''''''1''''''2.''''''''''''9''''''''''%'">
              <a:rPr lang="en-US" sz="1800">
                <a:solidFill>
                  <a:schemeClr val="tx1"/>
                </a:solidFill>
              </a:rPr>
              <a:pPr algn="ctr"/>
              <a:t>12.9%</a:t>
            </a:fld>
            <a:endParaRPr lang="en-US" sz="1800" dirty="0">
              <a:solidFill>
                <a:schemeClr val="tx1"/>
              </a:solidFill>
              <a:latin typeface="Calibri Light"/>
              <a:sym typeface="Calibri Light"/>
            </a:endParaRPr>
          </a:p>
        </p:txBody>
      </p:sp>
      <p:sp>
        <p:nvSpPr>
          <p:cNvPr id="60" name="Rectangle 59"/>
          <p:cNvSpPr/>
          <p:nvPr/>
        </p:nvSpPr>
        <p:spPr>
          <a:xfrm>
            <a:off x="457200" y="1695794"/>
            <a:ext cx="8690040" cy="3918499"/>
          </a:xfrm>
          <a:custGeom>
            <a:avLst/>
            <a:gdLst/>
            <a:ahLst/>
            <a:cxnLst/>
            <a:rect l="l" t="t" r="r" b="b"/>
            <a:pathLst>
              <a:path w="8690040" h="3918499">
                <a:moveTo>
                  <a:pt x="6167349" y="912232"/>
                </a:moveTo>
                <a:lnTo>
                  <a:pt x="6167349" y="1195380"/>
                </a:lnTo>
                <a:lnTo>
                  <a:pt x="4253426" y="2067440"/>
                </a:lnTo>
                <a:lnTo>
                  <a:pt x="4275458" y="2115794"/>
                </a:lnTo>
                <a:lnTo>
                  <a:pt x="3550257" y="2115794"/>
                </a:lnTo>
                <a:lnTo>
                  <a:pt x="3550257" y="2447582"/>
                </a:lnTo>
                <a:lnTo>
                  <a:pt x="4332523" y="2447582"/>
                </a:lnTo>
                <a:lnTo>
                  <a:pt x="4332523" y="2241036"/>
                </a:lnTo>
                <a:lnTo>
                  <a:pt x="4407349" y="2405257"/>
                </a:lnTo>
                <a:lnTo>
                  <a:pt x="6768501" y="1329422"/>
                </a:lnTo>
                <a:lnTo>
                  <a:pt x="7719071" y="1329422"/>
                </a:lnTo>
                <a:lnTo>
                  <a:pt x="7719071" y="1325461"/>
                </a:lnTo>
                <a:lnTo>
                  <a:pt x="7758826" y="1325461"/>
                </a:lnTo>
                <a:lnTo>
                  <a:pt x="7758826" y="963846"/>
                </a:lnTo>
                <a:lnTo>
                  <a:pt x="7719071" y="963846"/>
                </a:lnTo>
                <a:lnTo>
                  <a:pt x="7719071" y="912232"/>
                </a:lnTo>
                <a:close/>
                <a:moveTo>
                  <a:pt x="0" y="0"/>
                </a:moveTo>
                <a:lnTo>
                  <a:pt x="8690040" y="0"/>
                </a:lnTo>
                <a:lnTo>
                  <a:pt x="8690040" y="3918499"/>
                </a:lnTo>
                <a:lnTo>
                  <a:pt x="0" y="3918499"/>
                </a:lnTo>
                <a:close/>
              </a:path>
            </a:pathLst>
          </a:custGeom>
          <a:solidFill>
            <a:srgbClr val="F2F2F2">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9" name="Right Arrow 38"/>
          <p:cNvSpPr/>
          <p:nvPr/>
        </p:nvSpPr>
        <p:spPr>
          <a:xfrm>
            <a:off x="6910239" y="2250822"/>
            <a:ext cx="1050305" cy="226631"/>
          </a:xfrm>
          <a:prstGeom prst="rightArrow">
            <a:avLst/>
          </a:prstGeom>
          <a:solidFill>
            <a:srgbClr val="C3CFE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8" name="Right Arrow 37"/>
          <p:cNvSpPr/>
          <p:nvPr/>
        </p:nvSpPr>
        <p:spPr>
          <a:xfrm rot="19934089">
            <a:off x="4346305" y="2910912"/>
            <a:ext cx="2403580" cy="226631"/>
          </a:xfrm>
          <a:prstGeom prst="rightArrow">
            <a:avLst/>
          </a:prstGeom>
          <a:solidFill>
            <a:srgbClr val="C3CFE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Tree>
    <p:extLst>
      <p:ext uri="{BB962C8B-B14F-4D97-AF65-F5344CB8AC3E}">
        <p14:creationId xmlns:p14="http://schemas.microsoft.com/office/powerpoint/2010/main" val="3447365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97709186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4177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What is the role of the Health Policy Commission?</a:t>
            </a:r>
            <a:endParaRPr lang="en-US" dirty="0"/>
          </a:p>
        </p:txBody>
      </p:sp>
      <p:sp>
        <p:nvSpPr>
          <p:cNvPr id="8" name="Rectangle 7"/>
          <p:cNvSpPr/>
          <p:nvPr/>
        </p:nvSpPr>
        <p:spPr>
          <a:xfrm>
            <a:off x="423416" y="853763"/>
            <a:ext cx="8297167" cy="52955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423416" y="853763"/>
            <a:ext cx="8297167" cy="5201424"/>
          </a:xfrm>
          <a:prstGeom prst="rect">
            <a:avLst/>
          </a:prstGeom>
        </p:spPr>
        <p:txBody>
          <a:bodyPr wrap="square">
            <a:sp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619" lvl="1" indent="0">
              <a:spcAft>
                <a:spcPts val="918"/>
              </a:spcAft>
              <a:buNone/>
            </a:pPr>
            <a:r>
              <a:rPr lang="en-US" b="1" kern="0" dirty="0" smtClean="0">
                <a:solidFill>
                  <a:srgbClr val="0C2D83"/>
                </a:solidFill>
              </a:rPr>
              <a:t>Chapter 224 sets the ambitious goal of bringing health care spending growth in line with growth in the state’s overall economy. The Commission is working to advance this goal by: </a:t>
            </a:r>
          </a:p>
          <a:p>
            <a:pPr lvl="1">
              <a:spcAft>
                <a:spcPts val="918"/>
              </a:spcAft>
            </a:pPr>
            <a:r>
              <a:rPr lang="en-US" kern="0" dirty="0" smtClean="0"/>
              <a:t>Fostering reforms to the health care payment system that aim to reward quality care, improve health outcomes, and more efficiently spend health care dollars</a:t>
            </a:r>
          </a:p>
          <a:p>
            <a:pPr lvl="1">
              <a:spcAft>
                <a:spcPts val="918"/>
              </a:spcAft>
            </a:pPr>
            <a:r>
              <a:rPr lang="en-US" kern="0" dirty="0" smtClean="0"/>
              <a:t>Promoting innovative delivery models that will enhance care coordination, advance integration of behavioral and physical health services, and encourage effective patient-centered care</a:t>
            </a:r>
          </a:p>
          <a:p>
            <a:pPr lvl="1">
              <a:spcAft>
                <a:spcPts val="918"/>
              </a:spcAft>
            </a:pPr>
            <a:r>
              <a:rPr lang="en-US" kern="0" dirty="0" smtClean="0"/>
              <a:t>Investing in community hospitals and other providers to support the transition to new payment methods and care delivery models</a:t>
            </a:r>
          </a:p>
          <a:p>
            <a:pPr lvl="1">
              <a:spcAft>
                <a:spcPts val="918"/>
              </a:spcAft>
            </a:pPr>
            <a:r>
              <a:rPr lang="en-US" kern="0" dirty="0" smtClean="0"/>
              <a:t>Increasing the transparency of provider organizations and assessing the impact of health care market changes on the cost, quality, and access of health care services in Massachusetts</a:t>
            </a:r>
          </a:p>
          <a:p>
            <a:pPr lvl="1">
              <a:spcAft>
                <a:spcPts val="918"/>
              </a:spcAft>
            </a:pPr>
            <a:r>
              <a:rPr lang="en-US" kern="0" dirty="0" smtClean="0"/>
              <a:t>Analyzing and reporting of cost trend through data examination and an annual public hearing process to provide accountability of the health care cost-containment goals set forth by Chapter 224</a:t>
            </a:r>
          </a:p>
          <a:p>
            <a:pPr lvl="1">
              <a:spcAft>
                <a:spcPts val="918"/>
              </a:spcAft>
            </a:pPr>
            <a:r>
              <a:rPr lang="en-US" kern="0" dirty="0" smtClean="0"/>
              <a:t>Evaluating the prevalence and performance of initiatives aimed at health system transformation</a:t>
            </a:r>
          </a:p>
          <a:p>
            <a:pPr lvl="1">
              <a:spcAft>
                <a:spcPts val="918"/>
              </a:spcAft>
            </a:pPr>
            <a:r>
              <a:rPr lang="en-US" kern="0" dirty="0" smtClean="0"/>
              <a:t>Engaging consumers and businesses on health care cost and quality initiatives</a:t>
            </a:r>
          </a:p>
          <a:p>
            <a:pPr lvl="1">
              <a:spcAft>
                <a:spcPts val="918"/>
              </a:spcAft>
            </a:pPr>
            <a:r>
              <a:rPr lang="en-US" kern="0" dirty="0" smtClean="0"/>
              <a:t>Partnering with a wide range of stakeholders to promote informed dialogue, recommend evidence-based policies, and identify collaborative solutions</a:t>
            </a:r>
            <a:endParaRPr lang="en-US" kern="0" dirty="0"/>
          </a:p>
        </p:txBody>
      </p:sp>
    </p:spTree>
    <p:extLst>
      <p:ext uri="{BB962C8B-B14F-4D97-AF65-F5344CB8AC3E}">
        <p14:creationId xmlns:p14="http://schemas.microsoft.com/office/powerpoint/2010/main" val="3799228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419164621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66876"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1621" y="1621"/>
                        <a:ext cx="1619" cy="1619"/>
                      </a:xfrm>
                      <a:prstGeom prst="rect">
                        <a:avLst/>
                      </a:prstGeom>
                    </p:spPr>
                  </p:pic>
                </p:oleObj>
              </mc:Fallback>
            </mc:AlternateContent>
          </a:graphicData>
        </a:graphic>
      </p:graphicFrame>
      <p:sp>
        <p:nvSpPr>
          <p:cNvPr id="24" name="Rectangle 23"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200">
              <a:latin typeface="Calibri Light"/>
              <a:sym typeface="Calibri Light"/>
            </a:endParaRPr>
          </a:p>
        </p:txBody>
      </p:sp>
      <p:sp>
        <p:nvSpPr>
          <p:cNvPr id="26" name="Rectangle 25"/>
          <p:cNvSpPr/>
          <p:nvPr/>
        </p:nvSpPr>
        <p:spPr>
          <a:xfrm>
            <a:off x="1023739" y="3624654"/>
            <a:ext cx="7546973" cy="1009581"/>
          </a:xfrm>
          <a:prstGeom prst="rect">
            <a:avLst/>
          </a:prstGeom>
          <a:solidFill>
            <a:srgbClr val="006C31">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7" name="Rectangle 26"/>
          <p:cNvSpPr/>
          <p:nvPr/>
        </p:nvSpPr>
        <p:spPr>
          <a:xfrm>
            <a:off x="1023739" y="2315324"/>
            <a:ext cx="7546973" cy="1309330"/>
          </a:xfrm>
          <a:prstGeom prst="rect">
            <a:avLst/>
          </a:prstGeom>
          <a:solidFill>
            <a:srgbClr val="FF7C8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graphicFrame>
        <p:nvGraphicFramePr>
          <p:cNvPr id="30" name="Object 29"/>
          <p:cNvGraphicFramePr>
            <a:graphicFrameLocks/>
          </p:cNvGraphicFramePr>
          <p:nvPr>
            <p:custDataLst>
              <p:tags r:id="rId4"/>
            </p:custDataLst>
            <p:extLst>
              <p:ext uri="{D42A27DB-BD31-4B8C-83A1-F6EECF244321}">
                <p14:modId xmlns:p14="http://schemas.microsoft.com/office/powerpoint/2010/main" val="553643284"/>
              </p:ext>
            </p:extLst>
          </p:nvPr>
        </p:nvGraphicFramePr>
        <p:xfrm>
          <a:off x="381000" y="1981200"/>
          <a:ext cx="8162877" cy="2924243"/>
        </p:xfrm>
        <a:graphic>
          <a:graphicData uri="http://schemas.openxmlformats.org/presentationml/2006/ole">
            <mc:AlternateContent xmlns:mc="http://schemas.openxmlformats.org/markup-compatibility/2006">
              <mc:Choice xmlns:v="urn:schemas-microsoft-com:vml" Requires="v">
                <p:oleObj spid="_x0000_s166877" name="Chart" r:id="rId27" imgW="8162877" imgH="2924243" progId="MSGraph.Chart.8">
                  <p:embed followColorScheme="full"/>
                </p:oleObj>
              </mc:Choice>
              <mc:Fallback>
                <p:oleObj name="Chart" r:id="rId27" imgW="8162877" imgH="2924243" progId="MSGraph.Chart.8">
                  <p:embed followColorScheme="full"/>
                  <p:pic>
                    <p:nvPicPr>
                      <p:cNvPr id="0" name=""/>
                      <p:cNvPicPr/>
                      <p:nvPr/>
                    </p:nvPicPr>
                    <p:blipFill>
                      <a:blip r:embed="rId28"/>
                      <a:stretch>
                        <a:fillRect/>
                      </a:stretch>
                    </p:blipFill>
                    <p:spPr>
                      <a:xfrm>
                        <a:off x="381000" y="1981200"/>
                        <a:ext cx="8162877" cy="2924243"/>
                      </a:xfrm>
                      <a:prstGeom prst="rect">
                        <a:avLst/>
                      </a:prstGeom>
                    </p:spPr>
                  </p:pic>
                </p:oleObj>
              </mc:Fallback>
            </mc:AlternateContent>
          </a:graphicData>
        </a:graphic>
      </p:graphicFrame>
      <p:sp>
        <p:nvSpPr>
          <p:cNvPr id="31" name="Rectangle 30"/>
          <p:cNvSpPr/>
          <p:nvPr>
            <p:custDataLst>
              <p:tags r:id="rId5"/>
            </p:custDataLst>
          </p:nvPr>
        </p:nvSpPr>
        <p:spPr bwMode="auto">
          <a:xfrm>
            <a:off x="8285163" y="4743450"/>
            <a:ext cx="2905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964EEDA0-A6F1-4303-87D4-A3429849C4DE}" type="datetime'’''''''''1''''''''''''''1''''-''''''''’12'''''''''''''''''''''">
              <a:rPr lang="en-US" sz="1400">
                <a:solidFill>
                  <a:schemeClr val="tx1"/>
                </a:solidFill>
                <a:latin typeface="Calibri Light"/>
                <a:sym typeface="Calibri Light"/>
              </a:rPr>
              <a:pPr algn="ctr"/>
              <a:t>’11-’12</a:t>
            </a:fld>
            <a:endParaRPr lang="en-US" sz="1400" dirty="0">
              <a:solidFill>
                <a:schemeClr val="tx1"/>
              </a:solidFill>
              <a:latin typeface="Calibri Light"/>
              <a:sym typeface="Calibri Light"/>
            </a:endParaRPr>
          </a:p>
        </p:txBody>
      </p:sp>
      <p:sp>
        <p:nvSpPr>
          <p:cNvPr id="32" name="Rectangle 31"/>
          <p:cNvSpPr/>
          <p:nvPr>
            <p:custDataLst>
              <p:tags r:id="rId6"/>
            </p:custDataLst>
          </p:nvPr>
        </p:nvSpPr>
        <p:spPr bwMode="auto">
          <a:xfrm>
            <a:off x="7542213" y="4743450"/>
            <a:ext cx="2905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5B73F49-F3E1-41E6-8FCF-A513CC8C2DF6}" type="datetime'''''''’''''09''''''''-''''''''''''''’''''1''0'''''">
              <a:rPr lang="en-US" sz="1400">
                <a:solidFill>
                  <a:schemeClr val="tx1"/>
                </a:solidFill>
                <a:latin typeface="Calibri Light"/>
                <a:sym typeface="Calibri Light"/>
              </a:rPr>
              <a:pPr algn="ctr"/>
              <a:t>’09-’10</a:t>
            </a:fld>
            <a:endParaRPr lang="en-US" sz="1400">
              <a:solidFill>
                <a:schemeClr val="tx1"/>
              </a:solidFill>
              <a:latin typeface="Calibri Light"/>
              <a:sym typeface="Calibri Light"/>
            </a:endParaRPr>
          </a:p>
        </p:txBody>
      </p:sp>
      <p:sp>
        <p:nvSpPr>
          <p:cNvPr id="33" name="Rectangle 32"/>
          <p:cNvSpPr/>
          <p:nvPr>
            <p:custDataLst>
              <p:tags r:id="rId7"/>
            </p:custDataLst>
          </p:nvPr>
        </p:nvSpPr>
        <p:spPr bwMode="auto">
          <a:xfrm>
            <a:off x="6799263" y="4743450"/>
            <a:ext cx="2905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9C04258-7AD5-46D3-9563-C7326A5BE974}" type="datetime'''''''''''''’''''''''''0''''''''7''''''''''''''''-''''''''’08'">
              <a:rPr lang="en-US" sz="1400">
                <a:solidFill>
                  <a:schemeClr val="tx1"/>
                </a:solidFill>
                <a:latin typeface="Calibri Light"/>
                <a:sym typeface="Calibri Light"/>
              </a:rPr>
              <a:pPr algn="ctr"/>
              <a:t>’07-’08</a:t>
            </a:fld>
            <a:endParaRPr lang="en-US" sz="1400">
              <a:solidFill>
                <a:schemeClr val="tx1"/>
              </a:solidFill>
              <a:latin typeface="Calibri Light"/>
              <a:sym typeface="Calibri Light"/>
            </a:endParaRPr>
          </a:p>
        </p:txBody>
      </p:sp>
      <p:sp>
        <p:nvSpPr>
          <p:cNvPr id="34" name="Rectangle 33"/>
          <p:cNvSpPr/>
          <p:nvPr>
            <p:custDataLst>
              <p:tags r:id="rId8"/>
            </p:custDataLst>
          </p:nvPr>
        </p:nvSpPr>
        <p:spPr bwMode="auto">
          <a:xfrm>
            <a:off x="6065838" y="4743450"/>
            <a:ext cx="2905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5C5D41CC-0424-4DAF-B465-23BB69A02A48}" type="datetime'''''’''''''0''''5''''-''’''0''''''''''''''''''''6'''''">
              <a:rPr lang="en-US" sz="1400">
                <a:solidFill>
                  <a:schemeClr val="tx1"/>
                </a:solidFill>
                <a:latin typeface="Calibri Light"/>
                <a:sym typeface="Calibri Light"/>
              </a:rPr>
              <a:pPr algn="ctr"/>
              <a:t>’05-’06</a:t>
            </a:fld>
            <a:endParaRPr lang="en-US" sz="1400">
              <a:solidFill>
                <a:schemeClr val="tx1"/>
              </a:solidFill>
              <a:latin typeface="Calibri Light"/>
              <a:sym typeface="Calibri Light"/>
            </a:endParaRPr>
          </a:p>
        </p:txBody>
      </p:sp>
      <p:sp>
        <p:nvSpPr>
          <p:cNvPr id="35" name="Rectangle 34"/>
          <p:cNvSpPr/>
          <p:nvPr>
            <p:custDataLst>
              <p:tags r:id="rId9"/>
            </p:custDataLst>
          </p:nvPr>
        </p:nvSpPr>
        <p:spPr bwMode="auto">
          <a:xfrm>
            <a:off x="5322888" y="4743450"/>
            <a:ext cx="2905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211A4A8-FF3E-41BA-92FA-5DA1912B5DB7}" type="datetime'''’''''''''''''03-’''''''''''''''''''0''''''''''''''''''''''4'">
              <a:rPr lang="en-US" sz="1400">
                <a:solidFill>
                  <a:schemeClr val="tx1"/>
                </a:solidFill>
                <a:latin typeface="Calibri Light"/>
                <a:sym typeface="Calibri Light"/>
              </a:rPr>
              <a:pPr algn="ctr"/>
              <a:t>’03-’04</a:t>
            </a:fld>
            <a:endParaRPr lang="en-US" sz="1400" dirty="0">
              <a:solidFill>
                <a:schemeClr val="tx1"/>
              </a:solidFill>
              <a:latin typeface="Calibri Light"/>
              <a:sym typeface="Calibri Light"/>
            </a:endParaRPr>
          </a:p>
        </p:txBody>
      </p:sp>
      <p:sp>
        <p:nvSpPr>
          <p:cNvPr id="36" name="Rectangle 35"/>
          <p:cNvSpPr/>
          <p:nvPr>
            <p:custDataLst>
              <p:tags r:id="rId10"/>
            </p:custDataLst>
          </p:nvPr>
        </p:nvSpPr>
        <p:spPr bwMode="auto">
          <a:xfrm>
            <a:off x="4579938" y="4743450"/>
            <a:ext cx="2905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53F9F33-A473-4D4A-914F-5726CB923654}" type="datetime'’0''''''''1''''''''''''''''''''''-''''’0''''2'''''''''''">
              <a:rPr lang="en-US" sz="1400">
                <a:solidFill>
                  <a:schemeClr val="tx1"/>
                </a:solidFill>
                <a:latin typeface="Calibri Light"/>
                <a:sym typeface="Calibri Light"/>
              </a:rPr>
              <a:pPr algn="ctr"/>
              <a:t>’01-’02</a:t>
            </a:fld>
            <a:endParaRPr lang="en-US" sz="1400">
              <a:solidFill>
                <a:schemeClr val="tx1"/>
              </a:solidFill>
              <a:latin typeface="Calibri Light"/>
              <a:sym typeface="Calibri Light"/>
            </a:endParaRPr>
          </a:p>
        </p:txBody>
      </p:sp>
      <p:sp>
        <p:nvSpPr>
          <p:cNvPr id="37" name="Rectangle 36"/>
          <p:cNvSpPr/>
          <p:nvPr>
            <p:custDataLst>
              <p:tags r:id="rId11"/>
            </p:custDataLst>
          </p:nvPr>
        </p:nvSpPr>
        <p:spPr bwMode="auto">
          <a:xfrm>
            <a:off x="3836988" y="4743450"/>
            <a:ext cx="2905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E2C05040-023C-4CEA-9A3A-864504B92BDF}" type="datetime'’''''''''''''9''9-''''''''''''''’''''''0''''''''''''0'">
              <a:rPr lang="en-US" sz="1400">
                <a:solidFill>
                  <a:schemeClr val="tx1"/>
                </a:solidFill>
                <a:latin typeface="Calibri Light"/>
                <a:sym typeface="Calibri Light"/>
              </a:rPr>
              <a:pPr algn="ctr"/>
              <a:t>’99-’00</a:t>
            </a:fld>
            <a:endParaRPr lang="en-US" sz="1400">
              <a:solidFill>
                <a:schemeClr val="tx1"/>
              </a:solidFill>
              <a:latin typeface="Calibri Light"/>
              <a:sym typeface="Calibri Light"/>
            </a:endParaRPr>
          </a:p>
        </p:txBody>
      </p:sp>
      <p:sp>
        <p:nvSpPr>
          <p:cNvPr id="38" name="Rectangle 37"/>
          <p:cNvSpPr/>
          <p:nvPr>
            <p:custDataLst>
              <p:tags r:id="rId12"/>
            </p:custDataLst>
          </p:nvPr>
        </p:nvSpPr>
        <p:spPr bwMode="auto">
          <a:xfrm>
            <a:off x="3094038" y="4743450"/>
            <a:ext cx="2905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EC8F2F1-FCDF-4865-AD1F-D52EDE08A47A}" type="datetime'''''''''''''''’''''97''''''''''''''-''’''''98'''''''">
              <a:rPr lang="en-US" sz="1400">
                <a:solidFill>
                  <a:schemeClr val="tx1"/>
                </a:solidFill>
                <a:latin typeface="Calibri Light"/>
                <a:sym typeface="Calibri Light"/>
              </a:rPr>
              <a:pPr algn="ctr"/>
              <a:t>’97-’98</a:t>
            </a:fld>
            <a:endParaRPr lang="en-US" sz="1400">
              <a:solidFill>
                <a:schemeClr val="tx1"/>
              </a:solidFill>
              <a:latin typeface="Calibri Light"/>
              <a:sym typeface="Calibri Light"/>
            </a:endParaRPr>
          </a:p>
        </p:txBody>
      </p:sp>
      <p:sp>
        <p:nvSpPr>
          <p:cNvPr id="39" name="Rectangle 38"/>
          <p:cNvSpPr/>
          <p:nvPr>
            <p:custDataLst>
              <p:tags r:id="rId13"/>
            </p:custDataLst>
          </p:nvPr>
        </p:nvSpPr>
        <p:spPr bwMode="auto">
          <a:xfrm>
            <a:off x="2360613" y="4743450"/>
            <a:ext cx="2905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0B5321A-C936-43C2-A489-8AC945B0D255}" type="datetime'''''''''''''’''''''''''''''95''-''''’''''''''''''''9''6'''''''">
              <a:rPr lang="en-US" sz="1400">
                <a:solidFill>
                  <a:schemeClr val="tx1"/>
                </a:solidFill>
                <a:latin typeface="Calibri Light"/>
                <a:sym typeface="Calibri Light"/>
              </a:rPr>
              <a:pPr algn="ctr"/>
              <a:t>’95-’96</a:t>
            </a:fld>
            <a:endParaRPr lang="en-US" sz="1400">
              <a:solidFill>
                <a:schemeClr val="tx1"/>
              </a:solidFill>
              <a:latin typeface="Calibri Light"/>
              <a:sym typeface="Calibri Light"/>
            </a:endParaRPr>
          </a:p>
        </p:txBody>
      </p:sp>
      <p:sp>
        <p:nvSpPr>
          <p:cNvPr id="40" name="Rectangle 39"/>
          <p:cNvSpPr/>
          <p:nvPr>
            <p:custDataLst>
              <p:tags r:id="rId14"/>
            </p:custDataLst>
          </p:nvPr>
        </p:nvSpPr>
        <p:spPr bwMode="auto">
          <a:xfrm>
            <a:off x="1617663" y="4743450"/>
            <a:ext cx="2905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7804AED-5482-4DBA-88C1-BD3D6BC17DE1}" type="datetime'''''''''’93''-’9''''''''''''''''''''''''''''4'''''''''''''">
              <a:rPr lang="en-US" sz="1400">
                <a:solidFill>
                  <a:schemeClr val="tx1"/>
                </a:solidFill>
                <a:latin typeface="Calibri Light"/>
                <a:sym typeface="Calibri Light"/>
              </a:rPr>
              <a:pPr algn="ctr"/>
              <a:t>’93-’94</a:t>
            </a:fld>
            <a:endParaRPr lang="en-US" sz="1400">
              <a:solidFill>
                <a:schemeClr val="tx1"/>
              </a:solidFill>
              <a:latin typeface="Calibri Light"/>
              <a:sym typeface="Calibri Light"/>
            </a:endParaRPr>
          </a:p>
        </p:txBody>
      </p:sp>
      <p:sp>
        <p:nvSpPr>
          <p:cNvPr id="41" name="Rectangle 40"/>
          <p:cNvSpPr/>
          <p:nvPr>
            <p:custDataLst>
              <p:tags r:id="rId15"/>
            </p:custDataLst>
          </p:nvPr>
        </p:nvSpPr>
        <p:spPr bwMode="auto">
          <a:xfrm>
            <a:off x="874713" y="4743450"/>
            <a:ext cx="2905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5AE4FF5-3F0D-47F9-BB94-3F8B351D522C}" type="datetime'’''''''''''''''''9''''''1''''''''''''-''’''''9''''2'''''''''">
              <a:rPr lang="en-US" sz="1400">
                <a:solidFill>
                  <a:schemeClr val="tx1"/>
                </a:solidFill>
                <a:latin typeface="Calibri Light"/>
                <a:sym typeface="Calibri Light"/>
              </a:rPr>
              <a:pPr algn="ctr"/>
              <a:t>’91-’92</a:t>
            </a:fld>
            <a:endParaRPr lang="en-US" sz="1400" dirty="0">
              <a:solidFill>
                <a:schemeClr val="tx1"/>
              </a:solidFill>
              <a:latin typeface="Calibri Light"/>
              <a:sym typeface="Calibri Light"/>
            </a:endParaRPr>
          </a:p>
        </p:txBody>
      </p:sp>
      <p:sp>
        <p:nvSpPr>
          <p:cNvPr id="2" name="Title 1"/>
          <p:cNvSpPr>
            <a:spLocks noGrp="1"/>
          </p:cNvSpPr>
          <p:nvPr>
            <p:ph type="title"/>
          </p:nvPr>
        </p:nvSpPr>
        <p:spPr>
          <a:xfrm>
            <a:off x="121489" y="234863"/>
            <a:ext cx="8794113" cy="753668"/>
          </a:xfrm>
        </p:spPr>
        <p:txBody>
          <a:bodyPr/>
          <a:lstStyle/>
          <a:p>
            <a:r>
              <a:rPr lang="en-US" dirty="0" smtClean="0"/>
              <a:t>Slower health care growth in the 1990s was followed by faster </a:t>
            </a:r>
            <a:br>
              <a:rPr lang="en-US" dirty="0" smtClean="0"/>
            </a:br>
            <a:r>
              <a:rPr lang="en-US" dirty="0" smtClean="0"/>
              <a:t>growth in the 2000s</a:t>
            </a:r>
            <a:endParaRPr lang="en-US" dirty="0"/>
          </a:p>
        </p:txBody>
      </p:sp>
      <p:sp>
        <p:nvSpPr>
          <p:cNvPr id="28" name="Rectangle 27"/>
          <p:cNvSpPr/>
          <p:nvPr/>
        </p:nvSpPr>
        <p:spPr>
          <a:xfrm>
            <a:off x="6308470" y="4100387"/>
            <a:ext cx="2256477" cy="533848"/>
          </a:xfrm>
          <a:prstGeom prst="rect">
            <a:avLst/>
          </a:prstGeom>
          <a:noFill/>
          <a:effectLst/>
        </p:spPr>
        <p:txBody>
          <a:bodyPr wrap="square" lIns="93296" tIns="46648" rIns="93296" bIns="46648">
            <a:spAutoFit/>
          </a:bodyPr>
          <a:lstStyle/>
          <a:p>
            <a:r>
              <a:rPr lang="en-US" sz="1400" dirty="0">
                <a:ln w="19050">
                  <a:noFill/>
                  <a:prstDash val="solid"/>
                </a:ln>
                <a:latin typeface="Calibri" panose="020F0502020204030204" pitchFamily="34" charset="0"/>
              </a:rPr>
              <a:t>Health care spending grew slower than the economy</a:t>
            </a:r>
          </a:p>
        </p:txBody>
      </p:sp>
      <p:sp>
        <p:nvSpPr>
          <p:cNvPr id="29" name="Rectangle 28"/>
          <p:cNvSpPr/>
          <p:nvPr/>
        </p:nvSpPr>
        <p:spPr>
          <a:xfrm>
            <a:off x="1020500" y="2315323"/>
            <a:ext cx="2403844" cy="533848"/>
          </a:xfrm>
          <a:prstGeom prst="rect">
            <a:avLst/>
          </a:prstGeom>
          <a:noFill/>
          <a:effectLst/>
        </p:spPr>
        <p:txBody>
          <a:bodyPr wrap="square" lIns="93296" tIns="46648" rIns="93296" bIns="46648">
            <a:spAutoFit/>
          </a:bodyPr>
          <a:lstStyle/>
          <a:p>
            <a:r>
              <a:rPr lang="en-US" sz="1400" dirty="0">
                <a:ln w="19050">
                  <a:noFill/>
                  <a:prstDash val="solid"/>
                </a:ln>
                <a:latin typeface="Calibri" panose="020F0502020204030204" pitchFamily="34" charset="0"/>
              </a:rPr>
              <a:t>Health care spending grew faster than the economy</a:t>
            </a:r>
          </a:p>
        </p:txBody>
      </p:sp>
      <p:cxnSp>
        <p:nvCxnSpPr>
          <p:cNvPr id="44" name="Straight Connector 43"/>
          <p:cNvCxnSpPr/>
          <p:nvPr>
            <p:custDataLst>
              <p:tags r:id="rId16"/>
            </p:custDataLst>
          </p:nvPr>
        </p:nvCxnSpPr>
        <p:spPr bwMode="gray">
          <a:xfrm>
            <a:off x="7064375" y="1682750"/>
            <a:ext cx="219075" cy="0"/>
          </a:xfrm>
          <a:prstGeom prst="line">
            <a:avLst/>
          </a:prstGeom>
          <a:ln w="19050">
            <a:solidFill>
              <a:srgbClr val="0C2D8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7"/>
            </p:custDataLst>
          </p:nvPr>
        </p:nvCxnSpPr>
        <p:spPr bwMode="gray">
          <a:xfrm>
            <a:off x="7064375" y="2149475"/>
            <a:ext cx="219075" cy="0"/>
          </a:xfrm>
          <a:prstGeom prst="line">
            <a:avLst/>
          </a:prstGeom>
          <a:ln w="1905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bwMode="gray">
          <a:xfrm>
            <a:off x="7064375" y="1916113"/>
            <a:ext cx="219075" cy="0"/>
          </a:xfrm>
          <a:prstGeom prst="line">
            <a:avLst/>
          </a:prstGeom>
          <a:ln w="19050">
            <a:solidFill>
              <a:srgbClr val="0C2D83"/>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9" name="Rectangle 48"/>
          <p:cNvSpPr/>
          <p:nvPr>
            <p:custDataLst>
              <p:tags r:id="rId19"/>
            </p:custDataLst>
          </p:nvPr>
        </p:nvSpPr>
        <p:spPr bwMode="auto">
          <a:xfrm>
            <a:off x="7334250" y="2065338"/>
            <a:ext cx="2381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0D9C86E9-DF62-4AF2-B373-800FF4E9B55E}" type="datetime'''''''''U''''''.''S''''''.'''''''''''''''''''''''''''''">
              <a:rPr lang="en-US" sz="1200">
                <a:solidFill>
                  <a:schemeClr val="tx1"/>
                </a:solidFill>
              </a:rPr>
              <a:pPr/>
              <a:t>U.S.</a:t>
            </a:fld>
            <a:endParaRPr lang="en-US" sz="1200" dirty="0">
              <a:solidFill>
                <a:schemeClr val="tx1"/>
              </a:solidFill>
              <a:latin typeface="Arial"/>
              <a:sym typeface="Arial"/>
            </a:endParaRPr>
          </a:p>
        </p:txBody>
      </p:sp>
      <p:sp>
        <p:nvSpPr>
          <p:cNvPr id="19" name="Rectangle 18"/>
          <p:cNvSpPr/>
          <p:nvPr>
            <p:custDataLst>
              <p:tags r:id="rId20"/>
            </p:custDataLst>
          </p:nvPr>
        </p:nvSpPr>
        <p:spPr bwMode="auto">
          <a:xfrm>
            <a:off x="7334250" y="1831975"/>
            <a:ext cx="10064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80EDDBF0-39AB-43A5-B076-9E4FAA496FC2}" type="datetime'''''''M''A ''(e''''st''''i''''''''m''''''at''e''d'')'''''''''">
              <a:rPr lang="en-US" sz="1200" smtClean="0">
                <a:solidFill>
                  <a:schemeClr val="tx1"/>
                </a:solidFill>
              </a:rPr>
              <a:pPr/>
              <a:t>MA (estimated)</a:t>
            </a:fld>
            <a:r>
              <a:rPr lang="en-US" sz="1200" baseline="30000" dirty="0" smtClean="0">
                <a:solidFill>
                  <a:schemeClr val="tx1"/>
                </a:solidFill>
              </a:rPr>
              <a:t>‡</a:t>
            </a:r>
            <a:endParaRPr lang="en-US" sz="1200" baseline="30000" dirty="0">
              <a:solidFill>
                <a:schemeClr val="tx1"/>
              </a:solidFill>
              <a:latin typeface="Calibri Light"/>
              <a:sym typeface="Calibri Light"/>
            </a:endParaRPr>
          </a:p>
        </p:txBody>
      </p:sp>
      <p:sp>
        <p:nvSpPr>
          <p:cNvPr id="50" name="Rectangle 49"/>
          <p:cNvSpPr/>
          <p:nvPr>
            <p:custDataLst>
              <p:tags r:id="rId21"/>
            </p:custDataLst>
          </p:nvPr>
        </p:nvSpPr>
        <p:spPr bwMode="auto">
          <a:xfrm>
            <a:off x="7334250" y="1598613"/>
            <a:ext cx="9191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EAAF3461-0CA2-4E7E-BDF8-027B09A1AF03}" type="datetime'''''M''''A ''(''C''M''''''S ''''N''''''''''H''E)'''''''''">
              <a:rPr lang="en-US" sz="1200">
                <a:solidFill>
                  <a:schemeClr val="tx1"/>
                </a:solidFill>
              </a:rPr>
              <a:pPr/>
              <a:t>MA (CMS NHE)</a:t>
            </a:fld>
            <a:endParaRPr lang="en-US" sz="1200" dirty="0">
              <a:solidFill>
                <a:schemeClr val="tx1"/>
              </a:solidFill>
              <a:latin typeface="Arial"/>
              <a:sym typeface="Arial"/>
            </a:endParaRPr>
          </a:p>
        </p:txBody>
      </p:sp>
      <p:sp>
        <p:nvSpPr>
          <p:cNvPr id="51" name="TextBox 50"/>
          <p:cNvSpPr txBox="1"/>
          <p:nvPr/>
        </p:nvSpPr>
        <p:spPr>
          <a:xfrm>
            <a:off x="419478" y="1087457"/>
            <a:ext cx="8271639" cy="502445"/>
          </a:xfrm>
          <a:prstGeom prst="rect">
            <a:avLst/>
          </a:prstGeom>
          <a:noFill/>
        </p:spPr>
        <p:txBody>
          <a:bodyPr wrap="square" lIns="93296" tIns="46648" rIns="93296" bIns="46648" rtlCol="0">
            <a:spAutoFit/>
          </a:bodyPr>
          <a:lstStyle/>
          <a:p>
            <a:pPr>
              <a:defRPr/>
            </a:pPr>
            <a:r>
              <a:rPr lang="en-US" sz="1400" dirty="0">
                <a:solidFill>
                  <a:schemeClr val="tx2"/>
                </a:solidFill>
                <a:latin typeface="Calibri Light" panose="020F0302020204030204" pitchFamily="34" charset="0"/>
              </a:rPr>
              <a:t>Growth in personal health care expenditures</a:t>
            </a:r>
            <a:r>
              <a:rPr lang="en-US" sz="1400" baseline="30000" dirty="0">
                <a:solidFill>
                  <a:schemeClr val="tx2"/>
                </a:solidFill>
                <a:latin typeface="Calibri Light" panose="020F0302020204030204" pitchFamily="34" charset="0"/>
              </a:rPr>
              <a:t>*</a:t>
            </a:r>
            <a:r>
              <a:rPr lang="en-US" sz="1400" dirty="0">
                <a:solidFill>
                  <a:schemeClr val="tx2"/>
                </a:solidFill>
                <a:latin typeface="Calibri Light" panose="020F0302020204030204" pitchFamily="34" charset="0"/>
              </a:rPr>
              <a:t> relative to economic growth</a:t>
            </a:r>
          </a:p>
          <a:p>
            <a:pPr>
              <a:defRPr/>
            </a:pPr>
            <a:r>
              <a:rPr lang="en-US" sz="1200" dirty="0">
                <a:solidFill>
                  <a:schemeClr val="bg1">
                    <a:lumMod val="50000"/>
                  </a:schemeClr>
                </a:solidFill>
                <a:latin typeface="Calibri Light" panose="020F0302020204030204" pitchFamily="34" charset="0"/>
              </a:rPr>
              <a:t>Percentage points of health care expenditure growth minus GDP/GSP growth†</a:t>
            </a:r>
          </a:p>
        </p:txBody>
      </p:sp>
      <p:cxnSp>
        <p:nvCxnSpPr>
          <p:cNvPr id="52" name="Straight Connector 51"/>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63" name="McK 5. Source"/>
          <p:cNvSpPr>
            <a:spLocks noChangeArrowheads="1"/>
          </p:cNvSpPr>
          <p:nvPr>
            <p:custDataLst>
              <p:tags r:id="rId22"/>
            </p:custDataLst>
          </p:nvPr>
        </p:nvSpPr>
        <p:spPr bwMode="auto">
          <a:xfrm>
            <a:off x="121488" y="6034110"/>
            <a:ext cx="69888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Personal health care expenditures (PHC) are a subset of national health expenditures. PHC excludes administration and the net cost of private insurance, public health activity, and investment in research, structures and equipment.</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a:t>
            </a:r>
            <a:r>
              <a:rPr lang="en-US" sz="800" dirty="0">
                <a:solidFill>
                  <a:schemeClr val="bg1">
                    <a:lumMod val="50000"/>
                  </a:schemeClr>
                </a:solidFill>
                <a:latin typeface="Calibri Light" panose="020F0302020204030204" pitchFamily="34" charset="0"/>
              </a:rPr>
              <a:t>	Measured as gross domestic product (GDP) for the U.S. and gross state product (GSP) for Massachusetts</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a:t>
            </a:r>
            <a:r>
              <a:rPr lang="en-US" sz="800" dirty="0">
                <a:solidFill>
                  <a:schemeClr val="bg1">
                    <a:lumMod val="50000"/>
                  </a:schemeClr>
                </a:solidFill>
                <a:latin typeface="Calibri Light" panose="020F0302020204030204" pitchFamily="34" charset="0"/>
              </a:rPr>
              <a:t>	CMS state-level personal health care expenditure data have only been published through 2009.  2010-2012 MA figures were estimated based on 2009-2012 </a:t>
            </a:r>
            <a:r>
              <a:rPr lang="en-US" sz="800" dirty="0" smtClean="0">
                <a:solidFill>
                  <a:schemeClr val="bg1">
                    <a:lumMod val="50000"/>
                  </a:schemeClr>
                </a:solidFill>
                <a:latin typeface="Calibri Light" panose="020F0302020204030204" pitchFamily="34" charset="0"/>
              </a:rPr>
              <a:t>expenditure data provided </a:t>
            </a:r>
            <a:r>
              <a:rPr lang="en-US" sz="800" dirty="0">
                <a:solidFill>
                  <a:schemeClr val="bg1">
                    <a:lumMod val="50000"/>
                  </a:schemeClr>
                </a:solidFill>
                <a:latin typeface="Calibri Light" panose="020F0302020204030204" pitchFamily="34" charset="0"/>
              </a:rPr>
              <a:t>by CMS for Medicare, ANF budget information statements </a:t>
            </a:r>
            <a:r>
              <a:rPr lang="en-US" sz="800" dirty="0" smtClean="0">
                <a:solidFill>
                  <a:schemeClr val="bg1">
                    <a:lumMod val="50000"/>
                  </a:schemeClr>
                </a:solidFill>
                <a:latin typeface="Calibri Light" panose="020F0302020204030204" pitchFamily="34" charset="0"/>
              </a:rPr>
              <a:t>and expenditure data from </a:t>
            </a:r>
            <a:r>
              <a:rPr lang="en-US" sz="800" dirty="0" err="1" smtClean="0">
                <a:solidFill>
                  <a:schemeClr val="bg1">
                    <a:lumMod val="50000"/>
                  </a:schemeClr>
                </a:solidFill>
                <a:latin typeface="Calibri Light" panose="020F0302020204030204" pitchFamily="34" charset="0"/>
              </a:rPr>
              <a:t>MassHealth</a:t>
            </a:r>
            <a:r>
              <a:rPr lang="en-US" sz="800" dirty="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and CHIA TME reports for commercial </a:t>
            </a:r>
            <a:r>
              <a:rPr lang="en-US" sz="800" dirty="0">
                <a:solidFill>
                  <a:schemeClr val="bg1">
                    <a:lumMod val="50000"/>
                  </a:schemeClr>
                </a:solidFill>
                <a:latin typeface="Calibri Light" panose="020F0302020204030204" pitchFamily="34" charset="0"/>
              </a:rPr>
              <a:t>payers.</a:t>
            </a:r>
            <a:endParaRPr lang="en-US" sz="800" b="1" dirty="0">
              <a:solidFill>
                <a:schemeClr val="bg1">
                  <a:lumMod val="50000"/>
                </a:schemeClr>
              </a:solidFill>
              <a:latin typeface="Calibri Light" panose="020F0302020204030204" pitchFamily="34" charset="0"/>
            </a:endParaRP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and Medicaid Services; Bureau of Economic Analysis; Center for Health Information and Analysis; </a:t>
            </a:r>
            <a:r>
              <a:rPr lang="en-US" sz="800" dirty="0" err="1">
                <a:solidFill>
                  <a:schemeClr val="bg1">
                    <a:lumMod val="50000"/>
                  </a:schemeClr>
                </a:solidFill>
                <a:latin typeface="Calibri Light" panose="020F0302020204030204" pitchFamily="34" charset="0"/>
              </a:rPr>
              <a:t>MassHealth</a:t>
            </a:r>
            <a:r>
              <a:rPr lang="en-US" sz="800" dirty="0">
                <a:solidFill>
                  <a:schemeClr val="bg1">
                    <a:lumMod val="50000"/>
                  </a:schemeClr>
                </a:solidFill>
                <a:latin typeface="Calibri Light" panose="020F0302020204030204" pitchFamily="34" charset="0"/>
              </a:rPr>
              <a:t>; Census Bureau; HPC analysis</a:t>
            </a:r>
          </a:p>
        </p:txBody>
      </p:sp>
      <p:grpSp>
        <p:nvGrpSpPr>
          <p:cNvPr id="58" name="Group 57"/>
          <p:cNvGrpSpPr/>
          <p:nvPr/>
        </p:nvGrpSpPr>
        <p:grpSpPr>
          <a:xfrm>
            <a:off x="8556900" y="62718"/>
            <a:ext cx="526780" cy="525890"/>
            <a:chOff x="8386059" y="61469"/>
            <a:chExt cx="516263" cy="515421"/>
          </a:xfrm>
        </p:grpSpPr>
        <p:sp>
          <p:nvSpPr>
            <p:cNvPr id="59" name="Oval 58"/>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60" name="Oval 59"/>
            <p:cNvSpPr/>
            <p:nvPr/>
          </p:nvSpPr>
          <p:spPr>
            <a:xfrm>
              <a:off x="8653287"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61" name="Oval 60"/>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62" name="Oval 61"/>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Tree>
    <p:extLst>
      <p:ext uri="{BB962C8B-B14F-4D97-AF65-F5344CB8AC3E}">
        <p14:creationId xmlns:p14="http://schemas.microsoft.com/office/powerpoint/2010/main" val="1208662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50588925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93328"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621" y="1621"/>
                        <a:ext cx="1619" cy="1619"/>
                      </a:xfrm>
                      <a:prstGeom prst="rect">
                        <a:avLst/>
                      </a:prstGeom>
                    </p:spPr>
                  </p:pic>
                </p:oleObj>
              </mc:Fallback>
            </mc:AlternateContent>
          </a:graphicData>
        </a:graphic>
      </p:graphicFrame>
      <p:sp>
        <p:nvSpPr>
          <p:cNvPr id="24" name="Rectangle 23"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sym typeface="Calibri Light"/>
            </a:endParaRPr>
          </a:p>
        </p:txBody>
      </p:sp>
      <p:sp>
        <p:nvSpPr>
          <p:cNvPr id="8" name="Rectangle 7"/>
          <p:cNvSpPr/>
          <p:nvPr/>
        </p:nvSpPr>
        <p:spPr>
          <a:xfrm>
            <a:off x="2545425" y="2773004"/>
            <a:ext cx="388762" cy="3019204"/>
          </a:xfrm>
          <a:prstGeom prst="rect">
            <a:avLst/>
          </a:prstGeom>
          <a:solidFill>
            <a:srgbClr val="C3CF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8" name="Rectangle 27"/>
          <p:cNvSpPr/>
          <p:nvPr/>
        </p:nvSpPr>
        <p:spPr>
          <a:xfrm>
            <a:off x="3514568" y="2773004"/>
            <a:ext cx="311009" cy="3019204"/>
          </a:xfrm>
          <a:prstGeom prst="rect">
            <a:avLst/>
          </a:prstGeom>
          <a:solidFill>
            <a:srgbClr val="C3CF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1" name="Rectangle 30"/>
          <p:cNvSpPr/>
          <p:nvPr/>
        </p:nvSpPr>
        <p:spPr>
          <a:xfrm>
            <a:off x="4305536" y="2773004"/>
            <a:ext cx="328665" cy="3019204"/>
          </a:xfrm>
          <a:prstGeom prst="rect">
            <a:avLst/>
          </a:prstGeom>
          <a:solidFill>
            <a:srgbClr val="C3CF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47" name="Rectangle 46"/>
          <p:cNvSpPr/>
          <p:nvPr/>
        </p:nvSpPr>
        <p:spPr>
          <a:xfrm>
            <a:off x="5813932" y="2773004"/>
            <a:ext cx="872770" cy="3019204"/>
          </a:xfrm>
          <a:prstGeom prst="rect">
            <a:avLst/>
          </a:prstGeom>
          <a:solidFill>
            <a:srgbClr val="C3CF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graphicFrame>
        <p:nvGraphicFramePr>
          <p:cNvPr id="30" name="Object 29"/>
          <p:cNvGraphicFramePr>
            <a:graphicFrameLocks/>
          </p:cNvGraphicFramePr>
          <p:nvPr>
            <p:custDataLst>
              <p:tags r:id="rId4"/>
            </p:custDataLst>
            <p:extLst>
              <p:ext uri="{D42A27DB-BD31-4B8C-83A1-F6EECF244321}">
                <p14:modId xmlns:p14="http://schemas.microsoft.com/office/powerpoint/2010/main" val="3730645812"/>
              </p:ext>
            </p:extLst>
          </p:nvPr>
        </p:nvGraphicFramePr>
        <p:xfrm>
          <a:off x="381000" y="2476500"/>
          <a:ext cx="8363046" cy="3581400"/>
        </p:xfrm>
        <a:graphic>
          <a:graphicData uri="http://schemas.openxmlformats.org/presentationml/2006/ole">
            <mc:AlternateContent xmlns:mc="http://schemas.openxmlformats.org/markup-compatibility/2006">
              <mc:Choice xmlns:v="urn:schemas-microsoft-com:vml" Requires="v">
                <p:oleObj spid="_x0000_s193329" name="Chart" r:id="rId23" imgW="8363046" imgH="3581400" progId="MSGraph.Chart.8">
                  <p:embed followColorScheme="full"/>
                </p:oleObj>
              </mc:Choice>
              <mc:Fallback>
                <p:oleObj name="Chart" r:id="rId23" imgW="8363046" imgH="3581400" progId="MSGraph.Chart.8">
                  <p:embed followColorScheme="full"/>
                  <p:pic>
                    <p:nvPicPr>
                      <p:cNvPr id="0" name=""/>
                      <p:cNvPicPr/>
                      <p:nvPr/>
                    </p:nvPicPr>
                    <p:blipFill>
                      <a:blip r:embed="rId24"/>
                      <a:stretch>
                        <a:fillRect/>
                      </a:stretch>
                    </p:blipFill>
                    <p:spPr>
                      <a:xfrm>
                        <a:off x="381000" y="2476500"/>
                        <a:ext cx="8363046" cy="3581400"/>
                      </a:xfrm>
                      <a:prstGeom prst="rect">
                        <a:avLst/>
                      </a:prstGeom>
                    </p:spPr>
                  </p:pic>
                </p:oleObj>
              </mc:Fallback>
            </mc:AlternateContent>
          </a:graphicData>
        </a:graphic>
      </p:graphicFrame>
      <p:cxnSp>
        <p:nvCxnSpPr>
          <p:cNvPr id="131" name="Straight Connector 130"/>
          <p:cNvCxnSpPr/>
          <p:nvPr>
            <p:custDataLst>
              <p:tags r:id="rId5"/>
            </p:custDataLst>
          </p:nvPr>
        </p:nvCxnSpPr>
        <p:spPr bwMode="gray">
          <a:xfrm flipV="1">
            <a:off x="1019175" y="5584825"/>
            <a:ext cx="0" cy="173038"/>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6"/>
            </p:custDataLst>
          </p:nvPr>
        </p:nvCxnSpPr>
        <p:spPr bwMode="gray">
          <a:xfrm flipV="1">
            <a:off x="1019175" y="2786063"/>
            <a:ext cx="0" cy="2586038"/>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7"/>
            </p:custDataLst>
          </p:nvPr>
        </p:nvCxnSpPr>
        <p:spPr bwMode="gray">
          <a:xfrm>
            <a:off x="960438" y="2790825"/>
            <a:ext cx="58738" cy="0"/>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8"/>
            </p:custDataLst>
          </p:nvPr>
        </p:nvCxnSpPr>
        <p:spPr bwMode="gray">
          <a:xfrm>
            <a:off x="960438" y="3057525"/>
            <a:ext cx="58738" cy="0"/>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9"/>
            </p:custDataLst>
          </p:nvPr>
        </p:nvCxnSpPr>
        <p:spPr bwMode="gray">
          <a:xfrm>
            <a:off x="960438" y="3333435"/>
            <a:ext cx="58738" cy="0"/>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0"/>
            </p:custDataLst>
          </p:nvPr>
        </p:nvCxnSpPr>
        <p:spPr bwMode="gray">
          <a:xfrm>
            <a:off x="960438" y="3600450"/>
            <a:ext cx="58738" cy="0"/>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11"/>
            </p:custDataLst>
          </p:nvPr>
        </p:nvCxnSpPr>
        <p:spPr bwMode="gray">
          <a:xfrm>
            <a:off x="960438" y="3867150"/>
            <a:ext cx="58738" cy="0"/>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12"/>
            </p:custDataLst>
          </p:nvPr>
        </p:nvCxnSpPr>
        <p:spPr bwMode="gray">
          <a:xfrm>
            <a:off x="960438" y="4133850"/>
            <a:ext cx="58738" cy="0"/>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3"/>
            </p:custDataLst>
          </p:nvPr>
        </p:nvCxnSpPr>
        <p:spPr bwMode="gray">
          <a:xfrm>
            <a:off x="960438" y="4410075"/>
            <a:ext cx="58738" cy="0"/>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4"/>
            </p:custDataLst>
          </p:nvPr>
        </p:nvCxnSpPr>
        <p:spPr bwMode="gray">
          <a:xfrm>
            <a:off x="960438" y="4676775"/>
            <a:ext cx="58738" cy="0"/>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custDataLst>
              <p:tags r:id="rId15"/>
            </p:custDataLst>
          </p:nvPr>
        </p:nvCxnSpPr>
        <p:spPr bwMode="gray">
          <a:xfrm>
            <a:off x="960438" y="5210175"/>
            <a:ext cx="58738" cy="0"/>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6"/>
            </p:custDataLst>
          </p:nvPr>
        </p:nvCxnSpPr>
        <p:spPr bwMode="gray">
          <a:xfrm>
            <a:off x="960438" y="4943475"/>
            <a:ext cx="58738" cy="0"/>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7"/>
            </p:custDataLst>
          </p:nvPr>
        </p:nvCxnSpPr>
        <p:spPr bwMode="gray">
          <a:xfrm>
            <a:off x="960438" y="5753100"/>
            <a:ext cx="58738" cy="0"/>
          </a:xfrm>
          <a:prstGeom prst="line">
            <a:avLst/>
          </a:prstGeom>
          <a:ln w="9525">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1489" y="234863"/>
            <a:ext cx="8435411" cy="753668"/>
          </a:xfrm>
        </p:spPr>
        <p:txBody>
          <a:bodyPr/>
          <a:lstStyle/>
          <a:p>
            <a:r>
              <a:rPr lang="en-US" dirty="0" smtClean="0"/>
              <a:t>The U.S. has not experienced sustained periods of slow health care spending growth</a:t>
            </a:r>
            <a:endParaRPr lang="en-US" dirty="0"/>
          </a:p>
        </p:txBody>
      </p:sp>
      <p:sp>
        <p:nvSpPr>
          <p:cNvPr id="51" name="TextBox 50"/>
          <p:cNvSpPr txBox="1"/>
          <p:nvPr/>
        </p:nvSpPr>
        <p:spPr>
          <a:xfrm>
            <a:off x="419478" y="1087457"/>
            <a:ext cx="8271639" cy="502445"/>
          </a:xfrm>
          <a:prstGeom prst="rect">
            <a:avLst/>
          </a:prstGeom>
          <a:noFill/>
        </p:spPr>
        <p:txBody>
          <a:bodyPr wrap="square" lIns="93296" tIns="46648" rIns="93296" bIns="46648" rtlCol="0">
            <a:spAutoFit/>
          </a:bodyPr>
          <a:lstStyle/>
          <a:p>
            <a:pPr>
              <a:defRPr/>
            </a:pPr>
            <a:r>
              <a:rPr lang="en-US" sz="1400" dirty="0">
                <a:solidFill>
                  <a:schemeClr val="tx2"/>
                </a:solidFill>
                <a:latin typeface="Calibri Light" panose="020F0302020204030204" pitchFamily="34" charset="0"/>
              </a:rPr>
              <a:t>U.S. growth in personal health care expenditures in excess of economic </a:t>
            </a:r>
            <a:r>
              <a:rPr lang="en-US" sz="1400" dirty="0" smtClean="0">
                <a:solidFill>
                  <a:schemeClr val="tx2"/>
                </a:solidFill>
                <a:latin typeface="Calibri Light" panose="020F0302020204030204" pitchFamily="34" charset="0"/>
              </a:rPr>
              <a:t>growth</a:t>
            </a:r>
            <a:r>
              <a:rPr lang="en-US" sz="1400" baseline="30000" dirty="0" smtClean="0">
                <a:solidFill>
                  <a:schemeClr val="tx2"/>
                </a:solidFill>
                <a:latin typeface="Calibri Light" panose="020F0302020204030204" pitchFamily="34" charset="0"/>
              </a:rPr>
              <a:t>*</a:t>
            </a:r>
            <a:endParaRPr lang="en-US" sz="1400" dirty="0">
              <a:solidFill>
                <a:schemeClr val="tx2"/>
              </a:solidFill>
              <a:latin typeface="Calibri Light" panose="020F0302020204030204" pitchFamily="34" charset="0"/>
            </a:endParaRPr>
          </a:p>
          <a:p>
            <a:pPr>
              <a:defRPr/>
            </a:pPr>
            <a:r>
              <a:rPr lang="en-US" sz="1200" dirty="0">
                <a:solidFill>
                  <a:schemeClr val="bg1">
                    <a:lumMod val="50000"/>
                  </a:schemeClr>
                </a:solidFill>
                <a:latin typeface="Calibri Light" panose="020F0302020204030204" pitchFamily="34" charset="0"/>
              </a:rPr>
              <a:t>Percentage points of health care expenditure growth minus GDP growth</a:t>
            </a:r>
          </a:p>
        </p:txBody>
      </p:sp>
      <p:cxnSp>
        <p:nvCxnSpPr>
          <p:cNvPr id="52" name="Straight Connector 51"/>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63" name="McK 5. Source"/>
          <p:cNvSpPr>
            <a:spLocks noChangeArrowheads="1"/>
          </p:cNvSpPr>
          <p:nvPr>
            <p:custDataLst>
              <p:tags r:id="rId18"/>
            </p:custDataLst>
          </p:nvPr>
        </p:nvSpPr>
        <p:spPr bwMode="auto">
          <a:xfrm>
            <a:off x="121488" y="6410556"/>
            <a:ext cx="69888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Personal health care expenditures (PHC) are a subset of national health expenditures. PHC excludes administration and the net cost of private insurance, public health activity, and investment in research, structures and equipment.</a:t>
            </a:r>
          </a:p>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Source</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Centers for Medicare and Medicaid Services; </a:t>
            </a:r>
            <a:r>
              <a:rPr lang="en-US" sz="800" dirty="0" smtClean="0">
                <a:solidFill>
                  <a:schemeClr val="bg1">
                    <a:lumMod val="50000"/>
                  </a:schemeClr>
                </a:solidFill>
                <a:latin typeface="Calibri Light" panose="020F0302020204030204" pitchFamily="34" charset="0"/>
              </a:rPr>
              <a:t>Bureau of Economic Analysis; HPC </a:t>
            </a:r>
            <a:r>
              <a:rPr lang="en-US" sz="800" dirty="0">
                <a:solidFill>
                  <a:schemeClr val="bg1">
                    <a:lumMod val="50000"/>
                  </a:schemeClr>
                </a:solidFill>
                <a:latin typeface="Calibri Light" panose="020F0302020204030204" pitchFamily="34" charset="0"/>
              </a:rPr>
              <a:t>analysis</a:t>
            </a:r>
          </a:p>
        </p:txBody>
      </p:sp>
      <p:sp>
        <p:nvSpPr>
          <p:cNvPr id="9" name="Rectangular Callout 8"/>
          <p:cNvSpPr/>
          <p:nvPr/>
        </p:nvSpPr>
        <p:spPr>
          <a:xfrm>
            <a:off x="1306402" y="1865947"/>
            <a:ext cx="1384154" cy="748322"/>
          </a:xfrm>
          <a:prstGeom prst="wedgeRectCallout">
            <a:avLst>
              <a:gd name="adj1" fmla="val 47922"/>
              <a:gd name="adj2" fmla="val 73616"/>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55978" tIns="46648" rIns="55978" bIns="46648" rtlCol="0" anchor="ctr"/>
          <a:lstStyle/>
          <a:p>
            <a:r>
              <a:rPr lang="en-US" sz="1200" dirty="0">
                <a:ln w="19050">
                  <a:noFill/>
                  <a:prstDash val="solid"/>
                </a:ln>
                <a:latin typeface="+mj-lt"/>
              </a:rPr>
              <a:t>Nixon Executive Order freezing prices and wages</a:t>
            </a:r>
          </a:p>
        </p:txBody>
      </p:sp>
      <p:sp>
        <p:nvSpPr>
          <p:cNvPr id="44" name="Rectangular Callout 43"/>
          <p:cNvSpPr/>
          <p:nvPr/>
        </p:nvSpPr>
        <p:spPr>
          <a:xfrm>
            <a:off x="2944331" y="1865947"/>
            <a:ext cx="1384154" cy="748322"/>
          </a:xfrm>
          <a:prstGeom prst="wedgeRectCallout">
            <a:avLst>
              <a:gd name="adj1" fmla="val -5864"/>
              <a:gd name="adj2" fmla="val 73639"/>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55978" tIns="46648" rIns="55978" bIns="46648" rtlCol="0" anchor="ctr"/>
          <a:lstStyle/>
          <a:p>
            <a:r>
              <a:rPr lang="en-US" sz="1200" dirty="0">
                <a:ln w="19050">
                  <a:noFill/>
                  <a:prstDash val="solid"/>
                </a:ln>
                <a:latin typeface="+mj-lt"/>
              </a:rPr>
              <a:t>Health care industry voluntary effort on cost containment</a:t>
            </a:r>
          </a:p>
        </p:txBody>
      </p:sp>
      <p:sp>
        <p:nvSpPr>
          <p:cNvPr id="46" name="Rectangular Callout 45"/>
          <p:cNvSpPr/>
          <p:nvPr/>
        </p:nvSpPr>
        <p:spPr>
          <a:xfrm>
            <a:off x="4582259" y="1865947"/>
            <a:ext cx="1384154" cy="748322"/>
          </a:xfrm>
          <a:prstGeom prst="wedgeRectCallout">
            <a:avLst>
              <a:gd name="adj1" fmla="val -54173"/>
              <a:gd name="adj2" fmla="val 70391"/>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55978" tIns="46648" rIns="55978" bIns="46648" rtlCol="0" anchor="ctr"/>
          <a:lstStyle/>
          <a:p>
            <a:r>
              <a:rPr lang="en-US" sz="1200" dirty="0">
                <a:ln w="19050">
                  <a:noFill/>
                  <a:prstDash val="solid"/>
                </a:ln>
                <a:latin typeface="+mj-lt"/>
              </a:rPr>
              <a:t>Introduction of Medicare DRG payment system</a:t>
            </a:r>
          </a:p>
        </p:txBody>
      </p:sp>
      <p:sp>
        <p:nvSpPr>
          <p:cNvPr id="48" name="Rectangular Callout 47"/>
          <p:cNvSpPr/>
          <p:nvPr/>
        </p:nvSpPr>
        <p:spPr>
          <a:xfrm>
            <a:off x="6220188" y="1865947"/>
            <a:ext cx="1119634" cy="748322"/>
          </a:xfrm>
          <a:prstGeom prst="wedgeRectCallout">
            <a:avLst>
              <a:gd name="adj1" fmla="val -51048"/>
              <a:gd name="adj2" fmla="val 70970"/>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55978" tIns="46648" rIns="55978" bIns="46648" rtlCol="0" anchor="ctr"/>
          <a:lstStyle/>
          <a:p>
            <a:r>
              <a:rPr lang="en-US" sz="1200" dirty="0">
                <a:ln w="19050">
                  <a:noFill/>
                  <a:prstDash val="solid"/>
                </a:ln>
                <a:latin typeface="+mj-lt"/>
              </a:rPr>
              <a:t>Rise of managed care plans</a:t>
            </a:r>
          </a:p>
        </p:txBody>
      </p:sp>
      <p:grpSp>
        <p:nvGrpSpPr>
          <p:cNvPr id="45" name="Group 44"/>
          <p:cNvGrpSpPr/>
          <p:nvPr/>
        </p:nvGrpSpPr>
        <p:grpSpPr>
          <a:xfrm>
            <a:off x="8556900" y="62718"/>
            <a:ext cx="526780" cy="525890"/>
            <a:chOff x="8386059" y="61469"/>
            <a:chExt cx="516263" cy="515421"/>
          </a:xfrm>
        </p:grpSpPr>
        <p:sp>
          <p:nvSpPr>
            <p:cNvPr id="49" name="Oval 48"/>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50" name="Oval 49"/>
            <p:cNvSpPr/>
            <p:nvPr/>
          </p:nvSpPr>
          <p:spPr>
            <a:xfrm>
              <a:off x="8653287"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53" name="Oval 52"/>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54" name="Oval 53"/>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Tree>
    <p:extLst>
      <p:ext uri="{BB962C8B-B14F-4D97-AF65-F5344CB8AC3E}">
        <p14:creationId xmlns:p14="http://schemas.microsoft.com/office/powerpoint/2010/main" val="2407374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extLst>
              <p:ext uri="{D42A27DB-BD31-4B8C-83A1-F6EECF244321}">
                <p14:modId xmlns:p14="http://schemas.microsoft.com/office/powerpoint/2010/main" val="126668419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67906"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621" y="1621"/>
                        <a:ext cx="1619" cy="1619"/>
                      </a:xfrm>
                      <a:prstGeom prst="rect">
                        <a:avLst/>
                      </a:prstGeom>
                    </p:spPr>
                  </p:pic>
                </p:oleObj>
              </mc:Fallback>
            </mc:AlternateContent>
          </a:graphicData>
        </a:graphic>
      </p:graphicFrame>
      <p:sp>
        <p:nvSpPr>
          <p:cNvPr id="34" name="Rectangle 33"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cs typeface="Arial"/>
              <a:sym typeface="Calibri Light"/>
            </a:endParaRPr>
          </a:p>
        </p:txBody>
      </p:sp>
      <p:sp>
        <p:nvSpPr>
          <p:cNvPr id="2" name="Title 1"/>
          <p:cNvSpPr>
            <a:spLocks noGrp="1"/>
          </p:cNvSpPr>
          <p:nvPr>
            <p:ph type="title"/>
          </p:nvPr>
        </p:nvSpPr>
        <p:spPr>
          <a:xfrm>
            <a:off x="121489" y="234863"/>
            <a:ext cx="8794113" cy="753668"/>
          </a:xfrm>
        </p:spPr>
        <p:txBody>
          <a:bodyPr/>
          <a:lstStyle/>
          <a:p>
            <a:r>
              <a:rPr lang="en-US" dirty="0"/>
              <a:t>From 2001 to 2009, </a:t>
            </a:r>
            <a:r>
              <a:rPr lang="en-US" dirty="0" smtClean="0"/>
              <a:t>the difference between Massachusetts and </a:t>
            </a:r>
            <a:br>
              <a:rPr lang="en-US" dirty="0" smtClean="0"/>
            </a:br>
            <a:r>
              <a:rPr lang="en-US" dirty="0" smtClean="0"/>
              <a:t>the U.S. grew</a:t>
            </a:r>
            <a:endParaRPr lang="en-US" dirty="0"/>
          </a:p>
        </p:txBody>
      </p:sp>
      <p:graphicFrame>
        <p:nvGraphicFramePr>
          <p:cNvPr id="3" name="Object 2"/>
          <p:cNvGraphicFramePr>
            <a:graphicFrameLocks/>
          </p:cNvGraphicFramePr>
          <p:nvPr>
            <p:custDataLst>
              <p:tags r:id="rId4"/>
            </p:custDataLst>
            <p:extLst>
              <p:ext uri="{D42A27DB-BD31-4B8C-83A1-F6EECF244321}">
                <p14:modId xmlns:p14="http://schemas.microsoft.com/office/powerpoint/2010/main" val="1422040222"/>
              </p:ext>
            </p:extLst>
          </p:nvPr>
        </p:nvGraphicFramePr>
        <p:xfrm>
          <a:off x="304800" y="2857500"/>
          <a:ext cx="7496189" cy="2686185"/>
        </p:xfrm>
        <a:graphic>
          <a:graphicData uri="http://schemas.openxmlformats.org/presentationml/2006/ole">
            <mc:AlternateContent xmlns:mc="http://schemas.openxmlformats.org/markup-compatibility/2006">
              <mc:Choice xmlns:v="urn:schemas-microsoft-com:vml" Requires="v">
                <p:oleObj spid="_x0000_s167907" name="Chart" r:id="rId20" imgW="7496189" imgH="2686185" progId="MSGraph.Chart.8">
                  <p:embed followColorScheme="full"/>
                </p:oleObj>
              </mc:Choice>
              <mc:Fallback>
                <p:oleObj name="Chart" r:id="rId20" imgW="7496189" imgH="2686185" progId="MSGraph.Chart.8">
                  <p:embed followColorScheme="full"/>
                  <p:pic>
                    <p:nvPicPr>
                      <p:cNvPr id="0" name=""/>
                      <p:cNvPicPr/>
                      <p:nvPr/>
                    </p:nvPicPr>
                    <p:blipFill>
                      <a:blip r:embed="rId21"/>
                      <a:stretch>
                        <a:fillRect/>
                      </a:stretch>
                    </p:blipFill>
                    <p:spPr>
                      <a:xfrm>
                        <a:off x="304800" y="2857500"/>
                        <a:ext cx="7496189" cy="2686185"/>
                      </a:xfrm>
                      <a:prstGeom prst="rect">
                        <a:avLst/>
                      </a:prstGeom>
                    </p:spPr>
                  </p:pic>
                </p:oleObj>
              </mc:Fallback>
            </mc:AlternateContent>
          </a:graphicData>
        </a:graphic>
      </p:graphicFrame>
      <p:sp>
        <p:nvSpPr>
          <p:cNvPr id="10" name="Rectangle 9"/>
          <p:cNvSpPr/>
          <p:nvPr>
            <p:custDataLst>
              <p:tags r:id="rId5"/>
            </p:custDataLst>
          </p:nvPr>
        </p:nvSpPr>
        <p:spPr bwMode="auto">
          <a:xfrm>
            <a:off x="7518400" y="5381625"/>
            <a:ext cx="3746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E0255A4A-150A-46C5-A591-2C276658BDF4}" type="datetime'''''''''2''''''''00''''''''9'">
              <a:rPr lang="en-US" sz="1400">
                <a:solidFill>
                  <a:schemeClr val="tx1"/>
                </a:solidFill>
              </a:rPr>
              <a:pPr algn="ctr"/>
              <a:t>2009</a:t>
            </a:fld>
            <a:endParaRPr lang="en-US" sz="1400">
              <a:solidFill>
                <a:schemeClr val="tx1"/>
              </a:solidFill>
              <a:sym typeface="+mn-lt"/>
            </a:endParaRPr>
          </a:p>
        </p:txBody>
      </p:sp>
      <p:sp>
        <p:nvSpPr>
          <p:cNvPr id="11" name="Rectangle 10"/>
          <p:cNvSpPr/>
          <p:nvPr>
            <p:custDataLst>
              <p:tags r:id="rId6"/>
            </p:custDataLst>
          </p:nvPr>
        </p:nvSpPr>
        <p:spPr bwMode="auto">
          <a:xfrm>
            <a:off x="6794500" y="5381625"/>
            <a:ext cx="3746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9231F03-73CB-4391-A25E-9F9BBC319C0C}" type="datetime'''''''''''''''''''''''''''''2''0''07'">
              <a:rPr lang="en-US" sz="1400">
                <a:solidFill>
                  <a:schemeClr val="tx1"/>
                </a:solidFill>
              </a:rPr>
              <a:pPr algn="ctr"/>
              <a:t>2007</a:t>
            </a:fld>
            <a:endParaRPr lang="en-US" sz="1400">
              <a:solidFill>
                <a:schemeClr val="tx1"/>
              </a:solidFill>
              <a:sym typeface="+mn-lt"/>
            </a:endParaRPr>
          </a:p>
        </p:txBody>
      </p:sp>
      <p:sp>
        <p:nvSpPr>
          <p:cNvPr id="12" name="Rectangle 11"/>
          <p:cNvSpPr/>
          <p:nvPr>
            <p:custDataLst>
              <p:tags r:id="rId7"/>
            </p:custDataLst>
          </p:nvPr>
        </p:nvSpPr>
        <p:spPr bwMode="auto">
          <a:xfrm>
            <a:off x="6070600" y="5381625"/>
            <a:ext cx="3746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54DCA95D-7112-456E-A427-BD33E3AA1C9C}" type="datetime'''''''''''''''''''''20''''''05'''''''''''''''''">
              <a:rPr lang="en-US" sz="1400">
                <a:solidFill>
                  <a:schemeClr val="tx1"/>
                </a:solidFill>
              </a:rPr>
              <a:pPr algn="ctr"/>
              <a:t>2005</a:t>
            </a:fld>
            <a:endParaRPr lang="en-US" sz="1400">
              <a:solidFill>
                <a:schemeClr val="tx1"/>
              </a:solidFill>
              <a:sym typeface="+mn-lt"/>
            </a:endParaRPr>
          </a:p>
        </p:txBody>
      </p:sp>
      <p:sp>
        <p:nvSpPr>
          <p:cNvPr id="13" name="Rectangle 12"/>
          <p:cNvSpPr/>
          <p:nvPr>
            <p:custDataLst>
              <p:tags r:id="rId8"/>
            </p:custDataLst>
          </p:nvPr>
        </p:nvSpPr>
        <p:spPr bwMode="auto">
          <a:xfrm>
            <a:off x="5337175" y="5381625"/>
            <a:ext cx="3746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E70133D-BB76-4CC4-AEE8-D1DD4DFD636A}" type="datetime'''''''2''''''''''''''''''''''''''''0''0''3'''''''''''''''">
              <a:rPr lang="en-US" sz="1400">
                <a:solidFill>
                  <a:schemeClr val="tx1"/>
                </a:solidFill>
              </a:rPr>
              <a:pPr algn="ctr"/>
              <a:t>2003</a:t>
            </a:fld>
            <a:endParaRPr lang="en-US" sz="1400">
              <a:solidFill>
                <a:schemeClr val="tx1"/>
              </a:solidFill>
              <a:sym typeface="+mn-lt"/>
            </a:endParaRPr>
          </a:p>
        </p:txBody>
      </p:sp>
      <p:sp>
        <p:nvSpPr>
          <p:cNvPr id="4" name="Rectangle 3"/>
          <p:cNvSpPr/>
          <p:nvPr>
            <p:custDataLst>
              <p:tags r:id="rId9"/>
            </p:custDataLst>
          </p:nvPr>
        </p:nvSpPr>
        <p:spPr bwMode="auto">
          <a:xfrm>
            <a:off x="4613275" y="5381625"/>
            <a:ext cx="3746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E7BC483-4E19-4830-A1D4-44305618EF90}" type="datetime'''2''''0''''''''0''1'''''''''''">
              <a:rPr lang="en-US" sz="1400">
                <a:solidFill>
                  <a:schemeClr val="tx1"/>
                </a:solidFill>
              </a:rPr>
              <a:pPr algn="ctr"/>
              <a:t>2001</a:t>
            </a:fld>
            <a:endParaRPr lang="en-US" sz="1400">
              <a:solidFill>
                <a:schemeClr val="tx1"/>
              </a:solidFill>
              <a:sym typeface="+mn-lt"/>
            </a:endParaRPr>
          </a:p>
        </p:txBody>
      </p:sp>
      <p:sp>
        <p:nvSpPr>
          <p:cNvPr id="5" name="Rectangle 4"/>
          <p:cNvSpPr/>
          <p:nvPr>
            <p:custDataLst>
              <p:tags r:id="rId10"/>
            </p:custDataLst>
          </p:nvPr>
        </p:nvSpPr>
        <p:spPr bwMode="auto">
          <a:xfrm>
            <a:off x="3889375" y="5381625"/>
            <a:ext cx="3746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8934496-F858-4A70-A333-DBF453049C06}" type="datetime'1''''''9''''''''''''''''9''''''''''''9'''''''''''''''''''">
              <a:rPr lang="en-US" sz="1400">
                <a:solidFill>
                  <a:schemeClr val="tx1"/>
                </a:solidFill>
              </a:rPr>
              <a:pPr algn="ctr"/>
              <a:t>1999</a:t>
            </a:fld>
            <a:endParaRPr lang="en-US" sz="1400">
              <a:solidFill>
                <a:schemeClr val="tx1"/>
              </a:solidFill>
              <a:sym typeface="+mn-lt"/>
            </a:endParaRPr>
          </a:p>
        </p:txBody>
      </p:sp>
      <p:sp>
        <p:nvSpPr>
          <p:cNvPr id="6" name="Rectangle 5"/>
          <p:cNvSpPr/>
          <p:nvPr>
            <p:custDataLst>
              <p:tags r:id="rId11"/>
            </p:custDataLst>
          </p:nvPr>
        </p:nvSpPr>
        <p:spPr bwMode="auto">
          <a:xfrm>
            <a:off x="3165475" y="5381625"/>
            <a:ext cx="3746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B2ACEE86-6C5F-43D6-B8DF-C7994ABAA2FD}" type="datetime'''''''1''''''''''''''''''''''''''''9''''''''9''''7'''">
              <a:rPr lang="en-US" sz="1400">
                <a:solidFill>
                  <a:schemeClr val="tx1"/>
                </a:solidFill>
              </a:rPr>
              <a:pPr algn="ctr"/>
              <a:t>1997</a:t>
            </a:fld>
            <a:endParaRPr lang="en-US" sz="1400">
              <a:solidFill>
                <a:schemeClr val="tx1"/>
              </a:solidFill>
              <a:sym typeface="+mn-lt"/>
            </a:endParaRPr>
          </a:p>
        </p:txBody>
      </p:sp>
      <p:sp>
        <p:nvSpPr>
          <p:cNvPr id="7" name="Rectangle 6"/>
          <p:cNvSpPr/>
          <p:nvPr>
            <p:custDataLst>
              <p:tags r:id="rId12"/>
            </p:custDataLst>
          </p:nvPr>
        </p:nvSpPr>
        <p:spPr bwMode="auto">
          <a:xfrm>
            <a:off x="2432050" y="5381625"/>
            <a:ext cx="3746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0B3345A-DBE3-461D-91CF-7BAC5E30ECDC}" type="datetime'1''''9''''''''''''''''''''''''9''''''''''''''''''''''5'''''">
              <a:rPr lang="en-US" sz="1400">
                <a:solidFill>
                  <a:schemeClr val="tx1"/>
                </a:solidFill>
              </a:rPr>
              <a:pPr algn="ctr"/>
              <a:t>1995</a:t>
            </a:fld>
            <a:endParaRPr lang="en-US" sz="1400">
              <a:solidFill>
                <a:schemeClr val="tx1"/>
              </a:solidFill>
              <a:sym typeface="+mn-lt"/>
            </a:endParaRPr>
          </a:p>
        </p:txBody>
      </p:sp>
      <p:sp>
        <p:nvSpPr>
          <p:cNvPr id="8" name="Rectangle 7"/>
          <p:cNvSpPr/>
          <p:nvPr>
            <p:custDataLst>
              <p:tags r:id="rId13"/>
            </p:custDataLst>
          </p:nvPr>
        </p:nvSpPr>
        <p:spPr bwMode="auto">
          <a:xfrm>
            <a:off x="1708150" y="5381625"/>
            <a:ext cx="3746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B80810C-3388-452D-8F2D-4944009052A3}" type="datetime'1''''''''''''''''''''''''9''''''93'''''''''''''''''''''''''''">
              <a:rPr lang="en-US" sz="1400">
                <a:solidFill>
                  <a:schemeClr val="tx1"/>
                </a:solidFill>
              </a:rPr>
              <a:pPr algn="ctr"/>
              <a:t>1993</a:t>
            </a:fld>
            <a:endParaRPr lang="en-US" sz="1400">
              <a:solidFill>
                <a:schemeClr val="tx1"/>
              </a:solidFill>
              <a:sym typeface="+mn-lt"/>
            </a:endParaRPr>
          </a:p>
        </p:txBody>
      </p:sp>
      <p:sp>
        <p:nvSpPr>
          <p:cNvPr id="9" name="Rectangle 8"/>
          <p:cNvSpPr/>
          <p:nvPr>
            <p:custDataLst>
              <p:tags r:id="rId14"/>
            </p:custDataLst>
          </p:nvPr>
        </p:nvSpPr>
        <p:spPr bwMode="auto">
          <a:xfrm>
            <a:off x="984250" y="5381625"/>
            <a:ext cx="3746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0ECC945-F682-49CA-9D7B-E2FE512460C3}" type="datetime'''''''1''''''''9''''''''''''9''''''''''''''''''''''1'''">
              <a:rPr lang="en-US" sz="1400">
                <a:solidFill>
                  <a:schemeClr val="tx1"/>
                </a:solidFill>
              </a:rPr>
              <a:pPr algn="ctr"/>
              <a:t>1991</a:t>
            </a:fld>
            <a:endParaRPr lang="en-US" sz="1400" dirty="0">
              <a:solidFill>
                <a:schemeClr val="tx1"/>
              </a:solidFill>
              <a:sym typeface="+mn-lt"/>
            </a:endParaRPr>
          </a:p>
        </p:txBody>
      </p:sp>
      <p:sp>
        <p:nvSpPr>
          <p:cNvPr id="14" name="Up-Down Arrow 13"/>
          <p:cNvSpPr/>
          <p:nvPr/>
        </p:nvSpPr>
        <p:spPr>
          <a:xfrm>
            <a:off x="7623263" y="3370690"/>
            <a:ext cx="168058" cy="538905"/>
          </a:xfrm>
          <a:prstGeom prst="upDownArrow">
            <a:avLst/>
          </a:prstGeom>
          <a:solidFill>
            <a:srgbClr val="DFE5EF"/>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cxnSp>
        <p:nvCxnSpPr>
          <p:cNvPr id="15" name="Straight Connector 14"/>
          <p:cNvCxnSpPr/>
          <p:nvPr/>
        </p:nvCxnSpPr>
        <p:spPr>
          <a:xfrm>
            <a:off x="7539035" y="3901966"/>
            <a:ext cx="3166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548961" y="3360971"/>
            <a:ext cx="3166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Up-Down Arrow 16"/>
          <p:cNvSpPr/>
          <p:nvPr/>
        </p:nvSpPr>
        <p:spPr>
          <a:xfrm>
            <a:off x="4757974" y="4101195"/>
            <a:ext cx="168058" cy="269453"/>
          </a:xfrm>
          <a:prstGeom prst="upDownArrow">
            <a:avLst/>
          </a:prstGeom>
          <a:solidFill>
            <a:srgbClr val="DFE5EF"/>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cxnSp>
        <p:nvCxnSpPr>
          <p:cNvPr id="18" name="Straight Connector 17"/>
          <p:cNvCxnSpPr/>
          <p:nvPr/>
        </p:nvCxnSpPr>
        <p:spPr>
          <a:xfrm>
            <a:off x="4683672" y="4371692"/>
            <a:ext cx="3166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83672" y="4099575"/>
            <a:ext cx="3166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143125" y="3424141"/>
            <a:ext cx="876992" cy="471042"/>
          </a:xfrm>
          <a:prstGeom prst="rect">
            <a:avLst/>
          </a:prstGeom>
          <a:noFill/>
        </p:spPr>
        <p:txBody>
          <a:bodyPr wrap="square" lIns="93296" tIns="46648" rIns="93296" bIns="46648" rtlCol="0">
            <a:spAutoFit/>
          </a:bodyPr>
          <a:lstStyle/>
          <a:p>
            <a:r>
              <a:rPr lang="en-US" sz="1200" dirty="0">
                <a:latin typeface="Calibri Light" panose="020F0302020204030204" pitchFamily="34" charset="0"/>
              </a:rPr>
              <a:t>MA per capita PHC</a:t>
            </a:r>
          </a:p>
        </p:txBody>
      </p:sp>
      <p:sp>
        <p:nvSpPr>
          <p:cNvPr id="21" name="TextBox 20"/>
          <p:cNvSpPr txBox="1"/>
          <p:nvPr/>
        </p:nvSpPr>
        <p:spPr>
          <a:xfrm>
            <a:off x="7992789" y="4455443"/>
            <a:ext cx="876992" cy="471042"/>
          </a:xfrm>
          <a:prstGeom prst="rect">
            <a:avLst/>
          </a:prstGeom>
          <a:noFill/>
        </p:spPr>
        <p:txBody>
          <a:bodyPr wrap="square" lIns="93296" tIns="46648" rIns="93296" bIns="46648" rtlCol="0">
            <a:spAutoFit/>
          </a:bodyPr>
          <a:lstStyle/>
          <a:p>
            <a:r>
              <a:rPr lang="en-US" sz="1200" dirty="0">
                <a:latin typeface="Calibri Light" panose="020F0302020204030204" pitchFamily="34" charset="0"/>
              </a:rPr>
              <a:t>U.S. per capita PHC</a:t>
            </a:r>
          </a:p>
        </p:txBody>
      </p:sp>
      <p:sp>
        <p:nvSpPr>
          <p:cNvPr id="22" name="Right Brace 21"/>
          <p:cNvSpPr/>
          <p:nvPr/>
        </p:nvSpPr>
        <p:spPr>
          <a:xfrm>
            <a:off x="7935684" y="3390127"/>
            <a:ext cx="213131" cy="1863011"/>
          </a:xfrm>
          <a:prstGeom prst="rightBrace">
            <a:avLst>
              <a:gd name="adj1" fmla="val 8333"/>
              <a:gd name="adj2" fmla="val 13965"/>
            </a:avLst>
          </a:prstGeom>
          <a:ln w="19050">
            <a:solidFill>
              <a:srgbClr val="0C2D83"/>
            </a:solid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23" name="Right Brace 22"/>
          <p:cNvSpPr/>
          <p:nvPr/>
        </p:nvSpPr>
        <p:spPr>
          <a:xfrm>
            <a:off x="7796006" y="3880909"/>
            <a:ext cx="173559" cy="1371470"/>
          </a:xfrm>
          <a:prstGeom prst="rightBrace">
            <a:avLst>
              <a:gd name="adj1" fmla="val 14298"/>
              <a:gd name="adj2" fmla="val 58725"/>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24" name="Rectangle 23"/>
          <p:cNvSpPr/>
          <p:nvPr/>
        </p:nvSpPr>
        <p:spPr>
          <a:xfrm>
            <a:off x="7317594" y="2886386"/>
            <a:ext cx="818158" cy="471042"/>
          </a:xfrm>
          <a:prstGeom prst="rect">
            <a:avLst/>
          </a:prstGeom>
          <a:noFill/>
          <a:effectLst/>
        </p:spPr>
        <p:txBody>
          <a:bodyPr wrap="none" lIns="93296" tIns="46648" rIns="93296" bIns="46648">
            <a:spAutoFit/>
          </a:bodyPr>
          <a:lstStyle/>
          <a:p>
            <a:pPr algn="ctr"/>
            <a:r>
              <a:rPr lang="en-US" sz="2400" dirty="0">
                <a:ln w="18415" cmpd="sng">
                  <a:solidFill>
                    <a:schemeClr val="bg1">
                      <a:lumMod val="50000"/>
                    </a:schemeClr>
                  </a:solidFill>
                  <a:prstDash val="solid"/>
                </a:ln>
                <a:solidFill>
                  <a:schemeClr val="bg1">
                    <a:lumMod val="50000"/>
                  </a:schemeClr>
                </a:solidFill>
              </a:rPr>
              <a:t>36%</a:t>
            </a:r>
            <a:endParaRPr lang="en-US" sz="3700" dirty="0">
              <a:ln w="18415" cmpd="sng">
                <a:solidFill>
                  <a:schemeClr val="bg1">
                    <a:lumMod val="50000"/>
                  </a:schemeClr>
                </a:solidFill>
                <a:prstDash val="solid"/>
              </a:ln>
              <a:solidFill>
                <a:schemeClr val="bg1">
                  <a:lumMod val="50000"/>
                </a:schemeClr>
              </a:solidFill>
            </a:endParaRPr>
          </a:p>
        </p:txBody>
      </p:sp>
      <p:sp>
        <p:nvSpPr>
          <p:cNvPr id="25" name="Rectangle 24"/>
          <p:cNvSpPr/>
          <p:nvPr/>
        </p:nvSpPr>
        <p:spPr>
          <a:xfrm>
            <a:off x="4505931" y="3641187"/>
            <a:ext cx="818158" cy="471042"/>
          </a:xfrm>
          <a:prstGeom prst="rect">
            <a:avLst/>
          </a:prstGeom>
          <a:noFill/>
          <a:effectLst/>
        </p:spPr>
        <p:txBody>
          <a:bodyPr wrap="none" lIns="93296" tIns="46648" rIns="93296" bIns="46648">
            <a:spAutoFit/>
          </a:bodyPr>
          <a:lstStyle/>
          <a:p>
            <a:pPr algn="ctr"/>
            <a:r>
              <a:rPr lang="en-US" sz="2400" dirty="0">
                <a:ln w="18415" cmpd="sng">
                  <a:solidFill>
                    <a:schemeClr val="bg1">
                      <a:lumMod val="50000"/>
                    </a:schemeClr>
                  </a:solidFill>
                  <a:prstDash val="solid"/>
                </a:ln>
                <a:solidFill>
                  <a:schemeClr val="bg1">
                    <a:lumMod val="50000"/>
                  </a:schemeClr>
                </a:solidFill>
              </a:rPr>
              <a:t>26%</a:t>
            </a:r>
            <a:endParaRPr lang="en-US" sz="3700" dirty="0">
              <a:ln w="18415" cmpd="sng">
                <a:solidFill>
                  <a:schemeClr val="bg1">
                    <a:lumMod val="50000"/>
                  </a:schemeClr>
                </a:solidFill>
                <a:prstDash val="solid"/>
              </a:ln>
              <a:solidFill>
                <a:schemeClr val="bg1">
                  <a:lumMod val="50000"/>
                </a:schemeClr>
              </a:solidFill>
            </a:endParaRPr>
          </a:p>
        </p:txBody>
      </p:sp>
      <p:sp>
        <p:nvSpPr>
          <p:cNvPr id="26" name="TextBox 25"/>
          <p:cNvSpPr txBox="1"/>
          <p:nvPr/>
        </p:nvSpPr>
        <p:spPr>
          <a:xfrm>
            <a:off x="3714083" y="3609783"/>
            <a:ext cx="842569" cy="533848"/>
          </a:xfrm>
          <a:prstGeom prst="rect">
            <a:avLst/>
          </a:prstGeom>
          <a:noFill/>
        </p:spPr>
        <p:txBody>
          <a:bodyPr wrap="square" lIns="0" tIns="46648" rIns="0" bIns="46648" rtlCol="0">
            <a:spAutoFit/>
          </a:bodyPr>
          <a:lstStyle/>
          <a:p>
            <a:pPr algn="r"/>
            <a:r>
              <a:rPr lang="en-US" sz="1400" b="1" dirty="0">
                <a:solidFill>
                  <a:schemeClr val="bg1">
                    <a:lumMod val="50000"/>
                  </a:schemeClr>
                </a:solidFill>
                <a:latin typeface="+mj-lt"/>
              </a:rPr>
              <a:t>difference in 2001</a:t>
            </a:r>
          </a:p>
        </p:txBody>
      </p:sp>
      <p:sp>
        <p:nvSpPr>
          <p:cNvPr id="27" name="TextBox 26"/>
          <p:cNvSpPr txBox="1"/>
          <p:nvPr/>
        </p:nvSpPr>
        <p:spPr>
          <a:xfrm>
            <a:off x="8039048" y="2856279"/>
            <a:ext cx="842569" cy="533848"/>
          </a:xfrm>
          <a:prstGeom prst="rect">
            <a:avLst/>
          </a:prstGeom>
          <a:noFill/>
        </p:spPr>
        <p:txBody>
          <a:bodyPr wrap="square" lIns="0" tIns="46648" rIns="0" bIns="46648" rtlCol="0">
            <a:spAutoFit/>
          </a:bodyPr>
          <a:lstStyle/>
          <a:p>
            <a:r>
              <a:rPr lang="en-US" sz="1400" b="1" dirty="0">
                <a:solidFill>
                  <a:schemeClr val="bg1">
                    <a:lumMod val="50000"/>
                  </a:schemeClr>
                </a:solidFill>
                <a:latin typeface="+mj-lt"/>
              </a:rPr>
              <a:t>difference in 2009</a:t>
            </a:r>
          </a:p>
        </p:txBody>
      </p:sp>
      <p:sp>
        <p:nvSpPr>
          <p:cNvPr id="28" name="Flowchart: Process 27"/>
          <p:cNvSpPr/>
          <p:nvPr/>
        </p:nvSpPr>
        <p:spPr>
          <a:xfrm>
            <a:off x="4786484" y="2664481"/>
            <a:ext cx="2948249" cy="12902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9" name="Down Arrow 28"/>
          <p:cNvSpPr/>
          <p:nvPr/>
        </p:nvSpPr>
        <p:spPr>
          <a:xfrm>
            <a:off x="4737960" y="2781103"/>
            <a:ext cx="195936" cy="972309"/>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0" name="Down Arrow 29"/>
          <p:cNvSpPr/>
          <p:nvPr/>
        </p:nvSpPr>
        <p:spPr>
          <a:xfrm>
            <a:off x="7587022" y="2779483"/>
            <a:ext cx="195936" cy="22318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1" name="Rectangle 30"/>
          <p:cNvSpPr/>
          <p:nvPr/>
        </p:nvSpPr>
        <p:spPr>
          <a:xfrm>
            <a:off x="4952787" y="2155882"/>
            <a:ext cx="538459" cy="471042"/>
          </a:xfrm>
          <a:prstGeom prst="rect">
            <a:avLst/>
          </a:prstGeom>
          <a:noFill/>
          <a:effectLst/>
        </p:spPr>
        <p:txBody>
          <a:bodyPr wrap="none" lIns="93296" tIns="46648" rIns="93296" bIns="46648">
            <a:spAutoFit/>
          </a:bodyPr>
          <a:lstStyle/>
          <a:p>
            <a:pPr algn="ctr"/>
            <a:r>
              <a:rPr lang="en-US" sz="2400" dirty="0">
                <a:ln w="18415" cmpd="sng">
                  <a:solidFill>
                    <a:srgbClr val="0C2D83"/>
                  </a:solidFill>
                  <a:prstDash val="solid"/>
                </a:ln>
                <a:solidFill>
                  <a:srgbClr val="0C2D83"/>
                </a:solidFill>
              </a:rPr>
              <a:t>10</a:t>
            </a:r>
            <a:endParaRPr lang="en-US" sz="3700" dirty="0">
              <a:ln w="18415" cmpd="sng">
                <a:solidFill>
                  <a:srgbClr val="0C2D83"/>
                </a:solidFill>
                <a:prstDash val="solid"/>
              </a:ln>
              <a:solidFill>
                <a:srgbClr val="0C2D83"/>
              </a:solidFill>
            </a:endParaRPr>
          </a:p>
        </p:txBody>
      </p:sp>
      <p:sp>
        <p:nvSpPr>
          <p:cNvPr id="32" name="TextBox 31"/>
          <p:cNvSpPr txBox="1"/>
          <p:nvPr/>
        </p:nvSpPr>
        <p:spPr>
          <a:xfrm>
            <a:off x="5362055" y="2124478"/>
            <a:ext cx="2547801" cy="533848"/>
          </a:xfrm>
          <a:prstGeom prst="rect">
            <a:avLst/>
          </a:prstGeom>
          <a:noFill/>
        </p:spPr>
        <p:txBody>
          <a:bodyPr wrap="square" lIns="93296" tIns="46648" rIns="93296" bIns="46648" rtlCol="0">
            <a:spAutoFit/>
          </a:bodyPr>
          <a:lstStyle/>
          <a:p>
            <a:r>
              <a:rPr lang="en-US" sz="1400" b="1" dirty="0">
                <a:solidFill>
                  <a:srgbClr val="0C2D83"/>
                </a:solidFill>
                <a:latin typeface="+mj-lt"/>
              </a:rPr>
              <a:t>percentage point growth in gap between MA and U.S. (’01-’09)</a:t>
            </a:r>
          </a:p>
        </p:txBody>
      </p:sp>
      <p:sp>
        <p:nvSpPr>
          <p:cNvPr id="36" name="TextBox 35"/>
          <p:cNvSpPr txBox="1"/>
          <p:nvPr/>
        </p:nvSpPr>
        <p:spPr>
          <a:xfrm>
            <a:off x="419478" y="1087457"/>
            <a:ext cx="8271639" cy="502445"/>
          </a:xfrm>
          <a:prstGeom prst="rect">
            <a:avLst/>
          </a:prstGeom>
          <a:noFill/>
        </p:spPr>
        <p:txBody>
          <a:bodyPr wrap="square" lIns="93296" tIns="46648" rIns="93296" bIns="46648" rtlCol="0">
            <a:spAutoFit/>
          </a:bodyPr>
          <a:lstStyle/>
          <a:p>
            <a:pPr>
              <a:defRPr/>
            </a:pPr>
            <a:r>
              <a:rPr lang="en-US" sz="1400" dirty="0">
                <a:solidFill>
                  <a:schemeClr val="tx2"/>
                </a:solidFill>
                <a:latin typeface="Calibri Light" panose="020F0302020204030204" pitchFamily="34" charset="0"/>
              </a:rPr>
              <a:t>Difference between </a:t>
            </a:r>
            <a:r>
              <a:rPr lang="en-US" sz="1400" dirty="0" smtClean="0">
                <a:solidFill>
                  <a:schemeClr val="tx2"/>
                </a:solidFill>
                <a:latin typeface="Calibri Light" panose="020F0302020204030204" pitchFamily="34" charset="0"/>
              </a:rPr>
              <a:t>Massachusetts </a:t>
            </a:r>
            <a:r>
              <a:rPr lang="en-US" sz="1400" dirty="0">
                <a:solidFill>
                  <a:schemeClr val="tx2"/>
                </a:solidFill>
                <a:latin typeface="Calibri Light" panose="020F0302020204030204" pitchFamily="34" charset="0"/>
              </a:rPr>
              <a:t>and U.S. per capita personal health care expenditures</a:t>
            </a:r>
            <a:r>
              <a:rPr lang="en-US" sz="1400" baseline="30000" dirty="0">
                <a:solidFill>
                  <a:schemeClr val="tx2"/>
                </a:solidFill>
                <a:latin typeface="Calibri Light" panose="020F0302020204030204" pitchFamily="34" charset="0"/>
              </a:rPr>
              <a:t>*</a:t>
            </a:r>
          </a:p>
          <a:p>
            <a:pPr>
              <a:defRPr/>
            </a:pPr>
            <a:r>
              <a:rPr lang="en-US" sz="1200" dirty="0">
                <a:solidFill>
                  <a:schemeClr val="bg1">
                    <a:lumMod val="50000"/>
                  </a:schemeClr>
                </a:solidFill>
                <a:latin typeface="Calibri Light" panose="020F0302020204030204" pitchFamily="34" charset="0"/>
              </a:rPr>
              <a:t>Percent difference from national average</a:t>
            </a:r>
          </a:p>
        </p:txBody>
      </p:sp>
      <p:cxnSp>
        <p:nvCxnSpPr>
          <p:cNvPr id="37" name="Straight Connector 36"/>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8" name="McK 5. Source"/>
          <p:cNvSpPr>
            <a:spLocks noChangeArrowheads="1"/>
          </p:cNvSpPr>
          <p:nvPr>
            <p:custDataLst>
              <p:tags r:id="rId15"/>
            </p:custDataLst>
          </p:nvPr>
        </p:nvSpPr>
        <p:spPr bwMode="auto">
          <a:xfrm>
            <a:off x="121488" y="6394478"/>
            <a:ext cx="6988830"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Personal health care expenditures (PHC) are a subset of national health expenditures. PHC excludes administration and the net cost of private insurance, public health activity, and investment in research, structures and equipment.</a:t>
            </a:r>
            <a:endParaRPr lang="en-US" sz="800" b="1" dirty="0">
              <a:solidFill>
                <a:schemeClr val="bg1">
                  <a:lumMod val="50000"/>
                </a:schemeClr>
              </a:solidFill>
              <a:latin typeface="Calibri Light" panose="020F0302020204030204" pitchFamily="34" charset="0"/>
            </a:endParaRP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and Medicaid Services; Bureau of Economic Analysis; Center for Health Information and Analysis; </a:t>
            </a:r>
            <a:r>
              <a:rPr lang="en-US" sz="800" dirty="0" err="1">
                <a:solidFill>
                  <a:schemeClr val="bg1">
                    <a:lumMod val="50000"/>
                  </a:schemeClr>
                </a:solidFill>
                <a:latin typeface="Calibri Light" panose="020F0302020204030204" pitchFamily="34" charset="0"/>
              </a:rPr>
              <a:t>MassHealth</a:t>
            </a:r>
            <a:r>
              <a:rPr lang="en-US" sz="800" dirty="0">
                <a:solidFill>
                  <a:schemeClr val="bg1">
                    <a:lumMod val="50000"/>
                  </a:schemeClr>
                </a:solidFill>
                <a:latin typeface="Calibri Light" panose="020F0302020204030204" pitchFamily="34" charset="0"/>
              </a:rPr>
              <a:t>; Census Bureau; HPC analysis</a:t>
            </a:r>
          </a:p>
        </p:txBody>
      </p:sp>
      <p:grpSp>
        <p:nvGrpSpPr>
          <p:cNvPr id="53" name="Group 52"/>
          <p:cNvGrpSpPr/>
          <p:nvPr/>
        </p:nvGrpSpPr>
        <p:grpSpPr>
          <a:xfrm>
            <a:off x="8556900" y="62718"/>
            <a:ext cx="526780" cy="525890"/>
            <a:chOff x="8386059" y="61469"/>
            <a:chExt cx="516263" cy="515421"/>
          </a:xfrm>
        </p:grpSpPr>
        <p:sp>
          <p:nvSpPr>
            <p:cNvPr id="54" name="Oval 53"/>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55" name="Oval 54"/>
            <p:cNvSpPr/>
            <p:nvPr/>
          </p:nvSpPr>
          <p:spPr>
            <a:xfrm>
              <a:off x="8653287"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56" name="Oval 55"/>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57" name="Oval 56"/>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Tree>
    <p:extLst>
      <p:ext uri="{BB962C8B-B14F-4D97-AF65-F5344CB8AC3E}">
        <p14:creationId xmlns:p14="http://schemas.microsoft.com/office/powerpoint/2010/main" val="2697188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3"/>
            <a:ext cx="8794113" cy="738664"/>
          </a:xfrm>
        </p:spPr>
        <p:txBody>
          <a:bodyPr/>
          <a:lstStyle/>
          <a:p>
            <a:r>
              <a:rPr lang="en-US" dirty="0" smtClean="0"/>
              <a:t>Commercial prices were the primary driver of the increased </a:t>
            </a:r>
            <a:br>
              <a:rPr lang="en-US" dirty="0" smtClean="0"/>
            </a:br>
            <a:r>
              <a:rPr lang="en-US" dirty="0" smtClean="0"/>
              <a:t>difference from the U.S. average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73917737"/>
              </p:ext>
            </p:extLst>
          </p:nvPr>
        </p:nvGraphicFramePr>
        <p:xfrm>
          <a:off x="575110" y="1093045"/>
          <a:ext cx="7993781" cy="4908808"/>
        </p:xfrm>
        <a:graphic>
          <a:graphicData uri="http://schemas.openxmlformats.org/drawingml/2006/table">
            <a:tbl>
              <a:tblPr firstRow="1" bandRow="1">
                <a:effectLst/>
                <a:tableStyleId>{2D5ABB26-0587-4C30-8999-92F81FD0307C}</a:tableStyleId>
              </a:tblPr>
              <a:tblGrid>
                <a:gridCol w="1153933"/>
                <a:gridCol w="3419924"/>
                <a:gridCol w="3419924"/>
              </a:tblGrid>
              <a:tr h="467425">
                <a:tc>
                  <a:txBody>
                    <a:bodyPr/>
                    <a:lstStyle/>
                    <a:p>
                      <a:endParaRPr lang="en-US" sz="1300" b="1" baseline="30000" dirty="0">
                        <a:solidFill>
                          <a:schemeClr val="tx1"/>
                        </a:solidFill>
                        <a:latin typeface="Calibri Light" panose="020F0302020204030204" pitchFamily="34" charset="0"/>
                      </a:endParaRPr>
                    </a:p>
                  </a:txBody>
                  <a:tcPr marL="93303" marR="93303" marT="46649" marB="46649" anchor="ctr">
                    <a:lnB w="12700" cap="flat" cmpd="sng" algn="ctr">
                      <a:solidFill>
                        <a:schemeClr val="bg1">
                          <a:lumMod val="50000"/>
                        </a:schemeClr>
                      </a:solidFill>
                      <a:prstDash val="solid"/>
                      <a:round/>
                      <a:headEnd type="none" w="med" len="med"/>
                      <a:tailEnd type="none" w="med" len="med"/>
                    </a:lnB>
                    <a:noFill/>
                  </a:tcPr>
                </a:tc>
                <a:tc>
                  <a:txBody>
                    <a:bodyPr/>
                    <a:lstStyle/>
                    <a:p>
                      <a:pPr algn="ctr"/>
                      <a:r>
                        <a:rPr lang="en-US" sz="1300" b="0" dirty="0" smtClean="0">
                          <a:solidFill>
                            <a:schemeClr val="bg1">
                              <a:lumMod val="50000"/>
                            </a:schemeClr>
                          </a:solidFill>
                          <a:latin typeface="Calibri Light" panose="020F0302020204030204" pitchFamily="34" charset="0"/>
                        </a:rPr>
                        <a:t>Levels of spending</a:t>
                      </a:r>
                      <a:endParaRPr lang="en-US" sz="1300" b="0" dirty="0">
                        <a:solidFill>
                          <a:schemeClr val="bg1">
                            <a:lumMod val="50000"/>
                          </a:schemeClr>
                        </a:solidFill>
                        <a:latin typeface="Calibri Light" panose="020F0302020204030204" pitchFamily="34" charset="0"/>
                      </a:endParaRPr>
                    </a:p>
                  </a:txBody>
                  <a:tcPr marL="93303" marR="93303" marT="46649" marB="46649" anchor="b">
                    <a:lnB w="12700" cap="flat" cmpd="sng" algn="ctr">
                      <a:solidFill>
                        <a:schemeClr val="bg1">
                          <a:lumMod val="50000"/>
                        </a:schemeClr>
                      </a:solidFill>
                      <a:prstDash val="solid"/>
                      <a:round/>
                      <a:headEnd type="none" w="med" len="med"/>
                      <a:tailEnd type="none" w="med" len="med"/>
                    </a:lnB>
                    <a:noFill/>
                  </a:tcPr>
                </a:tc>
                <a:tc>
                  <a:txBody>
                    <a:bodyPr/>
                    <a:lstStyle/>
                    <a:p>
                      <a:pPr algn="ctr"/>
                      <a:r>
                        <a:rPr lang="en-US" sz="1300" b="1" baseline="0" dirty="0" smtClean="0">
                          <a:solidFill>
                            <a:schemeClr val="tx1"/>
                          </a:solidFill>
                          <a:latin typeface="Calibri Light" panose="020F0302020204030204" pitchFamily="34" charset="0"/>
                        </a:rPr>
                        <a:t>Trend from 2001 to 2009</a:t>
                      </a:r>
                      <a:endParaRPr lang="en-US" sz="1300" b="1" dirty="0">
                        <a:solidFill>
                          <a:schemeClr val="tx1"/>
                        </a:solidFill>
                        <a:latin typeface="Calibri Light" panose="020F0302020204030204" pitchFamily="34" charset="0"/>
                      </a:endParaRPr>
                    </a:p>
                  </a:txBody>
                  <a:tcPr marL="93303" marR="93303" marT="46649" marB="46649" anchor="b">
                    <a:lnB w="12700" cap="flat" cmpd="sng" algn="ctr">
                      <a:solidFill>
                        <a:schemeClr val="bg1">
                          <a:lumMod val="50000"/>
                        </a:schemeClr>
                      </a:solidFill>
                      <a:prstDash val="solid"/>
                      <a:round/>
                      <a:headEnd type="none" w="med" len="med"/>
                      <a:tailEnd type="none" w="med" len="med"/>
                    </a:lnB>
                    <a:noFill/>
                  </a:tcPr>
                </a:tc>
              </a:tr>
              <a:tr h="818337">
                <a:tc>
                  <a:txBody>
                    <a:bodyPr/>
                    <a:lstStyle/>
                    <a:p>
                      <a:r>
                        <a:rPr lang="en-US" sz="1300" b="1" dirty="0" smtClean="0">
                          <a:solidFill>
                            <a:schemeClr val="tx1"/>
                          </a:solidFill>
                          <a:latin typeface="Calibri Light" panose="020F0302020204030204" pitchFamily="34" charset="0"/>
                        </a:rPr>
                        <a:t>Pe</a:t>
                      </a:r>
                      <a:r>
                        <a:rPr lang="en-US" sz="1300" b="1" baseline="0" dirty="0" smtClean="0">
                          <a:solidFill>
                            <a:schemeClr val="tx1"/>
                          </a:solidFill>
                          <a:latin typeface="Calibri Light" panose="020F0302020204030204" pitchFamily="34" charset="0"/>
                        </a:rPr>
                        <a:t>r capita s</a:t>
                      </a:r>
                      <a:r>
                        <a:rPr lang="en-US" sz="1300" b="1" dirty="0" smtClean="0">
                          <a:solidFill>
                            <a:schemeClr val="tx1"/>
                          </a:solidFill>
                          <a:latin typeface="Calibri Light" panose="020F0302020204030204" pitchFamily="34" charset="0"/>
                        </a:rPr>
                        <a:t>pending</a:t>
                      </a:r>
                      <a:endParaRPr lang="en-US" sz="1300" b="1"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171450" indent="-171450" algn="l">
                        <a:buFont typeface="Wingdings" pitchFamily="2" charset="2"/>
                        <a:buChar char="§"/>
                      </a:pPr>
                      <a:r>
                        <a:rPr lang="en-US" sz="1300" b="0" dirty="0" smtClean="0">
                          <a:solidFill>
                            <a:schemeClr val="bg1">
                              <a:lumMod val="50000"/>
                            </a:schemeClr>
                          </a:solidFill>
                          <a:latin typeface="Calibri Light" panose="020F0302020204030204" pitchFamily="34" charset="0"/>
                        </a:rPr>
                        <a:t>36% higher than national average</a:t>
                      </a:r>
                      <a:endParaRPr lang="en-US" sz="1300" b="0" dirty="0">
                        <a:solidFill>
                          <a:schemeClr val="bg1">
                            <a:lumMod val="50000"/>
                          </a:schemeClr>
                        </a:solidFill>
                        <a:latin typeface="Calibri Light" panose="020F0302020204030204" pitchFamily="34" charset="0"/>
                      </a:endParaRPr>
                    </a:p>
                  </a:txBody>
                  <a:tcPr marL="93303" marR="93303" marT="46649" marB="46649">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171450" indent="-171450" algn="l" defTabSz="914400" rtl="0" eaLnBrk="1" latinLnBrk="0" hangingPunct="1">
                        <a:buFont typeface="Wingdings" pitchFamily="2" charset="2"/>
                        <a:buChar char="§"/>
                      </a:pPr>
                      <a:r>
                        <a:rPr lang="en-US" sz="1300" kern="1200" dirty="0" smtClean="0">
                          <a:solidFill>
                            <a:schemeClr val="tx1"/>
                          </a:solidFill>
                          <a:latin typeface="Calibri Light" panose="020F0302020204030204" pitchFamily="34" charset="0"/>
                          <a:ea typeface="+mn-ea"/>
                          <a:cs typeface="+mn-cs"/>
                        </a:rPr>
                        <a:t>Difference between Massachusetts and the national average </a:t>
                      </a:r>
                      <a:r>
                        <a:rPr lang="en-US" sz="1300" b="1" kern="1200" dirty="0" smtClean="0">
                          <a:solidFill>
                            <a:schemeClr val="tx1"/>
                          </a:solidFill>
                          <a:latin typeface="Calibri Light" panose="020F0302020204030204" pitchFamily="34" charset="0"/>
                          <a:ea typeface="+mn-ea"/>
                          <a:cs typeface="+mn-cs"/>
                        </a:rPr>
                        <a:t>grew by 10 percentage points</a:t>
                      </a:r>
                      <a:endParaRPr lang="en-US" sz="1300" b="1" kern="1200" dirty="0">
                        <a:solidFill>
                          <a:schemeClr val="tx1"/>
                        </a:solidFill>
                        <a:latin typeface="Calibri Light" panose="020F0302020204030204" pitchFamily="34" charset="0"/>
                        <a:ea typeface="+mn-ea"/>
                        <a:cs typeface="+mn-cs"/>
                      </a:endParaRPr>
                    </a:p>
                  </a:txBody>
                  <a:tcPr marL="93303" marR="93303" marT="46649" marB="46649">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r>
              <a:tr h="1710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Calibri Light" panose="020F0302020204030204" pitchFamily="34" charset="0"/>
                        </a:rPr>
                        <a:t>Utilization</a:t>
                      </a:r>
                      <a:endParaRPr lang="en-US" sz="1300" b="1"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169863" indent="-169863" algn="l">
                        <a:buFont typeface="Wingdings" pitchFamily="2" charset="2"/>
                        <a:buChar char="§"/>
                      </a:pPr>
                      <a:r>
                        <a:rPr lang="en-US" sz="1300" b="0" dirty="0" smtClean="0">
                          <a:solidFill>
                            <a:schemeClr val="bg1">
                              <a:lumMod val="50000"/>
                            </a:schemeClr>
                          </a:solidFill>
                          <a:latin typeface="Calibri Light" panose="020F0302020204030204" pitchFamily="34" charset="0"/>
                        </a:rPr>
                        <a:t>Higher utilization for state as a whole:</a:t>
                      </a:r>
                    </a:p>
                    <a:p>
                      <a:pPr marL="284163" lvl="1" indent="-171450" algn="l">
                        <a:buFont typeface="Courier New" pitchFamily="49" charset="0"/>
                        <a:buChar char="-"/>
                      </a:pPr>
                      <a:r>
                        <a:rPr lang="en-US" sz="1300" b="0" baseline="0" dirty="0" smtClean="0">
                          <a:solidFill>
                            <a:schemeClr val="bg1">
                              <a:lumMod val="50000"/>
                            </a:schemeClr>
                          </a:solidFill>
                          <a:latin typeface="Calibri Light" panose="020F0302020204030204" pitchFamily="34" charset="0"/>
                        </a:rPr>
                        <a:t>Inpatient (age-adjusted): 10% higher</a:t>
                      </a:r>
                    </a:p>
                    <a:p>
                      <a:pPr marL="284163" lvl="1" indent="-171450" algn="l">
                        <a:buFont typeface="Courier New" pitchFamily="49" charset="0"/>
                        <a:buChar char="-"/>
                      </a:pPr>
                      <a:r>
                        <a:rPr lang="en-US" sz="1300" b="0" baseline="0" dirty="0" smtClean="0">
                          <a:solidFill>
                            <a:schemeClr val="bg1">
                              <a:lumMod val="50000"/>
                            </a:schemeClr>
                          </a:solidFill>
                          <a:latin typeface="Calibri Light" panose="020F0302020204030204" pitchFamily="34" charset="0"/>
                        </a:rPr>
                        <a:t>Hospital outpatient: 72% higher</a:t>
                      </a:r>
                    </a:p>
                    <a:p>
                      <a:pPr marL="112713" lvl="1" indent="0" algn="l">
                        <a:buFont typeface="Courier New" pitchFamily="49" charset="0"/>
                        <a:buNone/>
                      </a:pPr>
                      <a:endParaRPr lang="en-US" sz="1300" b="0" baseline="0" dirty="0" smtClean="0">
                        <a:solidFill>
                          <a:schemeClr val="bg1">
                            <a:lumMod val="50000"/>
                          </a:schemeClr>
                        </a:solidFill>
                        <a:latin typeface="Calibri Light" panose="020F0302020204030204" pitchFamily="34" charset="0"/>
                      </a:endParaRPr>
                    </a:p>
                    <a:p>
                      <a:pPr marL="169863" marR="0" lvl="1" indent="-169863"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300" b="0" kern="1200" dirty="0" smtClean="0">
                          <a:solidFill>
                            <a:schemeClr val="bg1">
                              <a:lumMod val="50000"/>
                            </a:schemeClr>
                          </a:solidFill>
                          <a:latin typeface="Calibri Light" panose="020F0302020204030204" pitchFamily="34" charset="0"/>
                          <a:ea typeface="+mn-ea"/>
                          <a:cs typeface="+mn-cs"/>
                        </a:rPr>
                        <a:t>Overall</a:t>
                      </a:r>
                      <a:r>
                        <a:rPr lang="en-US" sz="1300" b="0" kern="1200" baseline="0" dirty="0" smtClean="0">
                          <a:solidFill>
                            <a:schemeClr val="bg1">
                              <a:lumMod val="50000"/>
                            </a:schemeClr>
                          </a:solidFill>
                          <a:latin typeface="Calibri Light" panose="020F0302020204030204" pitchFamily="34" charset="0"/>
                          <a:ea typeface="+mn-ea"/>
                          <a:cs typeface="+mn-cs"/>
                        </a:rPr>
                        <a:t> </a:t>
                      </a:r>
                      <a:r>
                        <a:rPr lang="en-US" sz="1300" b="0" kern="1200" dirty="0" smtClean="0">
                          <a:solidFill>
                            <a:schemeClr val="bg1">
                              <a:lumMod val="50000"/>
                            </a:schemeClr>
                          </a:solidFill>
                          <a:latin typeface="Calibri Light" panose="020F0302020204030204" pitchFamily="34" charset="0"/>
                          <a:ea typeface="+mn-ea"/>
                          <a:cs typeface="+mn-cs"/>
                        </a:rPr>
                        <a:t>Medicare</a:t>
                      </a:r>
                      <a:r>
                        <a:rPr lang="en-US" sz="1300" b="0" kern="1200" baseline="0" dirty="0" smtClean="0">
                          <a:solidFill>
                            <a:schemeClr val="bg1">
                              <a:lumMod val="50000"/>
                            </a:schemeClr>
                          </a:solidFill>
                          <a:latin typeface="Calibri Light" panose="020F0302020204030204" pitchFamily="34" charset="0"/>
                          <a:ea typeface="+mn-ea"/>
                          <a:cs typeface="+mn-cs"/>
                        </a:rPr>
                        <a:t> utilization comparable to national average, although differences may exist for particular categories of service</a:t>
                      </a:r>
                      <a:br>
                        <a:rPr lang="en-US" sz="1300" b="0" kern="1200" baseline="0" dirty="0" smtClean="0">
                          <a:solidFill>
                            <a:schemeClr val="bg1">
                              <a:lumMod val="50000"/>
                            </a:schemeClr>
                          </a:solidFill>
                          <a:latin typeface="Calibri Light" panose="020F0302020204030204" pitchFamily="34" charset="0"/>
                          <a:ea typeface="+mn-ea"/>
                          <a:cs typeface="+mn-cs"/>
                        </a:rPr>
                      </a:br>
                      <a:endParaRPr lang="en-US" sz="1300" b="0" kern="1200" dirty="0" smtClean="0">
                        <a:solidFill>
                          <a:schemeClr val="bg1">
                            <a:lumMod val="50000"/>
                          </a:schemeClr>
                        </a:solidFill>
                        <a:latin typeface="Calibri Light" panose="020F0302020204030204" pitchFamily="34" charset="0"/>
                        <a:ea typeface="+mn-ea"/>
                        <a:cs typeface="+mn-cs"/>
                      </a:endParaRPr>
                    </a:p>
                  </a:txBody>
                  <a:tcPr marL="93303" marR="93303" marT="46649" marB="46649">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171450" indent="-171450" algn="l" defTabSz="914400" rtl="0" eaLnBrk="1" latinLnBrk="0" hangingPunct="1">
                        <a:buFont typeface="Wingdings" pitchFamily="2" charset="2"/>
                        <a:buChar char="§"/>
                      </a:pPr>
                      <a:r>
                        <a:rPr lang="en-US" sz="1300" kern="1200" dirty="0" smtClean="0">
                          <a:solidFill>
                            <a:schemeClr val="tx1"/>
                          </a:solidFill>
                          <a:latin typeface="Calibri Light" panose="020F0302020204030204" pitchFamily="34" charset="0"/>
                          <a:ea typeface="+mn-ea"/>
                          <a:cs typeface="+mn-cs"/>
                        </a:rPr>
                        <a:t>Hospital utilization</a:t>
                      </a:r>
                      <a:r>
                        <a:rPr lang="en-US" sz="1300" kern="1200" baseline="0" dirty="0" smtClean="0">
                          <a:solidFill>
                            <a:schemeClr val="tx1"/>
                          </a:solidFill>
                          <a:latin typeface="Calibri Light" panose="020F0302020204030204" pitchFamily="34" charset="0"/>
                          <a:ea typeface="+mn-ea"/>
                          <a:cs typeface="+mn-cs"/>
                        </a:rPr>
                        <a:t> g</a:t>
                      </a:r>
                      <a:r>
                        <a:rPr lang="en-US" sz="1300" kern="1200" dirty="0" smtClean="0">
                          <a:solidFill>
                            <a:schemeClr val="tx1"/>
                          </a:solidFill>
                          <a:latin typeface="Calibri Light" panose="020F0302020204030204" pitchFamily="34" charset="0"/>
                          <a:ea typeface="+mn-ea"/>
                          <a:cs typeface="+mn-cs"/>
                        </a:rPr>
                        <a:t>rew at approximately the </a:t>
                      </a:r>
                      <a:r>
                        <a:rPr lang="en-US" sz="1300" b="1" kern="1200" dirty="0" smtClean="0">
                          <a:solidFill>
                            <a:schemeClr val="tx1"/>
                          </a:solidFill>
                          <a:latin typeface="Calibri Light" panose="020F0302020204030204" pitchFamily="34" charset="0"/>
                          <a:ea typeface="+mn-ea"/>
                          <a:cs typeface="+mn-cs"/>
                        </a:rPr>
                        <a:t>same rate as national average</a:t>
                      </a:r>
                    </a:p>
                  </a:txBody>
                  <a:tcPr marL="93303" marR="93303" marT="46649" marB="46649">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r>
              <a:tr h="1912595">
                <a:tc>
                  <a:txBody>
                    <a:bodyPr/>
                    <a:lstStyle/>
                    <a:p>
                      <a:r>
                        <a:rPr lang="en-US" sz="1300" b="1" dirty="0" smtClean="0">
                          <a:solidFill>
                            <a:schemeClr val="tx1"/>
                          </a:solidFill>
                          <a:latin typeface="Calibri Light" panose="020F0302020204030204" pitchFamily="34" charset="0"/>
                        </a:rPr>
                        <a:t>Price</a:t>
                      </a:r>
                      <a:endParaRPr lang="en-US" sz="1300" dirty="0">
                        <a:solidFill>
                          <a:schemeClr val="tx1"/>
                        </a:solidFill>
                        <a:latin typeface="Calibri Light" panose="020F0302020204030204" pitchFamily="34" charset="0"/>
                      </a:endParaRPr>
                    </a:p>
                  </a:txBody>
                  <a:tcPr marL="93303" marR="93303" marT="46649" marB="46649" anchor="ctr">
                    <a:lnT w="12700" cap="flat" cmpd="sng" algn="ctr">
                      <a:solidFill>
                        <a:schemeClr val="bg1">
                          <a:lumMod val="50000"/>
                        </a:schemeClr>
                      </a:solidFill>
                      <a:prstDash val="sysDot"/>
                      <a:round/>
                      <a:headEnd type="none" w="med" len="med"/>
                      <a:tailEnd type="none" w="med" len="med"/>
                    </a:lnT>
                    <a:lnB w="38100" cap="flat" cmpd="sng" algn="ctr">
                      <a:noFill/>
                      <a:prstDash val="solid"/>
                      <a:round/>
                      <a:headEnd type="none" w="med" len="med"/>
                      <a:tailEnd type="none" w="med" len="med"/>
                    </a:lnB>
                    <a:noFill/>
                  </a:tcPr>
                </a:tc>
                <a:tc>
                  <a:txBody>
                    <a:bodyPr/>
                    <a:lstStyle/>
                    <a:p>
                      <a:pPr marL="171450" indent="-171450" algn="l">
                        <a:buFont typeface="Wingdings" pitchFamily="2" charset="2"/>
                        <a:buChar char="§"/>
                      </a:pPr>
                      <a:r>
                        <a:rPr lang="en-US" sz="1300" b="0" dirty="0" smtClean="0">
                          <a:solidFill>
                            <a:schemeClr val="bg1">
                              <a:lumMod val="50000"/>
                            </a:schemeClr>
                          </a:solidFill>
                          <a:latin typeface="Calibri Light" panose="020F0302020204030204" pitchFamily="34" charset="0"/>
                        </a:rPr>
                        <a:t>National claims</a:t>
                      </a:r>
                      <a:r>
                        <a:rPr lang="en-US" sz="1300" b="0" baseline="0" dirty="0" smtClean="0">
                          <a:solidFill>
                            <a:schemeClr val="bg1">
                              <a:lumMod val="50000"/>
                            </a:schemeClr>
                          </a:solidFill>
                          <a:latin typeface="Calibri Light" panose="020F0302020204030204" pitchFamily="34" charset="0"/>
                        </a:rPr>
                        <a:t> data sets suggest c</a:t>
                      </a:r>
                      <a:r>
                        <a:rPr lang="en-US" sz="1300" b="0" dirty="0" smtClean="0">
                          <a:solidFill>
                            <a:schemeClr val="bg1">
                              <a:lumMod val="50000"/>
                            </a:schemeClr>
                          </a:solidFill>
                          <a:latin typeface="Calibri Light" panose="020F0302020204030204" pitchFamily="34" charset="0"/>
                        </a:rPr>
                        <a:t>ommercial prices are higher than national averages</a:t>
                      </a:r>
                    </a:p>
                    <a:p>
                      <a:pPr marL="171450" indent="-171450" algn="l">
                        <a:buFont typeface="Wingdings" pitchFamily="2" charset="2"/>
                        <a:buChar char="§"/>
                      </a:pPr>
                      <a:endParaRPr lang="en-US" sz="1300" b="0" dirty="0" smtClean="0">
                        <a:solidFill>
                          <a:schemeClr val="bg1">
                            <a:lumMod val="50000"/>
                          </a:schemeClr>
                        </a:solidFill>
                        <a:latin typeface="Calibri Light" panose="020F0302020204030204" pitchFamily="34" charset="0"/>
                      </a:endParaRPr>
                    </a:p>
                    <a:p>
                      <a:pPr marL="171450" indent="-171450" algn="l">
                        <a:buFont typeface="Wingdings" pitchFamily="2" charset="2"/>
                        <a:buChar char="§"/>
                      </a:pPr>
                      <a:r>
                        <a:rPr lang="en-US" sz="1300" b="0" dirty="0" smtClean="0">
                          <a:solidFill>
                            <a:schemeClr val="bg1">
                              <a:lumMod val="50000"/>
                            </a:schemeClr>
                          </a:solidFill>
                          <a:latin typeface="Calibri Light" panose="020F0302020204030204" pitchFamily="34" charset="0"/>
                        </a:rPr>
                        <a:t>Medicare prices are 8 percent higher, driven by wage and teaching adjustments</a:t>
                      </a:r>
                    </a:p>
                    <a:p>
                      <a:pPr marL="171450" indent="-171450" algn="l">
                        <a:buFont typeface="Wingdings" pitchFamily="2" charset="2"/>
                        <a:buChar char="§"/>
                      </a:pPr>
                      <a:endParaRPr lang="en-US" sz="1300" b="0" dirty="0" smtClean="0">
                        <a:solidFill>
                          <a:schemeClr val="bg1">
                            <a:lumMod val="50000"/>
                          </a:schemeClr>
                        </a:solidFill>
                        <a:latin typeface="Calibri Light" panose="020F0302020204030204" pitchFamily="34" charset="0"/>
                      </a:endParaRPr>
                    </a:p>
                    <a:p>
                      <a:pPr marL="171450" indent="-171450" algn="l">
                        <a:buFont typeface="Wingdings" pitchFamily="2" charset="2"/>
                        <a:buChar char="§"/>
                      </a:pPr>
                      <a:r>
                        <a:rPr lang="en-US" sz="1300" b="0" dirty="0" smtClean="0">
                          <a:solidFill>
                            <a:schemeClr val="bg1">
                              <a:lumMod val="50000"/>
                            </a:schemeClr>
                          </a:solidFill>
                          <a:latin typeface="Calibri Light" panose="020F0302020204030204" pitchFamily="34" charset="0"/>
                        </a:rPr>
                        <a:t>Medicaid unit prices for</a:t>
                      </a:r>
                      <a:r>
                        <a:rPr lang="en-US" sz="1300" b="0" baseline="0" dirty="0" smtClean="0">
                          <a:solidFill>
                            <a:schemeClr val="bg1">
                              <a:lumMod val="50000"/>
                            </a:schemeClr>
                          </a:solidFill>
                          <a:latin typeface="Calibri Light" panose="020F0302020204030204" pitchFamily="34" charset="0"/>
                        </a:rPr>
                        <a:t> physician services a</a:t>
                      </a:r>
                      <a:r>
                        <a:rPr lang="en-US" sz="1300" b="0" dirty="0" smtClean="0">
                          <a:solidFill>
                            <a:schemeClr val="bg1">
                              <a:lumMod val="50000"/>
                            </a:schemeClr>
                          </a:solidFill>
                          <a:latin typeface="Calibri Light" panose="020F0302020204030204" pitchFamily="34" charset="0"/>
                        </a:rPr>
                        <a:t>re 30 percent higher than national averages</a:t>
                      </a:r>
                      <a:endParaRPr lang="en-US" sz="1300" b="0" dirty="0">
                        <a:solidFill>
                          <a:schemeClr val="bg1">
                            <a:lumMod val="50000"/>
                          </a:schemeClr>
                        </a:solidFill>
                        <a:latin typeface="Calibri Light" panose="020F0302020204030204" pitchFamily="34" charset="0"/>
                      </a:endParaRPr>
                    </a:p>
                  </a:txBody>
                  <a:tcPr marL="93303" marR="93303" marT="46649" marB="46649">
                    <a:lnT w="12700" cap="flat" cmpd="sng" algn="ctr">
                      <a:solidFill>
                        <a:schemeClr val="bg1">
                          <a:lumMod val="50000"/>
                        </a:schemeClr>
                      </a:solidFill>
                      <a:prstDash val="sysDot"/>
                      <a:round/>
                      <a:headEnd type="none" w="med" len="med"/>
                      <a:tailEnd type="none" w="med" len="med"/>
                    </a:lnT>
                    <a:lnB w="38100" cap="flat" cmpd="sng" algn="ctr">
                      <a:noFill/>
                      <a:prstDash val="solid"/>
                      <a:round/>
                      <a:headEnd type="none" w="med" len="med"/>
                      <a:tailEnd type="none" w="med" len="med"/>
                    </a:lnB>
                    <a:noFill/>
                  </a:tcPr>
                </a:tc>
                <a:tc>
                  <a:txBody>
                    <a:bodyPr/>
                    <a:lstStyle/>
                    <a:p>
                      <a:pPr marL="171450" indent="-171450" algn="l" defTabSz="914400" rtl="0" eaLnBrk="1" latinLnBrk="0" hangingPunct="1">
                        <a:buFont typeface="Wingdings" pitchFamily="2" charset="2"/>
                        <a:buChar char="§"/>
                      </a:pPr>
                      <a:r>
                        <a:rPr lang="en-US" sz="1300" b="1" kern="1200" dirty="0" smtClean="0">
                          <a:solidFill>
                            <a:schemeClr val="tx1"/>
                          </a:solidFill>
                          <a:latin typeface="Calibri Light" panose="020F0302020204030204" pitchFamily="34" charset="0"/>
                          <a:ea typeface="+mn-ea"/>
                          <a:cs typeface="+mn-cs"/>
                        </a:rPr>
                        <a:t>Commercial hospital</a:t>
                      </a:r>
                      <a:r>
                        <a:rPr lang="en-US" sz="1300" b="1" kern="1200" baseline="0" dirty="0" smtClean="0">
                          <a:solidFill>
                            <a:schemeClr val="tx1"/>
                          </a:solidFill>
                          <a:latin typeface="Calibri Light" panose="020F0302020204030204" pitchFamily="34" charset="0"/>
                          <a:ea typeface="+mn-ea"/>
                          <a:cs typeface="+mn-cs"/>
                        </a:rPr>
                        <a:t> inpatient </a:t>
                      </a:r>
                      <a:r>
                        <a:rPr lang="en-US" sz="1300" b="1" kern="1200" dirty="0" smtClean="0">
                          <a:solidFill>
                            <a:schemeClr val="tx1"/>
                          </a:solidFill>
                          <a:latin typeface="Calibri Light" panose="020F0302020204030204" pitchFamily="34" charset="0"/>
                          <a:ea typeface="+mn-ea"/>
                          <a:cs typeface="+mn-cs"/>
                        </a:rPr>
                        <a:t>prices </a:t>
                      </a:r>
                      <a:r>
                        <a:rPr lang="en-US" sz="1300" kern="1200" dirty="0" smtClean="0">
                          <a:solidFill>
                            <a:schemeClr val="tx1"/>
                          </a:solidFill>
                          <a:latin typeface="Calibri Light" panose="020F0302020204030204" pitchFamily="34" charset="0"/>
                          <a:ea typeface="+mn-ea"/>
                          <a:cs typeface="+mn-cs"/>
                        </a:rPr>
                        <a:t>grew 10 percentage points </a:t>
                      </a:r>
                      <a:r>
                        <a:rPr lang="en-US" sz="1300" b="1" kern="1200" dirty="0" smtClean="0">
                          <a:solidFill>
                            <a:schemeClr val="tx1"/>
                          </a:solidFill>
                          <a:latin typeface="Calibri Light" panose="020F0302020204030204" pitchFamily="34" charset="0"/>
                          <a:ea typeface="+mn-ea"/>
                          <a:cs typeface="+mn-cs"/>
                        </a:rPr>
                        <a:t>relative to national average</a:t>
                      </a:r>
                    </a:p>
                    <a:p>
                      <a:pPr marL="0" indent="0" algn="l" defTabSz="914400" rtl="0" eaLnBrk="1" latinLnBrk="0" hangingPunct="1">
                        <a:buFont typeface="Wingdings" pitchFamily="2" charset="2"/>
                        <a:buNone/>
                      </a:pPr>
                      <a:endParaRPr lang="en-US" sz="1300" b="0" kern="1200" dirty="0" smtClean="0">
                        <a:solidFill>
                          <a:schemeClr val="tx1"/>
                        </a:solidFill>
                        <a:latin typeface="Calibri Light" panose="020F0302020204030204" pitchFamily="34" charset="0"/>
                        <a:ea typeface="+mn-ea"/>
                        <a:cs typeface="+mn-cs"/>
                      </a:endParaRPr>
                    </a:p>
                  </a:txBody>
                  <a:tcPr marL="93303" marR="93303" marT="46649" marB="46649">
                    <a:lnT w="12700" cap="flat" cmpd="sng" algn="ctr">
                      <a:solidFill>
                        <a:schemeClr val="bg1">
                          <a:lumMod val="50000"/>
                        </a:schemeClr>
                      </a:solidFill>
                      <a:prstDash val="sysDot"/>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5" name="McK 5. Source"/>
          <p:cNvSpPr>
            <a:spLocks noChangeArrowheads="1"/>
          </p:cNvSpPr>
          <p:nvPr>
            <p:custDataLst>
              <p:tags r:id="rId1"/>
            </p:custDataLst>
          </p:nvPr>
        </p:nvSpPr>
        <p:spPr bwMode="auto">
          <a:xfrm>
            <a:off x="121488" y="6382220"/>
            <a:ext cx="6988830"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and Medicaid Services; American Hospital Association; Kaiser Family Foundation; The Urban Institute; Analysis by Chapin White of a report 	from the 1995-2009 </a:t>
            </a:r>
            <a:r>
              <a:rPr lang="en-US" sz="800" dirty="0" err="1">
                <a:solidFill>
                  <a:schemeClr val="bg1">
                    <a:lumMod val="50000"/>
                  </a:schemeClr>
                </a:solidFill>
                <a:latin typeface="Calibri Light" panose="020F0302020204030204" pitchFamily="34" charset="0"/>
              </a:rPr>
              <a:t>Truven</a:t>
            </a:r>
            <a:r>
              <a:rPr lang="en-US" sz="800" dirty="0">
                <a:solidFill>
                  <a:schemeClr val="bg1">
                    <a:lumMod val="50000"/>
                  </a:schemeClr>
                </a:solidFill>
                <a:latin typeface="Calibri Light" panose="020F0302020204030204" pitchFamily="34" charset="0"/>
              </a:rPr>
              <a:t> Health Analytics </a:t>
            </a:r>
            <a:r>
              <a:rPr lang="en-US" sz="800" dirty="0" err="1">
                <a:solidFill>
                  <a:schemeClr val="bg1">
                    <a:lumMod val="50000"/>
                  </a:schemeClr>
                </a:solidFill>
                <a:latin typeface="Calibri Light" panose="020F0302020204030204" pitchFamily="34" charset="0"/>
              </a:rPr>
              <a:t>MarketScan</a:t>
            </a:r>
            <a:r>
              <a:rPr lang="en-US" sz="800" dirty="0">
                <a:solidFill>
                  <a:schemeClr val="bg1">
                    <a:lumMod val="50000"/>
                  </a:schemeClr>
                </a:solidFill>
                <a:latin typeface="Calibri Light" panose="020F0302020204030204" pitchFamily="34" charset="0"/>
              </a:rPr>
              <a:t>® Commercial Claims and Encounters Database (copyright © 2011 </a:t>
            </a:r>
            <a:r>
              <a:rPr lang="en-US" sz="800" dirty="0" err="1">
                <a:solidFill>
                  <a:schemeClr val="bg1">
                    <a:lumMod val="50000"/>
                  </a:schemeClr>
                </a:solidFill>
                <a:latin typeface="Calibri Light" panose="020F0302020204030204" pitchFamily="34" charset="0"/>
              </a:rPr>
              <a:t>Truven</a:t>
            </a:r>
            <a:r>
              <a:rPr lang="en-US" sz="800" dirty="0">
                <a:solidFill>
                  <a:schemeClr val="bg1">
                    <a:lumMod val="50000"/>
                  </a:schemeClr>
                </a:solidFill>
                <a:latin typeface="Calibri Light" panose="020F0302020204030204" pitchFamily="34" charset="0"/>
              </a:rPr>
              <a:t> Health Analytics, all rights 	reserved); Harvard University research conducted for Institute of Medicine; HPC analysis</a:t>
            </a:r>
          </a:p>
        </p:txBody>
      </p:sp>
      <p:grpSp>
        <p:nvGrpSpPr>
          <p:cNvPr id="20" name="Group 19"/>
          <p:cNvGrpSpPr/>
          <p:nvPr/>
        </p:nvGrpSpPr>
        <p:grpSpPr>
          <a:xfrm>
            <a:off x="8556900" y="62718"/>
            <a:ext cx="526780" cy="525890"/>
            <a:chOff x="8386059" y="61469"/>
            <a:chExt cx="516263" cy="515421"/>
          </a:xfrm>
        </p:grpSpPr>
        <p:sp>
          <p:nvSpPr>
            <p:cNvPr id="21" name="Oval 20"/>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22" name="Oval 21"/>
            <p:cNvSpPr/>
            <p:nvPr/>
          </p:nvSpPr>
          <p:spPr>
            <a:xfrm>
              <a:off x="8653287"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23" name="Oval 22"/>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24" name="Oval 23"/>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Tree>
    <p:extLst>
      <p:ext uri="{BB962C8B-B14F-4D97-AF65-F5344CB8AC3E}">
        <p14:creationId xmlns:p14="http://schemas.microsoft.com/office/powerpoint/2010/main" val="1136539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419394786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13651"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621" y="1621"/>
                        <a:ext cx="1619" cy="1619"/>
                      </a:xfrm>
                      <a:prstGeom prst="rect">
                        <a:avLst/>
                      </a:prstGeom>
                    </p:spPr>
                  </p:pic>
                </p:oleObj>
              </mc:Fallback>
            </mc:AlternateContent>
          </a:graphicData>
        </a:graphic>
      </p:graphicFrame>
      <p:sp>
        <p:nvSpPr>
          <p:cNvPr id="10" name="Rectangle 9"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sym typeface="+mn-lt"/>
            </a:endParaRPr>
          </a:p>
        </p:txBody>
      </p:sp>
      <p:sp>
        <p:nvSpPr>
          <p:cNvPr id="2" name="Title 1"/>
          <p:cNvSpPr>
            <a:spLocks noGrp="1"/>
          </p:cNvSpPr>
          <p:nvPr>
            <p:ph type="title"/>
          </p:nvPr>
        </p:nvSpPr>
        <p:spPr/>
        <p:txBody>
          <a:bodyPr/>
          <a:lstStyle/>
          <a:p>
            <a:r>
              <a:rPr lang="en-US" dirty="0" smtClean="0"/>
              <a:t>From 2009 to 2012, growth rates slowed in line with the U.S.</a:t>
            </a:r>
            <a:endParaRPr lang="en-US" dirty="0"/>
          </a:p>
        </p:txBody>
      </p:sp>
      <p:sp>
        <p:nvSpPr>
          <p:cNvPr id="6" name="TextBox 5"/>
          <p:cNvSpPr txBox="1"/>
          <p:nvPr/>
        </p:nvSpPr>
        <p:spPr>
          <a:xfrm>
            <a:off x="419478" y="1087457"/>
            <a:ext cx="8271639" cy="502445"/>
          </a:xfrm>
          <a:prstGeom prst="rect">
            <a:avLst/>
          </a:prstGeom>
          <a:noFill/>
        </p:spPr>
        <p:txBody>
          <a:bodyPr wrap="square" lIns="93296" tIns="46648" rIns="93296" bIns="46648" rtlCol="0">
            <a:spAutoFit/>
          </a:bodyPr>
          <a:lstStyle/>
          <a:p>
            <a:pPr>
              <a:defRPr/>
            </a:pPr>
            <a:r>
              <a:rPr lang="en-US" sz="1400" dirty="0">
                <a:solidFill>
                  <a:schemeClr val="tx2"/>
                </a:solidFill>
                <a:latin typeface="Calibri Light" panose="020F0302020204030204" pitchFamily="34" charset="0"/>
              </a:rPr>
              <a:t>Growth in personal health care expenditures relative to growth in economy</a:t>
            </a:r>
            <a:r>
              <a:rPr lang="en-US" sz="1400" baseline="30000" dirty="0">
                <a:solidFill>
                  <a:schemeClr val="tx2"/>
                </a:solidFill>
                <a:latin typeface="Calibri Light" panose="020F0302020204030204" pitchFamily="34" charset="0"/>
              </a:rPr>
              <a:t>*</a:t>
            </a:r>
          </a:p>
          <a:p>
            <a:pPr>
              <a:defRPr/>
            </a:pPr>
            <a:r>
              <a:rPr lang="en-US" sz="1200" dirty="0">
                <a:solidFill>
                  <a:schemeClr val="bg1">
                    <a:lumMod val="50000"/>
                  </a:schemeClr>
                </a:solidFill>
                <a:latin typeface="Calibri Light" panose="020F0302020204030204" pitchFamily="34" charset="0"/>
              </a:rPr>
              <a:t>Per capita compound annual growth rate</a:t>
            </a:r>
          </a:p>
        </p:txBody>
      </p:sp>
      <p:cxnSp>
        <p:nvCxnSpPr>
          <p:cNvPr id="7" name="Straight Connector 6"/>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p:cNvGraphicFramePr>
          <p:nvPr>
            <p:custDataLst>
              <p:tags r:id="rId4"/>
            </p:custDataLst>
            <p:extLst>
              <p:ext uri="{D42A27DB-BD31-4B8C-83A1-F6EECF244321}">
                <p14:modId xmlns:p14="http://schemas.microsoft.com/office/powerpoint/2010/main" val="910337133"/>
              </p:ext>
            </p:extLst>
          </p:nvPr>
        </p:nvGraphicFramePr>
        <p:xfrm>
          <a:off x="495301" y="2552700"/>
          <a:ext cx="4038487" cy="3247957"/>
        </p:xfrm>
        <a:graphic>
          <a:graphicData uri="http://schemas.openxmlformats.org/presentationml/2006/ole">
            <mc:AlternateContent xmlns:mc="http://schemas.openxmlformats.org/markup-compatibility/2006">
              <mc:Choice xmlns:v="urn:schemas-microsoft-com:vml" Requires="v">
                <p:oleObj spid="_x0000_s213652" name="Chart" r:id="rId19" imgW="4038487" imgH="3247957" progId="MSGraph.Chart.8">
                  <p:embed followColorScheme="full"/>
                </p:oleObj>
              </mc:Choice>
              <mc:Fallback>
                <p:oleObj name="Chart" r:id="rId19" imgW="4038487" imgH="3247957" progId="MSGraph.Chart.8">
                  <p:embed followColorScheme="full"/>
                  <p:pic>
                    <p:nvPicPr>
                      <p:cNvPr id="0" name=""/>
                      <p:cNvPicPr/>
                      <p:nvPr/>
                    </p:nvPicPr>
                    <p:blipFill>
                      <a:blip r:embed="rId20"/>
                      <a:stretch>
                        <a:fillRect/>
                      </a:stretch>
                    </p:blipFill>
                    <p:spPr>
                      <a:xfrm>
                        <a:off x="495301" y="2552700"/>
                        <a:ext cx="4038487" cy="3247957"/>
                      </a:xfrm>
                      <a:prstGeom prst="rect">
                        <a:avLst/>
                      </a:prstGeom>
                    </p:spPr>
                  </p:pic>
                </p:oleObj>
              </mc:Fallback>
            </mc:AlternateContent>
          </a:graphicData>
        </a:graphic>
      </p:graphicFrame>
      <p:sp>
        <p:nvSpPr>
          <p:cNvPr id="9" name="Rectangle 8"/>
          <p:cNvSpPr/>
          <p:nvPr>
            <p:custDataLst>
              <p:tags r:id="rId5"/>
            </p:custDataLst>
          </p:nvPr>
        </p:nvSpPr>
        <p:spPr bwMode="auto">
          <a:xfrm>
            <a:off x="1430338" y="5857875"/>
            <a:ext cx="2921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F9B0CFB-4EF1-48B3-AFF4-877B58CE47AB}" type="datetime'''''''''''''U''.''''''''S''''''''''''.'''''">
              <a:rPr lang="en-US" sz="1400">
                <a:solidFill>
                  <a:schemeClr val="tx1"/>
                </a:solidFill>
              </a:rPr>
              <a:pPr/>
              <a:t>U.S.</a:t>
            </a:fld>
            <a:endParaRPr lang="en-US" sz="1400">
              <a:solidFill>
                <a:schemeClr val="tx1"/>
              </a:solidFill>
              <a:sym typeface="+mn-lt"/>
            </a:endParaRPr>
          </a:p>
        </p:txBody>
      </p:sp>
      <p:sp>
        <p:nvSpPr>
          <p:cNvPr id="14" name="Rectangle 13"/>
          <p:cNvSpPr/>
          <p:nvPr>
            <p:custDataLst>
              <p:tags r:id="rId6"/>
            </p:custDataLst>
          </p:nvPr>
        </p:nvSpPr>
        <p:spPr bwMode="auto">
          <a:xfrm>
            <a:off x="3344863" y="5857875"/>
            <a:ext cx="2635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EC9E913-8D24-4CC7-84F4-54D2EEBB5B47}" type="datetime'''''''''''''''M''''''''''''''''''''A'''''''">
              <a:rPr lang="en-US" sz="1400">
                <a:solidFill>
                  <a:schemeClr val="tx1"/>
                </a:solidFill>
                <a:latin typeface="Calibri Light"/>
                <a:sym typeface="Calibri Light"/>
              </a:rPr>
              <a:pPr algn="ctr"/>
              <a:t>MA</a:t>
            </a:fld>
            <a:endParaRPr lang="en-US" sz="1400">
              <a:solidFill>
                <a:schemeClr val="tx1"/>
              </a:solidFill>
              <a:latin typeface="Calibri Light"/>
              <a:sym typeface="Calibri Light"/>
            </a:endParaRPr>
          </a:p>
        </p:txBody>
      </p:sp>
      <p:sp>
        <p:nvSpPr>
          <p:cNvPr id="18" name="Rectangle 17"/>
          <p:cNvSpPr/>
          <p:nvPr>
            <p:custDataLst>
              <p:tags r:id="rId7"/>
            </p:custDataLst>
          </p:nvPr>
        </p:nvSpPr>
        <p:spPr bwMode="auto">
          <a:xfrm>
            <a:off x="5422900" y="1933575"/>
            <a:ext cx="250825" cy="187325"/>
          </a:xfrm>
          <a:prstGeom prst="rect">
            <a:avLst/>
          </a:prstGeom>
          <a:solidFill>
            <a:srgbClr val="C0C0C0"/>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6" name="Rectangle 15"/>
          <p:cNvSpPr/>
          <p:nvPr>
            <p:custDataLst>
              <p:tags r:id="rId8"/>
            </p:custDataLst>
          </p:nvPr>
        </p:nvSpPr>
        <p:spPr bwMode="auto">
          <a:xfrm>
            <a:off x="5422900" y="1670050"/>
            <a:ext cx="250825" cy="187325"/>
          </a:xfrm>
          <a:prstGeom prst="rect">
            <a:avLst/>
          </a:prstGeom>
          <a:solidFill>
            <a:srgbClr val="0C2D83"/>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7" name="Rectangle 16"/>
          <p:cNvSpPr/>
          <p:nvPr>
            <p:custDataLst>
              <p:tags r:id="rId9"/>
            </p:custDataLst>
          </p:nvPr>
        </p:nvSpPr>
        <p:spPr bwMode="auto">
          <a:xfrm>
            <a:off x="5724525" y="1928813"/>
            <a:ext cx="120967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2757B984-AE85-405D-A4AE-05263364A55E}" type="datetime'G''''''''''SP''''/''''GDP'' ''g''r''''''o''''w''''t''h'">
              <a:rPr lang="en-US" sz="1400">
                <a:solidFill>
                  <a:schemeClr val="tx1"/>
                </a:solidFill>
                <a:latin typeface="Calibri Light"/>
                <a:sym typeface="Calibri Light"/>
              </a:rPr>
              <a:pPr/>
              <a:t>GSP/GDP growth</a:t>
            </a:fld>
            <a:endParaRPr lang="en-US" sz="1400">
              <a:solidFill>
                <a:schemeClr val="tx1"/>
              </a:solidFill>
              <a:latin typeface="Calibri Light"/>
              <a:sym typeface="Calibri Light"/>
            </a:endParaRPr>
          </a:p>
        </p:txBody>
      </p:sp>
      <p:sp>
        <p:nvSpPr>
          <p:cNvPr id="15" name="Rectangle 14"/>
          <p:cNvSpPr/>
          <p:nvPr>
            <p:custDataLst>
              <p:tags r:id="rId10"/>
            </p:custDataLst>
          </p:nvPr>
        </p:nvSpPr>
        <p:spPr bwMode="auto">
          <a:xfrm>
            <a:off x="5724525" y="1665288"/>
            <a:ext cx="291623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9C613FE1-0139-4D5D-85B1-4A80CE2741AC}" type="datetime'P''''e''rson''al h''''ealth ''care'' ''expenditure gr''owth'''">
              <a:rPr lang="en-US" sz="1400">
                <a:solidFill>
                  <a:schemeClr val="tx1"/>
                </a:solidFill>
              </a:rPr>
              <a:pPr/>
              <a:t>Personal health care expenditure growth</a:t>
            </a:fld>
            <a:endParaRPr lang="en-US" sz="1400" dirty="0">
              <a:solidFill>
                <a:schemeClr val="tx1"/>
              </a:solidFill>
              <a:sym typeface="+mn-lt"/>
            </a:endParaRPr>
          </a:p>
        </p:txBody>
      </p:sp>
      <p:graphicFrame>
        <p:nvGraphicFramePr>
          <p:cNvPr id="26" name="Object 25"/>
          <p:cNvGraphicFramePr>
            <a:graphicFrameLocks/>
          </p:cNvGraphicFramePr>
          <p:nvPr>
            <p:custDataLst>
              <p:tags r:id="rId11"/>
            </p:custDataLst>
            <p:extLst>
              <p:ext uri="{D42A27DB-BD31-4B8C-83A1-F6EECF244321}">
                <p14:modId xmlns:p14="http://schemas.microsoft.com/office/powerpoint/2010/main" val="3449615621"/>
              </p:ext>
            </p:extLst>
          </p:nvPr>
        </p:nvGraphicFramePr>
        <p:xfrm>
          <a:off x="4648200" y="2819401"/>
          <a:ext cx="4067122" cy="2981257"/>
        </p:xfrm>
        <a:graphic>
          <a:graphicData uri="http://schemas.openxmlformats.org/presentationml/2006/ole">
            <mc:AlternateContent xmlns:mc="http://schemas.openxmlformats.org/markup-compatibility/2006">
              <mc:Choice xmlns:v="urn:schemas-microsoft-com:vml" Requires="v">
                <p:oleObj spid="_x0000_s213653" name="Chart" r:id="rId21" imgW="4067122" imgH="2981257" progId="MSGraph.Chart.8">
                  <p:embed followColorScheme="full"/>
                </p:oleObj>
              </mc:Choice>
              <mc:Fallback>
                <p:oleObj name="Chart" r:id="rId21" imgW="4067122" imgH="2981257" progId="MSGraph.Chart.8">
                  <p:embed followColorScheme="full"/>
                  <p:pic>
                    <p:nvPicPr>
                      <p:cNvPr id="0" name=""/>
                      <p:cNvPicPr/>
                      <p:nvPr/>
                    </p:nvPicPr>
                    <p:blipFill>
                      <a:blip r:embed="rId22"/>
                      <a:stretch>
                        <a:fillRect/>
                      </a:stretch>
                    </p:blipFill>
                    <p:spPr>
                      <a:xfrm>
                        <a:off x="4648200" y="2819401"/>
                        <a:ext cx="4067122" cy="2981257"/>
                      </a:xfrm>
                      <a:prstGeom prst="rect">
                        <a:avLst/>
                      </a:prstGeom>
                    </p:spPr>
                  </p:pic>
                </p:oleObj>
              </mc:Fallback>
            </mc:AlternateContent>
          </a:graphicData>
        </a:graphic>
      </p:graphicFrame>
      <p:sp>
        <p:nvSpPr>
          <p:cNvPr id="28" name="Rectangle 27"/>
          <p:cNvSpPr/>
          <p:nvPr>
            <p:custDataLst>
              <p:tags r:id="rId12"/>
            </p:custDataLst>
          </p:nvPr>
        </p:nvSpPr>
        <p:spPr bwMode="auto">
          <a:xfrm>
            <a:off x="7516813" y="5857875"/>
            <a:ext cx="2635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3E0F544-5EA9-4C14-B1D2-6AED3C8DF7A9}" type="datetime'''''M''''''''''''''''''''''''''''''''A'''">
              <a:rPr lang="en-US" sz="1400">
                <a:solidFill>
                  <a:schemeClr val="tx1"/>
                </a:solidFill>
              </a:rPr>
              <a:pPr algn="ctr"/>
              <a:t>MA</a:t>
            </a:fld>
            <a:endParaRPr lang="en-US" sz="1400">
              <a:solidFill>
                <a:schemeClr val="tx1"/>
              </a:solidFill>
              <a:latin typeface="Calibri Light"/>
              <a:sym typeface="Calibri Light"/>
            </a:endParaRPr>
          </a:p>
        </p:txBody>
      </p:sp>
      <p:sp>
        <p:nvSpPr>
          <p:cNvPr id="27" name="Rectangle 26"/>
          <p:cNvSpPr/>
          <p:nvPr>
            <p:custDataLst>
              <p:tags r:id="rId13"/>
            </p:custDataLst>
          </p:nvPr>
        </p:nvSpPr>
        <p:spPr bwMode="auto">
          <a:xfrm>
            <a:off x="5578475" y="5857875"/>
            <a:ext cx="2921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EBAE5A9D-43C1-4F51-A0F3-D6003A222E67}" type="datetime'''''''''''''''''U''''''''''.''''''''''''S''''.'''''''''">
              <a:rPr lang="en-US" sz="1400">
                <a:solidFill>
                  <a:schemeClr val="tx1"/>
                </a:solidFill>
              </a:rPr>
              <a:pPr algn="ctr"/>
              <a:t>U.S.</a:t>
            </a:fld>
            <a:endParaRPr lang="en-US" sz="1400">
              <a:solidFill>
                <a:schemeClr val="tx1"/>
              </a:solidFill>
              <a:sym typeface="+mn-lt"/>
            </a:endParaRPr>
          </a:p>
        </p:txBody>
      </p:sp>
      <p:graphicFrame>
        <p:nvGraphicFramePr>
          <p:cNvPr id="35" name="Table 34"/>
          <p:cNvGraphicFramePr>
            <a:graphicFrameLocks noGrp="1"/>
          </p:cNvGraphicFramePr>
          <p:nvPr>
            <p:extLst>
              <p:ext uri="{D42A27DB-BD31-4B8C-83A1-F6EECF244321}">
                <p14:modId xmlns:p14="http://schemas.microsoft.com/office/powerpoint/2010/main" val="2323379836"/>
              </p:ext>
            </p:extLst>
          </p:nvPr>
        </p:nvGraphicFramePr>
        <p:xfrm>
          <a:off x="630119" y="2223586"/>
          <a:ext cx="8060711" cy="378372"/>
        </p:xfrm>
        <a:graphic>
          <a:graphicData uri="http://schemas.openxmlformats.org/drawingml/2006/table">
            <a:tbl>
              <a:tblPr firstRow="1" bandRow="1">
                <a:tableStyleId>{5C22544A-7EE6-4342-B048-85BDC9FD1C3A}</a:tableStyleId>
              </a:tblPr>
              <a:tblGrid>
                <a:gridCol w="3903553"/>
                <a:gridCol w="212523"/>
                <a:gridCol w="3944635"/>
              </a:tblGrid>
              <a:tr h="378372">
                <a:tc>
                  <a:txBody>
                    <a:bodyPr/>
                    <a:lstStyle/>
                    <a:p>
                      <a:pPr algn="ctr"/>
                      <a:r>
                        <a:rPr lang="en-US" sz="1400" b="1" dirty="0" smtClean="0">
                          <a:solidFill>
                            <a:schemeClr val="tx1"/>
                          </a:solidFill>
                          <a:latin typeface="Calibri Light" panose="020F0302020204030204" pitchFamily="34" charset="0"/>
                        </a:rPr>
                        <a:t>2001</a:t>
                      </a:r>
                      <a:r>
                        <a:rPr lang="en-US" sz="1400" b="1" baseline="0" dirty="0" smtClean="0">
                          <a:solidFill>
                            <a:schemeClr val="tx1"/>
                          </a:solidFill>
                          <a:latin typeface="Calibri Light" panose="020F0302020204030204" pitchFamily="34" charset="0"/>
                        </a:rPr>
                        <a:t> - 2009</a:t>
                      </a:r>
                      <a:endParaRPr lang="en-US" sz="1400" b="1" dirty="0">
                        <a:solidFill>
                          <a:schemeClr val="tx1"/>
                        </a:solidFill>
                        <a:latin typeface="Calibri Light" panose="020F0302020204030204" pitchFamily="34" charset="0"/>
                      </a:endParaRPr>
                    </a:p>
                  </a:txBody>
                  <a:tcPr marL="93303" marR="93303" marT="46649" marB="4664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1"/>
                        </a:solidFill>
                        <a:latin typeface="Calibri Light" panose="020F0302020204030204" pitchFamily="34" charset="0"/>
                      </a:endParaRPr>
                    </a:p>
                  </a:txBody>
                  <a:tcPr marL="93303" marR="93303" marT="46649" marB="4664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latin typeface="Calibri Light" panose="020F0302020204030204" pitchFamily="34" charset="0"/>
                        </a:rPr>
                        <a:t>2009</a:t>
                      </a:r>
                      <a:r>
                        <a:rPr lang="en-US" sz="1400" b="1" baseline="0" dirty="0" smtClean="0">
                          <a:solidFill>
                            <a:schemeClr val="tx1"/>
                          </a:solidFill>
                          <a:latin typeface="Calibri Light" panose="020F0302020204030204" pitchFamily="34" charset="0"/>
                        </a:rPr>
                        <a:t> - 2012 (estimated)</a:t>
                      </a:r>
                      <a:r>
                        <a:rPr lang="en-US" sz="1400" b="1" dirty="0" smtClean="0">
                          <a:solidFill>
                            <a:schemeClr val="bg1">
                              <a:lumMod val="50000"/>
                            </a:schemeClr>
                          </a:solidFill>
                          <a:latin typeface="Calibri Light" panose="020F0302020204030204" pitchFamily="34" charset="0"/>
                        </a:rPr>
                        <a:t> </a:t>
                      </a:r>
                      <a:r>
                        <a:rPr lang="en-US" sz="1400" b="1" baseline="30000" dirty="0" smtClean="0">
                          <a:solidFill>
                            <a:schemeClr val="tx1"/>
                          </a:solidFill>
                          <a:latin typeface="Calibri Light" panose="020F0302020204030204" pitchFamily="34" charset="0"/>
                        </a:rPr>
                        <a:t>†</a:t>
                      </a:r>
                      <a:endParaRPr lang="en-US" sz="1400" b="1" baseline="30000" dirty="0">
                        <a:solidFill>
                          <a:schemeClr val="tx1"/>
                        </a:solidFill>
                        <a:latin typeface="Calibri Light" panose="020F0302020204030204" pitchFamily="34" charset="0"/>
                      </a:endParaRPr>
                    </a:p>
                  </a:txBody>
                  <a:tcPr marL="93303" marR="93303" marT="46649" marB="4664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1" name="Group 40"/>
          <p:cNvGrpSpPr/>
          <p:nvPr/>
        </p:nvGrpSpPr>
        <p:grpSpPr>
          <a:xfrm>
            <a:off x="8556900" y="62718"/>
            <a:ext cx="526780" cy="525890"/>
            <a:chOff x="8386059" y="61469"/>
            <a:chExt cx="516263" cy="515421"/>
          </a:xfrm>
        </p:grpSpPr>
        <p:sp>
          <p:nvSpPr>
            <p:cNvPr id="42" name="Oval 41"/>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43" name="Oval 42"/>
            <p:cNvSpPr/>
            <p:nvPr/>
          </p:nvSpPr>
          <p:spPr>
            <a:xfrm>
              <a:off x="8653287"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44" name="Oval 43"/>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45" name="Oval 44"/>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
        <p:nvSpPr>
          <p:cNvPr id="36" name="McK 5. Source"/>
          <p:cNvSpPr>
            <a:spLocks noChangeArrowheads="1"/>
          </p:cNvSpPr>
          <p:nvPr>
            <p:custDataLst>
              <p:tags r:id="rId14"/>
            </p:custDataLst>
          </p:nvPr>
        </p:nvSpPr>
        <p:spPr bwMode="auto">
          <a:xfrm>
            <a:off x="121488" y="6157221"/>
            <a:ext cx="698883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Personal health care expenditures (PHC) are a subset of national health expenditures. PHC excludes administration and the net cost of private insurance, public health activity, and investment in research, structures and equipment.</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a:t>
            </a:r>
            <a:r>
              <a:rPr lang="en-US" sz="800" dirty="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CMS </a:t>
            </a:r>
            <a:r>
              <a:rPr lang="en-US" sz="800" dirty="0">
                <a:solidFill>
                  <a:schemeClr val="bg1">
                    <a:lumMod val="50000"/>
                  </a:schemeClr>
                </a:solidFill>
                <a:latin typeface="Calibri Light" panose="020F0302020204030204" pitchFamily="34" charset="0"/>
              </a:rPr>
              <a:t>state-level personal health care expenditure data have only been published through 2009.  2010-2012 MA figures were estimated based on 2009-2012 expenditure data provided by CMS for Medicare, ANF budget information statements and expenditure data from </a:t>
            </a:r>
            <a:r>
              <a:rPr lang="en-US" sz="800" dirty="0" err="1">
                <a:solidFill>
                  <a:schemeClr val="bg1">
                    <a:lumMod val="50000"/>
                  </a:schemeClr>
                </a:solidFill>
                <a:latin typeface="Calibri Light" panose="020F0302020204030204" pitchFamily="34" charset="0"/>
              </a:rPr>
              <a:t>MassHealth</a:t>
            </a:r>
            <a:r>
              <a:rPr lang="en-US" sz="800" dirty="0">
                <a:solidFill>
                  <a:schemeClr val="bg1">
                    <a:lumMod val="50000"/>
                  </a:schemeClr>
                </a:solidFill>
                <a:latin typeface="Calibri Light" panose="020F0302020204030204" pitchFamily="34" charset="0"/>
              </a:rPr>
              <a:t>, and CHIA TME reports for commercial payers.</a:t>
            </a:r>
            <a:endParaRPr lang="en-US" sz="800" b="1" dirty="0">
              <a:solidFill>
                <a:schemeClr val="bg1">
                  <a:lumMod val="50000"/>
                </a:schemeClr>
              </a:solidFill>
              <a:latin typeface="Calibri Light" panose="020F0302020204030204" pitchFamily="34" charset="0"/>
            </a:endParaRP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and Medicaid Services; Bureau of Economic Analysis; Center for Health Information and Analysis; </a:t>
            </a:r>
            <a:r>
              <a:rPr lang="en-US" sz="800" dirty="0" err="1">
                <a:solidFill>
                  <a:schemeClr val="bg1">
                    <a:lumMod val="50000"/>
                  </a:schemeClr>
                </a:solidFill>
                <a:latin typeface="Calibri Light" panose="020F0302020204030204" pitchFamily="34" charset="0"/>
              </a:rPr>
              <a:t>MassHealth</a:t>
            </a:r>
            <a:r>
              <a:rPr lang="en-US" sz="800" dirty="0">
                <a:solidFill>
                  <a:schemeClr val="bg1">
                    <a:lumMod val="50000"/>
                  </a:schemeClr>
                </a:solidFill>
                <a:latin typeface="Calibri Light" panose="020F0302020204030204" pitchFamily="34" charset="0"/>
              </a:rPr>
              <a:t>; Census Bureau; HPC analysis</a:t>
            </a:r>
          </a:p>
        </p:txBody>
      </p:sp>
    </p:spTree>
    <p:extLst>
      <p:ext uri="{BB962C8B-B14F-4D97-AF65-F5344CB8AC3E}">
        <p14:creationId xmlns:p14="http://schemas.microsoft.com/office/powerpoint/2010/main" val="1238586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360324796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8067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a:xfrm>
            <a:off x="121489" y="234863"/>
            <a:ext cx="8435411" cy="376834"/>
          </a:xfrm>
        </p:spPr>
        <p:txBody>
          <a:bodyPr/>
          <a:lstStyle/>
          <a:p>
            <a:r>
              <a:rPr lang="en-US" dirty="0" smtClean="0"/>
              <a:t>Our focus is on statewide, per capita growth</a:t>
            </a:r>
            <a:endParaRPr lang="en-US" dirty="0"/>
          </a:p>
        </p:txBody>
      </p:sp>
      <p:sp>
        <p:nvSpPr>
          <p:cNvPr id="3" name="Rectangle 2"/>
          <p:cNvSpPr/>
          <p:nvPr/>
        </p:nvSpPr>
        <p:spPr>
          <a:xfrm>
            <a:off x="913653" y="1531955"/>
            <a:ext cx="3138585" cy="4019235"/>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92" tIns="186592" rIns="186592" bIns="186592" rtlCol="0" anchor="ctr"/>
          <a:lstStyle/>
          <a:p>
            <a:pPr algn="ctr"/>
            <a:endParaRPr lang="en-US" dirty="0" smtClean="0">
              <a:solidFill>
                <a:schemeClr val="tx1"/>
              </a:solidFill>
              <a:latin typeface="+mj-lt"/>
            </a:endParaRPr>
          </a:p>
        </p:txBody>
      </p:sp>
      <p:sp>
        <p:nvSpPr>
          <p:cNvPr id="4" name="TextBox 3"/>
          <p:cNvSpPr txBox="1"/>
          <p:nvPr/>
        </p:nvSpPr>
        <p:spPr>
          <a:xfrm>
            <a:off x="1152710" y="1664816"/>
            <a:ext cx="2660474" cy="596653"/>
          </a:xfrm>
          <a:prstGeom prst="rect">
            <a:avLst/>
          </a:prstGeom>
          <a:noFill/>
        </p:spPr>
        <p:txBody>
          <a:bodyPr wrap="square" lIns="93296" tIns="46648" rIns="93296" bIns="46648" rtlCol="0">
            <a:spAutoFit/>
          </a:bodyPr>
          <a:lstStyle/>
          <a:p>
            <a:pPr algn="ctr">
              <a:defRPr/>
            </a:pPr>
            <a:r>
              <a:rPr lang="en-US" b="1" dirty="0" smtClean="0">
                <a:solidFill>
                  <a:schemeClr val="tx2"/>
                </a:solidFill>
                <a:latin typeface="+mj-lt"/>
              </a:rPr>
              <a:t>What is the benchmark measured against?</a:t>
            </a:r>
            <a:endParaRPr lang="en-US" b="1" dirty="0">
              <a:solidFill>
                <a:schemeClr val="bg1">
                  <a:lumMod val="50000"/>
                </a:schemeClr>
              </a:solidFill>
              <a:latin typeface="+mj-lt"/>
            </a:endParaRPr>
          </a:p>
        </p:txBody>
      </p:sp>
      <p:sp>
        <p:nvSpPr>
          <p:cNvPr id="11" name="Rectangle 10"/>
          <p:cNvSpPr/>
          <p:nvPr/>
        </p:nvSpPr>
        <p:spPr>
          <a:xfrm>
            <a:off x="4871519" y="1531955"/>
            <a:ext cx="3138585" cy="4019235"/>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92" tIns="186592" rIns="186592" bIns="186592" rtlCol="0" anchor="ctr"/>
          <a:lstStyle/>
          <a:p>
            <a:pPr algn="ctr"/>
            <a:endParaRPr lang="en-US" dirty="0" smtClean="0">
              <a:solidFill>
                <a:schemeClr val="tx1"/>
              </a:solidFill>
              <a:latin typeface="+mj-lt"/>
            </a:endParaRPr>
          </a:p>
        </p:txBody>
      </p:sp>
      <p:sp>
        <p:nvSpPr>
          <p:cNvPr id="12" name="TextBox 11"/>
          <p:cNvSpPr txBox="1"/>
          <p:nvPr/>
        </p:nvSpPr>
        <p:spPr>
          <a:xfrm>
            <a:off x="5110575" y="1664816"/>
            <a:ext cx="2660474" cy="847876"/>
          </a:xfrm>
          <a:prstGeom prst="rect">
            <a:avLst/>
          </a:prstGeom>
          <a:noFill/>
        </p:spPr>
        <p:txBody>
          <a:bodyPr wrap="square" lIns="93296" tIns="46648" rIns="93296" bIns="46648" rtlCol="0">
            <a:spAutoFit/>
          </a:bodyPr>
          <a:lstStyle/>
          <a:p>
            <a:pPr algn="ctr">
              <a:defRPr/>
            </a:pPr>
            <a:r>
              <a:rPr lang="en-US" b="1" dirty="0" smtClean="0">
                <a:solidFill>
                  <a:schemeClr val="tx2"/>
                </a:solidFill>
                <a:latin typeface="+mj-lt"/>
              </a:rPr>
              <a:t>Estimates of per capita / per member medical trend</a:t>
            </a:r>
            <a:r>
              <a:rPr lang="en-US" b="1" baseline="30000" dirty="0" smtClean="0">
                <a:solidFill>
                  <a:schemeClr val="tx2"/>
                </a:solidFill>
                <a:latin typeface="+mj-lt"/>
              </a:rPr>
              <a:t>*</a:t>
            </a:r>
            <a:r>
              <a:rPr lang="en-US" b="1" dirty="0" smtClean="0">
                <a:solidFill>
                  <a:schemeClr val="tx2"/>
                </a:solidFill>
                <a:latin typeface="+mj-lt"/>
              </a:rPr>
              <a:t> </a:t>
            </a:r>
            <a:br>
              <a:rPr lang="en-US" b="1" dirty="0" smtClean="0">
                <a:solidFill>
                  <a:schemeClr val="tx2"/>
                </a:solidFill>
                <a:latin typeface="+mj-lt"/>
              </a:rPr>
            </a:br>
            <a:r>
              <a:rPr lang="en-US" b="1" dirty="0" smtClean="0">
                <a:solidFill>
                  <a:schemeClr val="tx2"/>
                </a:solidFill>
                <a:latin typeface="+mj-lt"/>
              </a:rPr>
              <a:t>in 2009-12</a:t>
            </a:r>
            <a:endParaRPr lang="en-US" b="1" dirty="0">
              <a:solidFill>
                <a:schemeClr val="bg1">
                  <a:lumMod val="50000"/>
                </a:schemeClr>
              </a:solidFill>
              <a:latin typeface="+mj-lt"/>
            </a:endParaRPr>
          </a:p>
        </p:txBody>
      </p:sp>
      <p:grpSp>
        <p:nvGrpSpPr>
          <p:cNvPr id="22" name="Group 21"/>
          <p:cNvGrpSpPr/>
          <p:nvPr/>
        </p:nvGrpSpPr>
        <p:grpSpPr>
          <a:xfrm>
            <a:off x="5149399" y="3338569"/>
            <a:ext cx="2751851" cy="471042"/>
            <a:chOff x="5365050" y="3063637"/>
            <a:chExt cx="2696910" cy="461665"/>
          </a:xfrm>
        </p:grpSpPr>
        <p:sp>
          <p:nvSpPr>
            <p:cNvPr id="18" name="TextBox 17"/>
            <p:cNvSpPr txBox="1"/>
            <p:nvPr/>
          </p:nvSpPr>
          <p:spPr>
            <a:xfrm>
              <a:off x="6130243" y="3125192"/>
              <a:ext cx="1931717" cy="338554"/>
            </a:xfrm>
            <a:prstGeom prst="rect">
              <a:avLst/>
            </a:prstGeom>
            <a:noFill/>
          </p:spPr>
          <p:txBody>
            <a:bodyPr wrap="square" rtlCol="0">
              <a:spAutoFit/>
            </a:bodyPr>
            <a:lstStyle/>
            <a:p>
              <a:pPr algn="ctr">
                <a:defRPr/>
              </a:pPr>
              <a:r>
                <a:rPr lang="en-US" dirty="0" smtClean="0">
                  <a:latin typeface="+mj-lt"/>
                </a:rPr>
                <a:t>Medicare</a:t>
              </a:r>
              <a:endParaRPr lang="en-US" dirty="0">
                <a:latin typeface="+mj-lt"/>
              </a:endParaRPr>
            </a:p>
          </p:txBody>
        </p:sp>
        <p:sp>
          <p:nvSpPr>
            <p:cNvPr id="19" name="Rectangle 18"/>
            <p:cNvSpPr/>
            <p:nvPr/>
          </p:nvSpPr>
          <p:spPr>
            <a:xfrm>
              <a:off x="5365050" y="3063637"/>
              <a:ext cx="886782" cy="461665"/>
            </a:xfrm>
            <a:prstGeom prst="rect">
              <a:avLst/>
            </a:prstGeom>
            <a:noFill/>
            <a:effectLst/>
          </p:spPr>
          <p:txBody>
            <a:bodyPr wrap="none" lIns="91440" tIns="45720" rIns="91440" bIns="45720">
              <a:spAutoFit/>
            </a:bodyPr>
            <a:lstStyle/>
            <a:p>
              <a:pPr algn="ctr"/>
              <a:r>
                <a:rPr lang="en-US" sz="2400" dirty="0">
                  <a:ln w="18415" cmpd="sng">
                    <a:solidFill>
                      <a:schemeClr val="bg1">
                        <a:lumMod val="50000"/>
                      </a:schemeClr>
                    </a:solidFill>
                    <a:prstDash val="solid"/>
                  </a:ln>
                  <a:solidFill>
                    <a:schemeClr val="bg1">
                      <a:lumMod val="50000"/>
                    </a:schemeClr>
                  </a:solidFill>
                </a:rPr>
                <a:t>1.5%</a:t>
              </a:r>
              <a:endParaRPr lang="en-US" sz="3700" dirty="0">
                <a:ln w="18415" cmpd="sng">
                  <a:solidFill>
                    <a:schemeClr val="bg1">
                      <a:lumMod val="50000"/>
                    </a:schemeClr>
                  </a:solidFill>
                  <a:prstDash val="solid"/>
                </a:ln>
                <a:solidFill>
                  <a:schemeClr val="bg1">
                    <a:lumMod val="50000"/>
                  </a:schemeClr>
                </a:solidFill>
              </a:endParaRPr>
            </a:p>
          </p:txBody>
        </p:sp>
      </p:grpSp>
      <p:grpSp>
        <p:nvGrpSpPr>
          <p:cNvPr id="24" name="Group 23"/>
          <p:cNvGrpSpPr/>
          <p:nvPr/>
        </p:nvGrpSpPr>
        <p:grpSpPr>
          <a:xfrm>
            <a:off x="5149401" y="4029142"/>
            <a:ext cx="2751850" cy="471042"/>
            <a:chOff x="5365051" y="3780066"/>
            <a:chExt cx="2696909" cy="461665"/>
          </a:xfrm>
        </p:grpSpPr>
        <p:sp>
          <p:nvSpPr>
            <p:cNvPr id="20" name="TextBox 19"/>
            <p:cNvSpPr txBox="1"/>
            <p:nvPr/>
          </p:nvSpPr>
          <p:spPr>
            <a:xfrm>
              <a:off x="6130243" y="3841621"/>
              <a:ext cx="1931717" cy="338554"/>
            </a:xfrm>
            <a:prstGeom prst="rect">
              <a:avLst/>
            </a:prstGeom>
            <a:noFill/>
          </p:spPr>
          <p:txBody>
            <a:bodyPr wrap="square" rtlCol="0">
              <a:spAutoFit/>
            </a:bodyPr>
            <a:lstStyle/>
            <a:p>
              <a:pPr algn="ctr">
                <a:defRPr/>
              </a:pPr>
              <a:r>
                <a:rPr lang="en-US" dirty="0" err="1" smtClean="0">
                  <a:latin typeface="+mj-lt"/>
                </a:rPr>
                <a:t>MassHealth</a:t>
              </a:r>
              <a:endParaRPr lang="en-US" dirty="0">
                <a:latin typeface="+mj-lt"/>
              </a:endParaRPr>
            </a:p>
          </p:txBody>
        </p:sp>
        <p:sp>
          <p:nvSpPr>
            <p:cNvPr id="21" name="Rectangle 20"/>
            <p:cNvSpPr/>
            <p:nvPr/>
          </p:nvSpPr>
          <p:spPr>
            <a:xfrm>
              <a:off x="5365051" y="3780066"/>
              <a:ext cx="886781" cy="461665"/>
            </a:xfrm>
            <a:prstGeom prst="rect">
              <a:avLst/>
            </a:prstGeom>
            <a:noFill/>
            <a:effectLst/>
          </p:spPr>
          <p:txBody>
            <a:bodyPr wrap="none" lIns="91440" tIns="45720" rIns="91440" bIns="45720">
              <a:spAutoFit/>
            </a:bodyPr>
            <a:lstStyle/>
            <a:p>
              <a:pPr algn="ctr"/>
              <a:r>
                <a:rPr lang="en-US" sz="2400" dirty="0">
                  <a:ln w="18415" cmpd="sng">
                    <a:solidFill>
                      <a:schemeClr val="bg1">
                        <a:lumMod val="50000"/>
                      </a:schemeClr>
                    </a:solidFill>
                    <a:prstDash val="solid"/>
                  </a:ln>
                  <a:solidFill>
                    <a:schemeClr val="bg1">
                      <a:lumMod val="50000"/>
                    </a:schemeClr>
                  </a:solidFill>
                </a:rPr>
                <a:t>0.8%</a:t>
              </a:r>
              <a:endParaRPr lang="en-US" sz="3700" dirty="0">
                <a:ln w="18415" cmpd="sng">
                  <a:solidFill>
                    <a:schemeClr val="bg1">
                      <a:lumMod val="50000"/>
                    </a:schemeClr>
                  </a:solidFill>
                  <a:prstDash val="solid"/>
                </a:ln>
                <a:solidFill>
                  <a:schemeClr val="bg1">
                    <a:lumMod val="50000"/>
                  </a:schemeClr>
                </a:solidFill>
              </a:endParaRPr>
            </a:p>
          </p:txBody>
        </p:sp>
      </p:grpSp>
      <p:grpSp>
        <p:nvGrpSpPr>
          <p:cNvPr id="28" name="Group 27"/>
          <p:cNvGrpSpPr/>
          <p:nvPr/>
        </p:nvGrpSpPr>
        <p:grpSpPr>
          <a:xfrm>
            <a:off x="5158431" y="4719713"/>
            <a:ext cx="2742818" cy="461665"/>
            <a:chOff x="5373902" y="3780066"/>
            <a:chExt cx="2688058" cy="452475"/>
          </a:xfrm>
        </p:grpSpPr>
        <p:sp>
          <p:nvSpPr>
            <p:cNvPr id="29" name="TextBox 28"/>
            <p:cNvSpPr txBox="1"/>
            <p:nvPr/>
          </p:nvSpPr>
          <p:spPr>
            <a:xfrm>
              <a:off x="6130243" y="3841621"/>
              <a:ext cx="1931717" cy="338554"/>
            </a:xfrm>
            <a:prstGeom prst="rect">
              <a:avLst/>
            </a:prstGeom>
            <a:noFill/>
          </p:spPr>
          <p:txBody>
            <a:bodyPr wrap="square" rtlCol="0">
              <a:spAutoFit/>
            </a:bodyPr>
            <a:lstStyle/>
            <a:p>
              <a:pPr algn="ctr">
                <a:defRPr/>
              </a:pPr>
              <a:r>
                <a:rPr lang="en-US" dirty="0" smtClean="0">
                  <a:latin typeface="+mj-lt"/>
                </a:rPr>
                <a:t>Commercial</a:t>
              </a:r>
              <a:endParaRPr lang="en-US" dirty="0">
                <a:latin typeface="+mj-lt"/>
              </a:endParaRPr>
            </a:p>
          </p:txBody>
        </p:sp>
        <p:sp>
          <p:nvSpPr>
            <p:cNvPr id="30" name="Rectangle 29"/>
            <p:cNvSpPr/>
            <p:nvPr/>
          </p:nvSpPr>
          <p:spPr>
            <a:xfrm>
              <a:off x="5373902" y="3780066"/>
              <a:ext cx="869077" cy="452475"/>
            </a:xfrm>
            <a:prstGeom prst="rect">
              <a:avLst/>
            </a:prstGeom>
            <a:noFill/>
            <a:effectLst/>
          </p:spPr>
          <p:txBody>
            <a:bodyPr wrap="none" lIns="91440" tIns="45720" rIns="91440" bIns="45720">
              <a:spAutoFit/>
            </a:bodyPr>
            <a:lstStyle/>
            <a:p>
              <a:pPr algn="ctr"/>
              <a:r>
                <a:rPr lang="en-US" sz="2400" dirty="0" smtClean="0">
                  <a:ln w="18415" cmpd="sng">
                    <a:solidFill>
                      <a:schemeClr val="bg1">
                        <a:lumMod val="50000"/>
                      </a:schemeClr>
                    </a:solidFill>
                    <a:prstDash val="solid"/>
                  </a:ln>
                  <a:solidFill>
                    <a:schemeClr val="bg1">
                      <a:lumMod val="50000"/>
                    </a:schemeClr>
                  </a:solidFill>
                </a:rPr>
                <a:t>2.8%</a:t>
              </a:r>
              <a:endParaRPr lang="en-US" sz="3700" dirty="0">
                <a:ln w="18415" cmpd="sng">
                  <a:solidFill>
                    <a:schemeClr val="bg1">
                      <a:lumMod val="50000"/>
                    </a:schemeClr>
                  </a:solidFill>
                  <a:prstDash val="solid"/>
                </a:ln>
                <a:solidFill>
                  <a:schemeClr val="bg1">
                    <a:lumMod val="50000"/>
                  </a:schemeClr>
                </a:solidFill>
              </a:endParaRPr>
            </a:p>
          </p:txBody>
        </p:sp>
      </p:grpSp>
      <p:sp>
        <p:nvSpPr>
          <p:cNvPr id="14" name="Rectangle 13"/>
          <p:cNvSpPr/>
          <p:nvPr/>
        </p:nvSpPr>
        <p:spPr>
          <a:xfrm>
            <a:off x="5008327" y="2593576"/>
            <a:ext cx="3831910" cy="579878"/>
          </a:xfrm>
          <a:prstGeom prst="rect">
            <a:avLst/>
          </a:prstGeom>
          <a:solidFill>
            <a:srgbClr val="C3CFE1">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r"/>
            <a:endParaRPr lang="en-US" sz="1100" dirty="0">
              <a:solidFill>
                <a:srgbClr val="0C2D83"/>
              </a:solidFill>
            </a:endParaRPr>
          </a:p>
        </p:txBody>
      </p:sp>
      <p:grpSp>
        <p:nvGrpSpPr>
          <p:cNvPr id="23" name="Group 22"/>
          <p:cNvGrpSpPr/>
          <p:nvPr/>
        </p:nvGrpSpPr>
        <p:grpSpPr>
          <a:xfrm>
            <a:off x="5158429" y="2647993"/>
            <a:ext cx="2742819" cy="461665"/>
            <a:chOff x="5373901" y="2189460"/>
            <a:chExt cx="2688059" cy="452475"/>
          </a:xfrm>
        </p:grpSpPr>
        <p:sp>
          <p:nvSpPr>
            <p:cNvPr id="13" name="TextBox 12"/>
            <p:cNvSpPr txBox="1"/>
            <p:nvPr/>
          </p:nvSpPr>
          <p:spPr>
            <a:xfrm>
              <a:off x="6130243" y="2251015"/>
              <a:ext cx="1931717" cy="338554"/>
            </a:xfrm>
            <a:prstGeom prst="rect">
              <a:avLst/>
            </a:prstGeom>
            <a:noFill/>
          </p:spPr>
          <p:txBody>
            <a:bodyPr wrap="square" rtlCol="0">
              <a:spAutoFit/>
            </a:bodyPr>
            <a:lstStyle/>
            <a:p>
              <a:pPr algn="ctr">
                <a:defRPr/>
              </a:pPr>
              <a:r>
                <a:rPr lang="en-US" dirty="0">
                  <a:solidFill>
                    <a:schemeClr val="tx2"/>
                  </a:solidFill>
                  <a:latin typeface="+mj-lt"/>
                </a:rPr>
                <a:t>S</a:t>
              </a:r>
              <a:r>
                <a:rPr lang="en-US" dirty="0" smtClean="0">
                  <a:solidFill>
                    <a:schemeClr val="tx2"/>
                  </a:solidFill>
                  <a:latin typeface="+mj-lt"/>
                </a:rPr>
                <a:t>tatewide</a:t>
              </a:r>
              <a:endParaRPr lang="en-US" dirty="0">
                <a:solidFill>
                  <a:schemeClr val="bg1">
                    <a:lumMod val="50000"/>
                  </a:schemeClr>
                </a:solidFill>
                <a:latin typeface="+mj-lt"/>
              </a:endParaRPr>
            </a:p>
          </p:txBody>
        </p:sp>
        <p:sp>
          <p:nvSpPr>
            <p:cNvPr id="17" name="Rectangle 16"/>
            <p:cNvSpPr/>
            <p:nvPr/>
          </p:nvSpPr>
          <p:spPr>
            <a:xfrm>
              <a:off x="5373901" y="2189460"/>
              <a:ext cx="869077" cy="452475"/>
            </a:xfrm>
            <a:prstGeom prst="rect">
              <a:avLst/>
            </a:prstGeom>
            <a:noFill/>
            <a:effectLst/>
          </p:spPr>
          <p:txBody>
            <a:bodyPr wrap="none" lIns="91440" tIns="45720" rIns="91440" bIns="45720">
              <a:spAutoFit/>
            </a:bodyPr>
            <a:lstStyle/>
            <a:p>
              <a:pPr algn="ctr"/>
              <a:r>
                <a:rPr lang="en-US" sz="2400" dirty="0" smtClean="0">
                  <a:ln w="18415" cmpd="sng">
                    <a:solidFill>
                      <a:srgbClr val="0C2D83"/>
                    </a:solidFill>
                    <a:prstDash val="solid"/>
                  </a:ln>
                  <a:solidFill>
                    <a:srgbClr val="0C2D83"/>
                  </a:solidFill>
                </a:rPr>
                <a:t>3.1%</a:t>
              </a:r>
              <a:endParaRPr lang="en-US" sz="3700" dirty="0">
                <a:ln w="18415" cmpd="sng">
                  <a:solidFill>
                    <a:srgbClr val="0C2D83"/>
                  </a:solidFill>
                  <a:prstDash val="solid"/>
                </a:ln>
                <a:solidFill>
                  <a:srgbClr val="0C2D83"/>
                </a:solidFill>
              </a:endParaRPr>
            </a:p>
          </p:txBody>
        </p:sp>
      </p:grpSp>
      <p:sp>
        <p:nvSpPr>
          <p:cNvPr id="15" name="TextBox 14"/>
          <p:cNvSpPr txBox="1"/>
          <p:nvPr/>
        </p:nvSpPr>
        <p:spPr>
          <a:xfrm>
            <a:off x="8010112" y="2624443"/>
            <a:ext cx="830125" cy="518146"/>
          </a:xfrm>
          <a:prstGeom prst="rect">
            <a:avLst/>
          </a:prstGeom>
          <a:noFill/>
        </p:spPr>
        <p:txBody>
          <a:bodyPr wrap="square" lIns="46648" tIns="46648" rIns="0" bIns="46648" rtlCol="0">
            <a:spAutoFit/>
          </a:bodyPr>
          <a:lstStyle/>
          <a:p>
            <a:r>
              <a:rPr lang="en-US" sz="900" dirty="0">
                <a:solidFill>
                  <a:srgbClr val="0C2D83"/>
                </a:solidFill>
                <a:latin typeface="+mj-lt"/>
              </a:rPr>
              <a:t>Figure is higher than for any individual payer</a:t>
            </a:r>
          </a:p>
        </p:txBody>
      </p:sp>
      <p:grpSp>
        <p:nvGrpSpPr>
          <p:cNvPr id="37" name="Group 36"/>
          <p:cNvGrpSpPr/>
          <p:nvPr/>
        </p:nvGrpSpPr>
        <p:grpSpPr>
          <a:xfrm>
            <a:off x="1152710" y="4268677"/>
            <a:ext cx="2660474" cy="996285"/>
            <a:chOff x="1014081" y="3970338"/>
            <a:chExt cx="2607357" cy="976452"/>
          </a:xfrm>
          <a:noFill/>
        </p:grpSpPr>
        <p:sp>
          <p:nvSpPr>
            <p:cNvPr id="38" name="Rectangle 37"/>
            <p:cNvSpPr/>
            <p:nvPr/>
          </p:nvSpPr>
          <p:spPr>
            <a:xfrm>
              <a:off x="1014081" y="3970338"/>
              <a:ext cx="2607357" cy="976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en-US" dirty="0" smtClean="0">
                <a:solidFill>
                  <a:schemeClr val="tx1"/>
                </a:solidFill>
                <a:latin typeface="+mj-lt"/>
              </a:endParaRPr>
            </a:p>
          </p:txBody>
        </p:sp>
        <p:sp>
          <p:nvSpPr>
            <p:cNvPr id="39" name="TextBox 38"/>
            <p:cNvSpPr txBox="1"/>
            <p:nvPr/>
          </p:nvSpPr>
          <p:spPr>
            <a:xfrm>
              <a:off x="1014081" y="4043066"/>
              <a:ext cx="2607357" cy="830997"/>
            </a:xfrm>
            <a:prstGeom prst="rect">
              <a:avLst/>
            </a:prstGeom>
            <a:grpFill/>
          </p:spPr>
          <p:txBody>
            <a:bodyPr wrap="square" rtlCol="0">
              <a:spAutoFit/>
            </a:bodyPr>
            <a:lstStyle/>
            <a:p>
              <a:pPr algn="ctr">
                <a:defRPr/>
              </a:pPr>
              <a:r>
                <a:rPr lang="en-US" dirty="0" smtClean="0">
                  <a:solidFill>
                    <a:schemeClr val="tx2"/>
                  </a:solidFill>
                  <a:latin typeface="+mj-lt"/>
                </a:rPr>
                <a:t>Benchmark is measured against statewide, per </a:t>
              </a:r>
              <a:r>
                <a:rPr lang="en-US" dirty="0">
                  <a:solidFill>
                    <a:schemeClr val="tx2"/>
                  </a:solidFill>
                  <a:latin typeface="+mj-lt"/>
                </a:rPr>
                <a:t>capita</a:t>
              </a:r>
              <a:r>
                <a:rPr lang="en-US" i="1" dirty="0">
                  <a:solidFill>
                    <a:schemeClr val="tx2"/>
                  </a:solidFill>
                  <a:latin typeface="+mj-lt"/>
                </a:rPr>
                <a:t> </a:t>
              </a:r>
              <a:r>
                <a:rPr lang="en-US" dirty="0">
                  <a:solidFill>
                    <a:schemeClr val="tx2"/>
                  </a:solidFill>
                  <a:latin typeface="+mj-lt"/>
                </a:rPr>
                <a:t>health care </a:t>
              </a:r>
              <a:r>
                <a:rPr lang="en-US" dirty="0" smtClean="0">
                  <a:solidFill>
                    <a:schemeClr val="tx2"/>
                  </a:solidFill>
                  <a:latin typeface="+mj-lt"/>
                </a:rPr>
                <a:t>growth</a:t>
              </a:r>
              <a:endParaRPr lang="en-US" dirty="0">
                <a:solidFill>
                  <a:schemeClr val="bg1">
                    <a:lumMod val="50000"/>
                  </a:schemeClr>
                </a:solidFill>
                <a:latin typeface="+mj-lt"/>
              </a:endParaRPr>
            </a:p>
          </p:txBody>
        </p:sp>
      </p:grpSp>
      <p:sp>
        <p:nvSpPr>
          <p:cNvPr id="40" name="Rectangle 39"/>
          <p:cNvSpPr/>
          <p:nvPr/>
        </p:nvSpPr>
        <p:spPr>
          <a:xfrm>
            <a:off x="1061954" y="2512691"/>
            <a:ext cx="2841983" cy="1614352"/>
          </a:xfrm>
          <a:prstGeom prst="rect">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41" name="TextBox 40"/>
          <p:cNvSpPr txBox="1"/>
          <p:nvPr/>
        </p:nvSpPr>
        <p:spPr>
          <a:xfrm>
            <a:off x="1152710" y="2753284"/>
            <a:ext cx="2660474" cy="596653"/>
          </a:xfrm>
          <a:prstGeom prst="rect">
            <a:avLst/>
          </a:prstGeom>
          <a:noFill/>
        </p:spPr>
        <p:txBody>
          <a:bodyPr wrap="square" lIns="93296" tIns="46648" rIns="93296" bIns="46648" rtlCol="0">
            <a:spAutoFit/>
          </a:bodyPr>
          <a:lstStyle/>
          <a:p>
            <a:pPr algn="ctr">
              <a:defRPr/>
            </a:pPr>
            <a:r>
              <a:rPr lang="en-US" b="1" dirty="0" smtClean="0">
                <a:solidFill>
                  <a:schemeClr val="bg1"/>
                </a:solidFill>
                <a:latin typeface="+mj-lt"/>
              </a:rPr>
              <a:t>Aggregate statewide health care expenditures</a:t>
            </a:r>
            <a:endParaRPr lang="en-US" b="1" dirty="0">
              <a:solidFill>
                <a:schemeClr val="bg1"/>
              </a:solidFill>
              <a:latin typeface="+mj-lt"/>
            </a:endParaRPr>
          </a:p>
        </p:txBody>
      </p:sp>
      <p:sp>
        <p:nvSpPr>
          <p:cNvPr id="42" name="TextBox 41"/>
          <p:cNvSpPr txBox="1"/>
          <p:nvPr/>
        </p:nvSpPr>
        <p:spPr>
          <a:xfrm>
            <a:off x="1152710" y="3546311"/>
            <a:ext cx="2660474" cy="345431"/>
          </a:xfrm>
          <a:prstGeom prst="rect">
            <a:avLst/>
          </a:prstGeom>
          <a:noFill/>
        </p:spPr>
        <p:txBody>
          <a:bodyPr wrap="square" lIns="93296" tIns="46648" rIns="93296" bIns="46648" rtlCol="0">
            <a:spAutoFit/>
          </a:bodyPr>
          <a:lstStyle/>
          <a:p>
            <a:pPr algn="ctr">
              <a:defRPr/>
            </a:pPr>
            <a:r>
              <a:rPr lang="en-US" b="1" dirty="0" smtClean="0">
                <a:solidFill>
                  <a:schemeClr val="bg1"/>
                </a:solidFill>
                <a:latin typeface="+mj-lt"/>
              </a:rPr>
              <a:t>Population of Massachusetts</a:t>
            </a:r>
            <a:endParaRPr lang="en-US" b="1" dirty="0">
              <a:solidFill>
                <a:schemeClr val="bg1"/>
              </a:solidFill>
              <a:latin typeface="+mj-lt"/>
            </a:endParaRPr>
          </a:p>
        </p:txBody>
      </p:sp>
      <p:cxnSp>
        <p:nvCxnSpPr>
          <p:cNvPr id="43" name="Straight Connector 42"/>
          <p:cNvCxnSpPr/>
          <p:nvPr/>
        </p:nvCxnSpPr>
        <p:spPr>
          <a:xfrm>
            <a:off x="1152710" y="3405352"/>
            <a:ext cx="266047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556900" y="62718"/>
            <a:ext cx="526780" cy="525890"/>
            <a:chOff x="8386059" y="61469"/>
            <a:chExt cx="516263" cy="515421"/>
          </a:xfrm>
        </p:grpSpPr>
        <p:sp>
          <p:nvSpPr>
            <p:cNvPr id="52" name="Oval 51"/>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53" name="Oval 52"/>
            <p:cNvSpPr/>
            <p:nvPr/>
          </p:nvSpPr>
          <p:spPr>
            <a:xfrm>
              <a:off x="8653287"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54" name="Oval 53"/>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55" name="Oval 54"/>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
        <p:nvSpPr>
          <p:cNvPr id="34" name="McK 5. Source"/>
          <p:cNvSpPr>
            <a:spLocks noChangeArrowheads="1"/>
          </p:cNvSpPr>
          <p:nvPr>
            <p:custDataLst>
              <p:tags r:id="rId3"/>
            </p:custDataLst>
          </p:nvPr>
        </p:nvSpPr>
        <p:spPr bwMode="auto">
          <a:xfrm>
            <a:off x="121488" y="6396356"/>
            <a:ext cx="6988830"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 </a:t>
            </a:r>
            <a:r>
              <a:rPr lang="en-US" sz="800" b="1" dirty="0" smtClean="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Medical </a:t>
            </a:r>
            <a:r>
              <a:rPr lang="en-US" sz="800" dirty="0">
                <a:solidFill>
                  <a:schemeClr val="bg1">
                    <a:lumMod val="50000"/>
                  </a:schemeClr>
                </a:solidFill>
                <a:latin typeface="Calibri Light" panose="020F0302020204030204" pitchFamily="34" charset="0"/>
              </a:rPr>
              <a:t>trend is one component of total health care expenditures, but does not capture the entire measure. The measure that will be compared to the Chapter 224 benchmark also includes the net cost of private health insurance.</a:t>
            </a:r>
            <a:endParaRPr lang="en-US" sz="800" b="1" dirty="0">
              <a:solidFill>
                <a:schemeClr val="bg1">
                  <a:lumMod val="50000"/>
                </a:schemeClr>
              </a:solidFill>
              <a:latin typeface="Calibri Light" panose="020F0302020204030204" pitchFamily="34" charset="0"/>
            </a:endParaRP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and Medicaid Services; Bureau of Economic Analysis; Center for Health Information and Analysis; </a:t>
            </a:r>
            <a:r>
              <a:rPr lang="en-US" sz="800" dirty="0" err="1">
                <a:solidFill>
                  <a:schemeClr val="bg1">
                    <a:lumMod val="50000"/>
                  </a:schemeClr>
                </a:solidFill>
                <a:latin typeface="Calibri Light" panose="020F0302020204030204" pitchFamily="34" charset="0"/>
              </a:rPr>
              <a:t>MassHealth</a:t>
            </a:r>
            <a:r>
              <a:rPr lang="en-US" sz="800" dirty="0">
                <a:solidFill>
                  <a:schemeClr val="bg1">
                    <a:lumMod val="50000"/>
                  </a:schemeClr>
                </a:solidFill>
                <a:latin typeface="Calibri Light" panose="020F0302020204030204" pitchFamily="34" charset="0"/>
              </a:rPr>
              <a:t>; Census Bureau; HPC analysis</a:t>
            </a:r>
          </a:p>
        </p:txBody>
      </p:sp>
    </p:spTree>
    <p:extLst>
      <p:ext uri="{BB962C8B-B14F-4D97-AF65-F5344CB8AC3E}">
        <p14:creationId xmlns:p14="http://schemas.microsoft.com/office/powerpoint/2010/main" val="1672918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ext uri="{D42A27DB-BD31-4B8C-83A1-F6EECF244321}">
                <p14:modId xmlns:p14="http://schemas.microsoft.com/office/powerpoint/2010/main" val="38057975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41387"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621" y="1621"/>
                        <a:ext cx="1619" cy="1619"/>
                      </a:xfrm>
                      <a:prstGeom prst="rect">
                        <a:avLst/>
                      </a:prstGeom>
                    </p:spPr>
                  </p:pic>
                </p:oleObj>
              </mc:Fallback>
            </mc:AlternateContent>
          </a:graphicData>
        </a:graphic>
      </p:graphicFrame>
      <p:sp>
        <p:nvSpPr>
          <p:cNvPr id="28" name="Rectangle 27"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sym typeface="Calibri Light"/>
            </a:endParaRPr>
          </a:p>
        </p:txBody>
      </p:sp>
      <p:sp>
        <p:nvSpPr>
          <p:cNvPr id="53" name="Rectangle 52"/>
          <p:cNvSpPr/>
          <p:nvPr/>
        </p:nvSpPr>
        <p:spPr>
          <a:xfrm>
            <a:off x="633358" y="1663668"/>
            <a:ext cx="2254818" cy="45093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r"/>
            <a:endParaRPr lang="en-US" sz="1100" dirty="0">
              <a:solidFill>
                <a:srgbClr val="0C2D83"/>
              </a:solidFill>
            </a:endParaRPr>
          </a:p>
        </p:txBody>
      </p:sp>
      <p:sp>
        <p:nvSpPr>
          <p:cNvPr id="54" name="Rectangle 53"/>
          <p:cNvSpPr/>
          <p:nvPr/>
        </p:nvSpPr>
        <p:spPr>
          <a:xfrm>
            <a:off x="2986030" y="1663668"/>
            <a:ext cx="2498894" cy="45093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r"/>
            <a:endParaRPr lang="en-US" sz="1100" dirty="0">
              <a:solidFill>
                <a:srgbClr val="0C2D83"/>
              </a:solidFill>
            </a:endParaRPr>
          </a:p>
        </p:txBody>
      </p:sp>
      <p:sp>
        <p:nvSpPr>
          <p:cNvPr id="40" name="Rectangle 39"/>
          <p:cNvSpPr/>
          <p:nvPr/>
        </p:nvSpPr>
        <p:spPr>
          <a:xfrm>
            <a:off x="5582780" y="1663668"/>
            <a:ext cx="3436356" cy="4509370"/>
          </a:xfrm>
          <a:prstGeom prst="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400"/>
          </a:p>
        </p:txBody>
      </p:sp>
      <p:sp>
        <p:nvSpPr>
          <p:cNvPr id="69" name="Rectangle 68"/>
          <p:cNvSpPr/>
          <p:nvPr/>
        </p:nvSpPr>
        <p:spPr>
          <a:xfrm>
            <a:off x="266828" y="2028146"/>
            <a:ext cx="8752308" cy="1950396"/>
          </a:xfrm>
          <a:prstGeom prst="rect">
            <a:avLst/>
          </a:prstGeom>
          <a:solidFill>
            <a:srgbClr val="C3CFE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r"/>
            <a:endParaRPr lang="en-US" sz="1100" dirty="0">
              <a:solidFill>
                <a:srgbClr val="0C2D83"/>
              </a:solidFill>
            </a:endParaRPr>
          </a:p>
        </p:txBody>
      </p:sp>
      <p:sp>
        <p:nvSpPr>
          <p:cNvPr id="70" name="Rectangle 69"/>
          <p:cNvSpPr/>
          <p:nvPr/>
        </p:nvSpPr>
        <p:spPr>
          <a:xfrm>
            <a:off x="266828" y="4135049"/>
            <a:ext cx="8752308" cy="2040013"/>
          </a:xfrm>
          <a:prstGeom prst="rect">
            <a:avLst/>
          </a:prstGeom>
          <a:solidFill>
            <a:srgbClr val="C3CFE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r"/>
            <a:endParaRPr lang="en-US" sz="1100" dirty="0">
              <a:solidFill>
                <a:srgbClr val="0C2D83"/>
              </a:solidFill>
            </a:endParaRPr>
          </a:p>
        </p:txBody>
      </p:sp>
      <p:sp>
        <p:nvSpPr>
          <p:cNvPr id="2" name="Title 1"/>
          <p:cNvSpPr>
            <a:spLocks noGrp="1"/>
          </p:cNvSpPr>
          <p:nvPr>
            <p:ph type="title"/>
          </p:nvPr>
        </p:nvSpPr>
        <p:spPr>
          <a:xfrm>
            <a:off x="121489" y="234863"/>
            <a:ext cx="8794113" cy="753668"/>
          </a:xfrm>
        </p:spPr>
        <p:txBody>
          <a:bodyPr/>
          <a:lstStyle/>
          <a:p>
            <a:r>
              <a:rPr lang="en-US" dirty="0" smtClean="0"/>
              <a:t>Accounting for shifts in payer mix is important when tracking </a:t>
            </a:r>
            <a:br>
              <a:rPr lang="en-US" dirty="0" smtClean="0"/>
            </a:br>
            <a:r>
              <a:rPr lang="en-US" dirty="0" smtClean="0"/>
              <a:t>statewide growth</a:t>
            </a:r>
            <a:endParaRPr lang="en-US" dirty="0"/>
          </a:p>
        </p:txBody>
      </p:sp>
      <p:graphicFrame>
        <p:nvGraphicFramePr>
          <p:cNvPr id="9" name="Object 8"/>
          <p:cNvGraphicFramePr>
            <a:graphicFrameLocks/>
          </p:cNvGraphicFramePr>
          <p:nvPr>
            <p:custDataLst>
              <p:tags r:id="rId4"/>
            </p:custDataLst>
            <p:extLst>
              <p:ext uri="{D42A27DB-BD31-4B8C-83A1-F6EECF244321}">
                <p14:modId xmlns:p14="http://schemas.microsoft.com/office/powerpoint/2010/main" val="390398392"/>
              </p:ext>
            </p:extLst>
          </p:nvPr>
        </p:nvGraphicFramePr>
        <p:xfrm>
          <a:off x="6172200" y="1905000"/>
          <a:ext cx="2809923" cy="1819343"/>
        </p:xfrm>
        <a:graphic>
          <a:graphicData uri="http://schemas.openxmlformats.org/presentationml/2006/ole">
            <mc:AlternateContent xmlns:mc="http://schemas.openxmlformats.org/markup-compatibility/2006">
              <mc:Choice xmlns:v="urn:schemas-microsoft-com:vml" Requires="v">
                <p:oleObj spid="_x0000_s241388" name="Chart" r:id="rId30" imgW="2809923" imgH="1819343" progId="MSGraph.Chart.8">
                  <p:embed followColorScheme="full"/>
                </p:oleObj>
              </mc:Choice>
              <mc:Fallback>
                <p:oleObj name="Chart" r:id="rId30" imgW="2809923" imgH="1819343" progId="MSGraph.Chart.8">
                  <p:embed followColorScheme="full"/>
                  <p:pic>
                    <p:nvPicPr>
                      <p:cNvPr id="0" name=""/>
                      <p:cNvPicPr/>
                      <p:nvPr/>
                    </p:nvPicPr>
                    <p:blipFill>
                      <a:blip r:embed="rId31"/>
                      <a:stretch>
                        <a:fillRect/>
                      </a:stretch>
                    </p:blipFill>
                    <p:spPr>
                      <a:xfrm>
                        <a:off x="6172200" y="1905000"/>
                        <a:ext cx="2809923" cy="1819343"/>
                      </a:xfrm>
                      <a:prstGeom prst="rect">
                        <a:avLst/>
                      </a:prstGeom>
                    </p:spPr>
                  </p:pic>
                </p:oleObj>
              </mc:Fallback>
            </mc:AlternateContent>
          </a:graphicData>
        </a:graphic>
      </p:graphicFrame>
      <p:cxnSp>
        <p:nvCxnSpPr>
          <p:cNvPr id="11" name="Straight Connector 10"/>
          <p:cNvCxnSpPr/>
          <p:nvPr>
            <p:custDataLst>
              <p:tags r:id="rId5"/>
            </p:custDataLst>
          </p:nvPr>
        </p:nvCxnSpPr>
        <p:spPr bwMode="auto">
          <a:xfrm>
            <a:off x="6305550" y="2847975"/>
            <a:ext cx="950913"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6"/>
            </p:custDataLst>
          </p:nvPr>
        </p:nvCxnSpPr>
        <p:spPr bwMode="auto">
          <a:xfrm>
            <a:off x="7488238" y="2847975"/>
            <a:ext cx="1379538"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p:cNvGraphicFramePr>
          <p:nvPr>
            <p:custDataLst>
              <p:tags r:id="rId7"/>
            </p:custDataLst>
            <p:extLst>
              <p:ext uri="{D42A27DB-BD31-4B8C-83A1-F6EECF244321}">
                <p14:modId xmlns:p14="http://schemas.microsoft.com/office/powerpoint/2010/main" val="1778348083"/>
              </p:ext>
            </p:extLst>
          </p:nvPr>
        </p:nvGraphicFramePr>
        <p:xfrm>
          <a:off x="6172200" y="4038600"/>
          <a:ext cx="2809923" cy="1819343"/>
        </p:xfrm>
        <a:graphic>
          <a:graphicData uri="http://schemas.openxmlformats.org/presentationml/2006/ole">
            <mc:AlternateContent xmlns:mc="http://schemas.openxmlformats.org/markup-compatibility/2006">
              <mc:Choice xmlns:v="urn:schemas-microsoft-com:vml" Requires="v">
                <p:oleObj spid="_x0000_s241389" name="Chart" r:id="rId32" imgW="2809923" imgH="1819343" progId="MSGraph.Chart.8">
                  <p:embed followColorScheme="full"/>
                </p:oleObj>
              </mc:Choice>
              <mc:Fallback>
                <p:oleObj name="Chart" r:id="rId32" imgW="2809923" imgH="1819343" progId="MSGraph.Chart.8">
                  <p:embed followColorScheme="full"/>
                  <p:pic>
                    <p:nvPicPr>
                      <p:cNvPr id="0" name=""/>
                      <p:cNvPicPr/>
                      <p:nvPr/>
                    </p:nvPicPr>
                    <p:blipFill>
                      <a:blip r:embed="rId33"/>
                      <a:stretch>
                        <a:fillRect/>
                      </a:stretch>
                    </p:blipFill>
                    <p:spPr>
                      <a:xfrm>
                        <a:off x="6172200" y="4038600"/>
                        <a:ext cx="2809923" cy="1819343"/>
                      </a:xfrm>
                      <a:prstGeom prst="rect">
                        <a:avLst/>
                      </a:prstGeom>
                    </p:spPr>
                  </p:pic>
                </p:oleObj>
              </mc:Fallback>
            </mc:AlternateContent>
          </a:graphicData>
        </a:graphic>
      </p:graphicFrame>
      <p:cxnSp>
        <p:nvCxnSpPr>
          <p:cNvPr id="20" name="Straight Connector 19"/>
          <p:cNvCxnSpPr/>
          <p:nvPr>
            <p:custDataLst>
              <p:tags r:id="rId8"/>
            </p:custDataLst>
          </p:nvPr>
        </p:nvCxnSpPr>
        <p:spPr bwMode="auto">
          <a:xfrm>
            <a:off x="6305550" y="4991100"/>
            <a:ext cx="950913"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9"/>
            </p:custDataLst>
          </p:nvPr>
        </p:nvCxnSpPr>
        <p:spPr bwMode="auto">
          <a:xfrm>
            <a:off x="7488238" y="4991100"/>
            <a:ext cx="1379538"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5361" y="1745799"/>
            <a:ext cx="2190812" cy="219820"/>
          </a:xfrm>
          <a:prstGeom prst="rect">
            <a:avLst/>
          </a:prstGeom>
          <a:noFill/>
        </p:spPr>
        <p:txBody>
          <a:bodyPr wrap="square" lIns="93296" tIns="0" rIns="93296" bIns="0" rtlCol="0">
            <a:spAutoFit/>
          </a:bodyPr>
          <a:lstStyle/>
          <a:p>
            <a:pPr algn="ctr"/>
            <a:r>
              <a:rPr lang="en-US" sz="1400" b="1" dirty="0">
                <a:latin typeface="Calibri Light" panose="020F0302020204030204" pitchFamily="34" charset="0"/>
              </a:rPr>
              <a:t>Payer 1</a:t>
            </a:r>
          </a:p>
        </p:txBody>
      </p:sp>
      <p:sp>
        <p:nvSpPr>
          <p:cNvPr id="26" name="TextBox 25"/>
          <p:cNvSpPr txBox="1"/>
          <p:nvPr/>
        </p:nvSpPr>
        <p:spPr>
          <a:xfrm>
            <a:off x="3131295" y="1745799"/>
            <a:ext cx="2190812" cy="219820"/>
          </a:xfrm>
          <a:prstGeom prst="rect">
            <a:avLst/>
          </a:prstGeom>
          <a:noFill/>
        </p:spPr>
        <p:txBody>
          <a:bodyPr wrap="square" lIns="93296" tIns="0" rIns="93296" bIns="0" rtlCol="0">
            <a:spAutoFit/>
          </a:bodyPr>
          <a:lstStyle/>
          <a:p>
            <a:pPr algn="ctr"/>
            <a:r>
              <a:rPr lang="en-US" sz="1400" b="1" dirty="0">
                <a:latin typeface="Calibri Light" panose="020F0302020204030204" pitchFamily="34" charset="0"/>
              </a:rPr>
              <a:t>Payer 2</a:t>
            </a:r>
          </a:p>
        </p:txBody>
      </p:sp>
      <p:sp>
        <p:nvSpPr>
          <p:cNvPr id="27" name="TextBox 26"/>
          <p:cNvSpPr txBox="1"/>
          <p:nvPr/>
        </p:nvSpPr>
        <p:spPr>
          <a:xfrm>
            <a:off x="5689737" y="1745799"/>
            <a:ext cx="3225865" cy="219820"/>
          </a:xfrm>
          <a:prstGeom prst="rect">
            <a:avLst/>
          </a:prstGeom>
          <a:noFill/>
        </p:spPr>
        <p:txBody>
          <a:bodyPr wrap="square" lIns="93296" tIns="0" rIns="93296" bIns="0" rtlCol="0">
            <a:spAutoFit/>
          </a:bodyPr>
          <a:lstStyle/>
          <a:p>
            <a:pPr algn="ctr"/>
            <a:r>
              <a:rPr lang="en-US" sz="1400" b="1" dirty="0">
                <a:latin typeface="Calibri Light" panose="020F0302020204030204" pitchFamily="34" charset="0"/>
              </a:rPr>
              <a:t>Statewide</a:t>
            </a:r>
          </a:p>
        </p:txBody>
      </p:sp>
      <p:sp>
        <p:nvSpPr>
          <p:cNvPr id="30" name="TextBox 29"/>
          <p:cNvSpPr txBox="1"/>
          <p:nvPr/>
        </p:nvSpPr>
        <p:spPr>
          <a:xfrm>
            <a:off x="419478" y="1087457"/>
            <a:ext cx="8271639" cy="502445"/>
          </a:xfrm>
          <a:prstGeom prst="rect">
            <a:avLst/>
          </a:prstGeom>
          <a:noFill/>
        </p:spPr>
        <p:txBody>
          <a:bodyPr wrap="square" lIns="93296" tIns="46648" rIns="93296" bIns="46648" rtlCol="0">
            <a:spAutoFit/>
          </a:bodyPr>
          <a:lstStyle/>
          <a:p>
            <a:pPr>
              <a:defRPr/>
            </a:pPr>
            <a:r>
              <a:rPr lang="en-US" sz="1400" dirty="0">
                <a:solidFill>
                  <a:schemeClr val="tx2"/>
                </a:solidFill>
                <a:latin typeface="Calibri Light" panose="020F0302020204030204" pitchFamily="34" charset="0"/>
              </a:rPr>
              <a:t>Illustrative example</a:t>
            </a:r>
          </a:p>
          <a:p>
            <a:pPr>
              <a:defRPr/>
            </a:pPr>
            <a:r>
              <a:rPr lang="en-US" sz="1200" dirty="0">
                <a:solidFill>
                  <a:schemeClr val="bg1">
                    <a:lumMod val="50000"/>
                  </a:schemeClr>
                </a:solidFill>
                <a:latin typeface="Calibri Light" panose="020F0302020204030204" pitchFamily="34" charset="0"/>
              </a:rPr>
              <a:t>Per member per year spending</a:t>
            </a:r>
          </a:p>
        </p:txBody>
      </p:sp>
      <p:cxnSp>
        <p:nvCxnSpPr>
          <p:cNvPr id="31" name="Straight Connector 30"/>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24" name="Flowchart: Process 23"/>
          <p:cNvSpPr/>
          <p:nvPr/>
        </p:nvSpPr>
        <p:spPr>
          <a:xfrm>
            <a:off x="6106810" y="5925639"/>
            <a:ext cx="2388298" cy="610556"/>
          </a:xfrm>
          <a:prstGeom prst="flowChartProcess">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9889" tIns="46648" rIns="93296" bIns="46648" anchor="ctr"/>
          <a:lstStyle/>
          <a:p>
            <a:pPr>
              <a:defRPr/>
            </a:pPr>
            <a:r>
              <a:rPr lang="en-US" sz="1400" dirty="0">
                <a:solidFill>
                  <a:srgbClr val="DFE5EF"/>
                </a:solidFill>
                <a:latin typeface="Calibri Light" panose="020F0302020204030204" pitchFamily="34" charset="0"/>
              </a:rPr>
              <a:t>Statewide growth </a:t>
            </a:r>
            <a:r>
              <a:rPr lang="en-US" sz="1400" dirty="0" smtClean="0">
                <a:solidFill>
                  <a:srgbClr val="DFE5EF"/>
                </a:solidFill>
                <a:latin typeface="Calibri Light" panose="020F0302020204030204" pitchFamily="34" charset="0"/>
              </a:rPr>
              <a:t>of </a:t>
            </a:r>
            <a:r>
              <a:rPr lang="en-US" sz="1400" b="1" dirty="0" smtClean="0">
                <a:solidFill>
                  <a:schemeClr val="bg1"/>
                </a:solidFill>
                <a:latin typeface="Calibri Light" panose="020F0302020204030204" pitchFamily="34" charset="0"/>
              </a:rPr>
              <a:t>0%</a:t>
            </a:r>
            <a:endParaRPr lang="en-US" sz="1400" dirty="0">
              <a:solidFill>
                <a:schemeClr val="bg1"/>
              </a:solidFill>
              <a:latin typeface="Calibri Light" panose="020F0302020204030204" pitchFamily="34" charset="0"/>
            </a:endParaRPr>
          </a:p>
        </p:txBody>
      </p:sp>
      <p:graphicFrame>
        <p:nvGraphicFramePr>
          <p:cNvPr id="41" name="Object 40"/>
          <p:cNvGraphicFramePr>
            <a:graphicFrameLocks/>
          </p:cNvGraphicFramePr>
          <p:nvPr>
            <p:custDataLst>
              <p:tags r:id="rId10"/>
            </p:custDataLst>
            <p:extLst>
              <p:ext uri="{D42A27DB-BD31-4B8C-83A1-F6EECF244321}">
                <p14:modId xmlns:p14="http://schemas.microsoft.com/office/powerpoint/2010/main" val="2809146412"/>
              </p:ext>
            </p:extLst>
          </p:nvPr>
        </p:nvGraphicFramePr>
        <p:xfrm>
          <a:off x="3467100" y="4038600"/>
          <a:ext cx="1943066" cy="1819343"/>
        </p:xfrm>
        <a:graphic>
          <a:graphicData uri="http://schemas.openxmlformats.org/presentationml/2006/ole">
            <mc:AlternateContent xmlns:mc="http://schemas.openxmlformats.org/markup-compatibility/2006">
              <mc:Choice xmlns:v="urn:schemas-microsoft-com:vml" Requires="v">
                <p:oleObj spid="_x0000_s241390" name="Chart" r:id="rId34" imgW="1943066" imgH="1819343" progId="MSGraph.Chart.8">
                  <p:embed followColorScheme="full"/>
                </p:oleObj>
              </mc:Choice>
              <mc:Fallback>
                <p:oleObj name="Chart" r:id="rId34" imgW="1943066" imgH="1819343" progId="MSGraph.Chart.8">
                  <p:embed followColorScheme="full"/>
                  <p:pic>
                    <p:nvPicPr>
                      <p:cNvPr id="0" name=""/>
                      <p:cNvPicPr/>
                      <p:nvPr/>
                    </p:nvPicPr>
                    <p:blipFill>
                      <a:blip r:embed="rId35"/>
                      <a:stretch>
                        <a:fillRect/>
                      </a:stretch>
                    </p:blipFill>
                    <p:spPr>
                      <a:xfrm>
                        <a:off x="3467100" y="4038600"/>
                        <a:ext cx="1943066" cy="1819343"/>
                      </a:xfrm>
                      <a:prstGeom prst="rect">
                        <a:avLst/>
                      </a:prstGeom>
                    </p:spPr>
                  </p:pic>
                </p:oleObj>
              </mc:Fallback>
            </mc:AlternateContent>
          </a:graphicData>
        </a:graphic>
      </p:graphicFrame>
      <p:cxnSp>
        <p:nvCxnSpPr>
          <p:cNvPr id="42" name="Straight Connector 41"/>
          <p:cNvCxnSpPr/>
          <p:nvPr>
            <p:custDataLst>
              <p:tags r:id="rId11"/>
            </p:custDataLst>
          </p:nvPr>
        </p:nvCxnSpPr>
        <p:spPr bwMode="auto">
          <a:xfrm>
            <a:off x="4344988" y="4772025"/>
            <a:ext cx="960438"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2"/>
            </p:custDataLst>
          </p:nvPr>
        </p:nvCxnSpPr>
        <p:spPr bwMode="auto">
          <a:xfrm>
            <a:off x="3590925" y="4772025"/>
            <a:ext cx="522288"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44" name="Object 43"/>
          <p:cNvGraphicFramePr>
            <a:graphicFrameLocks/>
          </p:cNvGraphicFramePr>
          <p:nvPr>
            <p:custDataLst>
              <p:tags r:id="rId13"/>
            </p:custDataLst>
            <p:extLst>
              <p:ext uri="{D42A27DB-BD31-4B8C-83A1-F6EECF244321}">
                <p14:modId xmlns:p14="http://schemas.microsoft.com/office/powerpoint/2010/main" val="40148259"/>
              </p:ext>
            </p:extLst>
          </p:nvPr>
        </p:nvGraphicFramePr>
        <p:xfrm>
          <a:off x="3924300" y="2171700"/>
          <a:ext cx="1495456" cy="1552643"/>
        </p:xfrm>
        <a:graphic>
          <a:graphicData uri="http://schemas.openxmlformats.org/presentationml/2006/ole">
            <mc:AlternateContent xmlns:mc="http://schemas.openxmlformats.org/markup-compatibility/2006">
              <mc:Choice xmlns:v="urn:schemas-microsoft-com:vml" Requires="v">
                <p:oleObj spid="_x0000_s241391" name="Chart" r:id="rId36" imgW="1495456" imgH="1552643" progId="MSGraph.Chart.8">
                  <p:embed followColorScheme="full"/>
                </p:oleObj>
              </mc:Choice>
              <mc:Fallback>
                <p:oleObj name="Chart" r:id="rId36" imgW="1495456" imgH="1552643" progId="MSGraph.Chart.8">
                  <p:embed followColorScheme="full"/>
                  <p:pic>
                    <p:nvPicPr>
                      <p:cNvPr id="0" name=""/>
                      <p:cNvPicPr/>
                      <p:nvPr/>
                    </p:nvPicPr>
                    <p:blipFill>
                      <a:blip r:embed="rId37"/>
                      <a:stretch>
                        <a:fillRect/>
                      </a:stretch>
                    </p:blipFill>
                    <p:spPr>
                      <a:xfrm>
                        <a:off x="3924300" y="2171700"/>
                        <a:ext cx="1495456" cy="1552643"/>
                      </a:xfrm>
                      <a:prstGeom prst="rect">
                        <a:avLst/>
                      </a:prstGeom>
                    </p:spPr>
                  </p:pic>
                </p:oleObj>
              </mc:Fallback>
            </mc:AlternateContent>
          </a:graphicData>
        </a:graphic>
      </p:graphicFrame>
      <p:cxnSp>
        <p:nvCxnSpPr>
          <p:cNvPr id="45" name="Straight Connector 44"/>
          <p:cNvCxnSpPr/>
          <p:nvPr>
            <p:custDataLst>
              <p:tags r:id="rId14"/>
            </p:custDataLst>
          </p:nvPr>
        </p:nvCxnSpPr>
        <p:spPr bwMode="auto">
          <a:xfrm>
            <a:off x="4364038" y="2524125"/>
            <a:ext cx="960438"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5"/>
            </p:custDataLst>
          </p:nvPr>
        </p:nvCxnSpPr>
        <p:spPr bwMode="auto">
          <a:xfrm>
            <a:off x="4038600" y="2524125"/>
            <a:ext cx="93663"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custDataLst>
              <p:tags r:id="rId16"/>
            </p:custDataLst>
          </p:nvPr>
        </p:nvSpPr>
        <p:spPr bwMode="gray">
          <a:xfrm>
            <a:off x="4516117" y="2286000"/>
            <a:ext cx="32226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fld id="{43C5BFDA-9F07-4C09-8604-A54DEDA4133C}" type="datetime'''''''''''''''''''''''''''''$1''''''''''''''0'''''''''''''">
              <a:rPr lang="en-US" sz="1400">
                <a:solidFill>
                  <a:schemeClr val="tx1"/>
                </a:solidFill>
                <a:latin typeface="Calibri Light"/>
                <a:sym typeface="Calibri Light"/>
              </a:rPr>
              <a:pPr algn="ctr"/>
              <a:t>$10</a:t>
            </a:fld>
            <a:endParaRPr lang="en-US" sz="1400">
              <a:solidFill>
                <a:schemeClr val="tx1"/>
              </a:solidFill>
              <a:latin typeface="Calibri Light"/>
              <a:sym typeface="Calibri Light"/>
            </a:endParaRPr>
          </a:p>
        </p:txBody>
      </p:sp>
      <p:sp>
        <p:nvSpPr>
          <p:cNvPr id="15" name="Rectangle 14"/>
          <p:cNvSpPr/>
          <p:nvPr>
            <p:custDataLst>
              <p:tags r:id="rId17"/>
            </p:custDataLst>
          </p:nvPr>
        </p:nvSpPr>
        <p:spPr bwMode="gray">
          <a:xfrm>
            <a:off x="4945063" y="2066925"/>
            <a:ext cx="32226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fld id="{E0A5CA2A-F31F-4EBA-8670-4382BB93C00E}" type="datetime'''''$''''''''''''''''''''''''''1''''''''''2'''''''''">
              <a:rPr lang="en-US" sz="1400">
                <a:solidFill>
                  <a:schemeClr val="tx1"/>
                </a:solidFill>
                <a:latin typeface="Calibri Light"/>
                <a:sym typeface="Calibri Light"/>
              </a:rPr>
              <a:pPr algn="ctr"/>
              <a:t>$12</a:t>
            </a:fld>
            <a:endParaRPr lang="en-US" sz="1400">
              <a:solidFill>
                <a:schemeClr val="tx1"/>
              </a:solidFill>
              <a:latin typeface="Calibri Light"/>
              <a:sym typeface="Calibri Light"/>
            </a:endParaRPr>
          </a:p>
        </p:txBody>
      </p:sp>
      <p:graphicFrame>
        <p:nvGraphicFramePr>
          <p:cNvPr id="50" name="Object 49"/>
          <p:cNvGraphicFramePr>
            <a:graphicFrameLocks/>
          </p:cNvGraphicFramePr>
          <p:nvPr>
            <p:custDataLst>
              <p:tags r:id="rId18"/>
            </p:custDataLst>
            <p:extLst>
              <p:ext uri="{D42A27DB-BD31-4B8C-83A1-F6EECF244321}">
                <p14:modId xmlns:p14="http://schemas.microsoft.com/office/powerpoint/2010/main" val="26214020"/>
              </p:ext>
            </p:extLst>
          </p:nvPr>
        </p:nvGraphicFramePr>
        <p:xfrm>
          <a:off x="1333500" y="4343400"/>
          <a:ext cx="1381190" cy="1514543"/>
        </p:xfrm>
        <a:graphic>
          <a:graphicData uri="http://schemas.openxmlformats.org/presentationml/2006/ole">
            <mc:AlternateContent xmlns:mc="http://schemas.openxmlformats.org/markup-compatibility/2006">
              <mc:Choice xmlns:v="urn:schemas-microsoft-com:vml" Requires="v">
                <p:oleObj spid="_x0000_s241392" name="Chart" r:id="rId38" imgW="1381190" imgH="1514543" progId="MSGraph.Chart.8">
                  <p:embed followColorScheme="full"/>
                </p:oleObj>
              </mc:Choice>
              <mc:Fallback>
                <p:oleObj name="Chart" r:id="rId38" imgW="1381190" imgH="1514543" progId="MSGraph.Chart.8">
                  <p:embed followColorScheme="full"/>
                  <p:pic>
                    <p:nvPicPr>
                      <p:cNvPr id="0" name=""/>
                      <p:cNvPicPr/>
                      <p:nvPr/>
                    </p:nvPicPr>
                    <p:blipFill>
                      <a:blip r:embed="rId39"/>
                      <a:stretch>
                        <a:fillRect/>
                      </a:stretch>
                    </p:blipFill>
                    <p:spPr>
                      <a:xfrm>
                        <a:off x="1333500" y="4343400"/>
                        <a:ext cx="1381190" cy="1514543"/>
                      </a:xfrm>
                      <a:prstGeom prst="rect">
                        <a:avLst/>
                      </a:prstGeom>
                    </p:spPr>
                  </p:pic>
                </p:oleObj>
              </mc:Fallback>
            </mc:AlternateContent>
          </a:graphicData>
        </a:graphic>
      </p:graphicFrame>
      <p:cxnSp>
        <p:nvCxnSpPr>
          <p:cNvPr id="51" name="Straight Connector 50"/>
          <p:cNvCxnSpPr/>
          <p:nvPr>
            <p:custDataLst>
              <p:tags r:id="rId19"/>
            </p:custDataLst>
          </p:nvPr>
        </p:nvCxnSpPr>
        <p:spPr bwMode="auto">
          <a:xfrm>
            <a:off x="1778000" y="5429250"/>
            <a:ext cx="536575"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0"/>
            </p:custDataLst>
          </p:nvPr>
        </p:nvCxnSpPr>
        <p:spPr bwMode="auto">
          <a:xfrm>
            <a:off x="1448138" y="5429250"/>
            <a:ext cx="98425"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p:custDataLst>
              <p:tags r:id="rId21"/>
            </p:custDataLst>
          </p:nvPr>
        </p:nvSpPr>
        <p:spPr bwMode="gray">
          <a:xfrm>
            <a:off x="1979613" y="5086350"/>
            <a:ext cx="23177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fld id="{A935B44E-F26E-4CD2-927E-22BB94329F06}" type="datetime'$''''4'''''''''''''''''''''''''''''''''''''''''''''">
              <a:rPr lang="en-US" sz="1400">
                <a:solidFill>
                  <a:schemeClr val="tx1"/>
                </a:solidFill>
                <a:latin typeface="Calibri Light"/>
                <a:sym typeface="Calibri Light"/>
              </a:rPr>
              <a:pPr algn="ctr"/>
              <a:t>$4</a:t>
            </a:fld>
            <a:endParaRPr lang="en-US" sz="1400">
              <a:solidFill>
                <a:schemeClr val="tx1"/>
              </a:solidFill>
              <a:latin typeface="Calibri Light"/>
              <a:sym typeface="Calibri Light"/>
            </a:endParaRPr>
          </a:p>
        </p:txBody>
      </p:sp>
      <p:sp>
        <p:nvSpPr>
          <p:cNvPr id="7" name="Rectangle 6"/>
          <p:cNvSpPr/>
          <p:nvPr>
            <p:custDataLst>
              <p:tags r:id="rId22"/>
            </p:custDataLst>
          </p:nvPr>
        </p:nvSpPr>
        <p:spPr bwMode="gray">
          <a:xfrm>
            <a:off x="1546225" y="5305425"/>
            <a:ext cx="23177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fld id="{05CCF6DE-28D2-4887-8EAC-3E91CF80BD89}" type="datetime'''''$''2'''''''''''''">
              <a:rPr lang="en-US" sz="1400">
                <a:solidFill>
                  <a:schemeClr val="tx1"/>
                </a:solidFill>
                <a:latin typeface="Calibri Light"/>
                <a:sym typeface="Calibri Light"/>
              </a:rPr>
              <a:pPr algn="ctr"/>
              <a:t>$2</a:t>
            </a:fld>
            <a:endParaRPr lang="en-US" sz="1400">
              <a:solidFill>
                <a:schemeClr val="tx1"/>
              </a:solidFill>
              <a:latin typeface="Calibri Light"/>
              <a:sym typeface="Calibri Light"/>
            </a:endParaRPr>
          </a:p>
        </p:txBody>
      </p:sp>
      <p:sp>
        <p:nvSpPr>
          <p:cNvPr id="56" name="Flowchart: Process 55"/>
          <p:cNvSpPr/>
          <p:nvPr/>
        </p:nvSpPr>
        <p:spPr>
          <a:xfrm rot="16200000">
            <a:off x="-109166" y="4957600"/>
            <a:ext cx="1057287" cy="305296"/>
          </a:xfrm>
          <a:prstGeom prst="flowChartProcess">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r>
              <a:rPr lang="en-US" sz="1400" dirty="0">
                <a:solidFill>
                  <a:schemeClr val="tx1"/>
                </a:solidFill>
                <a:latin typeface="Calibri Light" panose="020F0302020204030204" pitchFamily="34" charset="0"/>
              </a:rPr>
              <a:t>Year 2</a:t>
            </a:r>
          </a:p>
        </p:txBody>
      </p:sp>
      <p:sp>
        <p:nvSpPr>
          <p:cNvPr id="57" name="Flowchart: Process 56"/>
          <p:cNvSpPr/>
          <p:nvPr/>
        </p:nvSpPr>
        <p:spPr>
          <a:xfrm>
            <a:off x="633358" y="3062939"/>
            <a:ext cx="730548" cy="305278"/>
          </a:xfrm>
          <a:prstGeom prst="flowChartProcess">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defRPr/>
            </a:pPr>
            <a:r>
              <a:rPr lang="en-US" sz="1400" dirty="0" err="1">
                <a:solidFill>
                  <a:schemeClr val="tx1"/>
                </a:solidFill>
                <a:latin typeface="Calibri Light" panose="020F0302020204030204" pitchFamily="34" charset="0"/>
              </a:rPr>
              <a:t>Avg</a:t>
            </a:r>
            <a:r>
              <a:rPr lang="en-US" sz="1400" dirty="0">
                <a:solidFill>
                  <a:schemeClr val="tx1"/>
                </a:solidFill>
                <a:latin typeface="Calibri Light" panose="020F0302020204030204" pitchFamily="34" charset="0"/>
              </a:rPr>
              <a:t>: $4</a:t>
            </a:r>
          </a:p>
        </p:txBody>
      </p:sp>
      <p:sp>
        <p:nvSpPr>
          <p:cNvPr id="60" name="Flowchart: Process 59"/>
          <p:cNvSpPr/>
          <p:nvPr/>
        </p:nvSpPr>
        <p:spPr>
          <a:xfrm>
            <a:off x="633358" y="5325722"/>
            <a:ext cx="1024741" cy="305278"/>
          </a:xfrm>
          <a:prstGeom prst="flowChartProcess">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defRPr/>
            </a:pPr>
            <a:r>
              <a:rPr lang="en-US" sz="1400" dirty="0" err="1">
                <a:solidFill>
                  <a:schemeClr val="tx1"/>
                </a:solidFill>
                <a:latin typeface="Calibri Light" panose="020F0302020204030204" pitchFamily="34" charset="0"/>
              </a:rPr>
              <a:t>Avg</a:t>
            </a:r>
            <a:r>
              <a:rPr lang="en-US" sz="1400" dirty="0">
                <a:solidFill>
                  <a:schemeClr val="tx1"/>
                </a:solidFill>
                <a:latin typeface="Calibri Light" panose="020F0302020204030204" pitchFamily="34" charset="0"/>
              </a:rPr>
              <a:t>: $3</a:t>
            </a:r>
          </a:p>
        </p:txBody>
      </p:sp>
      <p:sp>
        <p:nvSpPr>
          <p:cNvPr id="3" name="Down Arrow 2"/>
          <p:cNvSpPr/>
          <p:nvPr/>
        </p:nvSpPr>
        <p:spPr>
          <a:xfrm rot="19382194">
            <a:off x="2940251" y="3332746"/>
            <a:ext cx="287249" cy="186392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61" name="Flowchart: Process 60"/>
          <p:cNvSpPr/>
          <p:nvPr/>
        </p:nvSpPr>
        <p:spPr>
          <a:xfrm>
            <a:off x="2962748" y="2393984"/>
            <a:ext cx="1024741" cy="305278"/>
          </a:xfrm>
          <a:prstGeom prst="flowChartProcess">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defRPr/>
            </a:pPr>
            <a:r>
              <a:rPr lang="en-US" sz="1400" dirty="0" err="1">
                <a:solidFill>
                  <a:schemeClr val="tx1"/>
                </a:solidFill>
                <a:latin typeface="Calibri Light" panose="020F0302020204030204" pitchFamily="34" charset="0"/>
              </a:rPr>
              <a:t>Avg</a:t>
            </a:r>
            <a:r>
              <a:rPr lang="en-US" sz="1400" dirty="0">
                <a:solidFill>
                  <a:schemeClr val="tx1"/>
                </a:solidFill>
                <a:latin typeface="Calibri Light" panose="020F0302020204030204" pitchFamily="34" charset="0"/>
              </a:rPr>
              <a:t>: $10</a:t>
            </a:r>
          </a:p>
        </p:txBody>
      </p:sp>
      <p:sp>
        <p:nvSpPr>
          <p:cNvPr id="63" name="Flowchart: Process 62"/>
          <p:cNvSpPr/>
          <p:nvPr/>
        </p:nvSpPr>
        <p:spPr>
          <a:xfrm>
            <a:off x="5615320" y="2703355"/>
            <a:ext cx="1024741" cy="305278"/>
          </a:xfrm>
          <a:prstGeom prst="flowChartProcess">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defRPr/>
            </a:pPr>
            <a:r>
              <a:rPr lang="en-US" sz="1400" dirty="0" err="1">
                <a:solidFill>
                  <a:schemeClr val="tx1"/>
                </a:solidFill>
                <a:latin typeface="Calibri Light" panose="020F0302020204030204" pitchFamily="34" charset="0"/>
              </a:rPr>
              <a:t>Avg</a:t>
            </a:r>
            <a:r>
              <a:rPr lang="en-US" sz="1400" dirty="0">
                <a:solidFill>
                  <a:schemeClr val="tx1"/>
                </a:solidFill>
                <a:latin typeface="Calibri Light" panose="020F0302020204030204" pitchFamily="34" charset="0"/>
              </a:rPr>
              <a:t>: $7</a:t>
            </a:r>
          </a:p>
        </p:txBody>
      </p:sp>
      <p:sp>
        <p:nvSpPr>
          <p:cNvPr id="64" name="Flowchart: Process 63"/>
          <p:cNvSpPr/>
          <p:nvPr/>
        </p:nvSpPr>
        <p:spPr>
          <a:xfrm>
            <a:off x="5615320" y="4854377"/>
            <a:ext cx="1024741" cy="305278"/>
          </a:xfrm>
          <a:prstGeom prst="flowChartProcess">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defRPr/>
            </a:pPr>
            <a:r>
              <a:rPr lang="en-US" sz="1400" dirty="0" err="1">
                <a:solidFill>
                  <a:schemeClr val="tx1"/>
                </a:solidFill>
                <a:latin typeface="Calibri Light" panose="020F0302020204030204" pitchFamily="34" charset="0"/>
              </a:rPr>
              <a:t>Avg</a:t>
            </a:r>
            <a:r>
              <a:rPr lang="en-US" sz="1400" dirty="0">
                <a:solidFill>
                  <a:schemeClr val="tx1"/>
                </a:solidFill>
                <a:latin typeface="Calibri Light" panose="020F0302020204030204" pitchFamily="34" charset="0"/>
              </a:rPr>
              <a:t>: $7</a:t>
            </a:r>
          </a:p>
        </p:txBody>
      </p:sp>
      <p:sp>
        <p:nvSpPr>
          <p:cNvPr id="23" name="Flowchart: Process 22"/>
          <p:cNvSpPr/>
          <p:nvPr/>
        </p:nvSpPr>
        <p:spPr>
          <a:xfrm>
            <a:off x="1090535" y="5925639"/>
            <a:ext cx="1389951" cy="624986"/>
          </a:xfrm>
          <a:prstGeom prst="flowChartProcess">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837"/>
              </a:lnSpc>
              <a:defRPr/>
            </a:pPr>
            <a:r>
              <a:rPr lang="en-US" sz="1400" dirty="0">
                <a:solidFill>
                  <a:srgbClr val="DFE5EF"/>
                </a:solidFill>
                <a:latin typeface="Calibri Light" panose="020F0302020204030204" pitchFamily="34" charset="0"/>
              </a:rPr>
              <a:t>Payer 1 growth of </a:t>
            </a:r>
            <a:r>
              <a:rPr lang="en-US" sz="1400" b="1" dirty="0" smtClean="0">
                <a:solidFill>
                  <a:schemeClr val="bg1"/>
                </a:solidFill>
                <a:latin typeface="Calibri Light" panose="020F0302020204030204" pitchFamily="34" charset="0"/>
              </a:rPr>
              <a:t>-25%</a:t>
            </a:r>
            <a:endParaRPr lang="en-US" sz="1400" b="1" dirty="0">
              <a:solidFill>
                <a:schemeClr val="bg1"/>
              </a:solidFill>
              <a:latin typeface="Calibri Light" panose="020F0302020204030204" pitchFamily="34" charset="0"/>
            </a:endParaRPr>
          </a:p>
        </p:txBody>
      </p:sp>
      <p:sp>
        <p:nvSpPr>
          <p:cNvPr id="62" name="Flowchart: Process 61"/>
          <p:cNvSpPr/>
          <p:nvPr/>
        </p:nvSpPr>
        <p:spPr>
          <a:xfrm>
            <a:off x="2962748" y="4617894"/>
            <a:ext cx="1024741" cy="305278"/>
          </a:xfrm>
          <a:prstGeom prst="flowChartProcess">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defRPr/>
            </a:pPr>
            <a:r>
              <a:rPr lang="en-US" sz="1400" dirty="0" err="1">
                <a:solidFill>
                  <a:schemeClr val="tx1"/>
                </a:solidFill>
                <a:latin typeface="Calibri Light" panose="020F0302020204030204" pitchFamily="34" charset="0"/>
              </a:rPr>
              <a:t>Avg</a:t>
            </a:r>
            <a:r>
              <a:rPr lang="en-US" sz="1400" dirty="0">
                <a:solidFill>
                  <a:schemeClr val="tx1"/>
                </a:solidFill>
                <a:latin typeface="Calibri Light" panose="020F0302020204030204" pitchFamily="34" charset="0"/>
              </a:rPr>
              <a:t>: $9</a:t>
            </a:r>
          </a:p>
        </p:txBody>
      </p:sp>
      <p:graphicFrame>
        <p:nvGraphicFramePr>
          <p:cNvPr id="66" name="Object 65"/>
          <p:cNvGraphicFramePr>
            <a:graphicFrameLocks/>
          </p:cNvGraphicFramePr>
          <p:nvPr>
            <p:custDataLst>
              <p:tags r:id="rId23"/>
            </p:custDataLst>
            <p:extLst>
              <p:ext uri="{D42A27DB-BD31-4B8C-83A1-F6EECF244321}">
                <p14:modId xmlns:p14="http://schemas.microsoft.com/office/powerpoint/2010/main" val="1262420147"/>
              </p:ext>
            </p:extLst>
          </p:nvPr>
        </p:nvGraphicFramePr>
        <p:xfrm>
          <a:off x="1333500" y="2171700"/>
          <a:ext cx="1504911" cy="1552643"/>
        </p:xfrm>
        <a:graphic>
          <a:graphicData uri="http://schemas.openxmlformats.org/presentationml/2006/ole">
            <mc:AlternateContent xmlns:mc="http://schemas.openxmlformats.org/markup-compatibility/2006">
              <mc:Choice xmlns:v="urn:schemas-microsoft-com:vml" Requires="v">
                <p:oleObj spid="_x0000_s241393" name="Chart" r:id="rId40" imgW="1504911" imgH="1552643" progId="MSGraph.Chart.8">
                  <p:embed followColorScheme="full"/>
                </p:oleObj>
              </mc:Choice>
              <mc:Fallback>
                <p:oleObj name="Chart" r:id="rId40" imgW="1504911" imgH="1552643" progId="MSGraph.Chart.8">
                  <p:embed followColorScheme="full"/>
                  <p:pic>
                    <p:nvPicPr>
                      <p:cNvPr id="0" name=""/>
                      <p:cNvPicPr/>
                      <p:nvPr/>
                    </p:nvPicPr>
                    <p:blipFill>
                      <a:blip r:embed="rId41"/>
                      <a:stretch>
                        <a:fillRect/>
                      </a:stretch>
                    </p:blipFill>
                    <p:spPr>
                      <a:xfrm>
                        <a:off x="1333500" y="2171700"/>
                        <a:ext cx="1504911" cy="1552643"/>
                      </a:xfrm>
                      <a:prstGeom prst="rect">
                        <a:avLst/>
                      </a:prstGeom>
                    </p:spPr>
                  </p:pic>
                </p:oleObj>
              </mc:Fallback>
            </mc:AlternateContent>
          </a:graphicData>
        </a:graphic>
      </p:graphicFrame>
      <p:cxnSp>
        <p:nvCxnSpPr>
          <p:cNvPr id="67" name="Straight Connector 66"/>
          <p:cNvCxnSpPr/>
          <p:nvPr>
            <p:custDataLst>
              <p:tags r:id="rId24"/>
            </p:custDataLst>
          </p:nvPr>
        </p:nvCxnSpPr>
        <p:spPr bwMode="auto">
          <a:xfrm>
            <a:off x="1773238" y="3171825"/>
            <a:ext cx="960438"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25"/>
            </p:custDataLst>
          </p:nvPr>
        </p:nvCxnSpPr>
        <p:spPr bwMode="auto">
          <a:xfrm>
            <a:off x="1448138" y="3171825"/>
            <a:ext cx="93663"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55" name="Flowchart: Process 54"/>
          <p:cNvSpPr/>
          <p:nvPr/>
        </p:nvSpPr>
        <p:spPr>
          <a:xfrm rot="16200000">
            <a:off x="-109166" y="2761657"/>
            <a:ext cx="1057287" cy="305296"/>
          </a:xfrm>
          <a:prstGeom prst="flowChartProcess">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r>
              <a:rPr lang="en-US" sz="1400" dirty="0">
                <a:solidFill>
                  <a:schemeClr val="tx1"/>
                </a:solidFill>
                <a:latin typeface="Calibri Light" panose="020F0302020204030204" pitchFamily="34" charset="0"/>
              </a:rPr>
              <a:t>Year 1</a:t>
            </a:r>
          </a:p>
        </p:txBody>
      </p:sp>
      <p:sp>
        <p:nvSpPr>
          <p:cNvPr id="13" name="Rectangle 12"/>
          <p:cNvSpPr/>
          <p:nvPr/>
        </p:nvSpPr>
        <p:spPr>
          <a:xfrm>
            <a:off x="2480485" y="3918354"/>
            <a:ext cx="979494" cy="510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100" dirty="0">
                <a:solidFill>
                  <a:schemeClr val="tx1"/>
                </a:solidFill>
              </a:rPr>
              <a:t>One member changes plans</a:t>
            </a:r>
          </a:p>
        </p:txBody>
      </p:sp>
      <p:sp>
        <p:nvSpPr>
          <p:cNvPr id="16" name="Rectangle 15"/>
          <p:cNvSpPr/>
          <p:nvPr/>
        </p:nvSpPr>
        <p:spPr>
          <a:xfrm>
            <a:off x="266828" y="2028146"/>
            <a:ext cx="366530" cy="1950396"/>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96" tIns="46648" rIns="93296" bIns="46648" rtlCol="0" anchor="ctr"/>
          <a:lstStyle/>
          <a:p>
            <a:pPr algn="ctr"/>
            <a:r>
              <a:rPr lang="en-US" dirty="0" smtClean="0">
                <a:solidFill>
                  <a:schemeClr val="tx1"/>
                </a:solidFill>
              </a:rPr>
              <a:t>Year 1</a:t>
            </a:r>
            <a:endParaRPr lang="en-US" dirty="0">
              <a:solidFill>
                <a:schemeClr val="tx1"/>
              </a:solidFill>
            </a:endParaRPr>
          </a:p>
        </p:txBody>
      </p:sp>
      <p:sp>
        <p:nvSpPr>
          <p:cNvPr id="71" name="Rectangle 70"/>
          <p:cNvSpPr/>
          <p:nvPr/>
        </p:nvSpPr>
        <p:spPr>
          <a:xfrm>
            <a:off x="266828" y="4135049"/>
            <a:ext cx="366530" cy="2037989"/>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96" tIns="46648" rIns="93296" bIns="46648" rtlCol="0" anchor="ctr"/>
          <a:lstStyle/>
          <a:p>
            <a:pPr algn="ctr"/>
            <a:r>
              <a:rPr lang="en-US" dirty="0" smtClean="0">
                <a:solidFill>
                  <a:schemeClr val="tx1"/>
                </a:solidFill>
              </a:rPr>
              <a:t>Year 2</a:t>
            </a:r>
            <a:endParaRPr lang="en-US" dirty="0">
              <a:solidFill>
                <a:schemeClr val="tx1"/>
              </a:solidFill>
            </a:endParaRPr>
          </a:p>
        </p:txBody>
      </p:sp>
      <p:sp>
        <p:nvSpPr>
          <p:cNvPr id="75" name="Flowchart: Process 74"/>
          <p:cNvSpPr/>
          <p:nvPr/>
        </p:nvSpPr>
        <p:spPr>
          <a:xfrm>
            <a:off x="3540501" y="5925639"/>
            <a:ext cx="1389951" cy="624986"/>
          </a:xfrm>
          <a:prstGeom prst="flowChartProcess">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837"/>
              </a:lnSpc>
              <a:defRPr/>
            </a:pPr>
            <a:r>
              <a:rPr lang="en-US" sz="1400" dirty="0">
                <a:solidFill>
                  <a:srgbClr val="DFE5EF"/>
                </a:solidFill>
                <a:latin typeface="Calibri Light" panose="020F0302020204030204" pitchFamily="34" charset="0"/>
              </a:rPr>
              <a:t>Payer 2 growth </a:t>
            </a:r>
            <a:r>
              <a:rPr lang="en-US" sz="1400" dirty="0" smtClean="0">
                <a:solidFill>
                  <a:srgbClr val="DFE5EF"/>
                </a:solidFill>
                <a:latin typeface="Calibri Light" panose="020F0302020204030204" pitchFamily="34" charset="0"/>
              </a:rPr>
              <a:t>of </a:t>
            </a:r>
            <a:r>
              <a:rPr lang="en-US" sz="1400" b="1" dirty="0" smtClean="0">
                <a:solidFill>
                  <a:schemeClr val="bg1"/>
                </a:solidFill>
                <a:latin typeface="Calibri Light" panose="020F0302020204030204" pitchFamily="34" charset="0"/>
              </a:rPr>
              <a:t>-10%</a:t>
            </a:r>
            <a:endParaRPr lang="en-US" sz="1400" dirty="0">
              <a:solidFill>
                <a:schemeClr val="bg1"/>
              </a:solidFill>
              <a:latin typeface="Calibri Light" panose="020F0302020204030204" pitchFamily="34" charset="0"/>
            </a:endParaRPr>
          </a:p>
        </p:txBody>
      </p:sp>
      <p:sp>
        <p:nvSpPr>
          <p:cNvPr id="77" name="Rectangle 76"/>
          <p:cNvSpPr/>
          <p:nvPr/>
        </p:nvSpPr>
        <p:spPr>
          <a:xfrm>
            <a:off x="633358" y="1663669"/>
            <a:ext cx="2254818" cy="364477"/>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b="1" dirty="0" smtClean="0">
                <a:solidFill>
                  <a:schemeClr val="tx1"/>
                </a:solidFill>
              </a:rPr>
              <a:t>Payer 1</a:t>
            </a:r>
            <a:endParaRPr lang="en-US" b="1" dirty="0">
              <a:solidFill>
                <a:schemeClr val="tx1"/>
              </a:solidFill>
            </a:endParaRPr>
          </a:p>
        </p:txBody>
      </p:sp>
      <p:sp>
        <p:nvSpPr>
          <p:cNvPr id="78" name="Rectangle 77"/>
          <p:cNvSpPr/>
          <p:nvPr/>
        </p:nvSpPr>
        <p:spPr>
          <a:xfrm>
            <a:off x="2986029" y="1663669"/>
            <a:ext cx="2498894" cy="364477"/>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b="1" dirty="0" smtClean="0">
                <a:solidFill>
                  <a:schemeClr val="tx1"/>
                </a:solidFill>
              </a:rPr>
              <a:t>Payer 2</a:t>
            </a:r>
            <a:endParaRPr lang="en-US" b="1" dirty="0">
              <a:solidFill>
                <a:schemeClr val="tx1"/>
              </a:solidFill>
            </a:endParaRPr>
          </a:p>
        </p:txBody>
      </p:sp>
      <p:sp>
        <p:nvSpPr>
          <p:cNvPr id="79" name="Rectangle 78"/>
          <p:cNvSpPr/>
          <p:nvPr/>
        </p:nvSpPr>
        <p:spPr>
          <a:xfrm>
            <a:off x="5582780" y="1663669"/>
            <a:ext cx="3436356" cy="364477"/>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b="1" dirty="0" smtClean="0">
                <a:solidFill>
                  <a:schemeClr val="tx1"/>
                </a:solidFill>
              </a:rPr>
              <a:t>Statewide</a:t>
            </a:r>
            <a:endParaRPr lang="en-US" b="1" dirty="0">
              <a:solidFill>
                <a:schemeClr val="tx1"/>
              </a:solidFill>
            </a:endParaRPr>
          </a:p>
        </p:txBody>
      </p:sp>
      <p:grpSp>
        <p:nvGrpSpPr>
          <p:cNvPr id="87" name="Group 86"/>
          <p:cNvGrpSpPr/>
          <p:nvPr/>
        </p:nvGrpSpPr>
        <p:grpSpPr>
          <a:xfrm>
            <a:off x="8556900" y="62718"/>
            <a:ext cx="526780" cy="525890"/>
            <a:chOff x="8386059" y="61469"/>
            <a:chExt cx="516263" cy="515421"/>
          </a:xfrm>
        </p:grpSpPr>
        <p:sp>
          <p:nvSpPr>
            <p:cNvPr id="88" name="Oval 87"/>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89" name="Oval 88"/>
            <p:cNvSpPr/>
            <p:nvPr/>
          </p:nvSpPr>
          <p:spPr>
            <a:xfrm>
              <a:off x="8653287"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90" name="Oval 89"/>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91" name="Oval 90"/>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Tree>
    <p:extLst>
      <p:ext uri="{BB962C8B-B14F-4D97-AF65-F5344CB8AC3E}">
        <p14:creationId xmlns:p14="http://schemas.microsoft.com/office/powerpoint/2010/main" val="2326033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63995811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9898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621" y="1621"/>
                        <a:ext cx="1619" cy="1619"/>
                      </a:xfrm>
                      <a:prstGeom prst="rect">
                        <a:avLst/>
                      </a:prstGeom>
                    </p:spPr>
                  </p:pic>
                </p:oleObj>
              </mc:Fallback>
            </mc:AlternateContent>
          </a:graphicData>
        </a:graphic>
      </p:graphicFrame>
      <p:sp>
        <p:nvSpPr>
          <p:cNvPr id="23" name="Rectangle 22"/>
          <p:cNvSpPr/>
          <p:nvPr/>
        </p:nvSpPr>
        <p:spPr>
          <a:xfrm>
            <a:off x="405664" y="4259573"/>
            <a:ext cx="8278288" cy="17761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689042295"/>
              </p:ext>
            </p:extLst>
          </p:nvPr>
        </p:nvGraphicFramePr>
        <p:xfrm>
          <a:off x="1778586" y="4259573"/>
          <a:ext cx="6905366" cy="1772649"/>
        </p:xfrm>
        <a:graphic>
          <a:graphicData uri="http://schemas.openxmlformats.org/drawingml/2006/table">
            <a:tbl>
              <a:tblPr/>
              <a:tblGrid>
                <a:gridCol w="4163986"/>
                <a:gridCol w="1370690"/>
                <a:gridCol w="1370690"/>
              </a:tblGrid>
              <a:tr h="52868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mn-lt"/>
                        </a:rPr>
                        <a:t>Payer</a:t>
                      </a:r>
                    </a:p>
                  </a:txBody>
                  <a:tcPr marL="93303" marR="46651" marT="46649" marB="46649" anchor="b">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Enrollment</a:t>
                      </a:r>
                      <a:endParaRPr lang="en-US" sz="1400" b="1" dirty="0">
                        <a:solidFill>
                          <a:schemeClr val="tx1"/>
                        </a:solidFill>
                      </a:endParaRPr>
                    </a:p>
                  </a:txBody>
                  <a:tcPr marL="46651" marR="46651" marT="46649" marB="46649" anchor="b">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smtClean="0">
                          <a:solidFill>
                            <a:schemeClr val="tx1"/>
                          </a:solidFill>
                          <a:effectLst/>
                          <a:latin typeface="+mn-lt"/>
                        </a:rPr>
                        <a:t>Per person</a:t>
                      </a:r>
                      <a:r>
                        <a:rPr lang="en-US" sz="1400" b="1" i="0" u="none" strike="noStrike" baseline="0" dirty="0" smtClean="0">
                          <a:solidFill>
                            <a:schemeClr val="tx1"/>
                          </a:solidFill>
                          <a:effectLst/>
                          <a:latin typeface="+mn-lt"/>
                        </a:rPr>
                        <a:t> expenditures</a:t>
                      </a:r>
                      <a:endParaRPr lang="en-US" sz="1400" b="1" i="0" u="none" strike="noStrike" dirty="0">
                        <a:solidFill>
                          <a:schemeClr val="tx1"/>
                        </a:solidFill>
                        <a:effectLst/>
                        <a:latin typeface="+mn-lt"/>
                      </a:endParaRPr>
                    </a:p>
                  </a:txBody>
                  <a:tcPr marL="46651" marR="46651" marT="46649" marB="46649" anchor="b">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10991">
                <a:tc>
                  <a:txBody>
                    <a:bodyPr/>
                    <a:lstStyle/>
                    <a:p>
                      <a:pPr algn="l" fontAlgn="ctr"/>
                      <a:r>
                        <a:rPr lang="en-US" sz="1400" b="0" i="0" u="none" strike="noStrike" dirty="0" smtClean="0">
                          <a:solidFill>
                            <a:schemeClr val="tx1"/>
                          </a:solidFill>
                          <a:effectLst/>
                          <a:latin typeface="+mn-lt"/>
                        </a:rPr>
                        <a:t>Medicare</a:t>
                      </a:r>
                      <a:endParaRPr lang="en-US" sz="1400" b="0" i="0" u="none" strike="noStrike" dirty="0">
                        <a:solidFill>
                          <a:schemeClr val="tx1"/>
                        </a:solidFill>
                        <a:effectLst/>
                        <a:latin typeface="+mn-lt"/>
                      </a:endParaRPr>
                    </a:p>
                  </a:txBody>
                  <a:tcPr marL="186606" marR="46651" marT="46649" marB="46649" anchor="ctr">
                    <a:lnL>
                      <a:noFill/>
                    </a:lnL>
                    <a:lnR>
                      <a:noFill/>
                    </a:lnR>
                    <a:lnT w="1270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solidFill>
                            <a:schemeClr val="tx1"/>
                          </a:solidFill>
                          <a:effectLst/>
                          <a:latin typeface="+mn-lt"/>
                        </a:rPr>
                        <a:t>2.7%</a:t>
                      </a: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smtClean="0">
                          <a:solidFill>
                            <a:schemeClr val="tx1"/>
                          </a:solidFill>
                          <a:effectLst/>
                          <a:latin typeface="+mn-lt"/>
                        </a:rPr>
                        <a:t>3.6%</a:t>
                      </a: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0991">
                <a:tc>
                  <a:txBody>
                    <a:bodyPr/>
                    <a:lstStyle/>
                    <a:p>
                      <a:pPr algn="l" fontAlgn="ctr"/>
                      <a:r>
                        <a:rPr lang="en-US" sz="1400" b="0" i="0" u="none" strike="noStrike" dirty="0" err="1" smtClean="0">
                          <a:solidFill>
                            <a:schemeClr val="tx1"/>
                          </a:solidFill>
                          <a:effectLst/>
                          <a:latin typeface="+mn-lt"/>
                        </a:rPr>
                        <a:t>MassHealth</a:t>
                      </a:r>
                      <a:endParaRPr lang="en-US" sz="1400" b="0" i="0" u="none" strike="noStrike" dirty="0">
                        <a:solidFill>
                          <a:schemeClr val="tx1"/>
                        </a:solidFill>
                        <a:effectLst/>
                        <a:latin typeface="+mn-lt"/>
                      </a:endParaRPr>
                    </a:p>
                  </a:txBody>
                  <a:tcPr marL="186606" marR="46651" marT="46649" marB="46649"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solidFill>
                            <a:schemeClr val="tx1"/>
                          </a:solidFill>
                          <a:effectLst/>
                          <a:latin typeface="+mn-lt"/>
                        </a:rPr>
                        <a:t>4.7%</a:t>
                      </a:r>
                      <a:endParaRPr lang="en-US" sz="1400" b="0" i="0" u="none" strike="noStrike" dirty="0">
                        <a:solidFill>
                          <a:schemeClr val="tx1"/>
                        </a:solidFill>
                        <a:effectLst/>
                        <a:latin typeface="+mn-lt"/>
                      </a:endParaRPr>
                    </a:p>
                  </a:txBody>
                  <a:tcPr marL="46651" marR="46651" marT="46649" marB="46649"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smtClean="0">
                          <a:solidFill>
                            <a:schemeClr val="tx1"/>
                          </a:solidFill>
                          <a:effectLst/>
                          <a:latin typeface="+mn-lt"/>
                        </a:rPr>
                        <a:t>3.6%</a:t>
                      </a:r>
                      <a:endParaRPr lang="en-US" sz="1400" b="0" i="0" u="none" strike="noStrike" dirty="0">
                        <a:solidFill>
                          <a:schemeClr val="tx1"/>
                        </a:solidFill>
                        <a:effectLst/>
                        <a:latin typeface="+mn-lt"/>
                      </a:endParaRPr>
                    </a:p>
                  </a:txBody>
                  <a:tcPr marL="46651" marR="46651" marT="46649" marB="46649"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0991">
                <a:tc>
                  <a:txBody>
                    <a:bodyPr/>
                    <a:lstStyle/>
                    <a:p>
                      <a:pPr algn="l" fontAlgn="ctr"/>
                      <a:r>
                        <a:rPr lang="en-US" sz="1400" b="0" i="0" u="none" strike="noStrike" dirty="0" smtClean="0">
                          <a:solidFill>
                            <a:schemeClr val="tx1"/>
                          </a:solidFill>
                          <a:effectLst/>
                          <a:latin typeface="+mn-lt"/>
                        </a:rPr>
                        <a:t>Commercial</a:t>
                      </a:r>
                      <a:endParaRPr lang="en-US" sz="1400" b="0" i="0" u="none" strike="noStrike" dirty="0">
                        <a:solidFill>
                          <a:schemeClr val="tx1"/>
                        </a:solidFill>
                        <a:effectLst/>
                        <a:latin typeface="+mn-lt"/>
                      </a:endParaRPr>
                    </a:p>
                  </a:txBody>
                  <a:tcPr marL="186606" marR="46651" marT="46649" marB="46649" anchor="ctr">
                    <a:lnL>
                      <a:noFill/>
                    </a:lnL>
                    <a:lnR>
                      <a:noFill/>
                    </a:lnR>
                    <a:lnT w="63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solidFill>
                            <a:schemeClr val="tx1"/>
                          </a:solidFill>
                          <a:effectLst/>
                          <a:latin typeface="+mn-lt"/>
                        </a:rPr>
                        <a:t>-1.0%</a:t>
                      </a:r>
                      <a:endParaRPr lang="en-US" sz="1400" b="0" i="0" u="none" strike="noStrike" dirty="0">
                        <a:solidFill>
                          <a:schemeClr val="tx1"/>
                        </a:solidFill>
                        <a:effectLst/>
                        <a:latin typeface="+mn-lt"/>
                      </a:endParaRPr>
                    </a:p>
                  </a:txBody>
                  <a:tcPr marL="46651" marR="46651" marT="46649" marB="46649" anchor="ctr">
                    <a:lnL>
                      <a:noFill/>
                    </a:lnL>
                    <a:lnR>
                      <a:noFill/>
                    </a:lnR>
                    <a:lnT w="63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smtClean="0">
                          <a:solidFill>
                            <a:schemeClr val="tx1"/>
                          </a:solidFill>
                          <a:effectLst/>
                          <a:latin typeface="+mn-lt"/>
                        </a:rPr>
                        <a:t>3.6%</a:t>
                      </a:r>
                      <a:endParaRPr lang="en-US" sz="1400" b="0" i="0" u="none" strike="noStrike" dirty="0">
                        <a:solidFill>
                          <a:schemeClr val="tx1"/>
                        </a:solidFill>
                        <a:effectLst/>
                        <a:latin typeface="+mn-lt"/>
                      </a:endParaRPr>
                    </a:p>
                  </a:txBody>
                  <a:tcPr marL="46651" marR="46651" marT="46649" marB="46649" anchor="ctr">
                    <a:lnL>
                      <a:noFill/>
                    </a:lnL>
                    <a:lnR>
                      <a:noFill/>
                    </a:lnR>
                    <a:lnT w="63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10991">
                <a:tc>
                  <a:txBody>
                    <a:bodyPr/>
                    <a:lstStyle/>
                    <a:p>
                      <a:pPr algn="l" fontAlgn="ctr"/>
                      <a:r>
                        <a:rPr lang="en-US" sz="1400" b="0" i="0" u="none" strike="noStrike" dirty="0">
                          <a:solidFill>
                            <a:schemeClr val="tx1"/>
                          </a:solidFill>
                          <a:effectLst/>
                          <a:latin typeface="+mn-lt"/>
                        </a:rPr>
                        <a:t>Massachusetts </a:t>
                      </a:r>
                      <a:r>
                        <a:rPr lang="en-US" sz="1400" b="0" i="0" u="none" strike="noStrike" dirty="0" smtClean="0">
                          <a:solidFill>
                            <a:schemeClr val="tx1"/>
                          </a:solidFill>
                          <a:effectLst/>
                          <a:latin typeface="+mn-lt"/>
                        </a:rPr>
                        <a:t>– total population</a:t>
                      </a:r>
                      <a:endParaRPr lang="en-US" sz="1400" b="0" i="0" u="none" strike="noStrike" dirty="0">
                        <a:solidFill>
                          <a:schemeClr val="tx1"/>
                        </a:solidFill>
                        <a:effectLst/>
                        <a:latin typeface="+mn-lt"/>
                      </a:endParaRPr>
                    </a:p>
                  </a:txBody>
                  <a:tcPr marL="93303" marR="46651" marT="46649" marB="46649"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chemeClr val="tx1"/>
                          </a:solidFill>
                          <a:effectLst/>
                          <a:latin typeface="+mn-lt"/>
                        </a:rPr>
                        <a:t>0.3%</a:t>
                      </a: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1" i="0" u="none" strike="noStrike" dirty="0" smtClean="0">
                          <a:solidFill>
                            <a:schemeClr val="bg1"/>
                          </a:solidFill>
                          <a:effectLst/>
                          <a:latin typeface="+mn-lt"/>
                        </a:rPr>
                        <a:t>5.0%</a:t>
                      </a:r>
                      <a:endParaRPr lang="en-US" sz="1400" b="1" i="0" u="none" strike="noStrike" dirty="0">
                        <a:solidFill>
                          <a:schemeClr val="bg1"/>
                        </a:solidFill>
                        <a:effectLst/>
                        <a:latin typeface="+mn-lt"/>
                      </a:endParaRPr>
                    </a:p>
                  </a:txBody>
                  <a:tcPr marL="46651" marR="46651" marT="46649" marB="46649"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2" name="Rectangle 11"/>
          <p:cNvSpPr/>
          <p:nvPr/>
        </p:nvSpPr>
        <p:spPr>
          <a:xfrm>
            <a:off x="7590573" y="5724178"/>
            <a:ext cx="777523" cy="3172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400" b="1" dirty="0" smtClean="0"/>
              <a:t>4.8%</a:t>
            </a:r>
            <a:endParaRPr lang="en-US" sz="1400" b="1" dirty="0"/>
          </a:p>
        </p:txBody>
      </p:sp>
      <p:sp>
        <p:nvSpPr>
          <p:cNvPr id="9" name="Rectangle 8"/>
          <p:cNvSpPr/>
          <p:nvPr/>
        </p:nvSpPr>
        <p:spPr>
          <a:xfrm>
            <a:off x="419479" y="1879156"/>
            <a:ext cx="8278288" cy="177614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 name="Title 1"/>
          <p:cNvSpPr>
            <a:spLocks noGrp="1"/>
          </p:cNvSpPr>
          <p:nvPr>
            <p:ph type="title"/>
          </p:nvPr>
        </p:nvSpPr>
        <p:spPr>
          <a:xfrm>
            <a:off x="121489" y="234863"/>
            <a:ext cx="8794113" cy="753668"/>
          </a:xfrm>
        </p:spPr>
        <p:txBody>
          <a:bodyPr/>
          <a:lstStyle/>
          <a:p>
            <a:r>
              <a:rPr lang="en-US" dirty="0" smtClean="0"/>
              <a:t>Enrollment shifts from 2009-2012 affected total Massachusetts expenditure growth</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77878763"/>
              </p:ext>
            </p:extLst>
          </p:nvPr>
        </p:nvGraphicFramePr>
        <p:xfrm>
          <a:off x="1778586" y="1879156"/>
          <a:ext cx="6905367" cy="1772649"/>
        </p:xfrm>
        <a:graphic>
          <a:graphicData uri="http://schemas.openxmlformats.org/drawingml/2006/table">
            <a:tbl>
              <a:tblPr/>
              <a:tblGrid>
                <a:gridCol w="4163987"/>
                <a:gridCol w="1370690"/>
                <a:gridCol w="1370690"/>
              </a:tblGrid>
              <a:tr h="52868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mn-lt"/>
                        </a:rPr>
                        <a:t>Payer</a:t>
                      </a:r>
                    </a:p>
                  </a:txBody>
                  <a:tcPr marL="93303" marR="46651" marT="46649" marB="46649" anchor="b">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Enrollment</a:t>
                      </a:r>
                      <a:endParaRPr lang="en-US" sz="1400" b="1" dirty="0">
                        <a:solidFill>
                          <a:schemeClr val="tx1"/>
                        </a:solidFill>
                      </a:endParaRPr>
                    </a:p>
                  </a:txBody>
                  <a:tcPr marL="46651" marR="46651" marT="46649" marB="46649" anchor="b">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smtClean="0">
                          <a:solidFill>
                            <a:schemeClr val="tx1"/>
                          </a:solidFill>
                          <a:effectLst/>
                          <a:latin typeface="+mn-lt"/>
                        </a:rPr>
                        <a:t>Per person</a:t>
                      </a:r>
                      <a:r>
                        <a:rPr lang="en-US" sz="1400" b="1" i="0" u="none" strike="noStrike" baseline="0" dirty="0" smtClean="0">
                          <a:solidFill>
                            <a:schemeClr val="tx1"/>
                          </a:solidFill>
                          <a:effectLst/>
                          <a:latin typeface="+mn-lt"/>
                        </a:rPr>
                        <a:t> expenditures</a:t>
                      </a:r>
                      <a:endParaRPr lang="en-US" sz="1400" b="1" i="0" u="none" strike="noStrike" dirty="0">
                        <a:solidFill>
                          <a:schemeClr val="tx1"/>
                        </a:solidFill>
                        <a:effectLst/>
                        <a:latin typeface="+mn-lt"/>
                      </a:endParaRPr>
                    </a:p>
                  </a:txBody>
                  <a:tcPr marL="46651" marR="46651" marT="46649" marB="46649" anchor="b">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10991">
                <a:tc>
                  <a:txBody>
                    <a:bodyPr/>
                    <a:lstStyle/>
                    <a:p>
                      <a:pPr algn="l" fontAlgn="ctr"/>
                      <a:r>
                        <a:rPr lang="en-US" sz="1400" b="0" i="0" u="none" strike="noStrike" dirty="0" smtClean="0">
                          <a:solidFill>
                            <a:schemeClr val="tx1"/>
                          </a:solidFill>
                          <a:effectLst/>
                          <a:latin typeface="+mn-lt"/>
                        </a:rPr>
                        <a:t>Medicare</a:t>
                      </a:r>
                      <a:endParaRPr lang="en-US" sz="1400" b="0" i="0" u="none" strike="noStrike" dirty="0">
                        <a:solidFill>
                          <a:schemeClr val="tx1"/>
                        </a:solidFill>
                        <a:effectLst/>
                        <a:latin typeface="+mn-lt"/>
                      </a:endParaRPr>
                    </a:p>
                  </a:txBody>
                  <a:tcPr marL="186606" marR="46651" marT="46649" marB="46649" anchor="ctr">
                    <a:lnL>
                      <a:noFill/>
                    </a:lnL>
                    <a:lnR>
                      <a:noFill/>
                    </a:lnR>
                    <a:lnT w="1270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solidFill>
                            <a:schemeClr val="tx1"/>
                          </a:solidFill>
                          <a:effectLst/>
                          <a:latin typeface="+mn-lt"/>
                        </a:rPr>
                        <a:t>2.7%</a:t>
                      </a: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smtClean="0">
                          <a:solidFill>
                            <a:schemeClr val="tx1"/>
                          </a:solidFill>
                          <a:effectLst/>
                          <a:latin typeface="+mn-lt"/>
                        </a:rPr>
                        <a:t>1.5%</a:t>
                      </a: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0991">
                <a:tc>
                  <a:txBody>
                    <a:bodyPr/>
                    <a:lstStyle/>
                    <a:p>
                      <a:pPr algn="l" fontAlgn="ctr"/>
                      <a:r>
                        <a:rPr lang="en-US" sz="1400" b="0" i="0" u="none" strike="noStrike" dirty="0" err="1" smtClean="0">
                          <a:solidFill>
                            <a:schemeClr val="tx1"/>
                          </a:solidFill>
                          <a:effectLst/>
                          <a:latin typeface="+mn-lt"/>
                        </a:rPr>
                        <a:t>MassHealth</a:t>
                      </a:r>
                      <a:endParaRPr lang="en-US" sz="1400" b="0" i="0" u="none" strike="noStrike" dirty="0">
                        <a:solidFill>
                          <a:schemeClr val="tx1"/>
                        </a:solidFill>
                        <a:effectLst/>
                        <a:latin typeface="+mn-lt"/>
                      </a:endParaRPr>
                    </a:p>
                  </a:txBody>
                  <a:tcPr marL="186606" marR="46651" marT="46649" marB="46649"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solidFill>
                            <a:schemeClr val="tx1"/>
                          </a:solidFill>
                          <a:effectLst/>
                          <a:latin typeface="+mn-lt"/>
                        </a:rPr>
                        <a:t>4.7%</a:t>
                      </a:r>
                      <a:endParaRPr lang="en-US" sz="1400" b="0" i="0" u="none" strike="noStrike" dirty="0">
                        <a:solidFill>
                          <a:schemeClr val="tx1"/>
                        </a:solidFill>
                        <a:effectLst/>
                        <a:latin typeface="+mn-lt"/>
                      </a:endParaRPr>
                    </a:p>
                  </a:txBody>
                  <a:tcPr marL="46651" marR="46651" marT="46649" marB="46649"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smtClean="0">
                          <a:solidFill>
                            <a:schemeClr val="tx1"/>
                          </a:solidFill>
                          <a:effectLst/>
                          <a:latin typeface="+mn-lt"/>
                        </a:rPr>
                        <a:t>0.8%</a:t>
                      </a:r>
                      <a:endParaRPr lang="en-US" sz="1400" b="0" i="0" u="none" strike="noStrike" dirty="0">
                        <a:solidFill>
                          <a:schemeClr val="tx1"/>
                        </a:solidFill>
                        <a:effectLst/>
                        <a:latin typeface="+mn-lt"/>
                      </a:endParaRPr>
                    </a:p>
                  </a:txBody>
                  <a:tcPr marL="46651" marR="46651" marT="46649" marB="46649"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0991">
                <a:tc>
                  <a:txBody>
                    <a:bodyPr/>
                    <a:lstStyle/>
                    <a:p>
                      <a:pPr algn="l" fontAlgn="ctr"/>
                      <a:r>
                        <a:rPr lang="en-US" sz="1400" b="0" i="0" u="none" strike="noStrike" dirty="0" smtClean="0">
                          <a:solidFill>
                            <a:schemeClr val="tx1"/>
                          </a:solidFill>
                          <a:effectLst/>
                          <a:latin typeface="+mn-lt"/>
                        </a:rPr>
                        <a:t>Commercial</a:t>
                      </a:r>
                      <a:endParaRPr lang="en-US" sz="1400" b="0" i="0" u="none" strike="noStrike" dirty="0">
                        <a:solidFill>
                          <a:schemeClr val="tx1"/>
                        </a:solidFill>
                        <a:effectLst/>
                        <a:latin typeface="+mn-lt"/>
                      </a:endParaRPr>
                    </a:p>
                  </a:txBody>
                  <a:tcPr marL="186606" marR="46651" marT="46649" marB="46649" anchor="ctr">
                    <a:lnL>
                      <a:noFill/>
                    </a:lnL>
                    <a:lnR>
                      <a:noFill/>
                    </a:lnR>
                    <a:lnT w="63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solidFill>
                            <a:schemeClr val="tx1"/>
                          </a:solidFill>
                          <a:effectLst/>
                          <a:latin typeface="+mn-lt"/>
                        </a:rPr>
                        <a:t>-1.0%</a:t>
                      </a:r>
                      <a:endParaRPr lang="en-US" sz="1400" b="0" i="0" u="none" strike="noStrike" dirty="0">
                        <a:solidFill>
                          <a:schemeClr val="tx1"/>
                        </a:solidFill>
                        <a:effectLst/>
                        <a:latin typeface="+mn-lt"/>
                      </a:endParaRPr>
                    </a:p>
                  </a:txBody>
                  <a:tcPr marL="46651" marR="46651" marT="46649" marB="46649" anchor="ctr">
                    <a:lnL>
                      <a:noFill/>
                    </a:lnL>
                    <a:lnR>
                      <a:noFill/>
                    </a:lnR>
                    <a:lnT w="63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smtClean="0">
                          <a:solidFill>
                            <a:schemeClr val="tx1"/>
                          </a:solidFill>
                          <a:effectLst/>
                          <a:latin typeface="+mn-lt"/>
                        </a:rPr>
                        <a:t>2.8%</a:t>
                      </a:r>
                      <a:endParaRPr lang="en-US" sz="1400" b="0" i="0" u="none" strike="noStrike" dirty="0">
                        <a:solidFill>
                          <a:schemeClr val="tx1"/>
                        </a:solidFill>
                        <a:effectLst/>
                        <a:latin typeface="+mn-lt"/>
                      </a:endParaRPr>
                    </a:p>
                  </a:txBody>
                  <a:tcPr marL="46651" marR="46651" marT="46649" marB="46649" anchor="ctr">
                    <a:lnL>
                      <a:noFill/>
                    </a:lnL>
                    <a:lnR>
                      <a:noFill/>
                    </a:lnR>
                    <a:lnT w="63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10991">
                <a:tc>
                  <a:txBody>
                    <a:bodyPr/>
                    <a:lstStyle/>
                    <a:p>
                      <a:pPr algn="l" fontAlgn="ctr"/>
                      <a:r>
                        <a:rPr lang="en-US" sz="1400" b="0" i="0" u="none" strike="noStrike" dirty="0">
                          <a:solidFill>
                            <a:schemeClr val="tx1"/>
                          </a:solidFill>
                          <a:effectLst/>
                          <a:latin typeface="+mn-lt"/>
                        </a:rPr>
                        <a:t>Massachusetts </a:t>
                      </a:r>
                      <a:r>
                        <a:rPr lang="en-US" sz="1400" b="0" i="0" u="none" strike="noStrike" dirty="0" smtClean="0">
                          <a:solidFill>
                            <a:schemeClr val="tx1"/>
                          </a:solidFill>
                          <a:effectLst/>
                          <a:latin typeface="+mn-lt"/>
                        </a:rPr>
                        <a:t>– total population</a:t>
                      </a:r>
                      <a:endParaRPr lang="en-US" sz="1400" b="0" i="0" u="none" strike="noStrike" dirty="0">
                        <a:solidFill>
                          <a:schemeClr val="tx1"/>
                        </a:solidFill>
                        <a:effectLst/>
                        <a:latin typeface="+mn-lt"/>
                      </a:endParaRPr>
                    </a:p>
                  </a:txBody>
                  <a:tcPr marL="93303" marR="46651" marT="46649" marB="46649"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algn="ctr" fontAlgn="ctr"/>
                      <a:r>
                        <a:rPr lang="en-US" sz="1400" b="0" i="0" u="none" strike="noStrike" dirty="0" smtClean="0">
                          <a:solidFill>
                            <a:schemeClr val="tx1"/>
                          </a:solidFill>
                          <a:effectLst/>
                          <a:latin typeface="+mn-lt"/>
                        </a:rPr>
                        <a:t>0.3%</a:t>
                      </a: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algn="ctr" fontAlgn="ctr"/>
                      <a:r>
                        <a:rPr lang="en-US" sz="1400" b="1" i="0" u="none" strike="noStrike" dirty="0" smtClean="0">
                          <a:solidFill>
                            <a:schemeClr val="bg1"/>
                          </a:solidFill>
                          <a:effectLst/>
                          <a:latin typeface="+mn-lt"/>
                        </a:rPr>
                        <a:t>3.1%</a:t>
                      </a:r>
                      <a:endParaRPr lang="en-US" sz="1400" b="1" i="0" u="none" strike="noStrike" dirty="0">
                        <a:solidFill>
                          <a:schemeClr val="bg1"/>
                        </a:solidFill>
                        <a:effectLst/>
                        <a:latin typeface="+mn-lt"/>
                      </a:endParaRPr>
                    </a:p>
                  </a:txBody>
                  <a:tcPr marL="46651" marR="46651" marT="46649" marB="46649"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r>
            </a:tbl>
          </a:graphicData>
        </a:graphic>
      </p:graphicFrame>
      <p:sp>
        <p:nvSpPr>
          <p:cNvPr id="7" name="McK 5. Source"/>
          <p:cNvSpPr>
            <a:spLocks noChangeArrowheads="1"/>
          </p:cNvSpPr>
          <p:nvPr>
            <p:custDataLst>
              <p:tags r:id="rId3"/>
            </p:custDataLst>
          </p:nvPr>
        </p:nvSpPr>
        <p:spPr bwMode="auto">
          <a:xfrm>
            <a:off x="121488" y="6403858"/>
            <a:ext cx="69888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CMS state-level personal health care expenditure data have only been published through 2009.  2010-2012 MA figures were estimated based on 2009-2012 expenditure data provided by CMS for Medicare, ANF budget information statements and expenditure data from </a:t>
            </a:r>
            <a:r>
              <a:rPr lang="en-US" sz="800" dirty="0" err="1">
                <a:solidFill>
                  <a:schemeClr val="bg1">
                    <a:lumMod val="50000"/>
                  </a:schemeClr>
                </a:solidFill>
                <a:latin typeface="Calibri Light" panose="020F0302020204030204" pitchFamily="34" charset="0"/>
              </a:rPr>
              <a:t>MassHealth</a:t>
            </a:r>
            <a:r>
              <a:rPr lang="en-US" sz="800" dirty="0">
                <a:solidFill>
                  <a:schemeClr val="bg1">
                    <a:lumMod val="50000"/>
                  </a:schemeClr>
                </a:solidFill>
                <a:latin typeface="Calibri Light" panose="020F0302020204030204" pitchFamily="34" charset="0"/>
              </a:rPr>
              <a:t>, and CHIA TME reports for commercial payers.</a:t>
            </a:r>
            <a:endParaRPr lang="en-US" sz="800" b="1" dirty="0">
              <a:solidFill>
                <a:schemeClr val="bg1">
                  <a:lumMod val="50000"/>
                </a:schemeClr>
              </a:solidFill>
              <a:latin typeface="Calibri Light" panose="020F0302020204030204" pitchFamily="34" charset="0"/>
            </a:endParaRP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Medicare and Medicaid Services; Bureau of Economic Analysis; Center for Health Information and Analysis; </a:t>
            </a:r>
            <a:r>
              <a:rPr lang="en-US" sz="800" dirty="0" err="1">
                <a:solidFill>
                  <a:schemeClr val="bg1">
                    <a:lumMod val="50000"/>
                  </a:schemeClr>
                </a:solidFill>
                <a:latin typeface="Calibri Light" panose="020F0302020204030204" pitchFamily="34" charset="0"/>
              </a:rPr>
              <a:t>MassHealth</a:t>
            </a:r>
            <a:r>
              <a:rPr lang="en-US" sz="800" dirty="0">
                <a:solidFill>
                  <a:schemeClr val="bg1">
                    <a:lumMod val="50000"/>
                  </a:schemeClr>
                </a:solidFill>
                <a:latin typeface="Calibri Light" panose="020F0302020204030204" pitchFamily="34" charset="0"/>
              </a:rPr>
              <a:t>; Census Bureau; HPC analysis</a:t>
            </a:r>
          </a:p>
        </p:txBody>
      </p:sp>
      <p:sp>
        <p:nvSpPr>
          <p:cNvPr id="11" name="Rectangle 10"/>
          <p:cNvSpPr/>
          <p:nvPr/>
        </p:nvSpPr>
        <p:spPr>
          <a:xfrm>
            <a:off x="419478" y="1879156"/>
            <a:ext cx="1359108" cy="1776140"/>
          </a:xfrm>
          <a:prstGeom prst="rect">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186592" tIns="46648" rIns="186592" bIns="46648" rtlCol="0" anchor="ctr"/>
          <a:lstStyle/>
          <a:p>
            <a:pPr algn="ctr"/>
            <a:r>
              <a:rPr lang="en-US" b="1" dirty="0" smtClean="0"/>
              <a:t>Estimated</a:t>
            </a:r>
            <a:r>
              <a:rPr lang="en-US" baseline="30000" dirty="0" smtClean="0">
                <a:solidFill>
                  <a:schemeClr val="bg1"/>
                </a:solidFill>
                <a:latin typeface="Calibri Light" panose="020F0302020204030204" pitchFamily="34" charset="0"/>
              </a:rPr>
              <a:t>*</a:t>
            </a:r>
            <a:r>
              <a:rPr lang="en-US" b="1" dirty="0" smtClean="0"/>
              <a:t> growth</a:t>
            </a:r>
            <a:endParaRPr lang="en-US" b="1" dirty="0"/>
          </a:p>
        </p:txBody>
      </p:sp>
      <p:sp>
        <p:nvSpPr>
          <p:cNvPr id="22" name="Rectangle 21"/>
          <p:cNvSpPr/>
          <p:nvPr/>
        </p:nvSpPr>
        <p:spPr>
          <a:xfrm>
            <a:off x="419478" y="4259573"/>
            <a:ext cx="1359108" cy="17761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fontAlgn="ctr">
              <a:spcBef>
                <a:spcPts val="0"/>
              </a:spcBef>
              <a:spcAft>
                <a:spcPts val="0"/>
              </a:spcAft>
              <a:defRPr/>
            </a:pPr>
            <a:r>
              <a:rPr lang="en-US" b="1" dirty="0">
                <a:solidFill>
                  <a:schemeClr val="bg1"/>
                </a:solidFill>
              </a:rPr>
              <a:t>Illustrative example: </a:t>
            </a:r>
            <a:r>
              <a:rPr lang="en-US" sz="1200" dirty="0">
                <a:solidFill>
                  <a:schemeClr val="bg1"/>
                </a:solidFill>
              </a:rPr>
              <a:t>statewide growth at hypothetical payer growth rates with same enrollment shifts</a:t>
            </a:r>
          </a:p>
        </p:txBody>
      </p:sp>
      <p:sp>
        <p:nvSpPr>
          <p:cNvPr id="24" name="Rectangle 23"/>
          <p:cNvSpPr/>
          <p:nvPr/>
        </p:nvSpPr>
        <p:spPr>
          <a:xfrm>
            <a:off x="7590573" y="3341195"/>
            <a:ext cx="777523" cy="317211"/>
          </a:xfrm>
          <a:prstGeom prst="rect">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400" b="1" dirty="0" smtClean="0"/>
              <a:t>3.1%</a:t>
            </a:r>
            <a:endParaRPr lang="en-US" sz="1400" b="1" dirty="0"/>
          </a:p>
        </p:txBody>
      </p:sp>
      <p:grpSp>
        <p:nvGrpSpPr>
          <p:cNvPr id="30" name="Group 29"/>
          <p:cNvGrpSpPr/>
          <p:nvPr/>
        </p:nvGrpSpPr>
        <p:grpSpPr>
          <a:xfrm>
            <a:off x="8556900" y="62718"/>
            <a:ext cx="526780" cy="525890"/>
            <a:chOff x="8386059" y="61469"/>
            <a:chExt cx="516263" cy="515421"/>
          </a:xfrm>
        </p:grpSpPr>
        <p:sp>
          <p:nvSpPr>
            <p:cNvPr id="31" name="Oval 30"/>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32" name="Oval 31"/>
            <p:cNvSpPr/>
            <p:nvPr/>
          </p:nvSpPr>
          <p:spPr>
            <a:xfrm>
              <a:off x="8653287"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33" name="Oval 32"/>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34" name="Oval 33"/>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
        <p:nvSpPr>
          <p:cNvPr id="20" name="TextBox 19"/>
          <p:cNvSpPr txBox="1"/>
          <p:nvPr/>
        </p:nvSpPr>
        <p:spPr>
          <a:xfrm>
            <a:off x="419478" y="1087457"/>
            <a:ext cx="8271639" cy="502445"/>
          </a:xfrm>
          <a:prstGeom prst="rect">
            <a:avLst/>
          </a:prstGeom>
          <a:noFill/>
        </p:spPr>
        <p:txBody>
          <a:bodyPr wrap="square" lIns="93296" tIns="46648" rIns="93296" bIns="46648" rtlCol="0">
            <a:spAutoFit/>
          </a:bodyPr>
          <a:lstStyle/>
          <a:p>
            <a:pPr>
              <a:defRPr/>
            </a:pPr>
            <a:r>
              <a:rPr lang="en-US" sz="1400" dirty="0" smtClean="0">
                <a:solidFill>
                  <a:schemeClr val="tx2"/>
                </a:solidFill>
                <a:latin typeface="Calibri Light" panose="020F0302020204030204" pitchFamily="34" charset="0"/>
              </a:rPr>
              <a:t>Massachusetts </a:t>
            </a:r>
            <a:r>
              <a:rPr lang="en-US" sz="1400" dirty="0">
                <a:solidFill>
                  <a:schemeClr val="tx2"/>
                </a:solidFill>
                <a:latin typeface="Calibri Light" panose="020F0302020204030204" pitchFamily="34" charset="0"/>
              </a:rPr>
              <a:t>health care cost trends, 2009 - 2012</a:t>
            </a:r>
          </a:p>
          <a:p>
            <a:pPr>
              <a:defRPr/>
            </a:pPr>
            <a:r>
              <a:rPr lang="en-US" sz="1200" dirty="0">
                <a:solidFill>
                  <a:schemeClr val="bg1">
                    <a:lumMod val="50000"/>
                  </a:schemeClr>
                </a:solidFill>
                <a:latin typeface="Calibri Light" panose="020F0302020204030204" pitchFamily="34" charset="0"/>
              </a:rPr>
              <a:t>Compound annual growth rate</a:t>
            </a:r>
          </a:p>
        </p:txBody>
      </p:sp>
      <p:cxnSp>
        <p:nvCxnSpPr>
          <p:cNvPr id="21" name="Straight Connector 20"/>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661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82881891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3674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621" y="1621"/>
                        <a:ext cx="1619" cy="1619"/>
                      </a:xfrm>
                      <a:prstGeom prst="rect">
                        <a:avLst/>
                      </a:prstGeom>
                    </p:spPr>
                  </p:pic>
                </p:oleObj>
              </mc:Fallback>
            </mc:AlternateContent>
          </a:graphicData>
        </a:graphic>
      </p:graphicFrame>
      <p:sp>
        <p:nvSpPr>
          <p:cNvPr id="9" name="Rectangle 8"/>
          <p:cNvSpPr/>
          <p:nvPr/>
        </p:nvSpPr>
        <p:spPr>
          <a:xfrm>
            <a:off x="419479" y="1879156"/>
            <a:ext cx="8264474" cy="2906094"/>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 name="Title 1"/>
          <p:cNvSpPr>
            <a:spLocks noGrp="1"/>
          </p:cNvSpPr>
          <p:nvPr>
            <p:ph type="title"/>
          </p:nvPr>
        </p:nvSpPr>
        <p:spPr>
          <a:xfrm>
            <a:off x="121489" y="234863"/>
            <a:ext cx="8177947" cy="753668"/>
          </a:xfrm>
        </p:spPr>
        <p:txBody>
          <a:bodyPr/>
          <a:lstStyle/>
          <a:p>
            <a:r>
              <a:rPr lang="en-US" dirty="0" smtClean="0"/>
              <a:t>Price has driven recent commercial expenditure growth, while utilization has driven Medicare expenditure growth</a:t>
            </a:r>
            <a:endParaRPr lang="en-US" dirty="0"/>
          </a:p>
        </p:txBody>
      </p:sp>
      <p:sp>
        <p:nvSpPr>
          <p:cNvPr id="11" name="Rectangle 10"/>
          <p:cNvSpPr/>
          <p:nvPr/>
        </p:nvSpPr>
        <p:spPr>
          <a:xfrm>
            <a:off x="419478" y="1879155"/>
            <a:ext cx="1401765" cy="3877909"/>
          </a:xfrm>
          <a:prstGeom prst="rect">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186592" tIns="46648" rIns="186592" bIns="46648" rtlCol="0" anchor="ctr"/>
          <a:lstStyle/>
          <a:p>
            <a:pPr algn="ctr"/>
            <a:r>
              <a:rPr lang="en-US" b="1" dirty="0" smtClean="0"/>
              <a:t>Drivers of expenditure growth</a:t>
            </a:r>
            <a:endParaRPr lang="en-US" b="1" dirty="0"/>
          </a:p>
        </p:txBody>
      </p:sp>
      <p:grpSp>
        <p:nvGrpSpPr>
          <p:cNvPr id="30" name="Group 29"/>
          <p:cNvGrpSpPr/>
          <p:nvPr/>
        </p:nvGrpSpPr>
        <p:grpSpPr>
          <a:xfrm>
            <a:off x="8556900" y="62718"/>
            <a:ext cx="526780" cy="525890"/>
            <a:chOff x="8386059" y="61469"/>
            <a:chExt cx="516263" cy="515421"/>
          </a:xfrm>
        </p:grpSpPr>
        <p:sp>
          <p:nvSpPr>
            <p:cNvPr id="31" name="Oval 30"/>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32" name="Oval 31"/>
            <p:cNvSpPr/>
            <p:nvPr/>
          </p:nvSpPr>
          <p:spPr>
            <a:xfrm>
              <a:off x="8653287"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33" name="Oval 32"/>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34" name="Oval 33"/>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
        <p:nvSpPr>
          <p:cNvPr id="18" name="TextBox 17"/>
          <p:cNvSpPr txBox="1"/>
          <p:nvPr/>
        </p:nvSpPr>
        <p:spPr>
          <a:xfrm>
            <a:off x="419478" y="1087457"/>
            <a:ext cx="8271639" cy="502445"/>
          </a:xfrm>
          <a:prstGeom prst="rect">
            <a:avLst/>
          </a:prstGeom>
          <a:noFill/>
        </p:spPr>
        <p:txBody>
          <a:bodyPr wrap="square" lIns="93296" tIns="46648" rIns="93296" bIns="46648" rtlCol="0">
            <a:spAutoFit/>
          </a:bodyPr>
          <a:lstStyle/>
          <a:p>
            <a:pPr>
              <a:defRPr/>
            </a:pPr>
            <a:r>
              <a:rPr lang="en-US" sz="1400" dirty="0">
                <a:solidFill>
                  <a:schemeClr val="tx2"/>
                </a:solidFill>
                <a:latin typeface="Calibri Light" panose="020F0302020204030204" pitchFamily="34" charset="0"/>
              </a:rPr>
              <a:t>Deconstruction of </a:t>
            </a:r>
            <a:r>
              <a:rPr lang="en-US" sz="1400" dirty="0" smtClean="0">
                <a:solidFill>
                  <a:schemeClr val="tx2"/>
                </a:solidFill>
                <a:latin typeface="Calibri Light" panose="020F0302020204030204" pitchFamily="34" charset="0"/>
              </a:rPr>
              <a:t>expenditure growth </a:t>
            </a:r>
            <a:r>
              <a:rPr lang="en-US" sz="1400" dirty="0">
                <a:solidFill>
                  <a:schemeClr val="tx2"/>
                </a:solidFill>
                <a:latin typeface="Calibri Light" panose="020F0302020204030204" pitchFamily="34" charset="0"/>
              </a:rPr>
              <a:t>in the commercial and Medicare markets</a:t>
            </a:r>
          </a:p>
          <a:p>
            <a:pPr>
              <a:defRPr/>
            </a:pPr>
            <a:r>
              <a:rPr lang="en-US" sz="1200" dirty="0">
                <a:solidFill>
                  <a:schemeClr val="bg1">
                    <a:lumMod val="50000"/>
                  </a:schemeClr>
                </a:solidFill>
                <a:latin typeface="Calibri Light" panose="020F0302020204030204" pitchFamily="34" charset="0"/>
              </a:rPr>
              <a:t>Growth </a:t>
            </a:r>
            <a:r>
              <a:rPr lang="en-US" sz="1200" dirty="0" smtClean="0">
                <a:solidFill>
                  <a:schemeClr val="bg1">
                    <a:lumMod val="50000"/>
                  </a:schemeClr>
                </a:solidFill>
                <a:latin typeface="Calibri Light" panose="020F0302020204030204" pitchFamily="34" charset="0"/>
              </a:rPr>
              <a:t>of driver </a:t>
            </a:r>
            <a:r>
              <a:rPr lang="en-US" sz="1200" dirty="0">
                <a:solidFill>
                  <a:schemeClr val="bg1">
                    <a:lumMod val="50000"/>
                  </a:schemeClr>
                </a:solidFill>
                <a:latin typeface="Calibri Light" panose="020F0302020204030204" pitchFamily="34" charset="0"/>
              </a:rPr>
              <a:t>relative to overall growth, 2009-2011</a:t>
            </a:r>
          </a:p>
        </p:txBody>
      </p:sp>
      <p:cxnSp>
        <p:nvCxnSpPr>
          <p:cNvPr id="19" name="Straight Connector 18"/>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22" name="McK 5. Source"/>
          <p:cNvSpPr>
            <a:spLocks noChangeArrowheads="1"/>
          </p:cNvSpPr>
          <p:nvPr>
            <p:custDataLst>
              <p:tags r:id="rId3"/>
            </p:custDataLst>
          </p:nvPr>
        </p:nvSpPr>
        <p:spPr bwMode="auto">
          <a:xfrm>
            <a:off x="121487" y="6277658"/>
            <a:ext cx="700345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Medicare fee-for-service unit prices are set according to a fee schedule established by the Centers for Medicare &amp; Medicaid Services (CMS), which is adjusted to reflect input cost differences due to geography and teaching status. Cost growth attributable to price may occur if CMS updates fee schedules or if Medicare beneficiaries choose to receive care in settings with higher input costs.</a:t>
            </a:r>
            <a:endParaRPr lang="en-US" sz="800" b="1" dirty="0" smtClean="0">
              <a:solidFill>
                <a:schemeClr val="bg1">
                  <a:lumMod val="50000"/>
                </a:schemeClr>
              </a:solidFill>
              <a:latin typeface="Calibri Light" panose="020F0302020204030204" pitchFamily="34" charset="0"/>
            </a:endParaRPr>
          </a:p>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Source</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All-Payer Claims Database; </a:t>
            </a:r>
            <a:r>
              <a:rPr lang="en-US" sz="800" dirty="0" smtClean="0">
                <a:solidFill>
                  <a:schemeClr val="bg1">
                    <a:lumMod val="50000"/>
                  </a:schemeClr>
                </a:solidFill>
                <a:latin typeface="Calibri Light" panose="020F0302020204030204" pitchFamily="34" charset="0"/>
              </a:rPr>
              <a:t>HPC analysis</a:t>
            </a:r>
            <a:endParaRPr lang="en-US" sz="800" dirty="0">
              <a:solidFill>
                <a:schemeClr val="bg1">
                  <a:lumMod val="50000"/>
                </a:schemeClr>
              </a:solidFill>
              <a:latin typeface="Calibri Light" panose="020F0302020204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4262142917"/>
              </p:ext>
            </p:extLst>
          </p:nvPr>
        </p:nvGraphicFramePr>
        <p:xfrm>
          <a:off x="1821242" y="1879155"/>
          <a:ext cx="6862712" cy="3877911"/>
        </p:xfrm>
        <a:graphic>
          <a:graphicData uri="http://schemas.openxmlformats.org/drawingml/2006/table">
            <a:tbl>
              <a:tblPr/>
              <a:tblGrid>
                <a:gridCol w="937662"/>
                <a:gridCol w="3377400"/>
                <a:gridCol w="1273825"/>
                <a:gridCol w="1273825"/>
              </a:tblGrid>
              <a:tr h="8185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mn-lt"/>
                        </a:rPr>
                        <a:t>Driver</a:t>
                      </a:r>
                    </a:p>
                  </a:txBody>
                  <a:tcPr marL="74642" marR="46651" marT="46649" marB="46649" anchor="b">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1" dirty="0" smtClean="0">
                          <a:solidFill>
                            <a:schemeClr val="tx1"/>
                          </a:solidFill>
                        </a:rPr>
                        <a:t>Description</a:t>
                      </a:r>
                      <a:endParaRPr lang="en-US" sz="1400" b="1" dirty="0">
                        <a:solidFill>
                          <a:schemeClr val="tx1"/>
                        </a:solidFill>
                      </a:endParaRPr>
                    </a:p>
                  </a:txBody>
                  <a:tcPr marL="46651" marR="46651" marT="46649" marB="46649" anchor="b">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smtClean="0">
                          <a:solidFill>
                            <a:schemeClr val="tx1"/>
                          </a:solidFill>
                          <a:effectLst/>
                          <a:latin typeface="+mn-lt"/>
                        </a:rPr>
                        <a:t>Commercial change</a:t>
                      </a:r>
                      <a:br>
                        <a:rPr lang="en-US" sz="1400" b="1" i="0" u="none" strike="noStrike" dirty="0" smtClean="0">
                          <a:solidFill>
                            <a:schemeClr val="tx1"/>
                          </a:solidFill>
                          <a:effectLst/>
                          <a:latin typeface="+mn-lt"/>
                        </a:rPr>
                      </a:br>
                      <a:r>
                        <a:rPr lang="en-US" sz="1400" b="1" i="0" u="none" strike="noStrike" dirty="0" smtClean="0">
                          <a:solidFill>
                            <a:schemeClr val="tx1"/>
                          </a:solidFill>
                          <a:effectLst/>
                          <a:latin typeface="+mn-lt"/>
                        </a:rPr>
                        <a:t>2009-2011</a:t>
                      </a:r>
                      <a:endParaRPr lang="en-US" sz="1400" b="1" i="0" u="none" strike="noStrike" dirty="0">
                        <a:solidFill>
                          <a:schemeClr val="tx1"/>
                        </a:solidFill>
                        <a:effectLst/>
                        <a:latin typeface="+mn-lt"/>
                      </a:endParaRPr>
                    </a:p>
                  </a:txBody>
                  <a:tcPr marL="46651" marR="46651" marT="46649" marB="46649" anchor="b">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mn-lt"/>
                        </a:rPr>
                        <a:t>Medicare </a:t>
                      </a:r>
                      <a:br>
                        <a:rPr lang="en-US" sz="1400" b="1" i="0" u="none" strike="noStrike" dirty="0" smtClean="0">
                          <a:solidFill>
                            <a:schemeClr val="tx1"/>
                          </a:solidFill>
                          <a:effectLst/>
                          <a:latin typeface="+mn-lt"/>
                        </a:rPr>
                      </a:br>
                      <a:r>
                        <a:rPr lang="en-US" sz="1400" b="1" i="0" u="none" strike="noStrike" dirty="0" smtClean="0">
                          <a:solidFill>
                            <a:schemeClr val="tx1"/>
                          </a:solidFill>
                          <a:effectLst/>
                          <a:latin typeface="+mn-lt"/>
                        </a:rPr>
                        <a:t>change</a:t>
                      </a:r>
                      <a:br>
                        <a:rPr lang="en-US" sz="1400" b="1" i="0" u="none" strike="noStrike" dirty="0" smtClean="0">
                          <a:solidFill>
                            <a:schemeClr val="tx1"/>
                          </a:solidFill>
                          <a:effectLst/>
                          <a:latin typeface="+mn-lt"/>
                        </a:rPr>
                      </a:br>
                      <a:r>
                        <a:rPr lang="en-US" sz="1400" b="1" i="0" u="none" strike="noStrike" dirty="0" smtClean="0">
                          <a:solidFill>
                            <a:schemeClr val="tx1"/>
                          </a:solidFill>
                          <a:effectLst/>
                          <a:latin typeface="+mn-lt"/>
                        </a:rPr>
                        <a:t>2009-2011</a:t>
                      </a:r>
                    </a:p>
                  </a:txBody>
                  <a:tcPr marL="46651" marR="46651" marT="46649" marB="46649" anchor="b">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95859">
                <a:tc>
                  <a:txBody>
                    <a:bodyPr/>
                    <a:lstStyle/>
                    <a:p>
                      <a:pPr algn="l" fontAlgn="ctr"/>
                      <a:r>
                        <a:rPr lang="en-US" sz="1400" b="0" i="0" u="none" strike="noStrike" dirty="0" smtClean="0">
                          <a:solidFill>
                            <a:schemeClr val="tx1"/>
                          </a:solidFill>
                          <a:effectLst/>
                          <a:latin typeface="+mn-lt"/>
                        </a:rPr>
                        <a:t>Risk</a:t>
                      </a:r>
                      <a:endParaRPr lang="en-US" sz="1400" b="0" i="0" u="none" strike="noStrike" dirty="0">
                        <a:solidFill>
                          <a:schemeClr val="tx1"/>
                        </a:solidFill>
                        <a:effectLst/>
                        <a:latin typeface="+mn-lt"/>
                      </a:endParaRPr>
                    </a:p>
                  </a:txBody>
                  <a:tcPr marL="74642" marR="46651" marT="46649" marB="46649"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169863" indent="-169863">
                        <a:spcAft>
                          <a:spcPts val="400"/>
                        </a:spcAft>
                        <a:buFont typeface="Wingdings" pitchFamily="2" charset="2"/>
                        <a:buChar char="§"/>
                      </a:pPr>
                      <a:r>
                        <a:rPr lang="en-US" sz="1400" dirty="0" smtClean="0">
                          <a:latin typeface="+mn-lt"/>
                        </a:rPr>
                        <a:t>Changes in average health status across all members</a:t>
                      </a:r>
                      <a:endParaRPr lang="en-US" sz="1400" baseline="0" dirty="0" smtClean="0">
                        <a:latin typeface="+mn-lt"/>
                      </a:endParaRPr>
                    </a:p>
                  </a:txBody>
                  <a:tcPr marL="46651" marR="46651" marT="46649" marB="46649"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algn="ctr" fontAlgn="ct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algn="ctr" fontAlgn="ct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DFE5EF"/>
                    </a:solidFill>
                  </a:tcPr>
                </a:tc>
              </a:tr>
              <a:tr h="1181766">
                <a:tc>
                  <a:txBody>
                    <a:bodyPr/>
                    <a:lstStyle/>
                    <a:p>
                      <a:pPr algn="l" fontAlgn="ctr"/>
                      <a:r>
                        <a:rPr lang="en-US" sz="1400" b="0" i="0" u="none" strike="noStrike" dirty="0" smtClean="0">
                          <a:solidFill>
                            <a:schemeClr val="tx1"/>
                          </a:solidFill>
                          <a:effectLst/>
                          <a:latin typeface="+mn-lt"/>
                        </a:rPr>
                        <a:t>Utilization</a:t>
                      </a:r>
                      <a:endParaRPr lang="en-US" sz="1400" b="0" i="0" u="none" strike="noStrike" dirty="0">
                        <a:solidFill>
                          <a:schemeClr val="tx1"/>
                        </a:solidFill>
                        <a:effectLst/>
                        <a:latin typeface="+mn-lt"/>
                      </a:endParaRPr>
                    </a:p>
                  </a:txBody>
                  <a:tcPr marL="74642" marR="46651" marT="46649" marB="46649" anchor="ctr">
                    <a:lnL>
                      <a:noFill/>
                    </a:lnL>
                    <a:lnR>
                      <a:noFill/>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169863" marR="0" indent="-169863"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1400" dirty="0" smtClean="0">
                        <a:latin typeface="+mn-lt"/>
                      </a:endParaRPr>
                    </a:p>
                    <a:p>
                      <a:pPr marL="169863" marR="0" indent="-169863"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dirty="0" smtClean="0">
                          <a:latin typeface="+mn-lt"/>
                        </a:rPr>
                        <a:t>Changes in the quantity</a:t>
                      </a:r>
                      <a:r>
                        <a:rPr lang="en-US" sz="1400" baseline="0" dirty="0" smtClean="0">
                          <a:latin typeface="+mn-lt"/>
                        </a:rPr>
                        <a:t> of services used, adjusted for changes in average health status</a:t>
                      </a:r>
                    </a:p>
                    <a:p>
                      <a:pPr marL="169863" marR="0" indent="-169863"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1400" dirty="0" smtClean="0">
                        <a:latin typeface="+mn-lt"/>
                      </a:endParaRPr>
                    </a:p>
                  </a:txBody>
                  <a:tcPr marL="46651" marR="46651" marT="46649" marB="46649" anchor="ctr">
                    <a:lnL>
                      <a:noFill/>
                    </a:lnL>
                    <a:lnR>
                      <a:noFill/>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algn="ctr" fontAlgn="ct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algn="ctr" fontAlgn="ct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DFE5EF"/>
                    </a:solidFill>
                  </a:tcPr>
                </a:tc>
              </a:tr>
              <a:tr h="1181766">
                <a:tc>
                  <a:txBody>
                    <a:bodyPr/>
                    <a:lstStyle/>
                    <a:p>
                      <a:pPr algn="l" fontAlgn="ctr"/>
                      <a:r>
                        <a:rPr lang="en-US" sz="1400" b="0" i="0" u="none" strike="noStrike" dirty="0" smtClean="0">
                          <a:solidFill>
                            <a:schemeClr val="tx1"/>
                          </a:solidFill>
                          <a:effectLst/>
                          <a:latin typeface="+mn-lt"/>
                        </a:rPr>
                        <a:t>Price</a:t>
                      </a:r>
                      <a:endParaRPr lang="en-US" sz="1400" b="0" i="0" u="none" strike="noStrike" dirty="0">
                        <a:solidFill>
                          <a:schemeClr val="tx1"/>
                        </a:solidFill>
                        <a:effectLst/>
                        <a:latin typeface="+mn-lt"/>
                      </a:endParaRPr>
                    </a:p>
                  </a:txBody>
                  <a:tcPr marL="74642" marR="46651" marT="46649" marB="46649" anchor="ctr">
                    <a:lnL>
                      <a:noFill/>
                    </a:lnL>
                    <a:lnR>
                      <a:noFill/>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169863" indent="-169863">
                        <a:buFont typeface="Wingdings" pitchFamily="2" charset="2"/>
                        <a:buChar char="§"/>
                      </a:pPr>
                      <a:r>
                        <a:rPr lang="en-US" sz="1400" b="0" dirty="0" smtClean="0">
                          <a:solidFill>
                            <a:schemeClr val="tx1"/>
                          </a:solidFill>
                        </a:rPr>
                        <a:t>Changes</a:t>
                      </a:r>
                      <a:r>
                        <a:rPr lang="en-US" sz="1400" b="0" baseline="0" dirty="0" smtClean="0">
                          <a:solidFill>
                            <a:schemeClr val="tx1"/>
                          </a:solidFill>
                        </a:rPr>
                        <a:t> in u</a:t>
                      </a:r>
                      <a:r>
                        <a:rPr lang="en-US" sz="1400" b="0" dirty="0" smtClean="0">
                          <a:solidFill>
                            <a:schemeClr val="tx1"/>
                          </a:solidFill>
                        </a:rPr>
                        <a:t>nit prices:</a:t>
                      </a:r>
                      <a:r>
                        <a:rPr lang="en-US" sz="1400" b="0" baseline="0" dirty="0" smtClean="0">
                          <a:solidFill>
                            <a:schemeClr val="tx1"/>
                          </a:solidFill>
                        </a:rPr>
                        <a:t> </a:t>
                      </a:r>
                      <a:r>
                        <a:rPr lang="en-US" sz="1400" dirty="0" smtClean="0">
                          <a:solidFill>
                            <a:schemeClr val="tx1"/>
                          </a:solidFill>
                        </a:rPr>
                        <a:t>the fee schedules established between payers and</a:t>
                      </a:r>
                      <a:r>
                        <a:rPr lang="en-US" sz="1400" baseline="0" dirty="0" smtClean="0">
                          <a:solidFill>
                            <a:schemeClr val="tx1"/>
                          </a:solidFill>
                        </a:rPr>
                        <a:t> providers</a:t>
                      </a:r>
                      <a:endParaRPr lang="en-US" sz="1400" dirty="0" smtClean="0">
                        <a:solidFill>
                          <a:schemeClr val="tx1"/>
                        </a:solidFill>
                      </a:endParaRPr>
                    </a:p>
                    <a:p>
                      <a:pPr marL="169863" indent="-169863">
                        <a:buFont typeface="Wingdings" pitchFamily="2" charset="2"/>
                        <a:buChar char="§"/>
                      </a:pPr>
                      <a:r>
                        <a:rPr lang="en-US" sz="1400" b="0" dirty="0" smtClean="0">
                          <a:solidFill>
                            <a:schemeClr val="tx1"/>
                          </a:solidFill>
                        </a:rPr>
                        <a:t>Changes in provider mix:</a:t>
                      </a:r>
                      <a:r>
                        <a:rPr lang="en-US" sz="1400" dirty="0" smtClean="0">
                          <a:solidFill>
                            <a:schemeClr val="tx1"/>
                          </a:solidFill>
                        </a:rPr>
                        <a:t> whether consumers choose to receive their care in higher-price or lower-price settings</a:t>
                      </a:r>
                    </a:p>
                  </a:txBody>
                  <a:tcPr marL="46651" marR="46651" marT="46649" marB="46649" anchor="ctr">
                    <a:lnL>
                      <a:noFill/>
                    </a:lnL>
                    <a:lnR>
                      <a:noFill/>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algn="ctr" fontAlgn="ct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algn="ctr" fontAlgn="ctr"/>
                      <a:endParaRPr lang="en-US" sz="1400" b="0" i="0" u="none" strike="noStrike" dirty="0">
                        <a:solidFill>
                          <a:schemeClr val="tx1"/>
                        </a:solidFill>
                        <a:effectLst/>
                        <a:latin typeface="+mn-lt"/>
                      </a:endParaRPr>
                    </a:p>
                  </a:txBody>
                  <a:tcPr marL="46651" marR="46651" marT="46649" marB="46649" anchor="ctr">
                    <a:lnL>
                      <a:noFill/>
                    </a:lnL>
                    <a:lnR>
                      <a:noFill/>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r>
            </a:tbl>
          </a:graphicData>
        </a:graphic>
      </p:graphicFrame>
      <p:sp>
        <p:nvSpPr>
          <p:cNvPr id="4" name="Left-Right Arrow 3"/>
          <p:cNvSpPr/>
          <p:nvPr/>
        </p:nvSpPr>
        <p:spPr>
          <a:xfrm>
            <a:off x="6275627" y="2806212"/>
            <a:ext cx="1023321" cy="435929"/>
          </a:xfrm>
          <a:prstGeom prst="leftRightArrow">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t>Limited change</a:t>
            </a:r>
          </a:p>
        </p:txBody>
      </p:sp>
      <p:sp>
        <p:nvSpPr>
          <p:cNvPr id="25" name="Left-Right Arrow 24"/>
          <p:cNvSpPr/>
          <p:nvPr/>
        </p:nvSpPr>
        <p:spPr>
          <a:xfrm>
            <a:off x="6275627" y="3755962"/>
            <a:ext cx="1023321" cy="435929"/>
          </a:xfrm>
          <a:prstGeom prst="leftRightArrow">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t>Limited change</a:t>
            </a:r>
          </a:p>
        </p:txBody>
      </p:sp>
      <p:sp>
        <p:nvSpPr>
          <p:cNvPr id="20" name="Left-Right Arrow 19"/>
          <p:cNvSpPr/>
          <p:nvPr/>
        </p:nvSpPr>
        <p:spPr>
          <a:xfrm>
            <a:off x="7556250" y="2806212"/>
            <a:ext cx="1023321" cy="435929"/>
          </a:xfrm>
          <a:prstGeom prst="leftRightArrow">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t>Limited change</a:t>
            </a:r>
          </a:p>
        </p:txBody>
      </p:sp>
      <p:sp>
        <p:nvSpPr>
          <p:cNvPr id="21" name="Left-Right Arrow 20"/>
          <p:cNvSpPr/>
          <p:nvPr/>
        </p:nvSpPr>
        <p:spPr>
          <a:xfrm>
            <a:off x="7556250" y="4962756"/>
            <a:ext cx="1023321" cy="435929"/>
          </a:xfrm>
          <a:prstGeom prst="leftRightArrow">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t>Limited </a:t>
            </a:r>
            <a:r>
              <a:rPr lang="en-US" sz="1100" dirty="0" smtClean="0"/>
              <a:t>change</a:t>
            </a:r>
            <a:r>
              <a:rPr lang="en-US" sz="1100" baseline="30000" dirty="0" smtClean="0"/>
              <a:t>*</a:t>
            </a:r>
            <a:endParaRPr lang="en-US" sz="1100" dirty="0"/>
          </a:p>
        </p:txBody>
      </p:sp>
      <p:sp>
        <p:nvSpPr>
          <p:cNvPr id="6" name="Up Arrow 5"/>
          <p:cNvSpPr/>
          <p:nvPr/>
        </p:nvSpPr>
        <p:spPr>
          <a:xfrm>
            <a:off x="6409615" y="4702947"/>
            <a:ext cx="752140" cy="955546"/>
          </a:xfrm>
          <a:prstGeom prst="upArrow">
            <a:avLst>
              <a:gd name="adj1" fmla="val 50000"/>
              <a:gd name="adj2" fmla="val 51514"/>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dirty="0"/>
              <a:t/>
            </a:r>
            <a:br>
              <a:rPr lang="en-US" sz="800" dirty="0"/>
            </a:br>
            <a:r>
              <a:rPr lang="en-US" sz="1100" dirty="0"/>
              <a:t>Increase</a:t>
            </a:r>
          </a:p>
          <a:p>
            <a:pPr algn="ctr"/>
            <a:endParaRPr lang="en-US" sz="1100" dirty="0"/>
          </a:p>
          <a:p>
            <a:pPr algn="ctr"/>
            <a:endParaRPr lang="en-US" sz="1100" dirty="0"/>
          </a:p>
          <a:p>
            <a:pPr algn="ctr"/>
            <a:endParaRPr lang="en-US" sz="1100" dirty="0"/>
          </a:p>
          <a:p>
            <a:pPr algn="ctr"/>
            <a:endParaRPr lang="en-US" sz="1100" dirty="0"/>
          </a:p>
        </p:txBody>
      </p:sp>
      <p:sp>
        <p:nvSpPr>
          <p:cNvPr id="27" name="Up Arrow 26"/>
          <p:cNvSpPr/>
          <p:nvPr/>
        </p:nvSpPr>
        <p:spPr>
          <a:xfrm>
            <a:off x="7691840" y="3496153"/>
            <a:ext cx="752140" cy="955546"/>
          </a:xfrm>
          <a:prstGeom prst="upArrow">
            <a:avLst>
              <a:gd name="adj1" fmla="val 50000"/>
              <a:gd name="adj2" fmla="val 51514"/>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dirty="0"/>
              <a:t/>
            </a:r>
            <a:br>
              <a:rPr lang="en-US" sz="800" dirty="0"/>
            </a:br>
            <a:r>
              <a:rPr lang="en-US" sz="1100" dirty="0"/>
              <a:t>Increase</a:t>
            </a:r>
          </a:p>
          <a:p>
            <a:pPr algn="ctr"/>
            <a:endParaRPr lang="en-US" sz="1100" dirty="0"/>
          </a:p>
          <a:p>
            <a:pPr algn="ctr"/>
            <a:endParaRPr lang="en-US" sz="1100" dirty="0"/>
          </a:p>
          <a:p>
            <a:pPr algn="ctr"/>
            <a:endParaRPr lang="en-US" sz="1100" dirty="0"/>
          </a:p>
          <a:p>
            <a:pPr algn="ctr"/>
            <a:endParaRPr lang="en-US" sz="1100" dirty="0"/>
          </a:p>
        </p:txBody>
      </p:sp>
    </p:spTree>
    <p:extLst>
      <p:ext uri="{BB962C8B-B14F-4D97-AF65-F5344CB8AC3E}">
        <p14:creationId xmlns:p14="http://schemas.microsoft.com/office/powerpoint/2010/main" val="2975004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ext uri="{D42A27DB-BD31-4B8C-83A1-F6EECF244321}">
                <p14:modId xmlns:p14="http://schemas.microsoft.com/office/powerpoint/2010/main" val="327959752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7199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621" y="1621"/>
                        <a:ext cx="1619" cy="1619"/>
                      </a:xfrm>
                      <a:prstGeom prst="rect">
                        <a:avLst/>
                      </a:prstGeom>
                    </p:spPr>
                  </p:pic>
                </p:oleObj>
              </mc:Fallback>
            </mc:AlternateContent>
          </a:graphicData>
        </a:graphic>
      </p:graphicFrame>
      <p:sp>
        <p:nvSpPr>
          <p:cNvPr id="31" name="Rectangle 30"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sym typeface="Calibri Light"/>
            </a:endParaRPr>
          </a:p>
        </p:txBody>
      </p:sp>
      <p:sp>
        <p:nvSpPr>
          <p:cNvPr id="35" name="Up-Down Arrow 34"/>
          <p:cNvSpPr/>
          <p:nvPr/>
        </p:nvSpPr>
        <p:spPr>
          <a:xfrm>
            <a:off x="7815346" y="3021255"/>
            <a:ext cx="168058" cy="402983"/>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 name="Title 1"/>
          <p:cNvSpPr>
            <a:spLocks noGrp="1"/>
          </p:cNvSpPr>
          <p:nvPr>
            <p:ph type="title"/>
          </p:nvPr>
        </p:nvSpPr>
        <p:spPr>
          <a:xfrm>
            <a:off x="121489" y="234863"/>
            <a:ext cx="8794113" cy="376834"/>
          </a:xfrm>
        </p:spPr>
        <p:txBody>
          <a:bodyPr/>
          <a:lstStyle/>
          <a:p>
            <a:r>
              <a:rPr lang="en-US" dirty="0"/>
              <a:t>Profile of Massachusetts’ health care spending</a:t>
            </a:r>
          </a:p>
        </p:txBody>
      </p:sp>
      <p:grpSp>
        <p:nvGrpSpPr>
          <p:cNvPr id="45" name="Group 44"/>
          <p:cNvGrpSpPr/>
          <p:nvPr/>
        </p:nvGrpSpPr>
        <p:grpSpPr>
          <a:xfrm>
            <a:off x="8556900" y="62718"/>
            <a:ext cx="526780" cy="525890"/>
            <a:chOff x="8386059" y="61469"/>
            <a:chExt cx="516263" cy="515421"/>
          </a:xfrm>
        </p:grpSpPr>
        <p:sp>
          <p:nvSpPr>
            <p:cNvPr id="46" name="Oval 45"/>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47" name="Oval 46"/>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48" name="Oval 47"/>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49" name="Oval 48"/>
            <p:cNvSpPr/>
            <p:nvPr/>
          </p:nvSpPr>
          <p:spPr>
            <a:xfrm>
              <a:off x="8386059" y="327855"/>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grpSp>
        <p:nvGrpSpPr>
          <p:cNvPr id="25" name="Group 24"/>
          <p:cNvGrpSpPr/>
          <p:nvPr/>
        </p:nvGrpSpPr>
        <p:grpSpPr>
          <a:xfrm>
            <a:off x="8216026" y="2659640"/>
            <a:ext cx="539501" cy="395067"/>
            <a:chOff x="-2328285" y="2116138"/>
            <a:chExt cx="1885950" cy="1381125"/>
          </a:xfrm>
          <a:solidFill>
            <a:schemeClr val="bg1">
              <a:lumMod val="75000"/>
            </a:schemeClr>
          </a:solidFill>
        </p:grpSpPr>
        <p:sp>
          <p:nvSpPr>
            <p:cNvPr id="26" name="Freeform 157"/>
            <p:cNvSpPr>
              <a:spLocks/>
            </p:cNvSpPr>
            <p:nvPr/>
          </p:nvSpPr>
          <p:spPr bwMode="auto">
            <a:xfrm>
              <a:off x="-2328285" y="2116138"/>
              <a:ext cx="1822450" cy="946150"/>
            </a:xfrm>
            <a:custGeom>
              <a:avLst/>
              <a:gdLst>
                <a:gd name="T0" fmla="*/ 324 w 1148"/>
                <a:gd name="T1" fmla="*/ 82 h 596"/>
                <a:gd name="T2" fmla="*/ 714 w 1148"/>
                <a:gd name="T3" fmla="*/ 74 h 596"/>
                <a:gd name="T4" fmla="*/ 734 w 1148"/>
                <a:gd name="T5" fmla="*/ 78 h 596"/>
                <a:gd name="T6" fmla="*/ 744 w 1148"/>
                <a:gd name="T7" fmla="*/ 42 h 596"/>
                <a:gd name="T8" fmla="*/ 814 w 1148"/>
                <a:gd name="T9" fmla="*/ 0 h 596"/>
                <a:gd name="T10" fmla="*/ 856 w 1148"/>
                <a:gd name="T11" fmla="*/ 18 h 596"/>
                <a:gd name="T12" fmla="*/ 890 w 1148"/>
                <a:gd name="T13" fmla="*/ 110 h 596"/>
                <a:gd name="T14" fmla="*/ 888 w 1148"/>
                <a:gd name="T15" fmla="*/ 144 h 596"/>
                <a:gd name="T16" fmla="*/ 834 w 1148"/>
                <a:gd name="T17" fmla="*/ 184 h 596"/>
                <a:gd name="T18" fmla="*/ 802 w 1148"/>
                <a:gd name="T19" fmla="*/ 252 h 596"/>
                <a:gd name="T20" fmla="*/ 882 w 1148"/>
                <a:gd name="T21" fmla="*/ 294 h 596"/>
                <a:gd name="T22" fmla="*/ 940 w 1148"/>
                <a:gd name="T23" fmla="*/ 416 h 596"/>
                <a:gd name="T24" fmla="*/ 1036 w 1148"/>
                <a:gd name="T25" fmla="*/ 484 h 596"/>
                <a:gd name="T26" fmla="*/ 1122 w 1148"/>
                <a:gd name="T27" fmla="*/ 428 h 596"/>
                <a:gd name="T28" fmla="*/ 1088 w 1148"/>
                <a:gd name="T29" fmla="*/ 380 h 596"/>
                <a:gd name="T30" fmla="*/ 1066 w 1148"/>
                <a:gd name="T31" fmla="*/ 334 h 596"/>
                <a:gd name="T32" fmla="*/ 1106 w 1148"/>
                <a:gd name="T33" fmla="*/ 348 h 596"/>
                <a:gd name="T34" fmla="*/ 1148 w 1148"/>
                <a:gd name="T35" fmla="*/ 508 h 596"/>
                <a:gd name="T36" fmla="*/ 1110 w 1148"/>
                <a:gd name="T37" fmla="*/ 514 h 596"/>
                <a:gd name="T38" fmla="*/ 1012 w 1148"/>
                <a:gd name="T39" fmla="*/ 542 h 596"/>
                <a:gd name="T40" fmla="*/ 922 w 1148"/>
                <a:gd name="T41" fmla="*/ 572 h 596"/>
                <a:gd name="T42" fmla="*/ 924 w 1148"/>
                <a:gd name="T43" fmla="*/ 544 h 596"/>
                <a:gd name="T44" fmla="*/ 912 w 1148"/>
                <a:gd name="T45" fmla="*/ 502 h 596"/>
                <a:gd name="T46" fmla="*/ 816 w 1148"/>
                <a:gd name="T47" fmla="*/ 588 h 596"/>
                <a:gd name="T48" fmla="*/ 788 w 1148"/>
                <a:gd name="T49" fmla="*/ 562 h 596"/>
                <a:gd name="T50" fmla="*/ 774 w 1148"/>
                <a:gd name="T51" fmla="*/ 546 h 596"/>
                <a:gd name="T52" fmla="*/ 752 w 1148"/>
                <a:gd name="T53" fmla="*/ 516 h 596"/>
                <a:gd name="T54" fmla="*/ 700 w 1148"/>
                <a:gd name="T55" fmla="*/ 474 h 596"/>
                <a:gd name="T56" fmla="*/ 680 w 1148"/>
                <a:gd name="T57" fmla="*/ 416 h 596"/>
                <a:gd name="T58" fmla="*/ 552 w 1148"/>
                <a:gd name="T59" fmla="*/ 378 h 596"/>
                <a:gd name="T60" fmla="*/ 236 w 1148"/>
                <a:gd name="T61" fmla="*/ 400 h 596"/>
                <a:gd name="T62" fmla="*/ 216 w 1148"/>
                <a:gd name="T63" fmla="*/ 376 h 596"/>
                <a:gd name="T64" fmla="*/ 0 w 1148"/>
                <a:gd name="T65" fmla="*/ 366 h 596"/>
                <a:gd name="T66" fmla="*/ 82 w 1148"/>
                <a:gd name="T67" fmla="*/ 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596">
                  <a:moveTo>
                    <a:pt x="82" y="82"/>
                  </a:moveTo>
                  <a:lnTo>
                    <a:pt x="324" y="82"/>
                  </a:lnTo>
                  <a:lnTo>
                    <a:pt x="706" y="84"/>
                  </a:lnTo>
                  <a:lnTo>
                    <a:pt x="714" y="74"/>
                  </a:lnTo>
                  <a:lnTo>
                    <a:pt x="728" y="68"/>
                  </a:lnTo>
                  <a:lnTo>
                    <a:pt x="734" y="78"/>
                  </a:lnTo>
                  <a:lnTo>
                    <a:pt x="744" y="70"/>
                  </a:lnTo>
                  <a:lnTo>
                    <a:pt x="744" y="42"/>
                  </a:lnTo>
                  <a:lnTo>
                    <a:pt x="776" y="40"/>
                  </a:lnTo>
                  <a:lnTo>
                    <a:pt x="814" y="0"/>
                  </a:lnTo>
                  <a:lnTo>
                    <a:pt x="838" y="2"/>
                  </a:lnTo>
                  <a:lnTo>
                    <a:pt x="856" y="18"/>
                  </a:lnTo>
                  <a:lnTo>
                    <a:pt x="856" y="70"/>
                  </a:lnTo>
                  <a:lnTo>
                    <a:pt x="890" y="110"/>
                  </a:lnTo>
                  <a:lnTo>
                    <a:pt x="896" y="130"/>
                  </a:lnTo>
                  <a:lnTo>
                    <a:pt x="888" y="144"/>
                  </a:lnTo>
                  <a:lnTo>
                    <a:pt x="864" y="152"/>
                  </a:lnTo>
                  <a:lnTo>
                    <a:pt x="834" y="184"/>
                  </a:lnTo>
                  <a:lnTo>
                    <a:pt x="806" y="226"/>
                  </a:lnTo>
                  <a:lnTo>
                    <a:pt x="802" y="252"/>
                  </a:lnTo>
                  <a:lnTo>
                    <a:pt x="848" y="260"/>
                  </a:lnTo>
                  <a:lnTo>
                    <a:pt x="882" y="294"/>
                  </a:lnTo>
                  <a:lnTo>
                    <a:pt x="928" y="372"/>
                  </a:lnTo>
                  <a:lnTo>
                    <a:pt x="940" y="416"/>
                  </a:lnTo>
                  <a:lnTo>
                    <a:pt x="960" y="460"/>
                  </a:lnTo>
                  <a:lnTo>
                    <a:pt x="1036" y="484"/>
                  </a:lnTo>
                  <a:lnTo>
                    <a:pt x="1084" y="474"/>
                  </a:lnTo>
                  <a:lnTo>
                    <a:pt x="1122" y="428"/>
                  </a:lnTo>
                  <a:lnTo>
                    <a:pt x="1110" y="416"/>
                  </a:lnTo>
                  <a:lnTo>
                    <a:pt x="1088" y="380"/>
                  </a:lnTo>
                  <a:lnTo>
                    <a:pt x="1056" y="352"/>
                  </a:lnTo>
                  <a:lnTo>
                    <a:pt x="1066" y="334"/>
                  </a:lnTo>
                  <a:lnTo>
                    <a:pt x="1094" y="344"/>
                  </a:lnTo>
                  <a:lnTo>
                    <a:pt x="1106" y="348"/>
                  </a:lnTo>
                  <a:lnTo>
                    <a:pt x="1138" y="432"/>
                  </a:lnTo>
                  <a:lnTo>
                    <a:pt x="1148" y="508"/>
                  </a:lnTo>
                  <a:lnTo>
                    <a:pt x="1136" y="542"/>
                  </a:lnTo>
                  <a:lnTo>
                    <a:pt x="1110" y="514"/>
                  </a:lnTo>
                  <a:lnTo>
                    <a:pt x="1068" y="530"/>
                  </a:lnTo>
                  <a:lnTo>
                    <a:pt x="1012" y="542"/>
                  </a:lnTo>
                  <a:lnTo>
                    <a:pt x="940" y="576"/>
                  </a:lnTo>
                  <a:lnTo>
                    <a:pt x="922" y="572"/>
                  </a:lnTo>
                  <a:lnTo>
                    <a:pt x="916" y="560"/>
                  </a:lnTo>
                  <a:lnTo>
                    <a:pt x="924" y="544"/>
                  </a:lnTo>
                  <a:lnTo>
                    <a:pt x="924" y="506"/>
                  </a:lnTo>
                  <a:lnTo>
                    <a:pt x="912" y="502"/>
                  </a:lnTo>
                  <a:lnTo>
                    <a:pt x="868" y="548"/>
                  </a:lnTo>
                  <a:lnTo>
                    <a:pt x="816" y="588"/>
                  </a:lnTo>
                  <a:lnTo>
                    <a:pt x="804" y="596"/>
                  </a:lnTo>
                  <a:lnTo>
                    <a:pt x="788" y="562"/>
                  </a:lnTo>
                  <a:lnTo>
                    <a:pt x="786" y="552"/>
                  </a:lnTo>
                  <a:lnTo>
                    <a:pt x="774" y="546"/>
                  </a:lnTo>
                  <a:lnTo>
                    <a:pt x="770" y="534"/>
                  </a:lnTo>
                  <a:lnTo>
                    <a:pt x="752" y="516"/>
                  </a:lnTo>
                  <a:lnTo>
                    <a:pt x="752" y="504"/>
                  </a:lnTo>
                  <a:lnTo>
                    <a:pt x="700" y="474"/>
                  </a:lnTo>
                  <a:lnTo>
                    <a:pt x="696" y="430"/>
                  </a:lnTo>
                  <a:lnTo>
                    <a:pt x="680" y="416"/>
                  </a:lnTo>
                  <a:lnTo>
                    <a:pt x="676" y="376"/>
                  </a:lnTo>
                  <a:lnTo>
                    <a:pt x="552" y="378"/>
                  </a:lnTo>
                  <a:lnTo>
                    <a:pt x="244" y="388"/>
                  </a:lnTo>
                  <a:lnTo>
                    <a:pt x="236" y="400"/>
                  </a:lnTo>
                  <a:lnTo>
                    <a:pt x="228" y="404"/>
                  </a:lnTo>
                  <a:lnTo>
                    <a:pt x="216" y="376"/>
                  </a:lnTo>
                  <a:lnTo>
                    <a:pt x="8" y="382"/>
                  </a:lnTo>
                  <a:lnTo>
                    <a:pt x="0" y="366"/>
                  </a:lnTo>
                  <a:lnTo>
                    <a:pt x="82" y="82"/>
                  </a:lnTo>
                  <a:lnTo>
                    <a:pt x="82" y="8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58"/>
            <p:cNvSpPr>
              <a:spLocks/>
            </p:cNvSpPr>
            <p:nvPr/>
          </p:nvSpPr>
          <p:spPr bwMode="auto">
            <a:xfrm>
              <a:off x="-677285" y="3360738"/>
              <a:ext cx="184150" cy="136525"/>
            </a:xfrm>
            <a:custGeom>
              <a:avLst/>
              <a:gdLst>
                <a:gd name="T0" fmla="*/ 70 w 116"/>
                <a:gd name="T1" fmla="*/ 4 h 86"/>
                <a:gd name="T2" fmla="*/ 78 w 116"/>
                <a:gd name="T3" fmla="*/ 0 h 86"/>
                <a:gd name="T4" fmla="*/ 90 w 116"/>
                <a:gd name="T5" fmla="*/ 8 h 86"/>
                <a:gd name="T6" fmla="*/ 90 w 116"/>
                <a:gd name="T7" fmla="*/ 26 h 86"/>
                <a:gd name="T8" fmla="*/ 96 w 116"/>
                <a:gd name="T9" fmla="*/ 32 h 86"/>
                <a:gd name="T10" fmla="*/ 110 w 116"/>
                <a:gd name="T11" fmla="*/ 56 h 86"/>
                <a:gd name="T12" fmla="*/ 116 w 116"/>
                <a:gd name="T13" fmla="*/ 66 h 86"/>
                <a:gd name="T14" fmla="*/ 112 w 116"/>
                <a:gd name="T15" fmla="*/ 78 h 86"/>
                <a:gd name="T16" fmla="*/ 98 w 116"/>
                <a:gd name="T17" fmla="*/ 82 h 86"/>
                <a:gd name="T18" fmla="*/ 48 w 116"/>
                <a:gd name="T19" fmla="*/ 86 h 86"/>
                <a:gd name="T20" fmla="*/ 0 w 116"/>
                <a:gd name="T21" fmla="*/ 70 h 86"/>
                <a:gd name="T22" fmla="*/ 6 w 116"/>
                <a:gd name="T23" fmla="*/ 62 h 86"/>
                <a:gd name="T24" fmla="*/ 24 w 116"/>
                <a:gd name="T25" fmla="*/ 52 h 86"/>
                <a:gd name="T26" fmla="*/ 54 w 116"/>
                <a:gd name="T27" fmla="*/ 52 h 86"/>
                <a:gd name="T28" fmla="*/ 62 w 116"/>
                <a:gd name="T29" fmla="*/ 58 h 86"/>
                <a:gd name="T30" fmla="*/ 78 w 116"/>
                <a:gd name="T31" fmla="*/ 54 h 86"/>
                <a:gd name="T32" fmla="*/ 80 w 116"/>
                <a:gd name="T33" fmla="*/ 42 h 86"/>
                <a:gd name="T34" fmla="*/ 68 w 116"/>
                <a:gd name="T35" fmla="*/ 44 h 86"/>
                <a:gd name="T36" fmla="*/ 64 w 116"/>
                <a:gd name="T37" fmla="*/ 34 h 86"/>
                <a:gd name="T38" fmla="*/ 74 w 116"/>
                <a:gd name="T39" fmla="*/ 22 h 86"/>
                <a:gd name="T40" fmla="*/ 70 w 116"/>
                <a:gd name="T4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86">
                  <a:moveTo>
                    <a:pt x="70" y="4"/>
                  </a:moveTo>
                  <a:lnTo>
                    <a:pt x="78" y="0"/>
                  </a:lnTo>
                  <a:lnTo>
                    <a:pt x="90" y="8"/>
                  </a:lnTo>
                  <a:lnTo>
                    <a:pt x="90" y="26"/>
                  </a:lnTo>
                  <a:lnTo>
                    <a:pt x="96" y="32"/>
                  </a:lnTo>
                  <a:lnTo>
                    <a:pt x="110" y="56"/>
                  </a:lnTo>
                  <a:lnTo>
                    <a:pt x="116" y="66"/>
                  </a:lnTo>
                  <a:lnTo>
                    <a:pt x="112" y="78"/>
                  </a:lnTo>
                  <a:lnTo>
                    <a:pt x="98" y="82"/>
                  </a:lnTo>
                  <a:lnTo>
                    <a:pt x="48" y="86"/>
                  </a:lnTo>
                  <a:lnTo>
                    <a:pt x="0" y="70"/>
                  </a:lnTo>
                  <a:lnTo>
                    <a:pt x="6" y="62"/>
                  </a:lnTo>
                  <a:lnTo>
                    <a:pt x="24" y="52"/>
                  </a:lnTo>
                  <a:lnTo>
                    <a:pt x="54" y="52"/>
                  </a:lnTo>
                  <a:lnTo>
                    <a:pt x="62" y="58"/>
                  </a:lnTo>
                  <a:lnTo>
                    <a:pt x="78" y="54"/>
                  </a:lnTo>
                  <a:lnTo>
                    <a:pt x="80" y="42"/>
                  </a:lnTo>
                  <a:lnTo>
                    <a:pt x="68" y="44"/>
                  </a:lnTo>
                  <a:lnTo>
                    <a:pt x="64" y="34"/>
                  </a:lnTo>
                  <a:lnTo>
                    <a:pt x="74" y="22"/>
                  </a:lnTo>
                  <a:lnTo>
                    <a:pt x="7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59"/>
            <p:cNvSpPr>
              <a:spLocks/>
            </p:cNvSpPr>
            <p:nvPr/>
          </p:nvSpPr>
          <p:spPr bwMode="auto">
            <a:xfrm>
              <a:off x="-1058285" y="3335338"/>
              <a:ext cx="276225" cy="161925"/>
            </a:xfrm>
            <a:custGeom>
              <a:avLst/>
              <a:gdLst>
                <a:gd name="T0" fmla="*/ 160 w 174"/>
                <a:gd name="T1" fmla="*/ 34 h 102"/>
                <a:gd name="T2" fmla="*/ 172 w 174"/>
                <a:gd name="T3" fmla="*/ 34 h 102"/>
                <a:gd name="T4" fmla="*/ 174 w 174"/>
                <a:gd name="T5" fmla="*/ 62 h 102"/>
                <a:gd name="T6" fmla="*/ 166 w 174"/>
                <a:gd name="T7" fmla="*/ 68 h 102"/>
                <a:gd name="T8" fmla="*/ 158 w 174"/>
                <a:gd name="T9" fmla="*/ 58 h 102"/>
                <a:gd name="T10" fmla="*/ 146 w 174"/>
                <a:gd name="T11" fmla="*/ 62 h 102"/>
                <a:gd name="T12" fmla="*/ 142 w 174"/>
                <a:gd name="T13" fmla="*/ 72 h 102"/>
                <a:gd name="T14" fmla="*/ 108 w 174"/>
                <a:gd name="T15" fmla="*/ 68 h 102"/>
                <a:gd name="T16" fmla="*/ 64 w 174"/>
                <a:gd name="T17" fmla="*/ 70 h 102"/>
                <a:gd name="T18" fmla="*/ 46 w 174"/>
                <a:gd name="T19" fmla="*/ 82 h 102"/>
                <a:gd name="T20" fmla="*/ 44 w 174"/>
                <a:gd name="T21" fmla="*/ 94 h 102"/>
                <a:gd name="T22" fmla="*/ 34 w 174"/>
                <a:gd name="T23" fmla="*/ 102 h 102"/>
                <a:gd name="T24" fmla="*/ 8 w 174"/>
                <a:gd name="T25" fmla="*/ 80 h 102"/>
                <a:gd name="T26" fmla="*/ 0 w 174"/>
                <a:gd name="T27" fmla="*/ 70 h 102"/>
                <a:gd name="T28" fmla="*/ 6 w 174"/>
                <a:gd name="T29" fmla="*/ 62 h 102"/>
                <a:gd name="T30" fmla="*/ 36 w 174"/>
                <a:gd name="T31" fmla="*/ 62 h 102"/>
                <a:gd name="T32" fmla="*/ 50 w 174"/>
                <a:gd name="T33" fmla="*/ 38 h 102"/>
                <a:gd name="T34" fmla="*/ 52 w 174"/>
                <a:gd name="T35" fmla="*/ 28 h 102"/>
                <a:gd name="T36" fmla="*/ 78 w 174"/>
                <a:gd name="T37" fmla="*/ 8 h 102"/>
                <a:gd name="T38" fmla="*/ 96 w 174"/>
                <a:gd name="T39" fmla="*/ 8 h 102"/>
                <a:gd name="T40" fmla="*/ 104 w 174"/>
                <a:gd name="T41" fmla="*/ 0 h 102"/>
                <a:gd name="T42" fmla="*/ 112 w 174"/>
                <a:gd name="T43" fmla="*/ 2 h 102"/>
                <a:gd name="T44" fmla="*/ 122 w 174"/>
                <a:gd name="T45" fmla="*/ 0 h 102"/>
                <a:gd name="T46" fmla="*/ 138 w 174"/>
                <a:gd name="T47" fmla="*/ 14 h 102"/>
                <a:gd name="T48" fmla="*/ 128 w 174"/>
                <a:gd name="T49" fmla="*/ 26 h 102"/>
                <a:gd name="T50" fmla="*/ 132 w 174"/>
                <a:gd name="T51" fmla="*/ 32 h 102"/>
                <a:gd name="T52" fmla="*/ 144 w 174"/>
                <a:gd name="T53" fmla="*/ 30 h 102"/>
                <a:gd name="T54" fmla="*/ 144 w 174"/>
                <a:gd name="T55" fmla="*/ 44 h 102"/>
                <a:gd name="T56" fmla="*/ 154 w 174"/>
                <a:gd name="T57" fmla="*/ 42 h 102"/>
                <a:gd name="T58" fmla="*/ 160 w 174"/>
                <a:gd name="T5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2">
                  <a:moveTo>
                    <a:pt x="160" y="34"/>
                  </a:moveTo>
                  <a:lnTo>
                    <a:pt x="172" y="34"/>
                  </a:lnTo>
                  <a:lnTo>
                    <a:pt x="174" y="62"/>
                  </a:lnTo>
                  <a:lnTo>
                    <a:pt x="166" y="68"/>
                  </a:lnTo>
                  <a:lnTo>
                    <a:pt x="158" y="58"/>
                  </a:lnTo>
                  <a:lnTo>
                    <a:pt x="146" y="62"/>
                  </a:lnTo>
                  <a:lnTo>
                    <a:pt x="142" y="72"/>
                  </a:lnTo>
                  <a:lnTo>
                    <a:pt x="108" y="68"/>
                  </a:lnTo>
                  <a:lnTo>
                    <a:pt x="64" y="70"/>
                  </a:lnTo>
                  <a:lnTo>
                    <a:pt x="46" y="82"/>
                  </a:lnTo>
                  <a:lnTo>
                    <a:pt x="44" y="94"/>
                  </a:lnTo>
                  <a:lnTo>
                    <a:pt x="34" y="102"/>
                  </a:lnTo>
                  <a:lnTo>
                    <a:pt x="8" y="80"/>
                  </a:lnTo>
                  <a:lnTo>
                    <a:pt x="0" y="70"/>
                  </a:lnTo>
                  <a:lnTo>
                    <a:pt x="6" y="62"/>
                  </a:lnTo>
                  <a:lnTo>
                    <a:pt x="36" y="62"/>
                  </a:lnTo>
                  <a:lnTo>
                    <a:pt x="50" y="38"/>
                  </a:lnTo>
                  <a:lnTo>
                    <a:pt x="52" y="28"/>
                  </a:lnTo>
                  <a:lnTo>
                    <a:pt x="78" y="8"/>
                  </a:lnTo>
                  <a:lnTo>
                    <a:pt x="96" y="8"/>
                  </a:lnTo>
                  <a:lnTo>
                    <a:pt x="104" y="0"/>
                  </a:lnTo>
                  <a:lnTo>
                    <a:pt x="112" y="2"/>
                  </a:lnTo>
                  <a:lnTo>
                    <a:pt x="122" y="0"/>
                  </a:lnTo>
                  <a:lnTo>
                    <a:pt x="138" y="14"/>
                  </a:lnTo>
                  <a:lnTo>
                    <a:pt x="128" y="26"/>
                  </a:lnTo>
                  <a:lnTo>
                    <a:pt x="132" y="32"/>
                  </a:lnTo>
                  <a:lnTo>
                    <a:pt x="144" y="30"/>
                  </a:lnTo>
                  <a:lnTo>
                    <a:pt x="144" y="44"/>
                  </a:lnTo>
                  <a:lnTo>
                    <a:pt x="154" y="42"/>
                  </a:lnTo>
                  <a:lnTo>
                    <a:pt x="160"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62"/>
            <p:cNvSpPr>
              <a:spLocks/>
            </p:cNvSpPr>
            <p:nvPr/>
          </p:nvSpPr>
          <p:spPr bwMode="auto">
            <a:xfrm>
              <a:off x="-489960" y="3227388"/>
              <a:ext cx="47625" cy="95250"/>
            </a:xfrm>
            <a:custGeom>
              <a:avLst/>
              <a:gdLst>
                <a:gd name="T0" fmla="*/ 18 w 30"/>
                <a:gd name="T1" fmla="*/ 0 h 60"/>
                <a:gd name="T2" fmla="*/ 30 w 30"/>
                <a:gd name="T3" fmla="*/ 0 h 60"/>
                <a:gd name="T4" fmla="*/ 30 w 30"/>
                <a:gd name="T5" fmla="*/ 16 h 60"/>
                <a:gd name="T6" fmla="*/ 22 w 30"/>
                <a:gd name="T7" fmla="*/ 28 h 60"/>
                <a:gd name="T8" fmla="*/ 18 w 30"/>
                <a:gd name="T9" fmla="*/ 52 h 60"/>
                <a:gd name="T10" fmla="*/ 12 w 30"/>
                <a:gd name="T11" fmla="*/ 60 h 60"/>
                <a:gd name="T12" fmla="*/ 6 w 30"/>
                <a:gd name="T13" fmla="*/ 54 h 60"/>
                <a:gd name="T14" fmla="*/ 0 w 30"/>
                <a:gd name="T15" fmla="*/ 48 h 60"/>
                <a:gd name="T16" fmla="*/ 4 w 30"/>
                <a:gd name="T17" fmla="*/ 32 h 60"/>
                <a:gd name="T18" fmla="*/ 12 w 30"/>
                <a:gd name="T19" fmla="*/ 14 h 60"/>
                <a:gd name="T20" fmla="*/ 18 w 30"/>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18" y="0"/>
                  </a:moveTo>
                  <a:lnTo>
                    <a:pt x="30" y="0"/>
                  </a:lnTo>
                  <a:lnTo>
                    <a:pt x="30" y="16"/>
                  </a:lnTo>
                  <a:lnTo>
                    <a:pt x="22" y="28"/>
                  </a:lnTo>
                  <a:lnTo>
                    <a:pt x="18" y="52"/>
                  </a:lnTo>
                  <a:lnTo>
                    <a:pt x="12" y="60"/>
                  </a:lnTo>
                  <a:lnTo>
                    <a:pt x="6" y="54"/>
                  </a:lnTo>
                  <a:lnTo>
                    <a:pt x="0" y="48"/>
                  </a:lnTo>
                  <a:lnTo>
                    <a:pt x="4" y="32"/>
                  </a:lnTo>
                  <a:lnTo>
                    <a:pt x="12" y="1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Freeform 114"/>
          <p:cNvSpPr>
            <a:spLocks/>
          </p:cNvSpPr>
          <p:nvPr/>
        </p:nvSpPr>
        <p:spPr bwMode="auto">
          <a:xfrm>
            <a:off x="8228010" y="3614512"/>
            <a:ext cx="515533" cy="330956"/>
          </a:xfrm>
          <a:custGeom>
            <a:avLst/>
            <a:gdLst>
              <a:gd name="T0" fmla="*/ 81 w 1513"/>
              <a:gd name="T1" fmla="*/ 576 h 972"/>
              <a:gd name="T2" fmla="*/ 22 w 1513"/>
              <a:gd name="T3" fmla="*/ 464 h 972"/>
              <a:gd name="T4" fmla="*/ 3 w 1513"/>
              <a:gd name="T5" fmla="*/ 296 h 972"/>
              <a:gd name="T6" fmla="*/ 75 w 1513"/>
              <a:gd name="T7" fmla="*/ 113 h 972"/>
              <a:gd name="T8" fmla="*/ 136 w 1513"/>
              <a:gd name="T9" fmla="*/ 0 h 972"/>
              <a:gd name="T10" fmla="*/ 305 w 1513"/>
              <a:gd name="T11" fmla="*/ 50 h 972"/>
              <a:gd name="T12" fmla="*/ 562 w 1513"/>
              <a:gd name="T13" fmla="*/ 90 h 972"/>
              <a:gd name="T14" fmla="*/ 761 w 1513"/>
              <a:gd name="T15" fmla="*/ 103 h 972"/>
              <a:gd name="T16" fmla="*/ 940 w 1513"/>
              <a:gd name="T17" fmla="*/ 134 h 972"/>
              <a:gd name="T18" fmla="*/ 900 w 1513"/>
              <a:gd name="T19" fmla="*/ 176 h 972"/>
              <a:gd name="T20" fmla="*/ 1022 w 1513"/>
              <a:gd name="T21" fmla="*/ 174 h 972"/>
              <a:gd name="T22" fmla="*/ 1033 w 1513"/>
              <a:gd name="T23" fmla="*/ 203 h 972"/>
              <a:gd name="T24" fmla="*/ 1019 w 1513"/>
              <a:gd name="T25" fmla="*/ 367 h 972"/>
              <a:gd name="T26" fmla="*/ 1052 w 1513"/>
              <a:gd name="T27" fmla="*/ 221 h 972"/>
              <a:gd name="T28" fmla="*/ 1124 w 1513"/>
              <a:gd name="T29" fmla="*/ 355 h 972"/>
              <a:gd name="T30" fmla="*/ 1221 w 1513"/>
              <a:gd name="T31" fmla="*/ 283 h 972"/>
              <a:gd name="T32" fmla="*/ 1409 w 1513"/>
              <a:gd name="T33" fmla="*/ 150 h 972"/>
              <a:gd name="T34" fmla="*/ 1512 w 1513"/>
              <a:gd name="T35" fmla="*/ 135 h 972"/>
              <a:gd name="T36" fmla="*/ 1452 w 1513"/>
              <a:gd name="T37" fmla="*/ 198 h 972"/>
              <a:gd name="T38" fmla="*/ 1450 w 1513"/>
              <a:gd name="T39" fmla="*/ 272 h 972"/>
              <a:gd name="T40" fmla="*/ 1408 w 1513"/>
              <a:gd name="T41" fmla="*/ 310 h 972"/>
              <a:gd name="T42" fmla="*/ 1413 w 1513"/>
              <a:gd name="T43" fmla="*/ 323 h 972"/>
              <a:gd name="T44" fmla="*/ 1379 w 1513"/>
              <a:gd name="T45" fmla="*/ 364 h 972"/>
              <a:gd name="T46" fmla="*/ 1364 w 1513"/>
              <a:gd name="T47" fmla="*/ 422 h 972"/>
              <a:gd name="T48" fmla="*/ 1335 w 1513"/>
              <a:gd name="T49" fmla="*/ 441 h 972"/>
              <a:gd name="T50" fmla="*/ 1331 w 1513"/>
              <a:gd name="T51" fmla="*/ 399 h 972"/>
              <a:gd name="T52" fmla="*/ 1317 w 1513"/>
              <a:gd name="T53" fmla="*/ 464 h 972"/>
              <a:gd name="T54" fmla="*/ 1338 w 1513"/>
              <a:gd name="T55" fmla="*/ 492 h 972"/>
              <a:gd name="T56" fmla="*/ 1363 w 1513"/>
              <a:gd name="T57" fmla="*/ 521 h 972"/>
              <a:gd name="T58" fmla="*/ 1371 w 1513"/>
              <a:gd name="T59" fmla="*/ 543 h 972"/>
              <a:gd name="T60" fmla="*/ 1340 w 1513"/>
              <a:gd name="T61" fmla="*/ 579 h 972"/>
              <a:gd name="T62" fmla="*/ 1283 w 1513"/>
              <a:gd name="T63" fmla="*/ 661 h 972"/>
              <a:gd name="T64" fmla="*/ 1240 w 1513"/>
              <a:gd name="T65" fmla="*/ 712 h 972"/>
              <a:gd name="T66" fmla="*/ 1239 w 1513"/>
              <a:gd name="T67" fmla="*/ 765 h 972"/>
              <a:gd name="T68" fmla="*/ 1275 w 1513"/>
              <a:gd name="T69" fmla="*/ 827 h 972"/>
              <a:gd name="T70" fmla="*/ 1295 w 1513"/>
              <a:gd name="T71" fmla="*/ 963 h 972"/>
              <a:gd name="T72" fmla="*/ 1249 w 1513"/>
              <a:gd name="T73" fmla="*/ 931 h 972"/>
              <a:gd name="T74" fmla="*/ 1209 w 1513"/>
              <a:gd name="T75" fmla="*/ 841 h 972"/>
              <a:gd name="T76" fmla="*/ 1188 w 1513"/>
              <a:gd name="T77" fmla="*/ 818 h 972"/>
              <a:gd name="T78" fmla="*/ 1138 w 1513"/>
              <a:gd name="T79" fmla="*/ 806 h 972"/>
              <a:gd name="T80" fmla="*/ 1067 w 1513"/>
              <a:gd name="T81" fmla="*/ 791 h 972"/>
              <a:gd name="T82" fmla="*/ 1045 w 1513"/>
              <a:gd name="T83" fmla="*/ 802 h 972"/>
              <a:gd name="T84" fmla="*/ 1028 w 1513"/>
              <a:gd name="T85" fmla="*/ 798 h 972"/>
              <a:gd name="T86" fmla="*/ 966 w 1513"/>
              <a:gd name="T87" fmla="*/ 803 h 972"/>
              <a:gd name="T88" fmla="*/ 984 w 1513"/>
              <a:gd name="T89" fmla="*/ 810 h 972"/>
              <a:gd name="T90" fmla="*/ 999 w 1513"/>
              <a:gd name="T91" fmla="*/ 812 h 972"/>
              <a:gd name="T92" fmla="*/ 996 w 1513"/>
              <a:gd name="T93" fmla="*/ 839 h 972"/>
              <a:gd name="T94" fmla="*/ 971 w 1513"/>
              <a:gd name="T95" fmla="*/ 844 h 972"/>
              <a:gd name="T96" fmla="*/ 918 w 1513"/>
              <a:gd name="T97" fmla="*/ 829 h 972"/>
              <a:gd name="T98" fmla="*/ 817 w 1513"/>
              <a:gd name="T99" fmla="*/ 848 h 972"/>
              <a:gd name="T100" fmla="*/ 797 w 1513"/>
              <a:gd name="T101" fmla="*/ 865 h 972"/>
              <a:gd name="T102" fmla="*/ 763 w 1513"/>
              <a:gd name="T103" fmla="*/ 880 h 972"/>
              <a:gd name="T104" fmla="*/ 732 w 1513"/>
              <a:gd name="T105" fmla="*/ 936 h 972"/>
              <a:gd name="T106" fmla="*/ 708 w 1513"/>
              <a:gd name="T107" fmla="*/ 964 h 972"/>
              <a:gd name="T108" fmla="*/ 652 w 1513"/>
              <a:gd name="T109" fmla="*/ 903 h 972"/>
              <a:gd name="T110" fmla="*/ 616 w 1513"/>
              <a:gd name="T111" fmla="*/ 839 h 972"/>
              <a:gd name="T112" fmla="*/ 562 w 1513"/>
              <a:gd name="T113" fmla="*/ 833 h 972"/>
              <a:gd name="T114" fmla="*/ 526 w 1513"/>
              <a:gd name="T115" fmla="*/ 839 h 972"/>
              <a:gd name="T116" fmla="*/ 494 w 1513"/>
              <a:gd name="T117" fmla="*/ 787 h 972"/>
              <a:gd name="T118" fmla="*/ 456 w 1513"/>
              <a:gd name="T119" fmla="*/ 73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3" h="972">
                <a:moveTo>
                  <a:pt x="450" y="734"/>
                </a:moveTo>
                <a:lnTo>
                  <a:pt x="398" y="727"/>
                </a:lnTo>
                <a:lnTo>
                  <a:pt x="395" y="744"/>
                </a:lnTo>
                <a:lnTo>
                  <a:pt x="304" y="728"/>
                </a:lnTo>
                <a:lnTo>
                  <a:pt x="200" y="669"/>
                </a:lnTo>
                <a:lnTo>
                  <a:pt x="198" y="657"/>
                </a:lnTo>
                <a:lnTo>
                  <a:pt x="125" y="645"/>
                </a:lnTo>
                <a:lnTo>
                  <a:pt x="125" y="622"/>
                </a:lnTo>
                <a:lnTo>
                  <a:pt x="117" y="608"/>
                </a:lnTo>
                <a:lnTo>
                  <a:pt x="105" y="594"/>
                </a:lnTo>
                <a:lnTo>
                  <a:pt x="97" y="576"/>
                </a:lnTo>
                <a:lnTo>
                  <a:pt x="81" y="576"/>
                </a:lnTo>
                <a:lnTo>
                  <a:pt x="75" y="557"/>
                </a:lnTo>
                <a:lnTo>
                  <a:pt x="59" y="549"/>
                </a:lnTo>
                <a:lnTo>
                  <a:pt x="46" y="549"/>
                </a:lnTo>
                <a:lnTo>
                  <a:pt x="46" y="539"/>
                </a:lnTo>
                <a:lnTo>
                  <a:pt x="46" y="534"/>
                </a:lnTo>
                <a:lnTo>
                  <a:pt x="45" y="523"/>
                </a:lnTo>
                <a:lnTo>
                  <a:pt x="41" y="508"/>
                </a:lnTo>
                <a:lnTo>
                  <a:pt x="34" y="496"/>
                </a:lnTo>
                <a:lnTo>
                  <a:pt x="28" y="486"/>
                </a:lnTo>
                <a:lnTo>
                  <a:pt x="24" y="475"/>
                </a:lnTo>
                <a:lnTo>
                  <a:pt x="22" y="468"/>
                </a:lnTo>
                <a:lnTo>
                  <a:pt x="22" y="464"/>
                </a:lnTo>
                <a:lnTo>
                  <a:pt x="32" y="448"/>
                </a:lnTo>
                <a:lnTo>
                  <a:pt x="18" y="440"/>
                </a:lnTo>
                <a:lnTo>
                  <a:pt x="18" y="416"/>
                </a:lnTo>
                <a:lnTo>
                  <a:pt x="30" y="414"/>
                </a:lnTo>
                <a:lnTo>
                  <a:pt x="34" y="395"/>
                </a:lnTo>
                <a:lnTo>
                  <a:pt x="22" y="403"/>
                </a:lnTo>
                <a:lnTo>
                  <a:pt x="11" y="401"/>
                </a:lnTo>
                <a:lnTo>
                  <a:pt x="16" y="385"/>
                </a:lnTo>
                <a:lnTo>
                  <a:pt x="0" y="347"/>
                </a:lnTo>
                <a:lnTo>
                  <a:pt x="11" y="326"/>
                </a:lnTo>
                <a:lnTo>
                  <a:pt x="0" y="306"/>
                </a:lnTo>
                <a:lnTo>
                  <a:pt x="3" y="296"/>
                </a:lnTo>
                <a:lnTo>
                  <a:pt x="18" y="270"/>
                </a:lnTo>
                <a:lnTo>
                  <a:pt x="16" y="227"/>
                </a:lnTo>
                <a:lnTo>
                  <a:pt x="24" y="225"/>
                </a:lnTo>
                <a:lnTo>
                  <a:pt x="22" y="211"/>
                </a:lnTo>
                <a:lnTo>
                  <a:pt x="24" y="208"/>
                </a:lnTo>
                <a:lnTo>
                  <a:pt x="31" y="200"/>
                </a:lnTo>
                <a:lnTo>
                  <a:pt x="39" y="190"/>
                </a:lnTo>
                <a:lnTo>
                  <a:pt x="46" y="179"/>
                </a:lnTo>
                <a:lnTo>
                  <a:pt x="54" y="161"/>
                </a:lnTo>
                <a:lnTo>
                  <a:pt x="63" y="139"/>
                </a:lnTo>
                <a:lnTo>
                  <a:pt x="71" y="121"/>
                </a:lnTo>
                <a:lnTo>
                  <a:pt x="75" y="113"/>
                </a:lnTo>
                <a:lnTo>
                  <a:pt x="77" y="73"/>
                </a:lnTo>
                <a:lnTo>
                  <a:pt x="85" y="65"/>
                </a:lnTo>
                <a:lnTo>
                  <a:pt x="77" y="54"/>
                </a:lnTo>
                <a:lnTo>
                  <a:pt x="81" y="46"/>
                </a:lnTo>
                <a:lnTo>
                  <a:pt x="81" y="8"/>
                </a:lnTo>
                <a:lnTo>
                  <a:pt x="109" y="26"/>
                </a:lnTo>
                <a:lnTo>
                  <a:pt x="123" y="32"/>
                </a:lnTo>
                <a:lnTo>
                  <a:pt x="120" y="54"/>
                </a:lnTo>
                <a:lnTo>
                  <a:pt x="109" y="69"/>
                </a:lnTo>
                <a:lnTo>
                  <a:pt x="131" y="56"/>
                </a:lnTo>
                <a:lnTo>
                  <a:pt x="136" y="46"/>
                </a:lnTo>
                <a:lnTo>
                  <a:pt x="136" y="0"/>
                </a:lnTo>
                <a:lnTo>
                  <a:pt x="137" y="0"/>
                </a:lnTo>
                <a:lnTo>
                  <a:pt x="142" y="2"/>
                </a:lnTo>
                <a:lnTo>
                  <a:pt x="148" y="5"/>
                </a:lnTo>
                <a:lnTo>
                  <a:pt x="158" y="8"/>
                </a:lnTo>
                <a:lnTo>
                  <a:pt x="169" y="12"/>
                </a:lnTo>
                <a:lnTo>
                  <a:pt x="183" y="16"/>
                </a:lnTo>
                <a:lnTo>
                  <a:pt x="199" y="22"/>
                </a:lnTo>
                <a:lnTo>
                  <a:pt x="216" y="26"/>
                </a:lnTo>
                <a:lnTo>
                  <a:pt x="236" y="32"/>
                </a:lnTo>
                <a:lnTo>
                  <a:pt x="258" y="38"/>
                </a:lnTo>
                <a:lnTo>
                  <a:pt x="281" y="44"/>
                </a:lnTo>
                <a:lnTo>
                  <a:pt x="305" y="50"/>
                </a:lnTo>
                <a:lnTo>
                  <a:pt x="330" y="55"/>
                </a:lnTo>
                <a:lnTo>
                  <a:pt x="357" y="60"/>
                </a:lnTo>
                <a:lnTo>
                  <a:pt x="385" y="65"/>
                </a:lnTo>
                <a:lnTo>
                  <a:pt x="413" y="69"/>
                </a:lnTo>
                <a:lnTo>
                  <a:pt x="441" y="73"/>
                </a:lnTo>
                <a:lnTo>
                  <a:pt x="465" y="76"/>
                </a:lnTo>
                <a:lnTo>
                  <a:pt x="486" y="79"/>
                </a:lnTo>
                <a:lnTo>
                  <a:pt x="504" y="82"/>
                </a:lnTo>
                <a:lnTo>
                  <a:pt x="522" y="84"/>
                </a:lnTo>
                <a:lnTo>
                  <a:pt x="537" y="86"/>
                </a:lnTo>
                <a:lnTo>
                  <a:pt x="549" y="89"/>
                </a:lnTo>
                <a:lnTo>
                  <a:pt x="562" y="90"/>
                </a:lnTo>
                <a:lnTo>
                  <a:pt x="573" y="91"/>
                </a:lnTo>
                <a:lnTo>
                  <a:pt x="584" y="93"/>
                </a:lnTo>
                <a:lnTo>
                  <a:pt x="595" y="94"/>
                </a:lnTo>
                <a:lnTo>
                  <a:pt x="606" y="94"/>
                </a:lnTo>
                <a:lnTo>
                  <a:pt x="617" y="96"/>
                </a:lnTo>
                <a:lnTo>
                  <a:pt x="630" y="97"/>
                </a:lnTo>
                <a:lnTo>
                  <a:pt x="644" y="98"/>
                </a:lnTo>
                <a:lnTo>
                  <a:pt x="659" y="99"/>
                </a:lnTo>
                <a:lnTo>
                  <a:pt x="689" y="101"/>
                </a:lnTo>
                <a:lnTo>
                  <a:pt x="716" y="101"/>
                </a:lnTo>
                <a:lnTo>
                  <a:pt x="740" y="103"/>
                </a:lnTo>
                <a:lnTo>
                  <a:pt x="761" y="103"/>
                </a:lnTo>
                <a:lnTo>
                  <a:pt x="777" y="103"/>
                </a:lnTo>
                <a:lnTo>
                  <a:pt x="789" y="101"/>
                </a:lnTo>
                <a:lnTo>
                  <a:pt x="797" y="101"/>
                </a:lnTo>
                <a:lnTo>
                  <a:pt x="799" y="101"/>
                </a:lnTo>
                <a:lnTo>
                  <a:pt x="799" y="93"/>
                </a:lnTo>
                <a:lnTo>
                  <a:pt x="812" y="97"/>
                </a:lnTo>
                <a:lnTo>
                  <a:pt x="812" y="113"/>
                </a:lnTo>
                <a:lnTo>
                  <a:pt x="836" y="117"/>
                </a:lnTo>
                <a:lnTo>
                  <a:pt x="850" y="115"/>
                </a:lnTo>
                <a:lnTo>
                  <a:pt x="881" y="126"/>
                </a:lnTo>
                <a:lnTo>
                  <a:pt x="895" y="131"/>
                </a:lnTo>
                <a:lnTo>
                  <a:pt x="940" y="134"/>
                </a:lnTo>
                <a:lnTo>
                  <a:pt x="917" y="147"/>
                </a:lnTo>
                <a:lnTo>
                  <a:pt x="915" y="149"/>
                </a:lnTo>
                <a:lnTo>
                  <a:pt x="912" y="151"/>
                </a:lnTo>
                <a:lnTo>
                  <a:pt x="907" y="156"/>
                </a:lnTo>
                <a:lnTo>
                  <a:pt x="900" y="160"/>
                </a:lnTo>
                <a:lnTo>
                  <a:pt x="895" y="166"/>
                </a:lnTo>
                <a:lnTo>
                  <a:pt x="889" y="172"/>
                </a:lnTo>
                <a:lnTo>
                  <a:pt x="884" y="177"/>
                </a:lnTo>
                <a:lnTo>
                  <a:pt x="881" y="182"/>
                </a:lnTo>
                <a:lnTo>
                  <a:pt x="883" y="185"/>
                </a:lnTo>
                <a:lnTo>
                  <a:pt x="891" y="182"/>
                </a:lnTo>
                <a:lnTo>
                  <a:pt x="900" y="176"/>
                </a:lnTo>
                <a:lnTo>
                  <a:pt x="905" y="174"/>
                </a:lnTo>
                <a:lnTo>
                  <a:pt x="911" y="187"/>
                </a:lnTo>
                <a:lnTo>
                  <a:pt x="927" y="190"/>
                </a:lnTo>
                <a:lnTo>
                  <a:pt x="937" y="179"/>
                </a:lnTo>
                <a:lnTo>
                  <a:pt x="953" y="166"/>
                </a:lnTo>
                <a:lnTo>
                  <a:pt x="959" y="156"/>
                </a:lnTo>
                <a:lnTo>
                  <a:pt x="986" y="150"/>
                </a:lnTo>
                <a:lnTo>
                  <a:pt x="972" y="166"/>
                </a:lnTo>
                <a:lnTo>
                  <a:pt x="990" y="170"/>
                </a:lnTo>
                <a:lnTo>
                  <a:pt x="994" y="179"/>
                </a:lnTo>
                <a:lnTo>
                  <a:pt x="1014" y="182"/>
                </a:lnTo>
                <a:lnTo>
                  <a:pt x="1022" y="174"/>
                </a:lnTo>
                <a:lnTo>
                  <a:pt x="1052" y="166"/>
                </a:lnTo>
                <a:lnTo>
                  <a:pt x="1055" y="176"/>
                </a:lnTo>
                <a:lnTo>
                  <a:pt x="1079" y="176"/>
                </a:lnTo>
                <a:lnTo>
                  <a:pt x="1089" y="198"/>
                </a:lnTo>
                <a:lnTo>
                  <a:pt x="1086" y="197"/>
                </a:lnTo>
                <a:lnTo>
                  <a:pt x="1079" y="196"/>
                </a:lnTo>
                <a:lnTo>
                  <a:pt x="1071" y="196"/>
                </a:lnTo>
                <a:lnTo>
                  <a:pt x="1063" y="198"/>
                </a:lnTo>
                <a:lnTo>
                  <a:pt x="1055" y="200"/>
                </a:lnTo>
                <a:lnTo>
                  <a:pt x="1044" y="202"/>
                </a:lnTo>
                <a:lnTo>
                  <a:pt x="1036" y="203"/>
                </a:lnTo>
                <a:lnTo>
                  <a:pt x="1033" y="203"/>
                </a:lnTo>
                <a:lnTo>
                  <a:pt x="1020" y="217"/>
                </a:lnTo>
                <a:lnTo>
                  <a:pt x="1006" y="229"/>
                </a:lnTo>
                <a:lnTo>
                  <a:pt x="1012" y="237"/>
                </a:lnTo>
                <a:lnTo>
                  <a:pt x="1010" y="245"/>
                </a:lnTo>
                <a:lnTo>
                  <a:pt x="1003" y="265"/>
                </a:lnTo>
                <a:lnTo>
                  <a:pt x="997" y="290"/>
                </a:lnTo>
                <a:lnTo>
                  <a:pt x="996" y="314"/>
                </a:lnTo>
                <a:lnTo>
                  <a:pt x="998" y="335"/>
                </a:lnTo>
                <a:lnTo>
                  <a:pt x="1003" y="351"/>
                </a:lnTo>
                <a:lnTo>
                  <a:pt x="1007" y="363"/>
                </a:lnTo>
                <a:lnTo>
                  <a:pt x="1012" y="369"/>
                </a:lnTo>
                <a:lnTo>
                  <a:pt x="1019" y="367"/>
                </a:lnTo>
                <a:lnTo>
                  <a:pt x="1028" y="359"/>
                </a:lnTo>
                <a:lnTo>
                  <a:pt x="1036" y="346"/>
                </a:lnTo>
                <a:lnTo>
                  <a:pt x="1039" y="326"/>
                </a:lnTo>
                <a:lnTo>
                  <a:pt x="1036" y="308"/>
                </a:lnTo>
                <a:lnTo>
                  <a:pt x="1033" y="298"/>
                </a:lnTo>
                <a:lnTo>
                  <a:pt x="1031" y="290"/>
                </a:lnTo>
                <a:lnTo>
                  <a:pt x="1031" y="280"/>
                </a:lnTo>
                <a:lnTo>
                  <a:pt x="1033" y="266"/>
                </a:lnTo>
                <a:lnTo>
                  <a:pt x="1034" y="255"/>
                </a:lnTo>
                <a:lnTo>
                  <a:pt x="1036" y="246"/>
                </a:lnTo>
                <a:lnTo>
                  <a:pt x="1036" y="243"/>
                </a:lnTo>
                <a:lnTo>
                  <a:pt x="1052" y="221"/>
                </a:lnTo>
                <a:lnTo>
                  <a:pt x="1055" y="211"/>
                </a:lnTo>
                <a:lnTo>
                  <a:pt x="1069" y="206"/>
                </a:lnTo>
                <a:lnTo>
                  <a:pt x="1092" y="219"/>
                </a:lnTo>
                <a:lnTo>
                  <a:pt x="1108" y="221"/>
                </a:lnTo>
                <a:lnTo>
                  <a:pt x="1111" y="251"/>
                </a:lnTo>
                <a:lnTo>
                  <a:pt x="1097" y="280"/>
                </a:lnTo>
                <a:lnTo>
                  <a:pt x="1108" y="278"/>
                </a:lnTo>
                <a:lnTo>
                  <a:pt x="1111" y="270"/>
                </a:lnTo>
                <a:lnTo>
                  <a:pt x="1124" y="264"/>
                </a:lnTo>
                <a:lnTo>
                  <a:pt x="1140" y="314"/>
                </a:lnTo>
                <a:lnTo>
                  <a:pt x="1132" y="320"/>
                </a:lnTo>
                <a:lnTo>
                  <a:pt x="1124" y="355"/>
                </a:lnTo>
                <a:lnTo>
                  <a:pt x="1154" y="357"/>
                </a:lnTo>
                <a:lnTo>
                  <a:pt x="1157" y="355"/>
                </a:lnTo>
                <a:lnTo>
                  <a:pt x="1165" y="349"/>
                </a:lnTo>
                <a:lnTo>
                  <a:pt x="1177" y="341"/>
                </a:lnTo>
                <a:lnTo>
                  <a:pt x="1191" y="332"/>
                </a:lnTo>
                <a:lnTo>
                  <a:pt x="1204" y="321"/>
                </a:lnTo>
                <a:lnTo>
                  <a:pt x="1216" y="311"/>
                </a:lnTo>
                <a:lnTo>
                  <a:pt x="1224" y="303"/>
                </a:lnTo>
                <a:lnTo>
                  <a:pt x="1227" y="296"/>
                </a:lnTo>
                <a:lnTo>
                  <a:pt x="1226" y="289"/>
                </a:lnTo>
                <a:lnTo>
                  <a:pt x="1224" y="285"/>
                </a:lnTo>
                <a:lnTo>
                  <a:pt x="1221" y="283"/>
                </a:lnTo>
                <a:lnTo>
                  <a:pt x="1219" y="283"/>
                </a:lnTo>
                <a:lnTo>
                  <a:pt x="1225" y="275"/>
                </a:lnTo>
                <a:lnTo>
                  <a:pt x="1252" y="264"/>
                </a:lnTo>
                <a:lnTo>
                  <a:pt x="1257" y="272"/>
                </a:lnTo>
                <a:lnTo>
                  <a:pt x="1290" y="251"/>
                </a:lnTo>
                <a:lnTo>
                  <a:pt x="1290" y="235"/>
                </a:lnTo>
                <a:lnTo>
                  <a:pt x="1282" y="235"/>
                </a:lnTo>
                <a:lnTo>
                  <a:pt x="1294" y="219"/>
                </a:lnTo>
                <a:lnTo>
                  <a:pt x="1313" y="192"/>
                </a:lnTo>
                <a:lnTo>
                  <a:pt x="1396" y="162"/>
                </a:lnTo>
                <a:lnTo>
                  <a:pt x="1396" y="152"/>
                </a:lnTo>
                <a:lnTo>
                  <a:pt x="1409" y="150"/>
                </a:lnTo>
                <a:lnTo>
                  <a:pt x="1417" y="126"/>
                </a:lnTo>
                <a:lnTo>
                  <a:pt x="1417" y="97"/>
                </a:lnTo>
                <a:lnTo>
                  <a:pt x="1428" y="59"/>
                </a:lnTo>
                <a:lnTo>
                  <a:pt x="1442" y="67"/>
                </a:lnTo>
                <a:lnTo>
                  <a:pt x="1460" y="56"/>
                </a:lnTo>
                <a:lnTo>
                  <a:pt x="1473" y="73"/>
                </a:lnTo>
                <a:lnTo>
                  <a:pt x="1487" y="113"/>
                </a:lnTo>
                <a:lnTo>
                  <a:pt x="1495" y="115"/>
                </a:lnTo>
                <a:lnTo>
                  <a:pt x="1497" y="126"/>
                </a:lnTo>
                <a:lnTo>
                  <a:pt x="1511" y="128"/>
                </a:lnTo>
                <a:lnTo>
                  <a:pt x="1511" y="130"/>
                </a:lnTo>
                <a:lnTo>
                  <a:pt x="1512" y="135"/>
                </a:lnTo>
                <a:lnTo>
                  <a:pt x="1513" y="141"/>
                </a:lnTo>
                <a:lnTo>
                  <a:pt x="1513" y="147"/>
                </a:lnTo>
                <a:lnTo>
                  <a:pt x="1512" y="151"/>
                </a:lnTo>
                <a:lnTo>
                  <a:pt x="1510" y="152"/>
                </a:lnTo>
                <a:lnTo>
                  <a:pt x="1506" y="151"/>
                </a:lnTo>
                <a:lnTo>
                  <a:pt x="1505" y="150"/>
                </a:lnTo>
                <a:lnTo>
                  <a:pt x="1495" y="168"/>
                </a:lnTo>
                <a:lnTo>
                  <a:pt x="1487" y="162"/>
                </a:lnTo>
                <a:lnTo>
                  <a:pt x="1470" y="170"/>
                </a:lnTo>
                <a:lnTo>
                  <a:pt x="1468" y="190"/>
                </a:lnTo>
                <a:lnTo>
                  <a:pt x="1462" y="198"/>
                </a:lnTo>
                <a:lnTo>
                  <a:pt x="1452" y="198"/>
                </a:lnTo>
                <a:lnTo>
                  <a:pt x="1446" y="208"/>
                </a:lnTo>
                <a:lnTo>
                  <a:pt x="1445" y="211"/>
                </a:lnTo>
                <a:lnTo>
                  <a:pt x="1442" y="214"/>
                </a:lnTo>
                <a:lnTo>
                  <a:pt x="1437" y="221"/>
                </a:lnTo>
                <a:lnTo>
                  <a:pt x="1436" y="227"/>
                </a:lnTo>
                <a:lnTo>
                  <a:pt x="1437" y="233"/>
                </a:lnTo>
                <a:lnTo>
                  <a:pt x="1440" y="240"/>
                </a:lnTo>
                <a:lnTo>
                  <a:pt x="1443" y="243"/>
                </a:lnTo>
                <a:lnTo>
                  <a:pt x="1444" y="245"/>
                </a:lnTo>
                <a:lnTo>
                  <a:pt x="1438" y="261"/>
                </a:lnTo>
                <a:lnTo>
                  <a:pt x="1450" y="261"/>
                </a:lnTo>
                <a:lnTo>
                  <a:pt x="1450" y="272"/>
                </a:lnTo>
                <a:lnTo>
                  <a:pt x="1454" y="271"/>
                </a:lnTo>
                <a:lnTo>
                  <a:pt x="1461" y="276"/>
                </a:lnTo>
                <a:lnTo>
                  <a:pt x="1468" y="273"/>
                </a:lnTo>
                <a:lnTo>
                  <a:pt x="1469" y="265"/>
                </a:lnTo>
                <a:lnTo>
                  <a:pt x="1462" y="260"/>
                </a:lnTo>
                <a:lnTo>
                  <a:pt x="1472" y="261"/>
                </a:lnTo>
                <a:lnTo>
                  <a:pt x="1475" y="270"/>
                </a:lnTo>
                <a:lnTo>
                  <a:pt x="1470" y="278"/>
                </a:lnTo>
                <a:lnTo>
                  <a:pt x="1459" y="287"/>
                </a:lnTo>
                <a:lnTo>
                  <a:pt x="1453" y="282"/>
                </a:lnTo>
                <a:lnTo>
                  <a:pt x="1440" y="297"/>
                </a:lnTo>
                <a:lnTo>
                  <a:pt x="1408" y="310"/>
                </a:lnTo>
                <a:lnTo>
                  <a:pt x="1393" y="319"/>
                </a:lnTo>
                <a:lnTo>
                  <a:pt x="1385" y="329"/>
                </a:lnTo>
                <a:lnTo>
                  <a:pt x="1387" y="328"/>
                </a:lnTo>
                <a:lnTo>
                  <a:pt x="1392" y="325"/>
                </a:lnTo>
                <a:lnTo>
                  <a:pt x="1399" y="320"/>
                </a:lnTo>
                <a:lnTo>
                  <a:pt x="1407" y="317"/>
                </a:lnTo>
                <a:lnTo>
                  <a:pt x="1414" y="316"/>
                </a:lnTo>
                <a:lnTo>
                  <a:pt x="1420" y="313"/>
                </a:lnTo>
                <a:lnTo>
                  <a:pt x="1424" y="312"/>
                </a:lnTo>
                <a:lnTo>
                  <a:pt x="1425" y="312"/>
                </a:lnTo>
                <a:lnTo>
                  <a:pt x="1421" y="319"/>
                </a:lnTo>
                <a:lnTo>
                  <a:pt x="1413" y="323"/>
                </a:lnTo>
                <a:lnTo>
                  <a:pt x="1409" y="325"/>
                </a:lnTo>
                <a:lnTo>
                  <a:pt x="1402" y="329"/>
                </a:lnTo>
                <a:lnTo>
                  <a:pt x="1394" y="335"/>
                </a:lnTo>
                <a:lnTo>
                  <a:pt x="1391" y="337"/>
                </a:lnTo>
                <a:lnTo>
                  <a:pt x="1390" y="339"/>
                </a:lnTo>
                <a:lnTo>
                  <a:pt x="1386" y="340"/>
                </a:lnTo>
                <a:lnTo>
                  <a:pt x="1382" y="342"/>
                </a:lnTo>
                <a:lnTo>
                  <a:pt x="1381" y="342"/>
                </a:lnTo>
                <a:lnTo>
                  <a:pt x="1374" y="340"/>
                </a:lnTo>
                <a:lnTo>
                  <a:pt x="1371" y="348"/>
                </a:lnTo>
                <a:lnTo>
                  <a:pt x="1377" y="349"/>
                </a:lnTo>
                <a:lnTo>
                  <a:pt x="1379" y="364"/>
                </a:lnTo>
                <a:lnTo>
                  <a:pt x="1377" y="369"/>
                </a:lnTo>
                <a:lnTo>
                  <a:pt x="1376" y="392"/>
                </a:lnTo>
                <a:lnTo>
                  <a:pt x="1371" y="401"/>
                </a:lnTo>
                <a:lnTo>
                  <a:pt x="1371" y="408"/>
                </a:lnTo>
                <a:lnTo>
                  <a:pt x="1367" y="417"/>
                </a:lnTo>
                <a:lnTo>
                  <a:pt x="1363" y="407"/>
                </a:lnTo>
                <a:lnTo>
                  <a:pt x="1358" y="407"/>
                </a:lnTo>
                <a:lnTo>
                  <a:pt x="1348" y="399"/>
                </a:lnTo>
                <a:lnTo>
                  <a:pt x="1354" y="412"/>
                </a:lnTo>
                <a:lnTo>
                  <a:pt x="1358" y="416"/>
                </a:lnTo>
                <a:lnTo>
                  <a:pt x="1362" y="423"/>
                </a:lnTo>
                <a:lnTo>
                  <a:pt x="1364" y="422"/>
                </a:lnTo>
                <a:lnTo>
                  <a:pt x="1366" y="434"/>
                </a:lnTo>
                <a:lnTo>
                  <a:pt x="1362" y="448"/>
                </a:lnTo>
                <a:lnTo>
                  <a:pt x="1360" y="465"/>
                </a:lnTo>
                <a:lnTo>
                  <a:pt x="1356" y="470"/>
                </a:lnTo>
                <a:lnTo>
                  <a:pt x="1356" y="477"/>
                </a:lnTo>
                <a:lnTo>
                  <a:pt x="1354" y="483"/>
                </a:lnTo>
                <a:lnTo>
                  <a:pt x="1355" y="490"/>
                </a:lnTo>
                <a:lnTo>
                  <a:pt x="1348" y="481"/>
                </a:lnTo>
                <a:lnTo>
                  <a:pt x="1354" y="457"/>
                </a:lnTo>
                <a:lnTo>
                  <a:pt x="1347" y="450"/>
                </a:lnTo>
                <a:lnTo>
                  <a:pt x="1340" y="445"/>
                </a:lnTo>
                <a:lnTo>
                  <a:pt x="1335" y="441"/>
                </a:lnTo>
                <a:lnTo>
                  <a:pt x="1329" y="430"/>
                </a:lnTo>
                <a:lnTo>
                  <a:pt x="1333" y="426"/>
                </a:lnTo>
                <a:lnTo>
                  <a:pt x="1333" y="420"/>
                </a:lnTo>
                <a:lnTo>
                  <a:pt x="1330" y="417"/>
                </a:lnTo>
                <a:lnTo>
                  <a:pt x="1330" y="415"/>
                </a:lnTo>
                <a:lnTo>
                  <a:pt x="1330" y="411"/>
                </a:lnTo>
                <a:lnTo>
                  <a:pt x="1331" y="407"/>
                </a:lnTo>
                <a:lnTo>
                  <a:pt x="1333" y="403"/>
                </a:lnTo>
                <a:lnTo>
                  <a:pt x="1335" y="401"/>
                </a:lnTo>
                <a:lnTo>
                  <a:pt x="1335" y="400"/>
                </a:lnTo>
                <a:lnTo>
                  <a:pt x="1332" y="399"/>
                </a:lnTo>
                <a:lnTo>
                  <a:pt x="1331" y="399"/>
                </a:lnTo>
                <a:lnTo>
                  <a:pt x="1324" y="410"/>
                </a:lnTo>
                <a:lnTo>
                  <a:pt x="1324" y="412"/>
                </a:lnTo>
                <a:lnTo>
                  <a:pt x="1323" y="419"/>
                </a:lnTo>
                <a:lnTo>
                  <a:pt x="1323" y="427"/>
                </a:lnTo>
                <a:lnTo>
                  <a:pt x="1325" y="435"/>
                </a:lnTo>
                <a:lnTo>
                  <a:pt x="1328" y="442"/>
                </a:lnTo>
                <a:lnTo>
                  <a:pt x="1331" y="449"/>
                </a:lnTo>
                <a:lnTo>
                  <a:pt x="1332" y="454"/>
                </a:lnTo>
                <a:lnTo>
                  <a:pt x="1333" y="456"/>
                </a:lnTo>
                <a:lnTo>
                  <a:pt x="1325" y="457"/>
                </a:lnTo>
                <a:lnTo>
                  <a:pt x="1315" y="452"/>
                </a:lnTo>
                <a:lnTo>
                  <a:pt x="1317" y="464"/>
                </a:lnTo>
                <a:lnTo>
                  <a:pt x="1321" y="464"/>
                </a:lnTo>
                <a:lnTo>
                  <a:pt x="1328" y="465"/>
                </a:lnTo>
                <a:lnTo>
                  <a:pt x="1336" y="467"/>
                </a:lnTo>
                <a:lnTo>
                  <a:pt x="1339" y="469"/>
                </a:lnTo>
                <a:lnTo>
                  <a:pt x="1340" y="473"/>
                </a:lnTo>
                <a:lnTo>
                  <a:pt x="1341" y="479"/>
                </a:lnTo>
                <a:lnTo>
                  <a:pt x="1343" y="485"/>
                </a:lnTo>
                <a:lnTo>
                  <a:pt x="1343" y="487"/>
                </a:lnTo>
                <a:lnTo>
                  <a:pt x="1329" y="488"/>
                </a:lnTo>
                <a:lnTo>
                  <a:pt x="1330" y="488"/>
                </a:lnTo>
                <a:lnTo>
                  <a:pt x="1333" y="490"/>
                </a:lnTo>
                <a:lnTo>
                  <a:pt x="1338" y="492"/>
                </a:lnTo>
                <a:lnTo>
                  <a:pt x="1340" y="494"/>
                </a:lnTo>
                <a:lnTo>
                  <a:pt x="1341" y="495"/>
                </a:lnTo>
                <a:lnTo>
                  <a:pt x="1344" y="495"/>
                </a:lnTo>
                <a:lnTo>
                  <a:pt x="1346" y="494"/>
                </a:lnTo>
                <a:lnTo>
                  <a:pt x="1348" y="494"/>
                </a:lnTo>
                <a:lnTo>
                  <a:pt x="1352" y="494"/>
                </a:lnTo>
                <a:lnTo>
                  <a:pt x="1355" y="495"/>
                </a:lnTo>
                <a:lnTo>
                  <a:pt x="1358" y="498"/>
                </a:lnTo>
                <a:lnTo>
                  <a:pt x="1359" y="498"/>
                </a:lnTo>
                <a:lnTo>
                  <a:pt x="1361" y="503"/>
                </a:lnTo>
                <a:lnTo>
                  <a:pt x="1356" y="507"/>
                </a:lnTo>
                <a:lnTo>
                  <a:pt x="1363" y="521"/>
                </a:lnTo>
                <a:lnTo>
                  <a:pt x="1354" y="523"/>
                </a:lnTo>
                <a:lnTo>
                  <a:pt x="1343" y="530"/>
                </a:lnTo>
                <a:lnTo>
                  <a:pt x="1356" y="529"/>
                </a:lnTo>
                <a:lnTo>
                  <a:pt x="1361" y="533"/>
                </a:lnTo>
                <a:lnTo>
                  <a:pt x="1363" y="528"/>
                </a:lnTo>
                <a:lnTo>
                  <a:pt x="1364" y="528"/>
                </a:lnTo>
                <a:lnTo>
                  <a:pt x="1367" y="528"/>
                </a:lnTo>
                <a:lnTo>
                  <a:pt x="1369" y="530"/>
                </a:lnTo>
                <a:lnTo>
                  <a:pt x="1371" y="533"/>
                </a:lnTo>
                <a:lnTo>
                  <a:pt x="1373" y="538"/>
                </a:lnTo>
                <a:lnTo>
                  <a:pt x="1373" y="540"/>
                </a:lnTo>
                <a:lnTo>
                  <a:pt x="1371" y="543"/>
                </a:lnTo>
                <a:lnTo>
                  <a:pt x="1371" y="543"/>
                </a:lnTo>
                <a:lnTo>
                  <a:pt x="1368" y="541"/>
                </a:lnTo>
                <a:lnTo>
                  <a:pt x="1364" y="552"/>
                </a:lnTo>
                <a:lnTo>
                  <a:pt x="1345" y="554"/>
                </a:lnTo>
                <a:lnTo>
                  <a:pt x="1351" y="557"/>
                </a:lnTo>
                <a:lnTo>
                  <a:pt x="1351" y="564"/>
                </a:lnTo>
                <a:lnTo>
                  <a:pt x="1347" y="571"/>
                </a:lnTo>
                <a:lnTo>
                  <a:pt x="1354" y="567"/>
                </a:lnTo>
                <a:lnTo>
                  <a:pt x="1362" y="567"/>
                </a:lnTo>
                <a:lnTo>
                  <a:pt x="1358" y="575"/>
                </a:lnTo>
                <a:lnTo>
                  <a:pt x="1351" y="579"/>
                </a:lnTo>
                <a:lnTo>
                  <a:pt x="1340" y="579"/>
                </a:lnTo>
                <a:lnTo>
                  <a:pt x="1321" y="606"/>
                </a:lnTo>
                <a:lnTo>
                  <a:pt x="1318" y="617"/>
                </a:lnTo>
                <a:lnTo>
                  <a:pt x="1316" y="617"/>
                </a:lnTo>
                <a:lnTo>
                  <a:pt x="1313" y="619"/>
                </a:lnTo>
                <a:lnTo>
                  <a:pt x="1306" y="622"/>
                </a:lnTo>
                <a:lnTo>
                  <a:pt x="1299" y="628"/>
                </a:lnTo>
                <a:lnTo>
                  <a:pt x="1293" y="637"/>
                </a:lnTo>
                <a:lnTo>
                  <a:pt x="1290" y="645"/>
                </a:lnTo>
                <a:lnTo>
                  <a:pt x="1287" y="652"/>
                </a:lnTo>
                <a:lnTo>
                  <a:pt x="1287" y="657"/>
                </a:lnTo>
                <a:lnTo>
                  <a:pt x="1286" y="660"/>
                </a:lnTo>
                <a:lnTo>
                  <a:pt x="1283" y="661"/>
                </a:lnTo>
                <a:lnTo>
                  <a:pt x="1279" y="661"/>
                </a:lnTo>
                <a:lnTo>
                  <a:pt x="1278" y="661"/>
                </a:lnTo>
                <a:lnTo>
                  <a:pt x="1276" y="669"/>
                </a:lnTo>
                <a:lnTo>
                  <a:pt x="1272" y="674"/>
                </a:lnTo>
                <a:lnTo>
                  <a:pt x="1257" y="684"/>
                </a:lnTo>
                <a:lnTo>
                  <a:pt x="1256" y="691"/>
                </a:lnTo>
                <a:lnTo>
                  <a:pt x="1247" y="684"/>
                </a:lnTo>
                <a:lnTo>
                  <a:pt x="1244" y="689"/>
                </a:lnTo>
                <a:lnTo>
                  <a:pt x="1245" y="701"/>
                </a:lnTo>
                <a:lnTo>
                  <a:pt x="1238" y="703"/>
                </a:lnTo>
                <a:lnTo>
                  <a:pt x="1241" y="711"/>
                </a:lnTo>
                <a:lnTo>
                  <a:pt x="1240" y="712"/>
                </a:lnTo>
                <a:lnTo>
                  <a:pt x="1239" y="715"/>
                </a:lnTo>
                <a:lnTo>
                  <a:pt x="1237" y="720"/>
                </a:lnTo>
                <a:lnTo>
                  <a:pt x="1237" y="725"/>
                </a:lnTo>
                <a:lnTo>
                  <a:pt x="1237" y="728"/>
                </a:lnTo>
                <a:lnTo>
                  <a:pt x="1235" y="730"/>
                </a:lnTo>
                <a:lnTo>
                  <a:pt x="1234" y="731"/>
                </a:lnTo>
                <a:lnTo>
                  <a:pt x="1234" y="731"/>
                </a:lnTo>
                <a:lnTo>
                  <a:pt x="1234" y="739"/>
                </a:lnTo>
                <a:lnTo>
                  <a:pt x="1233" y="746"/>
                </a:lnTo>
                <a:lnTo>
                  <a:pt x="1233" y="756"/>
                </a:lnTo>
                <a:lnTo>
                  <a:pt x="1235" y="759"/>
                </a:lnTo>
                <a:lnTo>
                  <a:pt x="1239" y="765"/>
                </a:lnTo>
                <a:lnTo>
                  <a:pt x="1237" y="769"/>
                </a:lnTo>
                <a:lnTo>
                  <a:pt x="1237" y="769"/>
                </a:lnTo>
                <a:lnTo>
                  <a:pt x="1239" y="768"/>
                </a:lnTo>
                <a:lnTo>
                  <a:pt x="1240" y="768"/>
                </a:lnTo>
                <a:lnTo>
                  <a:pt x="1241" y="769"/>
                </a:lnTo>
                <a:lnTo>
                  <a:pt x="1244" y="776"/>
                </a:lnTo>
                <a:lnTo>
                  <a:pt x="1249" y="789"/>
                </a:lnTo>
                <a:lnTo>
                  <a:pt x="1254" y="802"/>
                </a:lnTo>
                <a:lnTo>
                  <a:pt x="1257" y="809"/>
                </a:lnTo>
                <a:lnTo>
                  <a:pt x="1262" y="813"/>
                </a:lnTo>
                <a:lnTo>
                  <a:pt x="1269" y="820"/>
                </a:lnTo>
                <a:lnTo>
                  <a:pt x="1275" y="827"/>
                </a:lnTo>
                <a:lnTo>
                  <a:pt x="1277" y="829"/>
                </a:lnTo>
                <a:lnTo>
                  <a:pt x="1275" y="833"/>
                </a:lnTo>
                <a:lnTo>
                  <a:pt x="1268" y="828"/>
                </a:lnTo>
                <a:lnTo>
                  <a:pt x="1306" y="900"/>
                </a:lnTo>
                <a:lnTo>
                  <a:pt x="1307" y="935"/>
                </a:lnTo>
                <a:lnTo>
                  <a:pt x="1303" y="939"/>
                </a:lnTo>
                <a:lnTo>
                  <a:pt x="1303" y="941"/>
                </a:lnTo>
                <a:lnTo>
                  <a:pt x="1305" y="947"/>
                </a:lnTo>
                <a:lnTo>
                  <a:pt x="1306" y="954"/>
                </a:lnTo>
                <a:lnTo>
                  <a:pt x="1305" y="958"/>
                </a:lnTo>
                <a:lnTo>
                  <a:pt x="1301" y="961"/>
                </a:lnTo>
                <a:lnTo>
                  <a:pt x="1295" y="963"/>
                </a:lnTo>
                <a:lnTo>
                  <a:pt x="1290" y="965"/>
                </a:lnTo>
                <a:lnTo>
                  <a:pt x="1287" y="966"/>
                </a:lnTo>
                <a:lnTo>
                  <a:pt x="1276" y="966"/>
                </a:lnTo>
                <a:lnTo>
                  <a:pt x="1275" y="963"/>
                </a:lnTo>
                <a:lnTo>
                  <a:pt x="1273" y="955"/>
                </a:lnTo>
                <a:lnTo>
                  <a:pt x="1270" y="947"/>
                </a:lnTo>
                <a:lnTo>
                  <a:pt x="1265" y="942"/>
                </a:lnTo>
                <a:lnTo>
                  <a:pt x="1261" y="941"/>
                </a:lnTo>
                <a:lnTo>
                  <a:pt x="1259" y="940"/>
                </a:lnTo>
                <a:lnTo>
                  <a:pt x="1257" y="939"/>
                </a:lnTo>
                <a:lnTo>
                  <a:pt x="1257" y="939"/>
                </a:lnTo>
                <a:lnTo>
                  <a:pt x="1249" y="931"/>
                </a:lnTo>
                <a:lnTo>
                  <a:pt x="1249" y="920"/>
                </a:lnTo>
                <a:lnTo>
                  <a:pt x="1238" y="912"/>
                </a:lnTo>
                <a:lnTo>
                  <a:pt x="1237" y="904"/>
                </a:lnTo>
                <a:lnTo>
                  <a:pt x="1234" y="908"/>
                </a:lnTo>
                <a:lnTo>
                  <a:pt x="1219" y="895"/>
                </a:lnTo>
                <a:lnTo>
                  <a:pt x="1218" y="880"/>
                </a:lnTo>
                <a:lnTo>
                  <a:pt x="1219" y="867"/>
                </a:lnTo>
                <a:lnTo>
                  <a:pt x="1214" y="867"/>
                </a:lnTo>
                <a:lnTo>
                  <a:pt x="1214" y="874"/>
                </a:lnTo>
                <a:lnTo>
                  <a:pt x="1208" y="872"/>
                </a:lnTo>
                <a:lnTo>
                  <a:pt x="1207" y="857"/>
                </a:lnTo>
                <a:lnTo>
                  <a:pt x="1209" y="841"/>
                </a:lnTo>
                <a:lnTo>
                  <a:pt x="1208" y="839"/>
                </a:lnTo>
                <a:lnTo>
                  <a:pt x="1204" y="833"/>
                </a:lnTo>
                <a:lnTo>
                  <a:pt x="1201" y="826"/>
                </a:lnTo>
                <a:lnTo>
                  <a:pt x="1199" y="822"/>
                </a:lnTo>
                <a:lnTo>
                  <a:pt x="1196" y="821"/>
                </a:lnTo>
                <a:lnTo>
                  <a:pt x="1195" y="822"/>
                </a:lnTo>
                <a:lnTo>
                  <a:pt x="1194" y="824"/>
                </a:lnTo>
                <a:lnTo>
                  <a:pt x="1193" y="825"/>
                </a:lnTo>
                <a:lnTo>
                  <a:pt x="1189" y="824"/>
                </a:lnTo>
                <a:lnTo>
                  <a:pt x="1189" y="822"/>
                </a:lnTo>
                <a:lnTo>
                  <a:pt x="1189" y="821"/>
                </a:lnTo>
                <a:lnTo>
                  <a:pt x="1188" y="818"/>
                </a:lnTo>
                <a:lnTo>
                  <a:pt x="1187" y="816"/>
                </a:lnTo>
                <a:lnTo>
                  <a:pt x="1183" y="811"/>
                </a:lnTo>
                <a:lnTo>
                  <a:pt x="1176" y="804"/>
                </a:lnTo>
                <a:lnTo>
                  <a:pt x="1170" y="798"/>
                </a:lnTo>
                <a:lnTo>
                  <a:pt x="1168" y="795"/>
                </a:lnTo>
                <a:lnTo>
                  <a:pt x="1166" y="795"/>
                </a:lnTo>
                <a:lnTo>
                  <a:pt x="1163" y="792"/>
                </a:lnTo>
                <a:lnTo>
                  <a:pt x="1158" y="791"/>
                </a:lnTo>
                <a:lnTo>
                  <a:pt x="1155" y="791"/>
                </a:lnTo>
                <a:lnTo>
                  <a:pt x="1150" y="794"/>
                </a:lnTo>
                <a:lnTo>
                  <a:pt x="1143" y="799"/>
                </a:lnTo>
                <a:lnTo>
                  <a:pt x="1138" y="806"/>
                </a:lnTo>
                <a:lnTo>
                  <a:pt x="1133" y="810"/>
                </a:lnTo>
                <a:lnTo>
                  <a:pt x="1130" y="811"/>
                </a:lnTo>
                <a:lnTo>
                  <a:pt x="1125" y="812"/>
                </a:lnTo>
                <a:lnTo>
                  <a:pt x="1121" y="811"/>
                </a:lnTo>
                <a:lnTo>
                  <a:pt x="1120" y="811"/>
                </a:lnTo>
                <a:lnTo>
                  <a:pt x="1107" y="798"/>
                </a:lnTo>
                <a:lnTo>
                  <a:pt x="1090" y="792"/>
                </a:lnTo>
                <a:lnTo>
                  <a:pt x="1093" y="791"/>
                </a:lnTo>
                <a:lnTo>
                  <a:pt x="1088" y="786"/>
                </a:lnTo>
                <a:lnTo>
                  <a:pt x="1077" y="787"/>
                </a:lnTo>
                <a:lnTo>
                  <a:pt x="1078" y="791"/>
                </a:lnTo>
                <a:lnTo>
                  <a:pt x="1067" y="791"/>
                </a:lnTo>
                <a:lnTo>
                  <a:pt x="1069" y="787"/>
                </a:lnTo>
                <a:lnTo>
                  <a:pt x="1060" y="787"/>
                </a:lnTo>
                <a:lnTo>
                  <a:pt x="1060" y="790"/>
                </a:lnTo>
                <a:lnTo>
                  <a:pt x="1055" y="792"/>
                </a:lnTo>
                <a:lnTo>
                  <a:pt x="1052" y="790"/>
                </a:lnTo>
                <a:lnTo>
                  <a:pt x="1051" y="790"/>
                </a:lnTo>
                <a:lnTo>
                  <a:pt x="1050" y="791"/>
                </a:lnTo>
                <a:lnTo>
                  <a:pt x="1049" y="794"/>
                </a:lnTo>
                <a:lnTo>
                  <a:pt x="1049" y="798"/>
                </a:lnTo>
                <a:lnTo>
                  <a:pt x="1049" y="802"/>
                </a:lnTo>
                <a:lnTo>
                  <a:pt x="1047" y="802"/>
                </a:lnTo>
                <a:lnTo>
                  <a:pt x="1045" y="802"/>
                </a:lnTo>
                <a:lnTo>
                  <a:pt x="1044" y="802"/>
                </a:lnTo>
                <a:lnTo>
                  <a:pt x="1037" y="801"/>
                </a:lnTo>
                <a:lnTo>
                  <a:pt x="1041" y="797"/>
                </a:lnTo>
                <a:lnTo>
                  <a:pt x="1040" y="796"/>
                </a:lnTo>
                <a:lnTo>
                  <a:pt x="1036" y="791"/>
                </a:lnTo>
                <a:lnTo>
                  <a:pt x="1034" y="788"/>
                </a:lnTo>
                <a:lnTo>
                  <a:pt x="1033" y="784"/>
                </a:lnTo>
                <a:lnTo>
                  <a:pt x="1033" y="783"/>
                </a:lnTo>
                <a:lnTo>
                  <a:pt x="1032" y="783"/>
                </a:lnTo>
                <a:lnTo>
                  <a:pt x="1031" y="784"/>
                </a:lnTo>
                <a:lnTo>
                  <a:pt x="1029" y="784"/>
                </a:lnTo>
                <a:lnTo>
                  <a:pt x="1028" y="798"/>
                </a:lnTo>
                <a:lnTo>
                  <a:pt x="1025" y="798"/>
                </a:lnTo>
                <a:lnTo>
                  <a:pt x="1018" y="798"/>
                </a:lnTo>
                <a:lnTo>
                  <a:pt x="1010" y="798"/>
                </a:lnTo>
                <a:lnTo>
                  <a:pt x="1003" y="799"/>
                </a:lnTo>
                <a:lnTo>
                  <a:pt x="997" y="801"/>
                </a:lnTo>
                <a:lnTo>
                  <a:pt x="993" y="803"/>
                </a:lnTo>
                <a:lnTo>
                  <a:pt x="988" y="805"/>
                </a:lnTo>
                <a:lnTo>
                  <a:pt x="984" y="806"/>
                </a:lnTo>
                <a:lnTo>
                  <a:pt x="981" y="806"/>
                </a:lnTo>
                <a:lnTo>
                  <a:pt x="975" y="805"/>
                </a:lnTo>
                <a:lnTo>
                  <a:pt x="968" y="804"/>
                </a:lnTo>
                <a:lnTo>
                  <a:pt x="966" y="803"/>
                </a:lnTo>
                <a:lnTo>
                  <a:pt x="965" y="803"/>
                </a:lnTo>
                <a:lnTo>
                  <a:pt x="963" y="804"/>
                </a:lnTo>
                <a:lnTo>
                  <a:pt x="961" y="806"/>
                </a:lnTo>
                <a:lnTo>
                  <a:pt x="963" y="810"/>
                </a:lnTo>
                <a:lnTo>
                  <a:pt x="966" y="812"/>
                </a:lnTo>
                <a:lnTo>
                  <a:pt x="971" y="813"/>
                </a:lnTo>
                <a:lnTo>
                  <a:pt x="974" y="812"/>
                </a:lnTo>
                <a:lnTo>
                  <a:pt x="979" y="810"/>
                </a:lnTo>
                <a:lnTo>
                  <a:pt x="982" y="807"/>
                </a:lnTo>
                <a:lnTo>
                  <a:pt x="983" y="807"/>
                </a:lnTo>
                <a:lnTo>
                  <a:pt x="984" y="809"/>
                </a:lnTo>
                <a:lnTo>
                  <a:pt x="984" y="810"/>
                </a:lnTo>
                <a:lnTo>
                  <a:pt x="984" y="812"/>
                </a:lnTo>
                <a:lnTo>
                  <a:pt x="984" y="814"/>
                </a:lnTo>
                <a:lnTo>
                  <a:pt x="986" y="816"/>
                </a:lnTo>
                <a:lnTo>
                  <a:pt x="987" y="814"/>
                </a:lnTo>
                <a:lnTo>
                  <a:pt x="989" y="813"/>
                </a:lnTo>
                <a:lnTo>
                  <a:pt x="991" y="811"/>
                </a:lnTo>
                <a:lnTo>
                  <a:pt x="993" y="810"/>
                </a:lnTo>
                <a:lnTo>
                  <a:pt x="994" y="809"/>
                </a:lnTo>
                <a:lnTo>
                  <a:pt x="995" y="809"/>
                </a:lnTo>
                <a:lnTo>
                  <a:pt x="996" y="809"/>
                </a:lnTo>
                <a:lnTo>
                  <a:pt x="998" y="809"/>
                </a:lnTo>
                <a:lnTo>
                  <a:pt x="999" y="812"/>
                </a:lnTo>
                <a:lnTo>
                  <a:pt x="999" y="816"/>
                </a:lnTo>
                <a:lnTo>
                  <a:pt x="999" y="818"/>
                </a:lnTo>
                <a:lnTo>
                  <a:pt x="999" y="820"/>
                </a:lnTo>
                <a:lnTo>
                  <a:pt x="999" y="820"/>
                </a:lnTo>
                <a:lnTo>
                  <a:pt x="997" y="820"/>
                </a:lnTo>
                <a:lnTo>
                  <a:pt x="991" y="822"/>
                </a:lnTo>
                <a:lnTo>
                  <a:pt x="987" y="825"/>
                </a:lnTo>
                <a:lnTo>
                  <a:pt x="984" y="829"/>
                </a:lnTo>
                <a:lnTo>
                  <a:pt x="987" y="833"/>
                </a:lnTo>
                <a:lnTo>
                  <a:pt x="991" y="836"/>
                </a:lnTo>
                <a:lnTo>
                  <a:pt x="995" y="837"/>
                </a:lnTo>
                <a:lnTo>
                  <a:pt x="996" y="839"/>
                </a:lnTo>
                <a:lnTo>
                  <a:pt x="1006" y="847"/>
                </a:lnTo>
                <a:lnTo>
                  <a:pt x="1002" y="850"/>
                </a:lnTo>
                <a:lnTo>
                  <a:pt x="997" y="855"/>
                </a:lnTo>
                <a:lnTo>
                  <a:pt x="995" y="850"/>
                </a:lnTo>
                <a:lnTo>
                  <a:pt x="990" y="845"/>
                </a:lnTo>
                <a:lnTo>
                  <a:pt x="988" y="844"/>
                </a:lnTo>
                <a:lnTo>
                  <a:pt x="983" y="841"/>
                </a:lnTo>
                <a:lnTo>
                  <a:pt x="976" y="837"/>
                </a:lnTo>
                <a:lnTo>
                  <a:pt x="972" y="836"/>
                </a:lnTo>
                <a:lnTo>
                  <a:pt x="971" y="839"/>
                </a:lnTo>
                <a:lnTo>
                  <a:pt x="969" y="841"/>
                </a:lnTo>
                <a:lnTo>
                  <a:pt x="971" y="844"/>
                </a:lnTo>
                <a:lnTo>
                  <a:pt x="971" y="845"/>
                </a:lnTo>
                <a:lnTo>
                  <a:pt x="964" y="848"/>
                </a:lnTo>
                <a:lnTo>
                  <a:pt x="957" y="845"/>
                </a:lnTo>
                <a:lnTo>
                  <a:pt x="952" y="854"/>
                </a:lnTo>
                <a:lnTo>
                  <a:pt x="946" y="855"/>
                </a:lnTo>
                <a:lnTo>
                  <a:pt x="944" y="849"/>
                </a:lnTo>
                <a:lnTo>
                  <a:pt x="935" y="849"/>
                </a:lnTo>
                <a:lnTo>
                  <a:pt x="935" y="840"/>
                </a:lnTo>
                <a:lnTo>
                  <a:pt x="928" y="839"/>
                </a:lnTo>
                <a:lnTo>
                  <a:pt x="930" y="836"/>
                </a:lnTo>
                <a:lnTo>
                  <a:pt x="919" y="835"/>
                </a:lnTo>
                <a:lnTo>
                  <a:pt x="918" y="829"/>
                </a:lnTo>
                <a:lnTo>
                  <a:pt x="907" y="830"/>
                </a:lnTo>
                <a:lnTo>
                  <a:pt x="907" y="836"/>
                </a:lnTo>
                <a:lnTo>
                  <a:pt x="892" y="836"/>
                </a:lnTo>
                <a:lnTo>
                  <a:pt x="876" y="829"/>
                </a:lnTo>
                <a:lnTo>
                  <a:pt x="873" y="826"/>
                </a:lnTo>
                <a:lnTo>
                  <a:pt x="870" y="829"/>
                </a:lnTo>
                <a:lnTo>
                  <a:pt x="851" y="830"/>
                </a:lnTo>
                <a:lnTo>
                  <a:pt x="834" y="836"/>
                </a:lnTo>
                <a:lnTo>
                  <a:pt x="832" y="837"/>
                </a:lnTo>
                <a:lnTo>
                  <a:pt x="829" y="841"/>
                </a:lnTo>
                <a:lnTo>
                  <a:pt x="824" y="845"/>
                </a:lnTo>
                <a:lnTo>
                  <a:pt x="817" y="848"/>
                </a:lnTo>
                <a:lnTo>
                  <a:pt x="815" y="848"/>
                </a:lnTo>
                <a:lnTo>
                  <a:pt x="816" y="845"/>
                </a:lnTo>
                <a:lnTo>
                  <a:pt x="820" y="842"/>
                </a:lnTo>
                <a:lnTo>
                  <a:pt x="821" y="841"/>
                </a:lnTo>
                <a:lnTo>
                  <a:pt x="816" y="840"/>
                </a:lnTo>
                <a:lnTo>
                  <a:pt x="821" y="830"/>
                </a:lnTo>
                <a:lnTo>
                  <a:pt x="815" y="834"/>
                </a:lnTo>
                <a:lnTo>
                  <a:pt x="811" y="835"/>
                </a:lnTo>
                <a:lnTo>
                  <a:pt x="811" y="850"/>
                </a:lnTo>
                <a:lnTo>
                  <a:pt x="804" y="855"/>
                </a:lnTo>
                <a:lnTo>
                  <a:pt x="801" y="858"/>
                </a:lnTo>
                <a:lnTo>
                  <a:pt x="797" y="865"/>
                </a:lnTo>
                <a:lnTo>
                  <a:pt x="791" y="873"/>
                </a:lnTo>
                <a:lnTo>
                  <a:pt x="786" y="879"/>
                </a:lnTo>
                <a:lnTo>
                  <a:pt x="781" y="881"/>
                </a:lnTo>
                <a:lnTo>
                  <a:pt x="775" y="882"/>
                </a:lnTo>
                <a:lnTo>
                  <a:pt x="770" y="882"/>
                </a:lnTo>
                <a:lnTo>
                  <a:pt x="768" y="882"/>
                </a:lnTo>
                <a:lnTo>
                  <a:pt x="777" y="874"/>
                </a:lnTo>
                <a:lnTo>
                  <a:pt x="768" y="868"/>
                </a:lnTo>
                <a:lnTo>
                  <a:pt x="766" y="875"/>
                </a:lnTo>
                <a:lnTo>
                  <a:pt x="762" y="872"/>
                </a:lnTo>
                <a:lnTo>
                  <a:pt x="760" y="875"/>
                </a:lnTo>
                <a:lnTo>
                  <a:pt x="763" y="880"/>
                </a:lnTo>
                <a:lnTo>
                  <a:pt x="761" y="887"/>
                </a:lnTo>
                <a:lnTo>
                  <a:pt x="755" y="883"/>
                </a:lnTo>
                <a:lnTo>
                  <a:pt x="751" y="892"/>
                </a:lnTo>
                <a:lnTo>
                  <a:pt x="744" y="897"/>
                </a:lnTo>
                <a:lnTo>
                  <a:pt x="743" y="901"/>
                </a:lnTo>
                <a:lnTo>
                  <a:pt x="731" y="905"/>
                </a:lnTo>
                <a:lnTo>
                  <a:pt x="737" y="913"/>
                </a:lnTo>
                <a:lnTo>
                  <a:pt x="736" y="918"/>
                </a:lnTo>
                <a:lnTo>
                  <a:pt x="727" y="920"/>
                </a:lnTo>
                <a:lnTo>
                  <a:pt x="735" y="928"/>
                </a:lnTo>
                <a:lnTo>
                  <a:pt x="733" y="931"/>
                </a:lnTo>
                <a:lnTo>
                  <a:pt x="732" y="936"/>
                </a:lnTo>
                <a:lnTo>
                  <a:pt x="731" y="942"/>
                </a:lnTo>
                <a:lnTo>
                  <a:pt x="731" y="946"/>
                </a:lnTo>
                <a:lnTo>
                  <a:pt x="731" y="949"/>
                </a:lnTo>
                <a:lnTo>
                  <a:pt x="731" y="953"/>
                </a:lnTo>
                <a:lnTo>
                  <a:pt x="731" y="955"/>
                </a:lnTo>
                <a:lnTo>
                  <a:pt x="731" y="956"/>
                </a:lnTo>
                <a:lnTo>
                  <a:pt x="738" y="971"/>
                </a:lnTo>
                <a:lnTo>
                  <a:pt x="729" y="972"/>
                </a:lnTo>
                <a:lnTo>
                  <a:pt x="721" y="965"/>
                </a:lnTo>
                <a:lnTo>
                  <a:pt x="720" y="965"/>
                </a:lnTo>
                <a:lnTo>
                  <a:pt x="715" y="965"/>
                </a:lnTo>
                <a:lnTo>
                  <a:pt x="708" y="964"/>
                </a:lnTo>
                <a:lnTo>
                  <a:pt x="698" y="959"/>
                </a:lnTo>
                <a:lnTo>
                  <a:pt x="689" y="955"/>
                </a:lnTo>
                <a:lnTo>
                  <a:pt x="682" y="953"/>
                </a:lnTo>
                <a:lnTo>
                  <a:pt x="676" y="948"/>
                </a:lnTo>
                <a:lnTo>
                  <a:pt x="672" y="940"/>
                </a:lnTo>
                <a:lnTo>
                  <a:pt x="669" y="931"/>
                </a:lnTo>
                <a:lnTo>
                  <a:pt x="664" y="924"/>
                </a:lnTo>
                <a:lnTo>
                  <a:pt x="661" y="918"/>
                </a:lnTo>
                <a:lnTo>
                  <a:pt x="660" y="911"/>
                </a:lnTo>
                <a:lnTo>
                  <a:pt x="660" y="907"/>
                </a:lnTo>
                <a:lnTo>
                  <a:pt x="657" y="907"/>
                </a:lnTo>
                <a:lnTo>
                  <a:pt x="652" y="903"/>
                </a:lnTo>
                <a:lnTo>
                  <a:pt x="644" y="890"/>
                </a:lnTo>
                <a:lnTo>
                  <a:pt x="638" y="877"/>
                </a:lnTo>
                <a:lnTo>
                  <a:pt x="637" y="875"/>
                </a:lnTo>
                <a:lnTo>
                  <a:pt x="638" y="880"/>
                </a:lnTo>
                <a:lnTo>
                  <a:pt x="637" y="881"/>
                </a:lnTo>
                <a:lnTo>
                  <a:pt x="633" y="877"/>
                </a:lnTo>
                <a:lnTo>
                  <a:pt x="631" y="868"/>
                </a:lnTo>
                <a:lnTo>
                  <a:pt x="629" y="859"/>
                </a:lnTo>
                <a:lnTo>
                  <a:pt x="627" y="851"/>
                </a:lnTo>
                <a:lnTo>
                  <a:pt x="625" y="845"/>
                </a:lnTo>
                <a:lnTo>
                  <a:pt x="621" y="842"/>
                </a:lnTo>
                <a:lnTo>
                  <a:pt x="616" y="839"/>
                </a:lnTo>
                <a:lnTo>
                  <a:pt x="610" y="836"/>
                </a:lnTo>
                <a:lnTo>
                  <a:pt x="606" y="833"/>
                </a:lnTo>
                <a:lnTo>
                  <a:pt x="601" y="828"/>
                </a:lnTo>
                <a:lnTo>
                  <a:pt x="599" y="826"/>
                </a:lnTo>
                <a:lnTo>
                  <a:pt x="598" y="825"/>
                </a:lnTo>
                <a:lnTo>
                  <a:pt x="595" y="825"/>
                </a:lnTo>
                <a:lnTo>
                  <a:pt x="588" y="824"/>
                </a:lnTo>
                <a:lnTo>
                  <a:pt x="580" y="822"/>
                </a:lnTo>
                <a:lnTo>
                  <a:pt x="575" y="822"/>
                </a:lnTo>
                <a:lnTo>
                  <a:pt x="570" y="824"/>
                </a:lnTo>
                <a:lnTo>
                  <a:pt x="565" y="828"/>
                </a:lnTo>
                <a:lnTo>
                  <a:pt x="562" y="833"/>
                </a:lnTo>
                <a:lnTo>
                  <a:pt x="558" y="836"/>
                </a:lnTo>
                <a:lnTo>
                  <a:pt x="556" y="839"/>
                </a:lnTo>
                <a:lnTo>
                  <a:pt x="554" y="843"/>
                </a:lnTo>
                <a:lnTo>
                  <a:pt x="553" y="848"/>
                </a:lnTo>
                <a:lnTo>
                  <a:pt x="551" y="850"/>
                </a:lnTo>
                <a:lnTo>
                  <a:pt x="542" y="854"/>
                </a:lnTo>
                <a:lnTo>
                  <a:pt x="535" y="854"/>
                </a:lnTo>
                <a:lnTo>
                  <a:pt x="535" y="851"/>
                </a:lnTo>
                <a:lnTo>
                  <a:pt x="533" y="847"/>
                </a:lnTo>
                <a:lnTo>
                  <a:pt x="532" y="842"/>
                </a:lnTo>
                <a:lnTo>
                  <a:pt x="530" y="840"/>
                </a:lnTo>
                <a:lnTo>
                  <a:pt x="526" y="839"/>
                </a:lnTo>
                <a:lnTo>
                  <a:pt x="522" y="836"/>
                </a:lnTo>
                <a:lnTo>
                  <a:pt x="517" y="834"/>
                </a:lnTo>
                <a:lnTo>
                  <a:pt x="513" y="832"/>
                </a:lnTo>
                <a:lnTo>
                  <a:pt x="509" y="828"/>
                </a:lnTo>
                <a:lnTo>
                  <a:pt x="505" y="822"/>
                </a:lnTo>
                <a:lnTo>
                  <a:pt x="502" y="813"/>
                </a:lnTo>
                <a:lnTo>
                  <a:pt x="501" y="803"/>
                </a:lnTo>
                <a:lnTo>
                  <a:pt x="500" y="796"/>
                </a:lnTo>
                <a:lnTo>
                  <a:pt x="499" y="794"/>
                </a:lnTo>
                <a:lnTo>
                  <a:pt x="497" y="795"/>
                </a:lnTo>
                <a:lnTo>
                  <a:pt x="496" y="796"/>
                </a:lnTo>
                <a:lnTo>
                  <a:pt x="494" y="787"/>
                </a:lnTo>
                <a:lnTo>
                  <a:pt x="486" y="776"/>
                </a:lnTo>
                <a:lnTo>
                  <a:pt x="481" y="778"/>
                </a:lnTo>
                <a:lnTo>
                  <a:pt x="480" y="776"/>
                </a:lnTo>
                <a:lnTo>
                  <a:pt x="478" y="773"/>
                </a:lnTo>
                <a:lnTo>
                  <a:pt x="475" y="769"/>
                </a:lnTo>
                <a:lnTo>
                  <a:pt x="474" y="765"/>
                </a:lnTo>
                <a:lnTo>
                  <a:pt x="472" y="760"/>
                </a:lnTo>
                <a:lnTo>
                  <a:pt x="467" y="757"/>
                </a:lnTo>
                <a:lnTo>
                  <a:pt x="464" y="754"/>
                </a:lnTo>
                <a:lnTo>
                  <a:pt x="462" y="753"/>
                </a:lnTo>
                <a:lnTo>
                  <a:pt x="456" y="748"/>
                </a:lnTo>
                <a:lnTo>
                  <a:pt x="456" y="738"/>
                </a:lnTo>
                <a:lnTo>
                  <a:pt x="450" y="734"/>
                </a:lnTo>
                <a:close/>
              </a:path>
            </a:pathLst>
          </a:custGeom>
          <a:solidFill>
            <a:schemeClr val="bg1">
              <a:lumMod val="75000"/>
            </a:schemeClr>
          </a:solidFill>
          <a:ln>
            <a:noFill/>
          </a:ln>
        </p:spPr>
        <p:txBody>
          <a:bodyPr vert="horz" wrap="square" lIns="93296" tIns="46648" rIns="93296" bIns="46648" numCol="1" anchor="t" anchorCtr="0" compatLnSpc="1">
            <a:prstTxWarp prst="textNoShape">
              <a:avLst/>
            </a:prstTxWarp>
          </a:bodyPr>
          <a:lstStyle/>
          <a:p>
            <a:endParaRPr lang="en-US"/>
          </a:p>
        </p:txBody>
      </p:sp>
      <p:graphicFrame>
        <p:nvGraphicFramePr>
          <p:cNvPr id="41" name="Object 40"/>
          <p:cNvGraphicFramePr>
            <a:graphicFrameLocks/>
          </p:cNvGraphicFramePr>
          <p:nvPr>
            <p:custDataLst>
              <p:tags r:id="rId4"/>
            </p:custDataLst>
            <p:extLst>
              <p:ext uri="{D42A27DB-BD31-4B8C-83A1-F6EECF244321}">
                <p14:modId xmlns:p14="http://schemas.microsoft.com/office/powerpoint/2010/main" val="294591848"/>
              </p:ext>
            </p:extLst>
          </p:nvPr>
        </p:nvGraphicFramePr>
        <p:xfrm>
          <a:off x="457200" y="1524000"/>
          <a:ext cx="7848713" cy="4191000"/>
        </p:xfrm>
        <a:graphic>
          <a:graphicData uri="http://schemas.openxmlformats.org/presentationml/2006/ole">
            <mc:AlternateContent xmlns:mc="http://schemas.openxmlformats.org/markup-compatibility/2006">
              <mc:Choice xmlns:v="urn:schemas-microsoft-com:vml" Requires="v">
                <p:oleObj spid="_x0000_s171991" name="Chart" r:id="rId13" imgW="7848713" imgH="4191000" progId="MSGraph.Chart.8">
                  <p:embed followColorScheme="full"/>
                </p:oleObj>
              </mc:Choice>
              <mc:Fallback>
                <p:oleObj name="Chart" r:id="rId13" imgW="7848713" imgH="4191000" progId="MSGraph.Chart.8">
                  <p:embed followColorScheme="full"/>
                  <p:pic>
                    <p:nvPicPr>
                      <p:cNvPr id="0" name=""/>
                      <p:cNvPicPr/>
                      <p:nvPr/>
                    </p:nvPicPr>
                    <p:blipFill>
                      <a:blip r:embed="rId14"/>
                      <a:stretch>
                        <a:fillRect/>
                      </a:stretch>
                    </p:blipFill>
                    <p:spPr>
                      <a:xfrm>
                        <a:off x="457200" y="1524000"/>
                        <a:ext cx="7848713" cy="4191000"/>
                      </a:xfrm>
                      <a:prstGeom prst="rect">
                        <a:avLst/>
                      </a:prstGeom>
                    </p:spPr>
                  </p:pic>
                </p:oleObj>
              </mc:Fallback>
            </mc:AlternateContent>
          </a:graphicData>
        </a:graphic>
      </p:graphicFrame>
      <p:sp useBgFill="1">
        <p:nvSpPr>
          <p:cNvPr id="50" name="Rectangle 49"/>
          <p:cNvSpPr/>
          <p:nvPr>
            <p:custDataLst>
              <p:tags r:id="rId5"/>
            </p:custDataLst>
          </p:nvPr>
        </p:nvSpPr>
        <p:spPr bwMode="gray">
          <a:xfrm>
            <a:off x="4152900" y="386873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63B9E032-CAC9-4DDC-AD64-E5492AA4E166}" type="datetime'''''1''''''''''2''.8''''''''''''''%'">
              <a:rPr lang="en-US" sz="1800">
                <a:solidFill>
                  <a:schemeClr val="tx1"/>
                </a:solidFill>
              </a:rPr>
              <a:pPr algn="ctr"/>
              <a:t>12.8%</a:t>
            </a:fld>
            <a:endParaRPr lang="en-US" sz="1800" dirty="0">
              <a:solidFill>
                <a:schemeClr val="tx1"/>
              </a:solidFill>
              <a:latin typeface="Calibri Light"/>
              <a:sym typeface="Calibri Light"/>
            </a:endParaRPr>
          </a:p>
        </p:txBody>
      </p:sp>
      <p:sp useBgFill="1">
        <p:nvSpPr>
          <p:cNvPr id="51" name="Rectangle 50"/>
          <p:cNvSpPr/>
          <p:nvPr>
            <p:custDataLst>
              <p:tags r:id="rId6"/>
            </p:custDataLst>
          </p:nvPr>
        </p:nvSpPr>
        <p:spPr bwMode="gray">
          <a:xfrm>
            <a:off x="1073150" y="381158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BC255604-5EC4-482B-8F0A-1350DBD9FD5B}" type="datetime'''12''''''''''''''''''''''''''.9''''''''%'''''''''''''">
              <a:rPr lang="en-US" sz="1800">
                <a:solidFill>
                  <a:schemeClr val="tx1"/>
                </a:solidFill>
              </a:rPr>
              <a:pPr algn="ctr"/>
              <a:t>12.9%</a:t>
            </a:fld>
            <a:endParaRPr lang="en-US" sz="1800" dirty="0">
              <a:solidFill>
                <a:schemeClr val="tx1"/>
              </a:solidFill>
              <a:latin typeface="Calibri Light"/>
              <a:sym typeface="Calibri Light"/>
            </a:endParaRPr>
          </a:p>
        </p:txBody>
      </p:sp>
      <p:sp useBgFill="1">
        <p:nvSpPr>
          <p:cNvPr id="42" name="Rectangle 41"/>
          <p:cNvSpPr/>
          <p:nvPr>
            <p:custDataLst>
              <p:tags r:id="rId7"/>
            </p:custDataLst>
          </p:nvPr>
        </p:nvSpPr>
        <p:spPr bwMode="gray">
          <a:xfrm>
            <a:off x="6657975" y="3530600"/>
            <a:ext cx="628650" cy="274638"/>
          </a:xfrm>
          <a:prstGeom prst="rect">
            <a:avLst/>
          </a:prstGeom>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50363CA8-F38F-45F8-B2FB-FD7AB6B8B464}" type="datetime'''''''''''''''''''''''1''''''''5''''.''2''''''%'">
              <a:rPr lang="en-US" sz="1800">
                <a:solidFill>
                  <a:schemeClr val="tx1"/>
                </a:solidFill>
              </a:rPr>
              <a:pPr/>
              <a:t>15.2%</a:t>
            </a:fld>
            <a:endParaRPr lang="en-US" sz="1800" dirty="0">
              <a:solidFill>
                <a:schemeClr val="tx1"/>
              </a:solidFill>
              <a:latin typeface="Calibri Light"/>
              <a:sym typeface="Calibri Light"/>
            </a:endParaRPr>
          </a:p>
        </p:txBody>
      </p:sp>
      <p:sp useBgFill="1">
        <p:nvSpPr>
          <p:cNvPr id="43" name="Rectangle 42"/>
          <p:cNvSpPr/>
          <p:nvPr>
            <p:custDataLst>
              <p:tags r:id="rId8"/>
            </p:custDataLst>
          </p:nvPr>
        </p:nvSpPr>
        <p:spPr bwMode="gray">
          <a:xfrm>
            <a:off x="4152900" y="447833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6F4A81B2-0706-406D-BD73-34BDBC1BDA87}" type="datetime'1''''''''''''''2''.''''3''''''''''''''''%'''">
              <a:rPr lang="en-US" sz="1800">
                <a:solidFill>
                  <a:schemeClr val="tx1"/>
                </a:solidFill>
              </a:rPr>
              <a:pPr algn="ctr"/>
              <a:t>12.3%</a:t>
            </a:fld>
            <a:endParaRPr lang="en-US" sz="1800" dirty="0">
              <a:solidFill>
                <a:schemeClr val="tx1"/>
              </a:solidFill>
              <a:latin typeface="Calibri Light"/>
              <a:sym typeface="Calibri Light"/>
            </a:endParaRPr>
          </a:p>
        </p:txBody>
      </p:sp>
      <p:sp>
        <p:nvSpPr>
          <p:cNvPr id="22" name="Rectangle 21"/>
          <p:cNvSpPr/>
          <p:nvPr/>
        </p:nvSpPr>
        <p:spPr>
          <a:xfrm>
            <a:off x="0" y="1003920"/>
            <a:ext cx="9144000" cy="5425648"/>
          </a:xfrm>
          <a:prstGeom prst="rect">
            <a:avLst/>
          </a:prstGeom>
          <a:solidFill>
            <a:srgbClr val="F2F2F2">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8" name="Content Placeholder 2"/>
          <p:cNvSpPr txBox="1">
            <a:spLocks/>
          </p:cNvSpPr>
          <p:nvPr/>
        </p:nvSpPr>
        <p:spPr bwMode="auto">
          <a:xfrm>
            <a:off x="922735" y="5614293"/>
            <a:ext cx="3727018" cy="75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b="1" dirty="0">
                <a:solidFill>
                  <a:schemeClr val="tx2"/>
                </a:solidFill>
                <a:latin typeface="Calibri Light" panose="020F0302020204030204" pitchFamily="34" charset="0"/>
              </a:rPr>
              <a:t>The Massachusetts delivery system</a:t>
            </a:r>
            <a:r>
              <a:rPr lang="en-US" b="1" dirty="0">
                <a:latin typeface="Calibri Light" panose="020F0302020204030204" pitchFamily="34" charset="0"/>
              </a:rPr>
              <a:t>: </a:t>
            </a:r>
            <a:r>
              <a:rPr lang="en-US" dirty="0">
                <a:latin typeface="Calibri Light" panose="020F0302020204030204" pitchFamily="34" charset="0"/>
              </a:rPr>
              <a:t>how do characteristics of the state’s delivery system contribute to spending levels and trends?</a:t>
            </a:r>
            <a:endParaRPr lang="en-US" b="1" dirty="0">
              <a:latin typeface="Calibri Light" panose="020F0302020204030204" pitchFamily="34" charset="0"/>
            </a:endParaRPr>
          </a:p>
        </p:txBody>
      </p:sp>
      <p:sp>
        <p:nvSpPr>
          <p:cNvPr id="44" name="Oval 43"/>
          <p:cNvSpPr/>
          <p:nvPr/>
        </p:nvSpPr>
        <p:spPr>
          <a:xfrm>
            <a:off x="475555" y="5800620"/>
            <a:ext cx="372670" cy="372648"/>
          </a:xfrm>
          <a:prstGeom prst="ellips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b="1" dirty="0" smtClean="0"/>
              <a:t>3</a:t>
            </a:r>
            <a:endParaRPr lang="en-US" b="1" dirty="0"/>
          </a:p>
        </p:txBody>
      </p:sp>
    </p:spTree>
    <p:extLst>
      <p:ext uri="{BB962C8B-B14F-4D97-AF65-F5344CB8AC3E}">
        <p14:creationId xmlns:p14="http://schemas.microsoft.com/office/powerpoint/2010/main" val="199736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51109315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1526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Goals for our annual report</a:t>
            </a:r>
            <a:endParaRPr lang="en-US" dirty="0"/>
          </a:p>
        </p:txBody>
      </p:sp>
      <p:sp>
        <p:nvSpPr>
          <p:cNvPr id="9" name="Rectangle 8"/>
          <p:cNvSpPr/>
          <p:nvPr/>
        </p:nvSpPr>
        <p:spPr>
          <a:xfrm>
            <a:off x="648341" y="977096"/>
            <a:ext cx="7847317" cy="4998473"/>
          </a:xfrm>
          <a:prstGeom prst="rect">
            <a:avLst/>
          </a:prstGeom>
          <a:solidFill>
            <a:srgbClr val="DF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648341" y="1064133"/>
            <a:ext cx="7847317" cy="4824398"/>
          </a:xfrm>
          <a:prstGeom prst="rect">
            <a:avLst/>
          </a:prstGeom>
          <a:solidFill>
            <a:srgbClr val="DFE5EF"/>
          </a:solidFill>
        </p:spPr>
        <p:txBody>
          <a:bodyPr wrap="square">
            <a:sp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619" lvl="1" indent="0">
              <a:spcAft>
                <a:spcPts val="918"/>
              </a:spcAft>
              <a:buNone/>
            </a:pPr>
            <a:r>
              <a:rPr lang="en-US" b="1" kern="0" dirty="0" smtClean="0">
                <a:solidFill>
                  <a:srgbClr val="0C2D83"/>
                </a:solidFill>
              </a:rPr>
              <a:t>The Commission releases an annual cost trends report, intended to provide:</a:t>
            </a:r>
            <a:endParaRPr lang="en-US" b="1" kern="0" dirty="0">
              <a:solidFill>
                <a:srgbClr val="0C2D83"/>
              </a:solidFill>
            </a:endParaRPr>
          </a:p>
          <a:p>
            <a:pPr lvl="1">
              <a:spcAft>
                <a:spcPts val="918"/>
              </a:spcAft>
            </a:pPr>
            <a:r>
              <a:rPr lang="en-US" kern="0" dirty="0" smtClean="0"/>
              <a:t>A profile of the Massachusetts health care delivery system</a:t>
            </a:r>
          </a:p>
          <a:p>
            <a:pPr lvl="1">
              <a:spcAft>
                <a:spcPts val="918"/>
              </a:spcAft>
            </a:pPr>
            <a:r>
              <a:rPr lang="en-US" kern="0" dirty="0" smtClean="0"/>
              <a:t>An evidence-based discussion of trends in Massachusetts health care costs, leveraging new data sets such as the All-Payer Claims Database</a:t>
            </a:r>
          </a:p>
          <a:p>
            <a:pPr lvl="1">
              <a:spcAft>
                <a:spcPts val="918"/>
              </a:spcAft>
            </a:pPr>
            <a:r>
              <a:rPr lang="en-US" kern="0" dirty="0" smtClean="0"/>
              <a:t>Analysis of drivers of growth, including factors leading the state’s growth to be above or below the benchmark set by Chapter 224</a:t>
            </a:r>
          </a:p>
          <a:p>
            <a:pPr lvl="1">
              <a:spcAft>
                <a:spcPts val="918"/>
              </a:spcAft>
            </a:pPr>
            <a:r>
              <a:rPr lang="en-US" kern="0" dirty="0" smtClean="0"/>
              <a:t>A fact base to inform the other activities of the Commission, as well as the broader policy discussion in Massachusetts</a:t>
            </a:r>
          </a:p>
          <a:p>
            <a:pPr lvl="1">
              <a:spcAft>
                <a:spcPts val="918"/>
              </a:spcAft>
            </a:pPr>
            <a:r>
              <a:rPr lang="en-US" kern="0" dirty="0" smtClean="0"/>
              <a:t>Deep dives into specific cost drivers in Massachusetts, including:</a:t>
            </a:r>
          </a:p>
          <a:p>
            <a:pPr lvl="2">
              <a:spcAft>
                <a:spcPts val="918"/>
              </a:spcAft>
            </a:pPr>
            <a:r>
              <a:rPr lang="en-US" kern="0" dirty="0" smtClean="0"/>
              <a:t>Topics of known importance that can be addressed with new or state-specific data</a:t>
            </a:r>
          </a:p>
          <a:p>
            <a:pPr lvl="2">
              <a:spcAft>
                <a:spcPts val="918"/>
              </a:spcAft>
            </a:pPr>
            <a:r>
              <a:rPr lang="en-US" kern="0" dirty="0" smtClean="0"/>
              <a:t>Topics that have been insufficiently studied or evaluated</a:t>
            </a:r>
          </a:p>
          <a:p>
            <a:pPr lvl="2">
              <a:spcAft>
                <a:spcPts val="918"/>
              </a:spcAft>
            </a:pPr>
            <a:r>
              <a:rPr lang="en-US" kern="0" dirty="0" smtClean="0"/>
              <a:t>Topics where a comprehensive discussion integrating evidence from multiple sources can better inform policy dialogue</a:t>
            </a:r>
          </a:p>
          <a:p>
            <a:pPr marL="1619" lvl="1" indent="0">
              <a:spcAft>
                <a:spcPts val="918"/>
              </a:spcAft>
              <a:buNone/>
            </a:pPr>
            <a:r>
              <a:rPr lang="en-US" i="1" kern="0" dirty="0" smtClean="0"/>
              <a:t>This year’s annual report does not measure cost growth against the benchmark established in Chapter 224. The benchmark will be reviewed beginning in 2014.</a:t>
            </a:r>
          </a:p>
        </p:txBody>
      </p:sp>
    </p:spTree>
    <p:extLst>
      <p:ext uri="{BB962C8B-B14F-4D97-AF65-F5344CB8AC3E}">
        <p14:creationId xmlns:p14="http://schemas.microsoft.com/office/powerpoint/2010/main" val="2974420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ext uri="{D42A27DB-BD31-4B8C-83A1-F6EECF244321}">
                <p14:modId xmlns:p14="http://schemas.microsoft.com/office/powerpoint/2010/main" val="182982779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73036"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1621" y="1621"/>
                        <a:ext cx="1619" cy="1619"/>
                      </a:xfrm>
                      <a:prstGeom prst="rect">
                        <a:avLst/>
                      </a:prstGeom>
                    </p:spPr>
                  </p:pic>
                </p:oleObj>
              </mc:Fallback>
            </mc:AlternateContent>
          </a:graphicData>
        </a:graphic>
      </p:graphicFrame>
      <p:sp>
        <p:nvSpPr>
          <p:cNvPr id="28" name="Rectangle 27"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sym typeface="Calibri Light"/>
            </a:endParaRPr>
          </a:p>
        </p:txBody>
      </p:sp>
      <p:sp>
        <p:nvSpPr>
          <p:cNvPr id="58" name="Freeform 114"/>
          <p:cNvSpPr>
            <a:spLocks/>
          </p:cNvSpPr>
          <p:nvPr/>
        </p:nvSpPr>
        <p:spPr bwMode="auto">
          <a:xfrm>
            <a:off x="536467" y="4574952"/>
            <a:ext cx="1071701" cy="687999"/>
          </a:xfrm>
          <a:custGeom>
            <a:avLst/>
            <a:gdLst>
              <a:gd name="T0" fmla="*/ 81 w 1513"/>
              <a:gd name="T1" fmla="*/ 576 h 972"/>
              <a:gd name="T2" fmla="*/ 22 w 1513"/>
              <a:gd name="T3" fmla="*/ 464 h 972"/>
              <a:gd name="T4" fmla="*/ 3 w 1513"/>
              <a:gd name="T5" fmla="*/ 296 h 972"/>
              <a:gd name="T6" fmla="*/ 75 w 1513"/>
              <a:gd name="T7" fmla="*/ 113 h 972"/>
              <a:gd name="T8" fmla="*/ 136 w 1513"/>
              <a:gd name="T9" fmla="*/ 0 h 972"/>
              <a:gd name="T10" fmla="*/ 305 w 1513"/>
              <a:gd name="T11" fmla="*/ 50 h 972"/>
              <a:gd name="T12" fmla="*/ 562 w 1513"/>
              <a:gd name="T13" fmla="*/ 90 h 972"/>
              <a:gd name="T14" fmla="*/ 761 w 1513"/>
              <a:gd name="T15" fmla="*/ 103 h 972"/>
              <a:gd name="T16" fmla="*/ 940 w 1513"/>
              <a:gd name="T17" fmla="*/ 134 h 972"/>
              <a:gd name="T18" fmla="*/ 900 w 1513"/>
              <a:gd name="T19" fmla="*/ 176 h 972"/>
              <a:gd name="T20" fmla="*/ 1022 w 1513"/>
              <a:gd name="T21" fmla="*/ 174 h 972"/>
              <a:gd name="T22" fmla="*/ 1033 w 1513"/>
              <a:gd name="T23" fmla="*/ 203 h 972"/>
              <a:gd name="T24" fmla="*/ 1019 w 1513"/>
              <a:gd name="T25" fmla="*/ 367 h 972"/>
              <a:gd name="T26" fmla="*/ 1052 w 1513"/>
              <a:gd name="T27" fmla="*/ 221 h 972"/>
              <a:gd name="T28" fmla="*/ 1124 w 1513"/>
              <a:gd name="T29" fmla="*/ 355 h 972"/>
              <a:gd name="T30" fmla="*/ 1221 w 1513"/>
              <a:gd name="T31" fmla="*/ 283 h 972"/>
              <a:gd name="T32" fmla="*/ 1409 w 1513"/>
              <a:gd name="T33" fmla="*/ 150 h 972"/>
              <a:gd name="T34" fmla="*/ 1512 w 1513"/>
              <a:gd name="T35" fmla="*/ 135 h 972"/>
              <a:gd name="T36" fmla="*/ 1452 w 1513"/>
              <a:gd name="T37" fmla="*/ 198 h 972"/>
              <a:gd name="T38" fmla="*/ 1450 w 1513"/>
              <a:gd name="T39" fmla="*/ 272 h 972"/>
              <a:gd name="T40" fmla="*/ 1408 w 1513"/>
              <a:gd name="T41" fmla="*/ 310 h 972"/>
              <a:gd name="T42" fmla="*/ 1413 w 1513"/>
              <a:gd name="T43" fmla="*/ 323 h 972"/>
              <a:gd name="T44" fmla="*/ 1379 w 1513"/>
              <a:gd name="T45" fmla="*/ 364 h 972"/>
              <a:gd name="T46" fmla="*/ 1364 w 1513"/>
              <a:gd name="T47" fmla="*/ 422 h 972"/>
              <a:gd name="T48" fmla="*/ 1335 w 1513"/>
              <a:gd name="T49" fmla="*/ 441 h 972"/>
              <a:gd name="T50" fmla="*/ 1331 w 1513"/>
              <a:gd name="T51" fmla="*/ 399 h 972"/>
              <a:gd name="T52" fmla="*/ 1317 w 1513"/>
              <a:gd name="T53" fmla="*/ 464 h 972"/>
              <a:gd name="T54" fmla="*/ 1338 w 1513"/>
              <a:gd name="T55" fmla="*/ 492 h 972"/>
              <a:gd name="T56" fmla="*/ 1363 w 1513"/>
              <a:gd name="T57" fmla="*/ 521 h 972"/>
              <a:gd name="T58" fmla="*/ 1371 w 1513"/>
              <a:gd name="T59" fmla="*/ 543 h 972"/>
              <a:gd name="T60" fmla="*/ 1340 w 1513"/>
              <a:gd name="T61" fmla="*/ 579 h 972"/>
              <a:gd name="T62" fmla="*/ 1283 w 1513"/>
              <a:gd name="T63" fmla="*/ 661 h 972"/>
              <a:gd name="T64" fmla="*/ 1240 w 1513"/>
              <a:gd name="T65" fmla="*/ 712 h 972"/>
              <a:gd name="T66" fmla="*/ 1239 w 1513"/>
              <a:gd name="T67" fmla="*/ 765 h 972"/>
              <a:gd name="T68" fmla="*/ 1275 w 1513"/>
              <a:gd name="T69" fmla="*/ 827 h 972"/>
              <a:gd name="T70" fmla="*/ 1295 w 1513"/>
              <a:gd name="T71" fmla="*/ 963 h 972"/>
              <a:gd name="T72" fmla="*/ 1249 w 1513"/>
              <a:gd name="T73" fmla="*/ 931 h 972"/>
              <a:gd name="T74" fmla="*/ 1209 w 1513"/>
              <a:gd name="T75" fmla="*/ 841 h 972"/>
              <a:gd name="T76" fmla="*/ 1188 w 1513"/>
              <a:gd name="T77" fmla="*/ 818 h 972"/>
              <a:gd name="T78" fmla="*/ 1138 w 1513"/>
              <a:gd name="T79" fmla="*/ 806 h 972"/>
              <a:gd name="T80" fmla="*/ 1067 w 1513"/>
              <a:gd name="T81" fmla="*/ 791 h 972"/>
              <a:gd name="T82" fmla="*/ 1045 w 1513"/>
              <a:gd name="T83" fmla="*/ 802 h 972"/>
              <a:gd name="T84" fmla="*/ 1028 w 1513"/>
              <a:gd name="T85" fmla="*/ 798 h 972"/>
              <a:gd name="T86" fmla="*/ 966 w 1513"/>
              <a:gd name="T87" fmla="*/ 803 h 972"/>
              <a:gd name="T88" fmla="*/ 984 w 1513"/>
              <a:gd name="T89" fmla="*/ 810 h 972"/>
              <a:gd name="T90" fmla="*/ 999 w 1513"/>
              <a:gd name="T91" fmla="*/ 812 h 972"/>
              <a:gd name="T92" fmla="*/ 996 w 1513"/>
              <a:gd name="T93" fmla="*/ 839 h 972"/>
              <a:gd name="T94" fmla="*/ 971 w 1513"/>
              <a:gd name="T95" fmla="*/ 844 h 972"/>
              <a:gd name="T96" fmla="*/ 918 w 1513"/>
              <a:gd name="T97" fmla="*/ 829 h 972"/>
              <a:gd name="T98" fmla="*/ 817 w 1513"/>
              <a:gd name="T99" fmla="*/ 848 h 972"/>
              <a:gd name="T100" fmla="*/ 797 w 1513"/>
              <a:gd name="T101" fmla="*/ 865 h 972"/>
              <a:gd name="T102" fmla="*/ 763 w 1513"/>
              <a:gd name="T103" fmla="*/ 880 h 972"/>
              <a:gd name="T104" fmla="*/ 732 w 1513"/>
              <a:gd name="T105" fmla="*/ 936 h 972"/>
              <a:gd name="T106" fmla="*/ 708 w 1513"/>
              <a:gd name="T107" fmla="*/ 964 h 972"/>
              <a:gd name="T108" fmla="*/ 652 w 1513"/>
              <a:gd name="T109" fmla="*/ 903 h 972"/>
              <a:gd name="T110" fmla="*/ 616 w 1513"/>
              <a:gd name="T111" fmla="*/ 839 h 972"/>
              <a:gd name="T112" fmla="*/ 562 w 1513"/>
              <a:gd name="T113" fmla="*/ 833 h 972"/>
              <a:gd name="T114" fmla="*/ 526 w 1513"/>
              <a:gd name="T115" fmla="*/ 839 h 972"/>
              <a:gd name="T116" fmla="*/ 494 w 1513"/>
              <a:gd name="T117" fmla="*/ 787 h 972"/>
              <a:gd name="T118" fmla="*/ 456 w 1513"/>
              <a:gd name="T119" fmla="*/ 73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3" h="972">
                <a:moveTo>
                  <a:pt x="450" y="734"/>
                </a:moveTo>
                <a:lnTo>
                  <a:pt x="398" y="727"/>
                </a:lnTo>
                <a:lnTo>
                  <a:pt x="395" y="744"/>
                </a:lnTo>
                <a:lnTo>
                  <a:pt x="304" y="728"/>
                </a:lnTo>
                <a:lnTo>
                  <a:pt x="200" y="669"/>
                </a:lnTo>
                <a:lnTo>
                  <a:pt x="198" y="657"/>
                </a:lnTo>
                <a:lnTo>
                  <a:pt x="125" y="645"/>
                </a:lnTo>
                <a:lnTo>
                  <a:pt x="125" y="622"/>
                </a:lnTo>
                <a:lnTo>
                  <a:pt x="117" y="608"/>
                </a:lnTo>
                <a:lnTo>
                  <a:pt x="105" y="594"/>
                </a:lnTo>
                <a:lnTo>
                  <a:pt x="97" y="576"/>
                </a:lnTo>
                <a:lnTo>
                  <a:pt x="81" y="576"/>
                </a:lnTo>
                <a:lnTo>
                  <a:pt x="75" y="557"/>
                </a:lnTo>
                <a:lnTo>
                  <a:pt x="59" y="549"/>
                </a:lnTo>
                <a:lnTo>
                  <a:pt x="46" y="549"/>
                </a:lnTo>
                <a:lnTo>
                  <a:pt x="46" y="539"/>
                </a:lnTo>
                <a:lnTo>
                  <a:pt x="46" y="534"/>
                </a:lnTo>
                <a:lnTo>
                  <a:pt x="45" y="523"/>
                </a:lnTo>
                <a:lnTo>
                  <a:pt x="41" y="508"/>
                </a:lnTo>
                <a:lnTo>
                  <a:pt x="34" y="496"/>
                </a:lnTo>
                <a:lnTo>
                  <a:pt x="28" y="486"/>
                </a:lnTo>
                <a:lnTo>
                  <a:pt x="24" y="475"/>
                </a:lnTo>
                <a:lnTo>
                  <a:pt x="22" y="468"/>
                </a:lnTo>
                <a:lnTo>
                  <a:pt x="22" y="464"/>
                </a:lnTo>
                <a:lnTo>
                  <a:pt x="32" y="448"/>
                </a:lnTo>
                <a:lnTo>
                  <a:pt x="18" y="440"/>
                </a:lnTo>
                <a:lnTo>
                  <a:pt x="18" y="416"/>
                </a:lnTo>
                <a:lnTo>
                  <a:pt x="30" y="414"/>
                </a:lnTo>
                <a:lnTo>
                  <a:pt x="34" y="395"/>
                </a:lnTo>
                <a:lnTo>
                  <a:pt x="22" y="403"/>
                </a:lnTo>
                <a:lnTo>
                  <a:pt x="11" y="401"/>
                </a:lnTo>
                <a:lnTo>
                  <a:pt x="16" y="385"/>
                </a:lnTo>
                <a:lnTo>
                  <a:pt x="0" y="347"/>
                </a:lnTo>
                <a:lnTo>
                  <a:pt x="11" y="326"/>
                </a:lnTo>
                <a:lnTo>
                  <a:pt x="0" y="306"/>
                </a:lnTo>
                <a:lnTo>
                  <a:pt x="3" y="296"/>
                </a:lnTo>
                <a:lnTo>
                  <a:pt x="18" y="270"/>
                </a:lnTo>
                <a:lnTo>
                  <a:pt x="16" y="227"/>
                </a:lnTo>
                <a:lnTo>
                  <a:pt x="24" y="225"/>
                </a:lnTo>
                <a:lnTo>
                  <a:pt x="22" y="211"/>
                </a:lnTo>
                <a:lnTo>
                  <a:pt x="24" y="208"/>
                </a:lnTo>
                <a:lnTo>
                  <a:pt x="31" y="200"/>
                </a:lnTo>
                <a:lnTo>
                  <a:pt x="39" y="190"/>
                </a:lnTo>
                <a:lnTo>
                  <a:pt x="46" y="179"/>
                </a:lnTo>
                <a:lnTo>
                  <a:pt x="54" y="161"/>
                </a:lnTo>
                <a:lnTo>
                  <a:pt x="63" y="139"/>
                </a:lnTo>
                <a:lnTo>
                  <a:pt x="71" y="121"/>
                </a:lnTo>
                <a:lnTo>
                  <a:pt x="75" y="113"/>
                </a:lnTo>
                <a:lnTo>
                  <a:pt x="77" y="73"/>
                </a:lnTo>
                <a:lnTo>
                  <a:pt x="85" y="65"/>
                </a:lnTo>
                <a:lnTo>
                  <a:pt x="77" y="54"/>
                </a:lnTo>
                <a:lnTo>
                  <a:pt x="81" y="46"/>
                </a:lnTo>
                <a:lnTo>
                  <a:pt x="81" y="8"/>
                </a:lnTo>
                <a:lnTo>
                  <a:pt x="109" y="26"/>
                </a:lnTo>
                <a:lnTo>
                  <a:pt x="123" y="32"/>
                </a:lnTo>
                <a:lnTo>
                  <a:pt x="120" y="54"/>
                </a:lnTo>
                <a:lnTo>
                  <a:pt x="109" y="69"/>
                </a:lnTo>
                <a:lnTo>
                  <a:pt x="131" y="56"/>
                </a:lnTo>
                <a:lnTo>
                  <a:pt x="136" y="46"/>
                </a:lnTo>
                <a:lnTo>
                  <a:pt x="136" y="0"/>
                </a:lnTo>
                <a:lnTo>
                  <a:pt x="137" y="0"/>
                </a:lnTo>
                <a:lnTo>
                  <a:pt x="142" y="2"/>
                </a:lnTo>
                <a:lnTo>
                  <a:pt x="148" y="5"/>
                </a:lnTo>
                <a:lnTo>
                  <a:pt x="158" y="8"/>
                </a:lnTo>
                <a:lnTo>
                  <a:pt x="169" y="12"/>
                </a:lnTo>
                <a:lnTo>
                  <a:pt x="183" y="16"/>
                </a:lnTo>
                <a:lnTo>
                  <a:pt x="199" y="22"/>
                </a:lnTo>
                <a:lnTo>
                  <a:pt x="216" y="26"/>
                </a:lnTo>
                <a:lnTo>
                  <a:pt x="236" y="32"/>
                </a:lnTo>
                <a:lnTo>
                  <a:pt x="258" y="38"/>
                </a:lnTo>
                <a:lnTo>
                  <a:pt x="281" y="44"/>
                </a:lnTo>
                <a:lnTo>
                  <a:pt x="305" y="50"/>
                </a:lnTo>
                <a:lnTo>
                  <a:pt x="330" y="55"/>
                </a:lnTo>
                <a:lnTo>
                  <a:pt x="357" y="60"/>
                </a:lnTo>
                <a:lnTo>
                  <a:pt x="385" y="65"/>
                </a:lnTo>
                <a:lnTo>
                  <a:pt x="413" y="69"/>
                </a:lnTo>
                <a:lnTo>
                  <a:pt x="441" y="73"/>
                </a:lnTo>
                <a:lnTo>
                  <a:pt x="465" y="76"/>
                </a:lnTo>
                <a:lnTo>
                  <a:pt x="486" y="79"/>
                </a:lnTo>
                <a:lnTo>
                  <a:pt x="504" y="82"/>
                </a:lnTo>
                <a:lnTo>
                  <a:pt x="522" y="84"/>
                </a:lnTo>
                <a:lnTo>
                  <a:pt x="537" y="86"/>
                </a:lnTo>
                <a:lnTo>
                  <a:pt x="549" y="89"/>
                </a:lnTo>
                <a:lnTo>
                  <a:pt x="562" y="90"/>
                </a:lnTo>
                <a:lnTo>
                  <a:pt x="573" y="91"/>
                </a:lnTo>
                <a:lnTo>
                  <a:pt x="584" y="93"/>
                </a:lnTo>
                <a:lnTo>
                  <a:pt x="595" y="94"/>
                </a:lnTo>
                <a:lnTo>
                  <a:pt x="606" y="94"/>
                </a:lnTo>
                <a:lnTo>
                  <a:pt x="617" y="96"/>
                </a:lnTo>
                <a:lnTo>
                  <a:pt x="630" y="97"/>
                </a:lnTo>
                <a:lnTo>
                  <a:pt x="644" y="98"/>
                </a:lnTo>
                <a:lnTo>
                  <a:pt x="659" y="99"/>
                </a:lnTo>
                <a:lnTo>
                  <a:pt x="689" y="101"/>
                </a:lnTo>
                <a:lnTo>
                  <a:pt x="716" y="101"/>
                </a:lnTo>
                <a:lnTo>
                  <a:pt x="740" y="103"/>
                </a:lnTo>
                <a:lnTo>
                  <a:pt x="761" y="103"/>
                </a:lnTo>
                <a:lnTo>
                  <a:pt x="777" y="103"/>
                </a:lnTo>
                <a:lnTo>
                  <a:pt x="789" y="101"/>
                </a:lnTo>
                <a:lnTo>
                  <a:pt x="797" y="101"/>
                </a:lnTo>
                <a:lnTo>
                  <a:pt x="799" y="101"/>
                </a:lnTo>
                <a:lnTo>
                  <a:pt x="799" y="93"/>
                </a:lnTo>
                <a:lnTo>
                  <a:pt x="812" y="97"/>
                </a:lnTo>
                <a:lnTo>
                  <a:pt x="812" y="113"/>
                </a:lnTo>
                <a:lnTo>
                  <a:pt x="836" y="117"/>
                </a:lnTo>
                <a:lnTo>
                  <a:pt x="850" y="115"/>
                </a:lnTo>
                <a:lnTo>
                  <a:pt x="881" y="126"/>
                </a:lnTo>
                <a:lnTo>
                  <a:pt x="895" y="131"/>
                </a:lnTo>
                <a:lnTo>
                  <a:pt x="940" y="134"/>
                </a:lnTo>
                <a:lnTo>
                  <a:pt x="917" y="147"/>
                </a:lnTo>
                <a:lnTo>
                  <a:pt x="915" y="149"/>
                </a:lnTo>
                <a:lnTo>
                  <a:pt x="912" y="151"/>
                </a:lnTo>
                <a:lnTo>
                  <a:pt x="907" y="156"/>
                </a:lnTo>
                <a:lnTo>
                  <a:pt x="900" y="160"/>
                </a:lnTo>
                <a:lnTo>
                  <a:pt x="895" y="166"/>
                </a:lnTo>
                <a:lnTo>
                  <a:pt x="889" y="172"/>
                </a:lnTo>
                <a:lnTo>
                  <a:pt x="884" y="177"/>
                </a:lnTo>
                <a:lnTo>
                  <a:pt x="881" y="182"/>
                </a:lnTo>
                <a:lnTo>
                  <a:pt x="883" y="185"/>
                </a:lnTo>
                <a:lnTo>
                  <a:pt x="891" y="182"/>
                </a:lnTo>
                <a:lnTo>
                  <a:pt x="900" y="176"/>
                </a:lnTo>
                <a:lnTo>
                  <a:pt x="905" y="174"/>
                </a:lnTo>
                <a:lnTo>
                  <a:pt x="911" y="187"/>
                </a:lnTo>
                <a:lnTo>
                  <a:pt x="927" y="190"/>
                </a:lnTo>
                <a:lnTo>
                  <a:pt x="937" y="179"/>
                </a:lnTo>
                <a:lnTo>
                  <a:pt x="953" y="166"/>
                </a:lnTo>
                <a:lnTo>
                  <a:pt x="959" y="156"/>
                </a:lnTo>
                <a:lnTo>
                  <a:pt x="986" y="150"/>
                </a:lnTo>
                <a:lnTo>
                  <a:pt x="972" y="166"/>
                </a:lnTo>
                <a:lnTo>
                  <a:pt x="990" y="170"/>
                </a:lnTo>
                <a:lnTo>
                  <a:pt x="994" y="179"/>
                </a:lnTo>
                <a:lnTo>
                  <a:pt x="1014" y="182"/>
                </a:lnTo>
                <a:lnTo>
                  <a:pt x="1022" y="174"/>
                </a:lnTo>
                <a:lnTo>
                  <a:pt x="1052" y="166"/>
                </a:lnTo>
                <a:lnTo>
                  <a:pt x="1055" y="176"/>
                </a:lnTo>
                <a:lnTo>
                  <a:pt x="1079" y="176"/>
                </a:lnTo>
                <a:lnTo>
                  <a:pt x="1089" y="198"/>
                </a:lnTo>
                <a:lnTo>
                  <a:pt x="1086" y="197"/>
                </a:lnTo>
                <a:lnTo>
                  <a:pt x="1079" y="196"/>
                </a:lnTo>
                <a:lnTo>
                  <a:pt x="1071" y="196"/>
                </a:lnTo>
                <a:lnTo>
                  <a:pt x="1063" y="198"/>
                </a:lnTo>
                <a:lnTo>
                  <a:pt x="1055" y="200"/>
                </a:lnTo>
                <a:lnTo>
                  <a:pt x="1044" y="202"/>
                </a:lnTo>
                <a:lnTo>
                  <a:pt x="1036" y="203"/>
                </a:lnTo>
                <a:lnTo>
                  <a:pt x="1033" y="203"/>
                </a:lnTo>
                <a:lnTo>
                  <a:pt x="1020" y="217"/>
                </a:lnTo>
                <a:lnTo>
                  <a:pt x="1006" y="229"/>
                </a:lnTo>
                <a:lnTo>
                  <a:pt x="1012" y="237"/>
                </a:lnTo>
                <a:lnTo>
                  <a:pt x="1010" y="245"/>
                </a:lnTo>
                <a:lnTo>
                  <a:pt x="1003" y="265"/>
                </a:lnTo>
                <a:lnTo>
                  <a:pt x="997" y="290"/>
                </a:lnTo>
                <a:lnTo>
                  <a:pt x="996" y="314"/>
                </a:lnTo>
                <a:lnTo>
                  <a:pt x="998" y="335"/>
                </a:lnTo>
                <a:lnTo>
                  <a:pt x="1003" y="351"/>
                </a:lnTo>
                <a:lnTo>
                  <a:pt x="1007" y="363"/>
                </a:lnTo>
                <a:lnTo>
                  <a:pt x="1012" y="369"/>
                </a:lnTo>
                <a:lnTo>
                  <a:pt x="1019" y="367"/>
                </a:lnTo>
                <a:lnTo>
                  <a:pt x="1028" y="359"/>
                </a:lnTo>
                <a:lnTo>
                  <a:pt x="1036" y="346"/>
                </a:lnTo>
                <a:lnTo>
                  <a:pt x="1039" y="326"/>
                </a:lnTo>
                <a:lnTo>
                  <a:pt x="1036" y="308"/>
                </a:lnTo>
                <a:lnTo>
                  <a:pt x="1033" y="298"/>
                </a:lnTo>
                <a:lnTo>
                  <a:pt x="1031" y="290"/>
                </a:lnTo>
                <a:lnTo>
                  <a:pt x="1031" y="280"/>
                </a:lnTo>
                <a:lnTo>
                  <a:pt x="1033" y="266"/>
                </a:lnTo>
                <a:lnTo>
                  <a:pt x="1034" y="255"/>
                </a:lnTo>
                <a:lnTo>
                  <a:pt x="1036" y="246"/>
                </a:lnTo>
                <a:lnTo>
                  <a:pt x="1036" y="243"/>
                </a:lnTo>
                <a:lnTo>
                  <a:pt x="1052" y="221"/>
                </a:lnTo>
                <a:lnTo>
                  <a:pt x="1055" y="211"/>
                </a:lnTo>
                <a:lnTo>
                  <a:pt x="1069" y="206"/>
                </a:lnTo>
                <a:lnTo>
                  <a:pt x="1092" y="219"/>
                </a:lnTo>
                <a:lnTo>
                  <a:pt x="1108" y="221"/>
                </a:lnTo>
                <a:lnTo>
                  <a:pt x="1111" y="251"/>
                </a:lnTo>
                <a:lnTo>
                  <a:pt x="1097" y="280"/>
                </a:lnTo>
                <a:lnTo>
                  <a:pt x="1108" y="278"/>
                </a:lnTo>
                <a:lnTo>
                  <a:pt x="1111" y="270"/>
                </a:lnTo>
                <a:lnTo>
                  <a:pt x="1124" y="264"/>
                </a:lnTo>
                <a:lnTo>
                  <a:pt x="1140" y="314"/>
                </a:lnTo>
                <a:lnTo>
                  <a:pt x="1132" y="320"/>
                </a:lnTo>
                <a:lnTo>
                  <a:pt x="1124" y="355"/>
                </a:lnTo>
                <a:lnTo>
                  <a:pt x="1154" y="357"/>
                </a:lnTo>
                <a:lnTo>
                  <a:pt x="1157" y="355"/>
                </a:lnTo>
                <a:lnTo>
                  <a:pt x="1165" y="349"/>
                </a:lnTo>
                <a:lnTo>
                  <a:pt x="1177" y="341"/>
                </a:lnTo>
                <a:lnTo>
                  <a:pt x="1191" y="332"/>
                </a:lnTo>
                <a:lnTo>
                  <a:pt x="1204" y="321"/>
                </a:lnTo>
                <a:lnTo>
                  <a:pt x="1216" y="311"/>
                </a:lnTo>
                <a:lnTo>
                  <a:pt x="1224" y="303"/>
                </a:lnTo>
                <a:lnTo>
                  <a:pt x="1227" y="296"/>
                </a:lnTo>
                <a:lnTo>
                  <a:pt x="1226" y="289"/>
                </a:lnTo>
                <a:lnTo>
                  <a:pt x="1224" y="285"/>
                </a:lnTo>
                <a:lnTo>
                  <a:pt x="1221" y="283"/>
                </a:lnTo>
                <a:lnTo>
                  <a:pt x="1219" y="283"/>
                </a:lnTo>
                <a:lnTo>
                  <a:pt x="1225" y="275"/>
                </a:lnTo>
                <a:lnTo>
                  <a:pt x="1252" y="264"/>
                </a:lnTo>
                <a:lnTo>
                  <a:pt x="1257" y="272"/>
                </a:lnTo>
                <a:lnTo>
                  <a:pt x="1290" y="251"/>
                </a:lnTo>
                <a:lnTo>
                  <a:pt x="1290" y="235"/>
                </a:lnTo>
                <a:lnTo>
                  <a:pt x="1282" y="235"/>
                </a:lnTo>
                <a:lnTo>
                  <a:pt x="1294" y="219"/>
                </a:lnTo>
                <a:lnTo>
                  <a:pt x="1313" y="192"/>
                </a:lnTo>
                <a:lnTo>
                  <a:pt x="1396" y="162"/>
                </a:lnTo>
                <a:lnTo>
                  <a:pt x="1396" y="152"/>
                </a:lnTo>
                <a:lnTo>
                  <a:pt x="1409" y="150"/>
                </a:lnTo>
                <a:lnTo>
                  <a:pt x="1417" y="126"/>
                </a:lnTo>
                <a:lnTo>
                  <a:pt x="1417" y="97"/>
                </a:lnTo>
                <a:lnTo>
                  <a:pt x="1428" y="59"/>
                </a:lnTo>
                <a:lnTo>
                  <a:pt x="1442" y="67"/>
                </a:lnTo>
                <a:lnTo>
                  <a:pt x="1460" y="56"/>
                </a:lnTo>
                <a:lnTo>
                  <a:pt x="1473" y="73"/>
                </a:lnTo>
                <a:lnTo>
                  <a:pt x="1487" y="113"/>
                </a:lnTo>
                <a:lnTo>
                  <a:pt x="1495" y="115"/>
                </a:lnTo>
                <a:lnTo>
                  <a:pt x="1497" y="126"/>
                </a:lnTo>
                <a:lnTo>
                  <a:pt x="1511" y="128"/>
                </a:lnTo>
                <a:lnTo>
                  <a:pt x="1511" y="130"/>
                </a:lnTo>
                <a:lnTo>
                  <a:pt x="1512" y="135"/>
                </a:lnTo>
                <a:lnTo>
                  <a:pt x="1513" y="141"/>
                </a:lnTo>
                <a:lnTo>
                  <a:pt x="1513" y="147"/>
                </a:lnTo>
                <a:lnTo>
                  <a:pt x="1512" y="151"/>
                </a:lnTo>
                <a:lnTo>
                  <a:pt x="1510" y="152"/>
                </a:lnTo>
                <a:lnTo>
                  <a:pt x="1506" y="151"/>
                </a:lnTo>
                <a:lnTo>
                  <a:pt x="1505" y="150"/>
                </a:lnTo>
                <a:lnTo>
                  <a:pt x="1495" y="168"/>
                </a:lnTo>
                <a:lnTo>
                  <a:pt x="1487" y="162"/>
                </a:lnTo>
                <a:lnTo>
                  <a:pt x="1470" y="170"/>
                </a:lnTo>
                <a:lnTo>
                  <a:pt x="1468" y="190"/>
                </a:lnTo>
                <a:lnTo>
                  <a:pt x="1462" y="198"/>
                </a:lnTo>
                <a:lnTo>
                  <a:pt x="1452" y="198"/>
                </a:lnTo>
                <a:lnTo>
                  <a:pt x="1446" y="208"/>
                </a:lnTo>
                <a:lnTo>
                  <a:pt x="1445" y="211"/>
                </a:lnTo>
                <a:lnTo>
                  <a:pt x="1442" y="214"/>
                </a:lnTo>
                <a:lnTo>
                  <a:pt x="1437" y="221"/>
                </a:lnTo>
                <a:lnTo>
                  <a:pt x="1436" y="227"/>
                </a:lnTo>
                <a:lnTo>
                  <a:pt x="1437" y="233"/>
                </a:lnTo>
                <a:lnTo>
                  <a:pt x="1440" y="240"/>
                </a:lnTo>
                <a:lnTo>
                  <a:pt x="1443" y="243"/>
                </a:lnTo>
                <a:lnTo>
                  <a:pt x="1444" y="245"/>
                </a:lnTo>
                <a:lnTo>
                  <a:pt x="1438" y="261"/>
                </a:lnTo>
                <a:lnTo>
                  <a:pt x="1450" y="261"/>
                </a:lnTo>
                <a:lnTo>
                  <a:pt x="1450" y="272"/>
                </a:lnTo>
                <a:lnTo>
                  <a:pt x="1454" y="271"/>
                </a:lnTo>
                <a:lnTo>
                  <a:pt x="1461" y="276"/>
                </a:lnTo>
                <a:lnTo>
                  <a:pt x="1468" y="273"/>
                </a:lnTo>
                <a:lnTo>
                  <a:pt x="1469" y="265"/>
                </a:lnTo>
                <a:lnTo>
                  <a:pt x="1462" y="260"/>
                </a:lnTo>
                <a:lnTo>
                  <a:pt x="1472" y="261"/>
                </a:lnTo>
                <a:lnTo>
                  <a:pt x="1475" y="270"/>
                </a:lnTo>
                <a:lnTo>
                  <a:pt x="1470" y="278"/>
                </a:lnTo>
                <a:lnTo>
                  <a:pt x="1459" y="287"/>
                </a:lnTo>
                <a:lnTo>
                  <a:pt x="1453" y="282"/>
                </a:lnTo>
                <a:lnTo>
                  <a:pt x="1440" y="297"/>
                </a:lnTo>
                <a:lnTo>
                  <a:pt x="1408" y="310"/>
                </a:lnTo>
                <a:lnTo>
                  <a:pt x="1393" y="319"/>
                </a:lnTo>
                <a:lnTo>
                  <a:pt x="1385" y="329"/>
                </a:lnTo>
                <a:lnTo>
                  <a:pt x="1387" y="328"/>
                </a:lnTo>
                <a:lnTo>
                  <a:pt x="1392" y="325"/>
                </a:lnTo>
                <a:lnTo>
                  <a:pt x="1399" y="320"/>
                </a:lnTo>
                <a:lnTo>
                  <a:pt x="1407" y="317"/>
                </a:lnTo>
                <a:lnTo>
                  <a:pt x="1414" y="316"/>
                </a:lnTo>
                <a:lnTo>
                  <a:pt x="1420" y="313"/>
                </a:lnTo>
                <a:lnTo>
                  <a:pt x="1424" y="312"/>
                </a:lnTo>
                <a:lnTo>
                  <a:pt x="1425" y="312"/>
                </a:lnTo>
                <a:lnTo>
                  <a:pt x="1421" y="319"/>
                </a:lnTo>
                <a:lnTo>
                  <a:pt x="1413" y="323"/>
                </a:lnTo>
                <a:lnTo>
                  <a:pt x="1409" y="325"/>
                </a:lnTo>
                <a:lnTo>
                  <a:pt x="1402" y="329"/>
                </a:lnTo>
                <a:lnTo>
                  <a:pt x="1394" y="335"/>
                </a:lnTo>
                <a:lnTo>
                  <a:pt x="1391" y="337"/>
                </a:lnTo>
                <a:lnTo>
                  <a:pt x="1390" y="339"/>
                </a:lnTo>
                <a:lnTo>
                  <a:pt x="1386" y="340"/>
                </a:lnTo>
                <a:lnTo>
                  <a:pt x="1382" y="342"/>
                </a:lnTo>
                <a:lnTo>
                  <a:pt x="1381" y="342"/>
                </a:lnTo>
                <a:lnTo>
                  <a:pt x="1374" y="340"/>
                </a:lnTo>
                <a:lnTo>
                  <a:pt x="1371" y="348"/>
                </a:lnTo>
                <a:lnTo>
                  <a:pt x="1377" y="349"/>
                </a:lnTo>
                <a:lnTo>
                  <a:pt x="1379" y="364"/>
                </a:lnTo>
                <a:lnTo>
                  <a:pt x="1377" y="369"/>
                </a:lnTo>
                <a:lnTo>
                  <a:pt x="1376" y="392"/>
                </a:lnTo>
                <a:lnTo>
                  <a:pt x="1371" y="401"/>
                </a:lnTo>
                <a:lnTo>
                  <a:pt x="1371" y="408"/>
                </a:lnTo>
                <a:lnTo>
                  <a:pt x="1367" y="417"/>
                </a:lnTo>
                <a:lnTo>
                  <a:pt x="1363" y="407"/>
                </a:lnTo>
                <a:lnTo>
                  <a:pt x="1358" y="407"/>
                </a:lnTo>
                <a:lnTo>
                  <a:pt x="1348" y="399"/>
                </a:lnTo>
                <a:lnTo>
                  <a:pt x="1354" y="412"/>
                </a:lnTo>
                <a:lnTo>
                  <a:pt x="1358" y="416"/>
                </a:lnTo>
                <a:lnTo>
                  <a:pt x="1362" y="423"/>
                </a:lnTo>
                <a:lnTo>
                  <a:pt x="1364" y="422"/>
                </a:lnTo>
                <a:lnTo>
                  <a:pt x="1366" y="434"/>
                </a:lnTo>
                <a:lnTo>
                  <a:pt x="1362" y="448"/>
                </a:lnTo>
                <a:lnTo>
                  <a:pt x="1360" y="465"/>
                </a:lnTo>
                <a:lnTo>
                  <a:pt x="1356" y="470"/>
                </a:lnTo>
                <a:lnTo>
                  <a:pt x="1356" y="477"/>
                </a:lnTo>
                <a:lnTo>
                  <a:pt x="1354" y="483"/>
                </a:lnTo>
                <a:lnTo>
                  <a:pt x="1355" y="490"/>
                </a:lnTo>
                <a:lnTo>
                  <a:pt x="1348" y="481"/>
                </a:lnTo>
                <a:lnTo>
                  <a:pt x="1354" y="457"/>
                </a:lnTo>
                <a:lnTo>
                  <a:pt x="1347" y="450"/>
                </a:lnTo>
                <a:lnTo>
                  <a:pt x="1340" y="445"/>
                </a:lnTo>
                <a:lnTo>
                  <a:pt x="1335" y="441"/>
                </a:lnTo>
                <a:lnTo>
                  <a:pt x="1329" y="430"/>
                </a:lnTo>
                <a:lnTo>
                  <a:pt x="1333" y="426"/>
                </a:lnTo>
                <a:lnTo>
                  <a:pt x="1333" y="420"/>
                </a:lnTo>
                <a:lnTo>
                  <a:pt x="1330" y="417"/>
                </a:lnTo>
                <a:lnTo>
                  <a:pt x="1330" y="415"/>
                </a:lnTo>
                <a:lnTo>
                  <a:pt x="1330" y="411"/>
                </a:lnTo>
                <a:lnTo>
                  <a:pt x="1331" y="407"/>
                </a:lnTo>
                <a:lnTo>
                  <a:pt x="1333" y="403"/>
                </a:lnTo>
                <a:lnTo>
                  <a:pt x="1335" y="401"/>
                </a:lnTo>
                <a:lnTo>
                  <a:pt x="1335" y="400"/>
                </a:lnTo>
                <a:lnTo>
                  <a:pt x="1332" y="399"/>
                </a:lnTo>
                <a:lnTo>
                  <a:pt x="1331" y="399"/>
                </a:lnTo>
                <a:lnTo>
                  <a:pt x="1324" y="410"/>
                </a:lnTo>
                <a:lnTo>
                  <a:pt x="1324" y="412"/>
                </a:lnTo>
                <a:lnTo>
                  <a:pt x="1323" y="419"/>
                </a:lnTo>
                <a:lnTo>
                  <a:pt x="1323" y="427"/>
                </a:lnTo>
                <a:lnTo>
                  <a:pt x="1325" y="435"/>
                </a:lnTo>
                <a:lnTo>
                  <a:pt x="1328" y="442"/>
                </a:lnTo>
                <a:lnTo>
                  <a:pt x="1331" y="449"/>
                </a:lnTo>
                <a:lnTo>
                  <a:pt x="1332" y="454"/>
                </a:lnTo>
                <a:lnTo>
                  <a:pt x="1333" y="456"/>
                </a:lnTo>
                <a:lnTo>
                  <a:pt x="1325" y="457"/>
                </a:lnTo>
                <a:lnTo>
                  <a:pt x="1315" y="452"/>
                </a:lnTo>
                <a:lnTo>
                  <a:pt x="1317" y="464"/>
                </a:lnTo>
                <a:lnTo>
                  <a:pt x="1321" y="464"/>
                </a:lnTo>
                <a:lnTo>
                  <a:pt x="1328" y="465"/>
                </a:lnTo>
                <a:lnTo>
                  <a:pt x="1336" y="467"/>
                </a:lnTo>
                <a:lnTo>
                  <a:pt x="1339" y="469"/>
                </a:lnTo>
                <a:lnTo>
                  <a:pt x="1340" y="473"/>
                </a:lnTo>
                <a:lnTo>
                  <a:pt x="1341" y="479"/>
                </a:lnTo>
                <a:lnTo>
                  <a:pt x="1343" y="485"/>
                </a:lnTo>
                <a:lnTo>
                  <a:pt x="1343" y="487"/>
                </a:lnTo>
                <a:lnTo>
                  <a:pt x="1329" y="488"/>
                </a:lnTo>
                <a:lnTo>
                  <a:pt x="1330" y="488"/>
                </a:lnTo>
                <a:lnTo>
                  <a:pt x="1333" y="490"/>
                </a:lnTo>
                <a:lnTo>
                  <a:pt x="1338" y="492"/>
                </a:lnTo>
                <a:lnTo>
                  <a:pt x="1340" y="494"/>
                </a:lnTo>
                <a:lnTo>
                  <a:pt x="1341" y="495"/>
                </a:lnTo>
                <a:lnTo>
                  <a:pt x="1344" y="495"/>
                </a:lnTo>
                <a:lnTo>
                  <a:pt x="1346" y="494"/>
                </a:lnTo>
                <a:lnTo>
                  <a:pt x="1348" y="494"/>
                </a:lnTo>
                <a:lnTo>
                  <a:pt x="1352" y="494"/>
                </a:lnTo>
                <a:lnTo>
                  <a:pt x="1355" y="495"/>
                </a:lnTo>
                <a:lnTo>
                  <a:pt x="1358" y="498"/>
                </a:lnTo>
                <a:lnTo>
                  <a:pt x="1359" y="498"/>
                </a:lnTo>
                <a:lnTo>
                  <a:pt x="1361" y="503"/>
                </a:lnTo>
                <a:lnTo>
                  <a:pt x="1356" y="507"/>
                </a:lnTo>
                <a:lnTo>
                  <a:pt x="1363" y="521"/>
                </a:lnTo>
                <a:lnTo>
                  <a:pt x="1354" y="523"/>
                </a:lnTo>
                <a:lnTo>
                  <a:pt x="1343" y="530"/>
                </a:lnTo>
                <a:lnTo>
                  <a:pt x="1356" y="529"/>
                </a:lnTo>
                <a:lnTo>
                  <a:pt x="1361" y="533"/>
                </a:lnTo>
                <a:lnTo>
                  <a:pt x="1363" y="528"/>
                </a:lnTo>
                <a:lnTo>
                  <a:pt x="1364" y="528"/>
                </a:lnTo>
                <a:lnTo>
                  <a:pt x="1367" y="528"/>
                </a:lnTo>
                <a:lnTo>
                  <a:pt x="1369" y="530"/>
                </a:lnTo>
                <a:lnTo>
                  <a:pt x="1371" y="533"/>
                </a:lnTo>
                <a:lnTo>
                  <a:pt x="1373" y="538"/>
                </a:lnTo>
                <a:lnTo>
                  <a:pt x="1373" y="540"/>
                </a:lnTo>
                <a:lnTo>
                  <a:pt x="1371" y="543"/>
                </a:lnTo>
                <a:lnTo>
                  <a:pt x="1371" y="543"/>
                </a:lnTo>
                <a:lnTo>
                  <a:pt x="1368" y="541"/>
                </a:lnTo>
                <a:lnTo>
                  <a:pt x="1364" y="552"/>
                </a:lnTo>
                <a:lnTo>
                  <a:pt x="1345" y="554"/>
                </a:lnTo>
                <a:lnTo>
                  <a:pt x="1351" y="557"/>
                </a:lnTo>
                <a:lnTo>
                  <a:pt x="1351" y="564"/>
                </a:lnTo>
                <a:lnTo>
                  <a:pt x="1347" y="571"/>
                </a:lnTo>
                <a:lnTo>
                  <a:pt x="1354" y="567"/>
                </a:lnTo>
                <a:lnTo>
                  <a:pt x="1362" y="567"/>
                </a:lnTo>
                <a:lnTo>
                  <a:pt x="1358" y="575"/>
                </a:lnTo>
                <a:lnTo>
                  <a:pt x="1351" y="579"/>
                </a:lnTo>
                <a:lnTo>
                  <a:pt x="1340" y="579"/>
                </a:lnTo>
                <a:lnTo>
                  <a:pt x="1321" y="606"/>
                </a:lnTo>
                <a:lnTo>
                  <a:pt x="1318" y="617"/>
                </a:lnTo>
                <a:lnTo>
                  <a:pt x="1316" y="617"/>
                </a:lnTo>
                <a:lnTo>
                  <a:pt x="1313" y="619"/>
                </a:lnTo>
                <a:lnTo>
                  <a:pt x="1306" y="622"/>
                </a:lnTo>
                <a:lnTo>
                  <a:pt x="1299" y="628"/>
                </a:lnTo>
                <a:lnTo>
                  <a:pt x="1293" y="637"/>
                </a:lnTo>
                <a:lnTo>
                  <a:pt x="1290" y="645"/>
                </a:lnTo>
                <a:lnTo>
                  <a:pt x="1287" y="652"/>
                </a:lnTo>
                <a:lnTo>
                  <a:pt x="1287" y="657"/>
                </a:lnTo>
                <a:lnTo>
                  <a:pt x="1286" y="660"/>
                </a:lnTo>
                <a:lnTo>
                  <a:pt x="1283" y="661"/>
                </a:lnTo>
                <a:lnTo>
                  <a:pt x="1279" y="661"/>
                </a:lnTo>
                <a:lnTo>
                  <a:pt x="1278" y="661"/>
                </a:lnTo>
                <a:lnTo>
                  <a:pt x="1276" y="669"/>
                </a:lnTo>
                <a:lnTo>
                  <a:pt x="1272" y="674"/>
                </a:lnTo>
                <a:lnTo>
                  <a:pt x="1257" y="684"/>
                </a:lnTo>
                <a:lnTo>
                  <a:pt x="1256" y="691"/>
                </a:lnTo>
                <a:lnTo>
                  <a:pt x="1247" y="684"/>
                </a:lnTo>
                <a:lnTo>
                  <a:pt x="1244" y="689"/>
                </a:lnTo>
                <a:lnTo>
                  <a:pt x="1245" y="701"/>
                </a:lnTo>
                <a:lnTo>
                  <a:pt x="1238" y="703"/>
                </a:lnTo>
                <a:lnTo>
                  <a:pt x="1241" y="711"/>
                </a:lnTo>
                <a:lnTo>
                  <a:pt x="1240" y="712"/>
                </a:lnTo>
                <a:lnTo>
                  <a:pt x="1239" y="715"/>
                </a:lnTo>
                <a:lnTo>
                  <a:pt x="1237" y="720"/>
                </a:lnTo>
                <a:lnTo>
                  <a:pt x="1237" y="725"/>
                </a:lnTo>
                <a:lnTo>
                  <a:pt x="1237" y="728"/>
                </a:lnTo>
                <a:lnTo>
                  <a:pt x="1235" y="730"/>
                </a:lnTo>
                <a:lnTo>
                  <a:pt x="1234" y="731"/>
                </a:lnTo>
                <a:lnTo>
                  <a:pt x="1234" y="731"/>
                </a:lnTo>
                <a:lnTo>
                  <a:pt x="1234" y="739"/>
                </a:lnTo>
                <a:lnTo>
                  <a:pt x="1233" y="746"/>
                </a:lnTo>
                <a:lnTo>
                  <a:pt x="1233" y="756"/>
                </a:lnTo>
                <a:lnTo>
                  <a:pt x="1235" y="759"/>
                </a:lnTo>
                <a:lnTo>
                  <a:pt x="1239" y="765"/>
                </a:lnTo>
                <a:lnTo>
                  <a:pt x="1237" y="769"/>
                </a:lnTo>
                <a:lnTo>
                  <a:pt x="1237" y="769"/>
                </a:lnTo>
                <a:lnTo>
                  <a:pt x="1239" y="768"/>
                </a:lnTo>
                <a:lnTo>
                  <a:pt x="1240" y="768"/>
                </a:lnTo>
                <a:lnTo>
                  <a:pt x="1241" y="769"/>
                </a:lnTo>
                <a:lnTo>
                  <a:pt x="1244" y="776"/>
                </a:lnTo>
                <a:lnTo>
                  <a:pt x="1249" y="789"/>
                </a:lnTo>
                <a:lnTo>
                  <a:pt x="1254" y="802"/>
                </a:lnTo>
                <a:lnTo>
                  <a:pt x="1257" y="809"/>
                </a:lnTo>
                <a:lnTo>
                  <a:pt x="1262" y="813"/>
                </a:lnTo>
                <a:lnTo>
                  <a:pt x="1269" y="820"/>
                </a:lnTo>
                <a:lnTo>
                  <a:pt x="1275" y="827"/>
                </a:lnTo>
                <a:lnTo>
                  <a:pt x="1277" y="829"/>
                </a:lnTo>
                <a:lnTo>
                  <a:pt x="1275" y="833"/>
                </a:lnTo>
                <a:lnTo>
                  <a:pt x="1268" y="828"/>
                </a:lnTo>
                <a:lnTo>
                  <a:pt x="1306" y="900"/>
                </a:lnTo>
                <a:lnTo>
                  <a:pt x="1307" y="935"/>
                </a:lnTo>
                <a:lnTo>
                  <a:pt x="1303" y="939"/>
                </a:lnTo>
                <a:lnTo>
                  <a:pt x="1303" y="941"/>
                </a:lnTo>
                <a:lnTo>
                  <a:pt x="1305" y="947"/>
                </a:lnTo>
                <a:lnTo>
                  <a:pt x="1306" y="954"/>
                </a:lnTo>
                <a:lnTo>
                  <a:pt x="1305" y="958"/>
                </a:lnTo>
                <a:lnTo>
                  <a:pt x="1301" y="961"/>
                </a:lnTo>
                <a:lnTo>
                  <a:pt x="1295" y="963"/>
                </a:lnTo>
                <a:lnTo>
                  <a:pt x="1290" y="965"/>
                </a:lnTo>
                <a:lnTo>
                  <a:pt x="1287" y="966"/>
                </a:lnTo>
                <a:lnTo>
                  <a:pt x="1276" y="966"/>
                </a:lnTo>
                <a:lnTo>
                  <a:pt x="1275" y="963"/>
                </a:lnTo>
                <a:lnTo>
                  <a:pt x="1273" y="955"/>
                </a:lnTo>
                <a:lnTo>
                  <a:pt x="1270" y="947"/>
                </a:lnTo>
                <a:lnTo>
                  <a:pt x="1265" y="942"/>
                </a:lnTo>
                <a:lnTo>
                  <a:pt x="1261" y="941"/>
                </a:lnTo>
                <a:lnTo>
                  <a:pt x="1259" y="940"/>
                </a:lnTo>
                <a:lnTo>
                  <a:pt x="1257" y="939"/>
                </a:lnTo>
                <a:lnTo>
                  <a:pt x="1257" y="939"/>
                </a:lnTo>
                <a:lnTo>
                  <a:pt x="1249" y="931"/>
                </a:lnTo>
                <a:lnTo>
                  <a:pt x="1249" y="920"/>
                </a:lnTo>
                <a:lnTo>
                  <a:pt x="1238" y="912"/>
                </a:lnTo>
                <a:lnTo>
                  <a:pt x="1237" y="904"/>
                </a:lnTo>
                <a:lnTo>
                  <a:pt x="1234" y="908"/>
                </a:lnTo>
                <a:lnTo>
                  <a:pt x="1219" y="895"/>
                </a:lnTo>
                <a:lnTo>
                  <a:pt x="1218" y="880"/>
                </a:lnTo>
                <a:lnTo>
                  <a:pt x="1219" y="867"/>
                </a:lnTo>
                <a:lnTo>
                  <a:pt x="1214" y="867"/>
                </a:lnTo>
                <a:lnTo>
                  <a:pt x="1214" y="874"/>
                </a:lnTo>
                <a:lnTo>
                  <a:pt x="1208" y="872"/>
                </a:lnTo>
                <a:lnTo>
                  <a:pt x="1207" y="857"/>
                </a:lnTo>
                <a:lnTo>
                  <a:pt x="1209" y="841"/>
                </a:lnTo>
                <a:lnTo>
                  <a:pt x="1208" y="839"/>
                </a:lnTo>
                <a:lnTo>
                  <a:pt x="1204" y="833"/>
                </a:lnTo>
                <a:lnTo>
                  <a:pt x="1201" y="826"/>
                </a:lnTo>
                <a:lnTo>
                  <a:pt x="1199" y="822"/>
                </a:lnTo>
                <a:lnTo>
                  <a:pt x="1196" y="821"/>
                </a:lnTo>
                <a:lnTo>
                  <a:pt x="1195" y="822"/>
                </a:lnTo>
                <a:lnTo>
                  <a:pt x="1194" y="824"/>
                </a:lnTo>
                <a:lnTo>
                  <a:pt x="1193" y="825"/>
                </a:lnTo>
                <a:lnTo>
                  <a:pt x="1189" y="824"/>
                </a:lnTo>
                <a:lnTo>
                  <a:pt x="1189" y="822"/>
                </a:lnTo>
                <a:lnTo>
                  <a:pt x="1189" y="821"/>
                </a:lnTo>
                <a:lnTo>
                  <a:pt x="1188" y="818"/>
                </a:lnTo>
                <a:lnTo>
                  <a:pt x="1187" y="816"/>
                </a:lnTo>
                <a:lnTo>
                  <a:pt x="1183" y="811"/>
                </a:lnTo>
                <a:lnTo>
                  <a:pt x="1176" y="804"/>
                </a:lnTo>
                <a:lnTo>
                  <a:pt x="1170" y="798"/>
                </a:lnTo>
                <a:lnTo>
                  <a:pt x="1168" y="795"/>
                </a:lnTo>
                <a:lnTo>
                  <a:pt x="1166" y="795"/>
                </a:lnTo>
                <a:lnTo>
                  <a:pt x="1163" y="792"/>
                </a:lnTo>
                <a:lnTo>
                  <a:pt x="1158" y="791"/>
                </a:lnTo>
                <a:lnTo>
                  <a:pt x="1155" y="791"/>
                </a:lnTo>
                <a:lnTo>
                  <a:pt x="1150" y="794"/>
                </a:lnTo>
                <a:lnTo>
                  <a:pt x="1143" y="799"/>
                </a:lnTo>
                <a:lnTo>
                  <a:pt x="1138" y="806"/>
                </a:lnTo>
                <a:lnTo>
                  <a:pt x="1133" y="810"/>
                </a:lnTo>
                <a:lnTo>
                  <a:pt x="1130" y="811"/>
                </a:lnTo>
                <a:lnTo>
                  <a:pt x="1125" y="812"/>
                </a:lnTo>
                <a:lnTo>
                  <a:pt x="1121" y="811"/>
                </a:lnTo>
                <a:lnTo>
                  <a:pt x="1120" y="811"/>
                </a:lnTo>
                <a:lnTo>
                  <a:pt x="1107" y="798"/>
                </a:lnTo>
                <a:lnTo>
                  <a:pt x="1090" y="792"/>
                </a:lnTo>
                <a:lnTo>
                  <a:pt x="1093" y="791"/>
                </a:lnTo>
                <a:lnTo>
                  <a:pt x="1088" y="786"/>
                </a:lnTo>
                <a:lnTo>
                  <a:pt x="1077" y="787"/>
                </a:lnTo>
                <a:lnTo>
                  <a:pt x="1078" y="791"/>
                </a:lnTo>
                <a:lnTo>
                  <a:pt x="1067" y="791"/>
                </a:lnTo>
                <a:lnTo>
                  <a:pt x="1069" y="787"/>
                </a:lnTo>
                <a:lnTo>
                  <a:pt x="1060" y="787"/>
                </a:lnTo>
                <a:lnTo>
                  <a:pt x="1060" y="790"/>
                </a:lnTo>
                <a:lnTo>
                  <a:pt x="1055" y="792"/>
                </a:lnTo>
                <a:lnTo>
                  <a:pt x="1052" y="790"/>
                </a:lnTo>
                <a:lnTo>
                  <a:pt x="1051" y="790"/>
                </a:lnTo>
                <a:lnTo>
                  <a:pt x="1050" y="791"/>
                </a:lnTo>
                <a:lnTo>
                  <a:pt x="1049" y="794"/>
                </a:lnTo>
                <a:lnTo>
                  <a:pt x="1049" y="798"/>
                </a:lnTo>
                <a:lnTo>
                  <a:pt x="1049" y="802"/>
                </a:lnTo>
                <a:lnTo>
                  <a:pt x="1047" y="802"/>
                </a:lnTo>
                <a:lnTo>
                  <a:pt x="1045" y="802"/>
                </a:lnTo>
                <a:lnTo>
                  <a:pt x="1044" y="802"/>
                </a:lnTo>
                <a:lnTo>
                  <a:pt x="1037" y="801"/>
                </a:lnTo>
                <a:lnTo>
                  <a:pt x="1041" y="797"/>
                </a:lnTo>
                <a:lnTo>
                  <a:pt x="1040" y="796"/>
                </a:lnTo>
                <a:lnTo>
                  <a:pt x="1036" y="791"/>
                </a:lnTo>
                <a:lnTo>
                  <a:pt x="1034" y="788"/>
                </a:lnTo>
                <a:lnTo>
                  <a:pt x="1033" y="784"/>
                </a:lnTo>
                <a:lnTo>
                  <a:pt x="1033" y="783"/>
                </a:lnTo>
                <a:lnTo>
                  <a:pt x="1032" y="783"/>
                </a:lnTo>
                <a:lnTo>
                  <a:pt x="1031" y="784"/>
                </a:lnTo>
                <a:lnTo>
                  <a:pt x="1029" y="784"/>
                </a:lnTo>
                <a:lnTo>
                  <a:pt x="1028" y="798"/>
                </a:lnTo>
                <a:lnTo>
                  <a:pt x="1025" y="798"/>
                </a:lnTo>
                <a:lnTo>
                  <a:pt x="1018" y="798"/>
                </a:lnTo>
                <a:lnTo>
                  <a:pt x="1010" y="798"/>
                </a:lnTo>
                <a:lnTo>
                  <a:pt x="1003" y="799"/>
                </a:lnTo>
                <a:lnTo>
                  <a:pt x="997" y="801"/>
                </a:lnTo>
                <a:lnTo>
                  <a:pt x="993" y="803"/>
                </a:lnTo>
                <a:lnTo>
                  <a:pt x="988" y="805"/>
                </a:lnTo>
                <a:lnTo>
                  <a:pt x="984" y="806"/>
                </a:lnTo>
                <a:lnTo>
                  <a:pt x="981" y="806"/>
                </a:lnTo>
                <a:lnTo>
                  <a:pt x="975" y="805"/>
                </a:lnTo>
                <a:lnTo>
                  <a:pt x="968" y="804"/>
                </a:lnTo>
                <a:lnTo>
                  <a:pt x="966" y="803"/>
                </a:lnTo>
                <a:lnTo>
                  <a:pt x="965" y="803"/>
                </a:lnTo>
                <a:lnTo>
                  <a:pt x="963" y="804"/>
                </a:lnTo>
                <a:lnTo>
                  <a:pt x="961" y="806"/>
                </a:lnTo>
                <a:lnTo>
                  <a:pt x="963" y="810"/>
                </a:lnTo>
                <a:lnTo>
                  <a:pt x="966" y="812"/>
                </a:lnTo>
                <a:lnTo>
                  <a:pt x="971" y="813"/>
                </a:lnTo>
                <a:lnTo>
                  <a:pt x="974" y="812"/>
                </a:lnTo>
                <a:lnTo>
                  <a:pt x="979" y="810"/>
                </a:lnTo>
                <a:lnTo>
                  <a:pt x="982" y="807"/>
                </a:lnTo>
                <a:lnTo>
                  <a:pt x="983" y="807"/>
                </a:lnTo>
                <a:lnTo>
                  <a:pt x="984" y="809"/>
                </a:lnTo>
                <a:lnTo>
                  <a:pt x="984" y="810"/>
                </a:lnTo>
                <a:lnTo>
                  <a:pt x="984" y="812"/>
                </a:lnTo>
                <a:lnTo>
                  <a:pt x="984" y="814"/>
                </a:lnTo>
                <a:lnTo>
                  <a:pt x="986" y="816"/>
                </a:lnTo>
                <a:lnTo>
                  <a:pt x="987" y="814"/>
                </a:lnTo>
                <a:lnTo>
                  <a:pt x="989" y="813"/>
                </a:lnTo>
                <a:lnTo>
                  <a:pt x="991" y="811"/>
                </a:lnTo>
                <a:lnTo>
                  <a:pt x="993" y="810"/>
                </a:lnTo>
                <a:lnTo>
                  <a:pt x="994" y="809"/>
                </a:lnTo>
                <a:lnTo>
                  <a:pt x="995" y="809"/>
                </a:lnTo>
                <a:lnTo>
                  <a:pt x="996" y="809"/>
                </a:lnTo>
                <a:lnTo>
                  <a:pt x="998" y="809"/>
                </a:lnTo>
                <a:lnTo>
                  <a:pt x="999" y="812"/>
                </a:lnTo>
                <a:lnTo>
                  <a:pt x="999" y="816"/>
                </a:lnTo>
                <a:lnTo>
                  <a:pt x="999" y="818"/>
                </a:lnTo>
                <a:lnTo>
                  <a:pt x="999" y="820"/>
                </a:lnTo>
                <a:lnTo>
                  <a:pt x="999" y="820"/>
                </a:lnTo>
                <a:lnTo>
                  <a:pt x="997" y="820"/>
                </a:lnTo>
                <a:lnTo>
                  <a:pt x="991" y="822"/>
                </a:lnTo>
                <a:lnTo>
                  <a:pt x="987" y="825"/>
                </a:lnTo>
                <a:lnTo>
                  <a:pt x="984" y="829"/>
                </a:lnTo>
                <a:lnTo>
                  <a:pt x="987" y="833"/>
                </a:lnTo>
                <a:lnTo>
                  <a:pt x="991" y="836"/>
                </a:lnTo>
                <a:lnTo>
                  <a:pt x="995" y="837"/>
                </a:lnTo>
                <a:lnTo>
                  <a:pt x="996" y="839"/>
                </a:lnTo>
                <a:lnTo>
                  <a:pt x="1006" y="847"/>
                </a:lnTo>
                <a:lnTo>
                  <a:pt x="1002" y="850"/>
                </a:lnTo>
                <a:lnTo>
                  <a:pt x="997" y="855"/>
                </a:lnTo>
                <a:lnTo>
                  <a:pt x="995" y="850"/>
                </a:lnTo>
                <a:lnTo>
                  <a:pt x="990" y="845"/>
                </a:lnTo>
                <a:lnTo>
                  <a:pt x="988" y="844"/>
                </a:lnTo>
                <a:lnTo>
                  <a:pt x="983" y="841"/>
                </a:lnTo>
                <a:lnTo>
                  <a:pt x="976" y="837"/>
                </a:lnTo>
                <a:lnTo>
                  <a:pt x="972" y="836"/>
                </a:lnTo>
                <a:lnTo>
                  <a:pt x="971" y="839"/>
                </a:lnTo>
                <a:lnTo>
                  <a:pt x="969" y="841"/>
                </a:lnTo>
                <a:lnTo>
                  <a:pt x="971" y="844"/>
                </a:lnTo>
                <a:lnTo>
                  <a:pt x="971" y="845"/>
                </a:lnTo>
                <a:lnTo>
                  <a:pt x="964" y="848"/>
                </a:lnTo>
                <a:lnTo>
                  <a:pt x="957" y="845"/>
                </a:lnTo>
                <a:lnTo>
                  <a:pt x="952" y="854"/>
                </a:lnTo>
                <a:lnTo>
                  <a:pt x="946" y="855"/>
                </a:lnTo>
                <a:lnTo>
                  <a:pt x="944" y="849"/>
                </a:lnTo>
                <a:lnTo>
                  <a:pt x="935" y="849"/>
                </a:lnTo>
                <a:lnTo>
                  <a:pt x="935" y="840"/>
                </a:lnTo>
                <a:lnTo>
                  <a:pt x="928" y="839"/>
                </a:lnTo>
                <a:lnTo>
                  <a:pt x="930" y="836"/>
                </a:lnTo>
                <a:lnTo>
                  <a:pt x="919" y="835"/>
                </a:lnTo>
                <a:lnTo>
                  <a:pt x="918" y="829"/>
                </a:lnTo>
                <a:lnTo>
                  <a:pt x="907" y="830"/>
                </a:lnTo>
                <a:lnTo>
                  <a:pt x="907" y="836"/>
                </a:lnTo>
                <a:lnTo>
                  <a:pt x="892" y="836"/>
                </a:lnTo>
                <a:lnTo>
                  <a:pt x="876" y="829"/>
                </a:lnTo>
                <a:lnTo>
                  <a:pt x="873" y="826"/>
                </a:lnTo>
                <a:lnTo>
                  <a:pt x="870" y="829"/>
                </a:lnTo>
                <a:lnTo>
                  <a:pt x="851" y="830"/>
                </a:lnTo>
                <a:lnTo>
                  <a:pt x="834" y="836"/>
                </a:lnTo>
                <a:lnTo>
                  <a:pt x="832" y="837"/>
                </a:lnTo>
                <a:lnTo>
                  <a:pt x="829" y="841"/>
                </a:lnTo>
                <a:lnTo>
                  <a:pt x="824" y="845"/>
                </a:lnTo>
                <a:lnTo>
                  <a:pt x="817" y="848"/>
                </a:lnTo>
                <a:lnTo>
                  <a:pt x="815" y="848"/>
                </a:lnTo>
                <a:lnTo>
                  <a:pt x="816" y="845"/>
                </a:lnTo>
                <a:lnTo>
                  <a:pt x="820" y="842"/>
                </a:lnTo>
                <a:lnTo>
                  <a:pt x="821" y="841"/>
                </a:lnTo>
                <a:lnTo>
                  <a:pt x="816" y="840"/>
                </a:lnTo>
                <a:lnTo>
                  <a:pt x="821" y="830"/>
                </a:lnTo>
                <a:lnTo>
                  <a:pt x="815" y="834"/>
                </a:lnTo>
                <a:lnTo>
                  <a:pt x="811" y="835"/>
                </a:lnTo>
                <a:lnTo>
                  <a:pt x="811" y="850"/>
                </a:lnTo>
                <a:lnTo>
                  <a:pt x="804" y="855"/>
                </a:lnTo>
                <a:lnTo>
                  <a:pt x="801" y="858"/>
                </a:lnTo>
                <a:lnTo>
                  <a:pt x="797" y="865"/>
                </a:lnTo>
                <a:lnTo>
                  <a:pt x="791" y="873"/>
                </a:lnTo>
                <a:lnTo>
                  <a:pt x="786" y="879"/>
                </a:lnTo>
                <a:lnTo>
                  <a:pt x="781" y="881"/>
                </a:lnTo>
                <a:lnTo>
                  <a:pt x="775" y="882"/>
                </a:lnTo>
                <a:lnTo>
                  <a:pt x="770" y="882"/>
                </a:lnTo>
                <a:lnTo>
                  <a:pt x="768" y="882"/>
                </a:lnTo>
                <a:lnTo>
                  <a:pt x="777" y="874"/>
                </a:lnTo>
                <a:lnTo>
                  <a:pt x="768" y="868"/>
                </a:lnTo>
                <a:lnTo>
                  <a:pt x="766" y="875"/>
                </a:lnTo>
                <a:lnTo>
                  <a:pt x="762" y="872"/>
                </a:lnTo>
                <a:lnTo>
                  <a:pt x="760" y="875"/>
                </a:lnTo>
                <a:lnTo>
                  <a:pt x="763" y="880"/>
                </a:lnTo>
                <a:lnTo>
                  <a:pt x="761" y="887"/>
                </a:lnTo>
                <a:lnTo>
                  <a:pt x="755" y="883"/>
                </a:lnTo>
                <a:lnTo>
                  <a:pt x="751" y="892"/>
                </a:lnTo>
                <a:lnTo>
                  <a:pt x="744" y="897"/>
                </a:lnTo>
                <a:lnTo>
                  <a:pt x="743" y="901"/>
                </a:lnTo>
                <a:lnTo>
                  <a:pt x="731" y="905"/>
                </a:lnTo>
                <a:lnTo>
                  <a:pt x="737" y="913"/>
                </a:lnTo>
                <a:lnTo>
                  <a:pt x="736" y="918"/>
                </a:lnTo>
                <a:lnTo>
                  <a:pt x="727" y="920"/>
                </a:lnTo>
                <a:lnTo>
                  <a:pt x="735" y="928"/>
                </a:lnTo>
                <a:lnTo>
                  <a:pt x="733" y="931"/>
                </a:lnTo>
                <a:lnTo>
                  <a:pt x="732" y="936"/>
                </a:lnTo>
                <a:lnTo>
                  <a:pt x="731" y="942"/>
                </a:lnTo>
                <a:lnTo>
                  <a:pt x="731" y="946"/>
                </a:lnTo>
                <a:lnTo>
                  <a:pt x="731" y="949"/>
                </a:lnTo>
                <a:lnTo>
                  <a:pt x="731" y="953"/>
                </a:lnTo>
                <a:lnTo>
                  <a:pt x="731" y="955"/>
                </a:lnTo>
                <a:lnTo>
                  <a:pt x="731" y="956"/>
                </a:lnTo>
                <a:lnTo>
                  <a:pt x="738" y="971"/>
                </a:lnTo>
                <a:lnTo>
                  <a:pt x="729" y="972"/>
                </a:lnTo>
                <a:lnTo>
                  <a:pt x="721" y="965"/>
                </a:lnTo>
                <a:lnTo>
                  <a:pt x="720" y="965"/>
                </a:lnTo>
                <a:lnTo>
                  <a:pt x="715" y="965"/>
                </a:lnTo>
                <a:lnTo>
                  <a:pt x="708" y="964"/>
                </a:lnTo>
                <a:lnTo>
                  <a:pt x="698" y="959"/>
                </a:lnTo>
                <a:lnTo>
                  <a:pt x="689" y="955"/>
                </a:lnTo>
                <a:lnTo>
                  <a:pt x="682" y="953"/>
                </a:lnTo>
                <a:lnTo>
                  <a:pt x="676" y="948"/>
                </a:lnTo>
                <a:lnTo>
                  <a:pt x="672" y="940"/>
                </a:lnTo>
                <a:lnTo>
                  <a:pt x="669" y="931"/>
                </a:lnTo>
                <a:lnTo>
                  <a:pt x="664" y="924"/>
                </a:lnTo>
                <a:lnTo>
                  <a:pt x="661" y="918"/>
                </a:lnTo>
                <a:lnTo>
                  <a:pt x="660" y="911"/>
                </a:lnTo>
                <a:lnTo>
                  <a:pt x="660" y="907"/>
                </a:lnTo>
                <a:lnTo>
                  <a:pt x="657" y="907"/>
                </a:lnTo>
                <a:lnTo>
                  <a:pt x="652" y="903"/>
                </a:lnTo>
                <a:lnTo>
                  <a:pt x="644" y="890"/>
                </a:lnTo>
                <a:lnTo>
                  <a:pt x="638" y="877"/>
                </a:lnTo>
                <a:lnTo>
                  <a:pt x="637" y="875"/>
                </a:lnTo>
                <a:lnTo>
                  <a:pt x="638" y="880"/>
                </a:lnTo>
                <a:lnTo>
                  <a:pt x="637" y="881"/>
                </a:lnTo>
                <a:lnTo>
                  <a:pt x="633" y="877"/>
                </a:lnTo>
                <a:lnTo>
                  <a:pt x="631" y="868"/>
                </a:lnTo>
                <a:lnTo>
                  <a:pt x="629" y="859"/>
                </a:lnTo>
                <a:lnTo>
                  <a:pt x="627" y="851"/>
                </a:lnTo>
                <a:lnTo>
                  <a:pt x="625" y="845"/>
                </a:lnTo>
                <a:lnTo>
                  <a:pt x="621" y="842"/>
                </a:lnTo>
                <a:lnTo>
                  <a:pt x="616" y="839"/>
                </a:lnTo>
                <a:lnTo>
                  <a:pt x="610" y="836"/>
                </a:lnTo>
                <a:lnTo>
                  <a:pt x="606" y="833"/>
                </a:lnTo>
                <a:lnTo>
                  <a:pt x="601" y="828"/>
                </a:lnTo>
                <a:lnTo>
                  <a:pt x="599" y="826"/>
                </a:lnTo>
                <a:lnTo>
                  <a:pt x="598" y="825"/>
                </a:lnTo>
                <a:lnTo>
                  <a:pt x="595" y="825"/>
                </a:lnTo>
                <a:lnTo>
                  <a:pt x="588" y="824"/>
                </a:lnTo>
                <a:lnTo>
                  <a:pt x="580" y="822"/>
                </a:lnTo>
                <a:lnTo>
                  <a:pt x="575" y="822"/>
                </a:lnTo>
                <a:lnTo>
                  <a:pt x="570" y="824"/>
                </a:lnTo>
                <a:lnTo>
                  <a:pt x="565" y="828"/>
                </a:lnTo>
                <a:lnTo>
                  <a:pt x="562" y="833"/>
                </a:lnTo>
                <a:lnTo>
                  <a:pt x="558" y="836"/>
                </a:lnTo>
                <a:lnTo>
                  <a:pt x="556" y="839"/>
                </a:lnTo>
                <a:lnTo>
                  <a:pt x="554" y="843"/>
                </a:lnTo>
                <a:lnTo>
                  <a:pt x="553" y="848"/>
                </a:lnTo>
                <a:lnTo>
                  <a:pt x="551" y="850"/>
                </a:lnTo>
                <a:lnTo>
                  <a:pt x="542" y="854"/>
                </a:lnTo>
                <a:lnTo>
                  <a:pt x="535" y="854"/>
                </a:lnTo>
                <a:lnTo>
                  <a:pt x="535" y="851"/>
                </a:lnTo>
                <a:lnTo>
                  <a:pt x="533" y="847"/>
                </a:lnTo>
                <a:lnTo>
                  <a:pt x="532" y="842"/>
                </a:lnTo>
                <a:lnTo>
                  <a:pt x="530" y="840"/>
                </a:lnTo>
                <a:lnTo>
                  <a:pt x="526" y="839"/>
                </a:lnTo>
                <a:lnTo>
                  <a:pt x="522" y="836"/>
                </a:lnTo>
                <a:lnTo>
                  <a:pt x="517" y="834"/>
                </a:lnTo>
                <a:lnTo>
                  <a:pt x="513" y="832"/>
                </a:lnTo>
                <a:lnTo>
                  <a:pt x="509" y="828"/>
                </a:lnTo>
                <a:lnTo>
                  <a:pt x="505" y="822"/>
                </a:lnTo>
                <a:lnTo>
                  <a:pt x="502" y="813"/>
                </a:lnTo>
                <a:lnTo>
                  <a:pt x="501" y="803"/>
                </a:lnTo>
                <a:lnTo>
                  <a:pt x="500" y="796"/>
                </a:lnTo>
                <a:lnTo>
                  <a:pt x="499" y="794"/>
                </a:lnTo>
                <a:lnTo>
                  <a:pt x="497" y="795"/>
                </a:lnTo>
                <a:lnTo>
                  <a:pt x="496" y="796"/>
                </a:lnTo>
                <a:lnTo>
                  <a:pt x="494" y="787"/>
                </a:lnTo>
                <a:lnTo>
                  <a:pt x="486" y="776"/>
                </a:lnTo>
                <a:lnTo>
                  <a:pt x="481" y="778"/>
                </a:lnTo>
                <a:lnTo>
                  <a:pt x="480" y="776"/>
                </a:lnTo>
                <a:lnTo>
                  <a:pt x="478" y="773"/>
                </a:lnTo>
                <a:lnTo>
                  <a:pt x="475" y="769"/>
                </a:lnTo>
                <a:lnTo>
                  <a:pt x="474" y="765"/>
                </a:lnTo>
                <a:lnTo>
                  <a:pt x="472" y="760"/>
                </a:lnTo>
                <a:lnTo>
                  <a:pt x="467" y="757"/>
                </a:lnTo>
                <a:lnTo>
                  <a:pt x="464" y="754"/>
                </a:lnTo>
                <a:lnTo>
                  <a:pt x="462" y="753"/>
                </a:lnTo>
                <a:lnTo>
                  <a:pt x="456" y="748"/>
                </a:lnTo>
                <a:lnTo>
                  <a:pt x="456" y="738"/>
                </a:lnTo>
                <a:lnTo>
                  <a:pt x="450" y="734"/>
                </a:lnTo>
                <a:close/>
              </a:path>
            </a:pathLst>
          </a:custGeom>
          <a:solidFill>
            <a:schemeClr val="bg1">
              <a:lumMod val="75000"/>
            </a:schemeClr>
          </a:solidFill>
          <a:ln>
            <a:noFill/>
          </a:ln>
        </p:spPr>
        <p:txBody>
          <a:bodyPr vert="horz" wrap="square" lIns="93296" tIns="46648" rIns="93296" bIns="46648" numCol="1" anchor="t" anchorCtr="0" compatLnSpc="1">
            <a:prstTxWarp prst="textNoShape">
              <a:avLst/>
            </a:prstTxWarp>
          </a:bodyPr>
          <a:lstStyle/>
          <a:p>
            <a:endParaRPr lang="en-US"/>
          </a:p>
        </p:txBody>
      </p:sp>
      <p:grpSp>
        <p:nvGrpSpPr>
          <p:cNvPr id="48" name="Group 47"/>
          <p:cNvGrpSpPr/>
          <p:nvPr/>
        </p:nvGrpSpPr>
        <p:grpSpPr>
          <a:xfrm>
            <a:off x="440412" y="2556704"/>
            <a:ext cx="1208444" cy="715721"/>
            <a:chOff x="-2328285" y="2116138"/>
            <a:chExt cx="1885950" cy="1151284"/>
          </a:xfrm>
          <a:solidFill>
            <a:schemeClr val="bg1">
              <a:lumMod val="75000"/>
            </a:schemeClr>
          </a:solidFill>
        </p:grpSpPr>
        <p:sp>
          <p:nvSpPr>
            <p:cNvPr id="54" name="Freeform 157"/>
            <p:cNvSpPr>
              <a:spLocks/>
            </p:cNvSpPr>
            <p:nvPr/>
          </p:nvSpPr>
          <p:spPr bwMode="auto">
            <a:xfrm>
              <a:off x="-2328285" y="2116138"/>
              <a:ext cx="1822450" cy="946150"/>
            </a:xfrm>
            <a:custGeom>
              <a:avLst/>
              <a:gdLst>
                <a:gd name="T0" fmla="*/ 324 w 1148"/>
                <a:gd name="T1" fmla="*/ 82 h 596"/>
                <a:gd name="T2" fmla="*/ 714 w 1148"/>
                <a:gd name="T3" fmla="*/ 74 h 596"/>
                <a:gd name="T4" fmla="*/ 734 w 1148"/>
                <a:gd name="T5" fmla="*/ 78 h 596"/>
                <a:gd name="T6" fmla="*/ 744 w 1148"/>
                <a:gd name="T7" fmla="*/ 42 h 596"/>
                <a:gd name="T8" fmla="*/ 814 w 1148"/>
                <a:gd name="T9" fmla="*/ 0 h 596"/>
                <a:gd name="T10" fmla="*/ 856 w 1148"/>
                <a:gd name="T11" fmla="*/ 18 h 596"/>
                <a:gd name="T12" fmla="*/ 890 w 1148"/>
                <a:gd name="T13" fmla="*/ 110 h 596"/>
                <a:gd name="T14" fmla="*/ 888 w 1148"/>
                <a:gd name="T15" fmla="*/ 144 h 596"/>
                <a:gd name="T16" fmla="*/ 834 w 1148"/>
                <a:gd name="T17" fmla="*/ 184 h 596"/>
                <a:gd name="T18" fmla="*/ 802 w 1148"/>
                <a:gd name="T19" fmla="*/ 252 h 596"/>
                <a:gd name="T20" fmla="*/ 882 w 1148"/>
                <a:gd name="T21" fmla="*/ 294 h 596"/>
                <a:gd name="T22" fmla="*/ 940 w 1148"/>
                <a:gd name="T23" fmla="*/ 416 h 596"/>
                <a:gd name="T24" fmla="*/ 1036 w 1148"/>
                <a:gd name="T25" fmla="*/ 484 h 596"/>
                <a:gd name="T26" fmla="*/ 1122 w 1148"/>
                <a:gd name="T27" fmla="*/ 428 h 596"/>
                <a:gd name="T28" fmla="*/ 1088 w 1148"/>
                <a:gd name="T29" fmla="*/ 380 h 596"/>
                <a:gd name="T30" fmla="*/ 1066 w 1148"/>
                <a:gd name="T31" fmla="*/ 334 h 596"/>
                <a:gd name="T32" fmla="*/ 1106 w 1148"/>
                <a:gd name="T33" fmla="*/ 348 h 596"/>
                <a:gd name="T34" fmla="*/ 1148 w 1148"/>
                <a:gd name="T35" fmla="*/ 508 h 596"/>
                <a:gd name="T36" fmla="*/ 1110 w 1148"/>
                <a:gd name="T37" fmla="*/ 514 h 596"/>
                <a:gd name="T38" fmla="*/ 1012 w 1148"/>
                <a:gd name="T39" fmla="*/ 542 h 596"/>
                <a:gd name="T40" fmla="*/ 922 w 1148"/>
                <a:gd name="T41" fmla="*/ 572 h 596"/>
                <a:gd name="T42" fmla="*/ 924 w 1148"/>
                <a:gd name="T43" fmla="*/ 544 h 596"/>
                <a:gd name="T44" fmla="*/ 912 w 1148"/>
                <a:gd name="T45" fmla="*/ 502 h 596"/>
                <a:gd name="T46" fmla="*/ 816 w 1148"/>
                <a:gd name="T47" fmla="*/ 588 h 596"/>
                <a:gd name="T48" fmla="*/ 788 w 1148"/>
                <a:gd name="T49" fmla="*/ 562 h 596"/>
                <a:gd name="T50" fmla="*/ 774 w 1148"/>
                <a:gd name="T51" fmla="*/ 546 h 596"/>
                <a:gd name="T52" fmla="*/ 752 w 1148"/>
                <a:gd name="T53" fmla="*/ 516 h 596"/>
                <a:gd name="T54" fmla="*/ 700 w 1148"/>
                <a:gd name="T55" fmla="*/ 474 h 596"/>
                <a:gd name="T56" fmla="*/ 680 w 1148"/>
                <a:gd name="T57" fmla="*/ 416 h 596"/>
                <a:gd name="T58" fmla="*/ 552 w 1148"/>
                <a:gd name="T59" fmla="*/ 378 h 596"/>
                <a:gd name="T60" fmla="*/ 236 w 1148"/>
                <a:gd name="T61" fmla="*/ 400 h 596"/>
                <a:gd name="T62" fmla="*/ 216 w 1148"/>
                <a:gd name="T63" fmla="*/ 376 h 596"/>
                <a:gd name="T64" fmla="*/ 0 w 1148"/>
                <a:gd name="T65" fmla="*/ 366 h 596"/>
                <a:gd name="T66" fmla="*/ 82 w 1148"/>
                <a:gd name="T67" fmla="*/ 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596">
                  <a:moveTo>
                    <a:pt x="82" y="82"/>
                  </a:moveTo>
                  <a:lnTo>
                    <a:pt x="324" y="82"/>
                  </a:lnTo>
                  <a:lnTo>
                    <a:pt x="706" y="84"/>
                  </a:lnTo>
                  <a:lnTo>
                    <a:pt x="714" y="74"/>
                  </a:lnTo>
                  <a:lnTo>
                    <a:pt x="728" y="68"/>
                  </a:lnTo>
                  <a:lnTo>
                    <a:pt x="734" y="78"/>
                  </a:lnTo>
                  <a:lnTo>
                    <a:pt x="744" y="70"/>
                  </a:lnTo>
                  <a:lnTo>
                    <a:pt x="744" y="42"/>
                  </a:lnTo>
                  <a:lnTo>
                    <a:pt x="776" y="40"/>
                  </a:lnTo>
                  <a:lnTo>
                    <a:pt x="814" y="0"/>
                  </a:lnTo>
                  <a:lnTo>
                    <a:pt x="838" y="2"/>
                  </a:lnTo>
                  <a:lnTo>
                    <a:pt x="856" y="18"/>
                  </a:lnTo>
                  <a:lnTo>
                    <a:pt x="856" y="70"/>
                  </a:lnTo>
                  <a:lnTo>
                    <a:pt x="890" y="110"/>
                  </a:lnTo>
                  <a:lnTo>
                    <a:pt x="896" y="130"/>
                  </a:lnTo>
                  <a:lnTo>
                    <a:pt x="888" y="144"/>
                  </a:lnTo>
                  <a:lnTo>
                    <a:pt x="864" y="152"/>
                  </a:lnTo>
                  <a:lnTo>
                    <a:pt x="834" y="184"/>
                  </a:lnTo>
                  <a:lnTo>
                    <a:pt x="806" y="226"/>
                  </a:lnTo>
                  <a:lnTo>
                    <a:pt x="802" y="252"/>
                  </a:lnTo>
                  <a:lnTo>
                    <a:pt x="848" y="260"/>
                  </a:lnTo>
                  <a:lnTo>
                    <a:pt x="882" y="294"/>
                  </a:lnTo>
                  <a:lnTo>
                    <a:pt x="928" y="372"/>
                  </a:lnTo>
                  <a:lnTo>
                    <a:pt x="940" y="416"/>
                  </a:lnTo>
                  <a:lnTo>
                    <a:pt x="960" y="460"/>
                  </a:lnTo>
                  <a:lnTo>
                    <a:pt x="1036" y="484"/>
                  </a:lnTo>
                  <a:lnTo>
                    <a:pt x="1084" y="474"/>
                  </a:lnTo>
                  <a:lnTo>
                    <a:pt x="1122" y="428"/>
                  </a:lnTo>
                  <a:lnTo>
                    <a:pt x="1110" y="416"/>
                  </a:lnTo>
                  <a:lnTo>
                    <a:pt x="1088" y="380"/>
                  </a:lnTo>
                  <a:lnTo>
                    <a:pt x="1056" y="352"/>
                  </a:lnTo>
                  <a:lnTo>
                    <a:pt x="1066" y="334"/>
                  </a:lnTo>
                  <a:lnTo>
                    <a:pt x="1094" y="344"/>
                  </a:lnTo>
                  <a:lnTo>
                    <a:pt x="1106" y="348"/>
                  </a:lnTo>
                  <a:lnTo>
                    <a:pt x="1138" y="432"/>
                  </a:lnTo>
                  <a:lnTo>
                    <a:pt x="1148" y="508"/>
                  </a:lnTo>
                  <a:lnTo>
                    <a:pt x="1136" y="542"/>
                  </a:lnTo>
                  <a:lnTo>
                    <a:pt x="1110" y="514"/>
                  </a:lnTo>
                  <a:lnTo>
                    <a:pt x="1068" y="530"/>
                  </a:lnTo>
                  <a:lnTo>
                    <a:pt x="1012" y="542"/>
                  </a:lnTo>
                  <a:lnTo>
                    <a:pt x="940" y="576"/>
                  </a:lnTo>
                  <a:lnTo>
                    <a:pt x="922" y="572"/>
                  </a:lnTo>
                  <a:lnTo>
                    <a:pt x="916" y="560"/>
                  </a:lnTo>
                  <a:lnTo>
                    <a:pt x="924" y="544"/>
                  </a:lnTo>
                  <a:lnTo>
                    <a:pt x="924" y="506"/>
                  </a:lnTo>
                  <a:lnTo>
                    <a:pt x="912" y="502"/>
                  </a:lnTo>
                  <a:lnTo>
                    <a:pt x="868" y="548"/>
                  </a:lnTo>
                  <a:lnTo>
                    <a:pt x="816" y="588"/>
                  </a:lnTo>
                  <a:lnTo>
                    <a:pt x="804" y="596"/>
                  </a:lnTo>
                  <a:lnTo>
                    <a:pt x="788" y="562"/>
                  </a:lnTo>
                  <a:lnTo>
                    <a:pt x="786" y="552"/>
                  </a:lnTo>
                  <a:lnTo>
                    <a:pt x="774" y="546"/>
                  </a:lnTo>
                  <a:lnTo>
                    <a:pt x="770" y="534"/>
                  </a:lnTo>
                  <a:lnTo>
                    <a:pt x="752" y="516"/>
                  </a:lnTo>
                  <a:lnTo>
                    <a:pt x="752" y="504"/>
                  </a:lnTo>
                  <a:lnTo>
                    <a:pt x="700" y="474"/>
                  </a:lnTo>
                  <a:lnTo>
                    <a:pt x="696" y="430"/>
                  </a:lnTo>
                  <a:lnTo>
                    <a:pt x="680" y="416"/>
                  </a:lnTo>
                  <a:lnTo>
                    <a:pt x="676" y="376"/>
                  </a:lnTo>
                  <a:lnTo>
                    <a:pt x="552" y="378"/>
                  </a:lnTo>
                  <a:lnTo>
                    <a:pt x="244" y="388"/>
                  </a:lnTo>
                  <a:lnTo>
                    <a:pt x="236" y="400"/>
                  </a:lnTo>
                  <a:lnTo>
                    <a:pt x="228" y="404"/>
                  </a:lnTo>
                  <a:lnTo>
                    <a:pt x="216" y="376"/>
                  </a:lnTo>
                  <a:lnTo>
                    <a:pt x="8" y="382"/>
                  </a:lnTo>
                  <a:lnTo>
                    <a:pt x="0" y="366"/>
                  </a:lnTo>
                  <a:lnTo>
                    <a:pt x="82" y="82"/>
                  </a:lnTo>
                  <a:lnTo>
                    <a:pt x="82" y="8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58"/>
            <p:cNvSpPr>
              <a:spLocks/>
            </p:cNvSpPr>
            <p:nvPr/>
          </p:nvSpPr>
          <p:spPr bwMode="auto">
            <a:xfrm>
              <a:off x="-677285" y="3130897"/>
              <a:ext cx="184150" cy="136525"/>
            </a:xfrm>
            <a:custGeom>
              <a:avLst/>
              <a:gdLst>
                <a:gd name="T0" fmla="*/ 70 w 116"/>
                <a:gd name="T1" fmla="*/ 4 h 86"/>
                <a:gd name="T2" fmla="*/ 78 w 116"/>
                <a:gd name="T3" fmla="*/ 0 h 86"/>
                <a:gd name="T4" fmla="*/ 90 w 116"/>
                <a:gd name="T5" fmla="*/ 8 h 86"/>
                <a:gd name="T6" fmla="*/ 90 w 116"/>
                <a:gd name="T7" fmla="*/ 26 h 86"/>
                <a:gd name="T8" fmla="*/ 96 w 116"/>
                <a:gd name="T9" fmla="*/ 32 h 86"/>
                <a:gd name="T10" fmla="*/ 110 w 116"/>
                <a:gd name="T11" fmla="*/ 56 h 86"/>
                <a:gd name="T12" fmla="*/ 116 w 116"/>
                <a:gd name="T13" fmla="*/ 66 h 86"/>
                <a:gd name="T14" fmla="*/ 112 w 116"/>
                <a:gd name="T15" fmla="*/ 78 h 86"/>
                <a:gd name="T16" fmla="*/ 98 w 116"/>
                <a:gd name="T17" fmla="*/ 82 h 86"/>
                <a:gd name="T18" fmla="*/ 48 w 116"/>
                <a:gd name="T19" fmla="*/ 86 h 86"/>
                <a:gd name="T20" fmla="*/ 0 w 116"/>
                <a:gd name="T21" fmla="*/ 70 h 86"/>
                <a:gd name="T22" fmla="*/ 6 w 116"/>
                <a:gd name="T23" fmla="*/ 62 h 86"/>
                <a:gd name="T24" fmla="*/ 24 w 116"/>
                <a:gd name="T25" fmla="*/ 52 h 86"/>
                <a:gd name="T26" fmla="*/ 54 w 116"/>
                <a:gd name="T27" fmla="*/ 52 h 86"/>
                <a:gd name="T28" fmla="*/ 62 w 116"/>
                <a:gd name="T29" fmla="*/ 58 h 86"/>
                <a:gd name="T30" fmla="*/ 78 w 116"/>
                <a:gd name="T31" fmla="*/ 54 h 86"/>
                <a:gd name="T32" fmla="*/ 80 w 116"/>
                <a:gd name="T33" fmla="*/ 42 h 86"/>
                <a:gd name="T34" fmla="*/ 68 w 116"/>
                <a:gd name="T35" fmla="*/ 44 h 86"/>
                <a:gd name="T36" fmla="*/ 64 w 116"/>
                <a:gd name="T37" fmla="*/ 34 h 86"/>
                <a:gd name="T38" fmla="*/ 74 w 116"/>
                <a:gd name="T39" fmla="*/ 22 h 86"/>
                <a:gd name="T40" fmla="*/ 70 w 116"/>
                <a:gd name="T4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86">
                  <a:moveTo>
                    <a:pt x="70" y="4"/>
                  </a:moveTo>
                  <a:lnTo>
                    <a:pt x="78" y="0"/>
                  </a:lnTo>
                  <a:lnTo>
                    <a:pt x="90" y="8"/>
                  </a:lnTo>
                  <a:lnTo>
                    <a:pt x="90" y="26"/>
                  </a:lnTo>
                  <a:lnTo>
                    <a:pt x="96" y="32"/>
                  </a:lnTo>
                  <a:lnTo>
                    <a:pt x="110" y="56"/>
                  </a:lnTo>
                  <a:lnTo>
                    <a:pt x="116" y="66"/>
                  </a:lnTo>
                  <a:lnTo>
                    <a:pt x="112" y="78"/>
                  </a:lnTo>
                  <a:lnTo>
                    <a:pt x="98" y="82"/>
                  </a:lnTo>
                  <a:lnTo>
                    <a:pt x="48" y="86"/>
                  </a:lnTo>
                  <a:lnTo>
                    <a:pt x="0" y="70"/>
                  </a:lnTo>
                  <a:lnTo>
                    <a:pt x="6" y="62"/>
                  </a:lnTo>
                  <a:lnTo>
                    <a:pt x="24" y="52"/>
                  </a:lnTo>
                  <a:lnTo>
                    <a:pt x="54" y="52"/>
                  </a:lnTo>
                  <a:lnTo>
                    <a:pt x="62" y="58"/>
                  </a:lnTo>
                  <a:lnTo>
                    <a:pt x="78" y="54"/>
                  </a:lnTo>
                  <a:lnTo>
                    <a:pt x="80" y="42"/>
                  </a:lnTo>
                  <a:lnTo>
                    <a:pt x="68" y="44"/>
                  </a:lnTo>
                  <a:lnTo>
                    <a:pt x="64" y="34"/>
                  </a:lnTo>
                  <a:lnTo>
                    <a:pt x="74" y="22"/>
                  </a:lnTo>
                  <a:lnTo>
                    <a:pt x="7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59"/>
            <p:cNvSpPr>
              <a:spLocks/>
            </p:cNvSpPr>
            <p:nvPr/>
          </p:nvSpPr>
          <p:spPr bwMode="auto">
            <a:xfrm>
              <a:off x="-1058285" y="3105496"/>
              <a:ext cx="276225" cy="161926"/>
            </a:xfrm>
            <a:custGeom>
              <a:avLst/>
              <a:gdLst>
                <a:gd name="T0" fmla="*/ 160 w 174"/>
                <a:gd name="T1" fmla="*/ 34 h 102"/>
                <a:gd name="T2" fmla="*/ 172 w 174"/>
                <a:gd name="T3" fmla="*/ 34 h 102"/>
                <a:gd name="T4" fmla="*/ 174 w 174"/>
                <a:gd name="T5" fmla="*/ 62 h 102"/>
                <a:gd name="T6" fmla="*/ 166 w 174"/>
                <a:gd name="T7" fmla="*/ 68 h 102"/>
                <a:gd name="T8" fmla="*/ 158 w 174"/>
                <a:gd name="T9" fmla="*/ 58 h 102"/>
                <a:gd name="T10" fmla="*/ 146 w 174"/>
                <a:gd name="T11" fmla="*/ 62 h 102"/>
                <a:gd name="T12" fmla="*/ 142 w 174"/>
                <a:gd name="T13" fmla="*/ 72 h 102"/>
                <a:gd name="T14" fmla="*/ 108 w 174"/>
                <a:gd name="T15" fmla="*/ 68 h 102"/>
                <a:gd name="T16" fmla="*/ 64 w 174"/>
                <a:gd name="T17" fmla="*/ 70 h 102"/>
                <a:gd name="T18" fmla="*/ 46 w 174"/>
                <a:gd name="T19" fmla="*/ 82 h 102"/>
                <a:gd name="T20" fmla="*/ 44 w 174"/>
                <a:gd name="T21" fmla="*/ 94 h 102"/>
                <a:gd name="T22" fmla="*/ 34 w 174"/>
                <a:gd name="T23" fmla="*/ 102 h 102"/>
                <a:gd name="T24" fmla="*/ 8 w 174"/>
                <a:gd name="T25" fmla="*/ 80 h 102"/>
                <a:gd name="T26" fmla="*/ 0 w 174"/>
                <a:gd name="T27" fmla="*/ 70 h 102"/>
                <a:gd name="T28" fmla="*/ 6 w 174"/>
                <a:gd name="T29" fmla="*/ 62 h 102"/>
                <a:gd name="T30" fmla="*/ 36 w 174"/>
                <a:gd name="T31" fmla="*/ 62 h 102"/>
                <a:gd name="T32" fmla="*/ 50 w 174"/>
                <a:gd name="T33" fmla="*/ 38 h 102"/>
                <a:gd name="T34" fmla="*/ 52 w 174"/>
                <a:gd name="T35" fmla="*/ 28 h 102"/>
                <a:gd name="T36" fmla="*/ 78 w 174"/>
                <a:gd name="T37" fmla="*/ 8 h 102"/>
                <a:gd name="T38" fmla="*/ 96 w 174"/>
                <a:gd name="T39" fmla="*/ 8 h 102"/>
                <a:gd name="T40" fmla="*/ 104 w 174"/>
                <a:gd name="T41" fmla="*/ 0 h 102"/>
                <a:gd name="T42" fmla="*/ 112 w 174"/>
                <a:gd name="T43" fmla="*/ 2 h 102"/>
                <a:gd name="T44" fmla="*/ 122 w 174"/>
                <a:gd name="T45" fmla="*/ 0 h 102"/>
                <a:gd name="T46" fmla="*/ 138 w 174"/>
                <a:gd name="T47" fmla="*/ 14 h 102"/>
                <a:gd name="T48" fmla="*/ 128 w 174"/>
                <a:gd name="T49" fmla="*/ 26 h 102"/>
                <a:gd name="T50" fmla="*/ 132 w 174"/>
                <a:gd name="T51" fmla="*/ 32 h 102"/>
                <a:gd name="T52" fmla="*/ 144 w 174"/>
                <a:gd name="T53" fmla="*/ 30 h 102"/>
                <a:gd name="T54" fmla="*/ 144 w 174"/>
                <a:gd name="T55" fmla="*/ 44 h 102"/>
                <a:gd name="T56" fmla="*/ 154 w 174"/>
                <a:gd name="T57" fmla="*/ 42 h 102"/>
                <a:gd name="T58" fmla="*/ 160 w 174"/>
                <a:gd name="T5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2">
                  <a:moveTo>
                    <a:pt x="160" y="34"/>
                  </a:moveTo>
                  <a:lnTo>
                    <a:pt x="172" y="34"/>
                  </a:lnTo>
                  <a:lnTo>
                    <a:pt x="174" y="62"/>
                  </a:lnTo>
                  <a:lnTo>
                    <a:pt x="166" y="68"/>
                  </a:lnTo>
                  <a:lnTo>
                    <a:pt x="158" y="58"/>
                  </a:lnTo>
                  <a:lnTo>
                    <a:pt x="146" y="62"/>
                  </a:lnTo>
                  <a:lnTo>
                    <a:pt x="142" y="72"/>
                  </a:lnTo>
                  <a:lnTo>
                    <a:pt x="108" y="68"/>
                  </a:lnTo>
                  <a:lnTo>
                    <a:pt x="64" y="70"/>
                  </a:lnTo>
                  <a:lnTo>
                    <a:pt x="46" y="82"/>
                  </a:lnTo>
                  <a:lnTo>
                    <a:pt x="44" y="94"/>
                  </a:lnTo>
                  <a:lnTo>
                    <a:pt x="34" y="102"/>
                  </a:lnTo>
                  <a:lnTo>
                    <a:pt x="8" y="80"/>
                  </a:lnTo>
                  <a:lnTo>
                    <a:pt x="0" y="70"/>
                  </a:lnTo>
                  <a:lnTo>
                    <a:pt x="6" y="62"/>
                  </a:lnTo>
                  <a:lnTo>
                    <a:pt x="36" y="62"/>
                  </a:lnTo>
                  <a:lnTo>
                    <a:pt x="50" y="38"/>
                  </a:lnTo>
                  <a:lnTo>
                    <a:pt x="52" y="28"/>
                  </a:lnTo>
                  <a:lnTo>
                    <a:pt x="78" y="8"/>
                  </a:lnTo>
                  <a:lnTo>
                    <a:pt x="96" y="8"/>
                  </a:lnTo>
                  <a:lnTo>
                    <a:pt x="104" y="0"/>
                  </a:lnTo>
                  <a:lnTo>
                    <a:pt x="112" y="2"/>
                  </a:lnTo>
                  <a:lnTo>
                    <a:pt x="122" y="0"/>
                  </a:lnTo>
                  <a:lnTo>
                    <a:pt x="138" y="14"/>
                  </a:lnTo>
                  <a:lnTo>
                    <a:pt x="128" y="26"/>
                  </a:lnTo>
                  <a:lnTo>
                    <a:pt x="132" y="32"/>
                  </a:lnTo>
                  <a:lnTo>
                    <a:pt x="144" y="30"/>
                  </a:lnTo>
                  <a:lnTo>
                    <a:pt x="144" y="44"/>
                  </a:lnTo>
                  <a:lnTo>
                    <a:pt x="154" y="42"/>
                  </a:lnTo>
                  <a:lnTo>
                    <a:pt x="160"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62"/>
            <p:cNvSpPr>
              <a:spLocks/>
            </p:cNvSpPr>
            <p:nvPr/>
          </p:nvSpPr>
          <p:spPr bwMode="auto">
            <a:xfrm>
              <a:off x="-489960" y="2997546"/>
              <a:ext cx="47625" cy="95250"/>
            </a:xfrm>
            <a:custGeom>
              <a:avLst/>
              <a:gdLst>
                <a:gd name="T0" fmla="*/ 18 w 30"/>
                <a:gd name="T1" fmla="*/ 0 h 60"/>
                <a:gd name="T2" fmla="*/ 30 w 30"/>
                <a:gd name="T3" fmla="*/ 0 h 60"/>
                <a:gd name="T4" fmla="*/ 30 w 30"/>
                <a:gd name="T5" fmla="*/ 16 h 60"/>
                <a:gd name="T6" fmla="*/ 22 w 30"/>
                <a:gd name="T7" fmla="*/ 28 h 60"/>
                <a:gd name="T8" fmla="*/ 18 w 30"/>
                <a:gd name="T9" fmla="*/ 52 h 60"/>
                <a:gd name="T10" fmla="*/ 12 w 30"/>
                <a:gd name="T11" fmla="*/ 60 h 60"/>
                <a:gd name="T12" fmla="*/ 6 w 30"/>
                <a:gd name="T13" fmla="*/ 54 h 60"/>
                <a:gd name="T14" fmla="*/ 0 w 30"/>
                <a:gd name="T15" fmla="*/ 48 h 60"/>
                <a:gd name="T16" fmla="*/ 4 w 30"/>
                <a:gd name="T17" fmla="*/ 32 h 60"/>
                <a:gd name="T18" fmla="*/ 12 w 30"/>
                <a:gd name="T19" fmla="*/ 14 h 60"/>
                <a:gd name="T20" fmla="*/ 18 w 30"/>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18" y="0"/>
                  </a:moveTo>
                  <a:lnTo>
                    <a:pt x="30" y="0"/>
                  </a:lnTo>
                  <a:lnTo>
                    <a:pt x="30" y="16"/>
                  </a:lnTo>
                  <a:lnTo>
                    <a:pt x="22" y="28"/>
                  </a:lnTo>
                  <a:lnTo>
                    <a:pt x="18" y="52"/>
                  </a:lnTo>
                  <a:lnTo>
                    <a:pt x="12" y="60"/>
                  </a:lnTo>
                  <a:lnTo>
                    <a:pt x="6" y="54"/>
                  </a:lnTo>
                  <a:lnTo>
                    <a:pt x="0" y="48"/>
                  </a:lnTo>
                  <a:lnTo>
                    <a:pt x="4" y="32"/>
                  </a:lnTo>
                  <a:lnTo>
                    <a:pt x="12" y="1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9" name="Rectangle 38"/>
          <p:cNvSpPr/>
          <p:nvPr/>
        </p:nvSpPr>
        <p:spPr>
          <a:xfrm>
            <a:off x="4072454" y="1386494"/>
            <a:ext cx="4611499" cy="4785706"/>
          </a:xfrm>
          <a:prstGeom prst="rect">
            <a:avLst/>
          </a:prstGeom>
          <a:solidFill>
            <a:srgbClr val="DFE5E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 name="Title 1"/>
          <p:cNvSpPr>
            <a:spLocks noGrp="1"/>
          </p:cNvSpPr>
          <p:nvPr>
            <p:ph type="title"/>
          </p:nvPr>
        </p:nvSpPr>
        <p:spPr>
          <a:xfrm>
            <a:off x="121489" y="234863"/>
            <a:ext cx="8794113" cy="753668"/>
          </a:xfrm>
        </p:spPr>
        <p:txBody>
          <a:bodyPr/>
          <a:lstStyle/>
          <a:p>
            <a:r>
              <a:rPr lang="en-US" dirty="0" smtClean="0"/>
              <a:t>The Massachusetts delivery system uses major teaching hospitals </a:t>
            </a:r>
            <a:br>
              <a:rPr lang="en-US" dirty="0" smtClean="0"/>
            </a:br>
            <a:r>
              <a:rPr lang="en-US" dirty="0" smtClean="0"/>
              <a:t>for far more of its inpatient care than the national average</a:t>
            </a:r>
            <a:endParaRPr lang="en-US" dirty="0"/>
          </a:p>
        </p:txBody>
      </p:sp>
      <p:cxnSp>
        <p:nvCxnSpPr>
          <p:cNvPr id="3" name="Straight Connector 2"/>
          <p:cNvCxnSpPr/>
          <p:nvPr>
            <p:custDataLst>
              <p:tags r:id="rId4"/>
            </p:custDataLst>
          </p:nvPr>
        </p:nvCxnSpPr>
        <p:spPr bwMode="auto">
          <a:xfrm flipV="1">
            <a:off x="5810250" y="4629150"/>
            <a:ext cx="1066800" cy="1047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custDataLst>
              <p:tags r:id="rId5"/>
            </p:custDataLst>
          </p:nvPr>
        </p:nvCxnSpPr>
        <p:spPr bwMode="auto">
          <a:xfrm flipV="1">
            <a:off x="5810250" y="4200525"/>
            <a:ext cx="1066800" cy="1809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6"/>
            </p:custDataLst>
          </p:nvPr>
        </p:nvCxnSpPr>
        <p:spPr bwMode="auto">
          <a:xfrm>
            <a:off x="5810250" y="3543300"/>
            <a:ext cx="1066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p:cNvGraphicFramePr>
          <p:nvPr>
            <p:custDataLst>
              <p:tags r:id="rId7"/>
            </p:custDataLst>
            <p:extLst>
              <p:ext uri="{D42A27DB-BD31-4B8C-83A1-F6EECF244321}">
                <p14:modId xmlns:p14="http://schemas.microsoft.com/office/powerpoint/2010/main" val="3355434855"/>
              </p:ext>
            </p:extLst>
          </p:nvPr>
        </p:nvGraphicFramePr>
        <p:xfrm>
          <a:off x="4419600" y="3429000"/>
          <a:ext cx="3819410" cy="2286000"/>
        </p:xfrm>
        <a:graphic>
          <a:graphicData uri="http://schemas.openxmlformats.org/presentationml/2006/ole">
            <mc:AlternateContent xmlns:mc="http://schemas.openxmlformats.org/markup-compatibility/2006">
              <mc:Choice xmlns:v="urn:schemas-microsoft-com:vml" Requires="v">
                <p:oleObj spid="_x0000_s173037" name="Chart" r:id="rId25" imgW="3819410" imgH="2286000" progId="MSGraph.Chart.8">
                  <p:embed followColorScheme="full"/>
                </p:oleObj>
              </mc:Choice>
              <mc:Fallback>
                <p:oleObj name="Chart" r:id="rId25" imgW="3819410" imgH="2286000" progId="MSGraph.Chart.8">
                  <p:embed followColorScheme="full"/>
                  <p:pic>
                    <p:nvPicPr>
                      <p:cNvPr id="0" name=""/>
                      <p:cNvPicPr/>
                      <p:nvPr/>
                    </p:nvPicPr>
                    <p:blipFill>
                      <a:blip r:embed="rId26"/>
                      <a:stretch>
                        <a:fillRect/>
                      </a:stretch>
                    </p:blipFill>
                    <p:spPr>
                      <a:xfrm>
                        <a:off x="4419600" y="3429000"/>
                        <a:ext cx="3819410" cy="2286000"/>
                      </a:xfrm>
                      <a:prstGeom prst="rect">
                        <a:avLst/>
                      </a:prstGeom>
                    </p:spPr>
                  </p:pic>
                </p:oleObj>
              </mc:Fallback>
            </mc:AlternateContent>
          </a:graphicData>
        </a:graphic>
      </p:graphicFrame>
      <p:sp>
        <p:nvSpPr>
          <p:cNvPr id="10" name="Rectangle 9"/>
          <p:cNvSpPr/>
          <p:nvPr>
            <p:custDataLst>
              <p:tags r:id="rId8"/>
            </p:custDataLst>
          </p:nvPr>
        </p:nvSpPr>
        <p:spPr bwMode="auto">
          <a:xfrm>
            <a:off x="7027863" y="5772150"/>
            <a:ext cx="43338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F00024F-C562-4C01-84A1-94ECC27179E6}" type="datetime'''''''2''''''''''''''01''''''''''''''''''''''''''''''2'''''">
              <a:rPr lang="en-US" sz="1400" smtClean="0">
                <a:solidFill>
                  <a:schemeClr val="tx1"/>
                </a:solidFill>
              </a:rPr>
              <a:pPr algn="ctr"/>
              <a:t>2012</a:t>
            </a:fld>
            <a:r>
              <a:rPr lang="en-US" sz="1400" b="1" baseline="30000" dirty="0" smtClean="0">
                <a:solidFill>
                  <a:schemeClr val="tx1"/>
                </a:solidFill>
                <a:latin typeface="Calibri Light" panose="020F0302020204030204" pitchFamily="34" charset="0"/>
              </a:rPr>
              <a:t>†</a:t>
            </a:r>
            <a:endParaRPr lang="en-US" sz="1400" baseline="30000" dirty="0">
              <a:solidFill>
                <a:schemeClr val="tx1"/>
              </a:solidFill>
              <a:sym typeface="+mn-lt"/>
            </a:endParaRPr>
          </a:p>
        </p:txBody>
      </p:sp>
      <p:sp>
        <p:nvSpPr>
          <p:cNvPr id="11" name="Rectangle 10"/>
          <p:cNvSpPr/>
          <p:nvPr>
            <p:custDataLst>
              <p:tags r:id="rId9"/>
            </p:custDataLst>
          </p:nvPr>
        </p:nvSpPr>
        <p:spPr bwMode="gray">
          <a:xfrm>
            <a:off x="7083425" y="3305175"/>
            <a:ext cx="32226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fld id="{B5D3759B-BD7E-4612-BDEC-D15BF8A58940}" type="datetime'''1''''''''''''''''''''''''0''''''''''0'">
              <a:rPr lang="en-US" sz="1400">
                <a:solidFill>
                  <a:schemeClr val="tx1"/>
                </a:solidFill>
              </a:rPr>
              <a:pPr algn="ctr"/>
              <a:t>100</a:t>
            </a:fld>
            <a:endParaRPr lang="en-US" sz="1400" dirty="0">
              <a:solidFill>
                <a:schemeClr val="tx1"/>
              </a:solidFill>
              <a:latin typeface="Calibri"/>
              <a:sym typeface="Calibri"/>
            </a:endParaRPr>
          </a:p>
        </p:txBody>
      </p:sp>
      <p:sp>
        <p:nvSpPr>
          <p:cNvPr id="12" name="Rectangle 11"/>
          <p:cNvSpPr/>
          <p:nvPr>
            <p:custDataLst>
              <p:tags r:id="rId10"/>
            </p:custDataLst>
          </p:nvPr>
        </p:nvSpPr>
        <p:spPr bwMode="gray">
          <a:xfrm>
            <a:off x="7127875" y="5013325"/>
            <a:ext cx="23177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1A81DCB1-E759-4366-9B8A-1A1CA4428124}" type="datetime'''''4''''''''''''''''''''''7'''''''''''''''''''''''''">
              <a:rPr lang="en-US" sz="1400">
                <a:solidFill>
                  <a:schemeClr val="bg1"/>
                </a:solidFill>
                <a:latin typeface="+mj-lt"/>
                <a:sym typeface="Calibri"/>
              </a:rPr>
              <a:pPr algn="ctr"/>
              <a:t>47</a:t>
            </a:fld>
            <a:endParaRPr lang="en-US" sz="1400" dirty="0">
              <a:solidFill>
                <a:schemeClr val="bg1"/>
              </a:solidFill>
              <a:latin typeface="+mj-lt"/>
              <a:sym typeface="Calibri"/>
            </a:endParaRPr>
          </a:p>
        </p:txBody>
      </p:sp>
      <p:sp>
        <p:nvSpPr>
          <p:cNvPr id="7" name="Rectangle 6"/>
          <p:cNvSpPr/>
          <p:nvPr>
            <p:custDataLst>
              <p:tags r:id="rId11"/>
            </p:custDataLst>
          </p:nvPr>
        </p:nvSpPr>
        <p:spPr bwMode="auto">
          <a:xfrm>
            <a:off x="5251450" y="5772150"/>
            <a:ext cx="3746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08F0AF2-B967-4C5D-9B71-73AF45D732FB}" type="datetime'''''''''''''''''2''0''''''''''''''''''0''2'''''''''''''''">
              <a:rPr lang="en-US" sz="1400">
                <a:solidFill>
                  <a:schemeClr val="tx1"/>
                </a:solidFill>
              </a:rPr>
              <a:pPr algn="ctr"/>
              <a:t>2002</a:t>
            </a:fld>
            <a:endParaRPr lang="en-US" sz="1400" dirty="0">
              <a:solidFill>
                <a:schemeClr val="tx1"/>
              </a:solidFill>
              <a:sym typeface="+mn-lt"/>
            </a:endParaRPr>
          </a:p>
        </p:txBody>
      </p:sp>
      <p:sp>
        <p:nvSpPr>
          <p:cNvPr id="8" name="Rectangle 7"/>
          <p:cNvSpPr/>
          <p:nvPr>
            <p:custDataLst>
              <p:tags r:id="rId12"/>
            </p:custDataLst>
          </p:nvPr>
        </p:nvSpPr>
        <p:spPr bwMode="gray">
          <a:xfrm>
            <a:off x="5278438" y="3305175"/>
            <a:ext cx="32226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fld id="{079C743E-44C9-429A-82C9-7EC98AE1E6C7}" type="datetime'''''''''''''''''''1''''''''''''''''''''''''''''0''''''0'''''">
              <a:rPr lang="en-US" sz="1400">
                <a:solidFill>
                  <a:schemeClr val="tx1"/>
                </a:solidFill>
              </a:rPr>
              <a:pPr algn="ctr"/>
              <a:t>100</a:t>
            </a:fld>
            <a:endParaRPr lang="en-US" sz="1400" dirty="0">
              <a:solidFill>
                <a:schemeClr val="tx1"/>
              </a:solidFill>
              <a:sym typeface="+mn-lt"/>
            </a:endParaRPr>
          </a:p>
        </p:txBody>
      </p:sp>
      <p:sp>
        <p:nvSpPr>
          <p:cNvPr id="9" name="Rectangle 8"/>
          <p:cNvSpPr/>
          <p:nvPr>
            <p:custDataLst>
              <p:tags r:id="rId13"/>
            </p:custDataLst>
          </p:nvPr>
        </p:nvSpPr>
        <p:spPr bwMode="gray">
          <a:xfrm>
            <a:off x="5322888" y="5065713"/>
            <a:ext cx="23177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2D665AC2-7E68-4394-B99E-5358A03D72D7}" type="datetime'''''''''''4''''3'''''''''''''">
              <a:rPr lang="en-US" sz="1400">
                <a:solidFill>
                  <a:schemeClr val="bg1"/>
                </a:solidFill>
                <a:latin typeface="+mj-lt"/>
                <a:sym typeface="Calibri"/>
              </a:rPr>
              <a:pPr/>
              <a:t>43</a:t>
            </a:fld>
            <a:endParaRPr lang="en-US" sz="1400" dirty="0">
              <a:solidFill>
                <a:schemeClr val="bg1"/>
              </a:solidFill>
              <a:latin typeface="+mj-lt"/>
              <a:sym typeface="Calibri"/>
            </a:endParaRPr>
          </a:p>
        </p:txBody>
      </p:sp>
      <p:sp>
        <p:nvSpPr>
          <p:cNvPr id="14" name="Rectangle 13"/>
          <p:cNvSpPr/>
          <p:nvPr>
            <p:custDataLst>
              <p:tags r:id="rId14"/>
            </p:custDataLst>
          </p:nvPr>
        </p:nvSpPr>
        <p:spPr bwMode="auto">
          <a:xfrm>
            <a:off x="4532313" y="2525713"/>
            <a:ext cx="214313" cy="160338"/>
          </a:xfrm>
          <a:prstGeom prst="rect">
            <a:avLst/>
          </a:prstGeom>
          <a:solidFill>
            <a:srgbClr val="9DB1CF"/>
          </a:solidFill>
          <a:ln w="9525" cap="flat" cmpd="sng" algn="ctr">
            <a:noFill/>
            <a:prstDash val="solid"/>
          </a:ln>
          <a:effectLst/>
          <a:extLst>
            <a:ext uri="{91240B29-F687-4F45-9708-019B960494DF}">
              <a14:hiddenLine xmlns:a14="http://schemas.microsoft.com/office/drawing/2010/main" w="9525" cap="flat" cmpd="sng" algn="ctr">
                <a:solidFill>
                  <a:srgbClr val="F2F2F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3" name="Rectangle 12"/>
          <p:cNvSpPr/>
          <p:nvPr>
            <p:custDataLst>
              <p:tags r:id="rId15"/>
            </p:custDataLst>
          </p:nvPr>
        </p:nvSpPr>
        <p:spPr bwMode="auto">
          <a:xfrm>
            <a:off x="4532313" y="2292350"/>
            <a:ext cx="214313" cy="160338"/>
          </a:xfrm>
          <a:prstGeom prst="rect">
            <a:avLst/>
          </a:prstGeom>
          <a:solidFill>
            <a:srgbClr val="D6D7D9"/>
          </a:solidFill>
          <a:ln w="9525" cap="flat" cmpd="sng" algn="ctr">
            <a:noFill/>
            <a:prstDash val="solid"/>
          </a:ln>
          <a:effectLst/>
          <a:extLst>
            <a:ext uri="{91240B29-F687-4F45-9708-019B960494DF}">
              <a14:hiddenLine xmlns:a14="http://schemas.microsoft.com/office/drawing/2010/main" w="9525" cap="flat" cmpd="sng" algn="ctr">
                <a:solidFill>
                  <a:srgbClr val="C3CFE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5" name="Rectangle 14"/>
          <p:cNvSpPr/>
          <p:nvPr>
            <p:custDataLst>
              <p:tags r:id="rId16"/>
            </p:custDataLst>
          </p:nvPr>
        </p:nvSpPr>
        <p:spPr bwMode="auto">
          <a:xfrm>
            <a:off x="4532313" y="2759075"/>
            <a:ext cx="214313" cy="160338"/>
          </a:xfrm>
          <a:prstGeom prst="rect">
            <a:avLst/>
          </a:prstGeom>
          <a:solidFill>
            <a:srgbClr val="0C2D83"/>
          </a:solidFill>
          <a:ln w="3175" cap="flat" cmpd="sng" algn="ctr">
            <a:noFill/>
            <a:prstDash val="solid"/>
          </a:ln>
          <a:effectLst/>
          <a:extLst>
            <a:ext uri="{91240B29-F687-4F45-9708-019B960494DF}">
              <a14:hiddenLine xmlns:a14="http://schemas.microsoft.com/office/drawing/2010/main" w="3175" cap="flat" cmpd="sng" algn="ctr">
                <a:solidFill>
                  <a:srgbClr val="F2F2F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8" name="Rectangle 17"/>
          <p:cNvSpPr/>
          <p:nvPr>
            <p:custDataLst>
              <p:tags r:id="rId17"/>
            </p:custDataLst>
          </p:nvPr>
        </p:nvSpPr>
        <p:spPr bwMode="auto">
          <a:xfrm>
            <a:off x="4797425" y="2287588"/>
            <a:ext cx="36909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46FE9D0E-A61D-4913-B2FA-A16D04446D9C}" type="datetime'Other hospitals not'' in systems wi''th major teaching hospit'">
              <a:rPr lang="en-US" sz="1200" smtClean="0">
                <a:solidFill>
                  <a:schemeClr val="tx1"/>
                </a:solidFill>
              </a:rPr>
              <a:pPr/>
              <a:t>Other hospitals not in systems with major teaching hospit</a:t>
            </a:fld>
            <a:r>
              <a:rPr lang="en-US" sz="1200" dirty="0" err="1" smtClean="0">
                <a:solidFill>
                  <a:schemeClr val="tx1"/>
                </a:solidFill>
              </a:rPr>
              <a:t>als</a:t>
            </a:r>
            <a:endParaRPr lang="en-US" sz="1200" dirty="0">
              <a:solidFill>
                <a:schemeClr val="tx1"/>
              </a:solidFill>
              <a:sym typeface="+mn-lt"/>
            </a:endParaRPr>
          </a:p>
        </p:txBody>
      </p:sp>
      <p:sp>
        <p:nvSpPr>
          <p:cNvPr id="16" name="Rectangle 15"/>
          <p:cNvSpPr/>
          <p:nvPr>
            <p:custDataLst>
              <p:tags r:id="rId18"/>
            </p:custDataLst>
          </p:nvPr>
        </p:nvSpPr>
        <p:spPr bwMode="auto">
          <a:xfrm>
            <a:off x="4797425" y="2754313"/>
            <a:ext cx="15065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368B757D-62C2-49CB-9F92-EFCF8ED97FAC}" type="datetime'''Ma''jor t''ea''ch''i''''ng ''h''''''''o''''spita''''l''s'''">
              <a:rPr lang="en-US" sz="1200">
                <a:solidFill>
                  <a:schemeClr val="tx1"/>
                </a:solidFill>
                <a:sym typeface="+mn-lt"/>
              </a:rPr>
              <a:pPr/>
              <a:t>Major teaching hospitals</a:t>
            </a:fld>
            <a:endParaRPr lang="en-US" sz="1200">
              <a:solidFill>
                <a:schemeClr val="tx1"/>
              </a:solidFill>
              <a:sym typeface="+mn-lt"/>
            </a:endParaRPr>
          </a:p>
        </p:txBody>
      </p:sp>
      <p:sp>
        <p:nvSpPr>
          <p:cNvPr id="17" name="Rectangle 16"/>
          <p:cNvSpPr/>
          <p:nvPr>
            <p:custDataLst>
              <p:tags r:id="rId19"/>
            </p:custDataLst>
          </p:nvPr>
        </p:nvSpPr>
        <p:spPr bwMode="auto">
          <a:xfrm>
            <a:off x="4797425" y="2520950"/>
            <a:ext cx="34464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66A4B10B-A405-4A38-B0CF-1DD93B02881B}" type="datetime'Other hospitals in system''s with major ''teaching hospitals'">
              <a:rPr lang="en-US" sz="1200">
                <a:solidFill>
                  <a:schemeClr val="tx1"/>
                </a:solidFill>
              </a:rPr>
              <a:pPr/>
              <a:t>Other hospitals in systems with major teaching hospitals</a:t>
            </a:fld>
            <a:endParaRPr lang="en-US" sz="1200">
              <a:solidFill>
                <a:schemeClr val="tx1"/>
              </a:solidFill>
              <a:sym typeface="+mn-lt"/>
            </a:endParaRPr>
          </a:p>
        </p:txBody>
      </p:sp>
      <p:sp>
        <p:nvSpPr>
          <p:cNvPr id="19" name="Right Brace 18"/>
          <p:cNvSpPr/>
          <p:nvPr/>
        </p:nvSpPr>
        <p:spPr>
          <a:xfrm>
            <a:off x="5875163" y="4412185"/>
            <a:ext cx="198910" cy="1214520"/>
          </a:xfrm>
          <a:prstGeom prst="righ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20" name="Rectangle 19"/>
          <p:cNvSpPr/>
          <p:nvPr/>
        </p:nvSpPr>
        <p:spPr>
          <a:xfrm>
            <a:off x="6016088" y="4776629"/>
            <a:ext cx="818158"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60%</a:t>
            </a:r>
          </a:p>
        </p:txBody>
      </p:sp>
      <p:sp>
        <p:nvSpPr>
          <p:cNvPr id="21" name="Right Brace 20"/>
          <p:cNvSpPr/>
          <p:nvPr/>
        </p:nvSpPr>
        <p:spPr>
          <a:xfrm>
            <a:off x="7610011" y="4209718"/>
            <a:ext cx="198910" cy="1417104"/>
          </a:xfrm>
          <a:prstGeom prst="righ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22" name="Rectangle 21"/>
          <p:cNvSpPr/>
          <p:nvPr/>
        </p:nvSpPr>
        <p:spPr>
          <a:xfrm>
            <a:off x="7739598" y="4664866"/>
            <a:ext cx="818158" cy="471042"/>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68%</a:t>
            </a:r>
          </a:p>
        </p:txBody>
      </p:sp>
      <p:sp>
        <p:nvSpPr>
          <p:cNvPr id="38" name="McK 5. Source"/>
          <p:cNvSpPr>
            <a:spLocks noChangeArrowheads="1"/>
          </p:cNvSpPr>
          <p:nvPr>
            <p:custDataLst>
              <p:tags r:id="rId20"/>
            </p:custDataLst>
          </p:nvPr>
        </p:nvSpPr>
        <p:spPr bwMode="auto">
          <a:xfrm>
            <a:off x="121488" y="6409600"/>
            <a:ext cx="69888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Major </a:t>
            </a:r>
            <a:r>
              <a:rPr lang="en-US" sz="800" dirty="0">
                <a:solidFill>
                  <a:schemeClr val="bg1">
                    <a:lumMod val="50000"/>
                  </a:schemeClr>
                </a:solidFill>
                <a:latin typeface="Calibri Light" panose="020F0302020204030204" pitchFamily="34" charset="0"/>
              </a:rPr>
              <a:t>teaching hospitals are defined as those with at least 25 residents per 100 </a:t>
            </a:r>
            <a:r>
              <a:rPr lang="en-US" sz="800" dirty="0" smtClean="0">
                <a:solidFill>
                  <a:schemeClr val="bg1">
                    <a:lumMod val="50000"/>
                  </a:schemeClr>
                </a:solidFill>
                <a:latin typeface="Calibri Light" panose="020F0302020204030204" pitchFamily="34" charset="0"/>
              </a:rPr>
              <a:t>beds.</a:t>
            </a:r>
          </a:p>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Based on systems in 2012. Does not include impact of several transactions (Cooley Dickinson Hospital, </a:t>
            </a:r>
            <a:r>
              <a:rPr lang="en-US" sz="800" dirty="0">
                <a:solidFill>
                  <a:schemeClr val="bg1">
                    <a:lumMod val="50000"/>
                  </a:schemeClr>
                </a:solidFill>
                <a:latin typeface="Calibri Light" panose="020F0302020204030204" pitchFamily="34" charset="0"/>
              </a:rPr>
              <a:t>Jordan </a:t>
            </a:r>
            <a:r>
              <a:rPr lang="en-US" sz="800" dirty="0" smtClean="0">
                <a:solidFill>
                  <a:schemeClr val="bg1">
                    <a:lumMod val="50000"/>
                  </a:schemeClr>
                </a:solidFill>
                <a:latin typeface="Calibri Light" panose="020F0302020204030204" pitchFamily="34" charset="0"/>
              </a:rPr>
              <a:t>Hospital) completed in 2013.</a:t>
            </a:r>
            <a:endParaRPr lang="en-US" sz="800" dirty="0">
              <a:solidFill>
                <a:schemeClr val="bg1">
                  <a:lumMod val="50000"/>
                </a:schemeClr>
              </a:solidFill>
              <a:latin typeface="Calibri Light" panose="020F0302020204030204" pitchFamily="34" charset="0"/>
            </a:endParaRPr>
          </a:p>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Source: 	</a:t>
            </a:r>
            <a:r>
              <a:rPr lang="en-US" sz="800" dirty="0" smtClean="0">
                <a:solidFill>
                  <a:schemeClr val="bg1">
                    <a:lumMod val="50000"/>
                  </a:schemeClr>
                </a:solidFill>
                <a:latin typeface="Calibri Light" panose="020F0302020204030204" pitchFamily="34" charset="0"/>
              </a:rPr>
              <a:t>Center for Health Information and Analysis</a:t>
            </a:r>
            <a:r>
              <a:rPr lang="en-US" sz="800" dirty="0">
                <a:solidFill>
                  <a:schemeClr val="bg1">
                    <a:lumMod val="50000"/>
                  </a:schemeClr>
                </a:solidFill>
                <a:latin typeface="Calibri Light" panose="020F0302020204030204" pitchFamily="34" charset="0"/>
              </a:rPr>
              <a:t>;</a:t>
            </a:r>
            <a:r>
              <a:rPr lang="en-US" sz="800" dirty="0" smtClean="0">
                <a:solidFill>
                  <a:schemeClr val="bg1">
                    <a:lumMod val="50000"/>
                  </a:schemeClr>
                </a:solidFill>
                <a:latin typeface="Calibri Light" panose="020F0302020204030204" pitchFamily="34" charset="0"/>
              </a:rPr>
              <a:t> Medicare Payment Advisory Commission; HPC analysis</a:t>
            </a:r>
            <a:endParaRPr lang="en-US" sz="800" dirty="0">
              <a:solidFill>
                <a:schemeClr val="bg1">
                  <a:lumMod val="50000"/>
                </a:schemeClr>
              </a:solidFill>
              <a:latin typeface="Calibri Light" panose="020F0302020204030204" pitchFamily="34" charset="0"/>
            </a:endParaRPr>
          </a:p>
        </p:txBody>
      </p:sp>
      <p:grpSp>
        <p:nvGrpSpPr>
          <p:cNvPr id="49" name="Group 48"/>
          <p:cNvGrpSpPr/>
          <p:nvPr/>
        </p:nvGrpSpPr>
        <p:grpSpPr>
          <a:xfrm>
            <a:off x="8556900" y="62718"/>
            <a:ext cx="526780" cy="525890"/>
            <a:chOff x="8386059" y="61469"/>
            <a:chExt cx="516263" cy="515421"/>
          </a:xfrm>
        </p:grpSpPr>
        <p:sp>
          <p:nvSpPr>
            <p:cNvPr id="50" name="Oval 49"/>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51" name="Oval 50"/>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52" name="Oval 51"/>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53" name="Oval 52"/>
            <p:cNvSpPr/>
            <p:nvPr/>
          </p:nvSpPr>
          <p:spPr>
            <a:xfrm>
              <a:off x="8386059" y="327855"/>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grpSp>
        <p:nvGrpSpPr>
          <p:cNvPr id="34" name="Group 33"/>
          <p:cNvGrpSpPr/>
          <p:nvPr/>
        </p:nvGrpSpPr>
        <p:grpSpPr>
          <a:xfrm>
            <a:off x="419478" y="2456863"/>
            <a:ext cx="3155430" cy="722264"/>
            <a:chOff x="411103" y="4237187"/>
            <a:chExt cx="3092431" cy="707886"/>
          </a:xfrm>
        </p:grpSpPr>
        <p:sp>
          <p:nvSpPr>
            <p:cNvPr id="42" name="Rectangle 41"/>
            <p:cNvSpPr/>
            <p:nvPr/>
          </p:nvSpPr>
          <p:spPr>
            <a:xfrm>
              <a:off x="411103" y="4237187"/>
              <a:ext cx="1212191" cy="707886"/>
            </a:xfrm>
            <a:prstGeom prst="rect">
              <a:avLst/>
            </a:prstGeom>
            <a:noFill/>
            <a:effectLst>
              <a:outerShdw blurRad="38100" dist="25400" dir="2700000" algn="tl" rotWithShape="0">
                <a:prstClr val="black">
                  <a:alpha val="40000"/>
                </a:prstClr>
              </a:outerShdw>
            </a:effectLst>
          </p:spPr>
          <p:txBody>
            <a:bodyPr wrap="none" lIns="91440" tIns="45720" rIns="91440" bIns="45720">
              <a:spAutoFit/>
            </a:bodyPr>
            <a:lstStyle/>
            <a:p>
              <a:pPr algn="ctr"/>
              <a:r>
                <a:rPr lang="en-US" sz="4100" b="1" dirty="0">
                  <a:ln w="18415" cmpd="sng">
                    <a:solidFill>
                      <a:schemeClr val="bg1"/>
                    </a:solidFill>
                    <a:prstDash val="solid"/>
                  </a:ln>
                  <a:solidFill>
                    <a:schemeClr val="bg1"/>
                  </a:solidFill>
                  <a:effectLst>
                    <a:outerShdw blurRad="63500" dir="3600000" algn="tl" rotWithShape="0">
                      <a:srgbClr val="000000">
                        <a:alpha val="70000"/>
                      </a:srgbClr>
                    </a:outerShdw>
                  </a:effectLst>
                </a:rPr>
                <a:t>40%</a:t>
              </a:r>
            </a:p>
          </p:txBody>
        </p:sp>
        <p:sp>
          <p:nvSpPr>
            <p:cNvPr id="44" name="TextBox 43"/>
            <p:cNvSpPr txBox="1"/>
            <p:nvPr/>
          </p:nvSpPr>
          <p:spPr>
            <a:xfrm>
              <a:off x="1534514" y="4267965"/>
              <a:ext cx="1969020" cy="646331"/>
            </a:xfrm>
            <a:prstGeom prst="rect">
              <a:avLst/>
            </a:prstGeom>
            <a:noFill/>
          </p:spPr>
          <p:txBody>
            <a:bodyPr wrap="square" rtlCol="0">
              <a:spAutoFit/>
            </a:bodyPr>
            <a:lstStyle/>
            <a:p>
              <a:r>
                <a:rPr lang="en-US" sz="1200" b="1" dirty="0">
                  <a:latin typeface="+mj-lt"/>
                </a:rPr>
                <a:t>of Medicare discharges in Massachusetts </a:t>
              </a:r>
              <a:r>
                <a:rPr lang="en-US" sz="1200" dirty="0">
                  <a:latin typeface="+mj-lt"/>
                </a:rPr>
                <a:t>are in major teaching </a:t>
              </a:r>
              <a:r>
                <a:rPr lang="en-US" sz="1200" dirty="0" smtClean="0">
                  <a:latin typeface="+mj-lt"/>
                </a:rPr>
                <a:t>hospitals</a:t>
              </a:r>
              <a:r>
                <a:rPr lang="en-US" sz="1200" baseline="30000" dirty="0" smtClean="0">
                  <a:latin typeface="+mj-lt"/>
                </a:rPr>
                <a:t>*</a:t>
              </a:r>
              <a:endParaRPr lang="en-US" sz="1200" dirty="0">
                <a:latin typeface="+mj-lt"/>
              </a:endParaRPr>
            </a:p>
          </p:txBody>
        </p:sp>
      </p:grpSp>
      <p:grpSp>
        <p:nvGrpSpPr>
          <p:cNvPr id="35" name="Group 34"/>
          <p:cNvGrpSpPr/>
          <p:nvPr/>
        </p:nvGrpSpPr>
        <p:grpSpPr>
          <a:xfrm>
            <a:off x="419478" y="4507691"/>
            <a:ext cx="3155430" cy="722264"/>
            <a:chOff x="411103" y="2414657"/>
            <a:chExt cx="3092431" cy="707886"/>
          </a:xfrm>
        </p:grpSpPr>
        <p:sp>
          <p:nvSpPr>
            <p:cNvPr id="43" name="Rectangle 42"/>
            <p:cNvSpPr/>
            <p:nvPr/>
          </p:nvSpPr>
          <p:spPr>
            <a:xfrm>
              <a:off x="411103" y="2414657"/>
              <a:ext cx="1212191" cy="707886"/>
            </a:xfrm>
            <a:prstGeom prst="rect">
              <a:avLst/>
            </a:prstGeom>
            <a:noFill/>
            <a:effectLst>
              <a:outerShdw blurRad="38100" dist="25400" dir="2700000" algn="tl" rotWithShape="0">
                <a:prstClr val="black">
                  <a:alpha val="40000"/>
                </a:prstClr>
              </a:outerShdw>
            </a:effectLst>
          </p:spPr>
          <p:txBody>
            <a:bodyPr wrap="none" lIns="91440" tIns="45720" rIns="91440" bIns="45720">
              <a:spAutoFit/>
            </a:bodyPr>
            <a:lstStyle/>
            <a:p>
              <a:pPr algn="ctr"/>
              <a:r>
                <a:rPr lang="en-US" sz="4100" b="1" dirty="0">
                  <a:ln w="18415" cmpd="sng">
                    <a:solidFill>
                      <a:schemeClr val="bg1"/>
                    </a:solidFill>
                    <a:prstDash val="solid"/>
                  </a:ln>
                  <a:solidFill>
                    <a:schemeClr val="bg1"/>
                  </a:solidFill>
                  <a:effectLst>
                    <a:outerShdw blurRad="63500" dir="3600000" algn="tl" rotWithShape="0">
                      <a:srgbClr val="000000">
                        <a:alpha val="70000"/>
                      </a:srgbClr>
                    </a:outerShdw>
                  </a:effectLst>
                </a:rPr>
                <a:t>16%</a:t>
              </a:r>
            </a:p>
          </p:txBody>
        </p:sp>
        <p:sp>
          <p:nvSpPr>
            <p:cNvPr id="45" name="TextBox 44"/>
            <p:cNvSpPr txBox="1"/>
            <p:nvPr/>
          </p:nvSpPr>
          <p:spPr>
            <a:xfrm>
              <a:off x="1534514" y="2445435"/>
              <a:ext cx="1969020" cy="646331"/>
            </a:xfrm>
            <a:prstGeom prst="rect">
              <a:avLst/>
            </a:prstGeom>
            <a:noFill/>
          </p:spPr>
          <p:txBody>
            <a:bodyPr wrap="square" rtlCol="0">
              <a:spAutoFit/>
            </a:bodyPr>
            <a:lstStyle/>
            <a:p>
              <a:r>
                <a:rPr lang="en-US" sz="1200" b="1" dirty="0">
                  <a:latin typeface="+mj-lt"/>
                </a:rPr>
                <a:t>of Medicare discharges nationwide </a:t>
              </a:r>
              <a:r>
                <a:rPr lang="en-US" sz="1200" dirty="0">
                  <a:latin typeface="+mj-lt"/>
                </a:rPr>
                <a:t>are in major teaching </a:t>
              </a:r>
              <a:r>
                <a:rPr lang="en-US" sz="1200" dirty="0" smtClean="0">
                  <a:latin typeface="+mj-lt"/>
                </a:rPr>
                <a:t>hospitals</a:t>
              </a:r>
              <a:r>
                <a:rPr lang="en-US" sz="1200" baseline="30000" dirty="0" smtClean="0">
                  <a:latin typeface="+mj-lt"/>
                </a:rPr>
                <a:t>*</a:t>
              </a:r>
              <a:endParaRPr lang="en-US" sz="1200" dirty="0">
                <a:latin typeface="+mj-lt"/>
              </a:endParaRPr>
            </a:p>
          </p:txBody>
        </p:sp>
      </p:grpSp>
      <p:sp>
        <p:nvSpPr>
          <p:cNvPr id="36" name="Rectangular Callout 35"/>
          <p:cNvSpPr/>
          <p:nvPr/>
        </p:nvSpPr>
        <p:spPr>
          <a:xfrm>
            <a:off x="6079724" y="5314384"/>
            <a:ext cx="1224587" cy="498812"/>
          </a:xfrm>
          <a:prstGeom prst="wedgeRectCallout">
            <a:avLst>
              <a:gd name="adj1" fmla="val 40564"/>
              <a:gd name="adj2" fmla="val -64614"/>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r>
              <a:rPr lang="en-US" sz="800" dirty="0">
                <a:solidFill>
                  <a:schemeClr val="tx1"/>
                </a:solidFill>
              </a:rPr>
              <a:t>Percent of discharges in major teaching hospitals across all payers</a:t>
            </a:r>
          </a:p>
        </p:txBody>
      </p:sp>
      <p:sp>
        <p:nvSpPr>
          <p:cNvPr id="46" name="TextBox 45"/>
          <p:cNvSpPr txBox="1"/>
          <p:nvPr/>
        </p:nvSpPr>
        <p:spPr>
          <a:xfrm>
            <a:off x="4367938" y="1639011"/>
            <a:ext cx="4114456" cy="432761"/>
          </a:xfrm>
          <a:prstGeom prst="rect">
            <a:avLst/>
          </a:prstGeom>
          <a:noFill/>
        </p:spPr>
        <p:txBody>
          <a:bodyPr wrap="square" lIns="93296" tIns="46648" rIns="93296" bIns="46648" rtlCol="0">
            <a:spAutoFit/>
          </a:bodyPr>
          <a:lstStyle/>
          <a:p>
            <a:pPr>
              <a:defRPr/>
            </a:pPr>
            <a:r>
              <a:rPr lang="en-US" sz="1200" dirty="0">
                <a:solidFill>
                  <a:schemeClr val="tx2"/>
                </a:solidFill>
                <a:latin typeface="Calibri Light" panose="020F0302020204030204" pitchFamily="34" charset="0"/>
              </a:rPr>
              <a:t>All-payer discharges in </a:t>
            </a:r>
            <a:r>
              <a:rPr lang="en-US" sz="1200" dirty="0" smtClean="0">
                <a:solidFill>
                  <a:schemeClr val="tx2"/>
                </a:solidFill>
                <a:latin typeface="Calibri Light" panose="020F0302020204030204" pitchFamily="34" charset="0"/>
              </a:rPr>
              <a:t>systems with major </a:t>
            </a:r>
            <a:r>
              <a:rPr lang="en-US" sz="1200" dirty="0">
                <a:solidFill>
                  <a:schemeClr val="tx2"/>
                </a:solidFill>
                <a:latin typeface="Calibri Light" panose="020F0302020204030204" pitchFamily="34" charset="0"/>
              </a:rPr>
              <a:t>teaching hospitals </a:t>
            </a:r>
            <a:r>
              <a:rPr lang="en-US" sz="1200" baseline="30000" dirty="0" smtClean="0">
                <a:solidFill>
                  <a:schemeClr val="tx2"/>
                </a:solidFill>
                <a:latin typeface="Calibri Light" panose="020F0302020204030204" pitchFamily="34" charset="0"/>
              </a:rPr>
              <a:t>*</a:t>
            </a:r>
            <a:endParaRPr lang="en-US" sz="1200" baseline="30000" dirty="0">
              <a:solidFill>
                <a:schemeClr val="tx2"/>
              </a:solidFill>
              <a:latin typeface="Calibri Light" panose="020F0302020204030204" pitchFamily="34" charset="0"/>
            </a:endParaRPr>
          </a:p>
          <a:p>
            <a:pPr>
              <a:defRPr/>
            </a:pPr>
            <a:r>
              <a:rPr lang="en-US" sz="1000" dirty="0">
                <a:solidFill>
                  <a:schemeClr val="bg1">
                    <a:lumMod val="50000"/>
                  </a:schemeClr>
                </a:solidFill>
                <a:latin typeface="Calibri Light" panose="020F0302020204030204" pitchFamily="34" charset="0"/>
              </a:rPr>
              <a:t>Percent of total statewide discharges</a:t>
            </a:r>
          </a:p>
        </p:txBody>
      </p:sp>
      <p:cxnSp>
        <p:nvCxnSpPr>
          <p:cNvPr id="47" name="Straight Connector 46"/>
          <p:cNvCxnSpPr/>
          <p:nvPr/>
        </p:nvCxnSpPr>
        <p:spPr>
          <a:xfrm>
            <a:off x="4367938" y="1693465"/>
            <a:ext cx="0" cy="323759"/>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439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ext uri="{D42A27DB-BD31-4B8C-83A1-F6EECF244321}">
                <p14:modId xmlns:p14="http://schemas.microsoft.com/office/powerpoint/2010/main" val="368823461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75062"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621" y="1621"/>
                        <a:ext cx="1619" cy="1619"/>
                      </a:xfrm>
                      <a:prstGeom prst="rect">
                        <a:avLst/>
                      </a:prstGeom>
                    </p:spPr>
                  </p:pic>
                </p:oleObj>
              </mc:Fallback>
            </mc:AlternateContent>
          </a:graphicData>
        </a:graphic>
      </p:graphicFrame>
      <p:sp>
        <p:nvSpPr>
          <p:cNvPr id="31" name="Rectangle 30"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sym typeface="Calibri Light"/>
            </a:endParaRPr>
          </a:p>
        </p:txBody>
      </p:sp>
      <p:sp>
        <p:nvSpPr>
          <p:cNvPr id="35" name="Up-Down Arrow 34"/>
          <p:cNvSpPr/>
          <p:nvPr/>
        </p:nvSpPr>
        <p:spPr>
          <a:xfrm>
            <a:off x="7815346" y="3021255"/>
            <a:ext cx="168058" cy="402983"/>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 name="Title 1"/>
          <p:cNvSpPr>
            <a:spLocks noGrp="1"/>
          </p:cNvSpPr>
          <p:nvPr>
            <p:ph type="title"/>
          </p:nvPr>
        </p:nvSpPr>
        <p:spPr>
          <a:xfrm>
            <a:off x="121489" y="234863"/>
            <a:ext cx="8794113" cy="376834"/>
          </a:xfrm>
        </p:spPr>
        <p:txBody>
          <a:bodyPr/>
          <a:lstStyle/>
          <a:p>
            <a:r>
              <a:rPr lang="en-US" dirty="0"/>
              <a:t>Profile of Massachusetts’ health care spending</a:t>
            </a:r>
          </a:p>
        </p:txBody>
      </p:sp>
      <p:grpSp>
        <p:nvGrpSpPr>
          <p:cNvPr id="37" name="Group 36"/>
          <p:cNvGrpSpPr/>
          <p:nvPr/>
        </p:nvGrpSpPr>
        <p:grpSpPr>
          <a:xfrm>
            <a:off x="8556900" y="62718"/>
            <a:ext cx="526780" cy="525890"/>
            <a:chOff x="8386059" y="61469"/>
            <a:chExt cx="516263" cy="515421"/>
          </a:xfrm>
        </p:grpSpPr>
        <p:sp>
          <p:nvSpPr>
            <p:cNvPr id="40" name="Oval 39"/>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41" name="Oval 40"/>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43" name="Oval 42"/>
            <p:cNvSpPr/>
            <p:nvPr/>
          </p:nvSpPr>
          <p:spPr>
            <a:xfrm>
              <a:off x="8653287" y="327855"/>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44" name="Oval 43"/>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grpSp>
        <p:nvGrpSpPr>
          <p:cNvPr id="25" name="Group 24"/>
          <p:cNvGrpSpPr/>
          <p:nvPr/>
        </p:nvGrpSpPr>
        <p:grpSpPr>
          <a:xfrm>
            <a:off x="8216026" y="2659640"/>
            <a:ext cx="539501" cy="395067"/>
            <a:chOff x="-2328285" y="2116138"/>
            <a:chExt cx="1885950" cy="1381125"/>
          </a:xfrm>
          <a:solidFill>
            <a:schemeClr val="bg1">
              <a:lumMod val="75000"/>
            </a:schemeClr>
          </a:solidFill>
        </p:grpSpPr>
        <p:sp>
          <p:nvSpPr>
            <p:cNvPr id="26" name="Freeform 157"/>
            <p:cNvSpPr>
              <a:spLocks/>
            </p:cNvSpPr>
            <p:nvPr/>
          </p:nvSpPr>
          <p:spPr bwMode="auto">
            <a:xfrm>
              <a:off x="-2328285" y="2116138"/>
              <a:ext cx="1822450" cy="946150"/>
            </a:xfrm>
            <a:custGeom>
              <a:avLst/>
              <a:gdLst>
                <a:gd name="T0" fmla="*/ 324 w 1148"/>
                <a:gd name="T1" fmla="*/ 82 h 596"/>
                <a:gd name="T2" fmla="*/ 714 w 1148"/>
                <a:gd name="T3" fmla="*/ 74 h 596"/>
                <a:gd name="T4" fmla="*/ 734 w 1148"/>
                <a:gd name="T5" fmla="*/ 78 h 596"/>
                <a:gd name="T6" fmla="*/ 744 w 1148"/>
                <a:gd name="T7" fmla="*/ 42 h 596"/>
                <a:gd name="T8" fmla="*/ 814 w 1148"/>
                <a:gd name="T9" fmla="*/ 0 h 596"/>
                <a:gd name="T10" fmla="*/ 856 w 1148"/>
                <a:gd name="T11" fmla="*/ 18 h 596"/>
                <a:gd name="T12" fmla="*/ 890 w 1148"/>
                <a:gd name="T13" fmla="*/ 110 h 596"/>
                <a:gd name="T14" fmla="*/ 888 w 1148"/>
                <a:gd name="T15" fmla="*/ 144 h 596"/>
                <a:gd name="T16" fmla="*/ 834 w 1148"/>
                <a:gd name="T17" fmla="*/ 184 h 596"/>
                <a:gd name="T18" fmla="*/ 802 w 1148"/>
                <a:gd name="T19" fmla="*/ 252 h 596"/>
                <a:gd name="T20" fmla="*/ 882 w 1148"/>
                <a:gd name="T21" fmla="*/ 294 h 596"/>
                <a:gd name="T22" fmla="*/ 940 w 1148"/>
                <a:gd name="T23" fmla="*/ 416 h 596"/>
                <a:gd name="T24" fmla="*/ 1036 w 1148"/>
                <a:gd name="T25" fmla="*/ 484 h 596"/>
                <a:gd name="T26" fmla="*/ 1122 w 1148"/>
                <a:gd name="T27" fmla="*/ 428 h 596"/>
                <a:gd name="T28" fmla="*/ 1088 w 1148"/>
                <a:gd name="T29" fmla="*/ 380 h 596"/>
                <a:gd name="T30" fmla="*/ 1066 w 1148"/>
                <a:gd name="T31" fmla="*/ 334 h 596"/>
                <a:gd name="T32" fmla="*/ 1106 w 1148"/>
                <a:gd name="T33" fmla="*/ 348 h 596"/>
                <a:gd name="T34" fmla="*/ 1148 w 1148"/>
                <a:gd name="T35" fmla="*/ 508 h 596"/>
                <a:gd name="T36" fmla="*/ 1110 w 1148"/>
                <a:gd name="T37" fmla="*/ 514 h 596"/>
                <a:gd name="T38" fmla="*/ 1012 w 1148"/>
                <a:gd name="T39" fmla="*/ 542 h 596"/>
                <a:gd name="T40" fmla="*/ 922 w 1148"/>
                <a:gd name="T41" fmla="*/ 572 h 596"/>
                <a:gd name="T42" fmla="*/ 924 w 1148"/>
                <a:gd name="T43" fmla="*/ 544 h 596"/>
                <a:gd name="T44" fmla="*/ 912 w 1148"/>
                <a:gd name="T45" fmla="*/ 502 h 596"/>
                <a:gd name="T46" fmla="*/ 816 w 1148"/>
                <a:gd name="T47" fmla="*/ 588 h 596"/>
                <a:gd name="T48" fmla="*/ 788 w 1148"/>
                <a:gd name="T49" fmla="*/ 562 h 596"/>
                <a:gd name="T50" fmla="*/ 774 w 1148"/>
                <a:gd name="T51" fmla="*/ 546 h 596"/>
                <a:gd name="T52" fmla="*/ 752 w 1148"/>
                <a:gd name="T53" fmla="*/ 516 h 596"/>
                <a:gd name="T54" fmla="*/ 700 w 1148"/>
                <a:gd name="T55" fmla="*/ 474 h 596"/>
                <a:gd name="T56" fmla="*/ 680 w 1148"/>
                <a:gd name="T57" fmla="*/ 416 h 596"/>
                <a:gd name="T58" fmla="*/ 552 w 1148"/>
                <a:gd name="T59" fmla="*/ 378 h 596"/>
                <a:gd name="T60" fmla="*/ 236 w 1148"/>
                <a:gd name="T61" fmla="*/ 400 h 596"/>
                <a:gd name="T62" fmla="*/ 216 w 1148"/>
                <a:gd name="T63" fmla="*/ 376 h 596"/>
                <a:gd name="T64" fmla="*/ 0 w 1148"/>
                <a:gd name="T65" fmla="*/ 366 h 596"/>
                <a:gd name="T66" fmla="*/ 82 w 1148"/>
                <a:gd name="T67" fmla="*/ 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596">
                  <a:moveTo>
                    <a:pt x="82" y="82"/>
                  </a:moveTo>
                  <a:lnTo>
                    <a:pt x="324" y="82"/>
                  </a:lnTo>
                  <a:lnTo>
                    <a:pt x="706" y="84"/>
                  </a:lnTo>
                  <a:lnTo>
                    <a:pt x="714" y="74"/>
                  </a:lnTo>
                  <a:lnTo>
                    <a:pt x="728" y="68"/>
                  </a:lnTo>
                  <a:lnTo>
                    <a:pt x="734" y="78"/>
                  </a:lnTo>
                  <a:lnTo>
                    <a:pt x="744" y="70"/>
                  </a:lnTo>
                  <a:lnTo>
                    <a:pt x="744" y="42"/>
                  </a:lnTo>
                  <a:lnTo>
                    <a:pt x="776" y="40"/>
                  </a:lnTo>
                  <a:lnTo>
                    <a:pt x="814" y="0"/>
                  </a:lnTo>
                  <a:lnTo>
                    <a:pt x="838" y="2"/>
                  </a:lnTo>
                  <a:lnTo>
                    <a:pt x="856" y="18"/>
                  </a:lnTo>
                  <a:lnTo>
                    <a:pt x="856" y="70"/>
                  </a:lnTo>
                  <a:lnTo>
                    <a:pt x="890" y="110"/>
                  </a:lnTo>
                  <a:lnTo>
                    <a:pt x="896" y="130"/>
                  </a:lnTo>
                  <a:lnTo>
                    <a:pt x="888" y="144"/>
                  </a:lnTo>
                  <a:lnTo>
                    <a:pt x="864" y="152"/>
                  </a:lnTo>
                  <a:lnTo>
                    <a:pt x="834" y="184"/>
                  </a:lnTo>
                  <a:lnTo>
                    <a:pt x="806" y="226"/>
                  </a:lnTo>
                  <a:lnTo>
                    <a:pt x="802" y="252"/>
                  </a:lnTo>
                  <a:lnTo>
                    <a:pt x="848" y="260"/>
                  </a:lnTo>
                  <a:lnTo>
                    <a:pt x="882" y="294"/>
                  </a:lnTo>
                  <a:lnTo>
                    <a:pt x="928" y="372"/>
                  </a:lnTo>
                  <a:lnTo>
                    <a:pt x="940" y="416"/>
                  </a:lnTo>
                  <a:lnTo>
                    <a:pt x="960" y="460"/>
                  </a:lnTo>
                  <a:lnTo>
                    <a:pt x="1036" y="484"/>
                  </a:lnTo>
                  <a:lnTo>
                    <a:pt x="1084" y="474"/>
                  </a:lnTo>
                  <a:lnTo>
                    <a:pt x="1122" y="428"/>
                  </a:lnTo>
                  <a:lnTo>
                    <a:pt x="1110" y="416"/>
                  </a:lnTo>
                  <a:lnTo>
                    <a:pt x="1088" y="380"/>
                  </a:lnTo>
                  <a:lnTo>
                    <a:pt x="1056" y="352"/>
                  </a:lnTo>
                  <a:lnTo>
                    <a:pt x="1066" y="334"/>
                  </a:lnTo>
                  <a:lnTo>
                    <a:pt x="1094" y="344"/>
                  </a:lnTo>
                  <a:lnTo>
                    <a:pt x="1106" y="348"/>
                  </a:lnTo>
                  <a:lnTo>
                    <a:pt x="1138" y="432"/>
                  </a:lnTo>
                  <a:lnTo>
                    <a:pt x="1148" y="508"/>
                  </a:lnTo>
                  <a:lnTo>
                    <a:pt x="1136" y="542"/>
                  </a:lnTo>
                  <a:lnTo>
                    <a:pt x="1110" y="514"/>
                  </a:lnTo>
                  <a:lnTo>
                    <a:pt x="1068" y="530"/>
                  </a:lnTo>
                  <a:lnTo>
                    <a:pt x="1012" y="542"/>
                  </a:lnTo>
                  <a:lnTo>
                    <a:pt x="940" y="576"/>
                  </a:lnTo>
                  <a:lnTo>
                    <a:pt x="922" y="572"/>
                  </a:lnTo>
                  <a:lnTo>
                    <a:pt x="916" y="560"/>
                  </a:lnTo>
                  <a:lnTo>
                    <a:pt x="924" y="544"/>
                  </a:lnTo>
                  <a:lnTo>
                    <a:pt x="924" y="506"/>
                  </a:lnTo>
                  <a:lnTo>
                    <a:pt x="912" y="502"/>
                  </a:lnTo>
                  <a:lnTo>
                    <a:pt x="868" y="548"/>
                  </a:lnTo>
                  <a:lnTo>
                    <a:pt x="816" y="588"/>
                  </a:lnTo>
                  <a:lnTo>
                    <a:pt x="804" y="596"/>
                  </a:lnTo>
                  <a:lnTo>
                    <a:pt x="788" y="562"/>
                  </a:lnTo>
                  <a:lnTo>
                    <a:pt x="786" y="552"/>
                  </a:lnTo>
                  <a:lnTo>
                    <a:pt x="774" y="546"/>
                  </a:lnTo>
                  <a:lnTo>
                    <a:pt x="770" y="534"/>
                  </a:lnTo>
                  <a:lnTo>
                    <a:pt x="752" y="516"/>
                  </a:lnTo>
                  <a:lnTo>
                    <a:pt x="752" y="504"/>
                  </a:lnTo>
                  <a:lnTo>
                    <a:pt x="700" y="474"/>
                  </a:lnTo>
                  <a:lnTo>
                    <a:pt x="696" y="430"/>
                  </a:lnTo>
                  <a:lnTo>
                    <a:pt x="680" y="416"/>
                  </a:lnTo>
                  <a:lnTo>
                    <a:pt x="676" y="376"/>
                  </a:lnTo>
                  <a:lnTo>
                    <a:pt x="552" y="378"/>
                  </a:lnTo>
                  <a:lnTo>
                    <a:pt x="244" y="388"/>
                  </a:lnTo>
                  <a:lnTo>
                    <a:pt x="236" y="400"/>
                  </a:lnTo>
                  <a:lnTo>
                    <a:pt x="228" y="404"/>
                  </a:lnTo>
                  <a:lnTo>
                    <a:pt x="216" y="376"/>
                  </a:lnTo>
                  <a:lnTo>
                    <a:pt x="8" y="382"/>
                  </a:lnTo>
                  <a:lnTo>
                    <a:pt x="0" y="366"/>
                  </a:lnTo>
                  <a:lnTo>
                    <a:pt x="82" y="82"/>
                  </a:lnTo>
                  <a:lnTo>
                    <a:pt x="82" y="8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58"/>
            <p:cNvSpPr>
              <a:spLocks/>
            </p:cNvSpPr>
            <p:nvPr/>
          </p:nvSpPr>
          <p:spPr bwMode="auto">
            <a:xfrm>
              <a:off x="-677285" y="3360738"/>
              <a:ext cx="184150" cy="136525"/>
            </a:xfrm>
            <a:custGeom>
              <a:avLst/>
              <a:gdLst>
                <a:gd name="T0" fmla="*/ 70 w 116"/>
                <a:gd name="T1" fmla="*/ 4 h 86"/>
                <a:gd name="T2" fmla="*/ 78 w 116"/>
                <a:gd name="T3" fmla="*/ 0 h 86"/>
                <a:gd name="T4" fmla="*/ 90 w 116"/>
                <a:gd name="T5" fmla="*/ 8 h 86"/>
                <a:gd name="T6" fmla="*/ 90 w 116"/>
                <a:gd name="T7" fmla="*/ 26 h 86"/>
                <a:gd name="T8" fmla="*/ 96 w 116"/>
                <a:gd name="T9" fmla="*/ 32 h 86"/>
                <a:gd name="T10" fmla="*/ 110 w 116"/>
                <a:gd name="T11" fmla="*/ 56 h 86"/>
                <a:gd name="T12" fmla="*/ 116 w 116"/>
                <a:gd name="T13" fmla="*/ 66 h 86"/>
                <a:gd name="T14" fmla="*/ 112 w 116"/>
                <a:gd name="T15" fmla="*/ 78 h 86"/>
                <a:gd name="T16" fmla="*/ 98 w 116"/>
                <a:gd name="T17" fmla="*/ 82 h 86"/>
                <a:gd name="T18" fmla="*/ 48 w 116"/>
                <a:gd name="T19" fmla="*/ 86 h 86"/>
                <a:gd name="T20" fmla="*/ 0 w 116"/>
                <a:gd name="T21" fmla="*/ 70 h 86"/>
                <a:gd name="T22" fmla="*/ 6 w 116"/>
                <a:gd name="T23" fmla="*/ 62 h 86"/>
                <a:gd name="T24" fmla="*/ 24 w 116"/>
                <a:gd name="T25" fmla="*/ 52 h 86"/>
                <a:gd name="T26" fmla="*/ 54 w 116"/>
                <a:gd name="T27" fmla="*/ 52 h 86"/>
                <a:gd name="T28" fmla="*/ 62 w 116"/>
                <a:gd name="T29" fmla="*/ 58 h 86"/>
                <a:gd name="T30" fmla="*/ 78 w 116"/>
                <a:gd name="T31" fmla="*/ 54 h 86"/>
                <a:gd name="T32" fmla="*/ 80 w 116"/>
                <a:gd name="T33" fmla="*/ 42 h 86"/>
                <a:gd name="T34" fmla="*/ 68 w 116"/>
                <a:gd name="T35" fmla="*/ 44 h 86"/>
                <a:gd name="T36" fmla="*/ 64 w 116"/>
                <a:gd name="T37" fmla="*/ 34 h 86"/>
                <a:gd name="T38" fmla="*/ 74 w 116"/>
                <a:gd name="T39" fmla="*/ 22 h 86"/>
                <a:gd name="T40" fmla="*/ 70 w 116"/>
                <a:gd name="T4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86">
                  <a:moveTo>
                    <a:pt x="70" y="4"/>
                  </a:moveTo>
                  <a:lnTo>
                    <a:pt x="78" y="0"/>
                  </a:lnTo>
                  <a:lnTo>
                    <a:pt x="90" y="8"/>
                  </a:lnTo>
                  <a:lnTo>
                    <a:pt x="90" y="26"/>
                  </a:lnTo>
                  <a:lnTo>
                    <a:pt x="96" y="32"/>
                  </a:lnTo>
                  <a:lnTo>
                    <a:pt x="110" y="56"/>
                  </a:lnTo>
                  <a:lnTo>
                    <a:pt x="116" y="66"/>
                  </a:lnTo>
                  <a:lnTo>
                    <a:pt x="112" y="78"/>
                  </a:lnTo>
                  <a:lnTo>
                    <a:pt x="98" y="82"/>
                  </a:lnTo>
                  <a:lnTo>
                    <a:pt x="48" y="86"/>
                  </a:lnTo>
                  <a:lnTo>
                    <a:pt x="0" y="70"/>
                  </a:lnTo>
                  <a:lnTo>
                    <a:pt x="6" y="62"/>
                  </a:lnTo>
                  <a:lnTo>
                    <a:pt x="24" y="52"/>
                  </a:lnTo>
                  <a:lnTo>
                    <a:pt x="54" y="52"/>
                  </a:lnTo>
                  <a:lnTo>
                    <a:pt x="62" y="58"/>
                  </a:lnTo>
                  <a:lnTo>
                    <a:pt x="78" y="54"/>
                  </a:lnTo>
                  <a:lnTo>
                    <a:pt x="80" y="42"/>
                  </a:lnTo>
                  <a:lnTo>
                    <a:pt x="68" y="44"/>
                  </a:lnTo>
                  <a:lnTo>
                    <a:pt x="64" y="34"/>
                  </a:lnTo>
                  <a:lnTo>
                    <a:pt x="74" y="22"/>
                  </a:lnTo>
                  <a:lnTo>
                    <a:pt x="7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59"/>
            <p:cNvSpPr>
              <a:spLocks/>
            </p:cNvSpPr>
            <p:nvPr/>
          </p:nvSpPr>
          <p:spPr bwMode="auto">
            <a:xfrm>
              <a:off x="-1058285" y="3335338"/>
              <a:ext cx="276225" cy="161925"/>
            </a:xfrm>
            <a:custGeom>
              <a:avLst/>
              <a:gdLst>
                <a:gd name="T0" fmla="*/ 160 w 174"/>
                <a:gd name="T1" fmla="*/ 34 h 102"/>
                <a:gd name="T2" fmla="*/ 172 w 174"/>
                <a:gd name="T3" fmla="*/ 34 h 102"/>
                <a:gd name="T4" fmla="*/ 174 w 174"/>
                <a:gd name="T5" fmla="*/ 62 h 102"/>
                <a:gd name="T6" fmla="*/ 166 w 174"/>
                <a:gd name="T7" fmla="*/ 68 h 102"/>
                <a:gd name="T8" fmla="*/ 158 w 174"/>
                <a:gd name="T9" fmla="*/ 58 h 102"/>
                <a:gd name="T10" fmla="*/ 146 w 174"/>
                <a:gd name="T11" fmla="*/ 62 h 102"/>
                <a:gd name="T12" fmla="*/ 142 w 174"/>
                <a:gd name="T13" fmla="*/ 72 h 102"/>
                <a:gd name="T14" fmla="*/ 108 w 174"/>
                <a:gd name="T15" fmla="*/ 68 h 102"/>
                <a:gd name="T16" fmla="*/ 64 w 174"/>
                <a:gd name="T17" fmla="*/ 70 h 102"/>
                <a:gd name="T18" fmla="*/ 46 w 174"/>
                <a:gd name="T19" fmla="*/ 82 h 102"/>
                <a:gd name="T20" fmla="*/ 44 w 174"/>
                <a:gd name="T21" fmla="*/ 94 h 102"/>
                <a:gd name="T22" fmla="*/ 34 w 174"/>
                <a:gd name="T23" fmla="*/ 102 h 102"/>
                <a:gd name="T24" fmla="*/ 8 w 174"/>
                <a:gd name="T25" fmla="*/ 80 h 102"/>
                <a:gd name="T26" fmla="*/ 0 w 174"/>
                <a:gd name="T27" fmla="*/ 70 h 102"/>
                <a:gd name="T28" fmla="*/ 6 w 174"/>
                <a:gd name="T29" fmla="*/ 62 h 102"/>
                <a:gd name="T30" fmla="*/ 36 w 174"/>
                <a:gd name="T31" fmla="*/ 62 h 102"/>
                <a:gd name="T32" fmla="*/ 50 w 174"/>
                <a:gd name="T33" fmla="*/ 38 h 102"/>
                <a:gd name="T34" fmla="*/ 52 w 174"/>
                <a:gd name="T35" fmla="*/ 28 h 102"/>
                <a:gd name="T36" fmla="*/ 78 w 174"/>
                <a:gd name="T37" fmla="*/ 8 h 102"/>
                <a:gd name="T38" fmla="*/ 96 w 174"/>
                <a:gd name="T39" fmla="*/ 8 h 102"/>
                <a:gd name="T40" fmla="*/ 104 w 174"/>
                <a:gd name="T41" fmla="*/ 0 h 102"/>
                <a:gd name="T42" fmla="*/ 112 w 174"/>
                <a:gd name="T43" fmla="*/ 2 h 102"/>
                <a:gd name="T44" fmla="*/ 122 w 174"/>
                <a:gd name="T45" fmla="*/ 0 h 102"/>
                <a:gd name="T46" fmla="*/ 138 w 174"/>
                <a:gd name="T47" fmla="*/ 14 h 102"/>
                <a:gd name="T48" fmla="*/ 128 w 174"/>
                <a:gd name="T49" fmla="*/ 26 h 102"/>
                <a:gd name="T50" fmla="*/ 132 w 174"/>
                <a:gd name="T51" fmla="*/ 32 h 102"/>
                <a:gd name="T52" fmla="*/ 144 w 174"/>
                <a:gd name="T53" fmla="*/ 30 h 102"/>
                <a:gd name="T54" fmla="*/ 144 w 174"/>
                <a:gd name="T55" fmla="*/ 44 h 102"/>
                <a:gd name="T56" fmla="*/ 154 w 174"/>
                <a:gd name="T57" fmla="*/ 42 h 102"/>
                <a:gd name="T58" fmla="*/ 160 w 174"/>
                <a:gd name="T5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2">
                  <a:moveTo>
                    <a:pt x="160" y="34"/>
                  </a:moveTo>
                  <a:lnTo>
                    <a:pt x="172" y="34"/>
                  </a:lnTo>
                  <a:lnTo>
                    <a:pt x="174" y="62"/>
                  </a:lnTo>
                  <a:lnTo>
                    <a:pt x="166" y="68"/>
                  </a:lnTo>
                  <a:lnTo>
                    <a:pt x="158" y="58"/>
                  </a:lnTo>
                  <a:lnTo>
                    <a:pt x="146" y="62"/>
                  </a:lnTo>
                  <a:lnTo>
                    <a:pt x="142" y="72"/>
                  </a:lnTo>
                  <a:lnTo>
                    <a:pt x="108" y="68"/>
                  </a:lnTo>
                  <a:lnTo>
                    <a:pt x="64" y="70"/>
                  </a:lnTo>
                  <a:lnTo>
                    <a:pt x="46" y="82"/>
                  </a:lnTo>
                  <a:lnTo>
                    <a:pt x="44" y="94"/>
                  </a:lnTo>
                  <a:lnTo>
                    <a:pt x="34" y="102"/>
                  </a:lnTo>
                  <a:lnTo>
                    <a:pt x="8" y="80"/>
                  </a:lnTo>
                  <a:lnTo>
                    <a:pt x="0" y="70"/>
                  </a:lnTo>
                  <a:lnTo>
                    <a:pt x="6" y="62"/>
                  </a:lnTo>
                  <a:lnTo>
                    <a:pt x="36" y="62"/>
                  </a:lnTo>
                  <a:lnTo>
                    <a:pt x="50" y="38"/>
                  </a:lnTo>
                  <a:lnTo>
                    <a:pt x="52" y="28"/>
                  </a:lnTo>
                  <a:lnTo>
                    <a:pt x="78" y="8"/>
                  </a:lnTo>
                  <a:lnTo>
                    <a:pt x="96" y="8"/>
                  </a:lnTo>
                  <a:lnTo>
                    <a:pt x="104" y="0"/>
                  </a:lnTo>
                  <a:lnTo>
                    <a:pt x="112" y="2"/>
                  </a:lnTo>
                  <a:lnTo>
                    <a:pt x="122" y="0"/>
                  </a:lnTo>
                  <a:lnTo>
                    <a:pt x="138" y="14"/>
                  </a:lnTo>
                  <a:lnTo>
                    <a:pt x="128" y="26"/>
                  </a:lnTo>
                  <a:lnTo>
                    <a:pt x="132" y="32"/>
                  </a:lnTo>
                  <a:lnTo>
                    <a:pt x="144" y="30"/>
                  </a:lnTo>
                  <a:lnTo>
                    <a:pt x="144" y="44"/>
                  </a:lnTo>
                  <a:lnTo>
                    <a:pt x="154" y="42"/>
                  </a:lnTo>
                  <a:lnTo>
                    <a:pt x="160"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62"/>
            <p:cNvSpPr>
              <a:spLocks/>
            </p:cNvSpPr>
            <p:nvPr/>
          </p:nvSpPr>
          <p:spPr bwMode="auto">
            <a:xfrm>
              <a:off x="-489960" y="3227388"/>
              <a:ext cx="47625" cy="95250"/>
            </a:xfrm>
            <a:custGeom>
              <a:avLst/>
              <a:gdLst>
                <a:gd name="T0" fmla="*/ 18 w 30"/>
                <a:gd name="T1" fmla="*/ 0 h 60"/>
                <a:gd name="T2" fmla="*/ 30 w 30"/>
                <a:gd name="T3" fmla="*/ 0 h 60"/>
                <a:gd name="T4" fmla="*/ 30 w 30"/>
                <a:gd name="T5" fmla="*/ 16 h 60"/>
                <a:gd name="T6" fmla="*/ 22 w 30"/>
                <a:gd name="T7" fmla="*/ 28 h 60"/>
                <a:gd name="T8" fmla="*/ 18 w 30"/>
                <a:gd name="T9" fmla="*/ 52 h 60"/>
                <a:gd name="T10" fmla="*/ 12 w 30"/>
                <a:gd name="T11" fmla="*/ 60 h 60"/>
                <a:gd name="T12" fmla="*/ 6 w 30"/>
                <a:gd name="T13" fmla="*/ 54 h 60"/>
                <a:gd name="T14" fmla="*/ 0 w 30"/>
                <a:gd name="T15" fmla="*/ 48 h 60"/>
                <a:gd name="T16" fmla="*/ 4 w 30"/>
                <a:gd name="T17" fmla="*/ 32 h 60"/>
                <a:gd name="T18" fmla="*/ 12 w 30"/>
                <a:gd name="T19" fmla="*/ 14 h 60"/>
                <a:gd name="T20" fmla="*/ 18 w 30"/>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18" y="0"/>
                  </a:moveTo>
                  <a:lnTo>
                    <a:pt x="30" y="0"/>
                  </a:lnTo>
                  <a:lnTo>
                    <a:pt x="30" y="16"/>
                  </a:lnTo>
                  <a:lnTo>
                    <a:pt x="22" y="28"/>
                  </a:lnTo>
                  <a:lnTo>
                    <a:pt x="18" y="52"/>
                  </a:lnTo>
                  <a:lnTo>
                    <a:pt x="12" y="60"/>
                  </a:lnTo>
                  <a:lnTo>
                    <a:pt x="6" y="54"/>
                  </a:lnTo>
                  <a:lnTo>
                    <a:pt x="0" y="48"/>
                  </a:lnTo>
                  <a:lnTo>
                    <a:pt x="4" y="32"/>
                  </a:lnTo>
                  <a:lnTo>
                    <a:pt x="12" y="1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Freeform 114"/>
          <p:cNvSpPr>
            <a:spLocks/>
          </p:cNvSpPr>
          <p:nvPr/>
        </p:nvSpPr>
        <p:spPr bwMode="auto">
          <a:xfrm>
            <a:off x="8228010" y="3614512"/>
            <a:ext cx="515533" cy="330956"/>
          </a:xfrm>
          <a:custGeom>
            <a:avLst/>
            <a:gdLst>
              <a:gd name="T0" fmla="*/ 81 w 1513"/>
              <a:gd name="T1" fmla="*/ 576 h 972"/>
              <a:gd name="T2" fmla="*/ 22 w 1513"/>
              <a:gd name="T3" fmla="*/ 464 h 972"/>
              <a:gd name="T4" fmla="*/ 3 w 1513"/>
              <a:gd name="T5" fmla="*/ 296 h 972"/>
              <a:gd name="T6" fmla="*/ 75 w 1513"/>
              <a:gd name="T7" fmla="*/ 113 h 972"/>
              <a:gd name="T8" fmla="*/ 136 w 1513"/>
              <a:gd name="T9" fmla="*/ 0 h 972"/>
              <a:gd name="T10" fmla="*/ 305 w 1513"/>
              <a:gd name="T11" fmla="*/ 50 h 972"/>
              <a:gd name="T12" fmla="*/ 562 w 1513"/>
              <a:gd name="T13" fmla="*/ 90 h 972"/>
              <a:gd name="T14" fmla="*/ 761 w 1513"/>
              <a:gd name="T15" fmla="*/ 103 h 972"/>
              <a:gd name="T16" fmla="*/ 940 w 1513"/>
              <a:gd name="T17" fmla="*/ 134 h 972"/>
              <a:gd name="T18" fmla="*/ 900 w 1513"/>
              <a:gd name="T19" fmla="*/ 176 h 972"/>
              <a:gd name="T20" fmla="*/ 1022 w 1513"/>
              <a:gd name="T21" fmla="*/ 174 h 972"/>
              <a:gd name="T22" fmla="*/ 1033 w 1513"/>
              <a:gd name="T23" fmla="*/ 203 h 972"/>
              <a:gd name="T24" fmla="*/ 1019 w 1513"/>
              <a:gd name="T25" fmla="*/ 367 h 972"/>
              <a:gd name="T26" fmla="*/ 1052 w 1513"/>
              <a:gd name="T27" fmla="*/ 221 h 972"/>
              <a:gd name="T28" fmla="*/ 1124 w 1513"/>
              <a:gd name="T29" fmla="*/ 355 h 972"/>
              <a:gd name="T30" fmla="*/ 1221 w 1513"/>
              <a:gd name="T31" fmla="*/ 283 h 972"/>
              <a:gd name="T32" fmla="*/ 1409 w 1513"/>
              <a:gd name="T33" fmla="*/ 150 h 972"/>
              <a:gd name="T34" fmla="*/ 1512 w 1513"/>
              <a:gd name="T35" fmla="*/ 135 h 972"/>
              <a:gd name="T36" fmla="*/ 1452 w 1513"/>
              <a:gd name="T37" fmla="*/ 198 h 972"/>
              <a:gd name="T38" fmla="*/ 1450 w 1513"/>
              <a:gd name="T39" fmla="*/ 272 h 972"/>
              <a:gd name="T40" fmla="*/ 1408 w 1513"/>
              <a:gd name="T41" fmla="*/ 310 h 972"/>
              <a:gd name="T42" fmla="*/ 1413 w 1513"/>
              <a:gd name="T43" fmla="*/ 323 h 972"/>
              <a:gd name="T44" fmla="*/ 1379 w 1513"/>
              <a:gd name="T45" fmla="*/ 364 h 972"/>
              <a:gd name="T46" fmla="*/ 1364 w 1513"/>
              <a:gd name="T47" fmla="*/ 422 h 972"/>
              <a:gd name="T48" fmla="*/ 1335 w 1513"/>
              <a:gd name="T49" fmla="*/ 441 h 972"/>
              <a:gd name="T50" fmla="*/ 1331 w 1513"/>
              <a:gd name="T51" fmla="*/ 399 h 972"/>
              <a:gd name="T52" fmla="*/ 1317 w 1513"/>
              <a:gd name="T53" fmla="*/ 464 h 972"/>
              <a:gd name="T54" fmla="*/ 1338 w 1513"/>
              <a:gd name="T55" fmla="*/ 492 h 972"/>
              <a:gd name="T56" fmla="*/ 1363 w 1513"/>
              <a:gd name="T57" fmla="*/ 521 h 972"/>
              <a:gd name="T58" fmla="*/ 1371 w 1513"/>
              <a:gd name="T59" fmla="*/ 543 h 972"/>
              <a:gd name="T60" fmla="*/ 1340 w 1513"/>
              <a:gd name="T61" fmla="*/ 579 h 972"/>
              <a:gd name="T62" fmla="*/ 1283 w 1513"/>
              <a:gd name="T63" fmla="*/ 661 h 972"/>
              <a:gd name="T64" fmla="*/ 1240 w 1513"/>
              <a:gd name="T65" fmla="*/ 712 h 972"/>
              <a:gd name="T66" fmla="*/ 1239 w 1513"/>
              <a:gd name="T67" fmla="*/ 765 h 972"/>
              <a:gd name="T68" fmla="*/ 1275 w 1513"/>
              <a:gd name="T69" fmla="*/ 827 h 972"/>
              <a:gd name="T70" fmla="*/ 1295 w 1513"/>
              <a:gd name="T71" fmla="*/ 963 h 972"/>
              <a:gd name="T72" fmla="*/ 1249 w 1513"/>
              <a:gd name="T73" fmla="*/ 931 h 972"/>
              <a:gd name="T74" fmla="*/ 1209 w 1513"/>
              <a:gd name="T75" fmla="*/ 841 h 972"/>
              <a:gd name="T76" fmla="*/ 1188 w 1513"/>
              <a:gd name="T77" fmla="*/ 818 h 972"/>
              <a:gd name="T78" fmla="*/ 1138 w 1513"/>
              <a:gd name="T79" fmla="*/ 806 h 972"/>
              <a:gd name="T80" fmla="*/ 1067 w 1513"/>
              <a:gd name="T81" fmla="*/ 791 h 972"/>
              <a:gd name="T82" fmla="*/ 1045 w 1513"/>
              <a:gd name="T83" fmla="*/ 802 h 972"/>
              <a:gd name="T84" fmla="*/ 1028 w 1513"/>
              <a:gd name="T85" fmla="*/ 798 h 972"/>
              <a:gd name="T86" fmla="*/ 966 w 1513"/>
              <a:gd name="T87" fmla="*/ 803 h 972"/>
              <a:gd name="T88" fmla="*/ 984 w 1513"/>
              <a:gd name="T89" fmla="*/ 810 h 972"/>
              <a:gd name="T90" fmla="*/ 999 w 1513"/>
              <a:gd name="T91" fmla="*/ 812 h 972"/>
              <a:gd name="T92" fmla="*/ 996 w 1513"/>
              <a:gd name="T93" fmla="*/ 839 h 972"/>
              <a:gd name="T94" fmla="*/ 971 w 1513"/>
              <a:gd name="T95" fmla="*/ 844 h 972"/>
              <a:gd name="T96" fmla="*/ 918 w 1513"/>
              <a:gd name="T97" fmla="*/ 829 h 972"/>
              <a:gd name="T98" fmla="*/ 817 w 1513"/>
              <a:gd name="T99" fmla="*/ 848 h 972"/>
              <a:gd name="T100" fmla="*/ 797 w 1513"/>
              <a:gd name="T101" fmla="*/ 865 h 972"/>
              <a:gd name="T102" fmla="*/ 763 w 1513"/>
              <a:gd name="T103" fmla="*/ 880 h 972"/>
              <a:gd name="T104" fmla="*/ 732 w 1513"/>
              <a:gd name="T105" fmla="*/ 936 h 972"/>
              <a:gd name="T106" fmla="*/ 708 w 1513"/>
              <a:gd name="T107" fmla="*/ 964 h 972"/>
              <a:gd name="T108" fmla="*/ 652 w 1513"/>
              <a:gd name="T109" fmla="*/ 903 h 972"/>
              <a:gd name="T110" fmla="*/ 616 w 1513"/>
              <a:gd name="T111" fmla="*/ 839 h 972"/>
              <a:gd name="T112" fmla="*/ 562 w 1513"/>
              <a:gd name="T113" fmla="*/ 833 h 972"/>
              <a:gd name="T114" fmla="*/ 526 w 1513"/>
              <a:gd name="T115" fmla="*/ 839 h 972"/>
              <a:gd name="T116" fmla="*/ 494 w 1513"/>
              <a:gd name="T117" fmla="*/ 787 h 972"/>
              <a:gd name="T118" fmla="*/ 456 w 1513"/>
              <a:gd name="T119" fmla="*/ 73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3" h="972">
                <a:moveTo>
                  <a:pt x="450" y="734"/>
                </a:moveTo>
                <a:lnTo>
                  <a:pt x="398" y="727"/>
                </a:lnTo>
                <a:lnTo>
                  <a:pt x="395" y="744"/>
                </a:lnTo>
                <a:lnTo>
                  <a:pt x="304" y="728"/>
                </a:lnTo>
                <a:lnTo>
                  <a:pt x="200" y="669"/>
                </a:lnTo>
                <a:lnTo>
                  <a:pt x="198" y="657"/>
                </a:lnTo>
                <a:lnTo>
                  <a:pt x="125" y="645"/>
                </a:lnTo>
                <a:lnTo>
                  <a:pt x="125" y="622"/>
                </a:lnTo>
                <a:lnTo>
                  <a:pt x="117" y="608"/>
                </a:lnTo>
                <a:lnTo>
                  <a:pt x="105" y="594"/>
                </a:lnTo>
                <a:lnTo>
                  <a:pt x="97" y="576"/>
                </a:lnTo>
                <a:lnTo>
                  <a:pt x="81" y="576"/>
                </a:lnTo>
                <a:lnTo>
                  <a:pt x="75" y="557"/>
                </a:lnTo>
                <a:lnTo>
                  <a:pt x="59" y="549"/>
                </a:lnTo>
                <a:lnTo>
                  <a:pt x="46" y="549"/>
                </a:lnTo>
                <a:lnTo>
                  <a:pt x="46" y="539"/>
                </a:lnTo>
                <a:lnTo>
                  <a:pt x="46" y="534"/>
                </a:lnTo>
                <a:lnTo>
                  <a:pt x="45" y="523"/>
                </a:lnTo>
                <a:lnTo>
                  <a:pt x="41" y="508"/>
                </a:lnTo>
                <a:lnTo>
                  <a:pt x="34" y="496"/>
                </a:lnTo>
                <a:lnTo>
                  <a:pt x="28" y="486"/>
                </a:lnTo>
                <a:lnTo>
                  <a:pt x="24" y="475"/>
                </a:lnTo>
                <a:lnTo>
                  <a:pt x="22" y="468"/>
                </a:lnTo>
                <a:lnTo>
                  <a:pt x="22" y="464"/>
                </a:lnTo>
                <a:lnTo>
                  <a:pt x="32" y="448"/>
                </a:lnTo>
                <a:lnTo>
                  <a:pt x="18" y="440"/>
                </a:lnTo>
                <a:lnTo>
                  <a:pt x="18" y="416"/>
                </a:lnTo>
                <a:lnTo>
                  <a:pt x="30" y="414"/>
                </a:lnTo>
                <a:lnTo>
                  <a:pt x="34" y="395"/>
                </a:lnTo>
                <a:lnTo>
                  <a:pt x="22" y="403"/>
                </a:lnTo>
                <a:lnTo>
                  <a:pt x="11" y="401"/>
                </a:lnTo>
                <a:lnTo>
                  <a:pt x="16" y="385"/>
                </a:lnTo>
                <a:lnTo>
                  <a:pt x="0" y="347"/>
                </a:lnTo>
                <a:lnTo>
                  <a:pt x="11" y="326"/>
                </a:lnTo>
                <a:lnTo>
                  <a:pt x="0" y="306"/>
                </a:lnTo>
                <a:lnTo>
                  <a:pt x="3" y="296"/>
                </a:lnTo>
                <a:lnTo>
                  <a:pt x="18" y="270"/>
                </a:lnTo>
                <a:lnTo>
                  <a:pt x="16" y="227"/>
                </a:lnTo>
                <a:lnTo>
                  <a:pt x="24" y="225"/>
                </a:lnTo>
                <a:lnTo>
                  <a:pt x="22" y="211"/>
                </a:lnTo>
                <a:lnTo>
                  <a:pt x="24" y="208"/>
                </a:lnTo>
                <a:lnTo>
                  <a:pt x="31" y="200"/>
                </a:lnTo>
                <a:lnTo>
                  <a:pt x="39" y="190"/>
                </a:lnTo>
                <a:lnTo>
                  <a:pt x="46" y="179"/>
                </a:lnTo>
                <a:lnTo>
                  <a:pt x="54" y="161"/>
                </a:lnTo>
                <a:lnTo>
                  <a:pt x="63" y="139"/>
                </a:lnTo>
                <a:lnTo>
                  <a:pt x="71" y="121"/>
                </a:lnTo>
                <a:lnTo>
                  <a:pt x="75" y="113"/>
                </a:lnTo>
                <a:lnTo>
                  <a:pt x="77" y="73"/>
                </a:lnTo>
                <a:lnTo>
                  <a:pt x="85" y="65"/>
                </a:lnTo>
                <a:lnTo>
                  <a:pt x="77" y="54"/>
                </a:lnTo>
                <a:lnTo>
                  <a:pt x="81" y="46"/>
                </a:lnTo>
                <a:lnTo>
                  <a:pt x="81" y="8"/>
                </a:lnTo>
                <a:lnTo>
                  <a:pt x="109" y="26"/>
                </a:lnTo>
                <a:lnTo>
                  <a:pt x="123" y="32"/>
                </a:lnTo>
                <a:lnTo>
                  <a:pt x="120" y="54"/>
                </a:lnTo>
                <a:lnTo>
                  <a:pt x="109" y="69"/>
                </a:lnTo>
                <a:lnTo>
                  <a:pt x="131" y="56"/>
                </a:lnTo>
                <a:lnTo>
                  <a:pt x="136" y="46"/>
                </a:lnTo>
                <a:lnTo>
                  <a:pt x="136" y="0"/>
                </a:lnTo>
                <a:lnTo>
                  <a:pt x="137" y="0"/>
                </a:lnTo>
                <a:lnTo>
                  <a:pt x="142" y="2"/>
                </a:lnTo>
                <a:lnTo>
                  <a:pt x="148" y="5"/>
                </a:lnTo>
                <a:lnTo>
                  <a:pt x="158" y="8"/>
                </a:lnTo>
                <a:lnTo>
                  <a:pt x="169" y="12"/>
                </a:lnTo>
                <a:lnTo>
                  <a:pt x="183" y="16"/>
                </a:lnTo>
                <a:lnTo>
                  <a:pt x="199" y="22"/>
                </a:lnTo>
                <a:lnTo>
                  <a:pt x="216" y="26"/>
                </a:lnTo>
                <a:lnTo>
                  <a:pt x="236" y="32"/>
                </a:lnTo>
                <a:lnTo>
                  <a:pt x="258" y="38"/>
                </a:lnTo>
                <a:lnTo>
                  <a:pt x="281" y="44"/>
                </a:lnTo>
                <a:lnTo>
                  <a:pt x="305" y="50"/>
                </a:lnTo>
                <a:lnTo>
                  <a:pt x="330" y="55"/>
                </a:lnTo>
                <a:lnTo>
                  <a:pt x="357" y="60"/>
                </a:lnTo>
                <a:lnTo>
                  <a:pt x="385" y="65"/>
                </a:lnTo>
                <a:lnTo>
                  <a:pt x="413" y="69"/>
                </a:lnTo>
                <a:lnTo>
                  <a:pt x="441" y="73"/>
                </a:lnTo>
                <a:lnTo>
                  <a:pt x="465" y="76"/>
                </a:lnTo>
                <a:lnTo>
                  <a:pt x="486" y="79"/>
                </a:lnTo>
                <a:lnTo>
                  <a:pt x="504" y="82"/>
                </a:lnTo>
                <a:lnTo>
                  <a:pt x="522" y="84"/>
                </a:lnTo>
                <a:lnTo>
                  <a:pt x="537" y="86"/>
                </a:lnTo>
                <a:lnTo>
                  <a:pt x="549" y="89"/>
                </a:lnTo>
                <a:lnTo>
                  <a:pt x="562" y="90"/>
                </a:lnTo>
                <a:lnTo>
                  <a:pt x="573" y="91"/>
                </a:lnTo>
                <a:lnTo>
                  <a:pt x="584" y="93"/>
                </a:lnTo>
                <a:lnTo>
                  <a:pt x="595" y="94"/>
                </a:lnTo>
                <a:lnTo>
                  <a:pt x="606" y="94"/>
                </a:lnTo>
                <a:lnTo>
                  <a:pt x="617" y="96"/>
                </a:lnTo>
                <a:lnTo>
                  <a:pt x="630" y="97"/>
                </a:lnTo>
                <a:lnTo>
                  <a:pt x="644" y="98"/>
                </a:lnTo>
                <a:lnTo>
                  <a:pt x="659" y="99"/>
                </a:lnTo>
                <a:lnTo>
                  <a:pt x="689" y="101"/>
                </a:lnTo>
                <a:lnTo>
                  <a:pt x="716" y="101"/>
                </a:lnTo>
                <a:lnTo>
                  <a:pt x="740" y="103"/>
                </a:lnTo>
                <a:lnTo>
                  <a:pt x="761" y="103"/>
                </a:lnTo>
                <a:lnTo>
                  <a:pt x="777" y="103"/>
                </a:lnTo>
                <a:lnTo>
                  <a:pt x="789" y="101"/>
                </a:lnTo>
                <a:lnTo>
                  <a:pt x="797" y="101"/>
                </a:lnTo>
                <a:lnTo>
                  <a:pt x="799" y="101"/>
                </a:lnTo>
                <a:lnTo>
                  <a:pt x="799" y="93"/>
                </a:lnTo>
                <a:lnTo>
                  <a:pt x="812" y="97"/>
                </a:lnTo>
                <a:lnTo>
                  <a:pt x="812" y="113"/>
                </a:lnTo>
                <a:lnTo>
                  <a:pt x="836" y="117"/>
                </a:lnTo>
                <a:lnTo>
                  <a:pt x="850" y="115"/>
                </a:lnTo>
                <a:lnTo>
                  <a:pt x="881" y="126"/>
                </a:lnTo>
                <a:lnTo>
                  <a:pt x="895" y="131"/>
                </a:lnTo>
                <a:lnTo>
                  <a:pt x="940" y="134"/>
                </a:lnTo>
                <a:lnTo>
                  <a:pt x="917" y="147"/>
                </a:lnTo>
                <a:lnTo>
                  <a:pt x="915" y="149"/>
                </a:lnTo>
                <a:lnTo>
                  <a:pt x="912" y="151"/>
                </a:lnTo>
                <a:lnTo>
                  <a:pt x="907" y="156"/>
                </a:lnTo>
                <a:lnTo>
                  <a:pt x="900" y="160"/>
                </a:lnTo>
                <a:lnTo>
                  <a:pt x="895" y="166"/>
                </a:lnTo>
                <a:lnTo>
                  <a:pt x="889" y="172"/>
                </a:lnTo>
                <a:lnTo>
                  <a:pt x="884" y="177"/>
                </a:lnTo>
                <a:lnTo>
                  <a:pt x="881" y="182"/>
                </a:lnTo>
                <a:lnTo>
                  <a:pt x="883" y="185"/>
                </a:lnTo>
                <a:lnTo>
                  <a:pt x="891" y="182"/>
                </a:lnTo>
                <a:lnTo>
                  <a:pt x="900" y="176"/>
                </a:lnTo>
                <a:lnTo>
                  <a:pt x="905" y="174"/>
                </a:lnTo>
                <a:lnTo>
                  <a:pt x="911" y="187"/>
                </a:lnTo>
                <a:lnTo>
                  <a:pt x="927" y="190"/>
                </a:lnTo>
                <a:lnTo>
                  <a:pt x="937" y="179"/>
                </a:lnTo>
                <a:lnTo>
                  <a:pt x="953" y="166"/>
                </a:lnTo>
                <a:lnTo>
                  <a:pt x="959" y="156"/>
                </a:lnTo>
                <a:lnTo>
                  <a:pt x="986" y="150"/>
                </a:lnTo>
                <a:lnTo>
                  <a:pt x="972" y="166"/>
                </a:lnTo>
                <a:lnTo>
                  <a:pt x="990" y="170"/>
                </a:lnTo>
                <a:lnTo>
                  <a:pt x="994" y="179"/>
                </a:lnTo>
                <a:lnTo>
                  <a:pt x="1014" y="182"/>
                </a:lnTo>
                <a:lnTo>
                  <a:pt x="1022" y="174"/>
                </a:lnTo>
                <a:lnTo>
                  <a:pt x="1052" y="166"/>
                </a:lnTo>
                <a:lnTo>
                  <a:pt x="1055" y="176"/>
                </a:lnTo>
                <a:lnTo>
                  <a:pt x="1079" y="176"/>
                </a:lnTo>
                <a:lnTo>
                  <a:pt x="1089" y="198"/>
                </a:lnTo>
                <a:lnTo>
                  <a:pt x="1086" y="197"/>
                </a:lnTo>
                <a:lnTo>
                  <a:pt x="1079" y="196"/>
                </a:lnTo>
                <a:lnTo>
                  <a:pt x="1071" y="196"/>
                </a:lnTo>
                <a:lnTo>
                  <a:pt x="1063" y="198"/>
                </a:lnTo>
                <a:lnTo>
                  <a:pt x="1055" y="200"/>
                </a:lnTo>
                <a:lnTo>
                  <a:pt x="1044" y="202"/>
                </a:lnTo>
                <a:lnTo>
                  <a:pt x="1036" y="203"/>
                </a:lnTo>
                <a:lnTo>
                  <a:pt x="1033" y="203"/>
                </a:lnTo>
                <a:lnTo>
                  <a:pt x="1020" y="217"/>
                </a:lnTo>
                <a:lnTo>
                  <a:pt x="1006" y="229"/>
                </a:lnTo>
                <a:lnTo>
                  <a:pt x="1012" y="237"/>
                </a:lnTo>
                <a:lnTo>
                  <a:pt x="1010" y="245"/>
                </a:lnTo>
                <a:lnTo>
                  <a:pt x="1003" y="265"/>
                </a:lnTo>
                <a:lnTo>
                  <a:pt x="997" y="290"/>
                </a:lnTo>
                <a:lnTo>
                  <a:pt x="996" y="314"/>
                </a:lnTo>
                <a:lnTo>
                  <a:pt x="998" y="335"/>
                </a:lnTo>
                <a:lnTo>
                  <a:pt x="1003" y="351"/>
                </a:lnTo>
                <a:lnTo>
                  <a:pt x="1007" y="363"/>
                </a:lnTo>
                <a:lnTo>
                  <a:pt x="1012" y="369"/>
                </a:lnTo>
                <a:lnTo>
                  <a:pt x="1019" y="367"/>
                </a:lnTo>
                <a:lnTo>
                  <a:pt x="1028" y="359"/>
                </a:lnTo>
                <a:lnTo>
                  <a:pt x="1036" y="346"/>
                </a:lnTo>
                <a:lnTo>
                  <a:pt x="1039" y="326"/>
                </a:lnTo>
                <a:lnTo>
                  <a:pt x="1036" y="308"/>
                </a:lnTo>
                <a:lnTo>
                  <a:pt x="1033" y="298"/>
                </a:lnTo>
                <a:lnTo>
                  <a:pt x="1031" y="290"/>
                </a:lnTo>
                <a:lnTo>
                  <a:pt x="1031" y="280"/>
                </a:lnTo>
                <a:lnTo>
                  <a:pt x="1033" y="266"/>
                </a:lnTo>
                <a:lnTo>
                  <a:pt x="1034" y="255"/>
                </a:lnTo>
                <a:lnTo>
                  <a:pt x="1036" y="246"/>
                </a:lnTo>
                <a:lnTo>
                  <a:pt x="1036" y="243"/>
                </a:lnTo>
                <a:lnTo>
                  <a:pt x="1052" y="221"/>
                </a:lnTo>
                <a:lnTo>
                  <a:pt x="1055" y="211"/>
                </a:lnTo>
                <a:lnTo>
                  <a:pt x="1069" y="206"/>
                </a:lnTo>
                <a:lnTo>
                  <a:pt x="1092" y="219"/>
                </a:lnTo>
                <a:lnTo>
                  <a:pt x="1108" y="221"/>
                </a:lnTo>
                <a:lnTo>
                  <a:pt x="1111" y="251"/>
                </a:lnTo>
                <a:lnTo>
                  <a:pt x="1097" y="280"/>
                </a:lnTo>
                <a:lnTo>
                  <a:pt x="1108" y="278"/>
                </a:lnTo>
                <a:lnTo>
                  <a:pt x="1111" y="270"/>
                </a:lnTo>
                <a:lnTo>
                  <a:pt x="1124" y="264"/>
                </a:lnTo>
                <a:lnTo>
                  <a:pt x="1140" y="314"/>
                </a:lnTo>
                <a:lnTo>
                  <a:pt x="1132" y="320"/>
                </a:lnTo>
                <a:lnTo>
                  <a:pt x="1124" y="355"/>
                </a:lnTo>
                <a:lnTo>
                  <a:pt x="1154" y="357"/>
                </a:lnTo>
                <a:lnTo>
                  <a:pt x="1157" y="355"/>
                </a:lnTo>
                <a:lnTo>
                  <a:pt x="1165" y="349"/>
                </a:lnTo>
                <a:lnTo>
                  <a:pt x="1177" y="341"/>
                </a:lnTo>
                <a:lnTo>
                  <a:pt x="1191" y="332"/>
                </a:lnTo>
                <a:lnTo>
                  <a:pt x="1204" y="321"/>
                </a:lnTo>
                <a:lnTo>
                  <a:pt x="1216" y="311"/>
                </a:lnTo>
                <a:lnTo>
                  <a:pt x="1224" y="303"/>
                </a:lnTo>
                <a:lnTo>
                  <a:pt x="1227" y="296"/>
                </a:lnTo>
                <a:lnTo>
                  <a:pt x="1226" y="289"/>
                </a:lnTo>
                <a:lnTo>
                  <a:pt x="1224" y="285"/>
                </a:lnTo>
                <a:lnTo>
                  <a:pt x="1221" y="283"/>
                </a:lnTo>
                <a:lnTo>
                  <a:pt x="1219" y="283"/>
                </a:lnTo>
                <a:lnTo>
                  <a:pt x="1225" y="275"/>
                </a:lnTo>
                <a:lnTo>
                  <a:pt x="1252" y="264"/>
                </a:lnTo>
                <a:lnTo>
                  <a:pt x="1257" y="272"/>
                </a:lnTo>
                <a:lnTo>
                  <a:pt x="1290" y="251"/>
                </a:lnTo>
                <a:lnTo>
                  <a:pt x="1290" y="235"/>
                </a:lnTo>
                <a:lnTo>
                  <a:pt x="1282" y="235"/>
                </a:lnTo>
                <a:lnTo>
                  <a:pt x="1294" y="219"/>
                </a:lnTo>
                <a:lnTo>
                  <a:pt x="1313" y="192"/>
                </a:lnTo>
                <a:lnTo>
                  <a:pt x="1396" y="162"/>
                </a:lnTo>
                <a:lnTo>
                  <a:pt x="1396" y="152"/>
                </a:lnTo>
                <a:lnTo>
                  <a:pt x="1409" y="150"/>
                </a:lnTo>
                <a:lnTo>
                  <a:pt x="1417" y="126"/>
                </a:lnTo>
                <a:lnTo>
                  <a:pt x="1417" y="97"/>
                </a:lnTo>
                <a:lnTo>
                  <a:pt x="1428" y="59"/>
                </a:lnTo>
                <a:lnTo>
                  <a:pt x="1442" y="67"/>
                </a:lnTo>
                <a:lnTo>
                  <a:pt x="1460" y="56"/>
                </a:lnTo>
                <a:lnTo>
                  <a:pt x="1473" y="73"/>
                </a:lnTo>
                <a:lnTo>
                  <a:pt x="1487" y="113"/>
                </a:lnTo>
                <a:lnTo>
                  <a:pt x="1495" y="115"/>
                </a:lnTo>
                <a:lnTo>
                  <a:pt x="1497" y="126"/>
                </a:lnTo>
                <a:lnTo>
                  <a:pt x="1511" y="128"/>
                </a:lnTo>
                <a:lnTo>
                  <a:pt x="1511" y="130"/>
                </a:lnTo>
                <a:lnTo>
                  <a:pt x="1512" y="135"/>
                </a:lnTo>
                <a:lnTo>
                  <a:pt x="1513" y="141"/>
                </a:lnTo>
                <a:lnTo>
                  <a:pt x="1513" y="147"/>
                </a:lnTo>
                <a:lnTo>
                  <a:pt x="1512" y="151"/>
                </a:lnTo>
                <a:lnTo>
                  <a:pt x="1510" y="152"/>
                </a:lnTo>
                <a:lnTo>
                  <a:pt x="1506" y="151"/>
                </a:lnTo>
                <a:lnTo>
                  <a:pt x="1505" y="150"/>
                </a:lnTo>
                <a:lnTo>
                  <a:pt x="1495" y="168"/>
                </a:lnTo>
                <a:lnTo>
                  <a:pt x="1487" y="162"/>
                </a:lnTo>
                <a:lnTo>
                  <a:pt x="1470" y="170"/>
                </a:lnTo>
                <a:lnTo>
                  <a:pt x="1468" y="190"/>
                </a:lnTo>
                <a:lnTo>
                  <a:pt x="1462" y="198"/>
                </a:lnTo>
                <a:lnTo>
                  <a:pt x="1452" y="198"/>
                </a:lnTo>
                <a:lnTo>
                  <a:pt x="1446" y="208"/>
                </a:lnTo>
                <a:lnTo>
                  <a:pt x="1445" y="211"/>
                </a:lnTo>
                <a:lnTo>
                  <a:pt x="1442" y="214"/>
                </a:lnTo>
                <a:lnTo>
                  <a:pt x="1437" y="221"/>
                </a:lnTo>
                <a:lnTo>
                  <a:pt x="1436" y="227"/>
                </a:lnTo>
                <a:lnTo>
                  <a:pt x="1437" y="233"/>
                </a:lnTo>
                <a:lnTo>
                  <a:pt x="1440" y="240"/>
                </a:lnTo>
                <a:lnTo>
                  <a:pt x="1443" y="243"/>
                </a:lnTo>
                <a:lnTo>
                  <a:pt x="1444" y="245"/>
                </a:lnTo>
                <a:lnTo>
                  <a:pt x="1438" y="261"/>
                </a:lnTo>
                <a:lnTo>
                  <a:pt x="1450" y="261"/>
                </a:lnTo>
                <a:lnTo>
                  <a:pt x="1450" y="272"/>
                </a:lnTo>
                <a:lnTo>
                  <a:pt x="1454" y="271"/>
                </a:lnTo>
                <a:lnTo>
                  <a:pt x="1461" y="276"/>
                </a:lnTo>
                <a:lnTo>
                  <a:pt x="1468" y="273"/>
                </a:lnTo>
                <a:lnTo>
                  <a:pt x="1469" y="265"/>
                </a:lnTo>
                <a:lnTo>
                  <a:pt x="1462" y="260"/>
                </a:lnTo>
                <a:lnTo>
                  <a:pt x="1472" y="261"/>
                </a:lnTo>
                <a:lnTo>
                  <a:pt x="1475" y="270"/>
                </a:lnTo>
                <a:lnTo>
                  <a:pt x="1470" y="278"/>
                </a:lnTo>
                <a:lnTo>
                  <a:pt x="1459" y="287"/>
                </a:lnTo>
                <a:lnTo>
                  <a:pt x="1453" y="282"/>
                </a:lnTo>
                <a:lnTo>
                  <a:pt x="1440" y="297"/>
                </a:lnTo>
                <a:lnTo>
                  <a:pt x="1408" y="310"/>
                </a:lnTo>
                <a:lnTo>
                  <a:pt x="1393" y="319"/>
                </a:lnTo>
                <a:lnTo>
                  <a:pt x="1385" y="329"/>
                </a:lnTo>
                <a:lnTo>
                  <a:pt x="1387" y="328"/>
                </a:lnTo>
                <a:lnTo>
                  <a:pt x="1392" y="325"/>
                </a:lnTo>
                <a:lnTo>
                  <a:pt x="1399" y="320"/>
                </a:lnTo>
                <a:lnTo>
                  <a:pt x="1407" y="317"/>
                </a:lnTo>
                <a:lnTo>
                  <a:pt x="1414" y="316"/>
                </a:lnTo>
                <a:lnTo>
                  <a:pt x="1420" y="313"/>
                </a:lnTo>
                <a:lnTo>
                  <a:pt x="1424" y="312"/>
                </a:lnTo>
                <a:lnTo>
                  <a:pt x="1425" y="312"/>
                </a:lnTo>
                <a:lnTo>
                  <a:pt x="1421" y="319"/>
                </a:lnTo>
                <a:lnTo>
                  <a:pt x="1413" y="323"/>
                </a:lnTo>
                <a:lnTo>
                  <a:pt x="1409" y="325"/>
                </a:lnTo>
                <a:lnTo>
                  <a:pt x="1402" y="329"/>
                </a:lnTo>
                <a:lnTo>
                  <a:pt x="1394" y="335"/>
                </a:lnTo>
                <a:lnTo>
                  <a:pt x="1391" y="337"/>
                </a:lnTo>
                <a:lnTo>
                  <a:pt x="1390" y="339"/>
                </a:lnTo>
                <a:lnTo>
                  <a:pt x="1386" y="340"/>
                </a:lnTo>
                <a:lnTo>
                  <a:pt x="1382" y="342"/>
                </a:lnTo>
                <a:lnTo>
                  <a:pt x="1381" y="342"/>
                </a:lnTo>
                <a:lnTo>
                  <a:pt x="1374" y="340"/>
                </a:lnTo>
                <a:lnTo>
                  <a:pt x="1371" y="348"/>
                </a:lnTo>
                <a:lnTo>
                  <a:pt x="1377" y="349"/>
                </a:lnTo>
                <a:lnTo>
                  <a:pt x="1379" y="364"/>
                </a:lnTo>
                <a:lnTo>
                  <a:pt x="1377" y="369"/>
                </a:lnTo>
                <a:lnTo>
                  <a:pt x="1376" y="392"/>
                </a:lnTo>
                <a:lnTo>
                  <a:pt x="1371" y="401"/>
                </a:lnTo>
                <a:lnTo>
                  <a:pt x="1371" y="408"/>
                </a:lnTo>
                <a:lnTo>
                  <a:pt x="1367" y="417"/>
                </a:lnTo>
                <a:lnTo>
                  <a:pt x="1363" y="407"/>
                </a:lnTo>
                <a:lnTo>
                  <a:pt x="1358" y="407"/>
                </a:lnTo>
                <a:lnTo>
                  <a:pt x="1348" y="399"/>
                </a:lnTo>
                <a:lnTo>
                  <a:pt x="1354" y="412"/>
                </a:lnTo>
                <a:lnTo>
                  <a:pt x="1358" y="416"/>
                </a:lnTo>
                <a:lnTo>
                  <a:pt x="1362" y="423"/>
                </a:lnTo>
                <a:lnTo>
                  <a:pt x="1364" y="422"/>
                </a:lnTo>
                <a:lnTo>
                  <a:pt x="1366" y="434"/>
                </a:lnTo>
                <a:lnTo>
                  <a:pt x="1362" y="448"/>
                </a:lnTo>
                <a:lnTo>
                  <a:pt x="1360" y="465"/>
                </a:lnTo>
                <a:lnTo>
                  <a:pt x="1356" y="470"/>
                </a:lnTo>
                <a:lnTo>
                  <a:pt x="1356" y="477"/>
                </a:lnTo>
                <a:lnTo>
                  <a:pt x="1354" y="483"/>
                </a:lnTo>
                <a:lnTo>
                  <a:pt x="1355" y="490"/>
                </a:lnTo>
                <a:lnTo>
                  <a:pt x="1348" y="481"/>
                </a:lnTo>
                <a:lnTo>
                  <a:pt x="1354" y="457"/>
                </a:lnTo>
                <a:lnTo>
                  <a:pt x="1347" y="450"/>
                </a:lnTo>
                <a:lnTo>
                  <a:pt x="1340" y="445"/>
                </a:lnTo>
                <a:lnTo>
                  <a:pt x="1335" y="441"/>
                </a:lnTo>
                <a:lnTo>
                  <a:pt x="1329" y="430"/>
                </a:lnTo>
                <a:lnTo>
                  <a:pt x="1333" y="426"/>
                </a:lnTo>
                <a:lnTo>
                  <a:pt x="1333" y="420"/>
                </a:lnTo>
                <a:lnTo>
                  <a:pt x="1330" y="417"/>
                </a:lnTo>
                <a:lnTo>
                  <a:pt x="1330" y="415"/>
                </a:lnTo>
                <a:lnTo>
                  <a:pt x="1330" y="411"/>
                </a:lnTo>
                <a:lnTo>
                  <a:pt x="1331" y="407"/>
                </a:lnTo>
                <a:lnTo>
                  <a:pt x="1333" y="403"/>
                </a:lnTo>
                <a:lnTo>
                  <a:pt x="1335" y="401"/>
                </a:lnTo>
                <a:lnTo>
                  <a:pt x="1335" y="400"/>
                </a:lnTo>
                <a:lnTo>
                  <a:pt x="1332" y="399"/>
                </a:lnTo>
                <a:lnTo>
                  <a:pt x="1331" y="399"/>
                </a:lnTo>
                <a:lnTo>
                  <a:pt x="1324" y="410"/>
                </a:lnTo>
                <a:lnTo>
                  <a:pt x="1324" y="412"/>
                </a:lnTo>
                <a:lnTo>
                  <a:pt x="1323" y="419"/>
                </a:lnTo>
                <a:lnTo>
                  <a:pt x="1323" y="427"/>
                </a:lnTo>
                <a:lnTo>
                  <a:pt x="1325" y="435"/>
                </a:lnTo>
                <a:lnTo>
                  <a:pt x="1328" y="442"/>
                </a:lnTo>
                <a:lnTo>
                  <a:pt x="1331" y="449"/>
                </a:lnTo>
                <a:lnTo>
                  <a:pt x="1332" y="454"/>
                </a:lnTo>
                <a:lnTo>
                  <a:pt x="1333" y="456"/>
                </a:lnTo>
                <a:lnTo>
                  <a:pt x="1325" y="457"/>
                </a:lnTo>
                <a:lnTo>
                  <a:pt x="1315" y="452"/>
                </a:lnTo>
                <a:lnTo>
                  <a:pt x="1317" y="464"/>
                </a:lnTo>
                <a:lnTo>
                  <a:pt x="1321" y="464"/>
                </a:lnTo>
                <a:lnTo>
                  <a:pt x="1328" y="465"/>
                </a:lnTo>
                <a:lnTo>
                  <a:pt x="1336" y="467"/>
                </a:lnTo>
                <a:lnTo>
                  <a:pt x="1339" y="469"/>
                </a:lnTo>
                <a:lnTo>
                  <a:pt x="1340" y="473"/>
                </a:lnTo>
                <a:lnTo>
                  <a:pt x="1341" y="479"/>
                </a:lnTo>
                <a:lnTo>
                  <a:pt x="1343" y="485"/>
                </a:lnTo>
                <a:lnTo>
                  <a:pt x="1343" y="487"/>
                </a:lnTo>
                <a:lnTo>
                  <a:pt x="1329" y="488"/>
                </a:lnTo>
                <a:lnTo>
                  <a:pt x="1330" y="488"/>
                </a:lnTo>
                <a:lnTo>
                  <a:pt x="1333" y="490"/>
                </a:lnTo>
                <a:lnTo>
                  <a:pt x="1338" y="492"/>
                </a:lnTo>
                <a:lnTo>
                  <a:pt x="1340" y="494"/>
                </a:lnTo>
                <a:lnTo>
                  <a:pt x="1341" y="495"/>
                </a:lnTo>
                <a:lnTo>
                  <a:pt x="1344" y="495"/>
                </a:lnTo>
                <a:lnTo>
                  <a:pt x="1346" y="494"/>
                </a:lnTo>
                <a:lnTo>
                  <a:pt x="1348" y="494"/>
                </a:lnTo>
                <a:lnTo>
                  <a:pt x="1352" y="494"/>
                </a:lnTo>
                <a:lnTo>
                  <a:pt x="1355" y="495"/>
                </a:lnTo>
                <a:lnTo>
                  <a:pt x="1358" y="498"/>
                </a:lnTo>
                <a:lnTo>
                  <a:pt x="1359" y="498"/>
                </a:lnTo>
                <a:lnTo>
                  <a:pt x="1361" y="503"/>
                </a:lnTo>
                <a:lnTo>
                  <a:pt x="1356" y="507"/>
                </a:lnTo>
                <a:lnTo>
                  <a:pt x="1363" y="521"/>
                </a:lnTo>
                <a:lnTo>
                  <a:pt x="1354" y="523"/>
                </a:lnTo>
                <a:lnTo>
                  <a:pt x="1343" y="530"/>
                </a:lnTo>
                <a:lnTo>
                  <a:pt x="1356" y="529"/>
                </a:lnTo>
                <a:lnTo>
                  <a:pt x="1361" y="533"/>
                </a:lnTo>
                <a:lnTo>
                  <a:pt x="1363" y="528"/>
                </a:lnTo>
                <a:lnTo>
                  <a:pt x="1364" y="528"/>
                </a:lnTo>
                <a:lnTo>
                  <a:pt x="1367" y="528"/>
                </a:lnTo>
                <a:lnTo>
                  <a:pt x="1369" y="530"/>
                </a:lnTo>
                <a:lnTo>
                  <a:pt x="1371" y="533"/>
                </a:lnTo>
                <a:lnTo>
                  <a:pt x="1373" y="538"/>
                </a:lnTo>
                <a:lnTo>
                  <a:pt x="1373" y="540"/>
                </a:lnTo>
                <a:lnTo>
                  <a:pt x="1371" y="543"/>
                </a:lnTo>
                <a:lnTo>
                  <a:pt x="1371" y="543"/>
                </a:lnTo>
                <a:lnTo>
                  <a:pt x="1368" y="541"/>
                </a:lnTo>
                <a:lnTo>
                  <a:pt x="1364" y="552"/>
                </a:lnTo>
                <a:lnTo>
                  <a:pt x="1345" y="554"/>
                </a:lnTo>
                <a:lnTo>
                  <a:pt x="1351" y="557"/>
                </a:lnTo>
                <a:lnTo>
                  <a:pt x="1351" y="564"/>
                </a:lnTo>
                <a:lnTo>
                  <a:pt x="1347" y="571"/>
                </a:lnTo>
                <a:lnTo>
                  <a:pt x="1354" y="567"/>
                </a:lnTo>
                <a:lnTo>
                  <a:pt x="1362" y="567"/>
                </a:lnTo>
                <a:lnTo>
                  <a:pt x="1358" y="575"/>
                </a:lnTo>
                <a:lnTo>
                  <a:pt x="1351" y="579"/>
                </a:lnTo>
                <a:lnTo>
                  <a:pt x="1340" y="579"/>
                </a:lnTo>
                <a:lnTo>
                  <a:pt x="1321" y="606"/>
                </a:lnTo>
                <a:lnTo>
                  <a:pt x="1318" y="617"/>
                </a:lnTo>
                <a:lnTo>
                  <a:pt x="1316" y="617"/>
                </a:lnTo>
                <a:lnTo>
                  <a:pt x="1313" y="619"/>
                </a:lnTo>
                <a:lnTo>
                  <a:pt x="1306" y="622"/>
                </a:lnTo>
                <a:lnTo>
                  <a:pt x="1299" y="628"/>
                </a:lnTo>
                <a:lnTo>
                  <a:pt x="1293" y="637"/>
                </a:lnTo>
                <a:lnTo>
                  <a:pt x="1290" y="645"/>
                </a:lnTo>
                <a:lnTo>
                  <a:pt x="1287" y="652"/>
                </a:lnTo>
                <a:lnTo>
                  <a:pt x="1287" y="657"/>
                </a:lnTo>
                <a:lnTo>
                  <a:pt x="1286" y="660"/>
                </a:lnTo>
                <a:lnTo>
                  <a:pt x="1283" y="661"/>
                </a:lnTo>
                <a:lnTo>
                  <a:pt x="1279" y="661"/>
                </a:lnTo>
                <a:lnTo>
                  <a:pt x="1278" y="661"/>
                </a:lnTo>
                <a:lnTo>
                  <a:pt x="1276" y="669"/>
                </a:lnTo>
                <a:lnTo>
                  <a:pt x="1272" y="674"/>
                </a:lnTo>
                <a:lnTo>
                  <a:pt x="1257" y="684"/>
                </a:lnTo>
                <a:lnTo>
                  <a:pt x="1256" y="691"/>
                </a:lnTo>
                <a:lnTo>
                  <a:pt x="1247" y="684"/>
                </a:lnTo>
                <a:lnTo>
                  <a:pt x="1244" y="689"/>
                </a:lnTo>
                <a:lnTo>
                  <a:pt x="1245" y="701"/>
                </a:lnTo>
                <a:lnTo>
                  <a:pt x="1238" y="703"/>
                </a:lnTo>
                <a:lnTo>
                  <a:pt x="1241" y="711"/>
                </a:lnTo>
                <a:lnTo>
                  <a:pt x="1240" y="712"/>
                </a:lnTo>
                <a:lnTo>
                  <a:pt x="1239" y="715"/>
                </a:lnTo>
                <a:lnTo>
                  <a:pt x="1237" y="720"/>
                </a:lnTo>
                <a:lnTo>
                  <a:pt x="1237" y="725"/>
                </a:lnTo>
                <a:lnTo>
                  <a:pt x="1237" y="728"/>
                </a:lnTo>
                <a:lnTo>
                  <a:pt x="1235" y="730"/>
                </a:lnTo>
                <a:lnTo>
                  <a:pt x="1234" y="731"/>
                </a:lnTo>
                <a:lnTo>
                  <a:pt x="1234" y="731"/>
                </a:lnTo>
                <a:lnTo>
                  <a:pt x="1234" y="739"/>
                </a:lnTo>
                <a:lnTo>
                  <a:pt x="1233" y="746"/>
                </a:lnTo>
                <a:lnTo>
                  <a:pt x="1233" y="756"/>
                </a:lnTo>
                <a:lnTo>
                  <a:pt x="1235" y="759"/>
                </a:lnTo>
                <a:lnTo>
                  <a:pt x="1239" y="765"/>
                </a:lnTo>
                <a:lnTo>
                  <a:pt x="1237" y="769"/>
                </a:lnTo>
                <a:lnTo>
                  <a:pt x="1237" y="769"/>
                </a:lnTo>
                <a:lnTo>
                  <a:pt x="1239" y="768"/>
                </a:lnTo>
                <a:lnTo>
                  <a:pt x="1240" y="768"/>
                </a:lnTo>
                <a:lnTo>
                  <a:pt x="1241" y="769"/>
                </a:lnTo>
                <a:lnTo>
                  <a:pt x="1244" y="776"/>
                </a:lnTo>
                <a:lnTo>
                  <a:pt x="1249" y="789"/>
                </a:lnTo>
                <a:lnTo>
                  <a:pt x="1254" y="802"/>
                </a:lnTo>
                <a:lnTo>
                  <a:pt x="1257" y="809"/>
                </a:lnTo>
                <a:lnTo>
                  <a:pt x="1262" y="813"/>
                </a:lnTo>
                <a:lnTo>
                  <a:pt x="1269" y="820"/>
                </a:lnTo>
                <a:lnTo>
                  <a:pt x="1275" y="827"/>
                </a:lnTo>
                <a:lnTo>
                  <a:pt x="1277" y="829"/>
                </a:lnTo>
                <a:lnTo>
                  <a:pt x="1275" y="833"/>
                </a:lnTo>
                <a:lnTo>
                  <a:pt x="1268" y="828"/>
                </a:lnTo>
                <a:lnTo>
                  <a:pt x="1306" y="900"/>
                </a:lnTo>
                <a:lnTo>
                  <a:pt x="1307" y="935"/>
                </a:lnTo>
                <a:lnTo>
                  <a:pt x="1303" y="939"/>
                </a:lnTo>
                <a:lnTo>
                  <a:pt x="1303" y="941"/>
                </a:lnTo>
                <a:lnTo>
                  <a:pt x="1305" y="947"/>
                </a:lnTo>
                <a:lnTo>
                  <a:pt x="1306" y="954"/>
                </a:lnTo>
                <a:lnTo>
                  <a:pt x="1305" y="958"/>
                </a:lnTo>
                <a:lnTo>
                  <a:pt x="1301" y="961"/>
                </a:lnTo>
                <a:lnTo>
                  <a:pt x="1295" y="963"/>
                </a:lnTo>
                <a:lnTo>
                  <a:pt x="1290" y="965"/>
                </a:lnTo>
                <a:lnTo>
                  <a:pt x="1287" y="966"/>
                </a:lnTo>
                <a:lnTo>
                  <a:pt x="1276" y="966"/>
                </a:lnTo>
                <a:lnTo>
                  <a:pt x="1275" y="963"/>
                </a:lnTo>
                <a:lnTo>
                  <a:pt x="1273" y="955"/>
                </a:lnTo>
                <a:lnTo>
                  <a:pt x="1270" y="947"/>
                </a:lnTo>
                <a:lnTo>
                  <a:pt x="1265" y="942"/>
                </a:lnTo>
                <a:lnTo>
                  <a:pt x="1261" y="941"/>
                </a:lnTo>
                <a:lnTo>
                  <a:pt x="1259" y="940"/>
                </a:lnTo>
                <a:lnTo>
                  <a:pt x="1257" y="939"/>
                </a:lnTo>
                <a:lnTo>
                  <a:pt x="1257" y="939"/>
                </a:lnTo>
                <a:lnTo>
                  <a:pt x="1249" y="931"/>
                </a:lnTo>
                <a:lnTo>
                  <a:pt x="1249" y="920"/>
                </a:lnTo>
                <a:lnTo>
                  <a:pt x="1238" y="912"/>
                </a:lnTo>
                <a:lnTo>
                  <a:pt x="1237" y="904"/>
                </a:lnTo>
                <a:lnTo>
                  <a:pt x="1234" y="908"/>
                </a:lnTo>
                <a:lnTo>
                  <a:pt x="1219" y="895"/>
                </a:lnTo>
                <a:lnTo>
                  <a:pt x="1218" y="880"/>
                </a:lnTo>
                <a:lnTo>
                  <a:pt x="1219" y="867"/>
                </a:lnTo>
                <a:lnTo>
                  <a:pt x="1214" y="867"/>
                </a:lnTo>
                <a:lnTo>
                  <a:pt x="1214" y="874"/>
                </a:lnTo>
                <a:lnTo>
                  <a:pt x="1208" y="872"/>
                </a:lnTo>
                <a:lnTo>
                  <a:pt x="1207" y="857"/>
                </a:lnTo>
                <a:lnTo>
                  <a:pt x="1209" y="841"/>
                </a:lnTo>
                <a:lnTo>
                  <a:pt x="1208" y="839"/>
                </a:lnTo>
                <a:lnTo>
                  <a:pt x="1204" y="833"/>
                </a:lnTo>
                <a:lnTo>
                  <a:pt x="1201" y="826"/>
                </a:lnTo>
                <a:lnTo>
                  <a:pt x="1199" y="822"/>
                </a:lnTo>
                <a:lnTo>
                  <a:pt x="1196" y="821"/>
                </a:lnTo>
                <a:lnTo>
                  <a:pt x="1195" y="822"/>
                </a:lnTo>
                <a:lnTo>
                  <a:pt x="1194" y="824"/>
                </a:lnTo>
                <a:lnTo>
                  <a:pt x="1193" y="825"/>
                </a:lnTo>
                <a:lnTo>
                  <a:pt x="1189" y="824"/>
                </a:lnTo>
                <a:lnTo>
                  <a:pt x="1189" y="822"/>
                </a:lnTo>
                <a:lnTo>
                  <a:pt x="1189" y="821"/>
                </a:lnTo>
                <a:lnTo>
                  <a:pt x="1188" y="818"/>
                </a:lnTo>
                <a:lnTo>
                  <a:pt x="1187" y="816"/>
                </a:lnTo>
                <a:lnTo>
                  <a:pt x="1183" y="811"/>
                </a:lnTo>
                <a:lnTo>
                  <a:pt x="1176" y="804"/>
                </a:lnTo>
                <a:lnTo>
                  <a:pt x="1170" y="798"/>
                </a:lnTo>
                <a:lnTo>
                  <a:pt x="1168" y="795"/>
                </a:lnTo>
                <a:lnTo>
                  <a:pt x="1166" y="795"/>
                </a:lnTo>
                <a:lnTo>
                  <a:pt x="1163" y="792"/>
                </a:lnTo>
                <a:lnTo>
                  <a:pt x="1158" y="791"/>
                </a:lnTo>
                <a:lnTo>
                  <a:pt x="1155" y="791"/>
                </a:lnTo>
                <a:lnTo>
                  <a:pt x="1150" y="794"/>
                </a:lnTo>
                <a:lnTo>
                  <a:pt x="1143" y="799"/>
                </a:lnTo>
                <a:lnTo>
                  <a:pt x="1138" y="806"/>
                </a:lnTo>
                <a:lnTo>
                  <a:pt x="1133" y="810"/>
                </a:lnTo>
                <a:lnTo>
                  <a:pt x="1130" y="811"/>
                </a:lnTo>
                <a:lnTo>
                  <a:pt x="1125" y="812"/>
                </a:lnTo>
                <a:lnTo>
                  <a:pt x="1121" y="811"/>
                </a:lnTo>
                <a:lnTo>
                  <a:pt x="1120" y="811"/>
                </a:lnTo>
                <a:lnTo>
                  <a:pt x="1107" y="798"/>
                </a:lnTo>
                <a:lnTo>
                  <a:pt x="1090" y="792"/>
                </a:lnTo>
                <a:lnTo>
                  <a:pt x="1093" y="791"/>
                </a:lnTo>
                <a:lnTo>
                  <a:pt x="1088" y="786"/>
                </a:lnTo>
                <a:lnTo>
                  <a:pt x="1077" y="787"/>
                </a:lnTo>
                <a:lnTo>
                  <a:pt x="1078" y="791"/>
                </a:lnTo>
                <a:lnTo>
                  <a:pt x="1067" y="791"/>
                </a:lnTo>
                <a:lnTo>
                  <a:pt x="1069" y="787"/>
                </a:lnTo>
                <a:lnTo>
                  <a:pt x="1060" y="787"/>
                </a:lnTo>
                <a:lnTo>
                  <a:pt x="1060" y="790"/>
                </a:lnTo>
                <a:lnTo>
                  <a:pt x="1055" y="792"/>
                </a:lnTo>
                <a:lnTo>
                  <a:pt x="1052" y="790"/>
                </a:lnTo>
                <a:lnTo>
                  <a:pt x="1051" y="790"/>
                </a:lnTo>
                <a:lnTo>
                  <a:pt x="1050" y="791"/>
                </a:lnTo>
                <a:lnTo>
                  <a:pt x="1049" y="794"/>
                </a:lnTo>
                <a:lnTo>
                  <a:pt x="1049" y="798"/>
                </a:lnTo>
                <a:lnTo>
                  <a:pt x="1049" y="802"/>
                </a:lnTo>
                <a:lnTo>
                  <a:pt x="1047" y="802"/>
                </a:lnTo>
                <a:lnTo>
                  <a:pt x="1045" y="802"/>
                </a:lnTo>
                <a:lnTo>
                  <a:pt x="1044" y="802"/>
                </a:lnTo>
                <a:lnTo>
                  <a:pt x="1037" y="801"/>
                </a:lnTo>
                <a:lnTo>
                  <a:pt x="1041" y="797"/>
                </a:lnTo>
                <a:lnTo>
                  <a:pt x="1040" y="796"/>
                </a:lnTo>
                <a:lnTo>
                  <a:pt x="1036" y="791"/>
                </a:lnTo>
                <a:lnTo>
                  <a:pt x="1034" y="788"/>
                </a:lnTo>
                <a:lnTo>
                  <a:pt x="1033" y="784"/>
                </a:lnTo>
                <a:lnTo>
                  <a:pt x="1033" y="783"/>
                </a:lnTo>
                <a:lnTo>
                  <a:pt x="1032" y="783"/>
                </a:lnTo>
                <a:lnTo>
                  <a:pt x="1031" y="784"/>
                </a:lnTo>
                <a:lnTo>
                  <a:pt x="1029" y="784"/>
                </a:lnTo>
                <a:lnTo>
                  <a:pt x="1028" y="798"/>
                </a:lnTo>
                <a:lnTo>
                  <a:pt x="1025" y="798"/>
                </a:lnTo>
                <a:lnTo>
                  <a:pt x="1018" y="798"/>
                </a:lnTo>
                <a:lnTo>
                  <a:pt x="1010" y="798"/>
                </a:lnTo>
                <a:lnTo>
                  <a:pt x="1003" y="799"/>
                </a:lnTo>
                <a:lnTo>
                  <a:pt x="997" y="801"/>
                </a:lnTo>
                <a:lnTo>
                  <a:pt x="993" y="803"/>
                </a:lnTo>
                <a:lnTo>
                  <a:pt x="988" y="805"/>
                </a:lnTo>
                <a:lnTo>
                  <a:pt x="984" y="806"/>
                </a:lnTo>
                <a:lnTo>
                  <a:pt x="981" y="806"/>
                </a:lnTo>
                <a:lnTo>
                  <a:pt x="975" y="805"/>
                </a:lnTo>
                <a:lnTo>
                  <a:pt x="968" y="804"/>
                </a:lnTo>
                <a:lnTo>
                  <a:pt x="966" y="803"/>
                </a:lnTo>
                <a:lnTo>
                  <a:pt x="965" y="803"/>
                </a:lnTo>
                <a:lnTo>
                  <a:pt x="963" y="804"/>
                </a:lnTo>
                <a:lnTo>
                  <a:pt x="961" y="806"/>
                </a:lnTo>
                <a:lnTo>
                  <a:pt x="963" y="810"/>
                </a:lnTo>
                <a:lnTo>
                  <a:pt x="966" y="812"/>
                </a:lnTo>
                <a:lnTo>
                  <a:pt x="971" y="813"/>
                </a:lnTo>
                <a:lnTo>
                  <a:pt x="974" y="812"/>
                </a:lnTo>
                <a:lnTo>
                  <a:pt x="979" y="810"/>
                </a:lnTo>
                <a:lnTo>
                  <a:pt x="982" y="807"/>
                </a:lnTo>
                <a:lnTo>
                  <a:pt x="983" y="807"/>
                </a:lnTo>
                <a:lnTo>
                  <a:pt x="984" y="809"/>
                </a:lnTo>
                <a:lnTo>
                  <a:pt x="984" y="810"/>
                </a:lnTo>
                <a:lnTo>
                  <a:pt x="984" y="812"/>
                </a:lnTo>
                <a:lnTo>
                  <a:pt x="984" y="814"/>
                </a:lnTo>
                <a:lnTo>
                  <a:pt x="986" y="816"/>
                </a:lnTo>
                <a:lnTo>
                  <a:pt x="987" y="814"/>
                </a:lnTo>
                <a:lnTo>
                  <a:pt x="989" y="813"/>
                </a:lnTo>
                <a:lnTo>
                  <a:pt x="991" y="811"/>
                </a:lnTo>
                <a:lnTo>
                  <a:pt x="993" y="810"/>
                </a:lnTo>
                <a:lnTo>
                  <a:pt x="994" y="809"/>
                </a:lnTo>
                <a:lnTo>
                  <a:pt x="995" y="809"/>
                </a:lnTo>
                <a:lnTo>
                  <a:pt x="996" y="809"/>
                </a:lnTo>
                <a:lnTo>
                  <a:pt x="998" y="809"/>
                </a:lnTo>
                <a:lnTo>
                  <a:pt x="999" y="812"/>
                </a:lnTo>
                <a:lnTo>
                  <a:pt x="999" y="816"/>
                </a:lnTo>
                <a:lnTo>
                  <a:pt x="999" y="818"/>
                </a:lnTo>
                <a:lnTo>
                  <a:pt x="999" y="820"/>
                </a:lnTo>
                <a:lnTo>
                  <a:pt x="999" y="820"/>
                </a:lnTo>
                <a:lnTo>
                  <a:pt x="997" y="820"/>
                </a:lnTo>
                <a:lnTo>
                  <a:pt x="991" y="822"/>
                </a:lnTo>
                <a:lnTo>
                  <a:pt x="987" y="825"/>
                </a:lnTo>
                <a:lnTo>
                  <a:pt x="984" y="829"/>
                </a:lnTo>
                <a:lnTo>
                  <a:pt x="987" y="833"/>
                </a:lnTo>
                <a:lnTo>
                  <a:pt x="991" y="836"/>
                </a:lnTo>
                <a:lnTo>
                  <a:pt x="995" y="837"/>
                </a:lnTo>
                <a:lnTo>
                  <a:pt x="996" y="839"/>
                </a:lnTo>
                <a:lnTo>
                  <a:pt x="1006" y="847"/>
                </a:lnTo>
                <a:lnTo>
                  <a:pt x="1002" y="850"/>
                </a:lnTo>
                <a:lnTo>
                  <a:pt x="997" y="855"/>
                </a:lnTo>
                <a:lnTo>
                  <a:pt x="995" y="850"/>
                </a:lnTo>
                <a:lnTo>
                  <a:pt x="990" y="845"/>
                </a:lnTo>
                <a:lnTo>
                  <a:pt x="988" y="844"/>
                </a:lnTo>
                <a:lnTo>
                  <a:pt x="983" y="841"/>
                </a:lnTo>
                <a:lnTo>
                  <a:pt x="976" y="837"/>
                </a:lnTo>
                <a:lnTo>
                  <a:pt x="972" y="836"/>
                </a:lnTo>
                <a:lnTo>
                  <a:pt x="971" y="839"/>
                </a:lnTo>
                <a:lnTo>
                  <a:pt x="969" y="841"/>
                </a:lnTo>
                <a:lnTo>
                  <a:pt x="971" y="844"/>
                </a:lnTo>
                <a:lnTo>
                  <a:pt x="971" y="845"/>
                </a:lnTo>
                <a:lnTo>
                  <a:pt x="964" y="848"/>
                </a:lnTo>
                <a:lnTo>
                  <a:pt x="957" y="845"/>
                </a:lnTo>
                <a:lnTo>
                  <a:pt x="952" y="854"/>
                </a:lnTo>
                <a:lnTo>
                  <a:pt x="946" y="855"/>
                </a:lnTo>
                <a:lnTo>
                  <a:pt x="944" y="849"/>
                </a:lnTo>
                <a:lnTo>
                  <a:pt x="935" y="849"/>
                </a:lnTo>
                <a:lnTo>
                  <a:pt x="935" y="840"/>
                </a:lnTo>
                <a:lnTo>
                  <a:pt x="928" y="839"/>
                </a:lnTo>
                <a:lnTo>
                  <a:pt x="930" y="836"/>
                </a:lnTo>
                <a:lnTo>
                  <a:pt x="919" y="835"/>
                </a:lnTo>
                <a:lnTo>
                  <a:pt x="918" y="829"/>
                </a:lnTo>
                <a:lnTo>
                  <a:pt x="907" y="830"/>
                </a:lnTo>
                <a:lnTo>
                  <a:pt x="907" y="836"/>
                </a:lnTo>
                <a:lnTo>
                  <a:pt x="892" y="836"/>
                </a:lnTo>
                <a:lnTo>
                  <a:pt x="876" y="829"/>
                </a:lnTo>
                <a:lnTo>
                  <a:pt x="873" y="826"/>
                </a:lnTo>
                <a:lnTo>
                  <a:pt x="870" y="829"/>
                </a:lnTo>
                <a:lnTo>
                  <a:pt x="851" y="830"/>
                </a:lnTo>
                <a:lnTo>
                  <a:pt x="834" y="836"/>
                </a:lnTo>
                <a:lnTo>
                  <a:pt x="832" y="837"/>
                </a:lnTo>
                <a:lnTo>
                  <a:pt x="829" y="841"/>
                </a:lnTo>
                <a:lnTo>
                  <a:pt x="824" y="845"/>
                </a:lnTo>
                <a:lnTo>
                  <a:pt x="817" y="848"/>
                </a:lnTo>
                <a:lnTo>
                  <a:pt x="815" y="848"/>
                </a:lnTo>
                <a:lnTo>
                  <a:pt x="816" y="845"/>
                </a:lnTo>
                <a:lnTo>
                  <a:pt x="820" y="842"/>
                </a:lnTo>
                <a:lnTo>
                  <a:pt x="821" y="841"/>
                </a:lnTo>
                <a:lnTo>
                  <a:pt x="816" y="840"/>
                </a:lnTo>
                <a:lnTo>
                  <a:pt x="821" y="830"/>
                </a:lnTo>
                <a:lnTo>
                  <a:pt x="815" y="834"/>
                </a:lnTo>
                <a:lnTo>
                  <a:pt x="811" y="835"/>
                </a:lnTo>
                <a:lnTo>
                  <a:pt x="811" y="850"/>
                </a:lnTo>
                <a:lnTo>
                  <a:pt x="804" y="855"/>
                </a:lnTo>
                <a:lnTo>
                  <a:pt x="801" y="858"/>
                </a:lnTo>
                <a:lnTo>
                  <a:pt x="797" y="865"/>
                </a:lnTo>
                <a:lnTo>
                  <a:pt x="791" y="873"/>
                </a:lnTo>
                <a:lnTo>
                  <a:pt x="786" y="879"/>
                </a:lnTo>
                <a:lnTo>
                  <a:pt x="781" y="881"/>
                </a:lnTo>
                <a:lnTo>
                  <a:pt x="775" y="882"/>
                </a:lnTo>
                <a:lnTo>
                  <a:pt x="770" y="882"/>
                </a:lnTo>
                <a:lnTo>
                  <a:pt x="768" y="882"/>
                </a:lnTo>
                <a:lnTo>
                  <a:pt x="777" y="874"/>
                </a:lnTo>
                <a:lnTo>
                  <a:pt x="768" y="868"/>
                </a:lnTo>
                <a:lnTo>
                  <a:pt x="766" y="875"/>
                </a:lnTo>
                <a:lnTo>
                  <a:pt x="762" y="872"/>
                </a:lnTo>
                <a:lnTo>
                  <a:pt x="760" y="875"/>
                </a:lnTo>
                <a:lnTo>
                  <a:pt x="763" y="880"/>
                </a:lnTo>
                <a:lnTo>
                  <a:pt x="761" y="887"/>
                </a:lnTo>
                <a:lnTo>
                  <a:pt x="755" y="883"/>
                </a:lnTo>
                <a:lnTo>
                  <a:pt x="751" y="892"/>
                </a:lnTo>
                <a:lnTo>
                  <a:pt x="744" y="897"/>
                </a:lnTo>
                <a:lnTo>
                  <a:pt x="743" y="901"/>
                </a:lnTo>
                <a:lnTo>
                  <a:pt x="731" y="905"/>
                </a:lnTo>
                <a:lnTo>
                  <a:pt x="737" y="913"/>
                </a:lnTo>
                <a:lnTo>
                  <a:pt x="736" y="918"/>
                </a:lnTo>
                <a:lnTo>
                  <a:pt x="727" y="920"/>
                </a:lnTo>
                <a:lnTo>
                  <a:pt x="735" y="928"/>
                </a:lnTo>
                <a:lnTo>
                  <a:pt x="733" y="931"/>
                </a:lnTo>
                <a:lnTo>
                  <a:pt x="732" y="936"/>
                </a:lnTo>
                <a:lnTo>
                  <a:pt x="731" y="942"/>
                </a:lnTo>
                <a:lnTo>
                  <a:pt x="731" y="946"/>
                </a:lnTo>
                <a:lnTo>
                  <a:pt x="731" y="949"/>
                </a:lnTo>
                <a:lnTo>
                  <a:pt x="731" y="953"/>
                </a:lnTo>
                <a:lnTo>
                  <a:pt x="731" y="955"/>
                </a:lnTo>
                <a:lnTo>
                  <a:pt x="731" y="956"/>
                </a:lnTo>
                <a:lnTo>
                  <a:pt x="738" y="971"/>
                </a:lnTo>
                <a:lnTo>
                  <a:pt x="729" y="972"/>
                </a:lnTo>
                <a:lnTo>
                  <a:pt x="721" y="965"/>
                </a:lnTo>
                <a:lnTo>
                  <a:pt x="720" y="965"/>
                </a:lnTo>
                <a:lnTo>
                  <a:pt x="715" y="965"/>
                </a:lnTo>
                <a:lnTo>
                  <a:pt x="708" y="964"/>
                </a:lnTo>
                <a:lnTo>
                  <a:pt x="698" y="959"/>
                </a:lnTo>
                <a:lnTo>
                  <a:pt x="689" y="955"/>
                </a:lnTo>
                <a:lnTo>
                  <a:pt x="682" y="953"/>
                </a:lnTo>
                <a:lnTo>
                  <a:pt x="676" y="948"/>
                </a:lnTo>
                <a:lnTo>
                  <a:pt x="672" y="940"/>
                </a:lnTo>
                <a:lnTo>
                  <a:pt x="669" y="931"/>
                </a:lnTo>
                <a:lnTo>
                  <a:pt x="664" y="924"/>
                </a:lnTo>
                <a:lnTo>
                  <a:pt x="661" y="918"/>
                </a:lnTo>
                <a:lnTo>
                  <a:pt x="660" y="911"/>
                </a:lnTo>
                <a:lnTo>
                  <a:pt x="660" y="907"/>
                </a:lnTo>
                <a:lnTo>
                  <a:pt x="657" y="907"/>
                </a:lnTo>
                <a:lnTo>
                  <a:pt x="652" y="903"/>
                </a:lnTo>
                <a:lnTo>
                  <a:pt x="644" y="890"/>
                </a:lnTo>
                <a:lnTo>
                  <a:pt x="638" y="877"/>
                </a:lnTo>
                <a:lnTo>
                  <a:pt x="637" y="875"/>
                </a:lnTo>
                <a:lnTo>
                  <a:pt x="638" y="880"/>
                </a:lnTo>
                <a:lnTo>
                  <a:pt x="637" y="881"/>
                </a:lnTo>
                <a:lnTo>
                  <a:pt x="633" y="877"/>
                </a:lnTo>
                <a:lnTo>
                  <a:pt x="631" y="868"/>
                </a:lnTo>
                <a:lnTo>
                  <a:pt x="629" y="859"/>
                </a:lnTo>
                <a:lnTo>
                  <a:pt x="627" y="851"/>
                </a:lnTo>
                <a:lnTo>
                  <a:pt x="625" y="845"/>
                </a:lnTo>
                <a:lnTo>
                  <a:pt x="621" y="842"/>
                </a:lnTo>
                <a:lnTo>
                  <a:pt x="616" y="839"/>
                </a:lnTo>
                <a:lnTo>
                  <a:pt x="610" y="836"/>
                </a:lnTo>
                <a:lnTo>
                  <a:pt x="606" y="833"/>
                </a:lnTo>
                <a:lnTo>
                  <a:pt x="601" y="828"/>
                </a:lnTo>
                <a:lnTo>
                  <a:pt x="599" y="826"/>
                </a:lnTo>
                <a:lnTo>
                  <a:pt x="598" y="825"/>
                </a:lnTo>
                <a:lnTo>
                  <a:pt x="595" y="825"/>
                </a:lnTo>
                <a:lnTo>
                  <a:pt x="588" y="824"/>
                </a:lnTo>
                <a:lnTo>
                  <a:pt x="580" y="822"/>
                </a:lnTo>
                <a:lnTo>
                  <a:pt x="575" y="822"/>
                </a:lnTo>
                <a:lnTo>
                  <a:pt x="570" y="824"/>
                </a:lnTo>
                <a:lnTo>
                  <a:pt x="565" y="828"/>
                </a:lnTo>
                <a:lnTo>
                  <a:pt x="562" y="833"/>
                </a:lnTo>
                <a:lnTo>
                  <a:pt x="558" y="836"/>
                </a:lnTo>
                <a:lnTo>
                  <a:pt x="556" y="839"/>
                </a:lnTo>
                <a:lnTo>
                  <a:pt x="554" y="843"/>
                </a:lnTo>
                <a:lnTo>
                  <a:pt x="553" y="848"/>
                </a:lnTo>
                <a:lnTo>
                  <a:pt x="551" y="850"/>
                </a:lnTo>
                <a:lnTo>
                  <a:pt x="542" y="854"/>
                </a:lnTo>
                <a:lnTo>
                  <a:pt x="535" y="854"/>
                </a:lnTo>
                <a:lnTo>
                  <a:pt x="535" y="851"/>
                </a:lnTo>
                <a:lnTo>
                  <a:pt x="533" y="847"/>
                </a:lnTo>
                <a:lnTo>
                  <a:pt x="532" y="842"/>
                </a:lnTo>
                <a:lnTo>
                  <a:pt x="530" y="840"/>
                </a:lnTo>
                <a:lnTo>
                  <a:pt x="526" y="839"/>
                </a:lnTo>
                <a:lnTo>
                  <a:pt x="522" y="836"/>
                </a:lnTo>
                <a:lnTo>
                  <a:pt x="517" y="834"/>
                </a:lnTo>
                <a:lnTo>
                  <a:pt x="513" y="832"/>
                </a:lnTo>
                <a:lnTo>
                  <a:pt x="509" y="828"/>
                </a:lnTo>
                <a:lnTo>
                  <a:pt x="505" y="822"/>
                </a:lnTo>
                <a:lnTo>
                  <a:pt x="502" y="813"/>
                </a:lnTo>
                <a:lnTo>
                  <a:pt x="501" y="803"/>
                </a:lnTo>
                <a:lnTo>
                  <a:pt x="500" y="796"/>
                </a:lnTo>
                <a:lnTo>
                  <a:pt x="499" y="794"/>
                </a:lnTo>
                <a:lnTo>
                  <a:pt x="497" y="795"/>
                </a:lnTo>
                <a:lnTo>
                  <a:pt x="496" y="796"/>
                </a:lnTo>
                <a:lnTo>
                  <a:pt x="494" y="787"/>
                </a:lnTo>
                <a:lnTo>
                  <a:pt x="486" y="776"/>
                </a:lnTo>
                <a:lnTo>
                  <a:pt x="481" y="778"/>
                </a:lnTo>
                <a:lnTo>
                  <a:pt x="480" y="776"/>
                </a:lnTo>
                <a:lnTo>
                  <a:pt x="478" y="773"/>
                </a:lnTo>
                <a:lnTo>
                  <a:pt x="475" y="769"/>
                </a:lnTo>
                <a:lnTo>
                  <a:pt x="474" y="765"/>
                </a:lnTo>
                <a:lnTo>
                  <a:pt x="472" y="760"/>
                </a:lnTo>
                <a:lnTo>
                  <a:pt x="467" y="757"/>
                </a:lnTo>
                <a:lnTo>
                  <a:pt x="464" y="754"/>
                </a:lnTo>
                <a:lnTo>
                  <a:pt x="462" y="753"/>
                </a:lnTo>
                <a:lnTo>
                  <a:pt x="456" y="748"/>
                </a:lnTo>
                <a:lnTo>
                  <a:pt x="456" y="738"/>
                </a:lnTo>
                <a:lnTo>
                  <a:pt x="450" y="734"/>
                </a:lnTo>
                <a:close/>
              </a:path>
            </a:pathLst>
          </a:custGeom>
          <a:solidFill>
            <a:schemeClr val="bg1">
              <a:lumMod val="75000"/>
            </a:schemeClr>
          </a:solidFill>
          <a:ln>
            <a:noFill/>
          </a:ln>
        </p:spPr>
        <p:txBody>
          <a:bodyPr vert="horz" wrap="square" lIns="93296" tIns="46648" rIns="93296" bIns="46648" numCol="1" anchor="t" anchorCtr="0" compatLnSpc="1">
            <a:prstTxWarp prst="textNoShape">
              <a:avLst/>
            </a:prstTxWarp>
          </a:bodyPr>
          <a:lstStyle/>
          <a:p>
            <a:endParaRPr lang="en-US"/>
          </a:p>
        </p:txBody>
      </p:sp>
      <p:graphicFrame>
        <p:nvGraphicFramePr>
          <p:cNvPr id="52" name="Object 51"/>
          <p:cNvGraphicFramePr>
            <a:graphicFrameLocks/>
          </p:cNvGraphicFramePr>
          <p:nvPr>
            <p:custDataLst>
              <p:tags r:id="rId4"/>
            </p:custDataLst>
            <p:extLst>
              <p:ext uri="{D42A27DB-BD31-4B8C-83A1-F6EECF244321}">
                <p14:modId xmlns:p14="http://schemas.microsoft.com/office/powerpoint/2010/main" val="2733942552"/>
              </p:ext>
            </p:extLst>
          </p:nvPr>
        </p:nvGraphicFramePr>
        <p:xfrm>
          <a:off x="457200" y="1524000"/>
          <a:ext cx="7848713" cy="4191000"/>
        </p:xfrm>
        <a:graphic>
          <a:graphicData uri="http://schemas.openxmlformats.org/presentationml/2006/ole">
            <mc:AlternateContent xmlns:mc="http://schemas.openxmlformats.org/markup-compatibility/2006">
              <mc:Choice xmlns:v="urn:schemas-microsoft-com:vml" Requires="v">
                <p:oleObj spid="_x0000_s175063" name="Chart" r:id="rId13" imgW="7848713" imgH="4191000" progId="MSGraph.Chart.8">
                  <p:embed followColorScheme="full"/>
                </p:oleObj>
              </mc:Choice>
              <mc:Fallback>
                <p:oleObj name="Chart" r:id="rId13" imgW="7848713" imgH="4191000" progId="MSGraph.Chart.8">
                  <p:embed followColorScheme="full"/>
                  <p:pic>
                    <p:nvPicPr>
                      <p:cNvPr id="0" name=""/>
                      <p:cNvPicPr/>
                      <p:nvPr/>
                    </p:nvPicPr>
                    <p:blipFill>
                      <a:blip r:embed="rId14"/>
                      <a:stretch>
                        <a:fillRect/>
                      </a:stretch>
                    </p:blipFill>
                    <p:spPr>
                      <a:xfrm>
                        <a:off x="457200" y="1524000"/>
                        <a:ext cx="7848713" cy="4191000"/>
                      </a:xfrm>
                      <a:prstGeom prst="rect">
                        <a:avLst/>
                      </a:prstGeom>
                    </p:spPr>
                  </p:pic>
                </p:oleObj>
              </mc:Fallback>
            </mc:AlternateContent>
          </a:graphicData>
        </a:graphic>
      </p:graphicFrame>
      <p:sp useBgFill="1">
        <p:nvSpPr>
          <p:cNvPr id="53" name="Rectangle 52"/>
          <p:cNvSpPr/>
          <p:nvPr>
            <p:custDataLst>
              <p:tags r:id="rId5"/>
            </p:custDataLst>
          </p:nvPr>
        </p:nvSpPr>
        <p:spPr bwMode="gray">
          <a:xfrm>
            <a:off x="6657975" y="3530600"/>
            <a:ext cx="628650" cy="274638"/>
          </a:xfrm>
          <a:prstGeom prst="rect">
            <a:avLst/>
          </a:prstGeom>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BE1719BD-C604-42C1-81EA-3E189D018F90}" type="datetime'''''''''''1''''5''''''''''''''.''''2''''''%'''''">
              <a:rPr lang="en-US" sz="1800">
                <a:solidFill>
                  <a:schemeClr val="tx1"/>
                </a:solidFill>
              </a:rPr>
              <a:pPr/>
              <a:t>15.2%</a:t>
            </a:fld>
            <a:endParaRPr lang="en-US" sz="1800" dirty="0">
              <a:solidFill>
                <a:schemeClr val="tx1"/>
              </a:solidFill>
              <a:latin typeface="Calibri Light"/>
              <a:sym typeface="Calibri Light"/>
            </a:endParaRPr>
          </a:p>
        </p:txBody>
      </p:sp>
      <p:sp useBgFill="1">
        <p:nvSpPr>
          <p:cNvPr id="56" name="Rectangle 55"/>
          <p:cNvSpPr/>
          <p:nvPr>
            <p:custDataLst>
              <p:tags r:id="rId6"/>
            </p:custDataLst>
          </p:nvPr>
        </p:nvSpPr>
        <p:spPr bwMode="gray">
          <a:xfrm>
            <a:off x="1073150" y="381158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8B6C9B05-BDAC-4864-B15F-24ED45863122}" type="datetime'''''''''''''''''1''''''''2.''9''''''%'''''''''''''''''''''''''">
              <a:rPr lang="en-US" sz="1800">
                <a:solidFill>
                  <a:schemeClr val="tx1"/>
                </a:solidFill>
              </a:rPr>
              <a:pPr algn="ctr"/>
              <a:t>12.9%</a:t>
            </a:fld>
            <a:endParaRPr lang="en-US" sz="1800" dirty="0">
              <a:solidFill>
                <a:schemeClr val="tx1"/>
              </a:solidFill>
              <a:latin typeface="Calibri Light"/>
              <a:sym typeface="Calibri Light"/>
            </a:endParaRPr>
          </a:p>
        </p:txBody>
      </p:sp>
      <p:sp useBgFill="1">
        <p:nvSpPr>
          <p:cNvPr id="54" name="Rectangle 53"/>
          <p:cNvSpPr/>
          <p:nvPr>
            <p:custDataLst>
              <p:tags r:id="rId7"/>
            </p:custDataLst>
          </p:nvPr>
        </p:nvSpPr>
        <p:spPr bwMode="gray">
          <a:xfrm>
            <a:off x="4152900" y="447833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BCDB930D-7991-4F35-BA16-AD5227F2B5D7}" type="datetime'''''1''''2''''''''.''''''3''''''''''''''''''''''''%'''''''">
              <a:rPr lang="en-US" sz="1800">
                <a:solidFill>
                  <a:schemeClr val="tx1"/>
                </a:solidFill>
              </a:rPr>
              <a:pPr algn="ctr"/>
              <a:t>12.3%</a:t>
            </a:fld>
            <a:endParaRPr lang="en-US" sz="1800" dirty="0">
              <a:solidFill>
                <a:schemeClr val="tx1"/>
              </a:solidFill>
              <a:latin typeface="Calibri Light"/>
              <a:sym typeface="Calibri Light"/>
            </a:endParaRPr>
          </a:p>
        </p:txBody>
      </p:sp>
      <p:sp useBgFill="1">
        <p:nvSpPr>
          <p:cNvPr id="55" name="Rectangle 54"/>
          <p:cNvSpPr/>
          <p:nvPr>
            <p:custDataLst>
              <p:tags r:id="rId8"/>
            </p:custDataLst>
          </p:nvPr>
        </p:nvSpPr>
        <p:spPr bwMode="gray">
          <a:xfrm>
            <a:off x="4152900" y="386873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5B72172A-17CD-4FE3-BF9C-1A5362D72E1F}" type="datetime'''''''1''''2''''''.''''''''''''''''''''''''''8''''''%'''''''">
              <a:rPr lang="en-US" sz="1800">
                <a:solidFill>
                  <a:schemeClr val="tx1"/>
                </a:solidFill>
              </a:rPr>
              <a:pPr algn="ctr"/>
              <a:t>12.8%</a:t>
            </a:fld>
            <a:endParaRPr lang="en-US" sz="1800" dirty="0">
              <a:solidFill>
                <a:schemeClr val="tx1"/>
              </a:solidFill>
              <a:latin typeface="Calibri Light"/>
              <a:sym typeface="Calibri Light"/>
            </a:endParaRPr>
          </a:p>
        </p:txBody>
      </p:sp>
      <p:sp>
        <p:nvSpPr>
          <p:cNvPr id="22" name="Rectangle 21"/>
          <p:cNvSpPr/>
          <p:nvPr/>
        </p:nvSpPr>
        <p:spPr>
          <a:xfrm>
            <a:off x="0" y="1032963"/>
            <a:ext cx="9144000" cy="5425648"/>
          </a:xfrm>
          <a:prstGeom prst="rect">
            <a:avLst/>
          </a:prstGeom>
          <a:solidFill>
            <a:srgbClr val="F2F2F2">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0" name="Content Placeholder 2"/>
          <p:cNvSpPr txBox="1">
            <a:spLocks/>
          </p:cNvSpPr>
          <p:nvPr/>
        </p:nvSpPr>
        <p:spPr bwMode="auto">
          <a:xfrm>
            <a:off x="5236904" y="5617612"/>
            <a:ext cx="351873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b="1" dirty="0">
                <a:solidFill>
                  <a:schemeClr val="tx2"/>
                </a:solidFill>
                <a:latin typeface="Calibri Light" panose="020F0302020204030204" pitchFamily="34" charset="0"/>
              </a:rPr>
              <a:t>Quality and access</a:t>
            </a:r>
            <a:r>
              <a:rPr lang="en-US" b="1" dirty="0">
                <a:latin typeface="Calibri Light" panose="020F0302020204030204" pitchFamily="34" charset="0"/>
              </a:rPr>
              <a:t>: </a:t>
            </a:r>
            <a:r>
              <a:rPr lang="en-US" dirty="0">
                <a:latin typeface="Calibri Light" panose="020F0302020204030204" pitchFamily="34" charset="0"/>
              </a:rPr>
              <a:t>how does Massachusetts perform compared to the U.S. on measures of quality and access? </a:t>
            </a:r>
            <a:endParaRPr lang="en-US" b="1" dirty="0">
              <a:latin typeface="Calibri Light" panose="020F0302020204030204" pitchFamily="34" charset="0"/>
            </a:endParaRPr>
          </a:p>
        </p:txBody>
      </p:sp>
      <p:sp>
        <p:nvSpPr>
          <p:cNvPr id="42" name="Oval 41"/>
          <p:cNvSpPr/>
          <p:nvPr/>
        </p:nvSpPr>
        <p:spPr>
          <a:xfrm>
            <a:off x="4789723" y="5800620"/>
            <a:ext cx="372670" cy="372648"/>
          </a:xfrm>
          <a:prstGeom prst="ellips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307" tIns="46648" rIns="93296" bIns="46648" rtlCol="0" anchor="ctr"/>
          <a:lstStyle/>
          <a:p>
            <a:pPr algn="ctr"/>
            <a:r>
              <a:rPr lang="en-US" b="1" dirty="0" smtClean="0"/>
              <a:t>4</a:t>
            </a:r>
            <a:endParaRPr lang="en-US" b="1" dirty="0"/>
          </a:p>
        </p:txBody>
      </p:sp>
    </p:spTree>
    <p:extLst>
      <p:ext uri="{BB962C8B-B14F-4D97-AF65-F5344CB8AC3E}">
        <p14:creationId xmlns:p14="http://schemas.microsoft.com/office/powerpoint/2010/main" val="3005022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5814962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34708" name="think-cell Slide" r:id="rId22" imgW="360" imgH="360" progId="TCLayout.ActiveDocument.1">
                  <p:embed/>
                </p:oleObj>
              </mc:Choice>
              <mc:Fallback>
                <p:oleObj name="think-cell Slide" r:id="rId22" imgW="360" imgH="360" progId="TCLayout.ActiveDocument.1">
                  <p:embed/>
                  <p:pic>
                    <p:nvPicPr>
                      <p:cNvPr id="0" name=""/>
                      <p:cNvPicPr/>
                      <p:nvPr/>
                    </p:nvPicPr>
                    <p:blipFill>
                      <a:blip r:embed="rId23"/>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a:xfrm>
            <a:off x="121489" y="234863"/>
            <a:ext cx="8794113" cy="753668"/>
          </a:xfrm>
        </p:spPr>
        <p:txBody>
          <a:bodyPr/>
          <a:lstStyle/>
          <a:p>
            <a:r>
              <a:rPr lang="en-US" dirty="0" smtClean="0"/>
              <a:t>The Massachusetts population has relatively low chronic disease </a:t>
            </a:r>
            <a:br>
              <a:rPr lang="en-US" dirty="0" smtClean="0"/>
            </a:br>
            <a:r>
              <a:rPr lang="en-US" dirty="0" smtClean="0"/>
              <a:t>prevalence, although asthma rates are high</a:t>
            </a:r>
            <a:endParaRPr lang="en-US" dirty="0"/>
          </a:p>
        </p:txBody>
      </p:sp>
      <p:grpSp>
        <p:nvGrpSpPr>
          <p:cNvPr id="14" name="Group 13"/>
          <p:cNvGrpSpPr/>
          <p:nvPr/>
        </p:nvGrpSpPr>
        <p:grpSpPr>
          <a:xfrm>
            <a:off x="8556900" y="62718"/>
            <a:ext cx="526780" cy="525890"/>
            <a:chOff x="8386059" y="61469"/>
            <a:chExt cx="516263" cy="515421"/>
          </a:xfrm>
        </p:grpSpPr>
        <p:sp>
          <p:nvSpPr>
            <p:cNvPr id="15" name="Oval 14"/>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16" name="Oval 15"/>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17" name="Oval 16"/>
            <p:cNvSpPr/>
            <p:nvPr/>
          </p:nvSpPr>
          <p:spPr>
            <a:xfrm>
              <a:off x="8653287" y="327855"/>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18" name="Oval 17"/>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
        <p:nvSpPr>
          <p:cNvPr id="31" name="TextBox 30"/>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Prevalence of common chronic diseases</a:t>
            </a:r>
          </a:p>
          <a:p>
            <a:r>
              <a:rPr lang="en-US" sz="1200" dirty="0">
                <a:solidFill>
                  <a:schemeClr val="bg1">
                    <a:lumMod val="50000"/>
                  </a:schemeClr>
                </a:solidFill>
                <a:latin typeface="Calibri Light" panose="020F0302020204030204" pitchFamily="34" charset="0"/>
              </a:rPr>
              <a:t>Percent of population</a:t>
            </a:r>
          </a:p>
        </p:txBody>
      </p:sp>
      <p:cxnSp>
        <p:nvCxnSpPr>
          <p:cNvPr id="32" name="Straight Connector 31"/>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McK 5. Source"/>
          <p:cNvSpPr>
            <a:spLocks noChangeArrowheads="1"/>
          </p:cNvSpPr>
          <p:nvPr>
            <p:custDataLst>
              <p:tags r:id="rId3"/>
            </p:custDataLst>
          </p:nvPr>
        </p:nvSpPr>
        <p:spPr bwMode="auto">
          <a:xfrm>
            <a:off x="121488" y="5778240"/>
            <a:ext cx="6988830" cy="100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Note: </a:t>
            </a:r>
            <a:r>
              <a:rPr lang="en-US" sz="800" dirty="0">
                <a:solidFill>
                  <a:schemeClr val="bg1">
                    <a:lumMod val="50000"/>
                  </a:schemeClr>
                </a:solidFill>
                <a:latin typeface="Calibri Light" panose="020F0302020204030204" pitchFamily="34" charset="0"/>
              </a:rPr>
              <a:t>Measures above were collected through the Behavioral Risk Factor Surveillance System and are defined as follows: </a:t>
            </a:r>
            <a:br>
              <a:rPr lang="en-US" sz="800" dirty="0">
                <a:solidFill>
                  <a:schemeClr val="bg1">
                    <a:lumMod val="50000"/>
                  </a:schemeClr>
                </a:solidFill>
                <a:latin typeface="Calibri Light" panose="020F0302020204030204" pitchFamily="34" charset="0"/>
              </a:rPr>
            </a:br>
            <a:r>
              <a:rPr lang="en-US" sz="800" dirty="0">
                <a:solidFill>
                  <a:schemeClr val="bg1">
                    <a:lumMod val="50000"/>
                  </a:schemeClr>
                </a:solidFill>
                <a:latin typeface="Calibri Light" panose="020F0302020204030204" pitchFamily="34" charset="0"/>
              </a:rPr>
              <a:t>Diabetes: Responded “Yes” to “(Ever told) you have diabetes? ”</a:t>
            </a:r>
          </a:p>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	Angina / coronary heart disease: Responded “Yes” to “(Ever told) you had angina or coronary heart disease?”</a:t>
            </a:r>
          </a:p>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	Cancer: Responded “Yes” to “(Ever told) you had skin cancer?” or to “(Ever told) you had any other types of cancer? “</a:t>
            </a:r>
          </a:p>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	Depression: Responded “Yes” to “(Ever told) you have a depressive disorder, including depression, major depression, </a:t>
            </a:r>
          </a:p>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	dysthymia, or minor depression?”</a:t>
            </a:r>
          </a:p>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	Asthma: Responded “Yes” to “(Ever told) you had asthma?”</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Centers for Disease Control and Prevention; HPC analysis</a:t>
            </a:r>
          </a:p>
        </p:txBody>
      </p:sp>
      <p:sp>
        <p:nvSpPr>
          <p:cNvPr id="20" name="Oval 19"/>
          <p:cNvSpPr/>
          <p:nvPr>
            <p:custDataLst>
              <p:tags r:id="rId4"/>
            </p:custDataLst>
          </p:nvPr>
        </p:nvSpPr>
        <p:spPr bwMode="auto">
          <a:xfrm>
            <a:off x="3372508" y="1875666"/>
            <a:ext cx="212725" cy="212725"/>
          </a:xfrm>
          <a:prstGeom prst="ellipse">
            <a:avLst/>
          </a:prstGeom>
          <a:solidFill>
            <a:srgbClr val="0C2D83"/>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2" name="Oval 21"/>
          <p:cNvSpPr/>
          <p:nvPr>
            <p:custDataLst>
              <p:tags r:id="rId5"/>
            </p:custDataLst>
          </p:nvPr>
        </p:nvSpPr>
        <p:spPr bwMode="auto">
          <a:xfrm>
            <a:off x="3372508" y="2160741"/>
            <a:ext cx="212725" cy="21272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3" name="Arc 22"/>
          <p:cNvSpPr/>
          <p:nvPr>
            <p:custDataLst>
              <p:tags r:id="rId6"/>
            </p:custDataLst>
          </p:nvPr>
        </p:nvSpPr>
        <p:spPr bwMode="gray">
          <a:xfrm>
            <a:off x="3371851" y="2160588"/>
            <a:ext cx="212723" cy="212725"/>
          </a:xfrm>
          <a:prstGeom prst="arc">
            <a:avLst>
              <a:gd name="adj1" fmla="val 16200000"/>
              <a:gd name="adj2" fmla="val 108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26" name="TextBox 25"/>
          <p:cNvSpPr txBox="1"/>
          <p:nvPr/>
        </p:nvSpPr>
        <p:spPr>
          <a:xfrm>
            <a:off x="3625203" y="1854609"/>
            <a:ext cx="2262107" cy="314028"/>
          </a:xfrm>
          <a:prstGeom prst="rect">
            <a:avLst/>
          </a:prstGeom>
          <a:noFill/>
        </p:spPr>
        <p:txBody>
          <a:bodyPr wrap="square" lIns="93296" tIns="46648" rIns="93296" bIns="46648" rtlCol="0">
            <a:spAutoFit/>
          </a:bodyPr>
          <a:lstStyle/>
          <a:p>
            <a:r>
              <a:rPr lang="en-US" sz="1400" dirty="0">
                <a:latin typeface="+mj-lt"/>
              </a:rPr>
              <a:t>Healthiest quartile of states</a:t>
            </a:r>
          </a:p>
        </p:txBody>
      </p:sp>
      <p:sp>
        <p:nvSpPr>
          <p:cNvPr id="27" name="TextBox 26"/>
          <p:cNvSpPr txBox="1"/>
          <p:nvPr/>
        </p:nvSpPr>
        <p:spPr>
          <a:xfrm>
            <a:off x="3625203" y="2139684"/>
            <a:ext cx="2262107" cy="314028"/>
          </a:xfrm>
          <a:prstGeom prst="rect">
            <a:avLst/>
          </a:prstGeom>
          <a:noFill/>
        </p:spPr>
        <p:txBody>
          <a:bodyPr wrap="square" lIns="93296" tIns="46648" rIns="93296" bIns="46648" rtlCol="0">
            <a:spAutoFit/>
          </a:bodyPr>
          <a:lstStyle/>
          <a:p>
            <a:r>
              <a:rPr lang="en-US" sz="1400" dirty="0">
                <a:latin typeface="+mj-lt"/>
              </a:rPr>
              <a:t>2</a:t>
            </a:r>
            <a:r>
              <a:rPr lang="en-US" sz="1400" baseline="30000" dirty="0">
                <a:latin typeface="+mj-lt"/>
              </a:rPr>
              <a:t>nd</a:t>
            </a:r>
            <a:r>
              <a:rPr lang="en-US" sz="1400" dirty="0">
                <a:latin typeface="+mj-lt"/>
              </a:rPr>
              <a:t> quartile of states</a:t>
            </a:r>
          </a:p>
        </p:txBody>
      </p:sp>
      <p:sp>
        <p:nvSpPr>
          <p:cNvPr id="29" name="Oval 28"/>
          <p:cNvSpPr/>
          <p:nvPr>
            <p:custDataLst>
              <p:tags r:id="rId7"/>
            </p:custDataLst>
          </p:nvPr>
        </p:nvSpPr>
        <p:spPr bwMode="auto">
          <a:xfrm>
            <a:off x="6009608" y="1896723"/>
            <a:ext cx="212725" cy="21272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4" name="Arc 3"/>
          <p:cNvSpPr/>
          <p:nvPr>
            <p:custDataLst>
              <p:tags r:id="rId8"/>
            </p:custDataLst>
          </p:nvPr>
        </p:nvSpPr>
        <p:spPr bwMode="gray">
          <a:xfrm>
            <a:off x="6010276" y="1897063"/>
            <a:ext cx="212723" cy="212725"/>
          </a:xfrm>
          <a:prstGeom prst="arc">
            <a:avLst>
              <a:gd name="adj1" fmla="val 16200000"/>
              <a:gd name="adj2" fmla="val 54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30" name="Oval 29"/>
          <p:cNvSpPr/>
          <p:nvPr>
            <p:custDataLst>
              <p:tags r:id="rId9"/>
            </p:custDataLst>
          </p:nvPr>
        </p:nvSpPr>
        <p:spPr bwMode="auto">
          <a:xfrm>
            <a:off x="6009608" y="2182813"/>
            <a:ext cx="212725" cy="21272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3" name="Arc 32"/>
          <p:cNvSpPr/>
          <p:nvPr>
            <p:custDataLst>
              <p:tags r:id="rId10"/>
            </p:custDataLst>
          </p:nvPr>
        </p:nvSpPr>
        <p:spPr bwMode="gray">
          <a:xfrm>
            <a:off x="6010276" y="2182813"/>
            <a:ext cx="212723" cy="212725"/>
          </a:xfrm>
          <a:prstGeom prst="arc">
            <a:avLst>
              <a:gd name="adj1" fmla="val 16200000"/>
              <a:gd name="adj2" fmla="val 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34" name="TextBox 33"/>
          <p:cNvSpPr txBox="1"/>
          <p:nvPr/>
        </p:nvSpPr>
        <p:spPr>
          <a:xfrm>
            <a:off x="6262303" y="1875665"/>
            <a:ext cx="2495365" cy="314028"/>
          </a:xfrm>
          <a:prstGeom prst="rect">
            <a:avLst/>
          </a:prstGeom>
          <a:noFill/>
        </p:spPr>
        <p:txBody>
          <a:bodyPr wrap="square" lIns="93296" tIns="46648" rIns="93296" bIns="46648" rtlCol="0">
            <a:spAutoFit/>
          </a:bodyPr>
          <a:lstStyle/>
          <a:p>
            <a:r>
              <a:rPr lang="en-US" sz="1400" dirty="0">
                <a:latin typeface="+mj-lt"/>
              </a:rPr>
              <a:t>3</a:t>
            </a:r>
            <a:r>
              <a:rPr lang="en-US" sz="1400" baseline="30000" dirty="0">
                <a:latin typeface="+mj-lt"/>
              </a:rPr>
              <a:t>rd</a:t>
            </a:r>
            <a:r>
              <a:rPr lang="en-US" sz="1400" dirty="0">
                <a:latin typeface="+mj-lt"/>
              </a:rPr>
              <a:t> quartile of states</a:t>
            </a:r>
          </a:p>
        </p:txBody>
      </p:sp>
      <p:sp>
        <p:nvSpPr>
          <p:cNvPr id="35" name="TextBox 34"/>
          <p:cNvSpPr txBox="1"/>
          <p:nvPr/>
        </p:nvSpPr>
        <p:spPr>
          <a:xfrm>
            <a:off x="6262303" y="2160740"/>
            <a:ext cx="2495365" cy="314028"/>
          </a:xfrm>
          <a:prstGeom prst="rect">
            <a:avLst/>
          </a:prstGeom>
          <a:noFill/>
        </p:spPr>
        <p:txBody>
          <a:bodyPr wrap="square" lIns="93296" tIns="46648" rIns="93296" bIns="46648" rtlCol="0">
            <a:spAutoFit/>
          </a:bodyPr>
          <a:lstStyle/>
          <a:p>
            <a:r>
              <a:rPr lang="en-US" sz="1400" dirty="0">
                <a:latin typeface="+mj-lt"/>
              </a:rPr>
              <a:t>Least healthy quartile of states</a:t>
            </a:r>
          </a:p>
        </p:txBody>
      </p:sp>
      <p:graphicFrame>
        <p:nvGraphicFramePr>
          <p:cNvPr id="62" name="Table 61"/>
          <p:cNvGraphicFramePr>
            <a:graphicFrameLocks noGrp="1"/>
          </p:cNvGraphicFramePr>
          <p:nvPr>
            <p:extLst>
              <p:ext uri="{D42A27DB-BD31-4B8C-83A1-F6EECF244321}">
                <p14:modId xmlns:p14="http://schemas.microsoft.com/office/powerpoint/2010/main" val="875093457"/>
              </p:ext>
            </p:extLst>
          </p:nvPr>
        </p:nvGraphicFramePr>
        <p:xfrm>
          <a:off x="978384" y="2780228"/>
          <a:ext cx="7215148" cy="2593339"/>
        </p:xfrm>
        <a:graphic>
          <a:graphicData uri="http://schemas.openxmlformats.org/drawingml/2006/table">
            <a:tbl>
              <a:tblPr/>
              <a:tblGrid>
                <a:gridCol w="3275695"/>
                <a:gridCol w="1068596"/>
                <a:gridCol w="1060623"/>
                <a:gridCol w="1810234"/>
              </a:tblGrid>
              <a:tr h="317649">
                <a:tc>
                  <a:txBody>
                    <a:bodyPr/>
                    <a:lstStyle/>
                    <a:p>
                      <a:pPr algn="l" fontAlgn="ctr"/>
                      <a:r>
                        <a:rPr lang="en-US" sz="1800" b="1" i="0" u="none" strike="noStrike" dirty="0">
                          <a:solidFill>
                            <a:srgbClr val="1F497D"/>
                          </a:solidFill>
                          <a:effectLst/>
                          <a:latin typeface="Calibri Light" panose="020F0302020204030204" pitchFamily="34" charset="0"/>
                        </a:rPr>
                        <a:t> </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Calibri Light" panose="020F0302020204030204" pitchFamily="34" charset="0"/>
                        </a:rPr>
                        <a:t>MA</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800" b="1" i="0" u="none" strike="noStrike" dirty="0" smtClean="0">
                          <a:solidFill>
                            <a:srgbClr val="000000"/>
                          </a:solidFill>
                          <a:effectLst/>
                          <a:latin typeface="Calibri Light" panose="020F0302020204030204" pitchFamily="34" charset="0"/>
                        </a:rPr>
                        <a:t>U.S.</a:t>
                      </a:r>
                      <a:endParaRPr lang="en-US" sz="1800" b="1" i="0" u="none" strike="noStrike" dirty="0">
                        <a:solidFill>
                          <a:srgbClr val="000000"/>
                        </a:solidFill>
                        <a:effectLst/>
                        <a:latin typeface="Calibri Light" panose="020F030202020403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800" b="1" i="0" u="none" strike="noStrike" dirty="0" smtClean="0">
                          <a:solidFill>
                            <a:srgbClr val="000000"/>
                          </a:solidFill>
                          <a:effectLst/>
                          <a:latin typeface="Calibri Light" panose="020F0302020204030204" pitchFamily="34" charset="0"/>
                        </a:rPr>
                        <a:t>MA Quartile</a:t>
                      </a:r>
                      <a:endParaRPr lang="en-US" sz="1800" b="1" i="0" u="none" strike="noStrike" dirty="0">
                        <a:solidFill>
                          <a:srgbClr val="000000"/>
                        </a:solidFill>
                        <a:effectLst/>
                        <a:latin typeface="Calibri Light" panose="020F030202020403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455138">
                <a:tc>
                  <a:txBody>
                    <a:bodyPr/>
                    <a:lstStyle/>
                    <a:p>
                      <a:pPr marL="1587" lvl="1" indent="0">
                        <a:buNone/>
                      </a:pPr>
                      <a:r>
                        <a:rPr lang="en-US" sz="1600" dirty="0" smtClean="0"/>
                        <a:t>Diabetes</a:t>
                      </a:r>
                      <a:endParaRPr lang="en-US" sz="1600" dirty="0"/>
                    </a:p>
                  </a:txBody>
                  <a:tcPr marL="186606" marR="0" marT="0" marB="0" anchor="ctr">
                    <a:lnL>
                      <a:noFill/>
                    </a:lnL>
                    <a:lnR>
                      <a:noFill/>
                    </a:lnR>
                    <a:lnT w="12700" cap="flat" cmpd="sng" algn="ctr">
                      <a:solidFill>
                        <a:schemeClr val="bg1">
                          <a:lumMod val="75000"/>
                        </a:schemeClr>
                      </a:solidFill>
                      <a:prstDash val="solid"/>
                      <a:round/>
                      <a:headEnd type="none" w="med" len="med"/>
                      <a:tailEnd type="none" w="med" len="med"/>
                    </a:lnT>
                    <a:lnB>
                      <a:noFill/>
                    </a:lnB>
                    <a:noFill/>
                  </a:tcPr>
                </a:tc>
                <a:tc>
                  <a:txBody>
                    <a:bodyPr/>
                    <a:lstStyle/>
                    <a:p>
                      <a:pPr algn="ctr" fontAlgn="ctr"/>
                      <a:r>
                        <a:rPr lang="en-US" sz="1600" b="0" i="0" u="none" strike="noStrike" dirty="0" smtClean="0">
                          <a:solidFill>
                            <a:srgbClr val="000000"/>
                          </a:solidFill>
                          <a:effectLst/>
                          <a:latin typeface="Calibri Light" panose="020F0302020204030204" pitchFamily="34" charset="0"/>
                        </a:rPr>
                        <a:t>8.0%</a:t>
                      </a:r>
                      <a:endParaRPr lang="en-US" sz="1600" b="0" i="0" u="none" strike="noStrike" dirty="0">
                        <a:solidFill>
                          <a:srgbClr val="000000"/>
                        </a:solidFill>
                        <a:effectLst/>
                        <a:latin typeface="Calibri Light" panose="020F030202020403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a:noFill/>
                    </a:lnB>
                    <a:noFill/>
                  </a:tcPr>
                </a:tc>
                <a:tc>
                  <a:txBody>
                    <a:bodyPr/>
                    <a:lstStyle/>
                    <a:p>
                      <a:pPr algn="ctr" fontAlgn="ctr"/>
                      <a:r>
                        <a:rPr lang="en-US" sz="1600" b="0" i="0" u="none" strike="noStrike" dirty="0" smtClean="0">
                          <a:solidFill>
                            <a:srgbClr val="000000"/>
                          </a:solidFill>
                          <a:effectLst/>
                          <a:latin typeface="Calibri Light" panose="020F0302020204030204" pitchFamily="34" charset="0"/>
                        </a:rPr>
                        <a:t>9.5%</a:t>
                      </a:r>
                      <a:endParaRPr lang="en-US" sz="1600" b="0" i="0" u="none" strike="noStrike" dirty="0">
                        <a:solidFill>
                          <a:srgbClr val="000000"/>
                        </a:solidFill>
                        <a:effectLst/>
                        <a:latin typeface="Calibri Light" panose="020F030202020403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a:noFill/>
                    </a:lnB>
                    <a:noFill/>
                  </a:tcPr>
                </a:tc>
                <a:tc>
                  <a:txBody>
                    <a:bodyPr/>
                    <a:lstStyle/>
                    <a:p>
                      <a:pPr algn="ctr" fontAlgn="ctr"/>
                      <a:endParaRPr lang="en-US" sz="1800" b="0" i="0" u="none" strike="noStrike" dirty="0">
                        <a:solidFill>
                          <a:srgbClr val="000000"/>
                        </a:solidFill>
                        <a:effectLst/>
                        <a:latin typeface="Calibri Light" panose="020F030202020403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a:noFill/>
                    </a:lnB>
                    <a:noFill/>
                  </a:tcPr>
                </a:tc>
              </a:tr>
              <a:tr h="455138">
                <a:tc>
                  <a:txBody>
                    <a:bodyPr/>
                    <a:lstStyle/>
                    <a:p>
                      <a:pPr marL="1587" lvl="1" indent="0">
                        <a:buNone/>
                      </a:pPr>
                      <a:r>
                        <a:rPr lang="en-US" sz="1600" dirty="0" smtClean="0"/>
                        <a:t>Angina / coronary heart disease</a:t>
                      </a:r>
                      <a:endParaRPr lang="en-US" sz="1600" dirty="0"/>
                    </a:p>
                  </a:txBody>
                  <a:tcPr marL="186606" marR="0" marT="0" marB="0" anchor="ctr">
                    <a:lnL>
                      <a:noFill/>
                    </a:lnL>
                    <a:lnR>
                      <a:noFill/>
                    </a:lnR>
                    <a:lnT>
                      <a:noFill/>
                    </a:lnT>
                    <a:lnB>
                      <a:noFill/>
                    </a:lnB>
                    <a:solidFill>
                      <a:schemeClr val="bg1">
                        <a:lumMod val="85000"/>
                      </a:schemeClr>
                    </a:solidFill>
                  </a:tcPr>
                </a:tc>
                <a:tc>
                  <a:txBody>
                    <a:bodyPr/>
                    <a:lstStyle/>
                    <a:p>
                      <a:pPr algn="ctr" fontAlgn="ctr"/>
                      <a:r>
                        <a:rPr lang="en-US" sz="1600" b="0" i="0" u="none" strike="noStrike" dirty="0" smtClean="0">
                          <a:solidFill>
                            <a:srgbClr val="000000"/>
                          </a:solidFill>
                          <a:effectLst/>
                          <a:latin typeface="Calibri Light" panose="020F0302020204030204" pitchFamily="34" charset="0"/>
                        </a:rPr>
                        <a:t>3.8%</a:t>
                      </a:r>
                      <a:endParaRPr lang="en-US" sz="16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solidFill>
                      <a:schemeClr val="bg1">
                        <a:lumMod val="85000"/>
                      </a:schemeClr>
                    </a:solidFill>
                  </a:tcPr>
                </a:tc>
                <a:tc>
                  <a:txBody>
                    <a:bodyPr/>
                    <a:lstStyle/>
                    <a:p>
                      <a:pPr algn="ctr" fontAlgn="ctr"/>
                      <a:r>
                        <a:rPr lang="en-US" sz="1600" b="0" i="0" u="none" strike="noStrike" dirty="0" smtClean="0">
                          <a:solidFill>
                            <a:srgbClr val="000000"/>
                          </a:solidFill>
                          <a:effectLst/>
                          <a:latin typeface="Calibri Light" panose="020F0302020204030204" pitchFamily="34" charset="0"/>
                        </a:rPr>
                        <a:t>4.1%</a:t>
                      </a:r>
                      <a:endParaRPr lang="en-US" sz="16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solidFill>
                      <a:schemeClr val="bg1">
                        <a:lumMod val="85000"/>
                      </a:schemeClr>
                    </a:solidFill>
                  </a:tcPr>
                </a:tc>
                <a:tc>
                  <a:txBody>
                    <a:bodyPr/>
                    <a:lstStyle/>
                    <a:p>
                      <a:pPr algn="ctr" fontAlgn="ctr"/>
                      <a:endParaRPr lang="en-US" sz="18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solidFill>
                      <a:schemeClr val="bg1">
                        <a:lumMod val="85000"/>
                      </a:schemeClr>
                    </a:solidFill>
                  </a:tcPr>
                </a:tc>
              </a:tr>
              <a:tr h="455138">
                <a:tc>
                  <a:txBody>
                    <a:bodyPr/>
                    <a:lstStyle/>
                    <a:p>
                      <a:pPr marL="1587" lvl="1" indent="0">
                        <a:buNone/>
                      </a:pPr>
                      <a:r>
                        <a:rPr lang="en-US" sz="1600" dirty="0" smtClean="0"/>
                        <a:t>Cancer</a:t>
                      </a:r>
                      <a:endParaRPr lang="en-US" sz="1600" dirty="0"/>
                    </a:p>
                  </a:txBody>
                  <a:tcPr marL="186606" marR="0" marT="0" marB="0" anchor="ctr">
                    <a:lnL>
                      <a:noFill/>
                    </a:lnL>
                    <a:lnR>
                      <a:noFill/>
                    </a:lnR>
                    <a:lnT>
                      <a:noFill/>
                    </a:lnT>
                    <a:lnB>
                      <a:noFill/>
                    </a:lnB>
                    <a:noFill/>
                  </a:tcPr>
                </a:tc>
                <a:tc>
                  <a:txBody>
                    <a:bodyPr/>
                    <a:lstStyle/>
                    <a:p>
                      <a:pPr algn="ctr" fontAlgn="ctr"/>
                      <a:r>
                        <a:rPr lang="en-US" sz="1600" b="0" i="0" u="none" strike="noStrike" dirty="0" smtClean="0">
                          <a:solidFill>
                            <a:srgbClr val="000000"/>
                          </a:solidFill>
                          <a:effectLst/>
                          <a:latin typeface="Calibri Light" panose="020F0302020204030204" pitchFamily="34" charset="0"/>
                        </a:rPr>
                        <a:t>12.0%</a:t>
                      </a:r>
                      <a:endParaRPr lang="en-US" sz="16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c>
                  <a:txBody>
                    <a:bodyPr/>
                    <a:lstStyle/>
                    <a:p>
                      <a:pPr algn="ctr" fontAlgn="ctr"/>
                      <a:r>
                        <a:rPr lang="en-US" sz="1600" b="0" i="0" u="none" strike="noStrike" dirty="0" smtClean="0">
                          <a:solidFill>
                            <a:srgbClr val="000000"/>
                          </a:solidFill>
                          <a:effectLst/>
                          <a:latin typeface="Calibri Light" panose="020F0302020204030204" pitchFamily="34" charset="0"/>
                        </a:rPr>
                        <a:t>12.4%</a:t>
                      </a:r>
                      <a:endParaRPr lang="en-US" sz="16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c>
                  <a:txBody>
                    <a:bodyPr/>
                    <a:lstStyle/>
                    <a:p>
                      <a:pPr algn="ctr" fontAlgn="ctr"/>
                      <a:endParaRPr lang="en-US" sz="18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r>
              <a:tr h="455138">
                <a:tc>
                  <a:txBody>
                    <a:bodyPr/>
                    <a:lstStyle/>
                    <a:p>
                      <a:pPr marL="1587" lvl="1" indent="0">
                        <a:buNone/>
                      </a:pPr>
                      <a:r>
                        <a:rPr lang="en-US" sz="1600" dirty="0" smtClean="0"/>
                        <a:t>Depression</a:t>
                      </a:r>
                      <a:endParaRPr lang="en-US" sz="1600" dirty="0"/>
                    </a:p>
                  </a:txBody>
                  <a:tcPr marL="186606" marR="0" marT="0" marB="0" anchor="ctr">
                    <a:lnL>
                      <a:noFill/>
                    </a:lnL>
                    <a:lnR>
                      <a:noFill/>
                    </a:lnR>
                    <a:lnT>
                      <a:noFill/>
                    </a:lnT>
                    <a:lnB>
                      <a:noFill/>
                    </a:lnB>
                    <a:solidFill>
                      <a:schemeClr val="bg1">
                        <a:lumMod val="85000"/>
                      </a:schemeClr>
                    </a:solidFill>
                  </a:tcPr>
                </a:tc>
                <a:tc>
                  <a:txBody>
                    <a:bodyPr/>
                    <a:lstStyle/>
                    <a:p>
                      <a:pPr algn="ctr" fontAlgn="ctr"/>
                      <a:r>
                        <a:rPr lang="en-US" sz="1600" b="0" i="0" u="none" strike="noStrike" dirty="0" smtClean="0">
                          <a:solidFill>
                            <a:srgbClr val="000000"/>
                          </a:solidFill>
                          <a:effectLst/>
                          <a:latin typeface="Calibri Light" panose="020F0302020204030204" pitchFamily="34" charset="0"/>
                        </a:rPr>
                        <a:t>16.7%</a:t>
                      </a:r>
                      <a:endParaRPr lang="en-US" sz="16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solidFill>
                      <a:schemeClr val="bg1">
                        <a:lumMod val="85000"/>
                      </a:schemeClr>
                    </a:solidFill>
                  </a:tcPr>
                </a:tc>
                <a:tc>
                  <a:txBody>
                    <a:bodyPr/>
                    <a:lstStyle/>
                    <a:p>
                      <a:pPr algn="ctr" fontAlgn="ctr"/>
                      <a:r>
                        <a:rPr lang="en-US" sz="1600" b="0" i="0" u="none" strike="noStrike" dirty="0" smtClean="0">
                          <a:solidFill>
                            <a:srgbClr val="000000"/>
                          </a:solidFill>
                          <a:effectLst/>
                          <a:latin typeface="Calibri Light" panose="020F0302020204030204" pitchFamily="34" charset="0"/>
                        </a:rPr>
                        <a:t>17.5%</a:t>
                      </a:r>
                      <a:endParaRPr lang="en-US" sz="16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solidFill>
                      <a:schemeClr val="bg1">
                        <a:lumMod val="85000"/>
                      </a:schemeClr>
                    </a:solidFill>
                  </a:tcPr>
                </a:tc>
                <a:tc>
                  <a:txBody>
                    <a:bodyPr/>
                    <a:lstStyle/>
                    <a:p>
                      <a:pPr algn="ctr" fontAlgn="ctr"/>
                      <a:endParaRPr lang="en-US" sz="18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solidFill>
                      <a:schemeClr val="bg1">
                        <a:lumMod val="85000"/>
                      </a:schemeClr>
                    </a:solidFill>
                  </a:tcPr>
                </a:tc>
              </a:tr>
              <a:tr h="455138">
                <a:tc>
                  <a:txBody>
                    <a:bodyPr/>
                    <a:lstStyle/>
                    <a:p>
                      <a:pPr marL="1587" lvl="1" indent="0">
                        <a:buNone/>
                      </a:pPr>
                      <a:r>
                        <a:rPr lang="en-US" sz="1600" dirty="0" smtClean="0"/>
                        <a:t>Asthma</a:t>
                      </a:r>
                      <a:endParaRPr lang="en-US" sz="1600" dirty="0"/>
                    </a:p>
                  </a:txBody>
                  <a:tcPr marL="186606" marR="0" marT="0" marB="0" anchor="ctr">
                    <a:lnL>
                      <a:noFill/>
                    </a:lnL>
                    <a:lnR>
                      <a:noFill/>
                    </a:lnR>
                    <a:lnT>
                      <a:noFill/>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32962"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Light" panose="020F0302020204030204" pitchFamily="34" charset="0"/>
                        </a:rPr>
                        <a:t>15.4%</a:t>
                      </a:r>
                    </a:p>
                  </a:txBody>
                  <a:tcPr marL="0" marR="0" marT="0" marB="0" anchor="ctr">
                    <a:lnL>
                      <a:noFill/>
                    </a:lnL>
                    <a:lnR>
                      <a:noFill/>
                    </a:lnR>
                    <a:lnT>
                      <a:noFill/>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Light" panose="020F0302020204030204" pitchFamily="34" charset="0"/>
                        </a:rPr>
                        <a:t>13.6%</a:t>
                      </a:r>
                      <a:endParaRPr lang="en-US" sz="16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8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solidFill>
                        <a:schemeClr val="bg1">
                          <a:lumMod val="75000"/>
                        </a:schemeClr>
                      </a:solidFill>
                      <a:prstDash val="solid"/>
                      <a:round/>
                      <a:headEnd type="none" w="med" len="med"/>
                      <a:tailEnd type="none" w="med" len="med"/>
                    </a:lnB>
                    <a:noFill/>
                  </a:tcPr>
                </a:tc>
              </a:tr>
            </a:tbl>
          </a:graphicData>
        </a:graphic>
      </p:graphicFrame>
      <p:sp>
        <p:nvSpPr>
          <p:cNvPr id="43" name="Oval 42"/>
          <p:cNvSpPr/>
          <p:nvPr>
            <p:custDataLst>
              <p:tags r:id="rId11"/>
            </p:custDataLst>
          </p:nvPr>
        </p:nvSpPr>
        <p:spPr bwMode="auto">
          <a:xfrm>
            <a:off x="7187233" y="3207095"/>
            <a:ext cx="244475" cy="244475"/>
          </a:xfrm>
          <a:prstGeom prst="ellipse">
            <a:avLst/>
          </a:prstGeom>
          <a:solidFill>
            <a:srgbClr val="0C2D83"/>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44" name="Oval 43"/>
          <p:cNvSpPr/>
          <p:nvPr>
            <p:custDataLst>
              <p:tags r:id="rId12"/>
            </p:custDataLst>
          </p:nvPr>
        </p:nvSpPr>
        <p:spPr bwMode="auto">
          <a:xfrm>
            <a:off x="7187233" y="3659005"/>
            <a:ext cx="244475" cy="2444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6" name="Arc 5"/>
          <p:cNvSpPr/>
          <p:nvPr>
            <p:custDataLst>
              <p:tags r:id="rId13"/>
            </p:custDataLst>
          </p:nvPr>
        </p:nvSpPr>
        <p:spPr bwMode="gray">
          <a:xfrm>
            <a:off x="7186614" y="3659188"/>
            <a:ext cx="244473" cy="244473"/>
          </a:xfrm>
          <a:prstGeom prst="arc">
            <a:avLst>
              <a:gd name="adj1" fmla="val 16200000"/>
              <a:gd name="adj2" fmla="val 108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45" name="Oval 44"/>
          <p:cNvSpPr/>
          <p:nvPr>
            <p:custDataLst>
              <p:tags r:id="rId14"/>
            </p:custDataLst>
          </p:nvPr>
        </p:nvSpPr>
        <p:spPr bwMode="auto">
          <a:xfrm>
            <a:off x="7187233" y="4110913"/>
            <a:ext cx="244475" cy="2444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7" name="Arc 6"/>
          <p:cNvSpPr/>
          <p:nvPr>
            <p:custDataLst>
              <p:tags r:id="rId15"/>
            </p:custDataLst>
          </p:nvPr>
        </p:nvSpPr>
        <p:spPr bwMode="gray">
          <a:xfrm>
            <a:off x="7186614" y="4111625"/>
            <a:ext cx="244473" cy="244473"/>
          </a:xfrm>
          <a:prstGeom prst="arc">
            <a:avLst>
              <a:gd name="adj1" fmla="val 16200000"/>
              <a:gd name="adj2" fmla="val 108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46" name="Oval 45"/>
          <p:cNvSpPr/>
          <p:nvPr>
            <p:custDataLst>
              <p:tags r:id="rId16"/>
            </p:custDataLst>
          </p:nvPr>
        </p:nvSpPr>
        <p:spPr bwMode="auto">
          <a:xfrm>
            <a:off x="7187233" y="4562822"/>
            <a:ext cx="244475" cy="2444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8" name="Arc 7"/>
          <p:cNvSpPr/>
          <p:nvPr>
            <p:custDataLst>
              <p:tags r:id="rId17"/>
            </p:custDataLst>
          </p:nvPr>
        </p:nvSpPr>
        <p:spPr bwMode="gray">
          <a:xfrm>
            <a:off x="7186614" y="4562475"/>
            <a:ext cx="244473" cy="244473"/>
          </a:xfrm>
          <a:prstGeom prst="arc">
            <a:avLst>
              <a:gd name="adj1" fmla="val 16200000"/>
              <a:gd name="adj2" fmla="val 108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63" name="Oval 62"/>
          <p:cNvSpPr/>
          <p:nvPr>
            <p:custDataLst>
              <p:tags r:id="rId18"/>
            </p:custDataLst>
          </p:nvPr>
        </p:nvSpPr>
        <p:spPr bwMode="auto">
          <a:xfrm>
            <a:off x="7187233" y="5014731"/>
            <a:ext cx="244475" cy="2444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64" name="Arc 63"/>
          <p:cNvSpPr/>
          <p:nvPr>
            <p:custDataLst>
              <p:tags r:id="rId19"/>
            </p:custDataLst>
          </p:nvPr>
        </p:nvSpPr>
        <p:spPr bwMode="gray">
          <a:xfrm>
            <a:off x="7186614" y="5014913"/>
            <a:ext cx="244473" cy="244473"/>
          </a:xfrm>
          <a:prstGeom prst="arc">
            <a:avLst>
              <a:gd name="adj1" fmla="val 16200000"/>
              <a:gd name="adj2" fmla="val 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Tree>
    <p:extLst>
      <p:ext uri="{BB962C8B-B14F-4D97-AF65-F5344CB8AC3E}">
        <p14:creationId xmlns:p14="http://schemas.microsoft.com/office/powerpoint/2010/main" val="2357542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58838799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45806"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a:xfrm>
            <a:off x="121489" y="234863"/>
            <a:ext cx="8794113" cy="376834"/>
          </a:xfrm>
        </p:spPr>
        <p:txBody>
          <a:bodyPr/>
          <a:lstStyle/>
          <a:p>
            <a:r>
              <a:rPr lang="en-US" dirty="0" smtClean="0"/>
              <a:t>Disease prevalence varies greatly by region within the state</a:t>
            </a:r>
            <a:endParaRPr lang="en-US" dirty="0"/>
          </a:p>
        </p:txBody>
      </p:sp>
      <p:grpSp>
        <p:nvGrpSpPr>
          <p:cNvPr id="14" name="Group 13"/>
          <p:cNvGrpSpPr/>
          <p:nvPr/>
        </p:nvGrpSpPr>
        <p:grpSpPr>
          <a:xfrm>
            <a:off x="8556900" y="62718"/>
            <a:ext cx="526780" cy="525890"/>
            <a:chOff x="8386059" y="61469"/>
            <a:chExt cx="516263" cy="515421"/>
          </a:xfrm>
        </p:grpSpPr>
        <p:sp>
          <p:nvSpPr>
            <p:cNvPr id="15" name="Oval 14"/>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16" name="Oval 15"/>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17" name="Oval 16"/>
            <p:cNvSpPr/>
            <p:nvPr/>
          </p:nvSpPr>
          <p:spPr>
            <a:xfrm>
              <a:off x="8653287" y="327855"/>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18" name="Oval 17"/>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
        <p:nvSpPr>
          <p:cNvPr id="19" name="McK 5. Source"/>
          <p:cNvSpPr>
            <a:spLocks noChangeArrowheads="1"/>
          </p:cNvSpPr>
          <p:nvPr>
            <p:custDataLst>
              <p:tags r:id="rId3"/>
            </p:custDataLst>
          </p:nvPr>
        </p:nvSpPr>
        <p:spPr bwMode="auto">
          <a:xfrm>
            <a:off x="121488" y="6647578"/>
            <a:ext cx="6988830"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All-Payer Claims Database; </a:t>
            </a:r>
            <a:r>
              <a:rPr lang="en-US" sz="800" dirty="0" smtClean="0">
                <a:solidFill>
                  <a:schemeClr val="bg1">
                    <a:lumMod val="50000"/>
                  </a:schemeClr>
                </a:solidFill>
                <a:latin typeface="Calibri Light" panose="020F0302020204030204" pitchFamily="34" charset="0"/>
              </a:rPr>
              <a:t>HPC analysis</a:t>
            </a:r>
            <a:endParaRPr lang="en-US" sz="800" dirty="0">
              <a:solidFill>
                <a:schemeClr val="bg1">
                  <a:lumMod val="50000"/>
                </a:schemeClr>
              </a:solidFill>
              <a:latin typeface="Calibri Light" panose="020F0302020204030204" pitchFamily="34" charset="0"/>
            </a:endParaRPr>
          </a:p>
        </p:txBody>
      </p:sp>
      <p:sp>
        <p:nvSpPr>
          <p:cNvPr id="50" name="TextBox 49"/>
          <p:cNvSpPr txBox="1"/>
          <p:nvPr/>
        </p:nvSpPr>
        <p:spPr>
          <a:xfrm>
            <a:off x="647503" y="2542004"/>
            <a:ext cx="1843337" cy="141312"/>
          </a:xfrm>
          <a:prstGeom prst="rect">
            <a:avLst/>
          </a:prstGeom>
          <a:noFill/>
        </p:spPr>
        <p:txBody>
          <a:bodyPr wrap="square" lIns="0" tIns="0" rIns="0" bIns="0" rtlCol="0">
            <a:spAutoFit/>
          </a:bodyPr>
          <a:lstStyle/>
          <a:p>
            <a:r>
              <a:rPr lang="en-US" sz="900" dirty="0">
                <a:latin typeface="+mj-lt"/>
              </a:rPr>
              <a:t>Over 26.7% prevalence</a:t>
            </a:r>
          </a:p>
        </p:txBody>
      </p:sp>
      <p:sp>
        <p:nvSpPr>
          <p:cNvPr id="51" name="TextBox 50"/>
          <p:cNvSpPr txBox="1"/>
          <p:nvPr/>
        </p:nvSpPr>
        <p:spPr>
          <a:xfrm>
            <a:off x="647503" y="2769213"/>
            <a:ext cx="1843337" cy="141312"/>
          </a:xfrm>
          <a:prstGeom prst="rect">
            <a:avLst/>
          </a:prstGeom>
          <a:noFill/>
        </p:spPr>
        <p:txBody>
          <a:bodyPr wrap="square" lIns="0" tIns="0" rIns="0" bIns="0" rtlCol="0">
            <a:spAutoFit/>
          </a:bodyPr>
          <a:lstStyle/>
          <a:p>
            <a:r>
              <a:rPr lang="en-US" sz="900" dirty="0">
                <a:latin typeface="+mj-lt"/>
              </a:rPr>
              <a:t>Between 21.7% and 26.7% prevalence</a:t>
            </a:r>
          </a:p>
        </p:txBody>
      </p:sp>
      <p:sp>
        <p:nvSpPr>
          <p:cNvPr id="52" name="TextBox 51"/>
          <p:cNvSpPr txBox="1"/>
          <p:nvPr/>
        </p:nvSpPr>
        <p:spPr>
          <a:xfrm>
            <a:off x="2700279" y="2542004"/>
            <a:ext cx="1762601" cy="141312"/>
          </a:xfrm>
          <a:prstGeom prst="rect">
            <a:avLst/>
          </a:prstGeom>
          <a:noFill/>
        </p:spPr>
        <p:txBody>
          <a:bodyPr wrap="square" lIns="0" tIns="0" rIns="0" bIns="0" rtlCol="0">
            <a:spAutoFit/>
          </a:bodyPr>
          <a:lstStyle/>
          <a:p>
            <a:r>
              <a:rPr lang="en-US" sz="900" dirty="0">
                <a:latin typeface="+mj-lt"/>
              </a:rPr>
              <a:t>Below 21.7% prevalence</a:t>
            </a:r>
          </a:p>
        </p:txBody>
      </p:sp>
      <p:sp>
        <p:nvSpPr>
          <p:cNvPr id="54" name="Rectangle 53"/>
          <p:cNvSpPr/>
          <p:nvPr/>
        </p:nvSpPr>
        <p:spPr>
          <a:xfrm>
            <a:off x="2448913" y="2533362"/>
            <a:ext cx="209379" cy="158593"/>
          </a:xfrm>
          <a:prstGeom prst="rect">
            <a:avLst/>
          </a:prstGeom>
          <a:solidFill>
            <a:srgbClr val="DFE5E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endParaRPr lang="en-US" sz="1400" b="1" dirty="0">
              <a:solidFill>
                <a:schemeClr val="tx2"/>
              </a:solidFill>
            </a:endParaRPr>
          </a:p>
        </p:txBody>
      </p:sp>
      <p:sp>
        <p:nvSpPr>
          <p:cNvPr id="55" name="Rectangle 54"/>
          <p:cNvSpPr/>
          <p:nvPr/>
        </p:nvSpPr>
        <p:spPr>
          <a:xfrm>
            <a:off x="406510" y="2533362"/>
            <a:ext cx="209379" cy="158593"/>
          </a:xfrm>
          <a:prstGeom prst="rect">
            <a:avLst/>
          </a:prstGeom>
          <a:solidFill>
            <a:srgbClr val="0C2D83"/>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endParaRPr lang="en-US" sz="1400" b="1" dirty="0">
              <a:solidFill>
                <a:schemeClr val="tx2"/>
              </a:solidFill>
            </a:endParaRPr>
          </a:p>
        </p:txBody>
      </p:sp>
      <p:sp>
        <p:nvSpPr>
          <p:cNvPr id="56" name="Rectangle 55"/>
          <p:cNvSpPr/>
          <p:nvPr/>
        </p:nvSpPr>
        <p:spPr>
          <a:xfrm>
            <a:off x="406510" y="2760572"/>
            <a:ext cx="209379" cy="158593"/>
          </a:xfrm>
          <a:prstGeom prst="rect">
            <a:avLst/>
          </a:prstGeom>
          <a:solidFill>
            <a:srgbClr val="9DB1C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endParaRPr lang="en-US" sz="1400" b="1" dirty="0">
              <a:solidFill>
                <a:schemeClr val="tx2"/>
              </a:solidFill>
            </a:endParaRPr>
          </a:p>
        </p:txBody>
      </p:sp>
      <p:sp>
        <p:nvSpPr>
          <p:cNvPr id="57" name="TextBox 56"/>
          <p:cNvSpPr txBox="1"/>
          <p:nvPr/>
        </p:nvSpPr>
        <p:spPr>
          <a:xfrm>
            <a:off x="5056625" y="2769213"/>
            <a:ext cx="1843337" cy="141312"/>
          </a:xfrm>
          <a:prstGeom prst="rect">
            <a:avLst/>
          </a:prstGeom>
          <a:noFill/>
        </p:spPr>
        <p:txBody>
          <a:bodyPr wrap="square" lIns="0" tIns="0" rIns="0" bIns="0" rtlCol="0">
            <a:spAutoFit/>
          </a:bodyPr>
          <a:lstStyle/>
          <a:p>
            <a:r>
              <a:rPr lang="en-US" sz="900" dirty="0">
                <a:latin typeface="+mj-lt"/>
              </a:rPr>
              <a:t>Between 3.7% and 5.7% prevalence</a:t>
            </a:r>
          </a:p>
        </p:txBody>
      </p:sp>
      <p:sp>
        <p:nvSpPr>
          <p:cNvPr id="53" name="TextBox 52"/>
          <p:cNvSpPr txBox="1"/>
          <p:nvPr/>
        </p:nvSpPr>
        <p:spPr>
          <a:xfrm>
            <a:off x="5056625" y="2542004"/>
            <a:ext cx="1843337" cy="141312"/>
          </a:xfrm>
          <a:prstGeom prst="rect">
            <a:avLst/>
          </a:prstGeom>
          <a:noFill/>
        </p:spPr>
        <p:txBody>
          <a:bodyPr wrap="square" lIns="0" tIns="0" rIns="0" bIns="0" rtlCol="0">
            <a:spAutoFit/>
          </a:bodyPr>
          <a:lstStyle/>
          <a:p>
            <a:r>
              <a:rPr lang="en-US" sz="900" dirty="0">
                <a:latin typeface="+mj-lt"/>
              </a:rPr>
              <a:t>Over 5.7% prevalence</a:t>
            </a:r>
          </a:p>
        </p:txBody>
      </p:sp>
      <p:sp>
        <p:nvSpPr>
          <p:cNvPr id="58" name="TextBox 57"/>
          <p:cNvSpPr txBox="1"/>
          <p:nvPr/>
        </p:nvSpPr>
        <p:spPr>
          <a:xfrm>
            <a:off x="7229014" y="2542004"/>
            <a:ext cx="1762601" cy="141312"/>
          </a:xfrm>
          <a:prstGeom prst="rect">
            <a:avLst/>
          </a:prstGeom>
          <a:noFill/>
        </p:spPr>
        <p:txBody>
          <a:bodyPr wrap="square" lIns="0" tIns="0" rIns="0" bIns="0" rtlCol="0">
            <a:spAutoFit/>
          </a:bodyPr>
          <a:lstStyle/>
          <a:p>
            <a:r>
              <a:rPr lang="en-US" sz="900" dirty="0">
                <a:latin typeface="+mj-lt"/>
              </a:rPr>
              <a:t>Below 3.7% prevalence</a:t>
            </a:r>
          </a:p>
        </p:txBody>
      </p:sp>
      <p:sp>
        <p:nvSpPr>
          <p:cNvPr id="59" name="Rectangle 58"/>
          <p:cNvSpPr/>
          <p:nvPr/>
        </p:nvSpPr>
        <p:spPr>
          <a:xfrm>
            <a:off x="6985622" y="2533362"/>
            <a:ext cx="209379" cy="158593"/>
          </a:xfrm>
          <a:prstGeom prst="rect">
            <a:avLst/>
          </a:prstGeom>
          <a:solidFill>
            <a:srgbClr val="DFE5EF"/>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endParaRPr lang="en-US" sz="1400" b="1" dirty="0">
              <a:solidFill>
                <a:schemeClr val="tx2"/>
              </a:solidFill>
            </a:endParaRPr>
          </a:p>
        </p:txBody>
      </p:sp>
      <p:sp>
        <p:nvSpPr>
          <p:cNvPr id="60" name="Rectangle 59"/>
          <p:cNvSpPr/>
          <p:nvPr/>
        </p:nvSpPr>
        <p:spPr>
          <a:xfrm>
            <a:off x="4815632" y="2533362"/>
            <a:ext cx="209379" cy="158593"/>
          </a:xfrm>
          <a:prstGeom prst="rect">
            <a:avLst/>
          </a:prstGeom>
          <a:solidFill>
            <a:srgbClr val="0C2D8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endParaRPr lang="en-US" sz="1400" b="1" dirty="0">
              <a:solidFill>
                <a:schemeClr val="tx2"/>
              </a:solidFill>
            </a:endParaRPr>
          </a:p>
        </p:txBody>
      </p:sp>
      <p:sp>
        <p:nvSpPr>
          <p:cNvPr id="61" name="Rectangle 60"/>
          <p:cNvSpPr/>
          <p:nvPr/>
        </p:nvSpPr>
        <p:spPr>
          <a:xfrm>
            <a:off x="4815632" y="2760572"/>
            <a:ext cx="209379" cy="158593"/>
          </a:xfrm>
          <a:prstGeom prst="rect">
            <a:avLst/>
          </a:prstGeom>
          <a:solidFill>
            <a:srgbClr val="9DB1CF"/>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endParaRPr lang="en-US" sz="1400" b="1" dirty="0">
              <a:solidFill>
                <a:schemeClr val="tx2"/>
              </a:solidFill>
            </a:endParaRPr>
          </a:p>
        </p:txBody>
      </p:sp>
      <p:sp>
        <p:nvSpPr>
          <p:cNvPr id="66" name="TextBox 65"/>
          <p:cNvSpPr txBox="1"/>
          <p:nvPr/>
        </p:nvSpPr>
        <p:spPr>
          <a:xfrm>
            <a:off x="2174051" y="5409822"/>
            <a:ext cx="2009133" cy="471042"/>
          </a:xfrm>
          <a:prstGeom prst="rect">
            <a:avLst/>
          </a:prstGeom>
          <a:noFill/>
        </p:spPr>
        <p:txBody>
          <a:bodyPr wrap="square" rtlCol="0">
            <a:spAutoFit/>
          </a:bodyPr>
          <a:lstStyle/>
          <a:p>
            <a:r>
              <a:rPr lang="en-US" sz="1200" b="1" dirty="0">
                <a:latin typeface="+mj-lt"/>
              </a:rPr>
              <a:t>Statewide prevalence  </a:t>
            </a:r>
            <a:r>
              <a:rPr lang="en-US" sz="1200" dirty="0">
                <a:latin typeface="+mj-lt"/>
              </a:rPr>
              <a:t>of diabetes within </a:t>
            </a:r>
            <a:r>
              <a:rPr lang="en-US" sz="1200" b="1" dirty="0">
                <a:latin typeface="+mj-lt"/>
              </a:rPr>
              <a:t>Medicare</a:t>
            </a:r>
          </a:p>
        </p:txBody>
      </p:sp>
      <p:sp>
        <p:nvSpPr>
          <p:cNvPr id="68" name="TextBox 67"/>
          <p:cNvSpPr txBox="1"/>
          <p:nvPr/>
        </p:nvSpPr>
        <p:spPr>
          <a:xfrm>
            <a:off x="6592850" y="5409822"/>
            <a:ext cx="2009133" cy="471042"/>
          </a:xfrm>
          <a:prstGeom prst="rect">
            <a:avLst/>
          </a:prstGeom>
          <a:noFill/>
        </p:spPr>
        <p:txBody>
          <a:bodyPr wrap="square" rtlCol="0">
            <a:spAutoFit/>
          </a:bodyPr>
          <a:lstStyle/>
          <a:p>
            <a:r>
              <a:rPr lang="en-US" sz="1200" b="1" dirty="0">
                <a:latin typeface="+mj-lt"/>
              </a:rPr>
              <a:t>Statewide prevalence  </a:t>
            </a:r>
            <a:r>
              <a:rPr lang="en-US" sz="1200" dirty="0">
                <a:latin typeface="+mj-lt"/>
              </a:rPr>
              <a:t>of diabetes within </a:t>
            </a:r>
            <a:r>
              <a:rPr lang="en-US" sz="1200" b="1" dirty="0" smtClean="0">
                <a:latin typeface="+mj-lt"/>
              </a:rPr>
              <a:t>commercial</a:t>
            </a:r>
            <a:endParaRPr lang="en-US" sz="1200" b="1" dirty="0">
              <a:latin typeface="+mj-lt"/>
            </a:endParaRPr>
          </a:p>
        </p:txBody>
      </p:sp>
      <p:sp>
        <p:nvSpPr>
          <p:cNvPr id="37" name="Rectangle 36"/>
          <p:cNvSpPr/>
          <p:nvPr/>
        </p:nvSpPr>
        <p:spPr>
          <a:xfrm>
            <a:off x="4815632" y="1959265"/>
            <a:ext cx="4110050" cy="36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400" b="1" dirty="0"/>
              <a:t>COMMERCIAL</a:t>
            </a:r>
            <a:endParaRPr lang="en-US" b="1" dirty="0"/>
          </a:p>
        </p:txBody>
      </p:sp>
      <p:sp>
        <p:nvSpPr>
          <p:cNvPr id="38" name="Rectangle 37"/>
          <p:cNvSpPr/>
          <p:nvPr/>
        </p:nvSpPr>
        <p:spPr>
          <a:xfrm>
            <a:off x="406510" y="1959265"/>
            <a:ext cx="4110050" cy="363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400" b="1" dirty="0"/>
              <a:t>MEDICARE</a:t>
            </a:r>
          </a:p>
        </p:txBody>
      </p:sp>
      <p:pic>
        <p:nvPicPr>
          <p:cNvPr id="239632" name="Picture 16" descr="C:\Users\jyyang\AppData\Local\Microsoft\Windows\Temporary Internet Files\Content.Outlook\6YPWKYQU\20131213 CT Map 1.jpg"/>
          <p:cNvPicPr>
            <a:picLocks noChangeAspect="1" noChangeArrowheads="1"/>
          </p:cNvPicPr>
          <p:nvPr/>
        </p:nvPicPr>
        <p:blipFill rotWithShape="1">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13618" b="79780" l="2019" r="97450">
                        <a14:foregroundMark x1="91711" y1="70839" x2="91711" y2="70839"/>
                        <a14:foregroundMark x1="86291" y1="70426" x2="86291" y2="70426"/>
                        <a14:foregroundMark x1="84485" y1="69876" x2="84485" y2="69876"/>
                        <a14:foregroundMark x1="91180" y1="68226" x2="91180" y2="68226"/>
                        <a14:foregroundMark x1="77046" y1="65337" x2="77046" y2="65337"/>
                        <a14:foregroundMark x1="74283" y1="62448" x2="74283" y2="62448"/>
                        <a14:foregroundMark x1="73326" y1="63961" x2="73326" y2="63961"/>
                        <a14:foregroundMark x1="71838" y1="65887" x2="71838" y2="65887"/>
                        <a14:foregroundMark x1="69288" y1="66850" x2="69288" y2="66850"/>
                        <a14:foregroundMark x1="68332" y1="67813" x2="68332" y2="67813"/>
                        <a14:backgroundMark x1="34431" y1="33425" x2="34431" y2="33425"/>
                      </a14:backgroundRemoval>
                    </a14:imgEffect>
                  </a14:imgLayer>
                </a14:imgProps>
              </a:ext>
              <a:ext uri="{28A0092B-C50C-407E-A947-70E740481C1C}">
                <a14:useLocalDpi xmlns:a14="http://schemas.microsoft.com/office/drawing/2010/main" val="0"/>
              </a:ext>
            </a:extLst>
          </a:blip>
          <a:srcRect l="3837" t="16944" r="4595" b="25301"/>
          <a:stretch/>
        </p:blipFill>
        <p:spPr bwMode="auto">
          <a:xfrm>
            <a:off x="5002068" y="3349984"/>
            <a:ext cx="3652521" cy="1780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16621" b="78159" l="3188" r="95643">
                        <a14:foregroundMark x1="75983" y1="67582" x2="75983" y2="67582"/>
                        <a14:foregroundMark x1="90755" y1="71154" x2="90755" y2="71154"/>
                        <a14:foregroundMark x1="86504" y1="71429" x2="86504" y2="71429"/>
                        <a14:foregroundMark x1="85016" y1="70192" x2="85016" y2="70192"/>
                        <a14:foregroundMark x1="91711" y1="68544" x2="91711" y2="68544"/>
                        <a14:backgroundMark x1="34219" y1="34066" x2="34219" y2="34066"/>
                      </a14:backgroundRemoval>
                    </a14:imgEffect>
                  </a14:imgLayer>
                </a14:imgProps>
              </a:ext>
              <a:ext uri="{28A0092B-C50C-407E-A947-70E740481C1C}">
                <a14:useLocalDpi xmlns:a14="http://schemas.microsoft.com/office/drawing/2010/main" val="0"/>
              </a:ext>
            </a:extLst>
          </a:blip>
          <a:srcRect l="3903" t="16666" r="4595" b="24950"/>
          <a:stretch/>
        </p:blipFill>
        <p:spPr>
          <a:xfrm>
            <a:off x="530662" y="3329304"/>
            <a:ext cx="3652521" cy="1800776"/>
          </a:xfrm>
          <a:prstGeom prst="rect">
            <a:avLst/>
          </a:prstGeom>
        </p:spPr>
      </p:pic>
      <p:sp>
        <p:nvSpPr>
          <p:cNvPr id="42" name="Rectangle 41"/>
          <p:cNvSpPr/>
          <p:nvPr/>
        </p:nvSpPr>
        <p:spPr>
          <a:xfrm>
            <a:off x="605950" y="5283706"/>
            <a:ext cx="1673856" cy="723275"/>
          </a:xfrm>
          <a:prstGeom prst="rect">
            <a:avLst/>
          </a:prstGeom>
          <a:noFill/>
          <a:effectLst/>
        </p:spPr>
        <p:txBody>
          <a:bodyPr wrap="none" lIns="91440" tIns="45720" rIns="91440" bIns="45720">
            <a:spAutoFit/>
          </a:bodyPr>
          <a:lstStyle/>
          <a:p>
            <a:pPr algn="ctr"/>
            <a:r>
              <a:rPr lang="en-US" sz="4100" b="1" dirty="0" smtClean="0">
                <a:ln w="19050" cmpd="sng">
                  <a:solidFill>
                    <a:srgbClr val="0C2D83"/>
                  </a:solidFill>
                  <a:prstDash val="solid"/>
                </a:ln>
                <a:solidFill>
                  <a:srgbClr val="0C2D83"/>
                </a:solidFill>
              </a:rPr>
              <a:t>21.7%</a:t>
            </a:r>
            <a:endParaRPr lang="en-US" sz="4100" b="1" dirty="0">
              <a:ln w="19050" cmpd="sng">
                <a:solidFill>
                  <a:srgbClr val="0C2D83"/>
                </a:solidFill>
                <a:prstDash val="solid"/>
              </a:ln>
              <a:solidFill>
                <a:srgbClr val="0C2D83"/>
              </a:solidFill>
            </a:endParaRPr>
          </a:p>
        </p:txBody>
      </p:sp>
      <p:sp>
        <p:nvSpPr>
          <p:cNvPr id="43" name="Rectangle 42"/>
          <p:cNvSpPr/>
          <p:nvPr/>
        </p:nvSpPr>
        <p:spPr>
          <a:xfrm>
            <a:off x="5170884" y="5283706"/>
            <a:ext cx="1382110" cy="723275"/>
          </a:xfrm>
          <a:prstGeom prst="rect">
            <a:avLst/>
          </a:prstGeom>
          <a:noFill/>
          <a:effectLst/>
        </p:spPr>
        <p:txBody>
          <a:bodyPr wrap="none" lIns="91440" tIns="45720" rIns="91440" bIns="45720">
            <a:spAutoFit/>
          </a:bodyPr>
          <a:lstStyle/>
          <a:p>
            <a:pPr algn="ctr"/>
            <a:r>
              <a:rPr lang="en-US" sz="4100" b="1" dirty="0" smtClean="0">
                <a:ln w="19050" cmpd="sng">
                  <a:solidFill>
                    <a:srgbClr val="0C2D83"/>
                  </a:solidFill>
                  <a:prstDash val="solid"/>
                </a:ln>
                <a:solidFill>
                  <a:srgbClr val="0C2D83"/>
                </a:solidFill>
              </a:rPr>
              <a:t>3.7%</a:t>
            </a:r>
            <a:endParaRPr lang="en-US" sz="4100" b="1" dirty="0">
              <a:ln w="19050" cmpd="sng">
                <a:solidFill>
                  <a:srgbClr val="0C2D83"/>
                </a:solidFill>
                <a:prstDash val="solid"/>
              </a:ln>
              <a:solidFill>
                <a:srgbClr val="0C2D83"/>
              </a:solidFill>
            </a:endParaRPr>
          </a:p>
        </p:txBody>
      </p:sp>
      <p:cxnSp>
        <p:nvCxnSpPr>
          <p:cNvPr id="34" name="Straight Connector 33"/>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smtClean="0">
                <a:solidFill>
                  <a:srgbClr val="0C2D83"/>
                </a:solidFill>
                <a:latin typeface="Calibri Light" panose="020F0302020204030204" pitchFamily="34" charset="0"/>
              </a:rPr>
              <a:t>Diabetes prevalence by region</a:t>
            </a:r>
          </a:p>
          <a:p>
            <a:r>
              <a:rPr lang="en-US" sz="1200" dirty="0" smtClean="0">
                <a:solidFill>
                  <a:schemeClr val="bg1">
                    <a:lumMod val="50000"/>
                  </a:schemeClr>
                </a:solidFill>
                <a:latin typeface="Calibri Light" panose="020F0302020204030204" pitchFamily="34" charset="0"/>
              </a:rPr>
              <a:t>Payer-specific prevalence rate</a:t>
            </a:r>
            <a:endParaRPr lang="en-US" sz="1200" baseline="30000" dirty="0">
              <a:solidFill>
                <a:schemeClr val="bg1">
                  <a:lumMod val="50000"/>
                </a:schemeClr>
              </a:solidFill>
              <a:latin typeface="Calibri Light" panose="020F0302020204030204" pitchFamily="34" charset="0"/>
            </a:endParaRPr>
          </a:p>
        </p:txBody>
      </p:sp>
    </p:spTree>
    <p:extLst>
      <p:ext uri="{BB962C8B-B14F-4D97-AF65-F5344CB8AC3E}">
        <p14:creationId xmlns:p14="http://schemas.microsoft.com/office/powerpoint/2010/main" val="2004413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3064707931"/>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30609"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1"/>
                        <a:ext cx="1619" cy="1619"/>
                      </a:xfrm>
                      <a:prstGeom prst="rect">
                        <a:avLst/>
                      </a:prstGeom>
                    </p:spPr>
                  </p:pic>
                </p:oleObj>
              </mc:Fallback>
            </mc:AlternateContent>
          </a:graphicData>
        </a:graphic>
      </p:graphicFrame>
      <p:sp>
        <p:nvSpPr>
          <p:cNvPr id="7" name="McK 5. Source"/>
          <p:cNvSpPr>
            <a:spLocks noChangeArrowheads="1"/>
          </p:cNvSpPr>
          <p:nvPr>
            <p:custDataLst>
              <p:tags r:id="rId3"/>
            </p:custDataLst>
          </p:nvPr>
        </p:nvSpPr>
        <p:spPr bwMode="auto">
          <a:xfrm>
            <a:off x="121488" y="6394987"/>
            <a:ext cx="6988830"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	Admissions for asthma per 100,000 population, age 18 and over; NQF measure counts all discharges of age greater than 18 and less than 40 years old</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Massachusetts Health Quality Partners; Kaiser Family Foundation; Agency for Healthcare Research and Quality; Massachusetts Immunization Action 	Partnership; Centers for Disease Control and Prevention; Center for Health Information and Analysis; HPC analysis</a:t>
            </a:r>
          </a:p>
        </p:txBody>
      </p:sp>
      <p:sp>
        <p:nvSpPr>
          <p:cNvPr id="2" name="Title 1"/>
          <p:cNvSpPr>
            <a:spLocks noGrp="1"/>
          </p:cNvSpPr>
          <p:nvPr>
            <p:ph type="title"/>
          </p:nvPr>
        </p:nvSpPr>
        <p:spPr>
          <a:xfrm>
            <a:off x="121489" y="234863"/>
            <a:ext cx="8794113" cy="753668"/>
          </a:xfrm>
        </p:spPr>
        <p:txBody>
          <a:bodyPr/>
          <a:lstStyle/>
          <a:p>
            <a:r>
              <a:rPr lang="en-US" dirty="0" smtClean="0"/>
              <a:t>Massachusetts outperforms national averages on many quality measures, but often falls short of a 90</a:t>
            </a:r>
            <a:r>
              <a:rPr lang="en-US" baseline="30000" dirty="0" smtClean="0"/>
              <a:t>th</a:t>
            </a:r>
            <a:r>
              <a:rPr lang="en-US" dirty="0" smtClean="0"/>
              <a:t> percentile benchmark</a:t>
            </a:r>
            <a:endParaRPr lang="en-US" dirty="0"/>
          </a:p>
        </p:txBody>
      </p:sp>
      <p:cxnSp>
        <p:nvCxnSpPr>
          <p:cNvPr id="4" name="Straight Connector 3"/>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797682698"/>
              </p:ext>
            </p:extLst>
          </p:nvPr>
        </p:nvGraphicFramePr>
        <p:xfrm>
          <a:off x="419479" y="1596464"/>
          <a:ext cx="8264474" cy="4629298"/>
        </p:xfrm>
        <a:graphic>
          <a:graphicData uri="http://schemas.openxmlformats.org/drawingml/2006/table">
            <a:tbl>
              <a:tblPr/>
              <a:tblGrid>
                <a:gridCol w="3766919"/>
                <a:gridCol w="1499185"/>
                <a:gridCol w="1499185"/>
                <a:gridCol w="1499185"/>
              </a:tblGrid>
              <a:tr h="186595">
                <a:tc>
                  <a:txBody>
                    <a:bodyPr/>
                    <a:lstStyle/>
                    <a:p>
                      <a:pPr algn="l" fontAlgn="ctr"/>
                      <a:r>
                        <a:rPr lang="en-US" sz="1200" b="1" i="0" u="none" strike="noStrike" dirty="0">
                          <a:solidFill>
                            <a:srgbClr val="1F497D"/>
                          </a:solidFill>
                          <a:effectLst/>
                          <a:latin typeface="Calibri Light" panose="020F0302020204030204" pitchFamily="34" charset="0"/>
                        </a:rPr>
                        <a:t> </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Calibri Light" panose="020F0302020204030204" pitchFamily="34" charset="0"/>
                        </a:rPr>
                        <a:t>U.S.</a:t>
                      </a:r>
                      <a:endParaRPr lang="en-US" sz="1200" b="1" i="0" u="none" strike="noStrike" dirty="0">
                        <a:solidFill>
                          <a:srgbClr val="000000"/>
                        </a:solidFill>
                        <a:effectLst/>
                        <a:latin typeface="Calibri Light" panose="020F030202020403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Calibri Light" panose="020F0302020204030204" pitchFamily="34" charset="0"/>
                        </a:rPr>
                        <a:t>MA</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Calibri Light" panose="020F0302020204030204" pitchFamily="34" charset="0"/>
                        </a:rPr>
                        <a:t>Relative performance</a:t>
                      </a:r>
                      <a:endParaRPr lang="en-US" sz="1200" b="1" i="0" u="none" strike="noStrike" dirty="0">
                        <a:solidFill>
                          <a:srgbClr val="000000"/>
                        </a:solidFill>
                        <a:effectLst/>
                        <a:latin typeface="Calibri Light" panose="020F030202020403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70063">
                <a:tc>
                  <a:txBody>
                    <a:bodyPr/>
                    <a:lstStyle/>
                    <a:p>
                      <a:pPr algn="l" fontAlgn="ctr"/>
                      <a:r>
                        <a:rPr lang="en-US" sz="1100" b="1" i="0" u="none" strike="noStrike" dirty="0" smtClean="0">
                          <a:solidFill>
                            <a:schemeClr val="bg1"/>
                          </a:solidFill>
                          <a:effectLst/>
                          <a:latin typeface="Calibri Light" panose="020F0302020204030204" pitchFamily="34" charset="0"/>
                        </a:rPr>
                        <a:t>Prevention and</a:t>
                      </a:r>
                      <a:r>
                        <a:rPr lang="en-US" sz="1100" b="1" i="0" u="none" strike="noStrike" baseline="0" dirty="0" smtClean="0">
                          <a:solidFill>
                            <a:schemeClr val="bg1"/>
                          </a:solidFill>
                          <a:effectLst/>
                          <a:latin typeface="Calibri Light" panose="020F0302020204030204" pitchFamily="34" charset="0"/>
                        </a:rPr>
                        <a:t> population health</a:t>
                      </a:r>
                      <a:endParaRPr lang="en-US" sz="1100" b="1" i="0" u="none" strike="noStrike" dirty="0">
                        <a:solidFill>
                          <a:schemeClr val="bg1"/>
                        </a:solidFill>
                        <a:effectLst/>
                        <a:latin typeface="Calibri Light" panose="020F0302020204030204" pitchFamily="34" charset="0"/>
                      </a:endParaRPr>
                    </a:p>
                  </a:txBody>
                  <a:tcPr marL="46651"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C2D83"/>
                    </a:solidFill>
                  </a:tcPr>
                </a:tc>
                <a:tc>
                  <a:txBody>
                    <a:bodyPr/>
                    <a:lstStyle/>
                    <a:p>
                      <a:pPr algn="ctr" fontAlgn="ctr"/>
                      <a:endParaRPr lang="en-US" sz="1100" b="0" i="0" u="none" strike="noStrike" dirty="0">
                        <a:solidFill>
                          <a:schemeClr val="bg1"/>
                        </a:solidFill>
                        <a:effectLst/>
                        <a:latin typeface="Calibri Light" panose="020F030202020403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C2D83"/>
                    </a:solidFill>
                  </a:tcPr>
                </a:tc>
                <a:tc>
                  <a:txBody>
                    <a:bodyPr/>
                    <a:lstStyle/>
                    <a:p>
                      <a:pPr algn="ctr" fontAlgn="ctr"/>
                      <a:endParaRPr lang="en-US" sz="1100" b="0" i="0" u="none" strike="noStrike" dirty="0">
                        <a:solidFill>
                          <a:schemeClr val="bg1"/>
                        </a:solidFill>
                        <a:effectLst/>
                        <a:latin typeface="Calibri Light" panose="020F030202020403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C2D83"/>
                    </a:solidFill>
                  </a:tcPr>
                </a:tc>
                <a:tc>
                  <a:txBody>
                    <a:bodyPr/>
                    <a:lstStyle/>
                    <a:p>
                      <a:pPr algn="ctr" fontAlgn="ctr"/>
                      <a:endParaRPr lang="en-US" sz="1100" b="0" i="0" u="none" strike="noStrike" dirty="0">
                        <a:solidFill>
                          <a:schemeClr val="bg1"/>
                        </a:solidFill>
                        <a:effectLst/>
                        <a:latin typeface="Calibri Light" panose="020F030202020403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C2D83"/>
                    </a:solidFill>
                  </a:tcPr>
                </a:tc>
              </a:tr>
              <a:tr h="270063">
                <a:tc>
                  <a:txBody>
                    <a:bodyPr/>
                    <a:lstStyle/>
                    <a:p>
                      <a:pPr algn="l" fontAlgn="ctr"/>
                      <a:r>
                        <a:rPr lang="en-US" sz="1100" b="0" i="0" u="none" strike="noStrike" dirty="0" smtClean="0">
                          <a:solidFill>
                            <a:srgbClr val="000000"/>
                          </a:solidFill>
                          <a:effectLst/>
                          <a:latin typeface="Calibri Light" panose="020F0302020204030204" pitchFamily="34" charset="0"/>
                        </a:rPr>
                        <a:t>Childhood immunization status</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61%</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76%</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r h="270063">
                <a:tc>
                  <a:txBody>
                    <a:bodyPr/>
                    <a:lstStyle/>
                    <a:p>
                      <a:pPr algn="l" fontAlgn="ctr"/>
                      <a:r>
                        <a:rPr lang="en-US" sz="1100" b="0" i="0" u="none" strike="noStrike" dirty="0" smtClean="0">
                          <a:solidFill>
                            <a:srgbClr val="000000"/>
                          </a:solidFill>
                          <a:effectLst/>
                          <a:latin typeface="Calibri Light" panose="020F0302020204030204" pitchFamily="34" charset="0"/>
                        </a:rPr>
                        <a:t>Low birth weight rate</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a:noFill/>
                    </a:lnT>
                    <a:lnB>
                      <a:noFill/>
                    </a:lnB>
                    <a:solidFill>
                      <a:schemeClr val="bg1">
                        <a:lumMod val="85000"/>
                      </a:schemeClr>
                    </a:solidFill>
                  </a:tcPr>
                </a:tc>
                <a:tc>
                  <a:txBody>
                    <a:bodyPr/>
                    <a:lstStyle/>
                    <a:p>
                      <a:pPr algn="ctr" fontAlgn="ctr"/>
                      <a:r>
                        <a:rPr lang="en-US" sz="1100" b="0" i="0" u="none" strike="noStrike" dirty="0" smtClean="0">
                          <a:solidFill>
                            <a:srgbClr val="000000"/>
                          </a:solidFill>
                          <a:effectLst/>
                          <a:latin typeface="Calibri Light" panose="020F0302020204030204" pitchFamily="34" charset="0"/>
                        </a:rPr>
                        <a:t>8.1%</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solidFill>
                      <a:schemeClr val="bg1">
                        <a:lumMod val="85000"/>
                      </a:schemeClr>
                    </a:solidFill>
                  </a:tcPr>
                </a:tc>
                <a:tc>
                  <a:txBody>
                    <a:bodyPr/>
                    <a:lstStyle/>
                    <a:p>
                      <a:pPr algn="ctr" fontAlgn="ctr"/>
                      <a:r>
                        <a:rPr lang="en-US" sz="1100" b="0" i="0" u="none" strike="noStrike" dirty="0" smtClean="0">
                          <a:solidFill>
                            <a:srgbClr val="000000"/>
                          </a:solidFill>
                          <a:effectLst/>
                          <a:latin typeface="Calibri Light" panose="020F0302020204030204" pitchFamily="34" charset="0"/>
                        </a:rPr>
                        <a:t>7.7%</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solidFill>
                      <a:schemeClr val="bg1">
                        <a:lumMod val="85000"/>
                      </a:schemeClr>
                    </a:solidFill>
                  </a:tcPr>
                </a:tc>
                <a:tc>
                  <a:txBody>
                    <a:bodyPr/>
                    <a:lstStyle/>
                    <a:p>
                      <a:pPr algn="ctr" fontAlgn="ct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solidFill>
                      <a:schemeClr val="bg1">
                        <a:lumMod val="85000"/>
                      </a:schemeClr>
                    </a:solidFill>
                  </a:tcPr>
                </a:tc>
              </a:tr>
              <a:tr h="270063">
                <a:tc>
                  <a:txBody>
                    <a:bodyPr/>
                    <a:lstStyle/>
                    <a:p>
                      <a:pPr algn="l" fontAlgn="ctr"/>
                      <a:r>
                        <a:rPr lang="en-US" sz="1100" b="0" i="0" u="none" strike="noStrike" dirty="0" smtClean="0">
                          <a:solidFill>
                            <a:srgbClr val="000000"/>
                          </a:solidFill>
                          <a:effectLst/>
                          <a:latin typeface="Calibri Light" panose="020F0302020204030204" pitchFamily="34" charset="0"/>
                        </a:rPr>
                        <a:t>Rate of older</a:t>
                      </a:r>
                      <a:r>
                        <a:rPr lang="en-US" sz="1100" b="0" i="0" u="none" strike="noStrike" baseline="0" dirty="0" smtClean="0">
                          <a:solidFill>
                            <a:srgbClr val="000000"/>
                          </a:solidFill>
                          <a:effectLst/>
                          <a:latin typeface="Calibri Light" panose="020F0302020204030204" pitchFamily="34" charset="0"/>
                        </a:rPr>
                        <a:t> adults receiving f</a:t>
                      </a:r>
                      <a:r>
                        <a:rPr lang="en-US" sz="1100" b="0" i="0" u="none" strike="noStrike" dirty="0" smtClean="0">
                          <a:solidFill>
                            <a:srgbClr val="000000"/>
                          </a:solidFill>
                          <a:effectLst/>
                          <a:latin typeface="Calibri Light" panose="020F0302020204030204" pitchFamily="34" charset="0"/>
                        </a:rPr>
                        <a:t>lu shots</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a:noFill/>
                    </a:lnT>
                    <a:lnB>
                      <a:noFill/>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70%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73%</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c>
                  <a:txBody>
                    <a:bodyPr/>
                    <a:lstStyle/>
                    <a:p>
                      <a:pPr algn="ctr" fontAlgn="ct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a:noFill/>
                    </a:lnB>
                    <a:noFill/>
                  </a:tcPr>
                </a:tc>
              </a:tr>
              <a:tr h="270063">
                <a:tc>
                  <a:txBody>
                    <a:bodyPr/>
                    <a:lstStyle/>
                    <a:p>
                      <a:pPr algn="l" fontAlgn="ctr"/>
                      <a:r>
                        <a:rPr lang="en-US" sz="1100" b="0" i="0" u="none" strike="noStrike" dirty="0" smtClean="0">
                          <a:solidFill>
                            <a:srgbClr val="000000"/>
                          </a:solidFill>
                          <a:effectLst/>
                          <a:latin typeface="Calibri Light" panose="020F0302020204030204" pitchFamily="34" charset="0"/>
                        </a:rPr>
                        <a:t>Rate of female adolescents</a:t>
                      </a:r>
                      <a:r>
                        <a:rPr lang="en-US" sz="1100" b="0" i="0" u="none" strike="noStrike" baseline="0" dirty="0" smtClean="0">
                          <a:solidFill>
                            <a:srgbClr val="000000"/>
                          </a:solidFill>
                          <a:effectLst/>
                          <a:latin typeface="Calibri Light" panose="020F0302020204030204" pitchFamily="34" charset="0"/>
                        </a:rPr>
                        <a:t> receiving </a:t>
                      </a:r>
                      <a:r>
                        <a:rPr lang="en-US" sz="1100" b="0" i="0" u="none" strike="noStrike" dirty="0" smtClean="0">
                          <a:solidFill>
                            <a:srgbClr val="000000"/>
                          </a:solidFill>
                          <a:effectLst/>
                          <a:latin typeface="Calibri Light" panose="020F0302020204030204" pitchFamily="34" charset="0"/>
                        </a:rPr>
                        <a:t>HPV vaccine</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smtClean="0">
                          <a:solidFill>
                            <a:srgbClr val="000000"/>
                          </a:solidFill>
                          <a:effectLst/>
                          <a:latin typeface="Calibri Light" panose="020F0302020204030204" pitchFamily="34" charset="0"/>
                        </a:rPr>
                        <a:t>24%</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smtClean="0">
                          <a:solidFill>
                            <a:srgbClr val="000000"/>
                          </a:solidFill>
                          <a:effectLst/>
                          <a:latin typeface="Calibri Light" panose="020F0302020204030204" pitchFamily="34" charset="0"/>
                        </a:rPr>
                        <a:t>41%</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r>
              <a:tr h="270063">
                <a:tc>
                  <a:txBody>
                    <a:bodyPr/>
                    <a:lstStyle/>
                    <a:p>
                      <a:pPr algn="l" fontAlgn="ctr"/>
                      <a:r>
                        <a:rPr lang="en-US" sz="1100" b="1" i="0" u="none" strike="noStrike" dirty="0" smtClean="0">
                          <a:solidFill>
                            <a:schemeClr val="bg1"/>
                          </a:solidFill>
                          <a:effectLst/>
                          <a:latin typeface="Calibri Light" panose="020F0302020204030204" pitchFamily="34" charset="0"/>
                        </a:rPr>
                        <a:t>Chronic care </a:t>
                      </a:r>
                      <a:endParaRPr lang="en-US" sz="1100" b="1" i="0" u="none" strike="noStrike" dirty="0">
                        <a:solidFill>
                          <a:schemeClr val="bg1"/>
                        </a:solidFill>
                        <a:effectLst/>
                        <a:latin typeface="Calibri Light" panose="020F0302020204030204" pitchFamily="34" charset="0"/>
                      </a:endParaRPr>
                    </a:p>
                  </a:txBody>
                  <a:tcPr marL="46651" marR="0" marT="0" marB="0" anchor="ctr">
                    <a:lnL>
                      <a:noFill/>
                    </a:lnL>
                    <a:lnR>
                      <a:noFill/>
                    </a:lnR>
                    <a:lnT>
                      <a:noFill/>
                    </a:lnT>
                    <a:lnB w="12700" cap="flat" cmpd="sng" algn="ctr">
                      <a:noFill/>
                      <a:prstDash val="solid"/>
                      <a:round/>
                      <a:headEnd type="none" w="med" len="med"/>
                      <a:tailEnd type="none" w="med" len="med"/>
                    </a:lnB>
                    <a:solidFill>
                      <a:srgbClr val="0C2D83"/>
                    </a:solidFill>
                  </a:tcPr>
                </a:tc>
                <a:tc>
                  <a:txBody>
                    <a:bodyPr/>
                    <a:lstStyle/>
                    <a:p>
                      <a:pPr algn="ctr" fontAlgn="ctr"/>
                      <a:endParaRPr lang="en-US" sz="1100" b="0" i="0" u="none" strike="noStrike" dirty="0">
                        <a:solidFill>
                          <a:schemeClr val="bg1"/>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rgbClr val="0C2D83"/>
                    </a:solidFill>
                  </a:tcPr>
                </a:tc>
                <a:tc>
                  <a:txBody>
                    <a:bodyPr/>
                    <a:lstStyle/>
                    <a:p>
                      <a:pPr algn="ctr" fontAlgn="ctr"/>
                      <a:endParaRPr lang="en-US" sz="1100" b="0" i="0" u="none" strike="noStrike" dirty="0">
                        <a:solidFill>
                          <a:schemeClr val="bg1"/>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rgbClr val="0C2D83"/>
                    </a:solidFill>
                  </a:tcPr>
                </a:tc>
                <a:tc>
                  <a:txBody>
                    <a:bodyPr/>
                    <a:lstStyle/>
                    <a:p>
                      <a:pPr algn="ctr" fontAlgn="ctr"/>
                      <a:endParaRPr lang="en-US" sz="1100" b="0" i="0" u="none" strike="noStrike" dirty="0">
                        <a:solidFill>
                          <a:schemeClr val="bg1"/>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rgbClr val="0C2D83"/>
                    </a:solidFill>
                  </a:tcPr>
                </a:tc>
              </a:tr>
              <a:tr h="326541">
                <a:tc>
                  <a:txBody>
                    <a:bodyPr/>
                    <a:lstStyle/>
                    <a:p>
                      <a:pPr algn="l" fontAlgn="ctr"/>
                      <a:r>
                        <a:rPr lang="en-US" sz="1100" b="0" i="0" u="none" strike="noStrike" dirty="0" smtClean="0">
                          <a:solidFill>
                            <a:srgbClr val="000000"/>
                          </a:solidFill>
                          <a:effectLst/>
                          <a:latin typeface="Calibri Light" panose="020F0302020204030204" pitchFamily="34" charset="0"/>
                        </a:rPr>
                        <a:t>Rate of cholesterol management for patients with cardiovascular conditions</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a:noFill/>
                    </a:lnT>
                    <a:lnB w="12700" cap="flat" cmpd="sng" algn="ctr">
                      <a:no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89%</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92%</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noFill/>
                  </a:tcPr>
                </a:tc>
              </a:tr>
              <a:tr h="270063">
                <a:tc>
                  <a:txBody>
                    <a:bodyPr/>
                    <a:lstStyle/>
                    <a:p>
                      <a:pPr algn="l" fontAlgn="ctr"/>
                      <a:r>
                        <a:rPr lang="en-US" sz="1100" b="0" i="0" u="none" strike="noStrike" dirty="0" smtClean="0">
                          <a:solidFill>
                            <a:srgbClr val="000000"/>
                          </a:solidFill>
                          <a:effectLst/>
                          <a:latin typeface="Calibri Light" panose="020F0302020204030204" pitchFamily="34" charset="0"/>
                        </a:rPr>
                        <a:t>Rate of controlling high blood pressure</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smtClean="0">
                          <a:solidFill>
                            <a:srgbClr val="000000"/>
                          </a:solidFill>
                          <a:effectLst/>
                          <a:latin typeface="Calibri Light" panose="020F0302020204030204" pitchFamily="34" charset="0"/>
                        </a:rPr>
                        <a:t>63%</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smtClean="0">
                          <a:solidFill>
                            <a:srgbClr val="000000"/>
                          </a:solidFill>
                          <a:effectLst/>
                          <a:latin typeface="Calibri Light" panose="020F0302020204030204" pitchFamily="34" charset="0"/>
                        </a:rPr>
                        <a:t>71%</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r>
              <a:tr h="270063">
                <a:tc>
                  <a:txBody>
                    <a:bodyPr/>
                    <a:lstStyle/>
                    <a:p>
                      <a:pPr algn="l" fontAlgn="ctr"/>
                      <a:r>
                        <a:rPr lang="en-US" sz="1100" b="0" i="0" u="none" strike="noStrike" dirty="0" smtClean="0">
                          <a:solidFill>
                            <a:srgbClr val="000000"/>
                          </a:solidFill>
                          <a:effectLst/>
                          <a:latin typeface="Calibri Light" panose="020F0302020204030204" pitchFamily="34" charset="0"/>
                        </a:rPr>
                        <a:t>Rate of diabetes short-term complications admissions (adult)</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a:noFill/>
                    </a:lnT>
                    <a:lnB w="12700" cap="flat" cmpd="sng" algn="ctr">
                      <a:no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58 per 100,000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48</a:t>
                      </a:r>
                      <a:r>
                        <a:rPr lang="en-US" sz="1100" b="0" i="0" u="none" strike="noStrike" baseline="0" dirty="0" smtClean="0">
                          <a:solidFill>
                            <a:srgbClr val="000000"/>
                          </a:solidFill>
                          <a:effectLst/>
                          <a:latin typeface="Calibri Light" panose="020F0302020204030204" pitchFamily="34" charset="0"/>
                        </a:rPr>
                        <a:t> per 100,000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noFill/>
                  </a:tcPr>
                </a:tc>
              </a:tr>
              <a:tr h="270063">
                <a:tc>
                  <a:txBody>
                    <a:bodyPr/>
                    <a:lstStyle/>
                    <a:p>
                      <a:pPr algn="l" fontAlgn="ctr"/>
                      <a:r>
                        <a:rPr lang="en-US" sz="1100" b="0" i="0" u="none" strike="noStrike" dirty="0" smtClean="0">
                          <a:solidFill>
                            <a:srgbClr val="000000"/>
                          </a:solidFill>
                          <a:effectLst/>
                          <a:latin typeface="Calibri Light" panose="020F0302020204030204" pitchFamily="34" charset="0"/>
                        </a:rPr>
                        <a:t>Number of admissions for CHF</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smtClean="0">
                          <a:solidFill>
                            <a:srgbClr val="000000"/>
                          </a:solidFill>
                          <a:effectLst/>
                          <a:latin typeface="Calibri Light" panose="020F0302020204030204" pitchFamily="34" charset="0"/>
                        </a:rPr>
                        <a:t>338 per 100,000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smtClean="0">
                          <a:solidFill>
                            <a:srgbClr val="000000"/>
                          </a:solidFill>
                          <a:effectLst/>
                          <a:latin typeface="Calibri Light" panose="020F0302020204030204" pitchFamily="34" charset="0"/>
                        </a:rPr>
                        <a:t>374 per 100,000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r>
              <a:tr h="270063">
                <a:tc>
                  <a:txBody>
                    <a:bodyPr/>
                    <a:lstStyle/>
                    <a:p>
                      <a:pPr algn="l" fontAlgn="ctr"/>
                      <a:r>
                        <a:rPr lang="en-US" sz="1100" b="0" i="0" u="none" strike="noStrike" dirty="0" smtClean="0">
                          <a:solidFill>
                            <a:srgbClr val="000000"/>
                          </a:solidFill>
                          <a:effectLst/>
                          <a:latin typeface="Calibri Light" panose="020F0302020204030204" pitchFamily="34" charset="0"/>
                        </a:rPr>
                        <a:t>Number of adults admitted</a:t>
                      </a:r>
                      <a:r>
                        <a:rPr lang="en-US" sz="1100" b="0" i="0" u="none" strike="noStrike" baseline="0" dirty="0" smtClean="0">
                          <a:solidFill>
                            <a:srgbClr val="000000"/>
                          </a:solidFill>
                          <a:effectLst/>
                          <a:latin typeface="Calibri Light" panose="020F0302020204030204" pitchFamily="34" charset="0"/>
                        </a:rPr>
                        <a:t> for a</a:t>
                      </a:r>
                      <a:r>
                        <a:rPr lang="en-US" sz="1100" b="0" i="0" u="none" strike="noStrike" dirty="0" smtClean="0">
                          <a:solidFill>
                            <a:srgbClr val="000000"/>
                          </a:solidFill>
                          <a:effectLst/>
                          <a:latin typeface="Calibri Light" panose="020F0302020204030204" pitchFamily="34" charset="0"/>
                        </a:rPr>
                        <a:t>sthma</a:t>
                      </a:r>
                      <a:r>
                        <a:rPr lang="en-US" sz="1100" b="0" i="0" u="none" strike="noStrike" baseline="30000" dirty="0" smtClean="0">
                          <a:solidFill>
                            <a:srgbClr val="000000"/>
                          </a:solidFill>
                          <a:effectLst/>
                          <a:latin typeface="Calibri Light" panose="020F0302020204030204" pitchFamily="34" charset="0"/>
                        </a:rPr>
                        <a:t>*</a:t>
                      </a:r>
                      <a:endParaRPr lang="en-US" sz="1100" b="0" i="0" u="none" strike="noStrike" baseline="30000" dirty="0">
                        <a:solidFill>
                          <a:srgbClr val="000000"/>
                        </a:solidFill>
                        <a:effectLst/>
                        <a:latin typeface="Calibri Light" panose="020F0302020204030204" pitchFamily="34" charset="0"/>
                      </a:endParaRPr>
                    </a:p>
                  </a:txBody>
                  <a:tcPr marL="186606" marR="0" marT="0" marB="0" anchor="ctr">
                    <a:lnL>
                      <a:noFill/>
                    </a:lnL>
                    <a:lnR>
                      <a:noFill/>
                    </a:lnR>
                    <a:lnT>
                      <a:noFill/>
                    </a:lnT>
                    <a:lnB w="12700" cap="flat" cmpd="sng" algn="ctr">
                      <a:no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114 per 100,000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140 per 100,000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noFill/>
                  </a:tcPr>
                </a:tc>
              </a:tr>
              <a:tr h="270063">
                <a:tc>
                  <a:txBody>
                    <a:bodyPr/>
                    <a:lstStyle/>
                    <a:p>
                      <a:pPr algn="l" fontAlgn="ctr"/>
                      <a:r>
                        <a:rPr lang="en-US" sz="1100" b="0" i="0" u="none" strike="noStrike" dirty="0" smtClean="0">
                          <a:solidFill>
                            <a:srgbClr val="000000"/>
                          </a:solidFill>
                          <a:effectLst/>
                          <a:latin typeface="Calibri Light" panose="020F0302020204030204" pitchFamily="34" charset="0"/>
                        </a:rPr>
                        <a:t>Number of COPD admissions</a:t>
                      </a:r>
                      <a:r>
                        <a:rPr lang="en-US" sz="1100" b="0" i="0" u="none" strike="noStrike" baseline="0" dirty="0" smtClean="0">
                          <a:solidFill>
                            <a:srgbClr val="000000"/>
                          </a:solidFill>
                          <a:effectLst/>
                          <a:latin typeface="Calibri Light" panose="020F0302020204030204" pitchFamily="34" charset="0"/>
                        </a:rPr>
                        <a:t> </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smtClean="0">
                          <a:solidFill>
                            <a:srgbClr val="000000"/>
                          </a:solidFill>
                          <a:effectLst/>
                          <a:latin typeface="Calibri Light" panose="020F0302020204030204" pitchFamily="34" charset="0"/>
                        </a:rPr>
                        <a:t>199 per 100,000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smtClean="0">
                          <a:solidFill>
                            <a:srgbClr val="000000"/>
                          </a:solidFill>
                          <a:effectLst/>
                          <a:latin typeface="Calibri Light" panose="020F0302020204030204" pitchFamily="34" charset="0"/>
                        </a:rPr>
                        <a:t>247 per 100,000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r>
              <a:tr h="270063">
                <a:tc>
                  <a:txBody>
                    <a:bodyPr/>
                    <a:lstStyle/>
                    <a:p>
                      <a:pPr algn="l" fontAlgn="ctr"/>
                      <a:r>
                        <a:rPr lang="en-US" sz="1100" b="1" i="0" u="none" strike="noStrike" dirty="0" smtClean="0">
                          <a:solidFill>
                            <a:schemeClr val="bg1"/>
                          </a:solidFill>
                          <a:effectLst/>
                          <a:latin typeface="Calibri Light" panose="020F0302020204030204" pitchFamily="34" charset="0"/>
                        </a:rPr>
                        <a:t>Patient safety</a:t>
                      </a:r>
                      <a:endParaRPr lang="en-US" sz="1100" b="1" i="0" u="none" strike="noStrike" dirty="0">
                        <a:solidFill>
                          <a:schemeClr val="bg1"/>
                        </a:solidFill>
                        <a:effectLst/>
                        <a:latin typeface="Calibri Light" panose="020F0302020204030204" pitchFamily="34" charset="0"/>
                      </a:endParaRPr>
                    </a:p>
                  </a:txBody>
                  <a:tcPr marL="46651" marR="0" marT="0" marB="0" anchor="ctr">
                    <a:lnL>
                      <a:noFill/>
                    </a:lnL>
                    <a:lnR>
                      <a:noFill/>
                    </a:lnR>
                    <a:lnT>
                      <a:noFill/>
                    </a:lnT>
                    <a:lnB w="12700" cap="flat" cmpd="sng" algn="ctr">
                      <a:noFill/>
                      <a:prstDash val="solid"/>
                      <a:round/>
                      <a:headEnd type="none" w="med" len="med"/>
                      <a:tailEnd type="none" w="med" len="med"/>
                    </a:lnB>
                    <a:solidFill>
                      <a:srgbClr val="0C2D83"/>
                    </a:solidFill>
                  </a:tcPr>
                </a:tc>
                <a:tc>
                  <a:txBody>
                    <a:bodyPr/>
                    <a:lstStyle/>
                    <a:p>
                      <a:pPr algn="ctr" fontAlgn="ctr"/>
                      <a:endParaRPr lang="en-US" sz="1100" b="0" i="0" u="none" strike="noStrike" dirty="0">
                        <a:solidFill>
                          <a:schemeClr val="bg1"/>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rgbClr val="0C2D83"/>
                    </a:solidFill>
                  </a:tcPr>
                </a:tc>
                <a:tc>
                  <a:txBody>
                    <a:bodyPr/>
                    <a:lstStyle/>
                    <a:p>
                      <a:pPr algn="ctr" fontAlgn="ctr"/>
                      <a:endParaRPr lang="en-US" sz="1100" b="0" i="0" u="none" strike="noStrike" dirty="0">
                        <a:solidFill>
                          <a:schemeClr val="bg1"/>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rgbClr val="0C2D83"/>
                    </a:solidFill>
                  </a:tcPr>
                </a:tc>
                <a:tc>
                  <a:txBody>
                    <a:bodyPr/>
                    <a:lstStyle/>
                    <a:p>
                      <a:pPr algn="ctr" fontAlgn="ctr"/>
                      <a:endParaRPr lang="en-US" sz="1100" b="0" i="0" u="none" strike="noStrike" dirty="0">
                        <a:solidFill>
                          <a:schemeClr val="bg1"/>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rgbClr val="0C2D83"/>
                    </a:solidFill>
                  </a:tcPr>
                </a:tc>
              </a:tr>
              <a:tr h="270063">
                <a:tc>
                  <a:txBody>
                    <a:bodyPr/>
                    <a:lstStyle/>
                    <a:p>
                      <a:pPr algn="l" fontAlgn="ctr"/>
                      <a:r>
                        <a:rPr lang="en-US" sz="1100" b="0" i="0" u="none" strike="noStrike" dirty="0" smtClean="0">
                          <a:solidFill>
                            <a:srgbClr val="000000"/>
                          </a:solidFill>
                          <a:effectLst/>
                          <a:latin typeface="Calibri Light" panose="020F0302020204030204" pitchFamily="34" charset="0"/>
                        </a:rPr>
                        <a:t>Rate of iatrogenic pneumothorax  (risk-adjusted)</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a:noFill/>
                    </a:lnT>
                    <a:lnB w="12700" cap="flat" cmpd="sng" algn="ctr">
                      <a:no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0.42 per 1,000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0.41 per 1,000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Light" panose="020F0302020204030204" pitchFamily="34" charset="0"/>
                        </a:rPr>
                        <a:t>N/A</a:t>
                      </a:r>
                    </a:p>
                  </a:txBody>
                  <a:tcPr marL="0" marR="0" marT="0" marB="0" anchor="ctr">
                    <a:lnL>
                      <a:noFill/>
                    </a:lnL>
                    <a:lnR>
                      <a:noFill/>
                    </a:lnR>
                    <a:lnT>
                      <a:noFill/>
                    </a:lnT>
                    <a:lnB w="12700" cap="flat" cmpd="sng" algn="ctr">
                      <a:noFill/>
                      <a:prstDash val="solid"/>
                      <a:round/>
                      <a:headEnd type="none" w="med" len="med"/>
                      <a:tailEnd type="none" w="med" len="med"/>
                    </a:lnB>
                    <a:noFill/>
                  </a:tcPr>
                </a:tc>
              </a:tr>
              <a:tr h="270063">
                <a:tc>
                  <a:txBody>
                    <a:bodyPr/>
                    <a:lstStyle/>
                    <a:p>
                      <a:pPr algn="l" fontAlgn="ctr"/>
                      <a:r>
                        <a:rPr lang="en-US" sz="1100" b="0" i="0" u="none" strike="noStrike" dirty="0" smtClean="0">
                          <a:solidFill>
                            <a:srgbClr val="000000"/>
                          </a:solidFill>
                          <a:effectLst/>
                          <a:latin typeface="Calibri Light" panose="020F0302020204030204" pitchFamily="34" charset="0"/>
                        </a:rPr>
                        <a:t>Rate of postoperative respiratory failure</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baseline="0" dirty="0" smtClean="0">
                          <a:solidFill>
                            <a:srgbClr val="000000"/>
                          </a:solidFill>
                          <a:effectLst/>
                          <a:latin typeface="Calibri Light" panose="020F0302020204030204" pitchFamily="34" charset="0"/>
                        </a:rPr>
                        <a:t>8.3 per 1,000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smtClean="0">
                          <a:solidFill>
                            <a:srgbClr val="000000"/>
                          </a:solidFill>
                          <a:effectLst/>
                          <a:latin typeface="Calibri Light" panose="020F0302020204030204" pitchFamily="34" charset="0"/>
                        </a:rPr>
                        <a:t>6.6 per 1,000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Light" panose="020F0302020204030204" pitchFamily="34" charset="0"/>
                        </a:rPr>
                        <a:t>N/A</a:t>
                      </a: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85000"/>
                      </a:schemeClr>
                    </a:solidFill>
                  </a:tcPr>
                </a:tc>
              </a:tr>
              <a:tr h="326541">
                <a:tc>
                  <a:txBody>
                    <a:bodyPr/>
                    <a:lstStyle/>
                    <a:p>
                      <a:pPr algn="l" fontAlgn="ctr"/>
                      <a:r>
                        <a:rPr lang="en-US" sz="1100" b="0" i="0" u="none" strike="noStrike" dirty="0" smtClean="0">
                          <a:solidFill>
                            <a:srgbClr val="000000"/>
                          </a:solidFill>
                          <a:effectLst/>
                          <a:latin typeface="Calibri Light" panose="020F0302020204030204" pitchFamily="34" charset="0"/>
                        </a:rPr>
                        <a:t>Rate of central venous catheter-related blood stream infections</a:t>
                      </a:r>
                      <a:endParaRPr lang="en-US" sz="1100" b="0" i="0" u="none" strike="noStrike" dirty="0">
                        <a:solidFill>
                          <a:srgbClr val="000000"/>
                        </a:solidFill>
                        <a:effectLst/>
                        <a:latin typeface="Calibri Light" panose="020F0302020204030204" pitchFamily="34" charset="0"/>
                      </a:endParaRPr>
                    </a:p>
                  </a:txBody>
                  <a:tcPr marL="186606" marR="0" marT="0" marB="0" anchor="ctr">
                    <a:lnL>
                      <a:noFill/>
                    </a:lnL>
                    <a:lnR>
                      <a:noFill/>
                    </a:lnR>
                    <a:lnT>
                      <a:noFill/>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0.39 per</a:t>
                      </a:r>
                      <a:r>
                        <a:rPr lang="en-US" sz="1100" b="0" i="0" u="none" strike="noStrike" baseline="0" dirty="0" smtClean="0">
                          <a:solidFill>
                            <a:srgbClr val="000000"/>
                          </a:solidFill>
                          <a:effectLst/>
                          <a:latin typeface="Calibri Light" panose="020F0302020204030204" pitchFamily="34" charset="0"/>
                        </a:rPr>
                        <a:t> 1,000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0.28 per 1,000</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Light" panose="020F0302020204030204" pitchFamily="34" charset="0"/>
                        </a:rPr>
                        <a:t>N/A</a:t>
                      </a:r>
                      <a:endParaRPr lang="en-US" sz="1100" b="0" i="0" u="none" strike="noStrike" dirty="0">
                        <a:solidFill>
                          <a:srgbClr val="000000"/>
                        </a:solidFill>
                        <a:effectLst/>
                        <a:latin typeface="Calibri Light" panose="020F0302020204030204" pitchFamily="34" charset="0"/>
                      </a:endParaRPr>
                    </a:p>
                  </a:txBody>
                  <a:tcPr marL="0" marR="0" marT="0" marB="0" anchor="ctr">
                    <a:lnL>
                      <a:noFill/>
                    </a:lnL>
                    <a:lnR>
                      <a:noFill/>
                    </a:lnR>
                    <a:lnT>
                      <a:noFill/>
                    </a:lnT>
                    <a:lnB w="12700" cap="flat" cmpd="sng" algn="ctr">
                      <a:solidFill>
                        <a:schemeClr val="bg1">
                          <a:lumMod val="75000"/>
                        </a:schemeClr>
                      </a:solidFill>
                      <a:prstDash val="solid"/>
                      <a:round/>
                      <a:headEnd type="none" w="med" len="med"/>
                      <a:tailEnd type="none" w="med" len="med"/>
                    </a:lnB>
                    <a:noFill/>
                  </a:tcPr>
                </a:tc>
              </a:tr>
            </a:tbl>
          </a:graphicData>
        </a:graphic>
      </p:graphicFrame>
      <p:sp>
        <p:nvSpPr>
          <p:cNvPr id="13" name="Oval 12"/>
          <p:cNvSpPr/>
          <p:nvPr>
            <p:custDataLst>
              <p:tags r:id="rId4"/>
            </p:custDataLst>
          </p:nvPr>
        </p:nvSpPr>
        <p:spPr bwMode="auto">
          <a:xfrm>
            <a:off x="7891463" y="2094331"/>
            <a:ext cx="155575" cy="155575"/>
          </a:xfrm>
          <a:prstGeom prst="ellipse">
            <a:avLst/>
          </a:prstGeom>
          <a:solidFill>
            <a:srgbClr val="0C2D83"/>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9" name="Oval 18"/>
          <p:cNvSpPr/>
          <p:nvPr>
            <p:custDataLst>
              <p:tags r:id="rId5"/>
            </p:custDataLst>
          </p:nvPr>
        </p:nvSpPr>
        <p:spPr bwMode="auto">
          <a:xfrm>
            <a:off x="7891463" y="2366448"/>
            <a:ext cx="155575" cy="1555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6" name="Arc 5"/>
          <p:cNvSpPr/>
          <p:nvPr>
            <p:custDataLst>
              <p:tags r:id="rId6"/>
            </p:custDataLst>
          </p:nvPr>
        </p:nvSpPr>
        <p:spPr bwMode="gray">
          <a:xfrm>
            <a:off x="7891464" y="2366963"/>
            <a:ext cx="155573" cy="155573"/>
          </a:xfrm>
          <a:prstGeom prst="arc">
            <a:avLst>
              <a:gd name="adj1" fmla="val 16200000"/>
              <a:gd name="adj2" fmla="val 54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20" name="Oval 19"/>
          <p:cNvSpPr/>
          <p:nvPr>
            <p:custDataLst>
              <p:tags r:id="rId7"/>
            </p:custDataLst>
          </p:nvPr>
        </p:nvSpPr>
        <p:spPr bwMode="auto">
          <a:xfrm>
            <a:off x="7891463" y="2640185"/>
            <a:ext cx="155575" cy="1555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2" name="Arc 21"/>
          <p:cNvSpPr/>
          <p:nvPr>
            <p:custDataLst>
              <p:tags r:id="rId8"/>
            </p:custDataLst>
          </p:nvPr>
        </p:nvSpPr>
        <p:spPr bwMode="gray">
          <a:xfrm>
            <a:off x="7891464" y="2640013"/>
            <a:ext cx="155573" cy="155573"/>
          </a:xfrm>
          <a:prstGeom prst="arc">
            <a:avLst>
              <a:gd name="adj1" fmla="val 16200000"/>
              <a:gd name="adj2" fmla="val 54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23" name="Oval 22"/>
          <p:cNvSpPr/>
          <p:nvPr>
            <p:custDataLst>
              <p:tags r:id="rId9"/>
            </p:custDataLst>
          </p:nvPr>
        </p:nvSpPr>
        <p:spPr bwMode="auto">
          <a:xfrm>
            <a:off x="7891463" y="2912302"/>
            <a:ext cx="155575" cy="1555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4" name="Arc 23"/>
          <p:cNvSpPr/>
          <p:nvPr>
            <p:custDataLst>
              <p:tags r:id="rId10"/>
            </p:custDataLst>
          </p:nvPr>
        </p:nvSpPr>
        <p:spPr bwMode="gray">
          <a:xfrm>
            <a:off x="7891464" y="2913063"/>
            <a:ext cx="155573" cy="155573"/>
          </a:xfrm>
          <a:prstGeom prst="arc">
            <a:avLst>
              <a:gd name="adj1" fmla="val 16200000"/>
              <a:gd name="adj2" fmla="val 54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25" name="Oval 24"/>
          <p:cNvSpPr/>
          <p:nvPr>
            <p:custDataLst>
              <p:tags r:id="rId11"/>
            </p:custDataLst>
          </p:nvPr>
        </p:nvSpPr>
        <p:spPr bwMode="auto">
          <a:xfrm>
            <a:off x="7891463" y="3493791"/>
            <a:ext cx="155575" cy="1555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6" name="Arc 25"/>
          <p:cNvSpPr/>
          <p:nvPr>
            <p:custDataLst>
              <p:tags r:id="rId12"/>
            </p:custDataLst>
          </p:nvPr>
        </p:nvSpPr>
        <p:spPr bwMode="gray">
          <a:xfrm>
            <a:off x="7891464" y="3494088"/>
            <a:ext cx="155573" cy="155573"/>
          </a:xfrm>
          <a:prstGeom prst="arc">
            <a:avLst>
              <a:gd name="adj1" fmla="val 16200000"/>
              <a:gd name="adj2" fmla="val 54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27" name="Oval 26"/>
          <p:cNvSpPr/>
          <p:nvPr>
            <p:custDataLst>
              <p:tags r:id="rId13"/>
            </p:custDataLst>
          </p:nvPr>
        </p:nvSpPr>
        <p:spPr bwMode="auto">
          <a:xfrm>
            <a:off x="7891463" y="3763963"/>
            <a:ext cx="155575" cy="1555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8" name="Arc 27"/>
          <p:cNvSpPr/>
          <p:nvPr>
            <p:custDataLst>
              <p:tags r:id="rId14"/>
            </p:custDataLst>
          </p:nvPr>
        </p:nvSpPr>
        <p:spPr bwMode="gray">
          <a:xfrm>
            <a:off x="7891464" y="3763963"/>
            <a:ext cx="155573" cy="155573"/>
          </a:xfrm>
          <a:prstGeom prst="arc">
            <a:avLst>
              <a:gd name="adj1" fmla="val 16200000"/>
              <a:gd name="adj2" fmla="val 54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29" name="Oval 28"/>
          <p:cNvSpPr/>
          <p:nvPr>
            <p:custDataLst>
              <p:tags r:id="rId15"/>
            </p:custDataLst>
          </p:nvPr>
        </p:nvSpPr>
        <p:spPr bwMode="auto">
          <a:xfrm>
            <a:off x="7891463" y="4032250"/>
            <a:ext cx="155575" cy="1555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0" name="Arc 29"/>
          <p:cNvSpPr/>
          <p:nvPr>
            <p:custDataLst>
              <p:tags r:id="rId16"/>
            </p:custDataLst>
          </p:nvPr>
        </p:nvSpPr>
        <p:spPr bwMode="gray">
          <a:xfrm>
            <a:off x="7891464" y="4032250"/>
            <a:ext cx="155573" cy="155573"/>
          </a:xfrm>
          <a:prstGeom prst="arc">
            <a:avLst>
              <a:gd name="adj1" fmla="val 16200000"/>
              <a:gd name="adj2" fmla="val 54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31" name="Oval 30"/>
          <p:cNvSpPr/>
          <p:nvPr>
            <p:custDataLst>
              <p:tags r:id="rId17"/>
            </p:custDataLst>
          </p:nvPr>
        </p:nvSpPr>
        <p:spPr bwMode="auto">
          <a:xfrm>
            <a:off x="7891463" y="4302043"/>
            <a:ext cx="155575" cy="1555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3" name="Oval 32"/>
          <p:cNvSpPr/>
          <p:nvPr>
            <p:custDataLst>
              <p:tags r:id="rId18"/>
            </p:custDataLst>
          </p:nvPr>
        </p:nvSpPr>
        <p:spPr bwMode="auto">
          <a:xfrm>
            <a:off x="7891463" y="4572541"/>
            <a:ext cx="155575" cy="1555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4" name="Oval 33"/>
          <p:cNvSpPr/>
          <p:nvPr>
            <p:custDataLst>
              <p:tags r:id="rId19"/>
            </p:custDataLst>
          </p:nvPr>
        </p:nvSpPr>
        <p:spPr bwMode="auto">
          <a:xfrm>
            <a:off x="7891463" y="4841419"/>
            <a:ext cx="155575" cy="1555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9" name="Oval 38"/>
          <p:cNvSpPr/>
          <p:nvPr>
            <p:custDataLst>
              <p:tags r:id="rId20"/>
            </p:custDataLst>
          </p:nvPr>
        </p:nvSpPr>
        <p:spPr bwMode="auto">
          <a:xfrm>
            <a:off x="3890859" y="1321712"/>
            <a:ext cx="155575" cy="155575"/>
          </a:xfrm>
          <a:prstGeom prst="ellipse">
            <a:avLst/>
          </a:prstGeom>
          <a:solidFill>
            <a:srgbClr val="0C2D83"/>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40" name="Oval 39"/>
          <p:cNvSpPr/>
          <p:nvPr>
            <p:custDataLst>
              <p:tags r:id="rId21"/>
            </p:custDataLst>
          </p:nvPr>
        </p:nvSpPr>
        <p:spPr bwMode="auto">
          <a:xfrm>
            <a:off x="5577113" y="1324952"/>
            <a:ext cx="155575" cy="1555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41" name="Arc 40"/>
          <p:cNvSpPr/>
          <p:nvPr>
            <p:custDataLst>
              <p:tags r:id="rId22"/>
            </p:custDataLst>
          </p:nvPr>
        </p:nvSpPr>
        <p:spPr bwMode="gray">
          <a:xfrm>
            <a:off x="5576889" y="1325563"/>
            <a:ext cx="155575" cy="155573"/>
          </a:xfrm>
          <a:prstGeom prst="arc">
            <a:avLst>
              <a:gd name="adj1" fmla="val 16200000"/>
              <a:gd name="adj2" fmla="val 5400000"/>
            </a:avLst>
          </a:prstGeom>
          <a:solidFill>
            <a:srgbClr val="0C2D83"/>
          </a:solidFill>
          <a:ln w="9525">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txBody>
          <a:bodyPr lIns="93296" tIns="46648" rIns="93296" bIns="46648" rtlCol="0" anchor="ctr"/>
          <a:lstStyle/>
          <a:p>
            <a:pPr algn="ctr"/>
            <a:endParaRPr lang="en-US"/>
          </a:p>
        </p:txBody>
      </p:sp>
      <p:sp>
        <p:nvSpPr>
          <p:cNvPr id="42" name="Oval 41"/>
          <p:cNvSpPr/>
          <p:nvPr>
            <p:custDataLst>
              <p:tags r:id="rId23"/>
            </p:custDataLst>
          </p:nvPr>
        </p:nvSpPr>
        <p:spPr bwMode="auto">
          <a:xfrm>
            <a:off x="7692625" y="1326572"/>
            <a:ext cx="155575" cy="155575"/>
          </a:xfrm>
          <a:prstGeom prst="ellipse">
            <a:avLst/>
          </a:prstGeom>
          <a:solidFill>
            <a:schemeClr val="bg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44" name="TextBox 43"/>
          <p:cNvSpPr txBox="1"/>
          <p:nvPr/>
        </p:nvSpPr>
        <p:spPr>
          <a:xfrm>
            <a:off x="4023684" y="1286077"/>
            <a:ext cx="2021861" cy="235521"/>
          </a:xfrm>
          <a:prstGeom prst="rect">
            <a:avLst/>
          </a:prstGeom>
          <a:noFill/>
        </p:spPr>
        <p:txBody>
          <a:bodyPr wrap="square" lIns="93296" tIns="46648" rIns="93296" bIns="46648" rtlCol="0">
            <a:spAutoFit/>
          </a:bodyPr>
          <a:lstStyle/>
          <a:p>
            <a:r>
              <a:rPr lang="en-US" sz="900" dirty="0">
                <a:latin typeface="+mj-lt"/>
              </a:rPr>
              <a:t>Better than 90</a:t>
            </a:r>
            <a:r>
              <a:rPr lang="en-US" sz="900" baseline="30000" dirty="0">
                <a:latin typeface="+mj-lt"/>
              </a:rPr>
              <a:t>th</a:t>
            </a:r>
            <a:r>
              <a:rPr lang="en-US" sz="900" dirty="0">
                <a:latin typeface="+mj-lt"/>
              </a:rPr>
              <a:t> percentile</a:t>
            </a:r>
          </a:p>
        </p:txBody>
      </p:sp>
      <p:sp>
        <p:nvSpPr>
          <p:cNvPr id="45" name="TextBox 44"/>
          <p:cNvSpPr txBox="1"/>
          <p:nvPr/>
        </p:nvSpPr>
        <p:spPr>
          <a:xfrm>
            <a:off x="5709938" y="1286077"/>
            <a:ext cx="2021861" cy="235521"/>
          </a:xfrm>
          <a:prstGeom prst="rect">
            <a:avLst/>
          </a:prstGeom>
          <a:noFill/>
        </p:spPr>
        <p:txBody>
          <a:bodyPr wrap="square" lIns="93296" tIns="46648" rIns="93296" bIns="46648" rtlCol="0">
            <a:spAutoFit/>
          </a:bodyPr>
          <a:lstStyle/>
          <a:p>
            <a:r>
              <a:rPr lang="en-US" sz="900" dirty="0">
                <a:latin typeface="+mj-lt"/>
              </a:rPr>
              <a:t>Between average and 90</a:t>
            </a:r>
            <a:r>
              <a:rPr lang="en-US" sz="900" baseline="30000" dirty="0">
                <a:latin typeface="+mj-lt"/>
              </a:rPr>
              <a:t>th</a:t>
            </a:r>
            <a:r>
              <a:rPr lang="en-US" sz="900" dirty="0">
                <a:latin typeface="+mj-lt"/>
              </a:rPr>
              <a:t> percentile</a:t>
            </a:r>
          </a:p>
        </p:txBody>
      </p:sp>
      <p:sp>
        <p:nvSpPr>
          <p:cNvPr id="46" name="TextBox 45"/>
          <p:cNvSpPr txBox="1"/>
          <p:nvPr/>
        </p:nvSpPr>
        <p:spPr>
          <a:xfrm>
            <a:off x="7825450" y="1286077"/>
            <a:ext cx="2021861" cy="235521"/>
          </a:xfrm>
          <a:prstGeom prst="rect">
            <a:avLst/>
          </a:prstGeom>
          <a:noFill/>
        </p:spPr>
        <p:txBody>
          <a:bodyPr wrap="square" lIns="93296" tIns="46648" rIns="93296" bIns="46648" rtlCol="0">
            <a:spAutoFit/>
          </a:bodyPr>
          <a:lstStyle/>
          <a:p>
            <a:r>
              <a:rPr lang="en-US" sz="900" dirty="0">
                <a:latin typeface="+mj-lt"/>
              </a:rPr>
              <a:t>Below average</a:t>
            </a:r>
          </a:p>
        </p:txBody>
      </p:sp>
      <p:grpSp>
        <p:nvGrpSpPr>
          <p:cNvPr id="57" name="Group 56"/>
          <p:cNvGrpSpPr/>
          <p:nvPr/>
        </p:nvGrpSpPr>
        <p:grpSpPr>
          <a:xfrm>
            <a:off x="8556900" y="62718"/>
            <a:ext cx="526780" cy="525890"/>
            <a:chOff x="8386059" y="61469"/>
            <a:chExt cx="516263" cy="515421"/>
          </a:xfrm>
        </p:grpSpPr>
        <p:sp>
          <p:nvSpPr>
            <p:cNvPr id="58" name="Oval 57"/>
            <p:cNvSpPr/>
            <p:nvPr/>
          </p:nvSpPr>
          <p:spPr>
            <a:xfrm>
              <a:off x="8386059"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59" name="Oval 58"/>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60" name="Oval 59"/>
            <p:cNvSpPr/>
            <p:nvPr/>
          </p:nvSpPr>
          <p:spPr>
            <a:xfrm>
              <a:off x="8653287" y="327855"/>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61" name="Oval 60"/>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
        <p:nvSpPr>
          <p:cNvPr id="38" name="TextBox 37"/>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smtClean="0">
                <a:solidFill>
                  <a:srgbClr val="0C2D83"/>
                </a:solidFill>
                <a:latin typeface="Calibri Light" panose="020F0302020204030204" pitchFamily="34" charset="0"/>
              </a:rPr>
              <a:t>Condition and procedure quality measures</a:t>
            </a:r>
            <a:endParaRPr lang="en-US" sz="1400" dirty="0">
              <a:solidFill>
                <a:srgbClr val="0C2D83"/>
              </a:solidFill>
              <a:latin typeface="Calibri Light" panose="020F0302020204030204" pitchFamily="34" charset="0"/>
            </a:endParaRPr>
          </a:p>
          <a:p>
            <a:r>
              <a:rPr lang="en-US" sz="1200" dirty="0" smtClean="0">
                <a:solidFill>
                  <a:schemeClr val="bg1">
                    <a:lumMod val="50000"/>
                  </a:schemeClr>
                </a:solidFill>
                <a:latin typeface="Calibri Light" panose="020F0302020204030204" pitchFamily="34" charset="0"/>
              </a:rPr>
              <a:t>Units vary by measure</a:t>
            </a:r>
            <a:endParaRPr lang="en-US" sz="1200" dirty="0">
              <a:solidFill>
                <a:schemeClr val="bg1">
                  <a:lumMod val="50000"/>
                </a:schemeClr>
              </a:solidFill>
              <a:latin typeface="Calibri Light" panose="020F0302020204030204" pitchFamily="34" charset="0"/>
            </a:endParaRPr>
          </a:p>
        </p:txBody>
      </p:sp>
    </p:spTree>
    <p:extLst>
      <p:ext uri="{BB962C8B-B14F-4D97-AF65-F5344CB8AC3E}">
        <p14:creationId xmlns:p14="http://schemas.microsoft.com/office/powerpoint/2010/main" val="4238134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r>
              <a:rPr lang="en-US" dirty="0"/>
              <a:t>for profile </a:t>
            </a:r>
            <a:r>
              <a:rPr lang="en-US" dirty="0" smtClean="0"/>
              <a:t>of </a:t>
            </a:r>
            <a:r>
              <a:rPr lang="en-US" dirty="0"/>
              <a:t>Massachusetts’ health care spending</a:t>
            </a:r>
          </a:p>
        </p:txBody>
      </p:sp>
      <p:sp>
        <p:nvSpPr>
          <p:cNvPr id="3" name="Content Placeholder 2"/>
          <p:cNvSpPr txBox="1">
            <a:spLocks/>
          </p:cNvSpPr>
          <p:nvPr/>
        </p:nvSpPr>
        <p:spPr>
          <a:xfrm>
            <a:off x="816400" y="992093"/>
            <a:ext cx="7435068" cy="4549273"/>
          </a:xfrm>
          <a:prstGeom prst="rect">
            <a:avLst/>
          </a:prstGeom>
        </p:spPr>
        <p:txBody>
          <a:bodyPr wrap="square" lIns="93296" tIns="46648" rIns="93296" bIns="46648">
            <a:sp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1">
              <a:spcAft>
                <a:spcPts val="306"/>
              </a:spcAft>
            </a:pPr>
            <a:r>
              <a:rPr lang="en-US" b="1" kern="0" dirty="0" smtClean="0">
                <a:solidFill>
                  <a:srgbClr val="0C2D83"/>
                </a:solidFill>
              </a:rPr>
              <a:t>Spending in Massachusetts is the highest of any state in the U.S., crowding out other priorities for consumers, businesses, and government</a:t>
            </a:r>
          </a:p>
          <a:p>
            <a:pPr lvl="2">
              <a:spcAft>
                <a:spcPts val="306"/>
              </a:spcAft>
            </a:pPr>
            <a:r>
              <a:rPr lang="en-US" kern="0" dirty="0"/>
              <a:t>Over the past decade, Massachusetts health care spending has grown much faster than the national average, driven </a:t>
            </a:r>
            <a:r>
              <a:rPr lang="en-US" kern="0" dirty="0" smtClean="0"/>
              <a:t>primarily by faster </a:t>
            </a:r>
            <a:r>
              <a:rPr lang="en-US" kern="0" dirty="0"/>
              <a:t>growth in commercial prices</a:t>
            </a:r>
          </a:p>
          <a:p>
            <a:pPr lvl="2">
              <a:spcAft>
                <a:spcPts val="306"/>
              </a:spcAft>
            </a:pPr>
            <a:r>
              <a:rPr lang="en-US" kern="0" dirty="0" smtClean="0"/>
              <a:t>Massachusetts residents continue to use health care services at a higher rate than the nation, especially in hospital care and long-term care, although the difference between Massachusetts and the U.S. average has been stable over the past decade</a:t>
            </a:r>
          </a:p>
          <a:p>
            <a:pPr lvl="2">
              <a:spcAft>
                <a:spcPts val="306"/>
              </a:spcAft>
            </a:pPr>
            <a:endParaRPr lang="en-US" kern="0" dirty="0" smtClean="0"/>
          </a:p>
          <a:p>
            <a:pPr lvl="2">
              <a:spcAft>
                <a:spcPts val="306"/>
              </a:spcAft>
            </a:pPr>
            <a:endParaRPr lang="en-US" kern="0" dirty="0" smtClean="0"/>
          </a:p>
          <a:p>
            <a:pPr lvl="1">
              <a:spcAft>
                <a:spcPts val="306"/>
              </a:spcAft>
            </a:pPr>
            <a:r>
              <a:rPr lang="en-US" b="1" kern="0" dirty="0" smtClean="0">
                <a:solidFill>
                  <a:srgbClr val="0C2D83"/>
                </a:solidFill>
              </a:rPr>
              <a:t>While spending growth in Massachusetts since 2009 has slowed in line with slower national growth, sustaining lower growth rates will require effort</a:t>
            </a:r>
          </a:p>
          <a:p>
            <a:pPr lvl="2">
              <a:spcAft>
                <a:spcPts val="306"/>
              </a:spcAft>
            </a:pPr>
            <a:r>
              <a:rPr lang="en-US" kern="0" dirty="0" smtClean="0"/>
              <a:t>Past periods of slow health care growth in Massachusetts, such as the 1990s, have been followed by sustained periods of higher growth</a:t>
            </a:r>
          </a:p>
          <a:p>
            <a:pPr lvl="2">
              <a:spcAft>
                <a:spcPts val="306"/>
              </a:spcAft>
            </a:pPr>
            <a:r>
              <a:rPr lang="en-US" kern="0" dirty="0" smtClean="0"/>
              <a:t>While observed growth rates for individual payers are low, the statewide growth rate is higher, driven by enrollment shifts between payers due to trends such as the aging of the population</a:t>
            </a:r>
          </a:p>
        </p:txBody>
      </p:sp>
      <p:grpSp>
        <p:nvGrpSpPr>
          <p:cNvPr id="14" name="Group 13"/>
          <p:cNvGrpSpPr/>
          <p:nvPr/>
        </p:nvGrpSpPr>
        <p:grpSpPr>
          <a:xfrm>
            <a:off x="8556900" y="62718"/>
            <a:ext cx="526780" cy="525890"/>
            <a:chOff x="8386059" y="61469"/>
            <a:chExt cx="516263" cy="515421"/>
          </a:xfrm>
        </p:grpSpPr>
        <p:sp>
          <p:nvSpPr>
            <p:cNvPr id="15" name="Oval 14"/>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16" name="Oval 15"/>
            <p:cNvSpPr/>
            <p:nvPr/>
          </p:nvSpPr>
          <p:spPr>
            <a:xfrm>
              <a:off x="8653287"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17" name="Oval 16"/>
            <p:cNvSpPr/>
            <p:nvPr/>
          </p:nvSpPr>
          <p:spPr>
            <a:xfrm>
              <a:off x="8653287" y="327855"/>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18" name="Oval 17"/>
            <p:cNvSpPr/>
            <p:nvPr/>
          </p:nvSpPr>
          <p:spPr>
            <a:xfrm>
              <a:off x="8386059" y="327855"/>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Tree>
    <p:extLst>
      <p:ext uri="{BB962C8B-B14F-4D97-AF65-F5344CB8AC3E}">
        <p14:creationId xmlns:p14="http://schemas.microsoft.com/office/powerpoint/2010/main" val="3824963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2934515964"/>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14354"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621" y="1621"/>
                        <a:ext cx="1619" cy="1619"/>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Light"/>
              <a:sym typeface="Calibri Light"/>
            </a:endParaRPr>
          </a:p>
        </p:txBody>
      </p:sp>
      <p:sp>
        <p:nvSpPr>
          <p:cNvPr id="32" name="Rectangle 31"/>
          <p:cNvSpPr/>
          <p:nvPr/>
        </p:nvSpPr>
        <p:spPr>
          <a:xfrm>
            <a:off x="525499" y="3616454"/>
            <a:ext cx="8390103" cy="2654912"/>
          </a:xfrm>
          <a:prstGeom prst="rect">
            <a:avLst/>
          </a:prstGeom>
          <a:solidFill>
            <a:srgbClr val="C3CFE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0" name="Isosceles Triangle 9"/>
          <p:cNvSpPr/>
          <p:nvPr/>
        </p:nvSpPr>
        <p:spPr>
          <a:xfrm>
            <a:off x="2183545" y="4143071"/>
            <a:ext cx="6004624" cy="450400"/>
          </a:xfrm>
          <a:prstGeom prst="triangl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4" name="Content Placeholder 2"/>
          <p:cNvSpPr txBox="1">
            <a:spLocks/>
          </p:cNvSpPr>
          <p:nvPr/>
        </p:nvSpPr>
        <p:spPr bwMode="auto">
          <a:xfrm>
            <a:off x="621660" y="1639852"/>
            <a:ext cx="140241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sz="1800" b="1" dirty="0" smtClean="0">
                <a:latin typeface="Calibri Light" panose="020F0302020204030204" pitchFamily="34" charset="0"/>
              </a:rPr>
              <a:t>Profile of Massachusetts</a:t>
            </a:r>
          </a:p>
        </p:txBody>
      </p:sp>
      <p:sp>
        <p:nvSpPr>
          <p:cNvPr id="2" name="Title 1"/>
          <p:cNvSpPr>
            <a:spLocks noGrp="1"/>
          </p:cNvSpPr>
          <p:nvPr>
            <p:ph type="title"/>
          </p:nvPr>
        </p:nvSpPr>
        <p:spPr/>
        <p:txBody>
          <a:bodyPr/>
          <a:lstStyle/>
          <a:p>
            <a:r>
              <a:rPr lang="en-US" dirty="0" smtClean="0"/>
              <a:t>Topics in the 2013 cost trends report</a:t>
            </a:r>
            <a:endParaRPr lang="en-US" dirty="0"/>
          </a:p>
        </p:txBody>
      </p:sp>
      <p:sp>
        <p:nvSpPr>
          <p:cNvPr id="4" name="Rectangle 3"/>
          <p:cNvSpPr/>
          <p:nvPr/>
        </p:nvSpPr>
        <p:spPr>
          <a:xfrm>
            <a:off x="2183545" y="4593472"/>
            <a:ext cx="1299076" cy="1429631"/>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6592" tIns="466481" rIns="186592" bIns="46648" rtlCol="0" anchor="ctr"/>
          <a:lstStyle/>
          <a:p>
            <a:pPr algn="ctr"/>
            <a:r>
              <a:rPr lang="en-US" sz="1800" dirty="0">
                <a:solidFill>
                  <a:schemeClr val="tx1"/>
                </a:solidFill>
                <a:latin typeface="Calibri Light" panose="020F0302020204030204" pitchFamily="34" charset="0"/>
              </a:rPr>
              <a:t>Hospital operating expenses</a:t>
            </a:r>
          </a:p>
        </p:txBody>
      </p:sp>
      <p:sp>
        <p:nvSpPr>
          <p:cNvPr id="5" name="Rectangle 4"/>
          <p:cNvSpPr/>
          <p:nvPr/>
        </p:nvSpPr>
        <p:spPr>
          <a:xfrm>
            <a:off x="4536364" y="4593473"/>
            <a:ext cx="1299076" cy="1429631"/>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6592" tIns="466481" rIns="186592" bIns="46648" rtlCol="0" anchor="ctr"/>
          <a:lstStyle/>
          <a:p>
            <a:pPr algn="ctr"/>
            <a:r>
              <a:rPr lang="en-US" sz="1800" dirty="0">
                <a:solidFill>
                  <a:schemeClr val="tx1"/>
                </a:solidFill>
                <a:latin typeface="Calibri Light" panose="020F0302020204030204" pitchFamily="34" charset="0"/>
              </a:rPr>
              <a:t>Wasteful spending</a:t>
            </a:r>
          </a:p>
        </p:txBody>
      </p:sp>
      <p:sp>
        <p:nvSpPr>
          <p:cNvPr id="6" name="Rectangle 5"/>
          <p:cNvSpPr/>
          <p:nvPr/>
        </p:nvSpPr>
        <p:spPr>
          <a:xfrm>
            <a:off x="6889182" y="4593472"/>
            <a:ext cx="1299076" cy="1429631"/>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6592" tIns="466481" rIns="186592" bIns="46648" rtlCol="0" anchor="ctr"/>
          <a:lstStyle/>
          <a:p>
            <a:pPr algn="ctr"/>
            <a:r>
              <a:rPr lang="en-US" sz="1800" dirty="0">
                <a:solidFill>
                  <a:schemeClr val="tx1"/>
                </a:solidFill>
                <a:latin typeface="Calibri Light" panose="020F0302020204030204" pitchFamily="34" charset="0"/>
              </a:rPr>
              <a:t>High-cost patients</a:t>
            </a:r>
          </a:p>
        </p:txBody>
      </p:sp>
      <p:pic>
        <p:nvPicPr>
          <p:cNvPr id="7" name="Picture 35" descr="C:\Users\jyyang\AppData\Local\Microsoft\Windows\Temporary Internet Files\Content.IE5\LBPHHNFX\MC900319486[1].wmf"/>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8637" y="4682780"/>
            <a:ext cx="729025" cy="4289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960790" y="4614636"/>
            <a:ext cx="450133" cy="565251"/>
          </a:xfrm>
          <a:prstGeom prst="rect">
            <a:avLst/>
          </a:prstGeom>
          <a:noFill/>
        </p:spPr>
        <p:txBody>
          <a:bodyPr wrap="none" lIns="93296" tIns="0" rIns="93296" bIns="0">
            <a:spAutoFit/>
          </a:bodyPr>
          <a:lstStyle/>
          <a:p>
            <a:pPr algn="ctr"/>
            <a:r>
              <a:rPr lang="en-US" sz="3700" dirty="0">
                <a:ln w="18415" cmpd="sng">
                  <a:solidFill>
                    <a:srgbClr val="006C31"/>
                  </a:solidFill>
                  <a:prstDash val="solid"/>
                </a:ln>
                <a:solidFill>
                  <a:srgbClr val="006C31"/>
                </a:solidFill>
                <a:effectLst>
                  <a:outerShdw blurRad="63500" dir="3600000" algn="tl" rotWithShape="0">
                    <a:srgbClr val="000000">
                      <a:alpha val="70000"/>
                    </a:srgbClr>
                  </a:outerShdw>
                </a:effectLst>
              </a:rPr>
              <a:t>$</a:t>
            </a:r>
          </a:p>
        </p:txBody>
      </p:sp>
      <p:sp>
        <p:nvSpPr>
          <p:cNvPr id="13" name="Isosceles Triangle 12"/>
          <p:cNvSpPr/>
          <p:nvPr/>
        </p:nvSpPr>
        <p:spPr>
          <a:xfrm flipH="1" flipV="1">
            <a:off x="2183545" y="2605891"/>
            <a:ext cx="6004624" cy="450400"/>
          </a:xfrm>
          <a:prstGeom prst="triangl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4" name="Rectangle 13"/>
          <p:cNvSpPr/>
          <p:nvPr/>
        </p:nvSpPr>
        <p:spPr>
          <a:xfrm>
            <a:off x="3751551" y="1176259"/>
            <a:ext cx="1299076" cy="1429631"/>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Trends in spending</a:t>
            </a:r>
          </a:p>
        </p:txBody>
      </p:sp>
      <p:sp>
        <p:nvSpPr>
          <p:cNvPr id="15" name="Rectangle 14"/>
          <p:cNvSpPr/>
          <p:nvPr/>
        </p:nvSpPr>
        <p:spPr>
          <a:xfrm>
            <a:off x="5321177" y="1176260"/>
            <a:ext cx="1299076" cy="1429631"/>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The MA delivery system</a:t>
            </a:r>
          </a:p>
        </p:txBody>
      </p:sp>
      <p:sp>
        <p:nvSpPr>
          <p:cNvPr id="16" name="Rectangle 15"/>
          <p:cNvSpPr/>
          <p:nvPr/>
        </p:nvSpPr>
        <p:spPr>
          <a:xfrm>
            <a:off x="6889182" y="1176259"/>
            <a:ext cx="1299076" cy="1429631"/>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Quality and access</a:t>
            </a:r>
          </a:p>
        </p:txBody>
      </p:sp>
      <p:sp>
        <p:nvSpPr>
          <p:cNvPr id="17" name="Rectangle 16"/>
          <p:cNvSpPr/>
          <p:nvPr/>
        </p:nvSpPr>
        <p:spPr>
          <a:xfrm>
            <a:off x="2183545" y="1176259"/>
            <a:ext cx="1299076" cy="142963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Levels of spending</a:t>
            </a:r>
          </a:p>
        </p:txBody>
      </p:sp>
      <p:pic>
        <p:nvPicPr>
          <p:cNvPr id="8" name="Picture 9" descr="http://www.clker.com/cliparts/b/f/d/3/k/d/man-figure-symbol-hi.png"/>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5630" y="4654197"/>
            <a:ext cx="246914" cy="57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ontent Placeholder 2"/>
          <p:cNvSpPr txBox="1">
            <a:spLocks/>
          </p:cNvSpPr>
          <p:nvPr/>
        </p:nvSpPr>
        <p:spPr bwMode="auto">
          <a:xfrm>
            <a:off x="621660" y="5182676"/>
            <a:ext cx="14024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sz="1800" b="1" dirty="0" smtClean="0">
                <a:latin typeface="Calibri Light" panose="020F0302020204030204" pitchFamily="34" charset="0"/>
              </a:rPr>
              <a:t>Deep-dives</a:t>
            </a:r>
          </a:p>
        </p:txBody>
      </p:sp>
      <p:cxnSp>
        <p:nvCxnSpPr>
          <p:cNvPr id="33" name="Straight Connector 32"/>
          <p:cNvCxnSpPr/>
          <p:nvPr/>
        </p:nvCxnSpPr>
        <p:spPr>
          <a:xfrm>
            <a:off x="2520472" y="1628610"/>
            <a:ext cx="60057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20472" y="1349791"/>
            <a:ext cx="60057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Up-Down Arrow 36"/>
          <p:cNvSpPr/>
          <p:nvPr/>
        </p:nvSpPr>
        <p:spPr>
          <a:xfrm>
            <a:off x="2734291" y="1349790"/>
            <a:ext cx="171591" cy="27882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8" name="Freeform 37"/>
          <p:cNvSpPr/>
          <p:nvPr/>
        </p:nvSpPr>
        <p:spPr>
          <a:xfrm>
            <a:off x="3978329" y="1371238"/>
            <a:ext cx="825784" cy="257372"/>
          </a:xfrm>
          <a:custGeom>
            <a:avLst/>
            <a:gdLst>
              <a:gd name="connsiteX0" fmla="*/ 0 w 809297"/>
              <a:gd name="connsiteY0" fmla="*/ 252248 h 252248"/>
              <a:gd name="connsiteX1" fmla="*/ 84083 w 809297"/>
              <a:gd name="connsiteY1" fmla="*/ 231227 h 252248"/>
              <a:gd name="connsiteX2" fmla="*/ 157655 w 809297"/>
              <a:gd name="connsiteY2" fmla="*/ 189186 h 252248"/>
              <a:gd name="connsiteX3" fmla="*/ 220717 w 809297"/>
              <a:gd name="connsiteY3" fmla="*/ 168165 h 252248"/>
              <a:gd name="connsiteX4" fmla="*/ 515007 w 809297"/>
              <a:gd name="connsiteY4" fmla="*/ 168165 h 252248"/>
              <a:gd name="connsiteX5" fmla="*/ 578069 w 809297"/>
              <a:gd name="connsiteY5" fmla="*/ 126124 h 252248"/>
              <a:gd name="connsiteX6" fmla="*/ 599090 w 809297"/>
              <a:gd name="connsiteY6" fmla="*/ 94593 h 252248"/>
              <a:gd name="connsiteX7" fmla="*/ 630621 w 809297"/>
              <a:gd name="connsiteY7" fmla="*/ 84083 h 252248"/>
              <a:gd name="connsiteX8" fmla="*/ 788276 w 809297"/>
              <a:gd name="connsiteY8" fmla="*/ 63062 h 252248"/>
              <a:gd name="connsiteX9" fmla="*/ 809297 w 809297"/>
              <a:gd name="connsiteY9" fmla="*/ 0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297" h="252248">
                <a:moveTo>
                  <a:pt x="0" y="252248"/>
                </a:moveTo>
                <a:cubicBezTo>
                  <a:pt x="19995" y="248249"/>
                  <a:pt x="62533" y="242002"/>
                  <a:pt x="84083" y="231227"/>
                </a:cubicBezTo>
                <a:cubicBezTo>
                  <a:pt x="159918" y="193310"/>
                  <a:pt x="65533" y="226035"/>
                  <a:pt x="157655" y="189186"/>
                </a:cubicBezTo>
                <a:cubicBezTo>
                  <a:pt x="178228" y="180957"/>
                  <a:pt x="220717" y="168165"/>
                  <a:pt x="220717" y="168165"/>
                </a:cubicBezTo>
                <a:cubicBezTo>
                  <a:pt x="300812" y="173505"/>
                  <a:pt x="432657" y="189836"/>
                  <a:pt x="515007" y="168165"/>
                </a:cubicBezTo>
                <a:cubicBezTo>
                  <a:pt x="539439" y="161736"/>
                  <a:pt x="578069" y="126124"/>
                  <a:pt x="578069" y="126124"/>
                </a:cubicBezTo>
                <a:cubicBezTo>
                  <a:pt x="585076" y="115614"/>
                  <a:pt x="589226" y="102484"/>
                  <a:pt x="599090" y="94593"/>
                </a:cubicBezTo>
                <a:cubicBezTo>
                  <a:pt x="607741" y="87672"/>
                  <a:pt x="619968" y="87127"/>
                  <a:pt x="630621" y="84083"/>
                </a:cubicBezTo>
                <a:cubicBezTo>
                  <a:pt x="695619" y="65512"/>
                  <a:pt x="697347" y="71328"/>
                  <a:pt x="788276" y="63062"/>
                </a:cubicBezTo>
                <a:lnTo>
                  <a:pt x="809297"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grpSp>
        <p:nvGrpSpPr>
          <p:cNvPr id="39" name="Group 38"/>
          <p:cNvGrpSpPr/>
          <p:nvPr/>
        </p:nvGrpSpPr>
        <p:grpSpPr>
          <a:xfrm>
            <a:off x="5729376" y="1336801"/>
            <a:ext cx="539501" cy="395067"/>
            <a:chOff x="-2328285" y="2116138"/>
            <a:chExt cx="1885950" cy="1381125"/>
          </a:xfrm>
          <a:solidFill>
            <a:schemeClr val="bg1">
              <a:lumMod val="75000"/>
            </a:schemeClr>
          </a:solidFill>
        </p:grpSpPr>
        <p:sp>
          <p:nvSpPr>
            <p:cNvPr id="40" name="Freeform 157"/>
            <p:cNvSpPr>
              <a:spLocks/>
            </p:cNvSpPr>
            <p:nvPr/>
          </p:nvSpPr>
          <p:spPr bwMode="auto">
            <a:xfrm>
              <a:off x="-2328285" y="2116138"/>
              <a:ext cx="1822450" cy="946150"/>
            </a:xfrm>
            <a:custGeom>
              <a:avLst/>
              <a:gdLst>
                <a:gd name="T0" fmla="*/ 324 w 1148"/>
                <a:gd name="T1" fmla="*/ 82 h 596"/>
                <a:gd name="T2" fmla="*/ 714 w 1148"/>
                <a:gd name="T3" fmla="*/ 74 h 596"/>
                <a:gd name="T4" fmla="*/ 734 w 1148"/>
                <a:gd name="T5" fmla="*/ 78 h 596"/>
                <a:gd name="T6" fmla="*/ 744 w 1148"/>
                <a:gd name="T7" fmla="*/ 42 h 596"/>
                <a:gd name="T8" fmla="*/ 814 w 1148"/>
                <a:gd name="T9" fmla="*/ 0 h 596"/>
                <a:gd name="T10" fmla="*/ 856 w 1148"/>
                <a:gd name="T11" fmla="*/ 18 h 596"/>
                <a:gd name="T12" fmla="*/ 890 w 1148"/>
                <a:gd name="T13" fmla="*/ 110 h 596"/>
                <a:gd name="T14" fmla="*/ 888 w 1148"/>
                <a:gd name="T15" fmla="*/ 144 h 596"/>
                <a:gd name="T16" fmla="*/ 834 w 1148"/>
                <a:gd name="T17" fmla="*/ 184 h 596"/>
                <a:gd name="T18" fmla="*/ 802 w 1148"/>
                <a:gd name="T19" fmla="*/ 252 h 596"/>
                <a:gd name="T20" fmla="*/ 882 w 1148"/>
                <a:gd name="T21" fmla="*/ 294 h 596"/>
                <a:gd name="T22" fmla="*/ 940 w 1148"/>
                <a:gd name="T23" fmla="*/ 416 h 596"/>
                <a:gd name="T24" fmla="*/ 1036 w 1148"/>
                <a:gd name="T25" fmla="*/ 484 h 596"/>
                <a:gd name="T26" fmla="*/ 1122 w 1148"/>
                <a:gd name="T27" fmla="*/ 428 h 596"/>
                <a:gd name="T28" fmla="*/ 1088 w 1148"/>
                <a:gd name="T29" fmla="*/ 380 h 596"/>
                <a:gd name="T30" fmla="*/ 1066 w 1148"/>
                <a:gd name="T31" fmla="*/ 334 h 596"/>
                <a:gd name="T32" fmla="*/ 1106 w 1148"/>
                <a:gd name="T33" fmla="*/ 348 h 596"/>
                <a:gd name="T34" fmla="*/ 1148 w 1148"/>
                <a:gd name="T35" fmla="*/ 508 h 596"/>
                <a:gd name="T36" fmla="*/ 1110 w 1148"/>
                <a:gd name="T37" fmla="*/ 514 h 596"/>
                <a:gd name="T38" fmla="*/ 1012 w 1148"/>
                <a:gd name="T39" fmla="*/ 542 h 596"/>
                <a:gd name="T40" fmla="*/ 922 w 1148"/>
                <a:gd name="T41" fmla="*/ 572 h 596"/>
                <a:gd name="T42" fmla="*/ 924 w 1148"/>
                <a:gd name="T43" fmla="*/ 544 h 596"/>
                <a:gd name="T44" fmla="*/ 912 w 1148"/>
                <a:gd name="T45" fmla="*/ 502 h 596"/>
                <a:gd name="T46" fmla="*/ 816 w 1148"/>
                <a:gd name="T47" fmla="*/ 588 h 596"/>
                <a:gd name="T48" fmla="*/ 788 w 1148"/>
                <a:gd name="T49" fmla="*/ 562 h 596"/>
                <a:gd name="T50" fmla="*/ 774 w 1148"/>
                <a:gd name="T51" fmla="*/ 546 h 596"/>
                <a:gd name="T52" fmla="*/ 752 w 1148"/>
                <a:gd name="T53" fmla="*/ 516 h 596"/>
                <a:gd name="T54" fmla="*/ 700 w 1148"/>
                <a:gd name="T55" fmla="*/ 474 h 596"/>
                <a:gd name="T56" fmla="*/ 680 w 1148"/>
                <a:gd name="T57" fmla="*/ 416 h 596"/>
                <a:gd name="T58" fmla="*/ 552 w 1148"/>
                <a:gd name="T59" fmla="*/ 378 h 596"/>
                <a:gd name="T60" fmla="*/ 236 w 1148"/>
                <a:gd name="T61" fmla="*/ 400 h 596"/>
                <a:gd name="T62" fmla="*/ 216 w 1148"/>
                <a:gd name="T63" fmla="*/ 376 h 596"/>
                <a:gd name="T64" fmla="*/ 0 w 1148"/>
                <a:gd name="T65" fmla="*/ 366 h 596"/>
                <a:gd name="T66" fmla="*/ 82 w 1148"/>
                <a:gd name="T67" fmla="*/ 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596">
                  <a:moveTo>
                    <a:pt x="82" y="82"/>
                  </a:moveTo>
                  <a:lnTo>
                    <a:pt x="324" y="82"/>
                  </a:lnTo>
                  <a:lnTo>
                    <a:pt x="706" y="84"/>
                  </a:lnTo>
                  <a:lnTo>
                    <a:pt x="714" y="74"/>
                  </a:lnTo>
                  <a:lnTo>
                    <a:pt x="728" y="68"/>
                  </a:lnTo>
                  <a:lnTo>
                    <a:pt x="734" y="78"/>
                  </a:lnTo>
                  <a:lnTo>
                    <a:pt x="744" y="70"/>
                  </a:lnTo>
                  <a:lnTo>
                    <a:pt x="744" y="42"/>
                  </a:lnTo>
                  <a:lnTo>
                    <a:pt x="776" y="40"/>
                  </a:lnTo>
                  <a:lnTo>
                    <a:pt x="814" y="0"/>
                  </a:lnTo>
                  <a:lnTo>
                    <a:pt x="838" y="2"/>
                  </a:lnTo>
                  <a:lnTo>
                    <a:pt x="856" y="18"/>
                  </a:lnTo>
                  <a:lnTo>
                    <a:pt x="856" y="70"/>
                  </a:lnTo>
                  <a:lnTo>
                    <a:pt x="890" y="110"/>
                  </a:lnTo>
                  <a:lnTo>
                    <a:pt x="896" y="130"/>
                  </a:lnTo>
                  <a:lnTo>
                    <a:pt x="888" y="144"/>
                  </a:lnTo>
                  <a:lnTo>
                    <a:pt x="864" y="152"/>
                  </a:lnTo>
                  <a:lnTo>
                    <a:pt x="834" y="184"/>
                  </a:lnTo>
                  <a:lnTo>
                    <a:pt x="806" y="226"/>
                  </a:lnTo>
                  <a:lnTo>
                    <a:pt x="802" y="252"/>
                  </a:lnTo>
                  <a:lnTo>
                    <a:pt x="848" y="260"/>
                  </a:lnTo>
                  <a:lnTo>
                    <a:pt x="882" y="294"/>
                  </a:lnTo>
                  <a:lnTo>
                    <a:pt x="928" y="372"/>
                  </a:lnTo>
                  <a:lnTo>
                    <a:pt x="940" y="416"/>
                  </a:lnTo>
                  <a:lnTo>
                    <a:pt x="960" y="460"/>
                  </a:lnTo>
                  <a:lnTo>
                    <a:pt x="1036" y="484"/>
                  </a:lnTo>
                  <a:lnTo>
                    <a:pt x="1084" y="474"/>
                  </a:lnTo>
                  <a:lnTo>
                    <a:pt x="1122" y="428"/>
                  </a:lnTo>
                  <a:lnTo>
                    <a:pt x="1110" y="416"/>
                  </a:lnTo>
                  <a:lnTo>
                    <a:pt x="1088" y="380"/>
                  </a:lnTo>
                  <a:lnTo>
                    <a:pt x="1056" y="352"/>
                  </a:lnTo>
                  <a:lnTo>
                    <a:pt x="1066" y="334"/>
                  </a:lnTo>
                  <a:lnTo>
                    <a:pt x="1094" y="344"/>
                  </a:lnTo>
                  <a:lnTo>
                    <a:pt x="1106" y="348"/>
                  </a:lnTo>
                  <a:lnTo>
                    <a:pt x="1138" y="432"/>
                  </a:lnTo>
                  <a:lnTo>
                    <a:pt x="1148" y="508"/>
                  </a:lnTo>
                  <a:lnTo>
                    <a:pt x="1136" y="542"/>
                  </a:lnTo>
                  <a:lnTo>
                    <a:pt x="1110" y="514"/>
                  </a:lnTo>
                  <a:lnTo>
                    <a:pt x="1068" y="530"/>
                  </a:lnTo>
                  <a:lnTo>
                    <a:pt x="1012" y="542"/>
                  </a:lnTo>
                  <a:lnTo>
                    <a:pt x="940" y="576"/>
                  </a:lnTo>
                  <a:lnTo>
                    <a:pt x="922" y="572"/>
                  </a:lnTo>
                  <a:lnTo>
                    <a:pt x="916" y="560"/>
                  </a:lnTo>
                  <a:lnTo>
                    <a:pt x="924" y="544"/>
                  </a:lnTo>
                  <a:lnTo>
                    <a:pt x="924" y="506"/>
                  </a:lnTo>
                  <a:lnTo>
                    <a:pt x="912" y="502"/>
                  </a:lnTo>
                  <a:lnTo>
                    <a:pt x="868" y="548"/>
                  </a:lnTo>
                  <a:lnTo>
                    <a:pt x="816" y="588"/>
                  </a:lnTo>
                  <a:lnTo>
                    <a:pt x="804" y="596"/>
                  </a:lnTo>
                  <a:lnTo>
                    <a:pt x="788" y="562"/>
                  </a:lnTo>
                  <a:lnTo>
                    <a:pt x="786" y="552"/>
                  </a:lnTo>
                  <a:lnTo>
                    <a:pt x="774" y="546"/>
                  </a:lnTo>
                  <a:lnTo>
                    <a:pt x="770" y="534"/>
                  </a:lnTo>
                  <a:lnTo>
                    <a:pt x="752" y="516"/>
                  </a:lnTo>
                  <a:lnTo>
                    <a:pt x="752" y="504"/>
                  </a:lnTo>
                  <a:lnTo>
                    <a:pt x="700" y="474"/>
                  </a:lnTo>
                  <a:lnTo>
                    <a:pt x="696" y="430"/>
                  </a:lnTo>
                  <a:lnTo>
                    <a:pt x="680" y="416"/>
                  </a:lnTo>
                  <a:lnTo>
                    <a:pt x="676" y="376"/>
                  </a:lnTo>
                  <a:lnTo>
                    <a:pt x="552" y="378"/>
                  </a:lnTo>
                  <a:lnTo>
                    <a:pt x="244" y="388"/>
                  </a:lnTo>
                  <a:lnTo>
                    <a:pt x="236" y="400"/>
                  </a:lnTo>
                  <a:lnTo>
                    <a:pt x="228" y="404"/>
                  </a:lnTo>
                  <a:lnTo>
                    <a:pt x="216" y="376"/>
                  </a:lnTo>
                  <a:lnTo>
                    <a:pt x="8" y="382"/>
                  </a:lnTo>
                  <a:lnTo>
                    <a:pt x="0" y="366"/>
                  </a:lnTo>
                  <a:lnTo>
                    <a:pt x="82" y="82"/>
                  </a:lnTo>
                  <a:lnTo>
                    <a:pt x="82" y="8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58"/>
            <p:cNvSpPr>
              <a:spLocks/>
            </p:cNvSpPr>
            <p:nvPr/>
          </p:nvSpPr>
          <p:spPr bwMode="auto">
            <a:xfrm>
              <a:off x="-677285" y="3360738"/>
              <a:ext cx="184150" cy="136525"/>
            </a:xfrm>
            <a:custGeom>
              <a:avLst/>
              <a:gdLst>
                <a:gd name="T0" fmla="*/ 70 w 116"/>
                <a:gd name="T1" fmla="*/ 4 h 86"/>
                <a:gd name="T2" fmla="*/ 78 w 116"/>
                <a:gd name="T3" fmla="*/ 0 h 86"/>
                <a:gd name="T4" fmla="*/ 90 w 116"/>
                <a:gd name="T5" fmla="*/ 8 h 86"/>
                <a:gd name="T6" fmla="*/ 90 w 116"/>
                <a:gd name="T7" fmla="*/ 26 h 86"/>
                <a:gd name="T8" fmla="*/ 96 w 116"/>
                <a:gd name="T9" fmla="*/ 32 h 86"/>
                <a:gd name="T10" fmla="*/ 110 w 116"/>
                <a:gd name="T11" fmla="*/ 56 h 86"/>
                <a:gd name="T12" fmla="*/ 116 w 116"/>
                <a:gd name="T13" fmla="*/ 66 h 86"/>
                <a:gd name="T14" fmla="*/ 112 w 116"/>
                <a:gd name="T15" fmla="*/ 78 h 86"/>
                <a:gd name="T16" fmla="*/ 98 w 116"/>
                <a:gd name="T17" fmla="*/ 82 h 86"/>
                <a:gd name="T18" fmla="*/ 48 w 116"/>
                <a:gd name="T19" fmla="*/ 86 h 86"/>
                <a:gd name="T20" fmla="*/ 0 w 116"/>
                <a:gd name="T21" fmla="*/ 70 h 86"/>
                <a:gd name="T22" fmla="*/ 6 w 116"/>
                <a:gd name="T23" fmla="*/ 62 h 86"/>
                <a:gd name="T24" fmla="*/ 24 w 116"/>
                <a:gd name="T25" fmla="*/ 52 h 86"/>
                <a:gd name="T26" fmla="*/ 54 w 116"/>
                <a:gd name="T27" fmla="*/ 52 h 86"/>
                <a:gd name="T28" fmla="*/ 62 w 116"/>
                <a:gd name="T29" fmla="*/ 58 h 86"/>
                <a:gd name="T30" fmla="*/ 78 w 116"/>
                <a:gd name="T31" fmla="*/ 54 h 86"/>
                <a:gd name="T32" fmla="*/ 80 w 116"/>
                <a:gd name="T33" fmla="*/ 42 h 86"/>
                <a:gd name="T34" fmla="*/ 68 w 116"/>
                <a:gd name="T35" fmla="*/ 44 h 86"/>
                <a:gd name="T36" fmla="*/ 64 w 116"/>
                <a:gd name="T37" fmla="*/ 34 h 86"/>
                <a:gd name="T38" fmla="*/ 74 w 116"/>
                <a:gd name="T39" fmla="*/ 22 h 86"/>
                <a:gd name="T40" fmla="*/ 70 w 116"/>
                <a:gd name="T4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86">
                  <a:moveTo>
                    <a:pt x="70" y="4"/>
                  </a:moveTo>
                  <a:lnTo>
                    <a:pt x="78" y="0"/>
                  </a:lnTo>
                  <a:lnTo>
                    <a:pt x="90" y="8"/>
                  </a:lnTo>
                  <a:lnTo>
                    <a:pt x="90" y="26"/>
                  </a:lnTo>
                  <a:lnTo>
                    <a:pt x="96" y="32"/>
                  </a:lnTo>
                  <a:lnTo>
                    <a:pt x="110" y="56"/>
                  </a:lnTo>
                  <a:lnTo>
                    <a:pt x="116" y="66"/>
                  </a:lnTo>
                  <a:lnTo>
                    <a:pt x="112" y="78"/>
                  </a:lnTo>
                  <a:lnTo>
                    <a:pt x="98" y="82"/>
                  </a:lnTo>
                  <a:lnTo>
                    <a:pt x="48" y="86"/>
                  </a:lnTo>
                  <a:lnTo>
                    <a:pt x="0" y="70"/>
                  </a:lnTo>
                  <a:lnTo>
                    <a:pt x="6" y="62"/>
                  </a:lnTo>
                  <a:lnTo>
                    <a:pt x="24" y="52"/>
                  </a:lnTo>
                  <a:lnTo>
                    <a:pt x="54" y="52"/>
                  </a:lnTo>
                  <a:lnTo>
                    <a:pt x="62" y="58"/>
                  </a:lnTo>
                  <a:lnTo>
                    <a:pt x="78" y="54"/>
                  </a:lnTo>
                  <a:lnTo>
                    <a:pt x="80" y="42"/>
                  </a:lnTo>
                  <a:lnTo>
                    <a:pt x="68" y="44"/>
                  </a:lnTo>
                  <a:lnTo>
                    <a:pt x="64" y="34"/>
                  </a:lnTo>
                  <a:lnTo>
                    <a:pt x="74" y="22"/>
                  </a:lnTo>
                  <a:lnTo>
                    <a:pt x="7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59"/>
            <p:cNvSpPr>
              <a:spLocks/>
            </p:cNvSpPr>
            <p:nvPr/>
          </p:nvSpPr>
          <p:spPr bwMode="auto">
            <a:xfrm>
              <a:off x="-1058285" y="3335338"/>
              <a:ext cx="276225" cy="161925"/>
            </a:xfrm>
            <a:custGeom>
              <a:avLst/>
              <a:gdLst>
                <a:gd name="T0" fmla="*/ 160 w 174"/>
                <a:gd name="T1" fmla="*/ 34 h 102"/>
                <a:gd name="T2" fmla="*/ 172 w 174"/>
                <a:gd name="T3" fmla="*/ 34 h 102"/>
                <a:gd name="T4" fmla="*/ 174 w 174"/>
                <a:gd name="T5" fmla="*/ 62 h 102"/>
                <a:gd name="T6" fmla="*/ 166 w 174"/>
                <a:gd name="T7" fmla="*/ 68 h 102"/>
                <a:gd name="T8" fmla="*/ 158 w 174"/>
                <a:gd name="T9" fmla="*/ 58 h 102"/>
                <a:gd name="T10" fmla="*/ 146 w 174"/>
                <a:gd name="T11" fmla="*/ 62 h 102"/>
                <a:gd name="T12" fmla="*/ 142 w 174"/>
                <a:gd name="T13" fmla="*/ 72 h 102"/>
                <a:gd name="T14" fmla="*/ 108 w 174"/>
                <a:gd name="T15" fmla="*/ 68 h 102"/>
                <a:gd name="T16" fmla="*/ 64 w 174"/>
                <a:gd name="T17" fmla="*/ 70 h 102"/>
                <a:gd name="T18" fmla="*/ 46 w 174"/>
                <a:gd name="T19" fmla="*/ 82 h 102"/>
                <a:gd name="T20" fmla="*/ 44 w 174"/>
                <a:gd name="T21" fmla="*/ 94 h 102"/>
                <a:gd name="T22" fmla="*/ 34 w 174"/>
                <a:gd name="T23" fmla="*/ 102 h 102"/>
                <a:gd name="T24" fmla="*/ 8 w 174"/>
                <a:gd name="T25" fmla="*/ 80 h 102"/>
                <a:gd name="T26" fmla="*/ 0 w 174"/>
                <a:gd name="T27" fmla="*/ 70 h 102"/>
                <a:gd name="T28" fmla="*/ 6 w 174"/>
                <a:gd name="T29" fmla="*/ 62 h 102"/>
                <a:gd name="T30" fmla="*/ 36 w 174"/>
                <a:gd name="T31" fmla="*/ 62 h 102"/>
                <a:gd name="T32" fmla="*/ 50 w 174"/>
                <a:gd name="T33" fmla="*/ 38 h 102"/>
                <a:gd name="T34" fmla="*/ 52 w 174"/>
                <a:gd name="T35" fmla="*/ 28 h 102"/>
                <a:gd name="T36" fmla="*/ 78 w 174"/>
                <a:gd name="T37" fmla="*/ 8 h 102"/>
                <a:gd name="T38" fmla="*/ 96 w 174"/>
                <a:gd name="T39" fmla="*/ 8 h 102"/>
                <a:gd name="T40" fmla="*/ 104 w 174"/>
                <a:gd name="T41" fmla="*/ 0 h 102"/>
                <a:gd name="T42" fmla="*/ 112 w 174"/>
                <a:gd name="T43" fmla="*/ 2 h 102"/>
                <a:gd name="T44" fmla="*/ 122 w 174"/>
                <a:gd name="T45" fmla="*/ 0 h 102"/>
                <a:gd name="T46" fmla="*/ 138 w 174"/>
                <a:gd name="T47" fmla="*/ 14 h 102"/>
                <a:gd name="T48" fmla="*/ 128 w 174"/>
                <a:gd name="T49" fmla="*/ 26 h 102"/>
                <a:gd name="T50" fmla="*/ 132 w 174"/>
                <a:gd name="T51" fmla="*/ 32 h 102"/>
                <a:gd name="T52" fmla="*/ 144 w 174"/>
                <a:gd name="T53" fmla="*/ 30 h 102"/>
                <a:gd name="T54" fmla="*/ 144 w 174"/>
                <a:gd name="T55" fmla="*/ 44 h 102"/>
                <a:gd name="T56" fmla="*/ 154 w 174"/>
                <a:gd name="T57" fmla="*/ 42 h 102"/>
                <a:gd name="T58" fmla="*/ 160 w 174"/>
                <a:gd name="T5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2">
                  <a:moveTo>
                    <a:pt x="160" y="34"/>
                  </a:moveTo>
                  <a:lnTo>
                    <a:pt x="172" y="34"/>
                  </a:lnTo>
                  <a:lnTo>
                    <a:pt x="174" y="62"/>
                  </a:lnTo>
                  <a:lnTo>
                    <a:pt x="166" y="68"/>
                  </a:lnTo>
                  <a:lnTo>
                    <a:pt x="158" y="58"/>
                  </a:lnTo>
                  <a:lnTo>
                    <a:pt x="146" y="62"/>
                  </a:lnTo>
                  <a:lnTo>
                    <a:pt x="142" y="72"/>
                  </a:lnTo>
                  <a:lnTo>
                    <a:pt x="108" y="68"/>
                  </a:lnTo>
                  <a:lnTo>
                    <a:pt x="64" y="70"/>
                  </a:lnTo>
                  <a:lnTo>
                    <a:pt x="46" y="82"/>
                  </a:lnTo>
                  <a:lnTo>
                    <a:pt x="44" y="94"/>
                  </a:lnTo>
                  <a:lnTo>
                    <a:pt x="34" y="102"/>
                  </a:lnTo>
                  <a:lnTo>
                    <a:pt x="8" y="80"/>
                  </a:lnTo>
                  <a:lnTo>
                    <a:pt x="0" y="70"/>
                  </a:lnTo>
                  <a:lnTo>
                    <a:pt x="6" y="62"/>
                  </a:lnTo>
                  <a:lnTo>
                    <a:pt x="36" y="62"/>
                  </a:lnTo>
                  <a:lnTo>
                    <a:pt x="50" y="38"/>
                  </a:lnTo>
                  <a:lnTo>
                    <a:pt x="52" y="28"/>
                  </a:lnTo>
                  <a:lnTo>
                    <a:pt x="78" y="8"/>
                  </a:lnTo>
                  <a:lnTo>
                    <a:pt x="96" y="8"/>
                  </a:lnTo>
                  <a:lnTo>
                    <a:pt x="104" y="0"/>
                  </a:lnTo>
                  <a:lnTo>
                    <a:pt x="112" y="2"/>
                  </a:lnTo>
                  <a:lnTo>
                    <a:pt x="122" y="0"/>
                  </a:lnTo>
                  <a:lnTo>
                    <a:pt x="138" y="14"/>
                  </a:lnTo>
                  <a:lnTo>
                    <a:pt x="128" y="26"/>
                  </a:lnTo>
                  <a:lnTo>
                    <a:pt x="132" y="32"/>
                  </a:lnTo>
                  <a:lnTo>
                    <a:pt x="144" y="30"/>
                  </a:lnTo>
                  <a:lnTo>
                    <a:pt x="144" y="44"/>
                  </a:lnTo>
                  <a:lnTo>
                    <a:pt x="154" y="42"/>
                  </a:lnTo>
                  <a:lnTo>
                    <a:pt x="160"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2"/>
            <p:cNvSpPr>
              <a:spLocks/>
            </p:cNvSpPr>
            <p:nvPr/>
          </p:nvSpPr>
          <p:spPr bwMode="auto">
            <a:xfrm>
              <a:off x="-489960" y="3227388"/>
              <a:ext cx="47625" cy="95250"/>
            </a:xfrm>
            <a:custGeom>
              <a:avLst/>
              <a:gdLst>
                <a:gd name="T0" fmla="*/ 18 w 30"/>
                <a:gd name="T1" fmla="*/ 0 h 60"/>
                <a:gd name="T2" fmla="*/ 30 w 30"/>
                <a:gd name="T3" fmla="*/ 0 h 60"/>
                <a:gd name="T4" fmla="*/ 30 w 30"/>
                <a:gd name="T5" fmla="*/ 16 h 60"/>
                <a:gd name="T6" fmla="*/ 22 w 30"/>
                <a:gd name="T7" fmla="*/ 28 h 60"/>
                <a:gd name="T8" fmla="*/ 18 w 30"/>
                <a:gd name="T9" fmla="*/ 52 h 60"/>
                <a:gd name="T10" fmla="*/ 12 w 30"/>
                <a:gd name="T11" fmla="*/ 60 h 60"/>
                <a:gd name="T12" fmla="*/ 6 w 30"/>
                <a:gd name="T13" fmla="*/ 54 h 60"/>
                <a:gd name="T14" fmla="*/ 0 w 30"/>
                <a:gd name="T15" fmla="*/ 48 h 60"/>
                <a:gd name="T16" fmla="*/ 4 w 30"/>
                <a:gd name="T17" fmla="*/ 32 h 60"/>
                <a:gd name="T18" fmla="*/ 12 w 30"/>
                <a:gd name="T19" fmla="*/ 14 h 60"/>
                <a:gd name="T20" fmla="*/ 18 w 30"/>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18" y="0"/>
                  </a:moveTo>
                  <a:lnTo>
                    <a:pt x="30" y="0"/>
                  </a:lnTo>
                  <a:lnTo>
                    <a:pt x="30" y="16"/>
                  </a:lnTo>
                  <a:lnTo>
                    <a:pt x="22" y="28"/>
                  </a:lnTo>
                  <a:lnTo>
                    <a:pt x="18" y="52"/>
                  </a:lnTo>
                  <a:lnTo>
                    <a:pt x="12" y="60"/>
                  </a:lnTo>
                  <a:lnTo>
                    <a:pt x="6" y="54"/>
                  </a:lnTo>
                  <a:lnTo>
                    <a:pt x="0" y="48"/>
                  </a:lnTo>
                  <a:lnTo>
                    <a:pt x="4" y="32"/>
                  </a:lnTo>
                  <a:lnTo>
                    <a:pt x="12" y="1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4" name="Group 43"/>
          <p:cNvGrpSpPr/>
          <p:nvPr/>
        </p:nvGrpSpPr>
        <p:grpSpPr>
          <a:xfrm>
            <a:off x="7331242" y="1268359"/>
            <a:ext cx="414956" cy="371493"/>
            <a:chOff x="7155533" y="1218781"/>
            <a:chExt cx="480218" cy="417299"/>
          </a:xfrm>
        </p:grpSpPr>
        <p:sp>
          <p:nvSpPr>
            <p:cNvPr id="45" name="Oval 44"/>
            <p:cNvSpPr/>
            <p:nvPr/>
          </p:nvSpPr>
          <p:spPr>
            <a:xfrm rot="738351">
              <a:off x="7184962" y="1218781"/>
              <a:ext cx="417299" cy="417299"/>
            </a:xfrm>
            <a:prstGeom prst="ellipse">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6" name="Oval 45"/>
            <p:cNvSpPr/>
            <p:nvPr/>
          </p:nvSpPr>
          <p:spPr>
            <a:xfrm rot="738351">
              <a:off x="7250421" y="1284240"/>
              <a:ext cx="286381" cy="286382"/>
            </a:xfrm>
            <a:prstGeom prst="ellipse">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7" name="Rounded Rectangle 46"/>
            <p:cNvSpPr/>
            <p:nvPr/>
          </p:nvSpPr>
          <p:spPr>
            <a:xfrm rot="738351">
              <a:off x="7155533" y="1373132"/>
              <a:ext cx="480218" cy="101997"/>
            </a:xfrm>
            <a:prstGeom prst="roundRect">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solidFill>
                    <a:schemeClr val="bg1">
                      <a:lumMod val="50000"/>
                    </a:schemeClr>
                  </a:solidFill>
                  <a:latin typeface="Capture it" panose="02000500000000000000" pitchFamily="2" charset="0"/>
                </a:rPr>
                <a:t>APPROVED</a:t>
              </a:r>
            </a:p>
          </p:txBody>
        </p:sp>
        <p:sp>
          <p:nvSpPr>
            <p:cNvPr id="48" name="5-Point Star 47"/>
            <p:cNvSpPr/>
            <p:nvPr/>
          </p:nvSpPr>
          <p:spPr>
            <a:xfrm rot="738351">
              <a:off x="7381879" y="1298447"/>
              <a:ext cx="65458" cy="65458"/>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5-Point Star 48"/>
            <p:cNvSpPr/>
            <p:nvPr/>
          </p:nvSpPr>
          <p:spPr>
            <a:xfrm rot="738351">
              <a:off x="7340009" y="1490389"/>
              <a:ext cx="65458" cy="65458"/>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0" name="5-Point Star 49"/>
            <p:cNvSpPr/>
            <p:nvPr/>
          </p:nvSpPr>
          <p:spPr>
            <a:xfrm rot="738351">
              <a:off x="7319982" y="1301466"/>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5-Point Star 50"/>
            <p:cNvSpPr/>
            <p:nvPr/>
          </p:nvSpPr>
          <p:spPr>
            <a:xfrm rot="738351">
              <a:off x="7282020" y="1475489"/>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5-Point Star 51"/>
            <p:cNvSpPr/>
            <p:nvPr/>
          </p:nvSpPr>
          <p:spPr>
            <a:xfrm rot="738351">
              <a:off x="7458550" y="1331694"/>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5-Point Star 52"/>
            <p:cNvSpPr/>
            <p:nvPr/>
          </p:nvSpPr>
          <p:spPr>
            <a:xfrm rot="738351">
              <a:off x="7420588" y="1505718"/>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p:cNvSpPr/>
            <p:nvPr/>
          </p:nvSpPr>
          <p:spPr>
            <a:xfrm rot="738351">
              <a:off x="7236380" y="1263154"/>
              <a:ext cx="317606" cy="330489"/>
            </a:xfrm>
            <a:prstGeom prst="rect">
              <a:avLst/>
            </a:prstGeom>
            <a:noFill/>
          </p:spPr>
          <p:txBody>
            <a:bodyPr wrap="none" lIns="91440" tIns="45720" rIns="91440" bIns="45720">
              <a:prstTxWarp prst="textArchUp">
                <a:avLst/>
              </a:prstTxWarp>
              <a:spAutoFit/>
            </a:bodyPr>
            <a:lstStyle/>
            <a:p>
              <a:pPr algn="ctr"/>
              <a:r>
                <a:rPr lang="en-US" sz="600" dirty="0">
                  <a:solidFill>
                    <a:schemeClr val="bg1">
                      <a:lumMod val="50000"/>
                    </a:schemeClr>
                  </a:solidFill>
                  <a:latin typeface="Capture it" panose="02000500000000000000" pitchFamily="2" charset="0"/>
                </a:rPr>
                <a:t>QUALITY</a:t>
              </a:r>
            </a:p>
          </p:txBody>
        </p:sp>
        <p:sp>
          <p:nvSpPr>
            <p:cNvPr id="55" name="Rectangle 54"/>
            <p:cNvSpPr/>
            <p:nvPr/>
          </p:nvSpPr>
          <p:spPr>
            <a:xfrm rot="738351">
              <a:off x="7232830" y="1292222"/>
              <a:ext cx="317606" cy="330489"/>
            </a:xfrm>
            <a:prstGeom prst="rect">
              <a:avLst/>
            </a:prstGeom>
            <a:noFill/>
          </p:spPr>
          <p:txBody>
            <a:bodyPr wrap="none" lIns="91440" tIns="45720" rIns="91440" bIns="45720">
              <a:prstTxWarp prst="textArchDown">
                <a:avLst>
                  <a:gd name="adj" fmla="val 21121370"/>
                </a:avLst>
              </a:prstTxWarp>
              <a:spAutoFit/>
            </a:bodyPr>
            <a:lstStyle/>
            <a:p>
              <a:pPr algn="ctr"/>
              <a:r>
                <a:rPr lang="en-US" sz="600" dirty="0">
                  <a:solidFill>
                    <a:schemeClr val="bg1">
                      <a:lumMod val="50000"/>
                    </a:schemeClr>
                  </a:solidFill>
                  <a:latin typeface="Capture it" panose="02000500000000000000" pitchFamily="2" charset="0"/>
                </a:rPr>
                <a:t>Control</a:t>
              </a:r>
            </a:p>
          </p:txBody>
        </p:sp>
      </p:grpSp>
      <p:sp>
        <p:nvSpPr>
          <p:cNvPr id="31" name="Rectangle 30"/>
          <p:cNvSpPr/>
          <p:nvPr/>
        </p:nvSpPr>
        <p:spPr>
          <a:xfrm>
            <a:off x="525499" y="952050"/>
            <a:ext cx="8390103" cy="2654912"/>
          </a:xfrm>
          <a:prstGeom prst="rect">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1" name="Oval 10"/>
          <p:cNvSpPr/>
          <p:nvPr/>
        </p:nvSpPr>
        <p:spPr>
          <a:xfrm>
            <a:off x="3845501" y="3056291"/>
            <a:ext cx="2681115" cy="1086780"/>
          </a:xfrm>
          <a:prstGeom prst="ellipse">
            <a:avLst/>
          </a:prstGeom>
          <a:solidFill>
            <a:srgbClr val="DFE5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2400" b="1" dirty="0">
                <a:solidFill>
                  <a:schemeClr val="tx1"/>
                </a:solidFill>
              </a:rPr>
              <a:t>2013 cost trends report</a:t>
            </a:r>
          </a:p>
        </p:txBody>
      </p:sp>
    </p:spTree>
    <p:extLst>
      <p:ext uri="{BB962C8B-B14F-4D97-AF65-F5344CB8AC3E}">
        <p14:creationId xmlns:p14="http://schemas.microsoft.com/office/powerpoint/2010/main" val="3168178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128061413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28669" name="think-cell Slide" r:id="rId7" imgW="360" imgH="360" progId="TCLayout.ActiveDocument.1">
                  <p:embed/>
                </p:oleObj>
              </mc:Choice>
              <mc:Fallback>
                <p:oleObj name="think-cell Slide" r:id="rId7" imgW="360" imgH="360" progId="TCLayout.ActiveDocument.1">
                  <p:embed/>
                  <p:pic>
                    <p:nvPicPr>
                      <p:cNvPr id="0" name=""/>
                      <p:cNvPicPr/>
                      <p:nvPr/>
                    </p:nvPicPr>
                    <p:blipFill>
                      <a:blip r:embed="rId8"/>
                      <a:stretch>
                        <a:fillRect/>
                      </a:stretch>
                    </p:blipFill>
                    <p:spPr>
                      <a:xfrm>
                        <a:off x="1621" y="1621"/>
                        <a:ext cx="1619" cy="1619"/>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200">
              <a:latin typeface="Calibri Light"/>
              <a:sym typeface="Calibri Light"/>
            </a:endParaRPr>
          </a:p>
        </p:txBody>
      </p:sp>
      <p:sp>
        <p:nvSpPr>
          <p:cNvPr id="2" name="Title 1"/>
          <p:cNvSpPr>
            <a:spLocks noGrp="1"/>
          </p:cNvSpPr>
          <p:nvPr>
            <p:ph type="title"/>
          </p:nvPr>
        </p:nvSpPr>
        <p:spPr>
          <a:xfrm>
            <a:off x="121489" y="234863"/>
            <a:ext cx="8794113" cy="753668"/>
          </a:xfrm>
        </p:spPr>
        <p:txBody>
          <a:bodyPr/>
          <a:lstStyle/>
          <a:p>
            <a:r>
              <a:rPr lang="en-US" dirty="0"/>
              <a:t>In the commercial and Medicare markets, persistence within the high-cost patients is </a:t>
            </a:r>
            <a:r>
              <a:rPr lang="en-US" dirty="0" smtClean="0"/>
              <a:t>29 </a:t>
            </a:r>
            <a:r>
              <a:rPr lang="en-US" dirty="0"/>
              <a:t>percent</a:t>
            </a:r>
          </a:p>
        </p:txBody>
      </p:sp>
      <p:sp>
        <p:nvSpPr>
          <p:cNvPr id="13" name="TextBox 12"/>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Analyzing persistence of high-cost (top 5% </a:t>
            </a:r>
            <a:r>
              <a:rPr lang="en-US" sz="1400" dirty="0" smtClean="0">
                <a:solidFill>
                  <a:srgbClr val="0C2D83"/>
                </a:solidFill>
                <a:latin typeface="Calibri Light" panose="020F0302020204030204" pitchFamily="34" charset="0"/>
              </a:rPr>
              <a:t>by expenditures) </a:t>
            </a:r>
            <a:r>
              <a:rPr lang="en-US" sz="1400" dirty="0">
                <a:solidFill>
                  <a:srgbClr val="0C2D83"/>
                </a:solidFill>
                <a:latin typeface="Calibri Light" panose="020F0302020204030204" pitchFamily="34" charset="0"/>
              </a:rPr>
              <a:t>patient status</a:t>
            </a:r>
            <a:r>
              <a:rPr lang="en-US" sz="1400" baseline="30000" dirty="0">
                <a:solidFill>
                  <a:srgbClr val="0C2D83"/>
                </a:solidFill>
                <a:latin typeface="Calibri Light" panose="020F0302020204030204" pitchFamily="34" charset="0"/>
              </a:rPr>
              <a:t>*</a:t>
            </a:r>
          </a:p>
          <a:p>
            <a:r>
              <a:rPr lang="en-US" sz="1200" dirty="0">
                <a:solidFill>
                  <a:schemeClr val="bg1">
                    <a:lumMod val="50000"/>
                  </a:schemeClr>
                </a:solidFill>
                <a:latin typeface="Calibri Light" panose="020F0302020204030204" pitchFamily="34" charset="0"/>
              </a:rPr>
              <a:t>Percent of medical expenditures (excludes drug spending) in 2010 and 2011</a:t>
            </a:r>
          </a:p>
        </p:txBody>
      </p:sp>
      <p:cxnSp>
        <p:nvCxnSpPr>
          <p:cNvPr id="14" name="Straight Connector 13"/>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59" name="McK 5. Source"/>
          <p:cNvSpPr>
            <a:spLocks noChangeArrowheads="1"/>
          </p:cNvSpPr>
          <p:nvPr>
            <p:custDataLst>
              <p:tags r:id="rId4"/>
            </p:custDataLst>
          </p:nvPr>
        </p:nvSpPr>
        <p:spPr bwMode="auto">
          <a:xfrm>
            <a:off x="121487" y="6403205"/>
            <a:ext cx="7003455"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The sample for analysis was limited to patients who had continuous enrollment from 1/1/2010 – 12/31/2011 and costs </a:t>
            </a:r>
            <a:r>
              <a:rPr lang="en-US" sz="800" dirty="0" smtClean="0">
                <a:solidFill>
                  <a:schemeClr val="bg1">
                    <a:lumMod val="50000"/>
                  </a:schemeClr>
                </a:solidFill>
                <a:latin typeface="Calibri Light" panose="020F0302020204030204" pitchFamily="34" charset="0"/>
              </a:rPr>
              <a:t>of at least $1 </a:t>
            </a:r>
            <a:r>
              <a:rPr lang="en-US" sz="800" dirty="0">
                <a:solidFill>
                  <a:schemeClr val="bg1">
                    <a:lumMod val="50000"/>
                  </a:schemeClr>
                </a:solidFill>
                <a:latin typeface="Calibri Light" panose="020F0302020204030204" pitchFamily="34" charset="0"/>
              </a:rPr>
              <a:t>in each year. Figures do not capture pharmacy costs, payments outside the claims system, Medicare cost-sharing, or end-of-life care for patients who died in 2010 or 2011.</a:t>
            </a:r>
            <a:endParaRPr lang="en-US" sz="800" b="1" dirty="0">
              <a:solidFill>
                <a:schemeClr val="bg1">
                  <a:lumMod val="50000"/>
                </a:schemeClr>
              </a:solidFill>
              <a:latin typeface="Calibri Light" panose="020F0302020204030204" pitchFamily="34" charset="0"/>
            </a:endParaRP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All-Payer Claims Database; HPC analysis</a:t>
            </a:r>
          </a:p>
        </p:txBody>
      </p:sp>
      <p:sp>
        <p:nvSpPr>
          <p:cNvPr id="62" name="Rectangle 61"/>
          <p:cNvSpPr/>
          <p:nvPr/>
        </p:nvSpPr>
        <p:spPr>
          <a:xfrm>
            <a:off x="419477" y="2090200"/>
            <a:ext cx="8456296" cy="192894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r>
              <a:rPr lang="en-US" b="1" u="sng" dirty="0" smtClean="0">
                <a:solidFill>
                  <a:schemeClr val="tx1"/>
                </a:solidFill>
              </a:rPr>
              <a:t>Commercial</a:t>
            </a:r>
            <a:endParaRPr lang="en-US" b="1" u="sng" dirty="0">
              <a:solidFill>
                <a:schemeClr val="tx1"/>
              </a:solidFill>
            </a:endParaRPr>
          </a:p>
        </p:txBody>
      </p:sp>
      <p:sp>
        <p:nvSpPr>
          <p:cNvPr id="63" name="Rectangle 62"/>
          <p:cNvSpPr/>
          <p:nvPr/>
        </p:nvSpPr>
        <p:spPr>
          <a:xfrm>
            <a:off x="419477" y="4171386"/>
            <a:ext cx="8456296" cy="192894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r>
              <a:rPr lang="en-US" b="1" u="sng" dirty="0" smtClean="0">
                <a:solidFill>
                  <a:schemeClr val="tx1"/>
                </a:solidFill>
              </a:rPr>
              <a:t>Medicare</a:t>
            </a:r>
            <a:endParaRPr lang="en-US" b="1" u="sng" dirty="0">
              <a:solidFill>
                <a:schemeClr val="tx1"/>
              </a:solidFill>
            </a:endParaRPr>
          </a:p>
        </p:txBody>
      </p:sp>
      <p:sp>
        <p:nvSpPr>
          <p:cNvPr id="64" name="Right Arrow 63"/>
          <p:cNvSpPr/>
          <p:nvPr/>
        </p:nvSpPr>
        <p:spPr>
          <a:xfrm>
            <a:off x="4778550" y="2625629"/>
            <a:ext cx="525233" cy="37719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65" name="Right Arrow 64"/>
          <p:cNvSpPr/>
          <p:nvPr/>
        </p:nvSpPr>
        <p:spPr>
          <a:xfrm>
            <a:off x="4778550" y="4662627"/>
            <a:ext cx="525233" cy="37719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66" name="Rectangle 65"/>
          <p:cNvSpPr/>
          <p:nvPr/>
        </p:nvSpPr>
        <p:spPr>
          <a:xfrm>
            <a:off x="1876267" y="1726193"/>
            <a:ext cx="2809382" cy="4374140"/>
          </a:xfrm>
          <a:prstGeom prst="rect">
            <a:avLst/>
          </a:prstGeom>
          <a:solidFill>
            <a:srgbClr val="DFE5E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67" name="Rectangle 66"/>
          <p:cNvSpPr/>
          <p:nvPr/>
        </p:nvSpPr>
        <p:spPr>
          <a:xfrm>
            <a:off x="5336696" y="1726193"/>
            <a:ext cx="3339731" cy="4374140"/>
          </a:xfrm>
          <a:prstGeom prst="rect">
            <a:avLst/>
          </a:prstGeom>
          <a:solidFill>
            <a:srgbClr val="9DB1C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pic>
        <p:nvPicPr>
          <p:cNvPr id="68"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8433" y="2207792"/>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35"/>
          <p:cNvSpPr txBox="1">
            <a:spLocks noChangeArrowheads="1"/>
          </p:cNvSpPr>
          <p:nvPr/>
        </p:nvSpPr>
        <p:spPr bwMode="auto">
          <a:xfrm>
            <a:off x="6584645" y="3397358"/>
            <a:ext cx="2122263" cy="59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648" rIns="0" bIns="46648"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dirty="0" smtClean="0">
                <a:latin typeface="Calibri Light" panose="020F0302020204030204" pitchFamily="34" charset="0"/>
              </a:rPr>
              <a:t>of patients remained top 5% in cost in 2011</a:t>
            </a:r>
            <a:endParaRPr lang="en-US" altLang="en-US" sz="1100" b="1" dirty="0">
              <a:latin typeface="Calibri Light" panose="020F0302020204030204" pitchFamily="34" charset="0"/>
            </a:endParaRPr>
          </a:p>
        </p:txBody>
      </p:sp>
      <p:pic>
        <p:nvPicPr>
          <p:cNvPr id="70" name="Picture 9" descr="http://www.clker.com/cliparts/b/f/d/3/k/d/man-figure-symbol-hi.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0844" y="2207792"/>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9" descr="http://www.clker.com/cliparts/b/f/d/3/k/d/man-figure-symbol-hi.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4639" y="2207792"/>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9" descr="http://www.clker.com/cliparts/b/f/d/3/k/d/man-figure-symbol-hi.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2742" y="2207792"/>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72"/>
          <p:cNvGrpSpPr/>
          <p:nvPr/>
        </p:nvGrpSpPr>
        <p:grpSpPr>
          <a:xfrm>
            <a:off x="6186536" y="2207792"/>
            <a:ext cx="516843" cy="1212865"/>
            <a:chOff x="6200297" y="2207792"/>
            <a:chExt cx="516843" cy="1212865"/>
          </a:xfrm>
        </p:grpSpPr>
        <p:pic>
          <p:nvPicPr>
            <p:cNvPr id="74" name="Picture 9" descr="http://www.clker.com/cliparts/b/f/d/3/k/d/man-figure-symbol-hi.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00297" y="2207792"/>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9" descr="http://www.clker.com/cliparts/b/f/d/3/k/d/man-figure-symbol-hi.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50000"/>
            <a:stretch/>
          </p:blipFill>
          <p:spPr bwMode="auto">
            <a:xfrm>
              <a:off x="6200298" y="2207792"/>
              <a:ext cx="258420"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TextBox 35"/>
          <p:cNvSpPr txBox="1">
            <a:spLocks noChangeArrowheads="1"/>
          </p:cNvSpPr>
          <p:nvPr/>
        </p:nvSpPr>
        <p:spPr bwMode="auto">
          <a:xfrm>
            <a:off x="6584645" y="5477558"/>
            <a:ext cx="2122263" cy="59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648" rIns="0" bIns="46648"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b="1" dirty="0" smtClean="0">
                <a:latin typeface="Calibri Light" panose="020F0302020204030204" pitchFamily="34" charset="0"/>
              </a:rPr>
              <a:t>of patients remained top 5% in cost in 2011</a:t>
            </a:r>
            <a:endParaRPr lang="en-US" altLang="en-US" sz="1100" b="1" dirty="0">
              <a:latin typeface="Calibri Light" panose="020F0302020204030204" pitchFamily="34" charset="0"/>
            </a:endParaRPr>
          </a:p>
        </p:txBody>
      </p:sp>
      <p:sp>
        <p:nvSpPr>
          <p:cNvPr id="77" name="Rectangle 76"/>
          <p:cNvSpPr/>
          <p:nvPr/>
        </p:nvSpPr>
        <p:spPr>
          <a:xfrm>
            <a:off x="6630916" y="1690926"/>
            <a:ext cx="751291" cy="408237"/>
          </a:xfrm>
          <a:prstGeom prst="rect">
            <a:avLst/>
          </a:prstGeom>
          <a:noFill/>
          <a:effectLst/>
        </p:spPr>
        <p:txBody>
          <a:bodyPr wrap="none" lIns="93296" tIns="46648" rIns="93296" bIns="46648">
            <a:spAutoFit/>
          </a:bodyPr>
          <a:lstStyle/>
          <a:p>
            <a:pPr algn="ctr"/>
            <a:r>
              <a:rPr lang="en-US" sz="2000" dirty="0">
                <a:ln w="18415" cmpd="sng">
                  <a:solidFill>
                    <a:srgbClr val="0C2D83"/>
                  </a:solidFill>
                  <a:prstDash val="solid"/>
                </a:ln>
                <a:solidFill>
                  <a:srgbClr val="0C2D83"/>
                </a:solidFill>
              </a:rPr>
              <a:t>2011</a:t>
            </a:r>
            <a:endParaRPr lang="en-US" sz="3300" dirty="0">
              <a:ln w="18415" cmpd="sng">
                <a:solidFill>
                  <a:srgbClr val="0C2D83"/>
                </a:solidFill>
                <a:prstDash val="solid"/>
              </a:ln>
              <a:solidFill>
                <a:srgbClr val="0C2D83"/>
              </a:solidFill>
            </a:endParaRPr>
          </a:p>
        </p:txBody>
      </p:sp>
      <p:sp>
        <p:nvSpPr>
          <p:cNvPr id="78" name="TextBox 35"/>
          <p:cNvSpPr txBox="1">
            <a:spLocks noChangeArrowheads="1"/>
          </p:cNvSpPr>
          <p:nvPr/>
        </p:nvSpPr>
        <p:spPr bwMode="auto">
          <a:xfrm>
            <a:off x="2140486" y="3397358"/>
            <a:ext cx="2326032" cy="59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648" rIns="0" bIns="46648">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b="1" dirty="0" smtClean="0">
                <a:latin typeface="Calibri Light" panose="020F0302020204030204" pitchFamily="34" charset="0"/>
              </a:rPr>
              <a:t>Of patients who were top 5% in cost in 2010…</a:t>
            </a:r>
            <a:endParaRPr lang="en-US" altLang="en-US" sz="1100" b="1" dirty="0">
              <a:latin typeface="Calibri Light" panose="020F0302020204030204" pitchFamily="34" charset="0"/>
            </a:endParaRPr>
          </a:p>
        </p:txBody>
      </p:sp>
      <p:sp>
        <p:nvSpPr>
          <p:cNvPr id="79" name="TextBox 35"/>
          <p:cNvSpPr txBox="1">
            <a:spLocks noChangeArrowheads="1"/>
          </p:cNvSpPr>
          <p:nvPr/>
        </p:nvSpPr>
        <p:spPr bwMode="auto">
          <a:xfrm>
            <a:off x="2140486" y="5477558"/>
            <a:ext cx="2326032" cy="59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648" rIns="0" bIns="46648">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b="1" dirty="0" smtClean="0">
                <a:latin typeface="Calibri Light" panose="020F0302020204030204" pitchFamily="34" charset="0"/>
              </a:rPr>
              <a:t>Of patients who were top 5% in cost in 2010…</a:t>
            </a:r>
            <a:endParaRPr lang="en-US" altLang="en-US" sz="1100" b="1" dirty="0">
              <a:latin typeface="Calibri Light" panose="020F0302020204030204" pitchFamily="34" charset="0"/>
            </a:endParaRPr>
          </a:p>
        </p:txBody>
      </p:sp>
      <p:sp>
        <p:nvSpPr>
          <p:cNvPr id="80" name="Rectangle 79"/>
          <p:cNvSpPr/>
          <p:nvPr/>
        </p:nvSpPr>
        <p:spPr>
          <a:xfrm>
            <a:off x="2895597" y="1690926"/>
            <a:ext cx="770723" cy="408237"/>
          </a:xfrm>
          <a:prstGeom prst="rect">
            <a:avLst/>
          </a:prstGeom>
          <a:noFill/>
          <a:effectLst/>
        </p:spPr>
        <p:txBody>
          <a:bodyPr wrap="none" lIns="93296" tIns="46648" rIns="93296" bIns="46648">
            <a:spAutoFit/>
          </a:bodyPr>
          <a:lstStyle/>
          <a:p>
            <a:pPr algn="ctr"/>
            <a:r>
              <a:rPr lang="en-US" sz="2000" dirty="0">
                <a:ln w="18415" cmpd="sng">
                  <a:solidFill>
                    <a:srgbClr val="0C2D83"/>
                  </a:solidFill>
                  <a:prstDash val="solid"/>
                </a:ln>
                <a:solidFill>
                  <a:srgbClr val="0C2D83"/>
                </a:solidFill>
              </a:rPr>
              <a:t>2010</a:t>
            </a:r>
            <a:endParaRPr lang="en-US" sz="3300" dirty="0">
              <a:ln w="18415" cmpd="sng">
                <a:solidFill>
                  <a:srgbClr val="0C2D83"/>
                </a:solidFill>
                <a:prstDash val="solid"/>
              </a:ln>
              <a:solidFill>
                <a:srgbClr val="0C2D83"/>
              </a:solidFill>
            </a:endParaRPr>
          </a:p>
        </p:txBody>
      </p:sp>
      <p:pic>
        <p:nvPicPr>
          <p:cNvPr id="81"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3780" y="2207792"/>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6483" y="2207792"/>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3307" y="2207792"/>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20132" y="2207792"/>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6956" y="2207792"/>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ectangle 85"/>
          <p:cNvSpPr/>
          <p:nvPr/>
        </p:nvSpPr>
        <p:spPr>
          <a:xfrm>
            <a:off x="411684" y="2104688"/>
            <a:ext cx="1271823" cy="19144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400" b="1" dirty="0"/>
              <a:t>COMMERCIAL</a:t>
            </a:r>
            <a:endParaRPr lang="en-US" b="1" dirty="0"/>
          </a:p>
        </p:txBody>
      </p:sp>
      <p:sp>
        <p:nvSpPr>
          <p:cNvPr id="87" name="Rectangle 86"/>
          <p:cNvSpPr/>
          <p:nvPr/>
        </p:nvSpPr>
        <p:spPr>
          <a:xfrm>
            <a:off x="411684" y="4171386"/>
            <a:ext cx="1271823" cy="19068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400" b="1" dirty="0"/>
              <a:t>MEDICARE</a:t>
            </a:r>
          </a:p>
        </p:txBody>
      </p:sp>
      <p:pic>
        <p:nvPicPr>
          <p:cNvPr id="88"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8433" y="4244790"/>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9" descr="http://www.clker.com/cliparts/b/f/d/3/k/d/man-figure-symbol-hi.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0844" y="4244790"/>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9" descr="http://www.clker.com/cliparts/b/f/d/3/k/d/man-figure-symbol-hi.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4639" y="4244790"/>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 descr="http://www.clker.com/cliparts/b/f/d/3/k/d/man-figure-symbol-hi.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2742" y="4244790"/>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p:nvPr/>
        </p:nvGrpSpPr>
        <p:grpSpPr>
          <a:xfrm>
            <a:off x="6186536" y="4244790"/>
            <a:ext cx="516843" cy="1212865"/>
            <a:chOff x="6223544" y="4244790"/>
            <a:chExt cx="516843" cy="1212865"/>
          </a:xfrm>
        </p:grpSpPr>
        <p:pic>
          <p:nvPicPr>
            <p:cNvPr id="93" name="Picture 9" descr="http://www.clker.com/cliparts/b/f/d/3/k/d/man-figure-symbol-hi.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23544" y="4244790"/>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 descr="http://www.clker.com/cliparts/b/f/d/3/k/d/man-figure-symbol-hi.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50000"/>
            <a:stretch/>
          </p:blipFill>
          <p:spPr bwMode="auto">
            <a:xfrm>
              <a:off x="6223545" y="4244790"/>
              <a:ext cx="258420"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5"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3780" y="4244790"/>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6483" y="4244790"/>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3307" y="4244790"/>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20132" y="4244790"/>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6956" y="4244790"/>
            <a:ext cx="516843" cy="12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ectangle 99"/>
          <p:cNvSpPr/>
          <p:nvPr/>
        </p:nvSpPr>
        <p:spPr>
          <a:xfrm>
            <a:off x="5233745" y="3341741"/>
            <a:ext cx="1417376" cy="707886"/>
          </a:xfrm>
          <a:prstGeom prst="rect">
            <a:avLst/>
          </a:prstGeom>
          <a:noFill/>
          <a:effectLst>
            <a:outerShdw blurRad="38100" dist="25400" dir="2700000" algn="tl" rotWithShape="0">
              <a:prstClr val="black">
                <a:alpha val="40000"/>
              </a:prstClr>
            </a:outerShdw>
          </a:effectLst>
        </p:spPr>
        <p:txBody>
          <a:bodyPr wrap="none" lIns="91440" tIns="45720" rIns="91440" bIns="45720">
            <a:spAutoFit/>
          </a:bodyPr>
          <a:lstStyle/>
          <a:p>
            <a:pPr algn="ctr"/>
            <a:r>
              <a:rPr lang="en-US" altLang="en-US" sz="1800" b="1" dirty="0">
                <a:solidFill>
                  <a:srgbClr val="000000"/>
                </a:solidFill>
                <a:latin typeface="Calibri Light" panose="020F0302020204030204" pitchFamily="34" charset="0"/>
              </a:rPr>
              <a:t>… </a:t>
            </a:r>
            <a:r>
              <a:rPr lang="en-US" sz="4000" b="1"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29%</a:t>
            </a:r>
            <a:endParaRPr lang="en-US" sz="4000" b="1"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01" name="Rectangle 100"/>
          <p:cNvSpPr/>
          <p:nvPr/>
        </p:nvSpPr>
        <p:spPr>
          <a:xfrm>
            <a:off x="5233745" y="5421941"/>
            <a:ext cx="1417376" cy="707886"/>
          </a:xfrm>
          <a:prstGeom prst="rect">
            <a:avLst/>
          </a:prstGeom>
          <a:noFill/>
          <a:effectLst>
            <a:outerShdw blurRad="38100" dist="25400" dir="2700000" algn="tl" rotWithShape="0">
              <a:prstClr val="black">
                <a:alpha val="40000"/>
              </a:prstClr>
            </a:outerShdw>
          </a:effectLst>
        </p:spPr>
        <p:txBody>
          <a:bodyPr wrap="none" lIns="91440" tIns="45720" rIns="91440" bIns="45720">
            <a:spAutoFit/>
          </a:bodyPr>
          <a:lstStyle/>
          <a:p>
            <a:pPr algn="ctr"/>
            <a:r>
              <a:rPr lang="en-US" altLang="en-US" sz="1800" b="1" dirty="0">
                <a:solidFill>
                  <a:srgbClr val="000000"/>
                </a:solidFill>
                <a:latin typeface="Calibri Light" panose="020F0302020204030204" pitchFamily="34" charset="0"/>
              </a:rPr>
              <a:t>… </a:t>
            </a:r>
            <a:r>
              <a:rPr lang="en-US" sz="4000" b="1"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29%</a:t>
            </a:r>
            <a:endParaRPr lang="en-US" sz="4000" b="1"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86205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357435191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46830" name="think-cell Slide" r:id="rId7" imgW="360" imgH="360" progId="TCLayout.ActiveDocument.1">
                  <p:embed/>
                </p:oleObj>
              </mc:Choice>
              <mc:Fallback>
                <p:oleObj name="think-cell Slide" r:id="rId7" imgW="360" imgH="360" progId="TCLayout.ActiveDocument.1">
                  <p:embed/>
                  <p:pic>
                    <p:nvPicPr>
                      <p:cNvPr id="0" name=""/>
                      <p:cNvPicPr/>
                      <p:nvPr/>
                    </p:nvPicPr>
                    <p:blipFill>
                      <a:blip r:embed="rId8"/>
                      <a:stretch>
                        <a:fillRect/>
                      </a:stretch>
                    </p:blipFill>
                    <p:spPr>
                      <a:xfrm>
                        <a:off x="1621" y="1621"/>
                        <a:ext cx="1619" cy="1619"/>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200">
              <a:latin typeface="Calibri Light"/>
              <a:sym typeface="Calibri Light"/>
            </a:endParaRPr>
          </a:p>
        </p:txBody>
      </p:sp>
      <p:sp>
        <p:nvSpPr>
          <p:cNvPr id="2" name="Title 1"/>
          <p:cNvSpPr>
            <a:spLocks noGrp="1"/>
          </p:cNvSpPr>
          <p:nvPr>
            <p:ph type="title"/>
          </p:nvPr>
        </p:nvSpPr>
        <p:spPr>
          <a:xfrm>
            <a:off x="121489" y="234863"/>
            <a:ext cx="8794113" cy="753668"/>
          </a:xfrm>
        </p:spPr>
        <p:txBody>
          <a:bodyPr/>
          <a:lstStyle/>
          <a:p>
            <a:r>
              <a:rPr lang="en-US" dirty="0" smtClean="0"/>
              <a:t>Patients with behavioral </a:t>
            </a:r>
            <a:r>
              <a:rPr lang="en-US" dirty="0"/>
              <a:t>health and chronic conditions have </a:t>
            </a:r>
            <a:r>
              <a:rPr lang="en-US" dirty="0" smtClean="0"/>
              <a:t>significantly higher medical expenditures</a:t>
            </a:r>
            <a:endParaRPr lang="en-US" dirty="0"/>
          </a:p>
        </p:txBody>
      </p:sp>
      <p:sp>
        <p:nvSpPr>
          <p:cNvPr id="73" name="McK 5. Source"/>
          <p:cNvSpPr>
            <a:spLocks noChangeArrowheads="1"/>
          </p:cNvSpPr>
          <p:nvPr>
            <p:custDataLst>
              <p:tags r:id="rId4"/>
            </p:custDataLst>
          </p:nvPr>
        </p:nvSpPr>
        <p:spPr bwMode="auto">
          <a:xfrm>
            <a:off x="121487" y="6016432"/>
            <a:ext cx="7003455" cy="75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dirty="0" smtClean="0">
                <a:solidFill>
                  <a:schemeClr val="bg1">
                    <a:lumMod val="50000"/>
                  </a:schemeClr>
                </a:solidFill>
                <a:latin typeface="Calibri Light" panose="020F0302020204030204" pitchFamily="34" charset="0"/>
              </a:rPr>
              <a:t>*</a:t>
            </a:r>
            <a:r>
              <a:rPr lang="en-US" sz="800" b="1" dirty="0" smtClean="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The </a:t>
            </a:r>
            <a:r>
              <a:rPr lang="en-US" sz="800" dirty="0">
                <a:solidFill>
                  <a:schemeClr val="bg1">
                    <a:lumMod val="50000"/>
                  </a:schemeClr>
                </a:solidFill>
                <a:latin typeface="Calibri Light" panose="020F0302020204030204" pitchFamily="34" charset="0"/>
              </a:rPr>
              <a:t>sample for analysis was limited to patients who had continuous enrollment from 1/1/2010 – 12/31/2011 and costs of at least $1 in each year. Figures do not capture pharmacy costs, payments outside the claims system, Medicare cost-sharing, or end-of-life care for patients who died in 2010 or 2011.</a:t>
            </a:r>
            <a:endParaRPr lang="en-US" sz="800" dirty="0" smtClean="0">
              <a:solidFill>
                <a:schemeClr val="bg1">
                  <a:lumMod val="50000"/>
                </a:schemeClr>
              </a:solidFill>
              <a:latin typeface="Calibri Light" panose="020F0302020204030204" pitchFamily="34" charset="0"/>
            </a:endParaRPr>
          </a:p>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a:t>
            </a:r>
            <a:r>
              <a:rPr lang="en-US" sz="800" dirty="0">
                <a:solidFill>
                  <a:schemeClr val="bg1">
                    <a:lumMod val="50000"/>
                  </a:schemeClr>
                </a:solidFill>
                <a:latin typeface="Calibri Light" panose="020F0302020204030204" pitchFamily="34" charset="0"/>
              </a:rPr>
              <a:t>	Behavioral health comorbidity includes child psychology, severe and persistent mental illness, mental health, psychiatry, and substance abuse</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	Chronic condition includes arthritis, epilepsy, glaucoma, hemophilia, sickle-cell anemia, heart disease, HIV/AIDS, hyperlipidemia, hypertension, multiple sclerosis, renal, asthma, and diabetes</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Source: 	</a:t>
            </a:r>
            <a:r>
              <a:rPr lang="en-US" sz="800" dirty="0">
                <a:solidFill>
                  <a:schemeClr val="bg1">
                    <a:lumMod val="50000"/>
                  </a:schemeClr>
                </a:solidFill>
                <a:latin typeface="Calibri Light" panose="020F0302020204030204" pitchFamily="34" charset="0"/>
              </a:rPr>
              <a:t>All-Payer Claims Database; HPC analysis</a:t>
            </a:r>
          </a:p>
        </p:txBody>
      </p:sp>
      <p:sp>
        <p:nvSpPr>
          <p:cNvPr id="105" name="TextBox 104"/>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Medical expenditures per patient (excludes drug spending)</a:t>
            </a:r>
            <a:r>
              <a:rPr lang="en-US" sz="1400" baseline="30000" dirty="0">
                <a:solidFill>
                  <a:srgbClr val="0C2D83"/>
                </a:solidFill>
                <a:latin typeface="Calibri Light" panose="020F0302020204030204" pitchFamily="34" charset="0"/>
              </a:rPr>
              <a:t>*</a:t>
            </a:r>
          </a:p>
          <a:p>
            <a:r>
              <a:rPr lang="en-US" sz="1200" dirty="0">
                <a:solidFill>
                  <a:schemeClr val="bg1">
                    <a:lumMod val="50000"/>
                  </a:schemeClr>
                </a:solidFill>
                <a:latin typeface="Calibri Light" panose="020F0302020204030204" pitchFamily="34" charset="0"/>
              </a:rPr>
              <a:t>Relative to average patient with no behavioral health or chronic comorbidity in </a:t>
            </a:r>
            <a:r>
              <a:rPr lang="en-US" sz="1200" dirty="0" smtClean="0">
                <a:solidFill>
                  <a:schemeClr val="bg1">
                    <a:lumMod val="50000"/>
                  </a:schemeClr>
                </a:solidFill>
                <a:latin typeface="Calibri Light" panose="020F0302020204030204" pitchFamily="34" charset="0"/>
              </a:rPr>
              <a:t>2010</a:t>
            </a:r>
            <a:endParaRPr lang="en-US" sz="1200" dirty="0">
              <a:solidFill>
                <a:schemeClr val="bg1">
                  <a:lumMod val="50000"/>
                </a:schemeClr>
              </a:solidFill>
              <a:latin typeface="Calibri Light" panose="020F0302020204030204" pitchFamily="34" charset="0"/>
            </a:endParaRPr>
          </a:p>
        </p:txBody>
      </p:sp>
      <p:cxnSp>
        <p:nvCxnSpPr>
          <p:cNvPr id="106" name="Straight Connector 105"/>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83290" y="4015825"/>
            <a:ext cx="8657970" cy="20045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96" tIns="46648" rIns="93296" bIns="46648" rtlCol="0" anchor="t"/>
          <a:lstStyle/>
          <a:p>
            <a:pPr algn="ctr"/>
            <a:r>
              <a:rPr lang="en-US" b="1" u="sng" dirty="0" smtClean="0">
                <a:solidFill>
                  <a:schemeClr val="tx1"/>
                </a:solidFill>
              </a:rPr>
              <a:t>Medicare</a:t>
            </a:r>
            <a:endParaRPr lang="en-US" b="1" u="sng" dirty="0">
              <a:solidFill>
                <a:schemeClr val="tx1"/>
              </a:solidFill>
            </a:endParaRPr>
          </a:p>
        </p:txBody>
      </p:sp>
      <p:sp>
        <p:nvSpPr>
          <p:cNvPr id="51" name="Rectangle 50"/>
          <p:cNvSpPr/>
          <p:nvPr/>
        </p:nvSpPr>
        <p:spPr>
          <a:xfrm>
            <a:off x="383291" y="1984760"/>
            <a:ext cx="8657970" cy="2004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96" tIns="46648" rIns="93296" bIns="46648" rtlCol="0" anchor="t"/>
          <a:lstStyle/>
          <a:p>
            <a:pPr algn="ctr"/>
            <a:r>
              <a:rPr lang="en-US" b="1" u="sng" dirty="0" smtClean="0">
                <a:solidFill>
                  <a:schemeClr val="tx1"/>
                </a:solidFill>
              </a:rPr>
              <a:t>Commercial</a:t>
            </a:r>
            <a:endParaRPr lang="en-US" b="1" u="sng" dirty="0">
              <a:solidFill>
                <a:schemeClr val="tx1"/>
              </a:solidFill>
            </a:endParaRPr>
          </a:p>
        </p:txBody>
      </p:sp>
      <p:sp>
        <p:nvSpPr>
          <p:cNvPr id="52" name="Oval 51"/>
          <p:cNvSpPr/>
          <p:nvPr/>
        </p:nvSpPr>
        <p:spPr>
          <a:xfrm>
            <a:off x="1214979" y="2111611"/>
            <a:ext cx="625129" cy="625092"/>
          </a:xfrm>
          <a:prstGeom prst="ellipse">
            <a:avLst/>
          </a:prstGeom>
          <a:solidFill>
            <a:srgbClr val="C9CCD3"/>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endParaRPr lang="en-US"/>
          </a:p>
        </p:txBody>
      </p:sp>
      <p:pic>
        <p:nvPicPr>
          <p:cNvPr id="60"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3652" y="2063025"/>
            <a:ext cx="307783" cy="72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60"/>
          <p:cNvSpPr/>
          <p:nvPr/>
        </p:nvSpPr>
        <p:spPr>
          <a:xfrm>
            <a:off x="7661108" y="2518330"/>
            <a:ext cx="978408" cy="978408"/>
          </a:xfrm>
          <a:prstGeom prst="ellipse">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endParaRPr lang="en-US"/>
          </a:p>
        </p:txBody>
      </p:sp>
      <p:sp>
        <p:nvSpPr>
          <p:cNvPr id="62" name="TextBox 50"/>
          <p:cNvSpPr txBox="1">
            <a:spLocks noChangeArrowheads="1"/>
          </p:cNvSpPr>
          <p:nvPr/>
        </p:nvSpPr>
        <p:spPr bwMode="auto">
          <a:xfrm>
            <a:off x="2881961" y="1528579"/>
            <a:ext cx="1766580" cy="47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tIns="46648" rIns="93296" bIns="46648" anchor="b">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200" b="1" dirty="0">
                <a:latin typeface="Calibri Light" panose="020F0302020204030204" pitchFamily="34" charset="0"/>
              </a:rPr>
              <a:t>Behavioral health</a:t>
            </a:r>
            <a:r>
              <a:rPr lang="en-US" altLang="en-US" sz="1200" b="1" baseline="30000" dirty="0">
                <a:latin typeface="Calibri Light" panose="020F0302020204030204" pitchFamily="34" charset="0"/>
              </a:rPr>
              <a:t>†</a:t>
            </a:r>
            <a:r>
              <a:rPr lang="en-US" altLang="en-US" sz="1200" b="1" dirty="0">
                <a:latin typeface="Calibri Light" panose="020F0302020204030204" pitchFamily="34" charset="0"/>
              </a:rPr>
              <a:t> comorbidity</a:t>
            </a:r>
          </a:p>
        </p:txBody>
      </p:sp>
      <p:sp>
        <p:nvSpPr>
          <p:cNvPr id="67" name="TextBox 51"/>
          <p:cNvSpPr txBox="1">
            <a:spLocks noChangeArrowheads="1"/>
          </p:cNvSpPr>
          <p:nvPr/>
        </p:nvSpPr>
        <p:spPr bwMode="auto">
          <a:xfrm>
            <a:off x="7416816" y="1716996"/>
            <a:ext cx="1466990" cy="2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tIns="46648" rIns="93296" bIns="46648" anchor="b">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200" b="1" dirty="0">
                <a:latin typeface="Calibri Light" panose="020F0302020204030204" pitchFamily="34" charset="0"/>
              </a:rPr>
              <a:t>Both comorbidities</a:t>
            </a:r>
          </a:p>
        </p:txBody>
      </p:sp>
      <p:sp>
        <p:nvSpPr>
          <p:cNvPr id="81" name="TextBox 10"/>
          <p:cNvSpPr txBox="1">
            <a:spLocks noChangeArrowheads="1"/>
          </p:cNvSpPr>
          <p:nvPr/>
        </p:nvSpPr>
        <p:spPr bwMode="auto">
          <a:xfrm>
            <a:off x="5149389" y="1528579"/>
            <a:ext cx="1766580" cy="47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tIns="46648" rIns="93296" bIns="46648" anchor="b">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200" b="1" dirty="0">
                <a:latin typeface="Calibri Light" panose="020F0302020204030204" pitchFamily="34" charset="0"/>
              </a:rPr>
              <a:t>Chronic condition</a:t>
            </a:r>
            <a:r>
              <a:rPr lang="en-US" sz="1200" b="1" baseline="30000" dirty="0"/>
              <a:t>‡</a:t>
            </a:r>
            <a:r>
              <a:rPr lang="en-US" altLang="en-US" sz="1200" b="1" dirty="0">
                <a:latin typeface="Calibri Light" panose="020F0302020204030204" pitchFamily="34" charset="0"/>
              </a:rPr>
              <a:t> comorbidity</a:t>
            </a:r>
          </a:p>
        </p:txBody>
      </p:sp>
      <p:sp>
        <p:nvSpPr>
          <p:cNvPr id="86" name="TextBox 85"/>
          <p:cNvSpPr txBox="1">
            <a:spLocks noChangeArrowheads="1"/>
          </p:cNvSpPr>
          <p:nvPr/>
        </p:nvSpPr>
        <p:spPr bwMode="auto">
          <a:xfrm>
            <a:off x="803322" y="1528579"/>
            <a:ext cx="1511790" cy="47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648" rIns="0" bIns="46648" anchor="b">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altLang="en-US" sz="1200" b="1" dirty="0">
                <a:latin typeface="Calibri Light" panose="020F0302020204030204" pitchFamily="34" charset="0"/>
              </a:rPr>
              <a:t>Average patient with neither comorbidity</a:t>
            </a:r>
          </a:p>
        </p:txBody>
      </p:sp>
      <p:sp>
        <p:nvSpPr>
          <p:cNvPr id="87" name="Rectangle 86"/>
          <p:cNvSpPr/>
          <p:nvPr/>
        </p:nvSpPr>
        <p:spPr>
          <a:xfrm>
            <a:off x="383291" y="1982866"/>
            <a:ext cx="392548" cy="200648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96" tIns="46648" rIns="93296" bIns="46648" rtlCol="0" anchor="ctr"/>
          <a:lstStyle/>
          <a:p>
            <a:pPr algn="ctr"/>
            <a:r>
              <a:rPr lang="en-US" sz="1200" b="1" dirty="0"/>
              <a:t>COMMERCIAL</a:t>
            </a:r>
            <a:endParaRPr lang="en-US" sz="1400" b="1" dirty="0"/>
          </a:p>
        </p:txBody>
      </p:sp>
      <p:sp>
        <p:nvSpPr>
          <p:cNvPr id="90" name="Rectangle 89"/>
          <p:cNvSpPr/>
          <p:nvPr/>
        </p:nvSpPr>
        <p:spPr>
          <a:xfrm>
            <a:off x="383291" y="4015825"/>
            <a:ext cx="392548" cy="2006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96" tIns="46648" rIns="93296" bIns="46648" rtlCol="0" anchor="ctr"/>
          <a:lstStyle/>
          <a:p>
            <a:pPr algn="ctr"/>
            <a:r>
              <a:rPr lang="en-US" sz="1200" b="1" dirty="0"/>
              <a:t>MEDICARE</a:t>
            </a:r>
          </a:p>
        </p:txBody>
      </p:sp>
      <p:pic>
        <p:nvPicPr>
          <p:cNvPr id="91"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6421" y="2646402"/>
            <a:ext cx="307783" cy="72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Right Arrow 95"/>
          <p:cNvSpPr/>
          <p:nvPr/>
        </p:nvSpPr>
        <p:spPr>
          <a:xfrm>
            <a:off x="2021086" y="2317505"/>
            <a:ext cx="1369408" cy="29649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01" name="Bent Arrow 100"/>
          <p:cNvSpPr/>
          <p:nvPr/>
        </p:nvSpPr>
        <p:spPr>
          <a:xfrm flipV="1">
            <a:off x="2212580" y="2442190"/>
            <a:ext cx="3264947" cy="1063188"/>
          </a:xfrm>
          <a:prstGeom prst="bentArrow">
            <a:avLst>
              <a:gd name="adj1" fmla="val 12600"/>
              <a:gd name="adj2" fmla="val 13948"/>
              <a:gd name="adj3" fmla="val 17451"/>
              <a:gd name="adj4" fmla="val 3022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solidFill>
                <a:schemeClr val="tx1"/>
              </a:solidFill>
            </a:endParaRPr>
          </a:p>
        </p:txBody>
      </p:sp>
      <p:sp>
        <p:nvSpPr>
          <p:cNvPr id="102" name="Right Arrow 101"/>
          <p:cNvSpPr/>
          <p:nvPr/>
        </p:nvSpPr>
        <p:spPr>
          <a:xfrm>
            <a:off x="6523358" y="3208024"/>
            <a:ext cx="847262" cy="29649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04" name="Right Arrow 103"/>
          <p:cNvSpPr/>
          <p:nvPr/>
        </p:nvSpPr>
        <p:spPr>
          <a:xfrm>
            <a:off x="4283082" y="2317505"/>
            <a:ext cx="3133734" cy="31331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07" name="Oval 106"/>
          <p:cNvSpPr/>
          <p:nvPr/>
        </p:nvSpPr>
        <p:spPr>
          <a:xfrm>
            <a:off x="5662247" y="2986468"/>
            <a:ext cx="694944" cy="694944"/>
          </a:xfrm>
          <a:prstGeom prst="ellipse">
            <a:avLst/>
          </a:prstGeom>
          <a:solidFill>
            <a:srgbClr val="7083AE"/>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endParaRPr lang="en-US"/>
          </a:p>
        </p:txBody>
      </p:sp>
      <p:sp>
        <p:nvSpPr>
          <p:cNvPr id="108" name="Oval 107"/>
          <p:cNvSpPr/>
          <p:nvPr/>
        </p:nvSpPr>
        <p:spPr>
          <a:xfrm>
            <a:off x="3496157" y="2152808"/>
            <a:ext cx="603504" cy="603504"/>
          </a:xfrm>
          <a:prstGeom prst="ellipse">
            <a:avLst/>
          </a:prstGeom>
          <a:solidFill>
            <a:srgbClr val="A2ADC9"/>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endParaRPr lang="en-US"/>
          </a:p>
        </p:txBody>
      </p:sp>
      <p:pic>
        <p:nvPicPr>
          <p:cNvPr id="109"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4018" y="2093428"/>
            <a:ext cx="307783" cy="72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8787" y="2972808"/>
            <a:ext cx="307783" cy="72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Oval 110"/>
          <p:cNvSpPr/>
          <p:nvPr/>
        </p:nvSpPr>
        <p:spPr>
          <a:xfrm>
            <a:off x="1214979" y="4172437"/>
            <a:ext cx="625129" cy="625092"/>
          </a:xfrm>
          <a:prstGeom prst="ellipse">
            <a:avLst/>
          </a:prstGeom>
          <a:solidFill>
            <a:srgbClr val="C9CCD3"/>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endParaRPr lang="en-US"/>
          </a:p>
        </p:txBody>
      </p:sp>
      <p:pic>
        <p:nvPicPr>
          <p:cNvPr id="112"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3652" y="4123851"/>
            <a:ext cx="307783" cy="72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Right Arrow 112"/>
          <p:cNvSpPr/>
          <p:nvPr/>
        </p:nvSpPr>
        <p:spPr>
          <a:xfrm>
            <a:off x="2021086" y="4372746"/>
            <a:ext cx="1369408" cy="29649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14" name="Right Arrow 113"/>
          <p:cNvSpPr/>
          <p:nvPr/>
        </p:nvSpPr>
        <p:spPr>
          <a:xfrm>
            <a:off x="6523358" y="5260082"/>
            <a:ext cx="864597" cy="29649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15" name="Right Arrow 114"/>
          <p:cNvSpPr/>
          <p:nvPr/>
        </p:nvSpPr>
        <p:spPr>
          <a:xfrm>
            <a:off x="4292412" y="4372745"/>
            <a:ext cx="3124403" cy="31331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16" name="Oval 115"/>
          <p:cNvSpPr/>
          <p:nvPr/>
        </p:nvSpPr>
        <p:spPr>
          <a:xfrm>
            <a:off x="5634914" y="5011312"/>
            <a:ext cx="795528" cy="795528"/>
          </a:xfrm>
          <a:prstGeom prst="ellipse">
            <a:avLst/>
          </a:prstGeom>
          <a:solidFill>
            <a:srgbClr val="7083AE"/>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endParaRPr lang="en-US"/>
          </a:p>
        </p:txBody>
      </p:sp>
      <p:sp>
        <p:nvSpPr>
          <p:cNvPr id="117" name="Oval 116"/>
          <p:cNvSpPr/>
          <p:nvPr/>
        </p:nvSpPr>
        <p:spPr>
          <a:xfrm>
            <a:off x="3478522" y="4149678"/>
            <a:ext cx="704088" cy="704088"/>
          </a:xfrm>
          <a:prstGeom prst="ellipse">
            <a:avLst/>
          </a:prstGeom>
          <a:solidFill>
            <a:srgbClr val="A2ADC9"/>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endParaRPr lang="en-US"/>
          </a:p>
        </p:txBody>
      </p:sp>
      <p:pic>
        <p:nvPicPr>
          <p:cNvPr id="118"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6675" y="4140590"/>
            <a:ext cx="307783" cy="72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8787" y="5047944"/>
            <a:ext cx="307783" cy="72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Bent Arrow 119"/>
          <p:cNvSpPr/>
          <p:nvPr/>
        </p:nvSpPr>
        <p:spPr>
          <a:xfrm flipV="1">
            <a:off x="2212580" y="4535187"/>
            <a:ext cx="3264947" cy="1063188"/>
          </a:xfrm>
          <a:prstGeom prst="bentArrow">
            <a:avLst>
              <a:gd name="adj1" fmla="val 12600"/>
              <a:gd name="adj2" fmla="val 13948"/>
              <a:gd name="adj3" fmla="val 17451"/>
              <a:gd name="adj4" fmla="val 3022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solidFill>
                <a:schemeClr val="tx1"/>
              </a:solidFill>
            </a:endParaRPr>
          </a:p>
        </p:txBody>
      </p:sp>
      <p:sp>
        <p:nvSpPr>
          <p:cNvPr id="121" name="Rectangle 120"/>
          <p:cNvSpPr/>
          <p:nvPr/>
        </p:nvSpPr>
        <p:spPr>
          <a:xfrm>
            <a:off x="1207583" y="2131770"/>
            <a:ext cx="639920" cy="584775"/>
          </a:xfrm>
          <a:prstGeom prst="rect">
            <a:avLst/>
          </a:prstGeom>
          <a:noFill/>
          <a:effectLst/>
        </p:spPr>
        <p:txBody>
          <a:bodyPr wrap="none" lIns="91440" tIns="45720" rIns="91440" bIns="45720">
            <a:spAutoFit/>
          </a:bodyPr>
          <a:lstStyle/>
          <a:p>
            <a:pPr algn="ctr"/>
            <a:r>
              <a:rPr lang="en-US" sz="3200" b="1" dirty="0" smtClean="0">
                <a:ln w="18415" cmpd="sng">
                  <a:solidFill>
                    <a:schemeClr val="bg1"/>
                  </a:solidFill>
                  <a:prstDash val="solid"/>
                </a:ln>
                <a:solidFill>
                  <a:schemeClr val="bg1"/>
                </a:solidFill>
              </a:rPr>
              <a:t>1x</a:t>
            </a:r>
            <a:endParaRPr lang="en-US" sz="3200" b="1" dirty="0">
              <a:ln w="18415" cmpd="sng">
                <a:solidFill>
                  <a:schemeClr val="bg1"/>
                </a:solidFill>
                <a:prstDash val="solid"/>
              </a:ln>
              <a:solidFill>
                <a:schemeClr val="bg1"/>
              </a:solidFill>
            </a:endParaRPr>
          </a:p>
        </p:txBody>
      </p:sp>
      <p:sp>
        <p:nvSpPr>
          <p:cNvPr id="122" name="Rectangle 121"/>
          <p:cNvSpPr/>
          <p:nvPr/>
        </p:nvSpPr>
        <p:spPr>
          <a:xfrm>
            <a:off x="3307230" y="2162173"/>
            <a:ext cx="981359" cy="584775"/>
          </a:xfrm>
          <a:prstGeom prst="rect">
            <a:avLst/>
          </a:prstGeom>
          <a:noFill/>
          <a:effectLst/>
        </p:spPr>
        <p:txBody>
          <a:bodyPr wrap="none" lIns="91440" tIns="45720" rIns="91440" bIns="45720">
            <a:spAutoFit/>
          </a:bodyPr>
          <a:lstStyle/>
          <a:p>
            <a:pPr algn="ctr"/>
            <a:r>
              <a:rPr lang="en-US" sz="3200" b="1" dirty="0" smtClean="0">
                <a:ln w="18415" cmpd="sng">
                  <a:solidFill>
                    <a:schemeClr val="bg1"/>
                  </a:solidFill>
                  <a:prstDash val="solid"/>
                </a:ln>
                <a:solidFill>
                  <a:schemeClr val="bg1"/>
                </a:solidFill>
              </a:rPr>
              <a:t>1.6x</a:t>
            </a:r>
            <a:endParaRPr lang="en-US" sz="3200" b="1" dirty="0">
              <a:ln w="18415" cmpd="sng">
                <a:solidFill>
                  <a:schemeClr val="bg1"/>
                </a:solidFill>
                <a:prstDash val="solid"/>
              </a:ln>
              <a:solidFill>
                <a:schemeClr val="bg1"/>
              </a:solidFill>
            </a:endParaRPr>
          </a:p>
        </p:txBody>
      </p:sp>
      <p:sp>
        <p:nvSpPr>
          <p:cNvPr id="123" name="Rectangle 122"/>
          <p:cNvSpPr/>
          <p:nvPr/>
        </p:nvSpPr>
        <p:spPr>
          <a:xfrm>
            <a:off x="5542000" y="3041553"/>
            <a:ext cx="981359" cy="584775"/>
          </a:xfrm>
          <a:prstGeom prst="rect">
            <a:avLst/>
          </a:prstGeom>
          <a:noFill/>
          <a:effectLst/>
        </p:spPr>
        <p:txBody>
          <a:bodyPr wrap="none" lIns="91440" tIns="45720" rIns="91440" bIns="45720">
            <a:spAutoFit/>
          </a:bodyPr>
          <a:lstStyle/>
          <a:p>
            <a:pPr algn="ctr"/>
            <a:r>
              <a:rPr lang="en-US" sz="3200" b="1" dirty="0" smtClean="0">
                <a:ln w="18415" cmpd="sng">
                  <a:solidFill>
                    <a:schemeClr val="bg1"/>
                  </a:solidFill>
                  <a:prstDash val="solid"/>
                </a:ln>
                <a:solidFill>
                  <a:schemeClr val="bg1"/>
                </a:solidFill>
              </a:rPr>
              <a:t>2.1x</a:t>
            </a:r>
            <a:endParaRPr lang="en-US" sz="3200" b="1" dirty="0">
              <a:ln w="18415" cmpd="sng">
                <a:solidFill>
                  <a:schemeClr val="bg1"/>
                </a:solidFill>
                <a:prstDash val="solid"/>
              </a:ln>
              <a:solidFill>
                <a:schemeClr val="bg1"/>
              </a:solidFill>
            </a:endParaRPr>
          </a:p>
        </p:txBody>
      </p:sp>
      <p:sp>
        <p:nvSpPr>
          <p:cNvPr id="124" name="Rectangle 123"/>
          <p:cNvSpPr/>
          <p:nvPr/>
        </p:nvSpPr>
        <p:spPr>
          <a:xfrm>
            <a:off x="7659633" y="2715147"/>
            <a:ext cx="981359" cy="584775"/>
          </a:xfrm>
          <a:prstGeom prst="rect">
            <a:avLst/>
          </a:prstGeom>
          <a:noFill/>
          <a:effectLst/>
        </p:spPr>
        <p:txBody>
          <a:bodyPr wrap="none" lIns="91440" tIns="45720" rIns="91440" bIns="45720">
            <a:spAutoFit/>
          </a:bodyPr>
          <a:lstStyle/>
          <a:p>
            <a:pPr algn="ctr"/>
            <a:r>
              <a:rPr lang="en-US" sz="3200" b="1" dirty="0" smtClean="0">
                <a:ln w="18415" cmpd="sng">
                  <a:solidFill>
                    <a:schemeClr val="bg1"/>
                  </a:solidFill>
                  <a:prstDash val="solid"/>
                </a:ln>
                <a:solidFill>
                  <a:schemeClr val="bg1"/>
                </a:solidFill>
              </a:rPr>
              <a:t>4.2x</a:t>
            </a:r>
            <a:endParaRPr lang="en-US" sz="3200" b="1" dirty="0">
              <a:ln w="18415" cmpd="sng">
                <a:solidFill>
                  <a:schemeClr val="bg1"/>
                </a:solidFill>
                <a:prstDash val="solid"/>
              </a:ln>
              <a:solidFill>
                <a:schemeClr val="bg1"/>
              </a:solidFill>
            </a:endParaRPr>
          </a:p>
        </p:txBody>
      </p:sp>
      <p:sp>
        <p:nvSpPr>
          <p:cNvPr id="125" name="Rectangle 124"/>
          <p:cNvSpPr/>
          <p:nvPr/>
        </p:nvSpPr>
        <p:spPr>
          <a:xfrm>
            <a:off x="5541999" y="5116689"/>
            <a:ext cx="981359" cy="584775"/>
          </a:xfrm>
          <a:prstGeom prst="rect">
            <a:avLst/>
          </a:prstGeom>
          <a:noFill/>
          <a:effectLst/>
        </p:spPr>
        <p:txBody>
          <a:bodyPr wrap="none" lIns="91440" tIns="45720" rIns="91440" bIns="45720">
            <a:spAutoFit/>
          </a:bodyPr>
          <a:lstStyle/>
          <a:p>
            <a:pPr algn="ctr"/>
            <a:r>
              <a:rPr lang="en-US" sz="3200" b="1" dirty="0" smtClean="0">
                <a:ln w="18415" cmpd="sng">
                  <a:solidFill>
                    <a:schemeClr val="bg1"/>
                  </a:solidFill>
                  <a:prstDash val="solid"/>
                </a:ln>
                <a:solidFill>
                  <a:schemeClr val="bg1"/>
                </a:solidFill>
              </a:rPr>
              <a:t>2.8x</a:t>
            </a:r>
            <a:endParaRPr lang="en-US" sz="3200" b="1" dirty="0">
              <a:ln w="18415" cmpd="sng">
                <a:solidFill>
                  <a:schemeClr val="bg1"/>
                </a:solidFill>
                <a:prstDash val="solid"/>
              </a:ln>
              <a:solidFill>
                <a:schemeClr val="bg1"/>
              </a:solidFill>
            </a:endParaRPr>
          </a:p>
        </p:txBody>
      </p:sp>
      <p:sp>
        <p:nvSpPr>
          <p:cNvPr id="126" name="Rectangle 125"/>
          <p:cNvSpPr/>
          <p:nvPr/>
        </p:nvSpPr>
        <p:spPr>
          <a:xfrm>
            <a:off x="3339887" y="4209335"/>
            <a:ext cx="981359" cy="584775"/>
          </a:xfrm>
          <a:prstGeom prst="rect">
            <a:avLst/>
          </a:prstGeom>
          <a:noFill/>
          <a:effectLst/>
        </p:spPr>
        <p:txBody>
          <a:bodyPr wrap="none" lIns="91440" tIns="45720" rIns="91440" bIns="45720">
            <a:spAutoFit/>
          </a:bodyPr>
          <a:lstStyle/>
          <a:p>
            <a:pPr algn="ctr"/>
            <a:r>
              <a:rPr lang="en-US" sz="3200" b="1" dirty="0" smtClean="0">
                <a:ln w="18415" cmpd="sng">
                  <a:solidFill>
                    <a:schemeClr val="bg1"/>
                  </a:solidFill>
                  <a:prstDash val="solid"/>
                </a:ln>
                <a:solidFill>
                  <a:schemeClr val="bg1"/>
                </a:solidFill>
              </a:rPr>
              <a:t>2.2x</a:t>
            </a:r>
            <a:endParaRPr lang="en-US" sz="3200" b="1" dirty="0">
              <a:ln w="18415" cmpd="sng">
                <a:solidFill>
                  <a:schemeClr val="bg1"/>
                </a:solidFill>
                <a:prstDash val="solid"/>
              </a:ln>
              <a:solidFill>
                <a:schemeClr val="bg1"/>
              </a:solidFill>
            </a:endParaRPr>
          </a:p>
        </p:txBody>
      </p:sp>
      <p:sp>
        <p:nvSpPr>
          <p:cNvPr id="127" name="Rectangle 126"/>
          <p:cNvSpPr/>
          <p:nvPr/>
        </p:nvSpPr>
        <p:spPr>
          <a:xfrm>
            <a:off x="1207583" y="4192596"/>
            <a:ext cx="639920" cy="584775"/>
          </a:xfrm>
          <a:prstGeom prst="rect">
            <a:avLst/>
          </a:prstGeom>
          <a:noFill/>
          <a:effectLst/>
        </p:spPr>
        <p:txBody>
          <a:bodyPr wrap="none" lIns="91440" tIns="45720" rIns="91440" bIns="45720">
            <a:spAutoFit/>
          </a:bodyPr>
          <a:lstStyle/>
          <a:p>
            <a:pPr algn="ctr"/>
            <a:r>
              <a:rPr lang="en-US" sz="3200" b="1" dirty="0" smtClean="0">
                <a:ln w="18415" cmpd="sng">
                  <a:solidFill>
                    <a:schemeClr val="bg1"/>
                  </a:solidFill>
                  <a:prstDash val="solid"/>
                </a:ln>
                <a:solidFill>
                  <a:schemeClr val="bg1"/>
                </a:solidFill>
              </a:rPr>
              <a:t>1x</a:t>
            </a:r>
            <a:endParaRPr lang="en-US" sz="3200" b="1" dirty="0">
              <a:ln w="18415" cmpd="sng">
                <a:solidFill>
                  <a:schemeClr val="bg1"/>
                </a:solidFill>
                <a:prstDash val="solid"/>
              </a:ln>
              <a:solidFill>
                <a:schemeClr val="bg1"/>
              </a:solidFill>
            </a:endParaRPr>
          </a:p>
        </p:txBody>
      </p:sp>
      <p:sp>
        <p:nvSpPr>
          <p:cNvPr id="128" name="Oval 127"/>
          <p:cNvSpPr/>
          <p:nvPr/>
        </p:nvSpPr>
        <p:spPr>
          <a:xfrm>
            <a:off x="7302274" y="4171081"/>
            <a:ext cx="1696072" cy="1695972"/>
          </a:xfrm>
          <a:prstGeom prst="ellipse">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endParaRPr lang="en-US"/>
          </a:p>
        </p:txBody>
      </p:sp>
      <p:pic>
        <p:nvPicPr>
          <p:cNvPr id="129" name="Picture 9" descr="http://www.clker.com/cliparts/b/f/d/3/k/d/man-figure-symbo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6418" y="4686065"/>
            <a:ext cx="307783" cy="72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Rectangle 129"/>
          <p:cNvSpPr/>
          <p:nvPr/>
        </p:nvSpPr>
        <p:spPr>
          <a:xfrm>
            <a:off x="7659633" y="4726679"/>
            <a:ext cx="981359" cy="584775"/>
          </a:xfrm>
          <a:prstGeom prst="rect">
            <a:avLst/>
          </a:prstGeom>
          <a:noFill/>
          <a:effectLst/>
        </p:spPr>
        <p:txBody>
          <a:bodyPr wrap="none" lIns="91440" tIns="45720" rIns="91440" bIns="45720">
            <a:spAutoFit/>
          </a:bodyPr>
          <a:lstStyle/>
          <a:p>
            <a:pPr algn="ctr"/>
            <a:r>
              <a:rPr lang="en-US" sz="3200" b="1" dirty="0" smtClean="0">
                <a:ln w="18415" cmpd="sng">
                  <a:solidFill>
                    <a:schemeClr val="bg1"/>
                  </a:solidFill>
                  <a:prstDash val="solid"/>
                </a:ln>
                <a:solidFill>
                  <a:schemeClr val="bg1"/>
                </a:solidFill>
              </a:rPr>
              <a:t>7.0x</a:t>
            </a:r>
            <a:endParaRPr lang="en-US" sz="3200" b="1" dirty="0">
              <a:ln w="18415" cmpd="sng">
                <a:solidFill>
                  <a:schemeClr val="bg1"/>
                </a:solidFill>
                <a:prstDash val="solid"/>
              </a:ln>
              <a:solidFill>
                <a:schemeClr val="bg1"/>
              </a:solidFill>
            </a:endParaRPr>
          </a:p>
        </p:txBody>
      </p:sp>
    </p:spTree>
    <p:extLst>
      <p:ext uri="{BB962C8B-B14F-4D97-AF65-F5344CB8AC3E}">
        <p14:creationId xmlns:p14="http://schemas.microsoft.com/office/powerpoint/2010/main" val="463120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52846426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94230"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621" y="1621"/>
                        <a:ext cx="1619" cy="1619"/>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Light"/>
              <a:sym typeface="Calibri Light"/>
            </a:endParaRPr>
          </a:p>
        </p:txBody>
      </p:sp>
      <p:sp>
        <p:nvSpPr>
          <p:cNvPr id="10" name="Isosceles Triangle 9"/>
          <p:cNvSpPr/>
          <p:nvPr/>
        </p:nvSpPr>
        <p:spPr>
          <a:xfrm>
            <a:off x="2183545" y="4143071"/>
            <a:ext cx="6004624" cy="450400"/>
          </a:xfrm>
          <a:prstGeom prst="triangl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 name="Title 1"/>
          <p:cNvSpPr>
            <a:spLocks noGrp="1"/>
          </p:cNvSpPr>
          <p:nvPr>
            <p:ph type="title"/>
          </p:nvPr>
        </p:nvSpPr>
        <p:spPr/>
        <p:txBody>
          <a:bodyPr/>
          <a:lstStyle/>
          <a:p>
            <a:r>
              <a:rPr lang="en-US" dirty="0" smtClean="0"/>
              <a:t>Topics in the 2013 cost trends report</a:t>
            </a:r>
            <a:endParaRPr lang="en-US" dirty="0"/>
          </a:p>
        </p:txBody>
      </p:sp>
      <p:sp>
        <p:nvSpPr>
          <p:cNvPr id="11" name="Oval 10"/>
          <p:cNvSpPr/>
          <p:nvPr/>
        </p:nvSpPr>
        <p:spPr>
          <a:xfrm>
            <a:off x="3845501" y="3056291"/>
            <a:ext cx="2681115" cy="1086780"/>
          </a:xfrm>
          <a:prstGeom prst="ellipse">
            <a:avLst/>
          </a:prstGeom>
          <a:solidFill>
            <a:srgbClr val="DFE5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2400" b="1" dirty="0">
                <a:solidFill>
                  <a:schemeClr val="tx1"/>
                </a:solidFill>
              </a:rPr>
              <a:t>2013 cost trends report</a:t>
            </a:r>
          </a:p>
        </p:txBody>
      </p:sp>
      <p:sp>
        <p:nvSpPr>
          <p:cNvPr id="14" name="Rectangle 13"/>
          <p:cNvSpPr/>
          <p:nvPr/>
        </p:nvSpPr>
        <p:spPr>
          <a:xfrm>
            <a:off x="3751551" y="1176259"/>
            <a:ext cx="1299076" cy="1429631"/>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Trends in spending</a:t>
            </a:r>
          </a:p>
        </p:txBody>
      </p:sp>
      <p:sp>
        <p:nvSpPr>
          <p:cNvPr id="15" name="Rectangle 14"/>
          <p:cNvSpPr/>
          <p:nvPr/>
        </p:nvSpPr>
        <p:spPr>
          <a:xfrm>
            <a:off x="5321177" y="1176260"/>
            <a:ext cx="1299076" cy="1429631"/>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The MA delivery system</a:t>
            </a:r>
          </a:p>
        </p:txBody>
      </p:sp>
      <p:sp>
        <p:nvSpPr>
          <p:cNvPr id="16" name="Rectangle 15"/>
          <p:cNvSpPr/>
          <p:nvPr/>
        </p:nvSpPr>
        <p:spPr>
          <a:xfrm>
            <a:off x="6889182" y="1176259"/>
            <a:ext cx="1299076" cy="1429631"/>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Quality and access</a:t>
            </a:r>
          </a:p>
        </p:txBody>
      </p:sp>
      <p:sp>
        <p:nvSpPr>
          <p:cNvPr id="17" name="Rectangle 16"/>
          <p:cNvSpPr/>
          <p:nvPr/>
        </p:nvSpPr>
        <p:spPr>
          <a:xfrm>
            <a:off x="2183545" y="1176259"/>
            <a:ext cx="1299076" cy="142963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Levels of spending</a:t>
            </a:r>
          </a:p>
        </p:txBody>
      </p:sp>
      <p:cxnSp>
        <p:nvCxnSpPr>
          <p:cNvPr id="20" name="Straight Connector 19"/>
          <p:cNvCxnSpPr/>
          <p:nvPr/>
        </p:nvCxnSpPr>
        <p:spPr>
          <a:xfrm>
            <a:off x="2520472" y="1628610"/>
            <a:ext cx="60057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20472" y="1349791"/>
            <a:ext cx="60057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Up-Down Arrow 21"/>
          <p:cNvSpPr/>
          <p:nvPr/>
        </p:nvSpPr>
        <p:spPr>
          <a:xfrm>
            <a:off x="2734291" y="1349790"/>
            <a:ext cx="171591" cy="27882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4" name="Freeform 23"/>
          <p:cNvSpPr/>
          <p:nvPr/>
        </p:nvSpPr>
        <p:spPr>
          <a:xfrm>
            <a:off x="3978329" y="1371238"/>
            <a:ext cx="825784" cy="257372"/>
          </a:xfrm>
          <a:custGeom>
            <a:avLst/>
            <a:gdLst>
              <a:gd name="connsiteX0" fmla="*/ 0 w 809297"/>
              <a:gd name="connsiteY0" fmla="*/ 252248 h 252248"/>
              <a:gd name="connsiteX1" fmla="*/ 84083 w 809297"/>
              <a:gd name="connsiteY1" fmla="*/ 231227 h 252248"/>
              <a:gd name="connsiteX2" fmla="*/ 157655 w 809297"/>
              <a:gd name="connsiteY2" fmla="*/ 189186 h 252248"/>
              <a:gd name="connsiteX3" fmla="*/ 220717 w 809297"/>
              <a:gd name="connsiteY3" fmla="*/ 168165 h 252248"/>
              <a:gd name="connsiteX4" fmla="*/ 515007 w 809297"/>
              <a:gd name="connsiteY4" fmla="*/ 168165 h 252248"/>
              <a:gd name="connsiteX5" fmla="*/ 578069 w 809297"/>
              <a:gd name="connsiteY5" fmla="*/ 126124 h 252248"/>
              <a:gd name="connsiteX6" fmla="*/ 599090 w 809297"/>
              <a:gd name="connsiteY6" fmla="*/ 94593 h 252248"/>
              <a:gd name="connsiteX7" fmla="*/ 630621 w 809297"/>
              <a:gd name="connsiteY7" fmla="*/ 84083 h 252248"/>
              <a:gd name="connsiteX8" fmla="*/ 788276 w 809297"/>
              <a:gd name="connsiteY8" fmla="*/ 63062 h 252248"/>
              <a:gd name="connsiteX9" fmla="*/ 809297 w 809297"/>
              <a:gd name="connsiteY9" fmla="*/ 0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297" h="252248">
                <a:moveTo>
                  <a:pt x="0" y="252248"/>
                </a:moveTo>
                <a:cubicBezTo>
                  <a:pt x="19995" y="248249"/>
                  <a:pt x="62533" y="242002"/>
                  <a:pt x="84083" y="231227"/>
                </a:cubicBezTo>
                <a:cubicBezTo>
                  <a:pt x="159918" y="193310"/>
                  <a:pt x="65533" y="226035"/>
                  <a:pt x="157655" y="189186"/>
                </a:cubicBezTo>
                <a:cubicBezTo>
                  <a:pt x="178228" y="180957"/>
                  <a:pt x="220717" y="168165"/>
                  <a:pt x="220717" y="168165"/>
                </a:cubicBezTo>
                <a:cubicBezTo>
                  <a:pt x="300812" y="173505"/>
                  <a:pt x="432657" y="189836"/>
                  <a:pt x="515007" y="168165"/>
                </a:cubicBezTo>
                <a:cubicBezTo>
                  <a:pt x="539439" y="161736"/>
                  <a:pt x="578069" y="126124"/>
                  <a:pt x="578069" y="126124"/>
                </a:cubicBezTo>
                <a:cubicBezTo>
                  <a:pt x="585076" y="115614"/>
                  <a:pt x="589226" y="102484"/>
                  <a:pt x="599090" y="94593"/>
                </a:cubicBezTo>
                <a:cubicBezTo>
                  <a:pt x="607741" y="87672"/>
                  <a:pt x="619968" y="87127"/>
                  <a:pt x="630621" y="84083"/>
                </a:cubicBezTo>
                <a:cubicBezTo>
                  <a:pt x="695619" y="65512"/>
                  <a:pt x="697347" y="71328"/>
                  <a:pt x="788276" y="63062"/>
                </a:cubicBezTo>
                <a:lnTo>
                  <a:pt x="809297"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grpSp>
        <p:nvGrpSpPr>
          <p:cNvPr id="25" name="Group 24"/>
          <p:cNvGrpSpPr/>
          <p:nvPr/>
        </p:nvGrpSpPr>
        <p:grpSpPr>
          <a:xfrm>
            <a:off x="5729376" y="1336801"/>
            <a:ext cx="539501" cy="395067"/>
            <a:chOff x="-2328285" y="2116138"/>
            <a:chExt cx="1885950" cy="1381125"/>
          </a:xfrm>
          <a:solidFill>
            <a:schemeClr val="bg1">
              <a:lumMod val="75000"/>
            </a:schemeClr>
          </a:solidFill>
        </p:grpSpPr>
        <p:sp>
          <p:nvSpPr>
            <p:cNvPr id="26" name="Freeform 157"/>
            <p:cNvSpPr>
              <a:spLocks/>
            </p:cNvSpPr>
            <p:nvPr/>
          </p:nvSpPr>
          <p:spPr bwMode="auto">
            <a:xfrm>
              <a:off x="-2328285" y="2116138"/>
              <a:ext cx="1822450" cy="946150"/>
            </a:xfrm>
            <a:custGeom>
              <a:avLst/>
              <a:gdLst>
                <a:gd name="T0" fmla="*/ 324 w 1148"/>
                <a:gd name="T1" fmla="*/ 82 h 596"/>
                <a:gd name="T2" fmla="*/ 714 w 1148"/>
                <a:gd name="T3" fmla="*/ 74 h 596"/>
                <a:gd name="T4" fmla="*/ 734 w 1148"/>
                <a:gd name="T5" fmla="*/ 78 h 596"/>
                <a:gd name="T6" fmla="*/ 744 w 1148"/>
                <a:gd name="T7" fmla="*/ 42 h 596"/>
                <a:gd name="T8" fmla="*/ 814 w 1148"/>
                <a:gd name="T9" fmla="*/ 0 h 596"/>
                <a:gd name="T10" fmla="*/ 856 w 1148"/>
                <a:gd name="T11" fmla="*/ 18 h 596"/>
                <a:gd name="T12" fmla="*/ 890 w 1148"/>
                <a:gd name="T13" fmla="*/ 110 h 596"/>
                <a:gd name="T14" fmla="*/ 888 w 1148"/>
                <a:gd name="T15" fmla="*/ 144 h 596"/>
                <a:gd name="T16" fmla="*/ 834 w 1148"/>
                <a:gd name="T17" fmla="*/ 184 h 596"/>
                <a:gd name="T18" fmla="*/ 802 w 1148"/>
                <a:gd name="T19" fmla="*/ 252 h 596"/>
                <a:gd name="T20" fmla="*/ 882 w 1148"/>
                <a:gd name="T21" fmla="*/ 294 h 596"/>
                <a:gd name="T22" fmla="*/ 940 w 1148"/>
                <a:gd name="T23" fmla="*/ 416 h 596"/>
                <a:gd name="T24" fmla="*/ 1036 w 1148"/>
                <a:gd name="T25" fmla="*/ 484 h 596"/>
                <a:gd name="T26" fmla="*/ 1122 w 1148"/>
                <a:gd name="T27" fmla="*/ 428 h 596"/>
                <a:gd name="T28" fmla="*/ 1088 w 1148"/>
                <a:gd name="T29" fmla="*/ 380 h 596"/>
                <a:gd name="T30" fmla="*/ 1066 w 1148"/>
                <a:gd name="T31" fmla="*/ 334 h 596"/>
                <a:gd name="T32" fmla="*/ 1106 w 1148"/>
                <a:gd name="T33" fmla="*/ 348 h 596"/>
                <a:gd name="T34" fmla="*/ 1148 w 1148"/>
                <a:gd name="T35" fmla="*/ 508 h 596"/>
                <a:gd name="T36" fmla="*/ 1110 w 1148"/>
                <a:gd name="T37" fmla="*/ 514 h 596"/>
                <a:gd name="T38" fmla="*/ 1012 w 1148"/>
                <a:gd name="T39" fmla="*/ 542 h 596"/>
                <a:gd name="T40" fmla="*/ 922 w 1148"/>
                <a:gd name="T41" fmla="*/ 572 h 596"/>
                <a:gd name="T42" fmla="*/ 924 w 1148"/>
                <a:gd name="T43" fmla="*/ 544 h 596"/>
                <a:gd name="T44" fmla="*/ 912 w 1148"/>
                <a:gd name="T45" fmla="*/ 502 h 596"/>
                <a:gd name="T46" fmla="*/ 816 w 1148"/>
                <a:gd name="T47" fmla="*/ 588 h 596"/>
                <a:gd name="T48" fmla="*/ 788 w 1148"/>
                <a:gd name="T49" fmla="*/ 562 h 596"/>
                <a:gd name="T50" fmla="*/ 774 w 1148"/>
                <a:gd name="T51" fmla="*/ 546 h 596"/>
                <a:gd name="T52" fmla="*/ 752 w 1148"/>
                <a:gd name="T53" fmla="*/ 516 h 596"/>
                <a:gd name="T54" fmla="*/ 700 w 1148"/>
                <a:gd name="T55" fmla="*/ 474 h 596"/>
                <a:gd name="T56" fmla="*/ 680 w 1148"/>
                <a:gd name="T57" fmla="*/ 416 h 596"/>
                <a:gd name="T58" fmla="*/ 552 w 1148"/>
                <a:gd name="T59" fmla="*/ 378 h 596"/>
                <a:gd name="T60" fmla="*/ 236 w 1148"/>
                <a:gd name="T61" fmla="*/ 400 h 596"/>
                <a:gd name="T62" fmla="*/ 216 w 1148"/>
                <a:gd name="T63" fmla="*/ 376 h 596"/>
                <a:gd name="T64" fmla="*/ 0 w 1148"/>
                <a:gd name="T65" fmla="*/ 366 h 596"/>
                <a:gd name="T66" fmla="*/ 82 w 1148"/>
                <a:gd name="T67" fmla="*/ 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596">
                  <a:moveTo>
                    <a:pt x="82" y="82"/>
                  </a:moveTo>
                  <a:lnTo>
                    <a:pt x="324" y="82"/>
                  </a:lnTo>
                  <a:lnTo>
                    <a:pt x="706" y="84"/>
                  </a:lnTo>
                  <a:lnTo>
                    <a:pt x="714" y="74"/>
                  </a:lnTo>
                  <a:lnTo>
                    <a:pt x="728" y="68"/>
                  </a:lnTo>
                  <a:lnTo>
                    <a:pt x="734" y="78"/>
                  </a:lnTo>
                  <a:lnTo>
                    <a:pt x="744" y="70"/>
                  </a:lnTo>
                  <a:lnTo>
                    <a:pt x="744" y="42"/>
                  </a:lnTo>
                  <a:lnTo>
                    <a:pt x="776" y="40"/>
                  </a:lnTo>
                  <a:lnTo>
                    <a:pt x="814" y="0"/>
                  </a:lnTo>
                  <a:lnTo>
                    <a:pt x="838" y="2"/>
                  </a:lnTo>
                  <a:lnTo>
                    <a:pt x="856" y="18"/>
                  </a:lnTo>
                  <a:lnTo>
                    <a:pt x="856" y="70"/>
                  </a:lnTo>
                  <a:lnTo>
                    <a:pt x="890" y="110"/>
                  </a:lnTo>
                  <a:lnTo>
                    <a:pt x="896" y="130"/>
                  </a:lnTo>
                  <a:lnTo>
                    <a:pt x="888" y="144"/>
                  </a:lnTo>
                  <a:lnTo>
                    <a:pt x="864" y="152"/>
                  </a:lnTo>
                  <a:lnTo>
                    <a:pt x="834" y="184"/>
                  </a:lnTo>
                  <a:lnTo>
                    <a:pt x="806" y="226"/>
                  </a:lnTo>
                  <a:lnTo>
                    <a:pt x="802" y="252"/>
                  </a:lnTo>
                  <a:lnTo>
                    <a:pt x="848" y="260"/>
                  </a:lnTo>
                  <a:lnTo>
                    <a:pt x="882" y="294"/>
                  </a:lnTo>
                  <a:lnTo>
                    <a:pt x="928" y="372"/>
                  </a:lnTo>
                  <a:lnTo>
                    <a:pt x="940" y="416"/>
                  </a:lnTo>
                  <a:lnTo>
                    <a:pt x="960" y="460"/>
                  </a:lnTo>
                  <a:lnTo>
                    <a:pt x="1036" y="484"/>
                  </a:lnTo>
                  <a:lnTo>
                    <a:pt x="1084" y="474"/>
                  </a:lnTo>
                  <a:lnTo>
                    <a:pt x="1122" y="428"/>
                  </a:lnTo>
                  <a:lnTo>
                    <a:pt x="1110" y="416"/>
                  </a:lnTo>
                  <a:lnTo>
                    <a:pt x="1088" y="380"/>
                  </a:lnTo>
                  <a:lnTo>
                    <a:pt x="1056" y="352"/>
                  </a:lnTo>
                  <a:lnTo>
                    <a:pt x="1066" y="334"/>
                  </a:lnTo>
                  <a:lnTo>
                    <a:pt x="1094" y="344"/>
                  </a:lnTo>
                  <a:lnTo>
                    <a:pt x="1106" y="348"/>
                  </a:lnTo>
                  <a:lnTo>
                    <a:pt x="1138" y="432"/>
                  </a:lnTo>
                  <a:lnTo>
                    <a:pt x="1148" y="508"/>
                  </a:lnTo>
                  <a:lnTo>
                    <a:pt x="1136" y="542"/>
                  </a:lnTo>
                  <a:lnTo>
                    <a:pt x="1110" y="514"/>
                  </a:lnTo>
                  <a:lnTo>
                    <a:pt x="1068" y="530"/>
                  </a:lnTo>
                  <a:lnTo>
                    <a:pt x="1012" y="542"/>
                  </a:lnTo>
                  <a:lnTo>
                    <a:pt x="940" y="576"/>
                  </a:lnTo>
                  <a:lnTo>
                    <a:pt x="922" y="572"/>
                  </a:lnTo>
                  <a:lnTo>
                    <a:pt x="916" y="560"/>
                  </a:lnTo>
                  <a:lnTo>
                    <a:pt x="924" y="544"/>
                  </a:lnTo>
                  <a:lnTo>
                    <a:pt x="924" y="506"/>
                  </a:lnTo>
                  <a:lnTo>
                    <a:pt x="912" y="502"/>
                  </a:lnTo>
                  <a:lnTo>
                    <a:pt x="868" y="548"/>
                  </a:lnTo>
                  <a:lnTo>
                    <a:pt x="816" y="588"/>
                  </a:lnTo>
                  <a:lnTo>
                    <a:pt x="804" y="596"/>
                  </a:lnTo>
                  <a:lnTo>
                    <a:pt x="788" y="562"/>
                  </a:lnTo>
                  <a:lnTo>
                    <a:pt x="786" y="552"/>
                  </a:lnTo>
                  <a:lnTo>
                    <a:pt x="774" y="546"/>
                  </a:lnTo>
                  <a:lnTo>
                    <a:pt x="770" y="534"/>
                  </a:lnTo>
                  <a:lnTo>
                    <a:pt x="752" y="516"/>
                  </a:lnTo>
                  <a:lnTo>
                    <a:pt x="752" y="504"/>
                  </a:lnTo>
                  <a:lnTo>
                    <a:pt x="700" y="474"/>
                  </a:lnTo>
                  <a:lnTo>
                    <a:pt x="696" y="430"/>
                  </a:lnTo>
                  <a:lnTo>
                    <a:pt x="680" y="416"/>
                  </a:lnTo>
                  <a:lnTo>
                    <a:pt x="676" y="376"/>
                  </a:lnTo>
                  <a:lnTo>
                    <a:pt x="552" y="378"/>
                  </a:lnTo>
                  <a:lnTo>
                    <a:pt x="244" y="388"/>
                  </a:lnTo>
                  <a:lnTo>
                    <a:pt x="236" y="400"/>
                  </a:lnTo>
                  <a:lnTo>
                    <a:pt x="228" y="404"/>
                  </a:lnTo>
                  <a:lnTo>
                    <a:pt x="216" y="376"/>
                  </a:lnTo>
                  <a:lnTo>
                    <a:pt x="8" y="382"/>
                  </a:lnTo>
                  <a:lnTo>
                    <a:pt x="0" y="366"/>
                  </a:lnTo>
                  <a:lnTo>
                    <a:pt x="82" y="82"/>
                  </a:lnTo>
                  <a:lnTo>
                    <a:pt x="82" y="8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58"/>
            <p:cNvSpPr>
              <a:spLocks/>
            </p:cNvSpPr>
            <p:nvPr/>
          </p:nvSpPr>
          <p:spPr bwMode="auto">
            <a:xfrm>
              <a:off x="-677285" y="3360738"/>
              <a:ext cx="184150" cy="136525"/>
            </a:xfrm>
            <a:custGeom>
              <a:avLst/>
              <a:gdLst>
                <a:gd name="T0" fmla="*/ 70 w 116"/>
                <a:gd name="T1" fmla="*/ 4 h 86"/>
                <a:gd name="T2" fmla="*/ 78 w 116"/>
                <a:gd name="T3" fmla="*/ 0 h 86"/>
                <a:gd name="T4" fmla="*/ 90 w 116"/>
                <a:gd name="T5" fmla="*/ 8 h 86"/>
                <a:gd name="T6" fmla="*/ 90 w 116"/>
                <a:gd name="T7" fmla="*/ 26 h 86"/>
                <a:gd name="T8" fmla="*/ 96 w 116"/>
                <a:gd name="T9" fmla="*/ 32 h 86"/>
                <a:gd name="T10" fmla="*/ 110 w 116"/>
                <a:gd name="T11" fmla="*/ 56 h 86"/>
                <a:gd name="T12" fmla="*/ 116 w 116"/>
                <a:gd name="T13" fmla="*/ 66 h 86"/>
                <a:gd name="T14" fmla="*/ 112 w 116"/>
                <a:gd name="T15" fmla="*/ 78 h 86"/>
                <a:gd name="T16" fmla="*/ 98 w 116"/>
                <a:gd name="T17" fmla="*/ 82 h 86"/>
                <a:gd name="T18" fmla="*/ 48 w 116"/>
                <a:gd name="T19" fmla="*/ 86 h 86"/>
                <a:gd name="T20" fmla="*/ 0 w 116"/>
                <a:gd name="T21" fmla="*/ 70 h 86"/>
                <a:gd name="T22" fmla="*/ 6 w 116"/>
                <a:gd name="T23" fmla="*/ 62 h 86"/>
                <a:gd name="T24" fmla="*/ 24 w 116"/>
                <a:gd name="T25" fmla="*/ 52 h 86"/>
                <a:gd name="T26" fmla="*/ 54 w 116"/>
                <a:gd name="T27" fmla="*/ 52 h 86"/>
                <a:gd name="T28" fmla="*/ 62 w 116"/>
                <a:gd name="T29" fmla="*/ 58 h 86"/>
                <a:gd name="T30" fmla="*/ 78 w 116"/>
                <a:gd name="T31" fmla="*/ 54 h 86"/>
                <a:gd name="T32" fmla="*/ 80 w 116"/>
                <a:gd name="T33" fmla="*/ 42 h 86"/>
                <a:gd name="T34" fmla="*/ 68 w 116"/>
                <a:gd name="T35" fmla="*/ 44 h 86"/>
                <a:gd name="T36" fmla="*/ 64 w 116"/>
                <a:gd name="T37" fmla="*/ 34 h 86"/>
                <a:gd name="T38" fmla="*/ 74 w 116"/>
                <a:gd name="T39" fmla="*/ 22 h 86"/>
                <a:gd name="T40" fmla="*/ 70 w 116"/>
                <a:gd name="T4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86">
                  <a:moveTo>
                    <a:pt x="70" y="4"/>
                  </a:moveTo>
                  <a:lnTo>
                    <a:pt x="78" y="0"/>
                  </a:lnTo>
                  <a:lnTo>
                    <a:pt x="90" y="8"/>
                  </a:lnTo>
                  <a:lnTo>
                    <a:pt x="90" y="26"/>
                  </a:lnTo>
                  <a:lnTo>
                    <a:pt x="96" y="32"/>
                  </a:lnTo>
                  <a:lnTo>
                    <a:pt x="110" y="56"/>
                  </a:lnTo>
                  <a:lnTo>
                    <a:pt x="116" y="66"/>
                  </a:lnTo>
                  <a:lnTo>
                    <a:pt x="112" y="78"/>
                  </a:lnTo>
                  <a:lnTo>
                    <a:pt x="98" y="82"/>
                  </a:lnTo>
                  <a:lnTo>
                    <a:pt x="48" y="86"/>
                  </a:lnTo>
                  <a:lnTo>
                    <a:pt x="0" y="70"/>
                  </a:lnTo>
                  <a:lnTo>
                    <a:pt x="6" y="62"/>
                  </a:lnTo>
                  <a:lnTo>
                    <a:pt x="24" y="52"/>
                  </a:lnTo>
                  <a:lnTo>
                    <a:pt x="54" y="52"/>
                  </a:lnTo>
                  <a:lnTo>
                    <a:pt x="62" y="58"/>
                  </a:lnTo>
                  <a:lnTo>
                    <a:pt x="78" y="54"/>
                  </a:lnTo>
                  <a:lnTo>
                    <a:pt x="80" y="42"/>
                  </a:lnTo>
                  <a:lnTo>
                    <a:pt x="68" y="44"/>
                  </a:lnTo>
                  <a:lnTo>
                    <a:pt x="64" y="34"/>
                  </a:lnTo>
                  <a:lnTo>
                    <a:pt x="74" y="22"/>
                  </a:lnTo>
                  <a:lnTo>
                    <a:pt x="7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59"/>
            <p:cNvSpPr>
              <a:spLocks/>
            </p:cNvSpPr>
            <p:nvPr/>
          </p:nvSpPr>
          <p:spPr bwMode="auto">
            <a:xfrm>
              <a:off x="-1058285" y="3335338"/>
              <a:ext cx="276225" cy="161925"/>
            </a:xfrm>
            <a:custGeom>
              <a:avLst/>
              <a:gdLst>
                <a:gd name="T0" fmla="*/ 160 w 174"/>
                <a:gd name="T1" fmla="*/ 34 h 102"/>
                <a:gd name="T2" fmla="*/ 172 w 174"/>
                <a:gd name="T3" fmla="*/ 34 h 102"/>
                <a:gd name="T4" fmla="*/ 174 w 174"/>
                <a:gd name="T5" fmla="*/ 62 h 102"/>
                <a:gd name="T6" fmla="*/ 166 w 174"/>
                <a:gd name="T7" fmla="*/ 68 h 102"/>
                <a:gd name="T8" fmla="*/ 158 w 174"/>
                <a:gd name="T9" fmla="*/ 58 h 102"/>
                <a:gd name="T10" fmla="*/ 146 w 174"/>
                <a:gd name="T11" fmla="*/ 62 h 102"/>
                <a:gd name="T12" fmla="*/ 142 w 174"/>
                <a:gd name="T13" fmla="*/ 72 h 102"/>
                <a:gd name="T14" fmla="*/ 108 w 174"/>
                <a:gd name="T15" fmla="*/ 68 h 102"/>
                <a:gd name="T16" fmla="*/ 64 w 174"/>
                <a:gd name="T17" fmla="*/ 70 h 102"/>
                <a:gd name="T18" fmla="*/ 46 w 174"/>
                <a:gd name="T19" fmla="*/ 82 h 102"/>
                <a:gd name="T20" fmla="*/ 44 w 174"/>
                <a:gd name="T21" fmla="*/ 94 h 102"/>
                <a:gd name="T22" fmla="*/ 34 w 174"/>
                <a:gd name="T23" fmla="*/ 102 h 102"/>
                <a:gd name="T24" fmla="*/ 8 w 174"/>
                <a:gd name="T25" fmla="*/ 80 h 102"/>
                <a:gd name="T26" fmla="*/ 0 w 174"/>
                <a:gd name="T27" fmla="*/ 70 h 102"/>
                <a:gd name="T28" fmla="*/ 6 w 174"/>
                <a:gd name="T29" fmla="*/ 62 h 102"/>
                <a:gd name="T30" fmla="*/ 36 w 174"/>
                <a:gd name="T31" fmla="*/ 62 h 102"/>
                <a:gd name="T32" fmla="*/ 50 w 174"/>
                <a:gd name="T33" fmla="*/ 38 h 102"/>
                <a:gd name="T34" fmla="*/ 52 w 174"/>
                <a:gd name="T35" fmla="*/ 28 h 102"/>
                <a:gd name="T36" fmla="*/ 78 w 174"/>
                <a:gd name="T37" fmla="*/ 8 h 102"/>
                <a:gd name="T38" fmla="*/ 96 w 174"/>
                <a:gd name="T39" fmla="*/ 8 h 102"/>
                <a:gd name="T40" fmla="*/ 104 w 174"/>
                <a:gd name="T41" fmla="*/ 0 h 102"/>
                <a:gd name="T42" fmla="*/ 112 w 174"/>
                <a:gd name="T43" fmla="*/ 2 h 102"/>
                <a:gd name="T44" fmla="*/ 122 w 174"/>
                <a:gd name="T45" fmla="*/ 0 h 102"/>
                <a:gd name="T46" fmla="*/ 138 w 174"/>
                <a:gd name="T47" fmla="*/ 14 h 102"/>
                <a:gd name="T48" fmla="*/ 128 w 174"/>
                <a:gd name="T49" fmla="*/ 26 h 102"/>
                <a:gd name="T50" fmla="*/ 132 w 174"/>
                <a:gd name="T51" fmla="*/ 32 h 102"/>
                <a:gd name="T52" fmla="*/ 144 w 174"/>
                <a:gd name="T53" fmla="*/ 30 h 102"/>
                <a:gd name="T54" fmla="*/ 144 w 174"/>
                <a:gd name="T55" fmla="*/ 44 h 102"/>
                <a:gd name="T56" fmla="*/ 154 w 174"/>
                <a:gd name="T57" fmla="*/ 42 h 102"/>
                <a:gd name="T58" fmla="*/ 160 w 174"/>
                <a:gd name="T5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2">
                  <a:moveTo>
                    <a:pt x="160" y="34"/>
                  </a:moveTo>
                  <a:lnTo>
                    <a:pt x="172" y="34"/>
                  </a:lnTo>
                  <a:lnTo>
                    <a:pt x="174" y="62"/>
                  </a:lnTo>
                  <a:lnTo>
                    <a:pt x="166" y="68"/>
                  </a:lnTo>
                  <a:lnTo>
                    <a:pt x="158" y="58"/>
                  </a:lnTo>
                  <a:lnTo>
                    <a:pt x="146" y="62"/>
                  </a:lnTo>
                  <a:lnTo>
                    <a:pt x="142" y="72"/>
                  </a:lnTo>
                  <a:lnTo>
                    <a:pt x="108" y="68"/>
                  </a:lnTo>
                  <a:lnTo>
                    <a:pt x="64" y="70"/>
                  </a:lnTo>
                  <a:lnTo>
                    <a:pt x="46" y="82"/>
                  </a:lnTo>
                  <a:lnTo>
                    <a:pt x="44" y="94"/>
                  </a:lnTo>
                  <a:lnTo>
                    <a:pt x="34" y="102"/>
                  </a:lnTo>
                  <a:lnTo>
                    <a:pt x="8" y="80"/>
                  </a:lnTo>
                  <a:lnTo>
                    <a:pt x="0" y="70"/>
                  </a:lnTo>
                  <a:lnTo>
                    <a:pt x="6" y="62"/>
                  </a:lnTo>
                  <a:lnTo>
                    <a:pt x="36" y="62"/>
                  </a:lnTo>
                  <a:lnTo>
                    <a:pt x="50" y="38"/>
                  </a:lnTo>
                  <a:lnTo>
                    <a:pt x="52" y="28"/>
                  </a:lnTo>
                  <a:lnTo>
                    <a:pt x="78" y="8"/>
                  </a:lnTo>
                  <a:lnTo>
                    <a:pt x="96" y="8"/>
                  </a:lnTo>
                  <a:lnTo>
                    <a:pt x="104" y="0"/>
                  </a:lnTo>
                  <a:lnTo>
                    <a:pt x="112" y="2"/>
                  </a:lnTo>
                  <a:lnTo>
                    <a:pt x="122" y="0"/>
                  </a:lnTo>
                  <a:lnTo>
                    <a:pt x="138" y="14"/>
                  </a:lnTo>
                  <a:lnTo>
                    <a:pt x="128" y="26"/>
                  </a:lnTo>
                  <a:lnTo>
                    <a:pt x="132" y="32"/>
                  </a:lnTo>
                  <a:lnTo>
                    <a:pt x="144" y="30"/>
                  </a:lnTo>
                  <a:lnTo>
                    <a:pt x="144" y="44"/>
                  </a:lnTo>
                  <a:lnTo>
                    <a:pt x="154" y="42"/>
                  </a:lnTo>
                  <a:lnTo>
                    <a:pt x="160"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62"/>
            <p:cNvSpPr>
              <a:spLocks/>
            </p:cNvSpPr>
            <p:nvPr/>
          </p:nvSpPr>
          <p:spPr bwMode="auto">
            <a:xfrm>
              <a:off x="-489960" y="3227388"/>
              <a:ext cx="47625" cy="95250"/>
            </a:xfrm>
            <a:custGeom>
              <a:avLst/>
              <a:gdLst>
                <a:gd name="T0" fmla="*/ 18 w 30"/>
                <a:gd name="T1" fmla="*/ 0 h 60"/>
                <a:gd name="T2" fmla="*/ 30 w 30"/>
                <a:gd name="T3" fmla="*/ 0 h 60"/>
                <a:gd name="T4" fmla="*/ 30 w 30"/>
                <a:gd name="T5" fmla="*/ 16 h 60"/>
                <a:gd name="T6" fmla="*/ 22 w 30"/>
                <a:gd name="T7" fmla="*/ 28 h 60"/>
                <a:gd name="T8" fmla="*/ 18 w 30"/>
                <a:gd name="T9" fmla="*/ 52 h 60"/>
                <a:gd name="T10" fmla="*/ 12 w 30"/>
                <a:gd name="T11" fmla="*/ 60 h 60"/>
                <a:gd name="T12" fmla="*/ 6 w 30"/>
                <a:gd name="T13" fmla="*/ 54 h 60"/>
                <a:gd name="T14" fmla="*/ 0 w 30"/>
                <a:gd name="T15" fmla="*/ 48 h 60"/>
                <a:gd name="T16" fmla="*/ 4 w 30"/>
                <a:gd name="T17" fmla="*/ 32 h 60"/>
                <a:gd name="T18" fmla="*/ 12 w 30"/>
                <a:gd name="T19" fmla="*/ 14 h 60"/>
                <a:gd name="T20" fmla="*/ 18 w 30"/>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18" y="0"/>
                  </a:moveTo>
                  <a:lnTo>
                    <a:pt x="30" y="0"/>
                  </a:lnTo>
                  <a:lnTo>
                    <a:pt x="30" y="16"/>
                  </a:lnTo>
                  <a:lnTo>
                    <a:pt x="22" y="28"/>
                  </a:lnTo>
                  <a:lnTo>
                    <a:pt x="18" y="52"/>
                  </a:lnTo>
                  <a:lnTo>
                    <a:pt x="12" y="60"/>
                  </a:lnTo>
                  <a:lnTo>
                    <a:pt x="6" y="54"/>
                  </a:lnTo>
                  <a:lnTo>
                    <a:pt x="0" y="48"/>
                  </a:lnTo>
                  <a:lnTo>
                    <a:pt x="4" y="32"/>
                  </a:lnTo>
                  <a:lnTo>
                    <a:pt x="12" y="1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4" name="Content Placeholder 2"/>
          <p:cNvSpPr txBox="1">
            <a:spLocks/>
          </p:cNvSpPr>
          <p:nvPr/>
        </p:nvSpPr>
        <p:spPr bwMode="auto">
          <a:xfrm>
            <a:off x="621660" y="1639852"/>
            <a:ext cx="140241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sz="1800" b="1" dirty="0" smtClean="0">
                <a:latin typeface="Calibri Light" panose="020F0302020204030204" pitchFamily="34" charset="0"/>
              </a:rPr>
              <a:t>Profile of Massachusetts</a:t>
            </a:r>
          </a:p>
        </p:txBody>
      </p:sp>
      <p:sp>
        <p:nvSpPr>
          <p:cNvPr id="35" name="Content Placeholder 2"/>
          <p:cNvSpPr txBox="1">
            <a:spLocks/>
          </p:cNvSpPr>
          <p:nvPr/>
        </p:nvSpPr>
        <p:spPr bwMode="auto">
          <a:xfrm>
            <a:off x="621660" y="5182676"/>
            <a:ext cx="14024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sz="1800" b="1" dirty="0" smtClean="0">
                <a:latin typeface="Calibri Light" panose="020F0302020204030204" pitchFamily="34" charset="0"/>
              </a:rPr>
              <a:t>Deep-dives</a:t>
            </a:r>
          </a:p>
        </p:txBody>
      </p:sp>
      <p:sp>
        <p:nvSpPr>
          <p:cNvPr id="13" name="Isosceles Triangle 12"/>
          <p:cNvSpPr/>
          <p:nvPr/>
        </p:nvSpPr>
        <p:spPr>
          <a:xfrm flipH="1" flipV="1">
            <a:off x="2183545" y="2605891"/>
            <a:ext cx="6004624" cy="450400"/>
          </a:xfrm>
          <a:prstGeom prst="triangl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2" name="Rectangle 31"/>
          <p:cNvSpPr/>
          <p:nvPr/>
        </p:nvSpPr>
        <p:spPr>
          <a:xfrm>
            <a:off x="2183545" y="4593472"/>
            <a:ext cx="1299076" cy="1429631"/>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6592" tIns="466481" rIns="186592" bIns="46648" rtlCol="0" anchor="ctr"/>
          <a:lstStyle/>
          <a:p>
            <a:pPr algn="ctr"/>
            <a:r>
              <a:rPr lang="en-US" sz="1800" dirty="0">
                <a:solidFill>
                  <a:schemeClr val="tx1"/>
                </a:solidFill>
                <a:latin typeface="Calibri Light" panose="020F0302020204030204" pitchFamily="34" charset="0"/>
              </a:rPr>
              <a:t>Hospital operating expenses</a:t>
            </a:r>
          </a:p>
        </p:txBody>
      </p:sp>
      <p:sp>
        <p:nvSpPr>
          <p:cNvPr id="33" name="Rectangle 32"/>
          <p:cNvSpPr/>
          <p:nvPr/>
        </p:nvSpPr>
        <p:spPr>
          <a:xfrm>
            <a:off x="4536364" y="4593473"/>
            <a:ext cx="1299076" cy="1429631"/>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6592" tIns="466481" rIns="186592" bIns="46648" rtlCol="0" anchor="ctr"/>
          <a:lstStyle/>
          <a:p>
            <a:pPr algn="ctr"/>
            <a:r>
              <a:rPr lang="en-US" sz="1800" dirty="0">
                <a:solidFill>
                  <a:schemeClr val="tx1"/>
                </a:solidFill>
                <a:latin typeface="Calibri Light" panose="020F0302020204030204" pitchFamily="34" charset="0"/>
              </a:rPr>
              <a:t>Wasteful spending</a:t>
            </a:r>
          </a:p>
        </p:txBody>
      </p:sp>
      <p:sp>
        <p:nvSpPr>
          <p:cNvPr id="36" name="Rectangle 35"/>
          <p:cNvSpPr/>
          <p:nvPr/>
        </p:nvSpPr>
        <p:spPr>
          <a:xfrm>
            <a:off x="6889182" y="4593472"/>
            <a:ext cx="1299076" cy="1429631"/>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6592" tIns="466481" rIns="186592" bIns="46648" rtlCol="0" anchor="ctr"/>
          <a:lstStyle/>
          <a:p>
            <a:pPr algn="ctr"/>
            <a:r>
              <a:rPr lang="en-US" sz="1800" dirty="0">
                <a:solidFill>
                  <a:schemeClr val="tx1"/>
                </a:solidFill>
                <a:latin typeface="Calibri Light" panose="020F0302020204030204" pitchFamily="34" charset="0"/>
              </a:rPr>
              <a:t>High-cost patients</a:t>
            </a:r>
          </a:p>
        </p:txBody>
      </p:sp>
      <p:pic>
        <p:nvPicPr>
          <p:cNvPr id="37" name="Picture 35" descr="C:\Users\jyyang\AppData\Local\Microsoft\Windows\Temporary Internet Files\Content.IE5\LBPHHNFX\MC900319486[1].wmf"/>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8637" y="4682780"/>
            <a:ext cx="729025" cy="428964"/>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4960790" y="4614636"/>
            <a:ext cx="450133" cy="565251"/>
          </a:xfrm>
          <a:prstGeom prst="rect">
            <a:avLst/>
          </a:prstGeom>
          <a:noFill/>
        </p:spPr>
        <p:txBody>
          <a:bodyPr wrap="none" lIns="93296" tIns="0" rIns="93296" bIns="0">
            <a:spAutoFit/>
          </a:bodyPr>
          <a:lstStyle/>
          <a:p>
            <a:pPr algn="ctr"/>
            <a:r>
              <a:rPr lang="en-US" sz="3700" dirty="0">
                <a:ln w="18415" cmpd="sng">
                  <a:solidFill>
                    <a:srgbClr val="006C31"/>
                  </a:solidFill>
                  <a:prstDash val="solid"/>
                </a:ln>
                <a:solidFill>
                  <a:srgbClr val="006C31"/>
                </a:solidFill>
                <a:effectLst>
                  <a:outerShdw blurRad="63500" dir="3600000" algn="tl" rotWithShape="0">
                    <a:srgbClr val="000000">
                      <a:alpha val="70000"/>
                    </a:srgbClr>
                  </a:outerShdw>
                </a:effectLst>
              </a:rPr>
              <a:t>$</a:t>
            </a:r>
          </a:p>
        </p:txBody>
      </p:sp>
      <p:pic>
        <p:nvPicPr>
          <p:cNvPr id="39" name="Picture 9" descr="http://www.clker.com/cliparts/b/f/d/3/k/d/man-figure-symbol-hi.png"/>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5630" y="4654197"/>
            <a:ext cx="246914" cy="57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p:cNvGrpSpPr/>
          <p:nvPr/>
        </p:nvGrpSpPr>
        <p:grpSpPr>
          <a:xfrm>
            <a:off x="7331242" y="1268359"/>
            <a:ext cx="414956" cy="371493"/>
            <a:chOff x="7155533" y="1218781"/>
            <a:chExt cx="480218" cy="417299"/>
          </a:xfrm>
        </p:grpSpPr>
        <p:sp>
          <p:nvSpPr>
            <p:cNvPr id="40" name="Oval 39"/>
            <p:cNvSpPr/>
            <p:nvPr/>
          </p:nvSpPr>
          <p:spPr>
            <a:xfrm rot="738351">
              <a:off x="7184962" y="1218781"/>
              <a:ext cx="417299" cy="417299"/>
            </a:xfrm>
            <a:prstGeom prst="ellipse">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Oval 40"/>
            <p:cNvSpPr/>
            <p:nvPr/>
          </p:nvSpPr>
          <p:spPr>
            <a:xfrm rot="738351">
              <a:off x="7250421" y="1284240"/>
              <a:ext cx="286381" cy="286382"/>
            </a:xfrm>
            <a:prstGeom prst="ellipse">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ounded Rectangle 41"/>
            <p:cNvSpPr/>
            <p:nvPr/>
          </p:nvSpPr>
          <p:spPr>
            <a:xfrm rot="738351">
              <a:off x="7155533" y="1373132"/>
              <a:ext cx="480218" cy="101997"/>
            </a:xfrm>
            <a:prstGeom prst="roundRect">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solidFill>
                    <a:schemeClr val="bg1">
                      <a:lumMod val="50000"/>
                    </a:schemeClr>
                  </a:solidFill>
                  <a:latin typeface="Capture it" panose="02000500000000000000" pitchFamily="2" charset="0"/>
                </a:rPr>
                <a:t>APPROVED</a:t>
              </a:r>
            </a:p>
          </p:txBody>
        </p:sp>
        <p:sp>
          <p:nvSpPr>
            <p:cNvPr id="43" name="5-Point Star 42"/>
            <p:cNvSpPr/>
            <p:nvPr/>
          </p:nvSpPr>
          <p:spPr>
            <a:xfrm rot="738351">
              <a:off x="7381879" y="1298447"/>
              <a:ext cx="65458" cy="65458"/>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5-Point Star 43"/>
            <p:cNvSpPr/>
            <p:nvPr/>
          </p:nvSpPr>
          <p:spPr>
            <a:xfrm rot="738351">
              <a:off x="7340009" y="1490389"/>
              <a:ext cx="65458" cy="65458"/>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5" name="5-Point Star 44"/>
            <p:cNvSpPr/>
            <p:nvPr/>
          </p:nvSpPr>
          <p:spPr>
            <a:xfrm rot="738351">
              <a:off x="7319982" y="1301466"/>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6" name="5-Point Star 45"/>
            <p:cNvSpPr/>
            <p:nvPr/>
          </p:nvSpPr>
          <p:spPr>
            <a:xfrm rot="738351">
              <a:off x="7282020" y="1475489"/>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7" name="5-Point Star 46"/>
            <p:cNvSpPr/>
            <p:nvPr/>
          </p:nvSpPr>
          <p:spPr>
            <a:xfrm rot="738351">
              <a:off x="7458550" y="1331694"/>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8" name="5-Point Star 47"/>
            <p:cNvSpPr/>
            <p:nvPr/>
          </p:nvSpPr>
          <p:spPr>
            <a:xfrm rot="738351">
              <a:off x="7420588" y="1505718"/>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Rectangle 48"/>
            <p:cNvSpPr/>
            <p:nvPr/>
          </p:nvSpPr>
          <p:spPr>
            <a:xfrm rot="738351">
              <a:off x="7236380" y="1263154"/>
              <a:ext cx="317606" cy="330489"/>
            </a:xfrm>
            <a:prstGeom prst="rect">
              <a:avLst/>
            </a:prstGeom>
            <a:noFill/>
          </p:spPr>
          <p:txBody>
            <a:bodyPr wrap="none" lIns="91440" tIns="45720" rIns="91440" bIns="45720">
              <a:prstTxWarp prst="textArchUp">
                <a:avLst/>
              </a:prstTxWarp>
              <a:spAutoFit/>
            </a:bodyPr>
            <a:lstStyle/>
            <a:p>
              <a:pPr algn="ctr"/>
              <a:r>
                <a:rPr lang="en-US" sz="600" dirty="0">
                  <a:solidFill>
                    <a:schemeClr val="bg1">
                      <a:lumMod val="50000"/>
                    </a:schemeClr>
                  </a:solidFill>
                  <a:latin typeface="Capture it" panose="02000500000000000000" pitchFamily="2" charset="0"/>
                </a:rPr>
                <a:t>QUALITY</a:t>
              </a:r>
            </a:p>
          </p:txBody>
        </p:sp>
        <p:sp>
          <p:nvSpPr>
            <p:cNvPr id="50" name="Rectangle 49"/>
            <p:cNvSpPr/>
            <p:nvPr/>
          </p:nvSpPr>
          <p:spPr>
            <a:xfrm rot="738351">
              <a:off x="7232830" y="1292222"/>
              <a:ext cx="317606" cy="330489"/>
            </a:xfrm>
            <a:prstGeom prst="rect">
              <a:avLst/>
            </a:prstGeom>
            <a:noFill/>
          </p:spPr>
          <p:txBody>
            <a:bodyPr wrap="none" lIns="91440" tIns="45720" rIns="91440" bIns="45720">
              <a:prstTxWarp prst="textArchDown">
                <a:avLst>
                  <a:gd name="adj" fmla="val 21121370"/>
                </a:avLst>
              </a:prstTxWarp>
              <a:spAutoFit/>
            </a:bodyPr>
            <a:lstStyle/>
            <a:p>
              <a:pPr algn="ctr"/>
              <a:r>
                <a:rPr lang="en-US" sz="600" dirty="0">
                  <a:solidFill>
                    <a:schemeClr val="bg1">
                      <a:lumMod val="50000"/>
                    </a:schemeClr>
                  </a:solidFill>
                  <a:latin typeface="Capture it" panose="02000500000000000000" pitchFamily="2" charset="0"/>
                </a:rPr>
                <a:t>Control</a:t>
              </a:r>
            </a:p>
          </p:txBody>
        </p:sp>
      </p:grpSp>
    </p:spTree>
    <p:extLst>
      <p:ext uri="{BB962C8B-B14F-4D97-AF65-F5344CB8AC3E}">
        <p14:creationId xmlns:p14="http://schemas.microsoft.com/office/powerpoint/2010/main" val="267371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435135681"/>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10256"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621" y="1621"/>
                        <a:ext cx="1619" cy="1619"/>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Light"/>
              <a:sym typeface="Calibri Light"/>
            </a:endParaRPr>
          </a:p>
        </p:txBody>
      </p:sp>
      <p:sp>
        <p:nvSpPr>
          <p:cNvPr id="36" name="Rectangle 35"/>
          <p:cNvSpPr/>
          <p:nvPr/>
        </p:nvSpPr>
        <p:spPr>
          <a:xfrm>
            <a:off x="2183545" y="4593472"/>
            <a:ext cx="1299076" cy="1429631"/>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6592" tIns="466481" rIns="186592" bIns="46648" rtlCol="0" anchor="ctr"/>
          <a:lstStyle/>
          <a:p>
            <a:pPr algn="ctr"/>
            <a:r>
              <a:rPr lang="en-US" sz="1800" dirty="0">
                <a:solidFill>
                  <a:schemeClr val="tx1"/>
                </a:solidFill>
                <a:latin typeface="Calibri Light" panose="020F0302020204030204" pitchFamily="34" charset="0"/>
              </a:rPr>
              <a:t>Hospital operating expenses</a:t>
            </a:r>
          </a:p>
        </p:txBody>
      </p:sp>
      <p:sp>
        <p:nvSpPr>
          <p:cNvPr id="37" name="Rectangle 36"/>
          <p:cNvSpPr/>
          <p:nvPr/>
        </p:nvSpPr>
        <p:spPr>
          <a:xfrm>
            <a:off x="4536364" y="4593473"/>
            <a:ext cx="1299076" cy="1429631"/>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6592" tIns="466481" rIns="186592" bIns="46648" rtlCol="0" anchor="ctr"/>
          <a:lstStyle/>
          <a:p>
            <a:pPr algn="ctr"/>
            <a:r>
              <a:rPr lang="en-US" sz="1800" dirty="0">
                <a:solidFill>
                  <a:schemeClr val="tx1"/>
                </a:solidFill>
                <a:latin typeface="Calibri Light" panose="020F0302020204030204" pitchFamily="34" charset="0"/>
              </a:rPr>
              <a:t>Wasteful spending</a:t>
            </a:r>
          </a:p>
        </p:txBody>
      </p:sp>
      <p:sp>
        <p:nvSpPr>
          <p:cNvPr id="38" name="Rectangle 37"/>
          <p:cNvSpPr/>
          <p:nvPr/>
        </p:nvSpPr>
        <p:spPr>
          <a:xfrm>
            <a:off x="6889182" y="4593472"/>
            <a:ext cx="1299076" cy="1429631"/>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6592" tIns="466481" rIns="186592" bIns="46648" rtlCol="0" anchor="ctr"/>
          <a:lstStyle/>
          <a:p>
            <a:pPr algn="ctr"/>
            <a:r>
              <a:rPr lang="en-US" sz="1800" dirty="0">
                <a:solidFill>
                  <a:schemeClr val="tx1"/>
                </a:solidFill>
                <a:latin typeface="Calibri Light" panose="020F0302020204030204" pitchFamily="34" charset="0"/>
              </a:rPr>
              <a:t>High-cost patients</a:t>
            </a:r>
          </a:p>
        </p:txBody>
      </p:sp>
      <p:pic>
        <p:nvPicPr>
          <p:cNvPr id="39" name="Picture 35" descr="C:\Users\jyyang\AppData\Local\Microsoft\Windows\Temporary Internet Files\Content.IE5\LBPHHNFX\MC900319486[1].wmf"/>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8637" y="4682780"/>
            <a:ext cx="729025" cy="428964"/>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4960790" y="4614636"/>
            <a:ext cx="450133" cy="565251"/>
          </a:xfrm>
          <a:prstGeom prst="rect">
            <a:avLst/>
          </a:prstGeom>
          <a:noFill/>
        </p:spPr>
        <p:txBody>
          <a:bodyPr wrap="none" lIns="93296" tIns="0" rIns="93296" bIns="0">
            <a:spAutoFit/>
          </a:bodyPr>
          <a:lstStyle/>
          <a:p>
            <a:pPr algn="ctr"/>
            <a:r>
              <a:rPr lang="en-US" sz="3700" dirty="0">
                <a:ln w="18415" cmpd="sng">
                  <a:solidFill>
                    <a:srgbClr val="006C31"/>
                  </a:solidFill>
                  <a:prstDash val="solid"/>
                </a:ln>
                <a:solidFill>
                  <a:srgbClr val="006C31"/>
                </a:solidFill>
                <a:effectLst>
                  <a:outerShdw blurRad="63500" dir="3600000" algn="tl" rotWithShape="0">
                    <a:srgbClr val="000000">
                      <a:alpha val="70000"/>
                    </a:srgbClr>
                  </a:outerShdw>
                </a:effectLst>
              </a:rPr>
              <a:t>$</a:t>
            </a:r>
          </a:p>
        </p:txBody>
      </p:sp>
      <p:pic>
        <p:nvPicPr>
          <p:cNvPr id="41" name="Picture 9" descr="http://www.clker.com/cliparts/b/f/d/3/k/d/man-figure-symbol-hi.png"/>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5630" y="4654197"/>
            <a:ext cx="246914" cy="57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ontent Placeholder 2"/>
          <p:cNvSpPr txBox="1">
            <a:spLocks/>
          </p:cNvSpPr>
          <p:nvPr/>
        </p:nvSpPr>
        <p:spPr bwMode="auto">
          <a:xfrm>
            <a:off x="621660" y="5182676"/>
            <a:ext cx="14024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sz="1800" b="1" dirty="0" smtClean="0">
                <a:latin typeface="Calibri Light" panose="020F0302020204030204" pitchFamily="34" charset="0"/>
              </a:rPr>
              <a:t>Deep-dives</a:t>
            </a:r>
          </a:p>
        </p:txBody>
      </p:sp>
      <p:sp>
        <p:nvSpPr>
          <p:cNvPr id="32" name="Rectangle 31"/>
          <p:cNvSpPr/>
          <p:nvPr/>
        </p:nvSpPr>
        <p:spPr>
          <a:xfrm>
            <a:off x="525499" y="944768"/>
            <a:ext cx="8390103" cy="2654912"/>
          </a:xfrm>
          <a:prstGeom prst="rect">
            <a:avLst/>
          </a:prstGeom>
          <a:solidFill>
            <a:srgbClr val="C3CFE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 name="Title 1"/>
          <p:cNvSpPr>
            <a:spLocks noGrp="1"/>
          </p:cNvSpPr>
          <p:nvPr>
            <p:ph type="title"/>
          </p:nvPr>
        </p:nvSpPr>
        <p:spPr/>
        <p:txBody>
          <a:bodyPr/>
          <a:lstStyle/>
          <a:p>
            <a:r>
              <a:rPr lang="en-US" dirty="0" smtClean="0"/>
              <a:t>Topics in the 2013 cost trends report</a:t>
            </a:r>
            <a:endParaRPr lang="en-US" dirty="0"/>
          </a:p>
        </p:txBody>
      </p:sp>
      <p:sp>
        <p:nvSpPr>
          <p:cNvPr id="10" name="Isosceles Triangle 9"/>
          <p:cNvSpPr/>
          <p:nvPr/>
        </p:nvSpPr>
        <p:spPr>
          <a:xfrm>
            <a:off x="2183545" y="4143071"/>
            <a:ext cx="6004624" cy="450400"/>
          </a:xfrm>
          <a:prstGeom prst="triangl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4" name="Rectangle 13"/>
          <p:cNvSpPr/>
          <p:nvPr/>
        </p:nvSpPr>
        <p:spPr>
          <a:xfrm>
            <a:off x="3751551" y="1176259"/>
            <a:ext cx="1299076" cy="1429631"/>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Trends in spending</a:t>
            </a:r>
          </a:p>
        </p:txBody>
      </p:sp>
      <p:sp>
        <p:nvSpPr>
          <p:cNvPr id="15" name="Rectangle 14"/>
          <p:cNvSpPr/>
          <p:nvPr/>
        </p:nvSpPr>
        <p:spPr>
          <a:xfrm>
            <a:off x="5321177" y="1176260"/>
            <a:ext cx="1299076" cy="1429631"/>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The MA delivery system</a:t>
            </a:r>
          </a:p>
        </p:txBody>
      </p:sp>
      <p:sp>
        <p:nvSpPr>
          <p:cNvPr id="16" name="Rectangle 15"/>
          <p:cNvSpPr/>
          <p:nvPr/>
        </p:nvSpPr>
        <p:spPr>
          <a:xfrm>
            <a:off x="6889182" y="1176259"/>
            <a:ext cx="1299076" cy="1429631"/>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Quality and access</a:t>
            </a:r>
          </a:p>
        </p:txBody>
      </p:sp>
      <p:sp>
        <p:nvSpPr>
          <p:cNvPr id="17" name="Rectangle 16"/>
          <p:cNvSpPr/>
          <p:nvPr/>
        </p:nvSpPr>
        <p:spPr>
          <a:xfrm>
            <a:off x="2183545" y="1176259"/>
            <a:ext cx="1299076" cy="142963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7933" tIns="466481" rIns="167933" bIns="46648" rtlCol="0" anchor="ctr"/>
          <a:lstStyle/>
          <a:p>
            <a:pPr algn="ctr"/>
            <a:r>
              <a:rPr lang="en-US" sz="1800" dirty="0">
                <a:solidFill>
                  <a:schemeClr val="tx1"/>
                </a:solidFill>
                <a:latin typeface="Calibri Light" panose="020F0302020204030204" pitchFamily="34" charset="0"/>
              </a:rPr>
              <a:t>Levels of spending</a:t>
            </a:r>
          </a:p>
        </p:txBody>
      </p:sp>
      <p:sp>
        <p:nvSpPr>
          <p:cNvPr id="31" name="Rectangle 30"/>
          <p:cNvSpPr/>
          <p:nvPr/>
        </p:nvSpPr>
        <p:spPr>
          <a:xfrm>
            <a:off x="525499" y="3569806"/>
            <a:ext cx="8390103" cy="2654912"/>
          </a:xfrm>
          <a:prstGeom prst="rect">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11" name="Oval 10"/>
          <p:cNvSpPr/>
          <p:nvPr/>
        </p:nvSpPr>
        <p:spPr>
          <a:xfrm>
            <a:off x="3845501" y="3056291"/>
            <a:ext cx="2681115" cy="1086780"/>
          </a:xfrm>
          <a:prstGeom prst="ellipse">
            <a:avLst/>
          </a:prstGeom>
          <a:solidFill>
            <a:srgbClr val="DFE5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2400" b="1" dirty="0">
                <a:solidFill>
                  <a:schemeClr val="tx1"/>
                </a:solidFill>
              </a:rPr>
              <a:t>2013 cost trends report</a:t>
            </a:r>
          </a:p>
        </p:txBody>
      </p:sp>
      <p:sp>
        <p:nvSpPr>
          <p:cNvPr id="34" name="Content Placeholder 2"/>
          <p:cNvSpPr txBox="1">
            <a:spLocks/>
          </p:cNvSpPr>
          <p:nvPr/>
        </p:nvSpPr>
        <p:spPr bwMode="auto">
          <a:xfrm>
            <a:off x="621660" y="1639852"/>
            <a:ext cx="140241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sz="1800" b="1" dirty="0" smtClean="0">
                <a:latin typeface="Calibri Light" panose="020F0302020204030204" pitchFamily="34" charset="0"/>
              </a:rPr>
              <a:t>Profile of Massachusetts</a:t>
            </a:r>
          </a:p>
        </p:txBody>
      </p:sp>
      <p:sp>
        <p:nvSpPr>
          <p:cNvPr id="13" name="Isosceles Triangle 12"/>
          <p:cNvSpPr/>
          <p:nvPr/>
        </p:nvSpPr>
        <p:spPr>
          <a:xfrm flipH="1" flipV="1">
            <a:off x="2183545" y="2605891"/>
            <a:ext cx="6004624" cy="450400"/>
          </a:xfrm>
          <a:prstGeom prst="triangl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cxnSp>
        <p:nvCxnSpPr>
          <p:cNvPr id="53" name="Straight Connector 52"/>
          <p:cNvCxnSpPr/>
          <p:nvPr/>
        </p:nvCxnSpPr>
        <p:spPr>
          <a:xfrm>
            <a:off x="2520472" y="1628610"/>
            <a:ext cx="60057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20472" y="1349791"/>
            <a:ext cx="60057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Up-Down Arrow 54"/>
          <p:cNvSpPr/>
          <p:nvPr/>
        </p:nvSpPr>
        <p:spPr>
          <a:xfrm>
            <a:off x="2734291" y="1349790"/>
            <a:ext cx="171591" cy="27882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56" name="Freeform 55"/>
          <p:cNvSpPr/>
          <p:nvPr/>
        </p:nvSpPr>
        <p:spPr>
          <a:xfrm>
            <a:off x="3978329" y="1371238"/>
            <a:ext cx="825784" cy="257372"/>
          </a:xfrm>
          <a:custGeom>
            <a:avLst/>
            <a:gdLst>
              <a:gd name="connsiteX0" fmla="*/ 0 w 809297"/>
              <a:gd name="connsiteY0" fmla="*/ 252248 h 252248"/>
              <a:gd name="connsiteX1" fmla="*/ 84083 w 809297"/>
              <a:gd name="connsiteY1" fmla="*/ 231227 h 252248"/>
              <a:gd name="connsiteX2" fmla="*/ 157655 w 809297"/>
              <a:gd name="connsiteY2" fmla="*/ 189186 h 252248"/>
              <a:gd name="connsiteX3" fmla="*/ 220717 w 809297"/>
              <a:gd name="connsiteY3" fmla="*/ 168165 h 252248"/>
              <a:gd name="connsiteX4" fmla="*/ 515007 w 809297"/>
              <a:gd name="connsiteY4" fmla="*/ 168165 h 252248"/>
              <a:gd name="connsiteX5" fmla="*/ 578069 w 809297"/>
              <a:gd name="connsiteY5" fmla="*/ 126124 h 252248"/>
              <a:gd name="connsiteX6" fmla="*/ 599090 w 809297"/>
              <a:gd name="connsiteY6" fmla="*/ 94593 h 252248"/>
              <a:gd name="connsiteX7" fmla="*/ 630621 w 809297"/>
              <a:gd name="connsiteY7" fmla="*/ 84083 h 252248"/>
              <a:gd name="connsiteX8" fmla="*/ 788276 w 809297"/>
              <a:gd name="connsiteY8" fmla="*/ 63062 h 252248"/>
              <a:gd name="connsiteX9" fmla="*/ 809297 w 809297"/>
              <a:gd name="connsiteY9" fmla="*/ 0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297" h="252248">
                <a:moveTo>
                  <a:pt x="0" y="252248"/>
                </a:moveTo>
                <a:cubicBezTo>
                  <a:pt x="19995" y="248249"/>
                  <a:pt x="62533" y="242002"/>
                  <a:pt x="84083" y="231227"/>
                </a:cubicBezTo>
                <a:cubicBezTo>
                  <a:pt x="159918" y="193310"/>
                  <a:pt x="65533" y="226035"/>
                  <a:pt x="157655" y="189186"/>
                </a:cubicBezTo>
                <a:cubicBezTo>
                  <a:pt x="178228" y="180957"/>
                  <a:pt x="220717" y="168165"/>
                  <a:pt x="220717" y="168165"/>
                </a:cubicBezTo>
                <a:cubicBezTo>
                  <a:pt x="300812" y="173505"/>
                  <a:pt x="432657" y="189836"/>
                  <a:pt x="515007" y="168165"/>
                </a:cubicBezTo>
                <a:cubicBezTo>
                  <a:pt x="539439" y="161736"/>
                  <a:pt x="578069" y="126124"/>
                  <a:pt x="578069" y="126124"/>
                </a:cubicBezTo>
                <a:cubicBezTo>
                  <a:pt x="585076" y="115614"/>
                  <a:pt x="589226" y="102484"/>
                  <a:pt x="599090" y="94593"/>
                </a:cubicBezTo>
                <a:cubicBezTo>
                  <a:pt x="607741" y="87672"/>
                  <a:pt x="619968" y="87127"/>
                  <a:pt x="630621" y="84083"/>
                </a:cubicBezTo>
                <a:cubicBezTo>
                  <a:pt x="695619" y="65512"/>
                  <a:pt x="697347" y="71328"/>
                  <a:pt x="788276" y="63062"/>
                </a:cubicBezTo>
                <a:lnTo>
                  <a:pt x="809297"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grpSp>
        <p:nvGrpSpPr>
          <p:cNvPr id="57" name="Group 56"/>
          <p:cNvGrpSpPr/>
          <p:nvPr/>
        </p:nvGrpSpPr>
        <p:grpSpPr>
          <a:xfrm>
            <a:off x="5729376" y="1336801"/>
            <a:ext cx="539501" cy="395067"/>
            <a:chOff x="-2328285" y="2116138"/>
            <a:chExt cx="1885950" cy="1381125"/>
          </a:xfrm>
          <a:solidFill>
            <a:schemeClr val="bg1">
              <a:lumMod val="75000"/>
            </a:schemeClr>
          </a:solidFill>
        </p:grpSpPr>
        <p:sp>
          <p:nvSpPr>
            <p:cNvPr id="58" name="Freeform 157"/>
            <p:cNvSpPr>
              <a:spLocks/>
            </p:cNvSpPr>
            <p:nvPr/>
          </p:nvSpPr>
          <p:spPr bwMode="auto">
            <a:xfrm>
              <a:off x="-2328285" y="2116138"/>
              <a:ext cx="1822450" cy="946150"/>
            </a:xfrm>
            <a:custGeom>
              <a:avLst/>
              <a:gdLst>
                <a:gd name="T0" fmla="*/ 324 w 1148"/>
                <a:gd name="T1" fmla="*/ 82 h 596"/>
                <a:gd name="T2" fmla="*/ 714 w 1148"/>
                <a:gd name="T3" fmla="*/ 74 h 596"/>
                <a:gd name="T4" fmla="*/ 734 w 1148"/>
                <a:gd name="T5" fmla="*/ 78 h 596"/>
                <a:gd name="T6" fmla="*/ 744 w 1148"/>
                <a:gd name="T7" fmla="*/ 42 h 596"/>
                <a:gd name="T8" fmla="*/ 814 w 1148"/>
                <a:gd name="T9" fmla="*/ 0 h 596"/>
                <a:gd name="T10" fmla="*/ 856 w 1148"/>
                <a:gd name="T11" fmla="*/ 18 h 596"/>
                <a:gd name="T12" fmla="*/ 890 w 1148"/>
                <a:gd name="T13" fmla="*/ 110 h 596"/>
                <a:gd name="T14" fmla="*/ 888 w 1148"/>
                <a:gd name="T15" fmla="*/ 144 h 596"/>
                <a:gd name="T16" fmla="*/ 834 w 1148"/>
                <a:gd name="T17" fmla="*/ 184 h 596"/>
                <a:gd name="T18" fmla="*/ 802 w 1148"/>
                <a:gd name="T19" fmla="*/ 252 h 596"/>
                <a:gd name="T20" fmla="*/ 882 w 1148"/>
                <a:gd name="T21" fmla="*/ 294 h 596"/>
                <a:gd name="T22" fmla="*/ 940 w 1148"/>
                <a:gd name="T23" fmla="*/ 416 h 596"/>
                <a:gd name="T24" fmla="*/ 1036 w 1148"/>
                <a:gd name="T25" fmla="*/ 484 h 596"/>
                <a:gd name="T26" fmla="*/ 1122 w 1148"/>
                <a:gd name="T27" fmla="*/ 428 h 596"/>
                <a:gd name="T28" fmla="*/ 1088 w 1148"/>
                <a:gd name="T29" fmla="*/ 380 h 596"/>
                <a:gd name="T30" fmla="*/ 1066 w 1148"/>
                <a:gd name="T31" fmla="*/ 334 h 596"/>
                <a:gd name="T32" fmla="*/ 1106 w 1148"/>
                <a:gd name="T33" fmla="*/ 348 h 596"/>
                <a:gd name="T34" fmla="*/ 1148 w 1148"/>
                <a:gd name="T35" fmla="*/ 508 h 596"/>
                <a:gd name="T36" fmla="*/ 1110 w 1148"/>
                <a:gd name="T37" fmla="*/ 514 h 596"/>
                <a:gd name="T38" fmla="*/ 1012 w 1148"/>
                <a:gd name="T39" fmla="*/ 542 h 596"/>
                <a:gd name="T40" fmla="*/ 922 w 1148"/>
                <a:gd name="T41" fmla="*/ 572 h 596"/>
                <a:gd name="T42" fmla="*/ 924 w 1148"/>
                <a:gd name="T43" fmla="*/ 544 h 596"/>
                <a:gd name="T44" fmla="*/ 912 w 1148"/>
                <a:gd name="T45" fmla="*/ 502 h 596"/>
                <a:gd name="T46" fmla="*/ 816 w 1148"/>
                <a:gd name="T47" fmla="*/ 588 h 596"/>
                <a:gd name="T48" fmla="*/ 788 w 1148"/>
                <a:gd name="T49" fmla="*/ 562 h 596"/>
                <a:gd name="T50" fmla="*/ 774 w 1148"/>
                <a:gd name="T51" fmla="*/ 546 h 596"/>
                <a:gd name="T52" fmla="*/ 752 w 1148"/>
                <a:gd name="T53" fmla="*/ 516 h 596"/>
                <a:gd name="T54" fmla="*/ 700 w 1148"/>
                <a:gd name="T55" fmla="*/ 474 h 596"/>
                <a:gd name="T56" fmla="*/ 680 w 1148"/>
                <a:gd name="T57" fmla="*/ 416 h 596"/>
                <a:gd name="T58" fmla="*/ 552 w 1148"/>
                <a:gd name="T59" fmla="*/ 378 h 596"/>
                <a:gd name="T60" fmla="*/ 236 w 1148"/>
                <a:gd name="T61" fmla="*/ 400 h 596"/>
                <a:gd name="T62" fmla="*/ 216 w 1148"/>
                <a:gd name="T63" fmla="*/ 376 h 596"/>
                <a:gd name="T64" fmla="*/ 0 w 1148"/>
                <a:gd name="T65" fmla="*/ 366 h 596"/>
                <a:gd name="T66" fmla="*/ 82 w 1148"/>
                <a:gd name="T67" fmla="*/ 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596">
                  <a:moveTo>
                    <a:pt x="82" y="82"/>
                  </a:moveTo>
                  <a:lnTo>
                    <a:pt x="324" y="82"/>
                  </a:lnTo>
                  <a:lnTo>
                    <a:pt x="706" y="84"/>
                  </a:lnTo>
                  <a:lnTo>
                    <a:pt x="714" y="74"/>
                  </a:lnTo>
                  <a:lnTo>
                    <a:pt x="728" y="68"/>
                  </a:lnTo>
                  <a:lnTo>
                    <a:pt x="734" y="78"/>
                  </a:lnTo>
                  <a:lnTo>
                    <a:pt x="744" y="70"/>
                  </a:lnTo>
                  <a:lnTo>
                    <a:pt x="744" y="42"/>
                  </a:lnTo>
                  <a:lnTo>
                    <a:pt x="776" y="40"/>
                  </a:lnTo>
                  <a:lnTo>
                    <a:pt x="814" y="0"/>
                  </a:lnTo>
                  <a:lnTo>
                    <a:pt x="838" y="2"/>
                  </a:lnTo>
                  <a:lnTo>
                    <a:pt x="856" y="18"/>
                  </a:lnTo>
                  <a:lnTo>
                    <a:pt x="856" y="70"/>
                  </a:lnTo>
                  <a:lnTo>
                    <a:pt x="890" y="110"/>
                  </a:lnTo>
                  <a:lnTo>
                    <a:pt x="896" y="130"/>
                  </a:lnTo>
                  <a:lnTo>
                    <a:pt x="888" y="144"/>
                  </a:lnTo>
                  <a:lnTo>
                    <a:pt x="864" y="152"/>
                  </a:lnTo>
                  <a:lnTo>
                    <a:pt x="834" y="184"/>
                  </a:lnTo>
                  <a:lnTo>
                    <a:pt x="806" y="226"/>
                  </a:lnTo>
                  <a:lnTo>
                    <a:pt x="802" y="252"/>
                  </a:lnTo>
                  <a:lnTo>
                    <a:pt x="848" y="260"/>
                  </a:lnTo>
                  <a:lnTo>
                    <a:pt x="882" y="294"/>
                  </a:lnTo>
                  <a:lnTo>
                    <a:pt x="928" y="372"/>
                  </a:lnTo>
                  <a:lnTo>
                    <a:pt x="940" y="416"/>
                  </a:lnTo>
                  <a:lnTo>
                    <a:pt x="960" y="460"/>
                  </a:lnTo>
                  <a:lnTo>
                    <a:pt x="1036" y="484"/>
                  </a:lnTo>
                  <a:lnTo>
                    <a:pt x="1084" y="474"/>
                  </a:lnTo>
                  <a:lnTo>
                    <a:pt x="1122" y="428"/>
                  </a:lnTo>
                  <a:lnTo>
                    <a:pt x="1110" y="416"/>
                  </a:lnTo>
                  <a:lnTo>
                    <a:pt x="1088" y="380"/>
                  </a:lnTo>
                  <a:lnTo>
                    <a:pt x="1056" y="352"/>
                  </a:lnTo>
                  <a:lnTo>
                    <a:pt x="1066" y="334"/>
                  </a:lnTo>
                  <a:lnTo>
                    <a:pt x="1094" y="344"/>
                  </a:lnTo>
                  <a:lnTo>
                    <a:pt x="1106" y="348"/>
                  </a:lnTo>
                  <a:lnTo>
                    <a:pt x="1138" y="432"/>
                  </a:lnTo>
                  <a:lnTo>
                    <a:pt x="1148" y="508"/>
                  </a:lnTo>
                  <a:lnTo>
                    <a:pt x="1136" y="542"/>
                  </a:lnTo>
                  <a:lnTo>
                    <a:pt x="1110" y="514"/>
                  </a:lnTo>
                  <a:lnTo>
                    <a:pt x="1068" y="530"/>
                  </a:lnTo>
                  <a:lnTo>
                    <a:pt x="1012" y="542"/>
                  </a:lnTo>
                  <a:lnTo>
                    <a:pt x="940" y="576"/>
                  </a:lnTo>
                  <a:lnTo>
                    <a:pt x="922" y="572"/>
                  </a:lnTo>
                  <a:lnTo>
                    <a:pt x="916" y="560"/>
                  </a:lnTo>
                  <a:lnTo>
                    <a:pt x="924" y="544"/>
                  </a:lnTo>
                  <a:lnTo>
                    <a:pt x="924" y="506"/>
                  </a:lnTo>
                  <a:lnTo>
                    <a:pt x="912" y="502"/>
                  </a:lnTo>
                  <a:lnTo>
                    <a:pt x="868" y="548"/>
                  </a:lnTo>
                  <a:lnTo>
                    <a:pt x="816" y="588"/>
                  </a:lnTo>
                  <a:lnTo>
                    <a:pt x="804" y="596"/>
                  </a:lnTo>
                  <a:lnTo>
                    <a:pt x="788" y="562"/>
                  </a:lnTo>
                  <a:lnTo>
                    <a:pt x="786" y="552"/>
                  </a:lnTo>
                  <a:lnTo>
                    <a:pt x="774" y="546"/>
                  </a:lnTo>
                  <a:lnTo>
                    <a:pt x="770" y="534"/>
                  </a:lnTo>
                  <a:lnTo>
                    <a:pt x="752" y="516"/>
                  </a:lnTo>
                  <a:lnTo>
                    <a:pt x="752" y="504"/>
                  </a:lnTo>
                  <a:lnTo>
                    <a:pt x="700" y="474"/>
                  </a:lnTo>
                  <a:lnTo>
                    <a:pt x="696" y="430"/>
                  </a:lnTo>
                  <a:lnTo>
                    <a:pt x="680" y="416"/>
                  </a:lnTo>
                  <a:lnTo>
                    <a:pt x="676" y="376"/>
                  </a:lnTo>
                  <a:lnTo>
                    <a:pt x="552" y="378"/>
                  </a:lnTo>
                  <a:lnTo>
                    <a:pt x="244" y="388"/>
                  </a:lnTo>
                  <a:lnTo>
                    <a:pt x="236" y="400"/>
                  </a:lnTo>
                  <a:lnTo>
                    <a:pt x="228" y="404"/>
                  </a:lnTo>
                  <a:lnTo>
                    <a:pt x="216" y="376"/>
                  </a:lnTo>
                  <a:lnTo>
                    <a:pt x="8" y="382"/>
                  </a:lnTo>
                  <a:lnTo>
                    <a:pt x="0" y="366"/>
                  </a:lnTo>
                  <a:lnTo>
                    <a:pt x="82" y="82"/>
                  </a:lnTo>
                  <a:lnTo>
                    <a:pt x="82" y="8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58"/>
            <p:cNvSpPr>
              <a:spLocks/>
            </p:cNvSpPr>
            <p:nvPr/>
          </p:nvSpPr>
          <p:spPr bwMode="auto">
            <a:xfrm>
              <a:off x="-677285" y="3360738"/>
              <a:ext cx="184150" cy="136525"/>
            </a:xfrm>
            <a:custGeom>
              <a:avLst/>
              <a:gdLst>
                <a:gd name="T0" fmla="*/ 70 w 116"/>
                <a:gd name="T1" fmla="*/ 4 h 86"/>
                <a:gd name="T2" fmla="*/ 78 w 116"/>
                <a:gd name="T3" fmla="*/ 0 h 86"/>
                <a:gd name="T4" fmla="*/ 90 w 116"/>
                <a:gd name="T5" fmla="*/ 8 h 86"/>
                <a:gd name="T6" fmla="*/ 90 w 116"/>
                <a:gd name="T7" fmla="*/ 26 h 86"/>
                <a:gd name="T8" fmla="*/ 96 w 116"/>
                <a:gd name="T9" fmla="*/ 32 h 86"/>
                <a:gd name="T10" fmla="*/ 110 w 116"/>
                <a:gd name="T11" fmla="*/ 56 h 86"/>
                <a:gd name="T12" fmla="*/ 116 w 116"/>
                <a:gd name="T13" fmla="*/ 66 h 86"/>
                <a:gd name="T14" fmla="*/ 112 w 116"/>
                <a:gd name="T15" fmla="*/ 78 h 86"/>
                <a:gd name="T16" fmla="*/ 98 w 116"/>
                <a:gd name="T17" fmla="*/ 82 h 86"/>
                <a:gd name="T18" fmla="*/ 48 w 116"/>
                <a:gd name="T19" fmla="*/ 86 h 86"/>
                <a:gd name="T20" fmla="*/ 0 w 116"/>
                <a:gd name="T21" fmla="*/ 70 h 86"/>
                <a:gd name="T22" fmla="*/ 6 w 116"/>
                <a:gd name="T23" fmla="*/ 62 h 86"/>
                <a:gd name="T24" fmla="*/ 24 w 116"/>
                <a:gd name="T25" fmla="*/ 52 h 86"/>
                <a:gd name="T26" fmla="*/ 54 w 116"/>
                <a:gd name="T27" fmla="*/ 52 h 86"/>
                <a:gd name="T28" fmla="*/ 62 w 116"/>
                <a:gd name="T29" fmla="*/ 58 h 86"/>
                <a:gd name="T30" fmla="*/ 78 w 116"/>
                <a:gd name="T31" fmla="*/ 54 h 86"/>
                <a:gd name="T32" fmla="*/ 80 w 116"/>
                <a:gd name="T33" fmla="*/ 42 h 86"/>
                <a:gd name="T34" fmla="*/ 68 w 116"/>
                <a:gd name="T35" fmla="*/ 44 h 86"/>
                <a:gd name="T36" fmla="*/ 64 w 116"/>
                <a:gd name="T37" fmla="*/ 34 h 86"/>
                <a:gd name="T38" fmla="*/ 74 w 116"/>
                <a:gd name="T39" fmla="*/ 22 h 86"/>
                <a:gd name="T40" fmla="*/ 70 w 116"/>
                <a:gd name="T4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86">
                  <a:moveTo>
                    <a:pt x="70" y="4"/>
                  </a:moveTo>
                  <a:lnTo>
                    <a:pt x="78" y="0"/>
                  </a:lnTo>
                  <a:lnTo>
                    <a:pt x="90" y="8"/>
                  </a:lnTo>
                  <a:lnTo>
                    <a:pt x="90" y="26"/>
                  </a:lnTo>
                  <a:lnTo>
                    <a:pt x="96" y="32"/>
                  </a:lnTo>
                  <a:lnTo>
                    <a:pt x="110" y="56"/>
                  </a:lnTo>
                  <a:lnTo>
                    <a:pt x="116" y="66"/>
                  </a:lnTo>
                  <a:lnTo>
                    <a:pt x="112" y="78"/>
                  </a:lnTo>
                  <a:lnTo>
                    <a:pt x="98" y="82"/>
                  </a:lnTo>
                  <a:lnTo>
                    <a:pt x="48" y="86"/>
                  </a:lnTo>
                  <a:lnTo>
                    <a:pt x="0" y="70"/>
                  </a:lnTo>
                  <a:lnTo>
                    <a:pt x="6" y="62"/>
                  </a:lnTo>
                  <a:lnTo>
                    <a:pt x="24" y="52"/>
                  </a:lnTo>
                  <a:lnTo>
                    <a:pt x="54" y="52"/>
                  </a:lnTo>
                  <a:lnTo>
                    <a:pt x="62" y="58"/>
                  </a:lnTo>
                  <a:lnTo>
                    <a:pt x="78" y="54"/>
                  </a:lnTo>
                  <a:lnTo>
                    <a:pt x="80" y="42"/>
                  </a:lnTo>
                  <a:lnTo>
                    <a:pt x="68" y="44"/>
                  </a:lnTo>
                  <a:lnTo>
                    <a:pt x="64" y="34"/>
                  </a:lnTo>
                  <a:lnTo>
                    <a:pt x="74" y="22"/>
                  </a:lnTo>
                  <a:lnTo>
                    <a:pt x="7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59"/>
            <p:cNvSpPr>
              <a:spLocks/>
            </p:cNvSpPr>
            <p:nvPr/>
          </p:nvSpPr>
          <p:spPr bwMode="auto">
            <a:xfrm>
              <a:off x="-1058285" y="3335338"/>
              <a:ext cx="276225" cy="161925"/>
            </a:xfrm>
            <a:custGeom>
              <a:avLst/>
              <a:gdLst>
                <a:gd name="T0" fmla="*/ 160 w 174"/>
                <a:gd name="T1" fmla="*/ 34 h 102"/>
                <a:gd name="T2" fmla="*/ 172 w 174"/>
                <a:gd name="T3" fmla="*/ 34 h 102"/>
                <a:gd name="T4" fmla="*/ 174 w 174"/>
                <a:gd name="T5" fmla="*/ 62 h 102"/>
                <a:gd name="T6" fmla="*/ 166 w 174"/>
                <a:gd name="T7" fmla="*/ 68 h 102"/>
                <a:gd name="T8" fmla="*/ 158 w 174"/>
                <a:gd name="T9" fmla="*/ 58 h 102"/>
                <a:gd name="T10" fmla="*/ 146 w 174"/>
                <a:gd name="T11" fmla="*/ 62 h 102"/>
                <a:gd name="T12" fmla="*/ 142 w 174"/>
                <a:gd name="T13" fmla="*/ 72 h 102"/>
                <a:gd name="T14" fmla="*/ 108 w 174"/>
                <a:gd name="T15" fmla="*/ 68 h 102"/>
                <a:gd name="T16" fmla="*/ 64 w 174"/>
                <a:gd name="T17" fmla="*/ 70 h 102"/>
                <a:gd name="T18" fmla="*/ 46 w 174"/>
                <a:gd name="T19" fmla="*/ 82 h 102"/>
                <a:gd name="T20" fmla="*/ 44 w 174"/>
                <a:gd name="T21" fmla="*/ 94 h 102"/>
                <a:gd name="T22" fmla="*/ 34 w 174"/>
                <a:gd name="T23" fmla="*/ 102 h 102"/>
                <a:gd name="T24" fmla="*/ 8 w 174"/>
                <a:gd name="T25" fmla="*/ 80 h 102"/>
                <a:gd name="T26" fmla="*/ 0 w 174"/>
                <a:gd name="T27" fmla="*/ 70 h 102"/>
                <a:gd name="T28" fmla="*/ 6 w 174"/>
                <a:gd name="T29" fmla="*/ 62 h 102"/>
                <a:gd name="T30" fmla="*/ 36 w 174"/>
                <a:gd name="T31" fmla="*/ 62 h 102"/>
                <a:gd name="T32" fmla="*/ 50 w 174"/>
                <a:gd name="T33" fmla="*/ 38 h 102"/>
                <a:gd name="T34" fmla="*/ 52 w 174"/>
                <a:gd name="T35" fmla="*/ 28 h 102"/>
                <a:gd name="T36" fmla="*/ 78 w 174"/>
                <a:gd name="T37" fmla="*/ 8 h 102"/>
                <a:gd name="T38" fmla="*/ 96 w 174"/>
                <a:gd name="T39" fmla="*/ 8 h 102"/>
                <a:gd name="T40" fmla="*/ 104 w 174"/>
                <a:gd name="T41" fmla="*/ 0 h 102"/>
                <a:gd name="T42" fmla="*/ 112 w 174"/>
                <a:gd name="T43" fmla="*/ 2 h 102"/>
                <a:gd name="T44" fmla="*/ 122 w 174"/>
                <a:gd name="T45" fmla="*/ 0 h 102"/>
                <a:gd name="T46" fmla="*/ 138 w 174"/>
                <a:gd name="T47" fmla="*/ 14 h 102"/>
                <a:gd name="T48" fmla="*/ 128 w 174"/>
                <a:gd name="T49" fmla="*/ 26 h 102"/>
                <a:gd name="T50" fmla="*/ 132 w 174"/>
                <a:gd name="T51" fmla="*/ 32 h 102"/>
                <a:gd name="T52" fmla="*/ 144 w 174"/>
                <a:gd name="T53" fmla="*/ 30 h 102"/>
                <a:gd name="T54" fmla="*/ 144 w 174"/>
                <a:gd name="T55" fmla="*/ 44 h 102"/>
                <a:gd name="T56" fmla="*/ 154 w 174"/>
                <a:gd name="T57" fmla="*/ 42 h 102"/>
                <a:gd name="T58" fmla="*/ 160 w 174"/>
                <a:gd name="T5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2">
                  <a:moveTo>
                    <a:pt x="160" y="34"/>
                  </a:moveTo>
                  <a:lnTo>
                    <a:pt x="172" y="34"/>
                  </a:lnTo>
                  <a:lnTo>
                    <a:pt x="174" y="62"/>
                  </a:lnTo>
                  <a:lnTo>
                    <a:pt x="166" y="68"/>
                  </a:lnTo>
                  <a:lnTo>
                    <a:pt x="158" y="58"/>
                  </a:lnTo>
                  <a:lnTo>
                    <a:pt x="146" y="62"/>
                  </a:lnTo>
                  <a:lnTo>
                    <a:pt x="142" y="72"/>
                  </a:lnTo>
                  <a:lnTo>
                    <a:pt x="108" y="68"/>
                  </a:lnTo>
                  <a:lnTo>
                    <a:pt x="64" y="70"/>
                  </a:lnTo>
                  <a:lnTo>
                    <a:pt x="46" y="82"/>
                  </a:lnTo>
                  <a:lnTo>
                    <a:pt x="44" y="94"/>
                  </a:lnTo>
                  <a:lnTo>
                    <a:pt x="34" y="102"/>
                  </a:lnTo>
                  <a:lnTo>
                    <a:pt x="8" y="80"/>
                  </a:lnTo>
                  <a:lnTo>
                    <a:pt x="0" y="70"/>
                  </a:lnTo>
                  <a:lnTo>
                    <a:pt x="6" y="62"/>
                  </a:lnTo>
                  <a:lnTo>
                    <a:pt x="36" y="62"/>
                  </a:lnTo>
                  <a:lnTo>
                    <a:pt x="50" y="38"/>
                  </a:lnTo>
                  <a:lnTo>
                    <a:pt x="52" y="28"/>
                  </a:lnTo>
                  <a:lnTo>
                    <a:pt x="78" y="8"/>
                  </a:lnTo>
                  <a:lnTo>
                    <a:pt x="96" y="8"/>
                  </a:lnTo>
                  <a:lnTo>
                    <a:pt x="104" y="0"/>
                  </a:lnTo>
                  <a:lnTo>
                    <a:pt x="112" y="2"/>
                  </a:lnTo>
                  <a:lnTo>
                    <a:pt x="122" y="0"/>
                  </a:lnTo>
                  <a:lnTo>
                    <a:pt x="138" y="14"/>
                  </a:lnTo>
                  <a:lnTo>
                    <a:pt x="128" y="26"/>
                  </a:lnTo>
                  <a:lnTo>
                    <a:pt x="132" y="32"/>
                  </a:lnTo>
                  <a:lnTo>
                    <a:pt x="144" y="30"/>
                  </a:lnTo>
                  <a:lnTo>
                    <a:pt x="144" y="44"/>
                  </a:lnTo>
                  <a:lnTo>
                    <a:pt x="154" y="42"/>
                  </a:lnTo>
                  <a:lnTo>
                    <a:pt x="160"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62"/>
            <p:cNvSpPr>
              <a:spLocks/>
            </p:cNvSpPr>
            <p:nvPr/>
          </p:nvSpPr>
          <p:spPr bwMode="auto">
            <a:xfrm>
              <a:off x="-489960" y="3227388"/>
              <a:ext cx="47625" cy="95250"/>
            </a:xfrm>
            <a:custGeom>
              <a:avLst/>
              <a:gdLst>
                <a:gd name="T0" fmla="*/ 18 w 30"/>
                <a:gd name="T1" fmla="*/ 0 h 60"/>
                <a:gd name="T2" fmla="*/ 30 w 30"/>
                <a:gd name="T3" fmla="*/ 0 h 60"/>
                <a:gd name="T4" fmla="*/ 30 w 30"/>
                <a:gd name="T5" fmla="*/ 16 h 60"/>
                <a:gd name="T6" fmla="*/ 22 w 30"/>
                <a:gd name="T7" fmla="*/ 28 h 60"/>
                <a:gd name="T8" fmla="*/ 18 w 30"/>
                <a:gd name="T9" fmla="*/ 52 h 60"/>
                <a:gd name="T10" fmla="*/ 12 w 30"/>
                <a:gd name="T11" fmla="*/ 60 h 60"/>
                <a:gd name="T12" fmla="*/ 6 w 30"/>
                <a:gd name="T13" fmla="*/ 54 h 60"/>
                <a:gd name="T14" fmla="*/ 0 w 30"/>
                <a:gd name="T15" fmla="*/ 48 h 60"/>
                <a:gd name="T16" fmla="*/ 4 w 30"/>
                <a:gd name="T17" fmla="*/ 32 h 60"/>
                <a:gd name="T18" fmla="*/ 12 w 30"/>
                <a:gd name="T19" fmla="*/ 14 h 60"/>
                <a:gd name="T20" fmla="*/ 18 w 30"/>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18" y="0"/>
                  </a:moveTo>
                  <a:lnTo>
                    <a:pt x="30" y="0"/>
                  </a:lnTo>
                  <a:lnTo>
                    <a:pt x="30" y="16"/>
                  </a:lnTo>
                  <a:lnTo>
                    <a:pt x="22" y="28"/>
                  </a:lnTo>
                  <a:lnTo>
                    <a:pt x="18" y="52"/>
                  </a:lnTo>
                  <a:lnTo>
                    <a:pt x="12" y="60"/>
                  </a:lnTo>
                  <a:lnTo>
                    <a:pt x="6" y="54"/>
                  </a:lnTo>
                  <a:lnTo>
                    <a:pt x="0" y="48"/>
                  </a:lnTo>
                  <a:lnTo>
                    <a:pt x="4" y="32"/>
                  </a:lnTo>
                  <a:lnTo>
                    <a:pt x="12" y="1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7331242" y="1268359"/>
            <a:ext cx="414956" cy="371493"/>
            <a:chOff x="7155533" y="1218781"/>
            <a:chExt cx="480218" cy="417299"/>
          </a:xfrm>
        </p:grpSpPr>
        <p:sp>
          <p:nvSpPr>
            <p:cNvPr id="63" name="Oval 62"/>
            <p:cNvSpPr/>
            <p:nvPr/>
          </p:nvSpPr>
          <p:spPr>
            <a:xfrm rot="738351">
              <a:off x="7184962" y="1218781"/>
              <a:ext cx="417299" cy="417299"/>
            </a:xfrm>
            <a:prstGeom prst="ellipse">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4" name="Oval 63"/>
            <p:cNvSpPr/>
            <p:nvPr/>
          </p:nvSpPr>
          <p:spPr>
            <a:xfrm rot="738351">
              <a:off x="7250421" y="1284240"/>
              <a:ext cx="286381" cy="286382"/>
            </a:xfrm>
            <a:prstGeom prst="ellipse">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5" name="Rounded Rectangle 64"/>
            <p:cNvSpPr/>
            <p:nvPr/>
          </p:nvSpPr>
          <p:spPr>
            <a:xfrm rot="738351">
              <a:off x="7155533" y="1373132"/>
              <a:ext cx="480218" cy="101997"/>
            </a:xfrm>
            <a:prstGeom prst="roundRect">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solidFill>
                    <a:schemeClr val="bg1">
                      <a:lumMod val="50000"/>
                    </a:schemeClr>
                  </a:solidFill>
                  <a:latin typeface="Capture it" panose="02000500000000000000" pitchFamily="2" charset="0"/>
                </a:rPr>
                <a:t>APPROVED</a:t>
              </a:r>
            </a:p>
          </p:txBody>
        </p:sp>
        <p:sp>
          <p:nvSpPr>
            <p:cNvPr id="66" name="5-Point Star 65"/>
            <p:cNvSpPr/>
            <p:nvPr/>
          </p:nvSpPr>
          <p:spPr>
            <a:xfrm rot="738351">
              <a:off x="7381879" y="1298447"/>
              <a:ext cx="65458" cy="65458"/>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7" name="5-Point Star 66"/>
            <p:cNvSpPr/>
            <p:nvPr/>
          </p:nvSpPr>
          <p:spPr>
            <a:xfrm rot="738351">
              <a:off x="7340009" y="1490389"/>
              <a:ext cx="65458" cy="65458"/>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5-Point Star 67"/>
            <p:cNvSpPr/>
            <p:nvPr/>
          </p:nvSpPr>
          <p:spPr>
            <a:xfrm rot="738351">
              <a:off x="7319982" y="1301466"/>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5-Point Star 68"/>
            <p:cNvSpPr/>
            <p:nvPr/>
          </p:nvSpPr>
          <p:spPr>
            <a:xfrm rot="738351">
              <a:off x="7282020" y="1475489"/>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5-Point Star 69"/>
            <p:cNvSpPr/>
            <p:nvPr/>
          </p:nvSpPr>
          <p:spPr>
            <a:xfrm rot="738351">
              <a:off x="7458550" y="1331694"/>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5-Point Star 70"/>
            <p:cNvSpPr/>
            <p:nvPr/>
          </p:nvSpPr>
          <p:spPr>
            <a:xfrm rot="738351">
              <a:off x="7420588" y="1505718"/>
              <a:ext cx="46836" cy="46836"/>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p:cNvSpPr/>
            <p:nvPr/>
          </p:nvSpPr>
          <p:spPr>
            <a:xfrm rot="738351">
              <a:off x="7236380" y="1263154"/>
              <a:ext cx="317606" cy="330489"/>
            </a:xfrm>
            <a:prstGeom prst="rect">
              <a:avLst/>
            </a:prstGeom>
            <a:noFill/>
          </p:spPr>
          <p:txBody>
            <a:bodyPr wrap="none" lIns="91440" tIns="45720" rIns="91440" bIns="45720">
              <a:prstTxWarp prst="textArchUp">
                <a:avLst/>
              </a:prstTxWarp>
              <a:spAutoFit/>
            </a:bodyPr>
            <a:lstStyle/>
            <a:p>
              <a:pPr algn="ctr"/>
              <a:r>
                <a:rPr lang="en-US" sz="600" dirty="0">
                  <a:solidFill>
                    <a:schemeClr val="bg1">
                      <a:lumMod val="50000"/>
                    </a:schemeClr>
                  </a:solidFill>
                  <a:latin typeface="Capture it" panose="02000500000000000000" pitchFamily="2" charset="0"/>
                </a:rPr>
                <a:t>QUALITY</a:t>
              </a:r>
            </a:p>
          </p:txBody>
        </p:sp>
        <p:sp>
          <p:nvSpPr>
            <p:cNvPr id="73" name="Rectangle 72"/>
            <p:cNvSpPr/>
            <p:nvPr/>
          </p:nvSpPr>
          <p:spPr>
            <a:xfrm rot="738351">
              <a:off x="7232830" y="1292222"/>
              <a:ext cx="317606" cy="330489"/>
            </a:xfrm>
            <a:prstGeom prst="rect">
              <a:avLst/>
            </a:prstGeom>
            <a:noFill/>
          </p:spPr>
          <p:txBody>
            <a:bodyPr wrap="none" lIns="91440" tIns="45720" rIns="91440" bIns="45720">
              <a:prstTxWarp prst="textArchDown">
                <a:avLst>
                  <a:gd name="adj" fmla="val 21121370"/>
                </a:avLst>
              </a:prstTxWarp>
              <a:spAutoFit/>
            </a:bodyPr>
            <a:lstStyle/>
            <a:p>
              <a:pPr algn="ctr"/>
              <a:r>
                <a:rPr lang="en-US" sz="600" dirty="0">
                  <a:solidFill>
                    <a:schemeClr val="bg1">
                      <a:lumMod val="50000"/>
                    </a:schemeClr>
                  </a:solidFill>
                  <a:latin typeface="Capture it" panose="02000500000000000000" pitchFamily="2" charset="0"/>
                </a:rPr>
                <a:t>Control</a:t>
              </a:r>
            </a:p>
          </p:txBody>
        </p:sp>
      </p:grpSp>
    </p:spTree>
    <p:extLst>
      <p:ext uri="{BB962C8B-B14F-4D97-AF65-F5344CB8AC3E}">
        <p14:creationId xmlns:p14="http://schemas.microsoft.com/office/powerpoint/2010/main" val="1371651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1523840159"/>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54600"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621" y="1621"/>
                        <a:ext cx="1619" cy="1619"/>
                      </a:xfrm>
                      <a:prstGeom prst="rect">
                        <a:avLst/>
                      </a:prstGeom>
                    </p:spPr>
                  </p:pic>
                </p:oleObj>
              </mc:Fallback>
            </mc:AlternateContent>
          </a:graphicData>
        </a:graphic>
      </p:graphicFrame>
      <p:sp>
        <p:nvSpPr>
          <p:cNvPr id="25" name="Rectangle 24"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sym typeface="Calibri Light"/>
            </a:endParaRPr>
          </a:p>
        </p:txBody>
      </p:sp>
      <p:sp>
        <p:nvSpPr>
          <p:cNvPr id="2" name="Title 1"/>
          <p:cNvSpPr>
            <a:spLocks noGrp="1"/>
          </p:cNvSpPr>
          <p:nvPr>
            <p:ph type="title"/>
          </p:nvPr>
        </p:nvSpPr>
        <p:spPr>
          <a:xfrm>
            <a:off x="121489" y="234863"/>
            <a:ext cx="8794113" cy="753668"/>
          </a:xfrm>
        </p:spPr>
        <p:txBody>
          <a:bodyPr/>
          <a:lstStyle/>
          <a:p>
            <a:r>
              <a:rPr lang="en-US" dirty="0" smtClean="0"/>
              <a:t>Health </a:t>
            </a:r>
            <a:r>
              <a:rPr lang="en-US" dirty="0"/>
              <a:t>care spending as a </a:t>
            </a:r>
            <a:r>
              <a:rPr lang="en-US" dirty="0" smtClean="0"/>
              <a:t>proportion of </a:t>
            </a:r>
            <a:r>
              <a:rPr lang="en-US" dirty="0"/>
              <a:t>the </a:t>
            </a:r>
            <a:r>
              <a:rPr lang="en-US" dirty="0" smtClean="0"/>
              <a:t>Massachusetts </a:t>
            </a:r>
            <a:r>
              <a:rPr lang="en-US" dirty="0"/>
              <a:t>economy </a:t>
            </a:r>
            <a:r>
              <a:rPr lang="en-US" dirty="0" smtClean="0"/>
              <a:t>rose over the last decade, </a:t>
            </a:r>
            <a:r>
              <a:rPr lang="en-US" dirty="0"/>
              <a:t>but declined from 2009-2012</a:t>
            </a:r>
          </a:p>
        </p:txBody>
      </p:sp>
      <p:grpSp>
        <p:nvGrpSpPr>
          <p:cNvPr id="3" name="Group 2"/>
          <p:cNvGrpSpPr/>
          <p:nvPr/>
        </p:nvGrpSpPr>
        <p:grpSpPr>
          <a:xfrm>
            <a:off x="8216026" y="2659640"/>
            <a:ext cx="539501" cy="395067"/>
            <a:chOff x="-2328285" y="2116138"/>
            <a:chExt cx="1885950" cy="1381125"/>
          </a:xfrm>
          <a:solidFill>
            <a:schemeClr val="bg1">
              <a:lumMod val="75000"/>
            </a:schemeClr>
          </a:solidFill>
        </p:grpSpPr>
        <p:sp>
          <p:nvSpPr>
            <p:cNvPr id="4" name="Freeform 157"/>
            <p:cNvSpPr>
              <a:spLocks/>
            </p:cNvSpPr>
            <p:nvPr/>
          </p:nvSpPr>
          <p:spPr bwMode="auto">
            <a:xfrm>
              <a:off x="-2328285" y="2116138"/>
              <a:ext cx="1822450" cy="946150"/>
            </a:xfrm>
            <a:custGeom>
              <a:avLst/>
              <a:gdLst>
                <a:gd name="T0" fmla="*/ 324 w 1148"/>
                <a:gd name="T1" fmla="*/ 82 h 596"/>
                <a:gd name="T2" fmla="*/ 714 w 1148"/>
                <a:gd name="T3" fmla="*/ 74 h 596"/>
                <a:gd name="T4" fmla="*/ 734 w 1148"/>
                <a:gd name="T5" fmla="*/ 78 h 596"/>
                <a:gd name="T6" fmla="*/ 744 w 1148"/>
                <a:gd name="T7" fmla="*/ 42 h 596"/>
                <a:gd name="T8" fmla="*/ 814 w 1148"/>
                <a:gd name="T9" fmla="*/ 0 h 596"/>
                <a:gd name="T10" fmla="*/ 856 w 1148"/>
                <a:gd name="T11" fmla="*/ 18 h 596"/>
                <a:gd name="T12" fmla="*/ 890 w 1148"/>
                <a:gd name="T13" fmla="*/ 110 h 596"/>
                <a:gd name="T14" fmla="*/ 888 w 1148"/>
                <a:gd name="T15" fmla="*/ 144 h 596"/>
                <a:gd name="T16" fmla="*/ 834 w 1148"/>
                <a:gd name="T17" fmla="*/ 184 h 596"/>
                <a:gd name="T18" fmla="*/ 802 w 1148"/>
                <a:gd name="T19" fmla="*/ 252 h 596"/>
                <a:gd name="T20" fmla="*/ 882 w 1148"/>
                <a:gd name="T21" fmla="*/ 294 h 596"/>
                <a:gd name="T22" fmla="*/ 940 w 1148"/>
                <a:gd name="T23" fmla="*/ 416 h 596"/>
                <a:gd name="T24" fmla="*/ 1036 w 1148"/>
                <a:gd name="T25" fmla="*/ 484 h 596"/>
                <a:gd name="T26" fmla="*/ 1122 w 1148"/>
                <a:gd name="T27" fmla="*/ 428 h 596"/>
                <a:gd name="T28" fmla="*/ 1088 w 1148"/>
                <a:gd name="T29" fmla="*/ 380 h 596"/>
                <a:gd name="T30" fmla="*/ 1066 w 1148"/>
                <a:gd name="T31" fmla="*/ 334 h 596"/>
                <a:gd name="T32" fmla="*/ 1106 w 1148"/>
                <a:gd name="T33" fmla="*/ 348 h 596"/>
                <a:gd name="T34" fmla="*/ 1148 w 1148"/>
                <a:gd name="T35" fmla="*/ 508 h 596"/>
                <a:gd name="T36" fmla="*/ 1110 w 1148"/>
                <a:gd name="T37" fmla="*/ 514 h 596"/>
                <a:gd name="T38" fmla="*/ 1012 w 1148"/>
                <a:gd name="T39" fmla="*/ 542 h 596"/>
                <a:gd name="T40" fmla="*/ 922 w 1148"/>
                <a:gd name="T41" fmla="*/ 572 h 596"/>
                <a:gd name="T42" fmla="*/ 924 w 1148"/>
                <a:gd name="T43" fmla="*/ 544 h 596"/>
                <a:gd name="T44" fmla="*/ 912 w 1148"/>
                <a:gd name="T45" fmla="*/ 502 h 596"/>
                <a:gd name="T46" fmla="*/ 816 w 1148"/>
                <a:gd name="T47" fmla="*/ 588 h 596"/>
                <a:gd name="T48" fmla="*/ 788 w 1148"/>
                <a:gd name="T49" fmla="*/ 562 h 596"/>
                <a:gd name="T50" fmla="*/ 774 w 1148"/>
                <a:gd name="T51" fmla="*/ 546 h 596"/>
                <a:gd name="T52" fmla="*/ 752 w 1148"/>
                <a:gd name="T53" fmla="*/ 516 h 596"/>
                <a:gd name="T54" fmla="*/ 700 w 1148"/>
                <a:gd name="T55" fmla="*/ 474 h 596"/>
                <a:gd name="T56" fmla="*/ 680 w 1148"/>
                <a:gd name="T57" fmla="*/ 416 h 596"/>
                <a:gd name="T58" fmla="*/ 552 w 1148"/>
                <a:gd name="T59" fmla="*/ 378 h 596"/>
                <a:gd name="T60" fmla="*/ 236 w 1148"/>
                <a:gd name="T61" fmla="*/ 400 h 596"/>
                <a:gd name="T62" fmla="*/ 216 w 1148"/>
                <a:gd name="T63" fmla="*/ 376 h 596"/>
                <a:gd name="T64" fmla="*/ 0 w 1148"/>
                <a:gd name="T65" fmla="*/ 366 h 596"/>
                <a:gd name="T66" fmla="*/ 82 w 1148"/>
                <a:gd name="T67" fmla="*/ 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596">
                  <a:moveTo>
                    <a:pt x="82" y="82"/>
                  </a:moveTo>
                  <a:lnTo>
                    <a:pt x="324" y="82"/>
                  </a:lnTo>
                  <a:lnTo>
                    <a:pt x="706" y="84"/>
                  </a:lnTo>
                  <a:lnTo>
                    <a:pt x="714" y="74"/>
                  </a:lnTo>
                  <a:lnTo>
                    <a:pt x="728" y="68"/>
                  </a:lnTo>
                  <a:lnTo>
                    <a:pt x="734" y="78"/>
                  </a:lnTo>
                  <a:lnTo>
                    <a:pt x="744" y="70"/>
                  </a:lnTo>
                  <a:lnTo>
                    <a:pt x="744" y="42"/>
                  </a:lnTo>
                  <a:lnTo>
                    <a:pt x="776" y="40"/>
                  </a:lnTo>
                  <a:lnTo>
                    <a:pt x="814" y="0"/>
                  </a:lnTo>
                  <a:lnTo>
                    <a:pt x="838" y="2"/>
                  </a:lnTo>
                  <a:lnTo>
                    <a:pt x="856" y="18"/>
                  </a:lnTo>
                  <a:lnTo>
                    <a:pt x="856" y="70"/>
                  </a:lnTo>
                  <a:lnTo>
                    <a:pt x="890" y="110"/>
                  </a:lnTo>
                  <a:lnTo>
                    <a:pt x="896" y="130"/>
                  </a:lnTo>
                  <a:lnTo>
                    <a:pt x="888" y="144"/>
                  </a:lnTo>
                  <a:lnTo>
                    <a:pt x="864" y="152"/>
                  </a:lnTo>
                  <a:lnTo>
                    <a:pt x="834" y="184"/>
                  </a:lnTo>
                  <a:lnTo>
                    <a:pt x="806" y="226"/>
                  </a:lnTo>
                  <a:lnTo>
                    <a:pt x="802" y="252"/>
                  </a:lnTo>
                  <a:lnTo>
                    <a:pt x="848" y="260"/>
                  </a:lnTo>
                  <a:lnTo>
                    <a:pt x="882" y="294"/>
                  </a:lnTo>
                  <a:lnTo>
                    <a:pt x="928" y="372"/>
                  </a:lnTo>
                  <a:lnTo>
                    <a:pt x="940" y="416"/>
                  </a:lnTo>
                  <a:lnTo>
                    <a:pt x="960" y="460"/>
                  </a:lnTo>
                  <a:lnTo>
                    <a:pt x="1036" y="484"/>
                  </a:lnTo>
                  <a:lnTo>
                    <a:pt x="1084" y="474"/>
                  </a:lnTo>
                  <a:lnTo>
                    <a:pt x="1122" y="428"/>
                  </a:lnTo>
                  <a:lnTo>
                    <a:pt x="1110" y="416"/>
                  </a:lnTo>
                  <a:lnTo>
                    <a:pt x="1088" y="380"/>
                  </a:lnTo>
                  <a:lnTo>
                    <a:pt x="1056" y="352"/>
                  </a:lnTo>
                  <a:lnTo>
                    <a:pt x="1066" y="334"/>
                  </a:lnTo>
                  <a:lnTo>
                    <a:pt x="1094" y="344"/>
                  </a:lnTo>
                  <a:lnTo>
                    <a:pt x="1106" y="348"/>
                  </a:lnTo>
                  <a:lnTo>
                    <a:pt x="1138" y="432"/>
                  </a:lnTo>
                  <a:lnTo>
                    <a:pt x="1148" y="508"/>
                  </a:lnTo>
                  <a:lnTo>
                    <a:pt x="1136" y="542"/>
                  </a:lnTo>
                  <a:lnTo>
                    <a:pt x="1110" y="514"/>
                  </a:lnTo>
                  <a:lnTo>
                    <a:pt x="1068" y="530"/>
                  </a:lnTo>
                  <a:lnTo>
                    <a:pt x="1012" y="542"/>
                  </a:lnTo>
                  <a:lnTo>
                    <a:pt x="940" y="576"/>
                  </a:lnTo>
                  <a:lnTo>
                    <a:pt x="922" y="572"/>
                  </a:lnTo>
                  <a:lnTo>
                    <a:pt x="916" y="560"/>
                  </a:lnTo>
                  <a:lnTo>
                    <a:pt x="924" y="544"/>
                  </a:lnTo>
                  <a:lnTo>
                    <a:pt x="924" y="506"/>
                  </a:lnTo>
                  <a:lnTo>
                    <a:pt x="912" y="502"/>
                  </a:lnTo>
                  <a:lnTo>
                    <a:pt x="868" y="548"/>
                  </a:lnTo>
                  <a:lnTo>
                    <a:pt x="816" y="588"/>
                  </a:lnTo>
                  <a:lnTo>
                    <a:pt x="804" y="596"/>
                  </a:lnTo>
                  <a:lnTo>
                    <a:pt x="788" y="562"/>
                  </a:lnTo>
                  <a:lnTo>
                    <a:pt x="786" y="552"/>
                  </a:lnTo>
                  <a:lnTo>
                    <a:pt x="774" y="546"/>
                  </a:lnTo>
                  <a:lnTo>
                    <a:pt x="770" y="534"/>
                  </a:lnTo>
                  <a:lnTo>
                    <a:pt x="752" y="516"/>
                  </a:lnTo>
                  <a:lnTo>
                    <a:pt x="752" y="504"/>
                  </a:lnTo>
                  <a:lnTo>
                    <a:pt x="700" y="474"/>
                  </a:lnTo>
                  <a:lnTo>
                    <a:pt x="696" y="430"/>
                  </a:lnTo>
                  <a:lnTo>
                    <a:pt x="680" y="416"/>
                  </a:lnTo>
                  <a:lnTo>
                    <a:pt x="676" y="376"/>
                  </a:lnTo>
                  <a:lnTo>
                    <a:pt x="552" y="378"/>
                  </a:lnTo>
                  <a:lnTo>
                    <a:pt x="244" y="388"/>
                  </a:lnTo>
                  <a:lnTo>
                    <a:pt x="236" y="400"/>
                  </a:lnTo>
                  <a:lnTo>
                    <a:pt x="228" y="404"/>
                  </a:lnTo>
                  <a:lnTo>
                    <a:pt x="216" y="376"/>
                  </a:lnTo>
                  <a:lnTo>
                    <a:pt x="8" y="382"/>
                  </a:lnTo>
                  <a:lnTo>
                    <a:pt x="0" y="366"/>
                  </a:lnTo>
                  <a:lnTo>
                    <a:pt x="82" y="82"/>
                  </a:lnTo>
                  <a:lnTo>
                    <a:pt x="82" y="8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58"/>
            <p:cNvSpPr>
              <a:spLocks/>
            </p:cNvSpPr>
            <p:nvPr/>
          </p:nvSpPr>
          <p:spPr bwMode="auto">
            <a:xfrm>
              <a:off x="-677285" y="3360738"/>
              <a:ext cx="184150" cy="136525"/>
            </a:xfrm>
            <a:custGeom>
              <a:avLst/>
              <a:gdLst>
                <a:gd name="T0" fmla="*/ 70 w 116"/>
                <a:gd name="T1" fmla="*/ 4 h 86"/>
                <a:gd name="T2" fmla="*/ 78 w 116"/>
                <a:gd name="T3" fmla="*/ 0 h 86"/>
                <a:gd name="T4" fmla="*/ 90 w 116"/>
                <a:gd name="T5" fmla="*/ 8 h 86"/>
                <a:gd name="T6" fmla="*/ 90 w 116"/>
                <a:gd name="T7" fmla="*/ 26 h 86"/>
                <a:gd name="T8" fmla="*/ 96 w 116"/>
                <a:gd name="T9" fmla="*/ 32 h 86"/>
                <a:gd name="T10" fmla="*/ 110 w 116"/>
                <a:gd name="T11" fmla="*/ 56 h 86"/>
                <a:gd name="T12" fmla="*/ 116 w 116"/>
                <a:gd name="T13" fmla="*/ 66 h 86"/>
                <a:gd name="T14" fmla="*/ 112 w 116"/>
                <a:gd name="T15" fmla="*/ 78 h 86"/>
                <a:gd name="T16" fmla="*/ 98 w 116"/>
                <a:gd name="T17" fmla="*/ 82 h 86"/>
                <a:gd name="T18" fmla="*/ 48 w 116"/>
                <a:gd name="T19" fmla="*/ 86 h 86"/>
                <a:gd name="T20" fmla="*/ 0 w 116"/>
                <a:gd name="T21" fmla="*/ 70 h 86"/>
                <a:gd name="T22" fmla="*/ 6 w 116"/>
                <a:gd name="T23" fmla="*/ 62 h 86"/>
                <a:gd name="T24" fmla="*/ 24 w 116"/>
                <a:gd name="T25" fmla="*/ 52 h 86"/>
                <a:gd name="T26" fmla="*/ 54 w 116"/>
                <a:gd name="T27" fmla="*/ 52 h 86"/>
                <a:gd name="T28" fmla="*/ 62 w 116"/>
                <a:gd name="T29" fmla="*/ 58 h 86"/>
                <a:gd name="T30" fmla="*/ 78 w 116"/>
                <a:gd name="T31" fmla="*/ 54 h 86"/>
                <a:gd name="T32" fmla="*/ 80 w 116"/>
                <a:gd name="T33" fmla="*/ 42 h 86"/>
                <a:gd name="T34" fmla="*/ 68 w 116"/>
                <a:gd name="T35" fmla="*/ 44 h 86"/>
                <a:gd name="T36" fmla="*/ 64 w 116"/>
                <a:gd name="T37" fmla="*/ 34 h 86"/>
                <a:gd name="T38" fmla="*/ 74 w 116"/>
                <a:gd name="T39" fmla="*/ 22 h 86"/>
                <a:gd name="T40" fmla="*/ 70 w 116"/>
                <a:gd name="T4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86">
                  <a:moveTo>
                    <a:pt x="70" y="4"/>
                  </a:moveTo>
                  <a:lnTo>
                    <a:pt x="78" y="0"/>
                  </a:lnTo>
                  <a:lnTo>
                    <a:pt x="90" y="8"/>
                  </a:lnTo>
                  <a:lnTo>
                    <a:pt x="90" y="26"/>
                  </a:lnTo>
                  <a:lnTo>
                    <a:pt x="96" y="32"/>
                  </a:lnTo>
                  <a:lnTo>
                    <a:pt x="110" y="56"/>
                  </a:lnTo>
                  <a:lnTo>
                    <a:pt x="116" y="66"/>
                  </a:lnTo>
                  <a:lnTo>
                    <a:pt x="112" y="78"/>
                  </a:lnTo>
                  <a:lnTo>
                    <a:pt x="98" y="82"/>
                  </a:lnTo>
                  <a:lnTo>
                    <a:pt x="48" y="86"/>
                  </a:lnTo>
                  <a:lnTo>
                    <a:pt x="0" y="70"/>
                  </a:lnTo>
                  <a:lnTo>
                    <a:pt x="6" y="62"/>
                  </a:lnTo>
                  <a:lnTo>
                    <a:pt x="24" y="52"/>
                  </a:lnTo>
                  <a:lnTo>
                    <a:pt x="54" y="52"/>
                  </a:lnTo>
                  <a:lnTo>
                    <a:pt x="62" y="58"/>
                  </a:lnTo>
                  <a:lnTo>
                    <a:pt x="78" y="54"/>
                  </a:lnTo>
                  <a:lnTo>
                    <a:pt x="80" y="42"/>
                  </a:lnTo>
                  <a:lnTo>
                    <a:pt x="68" y="44"/>
                  </a:lnTo>
                  <a:lnTo>
                    <a:pt x="64" y="34"/>
                  </a:lnTo>
                  <a:lnTo>
                    <a:pt x="74" y="22"/>
                  </a:lnTo>
                  <a:lnTo>
                    <a:pt x="7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59"/>
            <p:cNvSpPr>
              <a:spLocks/>
            </p:cNvSpPr>
            <p:nvPr/>
          </p:nvSpPr>
          <p:spPr bwMode="auto">
            <a:xfrm>
              <a:off x="-1058285" y="3335338"/>
              <a:ext cx="276225" cy="161925"/>
            </a:xfrm>
            <a:custGeom>
              <a:avLst/>
              <a:gdLst>
                <a:gd name="T0" fmla="*/ 160 w 174"/>
                <a:gd name="T1" fmla="*/ 34 h 102"/>
                <a:gd name="T2" fmla="*/ 172 w 174"/>
                <a:gd name="T3" fmla="*/ 34 h 102"/>
                <a:gd name="T4" fmla="*/ 174 w 174"/>
                <a:gd name="T5" fmla="*/ 62 h 102"/>
                <a:gd name="T6" fmla="*/ 166 w 174"/>
                <a:gd name="T7" fmla="*/ 68 h 102"/>
                <a:gd name="T8" fmla="*/ 158 w 174"/>
                <a:gd name="T9" fmla="*/ 58 h 102"/>
                <a:gd name="T10" fmla="*/ 146 w 174"/>
                <a:gd name="T11" fmla="*/ 62 h 102"/>
                <a:gd name="T12" fmla="*/ 142 w 174"/>
                <a:gd name="T13" fmla="*/ 72 h 102"/>
                <a:gd name="T14" fmla="*/ 108 w 174"/>
                <a:gd name="T15" fmla="*/ 68 h 102"/>
                <a:gd name="T16" fmla="*/ 64 w 174"/>
                <a:gd name="T17" fmla="*/ 70 h 102"/>
                <a:gd name="T18" fmla="*/ 46 w 174"/>
                <a:gd name="T19" fmla="*/ 82 h 102"/>
                <a:gd name="T20" fmla="*/ 44 w 174"/>
                <a:gd name="T21" fmla="*/ 94 h 102"/>
                <a:gd name="T22" fmla="*/ 34 w 174"/>
                <a:gd name="T23" fmla="*/ 102 h 102"/>
                <a:gd name="T24" fmla="*/ 8 w 174"/>
                <a:gd name="T25" fmla="*/ 80 h 102"/>
                <a:gd name="T26" fmla="*/ 0 w 174"/>
                <a:gd name="T27" fmla="*/ 70 h 102"/>
                <a:gd name="T28" fmla="*/ 6 w 174"/>
                <a:gd name="T29" fmla="*/ 62 h 102"/>
                <a:gd name="T30" fmla="*/ 36 w 174"/>
                <a:gd name="T31" fmla="*/ 62 h 102"/>
                <a:gd name="T32" fmla="*/ 50 w 174"/>
                <a:gd name="T33" fmla="*/ 38 h 102"/>
                <a:gd name="T34" fmla="*/ 52 w 174"/>
                <a:gd name="T35" fmla="*/ 28 h 102"/>
                <a:gd name="T36" fmla="*/ 78 w 174"/>
                <a:gd name="T37" fmla="*/ 8 h 102"/>
                <a:gd name="T38" fmla="*/ 96 w 174"/>
                <a:gd name="T39" fmla="*/ 8 h 102"/>
                <a:gd name="T40" fmla="*/ 104 w 174"/>
                <a:gd name="T41" fmla="*/ 0 h 102"/>
                <a:gd name="T42" fmla="*/ 112 w 174"/>
                <a:gd name="T43" fmla="*/ 2 h 102"/>
                <a:gd name="T44" fmla="*/ 122 w 174"/>
                <a:gd name="T45" fmla="*/ 0 h 102"/>
                <a:gd name="T46" fmla="*/ 138 w 174"/>
                <a:gd name="T47" fmla="*/ 14 h 102"/>
                <a:gd name="T48" fmla="*/ 128 w 174"/>
                <a:gd name="T49" fmla="*/ 26 h 102"/>
                <a:gd name="T50" fmla="*/ 132 w 174"/>
                <a:gd name="T51" fmla="*/ 32 h 102"/>
                <a:gd name="T52" fmla="*/ 144 w 174"/>
                <a:gd name="T53" fmla="*/ 30 h 102"/>
                <a:gd name="T54" fmla="*/ 144 w 174"/>
                <a:gd name="T55" fmla="*/ 44 h 102"/>
                <a:gd name="T56" fmla="*/ 154 w 174"/>
                <a:gd name="T57" fmla="*/ 42 h 102"/>
                <a:gd name="T58" fmla="*/ 160 w 174"/>
                <a:gd name="T5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2">
                  <a:moveTo>
                    <a:pt x="160" y="34"/>
                  </a:moveTo>
                  <a:lnTo>
                    <a:pt x="172" y="34"/>
                  </a:lnTo>
                  <a:lnTo>
                    <a:pt x="174" y="62"/>
                  </a:lnTo>
                  <a:lnTo>
                    <a:pt x="166" y="68"/>
                  </a:lnTo>
                  <a:lnTo>
                    <a:pt x="158" y="58"/>
                  </a:lnTo>
                  <a:lnTo>
                    <a:pt x="146" y="62"/>
                  </a:lnTo>
                  <a:lnTo>
                    <a:pt x="142" y="72"/>
                  </a:lnTo>
                  <a:lnTo>
                    <a:pt x="108" y="68"/>
                  </a:lnTo>
                  <a:lnTo>
                    <a:pt x="64" y="70"/>
                  </a:lnTo>
                  <a:lnTo>
                    <a:pt x="46" y="82"/>
                  </a:lnTo>
                  <a:lnTo>
                    <a:pt x="44" y="94"/>
                  </a:lnTo>
                  <a:lnTo>
                    <a:pt x="34" y="102"/>
                  </a:lnTo>
                  <a:lnTo>
                    <a:pt x="8" y="80"/>
                  </a:lnTo>
                  <a:lnTo>
                    <a:pt x="0" y="70"/>
                  </a:lnTo>
                  <a:lnTo>
                    <a:pt x="6" y="62"/>
                  </a:lnTo>
                  <a:lnTo>
                    <a:pt x="36" y="62"/>
                  </a:lnTo>
                  <a:lnTo>
                    <a:pt x="50" y="38"/>
                  </a:lnTo>
                  <a:lnTo>
                    <a:pt x="52" y="28"/>
                  </a:lnTo>
                  <a:lnTo>
                    <a:pt x="78" y="8"/>
                  </a:lnTo>
                  <a:lnTo>
                    <a:pt x="96" y="8"/>
                  </a:lnTo>
                  <a:lnTo>
                    <a:pt x="104" y="0"/>
                  </a:lnTo>
                  <a:lnTo>
                    <a:pt x="112" y="2"/>
                  </a:lnTo>
                  <a:lnTo>
                    <a:pt x="122" y="0"/>
                  </a:lnTo>
                  <a:lnTo>
                    <a:pt x="138" y="14"/>
                  </a:lnTo>
                  <a:lnTo>
                    <a:pt x="128" y="26"/>
                  </a:lnTo>
                  <a:lnTo>
                    <a:pt x="132" y="32"/>
                  </a:lnTo>
                  <a:lnTo>
                    <a:pt x="144" y="30"/>
                  </a:lnTo>
                  <a:lnTo>
                    <a:pt x="144" y="44"/>
                  </a:lnTo>
                  <a:lnTo>
                    <a:pt x="154" y="42"/>
                  </a:lnTo>
                  <a:lnTo>
                    <a:pt x="160"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62"/>
            <p:cNvSpPr>
              <a:spLocks/>
            </p:cNvSpPr>
            <p:nvPr/>
          </p:nvSpPr>
          <p:spPr bwMode="auto">
            <a:xfrm>
              <a:off x="-489960" y="3227388"/>
              <a:ext cx="47625" cy="95250"/>
            </a:xfrm>
            <a:custGeom>
              <a:avLst/>
              <a:gdLst>
                <a:gd name="T0" fmla="*/ 18 w 30"/>
                <a:gd name="T1" fmla="*/ 0 h 60"/>
                <a:gd name="T2" fmla="*/ 30 w 30"/>
                <a:gd name="T3" fmla="*/ 0 h 60"/>
                <a:gd name="T4" fmla="*/ 30 w 30"/>
                <a:gd name="T5" fmla="*/ 16 h 60"/>
                <a:gd name="T6" fmla="*/ 22 w 30"/>
                <a:gd name="T7" fmla="*/ 28 h 60"/>
                <a:gd name="T8" fmla="*/ 18 w 30"/>
                <a:gd name="T9" fmla="*/ 52 h 60"/>
                <a:gd name="T10" fmla="*/ 12 w 30"/>
                <a:gd name="T11" fmla="*/ 60 h 60"/>
                <a:gd name="T12" fmla="*/ 6 w 30"/>
                <a:gd name="T13" fmla="*/ 54 h 60"/>
                <a:gd name="T14" fmla="*/ 0 w 30"/>
                <a:gd name="T15" fmla="*/ 48 h 60"/>
                <a:gd name="T16" fmla="*/ 4 w 30"/>
                <a:gd name="T17" fmla="*/ 32 h 60"/>
                <a:gd name="T18" fmla="*/ 12 w 30"/>
                <a:gd name="T19" fmla="*/ 14 h 60"/>
                <a:gd name="T20" fmla="*/ 18 w 30"/>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18" y="0"/>
                  </a:moveTo>
                  <a:lnTo>
                    <a:pt x="30" y="0"/>
                  </a:lnTo>
                  <a:lnTo>
                    <a:pt x="30" y="16"/>
                  </a:lnTo>
                  <a:lnTo>
                    <a:pt x="22" y="28"/>
                  </a:lnTo>
                  <a:lnTo>
                    <a:pt x="18" y="52"/>
                  </a:lnTo>
                  <a:lnTo>
                    <a:pt x="12" y="60"/>
                  </a:lnTo>
                  <a:lnTo>
                    <a:pt x="6" y="54"/>
                  </a:lnTo>
                  <a:lnTo>
                    <a:pt x="0" y="48"/>
                  </a:lnTo>
                  <a:lnTo>
                    <a:pt x="4" y="32"/>
                  </a:lnTo>
                  <a:lnTo>
                    <a:pt x="12" y="1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Freeform 114"/>
          <p:cNvSpPr>
            <a:spLocks/>
          </p:cNvSpPr>
          <p:nvPr/>
        </p:nvSpPr>
        <p:spPr bwMode="auto">
          <a:xfrm>
            <a:off x="8228010" y="3614512"/>
            <a:ext cx="515533" cy="330956"/>
          </a:xfrm>
          <a:custGeom>
            <a:avLst/>
            <a:gdLst>
              <a:gd name="T0" fmla="*/ 81 w 1513"/>
              <a:gd name="T1" fmla="*/ 576 h 972"/>
              <a:gd name="T2" fmla="*/ 22 w 1513"/>
              <a:gd name="T3" fmla="*/ 464 h 972"/>
              <a:gd name="T4" fmla="*/ 3 w 1513"/>
              <a:gd name="T5" fmla="*/ 296 h 972"/>
              <a:gd name="T6" fmla="*/ 75 w 1513"/>
              <a:gd name="T7" fmla="*/ 113 h 972"/>
              <a:gd name="T8" fmla="*/ 136 w 1513"/>
              <a:gd name="T9" fmla="*/ 0 h 972"/>
              <a:gd name="T10" fmla="*/ 305 w 1513"/>
              <a:gd name="T11" fmla="*/ 50 h 972"/>
              <a:gd name="T12" fmla="*/ 562 w 1513"/>
              <a:gd name="T13" fmla="*/ 90 h 972"/>
              <a:gd name="T14" fmla="*/ 761 w 1513"/>
              <a:gd name="T15" fmla="*/ 103 h 972"/>
              <a:gd name="T16" fmla="*/ 940 w 1513"/>
              <a:gd name="T17" fmla="*/ 134 h 972"/>
              <a:gd name="T18" fmla="*/ 900 w 1513"/>
              <a:gd name="T19" fmla="*/ 176 h 972"/>
              <a:gd name="T20" fmla="*/ 1022 w 1513"/>
              <a:gd name="T21" fmla="*/ 174 h 972"/>
              <a:gd name="T22" fmla="*/ 1033 w 1513"/>
              <a:gd name="T23" fmla="*/ 203 h 972"/>
              <a:gd name="T24" fmla="*/ 1019 w 1513"/>
              <a:gd name="T25" fmla="*/ 367 h 972"/>
              <a:gd name="T26" fmla="*/ 1052 w 1513"/>
              <a:gd name="T27" fmla="*/ 221 h 972"/>
              <a:gd name="T28" fmla="*/ 1124 w 1513"/>
              <a:gd name="T29" fmla="*/ 355 h 972"/>
              <a:gd name="T30" fmla="*/ 1221 w 1513"/>
              <a:gd name="T31" fmla="*/ 283 h 972"/>
              <a:gd name="T32" fmla="*/ 1409 w 1513"/>
              <a:gd name="T33" fmla="*/ 150 h 972"/>
              <a:gd name="T34" fmla="*/ 1512 w 1513"/>
              <a:gd name="T35" fmla="*/ 135 h 972"/>
              <a:gd name="T36" fmla="*/ 1452 w 1513"/>
              <a:gd name="T37" fmla="*/ 198 h 972"/>
              <a:gd name="T38" fmla="*/ 1450 w 1513"/>
              <a:gd name="T39" fmla="*/ 272 h 972"/>
              <a:gd name="T40" fmla="*/ 1408 w 1513"/>
              <a:gd name="T41" fmla="*/ 310 h 972"/>
              <a:gd name="T42" fmla="*/ 1413 w 1513"/>
              <a:gd name="T43" fmla="*/ 323 h 972"/>
              <a:gd name="T44" fmla="*/ 1379 w 1513"/>
              <a:gd name="T45" fmla="*/ 364 h 972"/>
              <a:gd name="T46" fmla="*/ 1364 w 1513"/>
              <a:gd name="T47" fmla="*/ 422 h 972"/>
              <a:gd name="T48" fmla="*/ 1335 w 1513"/>
              <a:gd name="T49" fmla="*/ 441 h 972"/>
              <a:gd name="T50" fmla="*/ 1331 w 1513"/>
              <a:gd name="T51" fmla="*/ 399 h 972"/>
              <a:gd name="T52" fmla="*/ 1317 w 1513"/>
              <a:gd name="T53" fmla="*/ 464 h 972"/>
              <a:gd name="T54" fmla="*/ 1338 w 1513"/>
              <a:gd name="T55" fmla="*/ 492 h 972"/>
              <a:gd name="T56" fmla="*/ 1363 w 1513"/>
              <a:gd name="T57" fmla="*/ 521 h 972"/>
              <a:gd name="T58" fmla="*/ 1371 w 1513"/>
              <a:gd name="T59" fmla="*/ 543 h 972"/>
              <a:gd name="T60" fmla="*/ 1340 w 1513"/>
              <a:gd name="T61" fmla="*/ 579 h 972"/>
              <a:gd name="T62" fmla="*/ 1283 w 1513"/>
              <a:gd name="T63" fmla="*/ 661 h 972"/>
              <a:gd name="T64" fmla="*/ 1240 w 1513"/>
              <a:gd name="T65" fmla="*/ 712 h 972"/>
              <a:gd name="T66" fmla="*/ 1239 w 1513"/>
              <a:gd name="T67" fmla="*/ 765 h 972"/>
              <a:gd name="T68" fmla="*/ 1275 w 1513"/>
              <a:gd name="T69" fmla="*/ 827 h 972"/>
              <a:gd name="T70" fmla="*/ 1295 w 1513"/>
              <a:gd name="T71" fmla="*/ 963 h 972"/>
              <a:gd name="T72" fmla="*/ 1249 w 1513"/>
              <a:gd name="T73" fmla="*/ 931 h 972"/>
              <a:gd name="T74" fmla="*/ 1209 w 1513"/>
              <a:gd name="T75" fmla="*/ 841 h 972"/>
              <a:gd name="T76" fmla="*/ 1188 w 1513"/>
              <a:gd name="T77" fmla="*/ 818 h 972"/>
              <a:gd name="T78" fmla="*/ 1138 w 1513"/>
              <a:gd name="T79" fmla="*/ 806 h 972"/>
              <a:gd name="T80" fmla="*/ 1067 w 1513"/>
              <a:gd name="T81" fmla="*/ 791 h 972"/>
              <a:gd name="T82" fmla="*/ 1045 w 1513"/>
              <a:gd name="T83" fmla="*/ 802 h 972"/>
              <a:gd name="T84" fmla="*/ 1028 w 1513"/>
              <a:gd name="T85" fmla="*/ 798 h 972"/>
              <a:gd name="T86" fmla="*/ 966 w 1513"/>
              <a:gd name="T87" fmla="*/ 803 h 972"/>
              <a:gd name="T88" fmla="*/ 984 w 1513"/>
              <a:gd name="T89" fmla="*/ 810 h 972"/>
              <a:gd name="T90" fmla="*/ 999 w 1513"/>
              <a:gd name="T91" fmla="*/ 812 h 972"/>
              <a:gd name="T92" fmla="*/ 996 w 1513"/>
              <a:gd name="T93" fmla="*/ 839 h 972"/>
              <a:gd name="T94" fmla="*/ 971 w 1513"/>
              <a:gd name="T95" fmla="*/ 844 h 972"/>
              <a:gd name="T96" fmla="*/ 918 w 1513"/>
              <a:gd name="T97" fmla="*/ 829 h 972"/>
              <a:gd name="T98" fmla="*/ 817 w 1513"/>
              <a:gd name="T99" fmla="*/ 848 h 972"/>
              <a:gd name="T100" fmla="*/ 797 w 1513"/>
              <a:gd name="T101" fmla="*/ 865 h 972"/>
              <a:gd name="T102" fmla="*/ 763 w 1513"/>
              <a:gd name="T103" fmla="*/ 880 h 972"/>
              <a:gd name="T104" fmla="*/ 732 w 1513"/>
              <a:gd name="T105" fmla="*/ 936 h 972"/>
              <a:gd name="T106" fmla="*/ 708 w 1513"/>
              <a:gd name="T107" fmla="*/ 964 h 972"/>
              <a:gd name="T108" fmla="*/ 652 w 1513"/>
              <a:gd name="T109" fmla="*/ 903 h 972"/>
              <a:gd name="T110" fmla="*/ 616 w 1513"/>
              <a:gd name="T111" fmla="*/ 839 h 972"/>
              <a:gd name="T112" fmla="*/ 562 w 1513"/>
              <a:gd name="T113" fmla="*/ 833 h 972"/>
              <a:gd name="T114" fmla="*/ 526 w 1513"/>
              <a:gd name="T115" fmla="*/ 839 h 972"/>
              <a:gd name="T116" fmla="*/ 494 w 1513"/>
              <a:gd name="T117" fmla="*/ 787 h 972"/>
              <a:gd name="T118" fmla="*/ 456 w 1513"/>
              <a:gd name="T119" fmla="*/ 73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3" h="972">
                <a:moveTo>
                  <a:pt x="450" y="734"/>
                </a:moveTo>
                <a:lnTo>
                  <a:pt x="398" y="727"/>
                </a:lnTo>
                <a:lnTo>
                  <a:pt x="395" y="744"/>
                </a:lnTo>
                <a:lnTo>
                  <a:pt x="304" y="728"/>
                </a:lnTo>
                <a:lnTo>
                  <a:pt x="200" y="669"/>
                </a:lnTo>
                <a:lnTo>
                  <a:pt x="198" y="657"/>
                </a:lnTo>
                <a:lnTo>
                  <a:pt x="125" y="645"/>
                </a:lnTo>
                <a:lnTo>
                  <a:pt x="125" y="622"/>
                </a:lnTo>
                <a:lnTo>
                  <a:pt x="117" y="608"/>
                </a:lnTo>
                <a:lnTo>
                  <a:pt x="105" y="594"/>
                </a:lnTo>
                <a:lnTo>
                  <a:pt x="97" y="576"/>
                </a:lnTo>
                <a:lnTo>
                  <a:pt x="81" y="576"/>
                </a:lnTo>
                <a:lnTo>
                  <a:pt x="75" y="557"/>
                </a:lnTo>
                <a:lnTo>
                  <a:pt x="59" y="549"/>
                </a:lnTo>
                <a:lnTo>
                  <a:pt x="46" y="549"/>
                </a:lnTo>
                <a:lnTo>
                  <a:pt x="46" y="539"/>
                </a:lnTo>
                <a:lnTo>
                  <a:pt x="46" y="534"/>
                </a:lnTo>
                <a:lnTo>
                  <a:pt x="45" y="523"/>
                </a:lnTo>
                <a:lnTo>
                  <a:pt x="41" y="508"/>
                </a:lnTo>
                <a:lnTo>
                  <a:pt x="34" y="496"/>
                </a:lnTo>
                <a:lnTo>
                  <a:pt x="28" y="486"/>
                </a:lnTo>
                <a:lnTo>
                  <a:pt x="24" y="475"/>
                </a:lnTo>
                <a:lnTo>
                  <a:pt x="22" y="468"/>
                </a:lnTo>
                <a:lnTo>
                  <a:pt x="22" y="464"/>
                </a:lnTo>
                <a:lnTo>
                  <a:pt x="32" y="448"/>
                </a:lnTo>
                <a:lnTo>
                  <a:pt x="18" y="440"/>
                </a:lnTo>
                <a:lnTo>
                  <a:pt x="18" y="416"/>
                </a:lnTo>
                <a:lnTo>
                  <a:pt x="30" y="414"/>
                </a:lnTo>
                <a:lnTo>
                  <a:pt x="34" y="395"/>
                </a:lnTo>
                <a:lnTo>
                  <a:pt x="22" y="403"/>
                </a:lnTo>
                <a:lnTo>
                  <a:pt x="11" y="401"/>
                </a:lnTo>
                <a:lnTo>
                  <a:pt x="16" y="385"/>
                </a:lnTo>
                <a:lnTo>
                  <a:pt x="0" y="347"/>
                </a:lnTo>
                <a:lnTo>
                  <a:pt x="11" y="326"/>
                </a:lnTo>
                <a:lnTo>
                  <a:pt x="0" y="306"/>
                </a:lnTo>
                <a:lnTo>
                  <a:pt x="3" y="296"/>
                </a:lnTo>
                <a:lnTo>
                  <a:pt x="18" y="270"/>
                </a:lnTo>
                <a:lnTo>
                  <a:pt x="16" y="227"/>
                </a:lnTo>
                <a:lnTo>
                  <a:pt x="24" y="225"/>
                </a:lnTo>
                <a:lnTo>
                  <a:pt x="22" y="211"/>
                </a:lnTo>
                <a:lnTo>
                  <a:pt x="24" y="208"/>
                </a:lnTo>
                <a:lnTo>
                  <a:pt x="31" y="200"/>
                </a:lnTo>
                <a:lnTo>
                  <a:pt x="39" y="190"/>
                </a:lnTo>
                <a:lnTo>
                  <a:pt x="46" y="179"/>
                </a:lnTo>
                <a:lnTo>
                  <a:pt x="54" y="161"/>
                </a:lnTo>
                <a:lnTo>
                  <a:pt x="63" y="139"/>
                </a:lnTo>
                <a:lnTo>
                  <a:pt x="71" y="121"/>
                </a:lnTo>
                <a:lnTo>
                  <a:pt x="75" y="113"/>
                </a:lnTo>
                <a:lnTo>
                  <a:pt x="77" y="73"/>
                </a:lnTo>
                <a:lnTo>
                  <a:pt x="85" y="65"/>
                </a:lnTo>
                <a:lnTo>
                  <a:pt x="77" y="54"/>
                </a:lnTo>
                <a:lnTo>
                  <a:pt x="81" y="46"/>
                </a:lnTo>
                <a:lnTo>
                  <a:pt x="81" y="8"/>
                </a:lnTo>
                <a:lnTo>
                  <a:pt x="109" y="26"/>
                </a:lnTo>
                <a:lnTo>
                  <a:pt x="123" y="32"/>
                </a:lnTo>
                <a:lnTo>
                  <a:pt x="120" y="54"/>
                </a:lnTo>
                <a:lnTo>
                  <a:pt x="109" y="69"/>
                </a:lnTo>
                <a:lnTo>
                  <a:pt x="131" y="56"/>
                </a:lnTo>
                <a:lnTo>
                  <a:pt x="136" y="46"/>
                </a:lnTo>
                <a:lnTo>
                  <a:pt x="136" y="0"/>
                </a:lnTo>
                <a:lnTo>
                  <a:pt x="137" y="0"/>
                </a:lnTo>
                <a:lnTo>
                  <a:pt x="142" y="2"/>
                </a:lnTo>
                <a:lnTo>
                  <a:pt x="148" y="5"/>
                </a:lnTo>
                <a:lnTo>
                  <a:pt x="158" y="8"/>
                </a:lnTo>
                <a:lnTo>
                  <a:pt x="169" y="12"/>
                </a:lnTo>
                <a:lnTo>
                  <a:pt x="183" y="16"/>
                </a:lnTo>
                <a:lnTo>
                  <a:pt x="199" y="22"/>
                </a:lnTo>
                <a:lnTo>
                  <a:pt x="216" y="26"/>
                </a:lnTo>
                <a:lnTo>
                  <a:pt x="236" y="32"/>
                </a:lnTo>
                <a:lnTo>
                  <a:pt x="258" y="38"/>
                </a:lnTo>
                <a:lnTo>
                  <a:pt x="281" y="44"/>
                </a:lnTo>
                <a:lnTo>
                  <a:pt x="305" y="50"/>
                </a:lnTo>
                <a:lnTo>
                  <a:pt x="330" y="55"/>
                </a:lnTo>
                <a:lnTo>
                  <a:pt x="357" y="60"/>
                </a:lnTo>
                <a:lnTo>
                  <a:pt x="385" y="65"/>
                </a:lnTo>
                <a:lnTo>
                  <a:pt x="413" y="69"/>
                </a:lnTo>
                <a:lnTo>
                  <a:pt x="441" y="73"/>
                </a:lnTo>
                <a:lnTo>
                  <a:pt x="465" y="76"/>
                </a:lnTo>
                <a:lnTo>
                  <a:pt x="486" y="79"/>
                </a:lnTo>
                <a:lnTo>
                  <a:pt x="504" y="82"/>
                </a:lnTo>
                <a:lnTo>
                  <a:pt x="522" y="84"/>
                </a:lnTo>
                <a:lnTo>
                  <a:pt x="537" y="86"/>
                </a:lnTo>
                <a:lnTo>
                  <a:pt x="549" y="89"/>
                </a:lnTo>
                <a:lnTo>
                  <a:pt x="562" y="90"/>
                </a:lnTo>
                <a:lnTo>
                  <a:pt x="573" y="91"/>
                </a:lnTo>
                <a:lnTo>
                  <a:pt x="584" y="93"/>
                </a:lnTo>
                <a:lnTo>
                  <a:pt x="595" y="94"/>
                </a:lnTo>
                <a:lnTo>
                  <a:pt x="606" y="94"/>
                </a:lnTo>
                <a:lnTo>
                  <a:pt x="617" y="96"/>
                </a:lnTo>
                <a:lnTo>
                  <a:pt x="630" y="97"/>
                </a:lnTo>
                <a:lnTo>
                  <a:pt x="644" y="98"/>
                </a:lnTo>
                <a:lnTo>
                  <a:pt x="659" y="99"/>
                </a:lnTo>
                <a:lnTo>
                  <a:pt x="689" y="101"/>
                </a:lnTo>
                <a:lnTo>
                  <a:pt x="716" y="101"/>
                </a:lnTo>
                <a:lnTo>
                  <a:pt x="740" y="103"/>
                </a:lnTo>
                <a:lnTo>
                  <a:pt x="761" y="103"/>
                </a:lnTo>
                <a:lnTo>
                  <a:pt x="777" y="103"/>
                </a:lnTo>
                <a:lnTo>
                  <a:pt x="789" y="101"/>
                </a:lnTo>
                <a:lnTo>
                  <a:pt x="797" y="101"/>
                </a:lnTo>
                <a:lnTo>
                  <a:pt x="799" y="101"/>
                </a:lnTo>
                <a:lnTo>
                  <a:pt x="799" y="93"/>
                </a:lnTo>
                <a:lnTo>
                  <a:pt x="812" y="97"/>
                </a:lnTo>
                <a:lnTo>
                  <a:pt x="812" y="113"/>
                </a:lnTo>
                <a:lnTo>
                  <a:pt x="836" y="117"/>
                </a:lnTo>
                <a:lnTo>
                  <a:pt x="850" y="115"/>
                </a:lnTo>
                <a:lnTo>
                  <a:pt x="881" y="126"/>
                </a:lnTo>
                <a:lnTo>
                  <a:pt x="895" y="131"/>
                </a:lnTo>
                <a:lnTo>
                  <a:pt x="940" y="134"/>
                </a:lnTo>
                <a:lnTo>
                  <a:pt x="917" y="147"/>
                </a:lnTo>
                <a:lnTo>
                  <a:pt x="915" y="149"/>
                </a:lnTo>
                <a:lnTo>
                  <a:pt x="912" y="151"/>
                </a:lnTo>
                <a:lnTo>
                  <a:pt x="907" y="156"/>
                </a:lnTo>
                <a:lnTo>
                  <a:pt x="900" y="160"/>
                </a:lnTo>
                <a:lnTo>
                  <a:pt x="895" y="166"/>
                </a:lnTo>
                <a:lnTo>
                  <a:pt x="889" y="172"/>
                </a:lnTo>
                <a:lnTo>
                  <a:pt x="884" y="177"/>
                </a:lnTo>
                <a:lnTo>
                  <a:pt x="881" y="182"/>
                </a:lnTo>
                <a:lnTo>
                  <a:pt x="883" y="185"/>
                </a:lnTo>
                <a:lnTo>
                  <a:pt x="891" y="182"/>
                </a:lnTo>
                <a:lnTo>
                  <a:pt x="900" y="176"/>
                </a:lnTo>
                <a:lnTo>
                  <a:pt x="905" y="174"/>
                </a:lnTo>
                <a:lnTo>
                  <a:pt x="911" y="187"/>
                </a:lnTo>
                <a:lnTo>
                  <a:pt x="927" y="190"/>
                </a:lnTo>
                <a:lnTo>
                  <a:pt x="937" y="179"/>
                </a:lnTo>
                <a:lnTo>
                  <a:pt x="953" y="166"/>
                </a:lnTo>
                <a:lnTo>
                  <a:pt x="959" y="156"/>
                </a:lnTo>
                <a:lnTo>
                  <a:pt x="986" y="150"/>
                </a:lnTo>
                <a:lnTo>
                  <a:pt x="972" y="166"/>
                </a:lnTo>
                <a:lnTo>
                  <a:pt x="990" y="170"/>
                </a:lnTo>
                <a:lnTo>
                  <a:pt x="994" y="179"/>
                </a:lnTo>
                <a:lnTo>
                  <a:pt x="1014" y="182"/>
                </a:lnTo>
                <a:lnTo>
                  <a:pt x="1022" y="174"/>
                </a:lnTo>
                <a:lnTo>
                  <a:pt x="1052" y="166"/>
                </a:lnTo>
                <a:lnTo>
                  <a:pt x="1055" y="176"/>
                </a:lnTo>
                <a:lnTo>
                  <a:pt x="1079" y="176"/>
                </a:lnTo>
                <a:lnTo>
                  <a:pt x="1089" y="198"/>
                </a:lnTo>
                <a:lnTo>
                  <a:pt x="1086" y="197"/>
                </a:lnTo>
                <a:lnTo>
                  <a:pt x="1079" y="196"/>
                </a:lnTo>
                <a:lnTo>
                  <a:pt x="1071" y="196"/>
                </a:lnTo>
                <a:lnTo>
                  <a:pt x="1063" y="198"/>
                </a:lnTo>
                <a:lnTo>
                  <a:pt x="1055" y="200"/>
                </a:lnTo>
                <a:lnTo>
                  <a:pt x="1044" y="202"/>
                </a:lnTo>
                <a:lnTo>
                  <a:pt x="1036" y="203"/>
                </a:lnTo>
                <a:lnTo>
                  <a:pt x="1033" y="203"/>
                </a:lnTo>
                <a:lnTo>
                  <a:pt x="1020" y="217"/>
                </a:lnTo>
                <a:lnTo>
                  <a:pt x="1006" y="229"/>
                </a:lnTo>
                <a:lnTo>
                  <a:pt x="1012" y="237"/>
                </a:lnTo>
                <a:lnTo>
                  <a:pt x="1010" y="245"/>
                </a:lnTo>
                <a:lnTo>
                  <a:pt x="1003" y="265"/>
                </a:lnTo>
                <a:lnTo>
                  <a:pt x="997" y="290"/>
                </a:lnTo>
                <a:lnTo>
                  <a:pt x="996" y="314"/>
                </a:lnTo>
                <a:lnTo>
                  <a:pt x="998" y="335"/>
                </a:lnTo>
                <a:lnTo>
                  <a:pt x="1003" y="351"/>
                </a:lnTo>
                <a:lnTo>
                  <a:pt x="1007" y="363"/>
                </a:lnTo>
                <a:lnTo>
                  <a:pt x="1012" y="369"/>
                </a:lnTo>
                <a:lnTo>
                  <a:pt x="1019" y="367"/>
                </a:lnTo>
                <a:lnTo>
                  <a:pt x="1028" y="359"/>
                </a:lnTo>
                <a:lnTo>
                  <a:pt x="1036" y="346"/>
                </a:lnTo>
                <a:lnTo>
                  <a:pt x="1039" y="326"/>
                </a:lnTo>
                <a:lnTo>
                  <a:pt x="1036" y="308"/>
                </a:lnTo>
                <a:lnTo>
                  <a:pt x="1033" y="298"/>
                </a:lnTo>
                <a:lnTo>
                  <a:pt x="1031" y="290"/>
                </a:lnTo>
                <a:lnTo>
                  <a:pt x="1031" y="280"/>
                </a:lnTo>
                <a:lnTo>
                  <a:pt x="1033" y="266"/>
                </a:lnTo>
                <a:lnTo>
                  <a:pt x="1034" y="255"/>
                </a:lnTo>
                <a:lnTo>
                  <a:pt x="1036" y="246"/>
                </a:lnTo>
                <a:lnTo>
                  <a:pt x="1036" y="243"/>
                </a:lnTo>
                <a:lnTo>
                  <a:pt x="1052" y="221"/>
                </a:lnTo>
                <a:lnTo>
                  <a:pt x="1055" y="211"/>
                </a:lnTo>
                <a:lnTo>
                  <a:pt x="1069" y="206"/>
                </a:lnTo>
                <a:lnTo>
                  <a:pt x="1092" y="219"/>
                </a:lnTo>
                <a:lnTo>
                  <a:pt x="1108" y="221"/>
                </a:lnTo>
                <a:lnTo>
                  <a:pt x="1111" y="251"/>
                </a:lnTo>
                <a:lnTo>
                  <a:pt x="1097" y="280"/>
                </a:lnTo>
                <a:lnTo>
                  <a:pt x="1108" y="278"/>
                </a:lnTo>
                <a:lnTo>
                  <a:pt x="1111" y="270"/>
                </a:lnTo>
                <a:lnTo>
                  <a:pt x="1124" y="264"/>
                </a:lnTo>
                <a:lnTo>
                  <a:pt x="1140" y="314"/>
                </a:lnTo>
                <a:lnTo>
                  <a:pt x="1132" y="320"/>
                </a:lnTo>
                <a:lnTo>
                  <a:pt x="1124" y="355"/>
                </a:lnTo>
                <a:lnTo>
                  <a:pt x="1154" y="357"/>
                </a:lnTo>
                <a:lnTo>
                  <a:pt x="1157" y="355"/>
                </a:lnTo>
                <a:lnTo>
                  <a:pt x="1165" y="349"/>
                </a:lnTo>
                <a:lnTo>
                  <a:pt x="1177" y="341"/>
                </a:lnTo>
                <a:lnTo>
                  <a:pt x="1191" y="332"/>
                </a:lnTo>
                <a:lnTo>
                  <a:pt x="1204" y="321"/>
                </a:lnTo>
                <a:lnTo>
                  <a:pt x="1216" y="311"/>
                </a:lnTo>
                <a:lnTo>
                  <a:pt x="1224" y="303"/>
                </a:lnTo>
                <a:lnTo>
                  <a:pt x="1227" y="296"/>
                </a:lnTo>
                <a:lnTo>
                  <a:pt x="1226" y="289"/>
                </a:lnTo>
                <a:lnTo>
                  <a:pt x="1224" y="285"/>
                </a:lnTo>
                <a:lnTo>
                  <a:pt x="1221" y="283"/>
                </a:lnTo>
                <a:lnTo>
                  <a:pt x="1219" y="283"/>
                </a:lnTo>
                <a:lnTo>
                  <a:pt x="1225" y="275"/>
                </a:lnTo>
                <a:lnTo>
                  <a:pt x="1252" y="264"/>
                </a:lnTo>
                <a:lnTo>
                  <a:pt x="1257" y="272"/>
                </a:lnTo>
                <a:lnTo>
                  <a:pt x="1290" y="251"/>
                </a:lnTo>
                <a:lnTo>
                  <a:pt x="1290" y="235"/>
                </a:lnTo>
                <a:lnTo>
                  <a:pt x="1282" y="235"/>
                </a:lnTo>
                <a:lnTo>
                  <a:pt x="1294" y="219"/>
                </a:lnTo>
                <a:lnTo>
                  <a:pt x="1313" y="192"/>
                </a:lnTo>
                <a:lnTo>
                  <a:pt x="1396" y="162"/>
                </a:lnTo>
                <a:lnTo>
                  <a:pt x="1396" y="152"/>
                </a:lnTo>
                <a:lnTo>
                  <a:pt x="1409" y="150"/>
                </a:lnTo>
                <a:lnTo>
                  <a:pt x="1417" y="126"/>
                </a:lnTo>
                <a:lnTo>
                  <a:pt x="1417" y="97"/>
                </a:lnTo>
                <a:lnTo>
                  <a:pt x="1428" y="59"/>
                </a:lnTo>
                <a:lnTo>
                  <a:pt x="1442" y="67"/>
                </a:lnTo>
                <a:lnTo>
                  <a:pt x="1460" y="56"/>
                </a:lnTo>
                <a:lnTo>
                  <a:pt x="1473" y="73"/>
                </a:lnTo>
                <a:lnTo>
                  <a:pt x="1487" y="113"/>
                </a:lnTo>
                <a:lnTo>
                  <a:pt x="1495" y="115"/>
                </a:lnTo>
                <a:lnTo>
                  <a:pt x="1497" y="126"/>
                </a:lnTo>
                <a:lnTo>
                  <a:pt x="1511" y="128"/>
                </a:lnTo>
                <a:lnTo>
                  <a:pt x="1511" y="130"/>
                </a:lnTo>
                <a:lnTo>
                  <a:pt x="1512" y="135"/>
                </a:lnTo>
                <a:lnTo>
                  <a:pt x="1513" y="141"/>
                </a:lnTo>
                <a:lnTo>
                  <a:pt x="1513" y="147"/>
                </a:lnTo>
                <a:lnTo>
                  <a:pt x="1512" y="151"/>
                </a:lnTo>
                <a:lnTo>
                  <a:pt x="1510" y="152"/>
                </a:lnTo>
                <a:lnTo>
                  <a:pt x="1506" y="151"/>
                </a:lnTo>
                <a:lnTo>
                  <a:pt x="1505" y="150"/>
                </a:lnTo>
                <a:lnTo>
                  <a:pt x="1495" y="168"/>
                </a:lnTo>
                <a:lnTo>
                  <a:pt x="1487" y="162"/>
                </a:lnTo>
                <a:lnTo>
                  <a:pt x="1470" y="170"/>
                </a:lnTo>
                <a:lnTo>
                  <a:pt x="1468" y="190"/>
                </a:lnTo>
                <a:lnTo>
                  <a:pt x="1462" y="198"/>
                </a:lnTo>
                <a:lnTo>
                  <a:pt x="1452" y="198"/>
                </a:lnTo>
                <a:lnTo>
                  <a:pt x="1446" y="208"/>
                </a:lnTo>
                <a:lnTo>
                  <a:pt x="1445" y="211"/>
                </a:lnTo>
                <a:lnTo>
                  <a:pt x="1442" y="214"/>
                </a:lnTo>
                <a:lnTo>
                  <a:pt x="1437" y="221"/>
                </a:lnTo>
                <a:lnTo>
                  <a:pt x="1436" y="227"/>
                </a:lnTo>
                <a:lnTo>
                  <a:pt x="1437" y="233"/>
                </a:lnTo>
                <a:lnTo>
                  <a:pt x="1440" y="240"/>
                </a:lnTo>
                <a:lnTo>
                  <a:pt x="1443" y="243"/>
                </a:lnTo>
                <a:lnTo>
                  <a:pt x="1444" y="245"/>
                </a:lnTo>
                <a:lnTo>
                  <a:pt x="1438" y="261"/>
                </a:lnTo>
                <a:lnTo>
                  <a:pt x="1450" y="261"/>
                </a:lnTo>
                <a:lnTo>
                  <a:pt x="1450" y="272"/>
                </a:lnTo>
                <a:lnTo>
                  <a:pt x="1454" y="271"/>
                </a:lnTo>
                <a:lnTo>
                  <a:pt x="1461" y="276"/>
                </a:lnTo>
                <a:lnTo>
                  <a:pt x="1468" y="273"/>
                </a:lnTo>
                <a:lnTo>
                  <a:pt x="1469" y="265"/>
                </a:lnTo>
                <a:lnTo>
                  <a:pt x="1462" y="260"/>
                </a:lnTo>
                <a:lnTo>
                  <a:pt x="1472" y="261"/>
                </a:lnTo>
                <a:lnTo>
                  <a:pt x="1475" y="270"/>
                </a:lnTo>
                <a:lnTo>
                  <a:pt x="1470" y="278"/>
                </a:lnTo>
                <a:lnTo>
                  <a:pt x="1459" y="287"/>
                </a:lnTo>
                <a:lnTo>
                  <a:pt x="1453" y="282"/>
                </a:lnTo>
                <a:lnTo>
                  <a:pt x="1440" y="297"/>
                </a:lnTo>
                <a:lnTo>
                  <a:pt x="1408" y="310"/>
                </a:lnTo>
                <a:lnTo>
                  <a:pt x="1393" y="319"/>
                </a:lnTo>
                <a:lnTo>
                  <a:pt x="1385" y="329"/>
                </a:lnTo>
                <a:lnTo>
                  <a:pt x="1387" y="328"/>
                </a:lnTo>
                <a:lnTo>
                  <a:pt x="1392" y="325"/>
                </a:lnTo>
                <a:lnTo>
                  <a:pt x="1399" y="320"/>
                </a:lnTo>
                <a:lnTo>
                  <a:pt x="1407" y="317"/>
                </a:lnTo>
                <a:lnTo>
                  <a:pt x="1414" y="316"/>
                </a:lnTo>
                <a:lnTo>
                  <a:pt x="1420" y="313"/>
                </a:lnTo>
                <a:lnTo>
                  <a:pt x="1424" y="312"/>
                </a:lnTo>
                <a:lnTo>
                  <a:pt x="1425" y="312"/>
                </a:lnTo>
                <a:lnTo>
                  <a:pt x="1421" y="319"/>
                </a:lnTo>
                <a:lnTo>
                  <a:pt x="1413" y="323"/>
                </a:lnTo>
                <a:lnTo>
                  <a:pt x="1409" y="325"/>
                </a:lnTo>
                <a:lnTo>
                  <a:pt x="1402" y="329"/>
                </a:lnTo>
                <a:lnTo>
                  <a:pt x="1394" y="335"/>
                </a:lnTo>
                <a:lnTo>
                  <a:pt x="1391" y="337"/>
                </a:lnTo>
                <a:lnTo>
                  <a:pt x="1390" y="339"/>
                </a:lnTo>
                <a:lnTo>
                  <a:pt x="1386" y="340"/>
                </a:lnTo>
                <a:lnTo>
                  <a:pt x="1382" y="342"/>
                </a:lnTo>
                <a:lnTo>
                  <a:pt x="1381" y="342"/>
                </a:lnTo>
                <a:lnTo>
                  <a:pt x="1374" y="340"/>
                </a:lnTo>
                <a:lnTo>
                  <a:pt x="1371" y="348"/>
                </a:lnTo>
                <a:lnTo>
                  <a:pt x="1377" y="349"/>
                </a:lnTo>
                <a:lnTo>
                  <a:pt x="1379" y="364"/>
                </a:lnTo>
                <a:lnTo>
                  <a:pt x="1377" y="369"/>
                </a:lnTo>
                <a:lnTo>
                  <a:pt x="1376" y="392"/>
                </a:lnTo>
                <a:lnTo>
                  <a:pt x="1371" y="401"/>
                </a:lnTo>
                <a:lnTo>
                  <a:pt x="1371" y="408"/>
                </a:lnTo>
                <a:lnTo>
                  <a:pt x="1367" y="417"/>
                </a:lnTo>
                <a:lnTo>
                  <a:pt x="1363" y="407"/>
                </a:lnTo>
                <a:lnTo>
                  <a:pt x="1358" y="407"/>
                </a:lnTo>
                <a:lnTo>
                  <a:pt x="1348" y="399"/>
                </a:lnTo>
                <a:lnTo>
                  <a:pt x="1354" y="412"/>
                </a:lnTo>
                <a:lnTo>
                  <a:pt x="1358" y="416"/>
                </a:lnTo>
                <a:lnTo>
                  <a:pt x="1362" y="423"/>
                </a:lnTo>
                <a:lnTo>
                  <a:pt x="1364" y="422"/>
                </a:lnTo>
                <a:lnTo>
                  <a:pt x="1366" y="434"/>
                </a:lnTo>
                <a:lnTo>
                  <a:pt x="1362" y="448"/>
                </a:lnTo>
                <a:lnTo>
                  <a:pt x="1360" y="465"/>
                </a:lnTo>
                <a:lnTo>
                  <a:pt x="1356" y="470"/>
                </a:lnTo>
                <a:lnTo>
                  <a:pt x="1356" y="477"/>
                </a:lnTo>
                <a:lnTo>
                  <a:pt x="1354" y="483"/>
                </a:lnTo>
                <a:lnTo>
                  <a:pt x="1355" y="490"/>
                </a:lnTo>
                <a:lnTo>
                  <a:pt x="1348" y="481"/>
                </a:lnTo>
                <a:lnTo>
                  <a:pt x="1354" y="457"/>
                </a:lnTo>
                <a:lnTo>
                  <a:pt x="1347" y="450"/>
                </a:lnTo>
                <a:lnTo>
                  <a:pt x="1340" y="445"/>
                </a:lnTo>
                <a:lnTo>
                  <a:pt x="1335" y="441"/>
                </a:lnTo>
                <a:lnTo>
                  <a:pt x="1329" y="430"/>
                </a:lnTo>
                <a:lnTo>
                  <a:pt x="1333" y="426"/>
                </a:lnTo>
                <a:lnTo>
                  <a:pt x="1333" y="420"/>
                </a:lnTo>
                <a:lnTo>
                  <a:pt x="1330" y="417"/>
                </a:lnTo>
                <a:lnTo>
                  <a:pt x="1330" y="415"/>
                </a:lnTo>
                <a:lnTo>
                  <a:pt x="1330" y="411"/>
                </a:lnTo>
                <a:lnTo>
                  <a:pt x="1331" y="407"/>
                </a:lnTo>
                <a:lnTo>
                  <a:pt x="1333" y="403"/>
                </a:lnTo>
                <a:lnTo>
                  <a:pt x="1335" y="401"/>
                </a:lnTo>
                <a:lnTo>
                  <a:pt x="1335" y="400"/>
                </a:lnTo>
                <a:lnTo>
                  <a:pt x="1332" y="399"/>
                </a:lnTo>
                <a:lnTo>
                  <a:pt x="1331" y="399"/>
                </a:lnTo>
                <a:lnTo>
                  <a:pt x="1324" y="410"/>
                </a:lnTo>
                <a:lnTo>
                  <a:pt x="1324" y="412"/>
                </a:lnTo>
                <a:lnTo>
                  <a:pt x="1323" y="419"/>
                </a:lnTo>
                <a:lnTo>
                  <a:pt x="1323" y="427"/>
                </a:lnTo>
                <a:lnTo>
                  <a:pt x="1325" y="435"/>
                </a:lnTo>
                <a:lnTo>
                  <a:pt x="1328" y="442"/>
                </a:lnTo>
                <a:lnTo>
                  <a:pt x="1331" y="449"/>
                </a:lnTo>
                <a:lnTo>
                  <a:pt x="1332" y="454"/>
                </a:lnTo>
                <a:lnTo>
                  <a:pt x="1333" y="456"/>
                </a:lnTo>
                <a:lnTo>
                  <a:pt x="1325" y="457"/>
                </a:lnTo>
                <a:lnTo>
                  <a:pt x="1315" y="452"/>
                </a:lnTo>
                <a:lnTo>
                  <a:pt x="1317" y="464"/>
                </a:lnTo>
                <a:lnTo>
                  <a:pt x="1321" y="464"/>
                </a:lnTo>
                <a:lnTo>
                  <a:pt x="1328" y="465"/>
                </a:lnTo>
                <a:lnTo>
                  <a:pt x="1336" y="467"/>
                </a:lnTo>
                <a:lnTo>
                  <a:pt x="1339" y="469"/>
                </a:lnTo>
                <a:lnTo>
                  <a:pt x="1340" y="473"/>
                </a:lnTo>
                <a:lnTo>
                  <a:pt x="1341" y="479"/>
                </a:lnTo>
                <a:lnTo>
                  <a:pt x="1343" y="485"/>
                </a:lnTo>
                <a:lnTo>
                  <a:pt x="1343" y="487"/>
                </a:lnTo>
                <a:lnTo>
                  <a:pt x="1329" y="488"/>
                </a:lnTo>
                <a:lnTo>
                  <a:pt x="1330" y="488"/>
                </a:lnTo>
                <a:lnTo>
                  <a:pt x="1333" y="490"/>
                </a:lnTo>
                <a:lnTo>
                  <a:pt x="1338" y="492"/>
                </a:lnTo>
                <a:lnTo>
                  <a:pt x="1340" y="494"/>
                </a:lnTo>
                <a:lnTo>
                  <a:pt x="1341" y="495"/>
                </a:lnTo>
                <a:lnTo>
                  <a:pt x="1344" y="495"/>
                </a:lnTo>
                <a:lnTo>
                  <a:pt x="1346" y="494"/>
                </a:lnTo>
                <a:lnTo>
                  <a:pt x="1348" y="494"/>
                </a:lnTo>
                <a:lnTo>
                  <a:pt x="1352" y="494"/>
                </a:lnTo>
                <a:lnTo>
                  <a:pt x="1355" y="495"/>
                </a:lnTo>
                <a:lnTo>
                  <a:pt x="1358" y="498"/>
                </a:lnTo>
                <a:lnTo>
                  <a:pt x="1359" y="498"/>
                </a:lnTo>
                <a:lnTo>
                  <a:pt x="1361" y="503"/>
                </a:lnTo>
                <a:lnTo>
                  <a:pt x="1356" y="507"/>
                </a:lnTo>
                <a:lnTo>
                  <a:pt x="1363" y="521"/>
                </a:lnTo>
                <a:lnTo>
                  <a:pt x="1354" y="523"/>
                </a:lnTo>
                <a:lnTo>
                  <a:pt x="1343" y="530"/>
                </a:lnTo>
                <a:lnTo>
                  <a:pt x="1356" y="529"/>
                </a:lnTo>
                <a:lnTo>
                  <a:pt x="1361" y="533"/>
                </a:lnTo>
                <a:lnTo>
                  <a:pt x="1363" y="528"/>
                </a:lnTo>
                <a:lnTo>
                  <a:pt x="1364" y="528"/>
                </a:lnTo>
                <a:lnTo>
                  <a:pt x="1367" y="528"/>
                </a:lnTo>
                <a:lnTo>
                  <a:pt x="1369" y="530"/>
                </a:lnTo>
                <a:lnTo>
                  <a:pt x="1371" y="533"/>
                </a:lnTo>
                <a:lnTo>
                  <a:pt x="1373" y="538"/>
                </a:lnTo>
                <a:lnTo>
                  <a:pt x="1373" y="540"/>
                </a:lnTo>
                <a:lnTo>
                  <a:pt x="1371" y="543"/>
                </a:lnTo>
                <a:lnTo>
                  <a:pt x="1371" y="543"/>
                </a:lnTo>
                <a:lnTo>
                  <a:pt x="1368" y="541"/>
                </a:lnTo>
                <a:lnTo>
                  <a:pt x="1364" y="552"/>
                </a:lnTo>
                <a:lnTo>
                  <a:pt x="1345" y="554"/>
                </a:lnTo>
                <a:lnTo>
                  <a:pt x="1351" y="557"/>
                </a:lnTo>
                <a:lnTo>
                  <a:pt x="1351" y="564"/>
                </a:lnTo>
                <a:lnTo>
                  <a:pt x="1347" y="571"/>
                </a:lnTo>
                <a:lnTo>
                  <a:pt x="1354" y="567"/>
                </a:lnTo>
                <a:lnTo>
                  <a:pt x="1362" y="567"/>
                </a:lnTo>
                <a:lnTo>
                  <a:pt x="1358" y="575"/>
                </a:lnTo>
                <a:lnTo>
                  <a:pt x="1351" y="579"/>
                </a:lnTo>
                <a:lnTo>
                  <a:pt x="1340" y="579"/>
                </a:lnTo>
                <a:lnTo>
                  <a:pt x="1321" y="606"/>
                </a:lnTo>
                <a:lnTo>
                  <a:pt x="1318" y="617"/>
                </a:lnTo>
                <a:lnTo>
                  <a:pt x="1316" y="617"/>
                </a:lnTo>
                <a:lnTo>
                  <a:pt x="1313" y="619"/>
                </a:lnTo>
                <a:lnTo>
                  <a:pt x="1306" y="622"/>
                </a:lnTo>
                <a:lnTo>
                  <a:pt x="1299" y="628"/>
                </a:lnTo>
                <a:lnTo>
                  <a:pt x="1293" y="637"/>
                </a:lnTo>
                <a:lnTo>
                  <a:pt x="1290" y="645"/>
                </a:lnTo>
                <a:lnTo>
                  <a:pt x="1287" y="652"/>
                </a:lnTo>
                <a:lnTo>
                  <a:pt x="1287" y="657"/>
                </a:lnTo>
                <a:lnTo>
                  <a:pt x="1286" y="660"/>
                </a:lnTo>
                <a:lnTo>
                  <a:pt x="1283" y="661"/>
                </a:lnTo>
                <a:lnTo>
                  <a:pt x="1279" y="661"/>
                </a:lnTo>
                <a:lnTo>
                  <a:pt x="1278" y="661"/>
                </a:lnTo>
                <a:lnTo>
                  <a:pt x="1276" y="669"/>
                </a:lnTo>
                <a:lnTo>
                  <a:pt x="1272" y="674"/>
                </a:lnTo>
                <a:lnTo>
                  <a:pt x="1257" y="684"/>
                </a:lnTo>
                <a:lnTo>
                  <a:pt x="1256" y="691"/>
                </a:lnTo>
                <a:lnTo>
                  <a:pt x="1247" y="684"/>
                </a:lnTo>
                <a:lnTo>
                  <a:pt x="1244" y="689"/>
                </a:lnTo>
                <a:lnTo>
                  <a:pt x="1245" y="701"/>
                </a:lnTo>
                <a:lnTo>
                  <a:pt x="1238" y="703"/>
                </a:lnTo>
                <a:lnTo>
                  <a:pt x="1241" y="711"/>
                </a:lnTo>
                <a:lnTo>
                  <a:pt x="1240" y="712"/>
                </a:lnTo>
                <a:lnTo>
                  <a:pt x="1239" y="715"/>
                </a:lnTo>
                <a:lnTo>
                  <a:pt x="1237" y="720"/>
                </a:lnTo>
                <a:lnTo>
                  <a:pt x="1237" y="725"/>
                </a:lnTo>
                <a:lnTo>
                  <a:pt x="1237" y="728"/>
                </a:lnTo>
                <a:lnTo>
                  <a:pt x="1235" y="730"/>
                </a:lnTo>
                <a:lnTo>
                  <a:pt x="1234" y="731"/>
                </a:lnTo>
                <a:lnTo>
                  <a:pt x="1234" y="731"/>
                </a:lnTo>
                <a:lnTo>
                  <a:pt x="1234" y="739"/>
                </a:lnTo>
                <a:lnTo>
                  <a:pt x="1233" y="746"/>
                </a:lnTo>
                <a:lnTo>
                  <a:pt x="1233" y="756"/>
                </a:lnTo>
                <a:lnTo>
                  <a:pt x="1235" y="759"/>
                </a:lnTo>
                <a:lnTo>
                  <a:pt x="1239" y="765"/>
                </a:lnTo>
                <a:lnTo>
                  <a:pt x="1237" y="769"/>
                </a:lnTo>
                <a:lnTo>
                  <a:pt x="1237" y="769"/>
                </a:lnTo>
                <a:lnTo>
                  <a:pt x="1239" y="768"/>
                </a:lnTo>
                <a:lnTo>
                  <a:pt x="1240" y="768"/>
                </a:lnTo>
                <a:lnTo>
                  <a:pt x="1241" y="769"/>
                </a:lnTo>
                <a:lnTo>
                  <a:pt x="1244" y="776"/>
                </a:lnTo>
                <a:lnTo>
                  <a:pt x="1249" y="789"/>
                </a:lnTo>
                <a:lnTo>
                  <a:pt x="1254" y="802"/>
                </a:lnTo>
                <a:lnTo>
                  <a:pt x="1257" y="809"/>
                </a:lnTo>
                <a:lnTo>
                  <a:pt x="1262" y="813"/>
                </a:lnTo>
                <a:lnTo>
                  <a:pt x="1269" y="820"/>
                </a:lnTo>
                <a:lnTo>
                  <a:pt x="1275" y="827"/>
                </a:lnTo>
                <a:lnTo>
                  <a:pt x="1277" y="829"/>
                </a:lnTo>
                <a:lnTo>
                  <a:pt x="1275" y="833"/>
                </a:lnTo>
                <a:lnTo>
                  <a:pt x="1268" y="828"/>
                </a:lnTo>
                <a:lnTo>
                  <a:pt x="1306" y="900"/>
                </a:lnTo>
                <a:lnTo>
                  <a:pt x="1307" y="935"/>
                </a:lnTo>
                <a:lnTo>
                  <a:pt x="1303" y="939"/>
                </a:lnTo>
                <a:lnTo>
                  <a:pt x="1303" y="941"/>
                </a:lnTo>
                <a:lnTo>
                  <a:pt x="1305" y="947"/>
                </a:lnTo>
                <a:lnTo>
                  <a:pt x="1306" y="954"/>
                </a:lnTo>
                <a:lnTo>
                  <a:pt x="1305" y="958"/>
                </a:lnTo>
                <a:lnTo>
                  <a:pt x="1301" y="961"/>
                </a:lnTo>
                <a:lnTo>
                  <a:pt x="1295" y="963"/>
                </a:lnTo>
                <a:lnTo>
                  <a:pt x="1290" y="965"/>
                </a:lnTo>
                <a:lnTo>
                  <a:pt x="1287" y="966"/>
                </a:lnTo>
                <a:lnTo>
                  <a:pt x="1276" y="966"/>
                </a:lnTo>
                <a:lnTo>
                  <a:pt x="1275" y="963"/>
                </a:lnTo>
                <a:lnTo>
                  <a:pt x="1273" y="955"/>
                </a:lnTo>
                <a:lnTo>
                  <a:pt x="1270" y="947"/>
                </a:lnTo>
                <a:lnTo>
                  <a:pt x="1265" y="942"/>
                </a:lnTo>
                <a:lnTo>
                  <a:pt x="1261" y="941"/>
                </a:lnTo>
                <a:lnTo>
                  <a:pt x="1259" y="940"/>
                </a:lnTo>
                <a:lnTo>
                  <a:pt x="1257" y="939"/>
                </a:lnTo>
                <a:lnTo>
                  <a:pt x="1257" y="939"/>
                </a:lnTo>
                <a:lnTo>
                  <a:pt x="1249" y="931"/>
                </a:lnTo>
                <a:lnTo>
                  <a:pt x="1249" y="920"/>
                </a:lnTo>
                <a:lnTo>
                  <a:pt x="1238" y="912"/>
                </a:lnTo>
                <a:lnTo>
                  <a:pt x="1237" y="904"/>
                </a:lnTo>
                <a:lnTo>
                  <a:pt x="1234" y="908"/>
                </a:lnTo>
                <a:lnTo>
                  <a:pt x="1219" y="895"/>
                </a:lnTo>
                <a:lnTo>
                  <a:pt x="1218" y="880"/>
                </a:lnTo>
                <a:lnTo>
                  <a:pt x="1219" y="867"/>
                </a:lnTo>
                <a:lnTo>
                  <a:pt x="1214" y="867"/>
                </a:lnTo>
                <a:lnTo>
                  <a:pt x="1214" y="874"/>
                </a:lnTo>
                <a:lnTo>
                  <a:pt x="1208" y="872"/>
                </a:lnTo>
                <a:lnTo>
                  <a:pt x="1207" y="857"/>
                </a:lnTo>
                <a:lnTo>
                  <a:pt x="1209" y="841"/>
                </a:lnTo>
                <a:lnTo>
                  <a:pt x="1208" y="839"/>
                </a:lnTo>
                <a:lnTo>
                  <a:pt x="1204" y="833"/>
                </a:lnTo>
                <a:lnTo>
                  <a:pt x="1201" y="826"/>
                </a:lnTo>
                <a:lnTo>
                  <a:pt x="1199" y="822"/>
                </a:lnTo>
                <a:lnTo>
                  <a:pt x="1196" y="821"/>
                </a:lnTo>
                <a:lnTo>
                  <a:pt x="1195" y="822"/>
                </a:lnTo>
                <a:lnTo>
                  <a:pt x="1194" y="824"/>
                </a:lnTo>
                <a:lnTo>
                  <a:pt x="1193" y="825"/>
                </a:lnTo>
                <a:lnTo>
                  <a:pt x="1189" y="824"/>
                </a:lnTo>
                <a:lnTo>
                  <a:pt x="1189" y="822"/>
                </a:lnTo>
                <a:lnTo>
                  <a:pt x="1189" y="821"/>
                </a:lnTo>
                <a:lnTo>
                  <a:pt x="1188" y="818"/>
                </a:lnTo>
                <a:lnTo>
                  <a:pt x="1187" y="816"/>
                </a:lnTo>
                <a:lnTo>
                  <a:pt x="1183" y="811"/>
                </a:lnTo>
                <a:lnTo>
                  <a:pt x="1176" y="804"/>
                </a:lnTo>
                <a:lnTo>
                  <a:pt x="1170" y="798"/>
                </a:lnTo>
                <a:lnTo>
                  <a:pt x="1168" y="795"/>
                </a:lnTo>
                <a:lnTo>
                  <a:pt x="1166" y="795"/>
                </a:lnTo>
                <a:lnTo>
                  <a:pt x="1163" y="792"/>
                </a:lnTo>
                <a:lnTo>
                  <a:pt x="1158" y="791"/>
                </a:lnTo>
                <a:lnTo>
                  <a:pt x="1155" y="791"/>
                </a:lnTo>
                <a:lnTo>
                  <a:pt x="1150" y="794"/>
                </a:lnTo>
                <a:lnTo>
                  <a:pt x="1143" y="799"/>
                </a:lnTo>
                <a:lnTo>
                  <a:pt x="1138" y="806"/>
                </a:lnTo>
                <a:lnTo>
                  <a:pt x="1133" y="810"/>
                </a:lnTo>
                <a:lnTo>
                  <a:pt x="1130" y="811"/>
                </a:lnTo>
                <a:lnTo>
                  <a:pt x="1125" y="812"/>
                </a:lnTo>
                <a:lnTo>
                  <a:pt x="1121" y="811"/>
                </a:lnTo>
                <a:lnTo>
                  <a:pt x="1120" y="811"/>
                </a:lnTo>
                <a:lnTo>
                  <a:pt x="1107" y="798"/>
                </a:lnTo>
                <a:lnTo>
                  <a:pt x="1090" y="792"/>
                </a:lnTo>
                <a:lnTo>
                  <a:pt x="1093" y="791"/>
                </a:lnTo>
                <a:lnTo>
                  <a:pt x="1088" y="786"/>
                </a:lnTo>
                <a:lnTo>
                  <a:pt x="1077" y="787"/>
                </a:lnTo>
                <a:lnTo>
                  <a:pt x="1078" y="791"/>
                </a:lnTo>
                <a:lnTo>
                  <a:pt x="1067" y="791"/>
                </a:lnTo>
                <a:lnTo>
                  <a:pt x="1069" y="787"/>
                </a:lnTo>
                <a:lnTo>
                  <a:pt x="1060" y="787"/>
                </a:lnTo>
                <a:lnTo>
                  <a:pt x="1060" y="790"/>
                </a:lnTo>
                <a:lnTo>
                  <a:pt x="1055" y="792"/>
                </a:lnTo>
                <a:lnTo>
                  <a:pt x="1052" y="790"/>
                </a:lnTo>
                <a:lnTo>
                  <a:pt x="1051" y="790"/>
                </a:lnTo>
                <a:lnTo>
                  <a:pt x="1050" y="791"/>
                </a:lnTo>
                <a:lnTo>
                  <a:pt x="1049" y="794"/>
                </a:lnTo>
                <a:lnTo>
                  <a:pt x="1049" y="798"/>
                </a:lnTo>
                <a:lnTo>
                  <a:pt x="1049" y="802"/>
                </a:lnTo>
                <a:lnTo>
                  <a:pt x="1047" y="802"/>
                </a:lnTo>
                <a:lnTo>
                  <a:pt x="1045" y="802"/>
                </a:lnTo>
                <a:lnTo>
                  <a:pt x="1044" y="802"/>
                </a:lnTo>
                <a:lnTo>
                  <a:pt x="1037" y="801"/>
                </a:lnTo>
                <a:lnTo>
                  <a:pt x="1041" y="797"/>
                </a:lnTo>
                <a:lnTo>
                  <a:pt x="1040" y="796"/>
                </a:lnTo>
                <a:lnTo>
                  <a:pt x="1036" y="791"/>
                </a:lnTo>
                <a:lnTo>
                  <a:pt x="1034" y="788"/>
                </a:lnTo>
                <a:lnTo>
                  <a:pt x="1033" y="784"/>
                </a:lnTo>
                <a:lnTo>
                  <a:pt x="1033" y="783"/>
                </a:lnTo>
                <a:lnTo>
                  <a:pt x="1032" y="783"/>
                </a:lnTo>
                <a:lnTo>
                  <a:pt x="1031" y="784"/>
                </a:lnTo>
                <a:lnTo>
                  <a:pt x="1029" y="784"/>
                </a:lnTo>
                <a:lnTo>
                  <a:pt x="1028" y="798"/>
                </a:lnTo>
                <a:lnTo>
                  <a:pt x="1025" y="798"/>
                </a:lnTo>
                <a:lnTo>
                  <a:pt x="1018" y="798"/>
                </a:lnTo>
                <a:lnTo>
                  <a:pt x="1010" y="798"/>
                </a:lnTo>
                <a:lnTo>
                  <a:pt x="1003" y="799"/>
                </a:lnTo>
                <a:lnTo>
                  <a:pt x="997" y="801"/>
                </a:lnTo>
                <a:lnTo>
                  <a:pt x="993" y="803"/>
                </a:lnTo>
                <a:lnTo>
                  <a:pt x="988" y="805"/>
                </a:lnTo>
                <a:lnTo>
                  <a:pt x="984" y="806"/>
                </a:lnTo>
                <a:lnTo>
                  <a:pt x="981" y="806"/>
                </a:lnTo>
                <a:lnTo>
                  <a:pt x="975" y="805"/>
                </a:lnTo>
                <a:lnTo>
                  <a:pt x="968" y="804"/>
                </a:lnTo>
                <a:lnTo>
                  <a:pt x="966" y="803"/>
                </a:lnTo>
                <a:lnTo>
                  <a:pt x="965" y="803"/>
                </a:lnTo>
                <a:lnTo>
                  <a:pt x="963" y="804"/>
                </a:lnTo>
                <a:lnTo>
                  <a:pt x="961" y="806"/>
                </a:lnTo>
                <a:lnTo>
                  <a:pt x="963" y="810"/>
                </a:lnTo>
                <a:lnTo>
                  <a:pt x="966" y="812"/>
                </a:lnTo>
                <a:lnTo>
                  <a:pt x="971" y="813"/>
                </a:lnTo>
                <a:lnTo>
                  <a:pt x="974" y="812"/>
                </a:lnTo>
                <a:lnTo>
                  <a:pt x="979" y="810"/>
                </a:lnTo>
                <a:lnTo>
                  <a:pt x="982" y="807"/>
                </a:lnTo>
                <a:lnTo>
                  <a:pt x="983" y="807"/>
                </a:lnTo>
                <a:lnTo>
                  <a:pt x="984" y="809"/>
                </a:lnTo>
                <a:lnTo>
                  <a:pt x="984" y="810"/>
                </a:lnTo>
                <a:lnTo>
                  <a:pt x="984" y="812"/>
                </a:lnTo>
                <a:lnTo>
                  <a:pt x="984" y="814"/>
                </a:lnTo>
                <a:lnTo>
                  <a:pt x="986" y="816"/>
                </a:lnTo>
                <a:lnTo>
                  <a:pt x="987" y="814"/>
                </a:lnTo>
                <a:lnTo>
                  <a:pt x="989" y="813"/>
                </a:lnTo>
                <a:lnTo>
                  <a:pt x="991" y="811"/>
                </a:lnTo>
                <a:lnTo>
                  <a:pt x="993" y="810"/>
                </a:lnTo>
                <a:lnTo>
                  <a:pt x="994" y="809"/>
                </a:lnTo>
                <a:lnTo>
                  <a:pt x="995" y="809"/>
                </a:lnTo>
                <a:lnTo>
                  <a:pt x="996" y="809"/>
                </a:lnTo>
                <a:lnTo>
                  <a:pt x="998" y="809"/>
                </a:lnTo>
                <a:lnTo>
                  <a:pt x="999" y="812"/>
                </a:lnTo>
                <a:lnTo>
                  <a:pt x="999" y="816"/>
                </a:lnTo>
                <a:lnTo>
                  <a:pt x="999" y="818"/>
                </a:lnTo>
                <a:lnTo>
                  <a:pt x="999" y="820"/>
                </a:lnTo>
                <a:lnTo>
                  <a:pt x="999" y="820"/>
                </a:lnTo>
                <a:lnTo>
                  <a:pt x="997" y="820"/>
                </a:lnTo>
                <a:lnTo>
                  <a:pt x="991" y="822"/>
                </a:lnTo>
                <a:lnTo>
                  <a:pt x="987" y="825"/>
                </a:lnTo>
                <a:lnTo>
                  <a:pt x="984" y="829"/>
                </a:lnTo>
                <a:lnTo>
                  <a:pt x="987" y="833"/>
                </a:lnTo>
                <a:lnTo>
                  <a:pt x="991" y="836"/>
                </a:lnTo>
                <a:lnTo>
                  <a:pt x="995" y="837"/>
                </a:lnTo>
                <a:lnTo>
                  <a:pt x="996" y="839"/>
                </a:lnTo>
                <a:lnTo>
                  <a:pt x="1006" y="847"/>
                </a:lnTo>
                <a:lnTo>
                  <a:pt x="1002" y="850"/>
                </a:lnTo>
                <a:lnTo>
                  <a:pt x="997" y="855"/>
                </a:lnTo>
                <a:lnTo>
                  <a:pt x="995" y="850"/>
                </a:lnTo>
                <a:lnTo>
                  <a:pt x="990" y="845"/>
                </a:lnTo>
                <a:lnTo>
                  <a:pt x="988" y="844"/>
                </a:lnTo>
                <a:lnTo>
                  <a:pt x="983" y="841"/>
                </a:lnTo>
                <a:lnTo>
                  <a:pt x="976" y="837"/>
                </a:lnTo>
                <a:lnTo>
                  <a:pt x="972" y="836"/>
                </a:lnTo>
                <a:lnTo>
                  <a:pt x="971" y="839"/>
                </a:lnTo>
                <a:lnTo>
                  <a:pt x="969" y="841"/>
                </a:lnTo>
                <a:lnTo>
                  <a:pt x="971" y="844"/>
                </a:lnTo>
                <a:lnTo>
                  <a:pt x="971" y="845"/>
                </a:lnTo>
                <a:lnTo>
                  <a:pt x="964" y="848"/>
                </a:lnTo>
                <a:lnTo>
                  <a:pt x="957" y="845"/>
                </a:lnTo>
                <a:lnTo>
                  <a:pt x="952" y="854"/>
                </a:lnTo>
                <a:lnTo>
                  <a:pt x="946" y="855"/>
                </a:lnTo>
                <a:lnTo>
                  <a:pt x="944" y="849"/>
                </a:lnTo>
                <a:lnTo>
                  <a:pt x="935" y="849"/>
                </a:lnTo>
                <a:lnTo>
                  <a:pt x="935" y="840"/>
                </a:lnTo>
                <a:lnTo>
                  <a:pt x="928" y="839"/>
                </a:lnTo>
                <a:lnTo>
                  <a:pt x="930" y="836"/>
                </a:lnTo>
                <a:lnTo>
                  <a:pt x="919" y="835"/>
                </a:lnTo>
                <a:lnTo>
                  <a:pt x="918" y="829"/>
                </a:lnTo>
                <a:lnTo>
                  <a:pt x="907" y="830"/>
                </a:lnTo>
                <a:lnTo>
                  <a:pt x="907" y="836"/>
                </a:lnTo>
                <a:lnTo>
                  <a:pt x="892" y="836"/>
                </a:lnTo>
                <a:lnTo>
                  <a:pt x="876" y="829"/>
                </a:lnTo>
                <a:lnTo>
                  <a:pt x="873" y="826"/>
                </a:lnTo>
                <a:lnTo>
                  <a:pt x="870" y="829"/>
                </a:lnTo>
                <a:lnTo>
                  <a:pt x="851" y="830"/>
                </a:lnTo>
                <a:lnTo>
                  <a:pt x="834" y="836"/>
                </a:lnTo>
                <a:lnTo>
                  <a:pt x="832" y="837"/>
                </a:lnTo>
                <a:lnTo>
                  <a:pt x="829" y="841"/>
                </a:lnTo>
                <a:lnTo>
                  <a:pt x="824" y="845"/>
                </a:lnTo>
                <a:lnTo>
                  <a:pt x="817" y="848"/>
                </a:lnTo>
                <a:lnTo>
                  <a:pt x="815" y="848"/>
                </a:lnTo>
                <a:lnTo>
                  <a:pt x="816" y="845"/>
                </a:lnTo>
                <a:lnTo>
                  <a:pt x="820" y="842"/>
                </a:lnTo>
                <a:lnTo>
                  <a:pt x="821" y="841"/>
                </a:lnTo>
                <a:lnTo>
                  <a:pt x="816" y="840"/>
                </a:lnTo>
                <a:lnTo>
                  <a:pt x="821" y="830"/>
                </a:lnTo>
                <a:lnTo>
                  <a:pt x="815" y="834"/>
                </a:lnTo>
                <a:lnTo>
                  <a:pt x="811" y="835"/>
                </a:lnTo>
                <a:lnTo>
                  <a:pt x="811" y="850"/>
                </a:lnTo>
                <a:lnTo>
                  <a:pt x="804" y="855"/>
                </a:lnTo>
                <a:lnTo>
                  <a:pt x="801" y="858"/>
                </a:lnTo>
                <a:lnTo>
                  <a:pt x="797" y="865"/>
                </a:lnTo>
                <a:lnTo>
                  <a:pt x="791" y="873"/>
                </a:lnTo>
                <a:lnTo>
                  <a:pt x="786" y="879"/>
                </a:lnTo>
                <a:lnTo>
                  <a:pt x="781" y="881"/>
                </a:lnTo>
                <a:lnTo>
                  <a:pt x="775" y="882"/>
                </a:lnTo>
                <a:lnTo>
                  <a:pt x="770" y="882"/>
                </a:lnTo>
                <a:lnTo>
                  <a:pt x="768" y="882"/>
                </a:lnTo>
                <a:lnTo>
                  <a:pt x="777" y="874"/>
                </a:lnTo>
                <a:lnTo>
                  <a:pt x="768" y="868"/>
                </a:lnTo>
                <a:lnTo>
                  <a:pt x="766" y="875"/>
                </a:lnTo>
                <a:lnTo>
                  <a:pt x="762" y="872"/>
                </a:lnTo>
                <a:lnTo>
                  <a:pt x="760" y="875"/>
                </a:lnTo>
                <a:lnTo>
                  <a:pt x="763" y="880"/>
                </a:lnTo>
                <a:lnTo>
                  <a:pt x="761" y="887"/>
                </a:lnTo>
                <a:lnTo>
                  <a:pt x="755" y="883"/>
                </a:lnTo>
                <a:lnTo>
                  <a:pt x="751" y="892"/>
                </a:lnTo>
                <a:lnTo>
                  <a:pt x="744" y="897"/>
                </a:lnTo>
                <a:lnTo>
                  <a:pt x="743" y="901"/>
                </a:lnTo>
                <a:lnTo>
                  <a:pt x="731" y="905"/>
                </a:lnTo>
                <a:lnTo>
                  <a:pt x="737" y="913"/>
                </a:lnTo>
                <a:lnTo>
                  <a:pt x="736" y="918"/>
                </a:lnTo>
                <a:lnTo>
                  <a:pt x="727" y="920"/>
                </a:lnTo>
                <a:lnTo>
                  <a:pt x="735" y="928"/>
                </a:lnTo>
                <a:lnTo>
                  <a:pt x="733" y="931"/>
                </a:lnTo>
                <a:lnTo>
                  <a:pt x="732" y="936"/>
                </a:lnTo>
                <a:lnTo>
                  <a:pt x="731" y="942"/>
                </a:lnTo>
                <a:lnTo>
                  <a:pt x="731" y="946"/>
                </a:lnTo>
                <a:lnTo>
                  <a:pt x="731" y="949"/>
                </a:lnTo>
                <a:lnTo>
                  <a:pt x="731" y="953"/>
                </a:lnTo>
                <a:lnTo>
                  <a:pt x="731" y="955"/>
                </a:lnTo>
                <a:lnTo>
                  <a:pt x="731" y="956"/>
                </a:lnTo>
                <a:lnTo>
                  <a:pt x="738" y="971"/>
                </a:lnTo>
                <a:lnTo>
                  <a:pt x="729" y="972"/>
                </a:lnTo>
                <a:lnTo>
                  <a:pt x="721" y="965"/>
                </a:lnTo>
                <a:lnTo>
                  <a:pt x="720" y="965"/>
                </a:lnTo>
                <a:lnTo>
                  <a:pt x="715" y="965"/>
                </a:lnTo>
                <a:lnTo>
                  <a:pt x="708" y="964"/>
                </a:lnTo>
                <a:lnTo>
                  <a:pt x="698" y="959"/>
                </a:lnTo>
                <a:lnTo>
                  <a:pt x="689" y="955"/>
                </a:lnTo>
                <a:lnTo>
                  <a:pt x="682" y="953"/>
                </a:lnTo>
                <a:lnTo>
                  <a:pt x="676" y="948"/>
                </a:lnTo>
                <a:lnTo>
                  <a:pt x="672" y="940"/>
                </a:lnTo>
                <a:lnTo>
                  <a:pt x="669" y="931"/>
                </a:lnTo>
                <a:lnTo>
                  <a:pt x="664" y="924"/>
                </a:lnTo>
                <a:lnTo>
                  <a:pt x="661" y="918"/>
                </a:lnTo>
                <a:lnTo>
                  <a:pt x="660" y="911"/>
                </a:lnTo>
                <a:lnTo>
                  <a:pt x="660" y="907"/>
                </a:lnTo>
                <a:lnTo>
                  <a:pt x="657" y="907"/>
                </a:lnTo>
                <a:lnTo>
                  <a:pt x="652" y="903"/>
                </a:lnTo>
                <a:lnTo>
                  <a:pt x="644" y="890"/>
                </a:lnTo>
                <a:lnTo>
                  <a:pt x="638" y="877"/>
                </a:lnTo>
                <a:lnTo>
                  <a:pt x="637" y="875"/>
                </a:lnTo>
                <a:lnTo>
                  <a:pt x="638" y="880"/>
                </a:lnTo>
                <a:lnTo>
                  <a:pt x="637" y="881"/>
                </a:lnTo>
                <a:lnTo>
                  <a:pt x="633" y="877"/>
                </a:lnTo>
                <a:lnTo>
                  <a:pt x="631" y="868"/>
                </a:lnTo>
                <a:lnTo>
                  <a:pt x="629" y="859"/>
                </a:lnTo>
                <a:lnTo>
                  <a:pt x="627" y="851"/>
                </a:lnTo>
                <a:lnTo>
                  <a:pt x="625" y="845"/>
                </a:lnTo>
                <a:lnTo>
                  <a:pt x="621" y="842"/>
                </a:lnTo>
                <a:lnTo>
                  <a:pt x="616" y="839"/>
                </a:lnTo>
                <a:lnTo>
                  <a:pt x="610" y="836"/>
                </a:lnTo>
                <a:lnTo>
                  <a:pt x="606" y="833"/>
                </a:lnTo>
                <a:lnTo>
                  <a:pt x="601" y="828"/>
                </a:lnTo>
                <a:lnTo>
                  <a:pt x="599" y="826"/>
                </a:lnTo>
                <a:lnTo>
                  <a:pt x="598" y="825"/>
                </a:lnTo>
                <a:lnTo>
                  <a:pt x="595" y="825"/>
                </a:lnTo>
                <a:lnTo>
                  <a:pt x="588" y="824"/>
                </a:lnTo>
                <a:lnTo>
                  <a:pt x="580" y="822"/>
                </a:lnTo>
                <a:lnTo>
                  <a:pt x="575" y="822"/>
                </a:lnTo>
                <a:lnTo>
                  <a:pt x="570" y="824"/>
                </a:lnTo>
                <a:lnTo>
                  <a:pt x="565" y="828"/>
                </a:lnTo>
                <a:lnTo>
                  <a:pt x="562" y="833"/>
                </a:lnTo>
                <a:lnTo>
                  <a:pt x="558" y="836"/>
                </a:lnTo>
                <a:lnTo>
                  <a:pt x="556" y="839"/>
                </a:lnTo>
                <a:lnTo>
                  <a:pt x="554" y="843"/>
                </a:lnTo>
                <a:lnTo>
                  <a:pt x="553" y="848"/>
                </a:lnTo>
                <a:lnTo>
                  <a:pt x="551" y="850"/>
                </a:lnTo>
                <a:lnTo>
                  <a:pt x="542" y="854"/>
                </a:lnTo>
                <a:lnTo>
                  <a:pt x="535" y="854"/>
                </a:lnTo>
                <a:lnTo>
                  <a:pt x="535" y="851"/>
                </a:lnTo>
                <a:lnTo>
                  <a:pt x="533" y="847"/>
                </a:lnTo>
                <a:lnTo>
                  <a:pt x="532" y="842"/>
                </a:lnTo>
                <a:lnTo>
                  <a:pt x="530" y="840"/>
                </a:lnTo>
                <a:lnTo>
                  <a:pt x="526" y="839"/>
                </a:lnTo>
                <a:lnTo>
                  <a:pt x="522" y="836"/>
                </a:lnTo>
                <a:lnTo>
                  <a:pt x="517" y="834"/>
                </a:lnTo>
                <a:lnTo>
                  <a:pt x="513" y="832"/>
                </a:lnTo>
                <a:lnTo>
                  <a:pt x="509" y="828"/>
                </a:lnTo>
                <a:lnTo>
                  <a:pt x="505" y="822"/>
                </a:lnTo>
                <a:lnTo>
                  <a:pt x="502" y="813"/>
                </a:lnTo>
                <a:lnTo>
                  <a:pt x="501" y="803"/>
                </a:lnTo>
                <a:lnTo>
                  <a:pt x="500" y="796"/>
                </a:lnTo>
                <a:lnTo>
                  <a:pt x="499" y="794"/>
                </a:lnTo>
                <a:lnTo>
                  <a:pt x="497" y="795"/>
                </a:lnTo>
                <a:lnTo>
                  <a:pt x="496" y="796"/>
                </a:lnTo>
                <a:lnTo>
                  <a:pt x="494" y="787"/>
                </a:lnTo>
                <a:lnTo>
                  <a:pt x="486" y="776"/>
                </a:lnTo>
                <a:lnTo>
                  <a:pt x="481" y="778"/>
                </a:lnTo>
                <a:lnTo>
                  <a:pt x="480" y="776"/>
                </a:lnTo>
                <a:lnTo>
                  <a:pt x="478" y="773"/>
                </a:lnTo>
                <a:lnTo>
                  <a:pt x="475" y="769"/>
                </a:lnTo>
                <a:lnTo>
                  <a:pt x="474" y="765"/>
                </a:lnTo>
                <a:lnTo>
                  <a:pt x="472" y="760"/>
                </a:lnTo>
                <a:lnTo>
                  <a:pt x="467" y="757"/>
                </a:lnTo>
                <a:lnTo>
                  <a:pt x="464" y="754"/>
                </a:lnTo>
                <a:lnTo>
                  <a:pt x="462" y="753"/>
                </a:lnTo>
                <a:lnTo>
                  <a:pt x="456" y="748"/>
                </a:lnTo>
                <a:lnTo>
                  <a:pt x="456" y="738"/>
                </a:lnTo>
                <a:lnTo>
                  <a:pt x="450" y="734"/>
                </a:lnTo>
                <a:close/>
              </a:path>
            </a:pathLst>
          </a:custGeom>
          <a:solidFill>
            <a:schemeClr val="bg1">
              <a:lumMod val="75000"/>
            </a:schemeClr>
          </a:solidFill>
          <a:ln>
            <a:noFill/>
          </a:ln>
        </p:spPr>
        <p:txBody>
          <a:bodyPr vert="horz" wrap="square" lIns="93296" tIns="46648" rIns="93296" bIns="46648" numCol="1" anchor="t" anchorCtr="0" compatLnSpc="1">
            <a:prstTxWarp prst="textNoShape">
              <a:avLst/>
            </a:prstTxWarp>
          </a:bodyPr>
          <a:lstStyle/>
          <a:p>
            <a:endParaRPr lang="en-US"/>
          </a:p>
        </p:txBody>
      </p:sp>
      <p:sp>
        <p:nvSpPr>
          <p:cNvPr id="20" name="Up-Down Arrow 19"/>
          <p:cNvSpPr/>
          <p:nvPr/>
        </p:nvSpPr>
        <p:spPr>
          <a:xfrm>
            <a:off x="7815346" y="3021255"/>
            <a:ext cx="168058" cy="402983"/>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27" name="McK 5. Source"/>
          <p:cNvSpPr>
            <a:spLocks noChangeArrowheads="1"/>
          </p:cNvSpPr>
          <p:nvPr>
            <p:custDataLst>
              <p:tags r:id="rId4"/>
            </p:custDataLst>
          </p:nvPr>
        </p:nvSpPr>
        <p:spPr bwMode="auto">
          <a:xfrm>
            <a:off x="121488" y="6034110"/>
            <a:ext cx="69888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dirty="0">
                <a:solidFill>
                  <a:schemeClr val="bg1">
                    <a:lumMod val="50000"/>
                  </a:schemeClr>
                </a:solidFill>
                <a:latin typeface="Calibri Light" panose="020F0302020204030204" pitchFamily="34" charset="0"/>
              </a:rPr>
              <a:t>*</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Personal health care expenditures (PHC) are a subset of national health expenditures. PHC excludes administration and the net cost of private insurance, public health activity, and investment in research, structures and equipment.</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a:t>
            </a:r>
            <a:r>
              <a:rPr lang="en-US" sz="800" dirty="0">
                <a:solidFill>
                  <a:schemeClr val="bg1">
                    <a:lumMod val="50000"/>
                  </a:schemeClr>
                </a:solidFill>
                <a:latin typeface="Calibri Light" panose="020F0302020204030204" pitchFamily="34" charset="0"/>
              </a:rPr>
              <a:t>	Measured as gross domestic product (GDP) for the U.S. and gross state product (GSP) for Massachusetts</a:t>
            </a:r>
          </a:p>
          <a:p>
            <a:pPr marL="118241" indent="-118241" defTabSz="913526">
              <a:tabLst>
                <a:tab pos="118241" algn="l"/>
                <a:tab pos="408171" algn="l"/>
              </a:tabLst>
            </a:pPr>
            <a:r>
              <a:rPr lang="en-US" sz="800" b="1" dirty="0">
                <a:solidFill>
                  <a:schemeClr val="bg1">
                    <a:lumMod val="50000"/>
                  </a:schemeClr>
                </a:solidFill>
                <a:latin typeface="Calibri Light" panose="020F0302020204030204" pitchFamily="34" charset="0"/>
              </a:rPr>
              <a:t>‡</a:t>
            </a:r>
            <a:r>
              <a:rPr lang="en-US" sz="800" dirty="0">
                <a:solidFill>
                  <a:schemeClr val="bg1">
                    <a:lumMod val="50000"/>
                  </a:schemeClr>
                </a:solidFill>
                <a:latin typeface="Calibri Light" panose="020F0302020204030204" pitchFamily="34" charset="0"/>
              </a:rPr>
              <a:t>	</a:t>
            </a:r>
            <a:r>
              <a:rPr lang="en-US" sz="800" dirty="0" smtClean="0">
                <a:solidFill>
                  <a:schemeClr val="bg1">
                    <a:lumMod val="50000"/>
                  </a:schemeClr>
                </a:solidFill>
                <a:latin typeface="Calibri Light" panose="020F0302020204030204" pitchFamily="34" charset="0"/>
              </a:rPr>
              <a:t>CMS </a:t>
            </a:r>
            <a:r>
              <a:rPr lang="en-US" sz="800" dirty="0">
                <a:solidFill>
                  <a:schemeClr val="bg1">
                    <a:lumMod val="50000"/>
                  </a:schemeClr>
                </a:solidFill>
                <a:latin typeface="Calibri Light" panose="020F0302020204030204" pitchFamily="34" charset="0"/>
              </a:rPr>
              <a:t>state-level personal health care expenditure data have only been published through 2009.  2010-2012 MA figures were estimated based on 2009-2012 expenditure data provided by CMS for Medicare, ANF budget information statements and expenditure data from </a:t>
            </a:r>
            <a:r>
              <a:rPr lang="en-US" sz="800" dirty="0" err="1">
                <a:solidFill>
                  <a:schemeClr val="bg1">
                    <a:lumMod val="50000"/>
                  </a:schemeClr>
                </a:solidFill>
                <a:latin typeface="Calibri Light" panose="020F0302020204030204" pitchFamily="34" charset="0"/>
              </a:rPr>
              <a:t>MassHealth</a:t>
            </a:r>
            <a:r>
              <a:rPr lang="en-US" sz="800" dirty="0">
                <a:solidFill>
                  <a:schemeClr val="bg1">
                    <a:lumMod val="50000"/>
                  </a:schemeClr>
                </a:solidFill>
                <a:latin typeface="Calibri Light" panose="020F0302020204030204" pitchFamily="34" charset="0"/>
              </a:rPr>
              <a:t>, and CHIA TME reports for commercial payers. </a:t>
            </a:r>
            <a:endParaRPr lang="en-US" sz="800" dirty="0" smtClean="0">
              <a:solidFill>
                <a:schemeClr val="bg1">
                  <a:lumMod val="50000"/>
                </a:schemeClr>
              </a:solidFill>
              <a:latin typeface="Calibri Light" panose="020F0302020204030204" pitchFamily="34" charset="0"/>
            </a:endParaRPr>
          </a:p>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Source</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Centers for Medicare and Medicaid Services; </a:t>
            </a:r>
            <a:r>
              <a:rPr lang="en-US" sz="800" dirty="0" smtClean="0">
                <a:solidFill>
                  <a:schemeClr val="bg1">
                    <a:lumMod val="50000"/>
                  </a:schemeClr>
                </a:solidFill>
                <a:latin typeface="Calibri Light" panose="020F0302020204030204" pitchFamily="34" charset="0"/>
              </a:rPr>
              <a:t>Bureau of Economic Analysis; Center for Health Information and Analysis; </a:t>
            </a:r>
            <a:r>
              <a:rPr lang="en-US" sz="800" dirty="0" err="1" smtClean="0">
                <a:solidFill>
                  <a:schemeClr val="bg1">
                    <a:lumMod val="50000"/>
                  </a:schemeClr>
                </a:solidFill>
                <a:latin typeface="Calibri Light" panose="020F0302020204030204" pitchFamily="34" charset="0"/>
              </a:rPr>
              <a:t>MassHealth</a:t>
            </a:r>
            <a:r>
              <a:rPr lang="en-US" sz="800" dirty="0" smtClean="0">
                <a:solidFill>
                  <a:schemeClr val="bg1">
                    <a:lumMod val="50000"/>
                  </a:schemeClr>
                </a:solidFill>
                <a:latin typeface="Calibri Light" panose="020F0302020204030204" pitchFamily="34" charset="0"/>
              </a:rPr>
              <a:t>; Census Bureau; HPC </a:t>
            </a:r>
            <a:r>
              <a:rPr lang="en-US" sz="800" dirty="0">
                <a:solidFill>
                  <a:schemeClr val="bg1">
                    <a:lumMod val="50000"/>
                  </a:schemeClr>
                </a:solidFill>
                <a:latin typeface="Calibri Light" panose="020F0302020204030204" pitchFamily="34" charset="0"/>
              </a:rPr>
              <a:t>analysis</a:t>
            </a:r>
          </a:p>
        </p:txBody>
      </p:sp>
      <p:sp>
        <p:nvSpPr>
          <p:cNvPr id="28" name="TextBox 27"/>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Personal health care expenditures</a:t>
            </a:r>
            <a:r>
              <a:rPr lang="en-US" sz="1400" baseline="30000" dirty="0">
                <a:solidFill>
                  <a:srgbClr val="0C2D83"/>
                </a:solidFill>
                <a:latin typeface="Calibri Light" panose="020F0302020204030204" pitchFamily="34" charset="0"/>
              </a:rPr>
              <a:t>*</a:t>
            </a:r>
            <a:r>
              <a:rPr lang="en-US" sz="1400" dirty="0">
                <a:solidFill>
                  <a:srgbClr val="0C2D83"/>
                </a:solidFill>
                <a:latin typeface="Calibri Light" panose="020F0302020204030204" pitchFamily="34" charset="0"/>
              </a:rPr>
              <a:t> relative to size of economy</a:t>
            </a:r>
          </a:p>
          <a:p>
            <a:r>
              <a:rPr lang="en-US" sz="1200" dirty="0">
                <a:solidFill>
                  <a:schemeClr val="bg1">
                    <a:lumMod val="50000"/>
                  </a:schemeClr>
                </a:solidFill>
                <a:latin typeface="Calibri Light" panose="020F0302020204030204" pitchFamily="34" charset="0"/>
              </a:rPr>
              <a:t>Percent of respective economy</a:t>
            </a:r>
            <a:r>
              <a:rPr lang="en-US" sz="1200" baseline="30000" dirty="0">
                <a:solidFill>
                  <a:schemeClr val="bg1">
                    <a:lumMod val="50000"/>
                  </a:schemeClr>
                </a:solidFill>
                <a:latin typeface="Calibri Light" panose="020F0302020204030204" pitchFamily="34" charset="0"/>
              </a:rPr>
              <a:t>†</a:t>
            </a:r>
          </a:p>
        </p:txBody>
      </p:sp>
      <p:cxnSp>
        <p:nvCxnSpPr>
          <p:cNvPr id="29" name="Straight Connector 28"/>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5"/>
            </p:custDataLst>
          </p:nvPr>
        </p:nvCxnSpPr>
        <p:spPr bwMode="gray">
          <a:xfrm>
            <a:off x="7546975" y="1920875"/>
            <a:ext cx="285750" cy="0"/>
          </a:xfrm>
          <a:prstGeom prst="line">
            <a:avLst/>
          </a:prstGeom>
          <a:ln w="19050">
            <a:solidFill>
              <a:srgbClr val="9DB1C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6"/>
            </p:custDataLst>
          </p:nvPr>
        </p:nvCxnSpPr>
        <p:spPr bwMode="gray">
          <a:xfrm>
            <a:off x="6103938" y="1920875"/>
            <a:ext cx="285750" cy="0"/>
          </a:xfrm>
          <a:prstGeom prst="line">
            <a:avLst/>
          </a:prstGeom>
          <a:ln w="19050">
            <a:solidFill>
              <a:srgbClr val="0C2D83"/>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7"/>
            </p:custDataLst>
          </p:nvPr>
        </p:nvCxnSpPr>
        <p:spPr bwMode="gray">
          <a:xfrm>
            <a:off x="4746625" y="1920875"/>
            <a:ext cx="285750" cy="0"/>
          </a:xfrm>
          <a:prstGeom prst="line">
            <a:avLst/>
          </a:prstGeom>
          <a:ln w="19050">
            <a:solidFill>
              <a:srgbClr val="0C2D8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tangle 32"/>
          <p:cNvSpPr/>
          <p:nvPr>
            <p:custDataLst>
              <p:tags r:id="rId8"/>
            </p:custDataLst>
          </p:nvPr>
        </p:nvSpPr>
        <p:spPr bwMode="auto">
          <a:xfrm>
            <a:off x="7883525" y="1836738"/>
            <a:ext cx="2381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5DB19278-049A-46C0-BA57-627F1FF8F0FC}" type="datetime'''''''''''''''''''''''''U.''''''''''''S''.'''">
              <a:rPr lang="en-US" sz="1200">
                <a:solidFill>
                  <a:schemeClr val="tx1"/>
                </a:solidFill>
              </a:rPr>
              <a:pPr/>
              <a:t>U.S.</a:t>
            </a:fld>
            <a:endParaRPr lang="en-US" sz="1200" dirty="0">
              <a:solidFill>
                <a:schemeClr val="tx1"/>
              </a:solidFill>
              <a:latin typeface="Calibri Light" panose="020F0302020204030204" pitchFamily="34" charset="0"/>
              <a:sym typeface="Arial"/>
            </a:endParaRPr>
          </a:p>
        </p:txBody>
      </p:sp>
      <p:sp>
        <p:nvSpPr>
          <p:cNvPr id="34" name="Rectangle 33"/>
          <p:cNvSpPr/>
          <p:nvPr>
            <p:custDataLst>
              <p:tags r:id="rId9"/>
            </p:custDataLst>
          </p:nvPr>
        </p:nvSpPr>
        <p:spPr bwMode="auto">
          <a:xfrm>
            <a:off x="6440488" y="1836738"/>
            <a:ext cx="10048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BE14DFF0-FA83-406D-A92B-89EE004FC16D}" type="datetime'M''''A'''' (est''''''''i''''''''''m''at''''e''''''d'')'">
              <a:rPr lang="en-US" sz="1200" smtClean="0">
                <a:solidFill>
                  <a:schemeClr val="tx1"/>
                </a:solidFill>
              </a:rPr>
              <a:pPr/>
              <a:t>MA (estimated)</a:t>
            </a:fld>
            <a:r>
              <a:rPr lang="en-US" sz="1200" b="1" baseline="30000" dirty="0" smtClean="0">
                <a:solidFill>
                  <a:schemeClr val="bg1">
                    <a:lumMod val="50000"/>
                  </a:schemeClr>
                </a:solidFill>
                <a:latin typeface="Calibri Light" panose="020F0302020204030204" pitchFamily="34" charset="0"/>
              </a:rPr>
              <a:t>‡</a:t>
            </a:r>
            <a:endParaRPr lang="en-US" sz="1200" baseline="30000" dirty="0">
              <a:solidFill>
                <a:schemeClr val="tx1"/>
              </a:solidFill>
              <a:latin typeface="Calibri Light" panose="020F0302020204030204" pitchFamily="34" charset="0"/>
              <a:sym typeface="Arial"/>
            </a:endParaRPr>
          </a:p>
        </p:txBody>
      </p:sp>
      <p:sp>
        <p:nvSpPr>
          <p:cNvPr id="35" name="Rectangle 34"/>
          <p:cNvSpPr/>
          <p:nvPr>
            <p:custDataLst>
              <p:tags r:id="rId10"/>
            </p:custDataLst>
          </p:nvPr>
        </p:nvSpPr>
        <p:spPr bwMode="auto">
          <a:xfrm>
            <a:off x="5083175" y="1836738"/>
            <a:ext cx="9191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B55E5213-9CF4-4269-8CF4-DDB92B26D949}" type="datetime'''MA'''' ''''''''''(C''''M''S ''''NH''''''''''''''E'''')'''">
              <a:rPr lang="en-US" sz="1200">
                <a:solidFill>
                  <a:schemeClr val="tx1"/>
                </a:solidFill>
              </a:rPr>
              <a:pPr/>
              <a:t>MA (CMS NHE)</a:t>
            </a:fld>
            <a:endParaRPr lang="en-US" sz="1200" dirty="0">
              <a:solidFill>
                <a:schemeClr val="tx1"/>
              </a:solidFill>
              <a:latin typeface="Calibri Light" panose="020F0302020204030204" pitchFamily="34" charset="0"/>
              <a:sym typeface="Arial"/>
            </a:endParaRPr>
          </a:p>
        </p:txBody>
      </p:sp>
      <p:graphicFrame>
        <p:nvGraphicFramePr>
          <p:cNvPr id="36" name="Object 35"/>
          <p:cNvGraphicFramePr>
            <a:graphicFrameLocks/>
          </p:cNvGraphicFramePr>
          <p:nvPr>
            <p:custDataLst>
              <p:tags r:id="rId11"/>
            </p:custDataLst>
            <p:extLst>
              <p:ext uri="{D42A27DB-BD31-4B8C-83A1-F6EECF244321}">
                <p14:modId xmlns:p14="http://schemas.microsoft.com/office/powerpoint/2010/main" val="150844976"/>
              </p:ext>
            </p:extLst>
          </p:nvPr>
        </p:nvGraphicFramePr>
        <p:xfrm>
          <a:off x="457200" y="1524000"/>
          <a:ext cx="7848713" cy="4191000"/>
        </p:xfrm>
        <a:graphic>
          <a:graphicData uri="http://schemas.openxmlformats.org/presentationml/2006/ole">
            <mc:AlternateContent xmlns:mc="http://schemas.openxmlformats.org/markup-compatibility/2006">
              <mc:Choice xmlns:v="urn:schemas-microsoft-com:vml" Requires="v">
                <p:oleObj spid="_x0000_s154601" name="Chart" r:id="rId20" imgW="7848713" imgH="4191000" progId="MSGraph.Chart.8">
                  <p:embed followColorScheme="full"/>
                </p:oleObj>
              </mc:Choice>
              <mc:Fallback>
                <p:oleObj name="Chart" r:id="rId20" imgW="7848713" imgH="4191000" progId="MSGraph.Chart.8">
                  <p:embed followColorScheme="full"/>
                  <p:pic>
                    <p:nvPicPr>
                      <p:cNvPr id="0" name=""/>
                      <p:cNvPicPr/>
                      <p:nvPr/>
                    </p:nvPicPr>
                    <p:blipFill>
                      <a:blip r:embed="rId21"/>
                      <a:stretch>
                        <a:fillRect/>
                      </a:stretch>
                    </p:blipFill>
                    <p:spPr>
                      <a:xfrm>
                        <a:off x="457200" y="1524000"/>
                        <a:ext cx="7848713" cy="4191000"/>
                      </a:xfrm>
                      <a:prstGeom prst="rect">
                        <a:avLst/>
                      </a:prstGeom>
                    </p:spPr>
                  </p:pic>
                </p:oleObj>
              </mc:Fallback>
            </mc:AlternateContent>
          </a:graphicData>
        </a:graphic>
      </p:graphicFrame>
      <p:sp useBgFill="1">
        <p:nvSpPr>
          <p:cNvPr id="38" name="Rectangle 37"/>
          <p:cNvSpPr/>
          <p:nvPr>
            <p:custDataLst>
              <p:tags r:id="rId12"/>
            </p:custDataLst>
          </p:nvPr>
        </p:nvSpPr>
        <p:spPr bwMode="gray">
          <a:xfrm>
            <a:off x="6657975" y="3530600"/>
            <a:ext cx="628650" cy="274638"/>
          </a:xfrm>
          <a:prstGeom prst="rect">
            <a:avLst/>
          </a:prstGeom>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47C0BBAD-175C-4B06-B6CC-EB6467197841}" type="datetime'''''''''''''''''''''''''''1''5.2%'''''''''''''''''''''">
              <a:rPr lang="en-US" sz="1800">
                <a:solidFill>
                  <a:schemeClr val="tx1"/>
                </a:solidFill>
              </a:rPr>
              <a:pPr/>
              <a:t>15.2%</a:t>
            </a:fld>
            <a:endParaRPr lang="en-US" sz="1800" dirty="0">
              <a:solidFill>
                <a:schemeClr val="tx1"/>
              </a:solidFill>
              <a:latin typeface="Calibri Light"/>
              <a:sym typeface="Calibri Light"/>
            </a:endParaRPr>
          </a:p>
        </p:txBody>
      </p:sp>
      <p:sp useBgFill="1">
        <p:nvSpPr>
          <p:cNvPr id="39" name="Rectangle 38"/>
          <p:cNvSpPr/>
          <p:nvPr>
            <p:custDataLst>
              <p:tags r:id="rId13"/>
            </p:custDataLst>
          </p:nvPr>
        </p:nvSpPr>
        <p:spPr bwMode="gray">
          <a:xfrm>
            <a:off x="4152900" y="447833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D5A78817-8C75-4D2F-9DA4-1BBF96923D0D}" type="datetime'1''''2''.''''''''''3''''%'''''">
              <a:rPr lang="en-US" sz="1800">
                <a:solidFill>
                  <a:schemeClr val="tx1"/>
                </a:solidFill>
                <a:latin typeface="Calibri Light"/>
                <a:sym typeface="Calibri Light"/>
              </a:rPr>
              <a:pPr algn="ctr"/>
              <a:t>12.3%</a:t>
            </a:fld>
            <a:endParaRPr lang="en-US" sz="1800" dirty="0">
              <a:solidFill>
                <a:schemeClr val="tx1"/>
              </a:solidFill>
              <a:latin typeface="Calibri Light"/>
              <a:sym typeface="Calibri Light"/>
            </a:endParaRPr>
          </a:p>
        </p:txBody>
      </p:sp>
      <p:sp useBgFill="1">
        <p:nvSpPr>
          <p:cNvPr id="37" name="Rectangle 36"/>
          <p:cNvSpPr/>
          <p:nvPr>
            <p:custDataLst>
              <p:tags r:id="rId14"/>
            </p:custDataLst>
          </p:nvPr>
        </p:nvSpPr>
        <p:spPr bwMode="gray">
          <a:xfrm>
            <a:off x="4152900" y="386873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46BEBED2-EF4B-41E3-88A3-0F52883F0F97}" type="datetime'''''''''12''''''.''''''''''''''''''8''%'''''''''''''''''''''''">
              <a:rPr lang="en-US" sz="1800">
                <a:solidFill>
                  <a:schemeClr val="tx1"/>
                </a:solidFill>
                <a:latin typeface="Calibri Light"/>
                <a:sym typeface="Calibri Light"/>
              </a:rPr>
              <a:pPr algn="ctr"/>
              <a:t>12.8%</a:t>
            </a:fld>
            <a:endParaRPr lang="en-US" sz="1800" dirty="0">
              <a:solidFill>
                <a:schemeClr val="tx1"/>
              </a:solidFill>
              <a:latin typeface="Calibri Light"/>
              <a:sym typeface="Calibri Light"/>
            </a:endParaRPr>
          </a:p>
        </p:txBody>
      </p:sp>
      <p:sp useBgFill="1">
        <p:nvSpPr>
          <p:cNvPr id="40" name="Rectangle 39"/>
          <p:cNvSpPr/>
          <p:nvPr>
            <p:custDataLst>
              <p:tags r:id="rId15"/>
            </p:custDataLst>
          </p:nvPr>
        </p:nvSpPr>
        <p:spPr bwMode="gray">
          <a:xfrm>
            <a:off x="1073150" y="381158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DE7781BF-DB3E-40C8-B357-7774F475CD29}" type="datetime'1''2''''''''''''''''.''''''''''''''''''''''''''''9%'">
              <a:rPr lang="en-US" sz="1800">
                <a:solidFill>
                  <a:schemeClr val="tx1"/>
                </a:solidFill>
                <a:latin typeface="Calibri Light"/>
                <a:sym typeface="Calibri Light"/>
              </a:rPr>
              <a:pPr algn="ctr"/>
              <a:t>12.9%</a:t>
            </a:fld>
            <a:endParaRPr lang="en-US" sz="1800" dirty="0">
              <a:solidFill>
                <a:schemeClr val="tx1"/>
              </a:solidFill>
              <a:latin typeface="Calibri Light"/>
              <a:sym typeface="Calibri Light"/>
            </a:endParaRPr>
          </a:p>
        </p:txBody>
      </p:sp>
    </p:spTree>
    <p:extLst>
      <p:ext uri="{BB962C8B-B14F-4D97-AF65-F5344CB8AC3E}">
        <p14:creationId xmlns:p14="http://schemas.microsoft.com/office/powerpoint/2010/main" val="418557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ext uri="{D42A27DB-BD31-4B8C-83A1-F6EECF244321}">
                <p14:modId xmlns:p14="http://schemas.microsoft.com/office/powerpoint/2010/main" val="752511891"/>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5560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621" y="1621"/>
                        <a:ext cx="1619" cy="1619"/>
                      </a:xfrm>
                      <a:prstGeom prst="rect">
                        <a:avLst/>
                      </a:prstGeom>
                    </p:spPr>
                  </p:pic>
                </p:oleObj>
              </mc:Fallback>
            </mc:AlternateContent>
          </a:graphicData>
        </a:graphic>
      </p:graphicFrame>
      <p:sp>
        <p:nvSpPr>
          <p:cNvPr id="31" name="Rectangle 30"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sym typeface="Calibri Light"/>
            </a:endParaRPr>
          </a:p>
        </p:txBody>
      </p:sp>
      <p:grpSp>
        <p:nvGrpSpPr>
          <p:cNvPr id="56" name="Group 55"/>
          <p:cNvGrpSpPr/>
          <p:nvPr/>
        </p:nvGrpSpPr>
        <p:grpSpPr>
          <a:xfrm>
            <a:off x="8216026" y="2659640"/>
            <a:ext cx="539501" cy="395067"/>
            <a:chOff x="-2328285" y="2116138"/>
            <a:chExt cx="1885950" cy="1381125"/>
          </a:xfrm>
          <a:solidFill>
            <a:schemeClr val="bg1">
              <a:lumMod val="75000"/>
            </a:schemeClr>
          </a:solidFill>
        </p:grpSpPr>
        <p:sp>
          <p:nvSpPr>
            <p:cNvPr id="57" name="Freeform 157"/>
            <p:cNvSpPr>
              <a:spLocks/>
            </p:cNvSpPr>
            <p:nvPr/>
          </p:nvSpPr>
          <p:spPr bwMode="auto">
            <a:xfrm>
              <a:off x="-2328285" y="2116138"/>
              <a:ext cx="1822450" cy="946150"/>
            </a:xfrm>
            <a:custGeom>
              <a:avLst/>
              <a:gdLst>
                <a:gd name="T0" fmla="*/ 324 w 1148"/>
                <a:gd name="T1" fmla="*/ 82 h 596"/>
                <a:gd name="T2" fmla="*/ 714 w 1148"/>
                <a:gd name="T3" fmla="*/ 74 h 596"/>
                <a:gd name="T4" fmla="*/ 734 w 1148"/>
                <a:gd name="T5" fmla="*/ 78 h 596"/>
                <a:gd name="T6" fmla="*/ 744 w 1148"/>
                <a:gd name="T7" fmla="*/ 42 h 596"/>
                <a:gd name="T8" fmla="*/ 814 w 1148"/>
                <a:gd name="T9" fmla="*/ 0 h 596"/>
                <a:gd name="T10" fmla="*/ 856 w 1148"/>
                <a:gd name="T11" fmla="*/ 18 h 596"/>
                <a:gd name="T12" fmla="*/ 890 w 1148"/>
                <a:gd name="T13" fmla="*/ 110 h 596"/>
                <a:gd name="T14" fmla="*/ 888 w 1148"/>
                <a:gd name="T15" fmla="*/ 144 h 596"/>
                <a:gd name="T16" fmla="*/ 834 w 1148"/>
                <a:gd name="T17" fmla="*/ 184 h 596"/>
                <a:gd name="T18" fmla="*/ 802 w 1148"/>
                <a:gd name="T19" fmla="*/ 252 h 596"/>
                <a:gd name="T20" fmla="*/ 882 w 1148"/>
                <a:gd name="T21" fmla="*/ 294 h 596"/>
                <a:gd name="T22" fmla="*/ 940 w 1148"/>
                <a:gd name="T23" fmla="*/ 416 h 596"/>
                <a:gd name="T24" fmla="*/ 1036 w 1148"/>
                <a:gd name="T25" fmla="*/ 484 h 596"/>
                <a:gd name="T26" fmla="*/ 1122 w 1148"/>
                <a:gd name="T27" fmla="*/ 428 h 596"/>
                <a:gd name="T28" fmla="*/ 1088 w 1148"/>
                <a:gd name="T29" fmla="*/ 380 h 596"/>
                <a:gd name="T30" fmla="*/ 1066 w 1148"/>
                <a:gd name="T31" fmla="*/ 334 h 596"/>
                <a:gd name="T32" fmla="*/ 1106 w 1148"/>
                <a:gd name="T33" fmla="*/ 348 h 596"/>
                <a:gd name="T34" fmla="*/ 1148 w 1148"/>
                <a:gd name="T35" fmla="*/ 508 h 596"/>
                <a:gd name="T36" fmla="*/ 1110 w 1148"/>
                <a:gd name="T37" fmla="*/ 514 h 596"/>
                <a:gd name="T38" fmla="*/ 1012 w 1148"/>
                <a:gd name="T39" fmla="*/ 542 h 596"/>
                <a:gd name="T40" fmla="*/ 922 w 1148"/>
                <a:gd name="T41" fmla="*/ 572 h 596"/>
                <a:gd name="T42" fmla="*/ 924 w 1148"/>
                <a:gd name="T43" fmla="*/ 544 h 596"/>
                <a:gd name="T44" fmla="*/ 912 w 1148"/>
                <a:gd name="T45" fmla="*/ 502 h 596"/>
                <a:gd name="T46" fmla="*/ 816 w 1148"/>
                <a:gd name="T47" fmla="*/ 588 h 596"/>
                <a:gd name="T48" fmla="*/ 788 w 1148"/>
                <a:gd name="T49" fmla="*/ 562 h 596"/>
                <a:gd name="T50" fmla="*/ 774 w 1148"/>
                <a:gd name="T51" fmla="*/ 546 h 596"/>
                <a:gd name="T52" fmla="*/ 752 w 1148"/>
                <a:gd name="T53" fmla="*/ 516 h 596"/>
                <a:gd name="T54" fmla="*/ 700 w 1148"/>
                <a:gd name="T55" fmla="*/ 474 h 596"/>
                <a:gd name="T56" fmla="*/ 680 w 1148"/>
                <a:gd name="T57" fmla="*/ 416 h 596"/>
                <a:gd name="T58" fmla="*/ 552 w 1148"/>
                <a:gd name="T59" fmla="*/ 378 h 596"/>
                <a:gd name="T60" fmla="*/ 236 w 1148"/>
                <a:gd name="T61" fmla="*/ 400 h 596"/>
                <a:gd name="T62" fmla="*/ 216 w 1148"/>
                <a:gd name="T63" fmla="*/ 376 h 596"/>
                <a:gd name="T64" fmla="*/ 0 w 1148"/>
                <a:gd name="T65" fmla="*/ 366 h 596"/>
                <a:gd name="T66" fmla="*/ 82 w 1148"/>
                <a:gd name="T67" fmla="*/ 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596">
                  <a:moveTo>
                    <a:pt x="82" y="82"/>
                  </a:moveTo>
                  <a:lnTo>
                    <a:pt x="324" y="82"/>
                  </a:lnTo>
                  <a:lnTo>
                    <a:pt x="706" y="84"/>
                  </a:lnTo>
                  <a:lnTo>
                    <a:pt x="714" y="74"/>
                  </a:lnTo>
                  <a:lnTo>
                    <a:pt x="728" y="68"/>
                  </a:lnTo>
                  <a:lnTo>
                    <a:pt x="734" y="78"/>
                  </a:lnTo>
                  <a:lnTo>
                    <a:pt x="744" y="70"/>
                  </a:lnTo>
                  <a:lnTo>
                    <a:pt x="744" y="42"/>
                  </a:lnTo>
                  <a:lnTo>
                    <a:pt x="776" y="40"/>
                  </a:lnTo>
                  <a:lnTo>
                    <a:pt x="814" y="0"/>
                  </a:lnTo>
                  <a:lnTo>
                    <a:pt x="838" y="2"/>
                  </a:lnTo>
                  <a:lnTo>
                    <a:pt x="856" y="18"/>
                  </a:lnTo>
                  <a:lnTo>
                    <a:pt x="856" y="70"/>
                  </a:lnTo>
                  <a:lnTo>
                    <a:pt x="890" y="110"/>
                  </a:lnTo>
                  <a:lnTo>
                    <a:pt x="896" y="130"/>
                  </a:lnTo>
                  <a:lnTo>
                    <a:pt x="888" y="144"/>
                  </a:lnTo>
                  <a:lnTo>
                    <a:pt x="864" y="152"/>
                  </a:lnTo>
                  <a:lnTo>
                    <a:pt x="834" y="184"/>
                  </a:lnTo>
                  <a:lnTo>
                    <a:pt x="806" y="226"/>
                  </a:lnTo>
                  <a:lnTo>
                    <a:pt x="802" y="252"/>
                  </a:lnTo>
                  <a:lnTo>
                    <a:pt x="848" y="260"/>
                  </a:lnTo>
                  <a:lnTo>
                    <a:pt x="882" y="294"/>
                  </a:lnTo>
                  <a:lnTo>
                    <a:pt x="928" y="372"/>
                  </a:lnTo>
                  <a:lnTo>
                    <a:pt x="940" y="416"/>
                  </a:lnTo>
                  <a:lnTo>
                    <a:pt x="960" y="460"/>
                  </a:lnTo>
                  <a:lnTo>
                    <a:pt x="1036" y="484"/>
                  </a:lnTo>
                  <a:lnTo>
                    <a:pt x="1084" y="474"/>
                  </a:lnTo>
                  <a:lnTo>
                    <a:pt x="1122" y="428"/>
                  </a:lnTo>
                  <a:lnTo>
                    <a:pt x="1110" y="416"/>
                  </a:lnTo>
                  <a:lnTo>
                    <a:pt x="1088" y="380"/>
                  </a:lnTo>
                  <a:lnTo>
                    <a:pt x="1056" y="352"/>
                  </a:lnTo>
                  <a:lnTo>
                    <a:pt x="1066" y="334"/>
                  </a:lnTo>
                  <a:lnTo>
                    <a:pt x="1094" y="344"/>
                  </a:lnTo>
                  <a:lnTo>
                    <a:pt x="1106" y="348"/>
                  </a:lnTo>
                  <a:lnTo>
                    <a:pt x="1138" y="432"/>
                  </a:lnTo>
                  <a:lnTo>
                    <a:pt x="1148" y="508"/>
                  </a:lnTo>
                  <a:lnTo>
                    <a:pt x="1136" y="542"/>
                  </a:lnTo>
                  <a:lnTo>
                    <a:pt x="1110" y="514"/>
                  </a:lnTo>
                  <a:lnTo>
                    <a:pt x="1068" y="530"/>
                  </a:lnTo>
                  <a:lnTo>
                    <a:pt x="1012" y="542"/>
                  </a:lnTo>
                  <a:lnTo>
                    <a:pt x="940" y="576"/>
                  </a:lnTo>
                  <a:lnTo>
                    <a:pt x="922" y="572"/>
                  </a:lnTo>
                  <a:lnTo>
                    <a:pt x="916" y="560"/>
                  </a:lnTo>
                  <a:lnTo>
                    <a:pt x="924" y="544"/>
                  </a:lnTo>
                  <a:lnTo>
                    <a:pt x="924" y="506"/>
                  </a:lnTo>
                  <a:lnTo>
                    <a:pt x="912" y="502"/>
                  </a:lnTo>
                  <a:lnTo>
                    <a:pt x="868" y="548"/>
                  </a:lnTo>
                  <a:lnTo>
                    <a:pt x="816" y="588"/>
                  </a:lnTo>
                  <a:lnTo>
                    <a:pt x="804" y="596"/>
                  </a:lnTo>
                  <a:lnTo>
                    <a:pt x="788" y="562"/>
                  </a:lnTo>
                  <a:lnTo>
                    <a:pt x="786" y="552"/>
                  </a:lnTo>
                  <a:lnTo>
                    <a:pt x="774" y="546"/>
                  </a:lnTo>
                  <a:lnTo>
                    <a:pt x="770" y="534"/>
                  </a:lnTo>
                  <a:lnTo>
                    <a:pt x="752" y="516"/>
                  </a:lnTo>
                  <a:lnTo>
                    <a:pt x="752" y="504"/>
                  </a:lnTo>
                  <a:lnTo>
                    <a:pt x="700" y="474"/>
                  </a:lnTo>
                  <a:lnTo>
                    <a:pt x="696" y="430"/>
                  </a:lnTo>
                  <a:lnTo>
                    <a:pt x="680" y="416"/>
                  </a:lnTo>
                  <a:lnTo>
                    <a:pt x="676" y="376"/>
                  </a:lnTo>
                  <a:lnTo>
                    <a:pt x="552" y="378"/>
                  </a:lnTo>
                  <a:lnTo>
                    <a:pt x="244" y="388"/>
                  </a:lnTo>
                  <a:lnTo>
                    <a:pt x="236" y="400"/>
                  </a:lnTo>
                  <a:lnTo>
                    <a:pt x="228" y="404"/>
                  </a:lnTo>
                  <a:lnTo>
                    <a:pt x="216" y="376"/>
                  </a:lnTo>
                  <a:lnTo>
                    <a:pt x="8" y="382"/>
                  </a:lnTo>
                  <a:lnTo>
                    <a:pt x="0" y="366"/>
                  </a:lnTo>
                  <a:lnTo>
                    <a:pt x="82" y="82"/>
                  </a:lnTo>
                  <a:lnTo>
                    <a:pt x="82" y="8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58"/>
            <p:cNvSpPr>
              <a:spLocks/>
            </p:cNvSpPr>
            <p:nvPr/>
          </p:nvSpPr>
          <p:spPr bwMode="auto">
            <a:xfrm>
              <a:off x="-677285" y="3360738"/>
              <a:ext cx="184150" cy="136525"/>
            </a:xfrm>
            <a:custGeom>
              <a:avLst/>
              <a:gdLst>
                <a:gd name="T0" fmla="*/ 70 w 116"/>
                <a:gd name="T1" fmla="*/ 4 h 86"/>
                <a:gd name="T2" fmla="*/ 78 w 116"/>
                <a:gd name="T3" fmla="*/ 0 h 86"/>
                <a:gd name="T4" fmla="*/ 90 w 116"/>
                <a:gd name="T5" fmla="*/ 8 h 86"/>
                <a:gd name="T6" fmla="*/ 90 w 116"/>
                <a:gd name="T7" fmla="*/ 26 h 86"/>
                <a:gd name="T8" fmla="*/ 96 w 116"/>
                <a:gd name="T9" fmla="*/ 32 h 86"/>
                <a:gd name="T10" fmla="*/ 110 w 116"/>
                <a:gd name="T11" fmla="*/ 56 h 86"/>
                <a:gd name="T12" fmla="*/ 116 w 116"/>
                <a:gd name="T13" fmla="*/ 66 h 86"/>
                <a:gd name="T14" fmla="*/ 112 w 116"/>
                <a:gd name="T15" fmla="*/ 78 h 86"/>
                <a:gd name="T16" fmla="*/ 98 w 116"/>
                <a:gd name="T17" fmla="*/ 82 h 86"/>
                <a:gd name="T18" fmla="*/ 48 w 116"/>
                <a:gd name="T19" fmla="*/ 86 h 86"/>
                <a:gd name="T20" fmla="*/ 0 w 116"/>
                <a:gd name="T21" fmla="*/ 70 h 86"/>
                <a:gd name="T22" fmla="*/ 6 w 116"/>
                <a:gd name="T23" fmla="*/ 62 h 86"/>
                <a:gd name="T24" fmla="*/ 24 w 116"/>
                <a:gd name="T25" fmla="*/ 52 h 86"/>
                <a:gd name="T26" fmla="*/ 54 w 116"/>
                <a:gd name="T27" fmla="*/ 52 h 86"/>
                <a:gd name="T28" fmla="*/ 62 w 116"/>
                <a:gd name="T29" fmla="*/ 58 h 86"/>
                <a:gd name="T30" fmla="*/ 78 w 116"/>
                <a:gd name="T31" fmla="*/ 54 h 86"/>
                <a:gd name="T32" fmla="*/ 80 w 116"/>
                <a:gd name="T33" fmla="*/ 42 h 86"/>
                <a:gd name="T34" fmla="*/ 68 w 116"/>
                <a:gd name="T35" fmla="*/ 44 h 86"/>
                <a:gd name="T36" fmla="*/ 64 w 116"/>
                <a:gd name="T37" fmla="*/ 34 h 86"/>
                <a:gd name="T38" fmla="*/ 74 w 116"/>
                <a:gd name="T39" fmla="*/ 22 h 86"/>
                <a:gd name="T40" fmla="*/ 70 w 116"/>
                <a:gd name="T4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86">
                  <a:moveTo>
                    <a:pt x="70" y="4"/>
                  </a:moveTo>
                  <a:lnTo>
                    <a:pt x="78" y="0"/>
                  </a:lnTo>
                  <a:lnTo>
                    <a:pt x="90" y="8"/>
                  </a:lnTo>
                  <a:lnTo>
                    <a:pt x="90" y="26"/>
                  </a:lnTo>
                  <a:lnTo>
                    <a:pt x="96" y="32"/>
                  </a:lnTo>
                  <a:lnTo>
                    <a:pt x="110" y="56"/>
                  </a:lnTo>
                  <a:lnTo>
                    <a:pt x="116" y="66"/>
                  </a:lnTo>
                  <a:lnTo>
                    <a:pt x="112" y="78"/>
                  </a:lnTo>
                  <a:lnTo>
                    <a:pt x="98" y="82"/>
                  </a:lnTo>
                  <a:lnTo>
                    <a:pt x="48" y="86"/>
                  </a:lnTo>
                  <a:lnTo>
                    <a:pt x="0" y="70"/>
                  </a:lnTo>
                  <a:lnTo>
                    <a:pt x="6" y="62"/>
                  </a:lnTo>
                  <a:lnTo>
                    <a:pt x="24" y="52"/>
                  </a:lnTo>
                  <a:lnTo>
                    <a:pt x="54" y="52"/>
                  </a:lnTo>
                  <a:lnTo>
                    <a:pt x="62" y="58"/>
                  </a:lnTo>
                  <a:lnTo>
                    <a:pt x="78" y="54"/>
                  </a:lnTo>
                  <a:lnTo>
                    <a:pt x="80" y="42"/>
                  </a:lnTo>
                  <a:lnTo>
                    <a:pt x="68" y="44"/>
                  </a:lnTo>
                  <a:lnTo>
                    <a:pt x="64" y="34"/>
                  </a:lnTo>
                  <a:lnTo>
                    <a:pt x="74" y="22"/>
                  </a:lnTo>
                  <a:lnTo>
                    <a:pt x="7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59"/>
            <p:cNvSpPr>
              <a:spLocks/>
            </p:cNvSpPr>
            <p:nvPr/>
          </p:nvSpPr>
          <p:spPr bwMode="auto">
            <a:xfrm>
              <a:off x="-1058285" y="3335338"/>
              <a:ext cx="276225" cy="161925"/>
            </a:xfrm>
            <a:custGeom>
              <a:avLst/>
              <a:gdLst>
                <a:gd name="T0" fmla="*/ 160 w 174"/>
                <a:gd name="T1" fmla="*/ 34 h 102"/>
                <a:gd name="T2" fmla="*/ 172 w 174"/>
                <a:gd name="T3" fmla="*/ 34 h 102"/>
                <a:gd name="T4" fmla="*/ 174 w 174"/>
                <a:gd name="T5" fmla="*/ 62 h 102"/>
                <a:gd name="T6" fmla="*/ 166 w 174"/>
                <a:gd name="T7" fmla="*/ 68 h 102"/>
                <a:gd name="T8" fmla="*/ 158 w 174"/>
                <a:gd name="T9" fmla="*/ 58 h 102"/>
                <a:gd name="T10" fmla="*/ 146 w 174"/>
                <a:gd name="T11" fmla="*/ 62 h 102"/>
                <a:gd name="T12" fmla="*/ 142 w 174"/>
                <a:gd name="T13" fmla="*/ 72 h 102"/>
                <a:gd name="T14" fmla="*/ 108 w 174"/>
                <a:gd name="T15" fmla="*/ 68 h 102"/>
                <a:gd name="T16" fmla="*/ 64 w 174"/>
                <a:gd name="T17" fmla="*/ 70 h 102"/>
                <a:gd name="T18" fmla="*/ 46 w 174"/>
                <a:gd name="T19" fmla="*/ 82 h 102"/>
                <a:gd name="T20" fmla="*/ 44 w 174"/>
                <a:gd name="T21" fmla="*/ 94 h 102"/>
                <a:gd name="T22" fmla="*/ 34 w 174"/>
                <a:gd name="T23" fmla="*/ 102 h 102"/>
                <a:gd name="T24" fmla="*/ 8 w 174"/>
                <a:gd name="T25" fmla="*/ 80 h 102"/>
                <a:gd name="T26" fmla="*/ 0 w 174"/>
                <a:gd name="T27" fmla="*/ 70 h 102"/>
                <a:gd name="T28" fmla="*/ 6 w 174"/>
                <a:gd name="T29" fmla="*/ 62 h 102"/>
                <a:gd name="T30" fmla="*/ 36 w 174"/>
                <a:gd name="T31" fmla="*/ 62 h 102"/>
                <a:gd name="T32" fmla="*/ 50 w 174"/>
                <a:gd name="T33" fmla="*/ 38 h 102"/>
                <a:gd name="T34" fmla="*/ 52 w 174"/>
                <a:gd name="T35" fmla="*/ 28 h 102"/>
                <a:gd name="T36" fmla="*/ 78 w 174"/>
                <a:gd name="T37" fmla="*/ 8 h 102"/>
                <a:gd name="T38" fmla="*/ 96 w 174"/>
                <a:gd name="T39" fmla="*/ 8 h 102"/>
                <a:gd name="T40" fmla="*/ 104 w 174"/>
                <a:gd name="T41" fmla="*/ 0 h 102"/>
                <a:gd name="T42" fmla="*/ 112 w 174"/>
                <a:gd name="T43" fmla="*/ 2 h 102"/>
                <a:gd name="T44" fmla="*/ 122 w 174"/>
                <a:gd name="T45" fmla="*/ 0 h 102"/>
                <a:gd name="T46" fmla="*/ 138 w 174"/>
                <a:gd name="T47" fmla="*/ 14 h 102"/>
                <a:gd name="T48" fmla="*/ 128 w 174"/>
                <a:gd name="T49" fmla="*/ 26 h 102"/>
                <a:gd name="T50" fmla="*/ 132 w 174"/>
                <a:gd name="T51" fmla="*/ 32 h 102"/>
                <a:gd name="T52" fmla="*/ 144 w 174"/>
                <a:gd name="T53" fmla="*/ 30 h 102"/>
                <a:gd name="T54" fmla="*/ 144 w 174"/>
                <a:gd name="T55" fmla="*/ 44 h 102"/>
                <a:gd name="T56" fmla="*/ 154 w 174"/>
                <a:gd name="T57" fmla="*/ 42 h 102"/>
                <a:gd name="T58" fmla="*/ 160 w 174"/>
                <a:gd name="T5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2">
                  <a:moveTo>
                    <a:pt x="160" y="34"/>
                  </a:moveTo>
                  <a:lnTo>
                    <a:pt x="172" y="34"/>
                  </a:lnTo>
                  <a:lnTo>
                    <a:pt x="174" y="62"/>
                  </a:lnTo>
                  <a:lnTo>
                    <a:pt x="166" y="68"/>
                  </a:lnTo>
                  <a:lnTo>
                    <a:pt x="158" y="58"/>
                  </a:lnTo>
                  <a:lnTo>
                    <a:pt x="146" y="62"/>
                  </a:lnTo>
                  <a:lnTo>
                    <a:pt x="142" y="72"/>
                  </a:lnTo>
                  <a:lnTo>
                    <a:pt x="108" y="68"/>
                  </a:lnTo>
                  <a:lnTo>
                    <a:pt x="64" y="70"/>
                  </a:lnTo>
                  <a:lnTo>
                    <a:pt x="46" y="82"/>
                  </a:lnTo>
                  <a:lnTo>
                    <a:pt x="44" y="94"/>
                  </a:lnTo>
                  <a:lnTo>
                    <a:pt x="34" y="102"/>
                  </a:lnTo>
                  <a:lnTo>
                    <a:pt x="8" y="80"/>
                  </a:lnTo>
                  <a:lnTo>
                    <a:pt x="0" y="70"/>
                  </a:lnTo>
                  <a:lnTo>
                    <a:pt x="6" y="62"/>
                  </a:lnTo>
                  <a:lnTo>
                    <a:pt x="36" y="62"/>
                  </a:lnTo>
                  <a:lnTo>
                    <a:pt x="50" y="38"/>
                  </a:lnTo>
                  <a:lnTo>
                    <a:pt x="52" y="28"/>
                  </a:lnTo>
                  <a:lnTo>
                    <a:pt x="78" y="8"/>
                  </a:lnTo>
                  <a:lnTo>
                    <a:pt x="96" y="8"/>
                  </a:lnTo>
                  <a:lnTo>
                    <a:pt x="104" y="0"/>
                  </a:lnTo>
                  <a:lnTo>
                    <a:pt x="112" y="2"/>
                  </a:lnTo>
                  <a:lnTo>
                    <a:pt x="122" y="0"/>
                  </a:lnTo>
                  <a:lnTo>
                    <a:pt x="138" y="14"/>
                  </a:lnTo>
                  <a:lnTo>
                    <a:pt x="128" y="26"/>
                  </a:lnTo>
                  <a:lnTo>
                    <a:pt x="132" y="32"/>
                  </a:lnTo>
                  <a:lnTo>
                    <a:pt x="144" y="30"/>
                  </a:lnTo>
                  <a:lnTo>
                    <a:pt x="144" y="44"/>
                  </a:lnTo>
                  <a:lnTo>
                    <a:pt x="154" y="42"/>
                  </a:lnTo>
                  <a:lnTo>
                    <a:pt x="160"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62"/>
            <p:cNvSpPr>
              <a:spLocks/>
            </p:cNvSpPr>
            <p:nvPr/>
          </p:nvSpPr>
          <p:spPr bwMode="auto">
            <a:xfrm>
              <a:off x="-489960" y="3227388"/>
              <a:ext cx="47625" cy="95250"/>
            </a:xfrm>
            <a:custGeom>
              <a:avLst/>
              <a:gdLst>
                <a:gd name="T0" fmla="*/ 18 w 30"/>
                <a:gd name="T1" fmla="*/ 0 h 60"/>
                <a:gd name="T2" fmla="*/ 30 w 30"/>
                <a:gd name="T3" fmla="*/ 0 h 60"/>
                <a:gd name="T4" fmla="*/ 30 w 30"/>
                <a:gd name="T5" fmla="*/ 16 h 60"/>
                <a:gd name="T6" fmla="*/ 22 w 30"/>
                <a:gd name="T7" fmla="*/ 28 h 60"/>
                <a:gd name="T8" fmla="*/ 18 w 30"/>
                <a:gd name="T9" fmla="*/ 52 h 60"/>
                <a:gd name="T10" fmla="*/ 12 w 30"/>
                <a:gd name="T11" fmla="*/ 60 h 60"/>
                <a:gd name="T12" fmla="*/ 6 w 30"/>
                <a:gd name="T13" fmla="*/ 54 h 60"/>
                <a:gd name="T14" fmla="*/ 0 w 30"/>
                <a:gd name="T15" fmla="*/ 48 h 60"/>
                <a:gd name="T16" fmla="*/ 4 w 30"/>
                <a:gd name="T17" fmla="*/ 32 h 60"/>
                <a:gd name="T18" fmla="*/ 12 w 30"/>
                <a:gd name="T19" fmla="*/ 14 h 60"/>
                <a:gd name="T20" fmla="*/ 18 w 30"/>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18" y="0"/>
                  </a:moveTo>
                  <a:lnTo>
                    <a:pt x="30" y="0"/>
                  </a:lnTo>
                  <a:lnTo>
                    <a:pt x="30" y="16"/>
                  </a:lnTo>
                  <a:lnTo>
                    <a:pt x="22" y="28"/>
                  </a:lnTo>
                  <a:lnTo>
                    <a:pt x="18" y="52"/>
                  </a:lnTo>
                  <a:lnTo>
                    <a:pt x="12" y="60"/>
                  </a:lnTo>
                  <a:lnTo>
                    <a:pt x="6" y="54"/>
                  </a:lnTo>
                  <a:lnTo>
                    <a:pt x="0" y="48"/>
                  </a:lnTo>
                  <a:lnTo>
                    <a:pt x="4" y="32"/>
                  </a:lnTo>
                  <a:lnTo>
                    <a:pt x="12" y="1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1" name="Freeform 114"/>
          <p:cNvSpPr>
            <a:spLocks/>
          </p:cNvSpPr>
          <p:nvPr/>
        </p:nvSpPr>
        <p:spPr bwMode="auto">
          <a:xfrm>
            <a:off x="8228010" y="3614512"/>
            <a:ext cx="515533" cy="330956"/>
          </a:xfrm>
          <a:custGeom>
            <a:avLst/>
            <a:gdLst>
              <a:gd name="T0" fmla="*/ 81 w 1513"/>
              <a:gd name="T1" fmla="*/ 576 h 972"/>
              <a:gd name="T2" fmla="*/ 22 w 1513"/>
              <a:gd name="T3" fmla="*/ 464 h 972"/>
              <a:gd name="T4" fmla="*/ 3 w 1513"/>
              <a:gd name="T5" fmla="*/ 296 h 972"/>
              <a:gd name="T6" fmla="*/ 75 w 1513"/>
              <a:gd name="T7" fmla="*/ 113 h 972"/>
              <a:gd name="T8" fmla="*/ 136 w 1513"/>
              <a:gd name="T9" fmla="*/ 0 h 972"/>
              <a:gd name="T10" fmla="*/ 305 w 1513"/>
              <a:gd name="T11" fmla="*/ 50 h 972"/>
              <a:gd name="T12" fmla="*/ 562 w 1513"/>
              <a:gd name="T13" fmla="*/ 90 h 972"/>
              <a:gd name="T14" fmla="*/ 761 w 1513"/>
              <a:gd name="T15" fmla="*/ 103 h 972"/>
              <a:gd name="T16" fmla="*/ 940 w 1513"/>
              <a:gd name="T17" fmla="*/ 134 h 972"/>
              <a:gd name="T18" fmla="*/ 900 w 1513"/>
              <a:gd name="T19" fmla="*/ 176 h 972"/>
              <a:gd name="T20" fmla="*/ 1022 w 1513"/>
              <a:gd name="T21" fmla="*/ 174 h 972"/>
              <a:gd name="T22" fmla="*/ 1033 w 1513"/>
              <a:gd name="T23" fmla="*/ 203 h 972"/>
              <a:gd name="T24" fmla="*/ 1019 w 1513"/>
              <a:gd name="T25" fmla="*/ 367 h 972"/>
              <a:gd name="T26" fmla="*/ 1052 w 1513"/>
              <a:gd name="T27" fmla="*/ 221 h 972"/>
              <a:gd name="T28" fmla="*/ 1124 w 1513"/>
              <a:gd name="T29" fmla="*/ 355 h 972"/>
              <a:gd name="T30" fmla="*/ 1221 w 1513"/>
              <a:gd name="T31" fmla="*/ 283 h 972"/>
              <a:gd name="T32" fmla="*/ 1409 w 1513"/>
              <a:gd name="T33" fmla="*/ 150 h 972"/>
              <a:gd name="T34" fmla="*/ 1512 w 1513"/>
              <a:gd name="T35" fmla="*/ 135 h 972"/>
              <a:gd name="T36" fmla="*/ 1452 w 1513"/>
              <a:gd name="T37" fmla="*/ 198 h 972"/>
              <a:gd name="T38" fmla="*/ 1450 w 1513"/>
              <a:gd name="T39" fmla="*/ 272 h 972"/>
              <a:gd name="T40" fmla="*/ 1408 w 1513"/>
              <a:gd name="T41" fmla="*/ 310 h 972"/>
              <a:gd name="T42" fmla="*/ 1413 w 1513"/>
              <a:gd name="T43" fmla="*/ 323 h 972"/>
              <a:gd name="T44" fmla="*/ 1379 w 1513"/>
              <a:gd name="T45" fmla="*/ 364 h 972"/>
              <a:gd name="T46" fmla="*/ 1364 w 1513"/>
              <a:gd name="T47" fmla="*/ 422 h 972"/>
              <a:gd name="T48" fmla="*/ 1335 w 1513"/>
              <a:gd name="T49" fmla="*/ 441 h 972"/>
              <a:gd name="T50" fmla="*/ 1331 w 1513"/>
              <a:gd name="T51" fmla="*/ 399 h 972"/>
              <a:gd name="T52" fmla="*/ 1317 w 1513"/>
              <a:gd name="T53" fmla="*/ 464 h 972"/>
              <a:gd name="T54" fmla="*/ 1338 w 1513"/>
              <a:gd name="T55" fmla="*/ 492 h 972"/>
              <a:gd name="T56" fmla="*/ 1363 w 1513"/>
              <a:gd name="T57" fmla="*/ 521 h 972"/>
              <a:gd name="T58" fmla="*/ 1371 w 1513"/>
              <a:gd name="T59" fmla="*/ 543 h 972"/>
              <a:gd name="T60" fmla="*/ 1340 w 1513"/>
              <a:gd name="T61" fmla="*/ 579 h 972"/>
              <a:gd name="T62" fmla="*/ 1283 w 1513"/>
              <a:gd name="T63" fmla="*/ 661 h 972"/>
              <a:gd name="T64" fmla="*/ 1240 w 1513"/>
              <a:gd name="T65" fmla="*/ 712 h 972"/>
              <a:gd name="T66" fmla="*/ 1239 w 1513"/>
              <a:gd name="T67" fmla="*/ 765 h 972"/>
              <a:gd name="T68" fmla="*/ 1275 w 1513"/>
              <a:gd name="T69" fmla="*/ 827 h 972"/>
              <a:gd name="T70" fmla="*/ 1295 w 1513"/>
              <a:gd name="T71" fmla="*/ 963 h 972"/>
              <a:gd name="T72" fmla="*/ 1249 w 1513"/>
              <a:gd name="T73" fmla="*/ 931 h 972"/>
              <a:gd name="T74" fmla="*/ 1209 w 1513"/>
              <a:gd name="T75" fmla="*/ 841 h 972"/>
              <a:gd name="T76" fmla="*/ 1188 w 1513"/>
              <a:gd name="T77" fmla="*/ 818 h 972"/>
              <a:gd name="T78" fmla="*/ 1138 w 1513"/>
              <a:gd name="T79" fmla="*/ 806 h 972"/>
              <a:gd name="T80" fmla="*/ 1067 w 1513"/>
              <a:gd name="T81" fmla="*/ 791 h 972"/>
              <a:gd name="T82" fmla="*/ 1045 w 1513"/>
              <a:gd name="T83" fmla="*/ 802 h 972"/>
              <a:gd name="T84" fmla="*/ 1028 w 1513"/>
              <a:gd name="T85" fmla="*/ 798 h 972"/>
              <a:gd name="T86" fmla="*/ 966 w 1513"/>
              <a:gd name="T87" fmla="*/ 803 h 972"/>
              <a:gd name="T88" fmla="*/ 984 w 1513"/>
              <a:gd name="T89" fmla="*/ 810 h 972"/>
              <a:gd name="T90" fmla="*/ 999 w 1513"/>
              <a:gd name="T91" fmla="*/ 812 h 972"/>
              <a:gd name="T92" fmla="*/ 996 w 1513"/>
              <a:gd name="T93" fmla="*/ 839 h 972"/>
              <a:gd name="T94" fmla="*/ 971 w 1513"/>
              <a:gd name="T95" fmla="*/ 844 h 972"/>
              <a:gd name="T96" fmla="*/ 918 w 1513"/>
              <a:gd name="T97" fmla="*/ 829 h 972"/>
              <a:gd name="T98" fmla="*/ 817 w 1513"/>
              <a:gd name="T99" fmla="*/ 848 h 972"/>
              <a:gd name="T100" fmla="*/ 797 w 1513"/>
              <a:gd name="T101" fmla="*/ 865 h 972"/>
              <a:gd name="T102" fmla="*/ 763 w 1513"/>
              <a:gd name="T103" fmla="*/ 880 h 972"/>
              <a:gd name="T104" fmla="*/ 732 w 1513"/>
              <a:gd name="T105" fmla="*/ 936 h 972"/>
              <a:gd name="T106" fmla="*/ 708 w 1513"/>
              <a:gd name="T107" fmla="*/ 964 h 972"/>
              <a:gd name="T108" fmla="*/ 652 w 1513"/>
              <a:gd name="T109" fmla="*/ 903 h 972"/>
              <a:gd name="T110" fmla="*/ 616 w 1513"/>
              <a:gd name="T111" fmla="*/ 839 h 972"/>
              <a:gd name="T112" fmla="*/ 562 w 1513"/>
              <a:gd name="T113" fmla="*/ 833 h 972"/>
              <a:gd name="T114" fmla="*/ 526 w 1513"/>
              <a:gd name="T115" fmla="*/ 839 h 972"/>
              <a:gd name="T116" fmla="*/ 494 w 1513"/>
              <a:gd name="T117" fmla="*/ 787 h 972"/>
              <a:gd name="T118" fmla="*/ 456 w 1513"/>
              <a:gd name="T119" fmla="*/ 73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3" h="972">
                <a:moveTo>
                  <a:pt x="450" y="734"/>
                </a:moveTo>
                <a:lnTo>
                  <a:pt x="398" y="727"/>
                </a:lnTo>
                <a:lnTo>
                  <a:pt x="395" y="744"/>
                </a:lnTo>
                <a:lnTo>
                  <a:pt x="304" y="728"/>
                </a:lnTo>
                <a:lnTo>
                  <a:pt x="200" y="669"/>
                </a:lnTo>
                <a:lnTo>
                  <a:pt x="198" y="657"/>
                </a:lnTo>
                <a:lnTo>
                  <a:pt x="125" y="645"/>
                </a:lnTo>
                <a:lnTo>
                  <a:pt x="125" y="622"/>
                </a:lnTo>
                <a:lnTo>
                  <a:pt x="117" y="608"/>
                </a:lnTo>
                <a:lnTo>
                  <a:pt x="105" y="594"/>
                </a:lnTo>
                <a:lnTo>
                  <a:pt x="97" y="576"/>
                </a:lnTo>
                <a:lnTo>
                  <a:pt x="81" y="576"/>
                </a:lnTo>
                <a:lnTo>
                  <a:pt x="75" y="557"/>
                </a:lnTo>
                <a:lnTo>
                  <a:pt x="59" y="549"/>
                </a:lnTo>
                <a:lnTo>
                  <a:pt x="46" y="549"/>
                </a:lnTo>
                <a:lnTo>
                  <a:pt x="46" y="539"/>
                </a:lnTo>
                <a:lnTo>
                  <a:pt x="46" y="534"/>
                </a:lnTo>
                <a:lnTo>
                  <a:pt x="45" y="523"/>
                </a:lnTo>
                <a:lnTo>
                  <a:pt x="41" y="508"/>
                </a:lnTo>
                <a:lnTo>
                  <a:pt x="34" y="496"/>
                </a:lnTo>
                <a:lnTo>
                  <a:pt x="28" y="486"/>
                </a:lnTo>
                <a:lnTo>
                  <a:pt x="24" y="475"/>
                </a:lnTo>
                <a:lnTo>
                  <a:pt x="22" y="468"/>
                </a:lnTo>
                <a:lnTo>
                  <a:pt x="22" y="464"/>
                </a:lnTo>
                <a:lnTo>
                  <a:pt x="32" y="448"/>
                </a:lnTo>
                <a:lnTo>
                  <a:pt x="18" y="440"/>
                </a:lnTo>
                <a:lnTo>
                  <a:pt x="18" y="416"/>
                </a:lnTo>
                <a:lnTo>
                  <a:pt x="30" y="414"/>
                </a:lnTo>
                <a:lnTo>
                  <a:pt x="34" y="395"/>
                </a:lnTo>
                <a:lnTo>
                  <a:pt x="22" y="403"/>
                </a:lnTo>
                <a:lnTo>
                  <a:pt x="11" y="401"/>
                </a:lnTo>
                <a:lnTo>
                  <a:pt x="16" y="385"/>
                </a:lnTo>
                <a:lnTo>
                  <a:pt x="0" y="347"/>
                </a:lnTo>
                <a:lnTo>
                  <a:pt x="11" y="326"/>
                </a:lnTo>
                <a:lnTo>
                  <a:pt x="0" y="306"/>
                </a:lnTo>
                <a:lnTo>
                  <a:pt x="3" y="296"/>
                </a:lnTo>
                <a:lnTo>
                  <a:pt x="18" y="270"/>
                </a:lnTo>
                <a:lnTo>
                  <a:pt x="16" y="227"/>
                </a:lnTo>
                <a:lnTo>
                  <a:pt x="24" y="225"/>
                </a:lnTo>
                <a:lnTo>
                  <a:pt x="22" y="211"/>
                </a:lnTo>
                <a:lnTo>
                  <a:pt x="24" y="208"/>
                </a:lnTo>
                <a:lnTo>
                  <a:pt x="31" y="200"/>
                </a:lnTo>
                <a:lnTo>
                  <a:pt x="39" y="190"/>
                </a:lnTo>
                <a:lnTo>
                  <a:pt x="46" y="179"/>
                </a:lnTo>
                <a:lnTo>
                  <a:pt x="54" y="161"/>
                </a:lnTo>
                <a:lnTo>
                  <a:pt x="63" y="139"/>
                </a:lnTo>
                <a:lnTo>
                  <a:pt x="71" y="121"/>
                </a:lnTo>
                <a:lnTo>
                  <a:pt x="75" y="113"/>
                </a:lnTo>
                <a:lnTo>
                  <a:pt x="77" y="73"/>
                </a:lnTo>
                <a:lnTo>
                  <a:pt x="85" y="65"/>
                </a:lnTo>
                <a:lnTo>
                  <a:pt x="77" y="54"/>
                </a:lnTo>
                <a:lnTo>
                  <a:pt x="81" y="46"/>
                </a:lnTo>
                <a:lnTo>
                  <a:pt x="81" y="8"/>
                </a:lnTo>
                <a:lnTo>
                  <a:pt x="109" y="26"/>
                </a:lnTo>
                <a:lnTo>
                  <a:pt x="123" y="32"/>
                </a:lnTo>
                <a:lnTo>
                  <a:pt x="120" y="54"/>
                </a:lnTo>
                <a:lnTo>
                  <a:pt x="109" y="69"/>
                </a:lnTo>
                <a:lnTo>
                  <a:pt x="131" y="56"/>
                </a:lnTo>
                <a:lnTo>
                  <a:pt x="136" y="46"/>
                </a:lnTo>
                <a:lnTo>
                  <a:pt x="136" y="0"/>
                </a:lnTo>
                <a:lnTo>
                  <a:pt x="137" y="0"/>
                </a:lnTo>
                <a:lnTo>
                  <a:pt x="142" y="2"/>
                </a:lnTo>
                <a:lnTo>
                  <a:pt x="148" y="5"/>
                </a:lnTo>
                <a:lnTo>
                  <a:pt x="158" y="8"/>
                </a:lnTo>
                <a:lnTo>
                  <a:pt x="169" y="12"/>
                </a:lnTo>
                <a:lnTo>
                  <a:pt x="183" y="16"/>
                </a:lnTo>
                <a:lnTo>
                  <a:pt x="199" y="22"/>
                </a:lnTo>
                <a:lnTo>
                  <a:pt x="216" y="26"/>
                </a:lnTo>
                <a:lnTo>
                  <a:pt x="236" y="32"/>
                </a:lnTo>
                <a:lnTo>
                  <a:pt x="258" y="38"/>
                </a:lnTo>
                <a:lnTo>
                  <a:pt x="281" y="44"/>
                </a:lnTo>
                <a:lnTo>
                  <a:pt x="305" y="50"/>
                </a:lnTo>
                <a:lnTo>
                  <a:pt x="330" y="55"/>
                </a:lnTo>
                <a:lnTo>
                  <a:pt x="357" y="60"/>
                </a:lnTo>
                <a:lnTo>
                  <a:pt x="385" y="65"/>
                </a:lnTo>
                <a:lnTo>
                  <a:pt x="413" y="69"/>
                </a:lnTo>
                <a:lnTo>
                  <a:pt x="441" y="73"/>
                </a:lnTo>
                <a:lnTo>
                  <a:pt x="465" y="76"/>
                </a:lnTo>
                <a:lnTo>
                  <a:pt x="486" y="79"/>
                </a:lnTo>
                <a:lnTo>
                  <a:pt x="504" y="82"/>
                </a:lnTo>
                <a:lnTo>
                  <a:pt x="522" y="84"/>
                </a:lnTo>
                <a:lnTo>
                  <a:pt x="537" y="86"/>
                </a:lnTo>
                <a:lnTo>
                  <a:pt x="549" y="89"/>
                </a:lnTo>
                <a:lnTo>
                  <a:pt x="562" y="90"/>
                </a:lnTo>
                <a:lnTo>
                  <a:pt x="573" y="91"/>
                </a:lnTo>
                <a:lnTo>
                  <a:pt x="584" y="93"/>
                </a:lnTo>
                <a:lnTo>
                  <a:pt x="595" y="94"/>
                </a:lnTo>
                <a:lnTo>
                  <a:pt x="606" y="94"/>
                </a:lnTo>
                <a:lnTo>
                  <a:pt x="617" y="96"/>
                </a:lnTo>
                <a:lnTo>
                  <a:pt x="630" y="97"/>
                </a:lnTo>
                <a:lnTo>
                  <a:pt x="644" y="98"/>
                </a:lnTo>
                <a:lnTo>
                  <a:pt x="659" y="99"/>
                </a:lnTo>
                <a:lnTo>
                  <a:pt x="689" y="101"/>
                </a:lnTo>
                <a:lnTo>
                  <a:pt x="716" y="101"/>
                </a:lnTo>
                <a:lnTo>
                  <a:pt x="740" y="103"/>
                </a:lnTo>
                <a:lnTo>
                  <a:pt x="761" y="103"/>
                </a:lnTo>
                <a:lnTo>
                  <a:pt x="777" y="103"/>
                </a:lnTo>
                <a:lnTo>
                  <a:pt x="789" y="101"/>
                </a:lnTo>
                <a:lnTo>
                  <a:pt x="797" y="101"/>
                </a:lnTo>
                <a:lnTo>
                  <a:pt x="799" y="101"/>
                </a:lnTo>
                <a:lnTo>
                  <a:pt x="799" y="93"/>
                </a:lnTo>
                <a:lnTo>
                  <a:pt x="812" y="97"/>
                </a:lnTo>
                <a:lnTo>
                  <a:pt x="812" y="113"/>
                </a:lnTo>
                <a:lnTo>
                  <a:pt x="836" y="117"/>
                </a:lnTo>
                <a:lnTo>
                  <a:pt x="850" y="115"/>
                </a:lnTo>
                <a:lnTo>
                  <a:pt x="881" y="126"/>
                </a:lnTo>
                <a:lnTo>
                  <a:pt x="895" y="131"/>
                </a:lnTo>
                <a:lnTo>
                  <a:pt x="940" y="134"/>
                </a:lnTo>
                <a:lnTo>
                  <a:pt x="917" y="147"/>
                </a:lnTo>
                <a:lnTo>
                  <a:pt x="915" y="149"/>
                </a:lnTo>
                <a:lnTo>
                  <a:pt x="912" y="151"/>
                </a:lnTo>
                <a:lnTo>
                  <a:pt x="907" y="156"/>
                </a:lnTo>
                <a:lnTo>
                  <a:pt x="900" y="160"/>
                </a:lnTo>
                <a:lnTo>
                  <a:pt x="895" y="166"/>
                </a:lnTo>
                <a:lnTo>
                  <a:pt x="889" y="172"/>
                </a:lnTo>
                <a:lnTo>
                  <a:pt x="884" y="177"/>
                </a:lnTo>
                <a:lnTo>
                  <a:pt x="881" y="182"/>
                </a:lnTo>
                <a:lnTo>
                  <a:pt x="883" y="185"/>
                </a:lnTo>
                <a:lnTo>
                  <a:pt x="891" y="182"/>
                </a:lnTo>
                <a:lnTo>
                  <a:pt x="900" y="176"/>
                </a:lnTo>
                <a:lnTo>
                  <a:pt x="905" y="174"/>
                </a:lnTo>
                <a:lnTo>
                  <a:pt x="911" y="187"/>
                </a:lnTo>
                <a:lnTo>
                  <a:pt x="927" y="190"/>
                </a:lnTo>
                <a:lnTo>
                  <a:pt x="937" y="179"/>
                </a:lnTo>
                <a:lnTo>
                  <a:pt x="953" y="166"/>
                </a:lnTo>
                <a:lnTo>
                  <a:pt x="959" y="156"/>
                </a:lnTo>
                <a:lnTo>
                  <a:pt x="986" y="150"/>
                </a:lnTo>
                <a:lnTo>
                  <a:pt x="972" y="166"/>
                </a:lnTo>
                <a:lnTo>
                  <a:pt x="990" y="170"/>
                </a:lnTo>
                <a:lnTo>
                  <a:pt x="994" y="179"/>
                </a:lnTo>
                <a:lnTo>
                  <a:pt x="1014" y="182"/>
                </a:lnTo>
                <a:lnTo>
                  <a:pt x="1022" y="174"/>
                </a:lnTo>
                <a:lnTo>
                  <a:pt x="1052" y="166"/>
                </a:lnTo>
                <a:lnTo>
                  <a:pt x="1055" y="176"/>
                </a:lnTo>
                <a:lnTo>
                  <a:pt x="1079" y="176"/>
                </a:lnTo>
                <a:lnTo>
                  <a:pt x="1089" y="198"/>
                </a:lnTo>
                <a:lnTo>
                  <a:pt x="1086" y="197"/>
                </a:lnTo>
                <a:lnTo>
                  <a:pt x="1079" y="196"/>
                </a:lnTo>
                <a:lnTo>
                  <a:pt x="1071" y="196"/>
                </a:lnTo>
                <a:lnTo>
                  <a:pt x="1063" y="198"/>
                </a:lnTo>
                <a:lnTo>
                  <a:pt x="1055" y="200"/>
                </a:lnTo>
                <a:lnTo>
                  <a:pt x="1044" y="202"/>
                </a:lnTo>
                <a:lnTo>
                  <a:pt x="1036" y="203"/>
                </a:lnTo>
                <a:lnTo>
                  <a:pt x="1033" y="203"/>
                </a:lnTo>
                <a:lnTo>
                  <a:pt x="1020" y="217"/>
                </a:lnTo>
                <a:lnTo>
                  <a:pt x="1006" y="229"/>
                </a:lnTo>
                <a:lnTo>
                  <a:pt x="1012" y="237"/>
                </a:lnTo>
                <a:lnTo>
                  <a:pt x="1010" y="245"/>
                </a:lnTo>
                <a:lnTo>
                  <a:pt x="1003" y="265"/>
                </a:lnTo>
                <a:lnTo>
                  <a:pt x="997" y="290"/>
                </a:lnTo>
                <a:lnTo>
                  <a:pt x="996" y="314"/>
                </a:lnTo>
                <a:lnTo>
                  <a:pt x="998" y="335"/>
                </a:lnTo>
                <a:lnTo>
                  <a:pt x="1003" y="351"/>
                </a:lnTo>
                <a:lnTo>
                  <a:pt x="1007" y="363"/>
                </a:lnTo>
                <a:lnTo>
                  <a:pt x="1012" y="369"/>
                </a:lnTo>
                <a:lnTo>
                  <a:pt x="1019" y="367"/>
                </a:lnTo>
                <a:lnTo>
                  <a:pt x="1028" y="359"/>
                </a:lnTo>
                <a:lnTo>
                  <a:pt x="1036" y="346"/>
                </a:lnTo>
                <a:lnTo>
                  <a:pt x="1039" y="326"/>
                </a:lnTo>
                <a:lnTo>
                  <a:pt x="1036" y="308"/>
                </a:lnTo>
                <a:lnTo>
                  <a:pt x="1033" y="298"/>
                </a:lnTo>
                <a:lnTo>
                  <a:pt x="1031" y="290"/>
                </a:lnTo>
                <a:lnTo>
                  <a:pt x="1031" y="280"/>
                </a:lnTo>
                <a:lnTo>
                  <a:pt x="1033" y="266"/>
                </a:lnTo>
                <a:lnTo>
                  <a:pt x="1034" y="255"/>
                </a:lnTo>
                <a:lnTo>
                  <a:pt x="1036" y="246"/>
                </a:lnTo>
                <a:lnTo>
                  <a:pt x="1036" y="243"/>
                </a:lnTo>
                <a:lnTo>
                  <a:pt x="1052" y="221"/>
                </a:lnTo>
                <a:lnTo>
                  <a:pt x="1055" y="211"/>
                </a:lnTo>
                <a:lnTo>
                  <a:pt x="1069" y="206"/>
                </a:lnTo>
                <a:lnTo>
                  <a:pt x="1092" y="219"/>
                </a:lnTo>
                <a:lnTo>
                  <a:pt x="1108" y="221"/>
                </a:lnTo>
                <a:lnTo>
                  <a:pt x="1111" y="251"/>
                </a:lnTo>
                <a:lnTo>
                  <a:pt x="1097" y="280"/>
                </a:lnTo>
                <a:lnTo>
                  <a:pt x="1108" y="278"/>
                </a:lnTo>
                <a:lnTo>
                  <a:pt x="1111" y="270"/>
                </a:lnTo>
                <a:lnTo>
                  <a:pt x="1124" y="264"/>
                </a:lnTo>
                <a:lnTo>
                  <a:pt x="1140" y="314"/>
                </a:lnTo>
                <a:lnTo>
                  <a:pt x="1132" y="320"/>
                </a:lnTo>
                <a:lnTo>
                  <a:pt x="1124" y="355"/>
                </a:lnTo>
                <a:lnTo>
                  <a:pt x="1154" y="357"/>
                </a:lnTo>
                <a:lnTo>
                  <a:pt x="1157" y="355"/>
                </a:lnTo>
                <a:lnTo>
                  <a:pt x="1165" y="349"/>
                </a:lnTo>
                <a:lnTo>
                  <a:pt x="1177" y="341"/>
                </a:lnTo>
                <a:lnTo>
                  <a:pt x="1191" y="332"/>
                </a:lnTo>
                <a:lnTo>
                  <a:pt x="1204" y="321"/>
                </a:lnTo>
                <a:lnTo>
                  <a:pt x="1216" y="311"/>
                </a:lnTo>
                <a:lnTo>
                  <a:pt x="1224" y="303"/>
                </a:lnTo>
                <a:lnTo>
                  <a:pt x="1227" y="296"/>
                </a:lnTo>
                <a:lnTo>
                  <a:pt x="1226" y="289"/>
                </a:lnTo>
                <a:lnTo>
                  <a:pt x="1224" y="285"/>
                </a:lnTo>
                <a:lnTo>
                  <a:pt x="1221" y="283"/>
                </a:lnTo>
                <a:lnTo>
                  <a:pt x="1219" y="283"/>
                </a:lnTo>
                <a:lnTo>
                  <a:pt x="1225" y="275"/>
                </a:lnTo>
                <a:lnTo>
                  <a:pt x="1252" y="264"/>
                </a:lnTo>
                <a:lnTo>
                  <a:pt x="1257" y="272"/>
                </a:lnTo>
                <a:lnTo>
                  <a:pt x="1290" y="251"/>
                </a:lnTo>
                <a:lnTo>
                  <a:pt x="1290" y="235"/>
                </a:lnTo>
                <a:lnTo>
                  <a:pt x="1282" y="235"/>
                </a:lnTo>
                <a:lnTo>
                  <a:pt x="1294" y="219"/>
                </a:lnTo>
                <a:lnTo>
                  <a:pt x="1313" y="192"/>
                </a:lnTo>
                <a:lnTo>
                  <a:pt x="1396" y="162"/>
                </a:lnTo>
                <a:lnTo>
                  <a:pt x="1396" y="152"/>
                </a:lnTo>
                <a:lnTo>
                  <a:pt x="1409" y="150"/>
                </a:lnTo>
                <a:lnTo>
                  <a:pt x="1417" y="126"/>
                </a:lnTo>
                <a:lnTo>
                  <a:pt x="1417" y="97"/>
                </a:lnTo>
                <a:lnTo>
                  <a:pt x="1428" y="59"/>
                </a:lnTo>
                <a:lnTo>
                  <a:pt x="1442" y="67"/>
                </a:lnTo>
                <a:lnTo>
                  <a:pt x="1460" y="56"/>
                </a:lnTo>
                <a:lnTo>
                  <a:pt x="1473" y="73"/>
                </a:lnTo>
                <a:lnTo>
                  <a:pt x="1487" y="113"/>
                </a:lnTo>
                <a:lnTo>
                  <a:pt x="1495" y="115"/>
                </a:lnTo>
                <a:lnTo>
                  <a:pt x="1497" y="126"/>
                </a:lnTo>
                <a:lnTo>
                  <a:pt x="1511" y="128"/>
                </a:lnTo>
                <a:lnTo>
                  <a:pt x="1511" y="130"/>
                </a:lnTo>
                <a:lnTo>
                  <a:pt x="1512" y="135"/>
                </a:lnTo>
                <a:lnTo>
                  <a:pt x="1513" y="141"/>
                </a:lnTo>
                <a:lnTo>
                  <a:pt x="1513" y="147"/>
                </a:lnTo>
                <a:lnTo>
                  <a:pt x="1512" y="151"/>
                </a:lnTo>
                <a:lnTo>
                  <a:pt x="1510" y="152"/>
                </a:lnTo>
                <a:lnTo>
                  <a:pt x="1506" y="151"/>
                </a:lnTo>
                <a:lnTo>
                  <a:pt x="1505" y="150"/>
                </a:lnTo>
                <a:lnTo>
                  <a:pt x="1495" y="168"/>
                </a:lnTo>
                <a:lnTo>
                  <a:pt x="1487" y="162"/>
                </a:lnTo>
                <a:lnTo>
                  <a:pt x="1470" y="170"/>
                </a:lnTo>
                <a:lnTo>
                  <a:pt x="1468" y="190"/>
                </a:lnTo>
                <a:lnTo>
                  <a:pt x="1462" y="198"/>
                </a:lnTo>
                <a:lnTo>
                  <a:pt x="1452" y="198"/>
                </a:lnTo>
                <a:lnTo>
                  <a:pt x="1446" y="208"/>
                </a:lnTo>
                <a:lnTo>
                  <a:pt x="1445" y="211"/>
                </a:lnTo>
                <a:lnTo>
                  <a:pt x="1442" y="214"/>
                </a:lnTo>
                <a:lnTo>
                  <a:pt x="1437" y="221"/>
                </a:lnTo>
                <a:lnTo>
                  <a:pt x="1436" y="227"/>
                </a:lnTo>
                <a:lnTo>
                  <a:pt x="1437" y="233"/>
                </a:lnTo>
                <a:lnTo>
                  <a:pt x="1440" y="240"/>
                </a:lnTo>
                <a:lnTo>
                  <a:pt x="1443" y="243"/>
                </a:lnTo>
                <a:lnTo>
                  <a:pt x="1444" y="245"/>
                </a:lnTo>
                <a:lnTo>
                  <a:pt x="1438" y="261"/>
                </a:lnTo>
                <a:lnTo>
                  <a:pt x="1450" y="261"/>
                </a:lnTo>
                <a:lnTo>
                  <a:pt x="1450" y="272"/>
                </a:lnTo>
                <a:lnTo>
                  <a:pt x="1454" y="271"/>
                </a:lnTo>
                <a:lnTo>
                  <a:pt x="1461" y="276"/>
                </a:lnTo>
                <a:lnTo>
                  <a:pt x="1468" y="273"/>
                </a:lnTo>
                <a:lnTo>
                  <a:pt x="1469" y="265"/>
                </a:lnTo>
                <a:lnTo>
                  <a:pt x="1462" y="260"/>
                </a:lnTo>
                <a:lnTo>
                  <a:pt x="1472" y="261"/>
                </a:lnTo>
                <a:lnTo>
                  <a:pt x="1475" y="270"/>
                </a:lnTo>
                <a:lnTo>
                  <a:pt x="1470" y="278"/>
                </a:lnTo>
                <a:lnTo>
                  <a:pt x="1459" y="287"/>
                </a:lnTo>
                <a:lnTo>
                  <a:pt x="1453" y="282"/>
                </a:lnTo>
                <a:lnTo>
                  <a:pt x="1440" y="297"/>
                </a:lnTo>
                <a:lnTo>
                  <a:pt x="1408" y="310"/>
                </a:lnTo>
                <a:lnTo>
                  <a:pt x="1393" y="319"/>
                </a:lnTo>
                <a:lnTo>
                  <a:pt x="1385" y="329"/>
                </a:lnTo>
                <a:lnTo>
                  <a:pt x="1387" y="328"/>
                </a:lnTo>
                <a:lnTo>
                  <a:pt x="1392" y="325"/>
                </a:lnTo>
                <a:lnTo>
                  <a:pt x="1399" y="320"/>
                </a:lnTo>
                <a:lnTo>
                  <a:pt x="1407" y="317"/>
                </a:lnTo>
                <a:lnTo>
                  <a:pt x="1414" y="316"/>
                </a:lnTo>
                <a:lnTo>
                  <a:pt x="1420" y="313"/>
                </a:lnTo>
                <a:lnTo>
                  <a:pt x="1424" y="312"/>
                </a:lnTo>
                <a:lnTo>
                  <a:pt x="1425" y="312"/>
                </a:lnTo>
                <a:lnTo>
                  <a:pt x="1421" y="319"/>
                </a:lnTo>
                <a:lnTo>
                  <a:pt x="1413" y="323"/>
                </a:lnTo>
                <a:lnTo>
                  <a:pt x="1409" y="325"/>
                </a:lnTo>
                <a:lnTo>
                  <a:pt x="1402" y="329"/>
                </a:lnTo>
                <a:lnTo>
                  <a:pt x="1394" y="335"/>
                </a:lnTo>
                <a:lnTo>
                  <a:pt x="1391" y="337"/>
                </a:lnTo>
                <a:lnTo>
                  <a:pt x="1390" y="339"/>
                </a:lnTo>
                <a:lnTo>
                  <a:pt x="1386" y="340"/>
                </a:lnTo>
                <a:lnTo>
                  <a:pt x="1382" y="342"/>
                </a:lnTo>
                <a:lnTo>
                  <a:pt x="1381" y="342"/>
                </a:lnTo>
                <a:lnTo>
                  <a:pt x="1374" y="340"/>
                </a:lnTo>
                <a:lnTo>
                  <a:pt x="1371" y="348"/>
                </a:lnTo>
                <a:lnTo>
                  <a:pt x="1377" y="349"/>
                </a:lnTo>
                <a:lnTo>
                  <a:pt x="1379" y="364"/>
                </a:lnTo>
                <a:lnTo>
                  <a:pt x="1377" y="369"/>
                </a:lnTo>
                <a:lnTo>
                  <a:pt x="1376" y="392"/>
                </a:lnTo>
                <a:lnTo>
                  <a:pt x="1371" y="401"/>
                </a:lnTo>
                <a:lnTo>
                  <a:pt x="1371" y="408"/>
                </a:lnTo>
                <a:lnTo>
                  <a:pt x="1367" y="417"/>
                </a:lnTo>
                <a:lnTo>
                  <a:pt x="1363" y="407"/>
                </a:lnTo>
                <a:lnTo>
                  <a:pt x="1358" y="407"/>
                </a:lnTo>
                <a:lnTo>
                  <a:pt x="1348" y="399"/>
                </a:lnTo>
                <a:lnTo>
                  <a:pt x="1354" y="412"/>
                </a:lnTo>
                <a:lnTo>
                  <a:pt x="1358" y="416"/>
                </a:lnTo>
                <a:lnTo>
                  <a:pt x="1362" y="423"/>
                </a:lnTo>
                <a:lnTo>
                  <a:pt x="1364" y="422"/>
                </a:lnTo>
                <a:lnTo>
                  <a:pt x="1366" y="434"/>
                </a:lnTo>
                <a:lnTo>
                  <a:pt x="1362" y="448"/>
                </a:lnTo>
                <a:lnTo>
                  <a:pt x="1360" y="465"/>
                </a:lnTo>
                <a:lnTo>
                  <a:pt x="1356" y="470"/>
                </a:lnTo>
                <a:lnTo>
                  <a:pt x="1356" y="477"/>
                </a:lnTo>
                <a:lnTo>
                  <a:pt x="1354" y="483"/>
                </a:lnTo>
                <a:lnTo>
                  <a:pt x="1355" y="490"/>
                </a:lnTo>
                <a:lnTo>
                  <a:pt x="1348" y="481"/>
                </a:lnTo>
                <a:lnTo>
                  <a:pt x="1354" y="457"/>
                </a:lnTo>
                <a:lnTo>
                  <a:pt x="1347" y="450"/>
                </a:lnTo>
                <a:lnTo>
                  <a:pt x="1340" y="445"/>
                </a:lnTo>
                <a:lnTo>
                  <a:pt x="1335" y="441"/>
                </a:lnTo>
                <a:lnTo>
                  <a:pt x="1329" y="430"/>
                </a:lnTo>
                <a:lnTo>
                  <a:pt x="1333" y="426"/>
                </a:lnTo>
                <a:lnTo>
                  <a:pt x="1333" y="420"/>
                </a:lnTo>
                <a:lnTo>
                  <a:pt x="1330" y="417"/>
                </a:lnTo>
                <a:lnTo>
                  <a:pt x="1330" y="415"/>
                </a:lnTo>
                <a:lnTo>
                  <a:pt x="1330" y="411"/>
                </a:lnTo>
                <a:lnTo>
                  <a:pt x="1331" y="407"/>
                </a:lnTo>
                <a:lnTo>
                  <a:pt x="1333" y="403"/>
                </a:lnTo>
                <a:lnTo>
                  <a:pt x="1335" y="401"/>
                </a:lnTo>
                <a:lnTo>
                  <a:pt x="1335" y="400"/>
                </a:lnTo>
                <a:lnTo>
                  <a:pt x="1332" y="399"/>
                </a:lnTo>
                <a:lnTo>
                  <a:pt x="1331" y="399"/>
                </a:lnTo>
                <a:lnTo>
                  <a:pt x="1324" y="410"/>
                </a:lnTo>
                <a:lnTo>
                  <a:pt x="1324" y="412"/>
                </a:lnTo>
                <a:lnTo>
                  <a:pt x="1323" y="419"/>
                </a:lnTo>
                <a:lnTo>
                  <a:pt x="1323" y="427"/>
                </a:lnTo>
                <a:lnTo>
                  <a:pt x="1325" y="435"/>
                </a:lnTo>
                <a:lnTo>
                  <a:pt x="1328" y="442"/>
                </a:lnTo>
                <a:lnTo>
                  <a:pt x="1331" y="449"/>
                </a:lnTo>
                <a:lnTo>
                  <a:pt x="1332" y="454"/>
                </a:lnTo>
                <a:lnTo>
                  <a:pt x="1333" y="456"/>
                </a:lnTo>
                <a:lnTo>
                  <a:pt x="1325" y="457"/>
                </a:lnTo>
                <a:lnTo>
                  <a:pt x="1315" y="452"/>
                </a:lnTo>
                <a:lnTo>
                  <a:pt x="1317" y="464"/>
                </a:lnTo>
                <a:lnTo>
                  <a:pt x="1321" y="464"/>
                </a:lnTo>
                <a:lnTo>
                  <a:pt x="1328" y="465"/>
                </a:lnTo>
                <a:lnTo>
                  <a:pt x="1336" y="467"/>
                </a:lnTo>
                <a:lnTo>
                  <a:pt x="1339" y="469"/>
                </a:lnTo>
                <a:lnTo>
                  <a:pt x="1340" y="473"/>
                </a:lnTo>
                <a:lnTo>
                  <a:pt x="1341" y="479"/>
                </a:lnTo>
                <a:lnTo>
                  <a:pt x="1343" y="485"/>
                </a:lnTo>
                <a:lnTo>
                  <a:pt x="1343" y="487"/>
                </a:lnTo>
                <a:lnTo>
                  <a:pt x="1329" y="488"/>
                </a:lnTo>
                <a:lnTo>
                  <a:pt x="1330" y="488"/>
                </a:lnTo>
                <a:lnTo>
                  <a:pt x="1333" y="490"/>
                </a:lnTo>
                <a:lnTo>
                  <a:pt x="1338" y="492"/>
                </a:lnTo>
                <a:lnTo>
                  <a:pt x="1340" y="494"/>
                </a:lnTo>
                <a:lnTo>
                  <a:pt x="1341" y="495"/>
                </a:lnTo>
                <a:lnTo>
                  <a:pt x="1344" y="495"/>
                </a:lnTo>
                <a:lnTo>
                  <a:pt x="1346" y="494"/>
                </a:lnTo>
                <a:lnTo>
                  <a:pt x="1348" y="494"/>
                </a:lnTo>
                <a:lnTo>
                  <a:pt x="1352" y="494"/>
                </a:lnTo>
                <a:lnTo>
                  <a:pt x="1355" y="495"/>
                </a:lnTo>
                <a:lnTo>
                  <a:pt x="1358" y="498"/>
                </a:lnTo>
                <a:lnTo>
                  <a:pt x="1359" y="498"/>
                </a:lnTo>
                <a:lnTo>
                  <a:pt x="1361" y="503"/>
                </a:lnTo>
                <a:lnTo>
                  <a:pt x="1356" y="507"/>
                </a:lnTo>
                <a:lnTo>
                  <a:pt x="1363" y="521"/>
                </a:lnTo>
                <a:lnTo>
                  <a:pt x="1354" y="523"/>
                </a:lnTo>
                <a:lnTo>
                  <a:pt x="1343" y="530"/>
                </a:lnTo>
                <a:lnTo>
                  <a:pt x="1356" y="529"/>
                </a:lnTo>
                <a:lnTo>
                  <a:pt x="1361" y="533"/>
                </a:lnTo>
                <a:lnTo>
                  <a:pt x="1363" y="528"/>
                </a:lnTo>
                <a:lnTo>
                  <a:pt x="1364" y="528"/>
                </a:lnTo>
                <a:lnTo>
                  <a:pt x="1367" y="528"/>
                </a:lnTo>
                <a:lnTo>
                  <a:pt x="1369" y="530"/>
                </a:lnTo>
                <a:lnTo>
                  <a:pt x="1371" y="533"/>
                </a:lnTo>
                <a:lnTo>
                  <a:pt x="1373" y="538"/>
                </a:lnTo>
                <a:lnTo>
                  <a:pt x="1373" y="540"/>
                </a:lnTo>
                <a:lnTo>
                  <a:pt x="1371" y="543"/>
                </a:lnTo>
                <a:lnTo>
                  <a:pt x="1371" y="543"/>
                </a:lnTo>
                <a:lnTo>
                  <a:pt x="1368" y="541"/>
                </a:lnTo>
                <a:lnTo>
                  <a:pt x="1364" y="552"/>
                </a:lnTo>
                <a:lnTo>
                  <a:pt x="1345" y="554"/>
                </a:lnTo>
                <a:lnTo>
                  <a:pt x="1351" y="557"/>
                </a:lnTo>
                <a:lnTo>
                  <a:pt x="1351" y="564"/>
                </a:lnTo>
                <a:lnTo>
                  <a:pt x="1347" y="571"/>
                </a:lnTo>
                <a:lnTo>
                  <a:pt x="1354" y="567"/>
                </a:lnTo>
                <a:lnTo>
                  <a:pt x="1362" y="567"/>
                </a:lnTo>
                <a:lnTo>
                  <a:pt x="1358" y="575"/>
                </a:lnTo>
                <a:lnTo>
                  <a:pt x="1351" y="579"/>
                </a:lnTo>
                <a:lnTo>
                  <a:pt x="1340" y="579"/>
                </a:lnTo>
                <a:lnTo>
                  <a:pt x="1321" y="606"/>
                </a:lnTo>
                <a:lnTo>
                  <a:pt x="1318" y="617"/>
                </a:lnTo>
                <a:lnTo>
                  <a:pt x="1316" y="617"/>
                </a:lnTo>
                <a:lnTo>
                  <a:pt x="1313" y="619"/>
                </a:lnTo>
                <a:lnTo>
                  <a:pt x="1306" y="622"/>
                </a:lnTo>
                <a:lnTo>
                  <a:pt x="1299" y="628"/>
                </a:lnTo>
                <a:lnTo>
                  <a:pt x="1293" y="637"/>
                </a:lnTo>
                <a:lnTo>
                  <a:pt x="1290" y="645"/>
                </a:lnTo>
                <a:lnTo>
                  <a:pt x="1287" y="652"/>
                </a:lnTo>
                <a:lnTo>
                  <a:pt x="1287" y="657"/>
                </a:lnTo>
                <a:lnTo>
                  <a:pt x="1286" y="660"/>
                </a:lnTo>
                <a:lnTo>
                  <a:pt x="1283" y="661"/>
                </a:lnTo>
                <a:lnTo>
                  <a:pt x="1279" y="661"/>
                </a:lnTo>
                <a:lnTo>
                  <a:pt x="1278" y="661"/>
                </a:lnTo>
                <a:lnTo>
                  <a:pt x="1276" y="669"/>
                </a:lnTo>
                <a:lnTo>
                  <a:pt x="1272" y="674"/>
                </a:lnTo>
                <a:lnTo>
                  <a:pt x="1257" y="684"/>
                </a:lnTo>
                <a:lnTo>
                  <a:pt x="1256" y="691"/>
                </a:lnTo>
                <a:lnTo>
                  <a:pt x="1247" y="684"/>
                </a:lnTo>
                <a:lnTo>
                  <a:pt x="1244" y="689"/>
                </a:lnTo>
                <a:lnTo>
                  <a:pt x="1245" y="701"/>
                </a:lnTo>
                <a:lnTo>
                  <a:pt x="1238" y="703"/>
                </a:lnTo>
                <a:lnTo>
                  <a:pt x="1241" y="711"/>
                </a:lnTo>
                <a:lnTo>
                  <a:pt x="1240" y="712"/>
                </a:lnTo>
                <a:lnTo>
                  <a:pt x="1239" y="715"/>
                </a:lnTo>
                <a:lnTo>
                  <a:pt x="1237" y="720"/>
                </a:lnTo>
                <a:lnTo>
                  <a:pt x="1237" y="725"/>
                </a:lnTo>
                <a:lnTo>
                  <a:pt x="1237" y="728"/>
                </a:lnTo>
                <a:lnTo>
                  <a:pt x="1235" y="730"/>
                </a:lnTo>
                <a:lnTo>
                  <a:pt x="1234" y="731"/>
                </a:lnTo>
                <a:lnTo>
                  <a:pt x="1234" y="731"/>
                </a:lnTo>
                <a:lnTo>
                  <a:pt x="1234" y="739"/>
                </a:lnTo>
                <a:lnTo>
                  <a:pt x="1233" y="746"/>
                </a:lnTo>
                <a:lnTo>
                  <a:pt x="1233" y="756"/>
                </a:lnTo>
                <a:lnTo>
                  <a:pt x="1235" y="759"/>
                </a:lnTo>
                <a:lnTo>
                  <a:pt x="1239" y="765"/>
                </a:lnTo>
                <a:lnTo>
                  <a:pt x="1237" y="769"/>
                </a:lnTo>
                <a:lnTo>
                  <a:pt x="1237" y="769"/>
                </a:lnTo>
                <a:lnTo>
                  <a:pt x="1239" y="768"/>
                </a:lnTo>
                <a:lnTo>
                  <a:pt x="1240" y="768"/>
                </a:lnTo>
                <a:lnTo>
                  <a:pt x="1241" y="769"/>
                </a:lnTo>
                <a:lnTo>
                  <a:pt x="1244" y="776"/>
                </a:lnTo>
                <a:lnTo>
                  <a:pt x="1249" y="789"/>
                </a:lnTo>
                <a:lnTo>
                  <a:pt x="1254" y="802"/>
                </a:lnTo>
                <a:lnTo>
                  <a:pt x="1257" y="809"/>
                </a:lnTo>
                <a:lnTo>
                  <a:pt x="1262" y="813"/>
                </a:lnTo>
                <a:lnTo>
                  <a:pt x="1269" y="820"/>
                </a:lnTo>
                <a:lnTo>
                  <a:pt x="1275" y="827"/>
                </a:lnTo>
                <a:lnTo>
                  <a:pt x="1277" y="829"/>
                </a:lnTo>
                <a:lnTo>
                  <a:pt x="1275" y="833"/>
                </a:lnTo>
                <a:lnTo>
                  <a:pt x="1268" y="828"/>
                </a:lnTo>
                <a:lnTo>
                  <a:pt x="1306" y="900"/>
                </a:lnTo>
                <a:lnTo>
                  <a:pt x="1307" y="935"/>
                </a:lnTo>
                <a:lnTo>
                  <a:pt x="1303" y="939"/>
                </a:lnTo>
                <a:lnTo>
                  <a:pt x="1303" y="941"/>
                </a:lnTo>
                <a:lnTo>
                  <a:pt x="1305" y="947"/>
                </a:lnTo>
                <a:lnTo>
                  <a:pt x="1306" y="954"/>
                </a:lnTo>
                <a:lnTo>
                  <a:pt x="1305" y="958"/>
                </a:lnTo>
                <a:lnTo>
                  <a:pt x="1301" y="961"/>
                </a:lnTo>
                <a:lnTo>
                  <a:pt x="1295" y="963"/>
                </a:lnTo>
                <a:lnTo>
                  <a:pt x="1290" y="965"/>
                </a:lnTo>
                <a:lnTo>
                  <a:pt x="1287" y="966"/>
                </a:lnTo>
                <a:lnTo>
                  <a:pt x="1276" y="966"/>
                </a:lnTo>
                <a:lnTo>
                  <a:pt x="1275" y="963"/>
                </a:lnTo>
                <a:lnTo>
                  <a:pt x="1273" y="955"/>
                </a:lnTo>
                <a:lnTo>
                  <a:pt x="1270" y="947"/>
                </a:lnTo>
                <a:lnTo>
                  <a:pt x="1265" y="942"/>
                </a:lnTo>
                <a:lnTo>
                  <a:pt x="1261" y="941"/>
                </a:lnTo>
                <a:lnTo>
                  <a:pt x="1259" y="940"/>
                </a:lnTo>
                <a:lnTo>
                  <a:pt x="1257" y="939"/>
                </a:lnTo>
                <a:lnTo>
                  <a:pt x="1257" y="939"/>
                </a:lnTo>
                <a:lnTo>
                  <a:pt x="1249" y="931"/>
                </a:lnTo>
                <a:lnTo>
                  <a:pt x="1249" y="920"/>
                </a:lnTo>
                <a:lnTo>
                  <a:pt x="1238" y="912"/>
                </a:lnTo>
                <a:lnTo>
                  <a:pt x="1237" y="904"/>
                </a:lnTo>
                <a:lnTo>
                  <a:pt x="1234" y="908"/>
                </a:lnTo>
                <a:lnTo>
                  <a:pt x="1219" y="895"/>
                </a:lnTo>
                <a:lnTo>
                  <a:pt x="1218" y="880"/>
                </a:lnTo>
                <a:lnTo>
                  <a:pt x="1219" y="867"/>
                </a:lnTo>
                <a:lnTo>
                  <a:pt x="1214" y="867"/>
                </a:lnTo>
                <a:lnTo>
                  <a:pt x="1214" y="874"/>
                </a:lnTo>
                <a:lnTo>
                  <a:pt x="1208" y="872"/>
                </a:lnTo>
                <a:lnTo>
                  <a:pt x="1207" y="857"/>
                </a:lnTo>
                <a:lnTo>
                  <a:pt x="1209" y="841"/>
                </a:lnTo>
                <a:lnTo>
                  <a:pt x="1208" y="839"/>
                </a:lnTo>
                <a:lnTo>
                  <a:pt x="1204" y="833"/>
                </a:lnTo>
                <a:lnTo>
                  <a:pt x="1201" y="826"/>
                </a:lnTo>
                <a:lnTo>
                  <a:pt x="1199" y="822"/>
                </a:lnTo>
                <a:lnTo>
                  <a:pt x="1196" y="821"/>
                </a:lnTo>
                <a:lnTo>
                  <a:pt x="1195" y="822"/>
                </a:lnTo>
                <a:lnTo>
                  <a:pt x="1194" y="824"/>
                </a:lnTo>
                <a:lnTo>
                  <a:pt x="1193" y="825"/>
                </a:lnTo>
                <a:lnTo>
                  <a:pt x="1189" y="824"/>
                </a:lnTo>
                <a:lnTo>
                  <a:pt x="1189" y="822"/>
                </a:lnTo>
                <a:lnTo>
                  <a:pt x="1189" y="821"/>
                </a:lnTo>
                <a:lnTo>
                  <a:pt x="1188" y="818"/>
                </a:lnTo>
                <a:lnTo>
                  <a:pt x="1187" y="816"/>
                </a:lnTo>
                <a:lnTo>
                  <a:pt x="1183" y="811"/>
                </a:lnTo>
                <a:lnTo>
                  <a:pt x="1176" y="804"/>
                </a:lnTo>
                <a:lnTo>
                  <a:pt x="1170" y="798"/>
                </a:lnTo>
                <a:lnTo>
                  <a:pt x="1168" y="795"/>
                </a:lnTo>
                <a:lnTo>
                  <a:pt x="1166" y="795"/>
                </a:lnTo>
                <a:lnTo>
                  <a:pt x="1163" y="792"/>
                </a:lnTo>
                <a:lnTo>
                  <a:pt x="1158" y="791"/>
                </a:lnTo>
                <a:lnTo>
                  <a:pt x="1155" y="791"/>
                </a:lnTo>
                <a:lnTo>
                  <a:pt x="1150" y="794"/>
                </a:lnTo>
                <a:lnTo>
                  <a:pt x="1143" y="799"/>
                </a:lnTo>
                <a:lnTo>
                  <a:pt x="1138" y="806"/>
                </a:lnTo>
                <a:lnTo>
                  <a:pt x="1133" y="810"/>
                </a:lnTo>
                <a:lnTo>
                  <a:pt x="1130" y="811"/>
                </a:lnTo>
                <a:lnTo>
                  <a:pt x="1125" y="812"/>
                </a:lnTo>
                <a:lnTo>
                  <a:pt x="1121" y="811"/>
                </a:lnTo>
                <a:lnTo>
                  <a:pt x="1120" y="811"/>
                </a:lnTo>
                <a:lnTo>
                  <a:pt x="1107" y="798"/>
                </a:lnTo>
                <a:lnTo>
                  <a:pt x="1090" y="792"/>
                </a:lnTo>
                <a:lnTo>
                  <a:pt x="1093" y="791"/>
                </a:lnTo>
                <a:lnTo>
                  <a:pt x="1088" y="786"/>
                </a:lnTo>
                <a:lnTo>
                  <a:pt x="1077" y="787"/>
                </a:lnTo>
                <a:lnTo>
                  <a:pt x="1078" y="791"/>
                </a:lnTo>
                <a:lnTo>
                  <a:pt x="1067" y="791"/>
                </a:lnTo>
                <a:lnTo>
                  <a:pt x="1069" y="787"/>
                </a:lnTo>
                <a:lnTo>
                  <a:pt x="1060" y="787"/>
                </a:lnTo>
                <a:lnTo>
                  <a:pt x="1060" y="790"/>
                </a:lnTo>
                <a:lnTo>
                  <a:pt x="1055" y="792"/>
                </a:lnTo>
                <a:lnTo>
                  <a:pt x="1052" y="790"/>
                </a:lnTo>
                <a:lnTo>
                  <a:pt x="1051" y="790"/>
                </a:lnTo>
                <a:lnTo>
                  <a:pt x="1050" y="791"/>
                </a:lnTo>
                <a:lnTo>
                  <a:pt x="1049" y="794"/>
                </a:lnTo>
                <a:lnTo>
                  <a:pt x="1049" y="798"/>
                </a:lnTo>
                <a:lnTo>
                  <a:pt x="1049" y="802"/>
                </a:lnTo>
                <a:lnTo>
                  <a:pt x="1047" y="802"/>
                </a:lnTo>
                <a:lnTo>
                  <a:pt x="1045" y="802"/>
                </a:lnTo>
                <a:lnTo>
                  <a:pt x="1044" y="802"/>
                </a:lnTo>
                <a:lnTo>
                  <a:pt x="1037" y="801"/>
                </a:lnTo>
                <a:lnTo>
                  <a:pt x="1041" y="797"/>
                </a:lnTo>
                <a:lnTo>
                  <a:pt x="1040" y="796"/>
                </a:lnTo>
                <a:lnTo>
                  <a:pt x="1036" y="791"/>
                </a:lnTo>
                <a:lnTo>
                  <a:pt x="1034" y="788"/>
                </a:lnTo>
                <a:lnTo>
                  <a:pt x="1033" y="784"/>
                </a:lnTo>
                <a:lnTo>
                  <a:pt x="1033" y="783"/>
                </a:lnTo>
                <a:lnTo>
                  <a:pt x="1032" y="783"/>
                </a:lnTo>
                <a:lnTo>
                  <a:pt x="1031" y="784"/>
                </a:lnTo>
                <a:lnTo>
                  <a:pt x="1029" y="784"/>
                </a:lnTo>
                <a:lnTo>
                  <a:pt x="1028" y="798"/>
                </a:lnTo>
                <a:lnTo>
                  <a:pt x="1025" y="798"/>
                </a:lnTo>
                <a:lnTo>
                  <a:pt x="1018" y="798"/>
                </a:lnTo>
                <a:lnTo>
                  <a:pt x="1010" y="798"/>
                </a:lnTo>
                <a:lnTo>
                  <a:pt x="1003" y="799"/>
                </a:lnTo>
                <a:lnTo>
                  <a:pt x="997" y="801"/>
                </a:lnTo>
                <a:lnTo>
                  <a:pt x="993" y="803"/>
                </a:lnTo>
                <a:lnTo>
                  <a:pt x="988" y="805"/>
                </a:lnTo>
                <a:lnTo>
                  <a:pt x="984" y="806"/>
                </a:lnTo>
                <a:lnTo>
                  <a:pt x="981" y="806"/>
                </a:lnTo>
                <a:lnTo>
                  <a:pt x="975" y="805"/>
                </a:lnTo>
                <a:lnTo>
                  <a:pt x="968" y="804"/>
                </a:lnTo>
                <a:lnTo>
                  <a:pt x="966" y="803"/>
                </a:lnTo>
                <a:lnTo>
                  <a:pt x="965" y="803"/>
                </a:lnTo>
                <a:lnTo>
                  <a:pt x="963" y="804"/>
                </a:lnTo>
                <a:lnTo>
                  <a:pt x="961" y="806"/>
                </a:lnTo>
                <a:lnTo>
                  <a:pt x="963" y="810"/>
                </a:lnTo>
                <a:lnTo>
                  <a:pt x="966" y="812"/>
                </a:lnTo>
                <a:lnTo>
                  <a:pt x="971" y="813"/>
                </a:lnTo>
                <a:lnTo>
                  <a:pt x="974" y="812"/>
                </a:lnTo>
                <a:lnTo>
                  <a:pt x="979" y="810"/>
                </a:lnTo>
                <a:lnTo>
                  <a:pt x="982" y="807"/>
                </a:lnTo>
                <a:lnTo>
                  <a:pt x="983" y="807"/>
                </a:lnTo>
                <a:lnTo>
                  <a:pt x="984" y="809"/>
                </a:lnTo>
                <a:lnTo>
                  <a:pt x="984" y="810"/>
                </a:lnTo>
                <a:lnTo>
                  <a:pt x="984" y="812"/>
                </a:lnTo>
                <a:lnTo>
                  <a:pt x="984" y="814"/>
                </a:lnTo>
                <a:lnTo>
                  <a:pt x="986" y="816"/>
                </a:lnTo>
                <a:lnTo>
                  <a:pt x="987" y="814"/>
                </a:lnTo>
                <a:lnTo>
                  <a:pt x="989" y="813"/>
                </a:lnTo>
                <a:lnTo>
                  <a:pt x="991" y="811"/>
                </a:lnTo>
                <a:lnTo>
                  <a:pt x="993" y="810"/>
                </a:lnTo>
                <a:lnTo>
                  <a:pt x="994" y="809"/>
                </a:lnTo>
                <a:lnTo>
                  <a:pt x="995" y="809"/>
                </a:lnTo>
                <a:lnTo>
                  <a:pt x="996" y="809"/>
                </a:lnTo>
                <a:lnTo>
                  <a:pt x="998" y="809"/>
                </a:lnTo>
                <a:lnTo>
                  <a:pt x="999" y="812"/>
                </a:lnTo>
                <a:lnTo>
                  <a:pt x="999" y="816"/>
                </a:lnTo>
                <a:lnTo>
                  <a:pt x="999" y="818"/>
                </a:lnTo>
                <a:lnTo>
                  <a:pt x="999" y="820"/>
                </a:lnTo>
                <a:lnTo>
                  <a:pt x="999" y="820"/>
                </a:lnTo>
                <a:lnTo>
                  <a:pt x="997" y="820"/>
                </a:lnTo>
                <a:lnTo>
                  <a:pt x="991" y="822"/>
                </a:lnTo>
                <a:lnTo>
                  <a:pt x="987" y="825"/>
                </a:lnTo>
                <a:lnTo>
                  <a:pt x="984" y="829"/>
                </a:lnTo>
                <a:lnTo>
                  <a:pt x="987" y="833"/>
                </a:lnTo>
                <a:lnTo>
                  <a:pt x="991" y="836"/>
                </a:lnTo>
                <a:lnTo>
                  <a:pt x="995" y="837"/>
                </a:lnTo>
                <a:lnTo>
                  <a:pt x="996" y="839"/>
                </a:lnTo>
                <a:lnTo>
                  <a:pt x="1006" y="847"/>
                </a:lnTo>
                <a:lnTo>
                  <a:pt x="1002" y="850"/>
                </a:lnTo>
                <a:lnTo>
                  <a:pt x="997" y="855"/>
                </a:lnTo>
                <a:lnTo>
                  <a:pt x="995" y="850"/>
                </a:lnTo>
                <a:lnTo>
                  <a:pt x="990" y="845"/>
                </a:lnTo>
                <a:lnTo>
                  <a:pt x="988" y="844"/>
                </a:lnTo>
                <a:lnTo>
                  <a:pt x="983" y="841"/>
                </a:lnTo>
                <a:lnTo>
                  <a:pt x="976" y="837"/>
                </a:lnTo>
                <a:lnTo>
                  <a:pt x="972" y="836"/>
                </a:lnTo>
                <a:lnTo>
                  <a:pt x="971" y="839"/>
                </a:lnTo>
                <a:lnTo>
                  <a:pt x="969" y="841"/>
                </a:lnTo>
                <a:lnTo>
                  <a:pt x="971" y="844"/>
                </a:lnTo>
                <a:lnTo>
                  <a:pt x="971" y="845"/>
                </a:lnTo>
                <a:lnTo>
                  <a:pt x="964" y="848"/>
                </a:lnTo>
                <a:lnTo>
                  <a:pt x="957" y="845"/>
                </a:lnTo>
                <a:lnTo>
                  <a:pt x="952" y="854"/>
                </a:lnTo>
                <a:lnTo>
                  <a:pt x="946" y="855"/>
                </a:lnTo>
                <a:lnTo>
                  <a:pt x="944" y="849"/>
                </a:lnTo>
                <a:lnTo>
                  <a:pt x="935" y="849"/>
                </a:lnTo>
                <a:lnTo>
                  <a:pt x="935" y="840"/>
                </a:lnTo>
                <a:lnTo>
                  <a:pt x="928" y="839"/>
                </a:lnTo>
                <a:lnTo>
                  <a:pt x="930" y="836"/>
                </a:lnTo>
                <a:lnTo>
                  <a:pt x="919" y="835"/>
                </a:lnTo>
                <a:lnTo>
                  <a:pt x="918" y="829"/>
                </a:lnTo>
                <a:lnTo>
                  <a:pt x="907" y="830"/>
                </a:lnTo>
                <a:lnTo>
                  <a:pt x="907" y="836"/>
                </a:lnTo>
                <a:lnTo>
                  <a:pt x="892" y="836"/>
                </a:lnTo>
                <a:lnTo>
                  <a:pt x="876" y="829"/>
                </a:lnTo>
                <a:lnTo>
                  <a:pt x="873" y="826"/>
                </a:lnTo>
                <a:lnTo>
                  <a:pt x="870" y="829"/>
                </a:lnTo>
                <a:lnTo>
                  <a:pt x="851" y="830"/>
                </a:lnTo>
                <a:lnTo>
                  <a:pt x="834" y="836"/>
                </a:lnTo>
                <a:lnTo>
                  <a:pt x="832" y="837"/>
                </a:lnTo>
                <a:lnTo>
                  <a:pt x="829" y="841"/>
                </a:lnTo>
                <a:lnTo>
                  <a:pt x="824" y="845"/>
                </a:lnTo>
                <a:lnTo>
                  <a:pt x="817" y="848"/>
                </a:lnTo>
                <a:lnTo>
                  <a:pt x="815" y="848"/>
                </a:lnTo>
                <a:lnTo>
                  <a:pt x="816" y="845"/>
                </a:lnTo>
                <a:lnTo>
                  <a:pt x="820" y="842"/>
                </a:lnTo>
                <a:lnTo>
                  <a:pt x="821" y="841"/>
                </a:lnTo>
                <a:lnTo>
                  <a:pt x="816" y="840"/>
                </a:lnTo>
                <a:lnTo>
                  <a:pt x="821" y="830"/>
                </a:lnTo>
                <a:lnTo>
                  <a:pt x="815" y="834"/>
                </a:lnTo>
                <a:lnTo>
                  <a:pt x="811" y="835"/>
                </a:lnTo>
                <a:lnTo>
                  <a:pt x="811" y="850"/>
                </a:lnTo>
                <a:lnTo>
                  <a:pt x="804" y="855"/>
                </a:lnTo>
                <a:lnTo>
                  <a:pt x="801" y="858"/>
                </a:lnTo>
                <a:lnTo>
                  <a:pt x="797" y="865"/>
                </a:lnTo>
                <a:lnTo>
                  <a:pt x="791" y="873"/>
                </a:lnTo>
                <a:lnTo>
                  <a:pt x="786" y="879"/>
                </a:lnTo>
                <a:lnTo>
                  <a:pt x="781" y="881"/>
                </a:lnTo>
                <a:lnTo>
                  <a:pt x="775" y="882"/>
                </a:lnTo>
                <a:lnTo>
                  <a:pt x="770" y="882"/>
                </a:lnTo>
                <a:lnTo>
                  <a:pt x="768" y="882"/>
                </a:lnTo>
                <a:lnTo>
                  <a:pt x="777" y="874"/>
                </a:lnTo>
                <a:lnTo>
                  <a:pt x="768" y="868"/>
                </a:lnTo>
                <a:lnTo>
                  <a:pt x="766" y="875"/>
                </a:lnTo>
                <a:lnTo>
                  <a:pt x="762" y="872"/>
                </a:lnTo>
                <a:lnTo>
                  <a:pt x="760" y="875"/>
                </a:lnTo>
                <a:lnTo>
                  <a:pt x="763" y="880"/>
                </a:lnTo>
                <a:lnTo>
                  <a:pt x="761" y="887"/>
                </a:lnTo>
                <a:lnTo>
                  <a:pt x="755" y="883"/>
                </a:lnTo>
                <a:lnTo>
                  <a:pt x="751" y="892"/>
                </a:lnTo>
                <a:lnTo>
                  <a:pt x="744" y="897"/>
                </a:lnTo>
                <a:lnTo>
                  <a:pt x="743" y="901"/>
                </a:lnTo>
                <a:lnTo>
                  <a:pt x="731" y="905"/>
                </a:lnTo>
                <a:lnTo>
                  <a:pt x="737" y="913"/>
                </a:lnTo>
                <a:lnTo>
                  <a:pt x="736" y="918"/>
                </a:lnTo>
                <a:lnTo>
                  <a:pt x="727" y="920"/>
                </a:lnTo>
                <a:lnTo>
                  <a:pt x="735" y="928"/>
                </a:lnTo>
                <a:lnTo>
                  <a:pt x="733" y="931"/>
                </a:lnTo>
                <a:lnTo>
                  <a:pt x="732" y="936"/>
                </a:lnTo>
                <a:lnTo>
                  <a:pt x="731" y="942"/>
                </a:lnTo>
                <a:lnTo>
                  <a:pt x="731" y="946"/>
                </a:lnTo>
                <a:lnTo>
                  <a:pt x="731" y="949"/>
                </a:lnTo>
                <a:lnTo>
                  <a:pt x="731" y="953"/>
                </a:lnTo>
                <a:lnTo>
                  <a:pt x="731" y="955"/>
                </a:lnTo>
                <a:lnTo>
                  <a:pt x="731" y="956"/>
                </a:lnTo>
                <a:lnTo>
                  <a:pt x="738" y="971"/>
                </a:lnTo>
                <a:lnTo>
                  <a:pt x="729" y="972"/>
                </a:lnTo>
                <a:lnTo>
                  <a:pt x="721" y="965"/>
                </a:lnTo>
                <a:lnTo>
                  <a:pt x="720" y="965"/>
                </a:lnTo>
                <a:lnTo>
                  <a:pt x="715" y="965"/>
                </a:lnTo>
                <a:lnTo>
                  <a:pt x="708" y="964"/>
                </a:lnTo>
                <a:lnTo>
                  <a:pt x="698" y="959"/>
                </a:lnTo>
                <a:lnTo>
                  <a:pt x="689" y="955"/>
                </a:lnTo>
                <a:lnTo>
                  <a:pt x="682" y="953"/>
                </a:lnTo>
                <a:lnTo>
                  <a:pt x="676" y="948"/>
                </a:lnTo>
                <a:lnTo>
                  <a:pt x="672" y="940"/>
                </a:lnTo>
                <a:lnTo>
                  <a:pt x="669" y="931"/>
                </a:lnTo>
                <a:lnTo>
                  <a:pt x="664" y="924"/>
                </a:lnTo>
                <a:lnTo>
                  <a:pt x="661" y="918"/>
                </a:lnTo>
                <a:lnTo>
                  <a:pt x="660" y="911"/>
                </a:lnTo>
                <a:lnTo>
                  <a:pt x="660" y="907"/>
                </a:lnTo>
                <a:lnTo>
                  <a:pt x="657" y="907"/>
                </a:lnTo>
                <a:lnTo>
                  <a:pt x="652" y="903"/>
                </a:lnTo>
                <a:lnTo>
                  <a:pt x="644" y="890"/>
                </a:lnTo>
                <a:lnTo>
                  <a:pt x="638" y="877"/>
                </a:lnTo>
                <a:lnTo>
                  <a:pt x="637" y="875"/>
                </a:lnTo>
                <a:lnTo>
                  <a:pt x="638" y="880"/>
                </a:lnTo>
                <a:lnTo>
                  <a:pt x="637" y="881"/>
                </a:lnTo>
                <a:lnTo>
                  <a:pt x="633" y="877"/>
                </a:lnTo>
                <a:lnTo>
                  <a:pt x="631" y="868"/>
                </a:lnTo>
                <a:lnTo>
                  <a:pt x="629" y="859"/>
                </a:lnTo>
                <a:lnTo>
                  <a:pt x="627" y="851"/>
                </a:lnTo>
                <a:lnTo>
                  <a:pt x="625" y="845"/>
                </a:lnTo>
                <a:lnTo>
                  <a:pt x="621" y="842"/>
                </a:lnTo>
                <a:lnTo>
                  <a:pt x="616" y="839"/>
                </a:lnTo>
                <a:lnTo>
                  <a:pt x="610" y="836"/>
                </a:lnTo>
                <a:lnTo>
                  <a:pt x="606" y="833"/>
                </a:lnTo>
                <a:lnTo>
                  <a:pt x="601" y="828"/>
                </a:lnTo>
                <a:lnTo>
                  <a:pt x="599" y="826"/>
                </a:lnTo>
                <a:lnTo>
                  <a:pt x="598" y="825"/>
                </a:lnTo>
                <a:lnTo>
                  <a:pt x="595" y="825"/>
                </a:lnTo>
                <a:lnTo>
                  <a:pt x="588" y="824"/>
                </a:lnTo>
                <a:lnTo>
                  <a:pt x="580" y="822"/>
                </a:lnTo>
                <a:lnTo>
                  <a:pt x="575" y="822"/>
                </a:lnTo>
                <a:lnTo>
                  <a:pt x="570" y="824"/>
                </a:lnTo>
                <a:lnTo>
                  <a:pt x="565" y="828"/>
                </a:lnTo>
                <a:lnTo>
                  <a:pt x="562" y="833"/>
                </a:lnTo>
                <a:lnTo>
                  <a:pt x="558" y="836"/>
                </a:lnTo>
                <a:lnTo>
                  <a:pt x="556" y="839"/>
                </a:lnTo>
                <a:lnTo>
                  <a:pt x="554" y="843"/>
                </a:lnTo>
                <a:lnTo>
                  <a:pt x="553" y="848"/>
                </a:lnTo>
                <a:lnTo>
                  <a:pt x="551" y="850"/>
                </a:lnTo>
                <a:lnTo>
                  <a:pt x="542" y="854"/>
                </a:lnTo>
                <a:lnTo>
                  <a:pt x="535" y="854"/>
                </a:lnTo>
                <a:lnTo>
                  <a:pt x="535" y="851"/>
                </a:lnTo>
                <a:lnTo>
                  <a:pt x="533" y="847"/>
                </a:lnTo>
                <a:lnTo>
                  <a:pt x="532" y="842"/>
                </a:lnTo>
                <a:lnTo>
                  <a:pt x="530" y="840"/>
                </a:lnTo>
                <a:lnTo>
                  <a:pt x="526" y="839"/>
                </a:lnTo>
                <a:lnTo>
                  <a:pt x="522" y="836"/>
                </a:lnTo>
                <a:lnTo>
                  <a:pt x="517" y="834"/>
                </a:lnTo>
                <a:lnTo>
                  <a:pt x="513" y="832"/>
                </a:lnTo>
                <a:lnTo>
                  <a:pt x="509" y="828"/>
                </a:lnTo>
                <a:lnTo>
                  <a:pt x="505" y="822"/>
                </a:lnTo>
                <a:lnTo>
                  <a:pt x="502" y="813"/>
                </a:lnTo>
                <a:lnTo>
                  <a:pt x="501" y="803"/>
                </a:lnTo>
                <a:lnTo>
                  <a:pt x="500" y="796"/>
                </a:lnTo>
                <a:lnTo>
                  <a:pt x="499" y="794"/>
                </a:lnTo>
                <a:lnTo>
                  <a:pt x="497" y="795"/>
                </a:lnTo>
                <a:lnTo>
                  <a:pt x="496" y="796"/>
                </a:lnTo>
                <a:lnTo>
                  <a:pt x="494" y="787"/>
                </a:lnTo>
                <a:lnTo>
                  <a:pt x="486" y="776"/>
                </a:lnTo>
                <a:lnTo>
                  <a:pt x="481" y="778"/>
                </a:lnTo>
                <a:lnTo>
                  <a:pt x="480" y="776"/>
                </a:lnTo>
                <a:lnTo>
                  <a:pt x="478" y="773"/>
                </a:lnTo>
                <a:lnTo>
                  <a:pt x="475" y="769"/>
                </a:lnTo>
                <a:lnTo>
                  <a:pt x="474" y="765"/>
                </a:lnTo>
                <a:lnTo>
                  <a:pt x="472" y="760"/>
                </a:lnTo>
                <a:lnTo>
                  <a:pt x="467" y="757"/>
                </a:lnTo>
                <a:lnTo>
                  <a:pt x="464" y="754"/>
                </a:lnTo>
                <a:lnTo>
                  <a:pt x="462" y="753"/>
                </a:lnTo>
                <a:lnTo>
                  <a:pt x="456" y="748"/>
                </a:lnTo>
                <a:lnTo>
                  <a:pt x="456" y="738"/>
                </a:lnTo>
                <a:lnTo>
                  <a:pt x="450" y="734"/>
                </a:lnTo>
                <a:close/>
              </a:path>
            </a:pathLst>
          </a:custGeom>
          <a:solidFill>
            <a:schemeClr val="bg1">
              <a:lumMod val="75000"/>
            </a:schemeClr>
          </a:solidFill>
          <a:ln>
            <a:noFill/>
          </a:ln>
        </p:spPr>
        <p:txBody>
          <a:bodyPr vert="horz" wrap="square" lIns="93296" tIns="46648" rIns="93296" bIns="46648" numCol="1" anchor="t" anchorCtr="0" compatLnSpc="1">
            <a:prstTxWarp prst="textNoShape">
              <a:avLst/>
            </a:prstTxWarp>
          </a:bodyPr>
          <a:lstStyle/>
          <a:p>
            <a:endParaRPr lang="en-US"/>
          </a:p>
        </p:txBody>
      </p:sp>
      <p:sp>
        <p:nvSpPr>
          <p:cNvPr id="38" name="Up-Down Arrow 37"/>
          <p:cNvSpPr/>
          <p:nvPr/>
        </p:nvSpPr>
        <p:spPr>
          <a:xfrm>
            <a:off x="7815346" y="3021255"/>
            <a:ext cx="168058" cy="402983"/>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graphicFrame>
        <p:nvGraphicFramePr>
          <p:cNvPr id="69" name="Object 68"/>
          <p:cNvGraphicFramePr>
            <a:graphicFrameLocks/>
          </p:cNvGraphicFramePr>
          <p:nvPr>
            <p:custDataLst>
              <p:tags r:id="rId4"/>
            </p:custDataLst>
            <p:extLst>
              <p:ext uri="{D42A27DB-BD31-4B8C-83A1-F6EECF244321}">
                <p14:modId xmlns:p14="http://schemas.microsoft.com/office/powerpoint/2010/main" val="3898996225"/>
              </p:ext>
            </p:extLst>
          </p:nvPr>
        </p:nvGraphicFramePr>
        <p:xfrm>
          <a:off x="457200" y="1524000"/>
          <a:ext cx="7848713" cy="4191000"/>
        </p:xfrm>
        <a:graphic>
          <a:graphicData uri="http://schemas.openxmlformats.org/presentationml/2006/ole">
            <mc:AlternateContent xmlns:mc="http://schemas.openxmlformats.org/markup-compatibility/2006">
              <mc:Choice xmlns:v="urn:schemas-microsoft-com:vml" Requires="v">
                <p:oleObj spid="_x0000_s155609" name="Chart" r:id="rId13" imgW="7848713" imgH="4191000" progId="MSGraph.Chart.8">
                  <p:embed followColorScheme="full"/>
                </p:oleObj>
              </mc:Choice>
              <mc:Fallback>
                <p:oleObj name="Chart" r:id="rId13" imgW="7848713" imgH="4191000" progId="MSGraph.Chart.8">
                  <p:embed followColorScheme="full"/>
                  <p:pic>
                    <p:nvPicPr>
                      <p:cNvPr id="0" name=""/>
                      <p:cNvPicPr/>
                      <p:nvPr/>
                    </p:nvPicPr>
                    <p:blipFill>
                      <a:blip r:embed="rId14"/>
                      <a:stretch>
                        <a:fillRect/>
                      </a:stretch>
                    </p:blipFill>
                    <p:spPr>
                      <a:xfrm>
                        <a:off x="457200" y="1524000"/>
                        <a:ext cx="7848713" cy="4191000"/>
                      </a:xfrm>
                      <a:prstGeom prst="rect">
                        <a:avLst/>
                      </a:prstGeom>
                    </p:spPr>
                  </p:pic>
                </p:oleObj>
              </mc:Fallback>
            </mc:AlternateContent>
          </a:graphicData>
        </a:graphic>
      </p:graphicFrame>
      <p:sp useBgFill="1">
        <p:nvSpPr>
          <p:cNvPr id="71" name="Rectangle 70"/>
          <p:cNvSpPr/>
          <p:nvPr>
            <p:custDataLst>
              <p:tags r:id="rId5"/>
            </p:custDataLst>
          </p:nvPr>
        </p:nvSpPr>
        <p:spPr bwMode="gray">
          <a:xfrm>
            <a:off x="6657975" y="3530600"/>
            <a:ext cx="628650" cy="274638"/>
          </a:xfrm>
          <a:prstGeom prst="rect">
            <a:avLst/>
          </a:prstGeom>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3B037393-0305-426F-A9E8-67AAB367D638}" type="datetime'''''''''1''''5''''.''''''''''''''''''''''''2''''''%'">
              <a:rPr lang="en-US" sz="1800">
                <a:solidFill>
                  <a:schemeClr val="tx1"/>
                </a:solidFill>
              </a:rPr>
              <a:pPr/>
              <a:t>15.2%</a:t>
            </a:fld>
            <a:endParaRPr lang="en-US" sz="1800" dirty="0">
              <a:solidFill>
                <a:schemeClr val="tx1"/>
              </a:solidFill>
              <a:latin typeface="Calibri Light"/>
              <a:sym typeface="Calibri Light"/>
            </a:endParaRPr>
          </a:p>
        </p:txBody>
      </p:sp>
      <p:sp useBgFill="1">
        <p:nvSpPr>
          <p:cNvPr id="72" name="Rectangle 71"/>
          <p:cNvSpPr/>
          <p:nvPr>
            <p:custDataLst>
              <p:tags r:id="rId6"/>
            </p:custDataLst>
          </p:nvPr>
        </p:nvSpPr>
        <p:spPr bwMode="gray">
          <a:xfrm>
            <a:off x="4152900" y="447833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8E848EE3-A4DC-4D29-ABBB-C99AB355B9AF}" type="datetime'''''1''''''''''''''''''''''''''2''.3''''''%'''''''''''''''''''">
              <a:rPr lang="en-US" sz="1800">
                <a:solidFill>
                  <a:schemeClr val="tx1"/>
                </a:solidFill>
              </a:rPr>
              <a:pPr algn="ctr"/>
              <a:t>12.3%</a:t>
            </a:fld>
            <a:endParaRPr lang="en-US" sz="1800" dirty="0">
              <a:solidFill>
                <a:schemeClr val="tx1"/>
              </a:solidFill>
              <a:latin typeface="Calibri Light"/>
              <a:sym typeface="Calibri Light"/>
            </a:endParaRPr>
          </a:p>
        </p:txBody>
      </p:sp>
      <p:sp useBgFill="1">
        <p:nvSpPr>
          <p:cNvPr id="73" name="Rectangle 72"/>
          <p:cNvSpPr/>
          <p:nvPr>
            <p:custDataLst>
              <p:tags r:id="rId7"/>
            </p:custDataLst>
          </p:nvPr>
        </p:nvSpPr>
        <p:spPr bwMode="gray">
          <a:xfrm>
            <a:off x="4152900" y="386873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654AC86D-9038-40BD-8AAC-AD5766651F3A}" type="datetime'''''''''''''''''''''12''.''8''''''%'''''''''''''">
              <a:rPr lang="en-US" sz="1800">
                <a:solidFill>
                  <a:schemeClr val="tx1"/>
                </a:solidFill>
              </a:rPr>
              <a:pPr algn="ctr"/>
              <a:t>12.8%</a:t>
            </a:fld>
            <a:endParaRPr lang="en-US" sz="1800" dirty="0">
              <a:solidFill>
                <a:schemeClr val="tx1"/>
              </a:solidFill>
              <a:latin typeface="Calibri Light"/>
              <a:sym typeface="Calibri Light"/>
            </a:endParaRPr>
          </a:p>
        </p:txBody>
      </p:sp>
      <p:sp useBgFill="1">
        <p:nvSpPr>
          <p:cNvPr id="74" name="Rectangle 73"/>
          <p:cNvSpPr/>
          <p:nvPr>
            <p:custDataLst>
              <p:tags r:id="rId8"/>
            </p:custDataLst>
          </p:nvPr>
        </p:nvSpPr>
        <p:spPr bwMode="gray">
          <a:xfrm>
            <a:off x="1073150" y="381158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A1F8D092-A3D9-421E-938E-686C74E12CE8}" type="datetime'''''''1''''''''''2.''''''''''''''''''''''''''''''9''''%'''''">
              <a:rPr lang="en-US" sz="1800">
                <a:solidFill>
                  <a:schemeClr val="tx1"/>
                </a:solidFill>
              </a:rPr>
              <a:pPr algn="ctr"/>
              <a:t>12.9%</a:t>
            </a:fld>
            <a:endParaRPr lang="en-US" sz="1800" dirty="0">
              <a:solidFill>
                <a:schemeClr val="tx1"/>
              </a:solidFill>
              <a:latin typeface="Calibri Light"/>
              <a:sym typeface="Calibri Light"/>
            </a:endParaRPr>
          </a:p>
        </p:txBody>
      </p:sp>
      <p:sp>
        <p:nvSpPr>
          <p:cNvPr id="2" name="Title 1"/>
          <p:cNvSpPr>
            <a:spLocks noGrp="1"/>
          </p:cNvSpPr>
          <p:nvPr>
            <p:ph type="title"/>
          </p:nvPr>
        </p:nvSpPr>
        <p:spPr>
          <a:xfrm>
            <a:off x="121489" y="234863"/>
            <a:ext cx="8794113" cy="376834"/>
          </a:xfrm>
        </p:spPr>
        <p:txBody>
          <a:bodyPr/>
          <a:lstStyle/>
          <a:p>
            <a:r>
              <a:rPr lang="en-US" dirty="0" smtClean="0"/>
              <a:t>Profile of Massachusetts’ health care spending</a:t>
            </a:r>
            <a:endParaRPr lang="en-US" dirty="0"/>
          </a:p>
        </p:txBody>
      </p:sp>
      <p:grpSp>
        <p:nvGrpSpPr>
          <p:cNvPr id="33" name="Group 32"/>
          <p:cNvGrpSpPr/>
          <p:nvPr/>
        </p:nvGrpSpPr>
        <p:grpSpPr>
          <a:xfrm>
            <a:off x="8556900" y="62718"/>
            <a:ext cx="526780" cy="525890"/>
            <a:chOff x="8386059" y="61469"/>
            <a:chExt cx="516263" cy="515421"/>
          </a:xfrm>
          <a:solidFill>
            <a:srgbClr val="0C2D83"/>
          </a:solidFill>
        </p:grpSpPr>
        <p:sp>
          <p:nvSpPr>
            <p:cNvPr id="34" name="Oval 33"/>
            <p:cNvSpPr/>
            <p:nvPr/>
          </p:nvSpPr>
          <p:spPr>
            <a:xfrm>
              <a:off x="8386059" y="61469"/>
              <a:ext cx="249035" cy="249035"/>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35" name="Oval 34"/>
            <p:cNvSpPr/>
            <p:nvPr/>
          </p:nvSpPr>
          <p:spPr>
            <a:xfrm>
              <a:off x="8653287" y="61469"/>
              <a:ext cx="249035" cy="249035"/>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36" name="Oval 35"/>
            <p:cNvSpPr/>
            <p:nvPr/>
          </p:nvSpPr>
          <p:spPr>
            <a:xfrm>
              <a:off x="8653287" y="327855"/>
              <a:ext cx="249035" cy="249035"/>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37" name="Oval 36"/>
            <p:cNvSpPr/>
            <p:nvPr/>
          </p:nvSpPr>
          <p:spPr>
            <a:xfrm>
              <a:off x="8386059" y="327855"/>
              <a:ext cx="249035" cy="249035"/>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
        <p:nvSpPr>
          <p:cNvPr id="23" name="Oval 22"/>
          <p:cNvSpPr/>
          <p:nvPr/>
        </p:nvSpPr>
        <p:spPr>
          <a:xfrm>
            <a:off x="475555" y="1128454"/>
            <a:ext cx="372670" cy="372648"/>
          </a:xfrm>
          <a:prstGeom prst="ellips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307" tIns="46648" rIns="93296" bIns="46648" rtlCol="0" anchor="ctr"/>
          <a:lstStyle/>
          <a:p>
            <a:pPr algn="ctr"/>
            <a:r>
              <a:rPr lang="en-US" b="1" dirty="0" smtClean="0"/>
              <a:t>1</a:t>
            </a:r>
            <a:endParaRPr lang="en-US" b="1" dirty="0"/>
          </a:p>
        </p:txBody>
      </p:sp>
      <p:sp>
        <p:nvSpPr>
          <p:cNvPr id="24" name="Content Placeholder 2"/>
          <p:cNvSpPr txBox="1">
            <a:spLocks/>
          </p:cNvSpPr>
          <p:nvPr/>
        </p:nvSpPr>
        <p:spPr bwMode="auto">
          <a:xfrm>
            <a:off x="922735" y="942127"/>
            <a:ext cx="3518733" cy="75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b="1" dirty="0" smtClean="0">
                <a:solidFill>
                  <a:schemeClr val="tx2"/>
                </a:solidFill>
                <a:latin typeface="Calibri Light" panose="020F0302020204030204" pitchFamily="34" charset="0"/>
              </a:rPr>
              <a:t>Levels of spending: </a:t>
            </a:r>
            <a:r>
              <a:rPr lang="en-US" dirty="0" smtClean="0">
                <a:latin typeface="Calibri Light" panose="020F0302020204030204" pitchFamily="34" charset="0"/>
              </a:rPr>
              <a:t>what </a:t>
            </a:r>
            <a:r>
              <a:rPr lang="en-US" dirty="0">
                <a:latin typeface="Calibri Light" panose="020F0302020204030204" pitchFamily="34" charset="0"/>
              </a:rPr>
              <a:t>explains the difference in Massachusetts spending </a:t>
            </a:r>
            <a:r>
              <a:rPr lang="en-US" dirty="0" smtClean="0">
                <a:latin typeface="Calibri Light" panose="020F0302020204030204" pitchFamily="34" charset="0"/>
              </a:rPr>
              <a:t>relative </a:t>
            </a:r>
            <a:r>
              <a:rPr lang="en-US" dirty="0">
                <a:latin typeface="Calibri Light" panose="020F0302020204030204" pitchFamily="34" charset="0"/>
              </a:rPr>
              <a:t>to the U.S. average?</a:t>
            </a:r>
            <a:endParaRPr lang="en-US" b="1" dirty="0" smtClean="0">
              <a:latin typeface="Calibri Light" panose="020F0302020204030204" pitchFamily="34" charset="0"/>
            </a:endParaRPr>
          </a:p>
        </p:txBody>
      </p:sp>
      <p:sp>
        <p:nvSpPr>
          <p:cNvPr id="25" name="Oval 24"/>
          <p:cNvSpPr/>
          <p:nvPr/>
        </p:nvSpPr>
        <p:spPr>
          <a:xfrm>
            <a:off x="4789723" y="1128454"/>
            <a:ext cx="372670" cy="372648"/>
          </a:xfrm>
          <a:prstGeom prst="ellips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307" tIns="46648" rIns="93296" bIns="46648" rtlCol="0" anchor="ctr"/>
          <a:lstStyle/>
          <a:p>
            <a:pPr algn="ctr"/>
            <a:r>
              <a:rPr lang="en-US" b="1" dirty="0" smtClean="0"/>
              <a:t>2</a:t>
            </a:r>
            <a:endParaRPr lang="en-US" b="1" dirty="0"/>
          </a:p>
        </p:txBody>
      </p:sp>
      <p:sp>
        <p:nvSpPr>
          <p:cNvPr id="26" name="Content Placeholder 2"/>
          <p:cNvSpPr txBox="1">
            <a:spLocks/>
          </p:cNvSpPr>
          <p:nvPr/>
        </p:nvSpPr>
        <p:spPr bwMode="auto">
          <a:xfrm>
            <a:off x="5236904" y="942127"/>
            <a:ext cx="3518733" cy="75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b="1" dirty="0" smtClean="0">
                <a:solidFill>
                  <a:schemeClr val="tx2"/>
                </a:solidFill>
                <a:latin typeface="Calibri Light" panose="020F0302020204030204" pitchFamily="34" charset="0"/>
              </a:rPr>
              <a:t>Trends in spending</a:t>
            </a:r>
            <a:r>
              <a:rPr lang="en-US" b="1" dirty="0" smtClean="0">
                <a:latin typeface="Calibri Light" panose="020F0302020204030204" pitchFamily="34" charset="0"/>
              </a:rPr>
              <a:t>:  </a:t>
            </a:r>
            <a:r>
              <a:rPr lang="en-US" dirty="0" smtClean="0">
                <a:latin typeface="Calibri Light" panose="020F0302020204030204" pitchFamily="34" charset="0"/>
              </a:rPr>
              <a:t>what </a:t>
            </a:r>
            <a:r>
              <a:rPr lang="en-US" dirty="0">
                <a:latin typeface="Calibri Light" panose="020F0302020204030204" pitchFamily="34" charset="0"/>
              </a:rPr>
              <a:t>contributed to the growth in Massachusetts health care spending over the past two decades? </a:t>
            </a:r>
            <a:endParaRPr lang="en-US" b="1" dirty="0" smtClean="0">
              <a:latin typeface="Calibri Light" panose="020F0302020204030204" pitchFamily="34" charset="0"/>
            </a:endParaRPr>
          </a:p>
        </p:txBody>
      </p:sp>
      <p:sp>
        <p:nvSpPr>
          <p:cNvPr id="27" name="Oval 26"/>
          <p:cNvSpPr/>
          <p:nvPr/>
        </p:nvSpPr>
        <p:spPr>
          <a:xfrm>
            <a:off x="475555" y="5797301"/>
            <a:ext cx="372670" cy="372648"/>
          </a:xfrm>
          <a:prstGeom prst="ellips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b="1" dirty="0" smtClean="0"/>
              <a:t>3</a:t>
            </a:r>
            <a:endParaRPr lang="en-US" b="1" dirty="0"/>
          </a:p>
        </p:txBody>
      </p:sp>
      <p:sp>
        <p:nvSpPr>
          <p:cNvPr id="28" name="Content Placeholder 2"/>
          <p:cNvSpPr txBox="1">
            <a:spLocks/>
          </p:cNvSpPr>
          <p:nvPr/>
        </p:nvSpPr>
        <p:spPr bwMode="auto">
          <a:xfrm>
            <a:off x="922735" y="5614293"/>
            <a:ext cx="372701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b="1" dirty="0" smtClean="0">
                <a:solidFill>
                  <a:schemeClr val="tx2"/>
                </a:solidFill>
                <a:latin typeface="Calibri Light" panose="020F0302020204030204" pitchFamily="34" charset="0"/>
              </a:rPr>
              <a:t>The Massachusetts delivery system</a:t>
            </a:r>
            <a:r>
              <a:rPr lang="en-US" b="1" dirty="0" smtClean="0">
                <a:latin typeface="Calibri Light" panose="020F0302020204030204" pitchFamily="34" charset="0"/>
              </a:rPr>
              <a:t>: </a:t>
            </a:r>
            <a:r>
              <a:rPr lang="en-US" dirty="0" smtClean="0">
                <a:latin typeface="Calibri Light" panose="020F0302020204030204" pitchFamily="34" charset="0"/>
              </a:rPr>
              <a:t>how </a:t>
            </a:r>
            <a:r>
              <a:rPr lang="en-US" dirty="0">
                <a:latin typeface="Calibri Light" panose="020F0302020204030204" pitchFamily="34" charset="0"/>
              </a:rPr>
              <a:t>do </a:t>
            </a:r>
            <a:r>
              <a:rPr lang="en-US" dirty="0" smtClean="0">
                <a:latin typeface="Calibri Light" panose="020F0302020204030204" pitchFamily="34" charset="0"/>
              </a:rPr>
              <a:t>characteristics </a:t>
            </a:r>
            <a:r>
              <a:rPr lang="en-US" dirty="0">
                <a:latin typeface="Calibri Light" panose="020F0302020204030204" pitchFamily="34" charset="0"/>
              </a:rPr>
              <a:t>of the state’s delivery system contribute to spending levels and trends?</a:t>
            </a:r>
            <a:endParaRPr lang="en-US" b="1" dirty="0" smtClean="0">
              <a:latin typeface="Calibri Light" panose="020F0302020204030204" pitchFamily="34" charset="0"/>
            </a:endParaRPr>
          </a:p>
        </p:txBody>
      </p:sp>
      <p:sp>
        <p:nvSpPr>
          <p:cNvPr id="29" name="Oval 28"/>
          <p:cNvSpPr/>
          <p:nvPr/>
        </p:nvSpPr>
        <p:spPr>
          <a:xfrm>
            <a:off x="4789723" y="5797301"/>
            <a:ext cx="372670" cy="372648"/>
          </a:xfrm>
          <a:prstGeom prst="ellips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307" tIns="46648" rIns="93296" bIns="46648" rtlCol="0" anchor="ctr"/>
          <a:lstStyle/>
          <a:p>
            <a:pPr algn="ctr"/>
            <a:r>
              <a:rPr lang="en-US" b="1" dirty="0" smtClean="0"/>
              <a:t>4</a:t>
            </a:r>
            <a:endParaRPr lang="en-US" b="1" dirty="0"/>
          </a:p>
        </p:txBody>
      </p:sp>
      <p:sp>
        <p:nvSpPr>
          <p:cNvPr id="30" name="Content Placeholder 2"/>
          <p:cNvSpPr txBox="1">
            <a:spLocks/>
          </p:cNvSpPr>
          <p:nvPr/>
        </p:nvSpPr>
        <p:spPr bwMode="auto">
          <a:xfrm>
            <a:off x="5236904" y="5614293"/>
            <a:ext cx="351873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b="1" dirty="0" smtClean="0">
                <a:solidFill>
                  <a:schemeClr val="tx2"/>
                </a:solidFill>
                <a:latin typeface="Calibri Light" panose="020F0302020204030204" pitchFamily="34" charset="0"/>
              </a:rPr>
              <a:t>Quality and access</a:t>
            </a:r>
            <a:r>
              <a:rPr lang="en-US" b="1" dirty="0" smtClean="0">
                <a:latin typeface="Calibri Light" panose="020F0302020204030204" pitchFamily="34" charset="0"/>
              </a:rPr>
              <a:t>: </a:t>
            </a:r>
            <a:r>
              <a:rPr lang="en-US" dirty="0" smtClean="0">
                <a:latin typeface="Calibri Light" panose="020F0302020204030204" pitchFamily="34" charset="0"/>
              </a:rPr>
              <a:t>how does Massachusetts </a:t>
            </a:r>
            <a:r>
              <a:rPr lang="en-US" dirty="0">
                <a:latin typeface="Calibri Light" panose="020F0302020204030204" pitchFamily="34" charset="0"/>
              </a:rPr>
              <a:t>perform compared to the </a:t>
            </a:r>
            <a:r>
              <a:rPr lang="en-US" dirty="0" smtClean="0">
                <a:latin typeface="Calibri Light" panose="020F0302020204030204" pitchFamily="34" charset="0"/>
              </a:rPr>
              <a:t>U.S. </a:t>
            </a:r>
            <a:r>
              <a:rPr lang="en-US" dirty="0">
                <a:latin typeface="Calibri Light" panose="020F0302020204030204" pitchFamily="34" charset="0"/>
              </a:rPr>
              <a:t>on measures of quality and access? </a:t>
            </a:r>
            <a:endParaRPr lang="en-US" b="1" dirty="0" smtClean="0">
              <a:latin typeface="Calibri Light" panose="020F0302020204030204" pitchFamily="34" charset="0"/>
            </a:endParaRPr>
          </a:p>
        </p:txBody>
      </p:sp>
      <p:sp>
        <p:nvSpPr>
          <p:cNvPr id="22" name="Rectangle 21"/>
          <p:cNvSpPr/>
          <p:nvPr/>
        </p:nvSpPr>
        <p:spPr>
          <a:xfrm>
            <a:off x="457200" y="1695794"/>
            <a:ext cx="8690040" cy="3918499"/>
          </a:xfrm>
          <a:prstGeom prst="rect">
            <a:avLst/>
          </a:prstGeom>
          <a:solidFill>
            <a:srgbClr val="F2F2F2">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Tree>
    <p:extLst>
      <p:ext uri="{BB962C8B-B14F-4D97-AF65-F5344CB8AC3E}">
        <p14:creationId xmlns:p14="http://schemas.microsoft.com/office/powerpoint/2010/main" val="3719555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ext uri="{D42A27DB-BD31-4B8C-83A1-F6EECF244321}">
                <p14:modId xmlns:p14="http://schemas.microsoft.com/office/powerpoint/2010/main" val="2688403682"/>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21604"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621" y="1621"/>
                        <a:ext cx="1619" cy="1619"/>
                      </a:xfrm>
                      <a:prstGeom prst="rect">
                        <a:avLst/>
                      </a:prstGeom>
                    </p:spPr>
                  </p:pic>
                </p:oleObj>
              </mc:Fallback>
            </mc:AlternateContent>
          </a:graphicData>
        </a:graphic>
      </p:graphicFrame>
      <p:sp>
        <p:nvSpPr>
          <p:cNvPr id="31" name="Rectangle 30"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sym typeface="Calibri Light"/>
            </a:endParaRPr>
          </a:p>
        </p:txBody>
      </p:sp>
      <p:sp>
        <p:nvSpPr>
          <p:cNvPr id="2" name="Title 1"/>
          <p:cNvSpPr>
            <a:spLocks noGrp="1"/>
          </p:cNvSpPr>
          <p:nvPr>
            <p:ph type="title"/>
          </p:nvPr>
        </p:nvSpPr>
        <p:spPr>
          <a:xfrm>
            <a:off x="121489" y="234863"/>
            <a:ext cx="8794113" cy="376834"/>
          </a:xfrm>
        </p:spPr>
        <p:txBody>
          <a:bodyPr/>
          <a:lstStyle/>
          <a:p>
            <a:r>
              <a:rPr lang="en-US" dirty="0"/>
              <a:t>Profile of Massachusetts’ health care spending</a:t>
            </a:r>
          </a:p>
        </p:txBody>
      </p:sp>
      <p:sp>
        <p:nvSpPr>
          <p:cNvPr id="23" name="Oval 22"/>
          <p:cNvSpPr/>
          <p:nvPr/>
        </p:nvSpPr>
        <p:spPr>
          <a:xfrm>
            <a:off x="475555" y="1128454"/>
            <a:ext cx="372670" cy="372648"/>
          </a:xfrm>
          <a:prstGeom prst="ellipse">
            <a:avLst/>
          </a:prstGeom>
          <a:solidFill>
            <a:srgbClr val="0C2D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307" tIns="46648" rIns="93296" bIns="46648" rtlCol="0" anchor="ctr"/>
          <a:lstStyle/>
          <a:p>
            <a:pPr algn="ctr"/>
            <a:r>
              <a:rPr lang="en-US" b="1" dirty="0" smtClean="0"/>
              <a:t>1</a:t>
            </a:r>
            <a:endParaRPr lang="en-US" b="1" dirty="0"/>
          </a:p>
        </p:txBody>
      </p:sp>
      <p:sp>
        <p:nvSpPr>
          <p:cNvPr id="24" name="Content Placeholder 2"/>
          <p:cNvSpPr txBox="1">
            <a:spLocks/>
          </p:cNvSpPr>
          <p:nvPr/>
        </p:nvSpPr>
        <p:spPr bwMode="auto">
          <a:xfrm>
            <a:off x="922735" y="942127"/>
            <a:ext cx="3518733" cy="75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r>
              <a:rPr lang="en-US" b="1" dirty="0">
                <a:solidFill>
                  <a:schemeClr val="tx2"/>
                </a:solidFill>
                <a:latin typeface="Calibri Light" panose="020F0302020204030204" pitchFamily="34" charset="0"/>
              </a:rPr>
              <a:t>Levels of spending: </a:t>
            </a:r>
            <a:r>
              <a:rPr lang="en-US" dirty="0">
                <a:latin typeface="Calibri Light" panose="020F0302020204030204" pitchFamily="34" charset="0"/>
              </a:rPr>
              <a:t>what explains the difference in Massachusetts spending relative to the U.S. average?</a:t>
            </a:r>
            <a:endParaRPr lang="en-US" b="1" dirty="0">
              <a:latin typeface="Calibri Light" panose="020F0302020204030204" pitchFamily="34" charset="0"/>
            </a:endParaRPr>
          </a:p>
        </p:txBody>
      </p:sp>
      <p:grpSp>
        <p:nvGrpSpPr>
          <p:cNvPr id="40" name="Group 39"/>
          <p:cNvGrpSpPr/>
          <p:nvPr/>
        </p:nvGrpSpPr>
        <p:grpSpPr>
          <a:xfrm>
            <a:off x="8556900" y="62718"/>
            <a:ext cx="526780" cy="525890"/>
            <a:chOff x="8386059" y="61469"/>
            <a:chExt cx="516263" cy="515421"/>
          </a:xfrm>
        </p:grpSpPr>
        <p:sp>
          <p:nvSpPr>
            <p:cNvPr id="41" name="Oval 40"/>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42" name="Oval 41"/>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43" name="Oval 42"/>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44" name="Oval 43"/>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grpSp>
        <p:nvGrpSpPr>
          <p:cNvPr id="26" name="Group 25"/>
          <p:cNvGrpSpPr/>
          <p:nvPr/>
        </p:nvGrpSpPr>
        <p:grpSpPr>
          <a:xfrm>
            <a:off x="8216026" y="2659640"/>
            <a:ext cx="539501" cy="395067"/>
            <a:chOff x="-2328285" y="2116138"/>
            <a:chExt cx="1885950" cy="1381125"/>
          </a:xfrm>
          <a:solidFill>
            <a:schemeClr val="bg1">
              <a:lumMod val="75000"/>
            </a:schemeClr>
          </a:solidFill>
        </p:grpSpPr>
        <p:sp>
          <p:nvSpPr>
            <p:cNvPr id="27" name="Freeform 157"/>
            <p:cNvSpPr>
              <a:spLocks/>
            </p:cNvSpPr>
            <p:nvPr/>
          </p:nvSpPr>
          <p:spPr bwMode="auto">
            <a:xfrm>
              <a:off x="-2328285" y="2116138"/>
              <a:ext cx="1822450" cy="946150"/>
            </a:xfrm>
            <a:custGeom>
              <a:avLst/>
              <a:gdLst>
                <a:gd name="T0" fmla="*/ 324 w 1148"/>
                <a:gd name="T1" fmla="*/ 82 h 596"/>
                <a:gd name="T2" fmla="*/ 714 w 1148"/>
                <a:gd name="T3" fmla="*/ 74 h 596"/>
                <a:gd name="T4" fmla="*/ 734 w 1148"/>
                <a:gd name="T5" fmla="*/ 78 h 596"/>
                <a:gd name="T6" fmla="*/ 744 w 1148"/>
                <a:gd name="T7" fmla="*/ 42 h 596"/>
                <a:gd name="T8" fmla="*/ 814 w 1148"/>
                <a:gd name="T9" fmla="*/ 0 h 596"/>
                <a:gd name="T10" fmla="*/ 856 w 1148"/>
                <a:gd name="T11" fmla="*/ 18 h 596"/>
                <a:gd name="T12" fmla="*/ 890 w 1148"/>
                <a:gd name="T13" fmla="*/ 110 h 596"/>
                <a:gd name="T14" fmla="*/ 888 w 1148"/>
                <a:gd name="T15" fmla="*/ 144 h 596"/>
                <a:gd name="T16" fmla="*/ 834 w 1148"/>
                <a:gd name="T17" fmla="*/ 184 h 596"/>
                <a:gd name="T18" fmla="*/ 802 w 1148"/>
                <a:gd name="T19" fmla="*/ 252 h 596"/>
                <a:gd name="T20" fmla="*/ 882 w 1148"/>
                <a:gd name="T21" fmla="*/ 294 h 596"/>
                <a:gd name="T22" fmla="*/ 940 w 1148"/>
                <a:gd name="T23" fmla="*/ 416 h 596"/>
                <a:gd name="T24" fmla="*/ 1036 w 1148"/>
                <a:gd name="T25" fmla="*/ 484 h 596"/>
                <a:gd name="T26" fmla="*/ 1122 w 1148"/>
                <a:gd name="T27" fmla="*/ 428 h 596"/>
                <a:gd name="T28" fmla="*/ 1088 w 1148"/>
                <a:gd name="T29" fmla="*/ 380 h 596"/>
                <a:gd name="T30" fmla="*/ 1066 w 1148"/>
                <a:gd name="T31" fmla="*/ 334 h 596"/>
                <a:gd name="T32" fmla="*/ 1106 w 1148"/>
                <a:gd name="T33" fmla="*/ 348 h 596"/>
                <a:gd name="T34" fmla="*/ 1148 w 1148"/>
                <a:gd name="T35" fmla="*/ 508 h 596"/>
                <a:gd name="T36" fmla="*/ 1110 w 1148"/>
                <a:gd name="T37" fmla="*/ 514 h 596"/>
                <a:gd name="T38" fmla="*/ 1012 w 1148"/>
                <a:gd name="T39" fmla="*/ 542 h 596"/>
                <a:gd name="T40" fmla="*/ 922 w 1148"/>
                <a:gd name="T41" fmla="*/ 572 h 596"/>
                <a:gd name="T42" fmla="*/ 924 w 1148"/>
                <a:gd name="T43" fmla="*/ 544 h 596"/>
                <a:gd name="T44" fmla="*/ 912 w 1148"/>
                <a:gd name="T45" fmla="*/ 502 h 596"/>
                <a:gd name="T46" fmla="*/ 816 w 1148"/>
                <a:gd name="T47" fmla="*/ 588 h 596"/>
                <a:gd name="T48" fmla="*/ 788 w 1148"/>
                <a:gd name="T49" fmla="*/ 562 h 596"/>
                <a:gd name="T50" fmla="*/ 774 w 1148"/>
                <a:gd name="T51" fmla="*/ 546 h 596"/>
                <a:gd name="T52" fmla="*/ 752 w 1148"/>
                <a:gd name="T53" fmla="*/ 516 h 596"/>
                <a:gd name="T54" fmla="*/ 700 w 1148"/>
                <a:gd name="T55" fmla="*/ 474 h 596"/>
                <a:gd name="T56" fmla="*/ 680 w 1148"/>
                <a:gd name="T57" fmla="*/ 416 h 596"/>
                <a:gd name="T58" fmla="*/ 552 w 1148"/>
                <a:gd name="T59" fmla="*/ 378 h 596"/>
                <a:gd name="T60" fmla="*/ 236 w 1148"/>
                <a:gd name="T61" fmla="*/ 400 h 596"/>
                <a:gd name="T62" fmla="*/ 216 w 1148"/>
                <a:gd name="T63" fmla="*/ 376 h 596"/>
                <a:gd name="T64" fmla="*/ 0 w 1148"/>
                <a:gd name="T65" fmla="*/ 366 h 596"/>
                <a:gd name="T66" fmla="*/ 82 w 1148"/>
                <a:gd name="T67" fmla="*/ 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596">
                  <a:moveTo>
                    <a:pt x="82" y="82"/>
                  </a:moveTo>
                  <a:lnTo>
                    <a:pt x="324" y="82"/>
                  </a:lnTo>
                  <a:lnTo>
                    <a:pt x="706" y="84"/>
                  </a:lnTo>
                  <a:lnTo>
                    <a:pt x="714" y="74"/>
                  </a:lnTo>
                  <a:lnTo>
                    <a:pt x="728" y="68"/>
                  </a:lnTo>
                  <a:lnTo>
                    <a:pt x="734" y="78"/>
                  </a:lnTo>
                  <a:lnTo>
                    <a:pt x="744" y="70"/>
                  </a:lnTo>
                  <a:lnTo>
                    <a:pt x="744" y="42"/>
                  </a:lnTo>
                  <a:lnTo>
                    <a:pt x="776" y="40"/>
                  </a:lnTo>
                  <a:lnTo>
                    <a:pt x="814" y="0"/>
                  </a:lnTo>
                  <a:lnTo>
                    <a:pt x="838" y="2"/>
                  </a:lnTo>
                  <a:lnTo>
                    <a:pt x="856" y="18"/>
                  </a:lnTo>
                  <a:lnTo>
                    <a:pt x="856" y="70"/>
                  </a:lnTo>
                  <a:lnTo>
                    <a:pt x="890" y="110"/>
                  </a:lnTo>
                  <a:lnTo>
                    <a:pt x="896" y="130"/>
                  </a:lnTo>
                  <a:lnTo>
                    <a:pt x="888" y="144"/>
                  </a:lnTo>
                  <a:lnTo>
                    <a:pt x="864" y="152"/>
                  </a:lnTo>
                  <a:lnTo>
                    <a:pt x="834" y="184"/>
                  </a:lnTo>
                  <a:lnTo>
                    <a:pt x="806" y="226"/>
                  </a:lnTo>
                  <a:lnTo>
                    <a:pt x="802" y="252"/>
                  </a:lnTo>
                  <a:lnTo>
                    <a:pt x="848" y="260"/>
                  </a:lnTo>
                  <a:lnTo>
                    <a:pt x="882" y="294"/>
                  </a:lnTo>
                  <a:lnTo>
                    <a:pt x="928" y="372"/>
                  </a:lnTo>
                  <a:lnTo>
                    <a:pt x="940" y="416"/>
                  </a:lnTo>
                  <a:lnTo>
                    <a:pt x="960" y="460"/>
                  </a:lnTo>
                  <a:lnTo>
                    <a:pt x="1036" y="484"/>
                  </a:lnTo>
                  <a:lnTo>
                    <a:pt x="1084" y="474"/>
                  </a:lnTo>
                  <a:lnTo>
                    <a:pt x="1122" y="428"/>
                  </a:lnTo>
                  <a:lnTo>
                    <a:pt x="1110" y="416"/>
                  </a:lnTo>
                  <a:lnTo>
                    <a:pt x="1088" y="380"/>
                  </a:lnTo>
                  <a:lnTo>
                    <a:pt x="1056" y="352"/>
                  </a:lnTo>
                  <a:lnTo>
                    <a:pt x="1066" y="334"/>
                  </a:lnTo>
                  <a:lnTo>
                    <a:pt x="1094" y="344"/>
                  </a:lnTo>
                  <a:lnTo>
                    <a:pt x="1106" y="348"/>
                  </a:lnTo>
                  <a:lnTo>
                    <a:pt x="1138" y="432"/>
                  </a:lnTo>
                  <a:lnTo>
                    <a:pt x="1148" y="508"/>
                  </a:lnTo>
                  <a:lnTo>
                    <a:pt x="1136" y="542"/>
                  </a:lnTo>
                  <a:lnTo>
                    <a:pt x="1110" y="514"/>
                  </a:lnTo>
                  <a:lnTo>
                    <a:pt x="1068" y="530"/>
                  </a:lnTo>
                  <a:lnTo>
                    <a:pt x="1012" y="542"/>
                  </a:lnTo>
                  <a:lnTo>
                    <a:pt x="940" y="576"/>
                  </a:lnTo>
                  <a:lnTo>
                    <a:pt x="922" y="572"/>
                  </a:lnTo>
                  <a:lnTo>
                    <a:pt x="916" y="560"/>
                  </a:lnTo>
                  <a:lnTo>
                    <a:pt x="924" y="544"/>
                  </a:lnTo>
                  <a:lnTo>
                    <a:pt x="924" y="506"/>
                  </a:lnTo>
                  <a:lnTo>
                    <a:pt x="912" y="502"/>
                  </a:lnTo>
                  <a:lnTo>
                    <a:pt x="868" y="548"/>
                  </a:lnTo>
                  <a:lnTo>
                    <a:pt x="816" y="588"/>
                  </a:lnTo>
                  <a:lnTo>
                    <a:pt x="804" y="596"/>
                  </a:lnTo>
                  <a:lnTo>
                    <a:pt x="788" y="562"/>
                  </a:lnTo>
                  <a:lnTo>
                    <a:pt x="786" y="552"/>
                  </a:lnTo>
                  <a:lnTo>
                    <a:pt x="774" y="546"/>
                  </a:lnTo>
                  <a:lnTo>
                    <a:pt x="770" y="534"/>
                  </a:lnTo>
                  <a:lnTo>
                    <a:pt x="752" y="516"/>
                  </a:lnTo>
                  <a:lnTo>
                    <a:pt x="752" y="504"/>
                  </a:lnTo>
                  <a:lnTo>
                    <a:pt x="700" y="474"/>
                  </a:lnTo>
                  <a:lnTo>
                    <a:pt x="696" y="430"/>
                  </a:lnTo>
                  <a:lnTo>
                    <a:pt x="680" y="416"/>
                  </a:lnTo>
                  <a:lnTo>
                    <a:pt x="676" y="376"/>
                  </a:lnTo>
                  <a:lnTo>
                    <a:pt x="552" y="378"/>
                  </a:lnTo>
                  <a:lnTo>
                    <a:pt x="244" y="388"/>
                  </a:lnTo>
                  <a:lnTo>
                    <a:pt x="236" y="400"/>
                  </a:lnTo>
                  <a:lnTo>
                    <a:pt x="228" y="404"/>
                  </a:lnTo>
                  <a:lnTo>
                    <a:pt x="216" y="376"/>
                  </a:lnTo>
                  <a:lnTo>
                    <a:pt x="8" y="382"/>
                  </a:lnTo>
                  <a:lnTo>
                    <a:pt x="0" y="366"/>
                  </a:lnTo>
                  <a:lnTo>
                    <a:pt x="82" y="82"/>
                  </a:lnTo>
                  <a:lnTo>
                    <a:pt x="82" y="8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58"/>
            <p:cNvSpPr>
              <a:spLocks/>
            </p:cNvSpPr>
            <p:nvPr/>
          </p:nvSpPr>
          <p:spPr bwMode="auto">
            <a:xfrm>
              <a:off x="-677285" y="3360738"/>
              <a:ext cx="184150" cy="136525"/>
            </a:xfrm>
            <a:custGeom>
              <a:avLst/>
              <a:gdLst>
                <a:gd name="T0" fmla="*/ 70 w 116"/>
                <a:gd name="T1" fmla="*/ 4 h 86"/>
                <a:gd name="T2" fmla="*/ 78 w 116"/>
                <a:gd name="T3" fmla="*/ 0 h 86"/>
                <a:gd name="T4" fmla="*/ 90 w 116"/>
                <a:gd name="T5" fmla="*/ 8 h 86"/>
                <a:gd name="T6" fmla="*/ 90 w 116"/>
                <a:gd name="T7" fmla="*/ 26 h 86"/>
                <a:gd name="T8" fmla="*/ 96 w 116"/>
                <a:gd name="T9" fmla="*/ 32 h 86"/>
                <a:gd name="T10" fmla="*/ 110 w 116"/>
                <a:gd name="T11" fmla="*/ 56 h 86"/>
                <a:gd name="T12" fmla="*/ 116 w 116"/>
                <a:gd name="T13" fmla="*/ 66 h 86"/>
                <a:gd name="T14" fmla="*/ 112 w 116"/>
                <a:gd name="T15" fmla="*/ 78 h 86"/>
                <a:gd name="T16" fmla="*/ 98 w 116"/>
                <a:gd name="T17" fmla="*/ 82 h 86"/>
                <a:gd name="T18" fmla="*/ 48 w 116"/>
                <a:gd name="T19" fmla="*/ 86 h 86"/>
                <a:gd name="T20" fmla="*/ 0 w 116"/>
                <a:gd name="T21" fmla="*/ 70 h 86"/>
                <a:gd name="T22" fmla="*/ 6 w 116"/>
                <a:gd name="T23" fmla="*/ 62 h 86"/>
                <a:gd name="T24" fmla="*/ 24 w 116"/>
                <a:gd name="T25" fmla="*/ 52 h 86"/>
                <a:gd name="T26" fmla="*/ 54 w 116"/>
                <a:gd name="T27" fmla="*/ 52 h 86"/>
                <a:gd name="T28" fmla="*/ 62 w 116"/>
                <a:gd name="T29" fmla="*/ 58 h 86"/>
                <a:gd name="T30" fmla="*/ 78 w 116"/>
                <a:gd name="T31" fmla="*/ 54 h 86"/>
                <a:gd name="T32" fmla="*/ 80 w 116"/>
                <a:gd name="T33" fmla="*/ 42 h 86"/>
                <a:gd name="T34" fmla="*/ 68 w 116"/>
                <a:gd name="T35" fmla="*/ 44 h 86"/>
                <a:gd name="T36" fmla="*/ 64 w 116"/>
                <a:gd name="T37" fmla="*/ 34 h 86"/>
                <a:gd name="T38" fmla="*/ 74 w 116"/>
                <a:gd name="T39" fmla="*/ 22 h 86"/>
                <a:gd name="T40" fmla="*/ 70 w 116"/>
                <a:gd name="T4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86">
                  <a:moveTo>
                    <a:pt x="70" y="4"/>
                  </a:moveTo>
                  <a:lnTo>
                    <a:pt x="78" y="0"/>
                  </a:lnTo>
                  <a:lnTo>
                    <a:pt x="90" y="8"/>
                  </a:lnTo>
                  <a:lnTo>
                    <a:pt x="90" y="26"/>
                  </a:lnTo>
                  <a:lnTo>
                    <a:pt x="96" y="32"/>
                  </a:lnTo>
                  <a:lnTo>
                    <a:pt x="110" y="56"/>
                  </a:lnTo>
                  <a:lnTo>
                    <a:pt x="116" y="66"/>
                  </a:lnTo>
                  <a:lnTo>
                    <a:pt x="112" y="78"/>
                  </a:lnTo>
                  <a:lnTo>
                    <a:pt x="98" y="82"/>
                  </a:lnTo>
                  <a:lnTo>
                    <a:pt x="48" y="86"/>
                  </a:lnTo>
                  <a:lnTo>
                    <a:pt x="0" y="70"/>
                  </a:lnTo>
                  <a:lnTo>
                    <a:pt x="6" y="62"/>
                  </a:lnTo>
                  <a:lnTo>
                    <a:pt x="24" y="52"/>
                  </a:lnTo>
                  <a:lnTo>
                    <a:pt x="54" y="52"/>
                  </a:lnTo>
                  <a:lnTo>
                    <a:pt x="62" y="58"/>
                  </a:lnTo>
                  <a:lnTo>
                    <a:pt x="78" y="54"/>
                  </a:lnTo>
                  <a:lnTo>
                    <a:pt x="80" y="42"/>
                  </a:lnTo>
                  <a:lnTo>
                    <a:pt x="68" y="44"/>
                  </a:lnTo>
                  <a:lnTo>
                    <a:pt x="64" y="34"/>
                  </a:lnTo>
                  <a:lnTo>
                    <a:pt x="74" y="22"/>
                  </a:lnTo>
                  <a:lnTo>
                    <a:pt x="7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59"/>
            <p:cNvSpPr>
              <a:spLocks/>
            </p:cNvSpPr>
            <p:nvPr/>
          </p:nvSpPr>
          <p:spPr bwMode="auto">
            <a:xfrm>
              <a:off x="-1058285" y="3335338"/>
              <a:ext cx="276225" cy="161925"/>
            </a:xfrm>
            <a:custGeom>
              <a:avLst/>
              <a:gdLst>
                <a:gd name="T0" fmla="*/ 160 w 174"/>
                <a:gd name="T1" fmla="*/ 34 h 102"/>
                <a:gd name="T2" fmla="*/ 172 w 174"/>
                <a:gd name="T3" fmla="*/ 34 h 102"/>
                <a:gd name="T4" fmla="*/ 174 w 174"/>
                <a:gd name="T5" fmla="*/ 62 h 102"/>
                <a:gd name="T6" fmla="*/ 166 w 174"/>
                <a:gd name="T7" fmla="*/ 68 h 102"/>
                <a:gd name="T8" fmla="*/ 158 w 174"/>
                <a:gd name="T9" fmla="*/ 58 h 102"/>
                <a:gd name="T10" fmla="*/ 146 w 174"/>
                <a:gd name="T11" fmla="*/ 62 h 102"/>
                <a:gd name="T12" fmla="*/ 142 w 174"/>
                <a:gd name="T13" fmla="*/ 72 h 102"/>
                <a:gd name="T14" fmla="*/ 108 w 174"/>
                <a:gd name="T15" fmla="*/ 68 h 102"/>
                <a:gd name="T16" fmla="*/ 64 w 174"/>
                <a:gd name="T17" fmla="*/ 70 h 102"/>
                <a:gd name="T18" fmla="*/ 46 w 174"/>
                <a:gd name="T19" fmla="*/ 82 h 102"/>
                <a:gd name="T20" fmla="*/ 44 w 174"/>
                <a:gd name="T21" fmla="*/ 94 h 102"/>
                <a:gd name="T22" fmla="*/ 34 w 174"/>
                <a:gd name="T23" fmla="*/ 102 h 102"/>
                <a:gd name="T24" fmla="*/ 8 w 174"/>
                <a:gd name="T25" fmla="*/ 80 h 102"/>
                <a:gd name="T26" fmla="*/ 0 w 174"/>
                <a:gd name="T27" fmla="*/ 70 h 102"/>
                <a:gd name="T28" fmla="*/ 6 w 174"/>
                <a:gd name="T29" fmla="*/ 62 h 102"/>
                <a:gd name="T30" fmla="*/ 36 w 174"/>
                <a:gd name="T31" fmla="*/ 62 h 102"/>
                <a:gd name="T32" fmla="*/ 50 w 174"/>
                <a:gd name="T33" fmla="*/ 38 h 102"/>
                <a:gd name="T34" fmla="*/ 52 w 174"/>
                <a:gd name="T35" fmla="*/ 28 h 102"/>
                <a:gd name="T36" fmla="*/ 78 w 174"/>
                <a:gd name="T37" fmla="*/ 8 h 102"/>
                <a:gd name="T38" fmla="*/ 96 w 174"/>
                <a:gd name="T39" fmla="*/ 8 h 102"/>
                <a:gd name="T40" fmla="*/ 104 w 174"/>
                <a:gd name="T41" fmla="*/ 0 h 102"/>
                <a:gd name="T42" fmla="*/ 112 w 174"/>
                <a:gd name="T43" fmla="*/ 2 h 102"/>
                <a:gd name="T44" fmla="*/ 122 w 174"/>
                <a:gd name="T45" fmla="*/ 0 h 102"/>
                <a:gd name="T46" fmla="*/ 138 w 174"/>
                <a:gd name="T47" fmla="*/ 14 h 102"/>
                <a:gd name="T48" fmla="*/ 128 w 174"/>
                <a:gd name="T49" fmla="*/ 26 h 102"/>
                <a:gd name="T50" fmla="*/ 132 w 174"/>
                <a:gd name="T51" fmla="*/ 32 h 102"/>
                <a:gd name="T52" fmla="*/ 144 w 174"/>
                <a:gd name="T53" fmla="*/ 30 h 102"/>
                <a:gd name="T54" fmla="*/ 144 w 174"/>
                <a:gd name="T55" fmla="*/ 44 h 102"/>
                <a:gd name="T56" fmla="*/ 154 w 174"/>
                <a:gd name="T57" fmla="*/ 42 h 102"/>
                <a:gd name="T58" fmla="*/ 160 w 174"/>
                <a:gd name="T5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2">
                  <a:moveTo>
                    <a:pt x="160" y="34"/>
                  </a:moveTo>
                  <a:lnTo>
                    <a:pt x="172" y="34"/>
                  </a:lnTo>
                  <a:lnTo>
                    <a:pt x="174" y="62"/>
                  </a:lnTo>
                  <a:lnTo>
                    <a:pt x="166" y="68"/>
                  </a:lnTo>
                  <a:lnTo>
                    <a:pt x="158" y="58"/>
                  </a:lnTo>
                  <a:lnTo>
                    <a:pt x="146" y="62"/>
                  </a:lnTo>
                  <a:lnTo>
                    <a:pt x="142" y="72"/>
                  </a:lnTo>
                  <a:lnTo>
                    <a:pt x="108" y="68"/>
                  </a:lnTo>
                  <a:lnTo>
                    <a:pt x="64" y="70"/>
                  </a:lnTo>
                  <a:lnTo>
                    <a:pt x="46" y="82"/>
                  </a:lnTo>
                  <a:lnTo>
                    <a:pt x="44" y="94"/>
                  </a:lnTo>
                  <a:lnTo>
                    <a:pt x="34" y="102"/>
                  </a:lnTo>
                  <a:lnTo>
                    <a:pt x="8" y="80"/>
                  </a:lnTo>
                  <a:lnTo>
                    <a:pt x="0" y="70"/>
                  </a:lnTo>
                  <a:lnTo>
                    <a:pt x="6" y="62"/>
                  </a:lnTo>
                  <a:lnTo>
                    <a:pt x="36" y="62"/>
                  </a:lnTo>
                  <a:lnTo>
                    <a:pt x="50" y="38"/>
                  </a:lnTo>
                  <a:lnTo>
                    <a:pt x="52" y="28"/>
                  </a:lnTo>
                  <a:lnTo>
                    <a:pt x="78" y="8"/>
                  </a:lnTo>
                  <a:lnTo>
                    <a:pt x="96" y="8"/>
                  </a:lnTo>
                  <a:lnTo>
                    <a:pt x="104" y="0"/>
                  </a:lnTo>
                  <a:lnTo>
                    <a:pt x="112" y="2"/>
                  </a:lnTo>
                  <a:lnTo>
                    <a:pt x="122" y="0"/>
                  </a:lnTo>
                  <a:lnTo>
                    <a:pt x="138" y="14"/>
                  </a:lnTo>
                  <a:lnTo>
                    <a:pt x="128" y="26"/>
                  </a:lnTo>
                  <a:lnTo>
                    <a:pt x="132" y="32"/>
                  </a:lnTo>
                  <a:lnTo>
                    <a:pt x="144" y="30"/>
                  </a:lnTo>
                  <a:lnTo>
                    <a:pt x="144" y="44"/>
                  </a:lnTo>
                  <a:lnTo>
                    <a:pt x="154" y="42"/>
                  </a:lnTo>
                  <a:lnTo>
                    <a:pt x="160"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62"/>
            <p:cNvSpPr>
              <a:spLocks/>
            </p:cNvSpPr>
            <p:nvPr/>
          </p:nvSpPr>
          <p:spPr bwMode="auto">
            <a:xfrm>
              <a:off x="-489960" y="3227388"/>
              <a:ext cx="47625" cy="95250"/>
            </a:xfrm>
            <a:custGeom>
              <a:avLst/>
              <a:gdLst>
                <a:gd name="T0" fmla="*/ 18 w 30"/>
                <a:gd name="T1" fmla="*/ 0 h 60"/>
                <a:gd name="T2" fmla="*/ 30 w 30"/>
                <a:gd name="T3" fmla="*/ 0 h 60"/>
                <a:gd name="T4" fmla="*/ 30 w 30"/>
                <a:gd name="T5" fmla="*/ 16 h 60"/>
                <a:gd name="T6" fmla="*/ 22 w 30"/>
                <a:gd name="T7" fmla="*/ 28 h 60"/>
                <a:gd name="T8" fmla="*/ 18 w 30"/>
                <a:gd name="T9" fmla="*/ 52 h 60"/>
                <a:gd name="T10" fmla="*/ 12 w 30"/>
                <a:gd name="T11" fmla="*/ 60 h 60"/>
                <a:gd name="T12" fmla="*/ 6 w 30"/>
                <a:gd name="T13" fmla="*/ 54 h 60"/>
                <a:gd name="T14" fmla="*/ 0 w 30"/>
                <a:gd name="T15" fmla="*/ 48 h 60"/>
                <a:gd name="T16" fmla="*/ 4 w 30"/>
                <a:gd name="T17" fmla="*/ 32 h 60"/>
                <a:gd name="T18" fmla="*/ 12 w 30"/>
                <a:gd name="T19" fmla="*/ 14 h 60"/>
                <a:gd name="T20" fmla="*/ 18 w 30"/>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18" y="0"/>
                  </a:moveTo>
                  <a:lnTo>
                    <a:pt x="30" y="0"/>
                  </a:lnTo>
                  <a:lnTo>
                    <a:pt x="30" y="16"/>
                  </a:lnTo>
                  <a:lnTo>
                    <a:pt x="22" y="28"/>
                  </a:lnTo>
                  <a:lnTo>
                    <a:pt x="18" y="52"/>
                  </a:lnTo>
                  <a:lnTo>
                    <a:pt x="12" y="60"/>
                  </a:lnTo>
                  <a:lnTo>
                    <a:pt x="6" y="54"/>
                  </a:lnTo>
                  <a:lnTo>
                    <a:pt x="0" y="48"/>
                  </a:lnTo>
                  <a:lnTo>
                    <a:pt x="4" y="32"/>
                  </a:lnTo>
                  <a:lnTo>
                    <a:pt x="12" y="1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Freeform 114"/>
          <p:cNvSpPr>
            <a:spLocks/>
          </p:cNvSpPr>
          <p:nvPr/>
        </p:nvSpPr>
        <p:spPr bwMode="auto">
          <a:xfrm>
            <a:off x="8228010" y="3614512"/>
            <a:ext cx="515533" cy="330956"/>
          </a:xfrm>
          <a:custGeom>
            <a:avLst/>
            <a:gdLst>
              <a:gd name="T0" fmla="*/ 81 w 1513"/>
              <a:gd name="T1" fmla="*/ 576 h 972"/>
              <a:gd name="T2" fmla="*/ 22 w 1513"/>
              <a:gd name="T3" fmla="*/ 464 h 972"/>
              <a:gd name="T4" fmla="*/ 3 w 1513"/>
              <a:gd name="T5" fmla="*/ 296 h 972"/>
              <a:gd name="T6" fmla="*/ 75 w 1513"/>
              <a:gd name="T7" fmla="*/ 113 h 972"/>
              <a:gd name="T8" fmla="*/ 136 w 1513"/>
              <a:gd name="T9" fmla="*/ 0 h 972"/>
              <a:gd name="T10" fmla="*/ 305 w 1513"/>
              <a:gd name="T11" fmla="*/ 50 h 972"/>
              <a:gd name="T12" fmla="*/ 562 w 1513"/>
              <a:gd name="T13" fmla="*/ 90 h 972"/>
              <a:gd name="T14" fmla="*/ 761 w 1513"/>
              <a:gd name="T15" fmla="*/ 103 h 972"/>
              <a:gd name="T16" fmla="*/ 940 w 1513"/>
              <a:gd name="T17" fmla="*/ 134 h 972"/>
              <a:gd name="T18" fmla="*/ 900 w 1513"/>
              <a:gd name="T19" fmla="*/ 176 h 972"/>
              <a:gd name="T20" fmla="*/ 1022 w 1513"/>
              <a:gd name="T21" fmla="*/ 174 h 972"/>
              <a:gd name="T22" fmla="*/ 1033 w 1513"/>
              <a:gd name="T23" fmla="*/ 203 h 972"/>
              <a:gd name="T24" fmla="*/ 1019 w 1513"/>
              <a:gd name="T25" fmla="*/ 367 h 972"/>
              <a:gd name="T26" fmla="*/ 1052 w 1513"/>
              <a:gd name="T27" fmla="*/ 221 h 972"/>
              <a:gd name="T28" fmla="*/ 1124 w 1513"/>
              <a:gd name="T29" fmla="*/ 355 h 972"/>
              <a:gd name="T30" fmla="*/ 1221 w 1513"/>
              <a:gd name="T31" fmla="*/ 283 h 972"/>
              <a:gd name="T32" fmla="*/ 1409 w 1513"/>
              <a:gd name="T33" fmla="*/ 150 h 972"/>
              <a:gd name="T34" fmla="*/ 1512 w 1513"/>
              <a:gd name="T35" fmla="*/ 135 h 972"/>
              <a:gd name="T36" fmla="*/ 1452 w 1513"/>
              <a:gd name="T37" fmla="*/ 198 h 972"/>
              <a:gd name="T38" fmla="*/ 1450 w 1513"/>
              <a:gd name="T39" fmla="*/ 272 h 972"/>
              <a:gd name="T40" fmla="*/ 1408 w 1513"/>
              <a:gd name="T41" fmla="*/ 310 h 972"/>
              <a:gd name="T42" fmla="*/ 1413 w 1513"/>
              <a:gd name="T43" fmla="*/ 323 h 972"/>
              <a:gd name="T44" fmla="*/ 1379 w 1513"/>
              <a:gd name="T45" fmla="*/ 364 h 972"/>
              <a:gd name="T46" fmla="*/ 1364 w 1513"/>
              <a:gd name="T47" fmla="*/ 422 h 972"/>
              <a:gd name="T48" fmla="*/ 1335 w 1513"/>
              <a:gd name="T49" fmla="*/ 441 h 972"/>
              <a:gd name="T50" fmla="*/ 1331 w 1513"/>
              <a:gd name="T51" fmla="*/ 399 h 972"/>
              <a:gd name="T52" fmla="*/ 1317 w 1513"/>
              <a:gd name="T53" fmla="*/ 464 h 972"/>
              <a:gd name="T54" fmla="*/ 1338 w 1513"/>
              <a:gd name="T55" fmla="*/ 492 h 972"/>
              <a:gd name="T56" fmla="*/ 1363 w 1513"/>
              <a:gd name="T57" fmla="*/ 521 h 972"/>
              <a:gd name="T58" fmla="*/ 1371 w 1513"/>
              <a:gd name="T59" fmla="*/ 543 h 972"/>
              <a:gd name="T60" fmla="*/ 1340 w 1513"/>
              <a:gd name="T61" fmla="*/ 579 h 972"/>
              <a:gd name="T62" fmla="*/ 1283 w 1513"/>
              <a:gd name="T63" fmla="*/ 661 h 972"/>
              <a:gd name="T64" fmla="*/ 1240 w 1513"/>
              <a:gd name="T65" fmla="*/ 712 h 972"/>
              <a:gd name="T66" fmla="*/ 1239 w 1513"/>
              <a:gd name="T67" fmla="*/ 765 h 972"/>
              <a:gd name="T68" fmla="*/ 1275 w 1513"/>
              <a:gd name="T69" fmla="*/ 827 h 972"/>
              <a:gd name="T70" fmla="*/ 1295 w 1513"/>
              <a:gd name="T71" fmla="*/ 963 h 972"/>
              <a:gd name="T72" fmla="*/ 1249 w 1513"/>
              <a:gd name="T73" fmla="*/ 931 h 972"/>
              <a:gd name="T74" fmla="*/ 1209 w 1513"/>
              <a:gd name="T75" fmla="*/ 841 h 972"/>
              <a:gd name="T76" fmla="*/ 1188 w 1513"/>
              <a:gd name="T77" fmla="*/ 818 h 972"/>
              <a:gd name="T78" fmla="*/ 1138 w 1513"/>
              <a:gd name="T79" fmla="*/ 806 h 972"/>
              <a:gd name="T80" fmla="*/ 1067 w 1513"/>
              <a:gd name="T81" fmla="*/ 791 h 972"/>
              <a:gd name="T82" fmla="*/ 1045 w 1513"/>
              <a:gd name="T83" fmla="*/ 802 h 972"/>
              <a:gd name="T84" fmla="*/ 1028 w 1513"/>
              <a:gd name="T85" fmla="*/ 798 h 972"/>
              <a:gd name="T86" fmla="*/ 966 w 1513"/>
              <a:gd name="T87" fmla="*/ 803 h 972"/>
              <a:gd name="T88" fmla="*/ 984 w 1513"/>
              <a:gd name="T89" fmla="*/ 810 h 972"/>
              <a:gd name="T90" fmla="*/ 999 w 1513"/>
              <a:gd name="T91" fmla="*/ 812 h 972"/>
              <a:gd name="T92" fmla="*/ 996 w 1513"/>
              <a:gd name="T93" fmla="*/ 839 h 972"/>
              <a:gd name="T94" fmla="*/ 971 w 1513"/>
              <a:gd name="T95" fmla="*/ 844 h 972"/>
              <a:gd name="T96" fmla="*/ 918 w 1513"/>
              <a:gd name="T97" fmla="*/ 829 h 972"/>
              <a:gd name="T98" fmla="*/ 817 w 1513"/>
              <a:gd name="T99" fmla="*/ 848 h 972"/>
              <a:gd name="T100" fmla="*/ 797 w 1513"/>
              <a:gd name="T101" fmla="*/ 865 h 972"/>
              <a:gd name="T102" fmla="*/ 763 w 1513"/>
              <a:gd name="T103" fmla="*/ 880 h 972"/>
              <a:gd name="T104" fmla="*/ 732 w 1513"/>
              <a:gd name="T105" fmla="*/ 936 h 972"/>
              <a:gd name="T106" fmla="*/ 708 w 1513"/>
              <a:gd name="T107" fmla="*/ 964 h 972"/>
              <a:gd name="T108" fmla="*/ 652 w 1513"/>
              <a:gd name="T109" fmla="*/ 903 h 972"/>
              <a:gd name="T110" fmla="*/ 616 w 1513"/>
              <a:gd name="T111" fmla="*/ 839 h 972"/>
              <a:gd name="T112" fmla="*/ 562 w 1513"/>
              <a:gd name="T113" fmla="*/ 833 h 972"/>
              <a:gd name="T114" fmla="*/ 526 w 1513"/>
              <a:gd name="T115" fmla="*/ 839 h 972"/>
              <a:gd name="T116" fmla="*/ 494 w 1513"/>
              <a:gd name="T117" fmla="*/ 787 h 972"/>
              <a:gd name="T118" fmla="*/ 456 w 1513"/>
              <a:gd name="T119" fmla="*/ 73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3" h="972">
                <a:moveTo>
                  <a:pt x="450" y="734"/>
                </a:moveTo>
                <a:lnTo>
                  <a:pt x="398" y="727"/>
                </a:lnTo>
                <a:lnTo>
                  <a:pt x="395" y="744"/>
                </a:lnTo>
                <a:lnTo>
                  <a:pt x="304" y="728"/>
                </a:lnTo>
                <a:lnTo>
                  <a:pt x="200" y="669"/>
                </a:lnTo>
                <a:lnTo>
                  <a:pt x="198" y="657"/>
                </a:lnTo>
                <a:lnTo>
                  <a:pt x="125" y="645"/>
                </a:lnTo>
                <a:lnTo>
                  <a:pt x="125" y="622"/>
                </a:lnTo>
                <a:lnTo>
                  <a:pt x="117" y="608"/>
                </a:lnTo>
                <a:lnTo>
                  <a:pt x="105" y="594"/>
                </a:lnTo>
                <a:lnTo>
                  <a:pt x="97" y="576"/>
                </a:lnTo>
                <a:lnTo>
                  <a:pt x="81" y="576"/>
                </a:lnTo>
                <a:lnTo>
                  <a:pt x="75" y="557"/>
                </a:lnTo>
                <a:lnTo>
                  <a:pt x="59" y="549"/>
                </a:lnTo>
                <a:lnTo>
                  <a:pt x="46" y="549"/>
                </a:lnTo>
                <a:lnTo>
                  <a:pt x="46" y="539"/>
                </a:lnTo>
                <a:lnTo>
                  <a:pt x="46" y="534"/>
                </a:lnTo>
                <a:lnTo>
                  <a:pt x="45" y="523"/>
                </a:lnTo>
                <a:lnTo>
                  <a:pt x="41" y="508"/>
                </a:lnTo>
                <a:lnTo>
                  <a:pt x="34" y="496"/>
                </a:lnTo>
                <a:lnTo>
                  <a:pt x="28" y="486"/>
                </a:lnTo>
                <a:lnTo>
                  <a:pt x="24" y="475"/>
                </a:lnTo>
                <a:lnTo>
                  <a:pt x="22" y="468"/>
                </a:lnTo>
                <a:lnTo>
                  <a:pt x="22" y="464"/>
                </a:lnTo>
                <a:lnTo>
                  <a:pt x="32" y="448"/>
                </a:lnTo>
                <a:lnTo>
                  <a:pt x="18" y="440"/>
                </a:lnTo>
                <a:lnTo>
                  <a:pt x="18" y="416"/>
                </a:lnTo>
                <a:lnTo>
                  <a:pt x="30" y="414"/>
                </a:lnTo>
                <a:lnTo>
                  <a:pt x="34" y="395"/>
                </a:lnTo>
                <a:lnTo>
                  <a:pt x="22" y="403"/>
                </a:lnTo>
                <a:lnTo>
                  <a:pt x="11" y="401"/>
                </a:lnTo>
                <a:lnTo>
                  <a:pt x="16" y="385"/>
                </a:lnTo>
                <a:lnTo>
                  <a:pt x="0" y="347"/>
                </a:lnTo>
                <a:lnTo>
                  <a:pt x="11" y="326"/>
                </a:lnTo>
                <a:lnTo>
                  <a:pt x="0" y="306"/>
                </a:lnTo>
                <a:lnTo>
                  <a:pt x="3" y="296"/>
                </a:lnTo>
                <a:lnTo>
                  <a:pt x="18" y="270"/>
                </a:lnTo>
                <a:lnTo>
                  <a:pt x="16" y="227"/>
                </a:lnTo>
                <a:lnTo>
                  <a:pt x="24" y="225"/>
                </a:lnTo>
                <a:lnTo>
                  <a:pt x="22" y="211"/>
                </a:lnTo>
                <a:lnTo>
                  <a:pt x="24" y="208"/>
                </a:lnTo>
                <a:lnTo>
                  <a:pt x="31" y="200"/>
                </a:lnTo>
                <a:lnTo>
                  <a:pt x="39" y="190"/>
                </a:lnTo>
                <a:lnTo>
                  <a:pt x="46" y="179"/>
                </a:lnTo>
                <a:lnTo>
                  <a:pt x="54" y="161"/>
                </a:lnTo>
                <a:lnTo>
                  <a:pt x="63" y="139"/>
                </a:lnTo>
                <a:lnTo>
                  <a:pt x="71" y="121"/>
                </a:lnTo>
                <a:lnTo>
                  <a:pt x="75" y="113"/>
                </a:lnTo>
                <a:lnTo>
                  <a:pt x="77" y="73"/>
                </a:lnTo>
                <a:lnTo>
                  <a:pt x="85" y="65"/>
                </a:lnTo>
                <a:lnTo>
                  <a:pt x="77" y="54"/>
                </a:lnTo>
                <a:lnTo>
                  <a:pt x="81" y="46"/>
                </a:lnTo>
                <a:lnTo>
                  <a:pt x="81" y="8"/>
                </a:lnTo>
                <a:lnTo>
                  <a:pt x="109" y="26"/>
                </a:lnTo>
                <a:lnTo>
                  <a:pt x="123" y="32"/>
                </a:lnTo>
                <a:lnTo>
                  <a:pt x="120" y="54"/>
                </a:lnTo>
                <a:lnTo>
                  <a:pt x="109" y="69"/>
                </a:lnTo>
                <a:lnTo>
                  <a:pt x="131" y="56"/>
                </a:lnTo>
                <a:lnTo>
                  <a:pt x="136" y="46"/>
                </a:lnTo>
                <a:lnTo>
                  <a:pt x="136" y="0"/>
                </a:lnTo>
                <a:lnTo>
                  <a:pt x="137" y="0"/>
                </a:lnTo>
                <a:lnTo>
                  <a:pt x="142" y="2"/>
                </a:lnTo>
                <a:lnTo>
                  <a:pt x="148" y="5"/>
                </a:lnTo>
                <a:lnTo>
                  <a:pt x="158" y="8"/>
                </a:lnTo>
                <a:lnTo>
                  <a:pt x="169" y="12"/>
                </a:lnTo>
                <a:lnTo>
                  <a:pt x="183" y="16"/>
                </a:lnTo>
                <a:lnTo>
                  <a:pt x="199" y="22"/>
                </a:lnTo>
                <a:lnTo>
                  <a:pt x="216" y="26"/>
                </a:lnTo>
                <a:lnTo>
                  <a:pt x="236" y="32"/>
                </a:lnTo>
                <a:lnTo>
                  <a:pt x="258" y="38"/>
                </a:lnTo>
                <a:lnTo>
                  <a:pt x="281" y="44"/>
                </a:lnTo>
                <a:lnTo>
                  <a:pt x="305" y="50"/>
                </a:lnTo>
                <a:lnTo>
                  <a:pt x="330" y="55"/>
                </a:lnTo>
                <a:lnTo>
                  <a:pt x="357" y="60"/>
                </a:lnTo>
                <a:lnTo>
                  <a:pt x="385" y="65"/>
                </a:lnTo>
                <a:lnTo>
                  <a:pt x="413" y="69"/>
                </a:lnTo>
                <a:lnTo>
                  <a:pt x="441" y="73"/>
                </a:lnTo>
                <a:lnTo>
                  <a:pt x="465" y="76"/>
                </a:lnTo>
                <a:lnTo>
                  <a:pt x="486" y="79"/>
                </a:lnTo>
                <a:lnTo>
                  <a:pt x="504" y="82"/>
                </a:lnTo>
                <a:lnTo>
                  <a:pt x="522" y="84"/>
                </a:lnTo>
                <a:lnTo>
                  <a:pt x="537" y="86"/>
                </a:lnTo>
                <a:lnTo>
                  <a:pt x="549" y="89"/>
                </a:lnTo>
                <a:lnTo>
                  <a:pt x="562" y="90"/>
                </a:lnTo>
                <a:lnTo>
                  <a:pt x="573" y="91"/>
                </a:lnTo>
                <a:lnTo>
                  <a:pt x="584" y="93"/>
                </a:lnTo>
                <a:lnTo>
                  <a:pt x="595" y="94"/>
                </a:lnTo>
                <a:lnTo>
                  <a:pt x="606" y="94"/>
                </a:lnTo>
                <a:lnTo>
                  <a:pt x="617" y="96"/>
                </a:lnTo>
                <a:lnTo>
                  <a:pt x="630" y="97"/>
                </a:lnTo>
                <a:lnTo>
                  <a:pt x="644" y="98"/>
                </a:lnTo>
                <a:lnTo>
                  <a:pt x="659" y="99"/>
                </a:lnTo>
                <a:lnTo>
                  <a:pt x="689" y="101"/>
                </a:lnTo>
                <a:lnTo>
                  <a:pt x="716" y="101"/>
                </a:lnTo>
                <a:lnTo>
                  <a:pt x="740" y="103"/>
                </a:lnTo>
                <a:lnTo>
                  <a:pt x="761" y="103"/>
                </a:lnTo>
                <a:lnTo>
                  <a:pt x="777" y="103"/>
                </a:lnTo>
                <a:lnTo>
                  <a:pt x="789" y="101"/>
                </a:lnTo>
                <a:lnTo>
                  <a:pt x="797" y="101"/>
                </a:lnTo>
                <a:lnTo>
                  <a:pt x="799" y="101"/>
                </a:lnTo>
                <a:lnTo>
                  <a:pt x="799" y="93"/>
                </a:lnTo>
                <a:lnTo>
                  <a:pt x="812" y="97"/>
                </a:lnTo>
                <a:lnTo>
                  <a:pt x="812" y="113"/>
                </a:lnTo>
                <a:lnTo>
                  <a:pt x="836" y="117"/>
                </a:lnTo>
                <a:lnTo>
                  <a:pt x="850" y="115"/>
                </a:lnTo>
                <a:lnTo>
                  <a:pt x="881" y="126"/>
                </a:lnTo>
                <a:lnTo>
                  <a:pt x="895" y="131"/>
                </a:lnTo>
                <a:lnTo>
                  <a:pt x="940" y="134"/>
                </a:lnTo>
                <a:lnTo>
                  <a:pt x="917" y="147"/>
                </a:lnTo>
                <a:lnTo>
                  <a:pt x="915" y="149"/>
                </a:lnTo>
                <a:lnTo>
                  <a:pt x="912" y="151"/>
                </a:lnTo>
                <a:lnTo>
                  <a:pt x="907" y="156"/>
                </a:lnTo>
                <a:lnTo>
                  <a:pt x="900" y="160"/>
                </a:lnTo>
                <a:lnTo>
                  <a:pt x="895" y="166"/>
                </a:lnTo>
                <a:lnTo>
                  <a:pt x="889" y="172"/>
                </a:lnTo>
                <a:lnTo>
                  <a:pt x="884" y="177"/>
                </a:lnTo>
                <a:lnTo>
                  <a:pt x="881" y="182"/>
                </a:lnTo>
                <a:lnTo>
                  <a:pt x="883" y="185"/>
                </a:lnTo>
                <a:lnTo>
                  <a:pt x="891" y="182"/>
                </a:lnTo>
                <a:lnTo>
                  <a:pt x="900" y="176"/>
                </a:lnTo>
                <a:lnTo>
                  <a:pt x="905" y="174"/>
                </a:lnTo>
                <a:lnTo>
                  <a:pt x="911" y="187"/>
                </a:lnTo>
                <a:lnTo>
                  <a:pt x="927" y="190"/>
                </a:lnTo>
                <a:lnTo>
                  <a:pt x="937" y="179"/>
                </a:lnTo>
                <a:lnTo>
                  <a:pt x="953" y="166"/>
                </a:lnTo>
                <a:lnTo>
                  <a:pt x="959" y="156"/>
                </a:lnTo>
                <a:lnTo>
                  <a:pt x="986" y="150"/>
                </a:lnTo>
                <a:lnTo>
                  <a:pt x="972" y="166"/>
                </a:lnTo>
                <a:lnTo>
                  <a:pt x="990" y="170"/>
                </a:lnTo>
                <a:lnTo>
                  <a:pt x="994" y="179"/>
                </a:lnTo>
                <a:lnTo>
                  <a:pt x="1014" y="182"/>
                </a:lnTo>
                <a:lnTo>
                  <a:pt x="1022" y="174"/>
                </a:lnTo>
                <a:lnTo>
                  <a:pt x="1052" y="166"/>
                </a:lnTo>
                <a:lnTo>
                  <a:pt x="1055" y="176"/>
                </a:lnTo>
                <a:lnTo>
                  <a:pt x="1079" y="176"/>
                </a:lnTo>
                <a:lnTo>
                  <a:pt x="1089" y="198"/>
                </a:lnTo>
                <a:lnTo>
                  <a:pt x="1086" y="197"/>
                </a:lnTo>
                <a:lnTo>
                  <a:pt x="1079" y="196"/>
                </a:lnTo>
                <a:lnTo>
                  <a:pt x="1071" y="196"/>
                </a:lnTo>
                <a:lnTo>
                  <a:pt x="1063" y="198"/>
                </a:lnTo>
                <a:lnTo>
                  <a:pt x="1055" y="200"/>
                </a:lnTo>
                <a:lnTo>
                  <a:pt x="1044" y="202"/>
                </a:lnTo>
                <a:lnTo>
                  <a:pt x="1036" y="203"/>
                </a:lnTo>
                <a:lnTo>
                  <a:pt x="1033" y="203"/>
                </a:lnTo>
                <a:lnTo>
                  <a:pt x="1020" y="217"/>
                </a:lnTo>
                <a:lnTo>
                  <a:pt x="1006" y="229"/>
                </a:lnTo>
                <a:lnTo>
                  <a:pt x="1012" y="237"/>
                </a:lnTo>
                <a:lnTo>
                  <a:pt x="1010" y="245"/>
                </a:lnTo>
                <a:lnTo>
                  <a:pt x="1003" y="265"/>
                </a:lnTo>
                <a:lnTo>
                  <a:pt x="997" y="290"/>
                </a:lnTo>
                <a:lnTo>
                  <a:pt x="996" y="314"/>
                </a:lnTo>
                <a:lnTo>
                  <a:pt x="998" y="335"/>
                </a:lnTo>
                <a:lnTo>
                  <a:pt x="1003" y="351"/>
                </a:lnTo>
                <a:lnTo>
                  <a:pt x="1007" y="363"/>
                </a:lnTo>
                <a:lnTo>
                  <a:pt x="1012" y="369"/>
                </a:lnTo>
                <a:lnTo>
                  <a:pt x="1019" y="367"/>
                </a:lnTo>
                <a:lnTo>
                  <a:pt x="1028" y="359"/>
                </a:lnTo>
                <a:lnTo>
                  <a:pt x="1036" y="346"/>
                </a:lnTo>
                <a:lnTo>
                  <a:pt x="1039" y="326"/>
                </a:lnTo>
                <a:lnTo>
                  <a:pt x="1036" y="308"/>
                </a:lnTo>
                <a:lnTo>
                  <a:pt x="1033" y="298"/>
                </a:lnTo>
                <a:lnTo>
                  <a:pt x="1031" y="290"/>
                </a:lnTo>
                <a:lnTo>
                  <a:pt x="1031" y="280"/>
                </a:lnTo>
                <a:lnTo>
                  <a:pt x="1033" y="266"/>
                </a:lnTo>
                <a:lnTo>
                  <a:pt x="1034" y="255"/>
                </a:lnTo>
                <a:lnTo>
                  <a:pt x="1036" y="246"/>
                </a:lnTo>
                <a:lnTo>
                  <a:pt x="1036" y="243"/>
                </a:lnTo>
                <a:lnTo>
                  <a:pt x="1052" y="221"/>
                </a:lnTo>
                <a:lnTo>
                  <a:pt x="1055" y="211"/>
                </a:lnTo>
                <a:lnTo>
                  <a:pt x="1069" y="206"/>
                </a:lnTo>
                <a:lnTo>
                  <a:pt x="1092" y="219"/>
                </a:lnTo>
                <a:lnTo>
                  <a:pt x="1108" y="221"/>
                </a:lnTo>
                <a:lnTo>
                  <a:pt x="1111" y="251"/>
                </a:lnTo>
                <a:lnTo>
                  <a:pt x="1097" y="280"/>
                </a:lnTo>
                <a:lnTo>
                  <a:pt x="1108" y="278"/>
                </a:lnTo>
                <a:lnTo>
                  <a:pt x="1111" y="270"/>
                </a:lnTo>
                <a:lnTo>
                  <a:pt x="1124" y="264"/>
                </a:lnTo>
                <a:lnTo>
                  <a:pt x="1140" y="314"/>
                </a:lnTo>
                <a:lnTo>
                  <a:pt x="1132" y="320"/>
                </a:lnTo>
                <a:lnTo>
                  <a:pt x="1124" y="355"/>
                </a:lnTo>
                <a:lnTo>
                  <a:pt x="1154" y="357"/>
                </a:lnTo>
                <a:lnTo>
                  <a:pt x="1157" y="355"/>
                </a:lnTo>
                <a:lnTo>
                  <a:pt x="1165" y="349"/>
                </a:lnTo>
                <a:lnTo>
                  <a:pt x="1177" y="341"/>
                </a:lnTo>
                <a:lnTo>
                  <a:pt x="1191" y="332"/>
                </a:lnTo>
                <a:lnTo>
                  <a:pt x="1204" y="321"/>
                </a:lnTo>
                <a:lnTo>
                  <a:pt x="1216" y="311"/>
                </a:lnTo>
                <a:lnTo>
                  <a:pt x="1224" y="303"/>
                </a:lnTo>
                <a:lnTo>
                  <a:pt x="1227" y="296"/>
                </a:lnTo>
                <a:lnTo>
                  <a:pt x="1226" y="289"/>
                </a:lnTo>
                <a:lnTo>
                  <a:pt x="1224" y="285"/>
                </a:lnTo>
                <a:lnTo>
                  <a:pt x="1221" y="283"/>
                </a:lnTo>
                <a:lnTo>
                  <a:pt x="1219" y="283"/>
                </a:lnTo>
                <a:lnTo>
                  <a:pt x="1225" y="275"/>
                </a:lnTo>
                <a:lnTo>
                  <a:pt x="1252" y="264"/>
                </a:lnTo>
                <a:lnTo>
                  <a:pt x="1257" y="272"/>
                </a:lnTo>
                <a:lnTo>
                  <a:pt x="1290" y="251"/>
                </a:lnTo>
                <a:lnTo>
                  <a:pt x="1290" y="235"/>
                </a:lnTo>
                <a:lnTo>
                  <a:pt x="1282" y="235"/>
                </a:lnTo>
                <a:lnTo>
                  <a:pt x="1294" y="219"/>
                </a:lnTo>
                <a:lnTo>
                  <a:pt x="1313" y="192"/>
                </a:lnTo>
                <a:lnTo>
                  <a:pt x="1396" y="162"/>
                </a:lnTo>
                <a:lnTo>
                  <a:pt x="1396" y="152"/>
                </a:lnTo>
                <a:lnTo>
                  <a:pt x="1409" y="150"/>
                </a:lnTo>
                <a:lnTo>
                  <a:pt x="1417" y="126"/>
                </a:lnTo>
                <a:lnTo>
                  <a:pt x="1417" y="97"/>
                </a:lnTo>
                <a:lnTo>
                  <a:pt x="1428" y="59"/>
                </a:lnTo>
                <a:lnTo>
                  <a:pt x="1442" y="67"/>
                </a:lnTo>
                <a:lnTo>
                  <a:pt x="1460" y="56"/>
                </a:lnTo>
                <a:lnTo>
                  <a:pt x="1473" y="73"/>
                </a:lnTo>
                <a:lnTo>
                  <a:pt x="1487" y="113"/>
                </a:lnTo>
                <a:lnTo>
                  <a:pt x="1495" y="115"/>
                </a:lnTo>
                <a:lnTo>
                  <a:pt x="1497" y="126"/>
                </a:lnTo>
                <a:lnTo>
                  <a:pt x="1511" y="128"/>
                </a:lnTo>
                <a:lnTo>
                  <a:pt x="1511" y="130"/>
                </a:lnTo>
                <a:lnTo>
                  <a:pt x="1512" y="135"/>
                </a:lnTo>
                <a:lnTo>
                  <a:pt x="1513" y="141"/>
                </a:lnTo>
                <a:lnTo>
                  <a:pt x="1513" y="147"/>
                </a:lnTo>
                <a:lnTo>
                  <a:pt x="1512" y="151"/>
                </a:lnTo>
                <a:lnTo>
                  <a:pt x="1510" y="152"/>
                </a:lnTo>
                <a:lnTo>
                  <a:pt x="1506" y="151"/>
                </a:lnTo>
                <a:lnTo>
                  <a:pt x="1505" y="150"/>
                </a:lnTo>
                <a:lnTo>
                  <a:pt x="1495" y="168"/>
                </a:lnTo>
                <a:lnTo>
                  <a:pt x="1487" y="162"/>
                </a:lnTo>
                <a:lnTo>
                  <a:pt x="1470" y="170"/>
                </a:lnTo>
                <a:lnTo>
                  <a:pt x="1468" y="190"/>
                </a:lnTo>
                <a:lnTo>
                  <a:pt x="1462" y="198"/>
                </a:lnTo>
                <a:lnTo>
                  <a:pt x="1452" y="198"/>
                </a:lnTo>
                <a:lnTo>
                  <a:pt x="1446" y="208"/>
                </a:lnTo>
                <a:lnTo>
                  <a:pt x="1445" y="211"/>
                </a:lnTo>
                <a:lnTo>
                  <a:pt x="1442" y="214"/>
                </a:lnTo>
                <a:lnTo>
                  <a:pt x="1437" y="221"/>
                </a:lnTo>
                <a:lnTo>
                  <a:pt x="1436" y="227"/>
                </a:lnTo>
                <a:lnTo>
                  <a:pt x="1437" y="233"/>
                </a:lnTo>
                <a:lnTo>
                  <a:pt x="1440" y="240"/>
                </a:lnTo>
                <a:lnTo>
                  <a:pt x="1443" y="243"/>
                </a:lnTo>
                <a:lnTo>
                  <a:pt x="1444" y="245"/>
                </a:lnTo>
                <a:lnTo>
                  <a:pt x="1438" y="261"/>
                </a:lnTo>
                <a:lnTo>
                  <a:pt x="1450" y="261"/>
                </a:lnTo>
                <a:lnTo>
                  <a:pt x="1450" y="272"/>
                </a:lnTo>
                <a:lnTo>
                  <a:pt x="1454" y="271"/>
                </a:lnTo>
                <a:lnTo>
                  <a:pt x="1461" y="276"/>
                </a:lnTo>
                <a:lnTo>
                  <a:pt x="1468" y="273"/>
                </a:lnTo>
                <a:lnTo>
                  <a:pt x="1469" y="265"/>
                </a:lnTo>
                <a:lnTo>
                  <a:pt x="1462" y="260"/>
                </a:lnTo>
                <a:lnTo>
                  <a:pt x="1472" y="261"/>
                </a:lnTo>
                <a:lnTo>
                  <a:pt x="1475" y="270"/>
                </a:lnTo>
                <a:lnTo>
                  <a:pt x="1470" y="278"/>
                </a:lnTo>
                <a:lnTo>
                  <a:pt x="1459" y="287"/>
                </a:lnTo>
                <a:lnTo>
                  <a:pt x="1453" y="282"/>
                </a:lnTo>
                <a:lnTo>
                  <a:pt x="1440" y="297"/>
                </a:lnTo>
                <a:lnTo>
                  <a:pt x="1408" y="310"/>
                </a:lnTo>
                <a:lnTo>
                  <a:pt x="1393" y="319"/>
                </a:lnTo>
                <a:lnTo>
                  <a:pt x="1385" y="329"/>
                </a:lnTo>
                <a:lnTo>
                  <a:pt x="1387" y="328"/>
                </a:lnTo>
                <a:lnTo>
                  <a:pt x="1392" y="325"/>
                </a:lnTo>
                <a:lnTo>
                  <a:pt x="1399" y="320"/>
                </a:lnTo>
                <a:lnTo>
                  <a:pt x="1407" y="317"/>
                </a:lnTo>
                <a:lnTo>
                  <a:pt x="1414" y="316"/>
                </a:lnTo>
                <a:lnTo>
                  <a:pt x="1420" y="313"/>
                </a:lnTo>
                <a:lnTo>
                  <a:pt x="1424" y="312"/>
                </a:lnTo>
                <a:lnTo>
                  <a:pt x="1425" y="312"/>
                </a:lnTo>
                <a:lnTo>
                  <a:pt x="1421" y="319"/>
                </a:lnTo>
                <a:lnTo>
                  <a:pt x="1413" y="323"/>
                </a:lnTo>
                <a:lnTo>
                  <a:pt x="1409" y="325"/>
                </a:lnTo>
                <a:lnTo>
                  <a:pt x="1402" y="329"/>
                </a:lnTo>
                <a:lnTo>
                  <a:pt x="1394" y="335"/>
                </a:lnTo>
                <a:lnTo>
                  <a:pt x="1391" y="337"/>
                </a:lnTo>
                <a:lnTo>
                  <a:pt x="1390" y="339"/>
                </a:lnTo>
                <a:lnTo>
                  <a:pt x="1386" y="340"/>
                </a:lnTo>
                <a:lnTo>
                  <a:pt x="1382" y="342"/>
                </a:lnTo>
                <a:lnTo>
                  <a:pt x="1381" y="342"/>
                </a:lnTo>
                <a:lnTo>
                  <a:pt x="1374" y="340"/>
                </a:lnTo>
                <a:lnTo>
                  <a:pt x="1371" y="348"/>
                </a:lnTo>
                <a:lnTo>
                  <a:pt x="1377" y="349"/>
                </a:lnTo>
                <a:lnTo>
                  <a:pt x="1379" y="364"/>
                </a:lnTo>
                <a:lnTo>
                  <a:pt x="1377" y="369"/>
                </a:lnTo>
                <a:lnTo>
                  <a:pt x="1376" y="392"/>
                </a:lnTo>
                <a:lnTo>
                  <a:pt x="1371" y="401"/>
                </a:lnTo>
                <a:lnTo>
                  <a:pt x="1371" y="408"/>
                </a:lnTo>
                <a:lnTo>
                  <a:pt x="1367" y="417"/>
                </a:lnTo>
                <a:lnTo>
                  <a:pt x="1363" y="407"/>
                </a:lnTo>
                <a:lnTo>
                  <a:pt x="1358" y="407"/>
                </a:lnTo>
                <a:lnTo>
                  <a:pt x="1348" y="399"/>
                </a:lnTo>
                <a:lnTo>
                  <a:pt x="1354" y="412"/>
                </a:lnTo>
                <a:lnTo>
                  <a:pt x="1358" y="416"/>
                </a:lnTo>
                <a:lnTo>
                  <a:pt x="1362" y="423"/>
                </a:lnTo>
                <a:lnTo>
                  <a:pt x="1364" y="422"/>
                </a:lnTo>
                <a:lnTo>
                  <a:pt x="1366" y="434"/>
                </a:lnTo>
                <a:lnTo>
                  <a:pt x="1362" y="448"/>
                </a:lnTo>
                <a:lnTo>
                  <a:pt x="1360" y="465"/>
                </a:lnTo>
                <a:lnTo>
                  <a:pt x="1356" y="470"/>
                </a:lnTo>
                <a:lnTo>
                  <a:pt x="1356" y="477"/>
                </a:lnTo>
                <a:lnTo>
                  <a:pt x="1354" y="483"/>
                </a:lnTo>
                <a:lnTo>
                  <a:pt x="1355" y="490"/>
                </a:lnTo>
                <a:lnTo>
                  <a:pt x="1348" y="481"/>
                </a:lnTo>
                <a:lnTo>
                  <a:pt x="1354" y="457"/>
                </a:lnTo>
                <a:lnTo>
                  <a:pt x="1347" y="450"/>
                </a:lnTo>
                <a:lnTo>
                  <a:pt x="1340" y="445"/>
                </a:lnTo>
                <a:lnTo>
                  <a:pt x="1335" y="441"/>
                </a:lnTo>
                <a:lnTo>
                  <a:pt x="1329" y="430"/>
                </a:lnTo>
                <a:lnTo>
                  <a:pt x="1333" y="426"/>
                </a:lnTo>
                <a:lnTo>
                  <a:pt x="1333" y="420"/>
                </a:lnTo>
                <a:lnTo>
                  <a:pt x="1330" y="417"/>
                </a:lnTo>
                <a:lnTo>
                  <a:pt x="1330" y="415"/>
                </a:lnTo>
                <a:lnTo>
                  <a:pt x="1330" y="411"/>
                </a:lnTo>
                <a:lnTo>
                  <a:pt x="1331" y="407"/>
                </a:lnTo>
                <a:lnTo>
                  <a:pt x="1333" y="403"/>
                </a:lnTo>
                <a:lnTo>
                  <a:pt x="1335" y="401"/>
                </a:lnTo>
                <a:lnTo>
                  <a:pt x="1335" y="400"/>
                </a:lnTo>
                <a:lnTo>
                  <a:pt x="1332" y="399"/>
                </a:lnTo>
                <a:lnTo>
                  <a:pt x="1331" y="399"/>
                </a:lnTo>
                <a:lnTo>
                  <a:pt x="1324" y="410"/>
                </a:lnTo>
                <a:lnTo>
                  <a:pt x="1324" y="412"/>
                </a:lnTo>
                <a:lnTo>
                  <a:pt x="1323" y="419"/>
                </a:lnTo>
                <a:lnTo>
                  <a:pt x="1323" y="427"/>
                </a:lnTo>
                <a:lnTo>
                  <a:pt x="1325" y="435"/>
                </a:lnTo>
                <a:lnTo>
                  <a:pt x="1328" y="442"/>
                </a:lnTo>
                <a:lnTo>
                  <a:pt x="1331" y="449"/>
                </a:lnTo>
                <a:lnTo>
                  <a:pt x="1332" y="454"/>
                </a:lnTo>
                <a:lnTo>
                  <a:pt x="1333" y="456"/>
                </a:lnTo>
                <a:lnTo>
                  <a:pt x="1325" y="457"/>
                </a:lnTo>
                <a:lnTo>
                  <a:pt x="1315" y="452"/>
                </a:lnTo>
                <a:lnTo>
                  <a:pt x="1317" y="464"/>
                </a:lnTo>
                <a:lnTo>
                  <a:pt x="1321" y="464"/>
                </a:lnTo>
                <a:lnTo>
                  <a:pt x="1328" y="465"/>
                </a:lnTo>
                <a:lnTo>
                  <a:pt x="1336" y="467"/>
                </a:lnTo>
                <a:lnTo>
                  <a:pt x="1339" y="469"/>
                </a:lnTo>
                <a:lnTo>
                  <a:pt x="1340" y="473"/>
                </a:lnTo>
                <a:lnTo>
                  <a:pt x="1341" y="479"/>
                </a:lnTo>
                <a:lnTo>
                  <a:pt x="1343" y="485"/>
                </a:lnTo>
                <a:lnTo>
                  <a:pt x="1343" y="487"/>
                </a:lnTo>
                <a:lnTo>
                  <a:pt x="1329" y="488"/>
                </a:lnTo>
                <a:lnTo>
                  <a:pt x="1330" y="488"/>
                </a:lnTo>
                <a:lnTo>
                  <a:pt x="1333" y="490"/>
                </a:lnTo>
                <a:lnTo>
                  <a:pt x="1338" y="492"/>
                </a:lnTo>
                <a:lnTo>
                  <a:pt x="1340" y="494"/>
                </a:lnTo>
                <a:lnTo>
                  <a:pt x="1341" y="495"/>
                </a:lnTo>
                <a:lnTo>
                  <a:pt x="1344" y="495"/>
                </a:lnTo>
                <a:lnTo>
                  <a:pt x="1346" y="494"/>
                </a:lnTo>
                <a:lnTo>
                  <a:pt x="1348" y="494"/>
                </a:lnTo>
                <a:lnTo>
                  <a:pt x="1352" y="494"/>
                </a:lnTo>
                <a:lnTo>
                  <a:pt x="1355" y="495"/>
                </a:lnTo>
                <a:lnTo>
                  <a:pt x="1358" y="498"/>
                </a:lnTo>
                <a:lnTo>
                  <a:pt x="1359" y="498"/>
                </a:lnTo>
                <a:lnTo>
                  <a:pt x="1361" y="503"/>
                </a:lnTo>
                <a:lnTo>
                  <a:pt x="1356" y="507"/>
                </a:lnTo>
                <a:lnTo>
                  <a:pt x="1363" y="521"/>
                </a:lnTo>
                <a:lnTo>
                  <a:pt x="1354" y="523"/>
                </a:lnTo>
                <a:lnTo>
                  <a:pt x="1343" y="530"/>
                </a:lnTo>
                <a:lnTo>
                  <a:pt x="1356" y="529"/>
                </a:lnTo>
                <a:lnTo>
                  <a:pt x="1361" y="533"/>
                </a:lnTo>
                <a:lnTo>
                  <a:pt x="1363" y="528"/>
                </a:lnTo>
                <a:lnTo>
                  <a:pt x="1364" y="528"/>
                </a:lnTo>
                <a:lnTo>
                  <a:pt x="1367" y="528"/>
                </a:lnTo>
                <a:lnTo>
                  <a:pt x="1369" y="530"/>
                </a:lnTo>
                <a:lnTo>
                  <a:pt x="1371" y="533"/>
                </a:lnTo>
                <a:lnTo>
                  <a:pt x="1373" y="538"/>
                </a:lnTo>
                <a:lnTo>
                  <a:pt x="1373" y="540"/>
                </a:lnTo>
                <a:lnTo>
                  <a:pt x="1371" y="543"/>
                </a:lnTo>
                <a:lnTo>
                  <a:pt x="1371" y="543"/>
                </a:lnTo>
                <a:lnTo>
                  <a:pt x="1368" y="541"/>
                </a:lnTo>
                <a:lnTo>
                  <a:pt x="1364" y="552"/>
                </a:lnTo>
                <a:lnTo>
                  <a:pt x="1345" y="554"/>
                </a:lnTo>
                <a:lnTo>
                  <a:pt x="1351" y="557"/>
                </a:lnTo>
                <a:lnTo>
                  <a:pt x="1351" y="564"/>
                </a:lnTo>
                <a:lnTo>
                  <a:pt x="1347" y="571"/>
                </a:lnTo>
                <a:lnTo>
                  <a:pt x="1354" y="567"/>
                </a:lnTo>
                <a:lnTo>
                  <a:pt x="1362" y="567"/>
                </a:lnTo>
                <a:lnTo>
                  <a:pt x="1358" y="575"/>
                </a:lnTo>
                <a:lnTo>
                  <a:pt x="1351" y="579"/>
                </a:lnTo>
                <a:lnTo>
                  <a:pt x="1340" y="579"/>
                </a:lnTo>
                <a:lnTo>
                  <a:pt x="1321" y="606"/>
                </a:lnTo>
                <a:lnTo>
                  <a:pt x="1318" y="617"/>
                </a:lnTo>
                <a:lnTo>
                  <a:pt x="1316" y="617"/>
                </a:lnTo>
                <a:lnTo>
                  <a:pt x="1313" y="619"/>
                </a:lnTo>
                <a:lnTo>
                  <a:pt x="1306" y="622"/>
                </a:lnTo>
                <a:lnTo>
                  <a:pt x="1299" y="628"/>
                </a:lnTo>
                <a:lnTo>
                  <a:pt x="1293" y="637"/>
                </a:lnTo>
                <a:lnTo>
                  <a:pt x="1290" y="645"/>
                </a:lnTo>
                <a:lnTo>
                  <a:pt x="1287" y="652"/>
                </a:lnTo>
                <a:lnTo>
                  <a:pt x="1287" y="657"/>
                </a:lnTo>
                <a:lnTo>
                  <a:pt x="1286" y="660"/>
                </a:lnTo>
                <a:lnTo>
                  <a:pt x="1283" y="661"/>
                </a:lnTo>
                <a:lnTo>
                  <a:pt x="1279" y="661"/>
                </a:lnTo>
                <a:lnTo>
                  <a:pt x="1278" y="661"/>
                </a:lnTo>
                <a:lnTo>
                  <a:pt x="1276" y="669"/>
                </a:lnTo>
                <a:lnTo>
                  <a:pt x="1272" y="674"/>
                </a:lnTo>
                <a:lnTo>
                  <a:pt x="1257" y="684"/>
                </a:lnTo>
                <a:lnTo>
                  <a:pt x="1256" y="691"/>
                </a:lnTo>
                <a:lnTo>
                  <a:pt x="1247" y="684"/>
                </a:lnTo>
                <a:lnTo>
                  <a:pt x="1244" y="689"/>
                </a:lnTo>
                <a:lnTo>
                  <a:pt x="1245" y="701"/>
                </a:lnTo>
                <a:lnTo>
                  <a:pt x="1238" y="703"/>
                </a:lnTo>
                <a:lnTo>
                  <a:pt x="1241" y="711"/>
                </a:lnTo>
                <a:lnTo>
                  <a:pt x="1240" y="712"/>
                </a:lnTo>
                <a:lnTo>
                  <a:pt x="1239" y="715"/>
                </a:lnTo>
                <a:lnTo>
                  <a:pt x="1237" y="720"/>
                </a:lnTo>
                <a:lnTo>
                  <a:pt x="1237" y="725"/>
                </a:lnTo>
                <a:lnTo>
                  <a:pt x="1237" y="728"/>
                </a:lnTo>
                <a:lnTo>
                  <a:pt x="1235" y="730"/>
                </a:lnTo>
                <a:lnTo>
                  <a:pt x="1234" y="731"/>
                </a:lnTo>
                <a:lnTo>
                  <a:pt x="1234" y="731"/>
                </a:lnTo>
                <a:lnTo>
                  <a:pt x="1234" y="739"/>
                </a:lnTo>
                <a:lnTo>
                  <a:pt x="1233" y="746"/>
                </a:lnTo>
                <a:lnTo>
                  <a:pt x="1233" y="756"/>
                </a:lnTo>
                <a:lnTo>
                  <a:pt x="1235" y="759"/>
                </a:lnTo>
                <a:lnTo>
                  <a:pt x="1239" y="765"/>
                </a:lnTo>
                <a:lnTo>
                  <a:pt x="1237" y="769"/>
                </a:lnTo>
                <a:lnTo>
                  <a:pt x="1237" y="769"/>
                </a:lnTo>
                <a:lnTo>
                  <a:pt x="1239" y="768"/>
                </a:lnTo>
                <a:lnTo>
                  <a:pt x="1240" y="768"/>
                </a:lnTo>
                <a:lnTo>
                  <a:pt x="1241" y="769"/>
                </a:lnTo>
                <a:lnTo>
                  <a:pt x="1244" y="776"/>
                </a:lnTo>
                <a:lnTo>
                  <a:pt x="1249" y="789"/>
                </a:lnTo>
                <a:lnTo>
                  <a:pt x="1254" y="802"/>
                </a:lnTo>
                <a:lnTo>
                  <a:pt x="1257" y="809"/>
                </a:lnTo>
                <a:lnTo>
                  <a:pt x="1262" y="813"/>
                </a:lnTo>
                <a:lnTo>
                  <a:pt x="1269" y="820"/>
                </a:lnTo>
                <a:lnTo>
                  <a:pt x="1275" y="827"/>
                </a:lnTo>
                <a:lnTo>
                  <a:pt x="1277" y="829"/>
                </a:lnTo>
                <a:lnTo>
                  <a:pt x="1275" y="833"/>
                </a:lnTo>
                <a:lnTo>
                  <a:pt x="1268" y="828"/>
                </a:lnTo>
                <a:lnTo>
                  <a:pt x="1306" y="900"/>
                </a:lnTo>
                <a:lnTo>
                  <a:pt x="1307" y="935"/>
                </a:lnTo>
                <a:lnTo>
                  <a:pt x="1303" y="939"/>
                </a:lnTo>
                <a:lnTo>
                  <a:pt x="1303" y="941"/>
                </a:lnTo>
                <a:lnTo>
                  <a:pt x="1305" y="947"/>
                </a:lnTo>
                <a:lnTo>
                  <a:pt x="1306" y="954"/>
                </a:lnTo>
                <a:lnTo>
                  <a:pt x="1305" y="958"/>
                </a:lnTo>
                <a:lnTo>
                  <a:pt x="1301" y="961"/>
                </a:lnTo>
                <a:lnTo>
                  <a:pt x="1295" y="963"/>
                </a:lnTo>
                <a:lnTo>
                  <a:pt x="1290" y="965"/>
                </a:lnTo>
                <a:lnTo>
                  <a:pt x="1287" y="966"/>
                </a:lnTo>
                <a:lnTo>
                  <a:pt x="1276" y="966"/>
                </a:lnTo>
                <a:lnTo>
                  <a:pt x="1275" y="963"/>
                </a:lnTo>
                <a:lnTo>
                  <a:pt x="1273" y="955"/>
                </a:lnTo>
                <a:lnTo>
                  <a:pt x="1270" y="947"/>
                </a:lnTo>
                <a:lnTo>
                  <a:pt x="1265" y="942"/>
                </a:lnTo>
                <a:lnTo>
                  <a:pt x="1261" y="941"/>
                </a:lnTo>
                <a:lnTo>
                  <a:pt x="1259" y="940"/>
                </a:lnTo>
                <a:lnTo>
                  <a:pt x="1257" y="939"/>
                </a:lnTo>
                <a:lnTo>
                  <a:pt x="1257" y="939"/>
                </a:lnTo>
                <a:lnTo>
                  <a:pt x="1249" y="931"/>
                </a:lnTo>
                <a:lnTo>
                  <a:pt x="1249" y="920"/>
                </a:lnTo>
                <a:lnTo>
                  <a:pt x="1238" y="912"/>
                </a:lnTo>
                <a:lnTo>
                  <a:pt x="1237" y="904"/>
                </a:lnTo>
                <a:lnTo>
                  <a:pt x="1234" y="908"/>
                </a:lnTo>
                <a:lnTo>
                  <a:pt x="1219" y="895"/>
                </a:lnTo>
                <a:lnTo>
                  <a:pt x="1218" y="880"/>
                </a:lnTo>
                <a:lnTo>
                  <a:pt x="1219" y="867"/>
                </a:lnTo>
                <a:lnTo>
                  <a:pt x="1214" y="867"/>
                </a:lnTo>
                <a:lnTo>
                  <a:pt x="1214" y="874"/>
                </a:lnTo>
                <a:lnTo>
                  <a:pt x="1208" y="872"/>
                </a:lnTo>
                <a:lnTo>
                  <a:pt x="1207" y="857"/>
                </a:lnTo>
                <a:lnTo>
                  <a:pt x="1209" y="841"/>
                </a:lnTo>
                <a:lnTo>
                  <a:pt x="1208" y="839"/>
                </a:lnTo>
                <a:lnTo>
                  <a:pt x="1204" y="833"/>
                </a:lnTo>
                <a:lnTo>
                  <a:pt x="1201" y="826"/>
                </a:lnTo>
                <a:lnTo>
                  <a:pt x="1199" y="822"/>
                </a:lnTo>
                <a:lnTo>
                  <a:pt x="1196" y="821"/>
                </a:lnTo>
                <a:lnTo>
                  <a:pt x="1195" y="822"/>
                </a:lnTo>
                <a:lnTo>
                  <a:pt x="1194" y="824"/>
                </a:lnTo>
                <a:lnTo>
                  <a:pt x="1193" y="825"/>
                </a:lnTo>
                <a:lnTo>
                  <a:pt x="1189" y="824"/>
                </a:lnTo>
                <a:lnTo>
                  <a:pt x="1189" y="822"/>
                </a:lnTo>
                <a:lnTo>
                  <a:pt x="1189" y="821"/>
                </a:lnTo>
                <a:lnTo>
                  <a:pt x="1188" y="818"/>
                </a:lnTo>
                <a:lnTo>
                  <a:pt x="1187" y="816"/>
                </a:lnTo>
                <a:lnTo>
                  <a:pt x="1183" y="811"/>
                </a:lnTo>
                <a:lnTo>
                  <a:pt x="1176" y="804"/>
                </a:lnTo>
                <a:lnTo>
                  <a:pt x="1170" y="798"/>
                </a:lnTo>
                <a:lnTo>
                  <a:pt x="1168" y="795"/>
                </a:lnTo>
                <a:lnTo>
                  <a:pt x="1166" y="795"/>
                </a:lnTo>
                <a:lnTo>
                  <a:pt x="1163" y="792"/>
                </a:lnTo>
                <a:lnTo>
                  <a:pt x="1158" y="791"/>
                </a:lnTo>
                <a:lnTo>
                  <a:pt x="1155" y="791"/>
                </a:lnTo>
                <a:lnTo>
                  <a:pt x="1150" y="794"/>
                </a:lnTo>
                <a:lnTo>
                  <a:pt x="1143" y="799"/>
                </a:lnTo>
                <a:lnTo>
                  <a:pt x="1138" y="806"/>
                </a:lnTo>
                <a:lnTo>
                  <a:pt x="1133" y="810"/>
                </a:lnTo>
                <a:lnTo>
                  <a:pt x="1130" y="811"/>
                </a:lnTo>
                <a:lnTo>
                  <a:pt x="1125" y="812"/>
                </a:lnTo>
                <a:lnTo>
                  <a:pt x="1121" y="811"/>
                </a:lnTo>
                <a:lnTo>
                  <a:pt x="1120" y="811"/>
                </a:lnTo>
                <a:lnTo>
                  <a:pt x="1107" y="798"/>
                </a:lnTo>
                <a:lnTo>
                  <a:pt x="1090" y="792"/>
                </a:lnTo>
                <a:lnTo>
                  <a:pt x="1093" y="791"/>
                </a:lnTo>
                <a:lnTo>
                  <a:pt x="1088" y="786"/>
                </a:lnTo>
                <a:lnTo>
                  <a:pt x="1077" y="787"/>
                </a:lnTo>
                <a:lnTo>
                  <a:pt x="1078" y="791"/>
                </a:lnTo>
                <a:lnTo>
                  <a:pt x="1067" y="791"/>
                </a:lnTo>
                <a:lnTo>
                  <a:pt x="1069" y="787"/>
                </a:lnTo>
                <a:lnTo>
                  <a:pt x="1060" y="787"/>
                </a:lnTo>
                <a:lnTo>
                  <a:pt x="1060" y="790"/>
                </a:lnTo>
                <a:lnTo>
                  <a:pt x="1055" y="792"/>
                </a:lnTo>
                <a:lnTo>
                  <a:pt x="1052" y="790"/>
                </a:lnTo>
                <a:lnTo>
                  <a:pt x="1051" y="790"/>
                </a:lnTo>
                <a:lnTo>
                  <a:pt x="1050" y="791"/>
                </a:lnTo>
                <a:lnTo>
                  <a:pt x="1049" y="794"/>
                </a:lnTo>
                <a:lnTo>
                  <a:pt x="1049" y="798"/>
                </a:lnTo>
                <a:lnTo>
                  <a:pt x="1049" y="802"/>
                </a:lnTo>
                <a:lnTo>
                  <a:pt x="1047" y="802"/>
                </a:lnTo>
                <a:lnTo>
                  <a:pt x="1045" y="802"/>
                </a:lnTo>
                <a:lnTo>
                  <a:pt x="1044" y="802"/>
                </a:lnTo>
                <a:lnTo>
                  <a:pt x="1037" y="801"/>
                </a:lnTo>
                <a:lnTo>
                  <a:pt x="1041" y="797"/>
                </a:lnTo>
                <a:lnTo>
                  <a:pt x="1040" y="796"/>
                </a:lnTo>
                <a:lnTo>
                  <a:pt x="1036" y="791"/>
                </a:lnTo>
                <a:lnTo>
                  <a:pt x="1034" y="788"/>
                </a:lnTo>
                <a:lnTo>
                  <a:pt x="1033" y="784"/>
                </a:lnTo>
                <a:lnTo>
                  <a:pt x="1033" y="783"/>
                </a:lnTo>
                <a:lnTo>
                  <a:pt x="1032" y="783"/>
                </a:lnTo>
                <a:lnTo>
                  <a:pt x="1031" y="784"/>
                </a:lnTo>
                <a:lnTo>
                  <a:pt x="1029" y="784"/>
                </a:lnTo>
                <a:lnTo>
                  <a:pt x="1028" y="798"/>
                </a:lnTo>
                <a:lnTo>
                  <a:pt x="1025" y="798"/>
                </a:lnTo>
                <a:lnTo>
                  <a:pt x="1018" y="798"/>
                </a:lnTo>
                <a:lnTo>
                  <a:pt x="1010" y="798"/>
                </a:lnTo>
                <a:lnTo>
                  <a:pt x="1003" y="799"/>
                </a:lnTo>
                <a:lnTo>
                  <a:pt x="997" y="801"/>
                </a:lnTo>
                <a:lnTo>
                  <a:pt x="993" y="803"/>
                </a:lnTo>
                <a:lnTo>
                  <a:pt x="988" y="805"/>
                </a:lnTo>
                <a:lnTo>
                  <a:pt x="984" y="806"/>
                </a:lnTo>
                <a:lnTo>
                  <a:pt x="981" y="806"/>
                </a:lnTo>
                <a:lnTo>
                  <a:pt x="975" y="805"/>
                </a:lnTo>
                <a:lnTo>
                  <a:pt x="968" y="804"/>
                </a:lnTo>
                <a:lnTo>
                  <a:pt x="966" y="803"/>
                </a:lnTo>
                <a:lnTo>
                  <a:pt x="965" y="803"/>
                </a:lnTo>
                <a:lnTo>
                  <a:pt x="963" y="804"/>
                </a:lnTo>
                <a:lnTo>
                  <a:pt x="961" y="806"/>
                </a:lnTo>
                <a:lnTo>
                  <a:pt x="963" y="810"/>
                </a:lnTo>
                <a:lnTo>
                  <a:pt x="966" y="812"/>
                </a:lnTo>
                <a:lnTo>
                  <a:pt x="971" y="813"/>
                </a:lnTo>
                <a:lnTo>
                  <a:pt x="974" y="812"/>
                </a:lnTo>
                <a:lnTo>
                  <a:pt x="979" y="810"/>
                </a:lnTo>
                <a:lnTo>
                  <a:pt x="982" y="807"/>
                </a:lnTo>
                <a:lnTo>
                  <a:pt x="983" y="807"/>
                </a:lnTo>
                <a:lnTo>
                  <a:pt x="984" y="809"/>
                </a:lnTo>
                <a:lnTo>
                  <a:pt x="984" y="810"/>
                </a:lnTo>
                <a:lnTo>
                  <a:pt x="984" y="812"/>
                </a:lnTo>
                <a:lnTo>
                  <a:pt x="984" y="814"/>
                </a:lnTo>
                <a:lnTo>
                  <a:pt x="986" y="816"/>
                </a:lnTo>
                <a:lnTo>
                  <a:pt x="987" y="814"/>
                </a:lnTo>
                <a:lnTo>
                  <a:pt x="989" y="813"/>
                </a:lnTo>
                <a:lnTo>
                  <a:pt x="991" y="811"/>
                </a:lnTo>
                <a:lnTo>
                  <a:pt x="993" y="810"/>
                </a:lnTo>
                <a:lnTo>
                  <a:pt x="994" y="809"/>
                </a:lnTo>
                <a:lnTo>
                  <a:pt x="995" y="809"/>
                </a:lnTo>
                <a:lnTo>
                  <a:pt x="996" y="809"/>
                </a:lnTo>
                <a:lnTo>
                  <a:pt x="998" y="809"/>
                </a:lnTo>
                <a:lnTo>
                  <a:pt x="999" y="812"/>
                </a:lnTo>
                <a:lnTo>
                  <a:pt x="999" y="816"/>
                </a:lnTo>
                <a:lnTo>
                  <a:pt x="999" y="818"/>
                </a:lnTo>
                <a:lnTo>
                  <a:pt x="999" y="820"/>
                </a:lnTo>
                <a:lnTo>
                  <a:pt x="999" y="820"/>
                </a:lnTo>
                <a:lnTo>
                  <a:pt x="997" y="820"/>
                </a:lnTo>
                <a:lnTo>
                  <a:pt x="991" y="822"/>
                </a:lnTo>
                <a:lnTo>
                  <a:pt x="987" y="825"/>
                </a:lnTo>
                <a:lnTo>
                  <a:pt x="984" y="829"/>
                </a:lnTo>
                <a:lnTo>
                  <a:pt x="987" y="833"/>
                </a:lnTo>
                <a:lnTo>
                  <a:pt x="991" y="836"/>
                </a:lnTo>
                <a:lnTo>
                  <a:pt x="995" y="837"/>
                </a:lnTo>
                <a:lnTo>
                  <a:pt x="996" y="839"/>
                </a:lnTo>
                <a:lnTo>
                  <a:pt x="1006" y="847"/>
                </a:lnTo>
                <a:lnTo>
                  <a:pt x="1002" y="850"/>
                </a:lnTo>
                <a:lnTo>
                  <a:pt x="997" y="855"/>
                </a:lnTo>
                <a:lnTo>
                  <a:pt x="995" y="850"/>
                </a:lnTo>
                <a:lnTo>
                  <a:pt x="990" y="845"/>
                </a:lnTo>
                <a:lnTo>
                  <a:pt x="988" y="844"/>
                </a:lnTo>
                <a:lnTo>
                  <a:pt x="983" y="841"/>
                </a:lnTo>
                <a:lnTo>
                  <a:pt x="976" y="837"/>
                </a:lnTo>
                <a:lnTo>
                  <a:pt x="972" y="836"/>
                </a:lnTo>
                <a:lnTo>
                  <a:pt x="971" y="839"/>
                </a:lnTo>
                <a:lnTo>
                  <a:pt x="969" y="841"/>
                </a:lnTo>
                <a:lnTo>
                  <a:pt x="971" y="844"/>
                </a:lnTo>
                <a:lnTo>
                  <a:pt x="971" y="845"/>
                </a:lnTo>
                <a:lnTo>
                  <a:pt x="964" y="848"/>
                </a:lnTo>
                <a:lnTo>
                  <a:pt x="957" y="845"/>
                </a:lnTo>
                <a:lnTo>
                  <a:pt x="952" y="854"/>
                </a:lnTo>
                <a:lnTo>
                  <a:pt x="946" y="855"/>
                </a:lnTo>
                <a:lnTo>
                  <a:pt x="944" y="849"/>
                </a:lnTo>
                <a:lnTo>
                  <a:pt x="935" y="849"/>
                </a:lnTo>
                <a:lnTo>
                  <a:pt x="935" y="840"/>
                </a:lnTo>
                <a:lnTo>
                  <a:pt x="928" y="839"/>
                </a:lnTo>
                <a:lnTo>
                  <a:pt x="930" y="836"/>
                </a:lnTo>
                <a:lnTo>
                  <a:pt x="919" y="835"/>
                </a:lnTo>
                <a:lnTo>
                  <a:pt x="918" y="829"/>
                </a:lnTo>
                <a:lnTo>
                  <a:pt x="907" y="830"/>
                </a:lnTo>
                <a:lnTo>
                  <a:pt x="907" y="836"/>
                </a:lnTo>
                <a:lnTo>
                  <a:pt x="892" y="836"/>
                </a:lnTo>
                <a:lnTo>
                  <a:pt x="876" y="829"/>
                </a:lnTo>
                <a:lnTo>
                  <a:pt x="873" y="826"/>
                </a:lnTo>
                <a:lnTo>
                  <a:pt x="870" y="829"/>
                </a:lnTo>
                <a:lnTo>
                  <a:pt x="851" y="830"/>
                </a:lnTo>
                <a:lnTo>
                  <a:pt x="834" y="836"/>
                </a:lnTo>
                <a:lnTo>
                  <a:pt x="832" y="837"/>
                </a:lnTo>
                <a:lnTo>
                  <a:pt x="829" y="841"/>
                </a:lnTo>
                <a:lnTo>
                  <a:pt x="824" y="845"/>
                </a:lnTo>
                <a:lnTo>
                  <a:pt x="817" y="848"/>
                </a:lnTo>
                <a:lnTo>
                  <a:pt x="815" y="848"/>
                </a:lnTo>
                <a:lnTo>
                  <a:pt x="816" y="845"/>
                </a:lnTo>
                <a:lnTo>
                  <a:pt x="820" y="842"/>
                </a:lnTo>
                <a:lnTo>
                  <a:pt x="821" y="841"/>
                </a:lnTo>
                <a:lnTo>
                  <a:pt x="816" y="840"/>
                </a:lnTo>
                <a:lnTo>
                  <a:pt x="821" y="830"/>
                </a:lnTo>
                <a:lnTo>
                  <a:pt x="815" y="834"/>
                </a:lnTo>
                <a:lnTo>
                  <a:pt x="811" y="835"/>
                </a:lnTo>
                <a:lnTo>
                  <a:pt x="811" y="850"/>
                </a:lnTo>
                <a:lnTo>
                  <a:pt x="804" y="855"/>
                </a:lnTo>
                <a:lnTo>
                  <a:pt x="801" y="858"/>
                </a:lnTo>
                <a:lnTo>
                  <a:pt x="797" y="865"/>
                </a:lnTo>
                <a:lnTo>
                  <a:pt x="791" y="873"/>
                </a:lnTo>
                <a:lnTo>
                  <a:pt x="786" y="879"/>
                </a:lnTo>
                <a:lnTo>
                  <a:pt x="781" y="881"/>
                </a:lnTo>
                <a:lnTo>
                  <a:pt x="775" y="882"/>
                </a:lnTo>
                <a:lnTo>
                  <a:pt x="770" y="882"/>
                </a:lnTo>
                <a:lnTo>
                  <a:pt x="768" y="882"/>
                </a:lnTo>
                <a:lnTo>
                  <a:pt x="777" y="874"/>
                </a:lnTo>
                <a:lnTo>
                  <a:pt x="768" y="868"/>
                </a:lnTo>
                <a:lnTo>
                  <a:pt x="766" y="875"/>
                </a:lnTo>
                <a:lnTo>
                  <a:pt x="762" y="872"/>
                </a:lnTo>
                <a:lnTo>
                  <a:pt x="760" y="875"/>
                </a:lnTo>
                <a:lnTo>
                  <a:pt x="763" y="880"/>
                </a:lnTo>
                <a:lnTo>
                  <a:pt x="761" y="887"/>
                </a:lnTo>
                <a:lnTo>
                  <a:pt x="755" y="883"/>
                </a:lnTo>
                <a:lnTo>
                  <a:pt x="751" y="892"/>
                </a:lnTo>
                <a:lnTo>
                  <a:pt x="744" y="897"/>
                </a:lnTo>
                <a:lnTo>
                  <a:pt x="743" y="901"/>
                </a:lnTo>
                <a:lnTo>
                  <a:pt x="731" y="905"/>
                </a:lnTo>
                <a:lnTo>
                  <a:pt x="737" y="913"/>
                </a:lnTo>
                <a:lnTo>
                  <a:pt x="736" y="918"/>
                </a:lnTo>
                <a:lnTo>
                  <a:pt x="727" y="920"/>
                </a:lnTo>
                <a:lnTo>
                  <a:pt x="735" y="928"/>
                </a:lnTo>
                <a:lnTo>
                  <a:pt x="733" y="931"/>
                </a:lnTo>
                <a:lnTo>
                  <a:pt x="732" y="936"/>
                </a:lnTo>
                <a:lnTo>
                  <a:pt x="731" y="942"/>
                </a:lnTo>
                <a:lnTo>
                  <a:pt x="731" y="946"/>
                </a:lnTo>
                <a:lnTo>
                  <a:pt x="731" y="949"/>
                </a:lnTo>
                <a:lnTo>
                  <a:pt x="731" y="953"/>
                </a:lnTo>
                <a:lnTo>
                  <a:pt x="731" y="955"/>
                </a:lnTo>
                <a:lnTo>
                  <a:pt x="731" y="956"/>
                </a:lnTo>
                <a:lnTo>
                  <a:pt x="738" y="971"/>
                </a:lnTo>
                <a:lnTo>
                  <a:pt x="729" y="972"/>
                </a:lnTo>
                <a:lnTo>
                  <a:pt x="721" y="965"/>
                </a:lnTo>
                <a:lnTo>
                  <a:pt x="720" y="965"/>
                </a:lnTo>
                <a:lnTo>
                  <a:pt x="715" y="965"/>
                </a:lnTo>
                <a:lnTo>
                  <a:pt x="708" y="964"/>
                </a:lnTo>
                <a:lnTo>
                  <a:pt x="698" y="959"/>
                </a:lnTo>
                <a:lnTo>
                  <a:pt x="689" y="955"/>
                </a:lnTo>
                <a:lnTo>
                  <a:pt x="682" y="953"/>
                </a:lnTo>
                <a:lnTo>
                  <a:pt x="676" y="948"/>
                </a:lnTo>
                <a:lnTo>
                  <a:pt x="672" y="940"/>
                </a:lnTo>
                <a:lnTo>
                  <a:pt x="669" y="931"/>
                </a:lnTo>
                <a:lnTo>
                  <a:pt x="664" y="924"/>
                </a:lnTo>
                <a:lnTo>
                  <a:pt x="661" y="918"/>
                </a:lnTo>
                <a:lnTo>
                  <a:pt x="660" y="911"/>
                </a:lnTo>
                <a:lnTo>
                  <a:pt x="660" y="907"/>
                </a:lnTo>
                <a:lnTo>
                  <a:pt x="657" y="907"/>
                </a:lnTo>
                <a:lnTo>
                  <a:pt x="652" y="903"/>
                </a:lnTo>
                <a:lnTo>
                  <a:pt x="644" y="890"/>
                </a:lnTo>
                <a:lnTo>
                  <a:pt x="638" y="877"/>
                </a:lnTo>
                <a:lnTo>
                  <a:pt x="637" y="875"/>
                </a:lnTo>
                <a:lnTo>
                  <a:pt x="638" y="880"/>
                </a:lnTo>
                <a:lnTo>
                  <a:pt x="637" y="881"/>
                </a:lnTo>
                <a:lnTo>
                  <a:pt x="633" y="877"/>
                </a:lnTo>
                <a:lnTo>
                  <a:pt x="631" y="868"/>
                </a:lnTo>
                <a:lnTo>
                  <a:pt x="629" y="859"/>
                </a:lnTo>
                <a:lnTo>
                  <a:pt x="627" y="851"/>
                </a:lnTo>
                <a:lnTo>
                  <a:pt x="625" y="845"/>
                </a:lnTo>
                <a:lnTo>
                  <a:pt x="621" y="842"/>
                </a:lnTo>
                <a:lnTo>
                  <a:pt x="616" y="839"/>
                </a:lnTo>
                <a:lnTo>
                  <a:pt x="610" y="836"/>
                </a:lnTo>
                <a:lnTo>
                  <a:pt x="606" y="833"/>
                </a:lnTo>
                <a:lnTo>
                  <a:pt x="601" y="828"/>
                </a:lnTo>
                <a:lnTo>
                  <a:pt x="599" y="826"/>
                </a:lnTo>
                <a:lnTo>
                  <a:pt x="598" y="825"/>
                </a:lnTo>
                <a:lnTo>
                  <a:pt x="595" y="825"/>
                </a:lnTo>
                <a:lnTo>
                  <a:pt x="588" y="824"/>
                </a:lnTo>
                <a:lnTo>
                  <a:pt x="580" y="822"/>
                </a:lnTo>
                <a:lnTo>
                  <a:pt x="575" y="822"/>
                </a:lnTo>
                <a:lnTo>
                  <a:pt x="570" y="824"/>
                </a:lnTo>
                <a:lnTo>
                  <a:pt x="565" y="828"/>
                </a:lnTo>
                <a:lnTo>
                  <a:pt x="562" y="833"/>
                </a:lnTo>
                <a:lnTo>
                  <a:pt x="558" y="836"/>
                </a:lnTo>
                <a:lnTo>
                  <a:pt x="556" y="839"/>
                </a:lnTo>
                <a:lnTo>
                  <a:pt x="554" y="843"/>
                </a:lnTo>
                <a:lnTo>
                  <a:pt x="553" y="848"/>
                </a:lnTo>
                <a:lnTo>
                  <a:pt x="551" y="850"/>
                </a:lnTo>
                <a:lnTo>
                  <a:pt x="542" y="854"/>
                </a:lnTo>
                <a:lnTo>
                  <a:pt x="535" y="854"/>
                </a:lnTo>
                <a:lnTo>
                  <a:pt x="535" y="851"/>
                </a:lnTo>
                <a:lnTo>
                  <a:pt x="533" y="847"/>
                </a:lnTo>
                <a:lnTo>
                  <a:pt x="532" y="842"/>
                </a:lnTo>
                <a:lnTo>
                  <a:pt x="530" y="840"/>
                </a:lnTo>
                <a:lnTo>
                  <a:pt x="526" y="839"/>
                </a:lnTo>
                <a:lnTo>
                  <a:pt x="522" y="836"/>
                </a:lnTo>
                <a:lnTo>
                  <a:pt x="517" y="834"/>
                </a:lnTo>
                <a:lnTo>
                  <a:pt x="513" y="832"/>
                </a:lnTo>
                <a:lnTo>
                  <a:pt x="509" y="828"/>
                </a:lnTo>
                <a:lnTo>
                  <a:pt x="505" y="822"/>
                </a:lnTo>
                <a:lnTo>
                  <a:pt x="502" y="813"/>
                </a:lnTo>
                <a:lnTo>
                  <a:pt x="501" y="803"/>
                </a:lnTo>
                <a:lnTo>
                  <a:pt x="500" y="796"/>
                </a:lnTo>
                <a:lnTo>
                  <a:pt x="499" y="794"/>
                </a:lnTo>
                <a:lnTo>
                  <a:pt x="497" y="795"/>
                </a:lnTo>
                <a:lnTo>
                  <a:pt x="496" y="796"/>
                </a:lnTo>
                <a:lnTo>
                  <a:pt x="494" y="787"/>
                </a:lnTo>
                <a:lnTo>
                  <a:pt x="486" y="776"/>
                </a:lnTo>
                <a:lnTo>
                  <a:pt x="481" y="778"/>
                </a:lnTo>
                <a:lnTo>
                  <a:pt x="480" y="776"/>
                </a:lnTo>
                <a:lnTo>
                  <a:pt x="478" y="773"/>
                </a:lnTo>
                <a:lnTo>
                  <a:pt x="475" y="769"/>
                </a:lnTo>
                <a:lnTo>
                  <a:pt x="474" y="765"/>
                </a:lnTo>
                <a:lnTo>
                  <a:pt x="472" y="760"/>
                </a:lnTo>
                <a:lnTo>
                  <a:pt x="467" y="757"/>
                </a:lnTo>
                <a:lnTo>
                  <a:pt x="464" y="754"/>
                </a:lnTo>
                <a:lnTo>
                  <a:pt x="462" y="753"/>
                </a:lnTo>
                <a:lnTo>
                  <a:pt x="456" y="748"/>
                </a:lnTo>
                <a:lnTo>
                  <a:pt x="456" y="738"/>
                </a:lnTo>
                <a:lnTo>
                  <a:pt x="450" y="734"/>
                </a:lnTo>
                <a:close/>
              </a:path>
            </a:pathLst>
          </a:custGeom>
          <a:solidFill>
            <a:schemeClr val="bg1">
              <a:lumMod val="75000"/>
            </a:schemeClr>
          </a:solidFill>
          <a:ln>
            <a:noFill/>
          </a:ln>
        </p:spPr>
        <p:txBody>
          <a:bodyPr vert="horz" wrap="square" lIns="93296" tIns="46648" rIns="93296" bIns="46648" numCol="1" anchor="t" anchorCtr="0" compatLnSpc="1">
            <a:prstTxWarp prst="textNoShape">
              <a:avLst/>
            </a:prstTxWarp>
          </a:bodyPr>
          <a:lstStyle/>
          <a:p>
            <a:endParaRPr lang="en-US"/>
          </a:p>
        </p:txBody>
      </p:sp>
      <p:graphicFrame>
        <p:nvGraphicFramePr>
          <p:cNvPr id="48" name="Object 47"/>
          <p:cNvGraphicFramePr>
            <a:graphicFrameLocks/>
          </p:cNvGraphicFramePr>
          <p:nvPr>
            <p:custDataLst>
              <p:tags r:id="rId4"/>
            </p:custDataLst>
            <p:extLst>
              <p:ext uri="{D42A27DB-BD31-4B8C-83A1-F6EECF244321}">
                <p14:modId xmlns:p14="http://schemas.microsoft.com/office/powerpoint/2010/main" val="2835557633"/>
              </p:ext>
            </p:extLst>
          </p:nvPr>
        </p:nvGraphicFramePr>
        <p:xfrm>
          <a:off x="457200" y="1524000"/>
          <a:ext cx="7848713" cy="4191000"/>
        </p:xfrm>
        <a:graphic>
          <a:graphicData uri="http://schemas.openxmlformats.org/presentationml/2006/ole">
            <mc:AlternateContent xmlns:mc="http://schemas.openxmlformats.org/markup-compatibility/2006">
              <mc:Choice xmlns:v="urn:schemas-microsoft-com:vml" Requires="v">
                <p:oleObj spid="_x0000_s221605" name="Chart" r:id="rId13" imgW="7848713" imgH="4191000" progId="MSGraph.Chart.8">
                  <p:embed followColorScheme="full"/>
                </p:oleObj>
              </mc:Choice>
              <mc:Fallback>
                <p:oleObj name="Chart" r:id="rId13" imgW="7848713" imgH="4191000" progId="MSGraph.Chart.8">
                  <p:embed followColorScheme="full"/>
                  <p:pic>
                    <p:nvPicPr>
                      <p:cNvPr id="0" name=""/>
                      <p:cNvPicPr/>
                      <p:nvPr/>
                    </p:nvPicPr>
                    <p:blipFill>
                      <a:blip r:embed="rId14"/>
                      <a:stretch>
                        <a:fillRect/>
                      </a:stretch>
                    </p:blipFill>
                    <p:spPr>
                      <a:xfrm>
                        <a:off x="457200" y="1524000"/>
                        <a:ext cx="7848713" cy="4191000"/>
                      </a:xfrm>
                      <a:prstGeom prst="rect">
                        <a:avLst/>
                      </a:prstGeom>
                    </p:spPr>
                  </p:pic>
                </p:oleObj>
              </mc:Fallback>
            </mc:AlternateContent>
          </a:graphicData>
        </a:graphic>
      </p:graphicFrame>
      <p:sp useBgFill="1">
        <p:nvSpPr>
          <p:cNvPr id="50" name="Rectangle 49"/>
          <p:cNvSpPr/>
          <p:nvPr>
            <p:custDataLst>
              <p:tags r:id="rId5"/>
            </p:custDataLst>
          </p:nvPr>
        </p:nvSpPr>
        <p:spPr bwMode="gray">
          <a:xfrm>
            <a:off x="6662738" y="3530600"/>
            <a:ext cx="620713" cy="274638"/>
          </a:xfrm>
          <a:prstGeom prst="rect">
            <a:avLst/>
          </a:prstGeom>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595E556D-8EA1-44E2-B941-78A0090066E8}" type="datetime'''''''''''''1''5''''''.''''''''''2''''''''''''%'">
              <a:rPr lang="en-US" sz="1800" b="1">
                <a:solidFill>
                  <a:schemeClr val="tx1"/>
                </a:solidFill>
              </a:rPr>
              <a:pPr/>
              <a:t>15.2%</a:t>
            </a:fld>
            <a:endParaRPr lang="en-US" sz="1800" b="1" dirty="0">
              <a:solidFill>
                <a:schemeClr val="tx1"/>
              </a:solidFill>
              <a:latin typeface="Calibri Light"/>
              <a:sym typeface="Calibri Light"/>
            </a:endParaRPr>
          </a:p>
        </p:txBody>
      </p:sp>
      <p:sp useBgFill="1">
        <p:nvSpPr>
          <p:cNvPr id="51" name="Rectangle 50"/>
          <p:cNvSpPr/>
          <p:nvPr>
            <p:custDataLst>
              <p:tags r:id="rId6"/>
            </p:custDataLst>
          </p:nvPr>
        </p:nvSpPr>
        <p:spPr bwMode="gray">
          <a:xfrm>
            <a:off x="4152900" y="447833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t"/>
          <a:lstStyle/>
          <a:p>
            <a:pPr algn="ctr"/>
            <a:fld id="{555E4A9E-E01D-40E4-AC1E-811C4E4ED2FC}" type="datetime'''''1''2''''''''''''.3''%'''''''''''''''''''''''''''''''">
              <a:rPr lang="en-US" sz="1800">
                <a:solidFill>
                  <a:schemeClr val="tx1"/>
                </a:solidFill>
              </a:rPr>
              <a:pPr algn="ctr"/>
              <a:t>12.3%</a:t>
            </a:fld>
            <a:endParaRPr lang="en-US" sz="1800" dirty="0">
              <a:solidFill>
                <a:schemeClr val="tx1"/>
              </a:solidFill>
              <a:latin typeface="Calibri Light"/>
              <a:sym typeface="Calibri Light"/>
            </a:endParaRPr>
          </a:p>
        </p:txBody>
      </p:sp>
      <p:sp useBgFill="1">
        <p:nvSpPr>
          <p:cNvPr id="52" name="Rectangle 51"/>
          <p:cNvSpPr/>
          <p:nvPr>
            <p:custDataLst>
              <p:tags r:id="rId7"/>
            </p:custDataLst>
          </p:nvPr>
        </p:nvSpPr>
        <p:spPr bwMode="gray">
          <a:xfrm>
            <a:off x="4152900" y="386873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EC4EE0EC-18B5-42B6-B5ED-EE4AC4A62D7B}" type="datetime'''''''''''12''''''''.''''''8''''''''''''''''''''%'''''''''''''">
              <a:rPr lang="en-US" sz="1800">
                <a:solidFill>
                  <a:schemeClr val="tx1"/>
                </a:solidFill>
              </a:rPr>
              <a:pPr algn="ctr"/>
              <a:t>12.8%</a:t>
            </a:fld>
            <a:endParaRPr lang="en-US" sz="1800" dirty="0">
              <a:solidFill>
                <a:schemeClr val="tx1"/>
              </a:solidFill>
              <a:latin typeface="Calibri Light"/>
              <a:sym typeface="Calibri Light"/>
            </a:endParaRPr>
          </a:p>
        </p:txBody>
      </p:sp>
      <p:sp useBgFill="1">
        <p:nvSpPr>
          <p:cNvPr id="53" name="Rectangle 52"/>
          <p:cNvSpPr/>
          <p:nvPr>
            <p:custDataLst>
              <p:tags r:id="rId8"/>
            </p:custDataLst>
          </p:nvPr>
        </p:nvSpPr>
        <p:spPr bwMode="gray">
          <a:xfrm>
            <a:off x="1073150" y="3811588"/>
            <a:ext cx="628650" cy="2746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1750" tIns="0" rIns="31750" bIns="0" rtlCol="0" anchor="b"/>
          <a:lstStyle/>
          <a:p>
            <a:pPr algn="ctr"/>
            <a:fld id="{5AE43B19-705B-4823-80EB-4AD9E30C6EF2}" type="datetime'1''2''''.''''''''''''''''''''''''''''''''''''9%'''''''''''">
              <a:rPr lang="en-US" sz="1800">
                <a:solidFill>
                  <a:schemeClr val="tx1"/>
                </a:solidFill>
              </a:rPr>
              <a:pPr algn="ctr"/>
              <a:t>12.9%</a:t>
            </a:fld>
            <a:endParaRPr lang="en-US" sz="1800" dirty="0">
              <a:solidFill>
                <a:schemeClr val="tx1"/>
              </a:solidFill>
              <a:latin typeface="Calibri Light"/>
              <a:sym typeface="Calibri Light"/>
            </a:endParaRPr>
          </a:p>
        </p:txBody>
      </p:sp>
      <p:sp>
        <p:nvSpPr>
          <p:cNvPr id="35" name="Up-Down Arrow 34"/>
          <p:cNvSpPr/>
          <p:nvPr/>
        </p:nvSpPr>
        <p:spPr>
          <a:xfrm>
            <a:off x="7815346" y="3021255"/>
            <a:ext cx="168058" cy="402983"/>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39" name="Up-Down Arrow 38"/>
          <p:cNvSpPr/>
          <p:nvPr/>
        </p:nvSpPr>
        <p:spPr>
          <a:xfrm>
            <a:off x="6885360" y="2928729"/>
            <a:ext cx="168058" cy="495509"/>
          </a:xfrm>
          <a:prstGeom prst="upDownArrow">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
        <p:nvSpPr>
          <p:cNvPr id="4" name="Rectangle 3"/>
          <p:cNvSpPr/>
          <p:nvPr/>
        </p:nvSpPr>
        <p:spPr>
          <a:xfrm>
            <a:off x="161984" y="1695795"/>
            <a:ext cx="8921696" cy="4019205"/>
          </a:xfrm>
          <a:custGeom>
            <a:avLst/>
            <a:gdLst/>
            <a:ahLst/>
            <a:cxnLst/>
            <a:rect l="l" t="t" r="r" b="b"/>
            <a:pathLst>
              <a:path w="8921696" h="4019205">
                <a:moveTo>
                  <a:pt x="6500754" y="873593"/>
                </a:moveTo>
                <a:lnTo>
                  <a:pt x="6500754" y="1234489"/>
                </a:lnTo>
                <a:lnTo>
                  <a:pt x="6644338" y="1234489"/>
                </a:lnTo>
                <a:lnTo>
                  <a:pt x="6644338" y="1834805"/>
                </a:lnTo>
                <a:lnTo>
                  <a:pt x="6500754" y="1834805"/>
                </a:lnTo>
                <a:lnTo>
                  <a:pt x="6500754" y="2195701"/>
                </a:lnTo>
                <a:lnTo>
                  <a:pt x="7153216" y="2195701"/>
                </a:lnTo>
                <a:lnTo>
                  <a:pt x="7153216" y="1834805"/>
                </a:lnTo>
                <a:lnTo>
                  <a:pt x="6891434" y="1834805"/>
                </a:lnTo>
                <a:lnTo>
                  <a:pt x="6891434" y="1234489"/>
                </a:lnTo>
                <a:lnTo>
                  <a:pt x="7153216" y="1234489"/>
                </a:lnTo>
                <a:lnTo>
                  <a:pt x="7153216" y="873593"/>
                </a:lnTo>
                <a:close/>
                <a:moveTo>
                  <a:pt x="0" y="0"/>
                </a:moveTo>
                <a:lnTo>
                  <a:pt x="8921696" y="0"/>
                </a:lnTo>
                <a:lnTo>
                  <a:pt x="8921696" y="4019205"/>
                </a:lnTo>
                <a:lnTo>
                  <a:pt x="0" y="4019205"/>
                </a:lnTo>
                <a:close/>
              </a:path>
            </a:pathLst>
          </a:custGeom>
          <a:solidFill>
            <a:srgbClr val="F2F2F2">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spTree>
    <p:extLst>
      <p:ext uri="{BB962C8B-B14F-4D97-AF65-F5344CB8AC3E}">
        <p14:creationId xmlns:p14="http://schemas.microsoft.com/office/powerpoint/2010/main" val="3118835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p:cNvGraphicFramePr>
            <a:graphicFrameLocks noChangeAspect="1"/>
          </p:cNvGraphicFramePr>
          <p:nvPr>
            <p:custDataLst>
              <p:tags r:id="rId2"/>
            </p:custDataLst>
            <p:extLst>
              <p:ext uri="{D42A27DB-BD31-4B8C-83A1-F6EECF244321}">
                <p14:modId xmlns:p14="http://schemas.microsoft.com/office/powerpoint/2010/main" val="3237295107"/>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57662"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621" y="1621"/>
                        <a:ext cx="1619" cy="1619"/>
                      </a:xfrm>
                      <a:prstGeom prst="rect">
                        <a:avLst/>
                      </a:prstGeom>
                    </p:spPr>
                  </p:pic>
                </p:oleObj>
              </mc:Fallback>
            </mc:AlternateContent>
          </a:graphicData>
        </a:graphic>
      </p:graphicFrame>
      <p:sp>
        <p:nvSpPr>
          <p:cNvPr id="33" name="Rectangle 32" hidden="1"/>
          <p:cNvSpPr/>
          <p:nvPr>
            <p:custDataLst>
              <p:tags r:id="rId3"/>
            </p:custDataLst>
          </p:nvPr>
        </p:nvSpPr>
        <p:spPr bwMode="auto">
          <a:xfrm>
            <a:off x="0" y="0"/>
            <a:ext cx="161984"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a:latin typeface="Calibri Light"/>
              <a:cs typeface="Arial"/>
              <a:sym typeface="Calibri Light"/>
            </a:endParaRPr>
          </a:p>
        </p:txBody>
      </p:sp>
      <p:sp>
        <p:nvSpPr>
          <p:cNvPr id="2" name="Title 1"/>
          <p:cNvSpPr>
            <a:spLocks noGrp="1"/>
          </p:cNvSpPr>
          <p:nvPr>
            <p:ph type="title"/>
          </p:nvPr>
        </p:nvSpPr>
        <p:spPr>
          <a:xfrm>
            <a:off x="121489" y="234863"/>
            <a:ext cx="8794113" cy="753668"/>
          </a:xfrm>
        </p:spPr>
        <p:txBody>
          <a:bodyPr/>
          <a:lstStyle/>
          <a:p>
            <a:r>
              <a:rPr lang="en-US" dirty="0"/>
              <a:t>Per capita health care spending in Massachusetts is the highest </a:t>
            </a:r>
            <a:r>
              <a:rPr lang="en-US" dirty="0" smtClean="0"/>
              <a:t>of </a:t>
            </a:r>
            <a:br>
              <a:rPr lang="en-US" dirty="0" smtClean="0"/>
            </a:br>
            <a:r>
              <a:rPr lang="en-US" dirty="0" smtClean="0"/>
              <a:t>any state</a:t>
            </a:r>
            <a:endParaRPr lang="en-US" dirty="0"/>
          </a:p>
        </p:txBody>
      </p:sp>
      <p:sp>
        <p:nvSpPr>
          <p:cNvPr id="3" name="Freeform 43"/>
          <p:cNvSpPr>
            <a:spLocks/>
          </p:cNvSpPr>
          <p:nvPr/>
        </p:nvSpPr>
        <p:spPr bwMode="auto">
          <a:xfrm>
            <a:off x="7559797" y="5578809"/>
            <a:ext cx="384575" cy="376300"/>
          </a:xfrm>
          <a:custGeom>
            <a:avLst/>
            <a:gdLst>
              <a:gd name="T0" fmla="*/ 43 w 1642"/>
              <a:gd name="T1" fmla="*/ 0 h 1908"/>
              <a:gd name="T2" fmla="*/ 681 w 1642"/>
              <a:gd name="T3" fmla="*/ 0 h 1908"/>
              <a:gd name="T4" fmla="*/ 658 w 1642"/>
              <a:gd name="T5" fmla="*/ 616 h 1908"/>
              <a:gd name="T6" fmla="*/ 1564 w 1642"/>
              <a:gd name="T7" fmla="*/ 1409 h 1908"/>
              <a:gd name="T8" fmla="*/ 1601 w 1642"/>
              <a:gd name="T9" fmla="*/ 1480 h 1908"/>
              <a:gd name="T10" fmla="*/ 1636 w 1642"/>
              <a:gd name="T11" fmla="*/ 1513 h 1908"/>
              <a:gd name="T12" fmla="*/ 1642 w 1642"/>
              <a:gd name="T13" fmla="*/ 1537 h 1908"/>
              <a:gd name="T14" fmla="*/ 1596 w 1642"/>
              <a:gd name="T15" fmla="*/ 1572 h 1908"/>
              <a:gd name="T16" fmla="*/ 1583 w 1642"/>
              <a:gd name="T17" fmla="*/ 1624 h 1908"/>
              <a:gd name="T18" fmla="*/ 1583 w 1642"/>
              <a:gd name="T19" fmla="*/ 1655 h 1908"/>
              <a:gd name="T20" fmla="*/ 1561 w 1642"/>
              <a:gd name="T21" fmla="*/ 1703 h 1908"/>
              <a:gd name="T22" fmla="*/ 1554 w 1642"/>
              <a:gd name="T23" fmla="*/ 1743 h 1908"/>
              <a:gd name="T24" fmla="*/ 1588 w 1642"/>
              <a:gd name="T25" fmla="*/ 1792 h 1908"/>
              <a:gd name="T26" fmla="*/ 1579 w 1642"/>
              <a:gd name="T27" fmla="*/ 1840 h 1908"/>
              <a:gd name="T28" fmla="*/ 1145 w 1642"/>
              <a:gd name="T29" fmla="*/ 1908 h 1908"/>
              <a:gd name="T30" fmla="*/ 1073 w 1642"/>
              <a:gd name="T31" fmla="*/ 1751 h 1908"/>
              <a:gd name="T32" fmla="*/ 1050 w 1642"/>
              <a:gd name="T33" fmla="*/ 1724 h 1908"/>
              <a:gd name="T34" fmla="*/ 986 w 1642"/>
              <a:gd name="T35" fmla="*/ 1679 h 1908"/>
              <a:gd name="T36" fmla="*/ 932 w 1642"/>
              <a:gd name="T37" fmla="*/ 1672 h 1908"/>
              <a:gd name="T38" fmla="*/ 910 w 1642"/>
              <a:gd name="T39" fmla="*/ 1632 h 1908"/>
              <a:gd name="T40" fmla="*/ 789 w 1642"/>
              <a:gd name="T41" fmla="*/ 1594 h 1908"/>
              <a:gd name="T42" fmla="*/ 733 w 1642"/>
              <a:gd name="T43" fmla="*/ 1543 h 1908"/>
              <a:gd name="T44" fmla="*/ 667 w 1642"/>
              <a:gd name="T45" fmla="*/ 1560 h 1908"/>
              <a:gd name="T46" fmla="*/ 625 w 1642"/>
              <a:gd name="T47" fmla="*/ 1530 h 1908"/>
              <a:gd name="T48" fmla="*/ 566 w 1642"/>
              <a:gd name="T49" fmla="*/ 1528 h 1908"/>
              <a:gd name="T50" fmla="*/ 544 w 1642"/>
              <a:gd name="T51" fmla="*/ 1515 h 1908"/>
              <a:gd name="T52" fmla="*/ 545 w 1642"/>
              <a:gd name="T53" fmla="*/ 1447 h 1908"/>
              <a:gd name="T54" fmla="*/ 536 w 1642"/>
              <a:gd name="T55" fmla="*/ 1391 h 1908"/>
              <a:gd name="T56" fmla="*/ 507 w 1642"/>
              <a:gd name="T57" fmla="*/ 1367 h 1908"/>
              <a:gd name="T58" fmla="*/ 515 w 1642"/>
              <a:gd name="T59" fmla="*/ 1358 h 1908"/>
              <a:gd name="T60" fmla="*/ 399 w 1642"/>
              <a:gd name="T61" fmla="*/ 1217 h 1908"/>
              <a:gd name="T62" fmla="*/ 346 w 1642"/>
              <a:gd name="T63" fmla="*/ 1191 h 1908"/>
              <a:gd name="T64" fmla="*/ 335 w 1642"/>
              <a:gd name="T65" fmla="*/ 1112 h 1908"/>
              <a:gd name="T66" fmla="*/ 365 w 1642"/>
              <a:gd name="T67" fmla="*/ 1072 h 1908"/>
              <a:gd name="T68" fmla="*/ 360 w 1642"/>
              <a:gd name="T69" fmla="*/ 1037 h 1908"/>
              <a:gd name="T70" fmla="*/ 287 w 1642"/>
              <a:gd name="T71" fmla="*/ 1010 h 1908"/>
              <a:gd name="T72" fmla="*/ 260 w 1642"/>
              <a:gd name="T73" fmla="*/ 914 h 1908"/>
              <a:gd name="T74" fmla="*/ 278 w 1642"/>
              <a:gd name="T75" fmla="*/ 891 h 1908"/>
              <a:gd name="T76" fmla="*/ 285 w 1642"/>
              <a:gd name="T77" fmla="*/ 898 h 1908"/>
              <a:gd name="T78" fmla="*/ 313 w 1642"/>
              <a:gd name="T79" fmla="*/ 883 h 1908"/>
              <a:gd name="T80" fmla="*/ 280 w 1642"/>
              <a:gd name="T81" fmla="*/ 803 h 1908"/>
              <a:gd name="T82" fmla="*/ 262 w 1642"/>
              <a:gd name="T83" fmla="*/ 822 h 1908"/>
              <a:gd name="T84" fmla="*/ 260 w 1642"/>
              <a:gd name="T85" fmla="*/ 845 h 1908"/>
              <a:gd name="T86" fmla="*/ 256 w 1642"/>
              <a:gd name="T87" fmla="*/ 860 h 1908"/>
              <a:gd name="T88" fmla="*/ 206 w 1642"/>
              <a:gd name="T89" fmla="*/ 816 h 1908"/>
              <a:gd name="T90" fmla="*/ 186 w 1642"/>
              <a:gd name="T91" fmla="*/ 720 h 1908"/>
              <a:gd name="T92" fmla="*/ 73 w 1642"/>
              <a:gd name="T93" fmla="*/ 617 h 1908"/>
              <a:gd name="T94" fmla="*/ 67 w 1642"/>
              <a:gd name="T95" fmla="*/ 516 h 1908"/>
              <a:gd name="T96" fmla="*/ 77 w 1642"/>
              <a:gd name="T97" fmla="*/ 492 h 1908"/>
              <a:gd name="T98" fmla="*/ 63 w 1642"/>
              <a:gd name="T99" fmla="*/ 440 h 1908"/>
              <a:gd name="T100" fmla="*/ 0 w 1642"/>
              <a:gd name="T101" fmla="*/ 360 h 1908"/>
              <a:gd name="T102" fmla="*/ 0 w 1642"/>
              <a:gd name="T103" fmla="*/ 271 h 1908"/>
              <a:gd name="T104" fmla="*/ 43 w 1642"/>
              <a:gd name="T105" fmla="*/ 196 h 1908"/>
              <a:gd name="T106" fmla="*/ 50 w 1642"/>
              <a:gd name="T107" fmla="*/ 62 h 1908"/>
              <a:gd name="T108" fmla="*/ 43 w 1642"/>
              <a:gd name="T10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2" h="1908">
                <a:moveTo>
                  <a:pt x="43" y="0"/>
                </a:moveTo>
                <a:lnTo>
                  <a:pt x="681" y="0"/>
                </a:lnTo>
                <a:lnTo>
                  <a:pt x="658" y="616"/>
                </a:lnTo>
                <a:lnTo>
                  <a:pt x="1564" y="1409"/>
                </a:lnTo>
                <a:lnTo>
                  <a:pt x="1601" y="1480"/>
                </a:lnTo>
                <a:lnTo>
                  <a:pt x="1636" y="1513"/>
                </a:lnTo>
                <a:lnTo>
                  <a:pt x="1642" y="1537"/>
                </a:lnTo>
                <a:lnTo>
                  <a:pt x="1596" y="1572"/>
                </a:lnTo>
                <a:lnTo>
                  <a:pt x="1583" y="1624"/>
                </a:lnTo>
                <a:lnTo>
                  <a:pt x="1583" y="1655"/>
                </a:lnTo>
                <a:lnTo>
                  <a:pt x="1561" y="1703"/>
                </a:lnTo>
                <a:lnTo>
                  <a:pt x="1554" y="1743"/>
                </a:lnTo>
                <a:lnTo>
                  <a:pt x="1588" y="1792"/>
                </a:lnTo>
                <a:lnTo>
                  <a:pt x="1579" y="1840"/>
                </a:lnTo>
                <a:lnTo>
                  <a:pt x="1145" y="1908"/>
                </a:lnTo>
                <a:lnTo>
                  <a:pt x="1073" y="1751"/>
                </a:lnTo>
                <a:lnTo>
                  <a:pt x="1050" y="1724"/>
                </a:lnTo>
                <a:lnTo>
                  <a:pt x="986" y="1679"/>
                </a:lnTo>
                <a:lnTo>
                  <a:pt x="932" y="1672"/>
                </a:lnTo>
                <a:lnTo>
                  <a:pt x="910" y="1632"/>
                </a:lnTo>
                <a:lnTo>
                  <a:pt x="789" y="1594"/>
                </a:lnTo>
                <a:lnTo>
                  <a:pt x="733" y="1543"/>
                </a:lnTo>
                <a:lnTo>
                  <a:pt x="667" y="1560"/>
                </a:lnTo>
                <a:lnTo>
                  <a:pt x="625" y="1530"/>
                </a:lnTo>
                <a:lnTo>
                  <a:pt x="566" y="1528"/>
                </a:lnTo>
                <a:lnTo>
                  <a:pt x="544" y="1515"/>
                </a:lnTo>
                <a:lnTo>
                  <a:pt x="545" y="1447"/>
                </a:lnTo>
                <a:lnTo>
                  <a:pt x="536" y="1391"/>
                </a:lnTo>
                <a:lnTo>
                  <a:pt x="507" y="1367"/>
                </a:lnTo>
                <a:lnTo>
                  <a:pt x="515" y="1358"/>
                </a:lnTo>
                <a:lnTo>
                  <a:pt x="399" y="1217"/>
                </a:lnTo>
                <a:lnTo>
                  <a:pt x="346" y="1191"/>
                </a:lnTo>
                <a:lnTo>
                  <a:pt x="335" y="1112"/>
                </a:lnTo>
                <a:lnTo>
                  <a:pt x="365" y="1072"/>
                </a:lnTo>
                <a:lnTo>
                  <a:pt x="360" y="1037"/>
                </a:lnTo>
                <a:lnTo>
                  <a:pt x="287" y="1010"/>
                </a:lnTo>
                <a:lnTo>
                  <a:pt x="260" y="914"/>
                </a:lnTo>
                <a:lnTo>
                  <a:pt x="278" y="891"/>
                </a:lnTo>
                <a:lnTo>
                  <a:pt x="285" y="898"/>
                </a:lnTo>
                <a:lnTo>
                  <a:pt x="313" y="883"/>
                </a:lnTo>
                <a:lnTo>
                  <a:pt x="280" y="803"/>
                </a:lnTo>
                <a:lnTo>
                  <a:pt x="262" y="822"/>
                </a:lnTo>
                <a:lnTo>
                  <a:pt x="260" y="845"/>
                </a:lnTo>
                <a:lnTo>
                  <a:pt x="256" y="860"/>
                </a:lnTo>
                <a:lnTo>
                  <a:pt x="206" y="816"/>
                </a:lnTo>
                <a:lnTo>
                  <a:pt x="186" y="720"/>
                </a:lnTo>
                <a:lnTo>
                  <a:pt x="73" y="617"/>
                </a:lnTo>
                <a:lnTo>
                  <a:pt x="67" y="516"/>
                </a:lnTo>
                <a:lnTo>
                  <a:pt x="77" y="492"/>
                </a:lnTo>
                <a:lnTo>
                  <a:pt x="63" y="440"/>
                </a:lnTo>
                <a:lnTo>
                  <a:pt x="0" y="360"/>
                </a:lnTo>
                <a:lnTo>
                  <a:pt x="0" y="271"/>
                </a:lnTo>
                <a:lnTo>
                  <a:pt x="43" y="196"/>
                </a:lnTo>
                <a:lnTo>
                  <a:pt x="50" y="62"/>
                </a:lnTo>
                <a:lnTo>
                  <a:pt x="43" y="0"/>
                </a:lnTo>
                <a:close/>
              </a:path>
            </a:pathLst>
          </a:custGeom>
          <a:solidFill>
            <a:schemeClr val="bg1"/>
          </a:solidFill>
          <a:ln>
            <a:noFill/>
          </a:ln>
        </p:spPr>
        <p:txBody>
          <a:bodyPr vert="horz" wrap="square" lIns="93296" tIns="46648" rIns="93296" bIns="46648" numCol="1" anchor="t" anchorCtr="0" compatLnSpc="1">
            <a:prstTxWarp prst="textNoShape">
              <a:avLst/>
            </a:prstTxWarp>
          </a:bodyPr>
          <a:lstStyle/>
          <a:p>
            <a:endParaRPr lang="en-US"/>
          </a:p>
        </p:txBody>
      </p:sp>
      <p:sp>
        <p:nvSpPr>
          <p:cNvPr id="4" name="Freeform 51"/>
          <p:cNvSpPr>
            <a:spLocks/>
          </p:cNvSpPr>
          <p:nvPr/>
        </p:nvSpPr>
        <p:spPr bwMode="auto">
          <a:xfrm>
            <a:off x="8306543" y="5578809"/>
            <a:ext cx="384575" cy="376300"/>
          </a:xfrm>
          <a:custGeom>
            <a:avLst/>
            <a:gdLst>
              <a:gd name="T0" fmla="*/ 0 w 1398"/>
              <a:gd name="T1" fmla="*/ 548 h 1367"/>
              <a:gd name="T2" fmla="*/ 23 w 1398"/>
              <a:gd name="T3" fmla="*/ 574 h 1367"/>
              <a:gd name="T4" fmla="*/ 36 w 1398"/>
              <a:gd name="T5" fmla="*/ 609 h 1367"/>
              <a:gd name="T6" fmla="*/ 65 w 1398"/>
              <a:gd name="T7" fmla="*/ 638 h 1367"/>
              <a:gd name="T8" fmla="*/ 91 w 1398"/>
              <a:gd name="T9" fmla="*/ 664 h 1367"/>
              <a:gd name="T10" fmla="*/ 112 w 1398"/>
              <a:gd name="T11" fmla="*/ 696 h 1367"/>
              <a:gd name="T12" fmla="*/ 158 w 1398"/>
              <a:gd name="T13" fmla="*/ 734 h 1367"/>
              <a:gd name="T14" fmla="*/ 191 w 1398"/>
              <a:gd name="T15" fmla="*/ 859 h 1367"/>
              <a:gd name="T16" fmla="*/ 273 w 1398"/>
              <a:gd name="T17" fmla="*/ 917 h 1367"/>
              <a:gd name="T18" fmla="*/ 318 w 1398"/>
              <a:gd name="T19" fmla="*/ 967 h 1367"/>
              <a:gd name="T20" fmla="*/ 367 w 1398"/>
              <a:gd name="T21" fmla="*/ 914 h 1367"/>
              <a:gd name="T22" fmla="*/ 411 w 1398"/>
              <a:gd name="T23" fmla="*/ 857 h 1367"/>
              <a:gd name="T24" fmla="*/ 472 w 1398"/>
              <a:gd name="T25" fmla="*/ 860 h 1367"/>
              <a:gd name="T26" fmla="*/ 546 w 1398"/>
              <a:gd name="T27" fmla="*/ 894 h 1367"/>
              <a:gd name="T28" fmla="*/ 595 w 1398"/>
              <a:gd name="T29" fmla="*/ 931 h 1367"/>
              <a:gd name="T30" fmla="*/ 612 w 1398"/>
              <a:gd name="T31" fmla="*/ 976 h 1367"/>
              <a:gd name="T32" fmla="*/ 628 w 1398"/>
              <a:gd name="T33" fmla="*/ 1020 h 1367"/>
              <a:gd name="T34" fmla="*/ 663 w 1398"/>
              <a:gd name="T35" fmla="*/ 1078 h 1367"/>
              <a:gd name="T36" fmla="*/ 717 w 1398"/>
              <a:gd name="T37" fmla="*/ 1149 h 1367"/>
              <a:gd name="T38" fmla="*/ 734 w 1398"/>
              <a:gd name="T39" fmla="*/ 1200 h 1367"/>
              <a:gd name="T40" fmla="*/ 762 w 1398"/>
              <a:gd name="T41" fmla="*/ 1245 h 1367"/>
              <a:gd name="T42" fmla="*/ 805 w 1398"/>
              <a:gd name="T43" fmla="*/ 1305 h 1367"/>
              <a:gd name="T44" fmla="*/ 863 w 1398"/>
              <a:gd name="T45" fmla="*/ 1328 h 1367"/>
              <a:gd name="T46" fmla="*/ 904 w 1398"/>
              <a:gd name="T47" fmla="*/ 1349 h 1367"/>
              <a:gd name="T48" fmla="*/ 954 w 1398"/>
              <a:gd name="T49" fmla="*/ 1362 h 1367"/>
              <a:gd name="T50" fmla="*/ 972 w 1398"/>
              <a:gd name="T51" fmla="*/ 1322 h 1367"/>
              <a:gd name="T52" fmla="*/ 965 w 1398"/>
              <a:gd name="T53" fmla="*/ 1265 h 1367"/>
              <a:gd name="T54" fmla="*/ 971 w 1398"/>
              <a:gd name="T55" fmla="*/ 1217 h 1367"/>
              <a:gd name="T56" fmla="*/ 973 w 1398"/>
              <a:gd name="T57" fmla="*/ 1184 h 1367"/>
              <a:gd name="T58" fmla="*/ 960 w 1398"/>
              <a:gd name="T59" fmla="*/ 1129 h 1367"/>
              <a:gd name="T60" fmla="*/ 1009 w 1398"/>
              <a:gd name="T61" fmla="*/ 1112 h 1367"/>
              <a:gd name="T62" fmla="*/ 1035 w 1398"/>
              <a:gd name="T63" fmla="*/ 1064 h 1367"/>
              <a:gd name="T64" fmla="*/ 1070 w 1398"/>
              <a:gd name="T65" fmla="*/ 1049 h 1367"/>
              <a:gd name="T66" fmla="*/ 1074 w 1398"/>
              <a:gd name="T67" fmla="*/ 1031 h 1367"/>
              <a:gd name="T68" fmla="*/ 1106 w 1398"/>
              <a:gd name="T69" fmla="*/ 1022 h 1367"/>
              <a:gd name="T70" fmla="*/ 1101 w 1398"/>
              <a:gd name="T71" fmla="*/ 1052 h 1367"/>
              <a:gd name="T72" fmla="*/ 1120 w 1398"/>
              <a:gd name="T73" fmla="*/ 1057 h 1367"/>
              <a:gd name="T74" fmla="*/ 1175 w 1398"/>
              <a:gd name="T75" fmla="*/ 1014 h 1367"/>
              <a:gd name="T76" fmla="*/ 1210 w 1398"/>
              <a:gd name="T77" fmla="*/ 967 h 1367"/>
              <a:gd name="T78" fmla="*/ 1228 w 1398"/>
              <a:gd name="T79" fmla="*/ 914 h 1367"/>
              <a:gd name="T80" fmla="*/ 1263 w 1398"/>
              <a:gd name="T81" fmla="*/ 886 h 1367"/>
              <a:gd name="T82" fmla="*/ 1277 w 1398"/>
              <a:gd name="T83" fmla="*/ 922 h 1367"/>
              <a:gd name="T84" fmla="*/ 1286 w 1398"/>
              <a:gd name="T85" fmla="*/ 931 h 1367"/>
              <a:gd name="T86" fmla="*/ 1347 w 1398"/>
              <a:gd name="T87" fmla="*/ 891 h 1367"/>
              <a:gd name="T88" fmla="*/ 1372 w 1398"/>
              <a:gd name="T89" fmla="*/ 808 h 1367"/>
              <a:gd name="T90" fmla="*/ 1398 w 1398"/>
              <a:gd name="T91" fmla="*/ 708 h 1367"/>
              <a:gd name="T92" fmla="*/ 1374 w 1398"/>
              <a:gd name="T93" fmla="*/ 653 h 1367"/>
              <a:gd name="T94" fmla="*/ 1355 w 1398"/>
              <a:gd name="T95" fmla="*/ 604 h 1367"/>
              <a:gd name="T96" fmla="*/ 1315 w 1398"/>
              <a:gd name="T97" fmla="*/ 386 h 1367"/>
              <a:gd name="T98" fmla="*/ 1245 w 1398"/>
              <a:gd name="T99" fmla="*/ 364 h 1367"/>
              <a:gd name="T100" fmla="*/ 1202 w 1398"/>
              <a:gd name="T101" fmla="*/ 352 h 1367"/>
              <a:gd name="T102" fmla="*/ 1163 w 1398"/>
              <a:gd name="T103" fmla="*/ 348 h 1367"/>
              <a:gd name="T104" fmla="*/ 1115 w 1398"/>
              <a:gd name="T105" fmla="*/ 353 h 1367"/>
              <a:gd name="T106" fmla="*/ 1072 w 1398"/>
              <a:gd name="T107" fmla="*/ 364 h 1367"/>
              <a:gd name="T108" fmla="*/ 1046 w 1398"/>
              <a:gd name="T109" fmla="*/ 348 h 1367"/>
              <a:gd name="T110" fmla="*/ 997 w 1398"/>
              <a:gd name="T111" fmla="*/ 355 h 1367"/>
              <a:gd name="T112" fmla="*/ 966 w 1398"/>
              <a:gd name="T113" fmla="*/ 353 h 1367"/>
              <a:gd name="T114" fmla="*/ 935 w 1398"/>
              <a:gd name="T115" fmla="*/ 344 h 1367"/>
              <a:gd name="T116" fmla="*/ 919 w 1398"/>
              <a:gd name="T117" fmla="*/ 338 h 1367"/>
              <a:gd name="T118" fmla="*/ 819 w 1398"/>
              <a:gd name="T119" fmla="*/ 306 h 1367"/>
              <a:gd name="T120" fmla="*/ 787 w 1398"/>
              <a:gd name="T121" fmla="*/ 281 h 1367"/>
              <a:gd name="T122" fmla="*/ 749 w 1398"/>
              <a:gd name="T123" fmla="*/ 284 h 1367"/>
              <a:gd name="T124" fmla="*/ 708 w 1398"/>
              <a:gd name="T125" fmla="*/ 252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8" h="1367">
                <a:moveTo>
                  <a:pt x="701" y="251"/>
                </a:moveTo>
                <a:lnTo>
                  <a:pt x="702" y="13"/>
                </a:lnTo>
                <a:lnTo>
                  <a:pt x="416" y="0"/>
                </a:lnTo>
                <a:lnTo>
                  <a:pt x="371" y="558"/>
                </a:lnTo>
                <a:lnTo>
                  <a:pt x="1" y="528"/>
                </a:lnTo>
                <a:lnTo>
                  <a:pt x="2" y="531"/>
                </a:lnTo>
                <a:lnTo>
                  <a:pt x="4" y="535"/>
                </a:lnTo>
                <a:lnTo>
                  <a:pt x="5" y="541"/>
                </a:lnTo>
                <a:lnTo>
                  <a:pt x="2" y="544"/>
                </a:lnTo>
                <a:lnTo>
                  <a:pt x="0" y="548"/>
                </a:lnTo>
                <a:lnTo>
                  <a:pt x="1" y="551"/>
                </a:lnTo>
                <a:lnTo>
                  <a:pt x="5" y="554"/>
                </a:lnTo>
                <a:lnTo>
                  <a:pt x="9" y="556"/>
                </a:lnTo>
                <a:lnTo>
                  <a:pt x="13" y="557"/>
                </a:lnTo>
                <a:lnTo>
                  <a:pt x="13" y="559"/>
                </a:lnTo>
                <a:lnTo>
                  <a:pt x="12" y="561"/>
                </a:lnTo>
                <a:lnTo>
                  <a:pt x="13" y="564"/>
                </a:lnTo>
                <a:lnTo>
                  <a:pt x="17" y="567"/>
                </a:lnTo>
                <a:lnTo>
                  <a:pt x="21" y="571"/>
                </a:lnTo>
                <a:lnTo>
                  <a:pt x="23" y="574"/>
                </a:lnTo>
                <a:lnTo>
                  <a:pt x="24" y="575"/>
                </a:lnTo>
                <a:lnTo>
                  <a:pt x="23" y="578"/>
                </a:lnTo>
                <a:lnTo>
                  <a:pt x="21" y="584"/>
                </a:lnTo>
                <a:lnTo>
                  <a:pt x="21" y="590"/>
                </a:lnTo>
                <a:lnTo>
                  <a:pt x="24" y="595"/>
                </a:lnTo>
                <a:lnTo>
                  <a:pt x="29" y="599"/>
                </a:lnTo>
                <a:lnTo>
                  <a:pt x="32" y="603"/>
                </a:lnTo>
                <a:lnTo>
                  <a:pt x="35" y="607"/>
                </a:lnTo>
                <a:lnTo>
                  <a:pt x="36" y="608"/>
                </a:lnTo>
                <a:lnTo>
                  <a:pt x="36" y="609"/>
                </a:lnTo>
                <a:lnTo>
                  <a:pt x="35" y="612"/>
                </a:lnTo>
                <a:lnTo>
                  <a:pt x="36" y="617"/>
                </a:lnTo>
                <a:lnTo>
                  <a:pt x="39" y="618"/>
                </a:lnTo>
                <a:lnTo>
                  <a:pt x="44" y="619"/>
                </a:lnTo>
                <a:lnTo>
                  <a:pt x="48" y="620"/>
                </a:lnTo>
                <a:lnTo>
                  <a:pt x="51" y="622"/>
                </a:lnTo>
                <a:lnTo>
                  <a:pt x="52" y="623"/>
                </a:lnTo>
                <a:lnTo>
                  <a:pt x="59" y="638"/>
                </a:lnTo>
                <a:lnTo>
                  <a:pt x="60" y="638"/>
                </a:lnTo>
                <a:lnTo>
                  <a:pt x="65" y="638"/>
                </a:lnTo>
                <a:lnTo>
                  <a:pt x="68" y="640"/>
                </a:lnTo>
                <a:lnTo>
                  <a:pt x="69" y="642"/>
                </a:lnTo>
                <a:lnTo>
                  <a:pt x="70" y="646"/>
                </a:lnTo>
                <a:lnTo>
                  <a:pt x="75" y="649"/>
                </a:lnTo>
                <a:lnTo>
                  <a:pt x="80" y="651"/>
                </a:lnTo>
                <a:lnTo>
                  <a:pt x="84" y="651"/>
                </a:lnTo>
                <a:lnTo>
                  <a:pt x="88" y="653"/>
                </a:lnTo>
                <a:lnTo>
                  <a:pt x="90" y="657"/>
                </a:lnTo>
                <a:lnTo>
                  <a:pt x="91" y="662"/>
                </a:lnTo>
                <a:lnTo>
                  <a:pt x="91" y="664"/>
                </a:lnTo>
                <a:lnTo>
                  <a:pt x="91" y="666"/>
                </a:lnTo>
                <a:lnTo>
                  <a:pt x="92" y="671"/>
                </a:lnTo>
                <a:lnTo>
                  <a:pt x="93" y="677"/>
                </a:lnTo>
                <a:lnTo>
                  <a:pt x="96" y="679"/>
                </a:lnTo>
                <a:lnTo>
                  <a:pt x="99" y="681"/>
                </a:lnTo>
                <a:lnTo>
                  <a:pt x="103" y="685"/>
                </a:lnTo>
                <a:lnTo>
                  <a:pt x="104" y="689"/>
                </a:lnTo>
                <a:lnTo>
                  <a:pt x="105" y="692"/>
                </a:lnTo>
                <a:lnTo>
                  <a:pt x="107" y="693"/>
                </a:lnTo>
                <a:lnTo>
                  <a:pt x="112" y="696"/>
                </a:lnTo>
                <a:lnTo>
                  <a:pt x="119" y="700"/>
                </a:lnTo>
                <a:lnTo>
                  <a:pt x="124" y="701"/>
                </a:lnTo>
                <a:lnTo>
                  <a:pt x="129" y="701"/>
                </a:lnTo>
                <a:lnTo>
                  <a:pt x="134" y="703"/>
                </a:lnTo>
                <a:lnTo>
                  <a:pt x="137" y="707"/>
                </a:lnTo>
                <a:lnTo>
                  <a:pt x="139" y="711"/>
                </a:lnTo>
                <a:lnTo>
                  <a:pt x="143" y="717"/>
                </a:lnTo>
                <a:lnTo>
                  <a:pt x="150" y="724"/>
                </a:lnTo>
                <a:lnTo>
                  <a:pt x="156" y="731"/>
                </a:lnTo>
                <a:lnTo>
                  <a:pt x="158" y="734"/>
                </a:lnTo>
                <a:lnTo>
                  <a:pt x="162" y="764"/>
                </a:lnTo>
                <a:lnTo>
                  <a:pt x="179" y="784"/>
                </a:lnTo>
                <a:lnTo>
                  <a:pt x="177" y="788"/>
                </a:lnTo>
                <a:lnTo>
                  <a:pt x="174" y="802"/>
                </a:lnTo>
                <a:lnTo>
                  <a:pt x="173" y="818"/>
                </a:lnTo>
                <a:lnTo>
                  <a:pt x="176" y="834"/>
                </a:lnTo>
                <a:lnTo>
                  <a:pt x="182" y="846"/>
                </a:lnTo>
                <a:lnTo>
                  <a:pt x="188" y="854"/>
                </a:lnTo>
                <a:lnTo>
                  <a:pt x="190" y="857"/>
                </a:lnTo>
                <a:lnTo>
                  <a:pt x="191" y="859"/>
                </a:lnTo>
                <a:lnTo>
                  <a:pt x="225" y="887"/>
                </a:lnTo>
                <a:lnTo>
                  <a:pt x="227" y="890"/>
                </a:lnTo>
                <a:lnTo>
                  <a:pt x="232" y="894"/>
                </a:lnTo>
                <a:lnTo>
                  <a:pt x="236" y="900"/>
                </a:lnTo>
                <a:lnTo>
                  <a:pt x="238" y="905"/>
                </a:lnTo>
                <a:lnTo>
                  <a:pt x="242" y="909"/>
                </a:lnTo>
                <a:lnTo>
                  <a:pt x="251" y="913"/>
                </a:lnTo>
                <a:lnTo>
                  <a:pt x="261" y="915"/>
                </a:lnTo>
                <a:lnTo>
                  <a:pt x="268" y="915"/>
                </a:lnTo>
                <a:lnTo>
                  <a:pt x="273" y="917"/>
                </a:lnTo>
                <a:lnTo>
                  <a:pt x="279" y="923"/>
                </a:lnTo>
                <a:lnTo>
                  <a:pt x="283" y="932"/>
                </a:lnTo>
                <a:lnTo>
                  <a:pt x="286" y="939"/>
                </a:lnTo>
                <a:lnTo>
                  <a:pt x="287" y="944"/>
                </a:lnTo>
                <a:lnTo>
                  <a:pt x="290" y="948"/>
                </a:lnTo>
                <a:lnTo>
                  <a:pt x="295" y="954"/>
                </a:lnTo>
                <a:lnTo>
                  <a:pt x="301" y="959"/>
                </a:lnTo>
                <a:lnTo>
                  <a:pt x="306" y="963"/>
                </a:lnTo>
                <a:lnTo>
                  <a:pt x="312" y="966"/>
                </a:lnTo>
                <a:lnTo>
                  <a:pt x="318" y="967"/>
                </a:lnTo>
                <a:lnTo>
                  <a:pt x="322" y="965"/>
                </a:lnTo>
                <a:lnTo>
                  <a:pt x="331" y="958"/>
                </a:lnTo>
                <a:lnTo>
                  <a:pt x="340" y="951"/>
                </a:lnTo>
                <a:lnTo>
                  <a:pt x="348" y="946"/>
                </a:lnTo>
                <a:lnTo>
                  <a:pt x="352" y="941"/>
                </a:lnTo>
                <a:lnTo>
                  <a:pt x="356" y="937"/>
                </a:lnTo>
                <a:lnTo>
                  <a:pt x="360" y="931"/>
                </a:lnTo>
                <a:lnTo>
                  <a:pt x="365" y="925"/>
                </a:lnTo>
                <a:lnTo>
                  <a:pt x="366" y="921"/>
                </a:lnTo>
                <a:lnTo>
                  <a:pt x="367" y="914"/>
                </a:lnTo>
                <a:lnTo>
                  <a:pt x="372" y="904"/>
                </a:lnTo>
                <a:lnTo>
                  <a:pt x="377" y="895"/>
                </a:lnTo>
                <a:lnTo>
                  <a:pt x="381" y="891"/>
                </a:lnTo>
                <a:lnTo>
                  <a:pt x="384" y="889"/>
                </a:lnTo>
                <a:lnTo>
                  <a:pt x="386" y="885"/>
                </a:lnTo>
                <a:lnTo>
                  <a:pt x="387" y="882"/>
                </a:lnTo>
                <a:lnTo>
                  <a:pt x="389" y="876"/>
                </a:lnTo>
                <a:lnTo>
                  <a:pt x="396" y="870"/>
                </a:lnTo>
                <a:lnTo>
                  <a:pt x="404" y="863"/>
                </a:lnTo>
                <a:lnTo>
                  <a:pt x="411" y="857"/>
                </a:lnTo>
                <a:lnTo>
                  <a:pt x="415" y="855"/>
                </a:lnTo>
                <a:lnTo>
                  <a:pt x="417" y="854"/>
                </a:lnTo>
                <a:lnTo>
                  <a:pt x="422" y="852"/>
                </a:lnTo>
                <a:lnTo>
                  <a:pt x="430" y="851"/>
                </a:lnTo>
                <a:lnTo>
                  <a:pt x="438" y="852"/>
                </a:lnTo>
                <a:lnTo>
                  <a:pt x="445" y="854"/>
                </a:lnTo>
                <a:lnTo>
                  <a:pt x="449" y="856"/>
                </a:lnTo>
                <a:lnTo>
                  <a:pt x="456" y="857"/>
                </a:lnTo>
                <a:lnTo>
                  <a:pt x="465" y="859"/>
                </a:lnTo>
                <a:lnTo>
                  <a:pt x="472" y="860"/>
                </a:lnTo>
                <a:lnTo>
                  <a:pt x="479" y="860"/>
                </a:lnTo>
                <a:lnTo>
                  <a:pt x="486" y="861"/>
                </a:lnTo>
                <a:lnTo>
                  <a:pt x="494" y="862"/>
                </a:lnTo>
                <a:lnTo>
                  <a:pt x="501" y="863"/>
                </a:lnTo>
                <a:lnTo>
                  <a:pt x="508" y="864"/>
                </a:lnTo>
                <a:lnTo>
                  <a:pt x="515" y="866"/>
                </a:lnTo>
                <a:lnTo>
                  <a:pt x="519" y="868"/>
                </a:lnTo>
                <a:lnTo>
                  <a:pt x="529" y="875"/>
                </a:lnTo>
                <a:lnTo>
                  <a:pt x="538" y="885"/>
                </a:lnTo>
                <a:lnTo>
                  <a:pt x="546" y="894"/>
                </a:lnTo>
                <a:lnTo>
                  <a:pt x="553" y="899"/>
                </a:lnTo>
                <a:lnTo>
                  <a:pt x="560" y="901"/>
                </a:lnTo>
                <a:lnTo>
                  <a:pt x="567" y="907"/>
                </a:lnTo>
                <a:lnTo>
                  <a:pt x="571" y="914"/>
                </a:lnTo>
                <a:lnTo>
                  <a:pt x="575" y="918"/>
                </a:lnTo>
                <a:lnTo>
                  <a:pt x="578" y="923"/>
                </a:lnTo>
                <a:lnTo>
                  <a:pt x="585" y="925"/>
                </a:lnTo>
                <a:lnTo>
                  <a:pt x="591" y="928"/>
                </a:lnTo>
                <a:lnTo>
                  <a:pt x="594" y="929"/>
                </a:lnTo>
                <a:lnTo>
                  <a:pt x="595" y="931"/>
                </a:lnTo>
                <a:lnTo>
                  <a:pt x="599" y="937"/>
                </a:lnTo>
                <a:lnTo>
                  <a:pt x="602" y="941"/>
                </a:lnTo>
                <a:lnTo>
                  <a:pt x="606" y="945"/>
                </a:lnTo>
                <a:lnTo>
                  <a:pt x="609" y="950"/>
                </a:lnTo>
                <a:lnTo>
                  <a:pt x="609" y="956"/>
                </a:lnTo>
                <a:lnTo>
                  <a:pt x="609" y="962"/>
                </a:lnTo>
                <a:lnTo>
                  <a:pt x="609" y="966"/>
                </a:lnTo>
                <a:lnTo>
                  <a:pt x="609" y="968"/>
                </a:lnTo>
                <a:lnTo>
                  <a:pt x="610" y="971"/>
                </a:lnTo>
                <a:lnTo>
                  <a:pt x="612" y="976"/>
                </a:lnTo>
                <a:lnTo>
                  <a:pt x="615" y="978"/>
                </a:lnTo>
                <a:lnTo>
                  <a:pt x="618" y="981"/>
                </a:lnTo>
                <a:lnTo>
                  <a:pt x="621" y="985"/>
                </a:lnTo>
                <a:lnTo>
                  <a:pt x="622" y="991"/>
                </a:lnTo>
                <a:lnTo>
                  <a:pt x="620" y="996"/>
                </a:lnTo>
                <a:lnTo>
                  <a:pt x="617" y="1000"/>
                </a:lnTo>
                <a:lnTo>
                  <a:pt x="618" y="1007"/>
                </a:lnTo>
                <a:lnTo>
                  <a:pt x="621" y="1014"/>
                </a:lnTo>
                <a:lnTo>
                  <a:pt x="624" y="1017"/>
                </a:lnTo>
                <a:lnTo>
                  <a:pt x="628" y="1020"/>
                </a:lnTo>
                <a:lnTo>
                  <a:pt x="631" y="1026"/>
                </a:lnTo>
                <a:lnTo>
                  <a:pt x="632" y="1031"/>
                </a:lnTo>
                <a:lnTo>
                  <a:pt x="632" y="1035"/>
                </a:lnTo>
                <a:lnTo>
                  <a:pt x="632" y="1039"/>
                </a:lnTo>
                <a:lnTo>
                  <a:pt x="635" y="1047"/>
                </a:lnTo>
                <a:lnTo>
                  <a:pt x="638" y="1054"/>
                </a:lnTo>
                <a:lnTo>
                  <a:pt x="643" y="1058"/>
                </a:lnTo>
                <a:lnTo>
                  <a:pt x="650" y="1061"/>
                </a:lnTo>
                <a:lnTo>
                  <a:pt x="656" y="1069"/>
                </a:lnTo>
                <a:lnTo>
                  <a:pt x="663" y="1078"/>
                </a:lnTo>
                <a:lnTo>
                  <a:pt x="666" y="1082"/>
                </a:lnTo>
                <a:lnTo>
                  <a:pt x="668" y="1085"/>
                </a:lnTo>
                <a:lnTo>
                  <a:pt x="673" y="1093"/>
                </a:lnTo>
                <a:lnTo>
                  <a:pt x="678" y="1104"/>
                </a:lnTo>
                <a:lnTo>
                  <a:pt x="683" y="1111"/>
                </a:lnTo>
                <a:lnTo>
                  <a:pt x="688" y="1118"/>
                </a:lnTo>
                <a:lnTo>
                  <a:pt x="691" y="1126"/>
                </a:lnTo>
                <a:lnTo>
                  <a:pt x="694" y="1133"/>
                </a:lnTo>
                <a:lnTo>
                  <a:pt x="696" y="1135"/>
                </a:lnTo>
                <a:lnTo>
                  <a:pt x="717" y="1149"/>
                </a:lnTo>
                <a:lnTo>
                  <a:pt x="719" y="1152"/>
                </a:lnTo>
                <a:lnTo>
                  <a:pt x="721" y="1159"/>
                </a:lnTo>
                <a:lnTo>
                  <a:pt x="723" y="1169"/>
                </a:lnTo>
                <a:lnTo>
                  <a:pt x="724" y="1177"/>
                </a:lnTo>
                <a:lnTo>
                  <a:pt x="724" y="1181"/>
                </a:lnTo>
                <a:lnTo>
                  <a:pt x="726" y="1180"/>
                </a:lnTo>
                <a:lnTo>
                  <a:pt x="728" y="1180"/>
                </a:lnTo>
                <a:lnTo>
                  <a:pt x="729" y="1184"/>
                </a:lnTo>
                <a:lnTo>
                  <a:pt x="730" y="1192"/>
                </a:lnTo>
                <a:lnTo>
                  <a:pt x="734" y="1200"/>
                </a:lnTo>
                <a:lnTo>
                  <a:pt x="737" y="1206"/>
                </a:lnTo>
                <a:lnTo>
                  <a:pt x="738" y="1209"/>
                </a:lnTo>
                <a:lnTo>
                  <a:pt x="739" y="1211"/>
                </a:lnTo>
                <a:lnTo>
                  <a:pt x="742" y="1215"/>
                </a:lnTo>
                <a:lnTo>
                  <a:pt x="744" y="1221"/>
                </a:lnTo>
                <a:lnTo>
                  <a:pt x="745" y="1227"/>
                </a:lnTo>
                <a:lnTo>
                  <a:pt x="747" y="1232"/>
                </a:lnTo>
                <a:lnTo>
                  <a:pt x="754" y="1237"/>
                </a:lnTo>
                <a:lnTo>
                  <a:pt x="760" y="1243"/>
                </a:lnTo>
                <a:lnTo>
                  <a:pt x="762" y="1245"/>
                </a:lnTo>
                <a:lnTo>
                  <a:pt x="762" y="1249"/>
                </a:lnTo>
                <a:lnTo>
                  <a:pt x="762" y="1257"/>
                </a:lnTo>
                <a:lnTo>
                  <a:pt x="764" y="1266"/>
                </a:lnTo>
                <a:lnTo>
                  <a:pt x="766" y="1272"/>
                </a:lnTo>
                <a:lnTo>
                  <a:pt x="772" y="1278"/>
                </a:lnTo>
                <a:lnTo>
                  <a:pt x="782" y="1286"/>
                </a:lnTo>
                <a:lnTo>
                  <a:pt x="792" y="1295"/>
                </a:lnTo>
                <a:lnTo>
                  <a:pt x="798" y="1301"/>
                </a:lnTo>
                <a:lnTo>
                  <a:pt x="800" y="1303"/>
                </a:lnTo>
                <a:lnTo>
                  <a:pt x="805" y="1305"/>
                </a:lnTo>
                <a:lnTo>
                  <a:pt x="811" y="1309"/>
                </a:lnTo>
                <a:lnTo>
                  <a:pt x="818" y="1311"/>
                </a:lnTo>
                <a:lnTo>
                  <a:pt x="826" y="1314"/>
                </a:lnTo>
                <a:lnTo>
                  <a:pt x="833" y="1317"/>
                </a:lnTo>
                <a:lnTo>
                  <a:pt x="838" y="1318"/>
                </a:lnTo>
                <a:lnTo>
                  <a:pt x="842" y="1318"/>
                </a:lnTo>
                <a:lnTo>
                  <a:pt x="845" y="1318"/>
                </a:lnTo>
                <a:lnTo>
                  <a:pt x="850" y="1320"/>
                </a:lnTo>
                <a:lnTo>
                  <a:pt x="856" y="1324"/>
                </a:lnTo>
                <a:lnTo>
                  <a:pt x="863" y="1328"/>
                </a:lnTo>
                <a:lnTo>
                  <a:pt x="868" y="1333"/>
                </a:lnTo>
                <a:lnTo>
                  <a:pt x="873" y="1337"/>
                </a:lnTo>
                <a:lnTo>
                  <a:pt x="876" y="1340"/>
                </a:lnTo>
                <a:lnTo>
                  <a:pt x="878" y="1341"/>
                </a:lnTo>
                <a:lnTo>
                  <a:pt x="879" y="1341"/>
                </a:lnTo>
                <a:lnTo>
                  <a:pt x="882" y="1343"/>
                </a:lnTo>
                <a:lnTo>
                  <a:pt x="887" y="1344"/>
                </a:lnTo>
                <a:lnTo>
                  <a:pt x="892" y="1347"/>
                </a:lnTo>
                <a:lnTo>
                  <a:pt x="898" y="1348"/>
                </a:lnTo>
                <a:lnTo>
                  <a:pt x="904" y="1349"/>
                </a:lnTo>
                <a:lnTo>
                  <a:pt x="909" y="1349"/>
                </a:lnTo>
                <a:lnTo>
                  <a:pt x="912" y="1348"/>
                </a:lnTo>
                <a:lnTo>
                  <a:pt x="919" y="1344"/>
                </a:lnTo>
                <a:lnTo>
                  <a:pt x="926" y="1344"/>
                </a:lnTo>
                <a:lnTo>
                  <a:pt x="933" y="1345"/>
                </a:lnTo>
                <a:lnTo>
                  <a:pt x="936" y="1349"/>
                </a:lnTo>
                <a:lnTo>
                  <a:pt x="939" y="1351"/>
                </a:lnTo>
                <a:lnTo>
                  <a:pt x="942" y="1355"/>
                </a:lnTo>
                <a:lnTo>
                  <a:pt x="947" y="1358"/>
                </a:lnTo>
                <a:lnTo>
                  <a:pt x="954" y="1362"/>
                </a:lnTo>
                <a:lnTo>
                  <a:pt x="959" y="1365"/>
                </a:lnTo>
                <a:lnTo>
                  <a:pt x="966" y="1366"/>
                </a:lnTo>
                <a:lnTo>
                  <a:pt x="972" y="1367"/>
                </a:lnTo>
                <a:lnTo>
                  <a:pt x="978" y="1367"/>
                </a:lnTo>
                <a:lnTo>
                  <a:pt x="985" y="1364"/>
                </a:lnTo>
                <a:lnTo>
                  <a:pt x="987" y="1362"/>
                </a:lnTo>
                <a:lnTo>
                  <a:pt x="988" y="1359"/>
                </a:lnTo>
                <a:lnTo>
                  <a:pt x="988" y="1358"/>
                </a:lnTo>
                <a:lnTo>
                  <a:pt x="974" y="1325"/>
                </a:lnTo>
                <a:lnTo>
                  <a:pt x="972" y="1322"/>
                </a:lnTo>
                <a:lnTo>
                  <a:pt x="968" y="1316"/>
                </a:lnTo>
                <a:lnTo>
                  <a:pt x="965" y="1309"/>
                </a:lnTo>
                <a:lnTo>
                  <a:pt x="965" y="1304"/>
                </a:lnTo>
                <a:lnTo>
                  <a:pt x="967" y="1299"/>
                </a:lnTo>
                <a:lnTo>
                  <a:pt x="971" y="1294"/>
                </a:lnTo>
                <a:lnTo>
                  <a:pt x="972" y="1289"/>
                </a:lnTo>
                <a:lnTo>
                  <a:pt x="971" y="1284"/>
                </a:lnTo>
                <a:lnTo>
                  <a:pt x="968" y="1279"/>
                </a:lnTo>
                <a:lnTo>
                  <a:pt x="966" y="1272"/>
                </a:lnTo>
                <a:lnTo>
                  <a:pt x="965" y="1265"/>
                </a:lnTo>
                <a:lnTo>
                  <a:pt x="965" y="1260"/>
                </a:lnTo>
                <a:lnTo>
                  <a:pt x="965" y="1255"/>
                </a:lnTo>
                <a:lnTo>
                  <a:pt x="964" y="1248"/>
                </a:lnTo>
                <a:lnTo>
                  <a:pt x="963" y="1241"/>
                </a:lnTo>
                <a:lnTo>
                  <a:pt x="963" y="1238"/>
                </a:lnTo>
                <a:lnTo>
                  <a:pt x="965" y="1237"/>
                </a:lnTo>
                <a:lnTo>
                  <a:pt x="968" y="1234"/>
                </a:lnTo>
                <a:lnTo>
                  <a:pt x="972" y="1229"/>
                </a:lnTo>
                <a:lnTo>
                  <a:pt x="974" y="1222"/>
                </a:lnTo>
                <a:lnTo>
                  <a:pt x="971" y="1217"/>
                </a:lnTo>
                <a:lnTo>
                  <a:pt x="965" y="1210"/>
                </a:lnTo>
                <a:lnTo>
                  <a:pt x="958" y="1206"/>
                </a:lnTo>
                <a:lnTo>
                  <a:pt x="955" y="1204"/>
                </a:lnTo>
                <a:lnTo>
                  <a:pt x="954" y="1203"/>
                </a:lnTo>
                <a:lnTo>
                  <a:pt x="950" y="1199"/>
                </a:lnTo>
                <a:lnTo>
                  <a:pt x="948" y="1195"/>
                </a:lnTo>
                <a:lnTo>
                  <a:pt x="948" y="1189"/>
                </a:lnTo>
                <a:lnTo>
                  <a:pt x="954" y="1186"/>
                </a:lnTo>
                <a:lnTo>
                  <a:pt x="964" y="1184"/>
                </a:lnTo>
                <a:lnTo>
                  <a:pt x="973" y="1184"/>
                </a:lnTo>
                <a:lnTo>
                  <a:pt x="978" y="1184"/>
                </a:lnTo>
                <a:lnTo>
                  <a:pt x="980" y="1181"/>
                </a:lnTo>
                <a:lnTo>
                  <a:pt x="983" y="1174"/>
                </a:lnTo>
                <a:lnTo>
                  <a:pt x="986" y="1165"/>
                </a:lnTo>
                <a:lnTo>
                  <a:pt x="982" y="1154"/>
                </a:lnTo>
                <a:lnTo>
                  <a:pt x="974" y="1146"/>
                </a:lnTo>
                <a:lnTo>
                  <a:pt x="965" y="1141"/>
                </a:lnTo>
                <a:lnTo>
                  <a:pt x="959" y="1136"/>
                </a:lnTo>
                <a:lnTo>
                  <a:pt x="958" y="1131"/>
                </a:lnTo>
                <a:lnTo>
                  <a:pt x="960" y="1129"/>
                </a:lnTo>
                <a:lnTo>
                  <a:pt x="965" y="1128"/>
                </a:lnTo>
                <a:lnTo>
                  <a:pt x="972" y="1128"/>
                </a:lnTo>
                <a:lnTo>
                  <a:pt x="979" y="1128"/>
                </a:lnTo>
                <a:lnTo>
                  <a:pt x="986" y="1128"/>
                </a:lnTo>
                <a:lnTo>
                  <a:pt x="992" y="1128"/>
                </a:lnTo>
                <a:lnTo>
                  <a:pt x="996" y="1127"/>
                </a:lnTo>
                <a:lnTo>
                  <a:pt x="1000" y="1126"/>
                </a:lnTo>
                <a:lnTo>
                  <a:pt x="1003" y="1122"/>
                </a:lnTo>
                <a:lnTo>
                  <a:pt x="1006" y="1116"/>
                </a:lnTo>
                <a:lnTo>
                  <a:pt x="1009" y="1112"/>
                </a:lnTo>
                <a:lnTo>
                  <a:pt x="1011" y="1105"/>
                </a:lnTo>
                <a:lnTo>
                  <a:pt x="1013" y="1099"/>
                </a:lnTo>
                <a:lnTo>
                  <a:pt x="1019" y="1096"/>
                </a:lnTo>
                <a:lnTo>
                  <a:pt x="1025" y="1093"/>
                </a:lnTo>
                <a:lnTo>
                  <a:pt x="1028" y="1089"/>
                </a:lnTo>
                <a:lnTo>
                  <a:pt x="1031" y="1082"/>
                </a:lnTo>
                <a:lnTo>
                  <a:pt x="1033" y="1074"/>
                </a:lnTo>
                <a:lnTo>
                  <a:pt x="1033" y="1067"/>
                </a:lnTo>
                <a:lnTo>
                  <a:pt x="1033" y="1065"/>
                </a:lnTo>
                <a:lnTo>
                  <a:pt x="1035" y="1064"/>
                </a:lnTo>
                <a:lnTo>
                  <a:pt x="1041" y="1062"/>
                </a:lnTo>
                <a:lnTo>
                  <a:pt x="1047" y="1062"/>
                </a:lnTo>
                <a:lnTo>
                  <a:pt x="1051" y="1065"/>
                </a:lnTo>
                <a:lnTo>
                  <a:pt x="1054" y="1069"/>
                </a:lnTo>
                <a:lnTo>
                  <a:pt x="1057" y="1073"/>
                </a:lnTo>
                <a:lnTo>
                  <a:pt x="1059" y="1075"/>
                </a:lnTo>
                <a:lnTo>
                  <a:pt x="1062" y="1074"/>
                </a:lnTo>
                <a:lnTo>
                  <a:pt x="1065" y="1067"/>
                </a:lnTo>
                <a:lnTo>
                  <a:pt x="1069" y="1058"/>
                </a:lnTo>
                <a:lnTo>
                  <a:pt x="1070" y="1049"/>
                </a:lnTo>
                <a:lnTo>
                  <a:pt x="1066" y="1042"/>
                </a:lnTo>
                <a:lnTo>
                  <a:pt x="1059" y="1038"/>
                </a:lnTo>
                <a:lnTo>
                  <a:pt x="1055" y="1035"/>
                </a:lnTo>
                <a:lnTo>
                  <a:pt x="1051" y="1031"/>
                </a:lnTo>
                <a:lnTo>
                  <a:pt x="1054" y="1028"/>
                </a:lnTo>
                <a:lnTo>
                  <a:pt x="1057" y="1023"/>
                </a:lnTo>
                <a:lnTo>
                  <a:pt x="1061" y="1020"/>
                </a:lnTo>
                <a:lnTo>
                  <a:pt x="1063" y="1016"/>
                </a:lnTo>
                <a:lnTo>
                  <a:pt x="1064" y="1015"/>
                </a:lnTo>
                <a:lnTo>
                  <a:pt x="1074" y="1031"/>
                </a:lnTo>
                <a:lnTo>
                  <a:pt x="1076" y="1032"/>
                </a:lnTo>
                <a:lnTo>
                  <a:pt x="1079" y="1034"/>
                </a:lnTo>
                <a:lnTo>
                  <a:pt x="1082" y="1032"/>
                </a:lnTo>
                <a:lnTo>
                  <a:pt x="1085" y="1028"/>
                </a:lnTo>
                <a:lnTo>
                  <a:pt x="1085" y="1021"/>
                </a:lnTo>
                <a:lnTo>
                  <a:pt x="1082" y="1016"/>
                </a:lnTo>
                <a:lnTo>
                  <a:pt x="1082" y="1014"/>
                </a:lnTo>
                <a:lnTo>
                  <a:pt x="1091" y="1015"/>
                </a:lnTo>
                <a:lnTo>
                  <a:pt x="1101" y="1020"/>
                </a:lnTo>
                <a:lnTo>
                  <a:pt x="1106" y="1022"/>
                </a:lnTo>
                <a:lnTo>
                  <a:pt x="1108" y="1024"/>
                </a:lnTo>
                <a:lnTo>
                  <a:pt x="1108" y="1026"/>
                </a:lnTo>
                <a:lnTo>
                  <a:pt x="1110" y="1027"/>
                </a:lnTo>
                <a:lnTo>
                  <a:pt x="1114" y="1028"/>
                </a:lnTo>
                <a:lnTo>
                  <a:pt x="1117" y="1031"/>
                </a:lnTo>
                <a:lnTo>
                  <a:pt x="1117" y="1035"/>
                </a:lnTo>
                <a:lnTo>
                  <a:pt x="1114" y="1039"/>
                </a:lnTo>
                <a:lnTo>
                  <a:pt x="1110" y="1045"/>
                </a:lnTo>
                <a:lnTo>
                  <a:pt x="1106" y="1050"/>
                </a:lnTo>
                <a:lnTo>
                  <a:pt x="1101" y="1052"/>
                </a:lnTo>
                <a:lnTo>
                  <a:pt x="1096" y="1053"/>
                </a:lnTo>
                <a:lnTo>
                  <a:pt x="1092" y="1055"/>
                </a:lnTo>
                <a:lnTo>
                  <a:pt x="1088" y="1059"/>
                </a:lnTo>
                <a:lnTo>
                  <a:pt x="1091" y="1061"/>
                </a:lnTo>
                <a:lnTo>
                  <a:pt x="1094" y="1061"/>
                </a:lnTo>
                <a:lnTo>
                  <a:pt x="1099" y="1061"/>
                </a:lnTo>
                <a:lnTo>
                  <a:pt x="1104" y="1060"/>
                </a:lnTo>
                <a:lnTo>
                  <a:pt x="1110" y="1059"/>
                </a:lnTo>
                <a:lnTo>
                  <a:pt x="1116" y="1058"/>
                </a:lnTo>
                <a:lnTo>
                  <a:pt x="1120" y="1057"/>
                </a:lnTo>
                <a:lnTo>
                  <a:pt x="1124" y="1055"/>
                </a:lnTo>
                <a:lnTo>
                  <a:pt x="1125" y="1055"/>
                </a:lnTo>
                <a:lnTo>
                  <a:pt x="1127" y="1053"/>
                </a:lnTo>
                <a:lnTo>
                  <a:pt x="1132" y="1049"/>
                </a:lnTo>
                <a:lnTo>
                  <a:pt x="1138" y="1043"/>
                </a:lnTo>
                <a:lnTo>
                  <a:pt x="1144" y="1038"/>
                </a:lnTo>
                <a:lnTo>
                  <a:pt x="1150" y="1032"/>
                </a:lnTo>
                <a:lnTo>
                  <a:pt x="1161" y="1024"/>
                </a:lnTo>
                <a:lnTo>
                  <a:pt x="1170" y="1017"/>
                </a:lnTo>
                <a:lnTo>
                  <a:pt x="1175" y="1014"/>
                </a:lnTo>
                <a:lnTo>
                  <a:pt x="1155" y="1038"/>
                </a:lnTo>
                <a:lnTo>
                  <a:pt x="1140" y="1058"/>
                </a:lnTo>
                <a:lnTo>
                  <a:pt x="1185" y="1017"/>
                </a:lnTo>
                <a:lnTo>
                  <a:pt x="1188" y="1013"/>
                </a:lnTo>
                <a:lnTo>
                  <a:pt x="1196" y="1002"/>
                </a:lnTo>
                <a:lnTo>
                  <a:pt x="1206" y="990"/>
                </a:lnTo>
                <a:lnTo>
                  <a:pt x="1210" y="982"/>
                </a:lnTo>
                <a:lnTo>
                  <a:pt x="1210" y="977"/>
                </a:lnTo>
                <a:lnTo>
                  <a:pt x="1210" y="971"/>
                </a:lnTo>
                <a:lnTo>
                  <a:pt x="1210" y="967"/>
                </a:lnTo>
                <a:lnTo>
                  <a:pt x="1214" y="962"/>
                </a:lnTo>
                <a:lnTo>
                  <a:pt x="1220" y="958"/>
                </a:lnTo>
                <a:lnTo>
                  <a:pt x="1225" y="955"/>
                </a:lnTo>
                <a:lnTo>
                  <a:pt x="1230" y="954"/>
                </a:lnTo>
                <a:lnTo>
                  <a:pt x="1231" y="954"/>
                </a:lnTo>
                <a:lnTo>
                  <a:pt x="1233" y="929"/>
                </a:lnTo>
                <a:lnTo>
                  <a:pt x="1232" y="928"/>
                </a:lnTo>
                <a:lnTo>
                  <a:pt x="1231" y="924"/>
                </a:lnTo>
                <a:lnTo>
                  <a:pt x="1229" y="920"/>
                </a:lnTo>
                <a:lnTo>
                  <a:pt x="1228" y="914"/>
                </a:lnTo>
                <a:lnTo>
                  <a:pt x="1229" y="907"/>
                </a:lnTo>
                <a:lnTo>
                  <a:pt x="1231" y="900"/>
                </a:lnTo>
                <a:lnTo>
                  <a:pt x="1232" y="897"/>
                </a:lnTo>
                <a:lnTo>
                  <a:pt x="1233" y="894"/>
                </a:lnTo>
                <a:lnTo>
                  <a:pt x="1234" y="894"/>
                </a:lnTo>
                <a:lnTo>
                  <a:pt x="1237" y="895"/>
                </a:lnTo>
                <a:lnTo>
                  <a:pt x="1241" y="895"/>
                </a:lnTo>
                <a:lnTo>
                  <a:pt x="1248" y="894"/>
                </a:lnTo>
                <a:lnTo>
                  <a:pt x="1256" y="891"/>
                </a:lnTo>
                <a:lnTo>
                  <a:pt x="1263" y="886"/>
                </a:lnTo>
                <a:lnTo>
                  <a:pt x="1267" y="883"/>
                </a:lnTo>
                <a:lnTo>
                  <a:pt x="1270" y="882"/>
                </a:lnTo>
                <a:lnTo>
                  <a:pt x="1271" y="886"/>
                </a:lnTo>
                <a:lnTo>
                  <a:pt x="1269" y="895"/>
                </a:lnTo>
                <a:lnTo>
                  <a:pt x="1266" y="905"/>
                </a:lnTo>
                <a:lnTo>
                  <a:pt x="1261" y="912"/>
                </a:lnTo>
                <a:lnTo>
                  <a:pt x="1261" y="916"/>
                </a:lnTo>
                <a:lnTo>
                  <a:pt x="1267" y="918"/>
                </a:lnTo>
                <a:lnTo>
                  <a:pt x="1274" y="921"/>
                </a:lnTo>
                <a:lnTo>
                  <a:pt x="1277" y="922"/>
                </a:lnTo>
                <a:lnTo>
                  <a:pt x="1274" y="924"/>
                </a:lnTo>
                <a:lnTo>
                  <a:pt x="1267" y="931"/>
                </a:lnTo>
                <a:lnTo>
                  <a:pt x="1260" y="938"/>
                </a:lnTo>
                <a:lnTo>
                  <a:pt x="1256" y="944"/>
                </a:lnTo>
                <a:lnTo>
                  <a:pt x="1258" y="945"/>
                </a:lnTo>
                <a:lnTo>
                  <a:pt x="1262" y="944"/>
                </a:lnTo>
                <a:lnTo>
                  <a:pt x="1267" y="941"/>
                </a:lnTo>
                <a:lnTo>
                  <a:pt x="1274" y="939"/>
                </a:lnTo>
                <a:lnTo>
                  <a:pt x="1281" y="936"/>
                </a:lnTo>
                <a:lnTo>
                  <a:pt x="1286" y="931"/>
                </a:lnTo>
                <a:lnTo>
                  <a:pt x="1291" y="928"/>
                </a:lnTo>
                <a:lnTo>
                  <a:pt x="1293" y="924"/>
                </a:lnTo>
                <a:lnTo>
                  <a:pt x="1297" y="916"/>
                </a:lnTo>
                <a:lnTo>
                  <a:pt x="1302" y="907"/>
                </a:lnTo>
                <a:lnTo>
                  <a:pt x="1312" y="900"/>
                </a:lnTo>
                <a:lnTo>
                  <a:pt x="1323" y="895"/>
                </a:lnTo>
                <a:lnTo>
                  <a:pt x="1330" y="894"/>
                </a:lnTo>
                <a:lnTo>
                  <a:pt x="1336" y="894"/>
                </a:lnTo>
                <a:lnTo>
                  <a:pt x="1342" y="892"/>
                </a:lnTo>
                <a:lnTo>
                  <a:pt x="1347" y="891"/>
                </a:lnTo>
                <a:lnTo>
                  <a:pt x="1352" y="890"/>
                </a:lnTo>
                <a:lnTo>
                  <a:pt x="1355" y="887"/>
                </a:lnTo>
                <a:lnTo>
                  <a:pt x="1358" y="886"/>
                </a:lnTo>
                <a:lnTo>
                  <a:pt x="1360" y="884"/>
                </a:lnTo>
                <a:lnTo>
                  <a:pt x="1362" y="877"/>
                </a:lnTo>
                <a:lnTo>
                  <a:pt x="1363" y="867"/>
                </a:lnTo>
                <a:lnTo>
                  <a:pt x="1366" y="857"/>
                </a:lnTo>
                <a:lnTo>
                  <a:pt x="1368" y="851"/>
                </a:lnTo>
                <a:lnTo>
                  <a:pt x="1372" y="836"/>
                </a:lnTo>
                <a:lnTo>
                  <a:pt x="1372" y="808"/>
                </a:lnTo>
                <a:lnTo>
                  <a:pt x="1372" y="780"/>
                </a:lnTo>
                <a:lnTo>
                  <a:pt x="1372" y="769"/>
                </a:lnTo>
                <a:lnTo>
                  <a:pt x="1372" y="767"/>
                </a:lnTo>
                <a:lnTo>
                  <a:pt x="1374" y="758"/>
                </a:lnTo>
                <a:lnTo>
                  <a:pt x="1377" y="750"/>
                </a:lnTo>
                <a:lnTo>
                  <a:pt x="1384" y="741"/>
                </a:lnTo>
                <a:lnTo>
                  <a:pt x="1391" y="733"/>
                </a:lnTo>
                <a:lnTo>
                  <a:pt x="1395" y="725"/>
                </a:lnTo>
                <a:lnTo>
                  <a:pt x="1397" y="717"/>
                </a:lnTo>
                <a:lnTo>
                  <a:pt x="1398" y="708"/>
                </a:lnTo>
                <a:lnTo>
                  <a:pt x="1397" y="700"/>
                </a:lnTo>
                <a:lnTo>
                  <a:pt x="1395" y="695"/>
                </a:lnTo>
                <a:lnTo>
                  <a:pt x="1391" y="692"/>
                </a:lnTo>
                <a:lnTo>
                  <a:pt x="1390" y="688"/>
                </a:lnTo>
                <a:lnTo>
                  <a:pt x="1390" y="684"/>
                </a:lnTo>
                <a:lnTo>
                  <a:pt x="1389" y="678"/>
                </a:lnTo>
                <a:lnTo>
                  <a:pt x="1388" y="673"/>
                </a:lnTo>
                <a:lnTo>
                  <a:pt x="1388" y="671"/>
                </a:lnTo>
                <a:lnTo>
                  <a:pt x="1375" y="653"/>
                </a:lnTo>
                <a:lnTo>
                  <a:pt x="1374" y="653"/>
                </a:lnTo>
                <a:lnTo>
                  <a:pt x="1372" y="651"/>
                </a:lnTo>
                <a:lnTo>
                  <a:pt x="1368" y="649"/>
                </a:lnTo>
                <a:lnTo>
                  <a:pt x="1367" y="645"/>
                </a:lnTo>
                <a:lnTo>
                  <a:pt x="1366" y="638"/>
                </a:lnTo>
                <a:lnTo>
                  <a:pt x="1362" y="630"/>
                </a:lnTo>
                <a:lnTo>
                  <a:pt x="1359" y="623"/>
                </a:lnTo>
                <a:lnTo>
                  <a:pt x="1358" y="619"/>
                </a:lnTo>
                <a:lnTo>
                  <a:pt x="1358" y="617"/>
                </a:lnTo>
                <a:lnTo>
                  <a:pt x="1358" y="610"/>
                </a:lnTo>
                <a:lnTo>
                  <a:pt x="1355" y="604"/>
                </a:lnTo>
                <a:lnTo>
                  <a:pt x="1350" y="602"/>
                </a:lnTo>
                <a:lnTo>
                  <a:pt x="1342" y="601"/>
                </a:lnTo>
                <a:lnTo>
                  <a:pt x="1337" y="595"/>
                </a:lnTo>
                <a:lnTo>
                  <a:pt x="1335" y="588"/>
                </a:lnTo>
                <a:lnTo>
                  <a:pt x="1335" y="586"/>
                </a:lnTo>
                <a:lnTo>
                  <a:pt x="1331" y="395"/>
                </a:lnTo>
                <a:lnTo>
                  <a:pt x="1330" y="392"/>
                </a:lnTo>
                <a:lnTo>
                  <a:pt x="1328" y="389"/>
                </a:lnTo>
                <a:lnTo>
                  <a:pt x="1323" y="386"/>
                </a:lnTo>
                <a:lnTo>
                  <a:pt x="1315" y="386"/>
                </a:lnTo>
                <a:lnTo>
                  <a:pt x="1306" y="387"/>
                </a:lnTo>
                <a:lnTo>
                  <a:pt x="1298" y="387"/>
                </a:lnTo>
                <a:lnTo>
                  <a:pt x="1292" y="386"/>
                </a:lnTo>
                <a:lnTo>
                  <a:pt x="1290" y="386"/>
                </a:lnTo>
                <a:lnTo>
                  <a:pt x="1272" y="386"/>
                </a:lnTo>
                <a:lnTo>
                  <a:pt x="1262" y="373"/>
                </a:lnTo>
                <a:lnTo>
                  <a:pt x="1260" y="372"/>
                </a:lnTo>
                <a:lnTo>
                  <a:pt x="1255" y="368"/>
                </a:lnTo>
                <a:lnTo>
                  <a:pt x="1249" y="366"/>
                </a:lnTo>
                <a:lnTo>
                  <a:pt x="1245" y="364"/>
                </a:lnTo>
                <a:lnTo>
                  <a:pt x="1239" y="361"/>
                </a:lnTo>
                <a:lnTo>
                  <a:pt x="1232" y="356"/>
                </a:lnTo>
                <a:lnTo>
                  <a:pt x="1224" y="350"/>
                </a:lnTo>
                <a:lnTo>
                  <a:pt x="1218" y="348"/>
                </a:lnTo>
                <a:lnTo>
                  <a:pt x="1215" y="348"/>
                </a:lnTo>
                <a:lnTo>
                  <a:pt x="1210" y="349"/>
                </a:lnTo>
                <a:lnTo>
                  <a:pt x="1206" y="350"/>
                </a:lnTo>
                <a:lnTo>
                  <a:pt x="1205" y="350"/>
                </a:lnTo>
                <a:lnTo>
                  <a:pt x="1203" y="351"/>
                </a:lnTo>
                <a:lnTo>
                  <a:pt x="1202" y="352"/>
                </a:lnTo>
                <a:lnTo>
                  <a:pt x="1199" y="355"/>
                </a:lnTo>
                <a:lnTo>
                  <a:pt x="1196" y="356"/>
                </a:lnTo>
                <a:lnTo>
                  <a:pt x="1193" y="355"/>
                </a:lnTo>
                <a:lnTo>
                  <a:pt x="1188" y="353"/>
                </a:lnTo>
                <a:lnTo>
                  <a:pt x="1185" y="352"/>
                </a:lnTo>
                <a:lnTo>
                  <a:pt x="1182" y="352"/>
                </a:lnTo>
                <a:lnTo>
                  <a:pt x="1178" y="352"/>
                </a:lnTo>
                <a:lnTo>
                  <a:pt x="1172" y="351"/>
                </a:lnTo>
                <a:lnTo>
                  <a:pt x="1167" y="349"/>
                </a:lnTo>
                <a:lnTo>
                  <a:pt x="1163" y="348"/>
                </a:lnTo>
                <a:lnTo>
                  <a:pt x="1161" y="348"/>
                </a:lnTo>
                <a:lnTo>
                  <a:pt x="1156" y="349"/>
                </a:lnTo>
                <a:lnTo>
                  <a:pt x="1153" y="350"/>
                </a:lnTo>
                <a:lnTo>
                  <a:pt x="1152" y="351"/>
                </a:lnTo>
                <a:lnTo>
                  <a:pt x="1141" y="353"/>
                </a:lnTo>
                <a:lnTo>
                  <a:pt x="1133" y="358"/>
                </a:lnTo>
                <a:lnTo>
                  <a:pt x="1131" y="357"/>
                </a:lnTo>
                <a:lnTo>
                  <a:pt x="1125" y="356"/>
                </a:lnTo>
                <a:lnTo>
                  <a:pt x="1119" y="355"/>
                </a:lnTo>
                <a:lnTo>
                  <a:pt x="1115" y="353"/>
                </a:lnTo>
                <a:lnTo>
                  <a:pt x="1110" y="355"/>
                </a:lnTo>
                <a:lnTo>
                  <a:pt x="1106" y="356"/>
                </a:lnTo>
                <a:lnTo>
                  <a:pt x="1101" y="357"/>
                </a:lnTo>
                <a:lnTo>
                  <a:pt x="1100" y="358"/>
                </a:lnTo>
                <a:lnTo>
                  <a:pt x="1093" y="365"/>
                </a:lnTo>
                <a:lnTo>
                  <a:pt x="1081" y="374"/>
                </a:lnTo>
                <a:lnTo>
                  <a:pt x="1080" y="373"/>
                </a:lnTo>
                <a:lnTo>
                  <a:pt x="1077" y="371"/>
                </a:lnTo>
                <a:lnTo>
                  <a:pt x="1073" y="367"/>
                </a:lnTo>
                <a:lnTo>
                  <a:pt x="1072" y="364"/>
                </a:lnTo>
                <a:lnTo>
                  <a:pt x="1071" y="361"/>
                </a:lnTo>
                <a:lnTo>
                  <a:pt x="1069" y="361"/>
                </a:lnTo>
                <a:lnTo>
                  <a:pt x="1065" y="361"/>
                </a:lnTo>
                <a:lnTo>
                  <a:pt x="1064" y="361"/>
                </a:lnTo>
                <a:lnTo>
                  <a:pt x="1063" y="360"/>
                </a:lnTo>
                <a:lnTo>
                  <a:pt x="1062" y="356"/>
                </a:lnTo>
                <a:lnTo>
                  <a:pt x="1059" y="352"/>
                </a:lnTo>
                <a:lnTo>
                  <a:pt x="1058" y="349"/>
                </a:lnTo>
                <a:lnTo>
                  <a:pt x="1055" y="348"/>
                </a:lnTo>
                <a:lnTo>
                  <a:pt x="1046" y="348"/>
                </a:lnTo>
                <a:lnTo>
                  <a:pt x="1035" y="348"/>
                </a:lnTo>
                <a:lnTo>
                  <a:pt x="1028" y="348"/>
                </a:lnTo>
                <a:lnTo>
                  <a:pt x="1025" y="348"/>
                </a:lnTo>
                <a:lnTo>
                  <a:pt x="1019" y="350"/>
                </a:lnTo>
                <a:lnTo>
                  <a:pt x="1015" y="353"/>
                </a:lnTo>
                <a:lnTo>
                  <a:pt x="1012" y="355"/>
                </a:lnTo>
                <a:lnTo>
                  <a:pt x="1008" y="363"/>
                </a:lnTo>
                <a:lnTo>
                  <a:pt x="1000" y="363"/>
                </a:lnTo>
                <a:lnTo>
                  <a:pt x="998" y="360"/>
                </a:lnTo>
                <a:lnTo>
                  <a:pt x="997" y="355"/>
                </a:lnTo>
                <a:lnTo>
                  <a:pt x="995" y="349"/>
                </a:lnTo>
                <a:lnTo>
                  <a:pt x="993" y="346"/>
                </a:lnTo>
                <a:lnTo>
                  <a:pt x="989" y="346"/>
                </a:lnTo>
                <a:lnTo>
                  <a:pt x="986" y="344"/>
                </a:lnTo>
                <a:lnTo>
                  <a:pt x="982" y="343"/>
                </a:lnTo>
                <a:lnTo>
                  <a:pt x="981" y="342"/>
                </a:lnTo>
                <a:lnTo>
                  <a:pt x="972" y="351"/>
                </a:lnTo>
                <a:lnTo>
                  <a:pt x="972" y="357"/>
                </a:lnTo>
                <a:lnTo>
                  <a:pt x="970" y="356"/>
                </a:lnTo>
                <a:lnTo>
                  <a:pt x="966" y="353"/>
                </a:lnTo>
                <a:lnTo>
                  <a:pt x="962" y="350"/>
                </a:lnTo>
                <a:lnTo>
                  <a:pt x="959" y="345"/>
                </a:lnTo>
                <a:lnTo>
                  <a:pt x="958" y="342"/>
                </a:lnTo>
                <a:lnTo>
                  <a:pt x="956" y="338"/>
                </a:lnTo>
                <a:lnTo>
                  <a:pt x="954" y="337"/>
                </a:lnTo>
                <a:lnTo>
                  <a:pt x="952" y="336"/>
                </a:lnTo>
                <a:lnTo>
                  <a:pt x="948" y="331"/>
                </a:lnTo>
                <a:lnTo>
                  <a:pt x="939" y="338"/>
                </a:lnTo>
                <a:lnTo>
                  <a:pt x="937" y="341"/>
                </a:lnTo>
                <a:lnTo>
                  <a:pt x="935" y="344"/>
                </a:lnTo>
                <a:lnTo>
                  <a:pt x="933" y="349"/>
                </a:lnTo>
                <a:lnTo>
                  <a:pt x="930" y="351"/>
                </a:lnTo>
                <a:lnTo>
                  <a:pt x="927" y="352"/>
                </a:lnTo>
                <a:lnTo>
                  <a:pt x="921" y="353"/>
                </a:lnTo>
                <a:lnTo>
                  <a:pt x="916" y="353"/>
                </a:lnTo>
                <a:lnTo>
                  <a:pt x="914" y="351"/>
                </a:lnTo>
                <a:lnTo>
                  <a:pt x="916" y="348"/>
                </a:lnTo>
                <a:lnTo>
                  <a:pt x="917" y="344"/>
                </a:lnTo>
                <a:lnTo>
                  <a:pt x="918" y="342"/>
                </a:lnTo>
                <a:lnTo>
                  <a:pt x="919" y="338"/>
                </a:lnTo>
                <a:lnTo>
                  <a:pt x="918" y="335"/>
                </a:lnTo>
                <a:lnTo>
                  <a:pt x="916" y="333"/>
                </a:lnTo>
                <a:lnTo>
                  <a:pt x="911" y="330"/>
                </a:lnTo>
                <a:lnTo>
                  <a:pt x="907" y="329"/>
                </a:lnTo>
                <a:lnTo>
                  <a:pt x="905" y="328"/>
                </a:lnTo>
                <a:lnTo>
                  <a:pt x="905" y="323"/>
                </a:lnTo>
                <a:lnTo>
                  <a:pt x="906" y="320"/>
                </a:lnTo>
                <a:lnTo>
                  <a:pt x="907" y="319"/>
                </a:lnTo>
                <a:lnTo>
                  <a:pt x="826" y="321"/>
                </a:lnTo>
                <a:lnTo>
                  <a:pt x="819" y="306"/>
                </a:lnTo>
                <a:lnTo>
                  <a:pt x="814" y="306"/>
                </a:lnTo>
                <a:lnTo>
                  <a:pt x="805" y="306"/>
                </a:lnTo>
                <a:lnTo>
                  <a:pt x="795" y="306"/>
                </a:lnTo>
                <a:lnTo>
                  <a:pt x="789" y="305"/>
                </a:lnTo>
                <a:lnTo>
                  <a:pt x="787" y="303"/>
                </a:lnTo>
                <a:lnTo>
                  <a:pt x="785" y="299"/>
                </a:lnTo>
                <a:lnTo>
                  <a:pt x="784" y="293"/>
                </a:lnTo>
                <a:lnTo>
                  <a:pt x="788" y="288"/>
                </a:lnTo>
                <a:lnTo>
                  <a:pt x="789" y="282"/>
                </a:lnTo>
                <a:lnTo>
                  <a:pt x="787" y="281"/>
                </a:lnTo>
                <a:lnTo>
                  <a:pt x="782" y="281"/>
                </a:lnTo>
                <a:lnTo>
                  <a:pt x="780" y="281"/>
                </a:lnTo>
                <a:lnTo>
                  <a:pt x="777" y="281"/>
                </a:lnTo>
                <a:lnTo>
                  <a:pt x="772" y="281"/>
                </a:lnTo>
                <a:lnTo>
                  <a:pt x="766" y="282"/>
                </a:lnTo>
                <a:lnTo>
                  <a:pt x="761" y="283"/>
                </a:lnTo>
                <a:lnTo>
                  <a:pt x="758" y="284"/>
                </a:lnTo>
                <a:lnTo>
                  <a:pt x="754" y="284"/>
                </a:lnTo>
                <a:lnTo>
                  <a:pt x="750" y="284"/>
                </a:lnTo>
                <a:lnTo>
                  <a:pt x="749" y="284"/>
                </a:lnTo>
                <a:lnTo>
                  <a:pt x="746" y="283"/>
                </a:lnTo>
                <a:lnTo>
                  <a:pt x="742" y="281"/>
                </a:lnTo>
                <a:lnTo>
                  <a:pt x="737" y="279"/>
                </a:lnTo>
                <a:lnTo>
                  <a:pt x="735" y="275"/>
                </a:lnTo>
                <a:lnTo>
                  <a:pt x="732" y="272"/>
                </a:lnTo>
                <a:lnTo>
                  <a:pt x="729" y="266"/>
                </a:lnTo>
                <a:lnTo>
                  <a:pt x="726" y="261"/>
                </a:lnTo>
                <a:lnTo>
                  <a:pt x="721" y="258"/>
                </a:lnTo>
                <a:lnTo>
                  <a:pt x="715" y="254"/>
                </a:lnTo>
                <a:lnTo>
                  <a:pt x="708" y="252"/>
                </a:lnTo>
                <a:lnTo>
                  <a:pt x="704" y="251"/>
                </a:lnTo>
                <a:lnTo>
                  <a:pt x="701" y="251"/>
                </a:lnTo>
                <a:close/>
              </a:path>
            </a:pathLst>
          </a:custGeom>
          <a:solidFill>
            <a:schemeClr val="bg1"/>
          </a:solidFill>
          <a:ln>
            <a:noFill/>
          </a:ln>
        </p:spPr>
        <p:txBody>
          <a:bodyPr vert="horz" wrap="square" lIns="93296" tIns="46648" rIns="93296" bIns="46648" numCol="1" anchor="t" anchorCtr="0" compatLnSpc="1">
            <a:prstTxWarp prst="textNoShape">
              <a:avLst/>
            </a:prstTxWarp>
          </a:bodyPr>
          <a:lstStyle/>
          <a:p>
            <a:endParaRPr lang="en-US" dirty="0"/>
          </a:p>
        </p:txBody>
      </p:sp>
      <p:sp>
        <p:nvSpPr>
          <p:cNvPr id="5" name="Freeform 114"/>
          <p:cNvSpPr>
            <a:spLocks/>
          </p:cNvSpPr>
          <p:nvPr/>
        </p:nvSpPr>
        <p:spPr bwMode="auto">
          <a:xfrm>
            <a:off x="2424902" y="5578809"/>
            <a:ext cx="672234" cy="431554"/>
          </a:xfrm>
          <a:custGeom>
            <a:avLst/>
            <a:gdLst>
              <a:gd name="T0" fmla="*/ 81 w 1513"/>
              <a:gd name="T1" fmla="*/ 576 h 972"/>
              <a:gd name="T2" fmla="*/ 22 w 1513"/>
              <a:gd name="T3" fmla="*/ 464 h 972"/>
              <a:gd name="T4" fmla="*/ 3 w 1513"/>
              <a:gd name="T5" fmla="*/ 296 h 972"/>
              <a:gd name="T6" fmla="*/ 75 w 1513"/>
              <a:gd name="T7" fmla="*/ 113 h 972"/>
              <a:gd name="T8" fmla="*/ 136 w 1513"/>
              <a:gd name="T9" fmla="*/ 0 h 972"/>
              <a:gd name="T10" fmla="*/ 305 w 1513"/>
              <a:gd name="T11" fmla="*/ 50 h 972"/>
              <a:gd name="T12" fmla="*/ 562 w 1513"/>
              <a:gd name="T13" fmla="*/ 90 h 972"/>
              <a:gd name="T14" fmla="*/ 761 w 1513"/>
              <a:gd name="T15" fmla="*/ 103 h 972"/>
              <a:gd name="T16" fmla="*/ 940 w 1513"/>
              <a:gd name="T17" fmla="*/ 134 h 972"/>
              <a:gd name="T18" fmla="*/ 900 w 1513"/>
              <a:gd name="T19" fmla="*/ 176 h 972"/>
              <a:gd name="T20" fmla="*/ 1022 w 1513"/>
              <a:gd name="T21" fmla="*/ 174 h 972"/>
              <a:gd name="T22" fmla="*/ 1033 w 1513"/>
              <a:gd name="T23" fmla="*/ 203 h 972"/>
              <a:gd name="T24" fmla="*/ 1019 w 1513"/>
              <a:gd name="T25" fmla="*/ 367 h 972"/>
              <a:gd name="T26" fmla="*/ 1052 w 1513"/>
              <a:gd name="T27" fmla="*/ 221 h 972"/>
              <a:gd name="T28" fmla="*/ 1124 w 1513"/>
              <a:gd name="T29" fmla="*/ 355 h 972"/>
              <a:gd name="T30" fmla="*/ 1221 w 1513"/>
              <a:gd name="T31" fmla="*/ 283 h 972"/>
              <a:gd name="T32" fmla="*/ 1409 w 1513"/>
              <a:gd name="T33" fmla="*/ 150 h 972"/>
              <a:gd name="T34" fmla="*/ 1512 w 1513"/>
              <a:gd name="T35" fmla="*/ 135 h 972"/>
              <a:gd name="T36" fmla="*/ 1452 w 1513"/>
              <a:gd name="T37" fmla="*/ 198 h 972"/>
              <a:gd name="T38" fmla="*/ 1450 w 1513"/>
              <a:gd name="T39" fmla="*/ 272 h 972"/>
              <a:gd name="T40" fmla="*/ 1408 w 1513"/>
              <a:gd name="T41" fmla="*/ 310 h 972"/>
              <a:gd name="T42" fmla="*/ 1413 w 1513"/>
              <a:gd name="T43" fmla="*/ 323 h 972"/>
              <a:gd name="T44" fmla="*/ 1379 w 1513"/>
              <a:gd name="T45" fmla="*/ 364 h 972"/>
              <a:gd name="T46" fmla="*/ 1364 w 1513"/>
              <a:gd name="T47" fmla="*/ 422 h 972"/>
              <a:gd name="T48" fmla="*/ 1335 w 1513"/>
              <a:gd name="T49" fmla="*/ 441 h 972"/>
              <a:gd name="T50" fmla="*/ 1331 w 1513"/>
              <a:gd name="T51" fmla="*/ 399 h 972"/>
              <a:gd name="T52" fmla="*/ 1317 w 1513"/>
              <a:gd name="T53" fmla="*/ 464 h 972"/>
              <a:gd name="T54" fmla="*/ 1338 w 1513"/>
              <a:gd name="T55" fmla="*/ 492 h 972"/>
              <a:gd name="T56" fmla="*/ 1363 w 1513"/>
              <a:gd name="T57" fmla="*/ 521 h 972"/>
              <a:gd name="T58" fmla="*/ 1371 w 1513"/>
              <a:gd name="T59" fmla="*/ 543 h 972"/>
              <a:gd name="T60" fmla="*/ 1340 w 1513"/>
              <a:gd name="T61" fmla="*/ 579 h 972"/>
              <a:gd name="T62" fmla="*/ 1283 w 1513"/>
              <a:gd name="T63" fmla="*/ 661 h 972"/>
              <a:gd name="T64" fmla="*/ 1240 w 1513"/>
              <a:gd name="T65" fmla="*/ 712 h 972"/>
              <a:gd name="T66" fmla="*/ 1239 w 1513"/>
              <a:gd name="T67" fmla="*/ 765 h 972"/>
              <a:gd name="T68" fmla="*/ 1275 w 1513"/>
              <a:gd name="T69" fmla="*/ 827 h 972"/>
              <a:gd name="T70" fmla="*/ 1295 w 1513"/>
              <a:gd name="T71" fmla="*/ 963 h 972"/>
              <a:gd name="T72" fmla="*/ 1249 w 1513"/>
              <a:gd name="T73" fmla="*/ 931 h 972"/>
              <a:gd name="T74" fmla="*/ 1209 w 1513"/>
              <a:gd name="T75" fmla="*/ 841 h 972"/>
              <a:gd name="T76" fmla="*/ 1188 w 1513"/>
              <a:gd name="T77" fmla="*/ 818 h 972"/>
              <a:gd name="T78" fmla="*/ 1138 w 1513"/>
              <a:gd name="T79" fmla="*/ 806 h 972"/>
              <a:gd name="T80" fmla="*/ 1067 w 1513"/>
              <a:gd name="T81" fmla="*/ 791 h 972"/>
              <a:gd name="T82" fmla="*/ 1045 w 1513"/>
              <a:gd name="T83" fmla="*/ 802 h 972"/>
              <a:gd name="T84" fmla="*/ 1028 w 1513"/>
              <a:gd name="T85" fmla="*/ 798 h 972"/>
              <a:gd name="T86" fmla="*/ 966 w 1513"/>
              <a:gd name="T87" fmla="*/ 803 h 972"/>
              <a:gd name="T88" fmla="*/ 984 w 1513"/>
              <a:gd name="T89" fmla="*/ 810 h 972"/>
              <a:gd name="T90" fmla="*/ 999 w 1513"/>
              <a:gd name="T91" fmla="*/ 812 h 972"/>
              <a:gd name="T92" fmla="*/ 996 w 1513"/>
              <a:gd name="T93" fmla="*/ 839 h 972"/>
              <a:gd name="T94" fmla="*/ 971 w 1513"/>
              <a:gd name="T95" fmla="*/ 844 h 972"/>
              <a:gd name="T96" fmla="*/ 918 w 1513"/>
              <a:gd name="T97" fmla="*/ 829 h 972"/>
              <a:gd name="T98" fmla="*/ 817 w 1513"/>
              <a:gd name="T99" fmla="*/ 848 h 972"/>
              <a:gd name="T100" fmla="*/ 797 w 1513"/>
              <a:gd name="T101" fmla="*/ 865 h 972"/>
              <a:gd name="T102" fmla="*/ 763 w 1513"/>
              <a:gd name="T103" fmla="*/ 880 h 972"/>
              <a:gd name="T104" fmla="*/ 732 w 1513"/>
              <a:gd name="T105" fmla="*/ 936 h 972"/>
              <a:gd name="T106" fmla="*/ 708 w 1513"/>
              <a:gd name="T107" fmla="*/ 964 h 972"/>
              <a:gd name="T108" fmla="*/ 652 w 1513"/>
              <a:gd name="T109" fmla="*/ 903 h 972"/>
              <a:gd name="T110" fmla="*/ 616 w 1513"/>
              <a:gd name="T111" fmla="*/ 839 h 972"/>
              <a:gd name="T112" fmla="*/ 562 w 1513"/>
              <a:gd name="T113" fmla="*/ 833 h 972"/>
              <a:gd name="T114" fmla="*/ 526 w 1513"/>
              <a:gd name="T115" fmla="*/ 839 h 972"/>
              <a:gd name="T116" fmla="*/ 494 w 1513"/>
              <a:gd name="T117" fmla="*/ 787 h 972"/>
              <a:gd name="T118" fmla="*/ 456 w 1513"/>
              <a:gd name="T119" fmla="*/ 73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3" h="972">
                <a:moveTo>
                  <a:pt x="450" y="734"/>
                </a:moveTo>
                <a:lnTo>
                  <a:pt x="398" y="727"/>
                </a:lnTo>
                <a:lnTo>
                  <a:pt x="395" y="744"/>
                </a:lnTo>
                <a:lnTo>
                  <a:pt x="304" y="728"/>
                </a:lnTo>
                <a:lnTo>
                  <a:pt x="200" y="669"/>
                </a:lnTo>
                <a:lnTo>
                  <a:pt x="198" y="657"/>
                </a:lnTo>
                <a:lnTo>
                  <a:pt x="125" y="645"/>
                </a:lnTo>
                <a:lnTo>
                  <a:pt x="125" y="622"/>
                </a:lnTo>
                <a:lnTo>
                  <a:pt x="117" y="608"/>
                </a:lnTo>
                <a:lnTo>
                  <a:pt x="105" y="594"/>
                </a:lnTo>
                <a:lnTo>
                  <a:pt x="97" y="576"/>
                </a:lnTo>
                <a:lnTo>
                  <a:pt x="81" y="576"/>
                </a:lnTo>
                <a:lnTo>
                  <a:pt x="75" y="557"/>
                </a:lnTo>
                <a:lnTo>
                  <a:pt x="59" y="549"/>
                </a:lnTo>
                <a:lnTo>
                  <a:pt x="46" y="549"/>
                </a:lnTo>
                <a:lnTo>
                  <a:pt x="46" y="539"/>
                </a:lnTo>
                <a:lnTo>
                  <a:pt x="46" y="534"/>
                </a:lnTo>
                <a:lnTo>
                  <a:pt x="45" y="523"/>
                </a:lnTo>
                <a:lnTo>
                  <a:pt x="41" y="508"/>
                </a:lnTo>
                <a:lnTo>
                  <a:pt x="34" y="496"/>
                </a:lnTo>
                <a:lnTo>
                  <a:pt x="28" y="486"/>
                </a:lnTo>
                <a:lnTo>
                  <a:pt x="24" y="475"/>
                </a:lnTo>
                <a:lnTo>
                  <a:pt x="22" y="468"/>
                </a:lnTo>
                <a:lnTo>
                  <a:pt x="22" y="464"/>
                </a:lnTo>
                <a:lnTo>
                  <a:pt x="32" y="448"/>
                </a:lnTo>
                <a:lnTo>
                  <a:pt x="18" y="440"/>
                </a:lnTo>
                <a:lnTo>
                  <a:pt x="18" y="416"/>
                </a:lnTo>
                <a:lnTo>
                  <a:pt x="30" y="414"/>
                </a:lnTo>
                <a:lnTo>
                  <a:pt x="34" y="395"/>
                </a:lnTo>
                <a:lnTo>
                  <a:pt x="22" y="403"/>
                </a:lnTo>
                <a:lnTo>
                  <a:pt x="11" y="401"/>
                </a:lnTo>
                <a:lnTo>
                  <a:pt x="16" y="385"/>
                </a:lnTo>
                <a:lnTo>
                  <a:pt x="0" y="347"/>
                </a:lnTo>
                <a:lnTo>
                  <a:pt x="11" y="326"/>
                </a:lnTo>
                <a:lnTo>
                  <a:pt x="0" y="306"/>
                </a:lnTo>
                <a:lnTo>
                  <a:pt x="3" y="296"/>
                </a:lnTo>
                <a:lnTo>
                  <a:pt x="18" y="270"/>
                </a:lnTo>
                <a:lnTo>
                  <a:pt x="16" y="227"/>
                </a:lnTo>
                <a:lnTo>
                  <a:pt x="24" y="225"/>
                </a:lnTo>
                <a:lnTo>
                  <a:pt x="22" y="211"/>
                </a:lnTo>
                <a:lnTo>
                  <a:pt x="24" y="208"/>
                </a:lnTo>
                <a:lnTo>
                  <a:pt x="31" y="200"/>
                </a:lnTo>
                <a:lnTo>
                  <a:pt x="39" y="190"/>
                </a:lnTo>
                <a:lnTo>
                  <a:pt x="46" y="179"/>
                </a:lnTo>
                <a:lnTo>
                  <a:pt x="54" y="161"/>
                </a:lnTo>
                <a:lnTo>
                  <a:pt x="63" y="139"/>
                </a:lnTo>
                <a:lnTo>
                  <a:pt x="71" y="121"/>
                </a:lnTo>
                <a:lnTo>
                  <a:pt x="75" y="113"/>
                </a:lnTo>
                <a:lnTo>
                  <a:pt x="77" y="73"/>
                </a:lnTo>
                <a:lnTo>
                  <a:pt x="85" y="65"/>
                </a:lnTo>
                <a:lnTo>
                  <a:pt x="77" y="54"/>
                </a:lnTo>
                <a:lnTo>
                  <a:pt x="81" y="46"/>
                </a:lnTo>
                <a:lnTo>
                  <a:pt x="81" y="8"/>
                </a:lnTo>
                <a:lnTo>
                  <a:pt x="109" y="26"/>
                </a:lnTo>
                <a:lnTo>
                  <a:pt x="123" y="32"/>
                </a:lnTo>
                <a:lnTo>
                  <a:pt x="120" y="54"/>
                </a:lnTo>
                <a:lnTo>
                  <a:pt x="109" y="69"/>
                </a:lnTo>
                <a:lnTo>
                  <a:pt x="131" y="56"/>
                </a:lnTo>
                <a:lnTo>
                  <a:pt x="136" y="46"/>
                </a:lnTo>
                <a:lnTo>
                  <a:pt x="136" y="0"/>
                </a:lnTo>
                <a:lnTo>
                  <a:pt x="137" y="0"/>
                </a:lnTo>
                <a:lnTo>
                  <a:pt x="142" y="2"/>
                </a:lnTo>
                <a:lnTo>
                  <a:pt x="148" y="5"/>
                </a:lnTo>
                <a:lnTo>
                  <a:pt x="158" y="8"/>
                </a:lnTo>
                <a:lnTo>
                  <a:pt x="169" y="12"/>
                </a:lnTo>
                <a:lnTo>
                  <a:pt x="183" y="16"/>
                </a:lnTo>
                <a:lnTo>
                  <a:pt x="199" y="22"/>
                </a:lnTo>
                <a:lnTo>
                  <a:pt x="216" y="26"/>
                </a:lnTo>
                <a:lnTo>
                  <a:pt x="236" y="32"/>
                </a:lnTo>
                <a:lnTo>
                  <a:pt x="258" y="38"/>
                </a:lnTo>
                <a:lnTo>
                  <a:pt x="281" y="44"/>
                </a:lnTo>
                <a:lnTo>
                  <a:pt x="305" y="50"/>
                </a:lnTo>
                <a:lnTo>
                  <a:pt x="330" y="55"/>
                </a:lnTo>
                <a:lnTo>
                  <a:pt x="357" y="60"/>
                </a:lnTo>
                <a:lnTo>
                  <a:pt x="385" y="65"/>
                </a:lnTo>
                <a:lnTo>
                  <a:pt x="413" y="69"/>
                </a:lnTo>
                <a:lnTo>
                  <a:pt x="441" y="73"/>
                </a:lnTo>
                <a:lnTo>
                  <a:pt x="465" y="76"/>
                </a:lnTo>
                <a:lnTo>
                  <a:pt x="486" y="79"/>
                </a:lnTo>
                <a:lnTo>
                  <a:pt x="504" y="82"/>
                </a:lnTo>
                <a:lnTo>
                  <a:pt x="522" y="84"/>
                </a:lnTo>
                <a:lnTo>
                  <a:pt x="537" y="86"/>
                </a:lnTo>
                <a:lnTo>
                  <a:pt x="549" y="89"/>
                </a:lnTo>
                <a:lnTo>
                  <a:pt x="562" y="90"/>
                </a:lnTo>
                <a:lnTo>
                  <a:pt x="573" y="91"/>
                </a:lnTo>
                <a:lnTo>
                  <a:pt x="584" y="93"/>
                </a:lnTo>
                <a:lnTo>
                  <a:pt x="595" y="94"/>
                </a:lnTo>
                <a:lnTo>
                  <a:pt x="606" y="94"/>
                </a:lnTo>
                <a:lnTo>
                  <a:pt x="617" y="96"/>
                </a:lnTo>
                <a:lnTo>
                  <a:pt x="630" y="97"/>
                </a:lnTo>
                <a:lnTo>
                  <a:pt x="644" y="98"/>
                </a:lnTo>
                <a:lnTo>
                  <a:pt x="659" y="99"/>
                </a:lnTo>
                <a:lnTo>
                  <a:pt x="689" y="101"/>
                </a:lnTo>
                <a:lnTo>
                  <a:pt x="716" y="101"/>
                </a:lnTo>
                <a:lnTo>
                  <a:pt x="740" y="103"/>
                </a:lnTo>
                <a:lnTo>
                  <a:pt x="761" y="103"/>
                </a:lnTo>
                <a:lnTo>
                  <a:pt x="777" y="103"/>
                </a:lnTo>
                <a:lnTo>
                  <a:pt x="789" y="101"/>
                </a:lnTo>
                <a:lnTo>
                  <a:pt x="797" y="101"/>
                </a:lnTo>
                <a:lnTo>
                  <a:pt x="799" y="101"/>
                </a:lnTo>
                <a:lnTo>
                  <a:pt x="799" y="93"/>
                </a:lnTo>
                <a:lnTo>
                  <a:pt x="812" y="97"/>
                </a:lnTo>
                <a:lnTo>
                  <a:pt x="812" y="113"/>
                </a:lnTo>
                <a:lnTo>
                  <a:pt x="836" y="117"/>
                </a:lnTo>
                <a:lnTo>
                  <a:pt x="850" y="115"/>
                </a:lnTo>
                <a:lnTo>
                  <a:pt x="881" y="126"/>
                </a:lnTo>
                <a:lnTo>
                  <a:pt x="895" y="131"/>
                </a:lnTo>
                <a:lnTo>
                  <a:pt x="940" y="134"/>
                </a:lnTo>
                <a:lnTo>
                  <a:pt x="917" y="147"/>
                </a:lnTo>
                <a:lnTo>
                  <a:pt x="915" y="149"/>
                </a:lnTo>
                <a:lnTo>
                  <a:pt x="912" y="151"/>
                </a:lnTo>
                <a:lnTo>
                  <a:pt x="907" y="156"/>
                </a:lnTo>
                <a:lnTo>
                  <a:pt x="900" y="160"/>
                </a:lnTo>
                <a:lnTo>
                  <a:pt x="895" y="166"/>
                </a:lnTo>
                <a:lnTo>
                  <a:pt x="889" y="172"/>
                </a:lnTo>
                <a:lnTo>
                  <a:pt x="884" y="177"/>
                </a:lnTo>
                <a:lnTo>
                  <a:pt x="881" y="182"/>
                </a:lnTo>
                <a:lnTo>
                  <a:pt x="883" y="185"/>
                </a:lnTo>
                <a:lnTo>
                  <a:pt x="891" y="182"/>
                </a:lnTo>
                <a:lnTo>
                  <a:pt x="900" y="176"/>
                </a:lnTo>
                <a:lnTo>
                  <a:pt x="905" y="174"/>
                </a:lnTo>
                <a:lnTo>
                  <a:pt x="911" y="187"/>
                </a:lnTo>
                <a:lnTo>
                  <a:pt x="927" y="190"/>
                </a:lnTo>
                <a:lnTo>
                  <a:pt x="937" y="179"/>
                </a:lnTo>
                <a:lnTo>
                  <a:pt x="953" y="166"/>
                </a:lnTo>
                <a:lnTo>
                  <a:pt x="959" y="156"/>
                </a:lnTo>
                <a:lnTo>
                  <a:pt x="986" y="150"/>
                </a:lnTo>
                <a:lnTo>
                  <a:pt x="972" y="166"/>
                </a:lnTo>
                <a:lnTo>
                  <a:pt x="990" y="170"/>
                </a:lnTo>
                <a:lnTo>
                  <a:pt x="994" y="179"/>
                </a:lnTo>
                <a:lnTo>
                  <a:pt x="1014" y="182"/>
                </a:lnTo>
                <a:lnTo>
                  <a:pt x="1022" y="174"/>
                </a:lnTo>
                <a:lnTo>
                  <a:pt x="1052" y="166"/>
                </a:lnTo>
                <a:lnTo>
                  <a:pt x="1055" y="176"/>
                </a:lnTo>
                <a:lnTo>
                  <a:pt x="1079" y="176"/>
                </a:lnTo>
                <a:lnTo>
                  <a:pt x="1089" y="198"/>
                </a:lnTo>
                <a:lnTo>
                  <a:pt x="1086" y="197"/>
                </a:lnTo>
                <a:lnTo>
                  <a:pt x="1079" y="196"/>
                </a:lnTo>
                <a:lnTo>
                  <a:pt x="1071" y="196"/>
                </a:lnTo>
                <a:lnTo>
                  <a:pt x="1063" y="198"/>
                </a:lnTo>
                <a:lnTo>
                  <a:pt x="1055" y="200"/>
                </a:lnTo>
                <a:lnTo>
                  <a:pt x="1044" y="202"/>
                </a:lnTo>
                <a:lnTo>
                  <a:pt x="1036" y="203"/>
                </a:lnTo>
                <a:lnTo>
                  <a:pt x="1033" y="203"/>
                </a:lnTo>
                <a:lnTo>
                  <a:pt x="1020" y="217"/>
                </a:lnTo>
                <a:lnTo>
                  <a:pt x="1006" y="229"/>
                </a:lnTo>
                <a:lnTo>
                  <a:pt x="1012" y="237"/>
                </a:lnTo>
                <a:lnTo>
                  <a:pt x="1010" y="245"/>
                </a:lnTo>
                <a:lnTo>
                  <a:pt x="1003" y="265"/>
                </a:lnTo>
                <a:lnTo>
                  <a:pt x="997" y="290"/>
                </a:lnTo>
                <a:lnTo>
                  <a:pt x="996" y="314"/>
                </a:lnTo>
                <a:lnTo>
                  <a:pt x="998" y="335"/>
                </a:lnTo>
                <a:lnTo>
                  <a:pt x="1003" y="351"/>
                </a:lnTo>
                <a:lnTo>
                  <a:pt x="1007" y="363"/>
                </a:lnTo>
                <a:lnTo>
                  <a:pt x="1012" y="369"/>
                </a:lnTo>
                <a:lnTo>
                  <a:pt x="1019" y="367"/>
                </a:lnTo>
                <a:lnTo>
                  <a:pt x="1028" y="359"/>
                </a:lnTo>
                <a:lnTo>
                  <a:pt x="1036" y="346"/>
                </a:lnTo>
                <a:lnTo>
                  <a:pt x="1039" y="326"/>
                </a:lnTo>
                <a:lnTo>
                  <a:pt x="1036" y="308"/>
                </a:lnTo>
                <a:lnTo>
                  <a:pt x="1033" y="298"/>
                </a:lnTo>
                <a:lnTo>
                  <a:pt x="1031" y="290"/>
                </a:lnTo>
                <a:lnTo>
                  <a:pt x="1031" y="280"/>
                </a:lnTo>
                <a:lnTo>
                  <a:pt x="1033" y="266"/>
                </a:lnTo>
                <a:lnTo>
                  <a:pt x="1034" y="255"/>
                </a:lnTo>
                <a:lnTo>
                  <a:pt x="1036" y="246"/>
                </a:lnTo>
                <a:lnTo>
                  <a:pt x="1036" y="243"/>
                </a:lnTo>
                <a:lnTo>
                  <a:pt x="1052" y="221"/>
                </a:lnTo>
                <a:lnTo>
                  <a:pt x="1055" y="211"/>
                </a:lnTo>
                <a:lnTo>
                  <a:pt x="1069" y="206"/>
                </a:lnTo>
                <a:lnTo>
                  <a:pt x="1092" y="219"/>
                </a:lnTo>
                <a:lnTo>
                  <a:pt x="1108" y="221"/>
                </a:lnTo>
                <a:lnTo>
                  <a:pt x="1111" y="251"/>
                </a:lnTo>
                <a:lnTo>
                  <a:pt x="1097" y="280"/>
                </a:lnTo>
                <a:lnTo>
                  <a:pt x="1108" y="278"/>
                </a:lnTo>
                <a:lnTo>
                  <a:pt x="1111" y="270"/>
                </a:lnTo>
                <a:lnTo>
                  <a:pt x="1124" y="264"/>
                </a:lnTo>
                <a:lnTo>
                  <a:pt x="1140" y="314"/>
                </a:lnTo>
                <a:lnTo>
                  <a:pt x="1132" y="320"/>
                </a:lnTo>
                <a:lnTo>
                  <a:pt x="1124" y="355"/>
                </a:lnTo>
                <a:lnTo>
                  <a:pt x="1154" y="357"/>
                </a:lnTo>
                <a:lnTo>
                  <a:pt x="1157" y="355"/>
                </a:lnTo>
                <a:lnTo>
                  <a:pt x="1165" y="349"/>
                </a:lnTo>
                <a:lnTo>
                  <a:pt x="1177" y="341"/>
                </a:lnTo>
                <a:lnTo>
                  <a:pt x="1191" y="332"/>
                </a:lnTo>
                <a:lnTo>
                  <a:pt x="1204" y="321"/>
                </a:lnTo>
                <a:lnTo>
                  <a:pt x="1216" y="311"/>
                </a:lnTo>
                <a:lnTo>
                  <a:pt x="1224" y="303"/>
                </a:lnTo>
                <a:lnTo>
                  <a:pt x="1227" y="296"/>
                </a:lnTo>
                <a:lnTo>
                  <a:pt x="1226" y="289"/>
                </a:lnTo>
                <a:lnTo>
                  <a:pt x="1224" y="285"/>
                </a:lnTo>
                <a:lnTo>
                  <a:pt x="1221" y="283"/>
                </a:lnTo>
                <a:lnTo>
                  <a:pt x="1219" y="283"/>
                </a:lnTo>
                <a:lnTo>
                  <a:pt x="1225" y="275"/>
                </a:lnTo>
                <a:lnTo>
                  <a:pt x="1252" y="264"/>
                </a:lnTo>
                <a:lnTo>
                  <a:pt x="1257" y="272"/>
                </a:lnTo>
                <a:lnTo>
                  <a:pt x="1290" y="251"/>
                </a:lnTo>
                <a:lnTo>
                  <a:pt x="1290" y="235"/>
                </a:lnTo>
                <a:lnTo>
                  <a:pt x="1282" y="235"/>
                </a:lnTo>
                <a:lnTo>
                  <a:pt x="1294" y="219"/>
                </a:lnTo>
                <a:lnTo>
                  <a:pt x="1313" y="192"/>
                </a:lnTo>
                <a:lnTo>
                  <a:pt x="1396" y="162"/>
                </a:lnTo>
                <a:lnTo>
                  <a:pt x="1396" y="152"/>
                </a:lnTo>
                <a:lnTo>
                  <a:pt x="1409" y="150"/>
                </a:lnTo>
                <a:lnTo>
                  <a:pt x="1417" y="126"/>
                </a:lnTo>
                <a:lnTo>
                  <a:pt x="1417" y="97"/>
                </a:lnTo>
                <a:lnTo>
                  <a:pt x="1428" y="59"/>
                </a:lnTo>
                <a:lnTo>
                  <a:pt x="1442" y="67"/>
                </a:lnTo>
                <a:lnTo>
                  <a:pt x="1460" y="56"/>
                </a:lnTo>
                <a:lnTo>
                  <a:pt x="1473" y="73"/>
                </a:lnTo>
                <a:lnTo>
                  <a:pt x="1487" y="113"/>
                </a:lnTo>
                <a:lnTo>
                  <a:pt x="1495" y="115"/>
                </a:lnTo>
                <a:lnTo>
                  <a:pt x="1497" y="126"/>
                </a:lnTo>
                <a:lnTo>
                  <a:pt x="1511" y="128"/>
                </a:lnTo>
                <a:lnTo>
                  <a:pt x="1511" y="130"/>
                </a:lnTo>
                <a:lnTo>
                  <a:pt x="1512" y="135"/>
                </a:lnTo>
                <a:lnTo>
                  <a:pt x="1513" y="141"/>
                </a:lnTo>
                <a:lnTo>
                  <a:pt x="1513" y="147"/>
                </a:lnTo>
                <a:lnTo>
                  <a:pt x="1512" y="151"/>
                </a:lnTo>
                <a:lnTo>
                  <a:pt x="1510" y="152"/>
                </a:lnTo>
                <a:lnTo>
                  <a:pt x="1506" y="151"/>
                </a:lnTo>
                <a:lnTo>
                  <a:pt x="1505" y="150"/>
                </a:lnTo>
                <a:lnTo>
                  <a:pt x="1495" y="168"/>
                </a:lnTo>
                <a:lnTo>
                  <a:pt x="1487" y="162"/>
                </a:lnTo>
                <a:lnTo>
                  <a:pt x="1470" y="170"/>
                </a:lnTo>
                <a:lnTo>
                  <a:pt x="1468" y="190"/>
                </a:lnTo>
                <a:lnTo>
                  <a:pt x="1462" y="198"/>
                </a:lnTo>
                <a:lnTo>
                  <a:pt x="1452" y="198"/>
                </a:lnTo>
                <a:lnTo>
                  <a:pt x="1446" y="208"/>
                </a:lnTo>
                <a:lnTo>
                  <a:pt x="1445" y="211"/>
                </a:lnTo>
                <a:lnTo>
                  <a:pt x="1442" y="214"/>
                </a:lnTo>
                <a:lnTo>
                  <a:pt x="1437" y="221"/>
                </a:lnTo>
                <a:lnTo>
                  <a:pt x="1436" y="227"/>
                </a:lnTo>
                <a:lnTo>
                  <a:pt x="1437" y="233"/>
                </a:lnTo>
                <a:lnTo>
                  <a:pt x="1440" y="240"/>
                </a:lnTo>
                <a:lnTo>
                  <a:pt x="1443" y="243"/>
                </a:lnTo>
                <a:lnTo>
                  <a:pt x="1444" y="245"/>
                </a:lnTo>
                <a:lnTo>
                  <a:pt x="1438" y="261"/>
                </a:lnTo>
                <a:lnTo>
                  <a:pt x="1450" y="261"/>
                </a:lnTo>
                <a:lnTo>
                  <a:pt x="1450" y="272"/>
                </a:lnTo>
                <a:lnTo>
                  <a:pt x="1454" y="271"/>
                </a:lnTo>
                <a:lnTo>
                  <a:pt x="1461" y="276"/>
                </a:lnTo>
                <a:lnTo>
                  <a:pt x="1468" y="273"/>
                </a:lnTo>
                <a:lnTo>
                  <a:pt x="1469" y="265"/>
                </a:lnTo>
                <a:lnTo>
                  <a:pt x="1462" y="260"/>
                </a:lnTo>
                <a:lnTo>
                  <a:pt x="1472" y="261"/>
                </a:lnTo>
                <a:lnTo>
                  <a:pt x="1475" y="270"/>
                </a:lnTo>
                <a:lnTo>
                  <a:pt x="1470" y="278"/>
                </a:lnTo>
                <a:lnTo>
                  <a:pt x="1459" y="287"/>
                </a:lnTo>
                <a:lnTo>
                  <a:pt x="1453" y="282"/>
                </a:lnTo>
                <a:lnTo>
                  <a:pt x="1440" y="297"/>
                </a:lnTo>
                <a:lnTo>
                  <a:pt x="1408" y="310"/>
                </a:lnTo>
                <a:lnTo>
                  <a:pt x="1393" y="319"/>
                </a:lnTo>
                <a:lnTo>
                  <a:pt x="1385" y="329"/>
                </a:lnTo>
                <a:lnTo>
                  <a:pt x="1387" y="328"/>
                </a:lnTo>
                <a:lnTo>
                  <a:pt x="1392" y="325"/>
                </a:lnTo>
                <a:lnTo>
                  <a:pt x="1399" y="320"/>
                </a:lnTo>
                <a:lnTo>
                  <a:pt x="1407" y="317"/>
                </a:lnTo>
                <a:lnTo>
                  <a:pt x="1414" y="316"/>
                </a:lnTo>
                <a:lnTo>
                  <a:pt x="1420" y="313"/>
                </a:lnTo>
                <a:lnTo>
                  <a:pt x="1424" y="312"/>
                </a:lnTo>
                <a:lnTo>
                  <a:pt x="1425" y="312"/>
                </a:lnTo>
                <a:lnTo>
                  <a:pt x="1421" y="319"/>
                </a:lnTo>
                <a:lnTo>
                  <a:pt x="1413" y="323"/>
                </a:lnTo>
                <a:lnTo>
                  <a:pt x="1409" y="325"/>
                </a:lnTo>
                <a:lnTo>
                  <a:pt x="1402" y="329"/>
                </a:lnTo>
                <a:lnTo>
                  <a:pt x="1394" y="335"/>
                </a:lnTo>
                <a:lnTo>
                  <a:pt x="1391" y="337"/>
                </a:lnTo>
                <a:lnTo>
                  <a:pt x="1390" y="339"/>
                </a:lnTo>
                <a:lnTo>
                  <a:pt x="1386" y="340"/>
                </a:lnTo>
                <a:lnTo>
                  <a:pt x="1382" y="342"/>
                </a:lnTo>
                <a:lnTo>
                  <a:pt x="1381" y="342"/>
                </a:lnTo>
                <a:lnTo>
                  <a:pt x="1374" y="340"/>
                </a:lnTo>
                <a:lnTo>
                  <a:pt x="1371" y="348"/>
                </a:lnTo>
                <a:lnTo>
                  <a:pt x="1377" y="349"/>
                </a:lnTo>
                <a:lnTo>
                  <a:pt x="1379" y="364"/>
                </a:lnTo>
                <a:lnTo>
                  <a:pt x="1377" y="369"/>
                </a:lnTo>
                <a:lnTo>
                  <a:pt x="1376" y="392"/>
                </a:lnTo>
                <a:lnTo>
                  <a:pt x="1371" y="401"/>
                </a:lnTo>
                <a:lnTo>
                  <a:pt x="1371" y="408"/>
                </a:lnTo>
                <a:lnTo>
                  <a:pt x="1367" y="417"/>
                </a:lnTo>
                <a:lnTo>
                  <a:pt x="1363" y="407"/>
                </a:lnTo>
                <a:lnTo>
                  <a:pt x="1358" y="407"/>
                </a:lnTo>
                <a:lnTo>
                  <a:pt x="1348" y="399"/>
                </a:lnTo>
                <a:lnTo>
                  <a:pt x="1354" y="412"/>
                </a:lnTo>
                <a:lnTo>
                  <a:pt x="1358" y="416"/>
                </a:lnTo>
                <a:lnTo>
                  <a:pt x="1362" y="423"/>
                </a:lnTo>
                <a:lnTo>
                  <a:pt x="1364" y="422"/>
                </a:lnTo>
                <a:lnTo>
                  <a:pt x="1366" y="434"/>
                </a:lnTo>
                <a:lnTo>
                  <a:pt x="1362" y="448"/>
                </a:lnTo>
                <a:lnTo>
                  <a:pt x="1360" y="465"/>
                </a:lnTo>
                <a:lnTo>
                  <a:pt x="1356" y="470"/>
                </a:lnTo>
                <a:lnTo>
                  <a:pt x="1356" y="477"/>
                </a:lnTo>
                <a:lnTo>
                  <a:pt x="1354" y="483"/>
                </a:lnTo>
                <a:lnTo>
                  <a:pt x="1355" y="490"/>
                </a:lnTo>
                <a:lnTo>
                  <a:pt x="1348" y="481"/>
                </a:lnTo>
                <a:lnTo>
                  <a:pt x="1354" y="457"/>
                </a:lnTo>
                <a:lnTo>
                  <a:pt x="1347" y="450"/>
                </a:lnTo>
                <a:lnTo>
                  <a:pt x="1340" y="445"/>
                </a:lnTo>
                <a:lnTo>
                  <a:pt x="1335" y="441"/>
                </a:lnTo>
                <a:lnTo>
                  <a:pt x="1329" y="430"/>
                </a:lnTo>
                <a:lnTo>
                  <a:pt x="1333" y="426"/>
                </a:lnTo>
                <a:lnTo>
                  <a:pt x="1333" y="420"/>
                </a:lnTo>
                <a:lnTo>
                  <a:pt x="1330" y="417"/>
                </a:lnTo>
                <a:lnTo>
                  <a:pt x="1330" y="415"/>
                </a:lnTo>
                <a:lnTo>
                  <a:pt x="1330" y="411"/>
                </a:lnTo>
                <a:lnTo>
                  <a:pt x="1331" y="407"/>
                </a:lnTo>
                <a:lnTo>
                  <a:pt x="1333" y="403"/>
                </a:lnTo>
                <a:lnTo>
                  <a:pt x="1335" y="401"/>
                </a:lnTo>
                <a:lnTo>
                  <a:pt x="1335" y="400"/>
                </a:lnTo>
                <a:lnTo>
                  <a:pt x="1332" y="399"/>
                </a:lnTo>
                <a:lnTo>
                  <a:pt x="1331" y="399"/>
                </a:lnTo>
                <a:lnTo>
                  <a:pt x="1324" y="410"/>
                </a:lnTo>
                <a:lnTo>
                  <a:pt x="1324" y="412"/>
                </a:lnTo>
                <a:lnTo>
                  <a:pt x="1323" y="419"/>
                </a:lnTo>
                <a:lnTo>
                  <a:pt x="1323" y="427"/>
                </a:lnTo>
                <a:lnTo>
                  <a:pt x="1325" y="435"/>
                </a:lnTo>
                <a:lnTo>
                  <a:pt x="1328" y="442"/>
                </a:lnTo>
                <a:lnTo>
                  <a:pt x="1331" y="449"/>
                </a:lnTo>
                <a:lnTo>
                  <a:pt x="1332" y="454"/>
                </a:lnTo>
                <a:lnTo>
                  <a:pt x="1333" y="456"/>
                </a:lnTo>
                <a:lnTo>
                  <a:pt x="1325" y="457"/>
                </a:lnTo>
                <a:lnTo>
                  <a:pt x="1315" y="452"/>
                </a:lnTo>
                <a:lnTo>
                  <a:pt x="1317" y="464"/>
                </a:lnTo>
                <a:lnTo>
                  <a:pt x="1321" y="464"/>
                </a:lnTo>
                <a:lnTo>
                  <a:pt x="1328" y="465"/>
                </a:lnTo>
                <a:lnTo>
                  <a:pt x="1336" y="467"/>
                </a:lnTo>
                <a:lnTo>
                  <a:pt x="1339" y="469"/>
                </a:lnTo>
                <a:lnTo>
                  <a:pt x="1340" y="473"/>
                </a:lnTo>
                <a:lnTo>
                  <a:pt x="1341" y="479"/>
                </a:lnTo>
                <a:lnTo>
                  <a:pt x="1343" y="485"/>
                </a:lnTo>
                <a:lnTo>
                  <a:pt x="1343" y="487"/>
                </a:lnTo>
                <a:lnTo>
                  <a:pt x="1329" y="488"/>
                </a:lnTo>
                <a:lnTo>
                  <a:pt x="1330" y="488"/>
                </a:lnTo>
                <a:lnTo>
                  <a:pt x="1333" y="490"/>
                </a:lnTo>
                <a:lnTo>
                  <a:pt x="1338" y="492"/>
                </a:lnTo>
                <a:lnTo>
                  <a:pt x="1340" y="494"/>
                </a:lnTo>
                <a:lnTo>
                  <a:pt x="1341" y="495"/>
                </a:lnTo>
                <a:lnTo>
                  <a:pt x="1344" y="495"/>
                </a:lnTo>
                <a:lnTo>
                  <a:pt x="1346" y="494"/>
                </a:lnTo>
                <a:lnTo>
                  <a:pt x="1348" y="494"/>
                </a:lnTo>
                <a:lnTo>
                  <a:pt x="1352" y="494"/>
                </a:lnTo>
                <a:lnTo>
                  <a:pt x="1355" y="495"/>
                </a:lnTo>
                <a:lnTo>
                  <a:pt x="1358" y="498"/>
                </a:lnTo>
                <a:lnTo>
                  <a:pt x="1359" y="498"/>
                </a:lnTo>
                <a:lnTo>
                  <a:pt x="1361" y="503"/>
                </a:lnTo>
                <a:lnTo>
                  <a:pt x="1356" y="507"/>
                </a:lnTo>
                <a:lnTo>
                  <a:pt x="1363" y="521"/>
                </a:lnTo>
                <a:lnTo>
                  <a:pt x="1354" y="523"/>
                </a:lnTo>
                <a:lnTo>
                  <a:pt x="1343" y="530"/>
                </a:lnTo>
                <a:lnTo>
                  <a:pt x="1356" y="529"/>
                </a:lnTo>
                <a:lnTo>
                  <a:pt x="1361" y="533"/>
                </a:lnTo>
                <a:lnTo>
                  <a:pt x="1363" y="528"/>
                </a:lnTo>
                <a:lnTo>
                  <a:pt x="1364" y="528"/>
                </a:lnTo>
                <a:lnTo>
                  <a:pt x="1367" y="528"/>
                </a:lnTo>
                <a:lnTo>
                  <a:pt x="1369" y="530"/>
                </a:lnTo>
                <a:lnTo>
                  <a:pt x="1371" y="533"/>
                </a:lnTo>
                <a:lnTo>
                  <a:pt x="1373" y="538"/>
                </a:lnTo>
                <a:lnTo>
                  <a:pt x="1373" y="540"/>
                </a:lnTo>
                <a:lnTo>
                  <a:pt x="1371" y="543"/>
                </a:lnTo>
                <a:lnTo>
                  <a:pt x="1371" y="543"/>
                </a:lnTo>
                <a:lnTo>
                  <a:pt x="1368" y="541"/>
                </a:lnTo>
                <a:lnTo>
                  <a:pt x="1364" y="552"/>
                </a:lnTo>
                <a:lnTo>
                  <a:pt x="1345" y="554"/>
                </a:lnTo>
                <a:lnTo>
                  <a:pt x="1351" y="557"/>
                </a:lnTo>
                <a:lnTo>
                  <a:pt x="1351" y="564"/>
                </a:lnTo>
                <a:lnTo>
                  <a:pt x="1347" y="571"/>
                </a:lnTo>
                <a:lnTo>
                  <a:pt x="1354" y="567"/>
                </a:lnTo>
                <a:lnTo>
                  <a:pt x="1362" y="567"/>
                </a:lnTo>
                <a:lnTo>
                  <a:pt x="1358" y="575"/>
                </a:lnTo>
                <a:lnTo>
                  <a:pt x="1351" y="579"/>
                </a:lnTo>
                <a:lnTo>
                  <a:pt x="1340" y="579"/>
                </a:lnTo>
                <a:lnTo>
                  <a:pt x="1321" y="606"/>
                </a:lnTo>
                <a:lnTo>
                  <a:pt x="1318" y="617"/>
                </a:lnTo>
                <a:lnTo>
                  <a:pt x="1316" y="617"/>
                </a:lnTo>
                <a:lnTo>
                  <a:pt x="1313" y="619"/>
                </a:lnTo>
                <a:lnTo>
                  <a:pt x="1306" y="622"/>
                </a:lnTo>
                <a:lnTo>
                  <a:pt x="1299" y="628"/>
                </a:lnTo>
                <a:lnTo>
                  <a:pt x="1293" y="637"/>
                </a:lnTo>
                <a:lnTo>
                  <a:pt x="1290" y="645"/>
                </a:lnTo>
                <a:lnTo>
                  <a:pt x="1287" y="652"/>
                </a:lnTo>
                <a:lnTo>
                  <a:pt x="1287" y="657"/>
                </a:lnTo>
                <a:lnTo>
                  <a:pt x="1286" y="660"/>
                </a:lnTo>
                <a:lnTo>
                  <a:pt x="1283" y="661"/>
                </a:lnTo>
                <a:lnTo>
                  <a:pt x="1279" y="661"/>
                </a:lnTo>
                <a:lnTo>
                  <a:pt x="1278" y="661"/>
                </a:lnTo>
                <a:lnTo>
                  <a:pt x="1276" y="669"/>
                </a:lnTo>
                <a:lnTo>
                  <a:pt x="1272" y="674"/>
                </a:lnTo>
                <a:lnTo>
                  <a:pt x="1257" y="684"/>
                </a:lnTo>
                <a:lnTo>
                  <a:pt x="1256" y="691"/>
                </a:lnTo>
                <a:lnTo>
                  <a:pt x="1247" y="684"/>
                </a:lnTo>
                <a:lnTo>
                  <a:pt x="1244" y="689"/>
                </a:lnTo>
                <a:lnTo>
                  <a:pt x="1245" y="701"/>
                </a:lnTo>
                <a:lnTo>
                  <a:pt x="1238" y="703"/>
                </a:lnTo>
                <a:lnTo>
                  <a:pt x="1241" y="711"/>
                </a:lnTo>
                <a:lnTo>
                  <a:pt x="1240" y="712"/>
                </a:lnTo>
                <a:lnTo>
                  <a:pt x="1239" y="715"/>
                </a:lnTo>
                <a:lnTo>
                  <a:pt x="1237" y="720"/>
                </a:lnTo>
                <a:lnTo>
                  <a:pt x="1237" y="725"/>
                </a:lnTo>
                <a:lnTo>
                  <a:pt x="1237" y="728"/>
                </a:lnTo>
                <a:lnTo>
                  <a:pt x="1235" y="730"/>
                </a:lnTo>
                <a:lnTo>
                  <a:pt x="1234" y="731"/>
                </a:lnTo>
                <a:lnTo>
                  <a:pt x="1234" y="731"/>
                </a:lnTo>
                <a:lnTo>
                  <a:pt x="1234" y="739"/>
                </a:lnTo>
                <a:lnTo>
                  <a:pt x="1233" y="746"/>
                </a:lnTo>
                <a:lnTo>
                  <a:pt x="1233" y="756"/>
                </a:lnTo>
                <a:lnTo>
                  <a:pt x="1235" y="759"/>
                </a:lnTo>
                <a:lnTo>
                  <a:pt x="1239" y="765"/>
                </a:lnTo>
                <a:lnTo>
                  <a:pt x="1237" y="769"/>
                </a:lnTo>
                <a:lnTo>
                  <a:pt x="1237" y="769"/>
                </a:lnTo>
                <a:lnTo>
                  <a:pt x="1239" y="768"/>
                </a:lnTo>
                <a:lnTo>
                  <a:pt x="1240" y="768"/>
                </a:lnTo>
                <a:lnTo>
                  <a:pt x="1241" y="769"/>
                </a:lnTo>
                <a:lnTo>
                  <a:pt x="1244" y="776"/>
                </a:lnTo>
                <a:lnTo>
                  <a:pt x="1249" y="789"/>
                </a:lnTo>
                <a:lnTo>
                  <a:pt x="1254" y="802"/>
                </a:lnTo>
                <a:lnTo>
                  <a:pt x="1257" y="809"/>
                </a:lnTo>
                <a:lnTo>
                  <a:pt x="1262" y="813"/>
                </a:lnTo>
                <a:lnTo>
                  <a:pt x="1269" y="820"/>
                </a:lnTo>
                <a:lnTo>
                  <a:pt x="1275" y="827"/>
                </a:lnTo>
                <a:lnTo>
                  <a:pt x="1277" y="829"/>
                </a:lnTo>
                <a:lnTo>
                  <a:pt x="1275" y="833"/>
                </a:lnTo>
                <a:lnTo>
                  <a:pt x="1268" y="828"/>
                </a:lnTo>
                <a:lnTo>
                  <a:pt x="1306" y="900"/>
                </a:lnTo>
                <a:lnTo>
                  <a:pt x="1307" y="935"/>
                </a:lnTo>
                <a:lnTo>
                  <a:pt x="1303" y="939"/>
                </a:lnTo>
                <a:lnTo>
                  <a:pt x="1303" y="941"/>
                </a:lnTo>
                <a:lnTo>
                  <a:pt x="1305" y="947"/>
                </a:lnTo>
                <a:lnTo>
                  <a:pt x="1306" y="954"/>
                </a:lnTo>
                <a:lnTo>
                  <a:pt x="1305" y="958"/>
                </a:lnTo>
                <a:lnTo>
                  <a:pt x="1301" y="961"/>
                </a:lnTo>
                <a:lnTo>
                  <a:pt x="1295" y="963"/>
                </a:lnTo>
                <a:lnTo>
                  <a:pt x="1290" y="965"/>
                </a:lnTo>
                <a:lnTo>
                  <a:pt x="1287" y="966"/>
                </a:lnTo>
                <a:lnTo>
                  <a:pt x="1276" y="966"/>
                </a:lnTo>
                <a:lnTo>
                  <a:pt x="1275" y="963"/>
                </a:lnTo>
                <a:lnTo>
                  <a:pt x="1273" y="955"/>
                </a:lnTo>
                <a:lnTo>
                  <a:pt x="1270" y="947"/>
                </a:lnTo>
                <a:lnTo>
                  <a:pt x="1265" y="942"/>
                </a:lnTo>
                <a:lnTo>
                  <a:pt x="1261" y="941"/>
                </a:lnTo>
                <a:lnTo>
                  <a:pt x="1259" y="940"/>
                </a:lnTo>
                <a:lnTo>
                  <a:pt x="1257" y="939"/>
                </a:lnTo>
                <a:lnTo>
                  <a:pt x="1257" y="939"/>
                </a:lnTo>
                <a:lnTo>
                  <a:pt x="1249" y="931"/>
                </a:lnTo>
                <a:lnTo>
                  <a:pt x="1249" y="920"/>
                </a:lnTo>
                <a:lnTo>
                  <a:pt x="1238" y="912"/>
                </a:lnTo>
                <a:lnTo>
                  <a:pt x="1237" y="904"/>
                </a:lnTo>
                <a:lnTo>
                  <a:pt x="1234" y="908"/>
                </a:lnTo>
                <a:lnTo>
                  <a:pt x="1219" y="895"/>
                </a:lnTo>
                <a:lnTo>
                  <a:pt x="1218" y="880"/>
                </a:lnTo>
                <a:lnTo>
                  <a:pt x="1219" y="867"/>
                </a:lnTo>
                <a:lnTo>
                  <a:pt x="1214" y="867"/>
                </a:lnTo>
                <a:lnTo>
                  <a:pt x="1214" y="874"/>
                </a:lnTo>
                <a:lnTo>
                  <a:pt x="1208" y="872"/>
                </a:lnTo>
                <a:lnTo>
                  <a:pt x="1207" y="857"/>
                </a:lnTo>
                <a:lnTo>
                  <a:pt x="1209" y="841"/>
                </a:lnTo>
                <a:lnTo>
                  <a:pt x="1208" y="839"/>
                </a:lnTo>
                <a:lnTo>
                  <a:pt x="1204" y="833"/>
                </a:lnTo>
                <a:lnTo>
                  <a:pt x="1201" y="826"/>
                </a:lnTo>
                <a:lnTo>
                  <a:pt x="1199" y="822"/>
                </a:lnTo>
                <a:lnTo>
                  <a:pt x="1196" y="821"/>
                </a:lnTo>
                <a:lnTo>
                  <a:pt x="1195" y="822"/>
                </a:lnTo>
                <a:lnTo>
                  <a:pt x="1194" y="824"/>
                </a:lnTo>
                <a:lnTo>
                  <a:pt x="1193" y="825"/>
                </a:lnTo>
                <a:lnTo>
                  <a:pt x="1189" y="824"/>
                </a:lnTo>
                <a:lnTo>
                  <a:pt x="1189" y="822"/>
                </a:lnTo>
                <a:lnTo>
                  <a:pt x="1189" y="821"/>
                </a:lnTo>
                <a:lnTo>
                  <a:pt x="1188" y="818"/>
                </a:lnTo>
                <a:lnTo>
                  <a:pt x="1187" y="816"/>
                </a:lnTo>
                <a:lnTo>
                  <a:pt x="1183" y="811"/>
                </a:lnTo>
                <a:lnTo>
                  <a:pt x="1176" y="804"/>
                </a:lnTo>
                <a:lnTo>
                  <a:pt x="1170" y="798"/>
                </a:lnTo>
                <a:lnTo>
                  <a:pt x="1168" y="795"/>
                </a:lnTo>
                <a:lnTo>
                  <a:pt x="1166" y="795"/>
                </a:lnTo>
                <a:lnTo>
                  <a:pt x="1163" y="792"/>
                </a:lnTo>
                <a:lnTo>
                  <a:pt x="1158" y="791"/>
                </a:lnTo>
                <a:lnTo>
                  <a:pt x="1155" y="791"/>
                </a:lnTo>
                <a:lnTo>
                  <a:pt x="1150" y="794"/>
                </a:lnTo>
                <a:lnTo>
                  <a:pt x="1143" y="799"/>
                </a:lnTo>
                <a:lnTo>
                  <a:pt x="1138" y="806"/>
                </a:lnTo>
                <a:lnTo>
                  <a:pt x="1133" y="810"/>
                </a:lnTo>
                <a:lnTo>
                  <a:pt x="1130" y="811"/>
                </a:lnTo>
                <a:lnTo>
                  <a:pt x="1125" y="812"/>
                </a:lnTo>
                <a:lnTo>
                  <a:pt x="1121" y="811"/>
                </a:lnTo>
                <a:lnTo>
                  <a:pt x="1120" y="811"/>
                </a:lnTo>
                <a:lnTo>
                  <a:pt x="1107" y="798"/>
                </a:lnTo>
                <a:lnTo>
                  <a:pt x="1090" y="792"/>
                </a:lnTo>
                <a:lnTo>
                  <a:pt x="1093" y="791"/>
                </a:lnTo>
                <a:lnTo>
                  <a:pt x="1088" y="786"/>
                </a:lnTo>
                <a:lnTo>
                  <a:pt x="1077" y="787"/>
                </a:lnTo>
                <a:lnTo>
                  <a:pt x="1078" y="791"/>
                </a:lnTo>
                <a:lnTo>
                  <a:pt x="1067" y="791"/>
                </a:lnTo>
                <a:lnTo>
                  <a:pt x="1069" y="787"/>
                </a:lnTo>
                <a:lnTo>
                  <a:pt x="1060" y="787"/>
                </a:lnTo>
                <a:lnTo>
                  <a:pt x="1060" y="790"/>
                </a:lnTo>
                <a:lnTo>
                  <a:pt x="1055" y="792"/>
                </a:lnTo>
                <a:lnTo>
                  <a:pt x="1052" y="790"/>
                </a:lnTo>
                <a:lnTo>
                  <a:pt x="1051" y="790"/>
                </a:lnTo>
                <a:lnTo>
                  <a:pt x="1050" y="791"/>
                </a:lnTo>
                <a:lnTo>
                  <a:pt x="1049" y="794"/>
                </a:lnTo>
                <a:lnTo>
                  <a:pt x="1049" y="798"/>
                </a:lnTo>
                <a:lnTo>
                  <a:pt x="1049" y="802"/>
                </a:lnTo>
                <a:lnTo>
                  <a:pt x="1047" y="802"/>
                </a:lnTo>
                <a:lnTo>
                  <a:pt x="1045" y="802"/>
                </a:lnTo>
                <a:lnTo>
                  <a:pt x="1044" y="802"/>
                </a:lnTo>
                <a:lnTo>
                  <a:pt x="1037" y="801"/>
                </a:lnTo>
                <a:lnTo>
                  <a:pt x="1041" y="797"/>
                </a:lnTo>
                <a:lnTo>
                  <a:pt x="1040" y="796"/>
                </a:lnTo>
                <a:lnTo>
                  <a:pt x="1036" y="791"/>
                </a:lnTo>
                <a:lnTo>
                  <a:pt x="1034" y="788"/>
                </a:lnTo>
                <a:lnTo>
                  <a:pt x="1033" y="784"/>
                </a:lnTo>
                <a:lnTo>
                  <a:pt x="1033" y="783"/>
                </a:lnTo>
                <a:lnTo>
                  <a:pt x="1032" y="783"/>
                </a:lnTo>
                <a:lnTo>
                  <a:pt x="1031" y="784"/>
                </a:lnTo>
                <a:lnTo>
                  <a:pt x="1029" y="784"/>
                </a:lnTo>
                <a:lnTo>
                  <a:pt x="1028" y="798"/>
                </a:lnTo>
                <a:lnTo>
                  <a:pt x="1025" y="798"/>
                </a:lnTo>
                <a:lnTo>
                  <a:pt x="1018" y="798"/>
                </a:lnTo>
                <a:lnTo>
                  <a:pt x="1010" y="798"/>
                </a:lnTo>
                <a:lnTo>
                  <a:pt x="1003" y="799"/>
                </a:lnTo>
                <a:lnTo>
                  <a:pt x="997" y="801"/>
                </a:lnTo>
                <a:lnTo>
                  <a:pt x="993" y="803"/>
                </a:lnTo>
                <a:lnTo>
                  <a:pt x="988" y="805"/>
                </a:lnTo>
                <a:lnTo>
                  <a:pt x="984" y="806"/>
                </a:lnTo>
                <a:lnTo>
                  <a:pt x="981" y="806"/>
                </a:lnTo>
                <a:lnTo>
                  <a:pt x="975" y="805"/>
                </a:lnTo>
                <a:lnTo>
                  <a:pt x="968" y="804"/>
                </a:lnTo>
                <a:lnTo>
                  <a:pt x="966" y="803"/>
                </a:lnTo>
                <a:lnTo>
                  <a:pt x="965" y="803"/>
                </a:lnTo>
                <a:lnTo>
                  <a:pt x="963" y="804"/>
                </a:lnTo>
                <a:lnTo>
                  <a:pt x="961" y="806"/>
                </a:lnTo>
                <a:lnTo>
                  <a:pt x="963" y="810"/>
                </a:lnTo>
                <a:lnTo>
                  <a:pt x="966" y="812"/>
                </a:lnTo>
                <a:lnTo>
                  <a:pt x="971" y="813"/>
                </a:lnTo>
                <a:lnTo>
                  <a:pt x="974" y="812"/>
                </a:lnTo>
                <a:lnTo>
                  <a:pt x="979" y="810"/>
                </a:lnTo>
                <a:lnTo>
                  <a:pt x="982" y="807"/>
                </a:lnTo>
                <a:lnTo>
                  <a:pt x="983" y="807"/>
                </a:lnTo>
                <a:lnTo>
                  <a:pt x="984" y="809"/>
                </a:lnTo>
                <a:lnTo>
                  <a:pt x="984" y="810"/>
                </a:lnTo>
                <a:lnTo>
                  <a:pt x="984" y="812"/>
                </a:lnTo>
                <a:lnTo>
                  <a:pt x="984" y="814"/>
                </a:lnTo>
                <a:lnTo>
                  <a:pt x="986" y="816"/>
                </a:lnTo>
                <a:lnTo>
                  <a:pt x="987" y="814"/>
                </a:lnTo>
                <a:lnTo>
                  <a:pt x="989" y="813"/>
                </a:lnTo>
                <a:lnTo>
                  <a:pt x="991" y="811"/>
                </a:lnTo>
                <a:lnTo>
                  <a:pt x="993" y="810"/>
                </a:lnTo>
                <a:lnTo>
                  <a:pt x="994" y="809"/>
                </a:lnTo>
                <a:lnTo>
                  <a:pt x="995" y="809"/>
                </a:lnTo>
                <a:lnTo>
                  <a:pt x="996" y="809"/>
                </a:lnTo>
                <a:lnTo>
                  <a:pt x="998" y="809"/>
                </a:lnTo>
                <a:lnTo>
                  <a:pt x="999" y="812"/>
                </a:lnTo>
                <a:lnTo>
                  <a:pt x="999" y="816"/>
                </a:lnTo>
                <a:lnTo>
                  <a:pt x="999" y="818"/>
                </a:lnTo>
                <a:lnTo>
                  <a:pt x="999" y="820"/>
                </a:lnTo>
                <a:lnTo>
                  <a:pt x="999" y="820"/>
                </a:lnTo>
                <a:lnTo>
                  <a:pt x="997" y="820"/>
                </a:lnTo>
                <a:lnTo>
                  <a:pt x="991" y="822"/>
                </a:lnTo>
                <a:lnTo>
                  <a:pt x="987" y="825"/>
                </a:lnTo>
                <a:lnTo>
                  <a:pt x="984" y="829"/>
                </a:lnTo>
                <a:lnTo>
                  <a:pt x="987" y="833"/>
                </a:lnTo>
                <a:lnTo>
                  <a:pt x="991" y="836"/>
                </a:lnTo>
                <a:lnTo>
                  <a:pt x="995" y="837"/>
                </a:lnTo>
                <a:lnTo>
                  <a:pt x="996" y="839"/>
                </a:lnTo>
                <a:lnTo>
                  <a:pt x="1006" y="847"/>
                </a:lnTo>
                <a:lnTo>
                  <a:pt x="1002" y="850"/>
                </a:lnTo>
                <a:lnTo>
                  <a:pt x="997" y="855"/>
                </a:lnTo>
                <a:lnTo>
                  <a:pt x="995" y="850"/>
                </a:lnTo>
                <a:lnTo>
                  <a:pt x="990" y="845"/>
                </a:lnTo>
                <a:lnTo>
                  <a:pt x="988" y="844"/>
                </a:lnTo>
                <a:lnTo>
                  <a:pt x="983" y="841"/>
                </a:lnTo>
                <a:lnTo>
                  <a:pt x="976" y="837"/>
                </a:lnTo>
                <a:lnTo>
                  <a:pt x="972" y="836"/>
                </a:lnTo>
                <a:lnTo>
                  <a:pt x="971" y="839"/>
                </a:lnTo>
                <a:lnTo>
                  <a:pt x="969" y="841"/>
                </a:lnTo>
                <a:lnTo>
                  <a:pt x="971" y="844"/>
                </a:lnTo>
                <a:lnTo>
                  <a:pt x="971" y="845"/>
                </a:lnTo>
                <a:lnTo>
                  <a:pt x="964" y="848"/>
                </a:lnTo>
                <a:lnTo>
                  <a:pt x="957" y="845"/>
                </a:lnTo>
                <a:lnTo>
                  <a:pt x="952" y="854"/>
                </a:lnTo>
                <a:lnTo>
                  <a:pt x="946" y="855"/>
                </a:lnTo>
                <a:lnTo>
                  <a:pt x="944" y="849"/>
                </a:lnTo>
                <a:lnTo>
                  <a:pt x="935" y="849"/>
                </a:lnTo>
                <a:lnTo>
                  <a:pt x="935" y="840"/>
                </a:lnTo>
                <a:lnTo>
                  <a:pt x="928" y="839"/>
                </a:lnTo>
                <a:lnTo>
                  <a:pt x="930" y="836"/>
                </a:lnTo>
                <a:lnTo>
                  <a:pt x="919" y="835"/>
                </a:lnTo>
                <a:lnTo>
                  <a:pt x="918" y="829"/>
                </a:lnTo>
                <a:lnTo>
                  <a:pt x="907" y="830"/>
                </a:lnTo>
                <a:lnTo>
                  <a:pt x="907" y="836"/>
                </a:lnTo>
                <a:lnTo>
                  <a:pt x="892" y="836"/>
                </a:lnTo>
                <a:lnTo>
                  <a:pt x="876" y="829"/>
                </a:lnTo>
                <a:lnTo>
                  <a:pt x="873" y="826"/>
                </a:lnTo>
                <a:lnTo>
                  <a:pt x="870" y="829"/>
                </a:lnTo>
                <a:lnTo>
                  <a:pt x="851" y="830"/>
                </a:lnTo>
                <a:lnTo>
                  <a:pt x="834" y="836"/>
                </a:lnTo>
                <a:lnTo>
                  <a:pt x="832" y="837"/>
                </a:lnTo>
                <a:lnTo>
                  <a:pt x="829" y="841"/>
                </a:lnTo>
                <a:lnTo>
                  <a:pt x="824" y="845"/>
                </a:lnTo>
                <a:lnTo>
                  <a:pt x="817" y="848"/>
                </a:lnTo>
                <a:lnTo>
                  <a:pt x="815" y="848"/>
                </a:lnTo>
                <a:lnTo>
                  <a:pt x="816" y="845"/>
                </a:lnTo>
                <a:lnTo>
                  <a:pt x="820" y="842"/>
                </a:lnTo>
                <a:lnTo>
                  <a:pt x="821" y="841"/>
                </a:lnTo>
                <a:lnTo>
                  <a:pt x="816" y="840"/>
                </a:lnTo>
                <a:lnTo>
                  <a:pt x="821" y="830"/>
                </a:lnTo>
                <a:lnTo>
                  <a:pt x="815" y="834"/>
                </a:lnTo>
                <a:lnTo>
                  <a:pt x="811" y="835"/>
                </a:lnTo>
                <a:lnTo>
                  <a:pt x="811" y="850"/>
                </a:lnTo>
                <a:lnTo>
                  <a:pt x="804" y="855"/>
                </a:lnTo>
                <a:lnTo>
                  <a:pt x="801" y="858"/>
                </a:lnTo>
                <a:lnTo>
                  <a:pt x="797" y="865"/>
                </a:lnTo>
                <a:lnTo>
                  <a:pt x="791" y="873"/>
                </a:lnTo>
                <a:lnTo>
                  <a:pt x="786" y="879"/>
                </a:lnTo>
                <a:lnTo>
                  <a:pt x="781" y="881"/>
                </a:lnTo>
                <a:lnTo>
                  <a:pt x="775" y="882"/>
                </a:lnTo>
                <a:lnTo>
                  <a:pt x="770" y="882"/>
                </a:lnTo>
                <a:lnTo>
                  <a:pt x="768" y="882"/>
                </a:lnTo>
                <a:lnTo>
                  <a:pt x="777" y="874"/>
                </a:lnTo>
                <a:lnTo>
                  <a:pt x="768" y="868"/>
                </a:lnTo>
                <a:lnTo>
                  <a:pt x="766" y="875"/>
                </a:lnTo>
                <a:lnTo>
                  <a:pt x="762" y="872"/>
                </a:lnTo>
                <a:lnTo>
                  <a:pt x="760" y="875"/>
                </a:lnTo>
                <a:lnTo>
                  <a:pt x="763" y="880"/>
                </a:lnTo>
                <a:lnTo>
                  <a:pt x="761" y="887"/>
                </a:lnTo>
                <a:lnTo>
                  <a:pt x="755" y="883"/>
                </a:lnTo>
                <a:lnTo>
                  <a:pt x="751" y="892"/>
                </a:lnTo>
                <a:lnTo>
                  <a:pt x="744" y="897"/>
                </a:lnTo>
                <a:lnTo>
                  <a:pt x="743" y="901"/>
                </a:lnTo>
                <a:lnTo>
                  <a:pt x="731" y="905"/>
                </a:lnTo>
                <a:lnTo>
                  <a:pt x="737" y="913"/>
                </a:lnTo>
                <a:lnTo>
                  <a:pt x="736" y="918"/>
                </a:lnTo>
                <a:lnTo>
                  <a:pt x="727" y="920"/>
                </a:lnTo>
                <a:lnTo>
                  <a:pt x="735" y="928"/>
                </a:lnTo>
                <a:lnTo>
                  <a:pt x="733" y="931"/>
                </a:lnTo>
                <a:lnTo>
                  <a:pt x="732" y="936"/>
                </a:lnTo>
                <a:lnTo>
                  <a:pt x="731" y="942"/>
                </a:lnTo>
                <a:lnTo>
                  <a:pt x="731" y="946"/>
                </a:lnTo>
                <a:lnTo>
                  <a:pt x="731" y="949"/>
                </a:lnTo>
                <a:lnTo>
                  <a:pt x="731" y="953"/>
                </a:lnTo>
                <a:lnTo>
                  <a:pt x="731" y="955"/>
                </a:lnTo>
                <a:lnTo>
                  <a:pt x="731" y="956"/>
                </a:lnTo>
                <a:lnTo>
                  <a:pt x="738" y="971"/>
                </a:lnTo>
                <a:lnTo>
                  <a:pt x="729" y="972"/>
                </a:lnTo>
                <a:lnTo>
                  <a:pt x="721" y="965"/>
                </a:lnTo>
                <a:lnTo>
                  <a:pt x="720" y="965"/>
                </a:lnTo>
                <a:lnTo>
                  <a:pt x="715" y="965"/>
                </a:lnTo>
                <a:lnTo>
                  <a:pt x="708" y="964"/>
                </a:lnTo>
                <a:lnTo>
                  <a:pt x="698" y="959"/>
                </a:lnTo>
                <a:lnTo>
                  <a:pt x="689" y="955"/>
                </a:lnTo>
                <a:lnTo>
                  <a:pt x="682" y="953"/>
                </a:lnTo>
                <a:lnTo>
                  <a:pt x="676" y="948"/>
                </a:lnTo>
                <a:lnTo>
                  <a:pt x="672" y="940"/>
                </a:lnTo>
                <a:lnTo>
                  <a:pt x="669" y="931"/>
                </a:lnTo>
                <a:lnTo>
                  <a:pt x="664" y="924"/>
                </a:lnTo>
                <a:lnTo>
                  <a:pt x="661" y="918"/>
                </a:lnTo>
                <a:lnTo>
                  <a:pt x="660" y="911"/>
                </a:lnTo>
                <a:lnTo>
                  <a:pt x="660" y="907"/>
                </a:lnTo>
                <a:lnTo>
                  <a:pt x="657" y="907"/>
                </a:lnTo>
                <a:lnTo>
                  <a:pt x="652" y="903"/>
                </a:lnTo>
                <a:lnTo>
                  <a:pt x="644" y="890"/>
                </a:lnTo>
                <a:lnTo>
                  <a:pt x="638" y="877"/>
                </a:lnTo>
                <a:lnTo>
                  <a:pt x="637" y="875"/>
                </a:lnTo>
                <a:lnTo>
                  <a:pt x="638" y="880"/>
                </a:lnTo>
                <a:lnTo>
                  <a:pt x="637" y="881"/>
                </a:lnTo>
                <a:lnTo>
                  <a:pt x="633" y="877"/>
                </a:lnTo>
                <a:lnTo>
                  <a:pt x="631" y="868"/>
                </a:lnTo>
                <a:lnTo>
                  <a:pt x="629" y="859"/>
                </a:lnTo>
                <a:lnTo>
                  <a:pt x="627" y="851"/>
                </a:lnTo>
                <a:lnTo>
                  <a:pt x="625" y="845"/>
                </a:lnTo>
                <a:lnTo>
                  <a:pt x="621" y="842"/>
                </a:lnTo>
                <a:lnTo>
                  <a:pt x="616" y="839"/>
                </a:lnTo>
                <a:lnTo>
                  <a:pt x="610" y="836"/>
                </a:lnTo>
                <a:lnTo>
                  <a:pt x="606" y="833"/>
                </a:lnTo>
                <a:lnTo>
                  <a:pt x="601" y="828"/>
                </a:lnTo>
                <a:lnTo>
                  <a:pt x="599" y="826"/>
                </a:lnTo>
                <a:lnTo>
                  <a:pt x="598" y="825"/>
                </a:lnTo>
                <a:lnTo>
                  <a:pt x="595" y="825"/>
                </a:lnTo>
                <a:lnTo>
                  <a:pt x="588" y="824"/>
                </a:lnTo>
                <a:lnTo>
                  <a:pt x="580" y="822"/>
                </a:lnTo>
                <a:lnTo>
                  <a:pt x="575" y="822"/>
                </a:lnTo>
                <a:lnTo>
                  <a:pt x="570" y="824"/>
                </a:lnTo>
                <a:lnTo>
                  <a:pt x="565" y="828"/>
                </a:lnTo>
                <a:lnTo>
                  <a:pt x="562" y="833"/>
                </a:lnTo>
                <a:lnTo>
                  <a:pt x="558" y="836"/>
                </a:lnTo>
                <a:lnTo>
                  <a:pt x="556" y="839"/>
                </a:lnTo>
                <a:lnTo>
                  <a:pt x="554" y="843"/>
                </a:lnTo>
                <a:lnTo>
                  <a:pt x="553" y="848"/>
                </a:lnTo>
                <a:lnTo>
                  <a:pt x="551" y="850"/>
                </a:lnTo>
                <a:lnTo>
                  <a:pt x="542" y="854"/>
                </a:lnTo>
                <a:lnTo>
                  <a:pt x="535" y="854"/>
                </a:lnTo>
                <a:lnTo>
                  <a:pt x="535" y="851"/>
                </a:lnTo>
                <a:lnTo>
                  <a:pt x="533" y="847"/>
                </a:lnTo>
                <a:lnTo>
                  <a:pt x="532" y="842"/>
                </a:lnTo>
                <a:lnTo>
                  <a:pt x="530" y="840"/>
                </a:lnTo>
                <a:lnTo>
                  <a:pt x="526" y="839"/>
                </a:lnTo>
                <a:lnTo>
                  <a:pt x="522" y="836"/>
                </a:lnTo>
                <a:lnTo>
                  <a:pt x="517" y="834"/>
                </a:lnTo>
                <a:lnTo>
                  <a:pt x="513" y="832"/>
                </a:lnTo>
                <a:lnTo>
                  <a:pt x="509" y="828"/>
                </a:lnTo>
                <a:lnTo>
                  <a:pt x="505" y="822"/>
                </a:lnTo>
                <a:lnTo>
                  <a:pt x="502" y="813"/>
                </a:lnTo>
                <a:lnTo>
                  <a:pt x="501" y="803"/>
                </a:lnTo>
                <a:lnTo>
                  <a:pt x="500" y="796"/>
                </a:lnTo>
                <a:lnTo>
                  <a:pt x="499" y="794"/>
                </a:lnTo>
                <a:lnTo>
                  <a:pt x="497" y="795"/>
                </a:lnTo>
                <a:lnTo>
                  <a:pt x="496" y="796"/>
                </a:lnTo>
                <a:lnTo>
                  <a:pt x="494" y="787"/>
                </a:lnTo>
                <a:lnTo>
                  <a:pt x="486" y="776"/>
                </a:lnTo>
                <a:lnTo>
                  <a:pt x="481" y="778"/>
                </a:lnTo>
                <a:lnTo>
                  <a:pt x="480" y="776"/>
                </a:lnTo>
                <a:lnTo>
                  <a:pt x="478" y="773"/>
                </a:lnTo>
                <a:lnTo>
                  <a:pt x="475" y="769"/>
                </a:lnTo>
                <a:lnTo>
                  <a:pt x="474" y="765"/>
                </a:lnTo>
                <a:lnTo>
                  <a:pt x="472" y="760"/>
                </a:lnTo>
                <a:lnTo>
                  <a:pt x="467" y="757"/>
                </a:lnTo>
                <a:lnTo>
                  <a:pt x="464" y="754"/>
                </a:lnTo>
                <a:lnTo>
                  <a:pt x="462" y="753"/>
                </a:lnTo>
                <a:lnTo>
                  <a:pt x="456" y="748"/>
                </a:lnTo>
                <a:lnTo>
                  <a:pt x="456" y="738"/>
                </a:lnTo>
                <a:lnTo>
                  <a:pt x="450" y="734"/>
                </a:lnTo>
                <a:close/>
              </a:path>
            </a:pathLst>
          </a:custGeom>
          <a:solidFill>
            <a:schemeClr val="bg1"/>
          </a:solidFill>
          <a:ln>
            <a:noFill/>
          </a:ln>
        </p:spPr>
        <p:txBody>
          <a:bodyPr vert="horz" wrap="square" lIns="93296" tIns="46648" rIns="93296" bIns="46648" numCol="1" anchor="t" anchorCtr="0" compatLnSpc="1">
            <a:prstTxWarp prst="textNoShape">
              <a:avLst/>
            </a:prstTxWarp>
          </a:bodyPr>
          <a:lstStyle/>
          <a:p>
            <a:endParaRPr lang="en-US"/>
          </a:p>
        </p:txBody>
      </p:sp>
      <p:grpSp>
        <p:nvGrpSpPr>
          <p:cNvPr id="6" name="Group 5"/>
          <p:cNvGrpSpPr/>
          <p:nvPr/>
        </p:nvGrpSpPr>
        <p:grpSpPr>
          <a:xfrm>
            <a:off x="3259804" y="5593387"/>
            <a:ext cx="787527" cy="576691"/>
            <a:chOff x="-2328285" y="2116138"/>
            <a:chExt cx="1885950" cy="1381125"/>
          </a:xfrm>
          <a:solidFill>
            <a:schemeClr val="bg1"/>
          </a:solidFill>
        </p:grpSpPr>
        <p:sp>
          <p:nvSpPr>
            <p:cNvPr id="7" name="Freeform 157"/>
            <p:cNvSpPr>
              <a:spLocks/>
            </p:cNvSpPr>
            <p:nvPr/>
          </p:nvSpPr>
          <p:spPr bwMode="auto">
            <a:xfrm>
              <a:off x="-2328285" y="2116138"/>
              <a:ext cx="1822450" cy="946150"/>
            </a:xfrm>
            <a:custGeom>
              <a:avLst/>
              <a:gdLst>
                <a:gd name="T0" fmla="*/ 324 w 1148"/>
                <a:gd name="T1" fmla="*/ 82 h 596"/>
                <a:gd name="T2" fmla="*/ 714 w 1148"/>
                <a:gd name="T3" fmla="*/ 74 h 596"/>
                <a:gd name="T4" fmla="*/ 734 w 1148"/>
                <a:gd name="T5" fmla="*/ 78 h 596"/>
                <a:gd name="T6" fmla="*/ 744 w 1148"/>
                <a:gd name="T7" fmla="*/ 42 h 596"/>
                <a:gd name="T8" fmla="*/ 814 w 1148"/>
                <a:gd name="T9" fmla="*/ 0 h 596"/>
                <a:gd name="T10" fmla="*/ 856 w 1148"/>
                <a:gd name="T11" fmla="*/ 18 h 596"/>
                <a:gd name="T12" fmla="*/ 890 w 1148"/>
                <a:gd name="T13" fmla="*/ 110 h 596"/>
                <a:gd name="T14" fmla="*/ 888 w 1148"/>
                <a:gd name="T15" fmla="*/ 144 h 596"/>
                <a:gd name="T16" fmla="*/ 834 w 1148"/>
                <a:gd name="T17" fmla="*/ 184 h 596"/>
                <a:gd name="T18" fmla="*/ 802 w 1148"/>
                <a:gd name="T19" fmla="*/ 252 h 596"/>
                <a:gd name="T20" fmla="*/ 882 w 1148"/>
                <a:gd name="T21" fmla="*/ 294 h 596"/>
                <a:gd name="T22" fmla="*/ 940 w 1148"/>
                <a:gd name="T23" fmla="*/ 416 h 596"/>
                <a:gd name="T24" fmla="*/ 1036 w 1148"/>
                <a:gd name="T25" fmla="*/ 484 h 596"/>
                <a:gd name="T26" fmla="*/ 1122 w 1148"/>
                <a:gd name="T27" fmla="*/ 428 h 596"/>
                <a:gd name="T28" fmla="*/ 1088 w 1148"/>
                <a:gd name="T29" fmla="*/ 380 h 596"/>
                <a:gd name="T30" fmla="*/ 1066 w 1148"/>
                <a:gd name="T31" fmla="*/ 334 h 596"/>
                <a:gd name="T32" fmla="*/ 1106 w 1148"/>
                <a:gd name="T33" fmla="*/ 348 h 596"/>
                <a:gd name="T34" fmla="*/ 1148 w 1148"/>
                <a:gd name="T35" fmla="*/ 508 h 596"/>
                <a:gd name="T36" fmla="*/ 1110 w 1148"/>
                <a:gd name="T37" fmla="*/ 514 h 596"/>
                <a:gd name="T38" fmla="*/ 1012 w 1148"/>
                <a:gd name="T39" fmla="*/ 542 h 596"/>
                <a:gd name="T40" fmla="*/ 922 w 1148"/>
                <a:gd name="T41" fmla="*/ 572 h 596"/>
                <a:gd name="T42" fmla="*/ 924 w 1148"/>
                <a:gd name="T43" fmla="*/ 544 h 596"/>
                <a:gd name="T44" fmla="*/ 912 w 1148"/>
                <a:gd name="T45" fmla="*/ 502 h 596"/>
                <a:gd name="T46" fmla="*/ 816 w 1148"/>
                <a:gd name="T47" fmla="*/ 588 h 596"/>
                <a:gd name="T48" fmla="*/ 788 w 1148"/>
                <a:gd name="T49" fmla="*/ 562 h 596"/>
                <a:gd name="T50" fmla="*/ 774 w 1148"/>
                <a:gd name="T51" fmla="*/ 546 h 596"/>
                <a:gd name="T52" fmla="*/ 752 w 1148"/>
                <a:gd name="T53" fmla="*/ 516 h 596"/>
                <a:gd name="T54" fmla="*/ 700 w 1148"/>
                <a:gd name="T55" fmla="*/ 474 h 596"/>
                <a:gd name="T56" fmla="*/ 680 w 1148"/>
                <a:gd name="T57" fmla="*/ 416 h 596"/>
                <a:gd name="T58" fmla="*/ 552 w 1148"/>
                <a:gd name="T59" fmla="*/ 378 h 596"/>
                <a:gd name="T60" fmla="*/ 236 w 1148"/>
                <a:gd name="T61" fmla="*/ 400 h 596"/>
                <a:gd name="T62" fmla="*/ 216 w 1148"/>
                <a:gd name="T63" fmla="*/ 376 h 596"/>
                <a:gd name="T64" fmla="*/ 0 w 1148"/>
                <a:gd name="T65" fmla="*/ 366 h 596"/>
                <a:gd name="T66" fmla="*/ 82 w 1148"/>
                <a:gd name="T67" fmla="*/ 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596">
                  <a:moveTo>
                    <a:pt x="82" y="82"/>
                  </a:moveTo>
                  <a:lnTo>
                    <a:pt x="324" y="82"/>
                  </a:lnTo>
                  <a:lnTo>
                    <a:pt x="706" y="84"/>
                  </a:lnTo>
                  <a:lnTo>
                    <a:pt x="714" y="74"/>
                  </a:lnTo>
                  <a:lnTo>
                    <a:pt x="728" y="68"/>
                  </a:lnTo>
                  <a:lnTo>
                    <a:pt x="734" y="78"/>
                  </a:lnTo>
                  <a:lnTo>
                    <a:pt x="744" y="70"/>
                  </a:lnTo>
                  <a:lnTo>
                    <a:pt x="744" y="42"/>
                  </a:lnTo>
                  <a:lnTo>
                    <a:pt x="776" y="40"/>
                  </a:lnTo>
                  <a:lnTo>
                    <a:pt x="814" y="0"/>
                  </a:lnTo>
                  <a:lnTo>
                    <a:pt x="838" y="2"/>
                  </a:lnTo>
                  <a:lnTo>
                    <a:pt x="856" y="18"/>
                  </a:lnTo>
                  <a:lnTo>
                    <a:pt x="856" y="70"/>
                  </a:lnTo>
                  <a:lnTo>
                    <a:pt x="890" y="110"/>
                  </a:lnTo>
                  <a:lnTo>
                    <a:pt x="896" y="130"/>
                  </a:lnTo>
                  <a:lnTo>
                    <a:pt x="888" y="144"/>
                  </a:lnTo>
                  <a:lnTo>
                    <a:pt x="864" y="152"/>
                  </a:lnTo>
                  <a:lnTo>
                    <a:pt x="834" y="184"/>
                  </a:lnTo>
                  <a:lnTo>
                    <a:pt x="806" y="226"/>
                  </a:lnTo>
                  <a:lnTo>
                    <a:pt x="802" y="252"/>
                  </a:lnTo>
                  <a:lnTo>
                    <a:pt x="848" y="260"/>
                  </a:lnTo>
                  <a:lnTo>
                    <a:pt x="882" y="294"/>
                  </a:lnTo>
                  <a:lnTo>
                    <a:pt x="928" y="372"/>
                  </a:lnTo>
                  <a:lnTo>
                    <a:pt x="940" y="416"/>
                  </a:lnTo>
                  <a:lnTo>
                    <a:pt x="960" y="460"/>
                  </a:lnTo>
                  <a:lnTo>
                    <a:pt x="1036" y="484"/>
                  </a:lnTo>
                  <a:lnTo>
                    <a:pt x="1084" y="474"/>
                  </a:lnTo>
                  <a:lnTo>
                    <a:pt x="1122" y="428"/>
                  </a:lnTo>
                  <a:lnTo>
                    <a:pt x="1110" y="416"/>
                  </a:lnTo>
                  <a:lnTo>
                    <a:pt x="1088" y="380"/>
                  </a:lnTo>
                  <a:lnTo>
                    <a:pt x="1056" y="352"/>
                  </a:lnTo>
                  <a:lnTo>
                    <a:pt x="1066" y="334"/>
                  </a:lnTo>
                  <a:lnTo>
                    <a:pt x="1094" y="344"/>
                  </a:lnTo>
                  <a:lnTo>
                    <a:pt x="1106" y="348"/>
                  </a:lnTo>
                  <a:lnTo>
                    <a:pt x="1138" y="432"/>
                  </a:lnTo>
                  <a:lnTo>
                    <a:pt x="1148" y="508"/>
                  </a:lnTo>
                  <a:lnTo>
                    <a:pt x="1136" y="542"/>
                  </a:lnTo>
                  <a:lnTo>
                    <a:pt x="1110" y="514"/>
                  </a:lnTo>
                  <a:lnTo>
                    <a:pt x="1068" y="530"/>
                  </a:lnTo>
                  <a:lnTo>
                    <a:pt x="1012" y="542"/>
                  </a:lnTo>
                  <a:lnTo>
                    <a:pt x="940" y="576"/>
                  </a:lnTo>
                  <a:lnTo>
                    <a:pt x="922" y="572"/>
                  </a:lnTo>
                  <a:lnTo>
                    <a:pt x="916" y="560"/>
                  </a:lnTo>
                  <a:lnTo>
                    <a:pt x="924" y="544"/>
                  </a:lnTo>
                  <a:lnTo>
                    <a:pt x="924" y="506"/>
                  </a:lnTo>
                  <a:lnTo>
                    <a:pt x="912" y="502"/>
                  </a:lnTo>
                  <a:lnTo>
                    <a:pt x="868" y="548"/>
                  </a:lnTo>
                  <a:lnTo>
                    <a:pt x="816" y="588"/>
                  </a:lnTo>
                  <a:lnTo>
                    <a:pt x="804" y="596"/>
                  </a:lnTo>
                  <a:lnTo>
                    <a:pt x="788" y="562"/>
                  </a:lnTo>
                  <a:lnTo>
                    <a:pt x="786" y="552"/>
                  </a:lnTo>
                  <a:lnTo>
                    <a:pt x="774" y="546"/>
                  </a:lnTo>
                  <a:lnTo>
                    <a:pt x="770" y="534"/>
                  </a:lnTo>
                  <a:lnTo>
                    <a:pt x="752" y="516"/>
                  </a:lnTo>
                  <a:lnTo>
                    <a:pt x="752" y="504"/>
                  </a:lnTo>
                  <a:lnTo>
                    <a:pt x="700" y="474"/>
                  </a:lnTo>
                  <a:lnTo>
                    <a:pt x="696" y="430"/>
                  </a:lnTo>
                  <a:lnTo>
                    <a:pt x="680" y="416"/>
                  </a:lnTo>
                  <a:lnTo>
                    <a:pt x="676" y="376"/>
                  </a:lnTo>
                  <a:lnTo>
                    <a:pt x="552" y="378"/>
                  </a:lnTo>
                  <a:lnTo>
                    <a:pt x="244" y="388"/>
                  </a:lnTo>
                  <a:lnTo>
                    <a:pt x="236" y="400"/>
                  </a:lnTo>
                  <a:lnTo>
                    <a:pt x="228" y="404"/>
                  </a:lnTo>
                  <a:lnTo>
                    <a:pt x="216" y="376"/>
                  </a:lnTo>
                  <a:lnTo>
                    <a:pt x="8" y="382"/>
                  </a:lnTo>
                  <a:lnTo>
                    <a:pt x="0" y="366"/>
                  </a:lnTo>
                  <a:lnTo>
                    <a:pt x="82" y="82"/>
                  </a:lnTo>
                  <a:lnTo>
                    <a:pt x="82" y="8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58"/>
            <p:cNvSpPr>
              <a:spLocks/>
            </p:cNvSpPr>
            <p:nvPr/>
          </p:nvSpPr>
          <p:spPr bwMode="auto">
            <a:xfrm>
              <a:off x="-677285" y="3360738"/>
              <a:ext cx="184150" cy="136525"/>
            </a:xfrm>
            <a:custGeom>
              <a:avLst/>
              <a:gdLst>
                <a:gd name="T0" fmla="*/ 70 w 116"/>
                <a:gd name="T1" fmla="*/ 4 h 86"/>
                <a:gd name="T2" fmla="*/ 78 w 116"/>
                <a:gd name="T3" fmla="*/ 0 h 86"/>
                <a:gd name="T4" fmla="*/ 90 w 116"/>
                <a:gd name="T5" fmla="*/ 8 h 86"/>
                <a:gd name="T6" fmla="*/ 90 w 116"/>
                <a:gd name="T7" fmla="*/ 26 h 86"/>
                <a:gd name="T8" fmla="*/ 96 w 116"/>
                <a:gd name="T9" fmla="*/ 32 h 86"/>
                <a:gd name="T10" fmla="*/ 110 w 116"/>
                <a:gd name="T11" fmla="*/ 56 h 86"/>
                <a:gd name="T12" fmla="*/ 116 w 116"/>
                <a:gd name="T13" fmla="*/ 66 h 86"/>
                <a:gd name="T14" fmla="*/ 112 w 116"/>
                <a:gd name="T15" fmla="*/ 78 h 86"/>
                <a:gd name="T16" fmla="*/ 98 w 116"/>
                <a:gd name="T17" fmla="*/ 82 h 86"/>
                <a:gd name="T18" fmla="*/ 48 w 116"/>
                <a:gd name="T19" fmla="*/ 86 h 86"/>
                <a:gd name="T20" fmla="*/ 0 w 116"/>
                <a:gd name="T21" fmla="*/ 70 h 86"/>
                <a:gd name="T22" fmla="*/ 6 w 116"/>
                <a:gd name="T23" fmla="*/ 62 h 86"/>
                <a:gd name="T24" fmla="*/ 24 w 116"/>
                <a:gd name="T25" fmla="*/ 52 h 86"/>
                <a:gd name="T26" fmla="*/ 54 w 116"/>
                <a:gd name="T27" fmla="*/ 52 h 86"/>
                <a:gd name="T28" fmla="*/ 62 w 116"/>
                <a:gd name="T29" fmla="*/ 58 h 86"/>
                <a:gd name="T30" fmla="*/ 78 w 116"/>
                <a:gd name="T31" fmla="*/ 54 h 86"/>
                <a:gd name="T32" fmla="*/ 80 w 116"/>
                <a:gd name="T33" fmla="*/ 42 h 86"/>
                <a:gd name="T34" fmla="*/ 68 w 116"/>
                <a:gd name="T35" fmla="*/ 44 h 86"/>
                <a:gd name="T36" fmla="*/ 64 w 116"/>
                <a:gd name="T37" fmla="*/ 34 h 86"/>
                <a:gd name="T38" fmla="*/ 74 w 116"/>
                <a:gd name="T39" fmla="*/ 22 h 86"/>
                <a:gd name="T40" fmla="*/ 70 w 116"/>
                <a:gd name="T4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86">
                  <a:moveTo>
                    <a:pt x="70" y="4"/>
                  </a:moveTo>
                  <a:lnTo>
                    <a:pt x="78" y="0"/>
                  </a:lnTo>
                  <a:lnTo>
                    <a:pt x="90" y="8"/>
                  </a:lnTo>
                  <a:lnTo>
                    <a:pt x="90" y="26"/>
                  </a:lnTo>
                  <a:lnTo>
                    <a:pt x="96" y="32"/>
                  </a:lnTo>
                  <a:lnTo>
                    <a:pt x="110" y="56"/>
                  </a:lnTo>
                  <a:lnTo>
                    <a:pt x="116" y="66"/>
                  </a:lnTo>
                  <a:lnTo>
                    <a:pt x="112" y="78"/>
                  </a:lnTo>
                  <a:lnTo>
                    <a:pt x="98" y="82"/>
                  </a:lnTo>
                  <a:lnTo>
                    <a:pt x="48" y="86"/>
                  </a:lnTo>
                  <a:lnTo>
                    <a:pt x="0" y="70"/>
                  </a:lnTo>
                  <a:lnTo>
                    <a:pt x="6" y="62"/>
                  </a:lnTo>
                  <a:lnTo>
                    <a:pt x="24" y="52"/>
                  </a:lnTo>
                  <a:lnTo>
                    <a:pt x="54" y="52"/>
                  </a:lnTo>
                  <a:lnTo>
                    <a:pt x="62" y="58"/>
                  </a:lnTo>
                  <a:lnTo>
                    <a:pt x="78" y="54"/>
                  </a:lnTo>
                  <a:lnTo>
                    <a:pt x="80" y="42"/>
                  </a:lnTo>
                  <a:lnTo>
                    <a:pt x="68" y="44"/>
                  </a:lnTo>
                  <a:lnTo>
                    <a:pt x="64" y="34"/>
                  </a:lnTo>
                  <a:lnTo>
                    <a:pt x="74" y="22"/>
                  </a:lnTo>
                  <a:lnTo>
                    <a:pt x="7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59"/>
            <p:cNvSpPr>
              <a:spLocks/>
            </p:cNvSpPr>
            <p:nvPr/>
          </p:nvSpPr>
          <p:spPr bwMode="auto">
            <a:xfrm>
              <a:off x="-1058285" y="3335338"/>
              <a:ext cx="276225" cy="161925"/>
            </a:xfrm>
            <a:custGeom>
              <a:avLst/>
              <a:gdLst>
                <a:gd name="T0" fmla="*/ 160 w 174"/>
                <a:gd name="T1" fmla="*/ 34 h 102"/>
                <a:gd name="T2" fmla="*/ 172 w 174"/>
                <a:gd name="T3" fmla="*/ 34 h 102"/>
                <a:gd name="T4" fmla="*/ 174 w 174"/>
                <a:gd name="T5" fmla="*/ 62 h 102"/>
                <a:gd name="T6" fmla="*/ 166 w 174"/>
                <a:gd name="T7" fmla="*/ 68 h 102"/>
                <a:gd name="T8" fmla="*/ 158 w 174"/>
                <a:gd name="T9" fmla="*/ 58 h 102"/>
                <a:gd name="T10" fmla="*/ 146 w 174"/>
                <a:gd name="T11" fmla="*/ 62 h 102"/>
                <a:gd name="T12" fmla="*/ 142 w 174"/>
                <a:gd name="T13" fmla="*/ 72 h 102"/>
                <a:gd name="T14" fmla="*/ 108 w 174"/>
                <a:gd name="T15" fmla="*/ 68 h 102"/>
                <a:gd name="T16" fmla="*/ 64 w 174"/>
                <a:gd name="T17" fmla="*/ 70 h 102"/>
                <a:gd name="T18" fmla="*/ 46 w 174"/>
                <a:gd name="T19" fmla="*/ 82 h 102"/>
                <a:gd name="T20" fmla="*/ 44 w 174"/>
                <a:gd name="T21" fmla="*/ 94 h 102"/>
                <a:gd name="T22" fmla="*/ 34 w 174"/>
                <a:gd name="T23" fmla="*/ 102 h 102"/>
                <a:gd name="T24" fmla="*/ 8 w 174"/>
                <a:gd name="T25" fmla="*/ 80 h 102"/>
                <a:gd name="T26" fmla="*/ 0 w 174"/>
                <a:gd name="T27" fmla="*/ 70 h 102"/>
                <a:gd name="T28" fmla="*/ 6 w 174"/>
                <a:gd name="T29" fmla="*/ 62 h 102"/>
                <a:gd name="T30" fmla="*/ 36 w 174"/>
                <a:gd name="T31" fmla="*/ 62 h 102"/>
                <a:gd name="T32" fmla="*/ 50 w 174"/>
                <a:gd name="T33" fmla="*/ 38 h 102"/>
                <a:gd name="T34" fmla="*/ 52 w 174"/>
                <a:gd name="T35" fmla="*/ 28 h 102"/>
                <a:gd name="T36" fmla="*/ 78 w 174"/>
                <a:gd name="T37" fmla="*/ 8 h 102"/>
                <a:gd name="T38" fmla="*/ 96 w 174"/>
                <a:gd name="T39" fmla="*/ 8 h 102"/>
                <a:gd name="T40" fmla="*/ 104 w 174"/>
                <a:gd name="T41" fmla="*/ 0 h 102"/>
                <a:gd name="T42" fmla="*/ 112 w 174"/>
                <a:gd name="T43" fmla="*/ 2 h 102"/>
                <a:gd name="T44" fmla="*/ 122 w 174"/>
                <a:gd name="T45" fmla="*/ 0 h 102"/>
                <a:gd name="T46" fmla="*/ 138 w 174"/>
                <a:gd name="T47" fmla="*/ 14 h 102"/>
                <a:gd name="T48" fmla="*/ 128 w 174"/>
                <a:gd name="T49" fmla="*/ 26 h 102"/>
                <a:gd name="T50" fmla="*/ 132 w 174"/>
                <a:gd name="T51" fmla="*/ 32 h 102"/>
                <a:gd name="T52" fmla="*/ 144 w 174"/>
                <a:gd name="T53" fmla="*/ 30 h 102"/>
                <a:gd name="T54" fmla="*/ 144 w 174"/>
                <a:gd name="T55" fmla="*/ 44 h 102"/>
                <a:gd name="T56" fmla="*/ 154 w 174"/>
                <a:gd name="T57" fmla="*/ 42 h 102"/>
                <a:gd name="T58" fmla="*/ 160 w 174"/>
                <a:gd name="T5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2">
                  <a:moveTo>
                    <a:pt x="160" y="34"/>
                  </a:moveTo>
                  <a:lnTo>
                    <a:pt x="172" y="34"/>
                  </a:lnTo>
                  <a:lnTo>
                    <a:pt x="174" y="62"/>
                  </a:lnTo>
                  <a:lnTo>
                    <a:pt x="166" y="68"/>
                  </a:lnTo>
                  <a:lnTo>
                    <a:pt x="158" y="58"/>
                  </a:lnTo>
                  <a:lnTo>
                    <a:pt x="146" y="62"/>
                  </a:lnTo>
                  <a:lnTo>
                    <a:pt x="142" y="72"/>
                  </a:lnTo>
                  <a:lnTo>
                    <a:pt x="108" y="68"/>
                  </a:lnTo>
                  <a:lnTo>
                    <a:pt x="64" y="70"/>
                  </a:lnTo>
                  <a:lnTo>
                    <a:pt x="46" y="82"/>
                  </a:lnTo>
                  <a:lnTo>
                    <a:pt x="44" y="94"/>
                  </a:lnTo>
                  <a:lnTo>
                    <a:pt x="34" y="102"/>
                  </a:lnTo>
                  <a:lnTo>
                    <a:pt x="8" y="80"/>
                  </a:lnTo>
                  <a:lnTo>
                    <a:pt x="0" y="70"/>
                  </a:lnTo>
                  <a:lnTo>
                    <a:pt x="6" y="62"/>
                  </a:lnTo>
                  <a:lnTo>
                    <a:pt x="36" y="62"/>
                  </a:lnTo>
                  <a:lnTo>
                    <a:pt x="50" y="38"/>
                  </a:lnTo>
                  <a:lnTo>
                    <a:pt x="52" y="28"/>
                  </a:lnTo>
                  <a:lnTo>
                    <a:pt x="78" y="8"/>
                  </a:lnTo>
                  <a:lnTo>
                    <a:pt x="96" y="8"/>
                  </a:lnTo>
                  <a:lnTo>
                    <a:pt x="104" y="0"/>
                  </a:lnTo>
                  <a:lnTo>
                    <a:pt x="112" y="2"/>
                  </a:lnTo>
                  <a:lnTo>
                    <a:pt x="122" y="0"/>
                  </a:lnTo>
                  <a:lnTo>
                    <a:pt x="138" y="14"/>
                  </a:lnTo>
                  <a:lnTo>
                    <a:pt x="128" y="26"/>
                  </a:lnTo>
                  <a:lnTo>
                    <a:pt x="132" y="32"/>
                  </a:lnTo>
                  <a:lnTo>
                    <a:pt x="144" y="30"/>
                  </a:lnTo>
                  <a:lnTo>
                    <a:pt x="144" y="44"/>
                  </a:lnTo>
                  <a:lnTo>
                    <a:pt x="154" y="42"/>
                  </a:lnTo>
                  <a:lnTo>
                    <a:pt x="160"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62"/>
            <p:cNvSpPr>
              <a:spLocks/>
            </p:cNvSpPr>
            <p:nvPr/>
          </p:nvSpPr>
          <p:spPr bwMode="auto">
            <a:xfrm>
              <a:off x="-489960" y="3227388"/>
              <a:ext cx="47625" cy="95250"/>
            </a:xfrm>
            <a:custGeom>
              <a:avLst/>
              <a:gdLst>
                <a:gd name="T0" fmla="*/ 18 w 30"/>
                <a:gd name="T1" fmla="*/ 0 h 60"/>
                <a:gd name="T2" fmla="*/ 30 w 30"/>
                <a:gd name="T3" fmla="*/ 0 h 60"/>
                <a:gd name="T4" fmla="*/ 30 w 30"/>
                <a:gd name="T5" fmla="*/ 16 h 60"/>
                <a:gd name="T6" fmla="*/ 22 w 30"/>
                <a:gd name="T7" fmla="*/ 28 h 60"/>
                <a:gd name="T8" fmla="*/ 18 w 30"/>
                <a:gd name="T9" fmla="*/ 52 h 60"/>
                <a:gd name="T10" fmla="*/ 12 w 30"/>
                <a:gd name="T11" fmla="*/ 60 h 60"/>
                <a:gd name="T12" fmla="*/ 6 w 30"/>
                <a:gd name="T13" fmla="*/ 54 h 60"/>
                <a:gd name="T14" fmla="*/ 0 w 30"/>
                <a:gd name="T15" fmla="*/ 48 h 60"/>
                <a:gd name="T16" fmla="*/ 4 w 30"/>
                <a:gd name="T17" fmla="*/ 32 h 60"/>
                <a:gd name="T18" fmla="*/ 12 w 30"/>
                <a:gd name="T19" fmla="*/ 14 h 60"/>
                <a:gd name="T20" fmla="*/ 18 w 30"/>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18" y="0"/>
                  </a:moveTo>
                  <a:lnTo>
                    <a:pt x="30" y="0"/>
                  </a:lnTo>
                  <a:lnTo>
                    <a:pt x="30" y="16"/>
                  </a:lnTo>
                  <a:lnTo>
                    <a:pt x="22" y="28"/>
                  </a:lnTo>
                  <a:lnTo>
                    <a:pt x="18" y="52"/>
                  </a:lnTo>
                  <a:lnTo>
                    <a:pt x="12" y="60"/>
                  </a:lnTo>
                  <a:lnTo>
                    <a:pt x="6" y="54"/>
                  </a:lnTo>
                  <a:lnTo>
                    <a:pt x="0" y="48"/>
                  </a:lnTo>
                  <a:lnTo>
                    <a:pt x="4" y="32"/>
                  </a:lnTo>
                  <a:lnTo>
                    <a:pt x="12" y="1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Freeform 236"/>
          <p:cNvSpPr>
            <a:spLocks/>
          </p:cNvSpPr>
          <p:nvPr/>
        </p:nvSpPr>
        <p:spPr bwMode="auto">
          <a:xfrm>
            <a:off x="4154828" y="5593387"/>
            <a:ext cx="486078" cy="378812"/>
          </a:xfrm>
          <a:custGeom>
            <a:avLst/>
            <a:gdLst>
              <a:gd name="T0" fmla="*/ 1 w 2094"/>
              <a:gd name="T1" fmla="*/ 984 h 1632"/>
              <a:gd name="T2" fmla="*/ 212 w 2094"/>
              <a:gd name="T3" fmla="*/ 831 h 1632"/>
              <a:gd name="T4" fmla="*/ 205 w 2094"/>
              <a:gd name="T5" fmla="*/ 697 h 1632"/>
              <a:gd name="T6" fmla="*/ 336 w 2094"/>
              <a:gd name="T7" fmla="*/ 605 h 1632"/>
              <a:gd name="T8" fmla="*/ 585 w 2094"/>
              <a:gd name="T9" fmla="*/ 645 h 1632"/>
              <a:gd name="T10" fmla="*/ 865 w 2094"/>
              <a:gd name="T11" fmla="*/ 573 h 1632"/>
              <a:gd name="T12" fmla="*/ 944 w 2094"/>
              <a:gd name="T13" fmla="*/ 439 h 1632"/>
              <a:gd name="T14" fmla="*/ 966 w 2094"/>
              <a:gd name="T15" fmla="*/ 408 h 1632"/>
              <a:gd name="T16" fmla="*/ 917 w 2094"/>
              <a:gd name="T17" fmla="*/ 350 h 1632"/>
              <a:gd name="T18" fmla="*/ 1074 w 2094"/>
              <a:gd name="T19" fmla="*/ 220 h 1632"/>
              <a:gd name="T20" fmla="*/ 1071 w 2094"/>
              <a:gd name="T21" fmla="*/ 216 h 1632"/>
              <a:gd name="T22" fmla="*/ 1073 w 2094"/>
              <a:gd name="T23" fmla="*/ 198 h 1632"/>
              <a:gd name="T24" fmla="*/ 1095 w 2094"/>
              <a:gd name="T25" fmla="*/ 164 h 1632"/>
              <a:gd name="T26" fmla="*/ 1152 w 2094"/>
              <a:gd name="T27" fmla="*/ 106 h 1632"/>
              <a:gd name="T28" fmla="*/ 1223 w 2094"/>
              <a:gd name="T29" fmla="*/ 51 h 1632"/>
              <a:gd name="T30" fmla="*/ 1271 w 2094"/>
              <a:gd name="T31" fmla="*/ 18 h 1632"/>
              <a:gd name="T32" fmla="*/ 1299 w 2094"/>
              <a:gd name="T33" fmla="*/ 3 h 1632"/>
              <a:gd name="T34" fmla="*/ 1309 w 2094"/>
              <a:gd name="T35" fmla="*/ 0 h 1632"/>
              <a:gd name="T36" fmla="*/ 1686 w 2094"/>
              <a:gd name="T37" fmla="*/ 9 h 1632"/>
              <a:gd name="T38" fmla="*/ 1680 w 2094"/>
              <a:gd name="T39" fmla="*/ 305 h 1632"/>
              <a:gd name="T40" fmla="*/ 1691 w 2094"/>
              <a:gd name="T41" fmla="*/ 507 h 1632"/>
              <a:gd name="T42" fmla="*/ 1718 w 2094"/>
              <a:gd name="T43" fmla="*/ 633 h 1632"/>
              <a:gd name="T44" fmla="*/ 1675 w 2094"/>
              <a:gd name="T45" fmla="*/ 1050 h 1632"/>
              <a:gd name="T46" fmla="*/ 1652 w 2094"/>
              <a:gd name="T47" fmla="*/ 1351 h 1632"/>
              <a:gd name="T48" fmla="*/ 1623 w 2094"/>
              <a:gd name="T49" fmla="*/ 1420 h 1632"/>
              <a:gd name="T50" fmla="*/ 1573 w 2094"/>
              <a:gd name="T51" fmla="*/ 1491 h 1632"/>
              <a:gd name="T52" fmla="*/ 1879 w 2094"/>
              <a:gd name="T53" fmla="*/ 1405 h 1632"/>
              <a:gd name="T54" fmla="*/ 1995 w 2094"/>
              <a:gd name="T55" fmla="*/ 1349 h 1632"/>
              <a:gd name="T56" fmla="*/ 1920 w 2094"/>
              <a:gd name="T57" fmla="*/ 1437 h 1632"/>
              <a:gd name="T58" fmla="*/ 2094 w 2094"/>
              <a:gd name="T59" fmla="*/ 1366 h 1632"/>
              <a:gd name="T60" fmla="*/ 1724 w 2094"/>
              <a:gd name="T61" fmla="*/ 1557 h 1632"/>
              <a:gd name="T62" fmla="*/ 1514 w 2094"/>
              <a:gd name="T63" fmla="*/ 1571 h 1632"/>
              <a:gd name="T64" fmla="*/ 1438 w 2094"/>
              <a:gd name="T65" fmla="*/ 1632 h 1632"/>
              <a:gd name="T66" fmla="*/ 1505 w 2094"/>
              <a:gd name="T67" fmla="*/ 1547 h 1632"/>
              <a:gd name="T68" fmla="*/ 1539 w 2094"/>
              <a:gd name="T69" fmla="*/ 1476 h 1632"/>
              <a:gd name="T70" fmla="*/ 1326 w 2094"/>
              <a:gd name="T71" fmla="*/ 1281 h 1632"/>
              <a:gd name="T72" fmla="*/ 1233 w 2094"/>
              <a:gd name="T73" fmla="*/ 1143 h 1632"/>
              <a:gd name="T74" fmla="*/ 1173 w 2094"/>
              <a:gd name="T75" fmla="*/ 107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4" h="1632">
                <a:moveTo>
                  <a:pt x="0" y="1078"/>
                </a:moveTo>
                <a:lnTo>
                  <a:pt x="1" y="984"/>
                </a:lnTo>
                <a:lnTo>
                  <a:pt x="200" y="870"/>
                </a:lnTo>
                <a:lnTo>
                  <a:pt x="212" y="831"/>
                </a:lnTo>
                <a:lnTo>
                  <a:pt x="250" y="803"/>
                </a:lnTo>
                <a:lnTo>
                  <a:pt x="205" y="697"/>
                </a:lnTo>
                <a:lnTo>
                  <a:pt x="226" y="647"/>
                </a:lnTo>
                <a:lnTo>
                  <a:pt x="336" y="605"/>
                </a:lnTo>
                <a:lnTo>
                  <a:pt x="543" y="619"/>
                </a:lnTo>
                <a:lnTo>
                  <a:pt x="585" y="645"/>
                </a:lnTo>
                <a:lnTo>
                  <a:pt x="786" y="628"/>
                </a:lnTo>
                <a:lnTo>
                  <a:pt x="865" y="573"/>
                </a:lnTo>
                <a:lnTo>
                  <a:pt x="958" y="527"/>
                </a:lnTo>
                <a:lnTo>
                  <a:pt x="944" y="439"/>
                </a:lnTo>
                <a:lnTo>
                  <a:pt x="964" y="426"/>
                </a:lnTo>
                <a:lnTo>
                  <a:pt x="966" y="408"/>
                </a:lnTo>
                <a:lnTo>
                  <a:pt x="923" y="386"/>
                </a:lnTo>
                <a:lnTo>
                  <a:pt x="917" y="350"/>
                </a:lnTo>
                <a:lnTo>
                  <a:pt x="1053" y="257"/>
                </a:lnTo>
                <a:lnTo>
                  <a:pt x="1074" y="220"/>
                </a:lnTo>
                <a:lnTo>
                  <a:pt x="1073" y="219"/>
                </a:lnTo>
                <a:lnTo>
                  <a:pt x="1071" y="216"/>
                </a:lnTo>
                <a:lnTo>
                  <a:pt x="1071" y="209"/>
                </a:lnTo>
                <a:lnTo>
                  <a:pt x="1073" y="198"/>
                </a:lnTo>
                <a:lnTo>
                  <a:pt x="1080" y="183"/>
                </a:lnTo>
                <a:lnTo>
                  <a:pt x="1095" y="164"/>
                </a:lnTo>
                <a:lnTo>
                  <a:pt x="1118" y="138"/>
                </a:lnTo>
                <a:lnTo>
                  <a:pt x="1152" y="106"/>
                </a:lnTo>
                <a:lnTo>
                  <a:pt x="1190" y="75"/>
                </a:lnTo>
                <a:lnTo>
                  <a:pt x="1223" y="51"/>
                </a:lnTo>
                <a:lnTo>
                  <a:pt x="1249" y="32"/>
                </a:lnTo>
                <a:lnTo>
                  <a:pt x="1271" y="18"/>
                </a:lnTo>
                <a:lnTo>
                  <a:pt x="1287" y="9"/>
                </a:lnTo>
                <a:lnTo>
                  <a:pt x="1299" y="3"/>
                </a:lnTo>
                <a:lnTo>
                  <a:pt x="1305" y="1"/>
                </a:lnTo>
                <a:lnTo>
                  <a:pt x="1309" y="0"/>
                </a:lnTo>
                <a:lnTo>
                  <a:pt x="1338" y="28"/>
                </a:lnTo>
                <a:lnTo>
                  <a:pt x="1686" y="9"/>
                </a:lnTo>
                <a:lnTo>
                  <a:pt x="1706" y="272"/>
                </a:lnTo>
                <a:lnTo>
                  <a:pt x="1680" y="305"/>
                </a:lnTo>
                <a:lnTo>
                  <a:pt x="1695" y="450"/>
                </a:lnTo>
                <a:lnTo>
                  <a:pt x="1691" y="507"/>
                </a:lnTo>
                <a:lnTo>
                  <a:pt x="1733" y="515"/>
                </a:lnTo>
                <a:lnTo>
                  <a:pt x="1718" y="633"/>
                </a:lnTo>
                <a:lnTo>
                  <a:pt x="1727" y="803"/>
                </a:lnTo>
                <a:lnTo>
                  <a:pt x="1675" y="1050"/>
                </a:lnTo>
                <a:lnTo>
                  <a:pt x="1650" y="1283"/>
                </a:lnTo>
                <a:lnTo>
                  <a:pt x="1652" y="1351"/>
                </a:lnTo>
                <a:lnTo>
                  <a:pt x="1602" y="1385"/>
                </a:lnTo>
                <a:lnTo>
                  <a:pt x="1623" y="1420"/>
                </a:lnTo>
                <a:lnTo>
                  <a:pt x="1576" y="1464"/>
                </a:lnTo>
                <a:lnTo>
                  <a:pt x="1573" y="1491"/>
                </a:lnTo>
                <a:lnTo>
                  <a:pt x="1635" y="1453"/>
                </a:lnTo>
                <a:lnTo>
                  <a:pt x="1879" y="1405"/>
                </a:lnTo>
                <a:lnTo>
                  <a:pt x="1987" y="1340"/>
                </a:lnTo>
                <a:lnTo>
                  <a:pt x="1995" y="1349"/>
                </a:lnTo>
                <a:lnTo>
                  <a:pt x="1932" y="1407"/>
                </a:lnTo>
                <a:lnTo>
                  <a:pt x="1920" y="1437"/>
                </a:lnTo>
                <a:lnTo>
                  <a:pt x="1990" y="1393"/>
                </a:lnTo>
                <a:lnTo>
                  <a:pt x="2094" y="1366"/>
                </a:lnTo>
                <a:lnTo>
                  <a:pt x="2070" y="1407"/>
                </a:lnTo>
                <a:lnTo>
                  <a:pt x="1724" y="1557"/>
                </a:lnTo>
                <a:lnTo>
                  <a:pt x="1583" y="1588"/>
                </a:lnTo>
                <a:lnTo>
                  <a:pt x="1514" y="1571"/>
                </a:lnTo>
                <a:lnTo>
                  <a:pt x="1470" y="1599"/>
                </a:lnTo>
                <a:lnTo>
                  <a:pt x="1438" y="1632"/>
                </a:lnTo>
                <a:lnTo>
                  <a:pt x="1463" y="1576"/>
                </a:lnTo>
                <a:lnTo>
                  <a:pt x="1505" y="1547"/>
                </a:lnTo>
                <a:lnTo>
                  <a:pt x="1523" y="1490"/>
                </a:lnTo>
                <a:lnTo>
                  <a:pt x="1539" y="1476"/>
                </a:lnTo>
                <a:lnTo>
                  <a:pt x="1552" y="1425"/>
                </a:lnTo>
                <a:lnTo>
                  <a:pt x="1326" y="1281"/>
                </a:lnTo>
                <a:lnTo>
                  <a:pt x="1242" y="1270"/>
                </a:lnTo>
                <a:lnTo>
                  <a:pt x="1233" y="1143"/>
                </a:lnTo>
                <a:lnTo>
                  <a:pt x="1190" y="1156"/>
                </a:lnTo>
                <a:lnTo>
                  <a:pt x="1173" y="1078"/>
                </a:lnTo>
                <a:lnTo>
                  <a:pt x="0" y="1078"/>
                </a:lnTo>
                <a:close/>
              </a:path>
            </a:pathLst>
          </a:custGeom>
          <a:solidFill>
            <a:schemeClr val="bg1"/>
          </a:solidFill>
          <a:ln>
            <a:noFill/>
          </a:ln>
        </p:spPr>
        <p:txBody>
          <a:bodyPr vert="horz" wrap="square" lIns="93296" tIns="46648" rIns="93296" bIns="46648" numCol="1" anchor="t" anchorCtr="0" compatLnSpc="1">
            <a:prstTxWarp prst="textNoShape">
              <a:avLst/>
            </a:prstTxWarp>
          </a:bodyPr>
          <a:lstStyle/>
          <a:p>
            <a:endParaRPr lang="en-US"/>
          </a:p>
        </p:txBody>
      </p:sp>
      <p:sp>
        <p:nvSpPr>
          <p:cNvPr id="12" name="Freeform 252"/>
          <p:cNvSpPr>
            <a:spLocks/>
          </p:cNvSpPr>
          <p:nvPr/>
        </p:nvSpPr>
        <p:spPr bwMode="auto">
          <a:xfrm>
            <a:off x="5001133" y="5645219"/>
            <a:ext cx="435984" cy="243399"/>
          </a:xfrm>
          <a:custGeom>
            <a:avLst/>
            <a:gdLst>
              <a:gd name="T0" fmla="*/ 68 w 2178"/>
              <a:gd name="T1" fmla="*/ 145 h 1216"/>
              <a:gd name="T2" fmla="*/ 183 w 2178"/>
              <a:gd name="T3" fmla="*/ 91 h 1216"/>
              <a:gd name="T4" fmla="*/ 192 w 2178"/>
              <a:gd name="T5" fmla="*/ 60 h 1216"/>
              <a:gd name="T6" fmla="*/ 224 w 2178"/>
              <a:gd name="T7" fmla="*/ 52 h 1216"/>
              <a:gd name="T8" fmla="*/ 234 w 2178"/>
              <a:gd name="T9" fmla="*/ 65 h 1216"/>
              <a:gd name="T10" fmla="*/ 351 w 2178"/>
              <a:gd name="T11" fmla="*/ 0 h 1216"/>
              <a:gd name="T12" fmla="*/ 346 w 2178"/>
              <a:gd name="T13" fmla="*/ 124 h 1216"/>
              <a:gd name="T14" fmla="*/ 1948 w 2178"/>
              <a:gd name="T15" fmla="*/ 124 h 1216"/>
              <a:gd name="T16" fmla="*/ 1971 w 2178"/>
              <a:gd name="T17" fmla="*/ 174 h 1216"/>
              <a:gd name="T18" fmla="*/ 2020 w 2178"/>
              <a:gd name="T19" fmla="*/ 182 h 1216"/>
              <a:gd name="T20" fmla="*/ 2054 w 2178"/>
              <a:gd name="T21" fmla="*/ 312 h 1216"/>
              <a:gd name="T22" fmla="*/ 2040 w 2178"/>
              <a:gd name="T23" fmla="*/ 369 h 1216"/>
              <a:gd name="T24" fmla="*/ 2173 w 2178"/>
              <a:gd name="T25" fmla="*/ 403 h 1216"/>
              <a:gd name="T26" fmla="*/ 2178 w 2178"/>
              <a:gd name="T27" fmla="*/ 433 h 1216"/>
              <a:gd name="T28" fmla="*/ 2145 w 2178"/>
              <a:gd name="T29" fmla="*/ 454 h 1216"/>
              <a:gd name="T30" fmla="*/ 2079 w 2178"/>
              <a:gd name="T31" fmla="*/ 599 h 1216"/>
              <a:gd name="T32" fmla="*/ 2021 w 2178"/>
              <a:gd name="T33" fmla="*/ 606 h 1216"/>
              <a:gd name="T34" fmla="*/ 2034 w 2178"/>
              <a:gd name="T35" fmla="*/ 705 h 1216"/>
              <a:gd name="T36" fmla="*/ 1980 w 2178"/>
              <a:gd name="T37" fmla="*/ 777 h 1216"/>
              <a:gd name="T38" fmla="*/ 1998 w 2178"/>
              <a:gd name="T39" fmla="*/ 806 h 1216"/>
              <a:gd name="T40" fmla="*/ 2042 w 2178"/>
              <a:gd name="T41" fmla="*/ 824 h 1216"/>
              <a:gd name="T42" fmla="*/ 2049 w 2178"/>
              <a:gd name="T43" fmla="*/ 900 h 1216"/>
              <a:gd name="T44" fmla="*/ 2082 w 2178"/>
              <a:gd name="T45" fmla="*/ 900 h 1216"/>
              <a:gd name="T46" fmla="*/ 2171 w 2178"/>
              <a:gd name="T47" fmla="*/ 1006 h 1216"/>
              <a:gd name="T48" fmla="*/ 2003 w 2178"/>
              <a:gd name="T49" fmla="*/ 1087 h 1216"/>
              <a:gd name="T50" fmla="*/ 2005 w 2178"/>
              <a:gd name="T51" fmla="*/ 1133 h 1216"/>
              <a:gd name="T52" fmla="*/ 1916 w 2178"/>
              <a:gd name="T53" fmla="*/ 1181 h 1216"/>
              <a:gd name="T54" fmla="*/ 1869 w 2178"/>
              <a:gd name="T55" fmla="*/ 1164 h 1216"/>
              <a:gd name="T56" fmla="*/ 1785 w 2178"/>
              <a:gd name="T57" fmla="*/ 1188 h 1216"/>
              <a:gd name="T58" fmla="*/ 1775 w 2178"/>
              <a:gd name="T59" fmla="*/ 1216 h 1216"/>
              <a:gd name="T60" fmla="*/ 0 w 2178"/>
              <a:gd name="T61" fmla="*/ 1216 h 1216"/>
              <a:gd name="T62" fmla="*/ 68 w 2178"/>
              <a:gd name="T63" fmla="*/ 145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8" h="1216">
                <a:moveTo>
                  <a:pt x="68" y="145"/>
                </a:moveTo>
                <a:lnTo>
                  <a:pt x="183" y="91"/>
                </a:lnTo>
                <a:lnTo>
                  <a:pt x="192" y="60"/>
                </a:lnTo>
                <a:lnTo>
                  <a:pt x="224" y="52"/>
                </a:lnTo>
                <a:lnTo>
                  <a:pt x="234" y="65"/>
                </a:lnTo>
                <a:lnTo>
                  <a:pt x="351" y="0"/>
                </a:lnTo>
                <a:lnTo>
                  <a:pt x="346" y="124"/>
                </a:lnTo>
                <a:lnTo>
                  <a:pt x="1948" y="124"/>
                </a:lnTo>
                <a:lnTo>
                  <a:pt x="1971" y="174"/>
                </a:lnTo>
                <a:lnTo>
                  <a:pt x="2020" y="182"/>
                </a:lnTo>
                <a:lnTo>
                  <a:pt x="2054" y="312"/>
                </a:lnTo>
                <a:lnTo>
                  <a:pt x="2040" y="369"/>
                </a:lnTo>
                <a:lnTo>
                  <a:pt x="2173" y="403"/>
                </a:lnTo>
                <a:lnTo>
                  <a:pt x="2178" y="433"/>
                </a:lnTo>
                <a:lnTo>
                  <a:pt x="2145" y="454"/>
                </a:lnTo>
                <a:lnTo>
                  <a:pt x="2079" y="599"/>
                </a:lnTo>
                <a:lnTo>
                  <a:pt x="2021" y="606"/>
                </a:lnTo>
                <a:lnTo>
                  <a:pt x="2034" y="705"/>
                </a:lnTo>
                <a:lnTo>
                  <a:pt x="1980" y="777"/>
                </a:lnTo>
                <a:lnTo>
                  <a:pt x="1998" y="806"/>
                </a:lnTo>
                <a:lnTo>
                  <a:pt x="2042" y="824"/>
                </a:lnTo>
                <a:lnTo>
                  <a:pt x="2049" y="900"/>
                </a:lnTo>
                <a:lnTo>
                  <a:pt x="2082" y="900"/>
                </a:lnTo>
                <a:lnTo>
                  <a:pt x="2171" y="1006"/>
                </a:lnTo>
                <a:lnTo>
                  <a:pt x="2003" y="1087"/>
                </a:lnTo>
                <a:lnTo>
                  <a:pt x="2005" y="1133"/>
                </a:lnTo>
                <a:lnTo>
                  <a:pt x="1916" y="1181"/>
                </a:lnTo>
                <a:lnTo>
                  <a:pt x="1869" y="1164"/>
                </a:lnTo>
                <a:lnTo>
                  <a:pt x="1785" y="1188"/>
                </a:lnTo>
                <a:lnTo>
                  <a:pt x="1775" y="1216"/>
                </a:lnTo>
                <a:lnTo>
                  <a:pt x="0" y="1216"/>
                </a:lnTo>
                <a:lnTo>
                  <a:pt x="68" y="145"/>
                </a:lnTo>
                <a:close/>
              </a:path>
            </a:pathLst>
          </a:custGeom>
          <a:solidFill>
            <a:schemeClr val="bg1"/>
          </a:solidFill>
          <a:ln>
            <a:noFill/>
          </a:ln>
        </p:spPr>
        <p:txBody>
          <a:bodyPr vert="horz" wrap="square" lIns="93296" tIns="46648" rIns="93296" bIns="46648" numCol="1" anchor="t" anchorCtr="0" compatLnSpc="1">
            <a:prstTxWarp prst="textNoShape">
              <a:avLst/>
            </a:prstTxWarp>
          </a:bodyPr>
          <a:lstStyle/>
          <a:p>
            <a:endParaRPr lang="en-US"/>
          </a:p>
        </p:txBody>
      </p:sp>
      <p:sp>
        <p:nvSpPr>
          <p:cNvPr id="13" name="Freeform 293"/>
          <p:cNvSpPr>
            <a:spLocks/>
          </p:cNvSpPr>
          <p:nvPr/>
        </p:nvSpPr>
        <p:spPr bwMode="auto">
          <a:xfrm>
            <a:off x="5907229" y="5630641"/>
            <a:ext cx="309926" cy="327423"/>
          </a:xfrm>
          <a:custGeom>
            <a:avLst/>
            <a:gdLst>
              <a:gd name="T0" fmla="*/ 74 w 1734"/>
              <a:gd name="T1" fmla="*/ 137 h 1833"/>
              <a:gd name="T2" fmla="*/ 588 w 1734"/>
              <a:gd name="T3" fmla="*/ 137 h 1833"/>
              <a:gd name="T4" fmla="*/ 584 w 1734"/>
              <a:gd name="T5" fmla="*/ 158 h 1833"/>
              <a:gd name="T6" fmla="*/ 642 w 1734"/>
              <a:gd name="T7" fmla="*/ 150 h 1833"/>
              <a:gd name="T8" fmla="*/ 850 w 1734"/>
              <a:gd name="T9" fmla="*/ 237 h 1833"/>
              <a:gd name="T10" fmla="*/ 847 w 1734"/>
              <a:gd name="T11" fmla="*/ 277 h 1833"/>
              <a:gd name="T12" fmla="*/ 872 w 1734"/>
              <a:gd name="T13" fmla="*/ 269 h 1833"/>
              <a:gd name="T14" fmla="*/ 978 w 1734"/>
              <a:gd name="T15" fmla="*/ 312 h 1833"/>
              <a:gd name="T16" fmla="*/ 1121 w 1734"/>
              <a:gd name="T17" fmla="*/ 242 h 1833"/>
              <a:gd name="T18" fmla="*/ 1214 w 1734"/>
              <a:gd name="T19" fmla="*/ 257 h 1833"/>
              <a:gd name="T20" fmla="*/ 1364 w 1734"/>
              <a:gd name="T21" fmla="*/ 139 h 1833"/>
              <a:gd name="T22" fmla="*/ 1731 w 1734"/>
              <a:gd name="T23" fmla="*/ 0 h 1833"/>
              <a:gd name="T24" fmla="*/ 1734 w 1734"/>
              <a:gd name="T25" fmla="*/ 685 h 1833"/>
              <a:gd name="T26" fmla="*/ 1696 w 1734"/>
              <a:gd name="T27" fmla="*/ 699 h 1833"/>
              <a:gd name="T28" fmla="*/ 1704 w 1734"/>
              <a:gd name="T29" fmla="*/ 752 h 1833"/>
              <a:gd name="T30" fmla="*/ 1659 w 1734"/>
              <a:gd name="T31" fmla="*/ 782 h 1833"/>
              <a:gd name="T32" fmla="*/ 1659 w 1734"/>
              <a:gd name="T33" fmla="*/ 822 h 1833"/>
              <a:gd name="T34" fmla="*/ 1708 w 1734"/>
              <a:gd name="T35" fmla="*/ 837 h 1833"/>
              <a:gd name="T36" fmla="*/ 1640 w 1734"/>
              <a:gd name="T37" fmla="*/ 1035 h 1833"/>
              <a:gd name="T38" fmla="*/ 1603 w 1734"/>
              <a:gd name="T39" fmla="*/ 1059 h 1833"/>
              <a:gd name="T40" fmla="*/ 1616 w 1734"/>
              <a:gd name="T41" fmla="*/ 1188 h 1833"/>
              <a:gd name="T42" fmla="*/ 1494 w 1734"/>
              <a:gd name="T43" fmla="*/ 1259 h 1833"/>
              <a:gd name="T44" fmla="*/ 1398 w 1734"/>
              <a:gd name="T45" fmla="*/ 1331 h 1833"/>
              <a:gd name="T46" fmla="*/ 1368 w 1734"/>
              <a:gd name="T47" fmla="*/ 1318 h 1833"/>
              <a:gd name="T48" fmla="*/ 1220 w 1734"/>
              <a:gd name="T49" fmla="*/ 1506 h 1833"/>
              <a:gd name="T50" fmla="*/ 1233 w 1734"/>
              <a:gd name="T51" fmla="*/ 1540 h 1833"/>
              <a:gd name="T52" fmla="*/ 1160 w 1734"/>
              <a:gd name="T53" fmla="*/ 1607 h 1833"/>
              <a:gd name="T54" fmla="*/ 1152 w 1734"/>
              <a:gd name="T55" fmla="*/ 1524 h 1833"/>
              <a:gd name="T56" fmla="*/ 1111 w 1734"/>
              <a:gd name="T57" fmla="*/ 1538 h 1833"/>
              <a:gd name="T58" fmla="*/ 1104 w 1734"/>
              <a:gd name="T59" fmla="*/ 1594 h 1833"/>
              <a:gd name="T60" fmla="*/ 1058 w 1734"/>
              <a:gd name="T61" fmla="*/ 1662 h 1833"/>
              <a:gd name="T62" fmla="*/ 1042 w 1734"/>
              <a:gd name="T63" fmla="*/ 1750 h 1833"/>
              <a:gd name="T64" fmla="*/ 987 w 1734"/>
              <a:gd name="T65" fmla="*/ 1777 h 1833"/>
              <a:gd name="T66" fmla="*/ 960 w 1734"/>
              <a:gd name="T67" fmla="*/ 1831 h 1833"/>
              <a:gd name="T68" fmla="*/ 881 w 1734"/>
              <a:gd name="T69" fmla="*/ 1833 h 1833"/>
              <a:gd name="T70" fmla="*/ 876 w 1734"/>
              <a:gd name="T71" fmla="*/ 1765 h 1833"/>
              <a:gd name="T72" fmla="*/ 808 w 1734"/>
              <a:gd name="T73" fmla="*/ 1757 h 1833"/>
              <a:gd name="T74" fmla="*/ 765 w 1734"/>
              <a:gd name="T75" fmla="*/ 1661 h 1833"/>
              <a:gd name="T76" fmla="*/ 649 w 1734"/>
              <a:gd name="T77" fmla="*/ 1730 h 1833"/>
              <a:gd name="T78" fmla="*/ 589 w 1734"/>
              <a:gd name="T79" fmla="*/ 1732 h 1833"/>
              <a:gd name="T80" fmla="*/ 521 w 1734"/>
              <a:gd name="T81" fmla="*/ 1691 h 1833"/>
              <a:gd name="T82" fmla="*/ 450 w 1734"/>
              <a:gd name="T83" fmla="*/ 1735 h 1833"/>
              <a:gd name="T84" fmla="*/ 410 w 1734"/>
              <a:gd name="T85" fmla="*/ 1726 h 1833"/>
              <a:gd name="T86" fmla="*/ 395 w 1734"/>
              <a:gd name="T87" fmla="*/ 1670 h 1833"/>
              <a:gd name="T88" fmla="*/ 260 w 1734"/>
              <a:gd name="T89" fmla="*/ 1662 h 1833"/>
              <a:gd name="T90" fmla="*/ 219 w 1734"/>
              <a:gd name="T91" fmla="*/ 1629 h 1833"/>
              <a:gd name="T92" fmla="*/ 215 w 1734"/>
              <a:gd name="T93" fmla="*/ 1554 h 1833"/>
              <a:gd name="T94" fmla="*/ 144 w 1734"/>
              <a:gd name="T95" fmla="*/ 1484 h 1833"/>
              <a:gd name="T96" fmla="*/ 99 w 1734"/>
              <a:gd name="T97" fmla="*/ 1507 h 1833"/>
              <a:gd name="T98" fmla="*/ 73 w 1734"/>
              <a:gd name="T99" fmla="*/ 1504 h 1833"/>
              <a:gd name="T100" fmla="*/ 0 w 1734"/>
              <a:gd name="T101" fmla="*/ 1471 h 1833"/>
              <a:gd name="T102" fmla="*/ 74 w 1734"/>
              <a:gd name="T103" fmla="*/ 137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4" h="1833">
                <a:moveTo>
                  <a:pt x="74" y="137"/>
                </a:moveTo>
                <a:lnTo>
                  <a:pt x="588" y="137"/>
                </a:lnTo>
                <a:lnTo>
                  <a:pt x="584" y="158"/>
                </a:lnTo>
                <a:lnTo>
                  <a:pt x="642" y="150"/>
                </a:lnTo>
                <a:lnTo>
                  <a:pt x="850" y="237"/>
                </a:lnTo>
                <a:lnTo>
                  <a:pt x="847" y="277"/>
                </a:lnTo>
                <a:lnTo>
                  <a:pt x="872" y="269"/>
                </a:lnTo>
                <a:lnTo>
                  <a:pt x="978" y="312"/>
                </a:lnTo>
                <a:lnTo>
                  <a:pt x="1121" y="242"/>
                </a:lnTo>
                <a:lnTo>
                  <a:pt x="1214" y="257"/>
                </a:lnTo>
                <a:lnTo>
                  <a:pt x="1364" y="139"/>
                </a:lnTo>
                <a:lnTo>
                  <a:pt x="1731" y="0"/>
                </a:lnTo>
                <a:lnTo>
                  <a:pt x="1734" y="685"/>
                </a:lnTo>
                <a:lnTo>
                  <a:pt x="1696" y="699"/>
                </a:lnTo>
                <a:lnTo>
                  <a:pt x="1704" y="752"/>
                </a:lnTo>
                <a:lnTo>
                  <a:pt x="1659" y="782"/>
                </a:lnTo>
                <a:lnTo>
                  <a:pt x="1659" y="822"/>
                </a:lnTo>
                <a:lnTo>
                  <a:pt x="1708" y="837"/>
                </a:lnTo>
                <a:lnTo>
                  <a:pt x="1640" y="1035"/>
                </a:lnTo>
                <a:lnTo>
                  <a:pt x="1603" y="1059"/>
                </a:lnTo>
                <a:lnTo>
                  <a:pt x="1616" y="1188"/>
                </a:lnTo>
                <a:lnTo>
                  <a:pt x="1494" y="1259"/>
                </a:lnTo>
                <a:lnTo>
                  <a:pt x="1398" y="1331"/>
                </a:lnTo>
                <a:lnTo>
                  <a:pt x="1368" y="1318"/>
                </a:lnTo>
                <a:lnTo>
                  <a:pt x="1220" y="1506"/>
                </a:lnTo>
                <a:lnTo>
                  <a:pt x="1233" y="1540"/>
                </a:lnTo>
                <a:lnTo>
                  <a:pt x="1160" y="1607"/>
                </a:lnTo>
                <a:lnTo>
                  <a:pt x="1152" y="1524"/>
                </a:lnTo>
                <a:lnTo>
                  <a:pt x="1111" y="1538"/>
                </a:lnTo>
                <a:lnTo>
                  <a:pt x="1104" y="1594"/>
                </a:lnTo>
                <a:lnTo>
                  <a:pt x="1058" y="1662"/>
                </a:lnTo>
                <a:lnTo>
                  <a:pt x="1042" y="1750"/>
                </a:lnTo>
                <a:lnTo>
                  <a:pt x="987" y="1777"/>
                </a:lnTo>
                <a:lnTo>
                  <a:pt x="960" y="1831"/>
                </a:lnTo>
                <a:lnTo>
                  <a:pt x="881" y="1833"/>
                </a:lnTo>
                <a:lnTo>
                  <a:pt x="876" y="1765"/>
                </a:lnTo>
                <a:lnTo>
                  <a:pt x="808" y="1757"/>
                </a:lnTo>
                <a:lnTo>
                  <a:pt x="765" y="1661"/>
                </a:lnTo>
                <a:lnTo>
                  <a:pt x="649" y="1730"/>
                </a:lnTo>
                <a:lnTo>
                  <a:pt x="589" y="1732"/>
                </a:lnTo>
                <a:lnTo>
                  <a:pt x="521" y="1691"/>
                </a:lnTo>
                <a:lnTo>
                  <a:pt x="450" y="1735"/>
                </a:lnTo>
                <a:lnTo>
                  <a:pt x="410" y="1726"/>
                </a:lnTo>
                <a:lnTo>
                  <a:pt x="395" y="1670"/>
                </a:lnTo>
                <a:lnTo>
                  <a:pt x="260" y="1662"/>
                </a:lnTo>
                <a:lnTo>
                  <a:pt x="219" y="1629"/>
                </a:lnTo>
                <a:lnTo>
                  <a:pt x="215" y="1554"/>
                </a:lnTo>
                <a:lnTo>
                  <a:pt x="144" y="1484"/>
                </a:lnTo>
                <a:lnTo>
                  <a:pt x="99" y="1507"/>
                </a:lnTo>
                <a:lnTo>
                  <a:pt x="73" y="1504"/>
                </a:lnTo>
                <a:lnTo>
                  <a:pt x="0" y="1471"/>
                </a:lnTo>
                <a:lnTo>
                  <a:pt x="74" y="137"/>
                </a:lnTo>
                <a:close/>
              </a:path>
            </a:pathLst>
          </a:custGeom>
          <a:solidFill>
            <a:schemeClr val="bg1"/>
          </a:solidFill>
          <a:ln>
            <a:noFill/>
          </a:ln>
        </p:spPr>
        <p:txBody>
          <a:bodyPr vert="horz" wrap="square" lIns="93296" tIns="46648" rIns="93296" bIns="46648" numCol="1" anchor="t" anchorCtr="0" compatLnSpc="1">
            <a:prstTxWarp prst="textNoShape">
              <a:avLst/>
            </a:prstTxWarp>
          </a:bodyPr>
          <a:lstStyle/>
          <a:p>
            <a:endParaRPr lang="en-US"/>
          </a:p>
        </p:txBody>
      </p:sp>
      <p:sp>
        <p:nvSpPr>
          <p:cNvPr id="14" name="Freeform 323"/>
          <p:cNvSpPr>
            <a:spLocks/>
          </p:cNvSpPr>
          <p:nvPr/>
        </p:nvSpPr>
        <p:spPr bwMode="auto">
          <a:xfrm>
            <a:off x="6748040" y="5601485"/>
            <a:ext cx="219109" cy="385129"/>
          </a:xfrm>
          <a:custGeom>
            <a:avLst/>
            <a:gdLst>
              <a:gd name="T0" fmla="*/ 994 w 1024"/>
              <a:gd name="T1" fmla="*/ 1031 h 1800"/>
              <a:gd name="T2" fmla="*/ 999 w 1024"/>
              <a:gd name="T3" fmla="*/ 1198 h 1800"/>
              <a:gd name="T4" fmla="*/ 912 w 1024"/>
              <a:gd name="T5" fmla="*/ 1372 h 1800"/>
              <a:gd name="T6" fmla="*/ 824 w 1024"/>
              <a:gd name="T7" fmla="*/ 1580 h 1800"/>
              <a:gd name="T8" fmla="*/ 835 w 1024"/>
              <a:gd name="T9" fmla="*/ 1631 h 1800"/>
              <a:gd name="T10" fmla="*/ 728 w 1024"/>
              <a:gd name="T11" fmla="*/ 1764 h 1800"/>
              <a:gd name="T12" fmla="*/ 610 w 1024"/>
              <a:gd name="T13" fmla="*/ 1726 h 1800"/>
              <a:gd name="T14" fmla="*/ 554 w 1024"/>
              <a:gd name="T15" fmla="*/ 1800 h 1800"/>
              <a:gd name="T16" fmla="*/ 458 w 1024"/>
              <a:gd name="T17" fmla="*/ 1692 h 1800"/>
              <a:gd name="T18" fmla="*/ 439 w 1024"/>
              <a:gd name="T19" fmla="*/ 1556 h 1800"/>
              <a:gd name="T20" fmla="*/ 305 w 1024"/>
              <a:gd name="T21" fmla="*/ 1287 h 1800"/>
              <a:gd name="T22" fmla="*/ 335 w 1024"/>
              <a:gd name="T23" fmla="*/ 1176 h 1800"/>
              <a:gd name="T24" fmla="*/ 208 w 1024"/>
              <a:gd name="T25" fmla="*/ 1176 h 1800"/>
              <a:gd name="T26" fmla="*/ 0 w 1024"/>
              <a:gd name="T27" fmla="*/ 832 h 1800"/>
              <a:gd name="T28" fmla="*/ 51 w 1024"/>
              <a:gd name="T29" fmla="*/ 657 h 1800"/>
              <a:gd name="T30" fmla="*/ 106 w 1024"/>
              <a:gd name="T31" fmla="*/ 587 h 1800"/>
              <a:gd name="T32" fmla="*/ 136 w 1024"/>
              <a:gd name="T33" fmla="*/ 411 h 1800"/>
              <a:gd name="T34" fmla="*/ 288 w 1024"/>
              <a:gd name="T35" fmla="*/ 320 h 1800"/>
              <a:gd name="T36" fmla="*/ 376 w 1024"/>
              <a:gd name="T37" fmla="*/ 119 h 1800"/>
              <a:gd name="T38" fmla="*/ 279 w 1024"/>
              <a:gd name="T39" fmla="*/ 0 h 1800"/>
              <a:gd name="T40" fmla="*/ 289 w 1024"/>
              <a:gd name="T41" fmla="*/ 1 h 1800"/>
              <a:gd name="T42" fmla="*/ 312 w 1024"/>
              <a:gd name="T43" fmla="*/ 2 h 1800"/>
              <a:gd name="T44" fmla="*/ 347 w 1024"/>
              <a:gd name="T45" fmla="*/ 3 h 1800"/>
              <a:gd name="T46" fmla="*/ 392 w 1024"/>
              <a:gd name="T47" fmla="*/ 6 h 1800"/>
              <a:gd name="T48" fmla="*/ 445 w 1024"/>
              <a:gd name="T49" fmla="*/ 7 h 1800"/>
              <a:gd name="T50" fmla="*/ 505 w 1024"/>
              <a:gd name="T51" fmla="*/ 8 h 1800"/>
              <a:gd name="T52" fmla="*/ 570 w 1024"/>
              <a:gd name="T53" fmla="*/ 8 h 1800"/>
              <a:gd name="T54" fmla="*/ 640 w 1024"/>
              <a:gd name="T55" fmla="*/ 8 h 1800"/>
              <a:gd name="T56" fmla="*/ 710 w 1024"/>
              <a:gd name="T57" fmla="*/ 8 h 1800"/>
              <a:gd name="T58" fmla="*/ 771 w 1024"/>
              <a:gd name="T59" fmla="*/ 8 h 1800"/>
              <a:gd name="T60" fmla="*/ 825 w 1024"/>
              <a:gd name="T61" fmla="*/ 9 h 1800"/>
              <a:gd name="T62" fmla="*/ 871 w 1024"/>
              <a:gd name="T63" fmla="*/ 10 h 1800"/>
              <a:gd name="T64" fmla="*/ 909 w 1024"/>
              <a:gd name="T65" fmla="*/ 13 h 1800"/>
              <a:gd name="T66" fmla="*/ 936 w 1024"/>
              <a:gd name="T67" fmla="*/ 14 h 1800"/>
              <a:gd name="T68" fmla="*/ 955 w 1024"/>
              <a:gd name="T69" fmla="*/ 15 h 1800"/>
              <a:gd name="T70" fmla="*/ 963 w 1024"/>
              <a:gd name="T71" fmla="*/ 15 h 1800"/>
              <a:gd name="T72" fmla="*/ 992 w 1024"/>
              <a:gd name="T73" fmla="*/ 144 h 1800"/>
              <a:gd name="T74" fmla="*/ 1024 w 1024"/>
              <a:gd name="T75" fmla="*/ 266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4" h="1800">
                <a:moveTo>
                  <a:pt x="1024" y="266"/>
                </a:moveTo>
                <a:lnTo>
                  <a:pt x="994" y="1031"/>
                </a:lnTo>
                <a:lnTo>
                  <a:pt x="969" y="1111"/>
                </a:lnTo>
                <a:lnTo>
                  <a:pt x="999" y="1198"/>
                </a:lnTo>
                <a:lnTo>
                  <a:pt x="987" y="1261"/>
                </a:lnTo>
                <a:lnTo>
                  <a:pt x="912" y="1372"/>
                </a:lnTo>
                <a:lnTo>
                  <a:pt x="868" y="1405"/>
                </a:lnTo>
                <a:lnTo>
                  <a:pt x="824" y="1580"/>
                </a:lnTo>
                <a:lnTo>
                  <a:pt x="813" y="1587"/>
                </a:lnTo>
                <a:lnTo>
                  <a:pt x="835" y="1631"/>
                </a:lnTo>
                <a:lnTo>
                  <a:pt x="723" y="1662"/>
                </a:lnTo>
                <a:lnTo>
                  <a:pt x="728" y="1764"/>
                </a:lnTo>
                <a:lnTo>
                  <a:pt x="691" y="1776"/>
                </a:lnTo>
                <a:lnTo>
                  <a:pt x="610" y="1726"/>
                </a:lnTo>
                <a:lnTo>
                  <a:pt x="556" y="1736"/>
                </a:lnTo>
                <a:lnTo>
                  <a:pt x="554" y="1800"/>
                </a:lnTo>
                <a:lnTo>
                  <a:pt x="508" y="1793"/>
                </a:lnTo>
                <a:lnTo>
                  <a:pt x="458" y="1692"/>
                </a:lnTo>
                <a:lnTo>
                  <a:pt x="484" y="1661"/>
                </a:lnTo>
                <a:lnTo>
                  <a:pt x="439" y="1556"/>
                </a:lnTo>
                <a:lnTo>
                  <a:pt x="252" y="1394"/>
                </a:lnTo>
                <a:lnTo>
                  <a:pt x="305" y="1287"/>
                </a:lnTo>
                <a:lnTo>
                  <a:pt x="303" y="1241"/>
                </a:lnTo>
                <a:lnTo>
                  <a:pt x="335" y="1176"/>
                </a:lnTo>
                <a:lnTo>
                  <a:pt x="257" y="1145"/>
                </a:lnTo>
                <a:lnTo>
                  <a:pt x="208" y="1176"/>
                </a:lnTo>
                <a:lnTo>
                  <a:pt x="169" y="1043"/>
                </a:lnTo>
                <a:lnTo>
                  <a:pt x="0" y="832"/>
                </a:lnTo>
                <a:lnTo>
                  <a:pt x="29" y="681"/>
                </a:lnTo>
                <a:lnTo>
                  <a:pt x="51" y="657"/>
                </a:lnTo>
                <a:lnTo>
                  <a:pt x="67" y="605"/>
                </a:lnTo>
                <a:lnTo>
                  <a:pt x="106" y="587"/>
                </a:lnTo>
                <a:lnTo>
                  <a:pt x="169" y="464"/>
                </a:lnTo>
                <a:lnTo>
                  <a:pt x="136" y="411"/>
                </a:lnTo>
                <a:lnTo>
                  <a:pt x="158" y="351"/>
                </a:lnTo>
                <a:lnTo>
                  <a:pt x="288" y="320"/>
                </a:lnTo>
                <a:lnTo>
                  <a:pt x="388" y="175"/>
                </a:lnTo>
                <a:lnTo>
                  <a:pt x="376" y="119"/>
                </a:lnTo>
                <a:lnTo>
                  <a:pt x="332" y="58"/>
                </a:lnTo>
                <a:lnTo>
                  <a:pt x="279" y="0"/>
                </a:lnTo>
                <a:lnTo>
                  <a:pt x="282" y="0"/>
                </a:lnTo>
                <a:lnTo>
                  <a:pt x="289" y="1"/>
                </a:lnTo>
                <a:lnTo>
                  <a:pt x="299" y="1"/>
                </a:lnTo>
                <a:lnTo>
                  <a:pt x="312" y="2"/>
                </a:lnTo>
                <a:lnTo>
                  <a:pt x="328" y="2"/>
                </a:lnTo>
                <a:lnTo>
                  <a:pt x="347" y="3"/>
                </a:lnTo>
                <a:lnTo>
                  <a:pt x="367" y="5"/>
                </a:lnTo>
                <a:lnTo>
                  <a:pt x="392" y="6"/>
                </a:lnTo>
                <a:lnTo>
                  <a:pt x="417" y="6"/>
                </a:lnTo>
                <a:lnTo>
                  <a:pt x="445" y="7"/>
                </a:lnTo>
                <a:lnTo>
                  <a:pt x="473" y="7"/>
                </a:lnTo>
                <a:lnTo>
                  <a:pt x="505" y="8"/>
                </a:lnTo>
                <a:lnTo>
                  <a:pt x="537" y="8"/>
                </a:lnTo>
                <a:lnTo>
                  <a:pt x="570" y="8"/>
                </a:lnTo>
                <a:lnTo>
                  <a:pt x="605" y="8"/>
                </a:lnTo>
                <a:lnTo>
                  <a:pt x="640" y="8"/>
                </a:lnTo>
                <a:lnTo>
                  <a:pt x="676" y="8"/>
                </a:lnTo>
                <a:lnTo>
                  <a:pt x="710" y="8"/>
                </a:lnTo>
                <a:lnTo>
                  <a:pt x="741" y="8"/>
                </a:lnTo>
                <a:lnTo>
                  <a:pt x="771" y="8"/>
                </a:lnTo>
                <a:lnTo>
                  <a:pt x="799" y="9"/>
                </a:lnTo>
                <a:lnTo>
                  <a:pt x="825" y="9"/>
                </a:lnTo>
                <a:lnTo>
                  <a:pt x="849" y="10"/>
                </a:lnTo>
                <a:lnTo>
                  <a:pt x="871" y="10"/>
                </a:lnTo>
                <a:lnTo>
                  <a:pt x="892" y="12"/>
                </a:lnTo>
                <a:lnTo>
                  <a:pt x="909" y="13"/>
                </a:lnTo>
                <a:lnTo>
                  <a:pt x="924" y="13"/>
                </a:lnTo>
                <a:lnTo>
                  <a:pt x="936" y="14"/>
                </a:lnTo>
                <a:lnTo>
                  <a:pt x="947" y="14"/>
                </a:lnTo>
                <a:lnTo>
                  <a:pt x="955" y="15"/>
                </a:lnTo>
                <a:lnTo>
                  <a:pt x="961" y="15"/>
                </a:lnTo>
                <a:lnTo>
                  <a:pt x="963" y="15"/>
                </a:lnTo>
                <a:lnTo>
                  <a:pt x="972" y="120"/>
                </a:lnTo>
                <a:lnTo>
                  <a:pt x="992" y="144"/>
                </a:lnTo>
                <a:lnTo>
                  <a:pt x="992" y="257"/>
                </a:lnTo>
                <a:lnTo>
                  <a:pt x="1024" y="266"/>
                </a:lnTo>
                <a:close/>
              </a:path>
            </a:pathLst>
          </a:custGeom>
          <a:solidFill>
            <a:schemeClr val="bg1"/>
          </a:solidFill>
          <a:ln>
            <a:noFill/>
          </a:ln>
        </p:spPr>
        <p:txBody>
          <a:bodyPr vert="horz" wrap="square" lIns="93296" tIns="46648" rIns="93296" bIns="46648" numCol="1" anchor="t" anchorCtr="0" compatLnSpc="1">
            <a:prstTxWarp prst="textNoShape">
              <a:avLst/>
            </a:prstTxWarp>
          </a:bodyPr>
          <a:lstStyle/>
          <a:p>
            <a:endParaRPr lang="en-US"/>
          </a:p>
        </p:txBody>
      </p:sp>
      <p:graphicFrame>
        <p:nvGraphicFramePr>
          <p:cNvPr id="15" name="Object 14"/>
          <p:cNvGraphicFramePr>
            <a:graphicFrameLocks/>
          </p:cNvGraphicFramePr>
          <p:nvPr>
            <p:custDataLst>
              <p:tags r:id="rId4"/>
            </p:custDataLst>
            <p:extLst>
              <p:ext uri="{D42A27DB-BD31-4B8C-83A1-F6EECF244321}">
                <p14:modId xmlns:p14="http://schemas.microsoft.com/office/powerpoint/2010/main" val="4120818718"/>
              </p:ext>
            </p:extLst>
          </p:nvPr>
        </p:nvGraphicFramePr>
        <p:xfrm>
          <a:off x="2247900" y="1371600"/>
          <a:ext cx="6772233" cy="4210185"/>
        </p:xfrm>
        <a:graphic>
          <a:graphicData uri="http://schemas.openxmlformats.org/presentationml/2006/ole">
            <mc:AlternateContent xmlns:mc="http://schemas.openxmlformats.org/markup-compatibility/2006">
              <mc:Choice xmlns:v="urn:schemas-microsoft-com:vml" Requires="v">
                <p:oleObj spid="_x0000_s157663" name="Chart" r:id="rId18" imgW="6772233" imgH="4210185" progId="MSGraph.Chart.8">
                  <p:embed followColorScheme="full"/>
                </p:oleObj>
              </mc:Choice>
              <mc:Fallback>
                <p:oleObj name="Chart" r:id="rId18" imgW="6772233" imgH="4210185" progId="MSGraph.Chart.8">
                  <p:embed followColorScheme="full"/>
                  <p:pic>
                    <p:nvPicPr>
                      <p:cNvPr id="0" name=""/>
                      <p:cNvPicPr/>
                      <p:nvPr/>
                    </p:nvPicPr>
                    <p:blipFill>
                      <a:blip r:embed="rId19"/>
                      <a:stretch>
                        <a:fillRect/>
                      </a:stretch>
                    </p:blipFill>
                    <p:spPr>
                      <a:xfrm>
                        <a:off x="2247900" y="1371600"/>
                        <a:ext cx="6772233" cy="4210185"/>
                      </a:xfrm>
                      <a:prstGeom prst="rect">
                        <a:avLst/>
                      </a:prstGeom>
                    </p:spPr>
                  </p:pic>
                </p:oleObj>
              </mc:Fallback>
            </mc:AlternateContent>
          </a:graphicData>
        </a:graphic>
      </p:graphicFrame>
      <p:sp>
        <p:nvSpPr>
          <p:cNvPr id="22" name="Rectangle 21"/>
          <p:cNvSpPr/>
          <p:nvPr>
            <p:custDataLst>
              <p:tags r:id="rId5"/>
            </p:custDataLst>
          </p:nvPr>
        </p:nvSpPr>
        <p:spPr bwMode="auto">
          <a:xfrm>
            <a:off x="3462338" y="5638800"/>
            <a:ext cx="25876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B52B552-8E65-4A74-9115-1F81BFD53CE7}" type="datetime'''''''''''''''MA'''''''''''''''''''''''''''''''''''''''''">
              <a:rPr lang="en-US" sz="1400" b="1">
                <a:solidFill>
                  <a:schemeClr val="tx2"/>
                </a:solidFill>
              </a:rPr>
              <a:pPr algn="ctr"/>
              <a:t>MA</a:t>
            </a:fld>
            <a:endParaRPr lang="en-US" sz="1400" b="1" dirty="0">
              <a:solidFill>
                <a:schemeClr val="tx2"/>
              </a:solidFill>
              <a:latin typeface="Calibri Light" panose="020F0302020204030204" pitchFamily="34" charset="0"/>
              <a:sym typeface="Arial"/>
            </a:endParaRPr>
          </a:p>
        </p:txBody>
      </p:sp>
      <p:sp>
        <p:nvSpPr>
          <p:cNvPr id="19" name="Rectangle 18"/>
          <p:cNvSpPr/>
          <p:nvPr>
            <p:custDataLst>
              <p:tags r:id="rId6"/>
            </p:custDataLst>
          </p:nvPr>
        </p:nvSpPr>
        <p:spPr bwMode="auto">
          <a:xfrm>
            <a:off x="4306888" y="5638800"/>
            <a:ext cx="20637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6A3B95A-DE81-42D6-A21F-EFD8B0A8274C}" type="datetime'''''''''''''''''N''''''''''''''''''''''''''''''''''Y'''''''">
              <a:rPr lang="en-US" sz="1400" b="1">
                <a:solidFill>
                  <a:schemeClr val="tx2"/>
                </a:solidFill>
              </a:rPr>
              <a:pPr algn="ctr"/>
              <a:t>NY</a:t>
            </a:fld>
            <a:endParaRPr lang="en-US" sz="1400" b="1" dirty="0">
              <a:solidFill>
                <a:schemeClr val="tx2"/>
              </a:solidFill>
              <a:latin typeface="Calibri Light" panose="020F0302020204030204" pitchFamily="34" charset="0"/>
              <a:sym typeface="Arial"/>
            </a:endParaRPr>
          </a:p>
        </p:txBody>
      </p:sp>
      <p:sp>
        <p:nvSpPr>
          <p:cNvPr id="17" name="Rectangle 16"/>
          <p:cNvSpPr/>
          <p:nvPr>
            <p:custDataLst>
              <p:tags r:id="rId7"/>
            </p:custDataLst>
          </p:nvPr>
        </p:nvSpPr>
        <p:spPr bwMode="auto">
          <a:xfrm>
            <a:off x="6804025" y="5638800"/>
            <a:ext cx="12858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68474A6-268F-4ACF-A896-FF51923A361F}" type="datetime'''''''''''''''''''''I''''L'''''''''''''''''">
              <a:rPr lang="en-US" sz="1400" b="1">
                <a:solidFill>
                  <a:schemeClr val="tx2"/>
                </a:solidFill>
              </a:rPr>
              <a:pPr algn="ctr"/>
              <a:t>IL</a:t>
            </a:fld>
            <a:endParaRPr lang="en-US" sz="1400" b="1" dirty="0">
              <a:solidFill>
                <a:schemeClr val="tx2"/>
              </a:solidFill>
              <a:latin typeface="Calibri Light" panose="020F0302020204030204" pitchFamily="34" charset="0"/>
              <a:sym typeface="Arial"/>
            </a:endParaRPr>
          </a:p>
        </p:txBody>
      </p:sp>
      <p:sp>
        <p:nvSpPr>
          <p:cNvPr id="20" name="Rectangle 19"/>
          <p:cNvSpPr/>
          <p:nvPr>
            <p:custDataLst>
              <p:tags r:id="rId8"/>
            </p:custDataLst>
          </p:nvPr>
        </p:nvSpPr>
        <p:spPr bwMode="auto">
          <a:xfrm>
            <a:off x="5930900" y="5638800"/>
            <a:ext cx="2349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95CCB23-5542-40A4-B9DE-B8FDB72ABCB8}" type="datetime'''''''''O''''''H'''''''''''''''''''''''''''''''">
              <a:rPr lang="en-US" sz="1400" b="1">
                <a:solidFill>
                  <a:schemeClr val="tx2"/>
                </a:solidFill>
              </a:rPr>
              <a:pPr algn="ctr"/>
              <a:t>OH</a:t>
            </a:fld>
            <a:endParaRPr lang="en-US" sz="1400" b="1" dirty="0">
              <a:solidFill>
                <a:schemeClr val="tx2"/>
              </a:solidFill>
              <a:latin typeface="Calibri Light" panose="020F0302020204030204" pitchFamily="34" charset="0"/>
              <a:sym typeface="Arial"/>
            </a:endParaRPr>
          </a:p>
        </p:txBody>
      </p:sp>
      <p:sp>
        <p:nvSpPr>
          <p:cNvPr id="21" name="Rectangle 20"/>
          <p:cNvSpPr/>
          <p:nvPr>
            <p:custDataLst>
              <p:tags r:id="rId9"/>
            </p:custDataLst>
          </p:nvPr>
        </p:nvSpPr>
        <p:spPr bwMode="auto">
          <a:xfrm>
            <a:off x="5129213" y="5638800"/>
            <a:ext cx="2000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8D9F487-20D0-4D92-9029-B89C377484F9}" type="datetime'''''''''''''''''''''P''''''''''''A'''''''''''''''''''''''''''">
              <a:rPr lang="en-US" sz="1400" b="1">
                <a:solidFill>
                  <a:schemeClr val="tx2"/>
                </a:solidFill>
              </a:rPr>
              <a:pPr algn="ctr"/>
              <a:t>PA</a:t>
            </a:fld>
            <a:endParaRPr lang="en-US" sz="1400" b="1" dirty="0">
              <a:solidFill>
                <a:schemeClr val="tx2"/>
              </a:solidFill>
              <a:latin typeface="Calibri Light" panose="020F0302020204030204" pitchFamily="34" charset="0"/>
              <a:sym typeface="Arial"/>
            </a:endParaRPr>
          </a:p>
        </p:txBody>
      </p:sp>
      <p:sp>
        <p:nvSpPr>
          <p:cNvPr id="23" name="Rectangle 22"/>
          <p:cNvSpPr/>
          <p:nvPr>
            <p:custDataLst>
              <p:tags r:id="rId10"/>
            </p:custDataLst>
          </p:nvPr>
        </p:nvSpPr>
        <p:spPr bwMode="auto">
          <a:xfrm>
            <a:off x="2627313" y="5638800"/>
            <a:ext cx="2889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63F7BD5-6FC4-41AF-B5E3-2759368DB2DD}" type="datetime'''''''''''''''''U.''''''S''''''''''''''''''''''''.'''''">
              <a:rPr lang="en-US" sz="1400" b="1">
                <a:solidFill>
                  <a:schemeClr val="tx2"/>
                </a:solidFill>
              </a:rPr>
              <a:pPr/>
              <a:t>U.S.</a:t>
            </a:fld>
            <a:endParaRPr lang="en-US" sz="1400" b="1" dirty="0">
              <a:solidFill>
                <a:schemeClr val="tx2"/>
              </a:solidFill>
              <a:latin typeface="Calibri Light" panose="020F0302020204030204" pitchFamily="34" charset="0"/>
              <a:sym typeface="+mn-lt"/>
            </a:endParaRPr>
          </a:p>
        </p:txBody>
      </p:sp>
      <p:sp>
        <p:nvSpPr>
          <p:cNvPr id="16" name="Rectangle 15"/>
          <p:cNvSpPr/>
          <p:nvPr>
            <p:custDataLst>
              <p:tags r:id="rId11"/>
            </p:custDataLst>
          </p:nvPr>
        </p:nvSpPr>
        <p:spPr bwMode="auto">
          <a:xfrm>
            <a:off x="8413750" y="5638800"/>
            <a:ext cx="1841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ACE0773-9379-4D3D-91E5-FC012707FA17}" type="datetime'T''''''''''''''''''''''''''''X'">
              <a:rPr lang="en-US" sz="1400" b="1">
                <a:solidFill>
                  <a:schemeClr val="tx2"/>
                </a:solidFill>
              </a:rPr>
              <a:pPr algn="ctr"/>
              <a:t>TX</a:t>
            </a:fld>
            <a:endParaRPr lang="en-US" sz="1400" b="1" dirty="0">
              <a:solidFill>
                <a:schemeClr val="tx2"/>
              </a:solidFill>
              <a:latin typeface="Calibri Light" panose="020F0302020204030204" pitchFamily="34" charset="0"/>
              <a:sym typeface="Arial"/>
            </a:endParaRPr>
          </a:p>
        </p:txBody>
      </p:sp>
      <p:sp>
        <p:nvSpPr>
          <p:cNvPr id="18" name="Rectangle 17"/>
          <p:cNvSpPr/>
          <p:nvPr>
            <p:custDataLst>
              <p:tags r:id="rId12"/>
            </p:custDataLst>
          </p:nvPr>
        </p:nvSpPr>
        <p:spPr bwMode="auto">
          <a:xfrm>
            <a:off x="7585075" y="5638800"/>
            <a:ext cx="20478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B3E26B7-8C30-4B16-ADE0-2850406D7AEC}" type="datetime'''''''''''''''''''''''''''''''C''''A'''">
              <a:rPr lang="en-US" sz="1400" b="1">
                <a:solidFill>
                  <a:schemeClr val="tx2"/>
                </a:solidFill>
              </a:rPr>
              <a:pPr algn="ctr"/>
              <a:t>CA</a:t>
            </a:fld>
            <a:endParaRPr lang="en-US" sz="1400" b="1" dirty="0">
              <a:solidFill>
                <a:schemeClr val="tx2"/>
              </a:solidFill>
              <a:latin typeface="Calibri Light" panose="020F0302020204030204" pitchFamily="34" charset="0"/>
              <a:sym typeface="Arial"/>
            </a:endParaRPr>
          </a:p>
        </p:txBody>
      </p:sp>
      <p:sp>
        <p:nvSpPr>
          <p:cNvPr id="24" name="Rectangle 23"/>
          <p:cNvSpPr/>
          <p:nvPr/>
        </p:nvSpPr>
        <p:spPr>
          <a:xfrm>
            <a:off x="305649" y="1791438"/>
            <a:ext cx="1601638" cy="942084"/>
          </a:xfrm>
          <a:prstGeom prst="rect">
            <a:avLst/>
          </a:prstGeom>
          <a:noFill/>
          <a:effectLst>
            <a:outerShdw blurRad="38100" dist="25400" dir="2700000" algn="tl" rotWithShape="0">
              <a:prstClr val="black">
                <a:alpha val="40000"/>
              </a:prstClr>
            </a:outerShdw>
          </a:effectLst>
        </p:spPr>
        <p:txBody>
          <a:bodyPr wrap="none" lIns="93296" tIns="46648" rIns="93296" bIns="46648">
            <a:spAutoFit/>
          </a:bodyPr>
          <a:lstStyle/>
          <a:p>
            <a:pPr algn="ctr"/>
            <a:r>
              <a:rPr lang="en-US" sz="5500" dirty="0">
                <a:ln w="18415" cmpd="sng">
                  <a:solidFill>
                    <a:schemeClr val="bg1"/>
                  </a:solidFill>
                  <a:prstDash val="solid"/>
                </a:ln>
                <a:solidFill>
                  <a:schemeClr val="bg1"/>
                </a:solidFill>
                <a:effectLst>
                  <a:outerShdw blurRad="63500" dir="3600000" algn="tl" rotWithShape="0">
                    <a:srgbClr val="000000">
                      <a:alpha val="70000"/>
                    </a:srgbClr>
                  </a:outerShdw>
                </a:effectLst>
              </a:rPr>
              <a:t>36%</a:t>
            </a:r>
          </a:p>
        </p:txBody>
      </p:sp>
      <p:cxnSp>
        <p:nvCxnSpPr>
          <p:cNvPr id="25" name="Straight Connector 24"/>
          <p:cNvCxnSpPr/>
          <p:nvPr/>
        </p:nvCxnSpPr>
        <p:spPr>
          <a:xfrm flipH="1">
            <a:off x="429002" y="1767387"/>
            <a:ext cx="3391178" cy="0"/>
          </a:xfrm>
          <a:prstGeom prst="line">
            <a:avLst/>
          </a:prstGeom>
          <a:ln>
            <a:solidFill>
              <a:srgbClr val="C3CFE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43289" y="2752538"/>
            <a:ext cx="2557666" cy="0"/>
          </a:xfrm>
          <a:prstGeom prst="line">
            <a:avLst/>
          </a:prstGeom>
          <a:ln>
            <a:solidFill>
              <a:srgbClr val="C3CFE1"/>
            </a:solidFill>
          </a:ln>
        </p:spPr>
        <p:style>
          <a:lnRef idx="1">
            <a:schemeClr val="accent1"/>
          </a:lnRef>
          <a:fillRef idx="0">
            <a:schemeClr val="accent1"/>
          </a:fillRef>
          <a:effectRef idx="0">
            <a:schemeClr val="accent1"/>
          </a:effectRef>
          <a:fontRef idx="minor">
            <a:schemeClr val="tx1"/>
          </a:fontRef>
        </p:style>
      </p:cxnSp>
      <p:sp>
        <p:nvSpPr>
          <p:cNvPr id="27" name="Up-Down Arrow 26"/>
          <p:cNvSpPr/>
          <p:nvPr/>
        </p:nvSpPr>
        <p:spPr>
          <a:xfrm>
            <a:off x="2066018" y="1856715"/>
            <a:ext cx="336117" cy="813806"/>
          </a:xfrm>
          <a:prstGeom prst="upDownArrow">
            <a:avLst/>
          </a:prstGeom>
          <a:solidFill>
            <a:srgbClr val="C3CFE1"/>
          </a:solidFill>
          <a:ln>
            <a:solidFill>
              <a:srgbClr val="C3CFE1"/>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a:p>
        </p:txBody>
      </p:sp>
      <p:graphicFrame>
        <p:nvGraphicFramePr>
          <p:cNvPr id="28" name="Table 27"/>
          <p:cNvGraphicFramePr>
            <a:graphicFrameLocks noGrp="1"/>
          </p:cNvGraphicFramePr>
          <p:nvPr>
            <p:extLst>
              <p:ext uri="{D42A27DB-BD31-4B8C-83A1-F6EECF244321}">
                <p14:modId xmlns:p14="http://schemas.microsoft.com/office/powerpoint/2010/main" val="3398805799"/>
              </p:ext>
            </p:extLst>
          </p:nvPr>
        </p:nvGraphicFramePr>
        <p:xfrm>
          <a:off x="1451110" y="6088697"/>
          <a:ext cx="7482365" cy="378372"/>
        </p:xfrm>
        <a:graphic>
          <a:graphicData uri="http://schemas.openxmlformats.org/drawingml/2006/table">
            <a:tbl>
              <a:tblPr firstRow="1" bandRow="1">
                <a:tableStyleId>{2D5ABB26-0587-4C30-8999-92F81FD0307C}</a:tableStyleId>
              </a:tblPr>
              <a:tblGrid>
                <a:gridCol w="1769168"/>
                <a:gridCol w="816171"/>
                <a:gridCol w="816171"/>
                <a:gridCol w="816171"/>
                <a:gridCol w="816171"/>
                <a:gridCol w="816171"/>
                <a:gridCol w="816171"/>
                <a:gridCol w="816171"/>
              </a:tblGrid>
              <a:tr h="378372">
                <a:tc>
                  <a:txBody>
                    <a:bodyPr/>
                    <a:lstStyle/>
                    <a:p>
                      <a:pPr algn="l"/>
                      <a:r>
                        <a:rPr lang="en-US" sz="1600" dirty="0" smtClean="0">
                          <a:solidFill>
                            <a:schemeClr val="accent4">
                              <a:lumMod val="50000"/>
                              <a:lumOff val="50000"/>
                            </a:schemeClr>
                          </a:solidFill>
                          <a:latin typeface="Calibri Light" panose="020F0302020204030204" pitchFamily="34" charset="0"/>
                        </a:rPr>
                        <a:t>        State rank</a:t>
                      </a:r>
                      <a:endParaRPr lang="en-US" sz="1600" dirty="0">
                        <a:solidFill>
                          <a:schemeClr val="accent4">
                            <a:lumMod val="50000"/>
                            <a:lumOff val="50000"/>
                          </a:schemeClr>
                        </a:solidFill>
                        <a:latin typeface="Calibri Light" panose="020F0302020204030204" pitchFamily="34" charset="0"/>
                      </a:endParaRPr>
                    </a:p>
                  </a:txBody>
                  <a:tcPr marL="93303" marR="0" marT="46649" marB="46649"/>
                </a:tc>
                <a:tc>
                  <a:txBody>
                    <a:bodyPr/>
                    <a:lstStyle/>
                    <a:p>
                      <a:pPr algn="ctr"/>
                      <a:r>
                        <a:rPr lang="en-US" sz="1600" dirty="0" smtClean="0">
                          <a:solidFill>
                            <a:schemeClr val="accent4">
                              <a:lumMod val="50000"/>
                              <a:lumOff val="50000"/>
                            </a:schemeClr>
                          </a:solidFill>
                          <a:latin typeface="Calibri Light" panose="020F0302020204030204" pitchFamily="34" charset="0"/>
                        </a:rPr>
                        <a:t>1</a:t>
                      </a:r>
                      <a:endParaRPr lang="en-US" sz="1600" dirty="0">
                        <a:solidFill>
                          <a:schemeClr val="accent4">
                            <a:lumMod val="50000"/>
                            <a:lumOff val="50000"/>
                          </a:schemeClr>
                        </a:solidFill>
                        <a:latin typeface="Calibri Light" panose="020F0302020204030204" pitchFamily="34" charset="0"/>
                      </a:endParaRPr>
                    </a:p>
                  </a:txBody>
                  <a:tcPr marL="93303" marR="93303" marT="46649" marB="46649"/>
                </a:tc>
                <a:tc>
                  <a:txBody>
                    <a:bodyPr/>
                    <a:lstStyle/>
                    <a:p>
                      <a:pPr algn="ctr"/>
                      <a:r>
                        <a:rPr lang="en-US" sz="1600" dirty="0" smtClean="0">
                          <a:solidFill>
                            <a:schemeClr val="accent4">
                              <a:lumMod val="50000"/>
                              <a:lumOff val="50000"/>
                            </a:schemeClr>
                          </a:solidFill>
                          <a:latin typeface="Calibri Light" panose="020F0302020204030204" pitchFamily="34" charset="0"/>
                        </a:rPr>
                        <a:t>6</a:t>
                      </a:r>
                      <a:endParaRPr lang="en-US" sz="1600" dirty="0">
                        <a:solidFill>
                          <a:schemeClr val="accent4">
                            <a:lumMod val="50000"/>
                            <a:lumOff val="50000"/>
                          </a:schemeClr>
                        </a:solidFill>
                        <a:latin typeface="Calibri Light" panose="020F0302020204030204" pitchFamily="34" charset="0"/>
                      </a:endParaRPr>
                    </a:p>
                  </a:txBody>
                  <a:tcPr marL="93303" marR="93303" marT="46649" marB="46649"/>
                </a:tc>
                <a:tc>
                  <a:txBody>
                    <a:bodyPr/>
                    <a:lstStyle/>
                    <a:p>
                      <a:pPr algn="ctr"/>
                      <a:r>
                        <a:rPr lang="en-US" sz="1600" dirty="0" smtClean="0">
                          <a:solidFill>
                            <a:schemeClr val="accent4">
                              <a:lumMod val="50000"/>
                              <a:lumOff val="50000"/>
                            </a:schemeClr>
                          </a:solidFill>
                          <a:latin typeface="Calibri Light" panose="020F0302020204030204" pitchFamily="34" charset="0"/>
                        </a:rPr>
                        <a:t>10</a:t>
                      </a:r>
                      <a:endParaRPr lang="en-US" sz="1600" dirty="0">
                        <a:solidFill>
                          <a:schemeClr val="accent4">
                            <a:lumMod val="50000"/>
                            <a:lumOff val="50000"/>
                          </a:schemeClr>
                        </a:solidFill>
                        <a:latin typeface="Calibri Light" panose="020F0302020204030204" pitchFamily="34" charset="0"/>
                      </a:endParaRPr>
                    </a:p>
                  </a:txBody>
                  <a:tcPr marL="93303" marR="93303" marT="46649" marB="46649"/>
                </a:tc>
                <a:tc>
                  <a:txBody>
                    <a:bodyPr/>
                    <a:lstStyle/>
                    <a:p>
                      <a:pPr algn="ctr"/>
                      <a:r>
                        <a:rPr lang="en-US" sz="1600" dirty="0" smtClean="0">
                          <a:solidFill>
                            <a:schemeClr val="accent4">
                              <a:lumMod val="50000"/>
                              <a:lumOff val="50000"/>
                            </a:schemeClr>
                          </a:solidFill>
                          <a:latin typeface="Calibri Light" panose="020F0302020204030204" pitchFamily="34" charset="0"/>
                        </a:rPr>
                        <a:t>18</a:t>
                      </a:r>
                      <a:endParaRPr lang="en-US" sz="1600" dirty="0">
                        <a:solidFill>
                          <a:schemeClr val="accent4">
                            <a:lumMod val="50000"/>
                            <a:lumOff val="50000"/>
                          </a:schemeClr>
                        </a:solidFill>
                        <a:latin typeface="Calibri Light" panose="020F0302020204030204" pitchFamily="34" charset="0"/>
                      </a:endParaRPr>
                    </a:p>
                  </a:txBody>
                  <a:tcPr marL="93303" marR="93303" marT="46649" marB="46649"/>
                </a:tc>
                <a:tc>
                  <a:txBody>
                    <a:bodyPr/>
                    <a:lstStyle/>
                    <a:p>
                      <a:pPr algn="ctr"/>
                      <a:r>
                        <a:rPr lang="en-US" sz="1600" dirty="0" smtClean="0">
                          <a:solidFill>
                            <a:schemeClr val="accent4">
                              <a:lumMod val="50000"/>
                              <a:lumOff val="50000"/>
                            </a:schemeClr>
                          </a:solidFill>
                          <a:latin typeface="Calibri Light" panose="020F0302020204030204" pitchFamily="34" charset="0"/>
                        </a:rPr>
                        <a:t>28</a:t>
                      </a:r>
                      <a:endParaRPr lang="en-US" sz="1600" dirty="0">
                        <a:solidFill>
                          <a:schemeClr val="accent4">
                            <a:lumMod val="50000"/>
                            <a:lumOff val="50000"/>
                          </a:schemeClr>
                        </a:solidFill>
                        <a:latin typeface="Calibri Light" panose="020F0302020204030204" pitchFamily="34" charset="0"/>
                      </a:endParaRPr>
                    </a:p>
                  </a:txBody>
                  <a:tcPr marL="93303" marR="93303" marT="46649" marB="46649"/>
                </a:tc>
                <a:tc>
                  <a:txBody>
                    <a:bodyPr/>
                    <a:lstStyle/>
                    <a:p>
                      <a:pPr algn="ctr"/>
                      <a:r>
                        <a:rPr lang="en-US" sz="1600" dirty="0" smtClean="0">
                          <a:solidFill>
                            <a:schemeClr val="accent4">
                              <a:lumMod val="50000"/>
                              <a:lumOff val="50000"/>
                            </a:schemeClr>
                          </a:solidFill>
                          <a:latin typeface="Calibri Light" panose="020F0302020204030204" pitchFamily="34" charset="0"/>
                        </a:rPr>
                        <a:t>42</a:t>
                      </a:r>
                      <a:endParaRPr lang="en-US" sz="1600" dirty="0">
                        <a:solidFill>
                          <a:schemeClr val="accent4">
                            <a:lumMod val="50000"/>
                            <a:lumOff val="50000"/>
                          </a:schemeClr>
                        </a:solidFill>
                        <a:latin typeface="Calibri Light" panose="020F0302020204030204" pitchFamily="34" charset="0"/>
                      </a:endParaRPr>
                    </a:p>
                  </a:txBody>
                  <a:tcPr marL="93303" marR="93303" marT="46649" marB="46649"/>
                </a:tc>
                <a:tc>
                  <a:txBody>
                    <a:bodyPr/>
                    <a:lstStyle/>
                    <a:p>
                      <a:pPr algn="ctr"/>
                      <a:r>
                        <a:rPr lang="en-US" sz="1600" dirty="0" smtClean="0">
                          <a:solidFill>
                            <a:schemeClr val="accent4">
                              <a:lumMod val="50000"/>
                              <a:lumOff val="50000"/>
                            </a:schemeClr>
                          </a:solidFill>
                          <a:latin typeface="Calibri Light" panose="020F0302020204030204" pitchFamily="34" charset="0"/>
                        </a:rPr>
                        <a:t>45</a:t>
                      </a:r>
                      <a:endParaRPr lang="en-US" sz="1600" dirty="0">
                        <a:solidFill>
                          <a:schemeClr val="accent4">
                            <a:lumMod val="50000"/>
                            <a:lumOff val="50000"/>
                          </a:schemeClr>
                        </a:solidFill>
                        <a:latin typeface="Calibri Light" panose="020F0302020204030204" pitchFamily="34" charset="0"/>
                      </a:endParaRPr>
                    </a:p>
                  </a:txBody>
                  <a:tcPr marL="93303" marR="93303" marT="46649" marB="46649"/>
                </a:tc>
              </a:tr>
            </a:tbl>
          </a:graphicData>
        </a:graphic>
      </p:graphicFrame>
      <p:sp>
        <p:nvSpPr>
          <p:cNvPr id="31" name="Rectangular Callout 30"/>
          <p:cNvSpPr/>
          <p:nvPr/>
        </p:nvSpPr>
        <p:spPr>
          <a:xfrm>
            <a:off x="3744834" y="4489185"/>
            <a:ext cx="1584404" cy="719915"/>
          </a:xfrm>
          <a:prstGeom prst="wedgeRectCallout">
            <a:avLst>
              <a:gd name="adj1" fmla="val -60400"/>
              <a:gd name="adj2" fmla="val 5335"/>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r>
              <a:rPr lang="en-US" sz="1200" dirty="0">
                <a:solidFill>
                  <a:schemeClr val="tx1"/>
                </a:solidFill>
                <a:latin typeface="Calibri Light" panose="020F0302020204030204" pitchFamily="34" charset="0"/>
              </a:rPr>
              <a:t>Totaled </a:t>
            </a:r>
            <a:r>
              <a:rPr lang="en-US" sz="1200" b="1" dirty="0">
                <a:solidFill>
                  <a:schemeClr val="tx1"/>
                </a:solidFill>
                <a:latin typeface="Calibri Light" panose="020F0302020204030204" pitchFamily="34" charset="0"/>
              </a:rPr>
              <a:t>16.8 percent </a:t>
            </a:r>
            <a:r>
              <a:rPr lang="en-US" sz="1200" dirty="0">
                <a:solidFill>
                  <a:schemeClr val="tx1"/>
                </a:solidFill>
                <a:latin typeface="Calibri Light" panose="020F0302020204030204" pitchFamily="34" charset="0"/>
              </a:rPr>
              <a:t>of the </a:t>
            </a:r>
            <a:r>
              <a:rPr lang="en-US" sz="1200" dirty="0" smtClean="0">
                <a:solidFill>
                  <a:schemeClr val="tx1"/>
                </a:solidFill>
                <a:latin typeface="Calibri Light" panose="020F0302020204030204" pitchFamily="34" charset="0"/>
              </a:rPr>
              <a:t>Massachusetts </a:t>
            </a:r>
            <a:r>
              <a:rPr lang="en-US" sz="1200" dirty="0">
                <a:solidFill>
                  <a:schemeClr val="tx1"/>
                </a:solidFill>
                <a:latin typeface="Calibri Light" panose="020F0302020204030204" pitchFamily="34" charset="0"/>
              </a:rPr>
              <a:t>economy in 2009</a:t>
            </a:r>
          </a:p>
        </p:txBody>
      </p:sp>
      <p:sp>
        <p:nvSpPr>
          <p:cNvPr id="32" name="Rectangular Callout 31"/>
          <p:cNvSpPr/>
          <p:nvPr/>
        </p:nvSpPr>
        <p:spPr>
          <a:xfrm>
            <a:off x="898485" y="3869900"/>
            <a:ext cx="1372243" cy="719915"/>
          </a:xfrm>
          <a:prstGeom prst="wedgeRectCallout">
            <a:avLst>
              <a:gd name="adj1" fmla="val 69201"/>
              <a:gd name="adj2" fmla="val 26434"/>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r>
              <a:rPr lang="en-US" sz="1200" dirty="0">
                <a:solidFill>
                  <a:schemeClr val="tx1"/>
                </a:solidFill>
                <a:latin typeface="Calibri Light" panose="020F0302020204030204" pitchFamily="34" charset="0"/>
              </a:rPr>
              <a:t>Totaled </a:t>
            </a:r>
            <a:r>
              <a:rPr lang="en-US" sz="1200" b="1" dirty="0" smtClean="0">
                <a:solidFill>
                  <a:schemeClr val="tx1"/>
                </a:solidFill>
                <a:latin typeface="Calibri Light" panose="020F0302020204030204" pitchFamily="34" charset="0"/>
              </a:rPr>
              <a:t>15.2 </a:t>
            </a:r>
            <a:r>
              <a:rPr lang="en-US" sz="1200" b="1" dirty="0">
                <a:solidFill>
                  <a:schemeClr val="tx1"/>
                </a:solidFill>
                <a:latin typeface="Calibri Light" panose="020F0302020204030204" pitchFamily="34" charset="0"/>
              </a:rPr>
              <a:t>percent</a:t>
            </a:r>
            <a:r>
              <a:rPr lang="en-US" sz="1200" dirty="0">
                <a:solidFill>
                  <a:schemeClr val="tx1"/>
                </a:solidFill>
                <a:latin typeface="Calibri Light" panose="020F0302020204030204" pitchFamily="34" charset="0"/>
              </a:rPr>
              <a:t> of the U.S. economy in 2009</a:t>
            </a:r>
          </a:p>
        </p:txBody>
      </p:sp>
      <p:sp>
        <p:nvSpPr>
          <p:cNvPr id="41" name="McK 5. Source"/>
          <p:cNvSpPr>
            <a:spLocks noChangeArrowheads="1"/>
          </p:cNvSpPr>
          <p:nvPr>
            <p:custDataLst>
              <p:tags r:id="rId13"/>
            </p:custDataLst>
          </p:nvPr>
        </p:nvSpPr>
        <p:spPr bwMode="auto">
          <a:xfrm>
            <a:off x="121488" y="6409183"/>
            <a:ext cx="69888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Personal health care expenditures (PHC) are a subset of national health expenditures. PHC excludes administration and the net cost of private insurance, public health activity, and investment in research, structures and equipment.</a:t>
            </a:r>
          </a:p>
          <a:p>
            <a:pPr marL="118241" indent="-118241" defTabSz="913526">
              <a:tabLst>
                <a:tab pos="118241" algn="l"/>
                <a:tab pos="408171" algn="l"/>
              </a:tabLst>
            </a:pPr>
            <a:r>
              <a:rPr lang="en-US" sz="800" b="1" dirty="0" smtClean="0">
                <a:solidFill>
                  <a:schemeClr val="bg1">
                    <a:lumMod val="50000"/>
                  </a:schemeClr>
                </a:solidFill>
                <a:latin typeface="Calibri Light" panose="020F0302020204030204" pitchFamily="34" charset="0"/>
              </a:rPr>
              <a:t>Source</a:t>
            </a:r>
            <a:r>
              <a:rPr lang="en-US" sz="800" b="1" dirty="0">
                <a:solidFill>
                  <a:schemeClr val="bg1">
                    <a:lumMod val="50000"/>
                  </a:schemeClr>
                </a:solidFill>
                <a:latin typeface="Calibri Light" panose="020F0302020204030204" pitchFamily="34" charset="0"/>
              </a:rPr>
              <a:t>: 	</a:t>
            </a:r>
            <a:r>
              <a:rPr lang="en-US" sz="800" dirty="0">
                <a:solidFill>
                  <a:schemeClr val="bg1">
                    <a:lumMod val="50000"/>
                  </a:schemeClr>
                </a:solidFill>
                <a:latin typeface="Calibri Light" panose="020F0302020204030204" pitchFamily="34" charset="0"/>
              </a:rPr>
              <a:t>Centers for Medicare and Medicaid Services; </a:t>
            </a:r>
            <a:r>
              <a:rPr lang="en-US" sz="800" dirty="0" smtClean="0">
                <a:solidFill>
                  <a:schemeClr val="bg1">
                    <a:lumMod val="50000"/>
                  </a:schemeClr>
                </a:solidFill>
                <a:latin typeface="Calibri Light" panose="020F0302020204030204" pitchFamily="34" charset="0"/>
              </a:rPr>
              <a:t>Bureau of Economic Analysis; HPC </a:t>
            </a:r>
            <a:r>
              <a:rPr lang="en-US" sz="800" dirty="0">
                <a:solidFill>
                  <a:schemeClr val="bg1">
                    <a:lumMod val="50000"/>
                  </a:schemeClr>
                </a:solidFill>
                <a:latin typeface="Calibri Light" panose="020F0302020204030204" pitchFamily="34" charset="0"/>
              </a:rPr>
              <a:t>analysis</a:t>
            </a:r>
          </a:p>
        </p:txBody>
      </p:sp>
      <p:sp>
        <p:nvSpPr>
          <p:cNvPr id="43" name="TextBox 42"/>
          <p:cNvSpPr txBox="1"/>
          <p:nvPr/>
        </p:nvSpPr>
        <p:spPr>
          <a:xfrm>
            <a:off x="419478" y="1087457"/>
            <a:ext cx="8271639" cy="502445"/>
          </a:xfrm>
          <a:prstGeom prst="rect">
            <a:avLst/>
          </a:prstGeom>
          <a:noFill/>
        </p:spPr>
        <p:txBody>
          <a:bodyPr wrap="square" lIns="93296" tIns="46648" rIns="93296" bIns="46648" rtlCol="0">
            <a:spAutoFit/>
          </a:bodyPr>
          <a:lstStyle/>
          <a:p>
            <a:r>
              <a:rPr lang="en-US" sz="1400" dirty="0">
                <a:solidFill>
                  <a:srgbClr val="0C2D83"/>
                </a:solidFill>
                <a:latin typeface="Calibri Light" panose="020F0302020204030204" pitchFamily="34" charset="0"/>
              </a:rPr>
              <a:t>Per capita personal health care </a:t>
            </a:r>
            <a:r>
              <a:rPr lang="en-US" sz="1400" dirty="0" smtClean="0">
                <a:solidFill>
                  <a:srgbClr val="0C2D83"/>
                </a:solidFill>
                <a:latin typeface="Calibri Light" panose="020F0302020204030204" pitchFamily="34" charset="0"/>
              </a:rPr>
              <a:t>expenditures</a:t>
            </a:r>
            <a:r>
              <a:rPr lang="en-US" sz="1400" baseline="30000" dirty="0" smtClean="0">
                <a:solidFill>
                  <a:srgbClr val="0C2D83"/>
                </a:solidFill>
                <a:latin typeface="Calibri Light" panose="020F0302020204030204" pitchFamily="34" charset="0"/>
              </a:rPr>
              <a:t>*</a:t>
            </a:r>
            <a:endParaRPr lang="en-US" sz="1400" dirty="0">
              <a:solidFill>
                <a:srgbClr val="0C2D83"/>
              </a:solidFill>
              <a:latin typeface="Calibri Light" panose="020F0302020204030204" pitchFamily="34" charset="0"/>
            </a:endParaRPr>
          </a:p>
          <a:p>
            <a:r>
              <a:rPr lang="en-US" sz="1200" dirty="0">
                <a:solidFill>
                  <a:schemeClr val="bg1">
                    <a:lumMod val="50000"/>
                  </a:schemeClr>
                </a:solidFill>
                <a:latin typeface="Calibri Light" panose="020F0302020204030204" pitchFamily="34" charset="0"/>
              </a:rPr>
              <a:t>Per capita dollars, 2009</a:t>
            </a:r>
          </a:p>
        </p:txBody>
      </p:sp>
      <p:cxnSp>
        <p:nvCxnSpPr>
          <p:cNvPr id="44" name="Straight Connector 43"/>
          <p:cNvCxnSpPr/>
          <p:nvPr/>
        </p:nvCxnSpPr>
        <p:spPr>
          <a:xfrm>
            <a:off x="419478" y="1126210"/>
            <a:ext cx="0" cy="4249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8556900" y="62718"/>
            <a:ext cx="526780" cy="525890"/>
            <a:chOff x="8386059" y="61469"/>
            <a:chExt cx="516263" cy="515421"/>
          </a:xfrm>
        </p:grpSpPr>
        <p:sp>
          <p:nvSpPr>
            <p:cNvPr id="59" name="Oval 58"/>
            <p:cNvSpPr/>
            <p:nvPr/>
          </p:nvSpPr>
          <p:spPr>
            <a:xfrm>
              <a:off x="8386059" y="61469"/>
              <a:ext cx="249035" cy="249035"/>
            </a:xfrm>
            <a:prstGeom prst="ellipse">
              <a:avLst/>
            </a:prstGeom>
            <a:solidFill>
              <a:srgbClr val="0C2D8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1</a:t>
              </a:r>
            </a:p>
          </p:txBody>
        </p:sp>
        <p:sp>
          <p:nvSpPr>
            <p:cNvPr id="60" name="Oval 59"/>
            <p:cNvSpPr/>
            <p:nvPr/>
          </p:nvSpPr>
          <p:spPr>
            <a:xfrm>
              <a:off x="8653287" y="61469"/>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2</a:t>
              </a:r>
            </a:p>
          </p:txBody>
        </p:sp>
        <p:sp>
          <p:nvSpPr>
            <p:cNvPr id="61" name="Oval 60"/>
            <p:cNvSpPr/>
            <p:nvPr/>
          </p:nvSpPr>
          <p:spPr>
            <a:xfrm>
              <a:off x="8653287"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4</a:t>
              </a:r>
            </a:p>
          </p:txBody>
        </p:sp>
        <p:sp>
          <p:nvSpPr>
            <p:cNvPr id="62" name="Oval 61"/>
            <p:cNvSpPr/>
            <p:nvPr/>
          </p:nvSpPr>
          <p:spPr>
            <a:xfrm>
              <a:off x="8386059" y="327855"/>
              <a:ext cx="249035" cy="249035"/>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bg1"/>
                  </a:solidFill>
                  <a:latin typeface="+mj-lt"/>
                </a:rPr>
                <a:t>3</a:t>
              </a:r>
            </a:p>
          </p:txBody>
        </p:sp>
      </p:grpSp>
    </p:spTree>
    <p:extLst>
      <p:ext uri="{BB962C8B-B14F-4D97-AF65-F5344CB8AC3E}">
        <p14:creationId xmlns:p14="http://schemas.microsoft.com/office/powerpoint/2010/main" val="5226235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21047&quot;&gt;&lt;version val=&quot;22254&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strFormatTime&gt;%#m/%#d/%Y&lt;/m_strFormatTime&gt;&lt;/m_precDefaultDate&gt;&lt;m_precDefaultYear/&gt;&lt;m_precDefaultQuarter/&gt;&lt;m_precDefaultMonth/&gt;&lt;m_precDefaultWeek/&gt;&lt;m_precDefaultDay/&gt;&lt;m_mruColor&gt;&lt;m_vecMRU length=&quot;8&quot;&gt;&lt;elem m_fUsage=&quot;6.89034643633434470000E+000&quot;&gt;&lt;m_ppcolschidx val=&quot;0&quot;/&gt;&lt;m_rgb r=&quot;c&quot; g=&quot;2d&quot; b=&quot;83&quot;/&gt;&lt;m_nBrightness val=&quot;0&quot;/&gt;&lt;/elem&gt;&lt;elem m_fUsage=&quot;1.00000000000000000000E+000&quot;&gt;&lt;m_ppcolschidx val=&quot;0&quot;/&gt;&lt;m_rgb r=&quot;e9&quot; g=&quot;e9&quot; b=&quot;e9&quot;/&gt;&lt;m_nBrightness val=&quot;0&quot;/&gt;&lt;/elem&gt;&lt;elem m_fUsage=&quot;9.80253248827303360000E-001&quot;&gt;&lt;m_ppcolschidx val=&quot;0&quot;/&gt;&lt;m_rgb r=&quot;f2&quot; g=&quot;f2&quot; b=&quot;f2&quot;/&gt;&lt;m_nBrightness val=&quot;0&quot;/&gt;&lt;/elem&gt;&lt;elem m_fUsage=&quot;9.00000000000000020000E-001&quot;&gt;&lt;m_ppcolschidx val=&quot;0&quot;/&gt;&lt;m_rgb r=&quot;ff&quot; g=&quot;cc&quot; b=&quot;cc&quot;/&gt;&lt;m_nBrightness val=&quot;0&quot;/&gt;&lt;/elem&gt;&lt;elem m_fUsage=&quot;8.68385346361848500000E-002&quot;&gt;&lt;m_ppcolschidx val=&quot;0&quot;/&gt;&lt;m_rgb r=&quot;1d&quot; g=&quot;21&quot; b=&quot;d3&quot;/&gt;&lt;m_nBrightness val=&quot;0&quot;/&gt;&lt;/elem&gt;&lt;elem m_fUsage=&quot;3.12040862096952640000E-002&quot;&gt;&lt;m_ppcolschidx val=&quot;0&quot;/&gt;&lt;m_rgb r=&quot;c0&quot; g=&quot;0&quot; b=&quot;0&quot;/&gt;&lt;m_nBrightness val=&quot;0&quot;/&gt;&lt;/elem&gt;&lt;elem m_fUsage=&quot;1.95032272323935470000E-002&quot;&gt;&lt;m_ppcolschidx val=&quot;0&quot;/&gt;&lt;m_rgb r=&quot;ef&quot; g=&quot;45&quot; b=&quot;49&quot;/&gt;&lt;m_nBrightness val=&quot;0&quot;/&gt;&lt;/elem&gt;&lt;elem m_fUsage=&quot;1.33027946472911470000E-002&quot;&gt;&lt;m_ppcolschidx val=&quot;0&quot;/&gt;&lt;m_rgb r=&quot;1&quot; g=&quot;5f&quot; b=&quot;26&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bQCy8rjAECD20Ohruiq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JKgjxaAFkahNlDBV4VHu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AMPMtjWW0udyrhDeaE4x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IiZakLD60OowAsyixP3T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9kcNABRIL0SLMNFlzvFuo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dQWAsasXJEOjlYhH.PRQ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gyuezKaM10OPgCrYNuCSB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6dWmL1wcbEWpOalv_a.zB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j4mM3sFPxU2IsK4SGAyNn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lnSqzYMQf0S3qu5xQns2T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vSsiYLa7EC92tp.m7SNO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vfgiEan85UKtMk6peqwBR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g2GxyNZpUKgJngSO.znl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D3v1mn2FSE.f0Xave.dkW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faAkelwhU2q6ECCs78p4w"/>
</p:tagLst>
</file>

<file path=ppt/tags/tag114.xml><?xml version="1.0" encoding="utf-8"?>
<p:tagLst xmlns:a="http://schemas.openxmlformats.org/drawingml/2006/main" xmlns:r="http://schemas.openxmlformats.org/officeDocument/2006/relationships" xmlns:p="http://schemas.openxmlformats.org/presentationml/2006/main">
  <p:tag name="RESIZE" val="Yes"/>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RnXj4Nui0uyJCJi4ezI1Q"/>
</p:tagLst>
</file>

<file path=ppt/tags/tag117.xml><?xml version="1.0" encoding="utf-8"?>
<p:tagLst xmlns:a="http://schemas.openxmlformats.org/drawingml/2006/main" xmlns:r="http://schemas.openxmlformats.org/officeDocument/2006/relationships" xmlns:p="http://schemas.openxmlformats.org/presentationml/2006/main">
  <p:tag name="RESIZE" val="Yes"/>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aQksPhYzAUWAglaytoUEX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JiW1PgmmOk66lsCTFiiad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Lgiv_6ghMkmtPQIG3gPfe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AZYPk16pEisTwZd6MEny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8BQPtNuOZEyDziPrEGRhj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GfT3eY90CBr9vxrJk.W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LdaMFGd1DkOHx8RwxzWj2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AWht9sIrx06loWQ_ygveM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SPWZXLyzqkygfEx8BAIuV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T891XMIxsE67lajQdkreVA"/>
</p:tagLst>
</file>

<file path=ppt/tags/tag128.xml><?xml version="1.0" encoding="utf-8"?>
<p:tagLst xmlns:a="http://schemas.openxmlformats.org/drawingml/2006/main" xmlns:r="http://schemas.openxmlformats.org/officeDocument/2006/relationships" xmlns:p="http://schemas.openxmlformats.org/presentationml/2006/main">
  <p:tag name="RESIZE" val="Yes"/>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ZG9OKHP_Uu4Y6tOa4Vd7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95Kg2o3krUq3r987rZiHsA"/>
</p:tagLst>
</file>

<file path=ppt/tags/tag131.xml><?xml version="1.0" encoding="utf-8"?>
<p:tagLst xmlns:a="http://schemas.openxmlformats.org/drawingml/2006/main" xmlns:r="http://schemas.openxmlformats.org/officeDocument/2006/relationships" xmlns:p="http://schemas.openxmlformats.org/presentationml/2006/main">
  <p:tag name="RESIZE" val="Yes"/>
</p:tagLst>
</file>

<file path=ppt/tags/tag132.xml><?xml version="1.0" encoding="utf-8"?>
<p:tagLst xmlns:a="http://schemas.openxmlformats.org/drawingml/2006/main" xmlns:r="http://schemas.openxmlformats.org/officeDocument/2006/relationships" xmlns:p="http://schemas.openxmlformats.org/presentationml/2006/main">
  <p:tag name="RESIZE" val="Yes"/>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tFVdm6btHkKM4qa_AAzIN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t19LXZEpECZl6fjfltD0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PhKVXFlNU.eelNV4QXa2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W0Rspfs4k6PtKuyX1Ww_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TV6LUElqUUGbpw45Mz8P2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kA4dFShyu0ael7c95flESg"/>
</p:tagLst>
</file>

<file path=ppt/tags/tag14.xml><?xml version="1.0" encoding="utf-8"?>
<p:tagLst xmlns:a="http://schemas.openxmlformats.org/drawingml/2006/main" xmlns:r="http://schemas.openxmlformats.org/officeDocument/2006/relationships" xmlns:p="http://schemas.openxmlformats.org/presentationml/2006/main">
  <p:tag name="RESIZE" val="Yes"/>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2_aF413vKE2TWAMbJTeJ_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MdQbJn1wUG1WaL43f0dS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LGoqHIx2xEqd6EqL_KLQf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Qt0NjanOzUG.gusUKFYWB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ORRqGKHv0G8Mu4ewD71N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GMJyw.7P.UOdFIC4Q3Kw9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cKTV7vZ5bkGzJrrRUea0Y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6YsU1M1hMEiqYZqjtOv2R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Om5BrTKr0CLlJLWztKZJ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mJaUEN3cc0uJoHYzKOKrg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pRoASpAYl0.b2s.0hXXG9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FHFP.hh8SkyX1XUGA7oqn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bnYP19jtnESDriogpOHaC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zCzOBq1WnE6jyPOpqUgIO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dTzF5SLXp0GyXahInkteQ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VL4HQxEF0.e4xsv.1P38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DlwCcd0GKUK_HIv7U5SfZ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R6IuKE16akuCsYq2m_Fms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84WKRUiLm0elXQPLObwg0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4IN4SO9X5UqDJ1RGc9jcc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vOQrnNo4ky25VHSYOtwmg"/>
</p:tagLst>
</file>

<file path=ppt/tags/tag160.xml><?xml version="1.0" encoding="utf-8"?>
<p:tagLst xmlns:a="http://schemas.openxmlformats.org/drawingml/2006/main" xmlns:r="http://schemas.openxmlformats.org/officeDocument/2006/relationships" xmlns:p="http://schemas.openxmlformats.org/presentationml/2006/main">
  <p:tag name="RESIZE" val="Yes"/>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2_aF413vKE2TWAMbJTeJ_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OMdQbJn1wUG1WaL43f0dS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ojQJ_CxPuEmQf3dSyAUbs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qjxvowBtV0epZLAEM8Hrg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QuHAeZkN0WMyYLfXZhKx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ul8r3hFGe06b9nGrSx6.9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F4EpW1IwQE2pYse7lJlbh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ypFXJC6SEiI7d76awHtR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qcOGaxR066kc7_y_t59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Z3cWN0EoUuhcptC.Cdr4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8ZNExAsr0qEw4XfYifEL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qjf.DUPBf0WbXjRong2uu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J.lPT7Hu0E6h6GZtBqWG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thL6HZEJlESc.YKyqJEhg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JTBCuR7l20qWmCxLhUoIN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FxiqIAHcAEamG6FFrmLRcQ"/>
</p:tagLst>
</file>

<file path=ppt/tags/tag177.xml><?xml version="1.0" encoding="utf-8"?>
<p:tagLst xmlns:a="http://schemas.openxmlformats.org/drawingml/2006/main" xmlns:r="http://schemas.openxmlformats.org/officeDocument/2006/relationships" xmlns:p="http://schemas.openxmlformats.org/presentationml/2006/main">
  <p:tag name="RESIZE" val="Yes"/>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70slSPPAg0OXe0kNANzoF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o3F6nYifEWpD1rYpi5g3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VcUgza5tYEeuGCwFEx7wF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jAjN5l0XvkqIGlk42tPrF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jii.tIQgpEmA8FH18yy.s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qSCyr6JAE0SxJwDOVYj1j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RCJSv.kMrkiiqlMWFenE9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kjol1lNyMkGtnexSi7w07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2cqofxPspUWilLxa1QQY0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LR2UjHi36E.H2hNhJdVpG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VImvRl8Nm0qcx1vXf4rqy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Gr7ecxXXC0ej6GKnGMTym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essM28eAUmGfiW_zMv0e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SkbfU2sS2UqSN6bZEuLmLA"/>
</p:tagLst>
</file>

<file path=ppt/tags/tag191.xml><?xml version="1.0" encoding="utf-8"?>
<p:tagLst xmlns:a="http://schemas.openxmlformats.org/drawingml/2006/main" xmlns:r="http://schemas.openxmlformats.org/officeDocument/2006/relationships" xmlns:p="http://schemas.openxmlformats.org/presentationml/2006/main">
  <p:tag name="RESIZE" val="Yes"/>
</p:tagLst>
</file>

<file path=ppt/tags/tag192.xml><?xml version="1.0" encoding="utf-8"?>
<p:tagLst xmlns:a="http://schemas.openxmlformats.org/drawingml/2006/main" xmlns:r="http://schemas.openxmlformats.org/officeDocument/2006/relationships" xmlns:p="http://schemas.openxmlformats.org/presentationml/2006/main">
  <p:tag name="RESIZE" val="Yes"/>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VMtZPMqgNkSXz89e93PvZ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qGTeMIBTEECZa6rYqopLb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Od6fM0ytXkCJwI9pmec9z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T3LmJsUaE2Hx7BVoxvr9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FG4c7QZSWEOlgaKzerMdf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Gg9m7E4cY0eRkAo4VaIjMg"/>
</p:tagLst>
</file>

<file path=ppt/tags/tag2.xml><?xml version="1.0" encoding="utf-8"?>
<p:tagLst xmlns:a="http://schemas.openxmlformats.org/drawingml/2006/main" xmlns:r="http://schemas.openxmlformats.org/officeDocument/2006/relationships" xmlns:p="http://schemas.openxmlformats.org/presentationml/2006/main">
  <p:tag name="NAME" val="Logo"/>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jP4MMeuKEijK9jBU38XQ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aof8mb7olUCWsVetwKLcu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_QMydNE940GobM3K7BMex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omVekK6LOEutSQ__f.Bo2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tYRP2TkIiEWQaMnv7xczt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qrhUN1gPVUWu09xuiihbAQ"/>
</p:tagLst>
</file>

<file path=ppt/tags/tag205.xml><?xml version="1.0" encoding="utf-8"?>
<p:tagLst xmlns:a="http://schemas.openxmlformats.org/drawingml/2006/main" xmlns:r="http://schemas.openxmlformats.org/officeDocument/2006/relationships" xmlns:p="http://schemas.openxmlformats.org/presentationml/2006/main">
  <p:tag name="RESIZE" val="Yes"/>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RESIZE" val="Yes"/>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xk4CwVoR06r9kGoQN8It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X8UMEePwkSFdmBL5p60S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4gZI87DHHE2Iugtdbgmt9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oa24LuTw9kS7KGWQNWJkp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NrT21fnUe0i2W7yWb3X0C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8tu7OBTPc0yZsaPSNSLIY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m2k47noQY0yGCKInvD8KY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T2CMFdGfp0yQpLQnJKE8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RHcgLIOp.Eil4ChAjyGCr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wTHVXWC4jUGYRASON7QSU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uZzCOAIn7kyu77jcDPKRK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gDWjMY.REuHLsfKSUo_6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4I6LG28jkuGMJjThz3JC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TjcRf6AxdUGGJHhR5FaKf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ujDIBxmPYUaILZUR1W1sM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TnAlk4cHU0683l35E8eoe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JnTpM0G33kKiI9HU76i7K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i8IZXldRNkmd34R8.ZTMV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xVhZ1E431Ey5HD7McckFA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pkW.QJ_bo0yIzaJFppayJ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I5.oedScxEaUbw2d3kJpy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JVH1ZXZYfUuT7KpgEKZya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nmFeDW_85k.Ac6hUOmVnp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0qPny.DJk6BKT0Sfan4u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R5cwKigpoUS4upW7.J.c3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Nn_THMijkk.MwnlRSPBKm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RESIZE" val="Yes"/>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RESIZE" val="Yes"/>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tFVdm6btHkKM4qa_AAzIN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k3GdxOr.K0yH3GmZ5vzMX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yvGSSV_l80CPSn_xT50gi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VDrxuAJEg0uSn7PKJanpz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shJ5wTV0r02FmMM4ghEgX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sBsetv5zzE23zfOgDtUlU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06uXp4YFsU.dAqLezC1q.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5VxRU9UZ_EONHl5Ey.wI5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pTrS66thmEuXGpROGtAVs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kYGpMIDzwEaH.D8ufjWxh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IG9.zW.VGE6eLlDPnmr86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XdoASx1ei0m2VSK3Wkv_.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m__FPiQm.EGqabXZVWzU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OjADdplME.Z6ZkooGspN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uaKqloMyXkqXLVp4QEwUg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YfAI1mm5fU2Mevd.pl_kr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MS_B_RNIp0SRZkRtt3cKW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o1CjR8S.t0GhxPnWNwWfN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FnuHYuDxWECfIwL1q79_x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VzrHiUKC.kuv.OY6L.Ydk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XIAkKR7tkW7HHdDJf0yw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GOyHk_jRVU2HlKDTHPY8Z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3cvmfZQM_UeEzouPR2HyW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sP2Oax1dE.5au1R2ex48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kqd0FvY0TUuO4yPkwsjgHQ"/>
</p:tagLst>
</file>

<file path=ppt/tags/tag261.xml><?xml version="1.0" encoding="utf-8"?>
<p:tagLst xmlns:a="http://schemas.openxmlformats.org/drawingml/2006/main" xmlns:r="http://schemas.openxmlformats.org/officeDocument/2006/relationships" xmlns:p="http://schemas.openxmlformats.org/presentationml/2006/main">
  <p:tag name="RESIZE" val="Yes"/>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tFVdm6btHkKM4qa_AAzIN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btb7DQ867kSEGTTRvp8zY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80MM0O4aFESLZ3aPqHNZI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wO9K19kmqEqdjRLJyhLlS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xVQSQn5LAUWOjq.sQuPLw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KK69W.Af6EyZ9tHnd9f1G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FVdm6btHkKM4qa_AAzINg"/>
</p:tagLst>
</file>

<file path=ppt/tags/tag270.xml><?xml version="1.0" encoding="utf-8"?>
<p:tagLst xmlns:a="http://schemas.openxmlformats.org/drawingml/2006/main" xmlns:r="http://schemas.openxmlformats.org/officeDocument/2006/relationships" xmlns:p="http://schemas.openxmlformats.org/presentationml/2006/main">
  <p:tag name="RESIZE" val="Yes"/>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xSoS7cUXok2g3QqhdXE.d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QKFYgTGSX0CCY5ZjDARDz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8DEUdN7EN0uHcyLT94dK5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Pj47S1KXS0G36IPs.9.Ob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5p_eiPauzkyubqrc2JuGv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KLUKoJMoI0y5l7CYnyqHb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YkQ4pSisEi1XTXUrUrCn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eRNt0tRw.kiW7e96fPLYF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BJvXWblcsEacSyKQowmw4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LXybQTUmME.ND1cQsE6JJ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56SgRiuMiUWzdjrmPoZxj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miKXB0RhV0mgIXjQsdrLg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8NOtGtT1D0qyhj9E3nrVb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n.sbMwUVO0yU8MPSDIdDg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v.lToVVHA0.u9wYEFSNxY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6.mWaOJeM0i9EVhTE9zyx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L_W1F3kpV0ODF4M0LzGbO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RESIZE" val="Yes"/>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kVzrc4rWUCj8GAI36rFtA"/>
</p:tagLst>
</file>

<file path=ppt/tags/tag290.xml><?xml version="1.0" encoding="utf-8"?>
<p:tagLst xmlns:a="http://schemas.openxmlformats.org/drawingml/2006/main" xmlns:r="http://schemas.openxmlformats.org/officeDocument/2006/relationships" xmlns:p="http://schemas.openxmlformats.org/presentationml/2006/main">
  <p:tag name="RESIZE" val="Yes"/>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7FDglWzJhEKQej2X_9BsI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aXBGQqzBhEOS9ZBS8lBUt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xbxX36WeKUOyitkkKnX2J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U3YLukEphE6YgEAFjEwLu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uCN7VxjRkEWszK_5zepGz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lAP1IlXotE6_jUo_zA6id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p_FhLeMsakOzEe.OtXEf0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n5eCp8InSEO.gbl.AXcGn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Xbp74WBs8U.aL_6WCN0lBQ"/>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LIlF_gOFHkSAF5743J.Sz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PkNjGxMctUaW_TBPldOCq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BkP_mP88hkaU_12THLm0q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85BgiirSQUyfF0wpl_C3y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Cn8TgEqFF0OP1Ivvy7SwZ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wEmEerakvEK6xJmU8Dd_4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OGtFAJUSScUpZiaioL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tbGc2CrzbE.f3Gct3Y7.A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pQH9pKbBikSjVKKYX27wC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mRpep2k7gUWVMEcLlz8lm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GT1nVBxvpU2vOp6It0Ug5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KKq3PZc4c0KOVDn1lcH8y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mtBkUhgbxEmtCuH8CniYY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OvSsiYLa7EC92tp.m7SNO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OvSsiYLa7EC92tp.m7SNOg"/>
</p:tagLst>
</file>

<file path=ppt/tags/tag315.xml><?xml version="1.0" encoding="utf-8"?>
<p:tagLst xmlns:a="http://schemas.openxmlformats.org/drawingml/2006/main" xmlns:r="http://schemas.openxmlformats.org/officeDocument/2006/relationships" xmlns:p="http://schemas.openxmlformats.org/presentationml/2006/main">
  <p:tag name="RESIZE" val="Yes"/>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OvSsiYLa7EC92tp.m7SNOg"/>
</p:tagLst>
</file>

<file path=ppt/tags/tag318.xml><?xml version="1.0" encoding="utf-8"?>
<p:tagLst xmlns:a="http://schemas.openxmlformats.org/drawingml/2006/main" xmlns:r="http://schemas.openxmlformats.org/officeDocument/2006/relationships" xmlns:p="http://schemas.openxmlformats.org/presentationml/2006/main">
  <p:tag name="RESIZE" val="Yes"/>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6mkOAuOqREmLSc.k6UYj4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FVdm6btHkKM4qa_AAzIN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sB0yI24ZeEKExODssZ2X6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J1qVxaODS0SDrW9VugJGj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3Zw.ahlfJEWktTpc9NzfI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Jd4fpUQ0GkWgg0mKV2gID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02VWTR9YCUKKYlvpoWxA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PNzWMyZRREyLyP1RraCqE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nXscDF7n10iX8cmWkLQcv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qRRQRDFZAUK7UVeGP2jAp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fYGjMOAI0ajtvBXzpvjP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kJUzPtHgEihoWL8eb0v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JtdobwuYIECVlT8pap_Ms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2JUUQ8pewUq8og4iVDRm7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SX7MLzMkkmxIVvQ0QyMO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Q8kjSvi7GkOq.Cqcx2Oll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VBBJYUsH0Gnc.pTWP3SyA"/>
</p:tagLst>
</file>

<file path=ppt/tags/tag51.xml><?xml version="1.0" encoding="utf-8"?>
<p:tagLst xmlns:a="http://schemas.openxmlformats.org/drawingml/2006/main" xmlns:r="http://schemas.openxmlformats.org/officeDocument/2006/relationships" xmlns:p="http://schemas.openxmlformats.org/presentationml/2006/main">
  <p:tag name="RESIZE" val="Yes"/>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GMdoR3Crkuvullsomw9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KhlGX.mF6kedxEAU0__HM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HvB0QM7UUay.IZZwL5uf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ZDMQcd7x0OM3X2vUGuLAg"/>
</p:tagLst>
</file>

<file path=ppt/tags/tag57.xml><?xml version="1.0" encoding="utf-8"?>
<p:tagLst xmlns:a="http://schemas.openxmlformats.org/drawingml/2006/main" xmlns:r="http://schemas.openxmlformats.org/officeDocument/2006/relationships" xmlns:p="http://schemas.openxmlformats.org/presentationml/2006/main">
  <p:tag name="RESIZE" val="Yes"/>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p74AFIP60mg3U8um5bF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bQCy8rjAECD20Ohruiq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IiZakLD60OowAsyixP3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l.JuOjtdsUKdrdq4kX8b.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9kcNABRIL0SLMNFlzvFuo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JKgjxaAFkahNlDBV4VHu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TV497Hju9EGbnpN6S9OzL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LAMPMtjWW0udyrhDeaE4x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Erh0pEq.vUq.z5vyg1psd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dQWAsasXJEOjlYhH.PRQj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yuezKaM10OPgCrYNuCS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6dWmL1wcbEWpOalv_a.zB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4mM3sFPxU2IsK4SGAyNn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lnSqzYMQf0S3qu5xQns2T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fgiEan85UKtMk6peqwBR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Yg2GxyNZpUKgJngSO.znl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D3v1mn2FSE.f0Xave.dkW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faAkelwhU2q6ECCs78p4w"/>
</p:tagLst>
</file>

<file path=ppt/tags/tag77.xml><?xml version="1.0" encoding="utf-8"?>
<p:tagLst xmlns:a="http://schemas.openxmlformats.org/drawingml/2006/main" xmlns:r="http://schemas.openxmlformats.org/officeDocument/2006/relationships" xmlns:p="http://schemas.openxmlformats.org/presentationml/2006/main">
  <p:tag name="RESIZE" val="Yes"/>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p74AFIP60mg3U8um5bF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bQCy8rjAECD20Ohruiq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gyuezKaM10OPgCrYNuCSB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6dWmL1wcbEWpOalv_a.zB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JKgjxaAFkahNlDBV4VHu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LAMPMtjWW0udyrhDeaE4x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IiZakLD60OowAsyixP3T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9kcNABRIL0SLMNFlzvFuo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dQWAsasXJEOjlYhH.PRQ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j4mM3sFPxU2IsK4SGAyNn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lnSqzYMQf0S3qu5xQns2T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OvSsiYLa7EC92tp.m7SNO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fgiEan85UKtMk6peqwBR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Yg2GxyNZpUKgJngSO.znl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D3v1mn2FSE.f0Xave.dkW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efaAkelwhU2q6ECCs78p4w"/>
</p:tagLst>
</file>

<file path=ppt/tags/tag94.xml><?xml version="1.0" encoding="utf-8"?>
<p:tagLst xmlns:a="http://schemas.openxmlformats.org/drawingml/2006/main" xmlns:r="http://schemas.openxmlformats.org/officeDocument/2006/relationships" xmlns:p="http://schemas.openxmlformats.org/presentationml/2006/main">
  <p:tag name="RESIZE" val="Yes"/>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3QeIml9Nzkm3wIiZW0UYzA"/>
</p:tagLst>
</file>

<file path=ppt/tags/tag97.xml><?xml version="1.0" encoding="utf-8"?>
<p:tagLst xmlns:a="http://schemas.openxmlformats.org/drawingml/2006/main" xmlns:r="http://schemas.openxmlformats.org/officeDocument/2006/relationships" xmlns:p="http://schemas.openxmlformats.org/presentationml/2006/main">
  <p:tag name="RESIZE" val="Yes"/>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p74AFIP60mg3U8um5bFJw"/>
</p:tagLst>
</file>

<file path=ppt/theme/theme1.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26795</TotalTime>
  <Words>3321</Words>
  <Application>Microsoft Office PowerPoint</Application>
  <PresentationFormat>On-screen Show (4:3)</PresentationFormat>
  <Paragraphs>945</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blank</vt:lpstr>
      <vt:lpstr>think-cell Slide</vt:lpstr>
      <vt:lpstr>Chart</vt:lpstr>
      <vt:lpstr>f</vt:lpstr>
      <vt:lpstr>What is the role of the Health Policy Commission?</vt:lpstr>
      <vt:lpstr>Goals for our annual report</vt:lpstr>
      <vt:lpstr>Topics in the 2013 cost trends report</vt:lpstr>
      <vt:lpstr>Topics in the 2013 cost trends report</vt:lpstr>
      <vt:lpstr>Health care spending as a proportion of the Massachusetts economy rose over the last decade, but declined from 2009-2012</vt:lpstr>
      <vt:lpstr>Profile of Massachusetts’ health care spending</vt:lpstr>
      <vt:lpstr>Profile of Massachusetts’ health care spending</vt:lpstr>
      <vt:lpstr>Per capita health care spending in Massachusetts is the highest of  any state</vt:lpstr>
      <vt:lpstr>Spending differs significantly between Massachusetts and the U.S., even after adjusting for certain factors</vt:lpstr>
      <vt:lpstr>Overall: Massachusetts spends more than the U.S. average across  all categories, but especially in hospital care and long-term care</vt:lpstr>
      <vt:lpstr>Medicare: all Massachusetts spending above the U.S. average is in hospital care and long-term care</vt:lpstr>
      <vt:lpstr>Medicare: for Medicare beneficiaries, the difference in spending is  driven mostly by price adjustments for teaching and wages</vt:lpstr>
      <vt:lpstr>Medicaid: the majority of MassHealth spending above the U.S.  average is in long-term care</vt:lpstr>
      <vt:lpstr>Medicaid: differences in spending are driven by breadth of benefits, reimbursement levels, and enrollment</vt:lpstr>
      <vt:lpstr>Overall: hospital utilization is higher in Massachusetts than the U.S. average, especially for outpatient services</vt:lpstr>
      <vt:lpstr>Overall: in addition to higher utilization, Massachusetts has higher prices than the U.S. average across all payer types</vt:lpstr>
      <vt:lpstr>Both utilization differences and price differences factor into Massachusetts’ spending above the U.S. average</vt:lpstr>
      <vt:lpstr>Profile of Massachusetts’ health care spending</vt:lpstr>
      <vt:lpstr>Slower health care growth in the 1990s was followed by faster  growth in the 2000s</vt:lpstr>
      <vt:lpstr>The U.S. has not experienced sustained periods of slow health care spending growth</vt:lpstr>
      <vt:lpstr>From 2001 to 2009, the difference between Massachusetts and  the U.S. grew</vt:lpstr>
      <vt:lpstr>Commercial prices were the primary driver of the increased  difference from the U.S. average</vt:lpstr>
      <vt:lpstr>From 2009 to 2012, growth rates slowed in line with the U.S.</vt:lpstr>
      <vt:lpstr>Our focus is on statewide, per capita growth</vt:lpstr>
      <vt:lpstr>Accounting for shifts in payer mix is important when tracking  statewide growth</vt:lpstr>
      <vt:lpstr>Enrollment shifts from 2009-2012 affected total Massachusetts expenditure growth</vt:lpstr>
      <vt:lpstr>Price has driven recent commercial expenditure growth, while utilization has driven Medicare expenditure growth</vt:lpstr>
      <vt:lpstr>Profile of Massachusetts’ health care spending</vt:lpstr>
      <vt:lpstr>The Massachusetts delivery system uses major teaching hospitals  for far more of its inpatient care than the national average</vt:lpstr>
      <vt:lpstr>Profile of Massachusetts’ health care spending</vt:lpstr>
      <vt:lpstr>The Massachusetts population has relatively low chronic disease  prevalence, although asthma rates are high</vt:lpstr>
      <vt:lpstr>Disease prevalence varies greatly by region within the state</vt:lpstr>
      <vt:lpstr>Massachusetts outperforms national averages on many quality measures, but often falls short of a 90th percentile benchmark</vt:lpstr>
      <vt:lpstr>Conclusion for profile of Massachusetts’ health care spending</vt:lpstr>
      <vt:lpstr>Topics in the 2013 cost trends report</vt:lpstr>
      <vt:lpstr>In the commercial and Medicare markets, persistence within the high-cost patients is 29 percent</vt:lpstr>
      <vt:lpstr>Patients with behavioral health and chronic conditions have significantly higher medical expenditures</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2013-10-22T19:34:48Z</dcterms:created>
  <dc:creator>Sahni, Nikhil (HPC)</dc:creator>
  <lastModifiedBy>Anuraag Chigurupati</lastModifiedBy>
  <lastPrinted>2013-12-17T21:11:05Z</lastPrinted>
  <dcterms:modified xsi:type="dcterms:W3CDTF">2014-01-09T17:19:01Z</dcterms:modified>
  <revision>1457</revision>
  <dc:title>Title page</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DocID">
    <vt:lpwstr/>
  </property>
  <property fmtid="{D5CDD505-2E9C-101B-9397-08002B2CF9AE}" pid="6" name="DocIDinTitle">
    <vt:bool>false</vt:bool>
  </property>
  <property fmtid="{D5CDD505-2E9C-101B-9397-08002B2CF9AE}" pid="7" name="DocIDinSlide">
    <vt:bool>true</vt:bool>
  </property>
  <property fmtid="{D5CDD505-2E9C-101B-9397-08002B2CF9AE}" pid="8" name="DocIDPosition">
    <vt:i4>1</vt:i4>
  </property>
  <property fmtid="{D5CDD505-2E9C-101B-9397-08002B2CF9AE}" pid="9" name="Final">
    <vt:bool>true</vt:bool>
  </property>
  <property fmtid="{D5CDD505-2E9C-101B-9397-08002B2CF9AE}" pid="10" name="Title">
    <vt:lpwstr>Innovation in Government</vt:lpwstr>
  </property>
  <property fmtid="{D5CDD505-2E9C-101B-9397-08002B2CF9AE}" pid="11" name="Event">
    <vt:lpwstr/>
  </property>
  <property fmtid="{D5CDD505-2E9C-101B-9397-08002B2CF9AE}" pid="12" name="Delivery Date">
    <vt:lpwstr>May 31, 2012</vt:lpwstr>
  </property>
</Properties>
</file>