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48" r:id="rId1"/>
  </p:sldMasterIdLst>
  <p:notesMasterIdLst>
    <p:notesMasterId r:id="rId40"/>
  </p:notesMasterIdLst>
  <p:handoutMasterIdLst>
    <p:handoutMasterId r:id="rId41"/>
  </p:handoutMasterIdLst>
  <p:sldIdLst>
    <p:sldId id="256" r:id="rId2"/>
    <p:sldId id="359" r:id="rId3"/>
    <p:sldId id="333" r:id="rId4"/>
    <p:sldId id="298" r:id="rId5"/>
    <p:sldId id="328" r:id="rId6"/>
    <p:sldId id="258" r:id="rId7"/>
    <p:sldId id="259" r:id="rId8"/>
    <p:sldId id="341" r:id="rId9"/>
    <p:sldId id="261" r:id="rId10"/>
    <p:sldId id="262" r:id="rId11"/>
    <p:sldId id="263" r:id="rId12"/>
    <p:sldId id="329" r:id="rId13"/>
    <p:sldId id="265" r:id="rId14"/>
    <p:sldId id="330" r:id="rId15"/>
    <p:sldId id="305" r:id="rId16"/>
    <p:sldId id="268" r:id="rId17"/>
    <p:sldId id="363" r:id="rId18"/>
    <p:sldId id="312" r:id="rId19"/>
    <p:sldId id="270" r:id="rId20"/>
    <p:sldId id="271" r:id="rId21"/>
    <p:sldId id="310" r:id="rId22"/>
    <p:sldId id="272" r:id="rId23"/>
    <p:sldId id="273" r:id="rId24"/>
    <p:sldId id="331" r:id="rId25"/>
    <p:sldId id="294" r:id="rId26"/>
    <p:sldId id="303" r:id="rId27"/>
    <p:sldId id="319" r:id="rId28"/>
    <p:sldId id="357" r:id="rId29"/>
    <p:sldId id="277" r:id="rId30"/>
    <p:sldId id="278" r:id="rId31"/>
    <p:sldId id="280" r:id="rId32"/>
    <p:sldId id="340" r:id="rId33"/>
    <p:sldId id="361" r:id="rId34"/>
    <p:sldId id="352" r:id="rId35"/>
    <p:sldId id="339" r:id="rId36"/>
    <p:sldId id="332" r:id="rId37"/>
    <p:sldId id="350" r:id="rId38"/>
    <p:sldId id="362" r:id="rId39"/>
  </p:sldIdLst>
  <p:sldSz cx="9144000" cy="6858000" type="screen4x3"/>
  <p:notesSz cx="7010400" cy="9296400"/>
  <p:custDataLst>
    <p:tags r:id="rId42"/>
  </p:custDataLst>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66481" algn="l" rtl="0" fontAlgn="base">
      <a:spcBef>
        <a:spcPct val="0"/>
      </a:spcBef>
      <a:spcAft>
        <a:spcPct val="0"/>
      </a:spcAft>
      <a:defRPr sz="1600" kern="1200">
        <a:solidFill>
          <a:schemeClr val="tx1"/>
        </a:solidFill>
        <a:latin typeface="Arial" charset="0"/>
        <a:ea typeface="+mn-ea"/>
        <a:cs typeface="+mn-cs"/>
      </a:defRPr>
    </a:lvl2pPr>
    <a:lvl3pPr marL="932962" algn="l" rtl="0" fontAlgn="base">
      <a:spcBef>
        <a:spcPct val="0"/>
      </a:spcBef>
      <a:spcAft>
        <a:spcPct val="0"/>
      </a:spcAft>
      <a:defRPr sz="1600" kern="1200">
        <a:solidFill>
          <a:schemeClr val="tx1"/>
        </a:solidFill>
        <a:latin typeface="Arial" charset="0"/>
        <a:ea typeface="+mn-ea"/>
        <a:cs typeface="+mn-cs"/>
      </a:defRPr>
    </a:lvl3pPr>
    <a:lvl4pPr marL="1399443" algn="l" rtl="0" fontAlgn="base">
      <a:spcBef>
        <a:spcPct val="0"/>
      </a:spcBef>
      <a:spcAft>
        <a:spcPct val="0"/>
      </a:spcAft>
      <a:defRPr sz="1600" kern="1200">
        <a:solidFill>
          <a:schemeClr val="tx1"/>
        </a:solidFill>
        <a:latin typeface="Arial" charset="0"/>
        <a:ea typeface="+mn-ea"/>
        <a:cs typeface="+mn-cs"/>
      </a:defRPr>
    </a:lvl4pPr>
    <a:lvl5pPr marL="1865925" algn="l" rtl="0" fontAlgn="base">
      <a:spcBef>
        <a:spcPct val="0"/>
      </a:spcBef>
      <a:spcAft>
        <a:spcPct val="0"/>
      </a:spcAft>
      <a:defRPr sz="1600" kern="1200">
        <a:solidFill>
          <a:schemeClr val="tx1"/>
        </a:solidFill>
        <a:latin typeface="Arial" charset="0"/>
        <a:ea typeface="+mn-ea"/>
        <a:cs typeface="+mn-cs"/>
      </a:defRPr>
    </a:lvl5pPr>
    <a:lvl6pPr marL="2332406" algn="l" defTabSz="932962" rtl="0" eaLnBrk="1" latinLnBrk="0" hangingPunct="1">
      <a:defRPr sz="1600" kern="1200">
        <a:solidFill>
          <a:schemeClr val="tx1"/>
        </a:solidFill>
        <a:latin typeface="Arial" charset="0"/>
        <a:ea typeface="+mn-ea"/>
        <a:cs typeface="+mn-cs"/>
      </a:defRPr>
    </a:lvl6pPr>
    <a:lvl7pPr marL="2798887" algn="l" defTabSz="932962" rtl="0" eaLnBrk="1" latinLnBrk="0" hangingPunct="1">
      <a:defRPr sz="1600" kern="1200">
        <a:solidFill>
          <a:schemeClr val="tx1"/>
        </a:solidFill>
        <a:latin typeface="Arial" charset="0"/>
        <a:ea typeface="+mn-ea"/>
        <a:cs typeface="+mn-cs"/>
      </a:defRPr>
    </a:lvl7pPr>
    <a:lvl8pPr marL="3265368" algn="l" defTabSz="932962" rtl="0" eaLnBrk="1" latinLnBrk="0" hangingPunct="1">
      <a:defRPr sz="1600" kern="1200">
        <a:solidFill>
          <a:schemeClr val="tx1"/>
        </a:solidFill>
        <a:latin typeface="Arial" charset="0"/>
        <a:ea typeface="+mn-ea"/>
        <a:cs typeface="+mn-cs"/>
      </a:defRPr>
    </a:lvl8pPr>
    <a:lvl9pPr marL="3731849" algn="l" defTabSz="932962" rtl="0" eaLnBrk="1" latinLnBrk="0" hangingPunct="1">
      <a:defRPr sz="1600"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 Hattis" initials="PAH"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2E3"/>
    <a:srgbClr val="C9CCD3"/>
    <a:srgbClr val="D4D7DE"/>
    <a:srgbClr val="DFE5EF"/>
    <a:srgbClr val="DFE4F4"/>
    <a:srgbClr val="7083AE"/>
    <a:srgbClr val="A2ADC9"/>
    <a:srgbClr val="CBD3ED"/>
    <a:srgbClr val="C3CFE1"/>
    <a:srgbClr val="DFE4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97283" autoAdjust="0"/>
  </p:normalViewPr>
  <p:slideViewPr>
    <p:cSldViewPr snapToGrid="0" snapToObjects="1">
      <p:cViewPr varScale="1">
        <p:scale>
          <a:sx n="126" d="100"/>
          <a:sy n="126" d="100"/>
        </p:scale>
        <p:origin x="-1260" y="-96"/>
      </p:cViewPr>
      <p:guideLst>
        <p:guide orient="horz" pos="2160"/>
        <p:guide pos="2879"/>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94" d="100"/>
          <a:sy n="94" d="100"/>
        </p:scale>
        <p:origin x="-3594" y="-96"/>
      </p:cViewPr>
      <p:guideLst>
        <p:guide orient="horz" pos="2929"/>
        <p:guide pos="2208"/>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 Type="http://schemas.openxmlformats.org/officeDocument/2006/relationships/slide" Target="slides/slide3.xml"/>
  <Relationship Id="rId40" Type="http://schemas.openxmlformats.org/officeDocument/2006/relationships/notesMaster" Target="notesMasters/notesMaster1.xml"/>
  <Relationship Id="rId41" Type="http://schemas.openxmlformats.org/officeDocument/2006/relationships/handoutMaster" Target="handoutMasters/handoutMaster1.xml"/>
  <Relationship Id="rId42" Type="http://schemas.openxmlformats.org/officeDocument/2006/relationships/tags" Target="tags/tag1.xml"/>
  <Relationship Id="rId43" Type="http://schemas.openxmlformats.org/officeDocument/2006/relationships/commentAuthors" Target="commentAuthors.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heme" Target="theme/theme1.xml"/>
  <Relationship Id="rId47" Type="http://schemas.openxmlformats.org/officeDocument/2006/relationships/tableStyles" Target="tableStyles.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rawings/_rels/vmlDrawing1.vml.rels><?xml version="1.0" encoding="UTF-8"?>

<Relationships xmlns="http://schemas.openxmlformats.org/package/2006/relationships">
  <Relationship Id="rId1" Type="http://schemas.openxmlformats.org/officeDocument/2006/relationships/image" Target="../media/image1.emf"/>
</Relationships>

</file>

<file path=ppt/drawings/_rels/vmlDrawing10.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9.emf"/>
</Relationships>

</file>

<file path=ppt/drawings/_rels/vmlDrawing11.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0.emf"/>
</Relationships>

</file>

<file path=ppt/drawings/_rels/vmlDrawing12.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1.emf"/>
  <Relationship Id="rId3" Type="http://schemas.openxmlformats.org/officeDocument/2006/relationships/image" Target="../media/image12.emf"/>
</Relationships>

</file>

<file path=ppt/drawings/_rels/vmlDrawing13.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7.emf"/>
  <Relationship Id="rId3" Type="http://schemas.openxmlformats.org/officeDocument/2006/relationships/image" Target="../media/image18.emf"/>
</Relationships>

</file>

<file path=ppt/drawings/_rels/vmlDrawing14.vml.rels><?xml version="1.0" encoding="UTF-8"?>

<Relationships xmlns="http://schemas.openxmlformats.org/package/2006/relationships">
  <Relationship Id="rId1" Type="http://schemas.openxmlformats.org/officeDocument/2006/relationships/image" Target="../media/image1.emf"/>
</Relationships>

</file>

<file path=ppt/drawings/_rels/vmlDrawing15.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9.emf"/>
  <Relationship Id="rId3" Type="http://schemas.openxmlformats.org/officeDocument/2006/relationships/image" Target="../media/image20.emf"/>
</Relationships>

</file>

<file path=ppt/drawings/_rels/vmlDrawing16.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1.emf"/>
  <Relationship Id="rId3" Type="http://schemas.openxmlformats.org/officeDocument/2006/relationships/image" Target="../media/image22.emf"/>
</Relationships>

</file>

<file path=ppt/drawings/_rels/vmlDrawing17.vml.rels><?xml version="1.0" encoding="UTF-8"?>

<Relationships xmlns="http://schemas.openxmlformats.org/package/2006/relationships">
  <Relationship Id="rId1" Type="http://schemas.openxmlformats.org/officeDocument/2006/relationships/image" Target="../media/image1.emf"/>
</Relationships>

</file>

<file path=ppt/drawings/_rels/vmlDrawing18.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3.emf"/>
</Relationships>

</file>

<file path=ppt/drawings/_rels/vmlDrawing19.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4.emf"/>
</Relationships>

</file>

<file path=ppt/drawings/_rels/vmlDrawing2.vml.rels><?xml version="1.0" encoding="UTF-8"?>

<Relationships xmlns="http://schemas.openxmlformats.org/package/2006/relationships">
  <Relationship Id="rId1" Type="http://schemas.openxmlformats.org/officeDocument/2006/relationships/image" Target="../media/image1.emf"/>
</Relationships>

</file>

<file path=ppt/drawings/_rels/vmlDrawing20.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5.emf"/>
</Relationships>

</file>

<file path=ppt/drawings/_rels/vmlDrawing21.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6.emf"/>
</Relationships>

</file>

<file path=ppt/drawings/_rels/vmlDrawing22.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7.emf"/>
  <Relationship Id="rId3" Type="http://schemas.openxmlformats.org/officeDocument/2006/relationships/image" Target="../media/image28.emf"/>
</Relationships>

</file>

<file path=ppt/drawings/_rels/vmlDrawing23.vml.rels><?xml version="1.0" encoding="UTF-8"?>

<Relationships xmlns="http://schemas.openxmlformats.org/package/2006/relationships">
  <Relationship Id="rId1" Type="http://schemas.openxmlformats.org/officeDocument/2006/relationships/image" Target="../media/image3.emf"/>
</Relationships>

</file>

<file path=ppt/drawings/_rels/vmlDrawing24.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29.emf"/>
  <Relationship Id="rId3" Type="http://schemas.openxmlformats.org/officeDocument/2006/relationships/image" Target="../media/image30.emf"/>
  <Relationship Id="rId4" Type="http://schemas.openxmlformats.org/officeDocument/2006/relationships/image" Target="../media/image31.emf"/>
  <Relationship Id="rId5" Type="http://schemas.openxmlformats.org/officeDocument/2006/relationships/image" Target="../media/image32.emf"/>
  <Relationship Id="rId6" Type="http://schemas.openxmlformats.org/officeDocument/2006/relationships/image" Target="../media/image33.emf"/>
  <Relationship Id="rId7" Type="http://schemas.openxmlformats.org/officeDocument/2006/relationships/image" Target="../media/image34.emf"/>
</Relationships>

</file>

<file path=ppt/drawings/_rels/vmlDrawing25.vml.rels><?xml version="1.0" encoding="UTF-8"?>

<Relationships xmlns="http://schemas.openxmlformats.org/package/2006/relationships">
  <Relationship Id="rId1" Type="http://schemas.openxmlformats.org/officeDocument/2006/relationships/image" Target="../media/image3.emf"/>
</Relationships>

</file>

<file path=ppt/drawings/_rels/vmlDrawing26.vml.rels><?xml version="1.0" encoding="UTF-8"?>

<Relationships xmlns="http://schemas.openxmlformats.org/package/2006/relationships">
  <Relationship Id="rId1" Type="http://schemas.openxmlformats.org/officeDocument/2006/relationships/image" Target="../media/image3.emf"/>
</Relationships>

</file>

<file path=ppt/drawings/_rels/vmlDrawing2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5.emf"/>
</Relationships>

</file>

<file path=ppt/drawings/_rels/vmlDrawing28.vml.rels><?xml version="1.0" encoding="UTF-8"?>

<Relationships xmlns="http://schemas.openxmlformats.org/package/2006/relationships">
  <Relationship Id="rId1" Type="http://schemas.openxmlformats.org/officeDocument/2006/relationships/image" Target="../media/image3.emf"/>
  <Relationship Id="rId2" Type="http://schemas.openxmlformats.org/officeDocument/2006/relationships/image" Target="../media/image36.emf"/>
</Relationships>

</file>

<file path=ppt/drawings/_rels/vmlDrawing2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7.emf"/>
</Relationships>

</file>

<file path=ppt/drawings/_rels/vmlDrawing3.vml.rels><?xml version="1.0" encoding="UTF-8"?>

<Relationships xmlns="http://schemas.openxmlformats.org/package/2006/relationships">
  <Relationship Id="rId1" Type="http://schemas.openxmlformats.org/officeDocument/2006/relationships/image" Target="../media/image3.emf"/>
</Relationships>

</file>

<file path=ppt/drawings/_rels/vmlDrawing30.vml.rels><?xml version="1.0" encoding="UTF-8"?>

<Relationships xmlns="http://schemas.openxmlformats.org/package/2006/relationships">
  <Relationship Id="rId1" Type="http://schemas.openxmlformats.org/officeDocument/2006/relationships/image" Target="../media/image1.emf"/>
</Relationships>

</file>

<file path=ppt/drawings/_rels/vmlDrawing31.vml.rels><?xml version="1.0" encoding="UTF-8"?>

<Relationships xmlns="http://schemas.openxmlformats.org/package/2006/relationships">
  <Relationship Id="rId1" Type="http://schemas.openxmlformats.org/officeDocument/2006/relationships/image" Target="../media/image1.emf"/>
</Relationships>

</file>

<file path=ppt/drawings/_rels/vmlDrawing32.vml.rels><?xml version="1.0" encoding="UTF-8"?>

<Relationships xmlns="http://schemas.openxmlformats.org/package/2006/relationships">
  <Relationship Id="rId1" Type="http://schemas.openxmlformats.org/officeDocument/2006/relationships/image" Target="../media/image1.emf"/>
</Relationships>

</file>

<file path=ppt/drawings/_rels/vmlDrawing33.vml.rels><?xml version="1.0" encoding="UTF-8"?>

<Relationships xmlns="http://schemas.openxmlformats.org/package/2006/relationships">
  <Relationship Id="rId1" Type="http://schemas.openxmlformats.org/officeDocument/2006/relationships/image" Target="../media/image3.emf"/>
</Relationships>

</file>

<file path=ppt/drawings/_rels/vmlDrawing34.vml.rels><?xml version="1.0" encoding="UTF-8"?>

<Relationships xmlns="http://schemas.openxmlformats.org/package/2006/relationships">
  <Relationship Id="rId1" Type="http://schemas.openxmlformats.org/officeDocument/2006/relationships/image" Target="../media/image3.emf"/>
</Relationships>

</file>

<file path=ppt/drawings/_rels/vmlDrawing35.vml.rels><?xml version="1.0" encoding="UTF-8"?>

<Relationships xmlns="http://schemas.openxmlformats.org/package/2006/relationships">
  <Relationship Id="rId1" Type="http://schemas.openxmlformats.org/officeDocument/2006/relationships/image" Target="../media/image3.emf"/>
</Relationships>

</file>

<file path=ppt/drawings/_rels/vmlDrawing4.vml.rels><?xml version="1.0" encoding="UTF-8"?>

<Relationships xmlns="http://schemas.openxmlformats.org/package/2006/relationships">
  <Relationship Id="rId1" Type="http://schemas.openxmlformats.org/officeDocument/2006/relationships/image" Target="../media/image3.emf"/>
</Relationships>

</file>

<file path=ppt/drawings/_rels/vmlDrawing5.vml.rels><?xml version="1.0" encoding="UTF-8"?>

<Relationships xmlns="http://schemas.openxmlformats.org/package/2006/relationships">
  <Relationship Id="rId1" Type="http://schemas.openxmlformats.org/officeDocument/2006/relationships/image" Target="../media/image3.emf"/>
</Relationships>

</file>

<file path=ppt/drawings/_rels/vmlDrawing6.vml.rels><?xml version="1.0" encoding="UTF-8"?>

<Relationships xmlns="http://schemas.openxmlformats.org/package/2006/relationships">
  <Relationship Id="rId1" Type="http://schemas.openxmlformats.org/officeDocument/2006/relationships/image" Target="../media/image3.emf"/>
</Relationships>

</file>

<file path=ppt/drawings/_rels/vmlDrawing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6.emf"/>
</Relationships>

</file>

<file path=ppt/drawings/_rels/vmlDrawing8.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7.emf"/>
</Relationships>

</file>

<file path=ppt/drawings/_rels/vmlDrawing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8.emf"/>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062371"/>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idx="2"/>
          </p:nvPr>
        </p:nvSpPr>
        <p:spPr bwMode="auto">
          <a:xfrm>
            <a:off x="781050" y="582613"/>
            <a:ext cx="5453063" cy="4090987"/>
          </a:xfrm>
          <a:prstGeom prst="rect">
            <a:avLst/>
          </a:prstGeom>
          <a:no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3" name="Rectangle 3"/>
          <p:cNvSpPr>
            <a:spLocks noGrp="1" noChangeArrowheads="1"/>
          </p:cNvSpPr>
          <p:nvPr>
            <p:ph type="body" sz="quarter" idx="3"/>
          </p:nvPr>
        </p:nvSpPr>
        <p:spPr bwMode="auto">
          <a:xfrm>
            <a:off x="567699" y="4995326"/>
            <a:ext cx="5974022"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7" name="Rectangle 7"/>
          <p:cNvSpPr>
            <a:spLocks noGrp="1" noChangeArrowheads="1"/>
          </p:cNvSpPr>
          <p:nvPr>
            <p:ph type="sldNum" sz="quarter" idx="5"/>
          </p:nvPr>
        </p:nvSpPr>
        <p:spPr bwMode="auto">
          <a:xfrm>
            <a:off x="6256226" y="8913103"/>
            <a:ext cx="55614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r">
              <a:defRPr sz="1300"/>
            </a:lvl1pPr>
          </a:lstStyle>
          <a:p>
            <a:fld id="{70498D40-1BE2-43D7-B203-7681072C83B6}" type="slidenum">
              <a:rPr lang="en-US"/>
              <a:pPr/>
              <a:t>‹#›</a:t>
            </a:fld>
            <a:endParaRPr lang="en-US"/>
          </a:p>
        </p:txBody>
      </p:sp>
      <p:sp>
        <p:nvSpPr>
          <p:cNvPr id="5128" name="doc id"/>
          <p:cNvSpPr>
            <a:spLocks noGrp="1" noChangeArrowheads="1"/>
          </p:cNvSpPr>
          <p:nvPr>
            <p:ph type="ftr" sz="quarter" idx="4"/>
          </p:nvPr>
        </p:nvSpPr>
        <p:spPr bwMode="auto">
          <a:xfrm>
            <a:off x="6812307" y="65117"/>
            <a:ext cx="6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a:lvl1pPr>
          </a:lstStyle>
          <a:p>
            <a:endParaRPr lang="en-US"/>
          </a:p>
        </p:txBody>
      </p:sp>
    </p:spTree>
    <p:extLst>
      <p:ext uri="{BB962C8B-B14F-4D97-AF65-F5344CB8AC3E}">
        <p14:creationId xmlns:p14="http://schemas.microsoft.com/office/powerpoint/2010/main" val="2984167591"/>
      </p:ext>
    </p:extLst>
  </p:cSld>
  <p:clrMap bg1="lt1" tx1="dk1" bg2="lt2" tx2="dk2" accent1="accent1" accent2="accent2" accent3="accent3" accent4="accent4" accent5="accent5" accent6="accent6" hlink="hlink" folHlink="folHlink"/>
  <p:notesStyle>
    <a:lvl1pPr algn="l" defTabSz="913526" rtl="0" fontAlgn="base">
      <a:spcBef>
        <a:spcPct val="0"/>
      </a:spcBef>
      <a:spcAft>
        <a:spcPct val="0"/>
      </a:spcAft>
      <a:buClr>
        <a:schemeClr val="tx2"/>
      </a:buClr>
      <a:defRPr sz="1600" kern="1200">
        <a:solidFill>
          <a:schemeClr val="tx1"/>
        </a:solidFill>
        <a:latin typeface="Arial" charset="0"/>
        <a:ea typeface="+mn-ea"/>
        <a:cs typeface="+mn-cs"/>
      </a:defRPr>
    </a:lvl1pPr>
    <a:lvl2pPr marL="119860" indent="-118241" algn="l" defTabSz="913526" rtl="0" fontAlgn="base">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2pPr>
    <a:lvl3pPr marL="306129" indent="-184649" algn="l" defTabSz="913526" rtl="0" fontAlgn="base">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3pPr>
    <a:lvl4pPr marL="435707" indent="-127959" algn="l" defTabSz="913526" rtl="0" fontAlgn="base">
      <a:spcBef>
        <a:spcPct val="0"/>
      </a:spcBef>
      <a:spcAft>
        <a:spcPct val="0"/>
      </a:spcAft>
      <a:buClr>
        <a:schemeClr val="tx2"/>
      </a:buClr>
      <a:buFont typeface="Arial" charset="0"/>
      <a:buChar char="▫"/>
      <a:defRPr sz="1600" kern="1200">
        <a:solidFill>
          <a:schemeClr val="tx1"/>
        </a:solidFill>
        <a:latin typeface="Arial" charset="0"/>
        <a:ea typeface="+mn-ea"/>
        <a:cs typeface="+mn-cs"/>
      </a:defRPr>
    </a:lvl4pPr>
    <a:lvl5pPr marL="553946" indent="-116620" algn="l" defTabSz="913526" rtl="0" fontAlgn="base">
      <a:spcBef>
        <a:spcPct val="0"/>
      </a:spcBef>
      <a:spcAft>
        <a:spcPct val="0"/>
      </a:spcAft>
      <a:buClr>
        <a:schemeClr val="tx2"/>
      </a:buClr>
      <a:buSzPct val="89000"/>
      <a:buFont typeface="Arial" charset="0"/>
      <a:buChar char="-"/>
      <a:defRPr sz="1600" kern="1200">
        <a:solidFill>
          <a:schemeClr val="tx1"/>
        </a:solidFill>
        <a:latin typeface="Arial" charset="0"/>
        <a:ea typeface="+mn-ea"/>
        <a:cs typeface="+mn-cs"/>
      </a:defRPr>
    </a:lvl5pPr>
    <a:lvl6pPr marL="2332406" algn="l" defTabSz="932962" rtl="0" eaLnBrk="1" latinLnBrk="0" hangingPunct="1">
      <a:defRPr sz="1200" kern="1200">
        <a:solidFill>
          <a:schemeClr val="tx1"/>
        </a:solidFill>
        <a:latin typeface="+mn-lt"/>
        <a:ea typeface="+mn-ea"/>
        <a:cs typeface="+mn-cs"/>
      </a:defRPr>
    </a:lvl6pPr>
    <a:lvl7pPr marL="2798887" algn="l" defTabSz="932962" rtl="0" eaLnBrk="1" latinLnBrk="0" hangingPunct="1">
      <a:defRPr sz="1200" kern="1200">
        <a:solidFill>
          <a:schemeClr val="tx1"/>
        </a:solidFill>
        <a:latin typeface="+mn-lt"/>
        <a:ea typeface="+mn-ea"/>
        <a:cs typeface="+mn-cs"/>
      </a:defRPr>
    </a:lvl7pPr>
    <a:lvl8pPr marL="3265368" algn="l" defTabSz="932962" rtl="0" eaLnBrk="1" latinLnBrk="0" hangingPunct="1">
      <a:defRPr sz="1200" kern="1200">
        <a:solidFill>
          <a:schemeClr val="tx1"/>
        </a:solidFill>
        <a:latin typeface="+mn-lt"/>
        <a:ea typeface="+mn-ea"/>
        <a:cs typeface="+mn-cs"/>
      </a:defRPr>
    </a:lvl8pPr>
    <a:lvl9pPr marL="3731849" algn="l" defTabSz="93296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0</a:t>
            </a:fld>
            <a:endParaRPr lang="en-US"/>
          </a:p>
        </p:txBody>
      </p:sp>
    </p:spTree>
    <p:extLst>
      <p:ext uri="{BB962C8B-B14F-4D97-AF65-F5344CB8AC3E}">
        <p14:creationId xmlns:p14="http://schemas.microsoft.com/office/powerpoint/2010/main" val="3487674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9</a:t>
            </a:fld>
            <a:endParaRPr lang="en-US"/>
          </a:p>
        </p:txBody>
      </p:sp>
    </p:spTree>
    <p:extLst>
      <p:ext uri="{BB962C8B-B14F-4D97-AF65-F5344CB8AC3E}">
        <p14:creationId xmlns:p14="http://schemas.microsoft.com/office/powerpoint/2010/main" val="3588225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10</a:t>
            </a:fld>
            <a:endParaRPr lang="en-US"/>
          </a:p>
        </p:txBody>
      </p:sp>
    </p:spTree>
    <p:extLst>
      <p:ext uri="{BB962C8B-B14F-4D97-AF65-F5344CB8AC3E}">
        <p14:creationId xmlns:p14="http://schemas.microsoft.com/office/powerpoint/2010/main" val="1859083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11</a:t>
            </a:fld>
            <a:endParaRPr lang="en-US"/>
          </a:p>
        </p:txBody>
      </p:sp>
    </p:spTree>
    <p:extLst>
      <p:ext uri="{BB962C8B-B14F-4D97-AF65-F5344CB8AC3E}">
        <p14:creationId xmlns:p14="http://schemas.microsoft.com/office/powerpoint/2010/main" val="2474936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12</a:t>
            </a:fld>
            <a:endParaRPr lang="en-US"/>
          </a:p>
        </p:txBody>
      </p:sp>
    </p:spTree>
    <p:extLst>
      <p:ext uri="{BB962C8B-B14F-4D97-AF65-F5344CB8AC3E}">
        <p14:creationId xmlns:p14="http://schemas.microsoft.com/office/powerpoint/2010/main" val="2103203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13</a:t>
            </a:fld>
            <a:endParaRPr lang="en-US"/>
          </a:p>
        </p:txBody>
      </p:sp>
    </p:spTree>
    <p:extLst>
      <p:ext uri="{BB962C8B-B14F-4D97-AF65-F5344CB8AC3E}">
        <p14:creationId xmlns:p14="http://schemas.microsoft.com/office/powerpoint/2010/main" val="3882406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14</a:t>
            </a:fld>
            <a:endParaRPr lang="en-US"/>
          </a:p>
        </p:txBody>
      </p:sp>
    </p:spTree>
    <p:extLst>
      <p:ext uri="{BB962C8B-B14F-4D97-AF65-F5344CB8AC3E}">
        <p14:creationId xmlns:p14="http://schemas.microsoft.com/office/powerpoint/2010/main" val="1866752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15</a:t>
            </a:fld>
            <a:endParaRPr lang="en-US"/>
          </a:p>
        </p:txBody>
      </p:sp>
    </p:spTree>
    <p:extLst>
      <p:ext uri="{BB962C8B-B14F-4D97-AF65-F5344CB8AC3E}">
        <p14:creationId xmlns:p14="http://schemas.microsoft.com/office/powerpoint/2010/main" val="438200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701" y="4995332"/>
            <a:ext cx="5974023" cy="246221"/>
          </a:xfrm>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16</a:t>
            </a:fld>
            <a:endParaRPr lang="en-US"/>
          </a:p>
        </p:txBody>
      </p:sp>
    </p:spTree>
    <p:extLst>
      <p:ext uri="{BB962C8B-B14F-4D97-AF65-F5344CB8AC3E}">
        <p14:creationId xmlns:p14="http://schemas.microsoft.com/office/powerpoint/2010/main" val="927210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17</a:t>
            </a:fld>
            <a:endParaRPr lang="en-US"/>
          </a:p>
        </p:txBody>
      </p:sp>
    </p:spTree>
    <p:extLst>
      <p:ext uri="{BB962C8B-B14F-4D97-AF65-F5344CB8AC3E}">
        <p14:creationId xmlns:p14="http://schemas.microsoft.com/office/powerpoint/2010/main" val="980744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18</a:t>
            </a:fld>
            <a:endParaRPr lang="en-US"/>
          </a:p>
        </p:txBody>
      </p:sp>
    </p:spTree>
    <p:extLst>
      <p:ext uri="{BB962C8B-B14F-4D97-AF65-F5344CB8AC3E}">
        <p14:creationId xmlns:p14="http://schemas.microsoft.com/office/powerpoint/2010/main" val="3678224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a:t>
            </a:fld>
            <a:endParaRPr lang="en-US"/>
          </a:p>
        </p:txBody>
      </p:sp>
    </p:spTree>
    <p:extLst>
      <p:ext uri="{BB962C8B-B14F-4D97-AF65-F5344CB8AC3E}">
        <p14:creationId xmlns:p14="http://schemas.microsoft.com/office/powerpoint/2010/main" val="1565100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19</a:t>
            </a:fld>
            <a:endParaRPr lang="en-US"/>
          </a:p>
        </p:txBody>
      </p:sp>
    </p:spTree>
    <p:extLst>
      <p:ext uri="{BB962C8B-B14F-4D97-AF65-F5344CB8AC3E}">
        <p14:creationId xmlns:p14="http://schemas.microsoft.com/office/powerpoint/2010/main" val="686627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20</a:t>
            </a:fld>
            <a:endParaRPr lang="en-US"/>
          </a:p>
        </p:txBody>
      </p:sp>
    </p:spTree>
    <p:extLst>
      <p:ext uri="{BB962C8B-B14F-4D97-AF65-F5344CB8AC3E}">
        <p14:creationId xmlns:p14="http://schemas.microsoft.com/office/powerpoint/2010/main" val="549411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21</a:t>
            </a:fld>
            <a:endParaRPr lang="en-US"/>
          </a:p>
        </p:txBody>
      </p:sp>
    </p:spTree>
    <p:extLst>
      <p:ext uri="{BB962C8B-B14F-4D97-AF65-F5344CB8AC3E}">
        <p14:creationId xmlns:p14="http://schemas.microsoft.com/office/powerpoint/2010/main" val="1117316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22</a:t>
            </a:fld>
            <a:endParaRPr lang="en-US"/>
          </a:p>
        </p:txBody>
      </p:sp>
    </p:spTree>
    <p:extLst>
      <p:ext uri="{BB962C8B-B14F-4D97-AF65-F5344CB8AC3E}">
        <p14:creationId xmlns:p14="http://schemas.microsoft.com/office/powerpoint/2010/main" val="2121406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23</a:t>
            </a:fld>
            <a:endParaRPr lang="en-US"/>
          </a:p>
        </p:txBody>
      </p:sp>
    </p:spTree>
    <p:extLst>
      <p:ext uri="{BB962C8B-B14F-4D97-AF65-F5344CB8AC3E}">
        <p14:creationId xmlns:p14="http://schemas.microsoft.com/office/powerpoint/2010/main" val="2243196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24</a:t>
            </a:fld>
            <a:endParaRPr lang="en-US"/>
          </a:p>
        </p:txBody>
      </p:sp>
    </p:spTree>
    <p:extLst>
      <p:ext uri="{BB962C8B-B14F-4D97-AF65-F5344CB8AC3E}">
        <p14:creationId xmlns:p14="http://schemas.microsoft.com/office/powerpoint/2010/main" val="336327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33"/>
            <a:ext cx="5974022" cy="246221"/>
          </a:xfrm>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25</a:t>
            </a:fld>
            <a:endParaRPr lang="en-US"/>
          </a:p>
        </p:txBody>
      </p:sp>
    </p:spTree>
    <p:extLst>
      <p:ext uri="{BB962C8B-B14F-4D97-AF65-F5344CB8AC3E}">
        <p14:creationId xmlns:p14="http://schemas.microsoft.com/office/powerpoint/2010/main" val="768771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26</a:t>
            </a:fld>
            <a:endParaRPr lang="en-US"/>
          </a:p>
        </p:txBody>
      </p:sp>
    </p:spTree>
    <p:extLst>
      <p:ext uri="{BB962C8B-B14F-4D97-AF65-F5344CB8AC3E}">
        <p14:creationId xmlns:p14="http://schemas.microsoft.com/office/powerpoint/2010/main" val="19794115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27</a:t>
            </a:fld>
            <a:endParaRPr lang="en-US"/>
          </a:p>
        </p:txBody>
      </p:sp>
    </p:spTree>
    <p:extLst>
      <p:ext uri="{BB962C8B-B14F-4D97-AF65-F5344CB8AC3E}">
        <p14:creationId xmlns:p14="http://schemas.microsoft.com/office/powerpoint/2010/main" val="2945273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28</a:t>
            </a:fld>
            <a:endParaRPr lang="en-US"/>
          </a:p>
        </p:txBody>
      </p:sp>
    </p:spTree>
    <p:extLst>
      <p:ext uri="{BB962C8B-B14F-4D97-AF65-F5344CB8AC3E}">
        <p14:creationId xmlns:p14="http://schemas.microsoft.com/office/powerpoint/2010/main" val="613021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a:t>
            </a:fld>
            <a:endParaRPr lang="en-US"/>
          </a:p>
        </p:txBody>
      </p:sp>
    </p:spTree>
    <p:extLst>
      <p:ext uri="{BB962C8B-B14F-4D97-AF65-F5344CB8AC3E}">
        <p14:creationId xmlns:p14="http://schemas.microsoft.com/office/powerpoint/2010/main" val="1750271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29</a:t>
            </a:fld>
            <a:endParaRPr lang="en-US"/>
          </a:p>
        </p:txBody>
      </p:sp>
    </p:spTree>
    <p:extLst>
      <p:ext uri="{BB962C8B-B14F-4D97-AF65-F5344CB8AC3E}">
        <p14:creationId xmlns:p14="http://schemas.microsoft.com/office/powerpoint/2010/main" val="2983078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32"/>
            <a:ext cx="5974022" cy="246221"/>
          </a:xfrm>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30</a:t>
            </a:fld>
            <a:endParaRPr lang="en-US"/>
          </a:p>
        </p:txBody>
      </p:sp>
    </p:spTree>
    <p:extLst>
      <p:ext uri="{BB962C8B-B14F-4D97-AF65-F5344CB8AC3E}">
        <p14:creationId xmlns:p14="http://schemas.microsoft.com/office/powerpoint/2010/main" val="13443927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31</a:t>
            </a:fld>
            <a:endParaRPr lang="en-US"/>
          </a:p>
        </p:txBody>
      </p:sp>
    </p:spTree>
    <p:extLst>
      <p:ext uri="{BB962C8B-B14F-4D97-AF65-F5344CB8AC3E}">
        <p14:creationId xmlns:p14="http://schemas.microsoft.com/office/powerpoint/2010/main" val="24265329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32</a:t>
            </a:fld>
            <a:endParaRPr lang="en-US"/>
          </a:p>
        </p:txBody>
      </p:sp>
    </p:spTree>
    <p:extLst>
      <p:ext uri="{BB962C8B-B14F-4D97-AF65-F5344CB8AC3E}">
        <p14:creationId xmlns:p14="http://schemas.microsoft.com/office/powerpoint/2010/main" val="1354304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33</a:t>
            </a:fld>
            <a:endParaRPr lang="en-US"/>
          </a:p>
        </p:txBody>
      </p:sp>
    </p:spTree>
    <p:extLst>
      <p:ext uri="{BB962C8B-B14F-4D97-AF65-F5344CB8AC3E}">
        <p14:creationId xmlns:p14="http://schemas.microsoft.com/office/powerpoint/2010/main" val="20546950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34</a:t>
            </a:fld>
            <a:endParaRPr lang="en-US"/>
          </a:p>
        </p:txBody>
      </p:sp>
    </p:spTree>
    <p:extLst>
      <p:ext uri="{BB962C8B-B14F-4D97-AF65-F5344CB8AC3E}">
        <p14:creationId xmlns:p14="http://schemas.microsoft.com/office/powerpoint/2010/main" val="16180140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35</a:t>
            </a:fld>
            <a:endParaRPr lang="en-US"/>
          </a:p>
        </p:txBody>
      </p:sp>
    </p:spTree>
    <p:extLst>
      <p:ext uri="{BB962C8B-B14F-4D97-AF65-F5344CB8AC3E}">
        <p14:creationId xmlns:p14="http://schemas.microsoft.com/office/powerpoint/2010/main" val="3323815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36</a:t>
            </a:fld>
            <a:endParaRPr lang="en-US"/>
          </a:p>
        </p:txBody>
      </p:sp>
    </p:spTree>
    <p:extLst>
      <p:ext uri="{BB962C8B-B14F-4D97-AF65-F5344CB8AC3E}">
        <p14:creationId xmlns:p14="http://schemas.microsoft.com/office/powerpoint/2010/main" val="3540839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37</a:t>
            </a:fld>
            <a:endParaRPr lang="en-US"/>
          </a:p>
        </p:txBody>
      </p:sp>
    </p:spTree>
    <p:extLst>
      <p:ext uri="{BB962C8B-B14F-4D97-AF65-F5344CB8AC3E}">
        <p14:creationId xmlns:p14="http://schemas.microsoft.com/office/powerpoint/2010/main" val="4216475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3</a:t>
            </a:fld>
            <a:endParaRPr lang="en-US"/>
          </a:p>
        </p:txBody>
      </p:sp>
    </p:spTree>
    <p:extLst>
      <p:ext uri="{BB962C8B-B14F-4D97-AF65-F5344CB8AC3E}">
        <p14:creationId xmlns:p14="http://schemas.microsoft.com/office/powerpoint/2010/main" val="25779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4</a:t>
            </a:fld>
            <a:endParaRPr lang="en-US"/>
          </a:p>
        </p:txBody>
      </p:sp>
    </p:spTree>
    <p:extLst>
      <p:ext uri="{BB962C8B-B14F-4D97-AF65-F5344CB8AC3E}">
        <p14:creationId xmlns:p14="http://schemas.microsoft.com/office/powerpoint/2010/main" val="2489524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5</a:t>
            </a:fld>
            <a:endParaRPr lang="en-US"/>
          </a:p>
        </p:txBody>
      </p:sp>
    </p:spTree>
    <p:extLst>
      <p:ext uri="{BB962C8B-B14F-4D97-AF65-F5344CB8AC3E}">
        <p14:creationId xmlns:p14="http://schemas.microsoft.com/office/powerpoint/2010/main" val="3411976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6</a:t>
            </a:fld>
            <a:endParaRPr lang="en-US"/>
          </a:p>
        </p:txBody>
      </p:sp>
    </p:spTree>
    <p:extLst>
      <p:ext uri="{BB962C8B-B14F-4D97-AF65-F5344CB8AC3E}">
        <p14:creationId xmlns:p14="http://schemas.microsoft.com/office/powerpoint/2010/main" val="4224949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7</a:t>
            </a:fld>
            <a:endParaRPr lang="en-US"/>
          </a:p>
        </p:txBody>
      </p:sp>
    </p:spTree>
    <p:extLst>
      <p:ext uri="{BB962C8B-B14F-4D97-AF65-F5344CB8AC3E}">
        <p14:creationId xmlns:p14="http://schemas.microsoft.com/office/powerpoint/2010/main" val="1193524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9" y="4995329"/>
            <a:ext cx="5974022" cy="246221"/>
          </a:xfrm>
        </p:spPr>
        <p:txBody>
          <a:bodyPr/>
          <a:lstStyle/>
          <a:p>
            <a:endParaRPr lang="en-US"/>
          </a:p>
        </p:txBody>
      </p:sp>
      <p:sp>
        <p:nvSpPr>
          <p:cNvPr id="4" name="Slide Number Placeholder 3"/>
          <p:cNvSpPr>
            <a:spLocks noGrp="1"/>
          </p:cNvSpPr>
          <p:nvPr>
            <p:ph type="sldNum" sz="quarter" idx="10"/>
          </p:nvPr>
        </p:nvSpPr>
        <p:spPr/>
        <p:txBody>
          <a:bodyPr/>
          <a:lstStyle/>
          <a:p>
            <a:fld id="{70498D40-1BE2-43D7-B203-7681072C83B6}" type="slidenum">
              <a:rPr lang="en-US" smtClean="0"/>
              <a:pPr/>
              <a:t>8</a:t>
            </a:fld>
            <a:endParaRPr lang="en-US"/>
          </a:p>
        </p:txBody>
      </p:sp>
    </p:spTree>
    <p:extLst>
      <p:ext uri="{BB962C8B-B14F-4D97-AF65-F5344CB8AC3E}">
        <p14:creationId xmlns:p14="http://schemas.microsoft.com/office/powerpoint/2010/main" val="2210711573"/>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tags" Target="../tags/tag4.xml"/>
  <Relationship Id="rId3" Type="http://schemas.openxmlformats.org/officeDocument/2006/relationships/slideMaster" Target="../slideMasters/slideMaster1.xml"/>
  <Relationship Id="rId4" Type="http://schemas.openxmlformats.org/officeDocument/2006/relationships/oleObject" Target="../embeddings/oleObject1.bin"/>
  <Relationship Id="rId5" Type="http://schemas.openxmlformats.org/officeDocument/2006/relationships/image" Target="../media/image1.emf"/>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0965405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4085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71209247"/>
      </p:ext>
    </p:extLst>
  </p:cSld>
  <p:clrMapOvr>
    <a:masterClrMapping/>
  </p:clrMapOvr>
  <p:timing>
    <p:tnLst>
      <p:par>
        <p:cTn id="1" dur="indefinite" restart="never" nodeType="tmRoot"/>
      </p:par>
    </p:tnLst>
  </p:timing>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 Id="rId3" Type="http://schemas.openxmlformats.org/officeDocument/2006/relationships/tags" Target="../tags/tag2.xml"/>
  <Relationship Id="rId4" Type="http://schemas.openxmlformats.org/officeDocument/2006/relationships/tags" Target="../tags/tag3.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McK 2. Slide Title"/>
          <p:cNvSpPr>
            <a:spLocks noGrp="1" noChangeArrowheads="1"/>
          </p:cNvSpPr>
          <p:nvPr>
            <p:ph type="title"/>
          </p:nvPr>
        </p:nvSpPr>
        <p:spPr bwMode="auto">
          <a:xfrm>
            <a:off x="121489" y="234863"/>
            <a:ext cx="8794113"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dirty="0" smtClean="0"/>
              <a:t>Click to edit Master title style</a:t>
            </a:r>
          </a:p>
        </p:txBody>
      </p:sp>
      <p:sp>
        <p:nvSpPr>
          <p:cNvPr id="1098" name="SlideLogoText"/>
          <p:cNvSpPr>
            <a:spLocks noChangeArrowheads="1"/>
          </p:cNvSpPr>
          <p:nvPr>
            <p:custDataLst>
              <p:tags r:id="rId3"/>
            </p:custDataLst>
          </p:nvPr>
        </p:nvSpPr>
        <p:spPr bwMode="auto">
          <a:xfrm>
            <a:off x="7143311" y="6565687"/>
            <a:ext cx="1359232"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913526"/>
            <a:r>
              <a:rPr lang="en-US" sz="1000" b="0" dirty="0" smtClean="0">
                <a:latin typeface="+mj-lt"/>
              </a:rPr>
              <a:t>Health Policy Commission</a:t>
            </a:r>
            <a:endParaRPr lang="en-US" sz="1000" b="0" dirty="0">
              <a:latin typeface="+mj-lt"/>
            </a:endParaRPr>
          </a:p>
        </p:txBody>
      </p:sp>
      <p:sp>
        <p:nvSpPr>
          <p:cNvPr id="1076" name="McK 1. On-page tracker" hidden="1"/>
          <p:cNvSpPr>
            <a:spLocks noChangeArrowheads="1"/>
          </p:cNvSpPr>
          <p:nvPr/>
        </p:nvSpPr>
        <p:spPr bwMode="auto">
          <a:xfrm>
            <a:off x="121489" y="27537"/>
            <a:ext cx="868234" cy="21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a:solidFill>
                  <a:srgbClr val="808080"/>
                </a:solidFill>
              </a:rPr>
              <a:t>TRACKER</a:t>
            </a:r>
          </a:p>
        </p:txBody>
      </p:sp>
      <p:sp>
        <p:nvSpPr>
          <p:cNvPr id="1032" name="McK 3. Unit of measure" hidden="1"/>
          <p:cNvSpPr txBox="1">
            <a:spLocks noChangeArrowheads="1"/>
          </p:cNvSpPr>
          <p:nvPr/>
        </p:nvSpPr>
        <p:spPr bwMode="auto">
          <a:xfrm>
            <a:off x="121489" y="542615"/>
            <a:ext cx="3730492" cy="21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r>
              <a:rPr lang="en-US" sz="1400">
                <a:solidFill>
                  <a:srgbClr val="808080"/>
                </a:solidFill>
              </a:rPr>
              <a:t>Unit of measure</a:t>
            </a:r>
          </a:p>
        </p:txBody>
      </p:sp>
      <p:grpSp>
        <p:nvGrpSpPr>
          <p:cNvPr id="1315" name="McK Slide Elements"/>
          <p:cNvGrpSpPr>
            <a:grpSpLocks/>
          </p:cNvGrpSpPr>
          <p:nvPr/>
        </p:nvGrpSpPr>
        <p:grpSpPr bwMode="auto">
          <a:xfrm>
            <a:off x="121489" y="6203623"/>
            <a:ext cx="8722840" cy="518318"/>
            <a:chOff x="75" y="3830"/>
            <a:chExt cx="5385" cy="320"/>
          </a:xfrm>
        </p:grpSpPr>
        <p:sp>
          <p:nvSpPr>
            <p:cNvPr id="1151" name="McK 4. Footnote" hidden="1"/>
            <p:cNvSpPr txBox="1">
              <a:spLocks noChangeArrowheads="1"/>
            </p:cNvSpPr>
            <p:nvPr userDrawn="1"/>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r>
                <a:rPr lang="en-US" sz="1000"/>
                <a:t>1 Footnote</a:t>
              </a:r>
            </a:p>
          </p:txBody>
        </p:sp>
        <p:sp>
          <p:nvSpPr>
            <p:cNvPr id="1154" name="McK 5. Source" hidden="1"/>
            <p:cNvSpPr>
              <a:spLocks noChangeArrowheads="1"/>
            </p:cNvSpPr>
            <p:nvPr userDrawn="1"/>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marL="621975" indent="-621975" defTabSz="913526">
                <a:tabLst>
                  <a:tab pos="625214" algn="l"/>
                </a:tabLst>
              </a:pPr>
              <a:r>
                <a:rPr lang="en-US" sz="1000">
                  <a:solidFill>
                    <a:srgbClr val="000000"/>
                  </a:solidFill>
                </a:rPr>
                <a:t>SOURCE: Source</a:t>
              </a:r>
            </a:p>
          </p:txBody>
        </p:sp>
      </p:grpSp>
      <p:grpSp>
        <p:nvGrpSpPr>
          <p:cNvPr id="1303" name="ACET" hidden="1"/>
          <p:cNvGrpSpPr>
            <a:grpSpLocks/>
          </p:cNvGrpSpPr>
          <p:nvPr/>
        </p:nvGrpSpPr>
        <p:grpSpPr bwMode="auto">
          <a:xfrm>
            <a:off x="1482155" y="1150019"/>
            <a:ext cx="4350892" cy="518318"/>
            <a:chOff x="915" y="710"/>
            <a:chExt cx="2686" cy="320"/>
          </a:xfrm>
        </p:grpSpPr>
        <p:cxnSp>
          <p:nvCxnSpPr>
            <p:cNvPr id="1273" name="AutoShape 249" hidden="1"/>
            <p:cNvCxnSpPr>
              <a:cxnSpLocks noChangeShapeType="1"/>
              <a:stCxn id="1274" idx="4"/>
              <a:endCxn id="1274" idx="6"/>
            </p:cNvCxnSpPr>
            <p:nvPr/>
          </p:nvCxnSpPr>
          <p:spPr bwMode="auto">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74" name="AutoShape 250" hidden="1"/>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a:t>Title</a:t>
              </a:r>
            </a:p>
            <a:p>
              <a:r>
                <a:rPr lang="en-US">
                  <a:solidFill>
                    <a:srgbClr val="808080"/>
                  </a:solidFill>
                </a:rPr>
                <a:t>Unit of measure</a:t>
              </a:r>
            </a:p>
          </p:txBody>
        </p:sp>
      </p:grpSp>
      <p:sp>
        <p:nvSpPr>
          <p:cNvPr id="1312" name="SlideLogoSeparator"/>
          <p:cNvSpPr>
            <a:spLocks noChangeArrowheads="1"/>
          </p:cNvSpPr>
          <p:nvPr>
            <p:custDataLst>
              <p:tags r:id="rId4"/>
            </p:custDataLst>
          </p:nvPr>
        </p:nvSpPr>
        <p:spPr bwMode="auto">
          <a:xfrm>
            <a:off x="8589619" y="6532979"/>
            <a:ext cx="40891"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913526"/>
            <a:r>
              <a:rPr lang="en-US" sz="1200" b="0"/>
              <a:t>|</a:t>
            </a:r>
          </a:p>
        </p:txBody>
      </p:sp>
      <p:sp>
        <p:nvSpPr>
          <p:cNvPr id="1319" name="doc id"/>
          <p:cNvSpPr>
            <a:spLocks noChangeArrowheads="1"/>
          </p:cNvSpPr>
          <p:nvPr/>
        </p:nvSpPr>
        <p:spPr bwMode="auto">
          <a:xfrm>
            <a:off x="8246609" y="37255"/>
            <a:ext cx="670614"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3526"/>
            <a:endParaRPr lang="en-US" sz="800">
              <a:solidFill>
                <a:srgbClr val="000000"/>
              </a:solidFill>
            </a:endParaRPr>
          </a:p>
        </p:txBody>
      </p:sp>
      <p:sp>
        <p:nvSpPr>
          <p:cNvPr id="2" name="Rectangle 1"/>
          <p:cNvSpPr/>
          <p:nvPr/>
        </p:nvSpPr>
        <p:spPr>
          <a:xfrm>
            <a:off x="8632989" y="6518507"/>
            <a:ext cx="355126" cy="263484"/>
          </a:xfrm>
          <a:prstGeom prst="rect">
            <a:avLst/>
          </a:prstGeom>
        </p:spPr>
        <p:txBody>
          <a:bodyPr wrap="none" lIns="93296" tIns="46648" rIns="93296" bIns="46648">
            <a:spAutoFit/>
          </a:bodyPr>
          <a:lstStyle/>
          <a:p>
            <a:fld id="{60D07EE7-1F72-47CA-A30A-A8C4AF4BC657}" type="slidenum">
              <a:rPr lang="en-US" sz="1100" b="0" smtClean="0">
                <a:latin typeface="+mj-lt"/>
              </a:rPr>
              <a:pPr/>
              <a:t>‹#›</a:t>
            </a:fld>
            <a:endParaRPr lang="en-US" sz="1100" b="0" dirty="0">
              <a:latin typeface="+mj-lt"/>
            </a:endParaRPr>
          </a:p>
        </p:txBody>
      </p:sp>
    </p:spTree>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l" defTabSz="913526" rtl="0" eaLnBrk="1" fontAlgn="base" hangingPunct="1">
        <a:spcBef>
          <a:spcPct val="0"/>
        </a:spcBef>
        <a:spcAft>
          <a:spcPct val="0"/>
        </a:spcAft>
        <a:defRPr sz="2400" b="0">
          <a:solidFill>
            <a:schemeClr val="tx1"/>
          </a:solidFill>
          <a:latin typeface="Calibri Light" panose="020F0302020204030204" pitchFamily="34" charset="0"/>
          <a:ea typeface="+mj-ea"/>
          <a:cs typeface="+mj-cs"/>
        </a:defRPr>
      </a:lvl1pPr>
      <a:lvl2pPr algn="l" defTabSz="913526" rtl="0" eaLnBrk="1" fontAlgn="base" hangingPunct="1">
        <a:spcBef>
          <a:spcPct val="0"/>
        </a:spcBef>
        <a:spcAft>
          <a:spcPct val="0"/>
        </a:spcAft>
        <a:defRPr sz="1900" b="1">
          <a:solidFill>
            <a:schemeClr val="tx2"/>
          </a:solidFill>
          <a:latin typeface="Arial" charset="0"/>
        </a:defRPr>
      </a:lvl2pPr>
      <a:lvl3pPr algn="l" defTabSz="913526" rtl="0" eaLnBrk="1" fontAlgn="base" hangingPunct="1">
        <a:spcBef>
          <a:spcPct val="0"/>
        </a:spcBef>
        <a:spcAft>
          <a:spcPct val="0"/>
        </a:spcAft>
        <a:defRPr sz="1900" b="1">
          <a:solidFill>
            <a:schemeClr val="tx2"/>
          </a:solidFill>
          <a:latin typeface="Arial" charset="0"/>
        </a:defRPr>
      </a:lvl3pPr>
      <a:lvl4pPr algn="l" defTabSz="913526" rtl="0" eaLnBrk="1" fontAlgn="base" hangingPunct="1">
        <a:spcBef>
          <a:spcPct val="0"/>
        </a:spcBef>
        <a:spcAft>
          <a:spcPct val="0"/>
        </a:spcAft>
        <a:defRPr sz="1900" b="1">
          <a:solidFill>
            <a:schemeClr val="tx2"/>
          </a:solidFill>
          <a:latin typeface="Arial" charset="0"/>
        </a:defRPr>
      </a:lvl4pPr>
      <a:lvl5pPr algn="l" defTabSz="913526" rtl="0" eaLnBrk="1" fontAlgn="base" hangingPunct="1">
        <a:spcBef>
          <a:spcPct val="0"/>
        </a:spcBef>
        <a:spcAft>
          <a:spcPct val="0"/>
        </a:spcAft>
        <a:defRPr sz="1900" b="1">
          <a:solidFill>
            <a:schemeClr val="tx2"/>
          </a:solidFill>
          <a:latin typeface="Arial" charset="0"/>
        </a:defRPr>
      </a:lvl5pPr>
      <a:lvl6pPr marL="466481" algn="l" defTabSz="913526" rtl="0" eaLnBrk="1" fontAlgn="base" hangingPunct="1">
        <a:spcBef>
          <a:spcPct val="0"/>
        </a:spcBef>
        <a:spcAft>
          <a:spcPct val="0"/>
        </a:spcAft>
        <a:defRPr sz="1900" b="1">
          <a:solidFill>
            <a:schemeClr val="tx2"/>
          </a:solidFill>
          <a:latin typeface="Arial" charset="0"/>
        </a:defRPr>
      </a:lvl6pPr>
      <a:lvl7pPr marL="932962" algn="l" defTabSz="913526" rtl="0" eaLnBrk="1" fontAlgn="base" hangingPunct="1">
        <a:spcBef>
          <a:spcPct val="0"/>
        </a:spcBef>
        <a:spcAft>
          <a:spcPct val="0"/>
        </a:spcAft>
        <a:defRPr sz="1900" b="1">
          <a:solidFill>
            <a:schemeClr val="tx2"/>
          </a:solidFill>
          <a:latin typeface="Arial" charset="0"/>
        </a:defRPr>
      </a:lvl7pPr>
      <a:lvl8pPr marL="1399443" algn="l" defTabSz="913526" rtl="0" eaLnBrk="1" fontAlgn="base" hangingPunct="1">
        <a:spcBef>
          <a:spcPct val="0"/>
        </a:spcBef>
        <a:spcAft>
          <a:spcPct val="0"/>
        </a:spcAft>
        <a:defRPr sz="1900" b="1">
          <a:solidFill>
            <a:schemeClr val="tx2"/>
          </a:solidFill>
          <a:latin typeface="Arial" charset="0"/>
        </a:defRPr>
      </a:lvl8pPr>
      <a:lvl9pPr marL="1865925" algn="l" defTabSz="913526" rtl="0" eaLnBrk="1" fontAlgn="base" hangingPunct="1">
        <a:spcBef>
          <a:spcPct val="0"/>
        </a:spcBef>
        <a:spcAft>
          <a:spcPct val="0"/>
        </a:spcAft>
        <a:defRPr sz="1900" b="1">
          <a:solidFill>
            <a:schemeClr val="tx2"/>
          </a:solidFill>
          <a:latin typeface="Arial" charset="0"/>
        </a:defRPr>
      </a:lvl9pPr>
    </p:titleStyle>
    <p:body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tags" Target="../tags/tag5.xml"/>
  <Relationship Id="rId3" Type="http://schemas.openxmlformats.org/officeDocument/2006/relationships/slideLayout" Target="../slideLayouts/slideLayout1.xml"/>
  <Relationship Id="rId4" Type="http://schemas.openxmlformats.org/officeDocument/2006/relationships/notesSlide" Target="../notesSlides/notesSlide1.xml"/>
  <Relationship Id="rId5" Type="http://schemas.openxmlformats.org/officeDocument/2006/relationships/oleObject" Target="../embeddings/oleObject2.bin"/>
  <Relationship Id="rId6" Type="http://schemas.openxmlformats.org/officeDocument/2006/relationships/image" Target="../media/image1.emf"/>
  <Relationship Id="rId7"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vmlDrawing" Target="../drawings/vmlDrawing11.vml"/>
  <Relationship Id="rId10" Type="http://schemas.openxmlformats.org/officeDocument/2006/relationships/oleObject" Target="../embeddings/oleObject15.bin"/>
  <Relationship Id="rId11" Type="http://schemas.openxmlformats.org/officeDocument/2006/relationships/image" Target="../media/image1.emf"/>
  <Relationship Id="rId12" Type="http://schemas.openxmlformats.org/officeDocument/2006/relationships/oleObject" Target="../embeddings/oleObject16.bin"/>
  <Relationship Id="rId13" Type="http://schemas.openxmlformats.org/officeDocument/2006/relationships/image" Target="../media/image10.emf"/>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tags" Target="../tags/tag57.xml"/>
  <Relationship Id="rId8" Type="http://schemas.openxmlformats.org/officeDocument/2006/relationships/slideLayout" Target="../slideLayouts/slideLayout1.xml"/>
  <Relationship Id="rId9" Type="http://schemas.openxmlformats.org/officeDocument/2006/relationships/notesSlide" Target="../notesSlides/notesSlide10.xml"/>
</Relationships>

</file>

<file path=ppt/slides/_rels/slide11.xml.rels><?xml version="1.0" encoding="UTF-8"?>

<Relationships xmlns="http://schemas.openxmlformats.org/package/2006/relationships">
  <Relationship Id="rId1" Type="http://schemas.openxmlformats.org/officeDocument/2006/relationships/vmlDrawing" Target="../drawings/vmlDrawing12.vml"/>
  <Relationship Id="rId10" Type="http://schemas.openxmlformats.org/officeDocument/2006/relationships/tags" Target="../tags/tag66.xml"/>
  <Relationship Id="rId11" Type="http://schemas.openxmlformats.org/officeDocument/2006/relationships/tags" Target="../tags/tag67.xml"/>
  <Relationship Id="rId12" Type="http://schemas.openxmlformats.org/officeDocument/2006/relationships/tags" Target="../tags/tag68.xml"/>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tags" Target="../tags/tag72.xml"/>
  <Relationship Id="rId17" Type="http://schemas.openxmlformats.org/officeDocument/2006/relationships/tags" Target="../tags/tag73.xml"/>
  <Relationship Id="rId18" Type="http://schemas.openxmlformats.org/officeDocument/2006/relationships/tags" Target="../tags/tag74.xml"/>
  <Relationship Id="rId19" Type="http://schemas.openxmlformats.org/officeDocument/2006/relationships/tags" Target="../tags/tag75.xml"/>
  <Relationship Id="rId2" Type="http://schemas.openxmlformats.org/officeDocument/2006/relationships/tags" Target="../tags/tag58.xml"/>
  <Relationship Id="rId20" Type="http://schemas.openxmlformats.org/officeDocument/2006/relationships/tags" Target="../tags/tag76.xml"/>
  <Relationship Id="rId21" Type="http://schemas.openxmlformats.org/officeDocument/2006/relationships/tags" Target="../tags/tag77.xml"/>
  <Relationship Id="rId22" Type="http://schemas.openxmlformats.org/officeDocument/2006/relationships/slideLayout" Target="../slideLayouts/slideLayout1.xml"/>
  <Relationship Id="rId23" Type="http://schemas.openxmlformats.org/officeDocument/2006/relationships/notesSlide" Target="../notesSlides/notesSlide11.xml"/>
  <Relationship Id="rId24" Type="http://schemas.openxmlformats.org/officeDocument/2006/relationships/oleObject" Target="../embeddings/oleObject17.bin"/>
  <Relationship Id="rId25" Type="http://schemas.openxmlformats.org/officeDocument/2006/relationships/image" Target="../media/image1.emf"/>
  <Relationship Id="rId26" Type="http://schemas.openxmlformats.org/officeDocument/2006/relationships/image" Target="../media/image13.wmf"/>
  <Relationship Id="rId27" Type="http://schemas.openxmlformats.org/officeDocument/2006/relationships/oleObject" Target="../embeddings/oleObject18.bin"/>
  <Relationship Id="rId28" Type="http://schemas.openxmlformats.org/officeDocument/2006/relationships/image" Target="../media/image11.emf"/>
  <Relationship Id="rId29" Type="http://schemas.openxmlformats.org/officeDocument/2006/relationships/oleObject" Target="../embeddings/oleObject19.bin"/>
  <Relationship Id="rId3" Type="http://schemas.openxmlformats.org/officeDocument/2006/relationships/tags" Target="../tags/tag59.xml"/>
  <Relationship Id="rId30" Type="http://schemas.openxmlformats.org/officeDocument/2006/relationships/image" Target="../media/image12.emf"/>
  <Relationship Id="rId31" Type="http://schemas.openxmlformats.org/officeDocument/2006/relationships/image" Target="../media/image4.wmf"/>
  <Relationship Id="rId32" Type="http://schemas.openxmlformats.org/officeDocument/2006/relationships/image" Target="../media/image14.wmf"/>
  <Relationship Id="rId33" Type="http://schemas.openxmlformats.org/officeDocument/2006/relationships/image" Target="../media/image15.wmf"/>
  <Relationship Id="rId34" Type="http://schemas.openxmlformats.org/officeDocument/2006/relationships/image" Target="../media/image16.jpeg"/>
  <Relationship Id="rId4" Type="http://schemas.openxmlformats.org/officeDocument/2006/relationships/tags" Target="../tags/tag60.xml"/>
  <Relationship Id="rId5" Type="http://schemas.openxmlformats.org/officeDocument/2006/relationships/tags" Target="../tags/tag61.xml"/>
  <Relationship Id="rId6" Type="http://schemas.openxmlformats.org/officeDocument/2006/relationships/tags" Target="../tags/tag62.xml"/>
  <Relationship Id="rId7" Type="http://schemas.openxmlformats.org/officeDocument/2006/relationships/tags" Target="../tags/tag63.xml"/>
  <Relationship Id="rId8" Type="http://schemas.openxmlformats.org/officeDocument/2006/relationships/tags" Target="../tags/tag64.xml"/>
  <Relationship Id="rId9" Type="http://schemas.openxmlformats.org/officeDocument/2006/relationships/tags" Target="../tags/tag65.xml"/>
</Relationships>

</file>

<file path=ppt/slides/_rels/slide12.xml.rels><?xml version="1.0" encoding="UTF-8"?>

<Relationships xmlns="http://schemas.openxmlformats.org/package/2006/relationships">
  <Relationship Id="rId1" Type="http://schemas.openxmlformats.org/officeDocument/2006/relationships/vmlDrawing" Target="../drawings/vmlDrawing13.vml"/>
  <Relationship Id="rId10" Type="http://schemas.openxmlformats.org/officeDocument/2006/relationships/tags" Target="../tags/tag86.xml"/>
  <Relationship Id="rId11" Type="http://schemas.openxmlformats.org/officeDocument/2006/relationships/tags" Target="../tags/tag87.xml"/>
  <Relationship Id="rId12" Type="http://schemas.openxmlformats.org/officeDocument/2006/relationships/tags" Target="../tags/tag88.xml"/>
  <Relationship Id="rId13" Type="http://schemas.openxmlformats.org/officeDocument/2006/relationships/tags" Target="../tags/tag89.xml"/>
  <Relationship Id="rId14" Type="http://schemas.openxmlformats.org/officeDocument/2006/relationships/tags" Target="../tags/tag90.xml"/>
  <Relationship Id="rId15" Type="http://schemas.openxmlformats.org/officeDocument/2006/relationships/tags" Target="../tags/tag91.xml"/>
  <Relationship Id="rId16" Type="http://schemas.openxmlformats.org/officeDocument/2006/relationships/tags" Target="../tags/tag92.xml"/>
  <Relationship Id="rId17" Type="http://schemas.openxmlformats.org/officeDocument/2006/relationships/tags" Target="../tags/tag93.xml"/>
  <Relationship Id="rId18" Type="http://schemas.openxmlformats.org/officeDocument/2006/relationships/tags" Target="../tags/tag94.xml"/>
  <Relationship Id="rId19" Type="http://schemas.openxmlformats.org/officeDocument/2006/relationships/slideLayout" Target="../slideLayouts/slideLayout1.xml"/>
  <Relationship Id="rId2" Type="http://schemas.openxmlformats.org/officeDocument/2006/relationships/tags" Target="../tags/tag78.xml"/>
  <Relationship Id="rId20" Type="http://schemas.openxmlformats.org/officeDocument/2006/relationships/notesSlide" Target="../notesSlides/notesSlide12.xml"/>
  <Relationship Id="rId21" Type="http://schemas.openxmlformats.org/officeDocument/2006/relationships/oleObject" Target="../embeddings/oleObject20.bin"/>
  <Relationship Id="rId22" Type="http://schemas.openxmlformats.org/officeDocument/2006/relationships/image" Target="../media/image1.emf"/>
  <Relationship Id="rId23" Type="http://schemas.openxmlformats.org/officeDocument/2006/relationships/oleObject" Target="../embeddings/oleObject21.bin"/>
  <Relationship Id="rId24" Type="http://schemas.openxmlformats.org/officeDocument/2006/relationships/image" Target="../media/image17.emf"/>
  <Relationship Id="rId25" Type="http://schemas.openxmlformats.org/officeDocument/2006/relationships/oleObject" Target="../embeddings/oleObject22.bin"/>
  <Relationship Id="rId26" Type="http://schemas.openxmlformats.org/officeDocument/2006/relationships/image" Target="../media/image18.emf"/>
  <Relationship Id="rId27" Type="http://schemas.openxmlformats.org/officeDocument/2006/relationships/image" Target="../media/image13.wmf"/>
  <Relationship Id="rId28" Type="http://schemas.openxmlformats.org/officeDocument/2006/relationships/image" Target="../media/image4.wmf"/>
  <Relationship Id="rId29" Type="http://schemas.openxmlformats.org/officeDocument/2006/relationships/image" Target="../media/image14.wmf"/>
  <Relationship Id="rId3" Type="http://schemas.openxmlformats.org/officeDocument/2006/relationships/tags" Target="../tags/tag79.xml"/>
  <Relationship Id="rId30" Type="http://schemas.openxmlformats.org/officeDocument/2006/relationships/image" Target="../media/image15.wmf"/>
  <Relationship Id="rId31" Type="http://schemas.openxmlformats.org/officeDocument/2006/relationships/image" Target="../media/image16.jpeg"/>
  <Relationship Id="rId4" Type="http://schemas.openxmlformats.org/officeDocument/2006/relationships/tags" Target="../tags/tag80.xml"/>
  <Relationship Id="rId5" Type="http://schemas.openxmlformats.org/officeDocument/2006/relationships/tags" Target="../tags/tag81.xml"/>
  <Relationship Id="rId6" Type="http://schemas.openxmlformats.org/officeDocument/2006/relationships/tags" Target="../tags/tag82.xml"/>
  <Relationship Id="rId7" Type="http://schemas.openxmlformats.org/officeDocument/2006/relationships/tags" Target="../tags/tag83.xml"/>
  <Relationship Id="rId8" Type="http://schemas.openxmlformats.org/officeDocument/2006/relationships/tags" Target="../tags/tag84.xml"/>
  <Relationship Id="rId9" Type="http://schemas.openxmlformats.org/officeDocument/2006/relationships/tags" Target="../tags/tag85.xml"/>
</Relationships>

</file>

<file path=ppt/slides/_rels/slide13.xml.rels><?xml version="1.0" encoding="UTF-8"?>

<Relationships xmlns="http://schemas.openxmlformats.org/package/2006/relationships">
  <Relationship Id="rId1" Type="http://schemas.openxmlformats.org/officeDocument/2006/relationships/vmlDrawing" Target="../drawings/vmlDrawing14.vml"/>
  <Relationship Id="rId2" Type="http://schemas.openxmlformats.org/officeDocument/2006/relationships/tags" Target="../tags/tag95.xml"/>
  <Relationship Id="rId3" Type="http://schemas.openxmlformats.org/officeDocument/2006/relationships/tags" Target="../tags/tag96.xml"/>
  <Relationship Id="rId4" Type="http://schemas.openxmlformats.org/officeDocument/2006/relationships/tags" Target="../tags/tag97.xml"/>
  <Relationship Id="rId5" Type="http://schemas.openxmlformats.org/officeDocument/2006/relationships/slideLayout" Target="../slideLayouts/slideLayout1.xml"/>
  <Relationship Id="rId6" Type="http://schemas.openxmlformats.org/officeDocument/2006/relationships/notesSlide" Target="../notesSlides/notesSlide13.xml"/>
  <Relationship Id="rId7" Type="http://schemas.openxmlformats.org/officeDocument/2006/relationships/oleObject" Target="../embeddings/oleObject23.bin"/>
  <Relationship Id="rId8" Type="http://schemas.openxmlformats.org/officeDocument/2006/relationships/image" Target="../media/image1.emf"/>
</Relationships>

</file>

<file path=ppt/slides/_rels/slide14.xml.rels><?xml version="1.0" encoding="UTF-8"?>

<Relationships xmlns="http://schemas.openxmlformats.org/package/2006/relationships">
  <Relationship Id="rId1" Type="http://schemas.openxmlformats.org/officeDocument/2006/relationships/vmlDrawing" Target="../drawings/vmlDrawing15.vml"/>
  <Relationship Id="rId10" Type="http://schemas.openxmlformats.org/officeDocument/2006/relationships/tags" Target="../tags/tag106.xml"/>
  <Relationship Id="rId11" Type="http://schemas.openxmlformats.org/officeDocument/2006/relationships/tags" Target="../tags/tag107.xml"/>
  <Relationship Id="rId12" Type="http://schemas.openxmlformats.org/officeDocument/2006/relationships/tags" Target="../tags/tag108.xml"/>
  <Relationship Id="rId13" Type="http://schemas.openxmlformats.org/officeDocument/2006/relationships/tags" Target="../tags/tag109.xml"/>
  <Relationship Id="rId14" Type="http://schemas.openxmlformats.org/officeDocument/2006/relationships/tags" Target="../tags/tag110.xml"/>
  <Relationship Id="rId15" Type="http://schemas.openxmlformats.org/officeDocument/2006/relationships/tags" Target="../tags/tag111.xml"/>
  <Relationship Id="rId16" Type="http://schemas.openxmlformats.org/officeDocument/2006/relationships/tags" Target="../tags/tag112.xml"/>
  <Relationship Id="rId17" Type="http://schemas.openxmlformats.org/officeDocument/2006/relationships/tags" Target="../tags/tag113.xml"/>
  <Relationship Id="rId18" Type="http://schemas.openxmlformats.org/officeDocument/2006/relationships/tags" Target="../tags/tag114.xml"/>
  <Relationship Id="rId19" Type="http://schemas.openxmlformats.org/officeDocument/2006/relationships/slideLayout" Target="../slideLayouts/slideLayout1.xml"/>
  <Relationship Id="rId2" Type="http://schemas.openxmlformats.org/officeDocument/2006/relationships/tags" Target="../tags/tag98.xml"/>
  <Relationship Id="rId20" Type="http://schemas.openxmlformats.org/officeDocument/2006/relationships/notesSlide" Target="../notesSlides/notesSlide14.xml"/>
  <Relationship Id="rId21" Type="http://schemas.openxmlformats.org/officeDocument/2006/relationships/oleObject" Target="../embeddings/oleObject24.bin"/>
  <Relationship Id="rId22" Type="http://schemas.openxmlformats.org/officeDocument/2006/relationships/image" Target="../media/image1.emf"/>
  <Relationship Id="rId23" Type="http://schemas.openxmlformats.org/officeDocument/2006/relationships/oleObject" Target="../embeddings/oleObject25.bin"/>
  <Relationship Id="rId24" Type="http://schemas.openxmlformats.org/officeDocument/2006/relationships/image" Target="../media/image19.emf"/>
  <Relationship Id="rId25" Type="http://schemas.openxmlformats.org/officeDocument/2006/relationships/oleObject" Target="../embeddings/oleObject26.bin"/>
  <Relationship Id="rId26" Type="http://schemas.openxmlformats.org/officeDocument/2006/relationships/image" Target="../media/image20.emf"/>
  <Relationship Id="rId27" Type="http://schemas.openxmlformats.org/officeDocument/2006/relationships/image" Target="../media/image13.wmf"/>
  <Relationship Id="rId28" Type="http://schemas.openxmlformats.org/officeDocument/2006/relationships/image" Target="../media/image4.wmf"/>
  <Relationship Id="rId29" Type="http://schemas.openxmlformats.org/officeDocument/2006/relationships/image" Target="../media/image14.wmf"/>
  <Relationship Id="rId3" Type="http://schemas.openxmlformats.org/officeDocument/2006/relationships/tags" Target="../tags/tag99.xml"/>
  <Relationship Id="rId30" Type="http://schemas.openxmlformats.org/officeDocument/2006/relationships/image" Target="../media/image15.wmf"/>
  <Relationship Id="rId31" Type="http://schemas.openxmlformats.org/officeDocument/2006/relationships/image" Target="../media/image16.jpeg"/>
  <Relationship Id="rId4" Type="http://schemas.openxmlformats.org/officeDocument/2006/relationships/tags" Target="../tags/tag100.xml"/>
  <Relationship Id="rId5" Type="http://schemas.openxmlformats.org/officeDocument/2006/relationships/tags" Target="../tags/tag101.xml"/>
  <Relationship Id="rId6" Type="http://schemas.openxmlformats.org/officeDocument/2006/relationships/tags" Target="../tags/tag102.xml"/>
  <Relationship Id="rId7" Type="http://schemas.openxmlformats.org/officeDocument/2006/relationships/tags" Target="../tags/tag103.xml"/>
  <Relationship Id="rId8" Type="http://schemas.openxmlformats.org/officeDocument/2006/relationships/tags" Target="../tags/tag104.xml"/>
  <Relationship Id="rId9" Type="http://schemas.openxmlformats.org/officeDocument/2006/relationships/tags" Target="../tags/tag105.xml"/>
</Relationships>

</file>

<file path=ppt/slides/_rels/slide15.xml.rels><?xml version="1.0" encoding="UTF-8"?>

<Relationships xmlns="http://schemas.openxmlformats.org/package/2006/relationships">
  <Relationship Id="rId1" Type="http://schemas.openxmlformats.org/officeDocument/2006/relationships/vmlDrawing" Target="../drawings/vmlDrawing16.vml"/>
  <Relationship Id="rId10" Type="http://schemas.openxmlformats.org/officeDocument/2006/relationships/tags" Target="../tags/tag123.xml"/>
  <Relationship Id="rId11" Type="http://schemas.openxmlformats.org/officeDocument/2006/relationships/tags" Target="../tags/tag124.xml"/>
  <Relationship Id="rId12" Type="http://schemas.openxmlformats.org/officeDocument/2006/relationships/tags" Target="../tags/tag125.xml"/>
  <Relationship Id="rId13" Type="http://schemas.openxmlformats.org/officeDocument/2006/relationships/tags" Target="../tags/tag126.xml"/>
  <Relationship Id="rId14" Type="http://schemas.openxmlformats.org/officeDocument/2006/relationships/tags" Target="../tags/tag127.xml"/>
  <Relationship Id="rId15" Type="http://schemas.openxmlformats.org/officeDocument/2006/relationships/slideLayout" Target="../slideLayouts/slideLayout1.xml"/>
  <Relationship Id="rId16" Type="http://schemas.openxmlformats.org/officeDocument/2006/relationships/notesSlide" Target="../notesSlides/notesSlide15.xml"/>
  <Relationship Id="rId17" Type="http://schemas.openxmlformats.org/officeDocument/2006/relationships/oleObject" Target="../embeddings/oleObject27.bin"/>
  <Relationship Id="rId18" Type="http://schemas.openxmlformats.org/officeDocument/2006/relationships/image" Target="../media/image3.emf"/>
  <Relationship Id="rId19" Type="http://schemas.openxmlformats.org/officeDocument/2006/relationships/oleObject" Target="../embeddings/oleObject28.bin"/>
  <Relationship Id="rId2" Type="http://schemas.openxmlformats.org/officeDocument/2006/relationships/tags" Target="../tags/tag115.xml"/>
  <Relationship Id="rId20" Type="http://schemas.openxmlformats.org/officeDocument/2006/relationships/image" Target="../media/image21.emf"/>
  <Relationship Id="rId21" Type="http://schemas.openxmlformats.org/officeDocument/2006/relationships/oleObject" Target="../embeddings/oleObject29.bin"/>
  <Relationship Id="rId22" Type="http://schemas.openxmlformats.org/officeDocument/2006/relationships/image" Target="../media/image22.emf"/>
  <Relationship Id="rId3" Type="http://schemas.openxmlformats.org/officeDocument/2006/relationships/tags" Target="../tags/tag116.xml"/>
  <Relationship Id="rId4" Type="http://schemas.openxmlformats.org/officeDocument/2006/relationships/tags" Target="../tags/tag117.xml"/>
  <Relationship Id="rId5" Type="http://schemas.openxmlformats.org/officeDocument/2006/relationships/tags" Target="../tags/tag118.xml"/>
  <Relationship Id="rId6" Type="http://schemas.openxmlformats.org/officeDocument/2006/relationships/tags" Target="../tags/tag119.xml"/>
  <Relationship Id="rId7" Type="http://schemas.openxmlformats.org/officeDocument/2006/relationships/tags" Target="../tags/tag120.xml"/>
  <Relationship Id="rId8" Type="http://schemas.openxmlformats.org/officeDocument/2006/relationships/tags" Target="../tags/tag121.xml"/>
  <Relationship Id="rId9" Type="http://schemas.openxmlformats.org/officeDocument/2006/relationships/tags" Target="../tags/tag122.xml"/>
</Relationships>

</file>

<file path=ppt/slides/_rels/slide16.xml.rels><?xml version="1.0" encoding="UTF-8"?>

<Relationships xmlns="http://schemas.openxmlformats.org/package/2006/relationships">
  <Relationship Id="rId1" Type="http://schemas.openxmlformats.org/officeDocument/2006/relationships/tags" Target="../tags/tag128.xml"/>
  <Relationship Id="rId2" Type="http://schemas.openxmlformats.org/officeDocument/2006/relationships/slideLayout" Target="../slideLayouts/slideLayout1.xml"/>
  <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
  <Relationship Id="rId1" Type="http://schemas.openxmlformats.org/officeDocument/2006/relationships/vmlDrawing" Target="../drawings/vmlDrawing17.vml"/>
  <Relationship Id="rId2" Type="http://schemas.openxmlformats.org/officeDocument/2006/relationships/tags" Target="../tags/tag129.xml"/>
  <Relationship Id="rId3" Type="http://schemas.openxmlformats.org/officeDocument/2006/relationships/tags" Target="../tags/tag130.xml"/>
  <Relationship Id="rId4" Type="http://schemas.openxmlformats.org/officeDocument/2006/relationships/tags" Target="../tags/tag131.xml"/>
  <Relationship Id="rId5" Type="http://schemas.openxmlformats.org/officeDocument/2006/relationships/slideLayout" Target="../slideLayouts/slideLayout1.xml"/>
  <Relationship Id="rId6" Type="http://schemas.openxmlformats.org/officeDocument/2006/relationships/notesSlide" Target="../notesSlides/notesSlide17.xml"/>
  <Relationship Id="rId7" Type="http://schemas.openxmlformats.org/officeDocument/2006/relationships/oleObject" Target="../embeddings/oleObject30.bin"/>
  <Relationship Id="rId8" Type="http://schemas.openxmlformats.org/officeDocument/2006/relationships/image" Target="../media/image1.emf"/>
</Relationships>

</file>

<file path=ppt/slides/_rels/slide18.xml.rels><?xml version="1.0" encoding="UTF-8"?>

<Relationships xmlns="http://schemas.openxmlformats.org/package/2006/relationships">
  <Relationship Id="rId1" Type="http://schemas.openxmlformats.org/officeDocument/2006/relationships/tags" Target="../tags/tag132.xml"/>
  <Relationship Id="rId2" Type="http://schemas.openxmlformats.org/officeDocument/2006/relationships/slideLayout" Target="../slideLayouts/slideLayout1.xml"/>
  <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
  <Relationship Id="rId1" Type="http://schemas.openxmlformats.org/officeDocument/2006/relationships/vmlDrawing" Target="../drawings/vmlDrawing18.vml"/>
  <Relationship Id="rId10" Type="http://schemas.openxmlformats.org/officeDocument/2006/relationships/notesSlide" Target="../notesSlides/notesSlide19.xml"/>
  <Relationship Id="rId11" Type="http://schemas.openxmlformats.org/officeDocument/2006/relationships/oleObject" Target="../embeddings/oleObject31.bin"/>
  <Relationship Id="rId12" Type="http://schemas.openxmlformats.org/officeDocument/2006/relationships/image" Target="../media/image1.emf"/>
  <Relationship Id="rId13" Type="http://schemas.openxmlformats.org/officeDocument/2006/relationships/oleObject" Target="../embeddings/oleObject32.bin"/>
  <Relationship Id="rId14" Type="http://schemas.openxmlformats.org/officeDocument/2006/relationships/image" Target="../media/image23.emf"/>
  <Relationship Id="rId2" Type="http://schemas.openxmlformats.org/officeDocument/2006/relationships/tags" Target="../tags/tag133.xml"/>
  <Relationship Id="rId3" Type="http://schemas.openxmlformats.org/officeDocument/2006/relationships/tags" Target="../tags/tag134.xml"/>
  <Relationship Id="rId4" Type="http://schemas.openxmlformats.org/officeDocument/2006/relationships/tags" Target="../tags/tag135.xml"/>
  <Relationship Id="rId5" Type="http://schemas.openxmlformats.org/officeDocument/2006/relationships/tags" Target="../tags/tag136.xml"/>
  <Relationship Id="rId6" Type="http://schemas.openxmlformats.org/officeDocument/2006/relationships/tags" Target="../tags/tag137.xml"/>
  <Relationship Id="rId7" Type="http://schemas.openxmlformats.org/officeDocument/2006/relationships/tags" Target="../tags/tag138.xml"/>
  <Relationship Id="rId8" Type="http://schemas.openxmlformats.org/officeDocument/2006/relationships/tags" Target="../tags/tag139.xml"/>
  <Relationship Id="rId9" Type="http://schemas.openxmlformats.org/officeDocument/2006/relationships/slideLayout" Target="../slideLayouts/slideLayout1.xml"/>
</Relationships>

</file>

<file path=ppt/slides/_rels/slide2.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tags" Target="../tags/tag6.xml"/>
  <Relationship Id="rId3" Type="http://schemas.openxmlformats.org/officeDocument/2006/relationships/slideLayout" Target="../slideLayouts/slideLayout1.xml"/>
  <Relationship Id="rId4" Type="http://schemas.openxmlformats.org/officeDocument/2006/relationships/notesSlide" Target="../notesSlides/notesSlide2.xml"/>
  <Relationship Id="rId5" Type="http://schemas.openxmlformats.org/officeDocument/2006/relationships/oleObject" Target="../embeddings/oleObject3.bin"/>
  <Relationship Id="rId6" Type="http://schemas.openxmlformats.org/officeDocument/2006/relationships/image" Target="../media/image3.emf"/>
</Relationships>

</file>

<file path=ppt/slides/_rels/slide20.xml.rels><?xml version="1.0" encoding="UTF-8"?>

<Relationships xmlns="http://schemas.openxmlformats.org/package/2006/relationships">
  <Relationship Id="rId1" Type="http://schemas.openxmlformats.org/officeDocument/2006/relationships/vmlDrawing" Target="../drawings/vmlDrawing19.vml"/>
  <Relationship Id="rId10" Type="http://schemas.openxmlformats.org/officeDocument/2006/relationships/tags" Target="../tags/tag148.xml"/>
  <Relationship Id="rId11" Type="http://schemas.openxmlformats.org/officeDocument/2006/relationships/tags" Target="../tags/tag149.xml"/>
  <Relationship Id="rId12" Type="http://schemas.openxmlformats.org/officeDocument/2006/relationships/tags" Target="../tags/tag150.xml"/>
  <Relationship Id="rId13" Type="http://schemas.openxmlformats.org/officeDocument/2006/relationships/tags" Target="../tags/tag151.xml"/>
  <Relationship Id="rId14" Type="http://schemas.openxmlformats.org/officeDocument/2006/relationships/tags" Target="../tags/tag152.xml"/>
  <Relationship Id="rId15" Type="http://schemas.openxmlformats.org/officeDocument/2006/relationships/tags" Target="../tags/tag153.xml"/>
  <Relationship Id="rId16" Type="http://schemas.openxmlformats.org/officeDocument/2006/relationships/tags" Target="../tags/tag154.xml"/>
  <Relationship Id="rId17" Type="http://schemas.openxmlformats.org/officeDocument/2006/relationships/tags" Target="../tags/tag155.xml"/>
  <Relationship Id="rId18" Type="http://schemas.openxmlformats.org/officeDocument/2006/relationships/tags" Target="../tags/tag156.xml"/>
  <Relationship Id="rId19" Type="http://schemas.openxmlformats.org/officeDocument/2006/relationships/tags" Target="../tags/tag157.xml"/>
  <Relationship Id="rId2" Type="http://schemas.openxmlformats.org/officeDocument/2006/relationships/tags" Target="../tags/tag140.xml"/>
  <Relationship Id="rId20" Type="http://schemas.openxmlformats.org/officeDocument/2006/relationships/tags" Target="../tags/tag158.xml"/>
  <Relationship Id="rId21" Type="http://schemas.openxmlformats.org/officeDocument/2006/relationships/tags" Target="../tags/tag159.xml"/>
  <Relationship Id="rId22" Type="http://schemas.openxmlformats.org/officeDocument/2006/relationships/tags" Target="../tags/tag160.xml"/>
  <Relationship Id="rId23" Type="http://schemas.openxmlformats.org/officeDocument/2006/relationships/slideLayout" Target="../slideLayouts/slideLayout1.xml"/>
  <Relationship Id="rId24" Type="http://schemas.openxmlformats.org/officeDocument/2006/relationships/notesSlide" Target="../notesSlides/notesSlide20.xml"/>
  <Relationship Id="rId25" Type="http://schemas.openxmlformats.org/officeDocument/2006/relationships/oleObject" Target="../embeddings/oleObject33.bin"/>
  <Relationship Id="rId26" Type="http://schemas.openxmlformats.org/officeDocument/2006/relationships/image" Target="../media/image3.emf"/>
  <Relationship Id="rId27" Type="http://schemas.openxmlformats.org/officeDocument/2006/relationships/oleObject" Target="../embeddings/oleObject34.bin"/>
  <Relationship Id="rId28" Type="http://schemas.openxmlformats.org/officeDocument/2006/relationships/image" Target="../media/image24.emf"/>
  <Relationship Id="rId3" Type="http://schemas.openxmlformats.org/officeDocument/2006/relationships/tags" Target="../tags/tag141.xml"/>
  <Relationship Id="rId4" Type="http://schemas.openxmlformats.org/officeDocument/2006/relationships/tags" Target="../tags/tag142.xml"/>
  <Relationship Id="rId5" Type="http://schemas.openxmlformats.org/officeDocument/2006/relationships/tags" Target="../tags/tag143.xml"/>
  <Relationship Id="rId6" Type="http://schemas.openxmlformats.org/officeDocument/2006/relationships/tags" Target="../tags/tag144.xml"/>
  <Relationship Id="rId7" Type="http://schemas.openxmlformats.org/officeDocument/2006/relationships/tags" Target="../tags/tag145.xml"/>
  <Relationship Id="rId8" Type="http://schemas.openxmlformats.org/officeDocument/2006/relationships/tags" Target="../tags/tag146.xml"/>
  <Relationship Id="rId9" Type="http://schemas.openxmlformats.org/officeDocument/2006/relationships/tags" Target="../tags/tag147.xml"/>
</Relationships>

</file>

<file path=ppt/slides/_rels/slide21.xml.rels><?xml version="1.0" encoding="UTF-8"?>

<Relationships xmlns="http://schemas.openxmlformats.org/package/2006/relationships">
  <Relationship Id="rId1" Type="http://schemas.openxmlformats.org/officeDocument/2006/relationships/vmlDrawing" Target="../drawings/vmlDrawing20.vml"/>
  <Relationship Id="rId10" Type="http://schemas.openxmlformats.org/officeDocument/2006/relationships/tags" Target="../tags/tag169.xml"/>
  <Relationship Id="rId11" Type="http://schemas.openxmlformats.org/officeDocument/2006/relationships/tags" Target="../tags/tag170.xml"/>
  <Relationship Id="rId12" Type="http://schemas.openxmlformats.org/officeDocument/2006/relationships/tags" Target="../tags/tag171.xml"/>
  <Relationship Id="rId13" Type="http://schemas.openxmlformats.org/officeDocument/2006/relationships/tags" Target="../tags/tag172.xml"/>
  <Relationship Id="rId14" Type="http://schemas.openxmlformats.org/officeDocument/2006/relationships/tags" Target="../tags/tag173.xml"/>
  <Relationship Id="rId15" Type="http://schemas.openxmlformats.org/officeDocument/2006/relationships/tags" Target="../tags/tag174.xml"/>
  <Relationship Id="rId16" Type="http://schemas.openxmlformats.org/officeDocument/2006/relationships/tags" Target="../tags/tag175.xml"/>
  <Relationship Id="rId17" Type="http://schemas.openxmlformats.org/officeDocument/2006/relationships/tags" Target="../tags/tag176.xml"/>
  <Relationship Id="rId18" Type="http://schemas.openxmlformats.org/officeDocument/2006/relationships/tags" Target="../tags/tag177.xml"/>
  <Relationship Id="rId19" Type="http://schemas.openxmlformats.org/officeDocument/2006/relationships/slideLayout" Target="../slideLayouts/slideLayout1.xml"/>
  <Relationship Id="rId2" Type="http://schemas.openxmlformats.org/officeDocument/2006/relationships/tags" Target="../tags/tag161.xml"/>
  <Relationship Id="rId20" Type="http://schemas.openxmlformats.org/officeDocument/2006/relationships/notesSlide" Target="../notesSlides/notesSlide21.xml"/>
  <Relationship Id="rId21" Type="http://schemas.openxmlformats.org/officeDocument/2006/relationships/oleObject" Target="../embeddings/oleObject35.bin"/>
  <Relationship Id="rId22" Type="http://schemas.openxmlformats.org/officeDocument/2006/relationships/image" Target="../media/image3.emf"/>
  <Relationship Id="rId23" Type="http://schemas.openxmlformats.org/officeDocument/2006/relationships/oleObject" Target="../embeddings/oleObject36.bin"/>
  <Relationship Id="rId24" Type="http://schemas.openxmlformats.org/officeDocument/2006/relationships/image" Target="../media/image25.emf"/>
  <Relationship Id="rId3" Type="http://schemas.openxmlformats.org/officeDocument/2006/relationships/tags" Target="../tags/tag162.xml"/>
  <Relationship Id="rId4" Type="http://schemas.openxmlformats.org/officeDocument/2006/relationships/tags" Target="../tags/tag163.xml"/>
  <Relationship Id="rId5" Type="http://schemas.openxmlformats.org/officeDocument/2006/relationships/tags" Target="../tags/tag164.xml"/>
  <Relationship Id="rId6" Type="http://schemas.openxmlformats.org/officeDocument/2006/relationships/tags" Target="../tags/tag165.xml"/>
  <Relationship Id="rId7" Type="http://schemas.openxmlformats.org/officeDocument/2006/relationships/tags" Target="../tags/tag166.xml"/>
  <Relationship Id="rId8" Type="http://schemas.openxmlformats.org/officeDocument/2006/relationships/tags" Target="../tags/tag167.xml"/>
  <Relationship Id="rId9" Type="http://schemas.openxmlformats.org/officeDocument/2006/relationships/tags" Target="../tags/tag168.xml"/>
</Relationships>

</file>

<file path=ppt/slides/_rels/slide22.xml.rels><?xml version="1.0" encoding="UTF-8"?>

<Relationships xmlns="http://schemas.openxmlformats.org/package/2006/relationships">
  <Relationship Id="rId1" Type="http://schemas.openxmlformats.org/officeDocument/2006/relationships/vmlDrawing" Target="../drawings/vmlDrawing21.vml"/>
  <Relationship Id="rId10" Type="http://schemas.openxmlformats.org/officeDocument/2006/relationships/tags" Target="../tags/tag186.xml"/>
  <Relationship Id="rId11" Type="http://schemas.openxmlformats.org/officeDocument/2006/relationships/tags" Target="../tags/tag187.xml"/>
  <Relationship Id="rId12" Type="http://schemas.openxmlformats.org/officeDocument/2006/relationships/tags" Target="../tags/tag188.xml"/>
  <Relationship Id="rId13" Type="http://schemas.openxmlformats.org/officeDocument/2006/relationships/tags" Target="../tags/tag189.xml"/>
  <Relationship Id="rId14" Type="http://schemas.openxmlformats.org/officeDocument/2006/relationships/tags" Target="../tags/tag190.xml"/>
  <Relationship Id="rId15" Type="http://schemas.openxmlformats.org/officeDocument/2006/relationships/tags" Target="../tags/tag191.xml"/>
  <Relationship Id="rId16" Type="http://schemas.openxmlformats.org/officeDocument/2006/relationships/slideLayout" Target="../slideLayouts/slideLayout1.xml"/>
  <Relationship Id="rId17" Type="http://schemas.openxmlformats.org/officeDocument/2006/relationships/notesSlide" Target="../notesSlides/notesSlide22.xml"/>
  <Relationship Id="rId18" Type="http://schemas.openxmlformats.org/officeDocument/2006/relationships/oleObject" Target="../embeddings/oleObject37.bin"/>
  <Relationship Id="rId19" Type="http://schemas.openxmlformats.org/officeDocument/2006/relationships/image" Target="../media/image3.emf"/>
  <Relationship Id="rId2" Type="http://schemas.openxmlformats.org/officeDocument/2006/relationships/tags" Target="../tags/tag178.xml"/>
  <Relationship Id="rId20" Type="http://schemas.openxmlformats.org/officeDocument/2006/relationships/oleObject" Target="../embeddings/oleObject38.bin"/>
  <Relationship Id="rId21" Type="http://schemas.openxmlformats.org/officeDocument/2006/relationships/image" Target="../media/image26.emf"/>
  <Relationship Id="rId3" Type="http://schemas.openxmlformats.org/officeDocument/2006/relationships/tags" Target="../tags/tag179.xml"/>
  <Relationship Id="rId4" Type="http://schemas.openxmlformats.org/officeDocument/2006/relationships/tags" Target="../tags/tag180.xml"/>
  <Relationship Id="rId5" Type="http://schemas.openxmlformats.org/officeDocument/2006/relationships/tags" Target="../tags/tag181.xml"/>
  <Relationship Id="rId6" Type="http://schemas.openxmlformats.org/officeDocument/2006/relationships/tags" Target="../tags/tag182.xml"/>
  <Relationship Id="rId7" Type="http://schemas.openxmlformats.org/officeDocument/2006/relationships/tags" Target="../tags/tag183.xml"/>
  <Relationship Id="rId8" Type="http://schemas.openxmlformats.org/officeDocument/2006/relationships/tags" Target="../tags/tag184.xml"/>
  <Relationship Id="rId9" Type="http://schemas.openxmlformats.org/officeDocument/2006/relationships/tags" Target="../tags/tag185.xml"/>
</Relationships>

</file>

<file path=ppt/slides/_rels/slide23.xml.rels><?xml version="1.0" encoding="UTF-8"?>

<Relationships xmlns="http://schemas.openxmlformats.org/package/2006/relationships">
  <Relationship Id="rId1" Type="http://schemas.openxmlformats.org/officeDocument/2006/relationships/tags" Target="../tags/tag192.xml"/>
  <Relationship Id="rId2" Type="http://schemas.openxmlformats.org/officeDocument/2006/relationships/slideLayout" Target="../slideLayouts/slideLayout1.xml"/>
  <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
  <Relationship Id="rId1" Type="http://schemas.openxmlformats.org/officeDocument/2006/relationships/vmlDrawing" Target="../drawings/vmlDrawing22.vml"/>
  <Relationship Id="rId10" Type="http://schemas.openxmlformats.org/officeDocument/2006/relationships/tags" Target="../tags/tag201.xml"/>
  <Relationship Id="rId11" Type="http://schemas.openxmlformats.org/officeDocument/2006/relationships/tags" Target="../tags/tag202.xml"/>
  <Relationship Id="rId12" Type="http://schemas.openxmlformats.org/officeDocument/2006/relationships/tags" Target="../tags/tag203.xml"/>
  <Relationship Id="rId13" Type="http://schemas.openxmlformats.org/officeDocument/2006/relationships/tags" Target="../tags/tag204.xml"/>
  <Relationship Id="rId14" Type="http://schemas.openxmlformats.org/officeDocument/2006/relationships/tags" Target="../tags/tag205.xml"/>
  <Relationship Id="rId15" Type="http://schemas.openxmlformats.org/officeDocument/2006/relationships/slideLayout" Target="../slideLayouts/slideLayout1.xml"/>
  <Relationship Id="rId16" Type="http://schemas.openxmlformats.org/officeDocument/2006/relationships/notesSlide" Target="../notesSlides/notesSlide24.xml"/>
  <Relationship Id="rId17" Type="http://schemas.openxmlformats.org/officeDocument/2006/relationships/oleObject" Target="../embeddings/oleObject39.bin"/>
  <Relationship Id="rId18" Type="http://schemas.openxmlformats.org/officeDocument/2006/relationships/image" Target="../media/image3.emf"/>
  <Relationship Id="rId19" Type="http://schemas.openxmlformats.org/officeDocument/2006/relationships/oleObject" Target="../embeddings/oleObject40.bin"/>
  <Relationship Id="rId2" Type="http://schemas.openxmlformats.org/officeDocument/2006/relationships/tags" Target="../tags/tag193.xml"/>
  <Relationship Id="rId20" Type="http://schemas.openxmlformats.org/officeDocument/2006/relationships/image" Target="../media/image27.emf"/>
  <Relationship Id="rId21" Type="http://schemas.openxmlformats.org/officeDocument/2006/relationships/oleObject" Target="../embeddings/oleObject41.bin"/>
  <Relationship Id="rId22" Type="http://schemas.openxmlformats.org/officeDocument/2006/relationships/image" Target="../media/image28.emf"/>
  <Relationship Id="rId3" Type="http://schemas.openxmlformats.org/officeDocument/2006/relationships/tags" Target="../tags/tag194.xml"/>
  <Relationship Id="rId4" Type="http://schemas.openxmlformats.org/officeDocument/2006/relationships/tags" Target="../tags/tag195.xml"/>
  <Relationship Id="rId5" Type="http://schemas.openxmlformats.org/officeDocument/2006/relationships/tags" Target="../tags/tag196.xml"/>
  <Relationship Id="rId6" Type="http://schemas.openxmlformats.org/officeDocument/2006/relationships/tags" Target="../tags/tag197.xml"/>
  <Relationship Id="rId7" Type="http://schemas.openxmlformats.org/officeDocument/2006/relationships/tags" Target="../tags/tag198.xml"/>
  <Relationship Id="rId8" Type="http://schemas.openxmlformats.org/officeDocument/2006/relationships/tags" Target="../tags/tag199.xml"/>
  <Relationship Id="rId9" Type="http://schemas.openxmlformats.org/officeDocument/2006/relationships/tags" Target="../tags/tag200.xml"/>
</Relationships>

</file>

<file path=ppt/slides/_rels/slide25.xml.rels><?xml version="1.0" encoding="UTF-8"?>

<Relationships xmlns="http://schemas.openxmlformats.org/package/2006/relationships">
  <Relationship Id="rId1" Type="http://schemas.openxmlformats.org/officeDocument/2006/relationships/vmlDrawing" Target="../drawings/vmlDrawing23.vml"/>
  <Relationship Id="rId2" Type="http://schemas.openxmlformats.org/officeDocument/2006/relationships/tags" Target="../tags/tag206.xml"/>
  <Relationship Id="rId3" Type="http://schemas.openxmlformats.org/officeDocument/2006/relationships/tags" Target="../tags/tag207.xml"/>
  <Relationship Id="rId4" Type="http://schemas.openxmlformats.org/officeDocument/2006/relationships/slideLayout" Target="../slideLayouts/slideLayout1.xml"/>
  <Relationship Id="rId5" Type="http://schemas.openxmlformats.org/officeDocument/2006/relationships/notesSlide" Target="../notesSlides/notesSlide25.xml"/>
  <Relationship Id="rId6" Type="http://schemas.openxmlformats.org/officeDocument/2006/relationships/oleObject" Target="../embeddings/oleObject42.bin"/>
  <Relationship Id="rId7" Type="http://schemas.openxmlformats.org/officeDocument/2006/relationships/image" Target="../media/image3.emf"/>
</Relationships>

</file>

<file path=ppt/slides/_rels/slide26.xml.rels><?xml version="1.0" encoding="UTF-8"?>

<Relationships xmlns="http://schemas.openxmlformats.org/package/2006/relationships">
  <Relationship Id="rId1" Type="http://schemas.openxmlformats.org/officeDocument/2006/relationships/vmlDrawing" Target="../drawings/vmlDrawing24.vml"/>
  <Relationship Id="rId10" Type="http://schemas.openxmlformats.org/officeDocument/2006/relationships/tags" Target="../tags/tag216.xml"/>
  <Relationship Id="rId11" Type="http://schemas.openxmlformats.org/officeDocument/2006/relationships/tags" Target="../tags/tag217.xml"/>
  <Relationship Id="rId12" Type="http://schemas.openxmlformats.org/officeDocument/2006/relationships/tags" Target="../tags/tag218.xml"/>
  <Relationship Id="rId13" Type="http://schemas.openxmlformats.org/officeDocument/2006/relationships/tags" Target="../tags/tag219.xml"/>
  <Relationship Id="rId14" Type="http://schemas.openxmlformats.org/officeDocument/2006/relationships/tags" Target="../tags/tag220.xml"/>
  <Relationship Id="rId15" Type="http://schemas.openxmlformats.org/officeDocument/2006/relationships/tags" Target="../tags/tag221.xml"/>
  <Relationship Id="rId16" Type="http://schemas.openxmlformats.org/officeDocument/2006/relationships/tags" Target="../tags/tag222.xml"/>
  <Relationship Id="rId17" Type="http://schemas.openxmlformats.org/officeDocument/2006/relationships/tags" Target="../tags/tag223.xml"/>
  <Relationship Id="rId18" Type="http://schemas.openxmlformats.org/officeDocument/2006/relationships/tags" Target="../tags/tag224.xml"/>
  <Relationship Id="rId19" Type="http://schemas.openxmlformats.org/officeDocument/2006/relationships/tags" Target="../tags/tag225.xml"/>
  <Relationship Id="rId2" Type="http://schemas.openxmlformats.org/officeDocument/2006/relationships/tags" Target="../tags/tag208.xml"/>
  <Relationship Id="rId20" Type="http://schemas.openxmlformats.org/officeDocument/2006/relationships/tags" Target="../tags/tag226.xml"/>
  <Relationship Id="rId21" Type="http://schemas.openxmlformats.org/officeDocument/2006/relationships/tags" Target="../tags/tag227.xml"/>
  <Relationship Id="rId22" Type="http://schemas.openxmlformats.org/officeDocument/2006/relationships/tags" Target="../tags/tag228.xml"/>
  <Relationship Id="rId23" Type="http://schemas.openxmlformats.org/officeDocument/2006/relationships/tags" Target="../tags/tag229.xml"/>
  <Relationship Id="rId24" Type="http://schemas.openxmlformats.org/officeDocument/2006/relationships/tags" Target="../tags/tag230.xml"/>
  <Relationship Id="rId25" Type="http://schemas.openxmlformats.org/officeDocument/2006/relationships/tags" Target="../tags/tag231.xml"/>
  <Relationship Id="rId26" Type="http://schemas.openxmlformats.org/officeDocument/2006/relationships/slideLayout" Target="../slideLayouts/slideLayout1.xml"/>
  <Relationship Id="rId27" Type="http://schemas.openxmlformats.org/officeDocument/2006/relationships/notesSlide" Target="../notesSlides/notesSlide26.xml"/>
  <Relationship Id="rId28" Type="http://schemas.openxmlformats.org/officeDocument/2006/relationships/oleObject" Target="../embeddings/oleObject43.bin"/>
  <Relationship Id="rId29" Type="http://schemas.openxmlformats.org/officeDocument/2006/relationships/image" Target="../media/image3.emf"/>
  <Relationship Id="rId3" Type="http://schemas.openxmlformats.org/officeDocument/2006/relationships/tags" Target="../tags/tag209.xml"/>
  <Relationship Id="rId30" Type="http://schemas.openxmlformats.org/officeDocument/2006/relationships/oleObject" Target="../embeddings/oleObject44.bin"/>
  <Relationship Id="rId31" Type="http://schemas.openxmlformats.org/officeDocument/2006/relationships/image" Target="../media/image29.emf"/>
  <Relationship Id="rId32" Type="http://schemas.openxmlformats.org/officeDocument/2006/relationships/oleObject" Target="../embeddings/oleObject45.bin"/>
  <Relationship Id="rId33" Type="http://schemas.openxmlformats.org/officeDocument/2006/relationships/image" Target="../media/image30.emf"/>
  <Relationship Id="rId34" Type="http://schemas.openxmlformats.org/officeDocument/2006/relationships/oleObject" Target="../embeddings/oleObject46.bin"/>
  <Relationship Id="rId35" Type="http://schemas.openxmlformats.org/officeDocument/2006/relationships/image" Target="../media/image31.emf"/>
  <Relationship Id="rId36" Type="http://schemas.openxmlformats.org/officeDocument/2006/relationships/oleObject" Target="../embeddings/oleObject47.bin"/>
  <Relationship Id="rId37" Type="http://schemas.openxmlformats.org/officeDocument/2006/relationships/image" Target="../media/image32.emf"/>
  <Relationship Id="rId38" Type="http://schemas.openxmlformats.org/officeDocument/2006/relationships/oleObject" Target="../embeddings/oleObject48.bin"/>
  <Relationship Id="rId39" Type="http://schemas.openxmlformats.org/officeDocument/2006/relationships/image" Target="../media/image33.emf"/>
  <Relationship Id="rId4" Type="http://schemas.openxmlformats.org/officeDocument/2006/relationships/tags" Target="../tags/tag210.xml"/>
  <Relationship Id="rId40" Type="http://schemas.openxmlformats.org/officeDocument/2006/relationships/oleObject" Target="../embeddings/oleObject49.bin"/>
  <Relationship Id="rId41" Type="http://schemas.openxmlformats.org/officeDocument/2006/relationships/image" Target="../media/image34.emf"/>
  <Relationship Id="rId5" Type="http://schemas.openxmlformats.org/officeDocument/2006/relationships/tags" Target="../tags/tag211.xml"/>
  <Relationship Id="rId6" Type="http://schemas.openxmlformats.org/officeDocument/2006/relationships/tags" Target="../tags/tag212.xml"/>
  <Relationship Id="rId7" Type="http://schemas.openxmlformats.org/officeDocument/2006/relationships/tags" Target="../tags/tag213.xml"/>
  <Relationship Id="rId8" Type="http://schemas.openxmlformats.org/officeDocument/2006/relationships/tags" Target="../tags/tag214.xml"/>
  <Relationship Id="rId9" Type="http://schemas.openxmlformats.org/officeDocument/2006/relationships/tags" Target="../tags/tag215.xml"/>
</Relationships>

</file>

<file path=ppt/slides/_rels/slide27.xml.rels><?xml version="1.0" encoding="UTF-8"?>

<Relationships xmlns="http://schemas.openxmlformats.org/package/2006/relationships">
  <Relationship Id="rId1" Type="http://schemas.openxmlformats.org/officeDocument/2006/relationships/vmlDrawing" Target="../drawings/vmlDrawing25.vml"/>
  <Relationship Id="rId2" Type="http://schemas.openxmlformats.org/officeDocument/2006/relationships/tags" Target="../tags/tag232.xml"/>
  <Relationship Id="rId3" Type="http://schemas.openxmlformats.org/officeDocument/2006/relationships/tags" Target="../tags/tag233.xml"/>
  <Relationship Id="rId4" Type="http://schemas.openxmlformats.org/officeDocument/2006/relationships/slideLayout" Target="../slideLayouts/slideLayout1.xml"/>
  <Relationship Id="rId5" Type="http://schemas.openxmlformats.org/officeDocument/2006/relationships/notesSlide" Target="../notesSlides/notesSlide27.xml"/>
  <Relationship Id="rId6" Type="http://schemas.openxmlformats.org/officeDocument/2006/relationships/oleObject" Target="../embeddings/oleObject50.bin"/>
  <Relationship Id="rId7" Type="http://schemas.openxmlformats.org/officeDocument/2006/relationships/image" Target="../media/image3.emf"/>
</Relationships>

</file>

<file path=ppt/slides/_rels/slide28.xml.rels><?xml version="1.0" encoding="UTF-8"?>

<Relationships xmlns="http://schemas.openxmlformats.org/package/2006/relationships">
  <Relationship Id="rId1" Type="http://schemas.openxmlformats.org/officeDocument/2006/relationships/vmlDrawing" Target="../drawings/vmlDrawing26.vml"/>
  <Relationship Id="rId2" Type="http://schemas.openxmlformats.org/officeDocument/2006/relationships/tags" Target="../tags/tag234.xml"/>
  <Relationship Id="rId3" Type="http://schemas.openxmlformats.org/officeDocument/2006/relationships/tags" Target="../tags/tag235.xml"/>
  <Relationship Id="rId4" Type="http://schemas.openxmlformats.org/officeDocument/2006/relationships/slideLayout" Target="../slideLayouts/slideLayout1.xml"/>
  <Relationship Id="rId5" Type="http://schemas.openxmlformats.org/officeDocument/2006/relationships/notesSlide" Target="../notesSlides/notesSlide28.xml"/>
  <Relationship Id="rId6" Type="http://schemas.openxmlformats.org/officeDocument/2006/relationships/oleObject" Target="../embeddings/oleObject51.bin"/>
  <Relationship Id="rId7" Type="http://schemas.openxmlformats.org/officeDocument/2006/relationships/image" Target="../media/image3.emf"/>
</Relationships>

</file>

<file path=ppt/slides/_rels/slide29.xml.rels><?xml version="1.0" encoding="UTF-8"?>

<Relationships xmlns="http://schemas.openxmlformats.org/package/2006/relationships">
  <Relationship Id="rId1" Type="http://schemas.openxmlformats.org/officeDocument/2006/relationships/vmlDrawing" Target="../drawings/vmlDrawing27.vml"/>
  <Relationship Id="rId10" Type="http://schemas.openxmlformats.org/officeDocument/2006/relationships/notesSlide" Target="../notesSlides/notesSlide29.xml"/>
  <Relationship Id="rId11" Type="http://schemas.openxmlformats.org/officeDocument/2006/relationships/oleObject" Target="../embeddings/oleObject52.bin"/>
  <Relationship Id="rId12" Type="http://schemas.openxmlformats.org/officeDocument/2006/relationships/image" Target="../media/image1.emf"/>
  <Relationship Id="rId13" Type="http://schemas.openxmlformats.org/officeDocument/2006/relationships/oleObject" Target="../embeddings/oleObject53.bin"/>
  <Relationship Id="rId14" Type="http://schemas.openxmlformats.org/officeDocument/2006/relationships/image" Target="../media/image35.emf"/>
  <Relationship Id="rId2" Type="http://schemas.openxmlformats.org/officeDocument/2006/relationships/tags" Target="../tags/tag236.xml"/>
  <Relationship Id="rId3" Type="http://schemas.openxmlformats.org/officeDocument/2006/relationships/tags" Target="../tags/tag237.xml"/>
  <Relationship Id="rId4" Type="http://schemas.openxmlformats.org/officeDocument/2006/relationships/tags" Target="../tags/tag238.xml"/>
  <Relationship Id="rId5" Type="http://schemas.openxmlformats.org/officeDocument/2006/relationships/tags" Target="../tags/tag239.xml"/>
  <Relationship Id="rId6" Type="http://schemas.openxmlformats.org/officeDocument/2006/relationships/tags" Target="../tags/tag240.xml"/>
  <Relationship Id="rId7" Type="http://schemas.openxmlformats.org/officeDocument/2006/relationships/tags" Target="../tags/tag241.xml"/>
  <Relationship Id="rId8" Type="http://schemas.openxmlformats.org/officeDocument/2006/relationships/tags" Target="../tags/tag242.xml"/>
  <Relationship Id="rId9" Type="http://schemas.openxmlformats.org/officeDocument/2006/relationships/slideLayout" Target="../slideLayouts/slideLayout1.xml"/>
</Relationships>

</file>

<file path=ppt/slides/_rels/slide3.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tags" Target="../tags/tag7.xml"/>
  <Relationship Id="rId3" Type="http://schemas.openxmlformats.org/officeDocument/2006/relationships/slideLayout" Target="../slideLayouts/slideLayout1.xml"/>
  <Relationship Id="rId4" Type="http://schemas.openxmlformats.org/officeDocument/2006/relationships/notesSlide" Target="../notesSlides/notesSlide3.xml"/>
  <Relationship Id="rId5" Type="http://schemas.openxmlformats.org/officeDocument/2006/relationships/oleObject" Target="../embeddings/oleObject4.bin"/>
  <Relationship Id="rId6" Type="http://schemas.openxmlformats.org/officeDocument/2006/relationships/image" Target="../media/image3.emf"/>
</Relationships>

</file>

<file path=ppt/slides/_rels/slide30.xml.rels><?xml version="1.0" encoding="UTF-8"?>

<Relationships xmlns="http://schemas.openxmlformats.org/package/2006/relationships">
  <Relationship Id="rId1" Type="http://schemas.openxmlformats.org/officeDocument/2006/relationships/vmlDrawing" Target="../drawings/vmlDrawing28.vml"/>
  <Relationship Id="rId10" Type="http://schemas.openxmlformats.org/officeDocument/2006/relationships/tags" Target="../tags/tag251.xml"/>
  <Relationship Id="rId11" Type="http://schemas.openxmlformats.org/officeDocument/2006/relationships/tags" Target="../tags/tag252.xml"/>
  <Relationship Id="rId12" Type="http://schemas.openxmlformats.org/officeDocument/2006/relationships/tags" Target="../tags/tag253.xml"/>
  <Relationship Id="rId13" Type="http://schemas.openxmlformats.org/officeDocument/2006/relationships/tags" Target="../tags/tag254.xml"/>
  <Relationship Id="rId14" Type="http://schemas.openxmlformats.org/officeDocument/2006/relationships/tags" Target="../tags/tag255.xml"/>
  <Relationship Id="rId15" Type="http://schemas.openxmlformats.org/officeDocument/2006/relationships/tags" Target="../tags/tag256.xml"/>
  <Relationship Id="rId16" Type="http://schemas.openxmlformats.org/officeDocument/2006/relationships/tags" Target="../tags/tag257.xml"/>
  <Relationship Id="rId17" Type="http://schemas.openxmlformats.org/officeDocument/2006/relationships/tags" Target="../tags/tag258.xml"/>
  <Relationship Id="rId18" Type="http://schemas.openxmlformats.org/officeDocument/2006/relationships/tags" Target="../tags/tag259.xml"/>
  <Relationship Id="rId19" Type="http://schemas.openxmlformats.org/officeDocument/2006/relationships/tags" Target="../tags/tag260.xml"/>
  <Relationship Id="rId2" Type="http://schemas.openxmlformats.org/officeDocument/2006/relationships/tags" Target="../tags/tag243.xml"/>
  <Relationship Id="rId20" Type="http://schemas.openxmlformats.org/officeDocument/2006/relationships/tags" Target="../tags/tag261.xml"/>
  <Relationship Id="rId21" Type="http://schemas.openxmlformats.org/officeDocument/2006/relationships/slideLayout" Target="../slideLayouts/slideLayout1.xml"/>
  <Relationship Id="rId22" Type="http://schemas.openxmlformats.org/officeDocument/2006/relationships/notesSlide" Target="../notesSlides/notesSlide30.xml"/>
  <Relationship Id="rId23" Type="http://schemas.openxmlformats.org/officeDocument/2006/relationships/oleObject" Target="../embeddings/oleObject54.bin"/>
  <Relationship Id="rId24" Type="http://schemas.openxmlformats.org/officeDocument/2006/relationships/image" Target="../media/image3.emf"/>
  <Relationship Id="rId25" Type="http://schemas.openxmlformats.org/officeDocument/2006/relationships/oleObject" Target="../embeddings/oleObject55.bin"/>
  <Relationship Id="rId26" Type="http://schemas.openxmlformats.org/officeDocument/2006/relationships/image" Target="../media/image36.emf"/>
  <Relationship Id="rId3" Type="http://schemas.openxmlformats.org/officeDocument/2006/relationships/tags" Target="../tags/tag244.xml"/>
  <Relationship Id="rId4" Type="http://schemas.openxmlformats.org/officeDocument/2006/relationships/tags" Target="../tags/tag245.xml"/>
  <Relationship Id="rId5" Type="http://schemas.openxmlformats.org/officeDocument/2006/relationships/tags" Target="../tags/tag246.xml"/>
  <Relationship Id="rId6" Type="http://schemas.openxmlformats.org/officeDocument/2006/relationships/tags" Target="../tags/tag247.xml"/>
  <Relationship Id="rId7" Type="http://schemas.openxmlformats.org/officeDocument/2006/relationships/tags" Target="../tags/tag248.xml"/>
  <Relationship Id="rId8" Type="http://schemas.openxmlformats.org/officeDocument/2006/relationships/tags" Target="../tags/tag249.xml"/>
  <Relationship Id="rId9" Type="http://schemas.openxmlformats.org/officeDocument/2006/relationships/tags" Target="../tags/tag250.xml"/>
</Relationships>

</file>

<file path=ppt/slides/_rels/slide31.xml.rels><?xml version="1.0" encoding="UTF-8"?>

<Relationships xmlns="http://schemas.openxmlformats.org/package/2006/relationships">
  <Relationship Id="rId1" Type="http://schemas.openxmlformats.org/officeDocument/2006/relationships/vmlDrawing" Target="../drawings/vmlDrawing29.vml"/>
  <Relationship Id="rId10" Type="http://schemas.openxmlformats.org/officeDocument/2006/relationships/notesSlide" Target="../notesSlides/notesSlide31.xml"/>
  <Relationship Id="rId11" Type="http://schemas.openxmlformats.org/officeDocument/2006/relationships/oleObject" Target="../embeddings/oleObject56.bin"/>
  <Relationship Id="rId12" Type="http://schemas.openxmlformats.org/officeDocument/2006/relationships/image" Target="../media/image1.emf"/>
  <Relationship Id="rId13" Type="http://schemas.openxmlformats.org/officeDocument/2006/relationships/oleObject" Target="../embeddings/oleObject57.bin"/>
  <Relationship Id="rId14" Type="http://schemas.openxmlformats.org/officeDocument/2006/relationships/image" Target="../media/image37.emf"/>
  <Relationship Id="rId2" Type="http://schemas.openxmlformats.org/officeDocument/2006/relationships/tags" Target="../tags/tag262.xml"/>
  <Relationship Id="rId3" Type="http://schemas.openxmlformats.org/officeDocument/2006/relationships/tags" Target="../tags/tag263.xml"/>
  <Relationship Id="rId4" Type="http://schemas.openxmlformats.org/officeDocument/2006/relationships/tags" Target="../tags/tag264.xml"/>
  <Relationship Id="rId5" Type="http://schemas.openxmlformats.org/officeDocument/2006/relationships/tags" Target="../tags/tag265.xml"/>
  <Relationship Id="rId6" Type="http://schemas.openxmlformats.org/officeDocument/2006/relationships/tags" Target="../tags/tag266.xml"/>
  <Relationship Id="rId7" Type="http://schemas.openxmlformats.org/officeDocument/2006/relationships/tags" Target="../tags/tag267.xml"/>
  <Relationship Id="rId8" Type="http://schemas.openxmlformats.org/officeDocument/2006/relationships/tags" Target="../tags/tag268.xml"/>
  <Relationship Id="rId9" Type="http://schemas.openxmlformats.org/officeDocument/2006/relationships/slideLayout" Target="../slideLayouts/slideLayout1.xml"/>
</Relationships>

</file>

<file path=ppt/slides/_rels/slide32.xml.rels><?xml version="1.0" encoding="UTF-8"?>

<Relationships xmlns="http://schemas.openxmlformats.org/package/2006/relationships">
  <Relationship Id="rId1" Type="http://schemas.openxmlformats.org/officeDocument/2006/relationships/vmlDrawing" Target="../drawings/vmlDrawing30.vml"/>
  <Relationship Id="rId10" Type="http://schemas.openxmlformats.org/officeDocument/2006/relationships/tags" Target="../tags/tag277.xml"/>
  <Relationship Id="rId11" Type="http://schemas.openxmlformats.org/officeDocument/2006/relationships/tags" Target="../tags/tag278.xml"/>
  <Relationship Id="rId12" Type="http://schemas.openxmlformats.org/officeDocument/2006/relationships/tags" Target="../tags/tag279.xml"/>
  <Relationship Id="rId13" Type="http://schemas.openxmlformats.org/officeDocument/2006/relationships/tags" Target="../tags/tag280.xml"/>
  <Relationship Id="rId14" Type="http://schemas.openxmlformats.org/officeDocument/2006/relationships/tags" Target="../tags/tag281.xml"/>
  <Relationship Id="rId15" Type="http://schemas.openxmlformats.org/officeDocument/2006/relationships/tags" Target="../tags/tag282.xml"/>
  <Relationship Id="rId16" Type="http://schemas.openxmlformats.org/officeDocument/2006/relationships/tags" Target="../tags/tag283.xml"/>
  <Relationship Id="rId17" Type="http://schemas.openxmlformats.org/officeDocument/2006/relationships/tags" Target="../tags/tag284.xml"/>
  <Relationship Id="rId18" Type="http://schemas.openxmlformats.org/officeDocument/2006/relationships/tags" Target="../tags/tag285.xml"/>
  <Relationship Id="rId19" Type="http://schemas.openxmlformats.org/officeDocument/2006/relationships/tags" Target="../tags/tag286.xml"/>
  <Relationship Id="rId2" Type="http://schemas.openxmlformats.org/officeDocument/2006/relationships/tags" Target="../tags/tag269.xml"/>
  <Relationship Id="rId20" Type="http://schemas.openxmlformats.org/officeDocument/2006/relationships/slideLayout" Target="../slideLayouts/slideLayout1.xml"/>
  <Relationship Id="rId21" Type="http://schemas.openxmlformats.org/officeDocument/2006/relationships/notesSlide" Target="../notesSlides/notesSlide32.xml"/>
  <Relationship Id="rId22" Type="http://schemas.openxmlformats.org/officeDocument/2006/relationships/oleObject" Target="../embeddings/oleObject58.bin"/>
  <Relationship Id="rId23" Type="http://schemas.openxmlformats.org/officeDocument/2006/relationships/image" Target="../media/image1.emf"/>
  <Relationship Id="rId3" Type="http://schemas.openxmlformats.org/officeDocument/2006/relationships/tags" Target="../tags/tag270.xml"/>
  <Relationship Id="rId4" Type="http://schemas.openxmlformats.org/officeDocument/2006/relationships/tags" Target="../tags/tag271.xml"/>
  <Relationship Id="rId5" Type="http://schemas.openxmlformats.org/officeDocument/2006/relationships/tags" Target="../tags/tag272.xml"/>
  <Relationship Id="rId6" Type="http://schemas.openxmlformats.org/officeDocument/2006/relationships/tags" Target="../tags/tag273.xml"/>
  <Relationship Id="rId7" Type="http://schemas.openxmlformats.org/officeDocument/2006/relationships/tags" Target="../tags/tag274.xml"/>
  <Relationship Id="rId8" Type="http://schemas.openxmlformats.org/officeDocument/2006/relationships/tags" Target="../tags/tag275.xml"/>
  <Relationship Id="rId9" Type="http://schemas.openxmlformats.org/officeDocument/2006/relationships/tags" Target="../tags/tag276.xml"/>
</Relationships>

</file>

<file path=ppt/slides/_rels/slide33.xml.rels><?xml version="1.0" encoding="UTF-8"?>

<Relationships xmlns="http://schemas.openxmlformats.org/package/2006/relationships">
  <Relationship Id="rId1" Type="http://schemas.openxmlformats.org/officeDocument/2006/relationships/vmlDrawing" Target="../drawings/vmlDrawing31.vml"/>
  <Relationship Id="rId10" Type="http://schemas.openxmlformats.org/officeDocument/2006/relationships/image" Target="../media/image39.png"/>
  <Relationship Id="rId11" Type="http://schemas.microsoft.com/office/2007/relationships/hdphoto" Target="../media/hdphoto2.wdp"/>
  <Relationship Id="rId2" Type="http://schemas.openxmlformats.org/officeDocument/2006/relationships/tags" Target="../tags/tag287.xml"/>
  <Relationship Id="rId3" Type="http://schemas.openxmlformats.org/officeDocument/2006/relationships/tags" Target="../tags/tag288.xml"/>
  <Relationship Id="rId4" Type="http://schemas.openxmlformats.org/officeDocument/2006/relationships/slideLayout" Target="../slideLayouts/slideLayout1.xml"/>
  <Relationship Id="rId5" Type="http://schemas.openxmlformats.org/officeDocument/2006/relationships/notesSlide" Target="../notesSlides/notesSlide33.xml"/>
  <Relationship Id="rId6" Type="http://schemas.openxmlformats.org/officeDocument/2006/relationships/oleObject" Target="../embeddings/oleObject59.bin"/>
  <Relationship Id="rId7" Type="http://schemas.openxmlformats.org/officeDocument/2006/relationships/image" Target="../media/image1.emf"/>
  <Relationship Id="rId8" Type="http://schemas.openxmlformats.org/officeDocument/2006/relationships/image" Target="../media/image38.png"/>
  <Relationship Id="rId9" Type="http://schemas.microsoft.com/office/2007/relationships/hdphoto" Target="../media/hdphoto1.wdp"/>
</Relationships>

</file>

<file path=ppt/slides/_rels/slide34.xml.rels><?xml version="1.0" encoding="UTF-8"?>

<Relationships xmlns="http://schemas.openxmlformats.org/package/2006/relationships">
  <Relationship Id="rId1" Type="http://schemas.openxmlformats.org/officeDocument/2006/relationships/vmlDrawing" Target="../drawings/vmlDrawing32.vml"/>
  <Relationship Id="rId10" Type="http://schemas.openxmlformats.org/officeDocument/2006/relationships/tags" Target="../tags/tag297.xml"/>
  <Relationship Id="rId11" Type="http://schemas.openxmlformats.org/officeDocument/2006/relationships/tags" Target="../tags/tag298.xml"/>
  <Relationship Id="rId12" Type="http://schemas.openxmlformats.org/officeDocument/2006/relationships/tags" Target="../tags/tag299.xml"/>
  <Relationship Id="rId13" Type="http://schemas.openxmlformats.org/officeDocument/2006/relationships/tags" Target="../tags/tag300.xml"/>
  <Relationship Id="rId14" Type="http://schemas.openxmlformats.org/officeDocument/2006/relationships/tags" Target="../tags/tag301.xml"/>
  <Relationship Id="rId15" Type="http://schemas.openxmlformats.org/officeDocument/2006/relationships/tags" Target="../tags/tag302.xml"/>
  <Relationship Id="rId16" Type="http://schemas.openxmlformats.org/officeDocument/2006/relationships/tags" Target="../tags/tag303.xml"/>
  <Relationship Id="rId17" Type="http://schemas.openxmlformats.org/officeDocument/2006/relationships/tags" Target="../tags/tag304.xml"/>
  <Relationship Id="rId18" Type="http://schemas.openxmlformats.org/officeDocument/2006/relationships/tags" Target="../tags/tag305.xml"/>
  <Relationship Id="rId19" Type="http://schemas.openxmlformats.org/officeDocument/2006/relationships/tags" Target="../tags/tag306.xml"/>
  <Relationship Id="rId2" Type="http://schemas.openxmlformats.org/officeDocument/2006/relationships/tags" Target="../tags/tag289.xml"/>
  <Relationship Id="rId20" Type="http://schemas.openxmlformats.org/officeDocument/2006/relationships/tags" Target="../tags/tag307.xml"/>
  <Relationship Id="rId21" Type="http://schemas.openxmlformats.org/officeDocument/2006/relationships/tags" Target="../tags/tag308.xml"/>
  <Relationship Id="rId22" Type="http://schemas.openxmlformats.org/officeDocument/2006/relationships/tags" Target="../tags/tag309.xml"/>
  <Relationship Id="rId23" Type="http://schemas.openxmlformats.org/officeDocument/2006/relationships/tags" Target="../tags/tag310.xml"/>
  <Relationship Id="rId24" Type="http://schemas.openxmlformats.org/officeDocument/2006/relationships/slideLayout" Target="../slideLayouts/slideLayout1.xml"/>
  <Relationship Id="rId25" Type="http://schemas.openxmlformats.org/officeDocument/2006/relationships/notesSlide" Target="../notesSlides/notesSlide34.xml"/>
  <Relationship Id="rId26" Type="http://schemas.openxmlformats.org/officeDocument/2006/relationships/oleObject" Target="../embeddings/oleObject60.bin"/>
  <Relationship Id="rId27" Type="http://schemas.openxmlformats.org/officeDocument/2006/relationships/image" Target="../media/image1.emf"/>
  <Relationship Id="rId3" Type="http://schemas.openxmlformats.org/officeDocument/2006/relationships/tags" Target="../tags/tag290.xml"/>
  <Relationship Id="rId4" Type="http://schemas.openxmlformats.org/officeDocument/2006/relationships/tags" Target="../tags/tag291.xml"/>
  <Relationship Id="rId5" Type="http://schemas.openxmlformats.org/officeDocument/2006/relationships/tags" Target="../tags/tag292.xml"/>
  <Relationship Id="rId6" Type="http://schemas.openxmlformats.org/officeDocument/2006/relationships/tags" Target="../tags/tag293.xml"/>
  <Relationship Id="rId7" Type="http://schemas.openxmlformats.org/officeDocument/2006/relationships/tags" Target="../tags/tag294.xml"/>
  <Relationship Id="rId8" Type="http://schemas.openxmlformats.org/officeDocument/2006/relationships/tags" Target="../tags/tag295.xml"/>
  <Relationship Id="rId9" Type="http://schemas.openxmlformats.org/officeDocument/2006/relationships/tags" Target="../tags/tag296.xml"/>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Relationships xmlns="http://schemas.openxmlformats.org/package/2006/relationships">
  <Relationship Id="rId1" Type="http://schemas.openxmlformats.org/officeDocument/2006/relationships/vmlDrawing" Target="../drawings/vmlDrawing33.vml"/>
  <Relationship Id="rId2" Type="http://schemas.openxmlformats.org/officeDocument/2006/relationships/tags" Target="../tags/tag311.xml"/>
  <Relationship Id="rId3" Type="http://schemas.openxmlformats.org/officeDocument/2006/relationships/tags" Target="../tags/tag312.xml"/>
  <Relationship Id="rId4" Type="http://schemas.openxmlformats.org/officeDocument/2006/relationships/slideLayout" Target="../slideLayouts/slideLayout1.xml"/>
  <Relationship Id="rId5" Type="http://schemas.openxmlformats.org/officeDocument/2006/relationships/notesSlide" Target="../notesSlides/notesSlide36.xml"/>
  <Relationship Id="rId6" Type="http://schemas.openxmlformats.org/officeDocument/2006/relationships/oleObject" Target="../embeddings/oleObject61.bin"/>
  <Relationship Id="rId7" Type="http://schemas.openxmlformats.org/officeDocument/2006/relationships/image" Target="../media/image3.emf"/>
  <Relationship Id="rId8" Type="http://schemas.openxmlformats.org/officeDocument/2006/relationships/image" Target="../media/image4.wmf"/>
  <Relationship Id="rId9" Type="http://schemas.openxmlformats.org/officeDocument/2006/relationships/image" Target="../media/image5.png"/>
</Relationships>

</file>

<file path=ppt/slides/_rels/slide37.xml.rels><?xml version="1.0" encoding="UTF-8"?>

<Relationships xmlns="http://schemas.openxmlformats.org/package/2006/relationships">
  <Relationship Id="rId1" Type="http://schemas.openxmlformats.org/officeDocument/2006/relationships/vmlDrawing" Target="../drawings/vmlDrawing34.vml"/>
  <Relationship Id="rId2" Type="http://schemas.openxmlformats.org/officeDocument/2006/relationships/tags" Target="../tags/tag313.xml"/>
  <Relationship Id="rId3" Type="http://schemas.openxmlformats.org/officeDocument/2006/relationships/tags" Target="../tags/tag314.xml"/>
  <Relationship Id="rId4" Type="http://schemas.openxmlformats.org/officeDocument/2006/relationships/tags" Target="../tags/tag315.xml"/>
  <Relationship Id="rId5" Type="http://schemas.openxmlformats.org/officeDocument/2006/relationships/slideLayout" Target="../slideLayouts/slideLayout1.xml"/>
  <Relationship Id="rId6" Type="http://schemas.openxmlformats.org/officeDocument/2006/relationships/notesSlide" Target="../notesSlides/notesSlide37.xml"/>
  <Relationship Id="rId7" Type="http://schemas.openxmlformats.org/officeDocument/2006/relationships/oleObject" Target="../embeddings/oleObject62.bin"/>
  <Relationship Id="rId8" Type="http://schemas.openxmlformats.org/officeDocument/2006/relationships/image" Target="../media/image3.emf"/>
  <Relationship Id="rId9" Type="http://schemas.openxmlformats.org/officeDocument/2006/relationships/image" Target="../media/image40.png"/>
</Relationships>

</file>

<file path=ppt/slides/_rels/slide38.xml.rels><?xml version="1.0" encoding="UTF-8"?>

<Relationships xmlns="http://schemas.openxmlformats.org/package/2006/relationships">
  <Relationship Id="rId1" Type="http://schemas.openxmlformats.org/officeDocument/2006/relationships/vmlDrawing" Target="../drawings/vmlDrawing35.vml"/>
  <Relationship Id="rId2" Type="http://schemas.openxmlformats.org/officeDocument/2006/relationships/tags" Target="../tags/tag316.xml"/>
  <Relationship Id="rId3" Type="http://schemas.openxmlformats.org/officeDocument/2006/relationships/tags" Target="../tags/tag317.xml"/>
  <Relationship Id="rId4" Type="http://schemas.openxmlformats.org/officeDocument/2006/relationships/tags" Target="../tags/tag318.xml"/>
  <Relationship Id="rId5" Type="http://schemas.openxmlformats.org/officeDocument/2006/relationships/slideLayout" Target="../slideLayouts/slideLayout1.xml"/>
  <Relationship Id="rId6" Type="http://schemas.openxmlformats.org/officeDocument/2006/relationships/notesSlide" Target="../notesSlides/notesSlide38.xml"/>
  <Relationship Id="rId7" Type="http://schemas.openxmlformats.org/officeDocument/2006/relationships/oleObject" Target="../embeddings/oleObject63.bin"/>
  <Relationship Id="rId8" Type="http://schemas.openxmlformats.org/officeDocument/2006/relationships/image" Target="../media/image3.emf"/>
  <Relationship Id="rId9" Type="http://schemas.openxmlformats.org/officeDocument/2006/relationships/image" Target="../media/image41.png"/>
</Relationships>

</file>

<file path=ppt/slides/_rels/slide4.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slideLayout" Target="../slideLayouts/slideLayout1.xml"/>
  <Relationship Id="rId5" Type="http://schemas.openxmlformats.org/officeDocument/2006/relationships/notesSlide" Target="../notesSlides/notesSlide4.xml"/>
  <Relationship Id="rId6" Type="http://schemas.openxmlformats.org/officeDocument/2006/relationships/oleObject" Target="../embeddings/oleObject5.bin"/>
  <Relationship Id="rId7" Type="http://schemas.openxmlformats.org/officeDocument/2006/relationships/image" Target="../media/image3.emf"/>
  <Relationship Id="rId8" Type="http://schemas.openxmlformats.org/officeDocument/2006/relationships/image" Target="../media/image4.wmf"/>
  <Relationship Id="rId9" Type="http://schemas.openxmlformats.org/officeDocument/2006/relationships/image" Target="../media/image5.png"/>
</Relationships>

</file>

<file path=ppt/slides/_rels/slide5.xml.rels><?xml version="1.0" encoding="UTF-8"?>

<Relationships xmlns="http://schemas.openxmlformats.org/package/2006/relationships">
  <Relationship Id="rId1" Type="http://schemas.openxmlformats.org/officeDocument/2006/relationships/vmlDrawing" Target="../drawings/vmlDrawing6.vml"/>
  <Relationship Id="rId2" Type="http://schemas.openxmlformats.org/officeDocument/2006/relationships/tags" Target="../tags/tag10.xml"/>
  <Relationship Id="rId3" Type="http://schemas.openxmlformats.org/officeDocument/2006/relationships/tags" Target="../tags/tag11.xml"/>
  <Relationship Id="rId4" Type="http://schemas.openxmlformats.org/officeDocument/2006/relationships/slideLayout" Target="../slideLayouts/slideLayout1.xml"/>
  <Relationship Id="rId5" Type="http://schemas.openxmlformats.org/officeDocument/2006/relationships/notesSlide" Target="../notesSlides/notesSlide5.xml"/>
  <Relationship Id="rId6" Type="http://schemas.openxmlformats.org/officeDocument/2006/relationships/oleObject" Target="../embeddings/oleObject6.bin"/>
  <Relationship Id="rId7" Type="http://schemas.openxmlformats.org/officeDocument/2006/relationships/image" Target="../media/image3.emf"/>
  <Relationship Id="rId8" Type="http://schemas.openxmlformats.org/officeDocument/2006/relationships/image" Target="../media/image4.wmf"/>
  <Relationship Id="rId9" Type="http://schemas.openxmlformats.org/officeDocument/2006/relationships/image" Target="../media/image5.png"/>
</Relationships>

</file>

<file path=ppt/slides/_rels/slide6.xml.rels><?xml version="1.0" encoding="UTF-8"?>

<Relationships xmlns="http://schemas.openxmlformats.org/package/2006/relationships">
  <Relationship Id="rId1" Type="http://schemas.openxmlformats.org/officeDocument/2006/relationships/vmlDrawing" Target="../drawings/vmlDrawing7.vml"/>
  <Relationship Id="rId10" Type="http://schemas.openxmlformats.org/officeDocument/2006/relationships/tags" Target="../tags/tag20.xml"/>
  <Relationship Id="rId11" Type="http://schemas.openxmlformats.org/officeDocument/2006/relationships/tags" Target="../tags/tag21.xml"/>
  <Relationship Id="rId12" Type="http://schemas.openxmlformats.org/officeDocument/2006/relationships/tags" Target="../tags/tag22.xml"/>
  <Relationship Id="rId13" Type="http://schemas.openxmlformats.org/officeDocument/2006/relationships/tags" Target="../tags/tag23.xml"/>
  <Relationship Id="rId14" Type="http://schemas.openxmlformats.org/officeDocument/2006/relationships/tags" Target="../tags/tag24.xml"/>
  <Relationship Id="rId15" Type="http://schemas.openxmlformats.org/officeDocument/2006/relationships/tags" Target="../tags/tag25.xml"/>
  <Relationship Id="rId16" Type="http://schemas.openxmlformats.org/officeDocument/2006/relationships/slideLayout" Target="../slideLayouts/slideLayout1.xml"/>
  <Relationship Id="rId17" Type="http://schemas.openxmlformats.org/officeDocument/2006/relationships/notesSlide" Target="../notesSlides/notesSlide6.xml"/>
  <Relationship Id="rId18" Type="http://schemas.openxmlformats.org/officeDocument/2006/relationships/oleObject" Target="../embeddings/oleObject7.bin"/>
  <Relationship Id="rId19" Type="http://schemas.openxmlformats.org/officeDocument/2006/relationships/image" Target="../media/image1.emf"/>
  <Relationship Id="rId2" Type="http://schemas.openxmlformats.org/officeDocument/2006/relationships/tags" Target="../tags/tag12.xml"/>
  <Relationship Id="rId20" Type="http://schemas.openxmlformats.org/officeDocument/2006/relationships/oleObject" Target="../embeddings/oleObject8.bin"/>
  <Relationship Id="rId21" Type="http://schemas.openxmlformats.org/officeDocument/2006/relationships/image" Target="../media/image6.emf"/>
  <Relationship Id="rId3" Type="http://schemas.openxmlformats.org/officeDocument/2006/relationships/tags" Target="../tags/tag13.xml"/>
  <Relationship Id="rId4" Type="http://schemas.openxmlformats.org/officeDocument/2006/relationships/tags" Target="../tags/tag14.xml"/>
  <Relationship Id="rId5" Type="http://schemas.openxmlformats.org/officeDocument/2006/relationships/tags" Target="../tags/tag15.xml"/>
  <Relationship Id="rId6" Type="http://schemas.openxmlformats.org/officeDocument/2006/relationships/tags" Target="../tags/tag16.xml"/>
  <Relationship Id="rId7" Type="http://schemas.openxmlformats.org/officeDocument/2006/relationships/tags" Target="../tags/tag17.xml"/>
  <Relationship Id="rId8" Type="http://schemas.openxmlformats.org/officeDocument/2006/relationships/tags" Target="../tags/tag18.xml"/>
  <Relationship Id="rId9" Type="http://schemas.openxmlformats.org/officeDocument/2006/relationships/tags" Target="../tags/tag19.xml"/>
</Relationships>

</file>

<file path=ppt/slides/_rels/slide7.xml.rels><?xml version="1.0" encoding="UTF-8"?>

<Relationships xmlns="http://schemas.openxmlformats.org/package/2006/relationships">
  <Relationship Id="rId1" Type="http://schemas.openxmlformats.org/officeDocument/2006/relationships/vmlDrawing" Target="../drawings/vmlDrawing8.vml"/>
  <Relationship Id="rId10" Type="http://schemas.openxmlformats.org/officeDocument/2006/relationships/notesSlide" Target="../notesSlides/notesSlide7.xml"/>
  <Relationship Id="rId11" Type="http://schemas.openxmlformats.org/officeDocument/2006/relationships/oleObject" Target="../embeddings/oleObject9.bin"/>
  <Relationship Id="rId12" Type="http://schemas.openxmlformats.org/officeDocument/2006/relationships/image" Target="../media/image1.emf"/>
  <Relationship Id="rId13" Type="http://schemas.openxmlformats.org/officeDocument/2006/relationships/oleObject" Target="../embeddings/oleObject10.bin"/>
  <Relationship Id="rId14" Type="http://schemas.openxmlformats.org/officeDocument/2006/relationships/image" Target="../media/image7.emf"/>
  <Relationship Id="rId2" Type="http://schemas.openxmlformats.org/officeDocument/2006/relationships/tags" Target="../tags/tag26.xml"/>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tags" Target="../tags/tag29.xml"/>
  <Relationship Id="rId6" Type="http://schemas.openxmlformats.org/officeDocument/2006/relationships/tags" Target="../tags/tag30.xml"/>
  <Relationship Id="rId7" Type="http://schemas.openxmlformats.org/officeDocument/2006/relationships/tags" Target="../tags/tag31.xml"/>
  <Relationship Id="rId8" Type="http://schemas.openxmlformats.org/officeDocument/2006/relationships/tags" Target="../tags/tag32.xml"/>
  <Relationship Id="rId9" Type="http://schemas.openxmlformats.org/officeDocument/2006/relationships/slideLayout" Target="../slideLayouts/slideLayout1.xml"/>
</Relationships>

</file>

<file path=ppt/slides/_rels/slide8.xml.rels><?xml version="1.0" encoding="UTF-8"?>

<Relationships xmlns="http://schemas.openxmlformats.org/package/2006/relationships">
  <Relationship Id="rId1" Type="http://schemas.openxmlformats.org/officeDocument/2006/relationships/vmlDrawing" Target="../drawings/vmlDrawing9.vml"/>
  <Relationship Id="rId10" Type="http://schemas.openxmlformats.org/officeDocument/2006/relationships/notesSlide" Target="../notesSlides/notesSlide8.xml"/>
  <Relationship Id="rId11" Type="http://schemas.openxmlformats.org/officeDocument/2006/relationships/oleObject" Target="../embeddings/oleObject11.bin"/>
  <Relationship Id="rId12" Type="http://schemas.openxmlformats.org/officeDocument/2006/relationships/image" Target="../media/image1.emf"/>
  <Relationship Id="rId13" Type="http://schemas.openxmlformats.org/officeDocument/2006/relationships/oleObject" Target="../embeddings/oleObject12.bin"/>
  <Relationship Id="rId14" Type="http://schemas.openxmlformats.org/officeDocument/2006/relationships/image" Target="../media/image8.emf"/>
  <Relationship Id="rId2" Type="http://schemas.openxmlformats.org/officeDocument/2006/relationships/tags" Target="../tags/tag33.xml"/>
  <Relationship Id="rId3" Type="http://schemas.openxmlformats.org/officeDocument/2006/relationships/tags" Target="../tags/tag34.xml"/>
  <Relationship Id="rId4" Type="http://schemas.openxmlformats.org/officeDocument/2006/relationships/tags" Target="../tags/tag35.xml"/>
  <Relationship Id="rId5" Type="http://schemas.openxmlformats.org/officeDocument/2006/relationships/tags" Target="../tags/tag36.xml"/>
  <Relationship Id="rId6" Type="http://schemas.openxmlformats.org/officeDocument/2006/relationships/tags" Target="../tags/tag37.xml"/>
  <Relationship Id="rId7" Type="http://schemas.openxmlformats.org/officeDocument/2006/relationships/tags" Target="../tags/tag38.xml"/>
  <Relationship Id="rId8" Type="http://schemas.openxmlformats.org/officeDocument/2006/relationships/tags" Target="../tags/tag39.xml"/>
  <Relationship Id="rId9" Type="http://schemas.openxmlformats.org/officeDocument/2006/relationships/slideLayout" Target="../slideLayouts/slideLayout1.xml"/>
</Relationships>

</file>

<file path=ppt/slides/_rels/slide9.xml.rels><?xml version="1.0" encoding="UTF-8"?>

<Relationships xmlns="http://schemas.openxmlformats.org/package/2006/relationships">
  <Relationship Id="rId1" Type="http://schemas.openxmlformats.org/officeDocument/2006/relationships/vmlDrawing" Target="../drawings/vmlDrawing10.vml"/>
  <Relationship Id="rId10" Type="http://schemas.openxmlformats.org/officeDocument/2006/relationships/tags" Target="../tags/tag48.xml"/>
  <Relationship Id="rId11" Type="http://schemas.openxmlformats.org/officeDocument/2006/relationships/tags" Target="../tags/tag49.xml"/>
  <Relationship Id="rId12" Type="http://schemas.openxmlformats.org/officeDocument/2006/relationships/tags" Target="../tags/tag50.xml"/>
  <Relationship Id="rId13" Type="http://schemas.openxmlformats.org/officeDocument/2006/relationships/tags" Target="../tags/tag51.xml"/>
  <Relationship Id="rId14" Type="http://schemas.openxmlformats.org/officeDocument/2006/relationships/slideLayout" Target="../slideLayouts/slideLayout1.xml"/>
  <Relationship Id="rId15" Type="http://schemas.openxmlformats.org/officeDocument/2006/relationships/notesSlide" Target="../notesSlides/notesSlide9.xml"/>
  <Relationship Id="rId16" Type="http://schemas.openxmlformats.org/officeDocument/2006/relationships/oleObject" Target="../embeddings/oleObject13.bin"/>
  <Relationship Id="rId17" Type="http://schemas.openxmlformats.org/officeDocument/2006/relationships/image" Target="../media/image1.emf"/>
  <Relationship Id="rId18" Type="http://schemas.openxmlformats.org/officeDocument/2006/relationships/oleObject" Target="../embeddings/oleObject14.bin"/>
  <Relationship Id="rId19" Type="http://schemas.openxmlformats.org/officeDocument/2006/relationships/image" Target="../media/image9.emf"/>
  <Relationship Id="rId2" Type="http://schemas.openxmlformats.org/officeDocument/2006/relationships/tags" Target="../tags/tag40.xml"/>
  <Relationship Id="rId3" Type="http://schemas.openxmlformats.org/officeDocument/2006/relationships/tags" Target="../tags/tag41.xml"/>
  <Relationship Id="rId4" Type="http://schemas.openxmlformats.org/officeDocument/2006/relationships/tags" Target="../tags/tag42.xml"/>
  <Relationship Id="rId5" Type="http://schemas.openxmlformats.org/officeDocument/2006/relationships/tags" Target="../tags/tag43.xml"/>
  <Relationship Id="rId6" Type="http://schemas.openxmlformats.org/officeDocument/2006/relationships/tags" Target="../tags/tag44.xml"/>
  <Relationship Id="rId7" Type="http://schemas.openxmlformats.org/officeDocument/2006/relationships/tags" Target="../tags/tag45.xml"/>
  <Relationship Id="rId8" Type="http://schemas.openxmlformats.org/officeDocument/2006/relationships/tags" Target="../tags/tag46.xml"/>
  <Relationship Id="rId9" Type="http://schemas.openxmlformats.org/officeDocument/2006/relationships/tags" Target="../tags/tag4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5325652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482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smtClean="0"/>
              <a:t>f</a:t>
            </a:r>
            <a:endParaRPr lang="en-US" dirty="0"/>
          </a:p>
        </p:txBody>
      </p:sp>
      <p:sp>
        <p:nvSpPr>
          <p:cNvPr id="3" name="Rectangle 2"/>
          <p:cNvSpPr/>
          <p:nvPr/>
        </p:nvSpPr>
        <p:spPr>
          <a:xfrm>
            <a:off x="0" y="3239"/>
            <a:ext cx="9144000" cy="6854761"/>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0" name="Title 1"/>
          <p:cNvSpPr txBox="1">
            <a:spLocks/>
          </p:cNvSpPr>
          <p:nvPr/>
        </p:nvSpPr>
        <p:spPr bwMode="auto">
          <a:xfrm>
            <a:off x="891978" y="2798920"/>
            <a:ext cx="7267702" cy="1130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eaLnBrk="1" fontAlgn="base" hangingPunct="1">
              <a:spcBef>
                <a:spcPct val="0"/>
              </a:spcBef>
              <a:spcAft>
                <a:spcPct val="0"/>
              </a:spcAft>
              <a:defRPr sz="1900" b="1">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en-US" sz="3700" kern="0" dirty="0">
                <a:solidFill>
                  <a:schemeClr val="bg1">
                    <a:lumMod val="95000"/>
                  </a:schemeClr>
                </a:solidFill>
                <a:latin typeface="Calibri Light" panose="020F0302020204030204" pitchFamily="34" charset="0"/>
              </a:rPr>
              <a:t>Preliminary findings </a:t>
            </a:r>
            <a:endParaRPr lang="en-US" sz="3700" b="0" kern="0" dirty="0">
              <a:solidFill>
                <a:schemeClr val="bg1">
                  <a:lumMod val="95000"/>
                </a:schemeClr>
              </a:solidFill>
              <a:latin typeface="Calibri Light" panose="020F0302020204030204" pitchFamily="34" charset="0"/>
            </a:endParaRPr>
          </a:p>
          <a:p>
            <a:r>
              <a:rPr lang="en-US" sz="3700" b="0" kern="0" dirty="0">
                <a:solidFill>
                  <a:schemeClr val="bg1">
                    <a:lumMod val="95000"/>
                  </a:schemeClr>
                </a:solidFill>
                <a:latin typeface="Calibri Light" panose="020F0302020204030204" pitchFamily="34" charset="0"/>
              </a:rPr>
              <a:t>2013 </a:t>
            </a:r>
            <a:r>
              <a:rPr lang="en-US" sz="3700" b="0" kern="0" dirty="0" smtClean="0">
                <a:solidFill>
                  <a:schemeClr val="bg1">
                    <a:lumMod val="95000"/>
                  </a:schemeClr>
                </a:solidFill>
                <a:latin typeface="Calibri Light" panose="020F0302020204030204" pitchFamily="34" charset="0"/>
              </a:rPr>
              <a:t>Cost Trends Report</a:t>
            </a:r>
            <a:endParaRPr lang="en-US" sz="3700" b="0" kern="0" dirty="0">
              <a:solidFill>
                <a:schemeClr val="bg1">
                  <a:lumMod val="95000"/>
                </a:schemeClr>
              </a:solidFill>
              <a:latin typeface="Calibri Light" panose="020F0302020204030204"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4801" y="220017"/>
            <a:ext cx="1480801" cy="1480714"/>
          </a:xfrm>
          <a:prstGeom prst="rect">
            <a:avLst/>
          </a:prstGeom>
        </p:spPr>
      </p:pic>
    </p:spTree>
    <p:extLst>
      <p:ext uri="{BB962C8B-B14F-4D97-AF65-F5344CB8AC3E}">
        <p14:creationId xmlns:p14="http://schemas.microsoft.com/office/powerpoint/2010/main" val="2985091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2"/>
            </p:custDataLst>
            <p:extLst>
              <p:ext uri="{D42A27DB-BD31-4B8C-83A1-F6EECF244321}">
                <p14:modId xmlns:p14="http://schemas.microsoft.com/office/powerpoint/2010/main" val="179706319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58696"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621" y="1621"/>
                        <a:ext cx="1619" cy="1619"/>
                      </a:xfrm>
                      <a:prstGeom prst="rect">
                        <a:avLst/>
                      </a:prstGeom>
                    </p:spPr>
                  </p:pic>
                </p:oleObj>
              </mc:Fallback>
            </mc:AlternateContent>
          </a:graphicData>
        </a:graphic>
      </p:graphicFrame>
      <p:sp>
        <p:nvSpPr>
          <p:cNvPr id="20" name="Rectangle 1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800">
              <a:latin typeface="Calibri Light"/>
              <a:cs typeface="Arial"/>
              <a:sym typeface="Calibri Light"/>
            </a:endParaRPr>
          </a:p>
        </p:txBody>
      </p:sp>
      <p:graphicFrame>
        <p:nvGraphicFramePr>
          <p:cNvPr id="5" name="Table 4"/>
          <p:cNvGraphicFramePr>
            <a:graphicFrameLocks noGrp="1"/>
          </p:cNvGraphicFramePr>
          <p:nvPr>
            <p:extLst>
              <p:ext uri="{D42A27DB-BD31-4B8C-83A1-F6EECF244321}">
                <p14:modId xmlns:p14="http://schemas.microsoft.com/office/powerpoint/2010/main" val="2743307988"/>
              </p:ext>
            </p:extLst>
          </p:nvPr>
        </p:nvGraphicFramePr>
        <p:xfrm>
          <a:off x="5019455" y="1859467"/>
          <a:ext cx="3836748" cy="3689779"/>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278916"/>
                <a:gridCol w="1278916"/>
                <a:gridCol w="1278916"/>
              </a:tblGrid>
              <a:tr h="708124">
                <a:tc>
                  <a:txBody>
                    <a:bodyPr/>
                    <a:lstStyle/>
                    <a:p>
                      <a:pPr algn="ctr"/>
                      <a:r>
                        <a:rPr lang="en-US" sz="1400" b="1" dirty="0" smtClean="0">
                          <a:solidFill>
                            <a:schemeClr val="tx1"/>
                          </a:solidFill>
                          <a:latin typeface="Calibri Light" panose="020F0302020204030204" pitchFamily="34" charset="0"/>
                        </a:rPr>
                        <a:t>Factor</a:t>
                      </a:r>
                      <a:endParaRPr lang="en-US" sz="1400" b="1" baseline="30000"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US" sz="1400" b="1" dirty="0" smtClean="0">
                          <a:solidFill>
                            <a:schemeClr val="tx1"/>
                          </a:solidFill>
                          <a:latin typeface="Calibri Light" panose="020F0302020204030204" pitchFamily="34" charset="0"/>
                        </a:rPr>
                        <a:t>MA compared to U.S. </a:t>
                      </a:r>
                      <a:endParaRPr lang="en-US" sz="1400" b="1"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US" sz="1400" b="1" baseline="0" dirty="0" smtClean="0">
                          <a:solidFill>
                            <a:schemeClr val="tx1"/>
                          </a:solidFill>
                          <a:latin typeface="Calibri Light" panose="020F0302020204030204" pitchFamily="34" charset="0"/>
                        </a:rPr>
                        <a:t>Effect on spending</a:t>
                      </a:r>
                      <a:endParaRPr lang="en-US" sz="1400" b="1"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solidFill>
                      <a:schemeClr val="bg1"/>
                    </a:solidFill>
                  </a:tcPr>
                </a:tc>
              </a:tr>
              <a:tr h="993885">
                <a:tc>
                  <a:txBody>
                    <a:bodyPr/>
                    <a:lstStyle/>
                    <a:p>
                      <a:pPr algn="ctr"/>
                      <a:r>
                        <a:rPr lang="en-US" sz="1400" dirty="0" smtClean="0">
                          <a:solidFill>
                            <a:schemeClr val="tx1"/>
                          </a:solidFill>
                          <a:latin typeface="Calibri Light" panose="020F0302020204030204" pitchFamily="34" charset="0"/>
                        </a:rPr>
                        <a:t>Age</a:t>
                      </a:r>
                      <a:endParaRPr lang="en-US" sz="14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r>
                        <a:rPr lang="en-US" sz="1400" dirty="0" smtClean="0">
                          <a:solidFill>
                            <a:schemeClr val="tx1"/>
                          </a:solidFill>
                          <a:latin typeface="Calibri Light" panose="020F0302020204030204" pitchFamily="34" charset="0"/>
                        </a:rPr>
                        <a:t>Older</a:t>
                      </a:r>
                      <a:endParaRPr lang="en-US" sz="14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endParaRPr lang="en-US" sz="1400" b="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r>
              <a:tr h="993885">
                <a:tc>
                  <a:txBody>
                    <a:bodyPr/>
                    <a:lstStyle/>
                    <a:p>
                      <a:pPr algn="ctr"/>
                      <a:r>
                        <a:rPr lang="en-US" sz="1400" dirty="0" smtClean="0">
                          <a:solidFill>
                            <a:schemeClr val="tx1"/>
                          </a:solidFill>
                          <a:latin typeface="Calibri Light" panose="020F0302020204030204" pitchFamily="34" charset="0"/>
                        </a:rPr>
                        <a:t>Coverage and access</a:t>
                      </a:r>
                      <a:endParaRPr lang="en-US" sz="14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r>
                        <a:rPr lang="en-US" sz="1400" dirty="0" smtClean="0">
                          <a:solidFill>
                            <a:schemeClr val="tx1"/>
                          </a:solidFill>
                          <a:latin typeface="Calibri Light" panose="020F0302020204030204" pitchFamily="34" charset="0"/>
                        </a:rPr>
                        <a:t>Broader insurance coverage</a:t>
                      </a:r>
                      <a:endParaRPr lang="en-US" sz="14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endParaRPr lang="en-US" sz="14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r>
              <a:tr h="993885">
                <a:tc>
                  <a:txBody>
                    <a:bodyPr/>
                    <a:lstStyle/>
                    <a:p>
                      <a:pPr algn="ctr"/>
                      <a:r>
                        <a:rPr lang="en-US" sz="1400" dirty="0" smtClean="0">
                          <a:solidFill>
                            <a:schemeClr val="tx1"/>
                          </a:solidFill>
                          <a:latin typeface="Calibri Light" panose="020F0302020204030204" pitchFamily="34" charset="0"/>
                        </a:rPr>
                        <a:t>Input costs</a:t>
                      </a:r>
                      <a:r>
                        <a:rPr lang="en-US" sz="1400" baseline="30000" dirty="0" smtClean="0">
                          <a:solidFill>
                            <a:schemeClr val="tx1"/>
                          </a:solidFill>
                          <a:latin typeface="Calibri Light" panose="020F0302020204030204" pitchFamily="34" charset="0"/>
                        </a:rPr>
                        <a:t>†</a:t>
                      </a:r>
                      <a:endParaRPr lang="en-US" sz="1400" baseline="300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r>
                        <a:rPr lang="en-US" sz="1400" dirty="0" smtClean="0">
                          <a:solidFill>
                            <a:schemeClr val="tx1"/>
                          </a:solidFill>
                          <a:latin typeface="Calibri Light" panose="020F0302020204030204" pitchFamily="34" charset="0"/>
                        </a:rPr>
                        <a:t>Higher </a:t>
                      </a:r>
                    </a:p>
                    <a:p>
                      <a:pPr algn="ctr"/>
                      <a:r>
                        <a:rPr lang="en-US" sz="1400" dirty="0" smtClean="0">
                          <a:solidFill>
                            <a:schemeClr val="tx1"/>
                          </a:solidFill>
                          <a:latin typeface="Calibri Light" panose="020F0302020204030204" pitchFamily="34" charset="0"/>
                        </a:rPr>
                        <a:t>input costs</a:t>
                      </a:r>
                      <a:endParaRPr lang="en-US" sz="14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c>
                  <a:txBody>
                    <a:bodyPr/>
                    <a:lstStyle/>
                    <a:p>
                      <a:pPr algn="ctr"/>
                      <a:endParaRPr lang="en-US" sz="14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solidFill>
                      <a:schemeClr val="bg1"/>
                    </a:solidFill>
                  </a:tcPr>
                </a:tc>
              </a:tr>
            </a:tbl>
          </a:graphicData>
        </a:graphic>
      </p:graphicFrame>
      <p:sp>
        <p:nvSpPr>
          <p:cNvPr id="2" name="Title 1"/>
          <p:cNvSpPr>
            <a:spLocks noGrp="1"/>
          </p:cNvSpPr>
          <p:nvPr>
            <p:ph type="title"/>
          </p:nvPr>
        </p:nvSpPr>
        <p:spPr>
          <a:xfrm>
            <a:off x="121489" y="234863"/>
            <a:ext cx="8794113" cy="753668"/>
          </a:xfrm>
        </p:spPr>
        <p:txBody>
          <a:bodyPr/>
          <a:lstStyle/>
          <a:p>
            <a:r>
              <a:rPr lang="en-US" dirty="0" smtClean="0"/>
              <a:t>Spending differs significantly between Massachusetts and the U.S., even after adjusting for certain factors</a:t>
            </a:r>
            <a:endParaRPr lang="en-US" dirty="0"/>
          </a:p>
        </p:txBody>
      </p:sp>
      <p:graphicFrame>
        <p:nvGraphicFramePr>
          <p:cNvPr id="6" name="Object 5"/>
          <p:cNvGraphicFramePr>
            <a:graphicFrameLocks/>
          </p:cNvGraphicFramePr>
          <p:nvPr>
            <p:custDataLst>
              <p:tags r:id="rId4"/>
            </p:custDataLst>
            <p:extLst>
              <p:ext uri="{D42A27DB-BD31-4B8C-83A1-F6EECF244321}">
                <p14:modId xmlns:p14="http://schemas.microsoft.com/office/powerpoint/2010/main" val="1195202573"/>
              </p:ext>
            </p:extLst>
          </p:nvPr>
        </p:nvGraphicFramePr>
        <p:xfrm>
          <a:off x="419100" y="2362201"/>
          <a:ext cx="2962278" cy="3067185"/>
        </p:xfrm>
        <a:graphic>
          <a:graphicData uri="http://schemas.openxmlformats.org/presentationml/2006/ole">
            <mc:AlternateContent xmlns:mc="http://schemas.openxmlformats.org/markup-compatibility/2006">
              <mc:Choice xmlns:v="urn:schemas-microsoft-com:vml" Requires="v">
                <p:oleObj spid="_x0000_s158697" name="Chart" r:id="rId12" imgW="2962278" imgH="3067185" progId="MSGraph.Chart.8">
                  <p:embed followColorScheme="full"/>
                </p:oleObj>
              </mc:Choice>
              <mc:Fallback>
                <p:oleObj name="Chart" r:id="rId12" imgW="2962278" imgH="3067185" progId="MSGraph.Chart.8">
                  <p:embed followColorScheme="full"/>
                  <p:pic>
                    <p:nvPicPr>
                      <p:cNvPr id="0" name=""/>
                      <p:cNvPicPr/>
                      <p:nvPr/>
                    </p:nvPicPr>
                    <p:blipFill>
                      <a:blip r:embed="rId13"/>
                      <a:stretch>
                        <a:fillRect/>
                      </a:stretch>
                    </p:blipFill>
                    <p:spPr>
                      <a:xfrm>
                        <a:off x="419100" y="2362201"/>
                        <a:ext cx="2962278" cy="3067185"/>
                      </a:xfrm>
                      <a:prstGeom prst="rect">
                        <a:avLst/>
                      </a:prstGeom>
                    </p:spPr>
                  </p:pic>
                </p:oleObj>
              </mc:Fallback>
            </mc:AlternateContent>
          </a:graphicData>
        </a:graphic>
      </p:graphicFrame>
      <p:sp>
        <p:nvSpPr>
          <p:cNvPr id="7" name="Rectangle 6"/>
          <p:cNvSpPr/>
          <p:nvPr>
            <p:custDataLst>
              <p:tags r:id="rId5"/>
            </p:custDataLst>
          </p:nvPr>
        </p:nvSpPr>
        <p:spPr bwMode="auto">
          <a:xfrm>
            <a:off x="787400" y="5495925"/>
            <a:ext cx="22463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3ACAFF36-0470-4C61-9DEE-0907F9CBED9D}" type="datetime'''D''ifference in per capita spending be''tween ''MA and U.S.'">
              <a:rPr lang="en-US" sz="1400">
                <a:solidFill>
                  <a:schemeClr val="tx1"/>
                </a:solidFill>
              </a:rPr>
              <a:pPr/>
              <a:t>Difference in per capita spending between MA and U.S.</a:t>
            </a:fld>
            <a:endParaRPr lang="en-US" sz="1400" dirty="0">
              <a:solidFill>
                <a:schemeClr val="tx1"/>
              </a:solidFill>
              <a:latin typeface="Calibri Light" panose="020F0302020204030204" pitchFamily="34" charset="0"/>
              <a:sym typeface="+mn-lt"/>
            </a:endParaRPr>
          </a:p>
        </p:txBody>
      </p:sp>
      <p:sp>
        <p:nvSpPr>
          <p:cNvPr id="8" name="Rectangle 7"/>
          <p:cNvSpPr/>
          <p:nvPr>
            <p:custDataLst>
              <p:tags r:id="rId6"/>
            </p:custDataLst>
          </p:nvPr>
        </p:nvSpPr>
        <p:spPr bwMode="gray">
          <a:xfrm>
            <a:off x="1681163" y="2973388"/>
            <a:ext cx="457200" cy="2746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ctr"/>
          <a:lstStyle/>
          <a:p>
            <a:pPr algn="ctr"/>
            <a:fld id="{14798A8F-7135-4771-8EE9-0172DDA7B9EB}" type="datetime'''''''1''''''''''''6''''''''%'''''''''''''''''''''''''">
              <a:rPr lang="en-US" sz="1800">
                <a:solidFill>
                  <a:schemeClr val="bg1"/>
                </a:solidFill>
                <a:latin typeface="+mj-lt"/>
                <a:cs typeface="Arial"/>
                <a:sym typeface="Calibri"/>
              </a:rPr>
              <a:pPr/>
              <a:t>16%</a:t>
            </a:fld>
            <a:endParaRPr lang="en-US" sz="1800" dirty="0">
              <a:solidFill>
                <a:schemeClr val="bg1"/>
              </a:solidFill>
              <a:latin typeface="+mj-lt"/>
              <a:cs typeface="Arial"/>
              <a:sym typeface="Calibri"/>
            </a:endParaRPr>
          </a:p>
        </p:txBody>
      </p:sp>
      <p:sp>
        <p:nvSpPr>
          <p:cNvPr id="9" name="TextBox 8"/>
          <p:cNvSpPr txBox="1"/>
          <p:nvPr/>
        </p:nvSpPr>
        <p:spPr>
          <a:xfrm>
            <a:off x="2722952" y="2710368"/>
            <a:ext cx="1464499" cy="740538"/>
          </a:xfrm>
          <a:prstGeom prst="rect">
            <a:avLst/>
          </a:prstGeom>
          <a:noFill/>
        </p:spPr>
        <p:txBody>
          <a:bodyPr wrap="square" lIns="93296" tIns="46648" rIns="93296" bIns="46648" rtlCol="0">
            <a:spAutoFit/>
          </a:bodyPr>
          <a:lstStyle/>
          <a:p>
            <a:r>
              <a:rPr lang="en-US" sz="1400" dirty="0">
                <a:latin typeface="Calibri Light" panose="020F0302020204030204" pitchFamily="34" charset="0"/>
              </a:rPr>
              <a:t>Estimated contribution of </a:t>
            </a:r>
            <a:r>
              <a:rPr lang="en-US" sz="1400" dirty="0" smtClean="0">
                <a:latin typeface="Calibri Light" panose="020F0302020204030204" pitchFamily="34" charset="0"/>
              </a:rPr>
              <a:t>certain factors</a:t>
            </a:r>
            <a:endParaRPr lang="en-US" sz="1400" dirty="0">
              <a:latin typeface="Calibri Light" panose="020F0302020204030204" pitchFamily="34" charset="0"/>
            </a:endParaRPr>
          </a:p>
        </p:txBody>
      </p:sp>
      <p:sp>
        <p:nvSpPr>
          <p:cNvPr id="10" name="TextBox 9"/>
          <p:cNvSpPr txBox="1"/>
          <p:nvPr/>
        </p:nvSpPr>
        <p:spPr>
          <a:xfrm>
            <a:off x="2722952" y="4027771"/>
            <a:ext cx="1464499" cy="1193307"/>
          </a:xfrm>
          <a:prstGeom prst="rect">
            <a:avLst/>
          </a:prstGeom>
          <a:noFill/>
        </p:spPr>
        <p:txBody>
          <a:bodyPr wrap="square" lIns="93296" tIns="46648" rIns="93296" bIns="46648" rtlCol="0">
            <a:spAutoFit/>
          </a:bodyPr>
          <a:lstStyle/>
          <a:p>
            <a:r>
              <a:rPr lang="en-US" sz="1400" dirty="0">
                <a:latin typeface="Calibri Light" panose="020F0302020204030204" pitchFamily="34" charset="0"/>
              </a:rPr>
              <a:t>Remaining difference in spending between MA and U.S.</a:t>
            </a:r>
          </a:p>
        </p:txBody>
      </p:sp>
      <p:sp>
        <p:nvSpPr>
          <p:cNvPr id="11" name="Isosceles Triangle 10"/>
          <p:cNvSpPr/>
          <p:nvPr/>
        </p:nvSpPr>
        <p:spPr>
          <a:xfrm rot="16200000">
            <a:off x="2666715" y="3196506"/>
            <a:ext cx="3689782" cy="1015702"/>
          </a:xfrm>
          <a:prstGeom prst="triangle">
            <a:avLst>
              <a:gd name="adj" fmla="val 68128"/>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4" name="Up Arrow 13"/>
          <p:cNvSpPr/>
          <p:nvPr/>
        </p:nvSpPr>
        <p:spPr>
          <a:xfrm>
            <a:off x="8115206" y="4812716"/>
            <a:ext cx="311009" cy="481425"/>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solidFill>
                <a:schemeClr val="bg1"/>
              </a:solidFill>
            </a:endParaRPr>
          </a:p>
        </p:txBody>
      </p:sp>
      <p:sp>
        <p:nvSpPr>
          <p:cNvPr id="15" name="TextBox 14"/>
          <p:cNvSpPr txBox="1"/>
          <p:nvPr/>
        </p:nvSpPr>
        <p:spPr>
          <a:xfrm>
            <a:off x="7828856" y="4896415"/>
            <a:ext cx="883709" cy="314028"/>
          </a:xfrm>
          <a:prstGeom prst="rect">
            <a:avLst/>
          </a:prstGeom>
          <a:noFill/>
        </p:spPr>
        <p:txBody>
          <a:bodyPr wrap="square" lIns="93296" tIns="46648" rIns="93296" bIns="46648" rtlCol="0">
            <a:spAutoFit/>
          </a:bodyPr>
          <a:lstStyle/>
          <a:p>
            <a:pPr algn="ctr"/>
            <a:r>
              <a:rPr lang="en-US" sz="1400" dirty="0">
                <a:latin typeface="Calibri Light" panose="020F0302020204030204" pitchFamily="34" charset="0"/>
              </a:rPr>
              <a:t>Increase</a:t>
            </a:r>
            <a:endParaRPr lang="en-US" dirty="0">
              <a:latin typeface="Calibri Light" panose="020F0302020204030204" pitchFamily="34" charset="0"/>
            </a:endParaRPr>
          </a:p>
        </p:txBody>
      </p:sp>
      <p:sp>
        <p:nvSpPr>
          <p:cNvPr id="16" name="Up Arrow 15"/>
          <p:cNvSpPr/>
          <p:nvPr/>
        </p:nvSpPr>
        <p:spPr>
          <a:xfrm>
            <a:off x="8115206" y="2839925"/>
            <a:ext cx="311009" cy="481425"/>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solidFill>
                <a:schemeClr val="bg1"/>
              </a:solidFill>
            </a:endParaRPr>
          </a:p>
        </p:txBody>
      </p:sp>
      <p:sp>
        <p:nvSpPr>
          <p:cNvPr id="17" name="Up Arrow 16"/>
          <p:cNvSpPr/>
          <p:nvPr/>
        </p:nvSpPr>
        <p:spPr>
          <a:xfrm>
            <a:off x="8115206" y="3826321"/>
            <a:ext cx="311009" cy="481425"/>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solidFill>
                <a:schemeClr val="bg1"/>
              </a:solidFill>
            </a:endParaRPr>
          </a:p>
        </p:txBody>
      </p:sp>
      <p:sp>
        <p:nvSpPr>
          <p:cNvPr id="18" name="TextBox 17"/>
          <p:cNvSpPr txBox="1"/>
          <p:nvPr/>
        </p:nvSpPr>
        <p:spPr>
          <a:xfrm>
            <a:off x="7828856" y="2923624"/>
            <a:ext cx="883709" cy="314028"/>
          </a:xfrm>
          <a:prstGeom prst="rect">
            <a:avLst/>
          </a:prstGeom>
          <a:noFill/>
        </p:spPr>
        <p:txBody>
          <a:bodyPr wrap="square" lIns="93296" tIns="46648" rIns="93296" bIns="46648" rtlCol="0">
            <a:spAutoFit/>
          </a:bodyPr>
          <a:lstStyle/>
          <a:p>
            <a:pPr algn="ctr"/>
            <a:r>
              <a:rPr lang="en-US" sz="1400" dirty="0">
                <a:latin typeface="Calibri Light" panose="020F0302020204030204" pitchFamily="34" charset="0"/>
              </a:rPr>
              <a:t>Increase</a:t>
            </a:r>
            <a:endParaRPr lang="en-US" dirty="0">
              <a:latin typeface="Calibri Light" panose="020F0302020204030204" pitchFamily="34" charset="0"/>
            </a:endParaRPr>
          </a:p>
        </p:txBody>
      </p:sp>
      <p:sp>
        <p:nvSpPr>
          <p:cNvPr id="19" name="TextBox 18"/>
          <p:cNvSpPr txBox="1"/>
          <p:nvPr/>
        </p:nvSpPr>
        <p:spPr>
          <a:xfrm>
            <a:off x="7828856" y="3910019"/>
            <a:ext cx="883709" cy="314028"/>
          </a:xfrm>
          <a:prstGeom prst="rect">
            <a:avLst/>
          </a:prstGeom>
          <a:noFill/>
        </p:spPr>
        <p:txBody>
          <a:bodyPr wrap="square" lIns="93296" tIns="46648" rIns="93296" bIns="46648" rtlCol="0">
            <a:spAutoFit/>
          </a:bodyPr>
          <a:lstStyle/>
          <a:p>
            <a:pPr algn="ctr"/>
            <a:r>
              <a:rPr lang="en-US" sz="1400" dirty="0">
                <a:latin typeface="Calibri Light" panose="020F0302020204030204" pitchFamily="34" charset="0"/>
              </a:rPr>
              <a:t>Increase</a:t>
            </a:r>
            <a:endParaRPr lang="en-US" dirty="0">
              <a:latin typeface="Calibri Light" panose="020F0302020204030204" pitchFamily="34" charset="0"/>
            </a:endParaRPr>
          </a:p>
        </p:txBody>
      </p:sp>
      <p:sp>
        <p:nvSpPr>
          <p:cNvPr id="28" name="McK 5. Source"/>
          <p:cNvSpPr>
            <a:spLocks noChangeArrowheads="1"/>
          </p:cNvSpPr>
          <p:nvPr>
            <p:custDataLst>
              <p:tags r:id="rId7"/>
            </p:custDataLst>
          </p:nvPr>
        </p:nvSpPr>
        <p:spPr bwMode="auto">
          <a:xfrm>
            <a:off x="121488" y="6157220"/>
            <a:ext cx="698883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Based on the Medicare Geographic Adjustment Factor (GAF), which adjusts for wages, office rents, supplies, and medical malpractice insurance premiums.</a:t>
            </a:r>
            <a:endParaRPr lang="en-US" sz="800" b="1" dirty="0" smtClean="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Centers for Medicare and Medicaid Services; Medical Expenditure Panel Survey; </a:t>
            </a:r>
            <a:r>
              <a:rPr lang="en-US" sz="800" dirty="0" smtClean="0">
                <a:solidFill>
                  <a:schemeClr val="bg1">
                    <a:lumMod val="50000"/>
                  </a:schemeClr>
                </a:solidFill>
                <a:latin typeface="Calibri Light" panose="020F0302020204030204" pitchFamily="34" charset="0"/>
              </a:rPr>
              <a:t>Census Bureau; Smith </a:t>
            </a:r>
            <a:r>
              <a:rPr lang="en-US" sz="800" dirty="0">
                <a:solidFill>
                  <a:schemeClr val="bg1">
                    <a:lumMod val="50000"/>
                  </a:schemeClr>
                </a:solidFill>
                <a:latin typeface="Calibri Light" panose="020F0302020204030204" pitchFamily="34" charset="0"/>
              </a:rPr>
              <a:t>S, Newhouse JP, Freeland MS. </a:t>
            </a:r>
            <a:r>
              <a:rPr lang="en-US" sz="800" i="1" dirty="0">
                <a:solidFill>
                  <a:schemeClr val="bg1">
                    <a:lumMod val="50000"/>
                  </a:schemeClr>
                </a:solidFill>
                <a:latin typeface="Calibri Light" panose="020F0302020204030204" pitchFamily="34" charset="0"/>
              </a:rPr>
              <a:t>Health Affairs</a:t>
            </a:r>
            <a:r>
              <a:rPr lang="en-US" sz="800" dirty="0">
                <a:solidFill>
                  <a:schemeClr val="bg1">
                    <a:lumMod val="50000"/>
                  </a:schemeClr>
                </a:solidFill>
                <a:latin typeface="Calibri Light" panose="020F0302020204030204" pitchFamily="34" charset="0"/>
              </a:rPr>
              <a:t>. 2009; </a:t>
            </a:r>
            <a:r>
              <a:rPr lang="en-US" sz="800" dirty="0" smtClean="0">
                <a:solidFill>
                  <a:schemeClr val="bg1">
                    <a:lumMod val="50000"/>
                  </a:schemeClr>
                </a:solidFill>
                <a:latin typeface="Calibri Light" panose="020F0302020204030204" pitchFamily="34" charset="0"/>
              </a:rPr>
              <a:t>Hadley 	J</a:t>
            </a:r>
            <a:r>
              <a:rPr lang="en-US" sz="800" dirty="0">
                <a:solidFill>
                  <a:schemeClr val="bg1">
                    <a:lumMod val="50000"/>
                  </a:schemeClr>
                </a:solidFill>
                <a:latin typeface="Calibri Light" panose="020F0302020204030204" pitchFamily="34" charset="0"/>
              </a:rPr>
              <a:t>, </a:t>
            </a:r>
            <a:r>
              <a:rPr lang="en-US" sz="800" dirty="0" err="1">
                <a:solidFill>
                  <a:schemeClr val="bg1">
                    <a:lumMod val="50000"/>
                  </a:schemeClr>
                </a:solidFill>
                <a:latin typeface="Calibri Light" panose="020F0302020204030204" pitchFamily="34" charset="0"/>
              </a:rPr>
              <a:t>Holahan</a:t>
            </a:r>
            <a:r>
              <a:rPr lang="en-US" sz="800" dirty="0">
                <a:solidFill>
                  <a:schemeClr val="bg1">
                    <a:lumMod val="50000"/>
                  </a:schemeClr>
                </a:solidFill>
                <a:latin typeface="Calibri Light" panose="020F0302020204030204" pitchFamily="34" charset="0"/>
              </a:rPr>
              <a:t> J. </a:t>
            </a:r>
            <a:r>
              <a:rPr lang="en-US" sz="800" i="1" dirty="0" smtClean="0">
                <a:solidFill>
                  <a:schemeClr val="bg1">
                    <a:lumMod val="50000"/>
                  </a:schemeClr>
                </a:solidFill>
                <a:latin typeface="Calibri Light" panose="020F0302020204030204" pitchFamily="34" charset="0"/>
              </a:rPr>
              <a:t>Health </a:t>
            </a:r>
            <a:r>
              <a:rPr lang="en-US" sz="800" i="1" dirty="0">
                <a:solidFill>
                  <a:schemeClr val="bg1">
                    <a:lumMod val="50000"/>
                  </a:schemeClr>
                </a:solidFill>
                <a:latin typeface="Calibri Light" panose="020F0302020204030204" pitchFamily="34" charset="0"/>
              </a:rPr>
              <a:t>Affairs</a:t>
            </a:r>
            <a:r>
              <a:rPr lang="en-US" sz="800" dirty="0">
                <a:solidFill>
                  <a:schemeClr val="bg1">
                    <a:lumMod val="50000"/>
                  </a:schemeClr>
                </a:solidFill>
                <a:latin typeface="Calibri Light" panose="020F0302020204030204" pitchFamily="34" charset="0"/>
              </a:rPr>
              <a:t>. 2003; HPC analysis</a:t>
            </a:r>
          </a:p>
        </p:txBody>
      </p:sp>
      <p:sp>
        <p:nvSpPr>
          <p:cNvPr id="30" name="TextBox 29"/>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Difference in per capita personal health care expenditures between </a:t>
            </a:r>
            <a:r>
              <a:rPr lang="en-US" sz="1400" dirty="0" smtClean="0">
                <a:solidFill>
                  <a:srgbClr val="0C2D83"/>
                </a:solidFill>
                <a:latin typeface="Calibri Light" panose="020F0302020204030204" pitchFamily="34" charset="0"/>
              </a:rPr>
              <a:t>Massachusetts </a:t>
            </a:r>
            <a:r>
              <a:rPr lang="en-US" sz="1400" dirty="0">
                <a:solidFill>
                  <a:srgbClr val="0C2D83"/>
                </a:solidFill>
                <a:latin typeface="Calibri Light" panose="020F0302020204030204" pitchFamily="34" charset="0"/>
              </a:rPr>
              <a:t>and </a:t>
            </a:r>
            <a:r>
              <a:rPr lang="en-US" sz="1400" dirty="0" smtClean="0">
                <a:solidFill>
                  <a:srgbClr val="0C2D83"/>
                </a:solidFill>
                <a:latin typeface="Calibri Light" panose="020F0302020204030204" pitchFamily="34" charset="0"/>
              </a:rPr>
              <a:t>the U.S.</a:t>
            </a:r>
            <a:r>
              <a:rPr lang="en-US" sz="1400" baseline="30000" dirty="0" smtClean="0">
                <a:solidFill>
                  <a:srgbClr val="0C2D83"/>
                </a:solidFill>
                <a:latin typeface="Calibri Light" panose="020F0302020204030204" pitchFamily="34" charset="0"/>
              </a:rPr>
              <a:t>*</a:t>
            </a:r>
            <a:endParaRPr lang="en-US" sz="1400" dirty="0">
              <a:solidFill>
                <a:srgbClr val="0C2D83"/>
              </a:solidFill>
              <a:latin typeface="Calibri Light" panose="020F0302020204030204" pitchFamily="34" charset="0"/>
            </a:endParaRPr>
          </a:p>
          <a:p>
            <a:r>
              <a:rPr lang="en-US" sz="1200" dirty="0">
                <a:solidFill>
                  <a:schemeClr val="bg1">
                    <a:lumMod val="50000"/>
                  </a:schemeClr>
                </a:solidFill>
                <a:latin typeface="Calibri Light" panose="020F0302020204030204" pitchFamily="34" charset="0"/>
              </a:rPr>
              <a:t>Percent of U.S. per capita personal health care spending, 2009 dollars</a:t>
            </a:r>
          </a:p>
        </p:txBody>
      </p:sp>
      <p:cxnSp>
        <p:nvCxnSpPr>
          <p:cNvPr id="31" name="Straight Connector 30"/>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a:xfrm>
            <a:off x="8556900" y="62718"/>
            <a:ext cx="526780" cy="525890"/>
            <a:chOff x="8386059" y="61469"/>
            <a:chExt cx="516263" cy="515421"/>
          </a:xfrm>
        </p:grpSpPr>
        <p:sp>
          <p:nvSpPr>
            <p:cNvPr id="47" name="Oval 46"/>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8" name="Oval 47"/>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9" name="Oval 48"/>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0" name="Oval 49"/>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33" name="Rectangle 32"/>
          <p:cNvSpPr/>
          <p:nvPr/>
        </p:nvSpPr>
        <p:spPr>
          <a:xfrm>
            <a:off x="5019455" y="1859468"/>
            <a:ext cx="3836750" cy="3689780"/>
          </a:xfrm>
          <a:prstGeom prst="rect">
            <a:avLst/>
          </a:prstGeom>
          <a:solidFill>
            <a:srgbClr val="C3CFE1">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dirty="0"/>
          </a:p>
        </p:txBody>
      </p:sp>
      <p:sp>
        <p:nvSpPr>
          <p:cNvPr id="29" name="Rectangle 28"/>
          <p:cNvSpPr/>
          <p:nvPr/>
        </p:nvSpPr>
        <p:spPr>
          <a:xfrm>
            <a:off x="1530630" y="2025895"/>
            <a:ext cx="805571" cy="463539"/>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smtClean="0">
                <a:ln w="18415" cmpd="sng">
                  <a:solidFill>
                    <a:schemeClr val="bg1"/>
                  </a:solidFill>
                  <a:prstDash val="solid"/>
                </a:ln>
                <a:solidFill>
                  <a:schemeClr val="bg1"/>
                </a:solidFill>
                <a:effectLst>
                  <a:outerShdw blurRad="63500" dir="3600000" algn="tl" rotWithShape="0">
                    <a:srgbClr val="000000">
                      <a:alpha val="70000"/>
                    </a:srgbClr>
                  </a:outerShdw>
                </a:effectLst>
              </a:rPr>
              <a:t>36%</a:t>
            </a:r>
            <a:endPar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94724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Object 44" hidden="1"/>
          <p:cNvGraphicFramePr>
            <a:graphicFrameLocks noChangeAspect="1"/>
          </p:cNvGraphicFramePr>
          <p:nvPr>
            <p:custDataLst>
              <p:tags r:id="rId2"/>
            </p:custDataLst>
            <p:extLst>
              <p:ext uri="{D42A27DB-BD31-4B8C-83A1-F6EECF244321}">
                <p14:modId xmlns:p14="http://schemas.microsoft.com/office/powerpoint/2010/main" val="262694328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38031" name="think-cell Slide" r:id="rId24" imgW="270" imgH="270" progId="TCLayout.ActiveDocument.1">
                  <p:embed/>
                </p:oleObj>
              </mc:Choice>
              <mc:Fallback>
                <p:oleObj name="think-cell Slide" r:id="rId24" imgW="270" imgH="270" progId="TCLayout.ActiveDocument.1">
                  <p:embed/>
                  <p:pic>
                    <p:nvPicPr>
                      <p:cNvPr id="0" name=""/>
                      <p:cNvPicPr/>
                      <p:nvPr/>
                    </p:nvPicPr>
                    <p:blipFill>
                      <a:blip r:embed="rId25"/>
                      <a:stretch>
                        <a:fillRect/>
                      </a:stretch>
                    </p:blipFill>
                    <p:spPr>
                      <a:xfrm>
                        <a:off x="1621" y="1621"/>
                        <a:ext cx="1619" cy="1619"/>
                      </a:xfrm>
                      <a:prstGeom prst="rect">
                        <a:avLst/>
                      </a:prstGeom>
                    </p:spPr>
                  </p:pic>
                </p:oleObj>
              </mc:Fallback>
            </mc:AlternateContent>
          </a:graphicData>
        </a:graphic>
      </p:graphicFrame>
      <p:sp>
        <p:nvSpPr>
          <p:cNvPr id="44" name="Rectangle 4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100">
              <a:latin typeface="Calibri Light"/>
              <a:sym typeface="Calibri Light"/>
            </a:endParaRPr>
          </a:p>
        </p:txBody>
      </p:sp>
      <p:sp>
        <p:nvSpPr>
          <p:cNvPr id="64" name="Rectangle 63"/>
          <p:cNvSpPr/>
          <p:nvPr/>
        </p:nvSpPr>
        <p:spPr>
          <a:xfrm>
            <a:off x="2776538" y="1587027"/>
            <a:ext cx="6126113" cy="4409168"/>
          </a:xfrm>
          <a:prstGeom prst="rect">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753668"/>
          </a:xfrm>
        </p:spPr>
        <p:txBody>
          <a:bodyPr/>
          <a:lstStyle/>
          <a:p>
            <a:r>
              <a:rPr lang="en-US" b="1" dirty="0" smtClean="0"/>
              <a:t>Overall: </a:t>
            </a:r>
            <a:r>
              <a:rPr lang="en-US" dirty="0" smtClean="0"/>
              <a:t>Massachusetts spends more than the U.S. average across </a:t>
            </a:r>
            <a:br>
              <a:rPr lang="en-US" dirty="0" smtClean="0"/>
            </a:br>
            <a:r>
              <a:rPr lang="en-US" dirty="0" smtClean="0"/>
              <a:t>all categories</a:t>
            </a:r>
            <a:r>
              <a:rPr lang="en-US" dirty="0"/>
              <a:t>, but especially in </a:t>
            </a:r>
            <a:r>
              <a:rPr lang="en-US" dirty="0" smtClean="0"/>
              <a:t>hospital care </a:t>
            </a:r>
            <a:r>
              <a:rPr lang="en-US" dirty="0"/>
              <a:t>and </a:t>
            </a:r>
            <a:r>
              <a:rPr lang="en-US" dirty="0" smtClean="0"/>
              <a:t>long-term care</a:t>
            </a:r>
            <a:endParaRPr lang="en-US" dirty="0"/>
          </a:p>
        </p:txBody>
      </p:sp>
      <p:pic>
        <p:nvPicPr>
          <p:cNvPr id="11" name="Picture 2" descr="C:\Users\jyyang\AppData\Local\Microsoft\Windows\Temporary Internet Files\Content.IE5\KBX9AUOU\MC900310710[1].wmf"/>
          <p:cNvPicPr>
            <a:picLocks noChangeAspect="1" noChangeArrowheads="1"/>
          </p:cNvPicPr>
          <p:nvPr/>
        </p:nvPicPr>
        <p:blipFill>
          <a:blip r:embed="rId2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10088" y="4723177"/>
            <a:ext cx="1089895" cy="5586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Object 11"/>
          <p:cNvGraphicFramePr>
            <a:graphicFrameLocks/>
          </p:cNvGraphicFramePr>
          <p:nvPr>
            <p:custDataLst>
              <p:tags r:id="rId4"/>
            </p:custDataLst>
            <p:extLst>
              <p:ext uri="{D42A27DB-BD31-4B8C-83A1-F6EECF244321}">
                <p14:modId xmlns:p14="http://schemas.microsoft.com/office/powerpoint/2010/main" val="743669135"/>
              </p:ext>
            </p:extLst>
          </p:nvPr>
        </p:nvGraphicFramePr>
        <p:xfrm>
          <a:off x="3352800" y="2286000"/>
          <a:ext cx="5381588" cy="1666943"/>
        </p:xfrm>
        <a:graphic>
          <a:graphicData uri="http://schemas.openxmlformats.org/presentationml/2006/ole">
            <mc:AlternateContent xmlns:mc="http://schemas.openxmlformats.org/markup-compatibility/2006">
              <mc:Choice xmlns:v="urn:schemas-microsoft-com:vml" Requires="v">
                <p:oleObj spid="_x0000_s238032" name="Chart" r:id="rId27" imgW="5381588" imgH="1666943" progId="MSGraph.Chart.8">
                  <p:embed followColorScheme="full"/>
                </p:oleObj>
              </mc:Choice>
              <mc:Fallback>
                <p:oleObj name="Chart" r:id="rId27" imgW="5381588" imgH="1666943" progId="MSGraph.Chart.8">
                  <p:embed followColorScheme="full"/>
                  <p:pic>
                    <p:nvPicPr>
                      <p:cNvPr id="0" name=""/>
                      <p:cNvPicPr/>
                      <p:nvPr/>
                    </p:nvPicPr>
                    <p:blipFill>
                      <a:blip r:embed="rId28"/>
                      <a:stretch>
                        <a:fillRect/>
                      </a:stretch>
                    </p:blipFill>
                    <p:spPr>
                      <a:xfrm>
                        <a:off x="3352800" y="2286000"/>
                        <a:ext cx="5381588" cy="1666943"/>
                      </a:xfrm>
                      <a:prstGeom prst="rect">
                        <a:avLst/>
                      </a:prstGeom>
                    </p:spPr>
                  </p:pic>
                </p:oleObj>
              </mc:Fallback>
            </mc:AlternateContent>
          </a:graphicData>
        </a:graphic>
      </p:graphicFrame>
      <p:sp>
        <p:nvSpPr>
          <p:cNvPr id="15" name="Rectangle 14"/>
          <p:cNvSpPr/>
          <p:nvPr>
            <p:custDataLst>
              <p:tags r:id="rId5"/>
            </p:custDataLst>
          </p:nvPr>
        </p:nvSpPr>
        <p:spPr bwMode="auto">
          <a:xfrm>
            <a:off x="5692775" y="3984625"/>
            <a:ext cx="693738"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480BA5E-E9F5-46E4-A995-73303493B446}" type="datetime'Profe''''ss''''''''ion''a''l ''''''ser''''''''''vi''c''e''s'">
              <a:rPr lang="en-US" sz="1100">
                <a:solidFill>
                  <a:schemeClr val="tx1"/>
                </a:solidFill>
              </a:rPr>
              <a:pPr algn="ctr"/>
              <a:t>Professional services</a:t>
            </a:fld>
            <a:r>
              <a:rPr lang="en-US" sz="1100" baseline="30000">
                <a:solidFill>
                  <a:schemeClr val="tx1"/>
                </a:solidFill>
              </a:rPr>
              <a:t>‡</a:t>
            </a:r>
            <a:endParaRPr lang="en-US" sz="1100" dirty="0">
              <a:solidFill>
                <a:schemeClr val="tx1"/>
              </a:solidFill>
              <a:sym typeface="+mn-lt"/>
            </a:endParaRPr>
          </a:p>
        </p:txBody>
      </p:sp>
      <p:sp>
        <p:nvSpPr>
          <p:cNvPr id="68" name="Rectangle 67"/>
          <p:cNvSpPr/>
          <p:nvPr>
            <p:custDataLst>
              <p:tags r:id="rId6"/>
            </p:custDataLst>
          </p:nvPr>
        </p:nvSpPr>
        <p:spPr bwMode="gray">
          <a:xfrm>
            <a:off x="5842000" y="2844800"/>
            <a:ext cx="39370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7B85D761-0806-4DD7-B913-75CF608E2C6E}" type="datetime'''''''''''$''''5''''''8''''''''''''''''''''0'''">
              <a:rPr lang="en-US" sz="1100">
                <a:solidFill>
                  <a:schemeClr val="tx1"/>
                </a:solidFill>
                <a:latin typeface="Calibri Light"/>
                <a:sym typeface="Calibri Light"/>
              </a:rPr>
              <a:pPr algn="ctr"/>
              <a:t>$580</a:t>
            </a:fld>
            <a:endParaRPr lang="en-US" sz="1100" dirty="0">
              <a:solidFill>
                <a:schemeClr val="tx1"/>
              </a:solidFill>
              <a:latin typeface="Calibri Light"/>
              <a:sym typeface="Calibri Light"/>
            </a:endParaRPr>
          </a:p>
        </p:txBody>
      </p:sp>
      <p:sp>
        <p:nvSpPr>
          <p:cNvPr id="13" name="Rectangle 12"/>
          <p:cNvSpPr/>
          <p:nvPr>
            <p:custDataLst>
              <p:tags r:id="rId7"/>
            </p:custDataLst>
          </p:nvPr>
        </p:nvSpPr>
        <p:spPr bwMode="auto">
          <a:xfrm>
            <a:off x="4498975" y="3984625"/>
            <a:ext cx="10144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A0CAD79-A095-4037-987A-D4E9EA7D8EC0}" type="datetime'Lon''g''-''''''term ca''''re &#10;and'''' h''''om''e ''healt''h'''">
              <a:rPr lang="en-US" sz="1100">
                <a:solidFill>
                  <a:schemeClr val="tx1"/>
                </a:solidFill>
              </a:rPr>
              <a:pPr algn="ctr"/>
              <a:t>Long-term care 
and home health</a:t>
            </a:fld>
            <a:r>
              <a:rPr lang="en-US" sz="1100" baseline="30000" dirty="0">
                <a:solidFill>
                  <a:schemeClr val="tx1"/>
                </a:solidFill>
              </a:rPr>
              <a:t>†</a:t>
            </a:r>
            <a:endParaRPr lang="en-US" sz="1100" baseline="30000" dirty="0">
              <a:solidFill>
                <a:schemeClr val="tx1"/>
              </a:solidFill>
              <a:sym typeface="+mn-lt"/>
            </a:endParaRPr>
          </a:p>
        </p:txBody>
      </p:sp>
      <p:sp>
        <p:nvSpPr>
          <p:cNvPr id="16" name="Rectangle 15"/>
          <p:cNvSpPr/>
          <p:nvPr>
            <p:custDataLst>
              <p:tags r:id="rId8"/>
            </p:custDataLst>
          </p:nvPr>
        </p:nvSpPr>
        <p:spPr bwMode="auto">
          <a:xfrm>
            <a:off x="7624763" y="3984625"/>
            <a:ext cx="97155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8C59EEF4-E3F6-4AD5-98D9-835FBD5B11FF}" type="datetime'M''''''''''''ed''i''c''''''''''al'''''''' ''dur''ab''le''s'''">
              <a:rPr lang="en-US" sz="1100">
                <a:solidFill>
                  <a:schemeClr val="tx1"/>
                </a:solidFill>
              </a:rPr>
              <a:pPr algn="ctr"/>
              <a:t>Medical durables</a:t>
            </a:fld>
            <a:endParaRPr lang="en-US" sz="1100" dirty="0">
              <a:solidFill>
                <a:schemeClr val="tx1"/>
              </a:solidFill>
              <a:latin typeface="Calibri Light" panose="020F0302020204030204" pitchFamily="34" charset="0"/>
              <a:sym typeface="Arial"/>
            </a:endParaRPr>
          </a:p>
        </p:txBody>
      </p:sp>
      <p:sp>
        <p:nvSpPr>
          <p:cNvPr id="70" name="Rectangle 69"/>
          <p:cNvSpPr/>
          <p:nvPr>
            <p:custDataLst>
              <p:tags r:id="rId9"/>
            </p:custDataLst>
          </p:nvPr>
        </p:nvSpPr>
        <p:spPr bwMode="gray">
          <a:xfrm>
            <a:off x="7985125" y="3654425"/>
            <a:ext cx="250825"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AE1CDA84-8B76-40FB-9F17-B22C795AF901}" type="datetime'''''$''''''''''''5'''''''''''''''''''''''">
              <a:rPr lang="en-US" sz="1100">
                <a:solidFill>
                  <a:schemeClr val="tx1"/>
                </a:solidFill>
                <a:latin typeface="Calibri Light"/>
                <a:sym typeface="Calibri Light"/>
              </a:rPr>
              <a:pPr algn="ctr"/>
              <a:t>$5</a:t>
            </a:fld>
            <a:endParaRPr lang="en-US" sz="1100" dirty="0">
              <a:solidFill>
                <a:schemeClr val="tx1"/>
              </a:solidFill>
              <a:latin typeface="Calibri Light"/>
              <a:sym typeface="Calibri Light"/>
            </a:endParaRPr>
          </a:p>
        </p:txBody>
      </p:sp>
      <p:sp>
        <p:nvSpPr>
          <p:cNvPr id="14" name="Rectangle 13"/>
          <p:cNvSpPr/>
          <p:nvPr>
            <p:custDataLst>
              <p:tags r:id="rId10"/>
            </p:custDataLst>
          </p:nvPr>
        </p:nvSpPr>
        <p:spPr bwMode="auto">
          <a:xfrm>
            <a:off x="6613525" y="3984625"/>
            <a:ext cx="919163" cy="5048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AFECE458-755E-4276-A0D0-2A6F54841EED}" type="datetime'Drugs and other &#10;''''me''dic''al'''' n''o''''n-''du''r''ables'">
              <a:rPr lang="en-US" sz="1100">
                <a:solidFill>
                  <a:schemeClr val="tx1"/>
                </a:solidFill>
              </a:rPr>
              <a:pPr algn="ctr"/>
              <a:t>Drugs and other 
medical non-durables</a:t>
            </a:fld>
            <a:endParaRPr lang="en-US" sz="1100" dirty="0">
              <a:solidFill>
                <a:schemeClr val="tx1"/>
              </a:solidFill>
              <a:latin typeface="Calibri Light" panose="020F0302020204030204" pitchFamily="34" charset="0"/>
              <a:sym typeface="Arial"/>
            </a:endParaRPr>
          </a:p>
        </p:txBody>
      </p:sp>
      <p:sp>
        <p:nvSpPr>
          <p:cNvPr id="69" name="Rectangle 68"/>
          <p:cNvSpPr/>
          <p:nvPr>
            <p:custDataLst>
              <p:tags r:id="rId11"/>
            </p:custDataLst>
          </p:nvPr>
        </p:nvSpPr>
        <p:spPr bwMode="gray">
          <a:xfrm>
            <a:off x="6911975" y="3559175"/>
            <a:ext cx="3222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5F2F0064-CD05-4E57-ACC4-84B955F2FB74}" type="datetime'''''''''$''''''''''7''''''''''''7'''''''''''''''''''''''''''''">
              <a:rPr lang="en-US" sz="1100">
                <a:solidFill>
                  <a:schemeClr val="tx1"/>
                </a:solidFill>
                <a:latin typeface="Calibri Light"/>
                <a:sym typeface="Calibri Light"/>
              </a:rPr>
              <a:pPr algn="ctr"/>
              <a:t>$77</a:t>
            </a:fld>
            <a:endParaRPr lang="en-US" sz="1100" dirty="0">
              <a:solidFill>
                <a:schemeClr val="tx1"/>
              </a:solidFill>
              <a:latin typeface="Calibri Light"/>
              <a:sym typeface="Calibri Light"/>
            </a:endParaRPr>
          </a:p>
        </p:txBody>
      </p:sp>
      <p:sp>
        <p:nvSpPr>
          <p:cNvPr id="67" name="Rectangle 66"/>
          <p:cNvSpPr/>
          <p:nvPr>
            <p:custDataLst>
              <p:tags r:id="rId12"/>
            </p:custDataLst>
          </p:nvPr>
        </p:nvSpPr>
        <p:spPr bwMode="gray">
          <a:xfrm>
            <a:off x="4808538" y="2578100"/>
            <a:ext cx="39370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96525D99-2F79-4C58-9798-B433C01DC43D}" type="datetime'''''''''''''''''''''$''7''''7''''''1'''''''''">
              <a:rPr lang="en-US" sz="1100">
                <a:solidFill>
                  <a:schemeClr val="tx1"/>
                </a:solidFill>
                <a:latin typeface="Calibri Light"/>
                <a:sym typeface="Calibri Light"/>
              </a:rPr>
              <a:pPr algn="ctr"/>
              <a:t>$771</a:t>
            </a:fld>
            <a:endParaRPr lang="en-US" sz="1100" dirty="0">
              <a:solidFill>
                <a:schemeClr val="tx1"/>
              </a:solidFill>
              <a:latin typeface="Calibri Light"/>
              <a:sym typeface="Calibri Light"/>
            </a:endParaRPr>
          </a:p>
        </p:txBody>
      </p:sp>
      <p:sp>
        <p:nvSpPr>
          <p:cNvPr id="17" name="Rectangle 16"/>
          <p:cNvSpPr/>
          <p:nvPr>
            <p:custDataLst>
              <p:tags r:id="rId13"/>
            </p:custDataLst>
          </p:nvPr>
        </p:nvSpPr>
        <p:spPr bwMode="auto">
          <a:xfrm>
            <a:off x="3597275" y="3984625"/>
            <a:ext cx="7413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91020F16-791C-4C34-BFF5-B075D7D50BD6}" type="datetime'''''''Ho''s''''''''''''p''''i''ta''''''l ca''''r''''''''''e'">
              <a:rPr lang="en-US" sz="1100">
                <a:solidFill>
                  <a:schemeClr val="tx1"/>
                </a:solidFill>
              </a:rPr>
              <a:pPr algn="ctr"/>
              <a:t>Hospital care</a:t>
            </a:fld>
            <a:endParaRPr lang="en-US" sz="1100" dirty="0">
              <a:solidFill>
                <a:schemeClr val="tx1"/>
              </a:solidFill>
              <a:latin typeface="Calibri Light" panose="020F0302020204030204" pitchFamily="34" charset="0"/>
              <a:sym typeface="+mn-lt"/>
            </a:endParaRPr>
          </a:p>
        </p:txBody>
      </p:sp>
      <p:sp>
        <p:nvSpPr>
          <p:cNvPr id="66" name="Rectangle 65"/>
          <p:cNvSpPr/>
          <p:nvPr>
            <p:custDataLst>
              <p:tags r:id="rId14"/>
            </p:custDataLst>
          </p:nvPr>
        </p:nvSpPr>
        <p:spPr bwMode="gray">
          <a:xfrm>
            <a:off x="3717925" y="2216150"/>
            <a:ext cx="5000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432CCB0E-6BA9-4355-8CD6-55BC95086993}" type="datetime'''''''$''1'''''''''''''''',''0''''''''''''''3''''''0'">
              <a:rPr lang="en-US" sz="1100">
                <a:solidFill>
                  <a:schemeClr val="tx1"/>
                </a:solidFill>
                <a:latin typeface="Calibri Light"/>
                <a:sym typeface="Calibri Light"/>
              </a:rPr>
              <a:pPr algn="ctr"/>
              <a:t>$1,030</a:t>
            </a:fld>
            <a:endParaRPr lang="en-US" sz="1100" dirty="0">
              <a:solidFill>
                <a:schemeClr val="tx1"/>
              </a:solidFill>
              <a:latin typeface="Calibri Light"/>
              <a:sym typeface="Calibri Light"/>
            </a:endParaRPr>
          </a:p>
        </p:txBody>
      </p:sp>
      <p:graphicFrame>
        <p:nvGraphicFramePr>
          <p:cNvPr id="22" name="Object 21"/>
          <p:cNvGraphicFramePr>
            <a:graphicFrameLocks/>
          </p:cNvGraphicFramePr>
          <p:nvPr>
            <p:custDataLst>
              <p:tags r:id="rId15"/>
            </p:custDataLst>
            <p:extLst>
              <p:ext uri="{D42A27DB-BD31-4B8C-83A1-F6EECF244321}">
                <p14:modId xmlns:p14="http://schemas.microsoft.com/office/powerpoint/2010/main" val="686675192"/>
              </p:ext>
            </p:extLst>
          </p:nvPr>
        </p:nvGraphicFramePr>
        <p:xfrm>
          <a:off x="495301" y="2857500"/>
          <a:ext cx="1809621" cy="2038485"/>
        </p:xfrm>
        <a:graphic>
          <a:graphicData uri="http://schemas.openxmlformats.org/presentationml/2006/ole">
            <mc:AlternateContent xmlns:mc="http://schemas.openxmlformats.org/markup-compatibility/2006">
              <mc:Choice xmlns:v="urn:schemas-microsoft-com:vml" Requires="v">
                <p:oleObj spid="_x0000_s238033" name="Chart" r:id="rId29" imgW="1809621" imgH="2038485" progId="MSGraph.Chart.8">
                  <p:embed followColorScheme="full"/>
                </p:oleObj>
              </mc:Choice>
              <mc:Fallback>
                <p:oleObj name="Chart" r:id="rId29" imgW="1809621" imgH="2038485" progId="MSGraph.Chart.8">
                  <p:embed followColorScheme="full"/>
                  <p:pic>
                    <p:nvPicPr>
                      <p:cNvPr id="0" name=""/>
                      <p:cNvPicPr/>
                      <p:nvPr/>
                    </p:nvPicPr>
                    <p:blipFill>
                      <a:blip r:embed="rId30"/>
                      <a:stretch>
                        <a:fillRect/>
                      </a:stretch>
                    </p:blipFill>
                    <p:spPr>
                      <a:xfrm>
                        <a:off x="495301" y="2857500"/>
                        <a:ext cx="1809621" cy="2038485"/>
                      </a:xfrm>
                      <a:prstGeom prst="rect">
                        <a:avLst/>
                      </a:prstGeom>
                    </p:spPr>
                  </p:pic>
                </p:oleObj>
              </mc:Fallback>
            </mc:AlternateContent>
          </a:graphicData>
        </a:graphic>
      </p:graphicFrame>
      <p:sp>
        <p:nvSpPr>
          <p:cNvPr id="24" name="Rectangle 23"/>
          <p:cNvSpPr/>
          <p:nvPr>
            <p:custDataLst>
              <p:tags r:id="rId16"/>
            </p:custDataLst>
          </p:nvPr>
        </p:nvSpPr>
        <p:spPr bwMode="auto">
          <a:xfrm>
            <a:off x="833438" y="4918075"/>
            <a:ext cx="11541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D1A1C63F-440C-4096-8F65-CD336ACB205D}" type="datetime'Pe''rson''al heal''th ''''care &#10;expen''''di''''''t''''''ures'">
              <a:rPr lang="en-US" sz="1100">
                <a:solidFill>
                  <a:schemeClr val="tx1"/>
                </a:solidFill>
              </a:rPr>
              <a:pPr algn="ctr"/>
              <a:t>Personal health care 
expenditures</a:t>
            </a:fld>
            <a:r>
              <a:rPr lang="en-US" sz="1100" dirty="0">
                <a:solidFill>
                  <a:schemeClr val="tx1"/>
                </a:solidFill>
              </a:rPr>
              <a:t>*              </a:t>
            </a:r>
            <a:endParaRPr lang="en-US" sz="1100" dirty="0">
              <a:solidFill>
                <a:schemeClr val="tx1"/>
              </a:solidFill>
              <a:sym typeface="+mn-lt"/>
            </a:endParaRPr>
          </a:p>
        </p:txBody>
      </p:sp>
      <p:sp>
        <p:nvSpPr>
          <p:cNvPr id="26" name="Rectangle 25"/>
          <p:cNvSpPr/>
          <p:nvPr>
            <p:custDataLst>
              <p:tags r:id="rId17"/>
            </p:custDataLst>
          </p:nvPr>
        </p:nvSpPr>
        <p:spPr bwMode="gray">
          <a:xfrm>
            <a:off x="1476375" y="2797175"/>
            <a:ext cx="43021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DA3D36C9-198C-45B7-8321-63DC5492E7B1}" type="datetime'$''''''9'''''''''''''',''27''8'''''''''''''''''''''">
              <a:rPr lang="en-US" sz="1100">
                <a:solidFill>
                  <a:schemeClr val="tx1"/>
                </a:solidFill>
              </a:rPr>
              <a:pPr algn="ctr"/>
              <a:t>$9,278</a:t>
            </a:fld>
            <a:endParaRPr lang="en-US" sz="1100" dirty="0">
              <a:solidFill>
                <a:schemeClr val="tx1"/>
              </a:solidFill>
              <a:latin typeface="Calibri Light" panose="020F0302020204030204" pitchFamily="34" charset="0"/>
              <a:sym typeface="+mn-lt"/>
            </a:endParaRPr>
          </a:p>
        </p:txBody>
      </p:sp>
      <p:sp>
        <p:nvSpPr>
          <p:cNvPr id="25" name="Rectangle 24"/>
          <p:cNvSpPr/>
          <p:nvPr>
            <p:custDataLst>
              <p:tags r:id="rId18"/>
            </p:custDataLst>
          </p:nvPr>
        </p:nvSpPr>
        <p:spPr bwMode="gray">
          <a:xfrm>
            <a:off x="914400" y="3273425"/>
            <a:ext cx="43021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472E8964-F119-4289-8B98-35F87112A529}" type="datetime'''''''''''''''''''''$''''''''6'''',''''''''''''815'''''">
              <a:rPr lang="en-US" sz="1100">
                <a:solidFill>
                  <a:schemeClr val="tx1"/>
                </a:solidFill>
              </a:rPr>
              <a:pPr algn="ctr"/>
              <a:t>$6,815</a:t>
            </a:fld>
            <a:endParaRPr lang="en-US" sz="1100" dirty="0">
              <a:solidFill>
                <a:schemeClr val="tx1"/>
              </a:solidFill>
              <a:latin typeface="Calibri Light" panose="020F0302020204030204" pitchFamily="34" charset="0"/>
              <a:sym typeface="Arial"/>
            </a:endParaRPr>
          </a:p>
        </p:txBody>
      </p:sp>
      <p:sp>
        <p:nvSpPr>
          <p:cNvPr id="27" name="Rectangle 26"/>
          <p:cNvSpPr/>
          <p:nvPr>
            <p:custDataLst>
              <p:tags r:id="rId19"/>
            </p:custDataLst>
          </p:nvPr>
        </p:nvSpPr>
        <p:spPr bwMode="gray">
          <a:xfrm>
            <a:off x="1552575" y="3792538"/>
            <a:ext cx="277813"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bg1"/>
                </a:solidFill>
                <a:latin typeface="Calibri Light" panose="020F0302020204030204" pitchFamily="34" charset="0"/>
                <a:sym typeface="+mn-lt"/>
              </a:rPr>
              <a:t>MA</a:t>
            </a:r>
          </a:p>
        </p:txBody>
      </p:sp>
      <p:sp>
        <p:nvSpPr>
          <p:cNvPr id="23" name="Rectangle 22"/>
          <p:cNvSpPr/>
          <p:nvPr>
            <p:custDataLst>
              <p:tags r:id="rId20"/>
            </p:custDataLst>
          </p:nvPr>
        </p:nvSpPr>
        <p:spPr bwMode="gray">
          <a:xfrm>
            <a:off x="979488" y="4030663"/>
            <a:ext cx="300038"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tx1"/>
                </a:solidFill>
                <a:latin typeface="Calibri Light" panose="020F0302020204030204" pitchFamily="34" charset="0"/>
                <a:sym typeface="+mn-lt"/>
              </a:rPr>
              <a:t>U.S.</a:t>
            </a:r>
          </a:p>
        </p:txBody>
      </p:sp>
      <p:pic>
        <p:nvPicPr>
          <p:cNvPr id="29" name="Picture 35" descr="C:\Users\jyyang\AppData\Local\Microsoft\Windows\Temporary Internet Files\Content.IE5\LBPHHNFX\MC900319486[1].wmf"/>
          <p:cNvPicPr>
            <a:picLocks noChangeAspect="1" noChangeArrowheads="1"/>
          </p:cNvPicPr>
          <p:nvPr/>
        </p:nvPicPr>
        <p:blipFill>
          <a:blip r:embed="rId31"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38538" y="4742613"/>
            <a:ext cx="886009" cy="52133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9" descr="C:\Users\jyyang\AppData\Local\Microsoft\Windows\Temporary Internet Files\Content.IE5\TL6UGH26\MC900334526[1].wmf"/>
          <p:cNvPicPr>
            <a:picLocks noChangeAspect="1" noChangeArrowheads="1"/>
          </p:cNvPicPr>
          <p:nvPr/>
        </p:nvPicPr>
        <p:blipFill>
          <a:blip r:embed="rId3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97550" y="4595217"/>
            <a:ext cx="593492" cy="81433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2" descr="C:\Users\jyyang\AppData\Local\Microsoft\Windows\Temporary Internet Files\Content.IE5\LBPHHNFX\MC900293302[1].wmf"/>
          <p:cNvPicPr>
            <a:picLocks noChangeAspect="1" noChangeArrowheads="1"/>
          </p:cNvPicPr>
          <p:nvPr/>
        </p:nvPicPr>
        <p:blipFill>
          <a:blip r:embed="rId3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86575" y="4674584"/>
            <a:ext cx="525308" cy="67774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4" descr="http://aknittysociety.files.wordpress.com/2012/11/bloodglucosemeter.jpg"/>
          <p:cNvPicPr>
            <a:picLocks noChangeAspect="1" noChangeArrowheads="1"/>
          </p:cNvPicPr>
          <p:nvPr/>
        </p:nvPicPr>
        <p:blipFill>
          <a:blip r:embed="rId34"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86713" y="4676204"/>
            <a:ext cx="378777" cy="6523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3" name="Table 32"/>
          <p:cNvGraphicFramePr>
            <a:graphicFrameLocks noGrp="1"/>
          </p:cNvGraphicFramePr>
          <p:nvPr>
            <p:extLst>
              <p:ext uri="{D42A27DB-BD31-4B8C-83A1-F6EECF244321}">
                <p14:modId xmlns:p14="http://schemas.microsoft.com/office/powerpoint/2010/main" val="2621675387"/>
              </p:ext>
            </p:extLst>
          </p:nvPr>
        </p:nvGraphicFramePr>
        <p:xfrm>
          <a:off x="622019" y="1614886"/>
          <a:ext cx="1605878" cy="279892"/>
        </p:xfrm>
        <a:graphic>
          <a:graphicData uri="http://schemas.openxmlformats.org/drawingml/2006/table">
            <a:tbl>
              <a:tblPr firstRow="1" bandRow="1">
                <a:tableStyleId>{5C22544A-7EE6-4342-B048-85BDC9FD1C3A}</a:tableStyleId>
              </a:tblPr>
              <a:tblGrid>
                <a:gridCol w="1605878"/>
              </a:tblGrid>
              <a:tr h="279892">
                <a:tc>
                  <a:txBody>
                    <a:bodyPr/>
                    <a:lstStyle/>
                    <a:p>
                      <a:pPr algn="ctr"/>
                      <a:r>
                        <a:rPr lang="en-US" sz="1200" b="1" dirty="0" smtClean="0">
                          <a:solidFill>
                            <a:schemeClr val="tx1"/>
                          </a:solidFill>
                          <a:latin typeface="Calibri Light" panose="020F0302020204030204" pitchFamily="34" charset="0"/>
                        </a:rPr>
                        <a:t>Total expenditures</a:t>
                      </a: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888147438"/>
              </p:ext>
            </p:extLst>
          </p:nvPr>
        </p:nvGraphicFramePr>
        <p:xfrm>
          <a:off x="2940050" y="1614886"/>
          <a:ext cx="5792537" cy="279892"/>
        </p:xfrm>
        <a:graphic>
          <a:graphicData uri="http://schemas.openxmlformats.org/drawingml/2006/table">
            <a:tbl>
              <a:tblPr firstRow="1" bandRow="1">
                <a:tableStyleId>{5C22544A-7EE6-4342-B048-85BDC9FD1C3A}</a:tableStyleId>
              </a:tblPr>
              <a:tblGrid>
                <a:gridCol w="5792537"/>
              </a:tblGrid>
              <a:tr h="279892">
                <a:tc>
                  <a:txBody>
                    <a:bodyPr/>
                    <a:lstStyle/>
                    <a:p>
                      <a:pPr algn="ctr"/>
                      <a:r>
                        <a:rPr lang="en-US" sz="1200" b="1" dirty="0" smtClean="0">
                          <a:solidFill>
                            <a:schemeClr val="tx1"/>
                          </a:solidFill>
                          <a:latin typeface="Calibri Light" panose="020F0302020204030204" pitchFamily="34" charset="0"/>
                        </a:rPr>
                        <a:t>Massachusetts expenditures</a:t>
                      </a:r>
                      <a:r>
                        <a:rPr lang="en-US" sz="1200" b="1" baseline="0" dirty="0" smtClean="0">
                          <a:solidFill>
                            <a:schemeClr val="tx1"/>
                          </a:solidFill>
                          <a:latin typeface="Calibri Light" panose="020F0302020204030204" pitchFamily="34" charset="0"/>
                        </a:rPr>
                        <a:t> relative to U.S.</a:t>
                      </a:r>
                      <a:endParaRPr lang="en-US" sz="1200" b="1" dirty="0" smtClean="0">
                        <a:solidFill>
                          <a:schemeClr val="tx1"/>
                        </a:solidFill>
                        <a:latin typeface="Calibri Light" panose="020F0302020204030204" pitchFamily="34" charset="0"/>
                      </a:endParaRP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0" name="TextBox 39"/>
          <p:cNvSpPr txBox="1"/>
          <p:nvPr/>
        </p:nvSpPr>
        <p:spPr>
          <a:xfrm>
            <a:off x="2755900" y="5328961"/>
            <a:ext cx="846601" cy="659459"/>
          </a:xfrm>
          <a:prstGeom prst="rect">
            <a:avLst/>
          </a:prstGeom>
          <a:noFill/>
        </p:spPr>
        <p:txBody>
          <a:bodyPr wrap="square" lIns="93296" tIns="46648" rIns="93296" bIns="46648" rtlCol="0">
            <a:spAutoFit/>
          </a:bodyPr>
          <a:lstStyle/>
          <a:p>
            <a:r>
              <a:rPr lang="en-US" sz="1200" b="1" dirty="0">
                <a:latin typeface="Calibri Light" panose="020F0302020204030204" pitchFamily="34" charset="0"/>
              </a:rPr>
              <a:t>Percent </a:t>
            </a:r>
            <a:br>
              <a:rPr lang="en-US" sz="1200" b="1" dirty="0">
                <a:latin typeface="Calibri Light" panose="020F0302020204030204" pitchFamily="34" charset="0"/>
              </a:rPr>
            </a:br>
            <a:r>
              <a:rPr lang="en-US" sz="1200" b="1" dirty="0">
                <a:latin typeface="Calibri Light" panose="020F0302020204030204" pitchFamily="34" charset="0"/>
              </a:rPr>
              <a:t>of total difference</a:t>
            </a:r>
          </a:p>
        </p:txBody>
      </p:sp>
      <p:sp>
        <p:nvSpPr>
          <p:cNvPr id="48" name="McK 5. Source"/>
          <p:cNvSpPr>
            <a:spLocks noChangeArrowheads="1"/>
          </p:cNvSpPr>
          <p:nvPr>
            <p:custDataLst>
              <p:tags r:id="rId21"/>
            </p:custDataLst>
          </p:nvPr>
        </p:nvSpPr>
        <p:spPr bwMode="auto">
          <a:xfrm>
            <a:off x="121488" y="6144718"/>
            <a:ext cx="6988830" cy="628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dirty="0">
                <a:solidFill>
                  <a:schemeClr val="bg1">
                    <a:lumMod val="50000"/>
                  </a:schemeClr>
                </a:solidFill>
                <a:latin typeface="Calibri Light" panose="020F0302020204030204" pitchFamily="34" charset="0"/>
              </a:rPr>
              <a:t>*	Personal health care expenditures (PHC) are a subset of national health expenditures. PHC excludes administration and the net cost of private insurance, public health activity, and investment in research, structures and equipment.</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nursing home care, home health care, and other health, residential, and professional care</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physician and clinical services, dental services, and other professional services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HPC analysis</a:t>
            </a:r>
          </a:p>
        </p:txBody>
      </p:sp>
      <p:grpSp>
        <p:nvGrpSpPr>
          <p:cNvPr id="65" name="Group 64"/>
          <p:cNvGrpSpPr/>
          <p:nvPr/>
        </p:nvGrpSpPr>
        <p:grpSpPr>
          <a:xfrm>
            <a:off x="1021767" y="2410180"/>
            <a:ext cx="821463" cy="810548"/>
            <a:chOff x="1001367" y="2191115"/>
            <a:chExt cx="805062" cy="794412"/>
          </a:xfrm>
        </p:grpSpPr>
        <p:sp>
          <p:nvSpPr>
            <p:cNvPr id="58" name="Flowchart: Process 57"/>
            <p:cNvSpPr/>
            <p:nvPr/>
          </p:nvSpPr>
          <p:spPr>
            <a:xfrm rot="10800000">
              <a:off x="1083258" y="2191115"/>
              <a:ext cx="598697" cy="140448"/>
            </a:xfrm>
            <a:prstGeom prst="flowChartProcess">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own Arrow 58"/>
            <p:cNvSpPr/>
            <p:nvPr/>
          </p:nvSpPr>
          <p:spPr>
            <a:xfrm rot="10800000" flipH="1" flipV="1">
              <a:off x="1557482" y="2191115"/>
              <a:ext cx="248947" cy="37908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wn Arrow 61"/>
            <p:cNvSpPr/>
            <p:nvPr/>
          </p:nvSpPr>
          <p:spPr>
            <a:xfrm rot="10800000" flipH="1" flipV="1">
              <a:off x="1001367" y="2191115"/>
              <a:ext cx="248946" cy="794412"/>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Rectangle 59"/>
          <p:cNvSpPr/>
          <p:nvPr/>
        </p:nvSpPr>
        <p:spPr>
          <a:xfrm>
            <a:off x="622019" y="1938836"/>
            <a:ext cx="1150196" cy="471042"/>
          </a:xfrm>
          <a:prstGeom prst="rect">
            <a:avLst/>
          </a:prstGeom>
          <a:noFill/>
          <a:effectLst/>
        </p:spPr>
        <p:txBody>
          <a:bodyPr wrap="none" lIns="93296" tIns="46648" rIns="93296" bIns="46648">
            <a:spAutoFit/>
          </a:bodyPr>
          <a:lstStyle/>
          <a:p>
            <a:pPr algn="ctr"/>
            <a:r>
              <a:rPr lang="en-US" sz="2400" dirty="0">
                <a:ln w="18415" cmpd="sng">
                  <a:solidFill>
                    <a:srgbClr val="0C2D83"/>
                  </a:solidFill>
                  <a:prstDash val="solid"/>
                </a:ln>
                <a:solidFill>
                  <a:srgbClr val="0C2D83"/>
                </a:solidFill>
              </a:rPr>
              <a:t>$2,463</a:t>
            </a:r>
            <a:endParaRPr lang="en-US" sz="3700" dirty="0">
              <a:ln w="18415" cmpd="sng">
                <a:solidFill>
                  <a:srgbClr val="0C2D83"/>
                </a:solidFill>
                <a:prstDash val="solid"/>
              </a:ln>
              <a:solidFill>
                <a:srgbClr val="0C2D83"/>
              </a:solidFill>
            </a:endParaRPr>
          </a:p>
        </p:txBody>
      </p:sp>
      <p:sp>
        <p:nvSpPr>
          <p:cNvPr id="61" name="TextBox 60"/>
          <p:cNvSpPr txBox="1"/>
          <p:nvPr/>
        </p:nvSpPr>
        <p:spPr>
          <a:xfrm>
            <a:off x="1624766" y="1921018"/>
            <a:ext cx="859302" cy="471042"/>
          </a:xfrm>
          <a:prstGeom prst="rect">
            <a:avLst/>
          </a:prstGeom>
          <a:noFill/>
        </p:spPr>
        <p:txBody>
          <a:bodyPr wrap="square" lIns="93296" tIns="46648" rIns="93296" bIns="46648" rtlCol="0">
            <a:spAutoFit/>
          </a:bodyPr>
          <a:lstStyle/>
          <a:p>
            <a:r>
              <a:rPr lang="en-US" sz="1200" dirty="0">
                <a:solidFill>
                  <a:schemeClr val="bg1">
                    <a:lumMod val="50000"/>
                  </a:schemeClr>
                </a:solidFill>
                <a:latin typeface="+mj-lt"/>
              </a:rPr>
              <a:t>per capita difference</a:t>
            </a:r>
          </a:p>
        </p:txBody>
      </p:sp>
      <p:sp>
        <p:nvSpPr>
          <p:cNvPr id="53" name="TextBox 52"/>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Per capita personal health care </a:t>
            </a:r>
            <a:r>
              <a:rPr lang="en-US" sz="1400" dirty="0" smtClean="0">
                <a:solidFill>
                  <a:srgbClr val="0C2D83"/>
                </a:solidFill>
                <a:latin typeface="Calibri Light" panose="020F0302020204030204" pitchFamily="34" charset="0"/>
              </a:rPr>
              <a:t>expenditures</a:t>
            </a:r>
            <a:r>
              <a:rPr lang="en-US" sz="1400" baseline="30000" dirty="0" smtClean="0">
                <a:solidFill>
                  <a:srgbClr val="0C2D83"/>
                </a:solidFill>
                <a:latin typeface="Calibri Light" panose="020F0302020204030204" pitchFamily="34" charset="0"/>
              </a:rPr>
              <a:t>*</a:t>
            </a:r>
            <a:endParaRPr lang="en-US" sz="1400" dirty="0">
              <a:solidFill>
                <a:srgbClr val="0C2D83"/>
              </a:solidFill>
              <a:latin typeface="Calibri Light" panose="020F0302020204030204" pitchFamily="34" charset="0"/>
            </a:endParaRPr>
          </a:p>
          <a:p>
            <a:r>
              <a:rPr lang="en-US" sz="1200" dirty="0" smtClean="0">
                <a:solidFill>
                  <a:schemeClr val="bg1">
                    <a:lumMod val="50000"/>
                  </a:schemeClr>
                </a:solidFill>
                <a:latin typeface="Calibri Light" panose="020F0302020204030204" pitchFamily="34" charset="0"/>
              </a:rPr>
              <a:t>Dollars</a:t>
            </a:r>
            <a:r>
              <a:rPr lang="en-US" sz="1200" dirty="0">
                <a:solidFill>
                  <a:schemeClr val="bg1">
                    <a:lumMod val="50000"/>
                  </a:schemeClr>
                </a:solidFill>
                <a:latin typeface="Calibri Light" panose="020F0302020204030204" pitchFamily="34" charset="0"/>
              </a:rPr>
              <a:t>, 2009</a:t>
            </a:r>
          </a:p>
        </p:txBody>
      </p:sp>
      <p:cxnSp>
        <p:nvCxnSpPr>
          <p:cNvPr id="54" name="Straight Connector 5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8556900" y="62718"/>
            <a:ext cx="526780" cy="525890"/>
            <a:chOff x="8386059" y="61469"/>
            <a:chExt cx="516263" cy="515421"/>
          </a:xfrm>
        </p:grpSpPr>
        <p:sp>
          <p:nvSpPr>
            <p:cNvPr id="82" name="Oval 81"/>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83" name="Oval 82"/>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84" name="Oval 83"/>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85" name="Oval 84"/>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72" name="Rectangle 71"/>
          <p:cNvSpPr/>
          <p:nvPr/>
        </p:nvSpPr>
        <p:spPr>
          <a:xfrm>
            <a:off x="3571875" y="5378850"/>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42%</a:t>
            </a:r>
          </a:p>
        </p:txBody>
      </p:sp>
      <p:sp>
        <p:nvSpPr>
          <p:cNvPr id="75" name="Rectangle 74"/>
          <p:cNvSpPr/>
          <p:nvPr/>
        </p:nvSpPr>
        <p:spPr>
          <a:xfrm>
            <a:off x="4630738" y="5378850"/>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31%</a:t>
            </a:r>
          </a:p>
        </p:txBody>
      </p:sp>
      <p:sp>
        <p:nvSpPr>
          <p:cNvPr id="76" name="Rectangle 75"/>
          <p:cNvSpPr/>
          <p:nvPr/>
        </p:nvSpPr>
        <p:spPr>
          <a:xfrm>
            <a:off x="5684838" y="5378850"/>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24%</a:t>
            </a:r>
          </a:p>
        </p:txBody>
      </p:sp>
      <p:sp>
        <p:nvSpPr>
          <p:cNvPr id="77" name="Rectangle 76"/>
          <p:cNvSpPr/>
          <p:nvPr/>
        </p:nvSpPr>
        <p:spPr>
          <a:xfrm>
            <a:off x="6837363" y="5378850"/>
            <a:ext cx="643141"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3%</a:t>
            </a:r>
          </a:p>
        </p:txBody>
      </p:sp>
      <p:sp>
        <p:nvSpPr>
          <p:cNvPr id="78" name="Rectangle 77"/>
          <p:cNvSpPr/>
          <p:nvPr/>
        </p:nvSpPr>
        <p:spPr>
          <a:xfrm>
            <a:off x="7762875" y="5378850"/>
            <a:ext cx="826335"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&lt;1%</a:t>
            </a:r>
          </a:p>
        </p:txBody>
      </p:sp>
      <p:sp>
        <p:nvSpPr>
          <p:cNvPr id="51" name="Isosceles Triangle 50"/>
          <p:cNvSpPr/>
          <p:nvPr/>
        </p:nvSpPr>
        <p:spPr>
          <a:xfrm rot="16200000">
            <a:off x="361950" y="3578094"/>
            <a:ext cx="4408715" cy="425018"/>
          </a:xfrm>
          <a:prstGeom prst="triangle">
            <a:avLst>
              <a:gd name="adj" fmla="val 84451"/>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218693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Object 44" hidden="1"/>
          <p:cNvGraphicFramePr>
            <a:graphicFrameLocks noChangeAspect="1"/>
          </p:cNvGraphicFramePr>
          <p:nvPr>
            <p:custDataLst>
              <p:tags r:id="rId2"/>
            </p:custDataLst>
            <p:extLst>
              <p:ext uri="{D42A27DB-BD31-4B8C-83A1-F6EECF244321}">
                <p14:modId xmlns:p14="http://schemas.microsoft.com/office/powerpoint/2010/main" val="737079579"/>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1594" name="think-cell Slide" r:id="rId21" imgW="270" imgH="270" progId="TCLayout.ActiveDocument.1">
                  <p:embed/>
                </p:oleObj>
              </mc:Choice>
              <mc:Fallback>
                <p:oleObj name="think-cell Slide" r:id="rId21" imgW="270" imgH="270" progId="TCLayout.ActiveDocument.1">
                  <p:embed/>
                  <p:pic>
                    <p:nvPicPr>
                      <p:cNvPr id="0" name=""/>
                      <p:cNvPicPr/>
                      <p:nvPr/>
                    </p:nvPicPr>
                    <p:blipFill>
                      <a:blip r:embed="rId22"/>
                      <a:stretch>
                        <a:fillRect/>
                      </a:stretch>
                    </p:blipFill>
                    <p:spPr>
                      <a:xfrm>
                        <a:off x="1621" y="1621"/>
                        <a:ext cx="1619" cy="1619"/>
                      </a:xfrm>
                      <a:prstGeom prst="rect">
                        <a:avLst/>
                      </a:prstGeom>
                    </p:spPr>
                  </p:pic>
                </p:oleObj>
              </mc:Fallback>
            </mc:AlternateContent>
          </a:graphicData>
        </a:graphic>
      </p:graphicFrame>
      <p:sp>
        <p:nvSpPr>
          <p:cNvPr id="44" name="Rectangle 4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100">
              <a:latin typeface="Calibri Light"/>
              <a:sym typeface="Calibri Light"/>
            </a:endParaRPr>
          </a:p>
        </p:txBody>
      </p:sp>
      <p:sp>
        <p:nvSpPr>
          <p:cNvPr id="60" name="Rectangle 59"/>
          <p:cNvSpPr/>
          <p:nvPr/>
        </p:nvSpPr>
        <p:spPr>
          <a:xfrm>
            <a:off x="2776538" y="1587027"/>
            <a:ext cx="6126113" cy="4409168"/>
          </a:xfrm>
          <a:prstGeom prst="rect">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753668"/>
          </a:xfrm>
        </p:spPr>
        <p:txBody>
          <a:bodyPr/>
          <a:lstStyle/>
          <a:p>
            <a:r>
              <a:rPr lang="en-US" b="1" dirty="0"/>
              <a:t>Medicare</a:t>
            </a:r>
            <a:r>
              <a:rPr lang="en-US" dirty="0"/>
              <a:t>: all Massachusetts spending above the U.S. average is in hospital care and long-term care</a:t>
            </a:r>
          </a:p>
        </p:txBody>
      </p:sp>
      <p:graphicFrame>
        <p:nvGraphicFramePr>
          <p:cNvPr id="12" name="Object 11"/>
          <p:cNvGraphicFramePr>
            <a:graphicFrameLocks/>
          </p:cNvGraphicFramePr>
          <p:nvPr>
            <p:custDataLst>
              <p:tags r:id="rId4"/>
            </p:custDataLst>
            <p:extLst>
              <p:ext uri="{D42A27DB-BD31-4B8C-83A1-F6EECF244321}">
                <p14:modId xmlns:p14="http://schemas.microsoft.com/office/powerpoint/2010/main" val="1387552454"/>
              </p:ext>
            </p:extLst>
          </p:nvPr>
        </p:nvGraphicFramePr>
        <p:xfrm>
          <a:off x="3352800" y="2286000"/>
          <a:ext cx="5381588" cy="1685857"/>
        </p:xfrm>
        <a:graphic>
          <a:graphicData uri="http://schemas.openxmlformats.org/presentationml/2006/ole">
            <mc:AlternateContent xmlns:mc="http://schemas.openxmlformats.org/markup-compatibility/2006">
              <mc:Choice xmlns:v="urn:schemas-microsoft-com:vml" Requires="v">
                <p:oleObj spid="_x0000_s211595" name="Chart" r:id="rId23" imgW="5381588" imgH="1685857" progId="MSGraph.Chart.8">
                  <p:embed followColorScheme="full"/>
                </p:oleObj>
              </mc:Choice>
              <mc:Fallback>
                <p:oleObj name="Chart" r:id="rId23" imgW="5381588" imgH="1685857" progId="MSGraph.Chart.8">
                  <p:embed followColorScheme="full"/>
                  <p:pic>
                    <p:nvPicPr>
                      <p:cNvPr id="0" name=""/>
                      <p:cNvPicPr/>
                      <p:nvPr/>
                    </p:nvPicPr>
                    <p:blipFill>
                      <a:blip r:embed="rId24"/>
                      <a:stretch>
                        <a:fillRect/>
                      </a:stretch>
                    </p:blipFill>
                    <p:spPr>
                      <a:xfrm>
                        <a:off x="3352800" y="2286000"/>
                        <a:ext cx="5381588" cy="1685857"/>
                      </a:xfrm>
                      <a:prstGeom prst="rect">
                        <a:avLst/>
                      </a:prstGeom>
                    </p:spPr>
                  </p:pic>
                </p:oleObj>
              </mc:Fallback>
            </mc:AlternateContent>
          </a:graphicData>
        </a:graphic>
      </p:graphicFrame>
      <p:sp>
        <p:nvSpPr>
          <p:cNvPr id="17" name="Rectangle 16"/>
          <p:cNvSpPr/>
          <p:nvPr>
            <p:custDataLst>
              <p:tags r:id="rId5"/>
            </p:custDataLst>
          </p:nvPr>
        </p:nvSpPr>
        <p:spPr bwMode="auto">
          <a:xfrm>
            <a:off x="3597275" y="3959225"/>
            <a:ext cx="7413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91020F16-791C-4C34-BFF5-B075D7D50BD6}" type="datetime'''''''Ho''s''''''''''''p''''i''ta''''''l ca''''r''''''''''e'">
              <a:rPr lang="en-US" sz="1100">
                <a:solidFill>
                  <a:schemeClr val="tx1"/>
                </a:solidFill>
              </a:rPr>
              <a:pPr algn="ctr"/>
              <a:t>Hospital care</a:t>
            </a:fld>
            <a:endParaRPr lang="en-US" sz="1100" dirty="0">
              <a:solidFill>
                <a:schemeClr val="tx1"/>
              </a:solidFill>
              <a:latin typeface="Calibri Light" panose="020F0302020204030204" pitchFamily="34" charset="0"/>
              <a:sym typeface="+mn-lt"/>
            </a:endParaRPr>
          </a:p>
        </p:txBody>
      </p:sp>
      <p:sp>
        <p:nvSpPr>
          <p:cNvPr id="66" name="Rectangle 65"/>
          <p:cNvSpPr/>
          <p:nvPr>
            <p:custDataLst>
              <p:tags r:id="rId6"/>
            </p:custDataLst>
          </p:nvPr>
        </p:nvSpPr>
        <p:spPr bwMode="gray">
          <a:xfrm>
            <a:off x="3770313" y="2216150"/>
            <a:ext cx="39370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a:solidFill>
                  <a:schemeClr val="tx1"/>
                </a:solidFill>
                <a:latin typeface="Calibri Light"/>
                <a:sym typeface="Calibri Light"/>
              </a:rPr>
              <a:t>+</a:t>
            </a:r>
            <a:fld id="{E228C994-941E-47FB-8452-D6CB0AE966EF}" type="datetime'''''''''''''$''''''''''''''''''8''''2''''''0'''''">
              <a:rPr lang="en-US" sz="1100">
                <a:solidFill>
                  <a:schemeClr val="tx1"/>
                </a:solidFill>
              </a:rPr>
              <a:pPr/>
              <a:t>$820</a:t>
            </a:fld>
            <a:endParaRPr lang="en-US" sz="1100" dirty="0">
              <a:solidFill>
                <a:schemeClr val="tx1"/>
              </a:solidFill>
              <a:latin typeface="Calibri Light"/>
              <a:sym typeface="Calibri Light"/>
            </a:endParaRPr>
          </a:p>
        </p:txBody>
      </p:sp>
      <p:sp>
        <p:nvSpPr>
          <p:cNvPr id="16" name="Rectangle 15"/>
          <p:cNvSpPr/>
          <p:nvPr>
            <p:custDataLst>
              <p:tags r:id="rId7"/>
            </p:custDataLst>
          </p:nvPr>
        </p:nvSpPr>
        <p:spPr bwMode="auto">
          <a:xfrm>
            <a:off x="7624763" y="3959225"/>
            <a:ext cx="97155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8C59EEF4-E3F6-4AD5-98D9-835FBD5B11FF}" type="datetime'M''''''''''''ed''i''c''''''''''al'''''''' ''dur''ab''le''s'''">
              <a:rPr lang="en-US" sz="1100">
                <a:solidFill>
                  <a:schemeClr val="tx1"/>
                </a:solidFill>
              </a:rPr>
              <a:pPr algn="ctr"/>
              <a:t>Medical durables</a:t>
            </a:fld>
            <a:endParaRPr lang="en-US" sz="1100" dirty="0">
              <a:solidFill>
                <a:schemeClr val="tx1"/>
              </a:solidFill>
              <a:latin typeface="Calibri Light" panose="020F0302020204030204" pitchFamily="34" charset="0"/>
              <a:sym typeface="Arial"/>
            </a:endParaRPr>
          </a:p>
        </p:txBody>
      </p:sp>
      <p:sp>
        <p:nvSpPr>
          <p:cNvPr id="14" name="Rectangle 13"/>
          <p:cNvSpPr/>
          <p:nvPr>
            <p:custDataLst>
              <p:tags r:id="rId8"/>
            </p:custDataLst>
          </p:nvPr>
        </p:nvSpPr>
        <p:spPr bwMode="auto">
          <a:xfrm>
            <a:off x="6613525" y="3959225"/>
            <a:ext cx="919163" cy="5048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AFECE458-755E-4276-A0D0-2A6F54841EED}" type="datetime'Drugs and other &#10;''''me''dic''al'''' n''o''''n-''du''r''ables'">
              <a:rPr lang="en-US" sz="1100">
                <a:solidFill>
                  <a:schemeClr val="tx1"/>
                </a:solidFill>
              </a:rPr>
              <a:pPr algn="ctr"/>
              <a:t>Drugs and other 
medical non-durables</a:t>
            </a:fld>
            <a:endParaRPr lang="en-US" sz="1100" dirty="0">
              <a:solidFill>
                <a:schemeClr val="tx1"/>
              </a:solidFill>
              <a:latin typeface="Calibri Light" panose="020F0302020204030204" pitchFamily="34" charset="0"/>
              <a:sym typeface="Arial"/>
            </a:endParaRPr>
          </a:p>
        </p:txBody>
      </p:sp>
      <p:sp>
        <p:nvSpPr>
          <p:cNvPr id="15" name="Rectangle 14"/>
          <p:cNvSpPr/>
          <p:nvPr>
            <p:custDataLst>
              <p:tags r:id="rId9"/>
            </p:custDataLst>
          </p:nvPr>
        </p:nvSpPr>
        <p:spPr bwMode="auto">
          <a:xfrm>
            <a:off x="5692775" y="3959225"/>
            <a:ext cx="693738"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480BA5E-E9F5-46E4-A995-73303493B446}" type="datetime'Profe''''ss''''''''ion''a''l ''''''ser''''''''''vi''c''e''s'">
              <a:rPr lang="en-US" sz="1100">
                <a:solidFill>
                  <a:schemeClr val="tx1"/>
                </a:solidFill>
              </a:rPr>
              <a:pPr algn="ctr"/>
              <a:t>Professional services</a:t>
            </a:fld>
            <a:r>
              <a:rPr lang="en-US" sz="1100" baseline="30000">
                <a:solidFill>
                  <a:schemeClr val="tx1"/>
                </a:solidFill>
              </a:rPr>
              <a:t>‡</a:t>
            </a:r>
            <a:endParaRPr lang="en-US" sz="1100" dirty="0">
              <a:solidFill>
                <a:schemeClr val="tx1"/>
              </a:solidFill>
              <a:sym typeface="+mn-lt"/>
            </a:endParaRPr>
          </a:p>
        </p:txBody>
      </p:sp>
      <p:sp>
        <p:nvSpPr>
          <p:cNvPr id="13" name="Rectangle 12"/>
          <p:cNvSpPr/>
          <p:nvPr>
            <p:custDataLst>
              <p:tags r:id="rId10"/>
            </p:custDataLst>
          </p:nvPr>
        </p:nvSpPr>
        <p:spPr bwMode="auto">
          <a:xfrm>
            <a:off x="4498975" y="3959225"/>
            <a:ext cx="10144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A0CAD79-A095-4037-987A-D4E9EA7D8EC0}" type="datetime'Lon''g''-''''''term ca''''re &#10;and'''' h''''om''e ''healt''h'''">
              <a:rPr lang="en-US" sz="1100">
                <a:solidFill>
                  <a:schemeClr val="tx1"/>
                </a:solidFill>
              </a:rPr>
              <a:pPr algn="ctr"/>
              <a:t>Long-term care 
and home health</a:t>
            </a:fld>
            <a:r>
              <a:rPr lang="en-US" sz="1100" baseline="30000" dirty="0">
                <a:solidFill>
                  <a:schemeClr val="tx1"/>
                </a:solidFill>
              </a:rPr>
              <a:t>†</a:t>
            </a:r>
            <a:endParaRPr lang="en-US" sz="1100" baseline="30000" dirty="0">
              <a:solidFill>
                <a:schemeClr val="tx1"/>
              </a:solidFill>
              <a:sym typeface="+mn-lt"/>
            </a:endParaRPr>
          </a:p>
        </p:txBody>
      </p:sp>
      <p:sp>
        <p:nvSpPr>
          <p:cNvPr id="67" name="Rectangle 66"/>
          <p:cNvSpPr/>
          <p:nvPr>
            <p:custDataLst>
              <p:tags r:id="rId11"/>
            </p:custDataLst>
          </p:nvPr>
        </p:nvSpPr>
        <p:spPr bwMode="gray">
          <a:xfrm>
            <a:off x="4808538" y="2578100"/>
            <a:ext cx="39370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a:solidFill>
                  <a:schemeClr val="tx1"/>
                </a:solidFill>
                <a:latin typeface="Calibri Light"/>
                <a:sym typeface="Calibri Light"/>
              </a:rPr>
              <a:t>+</a:t>
            </a:r>
            <a:fld id="{E5148B4C-C864-41EB-90AE-3F57B31A6E1E}" type="datetime'''''$''''4''''''''''''''''''''''''''8''''''1'''''''''''">
              <a:rPr lang="en-US" sz="1100">
                <a:solidFill>
                  <a:schemeClr val="tx1"/>
                </a:solidFill>
              </a:rPr>
              <a:pPr/>
              <a:t>$481</a:t>
            </a:fld>
            <a:endParaRPr lang="en-US" sz="1100" dirty="0">
              <a:solidFill>
                <a:schemeClr val="tx1"/>
              </a:solidFill>
              <a:latin typeface="Calibri Light"/>
              <a:sym typeface="Calibri Light"/>
            </a:endParaRPr>
          </a:p>
        </p:txBody>
      </p:sp>
      <p:graphicFrame>
        <p:nvGraphicFramePr>
          <p:cNvPr id="22" name="Object 21"/>
          <p:cNvGraphicFramePr>
            <a:graphicFrameLocks/>
          </p:cNvGraphicFramePr>
          <p:nvPr>
            <p:custDataLst>
              <p:tags r:id="rId12"/>
            </p:custDataLst>
            <p:extLst>
              <p:ext uri="{D42A27DB-BD31-4B8C-83A1-F6EECF244321}">
                <p14:modId xmlns:p14="http://schemas.microsoft.com/office/powerpoint/2010/main" val="4151059704"/>
              </p:ext>
            </p:extLst>
          </p:nvPr>
        </p:nvGraphicFramePr>
        <p:xfrm>
          <a:off x="495301" y="2971800"/>
          <a:ext cx="1809621" cy="1924185"/>
        </p:xfrm>
        <a:graphic>
          <a:graphicData uri="http://schemas.openxmlformats.org/presentationml/2006/ole">
            <mc:AlternateContent xmlns:mc="http://schemas.openxmlformats.org/markup-compatibility/2006">
              <mc:Choice xmlns:v="urn:schemas-microsoft-com:vml" Requires="v">
                <p:oleObj spid="_x0000_s211596" name="Chart" r:id="rId25" imgW="1809621" imgH="1924185" progId="MSGraph.Chart.8">
                  <p:embed followColorScheme="full"/>
                </p:oleObj>
              </mc:Choice>
              <mc:Fallback>
                <p:oleObj name="Chart" r:id="rId25" imgW="1809621" imgH="1924185" progId="MSGraph.Chart.8">
                  <p:embed followColorScheme="full"/>
                  <p:pic>
                    <p:nvPicPr>
                      <p:cNvPr id="0" name=""/>
                      <p:cNvPicPr/>
                      <p:nvPr/>
                    </p:nvPicPr>
                    <p:blipFill>
                      <a:blip r:embed="rId26"/>
                      <a:stretch>
                        <a:fillRect/>
                      </a:stretch>
                    </p:blipFill>
                    <p:spPr>
                      <a:xfrm>
                        <a:off x="495301" y="2971800"/>
                        <a:ext cx="1809621" cy="1924185"/>
                      </a:xfrm>
                      <a:prstGeom prst="rect">
                        <a:avLst/>
                      </a:prstGeom>
                    </p:spPr>
                  </p:pic>
                </p:oleObj>
              </mc:Fallback>
            </mc:AlternateContent>
          </a:graphicData>
        </a:graphic>
      </p:graphicFrame>
      <p:sp>
        <p:nvSpPr>
          <p:cNvPr id="24" name="Rectangle 23"/>
          <p:cNvSpPr/>
          <p:nvPr>
            <p:custDataLst>
              <p:tags r:id="rId13"/>
            </p:custDataLst>
          </p:nvPr>
        </p:nvSpPr>
        <p:spPr bwMode="auto">
          <a:xfrm>
            <a:off x="833438" y="4927600"/>
            <a:ext cx="11541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D1A1C63F-440C-4096-8F65-CD336ACB205D}" type="datetime'Pe''rson''al heal''th ''''care &#10;expen''''di''''''t''''''ures'">
              <a:rPr lang="en-US" sz="1100">
                <a:solidFill>
                  <a:schemeClr val="tx1"/>
                </a:solidFill>
              </a:rPr>
              <a:pPr algn="ctr"/>
              <a:t>Personal health care 
expenditures</a:t>
            </a:fld>
            <a:r>
              <a:rPr lang="en-US" sz="1100" dirty="0">
                <a:solidFill>
                  <a:schemeClr val="tx1"/>
                </a:solidFill>
              </a:rPr>
              <a:t>*</a:t>
            </a:r>
            <a:r>
              <a:rPr lang="en-US" sz="1100" dirty="0">
                <a:solidFill>
                  <a:schemeClr val="bg1"/>
                </a:solidFill>
              </a:rPr>
              <a:t>              </a:t>
            </a:r>
            <a:endParaRPr lang="en-US" sz="1100" dirty="0">
              <a:solidFill>
                <a:schemeClr val="bg1"/>
              </a:solidFill>
              <a:sym typeface="+mn-lt"/>
            </a:endParaRPr>
          </a:p>
        </p:txBody>
      </p:sp>
      <p:sp>
        <p:nvSpPr>
          <p:cNvPr id="26" name="Rectangle 25"/>
          <p:cNvSpPr/>
          <p:nvPr>
            <p:custDataLst>
              <p:tags r:id="rId14"/>
            </p:custDataLst>
          </p:nvPr>
        </p:nvSpPr>
        <p:spPr bwMode="gray">
          <a:xfrm>
            <a:off x="1439863" y="2901950"/>
            <a:ext cx="50165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A159A19D-0351-49DF-9180-49016F62CD32}" type="datetime'''$''''''''''1''''''1,''2''''''''7''''''''7'''''''''''''''">
              <a:rPr lang="en-US" sz="1100">
                <a:solidFill>
                  <a:schemeClr val="tx1"/>
                </a:solidFill>
              </a:rPr>
              <a:pPr/>
              <a:t>$11,277</a:t>
            </a:fld>
            <a:endParaRPr lang="en-US" sz="1100" dirty="0">
              <a:solidFill>
                <a:schemeClr val="tx1"/>
              </a:solidFill>
              <a:latin typeface="Calibri Light" panose="020F0302020204030204" pitchFamily="34" charset="0"/>
              <a:sym typeface="+mn-lt"/>
            </a:endParaRPr>
          </a:p>
        </p:txBody>
      </p:sp>
      <p:sp>
        <p:nvSpPr>
          <p:cNvPr id="25" name="Rectangle 24"/>
          <p:cNvSpPr/>
          <p:nvPr>
            <p:custDataLst>
              <p:tags r:id="rId15"/>
            </p:custDataLst>
          </p:nvPr>
        </p:nvSpPr>
        <p:spPr bwMode="gray">
          <a:xfrm>
            <a:off x="877888" y="3035300"/>
            <a:ext cx="50165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127405BB-56F8-44D5-818F-17488C01FF23}" type="datetime'''''''''''''''''''$''''''''''''''''''1''0,''''''3''''6''''5'">
              <a:rPr lang="en-US" sz="1100">
                <a:solidFill>
                  <a:schemeClr val="tx1"/>
                </a:solidFill>
              </a:rPr>
              <a:pPr/>
              <a:t>$10,365</a:t>
            </a:fld>
            <a:endParaRPr lang="en-US" sz="1100" dirty="0">
              <a:solidFill>
                <a:schemeClr val="tx1"/>
              </a:solidFill>
              <a:latin typeface="Calibri Light" panose="020F0302020204030204" pitchFamily="34" charset="0"/>
              <a:sym typeface="Arial"/>
            </a:endParaRPr>
          </a:p>
        </p:txBody>
      </p:sp>
      <p:sp>
        <p:nvSpPr>
          <p:cNvPr id="27" name="Rectangle 26"/>
          <p:cNvSpPr/>
          <p:nvPr>
            <p:custDataLst>
              <p:tags r:id="rId16"/>
            </p:custDataLst>
          </p:nvPr>
        </p:nvSpPr>
        <p:spPr bwMode="gray">
          <a:xfrm>
            <a:off x="1552575" y="3849688"/>
            <a:ext cx="277813"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bg1"/>
                </a:solidFill>
                <a:latin typeface="Calibri Light" panose="020F0302020204030204" pitchFamily="34" charset="0"/>
                <a:sym typeface="+mn-lt"/>
              </a:rPr>
              <a:t>MA</a:t>
            </a:r>
          </a:p>
        </p:txBody>
      </p:sp>
      <p:sp>
        <p:nvSpPr>
          <p:cNvPr id="23" name="Rectangle 22"/>
          <p:cNvSpPr/>
          <p:nvPr>
            <p:custDataLst>
              <p:tags r:id="rId17"/>
            </p:custDataLst>
          </p:nvPr>
        </p:nvSpPr>
        <p:spPr bwMode="gray">
          <a:xfrm>
            <a:off x="979488" y="3916363"/>
            <a:ext cx="300038"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tx1"/>
                </a:solidFill>
                <a:latin typeface="Calibri Light" panose="020F0302020204030204" pitchFamily="34" charset="0"/>
                <a:sym typeface="+mn-lt"/>
              </a:rPr>
              <a:t>U.S.</a:t>
            </a:r>
          </a:p>
        </p:txBody>
      </p:sp>
      <p:graphicFrame>
        <p:nvGraphicFramePr>
          <p:cNvPr id="33" name="Table 32"/>
          <p:cNvGraphicFramePr>
            <a:graphicFrameLocks noGrp="1"/>
          </p:cNvGraphicFramePr>
          <p:nvPr>
            <p:extLst>
              <p:ext uri="{D42A27DB-BD31-4B8C-83A1-F6EECF244321}">
                <p14:modId xmlns:p14="http://schemas.microsoft.com/office/powerpoint/2010/main" val="3044716639"/>
              </p:ext>
            </p:extLst>
          </p:nvPr>
        </p:nvGraphicFramePr>
        <p:xfrm>
          <a:off x="622019" y="1614886"/>
          <a:ext cx="1605878" cy="279892"/>
        </p:xfrm>
        <a:graphic>
          <a:graphicData uri="http://schemas.openxmlformats.org/drawingml/2006/table">
            <a:tbl>
              <a:tblPr firstRow="1" bandRow="1">
                <a:tableStyleId>{5C22544A-7EE6-4342-B048-85BDC9FD1C3A}</a:tableStyleId>
              </a:tblPr>
              <a:tblGrid>
                <a:gridCol w="1605878"/>
              </a:tblGrid>
              <a:tr h="279892">
                <a:tc>
                  <a:txBody>
                    <a:bodyPr/>
                    <a:lstStyle/>
                    <a:p>
                      <a:pPr algn="ctr"/>
                      <a:r>
                        <a:rPr lang="en-US" sz="1200" b="1" dirty="0" smtClean="0">
                          <a:solidFill>
                            <a:schemeClr val="tx1"/>
                          </a:solidFill>
                          <a:latin typeface="Calibri Light" panose="020F0302020204030204" pitchFamily="34" charset="0"/>
                        </a:rPr>
                        <a:t>Medicare expenditures</a:t>
                      </a: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2905077844"/>
              </p:ext>
            </p:extLst>
          </p:nvPr>
        </p:nvGraphicFramePr>
        <p:xfrm>
          <a:off x="2940050" y="1614886"/>
          <a:ext cx="5792537" cy="279892"/>
        </p:xfrm>
        <a:graphic>
          <a:graphicData uri="http://schemas.openxmlformats.org/drawingml/2006/table">
            <a:tbl>
              <a:tblPr firstRow="1" bandRow="1">
                <a:tableStyleId>{5C22544A-7EE6-4342-B048-85BDC9FD1C3A}</a:tableStyleId>
              </a:tblPr>
              <a:tblGrid>
                <a:gridCol w="5792537"/>
              </a:tblGrid>
              <a:tr h="279892">
                <a:tc>
                  <a:txBody>
                    <a:bodyPr/>
                    <a:lstStyle/>
                    <a:p>
                      <a:pPr algn="ctr"/>
                      <a:r>
                        <a:rPr lang="en-US" sz="1200" b="1" dirty="0" smtClean="0">
                          <a:solidFill>
                            <a:schemeClr val="tx1"/>
                          </a:solidFill>
                          <a:latin typeface="Calibri Light" panose="020F0302020204030204" pitchFamily="34" charset="0"/>
                        </a:rPr>
                        <a:t>Massachusetts Medicare expenditures</a:t>
                      </a:r>
                      <a:r>
                        <a:rPr lang="en-US" sz="1200" b="1" baseline="0" dirty="0" smtClean="0">
                          <a:solidFill>
                            <a:schemeClr val="tx1"/>
                          </a:solidFill>
                          <a:latin typeface="Calibri Light" panose="020F0302020204030204" pitchFamily="34" charset="0"/>
                        </a:rPr>
                        <a:t> relative to U.S.</a:t>
                      </a:r>
                      <a:endParaRPr lang="en-US" sz="1200" b="1" dirty="0" smtClean="0">
                        <a:solidFill>
                          <a:schemeClr val="tx1"/>
                        </a:solidFill>
                        <a:latin typeface="Calibri Light" panose="020F0302020204030204" pitchFamily="34" charset="0"/>
                      </a:endParaRP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0" name="TextBox 39"/>
          <p:cNvSpPr txBox="1"/>
          <p:nvPr/>
        </p:nvSpPr>
        <p:spPr>
          <a:xfrm>
            <a:off x="2755900" y="5328961"/>
            <a:ext cx="846601" cy="659459"/>
          </a:xfrm>
          <a:prstGeom prst="rect">
            <a:avLst/>
          </a:prstGeom>
          <a:noFill/>
        </p:spPr>
        <p:txBody>
          <a:bodyPr wrap="square" lIns="93296" tIns="46648" rIns="93296" bIns="46648" rtlCol="0">
            <a:spAutoFit/>
          </a:bodyPr>
          <a:lstStyle/>
          <a:p>
            <a:r>
              <a:rPr lang="en-US" sz="1200" b="1" dirty="0">
                <a:latin typeface="Calibri Light" panose="020F0302020204030204" pitchFamily="34" charset="0"/>
              </a:rPr>
              <a:t>Percent </a:t>
            </a:r>
            <a:br>
              <a:rPr lang="en-US" sz="1200" b="1" dirty="0">
                <a:latin typeface="Calibri Light" panose="020F0302020204030204" pitchFamily="34" charset="0"/>
              </a:rPr>
            </a:br>
            <a:r>
              <a:rPr lang="en-US" sz="1200" b="1" dirty="0">
                <a:latin typeface="Calibri Light" panose="020F0302020204030204" pitchFamily="34" charset="0"/>
              </a:rPr>
              <a:t>of total difference</a:t>
            </a:r>
          </a:p>
        </p:txBody>
      </p:sp>
      <p:sp>
        <p:nvSpPr>
          <p:cNvPr id="48" name="McK 5. Source"/>
          <p:cNvSpPr>
            <a:spLocks noChangeArrowheads="1"/>
          </p:cNvSpPr>
          <p:nvPr>
            <p:custDataLst>
              <p:tags r:id="rId18"/>
            </p:custDataLst>
          </p:nvPr>
        </p:nvSpPr>
        <p:spPr bwMode="auto">
          <a:xfrm>
            <a:off x="121488" y="6144718"/>
            <a:ext cx="6988830" cy="628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dirty="0">
                <a:solidFill>
                  <a:schemeClr val="bg1">
                    <a:lumMod val="50000"/>
                  </a:schemeClr>
                </a:solidFill>
                <a:latin typeface="Calibri Light" panose="020F0302020204030204" pitchFamily="34" charset="0"/>
              </a:rPr>
              <a:t>*	Personal health care expenditures (PHC) are a subset of national health expenditures. PHC excludes administration and the net cost of private insurance, public health activity, and investment in research, structures and equipment.</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nursing home care, home health care, and other health, residential, and professional care</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physician and clinical services, dental services, and other professional services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HPC analysis</a:t>
            </a:r>
          </a:p>
        </p:txBody>
      </p:sp>
      <p:sp>
        <p:nvSpPr>
          <p:cNvPr id="53" name="TextBox 52"/>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smtClean="0">
                <a:solidFill>
                  <a:srgbClr val="0C2D83"/>
                </a:solidFill>
                <a:latin typeface="Calibri Light" panose="020F0302020204030204" pitchFamily="34" charset="0"/>
              </a:rPr>
              <a:t>Per beneficiary personal </a:t>
            </a:r>
            <a:r>
              <a:rPr lang="en-US" sz="1400" dirty="0">
                <a:solidFill>
                  <a:srgbClr val="0C2D83"/>
                </a:solidFill>
                <a:latin typeface="Calibri Light" panose="020F0302020204030204" pitchFamily="34" charset="0"/>
              </a:rPr>
              <a:t>health care </a:t>
            </a:r>
            <a:r>
              <a:rPr lang="en-US" sz="1400" dirty="0" smtClean="0">
                <a:solidFill>
                  <a:srgbClr val="0C2D83"/>
                </a:solidFill>
                <a:latin typeface="Calibri Light" panose="020F0302020204030204" pitchFamily="34" charset="0"/>
              </a:rPr>
              <a:t>expenditures</a:t>
            </a:r>
            <a:r>
              <a:rPr lang="en-US" sz="1400" baseline="30000" dirty="0" smtClean="0">
                <a:solidFill>
                  <a:srgbClr val="0C2D83"/>
                </a:solidFill>
                <a:latin typeface="Calibri Light" panose="020F0302020204030204" pitchFamily="34" charset="0"/>
              </a:rPr>
              <a:t>*</a:t>
            </a:r>
            <a:endParaRPr lang="en-US" sz="1400" dirty="0">
              <a:solidFill>
                <a:srgbClr val="0C2D83"/>
              </a:solidFill>
              <a:latin typeface="Calibri Light" panose="020F0302020204030204" pitchFamily="34" charset="0"/>
            </a:endParaRPr>
          </a:p>
          <a:p>
            <a:r>
              <a:rPr lang="en-US" sz="1200" dirty="0" smtClean="0">
                <a:solidFill>
                  <a:schemeClr val="bg1">
                    <a:lumMod val="50000"/>
                  </a:schemeClr>
                </a:solidFill>
                <a:latin typeface="Calibri Light" panose="020F0302020204030204" pitchFamily="34" charset="0"/>
              </a:rPr>
              <a:t>Dollars</a:t>
            </a:r>
            <a:r>
              <a:rPr lang="en-US" sz="1200" dirty="0">
                <a:solidFill>
                  <a:schemeClr val="bg1">
                    <a:lumMod val="50000"/>
                  </a:schemeClr>
                </a:solidFill>
                <a:latin typeface="Calibri Light" panose="020F0302020204030204" pitchFamily="34" charset="0"/>
              </a:rPr>
              <a:t>, 2009</a:t>
            </a:r>
          </a:p>
        </p:txBody>
      </p:sp>
      <p:cxnSp>
        <p:nvCxnSpPr>
          <p:cNvPr id="54" name="Straight Connector 5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8556900" y="62718"/>
            <a:ext cx="526780" cy="525890"/>
            <a:chOff x="8386059" y="61469"/>
            <a:chExt cx="516263" cy="515421"/>
          </a:xfrm>
        </p:grpSpPr>
        <p:sp>
          <p:nvSpPr>
            <p:cNvPr id="82" name="Oval 81"/>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83" name="Oval 82"/>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84" name="Oval 83"/>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85" name="Oval 84"/>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pic>
        <p:nvPicPr>
          <p:cNvPr id="55" name="Picture 2" descr="C:\Users\jyyang\AppData\Local\Microsoft\Windows\Temporary Internet Files\Content.IE5\KBX9AUOU\MC900310710[1].wmf"/>
          <p:cNvPicPr>
            <a:picLocks noChangeAspect="1" noChangeArrowheads="1"/>
          </p:cNvPicPr>
          <p:nvPr/>
        </p:nvPicPr>
        <p:blipFill>
          <a:blip r:embed="rId2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10088" y="4723177"/>
            <a:ext cx="1089895" cy="55862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5" descr="C:\Users\jyyang\AppData\Local\Microsoft\Windows\Temporary Internet Files\Content.IE5\LBPHHNFX\MC900319486[1].wmf"/>
          <p:cNvPicPr>
            <a:picLocks noChangeAspect="1" noChangeArrowheads="1"/>
          </p:cNvPicPr>
          <p:nvPr/>
        </p:nvPicPr>
        <p:blipFill>
          <a:blip r:embed="rId2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38538" y="4742613"/>
            <a:ext cx="886009" cy="52133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9" descr="C:\Users\jyyang\AppData\Local\Microsoft\Windows\Temporary Internet Files\Content.IE5\TL6UGH26\MC900334526[1].wmf"/>
          <p:cNvPicPr>
            <a:picLocks noChangeAspect="1" noChangeArrowheads="1"/>
          </p:cNvPicPr>
          <p:nvPr/>
        </p:nvPicPr>
        <p:blipFill>
          <a:blip r:embed="rId29"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97550" y="4595217"/>
            <a:ext cx="593492" cy="814332"/>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2" descr="C:\Users\jyyang\AppData\Local\Microsoft\Windows\Temporary Internet Files\Content.IE5\LBPHHNFX\MC900293302[1].wmf"/>
          <p:cNvPicPr>
            <a:picLocks noChangeAspect="1" noChangeArrowheads="1"/>
          </p:cNvPicPr>
          <p:nvPr/>
        </p:nvPicPr>
        <p:blipFill>
          <a:blip r:embed="rId3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86575" y="4674584"/>
            <a:ext cx="525308" cy="67774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4" descr="http://aknittysociety.files.wordpress.com/2012/11/bloodglucosemeter.jpg"/>
          <p:cNvPicPr>
            <a:picLocks noChangeAspect="1" noChangeArrowheads="1"/>
          </p:cNvPicPr>
          <p:nvPr/>
        </p:nvPicPr>
        <p:blipFill>
          <a:blip r:embed="rId31"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86713" y="4676204"/>
            <a:ext cx="378777" cy="65230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021767" y="2418280"/>
            <a:ext cx="821463" cy="607032"/>
            <a:chOff x="1001367" y="2444750"/>
            <a:chExt cx="805062" cy="520335"/>
          </a:xfrm>
        </p:grpSpPr>
        <p:sp>
          <p:nvSpPr>
            <p:cNvPr id="76" name="Flowchart: Process 75"/>
            <p:cNvSpPr/>
            <p:nvPr/>
          </p:nvSpPr>
          <p:spPr>
            <a:xfrm rot="10800000">
              <a:off x="1083258" y="2444750"/>
              <a:ext cx="598697" cy="140448"/>
            </a:xfrm>
            <a:prstGeom prst="flowChartProcess">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0800000" flipH="1" flipV="1">
              <a:off x="1557482" y="2444750"/>
              <a:ext cx="248947" cy="37908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own Arrow 77"/>
            <p:cNvSpPr/>
            <p:nvPr/>
          </p:nvSpPr>
          <p:spPr>
            <a:xfrm rot="10800000" flipH="1" flipV="1">
              <a:off x="1001367" y="2444750"/>
              <a:ext cx="248946" cy="520335"/>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p:cNvSpPr/>
          <p:nvPr/>
        </p:nvSpPr>
        <p:spPr>
          <a:xfrm>
            <a:off x="650731" y="1910593"/>
            <a:ext cx="888491" cy="471042"/>
          </a:xfrm>
          <a:prstGeom prst="rect">
            <a:avLst/>
          </a:prstGeom>
          <a:noFill/>
          <a:effectLst/>
        </p:spPr>
        <p:txBody>
          <a:bodyPr wrap="none" lIns="93296" tIns="46648" rIns="93296" bIns="46648">
            <a:spAutoFit/>
          </a:bodyPr>
          <a:lstStyle/>
          <a:p>
            <a:pPr algn="ctr"/>
            <a:r>
              <a:rPr lang="en-US" sz="2400" dirty="0">
                <a:ln w="18415" cmpd="sng">
                  <a:solidFill>
                    <a:srgbClr val="0C2D83"/>
                  </a:solidFill>
                  <a:prstDash val="solid"/>
                </a:ln>
                <a:solidFill>
                  <a:srgbClr val="0C2D83"/>
                </a:solidFill>
              </a:rPr>
              <a:t>$912</a:t>
            </a:r>
            <a:endParaRPr lang="en-US" sz="3700" dirty="0">
              <a:ln w="18415" cmpd="sng">
                <a:solidFill>
                  <a:srgbClr val="0C2D83"/>
                </a:solidFill>
                <a:prstDash val="solid"/>
              </a:ln>
              <a:solidFill>
                <a:srgbClr val="0C2D83"/>
              </a:solidFill>
            </a:endParaRPr>
          </a:p>
        </p:txBody>
      </p:sp>
      <p:sp>
        <p:nvSpPr>
          <p:cNvPr id="80" name="TextBox 79"/>
          <p:cNvSpPr txBox="1"/>
          <p:nvPr/>
        </p:nvSpPr>
        <p:spPr>
          <a:xfrm>
            <a:off x="1379723" y="1907595"/>
            <a:ext cx="1183246" cy="471042"/>
          </a:xfrm>
          <a:prstGeom prst="rect">
            <a:avLst/>
          </a:prstGeom>
          <a:noFill/>
        </p:spPr>
        <p:txBody>
          <a:bodyPr wrap="square" lIns="93296" tIns="46648" rIns="93296" bIns="46648" rtlCol="0">
            <a:spAutoFit/>
          </a:bodyPr>
          <a:lstStyle/>
          <a:p>
            <a:r>
              <a:rPr lang="en-US" sz="1200" dirty="0">
                <a:solidFill>
                  <a:schemeClr val="tx1">
                    <a:lumMod val="50000"/>
                    <a:lumOff val="50000"/>
                  </a:schemeClr>
                </a:solidFill>
                <a:latin typeface="+mj-lt"/>
              </a:rPr>
              <a:t>per beneficiary difference</a:t>
            </a:r>
          </a:p>
        </p:txBody>
      </p:sp>
      <p:sp>
        <p:nvSpPr>
          <p:cNvPr id="50" name="Rectangle 49"/>
          <p:cNvSpPr/>
          <p:nvPr/>
        </p:nvSpPr>
        <p:spPr>
          <a:xfrm>
            <a:off x="3571875" y="5371075"/>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90%</a:t>
            </a:r>
          </a:p>
        </p:txBody>
      </p:sp>
      <p:sp>
        <p:nvSpPr>
          <p:cNvPr id="51" name="Rectangle 50"/>
          <p:cNvSpPr/>
          <p:nvPr/>
        </p:nvSpPr>
        <p:spPr>
          <a:xfrm>
            <a:off x="4630738" y="5371075"/>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53%</a:t>
            </a:r>
          </a:p>
        </p:txBody>
      </p:sp>
      <p:sp>
        <p:nvSpPr>
          <p:cNvPr id="52" name="Rectangle 51"/>
          <p:cNvSpPr/>
          <p:nvPr/>
        </p:nvSpPr>
        <p:spPr>
          <a:xfrm>
            <a:off x="5632450" y="5371075"/>
            <a:ext cx="922840"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-35%</a:t>
            </a:r>
          </a:p>
        </p:txBody>
      </p:sp>
      <p:sp>
        <p:nvSpPr>
          <p:cNvPr id="58" name="Rectangle 57"/>
          <p:cNvSpPr/>
          <p:nvPr/>
        </p:nvSpPr>
        <p:spPr>
          <a:xfrm>
            <a:off x="6775450" y="5371075"/>
            <a:ext cx="747823"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-2%</a:t>
            </a:r>
          </a:p>
        </p:txBody>
      </p:sp>
      <p:sp>
        <p:nvSpPr>
          <p:cNvPr id="59" name="Rectangle 58"/>
          <p:cNvSpPr/>
          <p:nvPr/>
        </p:nvSpPr>
        <p:spPr>
          <a:xfrm>
            <a:off x="7800975" y="5371075"/>
            <a:ext cx="747823"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-5%</a:t>
            </a:r>
          </a:p>
        </p:txBody>
      </p:sp>
      <p:sp>
        <p:nvSpPr>
          <p:cNvPr id="65" name="Isosceles Triangle 64"/>
          <p:cNvSpPr/>
          <p:nvPr/>
        </p:nvSpPr>
        <p:spPr>
          <a:xfrm rot="16200000">
            <a:off x="361950" y="3578094"/>
            <a:ext cx="4408715" cy="425018"/>
          </a:xfrm>
          <a:prstGeom prst="triangle">
            <a:avLst>
              <a:gd name="adj" fmla="val 84451"/>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25779174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ext uri="{D42A27DB-BD31-4B8C-83A1-F6EECF244321}">
                <p14:modId xmlns:p14="http://schemas.microsoft.com/office/powerpoint/2010/main" val="989416754"/>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61264"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621" y="1621"/>
                        <a:ext cx="1619" cy="1619"/>
                      </a:xfrm>
                      <a:prstGeom prst="rect">
                        <a:avLst/>
                      </a:prstGeom>
                    </p:spPr>
                  </p:pic>
                </p:oleObj>
              </mc:Fallback>
            </mc:AlternateContent>
          </a:graphicData>
        </a:graphic>
      </p:graphicFrame>
      <p:sp>
        <p:nvSpPr>
          <p:cNvPr id="9" name="Rectangle 8"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400">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b="1" dirty="0"/>
              <a:t>Medicare: </a:t>
            </a:r>
            <a:r>
              <a:rPr lang="en-US" dirty="0"/>
              <a:t>for Medicare beneficiaries, </a:t>
            </a:r>
            <a:r>
              <a:rPr lang="en-US" dirty="0" smtClean="0"/>
              <a:t>the difference </a:t>
            </a:r>
            <a:r>
              <a:rPr lang="en-US" dirty="0"/>
              <a:t>in spending is </a:t>
            </a:r>
            <a:r>
              <a:rPr lang="en-US" dirty="0" smtClean="0"/>
              <a:t/>
            </a:r>
            <a:br>
              <a:rPr lang="en-US" dirty="0" smtClean="0"/>
            </a:br>
            <a:r>
              <a:rPr lang="en-US" dirty="0" smtClean="0"/>
              <a:t>driven mostly by </a:t>
            </a:r>
            <a:r>
              <a:rPr lang="en-US" dirty="0"/>
              <a:t>price adjustments for teaching and wages</a:t>
            </a:r>
          </a:p>
        </p:txBody>
      </p:sp>
      <p:sp>
        <p:nvSpPr>
          <p:cNvPr id="11" name="McK 5. Source"/>
          <p:cNvSpPr>
            <a:spLocks noChangeArrowheads="1"/>
          </p:cNvSpPr>
          <p:nvPr>
            <p:custDataLst>
              <p:tags r:id="rId4"/>
            </p:custDataLst>
          </p:nvPr>
        </p:nvSpPr>
        <p:spPr bwMode="auto">
          <a:xfrm>
            <a:off x="121488" y="6520377"/>
            <a:ext cx="6988830"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dirty="0">
                <a:solidFill>
                  <a:schemeClr val="bg1">
                    <a:lumMod val="50000"/>
                  </a:schemeClr>
                </a:solidFill>
                <a:latin typeface="Calibri Light" panose="020F0302020204030204" pitchFamily="34" charset="0"/>
              </a:rPr>
              <a:t>*	Estimated as the difference in spending that would remain if prices were set at national average levels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&amp; Medicaid Services</a:t>
            </a:r>
          </a:p>
        </p:txBody>
      </p:sp>
      <p:sp>
        <p:nvSpPr>
          <p:cNvPr id="20" name="Rectangle 19"/>
          <p:cNvSpPr/>
          <p:nvPr/>
        </p:nvSpPr>
        <p:spPr>
          <a:xfrm>
            <a:off x="1210379" y="3002180"/>
            <a:ext cx="2157101" cy="1879715"/>
          </a:xfrm>
          <a:prstGeom prst="rect">
            <a:avLst/>
          </a:prstGeom>
          <a:solidFill>
            <a:srgbClr val="E6E6E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800" b="1" dirty="0">
                <a:solidFill>
                  <a:schemeClr val="tx2"/>
                </a:solidFill>
              </a:rPr>
              <a:t>Difference in per beneficiary expenditures</a:t>
            </a:r>
          </a:p>
          <a:p>
            <a:pPr algn="ctr"/>
            <a:endParaRPr lang="en-US" sz="1800" b="1" dirty="0">
              <a:solidFill>
                <a:schemeClr val="tx2"/>
              </a:solidFill>
            </a:endParaRPr>
          </a:p>
          <a:p>
            <a:pPr algn="ctr"/>
            <a:endParaRPr lang="en-US" sz="1800" b="1" dirty="0">
              <a:solidFill>
                <a:schemeClr val="tx2"/>
              </a:solidFill>
            </a:endParaRPr>
          </a:p>
        </p:txBody>
      </p:sp>
      <p:sp>
        <p:nvSpPr>
          <p:cNvPr id="24" name="Rectangle 23"/>
          <p:cNvSpPr/>
          <p:nvPr/>
        </p:nvSpPr>
        <p:spPr>
          <a:xfrm>
            <a:off x="5210648" y="1843430"/>
            <a:ext cx="2164672" cy="1879715"/>
          </a:xfrm>
          <a:prstGeom prst="rect">
            <a:avLst/>
          </a:prstGeom>
          <a:solidFill>
            <a:srgbClr val="E6E6E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800" b="1" dirty="0">
                <a:solidFill>
                  <a:schemeClr val="tx2"/>
                </a:solidFill>
              </a:rPr>
              <a:t>Difference attributable to utilization</a:t>
            </a:r>
            <a:r>
              <a:rPr lang="en-US" sz="1800" b="1" baseline="30000" dirty="0">
                <a:solidFill>
                  <a:schemeClr val="tx2"/>
                </a:solidFill>
              </a:rPr>
              <a:t>*</a:t>
            </a:r>
          </a:p>
          <a:p>
            <a:pPr algn="ctr"/>
            <a:endParaRPr lang="en-US" sz="1800" b="1" dirty="0">
              <a:solidFill>
                <a:schemeClr val="tx2"/>
              </a:solidFill>
            </a:endParaRPr>
          </a:p>
          <a:p>
            <a:pPr algn="ctr"/>
            <a:endParaRPr lang="en-US" sz="1800" b="1" dirty="0">
              <a:solidFill>
                <a:schemeClr val="tx2"/>
              </a:solidFill>
            </a:endParaRPr>
          </a:p>
        </p:txBody>
      </p:sp>
      <p:sp>
        <p:nvSpPr>
          <p:cNvPr id="26" name="Rectangle 25"/>
          <p:cNvSpPr/>
          <p:nvPr/>
        </p:nvSpPr>
        <p:spPr>
          <a:xfrm>
            <a:off x="5210648" y="4160929"/>
            <a:ext cx="2164672" cy="1879715"/>
          </a:xfrm>
          <a:prstGeom prst="rect">
            <a:avLst/>
          </a:prstGeom>
          <a:solidFill>
            <a:srgbClr val="E6E6E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800" b="1" dirty="0">
                <a:solidFill>
                  <a:schemeClr val="tx2"/>
                </a:solidFill>
              </a:rPr>
              <a:t>Difference attributable to </a:t>
            </a:r>
            <a:endParaRPr lang="en-US" sz="1800" b="1" dirty="0" smtClean="0">
              <a:solidFill>
                <a:schemeClr val="tx2"/>
              </a:solidFill>
            </a:endParaRPr>
          </a:p>
          <a:p>
            <a:pPr algn="ctr"/>
            <a:r>
              <a:rPr lang="en-US" sz="1800" b="1" dirty="0" smtClean="0">
                <a:solidFill>
                  <a:schemeClr val="tx2"/>
                </a:solidFill>
              </a:rPr>
              <a:t>prices</a:t>
            </a:r>
            <a:endParaRPr lang="en-US" sz="1800" b="1" dirty="0">
              <a:solidFill>
                <a:schemeClr val="tx2"/>
              </a:solidFill>
            </a:endParaRPr>
          </a:p>
          <a:p>
            <a:pPr algn="ctr"/>
            <a:endParaRPr lang="en-US" sz="1800" b="1" dirty="0">
              <a:solidFill>
                <a:schemeClr val="tx2"/>
              </a:solidFill>
            </a:endParaRPr>
          </a:p>
          <a:p>
            <a:pPr algn="ctr"/>
            <a:endParaRPr lang="en-US" sz="1800" b="1" dirty="0">
              <a:solidFill>
                <a:schemeClr val="tx2"/>
              </a:solidFill>
            </a:endParaRPr>
          </a:p>
        </p:txBody>
      </p:sp>
      <p:cxnSp>
        <p:nvCxnSpPr>
          <p:cNvPr id="32" name="Elbow Connector 31"/>
          <p:cNvCxnSpPr>
            <a:stCxn id="20" idx="3"/>
            <a:endCxn id="24" idx="1"/>
          </p:cNvCxnSpPr>
          <p:nvPr/>
        </p:nvCxnSpPr>
        <p:spPr>
          <a:xfrm flipV="1">
            <a:off x="3367480" y="2783288"/>
            <a:ext cx="1843168" cy="1158750"/>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20" idx="3"/>
            <a:endCxn id="26" idx="1"/>
          </p:cNvCxnSpPr>
          <p:nvPr/>
        </p:nvCxnSpPr>
        <p:spPr>
          <a:xfrm>
            <a:off x="3367480" y="3942038"/>
            <a:ext cx="1843168" cy="1158749"/>
          </a:xfrm>
          <a:prstGeom prst="bentConnector3">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816060" y="4125160"/>
            <a:ext cx="945739" cy="722264"/>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4100" dirty="0">
                <a:ln w="18415" cmpd="sng">
                  <a:solidFill>
                    <a:schemeClr val="bg1"/>
                  </a:solidFill>
                  <a:prstDash val="solid"/>
                </a:ln>
                <a:solidFill>
                  <a:schemeClr val="bg1"/>
                </a:solidFill>
                <a:effectLst>
                  <a:outerShdw blurRad="63500" dir="3600000" algn="tl" rotWithShape="0">
                    <a:srgbClr val="000000">
                      <a:alpha val="70000"/>
                    </a:srgbClr>
                  </a:outerShdw>
                </a:effectLst>
              </a:rPr>
              <a:t>9%</a:t>
            </a:r>
          </a:p>
        </p:txBody>
      </p:sp>
      <p:sp>
        <p:nvSpPr>
          <p:cNvPr id="31" name="Rectangle 30"/>
          <p:cNvSpPr/>
          <p:nvPr/>
        </p:nvSpPr>
        <p:spPr>
          <a:xfrm>
            <a:off x="5870267" y="2936540"/>
            <a:ext cx="945739" cy="722264"/>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4100" dirty="0">
                <a:ln w="18415" cmpd="sng">
                  <a:solidFill>
                    <a:schemeClr val="bg1"/>
                  </a:solidFill>
                  <a:prstDash val="solid"/>
                </a:ln>
                <a:solidFill>
                  <a:schemeClr val="bg1"/>
                </a:solidFill>
                <a:effectLst>
                  <a:outerShdw blurRad="63500" dir="3600000" algn="tl" rotWithShape="0">
                    <a:srgbClr val="000000">
                      <a:alpha val="70000"/>
                    </a:srgbClr>
                  </a:outerShdw>
                </a:effectLst>
              </a:rPr>
              <a:t>1%</a:t>
            </a:r>
          </a:p>
        </p:txBody>
      </p:sp>
      <p:sp>
        <p:nvSpPr>
          <p:cNvPr id="33" name="Rectangle 32"/>
          <p:cNvSpPr/>
          <p:nvPr/>
        </p:nvSpPr>
        <p:spPr>
          <a:xfrm>
            <a:off x="5870267" y="5246953"/>
            <a:ext cx="945739" cy="722264"/>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4100" dirty="0">
                <a:ln w="18415" cmpd="sng">
                  <a:solidFill>
                    <a:schemeClr val="bg1"/>
                  </a:solidFill>
                  <a:prstDash val="solid"/>
                </a:ln>
                <a:solidFill>
                  <a:schemeClr val="bg1"/>
                </a:solidFill>
                <a:effectLst>
                  <a:outerShdw blurRad="63500" dir="3600000" algn="tl" rotWithShape="0">
                    <a:srgbClr val="000000">
                      <a:alpha val="70000"/>
                    </a:srgbClr>
                  </a:outerShdw>
                </a:effectLst>
              </a:rPr>
              <a:t>8%</a:t>
            </a:r>
          </a:p>
        </p:txBody>
      </p:sp>
      <p:grpSp>
        <p:nvGrpSpPr>
          <p:cNvPr id="43" name="Group 42"/>
          <p:cNvGrpSpPr/>
          <p:nvPr/>
        </p:nvGrpSpPr>
        <p:grpSpPr>
          <a:xfrm>
            <a:off x="8556900" y="62718"/>
            <a:ext cx="526780" cy="525890"/>
            <a:chOff x="8386059" y="61469"/>
            <a:chExt cx="516263" cy="515421"/>
          </a:xfrm>
        </p:grpSpPr>
        <p:sp>
          <p:nvSpPr>
            <p:cNvPr id="44" name="Oval 43"/>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5" name="Oval 44"/>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6" name="Oval 45"/>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47" name="Oval 46"/>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21" name="TextBox 20"/>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smtClean="0">
                <a:solidFill>
                  <a:srgbClr val="0C2D83"/>
                </a:solidFill>
                <a:latin typeface="Calibri Light" panose="020F0302020204030204" pitchFamily="34" charset="0"/>
              </a:rPr>
              <a:t>Massachusetts Medicare per beneficiary spending relative to U.S. average</a:t>
            </a:r>
            <a:endParaRPr lang="en-US" sz="1400" dirty="0">
              <a:solidFill>
                <a:srgbClr val="0C2D83"/>
              </a:solidFill>
              <a:latin typeface="Calibri Light" panose="020F0302020204030204" pitchFamily="34" charset="0"/>
            </a:endParaRPr>
          </a:p>
          <a:p>
            <a:r>
              <a:rPr lang="en-US" sz="1200" dirty="0" smtClean="0">
                <a:solidFill>
                  <a:schemeClr val="bg1">
                    <a:lumMod val="50000"/>
                  </a:schemeClr>
                </a:solidFill>
                <a:latin typeface="Calibri Light" panose="020F0302020204030204" pitchFamily="34" charset="0"/>
              </a:rPr>
              <a:t>Percent difference, </a:t>
            </a:r>
            <a:r>
              <a:rPr lang="en-US" sz="1200" dirty="0">
                <a:solidFill>
                  <a:schemeClr val="bg1">
                    <a:lumMod val="50000"/>
                  </a:schemeClr>
                </a:solidFill>
                <a:latin typeface="Calibri Light" panose="020F0302020204030204" pitchFamily="34" charset="0"/>
              </a:rPr>
              <a:t>2009</a:t>
            </a:r>
          </a:p>
        </p:txBody>
      </p:sp>
      <p:cxnSp>
        <p:nvCxnSpPr>
          <p:cNvPr id="23" name="Straight Connector 22"/>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505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Object 44" hidden="1"/>
          <p:cNvGraphicFramePr>
            <a:graphicFrameLocks noChangeAspect="1"/>
          </p:cNvGraphicFramePr>
          <p:nvPr>
            <p:custDataLst>
              <p:tags r:id="rId2"/>
            </p:custDataLst>
            <p:extLst>
              <p:ext uri="{D42A27DB-BD31-4B8C-83A1-F6EECF244321}">
                <p14:modId xmlns:p14="http://schemas.microsoft.com/office/powerpoint/2010/main" val="83949027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2624" name="think-cell Slide" r:id="rId21" imgW="270" imgH="270" progId="TCLayout.ActiveDocument.1">
                  <p:embed/>
                </p:oleObj>
              </mc:Choice>
              <mc:Fallback>
                <p:oleObj name="think-cell Slide" r:id="rId21" imgW="270" imgH="270" progId="TCLayout.ActiveDocument.1">
                  <p:embed/>
                  <p:pic>
                    <p:nvPicPr>
                      <p:cNvPr id="0" name=""/>
                      <p:cNvPicPr/>
                      <p:nvPr/>
                    </p:nvPicPr>
                    <p:blipFill>
                      <a:blip r:embed="rId22"/>
                      <a:stretch>
                        <a:fillRect/>
                      </a:stretch>
                    </p:blipFill>
                    <p:spPr>
                      <a:xfrm>
                        <a:off x="1621" y="1621"/>
                        <a:ext cx="1619" cy="1619"/>
                      </a:xfrm>
                      <a:prstGeom prst="rect">
                        <a:avLst/>
                      </a:prstGeom>
                    </p:spPr>
                  </p:pic>
                </p:oleObj>
              </mc:Fallback>
            </mc:AlternateContent>
          </a:graphicData>
        </a:graphic>
      </p:graphicFrame>
      <p:sp>
        <p:nvSpPr>
          <p:cNvPr id="44" name="Rectangle 4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100">
              <a:latin typeface="Calibri Light"/>
              <a:sym typeface="Calibri Light"/>
            </a:endParaRPr>
          </a:p>
        </p:txBody>
      </p:sp>
      <p:sp>
        <p:nvSpPr>
          <p:cNvPr id="51" name="Rectangle 50"/>
          <p:cNvSpPr/>
          <p:nvPr/>
        </p:nvSpPr>
        <p:spPr>
          <a:xfrm>
            <a:off x="2778817" y="1587027"/>
            <a:ext cx="6126113" cy="4409168"/>
          </a:xfrm>
          <a:prstGeom prst="rect">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753668"/>
          </a:xfrm>
        </p:spPr>
        <p:txBody>
          <a:bodyPr/>
          <a:lstStyle/>
          <a:p>
            <a:r>
              <a:rPr lang="en-US" b="1" dirty="0"/>
              <a:t>Medicaid</a:t>
            </a:r>
            <a:r>
              <a:rPr lang="en-US" dirty="0"/>
              <a:t>: the majority of </a:t>
            </a:r>
            <a:r>
              <a:rPr lang="en-US" dirty="0" err="1"/>
              <a:t>MassHealth</a:t>
            </a:r>
            <a:r>
              <a:rPr lang="en-US" dirty="0"/>
              <a:t> spending above the U.S. </a:t>
            </a:r>
            <a:r>
              <a:rPr lang="en-US" dirty="0" smtClean="0"/>
              <a:t/>
            </a:r>
            <a:br>
              <a:rPr lang="en-US" dirty="0" smtClean="0"/>
            </a:br>
            <a:r>
              <a:rPr lang="en-US" dirty="0" smtClean="0"/>
              <a:t>average </a:t>
            </a:r>
            <a:r>
              <a:rPr lang="en-US" dirty="0"/>
              <a:t>is in long-term care</a:t>
            </a:r>
          </a:p>
        </p:txBody>
      </p:sp>
      <p:graphicFrame>
        <p:nvGraphicFramePr>
          <p:cNvPr id="12" name="Object 11"/>
          <p:cNvGraphicFramePr>
            <a:graphicFrameLocks/>
          </p:cNvGraphicFramePr>
          <p:nvPr>
            <p:custDataLst>
              <p:tags r:id="rId4"/>
            </p:custDataLst>
            <p:extLst>
              <p:ext uri="{D42A27DB-BD31-4B8C-83A1-F6EECF244321}">
                <p14:modId xmlns:p14="http://schemas.microsoft.com/office/powerpoint/2010/main" val="1911152277"/>
              </p:ext>
            </p:extLst>
          </p:nvPr>
        </p:nvGraphicFramePr>
        <p:xfrm>
          <a:off x="3276600" y="2286000"/>
          <a:ext cx="5410223" cy="1676400"/>
        </p:xfrm>
        <a:graphic>
          <a:graphicData uri="http://schemas.openxmlformats.org/presentationml/2006/ole">
            <mc:AlternateContent xmlns:mc="http://schemas.openxmlformats.org/markup-compatibility/2006">
              <mc:Choice xmlns:v="urn:schemas-microsoft-com:vml" Requires="v">
                <p:oleObj spid="_x0000_s212625" name="Chart" r:id="rId23" imgW="5410223" imgH="1676400" progId="MSGraph.Chart.8">
                  <p:embed followColorScheme="full"/>
                </p:oleObj>
              </mc:Choice>
              <mc:Fallback>
                <p:oleObj name="Chart" r:id="rId23" imgW="5410223" imgH="1676400" progId="MSGraph.Chart.8">
                  <p:embed followColorScheme="full"/>
                  <p:pic>
                    <p:nvPicPr>
                      <p:cNvPr id="0" name=""/>
                      <p:cNvPicPr/>
                      <p:nvPr/>
                    </p:nvPicPr>
                    <p:blipFill>
                      <a:blip r:embed="rId24"/>
                      <a:stretch>
                        <a:fillRect/>
                      </a:stretch>
                    </p:blipFill>
                    <p:spPr>
                      <a:xfrm>
                        <a:off x="3276600" y="2286000"/>
                        <a:ext cx="5410223" cy="1676400"/>
                      </a:xfrm>
                      <a:prstGeom prst="rect">
                        <a:avLst/>
                      </a:prstGeom>
                    </p:spPr>
                  </p:pic>
                </p:oleObj>
              </mc:Fallback>
            </mc:AlternateContent>
          </a:graphicData>
        </a:graphic>
      </p:graphicFrame>
      <p:sp>
        <p:nvSpPr>
          <p:cNvPr id="16" name="Rectangle 15"/>
          <p:cNvSpPr/>
          <p:nvPr>
            <p:custDataLst>
              <p:tags r:id="rId5"/>
            </p:custDataLst>
          </p:nvPr>
        </p:nvSpPr>
        <p:spPr bwMode="auto">
          <a:xfrm>
            <a:off x="7577138" y="3949700"/>
            <a:ext cx="97155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8C59EEF4-E3F6-4AD5-98D9-835FBD5B11FF}" type="datetime'M''''''''''''ed''i''c''''''''''al'''''''' ''dur''ab''le''s'''">
              <a:rPr lang="en-US" sz="1100">
                <a:solidFill>
                  <a:schemeClr val="tx1"/>
                </a:solidFill>
              </a:rPr>
              <a:pPr algn="ctr"/>
              <a:t>Medical durables</a:t>
            </a:fld>
            <a:endParaRPr lang="en-US" sz="1100" dirty="0">
              <a:solidFill>
                <a:schemeClr val="tx1"/>
              </a:solidFill>
              <a:latin typeface="Calibri Light" panose="020F0302020204030204" pitchFamily="34" charset="0"/>
              <a:sym typeface="Arial"/>
            </a:endParaRPr>
          </a:p>
        </p:txBody>
      </p:sp>
      <p:sp>
        <p:nvSpPr>
          <p:cNvPr id="14" name="Rectangle 13"/>
          <p:cNvSpPr/>
          <p:nvPr>
            <p:custDataLst>
              <p:tags r:id="rId6"/>
            </p:custDataLst>
          </p:nvPr>
        </p:nvSpPr>
        <p:spPr bwMode="auto">
          <a:xfrm>
            <a:off x="6565900" y="3949700"/>
            <a:ext cx="919163" cy="5048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AFECE458-755E-4276-A0D0-2A6F54841EED}" type="datetime'Drugs and other &#10;''''me''dic''al'''' n''o''''n-''du''r''ables'">
              <a:rPr lang="en-US" sz="1100">
                <a:solidFill>
                  <a:schemeClr val="tx1"/>
                </a:solidFill>
              </a:rPr>
              <a:pPr algn="ctr"/>
              <a:t>Drugs and other 
medical non-durables</a:t>
            </a:fld>
            <a:endParaRPr lang="en-US" sz="1100" dirty="0">
              <a:solidFill>
                <a:schemeClr val="tx1"/>
              </a:solidFill>
              <a:latin typeface="Calibri Light" panose="020F0302020204030204" pitchFamily="34" charset="0"/>
              <a:sym typeface="Arial"/>
            </a:endParaRPr>
          </a:p>
        </p:txBody>
      </p:sp>
      <p:sp>
        <p:nvSpPr>
          <p:cNvPr id="15" name="Rectangle 14"/>
          <p:cNvSpPr/>
          <p:nvPr>
            <p:custDataLst>
              <p:tags r:id="rId7"/>
            </p:custDataLst>
          </p:nvPr>
        </p:nvSpPr>
        <p:spPr bwMode="auto">
          <a:xfrm>
            <a:off x="5645150" y="3949700"/>
            <a:ext cx="693738"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480BA5E-E9F5-46E4-A995-73303493B446}" type="datetime'Profe''''ss''''''''ion''a''l ''''''ser''''''''''vi''c''e''s'">
              <a:rPr lang="en-US" sz="1100">
                <a:solidFill>
                  <a:schemeClr val="tx1"/>
                </a:solidFill>
              </a:rPr>
              <a:pPr algn="ctr"/>
              <a:t>Professional services</a:t>
            </a:fld>
            <a:r>
              <a:rPr lang="en-US" sz="1100" baseline="30000">
                <a:solidFill>
                  <a:schemeClr val="tx1"/>
                </a:solidFill>
              </a:rPr>
              <a:t>‡</a:t>
            </a:r>
            <a:endParaRPr lang="en-US" sz="1100" dirty="0">
              <a:solidFill>
                <a:schemeClr val="tx1"/>
              </a:solidFill>
              <a:sym typeface="+mn-lt"/>
            </a:endParaRPr>
          </a:p>
        </p:txBody>
      </p:sp>
      <p:sp>
        <p:nvSpPr>
          <p:cNvPr id="13" name="Rectangle 12"/>
          <p:cNvSpPr/>
          <p:nvPr>
            <p:custDataLst>
              <p:tags r:id="rId8"/>
            </p:custDataLst>
          </p:nvPr>
        </p:nvSpPr>
        <p:spPr bwMode="auto">
          <a:xfrm>
            <a:off x="4451350" y="3949700"/>
            <a:ext cx="10144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A0CAD79-A095-4037-987A-D4E9EA7D8EC0}" type="datetime'Lon''g''-''''''term ca''''re &#10;and'''' h''''om''e ''healt''h'''">
              <a:rPr lang="en-US" sz="1100">
                <a:solidFill>
                  <a:schemeClr val="tx1"/>
                </a:solidFill>
              </a:rPr>
              <a:pPr algn="ctr"/>
              <a:t>Long-term care 
and home health</a:t>
            </a:fld>
            <a:r>
              <a:rPr lang="en-US" sz="1100" baseline="30000" dirty="0">
                <a:solidFill>
                  <a:schemeClr val="tx1"/>
                </a:solidFill>
              </a:rPr>
              <a:t>†</a:t>
            </a:r>
            <a:endParaRPr lang="en-US" sz="1100" baseline="30000" dirty="0">
              <a:solidFill>
                <a:schemeClr val="tx1"/>
              </a:solidFill>
              <a:sym typeface="+mn-lt"/>
            </a:endParaRPr>
          </a:p>
        </p:txBody>
      </p:sp>
      <p:sp>
        <p:nvSpPr>
          <p:cNvPr id="67" name="Rectangle 66"/>
          <p:cNvSpPr/>
          <p:nvPr>
            <p:custDataLst>
              <p:tags r:id="rId9"/>
            </p:custDataLst>
          </p:nvPr>
        </p:nvSpPr>
        <p:spPr bwMode="gray">
          <a:xfrm>
            <a:off x="4708525" y="2216150"/>
            <a:ext cx="5000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dirty="0">
                <a:solidFill>
                  <a:schemeClr val="tx1"/>
                </a:solidFill>
                <a:latin typeface="Calibri Light"/>
                <a:sym typeface="Calibri Light"/>
              </a:rPr>
              <a:t>+</a:t>
            </a:r>
            <a:fld id="{5ED1E0BA-A2C6-46E9-8D12-4E20DA608D5F}" type="datetime'''''''''''''$''''''1,0''''''''''62'''''''''''''''''">
              <a:rPr lang="en-US" sz="1100">
                <a:solidFill>
                  <a:schemeClr val="tx1"/>
                </a:solidFill>
              </a:rPr>
              <a:pPr/>
              <a:t>$1,062</a:t>
            </a:fld>
            <a:endParaRPr lang="en-US" sz="1100" dirty="0">
              <a:solidFill>
                <a:schemeClr val="tx1"/>
              </a:solidFill>
              <a:latin typeface="Calibri Light"/>
              <a:sym typeface="Calibri Light"/>
            </a:endParaRPr>
          </a:p>
        </p:txBody>
      </p:sp>
      <p:sp>
        <p:nvSpPr>
          <p:cNvPr id="17" name="Rectangle 16"/>
          <p:cNvSpPr/>
          <p:nvPr>
            <p:custDataLst>
              <p:tags r:id="rId10"/>
            </p:custDataLst>
          </p:nvPr>
        </p:nvSpPr>
        <p:spPr bwMode="auto">
          <a:xfrm>
            <a:off x="3549650" y="3949700"/>
            <a:ext cx="74136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91020F16-791C-4C34-BFF5-B075D7D50BD6}" type="datetime'''''''Ho''s''''''''''''p''''i''ta''''''l ca''''r''''''''''e'">
              <a:rPr lang="en-US" sz="1100">
                <a:solidFill>
                  <a:schemeClr val="tx1"/>
                </a:solidFill>
              </a:rPr>
              <a:pPr algn="ctr"/>
              <a:t>Hospital care</a:t>
            </a:fld>
            <a:endParaRPr lang="en-US" sz="1100" dirty="0">
              <a:solidFill>
                <a:schemeClr val="tx1"/>
              </a:solidFill>
              <a:latin typeface="Calibri Light" panose="020F0302020204030204" pitchFamily="34" charset="0"/>
              <a:sym typeface="+mn-lt"/>
            </a:endParaRPr>
          </a:p>
        </p:txBody>
      </p:sp>
      <p:sp>
        <p:nvSpPr>
          <p:cNvPr id="66" name="Rectangle 65"/>
          <p:cNvSpPr/>
          <p:nvPr>
            <p:custDataLst>
              <p:tags r:id="rId11"/>
            </p:custDataLst>
          </p:nvPr>
        </p:nvSpPr>
        <p:spPr bwMode="gray">
          <a:xfrm>
            <a:off x="3722688" y="2835275"/>
            <a:ext cx="393700"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r>
              <a:rPr lang="en-US" sz="1100">
                <a:solidFill>
                  <a:schemeClr val="tx1"/>
                </a:solidFill>
                <a:latin typeface="Calibri Light"/>
                <a:sym typeface="Calibri Light"/>
              </a:rPr>
              <a:t>+</a:t>
            </a:r>
            <a:fld id="{851D4A32-BF74-4BA0-892C-D29BC0B6FEE8}" type="datetime'''''$''''4''''''''''''''''''''4''''''''''''''''''6'''''''''''">
              <a:rPr lang="en-US" sz="1100">
                <a:solidFill>
                  <a:schemeClr val="tx1"/>
                </a:solidFill>
              </a:rPr>
              <a:pPr/>
              <a:t>$446</a:t>
            </a:fld>
            <a:endParaRPr lang="en-US" sz="1100" dirty="0">
              <a:solidFill>
                <a:schemeClr val="tx1"/>
              </a:solidFill>
              <a:latin typeface="Calibri Light"/>
              <a:sym typeface="Calibri Light"/>
            </a:endParaRPr>
          </a:p>
        </p:txBody>
      </p:sp>
      <p:graphicFrame>
        <p:nvGraphicFramePr>
          <p:cNvPr id="22" name="Object 21"/>
          <p:cNvGraphicFramePr>
            <a:graphicFrameLocks/>
          </p:cNvGraphicFramePr>
          <p:nvPr>
            <p:custDataLst>
              <p:tags r:id="rId12"/>
            </p:custDataLst>
            <p:extLst>
              <p:ext uri="{D42A27DB-BD31-4B8C-83A1-F6EECF244321}">
                <p14:modId xmlns:p14="http://schemas.microsoft.com/office/powerpoint/2010/main" val="135260347"/>
              </p:ext>
            </p:extLst>
          </p:nvPr>
        </p:nvGraphicFramePr>
        <p:xfrm>
          <a:off x="495301" y="2971800"/>
          <a:ext cx="1809621" cy="1924185"/>
        </p:xfrm>
        <a:graphic>
          <a:graphicData uri="http://schemas.openxmlformats.org/presentationml/2006/ole">
            <mc:AlternateContent xmlns:mc="http://schemas.openxmlformats.org/markup-compatibility/2006">
              <mc:Choice xmlns:v="urn:schemas-microsoft-com:vml" Requires="v">
                <p:oleObj spid="_x0000_s212626" name="Chart" r:id="rId25" imgW="1809621" imgH="1924185" progId="MSGraph.Chart.8">
                  <p:embed followColorScheme="full"/>
                </p:oleObj>
              </mc:Choice>
              <mc:Fallback>
                <p:oleObj name="Chart" r:id="rId25" imgW="1809621" imgH="1924185" progId="MSGraph.Chart.8">
                  <p:embed followColorScheme="full"/>
                  <p:pic>
                    <p:nvPicPr>
                      <p:cNvPr id="0" name=""/>
                      <p:cNvPicPr/>
                      <p:nvPr/>
                    </p:nvPicPr>
                    <p:blipFill>
                      <a:blip r:embed="rId26"/>
                      <a:stretch>
                        <a:fillRect/>
                      </a:stretch>
                    </p:blipFill>
                    <p:spPr>
                      <a:xfrm>
                        <a:off x="495301" y="2971800"/>
                        <a:ext cx="1809621" cy="1924185"/>
                      </a:xfrm>
                      <a:prstGeom prst="rect">
                        <a:avLst/>
                      </a:prstGeom>
                    </p:spPr>
                  </p:pic>
                </p:oleObj>
              </mc:Fallback>
            </mc:AlternateContent>
          </a:graphicData>
        </a:graphic>
      </p:graphicFrame>
      <p:sp>
        <p:nvSpPr>
          <p:cNvPr id="24" name="Rectangle 23"/>
          <p:cNvSpPr/>
          <p:nvPr>
            <p:custDataLst>
              <p:tags r:id="rId13"/>
            </p:custDataLst>
          </p:nvPr>
        </p:nvSpPr>
        <p:spPr bwMode="auto">
          <a:xfrm>
            <a:off x="833438" y="4927600"/>
            <a:ext cx="1154113" cy="3365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D1A1C63F-440C-4096-8F65-CD336ACB205D}" type="datetime'Pe''rson''al heal''th ''''care &#10;expen''''di''''''t''''''ures'">
              <a:rPr lang="en-US" sz="1100">
                <a:solidFill>
                  <a:schemeClr val="tx1"/>
                </a:solidFill>
              </a:rPr>
              <a:pPr algn="ctr"/>
              <a:t>Personal health care 
expenditures</a:t>
            </a:fld>
            <a:r>
              <a:rPr lang="en-US" sz="1100">
                <a:solidFill>
                  <a:schemeClr val="bg1"/>
                </a:solidFill>
              </a:rPr>
              <a:t>*              </a:t>
            </a:r>
            <a:endParaRPr lang="en-US" sz="1100" dirty="0">
              <a:solidFill>
                <a:schemeClr val="bg1"/>
              </a:solidFill>
              <a:sym typeface="+mn-lt"/>
            </a:endParaRPr>
          </a:p>
        </p:txBody>
      </p:sp>
      <p:sp>
        <p:nvSpPr>
          <p:cNvPr id="26" name="Rectangle 25"/>
          <p:cNvSpPr/>
          <p:nvPr>
            <p:custDataLst>
              <p:tags r:id="rId14"/>
            </p:custDataLst>
          </p:nvPr>
        </p:nvSpPr>
        <p:spPr bwMode="gray">
          <a:xfrm>
            <a:off x="1476375" y="2901950"/>
            <a:ext cx="43021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A2384E18-FA4C-4907-B50D-8C734F881F25}" type="datetime'''''''''''''$8,''2''''78'''''''''''''''''''''''''''''''">
              <a:rPr lang="en-US" sz="1100">
                <a:solidFill>
                  <a:schemeClr val="tx1"/>
                </a:solidFill>
              </a:rPr>
              <a:pPr/>
              <a:t>$8,278</a:t>
            </a:fld>
            <a:endParaRPr lang="en-US" sz="1100" dirty="0">
              <a:solidFill>
                <a:schemeClr val="tx1"/>
              </a:solidFill>
              <a:latin typeface="Calibri Light" panose="020F0302020204030204" pitchFamily="34" charset="0"/>
              <a:sym typeface="+mn-lt"/>
            </a:endParaRPr>
          </a:p>
        </p:txBody>
      </p:sp>
      <p:sp>
        <p:nvSpPr>
          <p:cNvPr id="25" name="Rectangle 24"/>
          <p:cNvSpPr/>
          <p:nvPr>
            <p:custDataLst>
              <p:tags r:id="rId15"/>
            </p:custDataLst>
          </p:nvPr>
        </p:nvSpPr>
        <p:spPr bwMode="gray">
          <a:xfrm>
            <a:off x="914400" y="3197225"/>
            <a:ext cx="430213" cy="1682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9050" tIns="0" rIns="19050" bIns="0" rtlCol="0" anchor="b"/>
          <a:lstStyle/>
          <a:p>
            <a:pPr algn="ctr"/>
            <a:fld id="{152CC6A2-0C79-4A6D-838F-8862BD17256B}" type="datetime'''''''''''''$''''''''''6'''''',''''''''''8''''''''''2''6'">
              <a:rPr lang="en-US" sz="1100">
                <a:solidFill>
                  <a:schemeClr val="tx1"/>
                </a:solidFill>
              </a:rPr>
              <a:pPr/>
              <a:t>$6,826</a:t>
            </a:fld>
            <a:endParaRPr lang="en-US" sz="1100" dirty="0">
              <a:solidFill>
                <a:schemeClr val="tx1"/>
              </a:solidFill>
              <a:latin typeface="Calibri Light" panose="020F0302020204030204" pitchFamily="34" charset="0"/>
              <a:sym typeface="Arial"/>
            </a:endParaRPr>
          </a:p>
        </p:txBody>
      </p:sp>
      <p:sp>
        <p:nvSpPr>
          <p:cNvPr id="27" name="Rectangle 26"/>
          <p:cNvSpPr/>
          <p:nvPr>
            <p:custDataLst>
              <p:tags r:id="rId16"/>
            </p:custDataLst>
          </p:nvPr>
        </p:nvSpPr>
        <p:spPr bwMode="gray">
          <a:xfrm>
            <a:off x="1552575" y="3849688"/>
            <a:ext cx="277813"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bg1"/>
                </a:solidFill>
                <a:latin typeface="Calibri Light" panose="020F0302020204030204" pitchFamily="34" charset="0"/>
                <a:sym typeface="+mn-lt"/>
              </a:rPr>
              <a:t>MA</a:t>
            </a:r>
          </a:p>
        </p:txBody>
      </p:sp>
      <p:sp>
        <p:nvSpPr>
          <p:cNvPr id="23" name="Rectangle 22"/>
          <p:cNvSpPr/>
          <p:nvPr>
            <p:custDataLst>
              <p:tags r:id="rId17"/>
            </p:custDataLst>
          </p:nvPr>
        </p:nvSpPr>
        <p:spPr bwMode="gray">
          <a:xfrm>
            <a:off x="979488" y="3997325"/>
            <a:ext cx="300038" cy="1984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r>
              <a:rPr lang="en-US" sz="1300" dirty="0">
                <a:solidFill>
                  <a:schemeClr val="tx1"/>
                </a:solidFill>
                <a:latin typeface="Calibri Light" panose="020F0302020204030204" pitchFamily="34" charset="0"/>
                <a:sym typeface="+mn-lt"/>
              </a:rPr>
              <a:t>U.S.</a:t>
            </a:r>
          </a:p>
        </p:txBody>
      </p:sp>
      <p:graphicFrame>
        <p:nvGraphicFramePr>
          <p:cNvPr id="33" name="Table 32"/>
          <p:cNvGraphicFramePr>
            <a:graphicFrameLocks noGrp="1"/>
          </p:cNvGraphicFramePr>
          <p:nvPr>
            <p:extLst>
              <p:ext uri="{D42A27DB-BD31-4B8C-83A1-F6EECF244321}">
                <p14:modId xmlns:p14="http://schemas.microsoft.com/office/powerpoint/2010/main" val="666504580"/>
              </p:ext>
            </p:extLst>
          </p:nvPr>
        </p:nvGraphicFramePr>
        <p:xfrm>
          <a:off x="622019" y="1614886"/>
          <a:ext cx="1605878" cy="279892"/>
        </p:xfrm>
        <a:graphic>
          <a:graphicData uri="http://schemas.openxmlformats.org/drawingml/2006/table">
            <a:tbl>
              <a:tblPr firstRow="1" bandRow="1">
                <a:tableStyleId>{5C22544A-7EE6-4342-B048-85BDC9FD1C3A}</a:tableStyleId>
              </a:tblPr>
              <a:tblGrid>
                <a:gridCol w="1605878"/>
              </a:tblGrid>
              <a:tr h="279892">
                <a:tc>
                  <a:txBody>
                    <a:bodyPr/>
                    <a:lstStyle/>
                    <a:p>
                      <a:pPr algn="ctr"/>
                      <a:r>
                        <a:rPr lang="en-US" sz="1200" b="1" dirty="0" smtClean="0">
                          <a:solidFill>
                            <a:schemeClr val="tx1"/>
                          </a:solidFill>
                          <a:latin typeface="Calibri Light" panose="020F0302020204030204" pitchFamily="34" charset="0"/>
                        </a:rPr>
                        <a:t>Medicaid</a:t>
                      </a:r>
                      <a:r>
                        <a:rPr lang="en-US" sz="1200" b="1" baseline="0" dirty="0" smtClean="0">
                          <a:solidFill>
                            <a:schemeClr val="tx1"/>
                          </a:solidFill>
                          <a:latin typeface="Calibri Light" panose="020F0302020204030204" pitchFamily="34" charset="0"/>
                        </a:rPr>
                        <a:t> </a:t>
                      </a:r>
                      <a:r>
                        <a:rPr lang="en-US" sz="1200" b="1" dirty="0" smtClean="0">
                          <a:solidFill>
                            <a:schemeClr val="tx1"/>
                          </a:solidFill>
                          <a:latin typeface="Calibri Light" panose="020F0302020204030204" pitchFamily="34" charset="0"/>
                        </a:rPr>
                        <a:t>expenditures</a:t>
                      </a: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2352349819"/>
              </p:ext>
            </p:extLst>
          </p:nvPr>
        </p:nvGraphicFramePr>
        <p:xfrm>
          <a:off x="2942422" y="1614886"/>
          <a:ext cx="5792537" cy="279892"/>
        </p:xfrm>
        <a:graphic>
          <a:graphicData uri="http://schemas.openxmlformats.org/drawingml/2006/table">
            <a:tbl>
              <a:tblPr firstRow="1" bandRow="1">
                <a:tableStyleId>{5C22544A-7EE6-4342-B048-85BDC9FD1C3A}</a:tableStyleId>
              </a:tblPr>
              <a:tblGrid>
                <a:gridCol w="5792537"/>
              </a:tblGrid>
              <a:tr h="279892">
                <a:tc>
                  <a:txBody>
                    <a:bodyPr/>
                    <a:lstStyle/>
                    <a:p>
                      <a:pPr algn="ctr"/>
                      <a:r>
                        <a:rPr lang="en-US" sz="1200" b="1" dirty="0" smtClean="0">
                          <a:solidFill>
                            <a:schemeClr val="tx1"/>
                          </a:solidFill>
                          <a:latin typeface="Calibri Light" panose="020F0302020204030204" pitchFamily="34" charset="0"/>
                        </a:rPr>
                        <a:t>Massachusetts Medicaid expenditures</a:t>
                      </a:r>
                      <a:r>
                        <a:rPr lang="en-US" sz="1200" b="1" baseline="0" dirty="0" smtClean="0">
                          <a:solidFill>
                            <a:schemeClr val="tx1"/>
                          </a:solidFill>
                          <a:latin typeface="Calibri Light" panose="020F0302020204030204" pitchFamily="34" charset="0"/>
                        </a:rPr>
                        <a:t> relative to U.S.</a:t>
                      </a:r>
                      <a:endParaRPr lang="en-US" sz="1200" b="1" dirty="0" smtClean="0">
                        <a:solidFill>
                          <a:schemeClr val="tx1"/>
                        </a:solidFill>
                        <a:latin typeface="Calibri Light" panose="020F0302020204030204" pitchFamily="34" charset="0"/>
                      </a:endParaRPr>
                    </a:p>
                  </a:txBody>
                  <a:tcPr marL="93303" marR="93303" marT="46649" marB="46649">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0" name="TextBox 39"/>
          <p:cNvSpPr txBox="1"/>
          <p:nvPr/>
        </p:nvSpPr>
        <p:spPr>
          <a:xfrm>
            <a:off x="2758335" y="5328961"/>
            <a:ext cx="846601" cy="659459"/>
          </a:xfrm>
          <a:prstGeom prst="rect">
            <a:avLst/>
          </a:prstGeom>
          <a:noFill/>
        </p:spPr>
        <p:txBody>
          <a:bodyPr wrap="square" lIns="93296" tIns="46648" rIns="93296" bIns="46648" rtlCol="0">
            <a:spAutoFit/>
          </a:bodyPr>
          <a:lstStyle/>
          <a:p>
            <a:r>
              <a:rPr lang="en-US" sz="1200" b="1" dirty="0">
                <a:latin typeface="Calibri Light" panose="020F0302020204030204" pitchFamily="34" charset="0"/>
              </a:rPr>
              <a:t>Percent </a:t>
            </a:r>
            <a:br>
              <a:rPr lang="en-US" sz="1200" b="1" dirty="0">
                <a:latin typeface="Calibri Light" panose="020F0302020204030204" pitchFamily="34" charset="0"/>
              </a:rPr>
            </a:br>
            <a:r>
              <a:rPr lang="en-US" sz="1200" b="1" dirty="0">
                <a:latin typeface="Calibri Light" panose="020F0302020204030204" pitchFamily="34" charset="0"/>
              </a:rPr>
              <a:t>of total difference</a:t>
            </a:r>
          </a:p>
        </p:txBody>
      </p:sp>
      <p:sp>
        <p:nvSpPr>
          <p:cNvPr id="48" name="McK 5. Source"/>
          <p:cNvSpPr>
            <a:spLocks noChangeArrowheads="1"/>
          </p:cNvSpPr>
          <p:nvPr>
            <p:custDataLst>
              <p:tags r:id="rId18"/>
            </p:custDataLst>
          </p:nvPr>
        </p:nvSpPr>
        <p:spPr bwMode="auto">
          <a:xfrm>
            <a:off x="121488" y="6144718"/>
            <a:ext cx="6988830" cy="628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dirty="0">
                <a:solidFill>
                  <a:schemeClr val="bg1">
                    <a:lumMod val="50000"/>
                  </a:schemeClr>
                </a:solidFill>
                <a:latin typeface="Calibri Light" panose="020F0302020204030204" pitchFamily="34" charset="0"/>
              </a:rPr>
              <a:t>*	Personal health care expenditures (PHC) are a subset of national health expenditures. PHC excludes administration and the net cost of private insurance, public health activity, and investment in research, structures and equipment.</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nursing home care, home health care, and other health, residential, and professional care</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Includes physician and clinical services, dental services, and other professional services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HPC analysis</a:t>
            </a:r>
          </a:p>
        </p:txBody>
      </p:sp>
      <p:sp>
        <p:nvSpPr>
          <p:cNvPr id="53" name="TextBox 52"/>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Per beneficiary personal health care </a:t>
            </a:r>
            <a:r>
              <a:rPr lang="en-US" sz="1400" dirty="0" smtClean="0">
                <a:solidFill>
                  <a:srgbClr val="0C2D83"/>
                </a:solidFill>
                <a:latin typeface="Calibri Light" panose="020F0302020204030204" pitchFamily="34" charset="0"/>
              </a:rPr>
              <a:t>expenditures</a:t>
            </a:r>
            <a:r>
              <a:rPr lang="en-US" sz="1400" baseline="30000" dirty="0">
                <a:solidFill>
                  <a:srgbClr val="0C2D83"/>
                </a:solidFill>
                <a:latin typeface="Calibri Light" panose="020F0302020204030204" pitchFamily="34" charset="0"/>
              </a:rPr>
              <a:t>*</a:t>
            </a:r>
          </a:p>
          <a:p>
            <a:r>
              <a:rPr lang="en-US" sz="1200" dirty="0" smtClean="0">
                <a:solidFill>
                  <a:schemeClr val="bg1">
                    <a:lumMod val="50000"/>
                  </a:schemeClr>
                </a:solidFill>
                <a:latin typeface="Calibri Light" panose="020F0302020204030204" pitchFamily="34" charset="0"/>
              </a:rPr>
              <a:t>Dollars, </a:t>
            </a:r>
            <a:r>
              <a:rPr lang="en-US" sz="1200" dirty="0">
                <a:solidFill>
                  <a:schemeClr val="bg1">
                    <a:lumMod val="50000"/>
                  </a:schemeClr>
                </a:solidFill>
                <a:latin typeface="Calibri Light" panose="020F0302020204030204" pitchFamily="34" charset="0"/>
              </a:rPr>
              <a:t>2009</a:t>
            </a:r>
          </a:p>
        </p:txBody>
      </p:sp>
      <p:cxnSp>
        <p:nvCxnSpPr>
          <p:cNvPr id="54" name="Straight Connector 5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8556900" y="62718"/>
            <a:ext cx="526780" cy="525890"/>
            <a:chOff x="8386059" y="61469"/>
            <a:chExt cx="516263" cy="515421"/>
          </a:xfrm>
        </p:grpSpPr>
        <p:sp>
          <p:nvSpPr>
            <p:cNvPr id="82" name="Oval 81"/>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83" name="Oval 82"/>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84" name="Oval 83"/>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85" name="Oval 84"/>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pic>
        <p:nvPicPr>
          <p:cNvPr id="55" name="Picture 2" descr="C:\Users\jyyang\AppData\Local\Microsoft\Windows\Temporary Internet Files\Content.IE5\KBX9AUOU\MC900310710[1].wmf"/>
          <p:cNvPicPr>
            <a:picLocks noChangeAspect="1" noChangeArrowheads="1"/>
          </p:cNvPicPr>
          <p:nvPr/>
        </p:nvPicPr>
        <p:blipFill>
          <a:blip r:embed="rId2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11644" y="4723177"/>
            <a:ext cx="1089895" cy="55862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5" descr="C:\Users\jyyang\AppData\Local\Microsoft\Windows\Temporary Internet Files\Content.IE5\LBPHHNFX\MC900319486[1].wmf"/>
          <p:cNvPicPr>
            <a:picLocks noChangeAspect="1" noChangeArrowheads="1"/>
          </p:cNvPicPr>
          <p:nvPr/>
        </p:nvPicPr>
        <p:blipFill>
          <a:blip r:embed="rId2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40164" y="4742613"/>
            <a:ext cx="886009" cy="52133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9" descr="C:\Users\jyyang\AppData\Local\Microsoft\Windows\Temporary Internet Files\Content.IE5\TL6UGH26\MC900334526[1].wmf"/>
          <p:cNvPicPr>
            <a:picLocks noChangeAspect="1" noChangeArrowheads="1"/>
          </p:cNvPicPr>
          <p:nvPr/>
        </p:nvPicPr>
        <p:blipFill>
          <a:blip r:embed="rId29"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99505" y="4595217"/>
            <a:ext cx="593492" cy="814332"/>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2" descr="C:\Users\jyyang\AppData\Local\Microsoft\Windows\Temporary Internet Files\Content.IE5\LBPHHNFX\MC900293302[1].wmf"/>
          <p:cNvPicPr>
            <a:picLocks noChangeAspect="1" noChangeArrowheads="1"/>
          </p:cNvPicPr>
          <p:nvPr/>
        </p:nvPicPr>
        <p:blipFill>
          <a:blip r:embed="rId3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88004" y="4674584"/>
            <a:ext cx="525308" cy="67774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4" descr="http://aknittysociety.files.wordpress.com/2012/11/bloodglucosemeter.jpg"/>
          <p:cNvPicPr>
            <a:picLocks noChangeAspect="1" noChangeArrowheads="1"/>
          </p:cNvPicPr>
          <p:nvPr/>
        </p:nvPicPr>
        <p:blipFill>
          <a:blip r:embed="rId31"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88042" y="4676204"/>
            <a:ext cx="378777" cy="65230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021767" y="2418280"/>
            <a:ext cx="821463" cy="607032"/>
            <a:chOff x="1001367" y="2444750"/>
            <a:chExt cx="805062" cy="520335"/>
          </a:xfrm>
        </p:grpSpPr>
        <p:sp>
          <p:nvSpPr>
            <p:cNvPr id="76" name="Flowchart: Process 75"/>
            <p:cNvSpPr/>
            <p:nvPr/>
          </p:nvSpPr>
          <p:spPr>
            <a:xfrm rot="10800000">
              <a:off x="1083258" y="2444750"/>
              <a:ext cx="598697" cy="140448"/>
            </a:xfrm>
            <a:prstGeom prst="flowChartProcess">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rot="10800000" flipH="1" flipV="1">
              <a:off x="1557482" y="2444750"/>
              <a:ext cx="248947" cy="37908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own Arrow 77"/>
            <p:cNvSpPr/>
            <p:nvPr/>
          </p:nvSpPr>
          <p:spPr>
            <a:xfrm rot="10800000" flipH="1" flipV="1">
              <a:off x="1001367" y="2444750"/>
              <a:ext cx="248946" cy="520335"/>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p:cNvSpPr/>
          <p:nvPr/>
        </p:nvSpPr>
        <p:spPr>
          <a:xfrm>
            <a:off x="399568" y="1903635"/>
            <a:ext cx="1150196" cy="471042"/>
          </a:xfrm>
          <a:prstGeom prst="rect">
            <a:avLst/>
          </a:prstGeom>
          <a:noFill/>
          <a:effectLst/>
        </p:spPr>
        <p:txBody>
          <a:bodyPr wrap="none" lIns="93296" tIns="46648" rIns="93296" bIns="46648">
            <a:spAutoFit/>
          </a:bodyPr>
          <a:lstStyle/>
          <a:p>
            <a:pPr algn="ctr"/>
            <a:r>
              <a:rPr lang="en-US" sz="2400" dirty="0">
                <a:ln w="18415" cmpd="sng">
                  <a:solidFill>
                    <a:srgbClr val="0C2D83"/>
                  </a:solidFill>
                  <a:prstDash val="solid"/>
                </a:ln>
                <a:solidFill>
                  <a:srgbClr val="0C2D83"/>
                </a:solidFill>
              </a:rPr>
              <a:t>$1,452</a:t>
            </a:r>
            <a:endParaRPr lang="en-US" sz="3700" dirty="0">
              <a:ln w="18415" cmpd="sng">
                <a:solidFill>
                  <a:srgbClr val="0C2D83"/>
                </a:solidFill>
                <a:prstDash val="solid"/>
              </a:ln>
              <a:solidFill>
                <a:srgbClr val="0C2D83"/>
              </a:solidFill>
            </a:endParaRPr>
          </a:p>
        </p:txBody>
      </p:sp>
      <p:sp>
        <p:nvSpPr>
          <p:cNvPr id="80" name="TextBox 79"/>
          <p:cNvSpPr txBox="1"/>
          <p:nvPr/>
        </p:nvSpPr>
        <p:spPr>
          <a:xfrm>
            <a:off x="1379723" y="1900637"/>
            <a:ext cx="1183246" cy="471042"/>
          </a:xfrm>
          <a:prstGeom prst="rect">
            <a:avLst/>
          </a:prstGeom>
          <a:noFill/>
        </p:spPr>
        <p:txBody>
          <a:bodyPr wrap="square" lIns="93296" tIns="46648" rIns="93296" bIns="46648" rtlCol="0">
            <a:spAutoFit/>
          </a:bodyPr>
          <a:lstStyle/>
          <a:p>
            <a:r>
              <a:rPr lang="en-US" sz="1200" dirty="0">
                <a:solidFill>
                  <a:schemeClr val="tx1">
                    <a:lumMod val="50000"/>
                    <a:lumOff val="50000"/>
                  </a:schemeClr>
                </a:solidFill>
                <a:latin typeface="+mj-lt"/>
              </a:rPr>
              <a:t>per beneficiary difference</a:t>
            </a:r>
          </a:p>
        </p:txBody>
      </p:sp>
      <p:sp>
        <p:nvSpPr>
          <p:cNvPr id="61" name="Rectangle 60"/>
          <p:cNvSpPr/>
          <p:nvPr/>
        </p:nvSpPr>
        <p:spPr>
          <a:xfrm>
            <a:off x="3574090" y="5371075"/>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31%</a:t>
            </a:r>
          </a:p>
        </p:txBody>
      </p:sp>
      <p:sp>
        <p:nvSpPr>
          <p:cNvPr id="62" name="Rectangle 61"/>
          <p:cNvSpPr/>
          <p:nvPr/>
        </p:nvSpPr>
        <p:spPr>
          <a:xfrm>
            <a:off x="4632656" y="5371075"/>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73%</a:t>
            </a:r>
          </a:p>
        </p:txBody>
      </p:sp>
      <p:sp>
        <p:nvSpPr>
          <p:cNvPr id="65" name="Rectangle 64"/>
          <p:cNvSpPr/>
          <p:nvPr/>
        </p:nvSpPr>
        <p:spPr>
          <a:xfrm>
            <a:off x="5774679" y="5371075"/>
            <a:ext cx="643141"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5%</a:t>
            </a:r>
          </a:p>
        </p:txBody>
      </p:sp>
      <p:sp>
        <p:nvSpPr>
          <p:cNvPr id="68" name="Rectangle 67"/>
          <p:cNvSpPr/>
          <p:nvPr/>
        </p:nvSpPr>
        <p:spPr>
          <a:xfrm>
            <a:off x="6700884" y="5371075"/>
            <a:ext cx="89954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-11%</a:t>
            </a:r>
          </a:p>
        </p:txBody>
      </p:sp>
      <p:sp>
        <p:nvSpPr>
          <p:cNvPr id="69" name="Rectangle 68"/>
          <p:cNvSpPr/>
          <p:nvPr/>
        </p:nvSpPr>
        <p:spPr>
          <a:xfrm>
            <a:off x="7855860" y="5371075"/>
            <a:ext cx="643141"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rPr>
              <a:t>2%</a:t>
            </a:r>
          </a:p>
        </p:txBody>
      </p:sp>
      <p:sp>
        <p:nvSpPr>
          <p:cNvPr id="58" name="Isosceles Triangle 57"/>
          <p:cNvSpPr/>
          <p:nvPr/>
        </p:nvSpPr>
        <p:spPr>
          <a:xfrm rot="16200000">
            <a:off x="361950" y="3578094"/>
            <a:ext cx="4408715" cy="425018"/>
          </a:xfrm>
          <a:prstGeom prst="triangle">
            <a:avLst>
              <a:gd name="adj" fmla="val 84451"/>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2381556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Object 41" hidden="1"/>
          <p:cNvGraphicFramePr>
            <a:graphicFrameLocks noChangeAspect="1"/>
          </p:cNvGraphicFramePr>
          <p:nvPr>
            <p:custDataLst>
              <p:tags r:id="rId2"/>
            </p:custDataLst>
            <p:extLst>
              <p:ext uri="{D42A27DB-BD31-4B8C-83A1-F6EECF244321}">
                <p14:modId xmlns:p14="http://schemas.microsoft.com/office/powerpoint/2010/main" val="412809809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39098" name="think-cell Slide" r:id="rId17" imgW="270" imgH="270" progId="TCLayout.ActiveDocument.1">
                  <p:embed/>
                </p:oleObj>
              </mc:Choice>
              <mc:Fallback>
                <p:oleObj name="think-cell Slide" r:id="rId17" imgW="270" imgH="270" progId="TCLayout.ActiveDocument.1">
                  <p:embed/>
                  <p:pic>
                    <p:nvPicPr>
                      <p:cNvPr id="0" name=""/>
                      <p:cNvPicPr/>
                      <p:nvPr/>
                    </p:nvPicPr>
                    <p:blipFill>
                      <a:blip r:embed="rId18"/>
                      <a:stretch>
                        <a:fillRect/>
                      </a:stretch>
                    </p:blipFill>
                    <p:spPr>
                      <a:xfrm>
                        <a:off x="1621" y="1621"/>
                        <a:ext cx="1619" cy="1619"/>
                      </a:xfrm>
                      <a:prstGeom prst="rect">
                        <a:avLst/>
                      </a:prstGeom>
                    </p:spPr>
                  </p:pic>
                </p:oleObj>
              </mc:Fallback>
            </mc:AlternateContent>
          </a:graphicData>
        </a:graphic>
      </p:graphicFrame>
      <p:sp>
        <p:nvSpPr>
          <p:cNvPr id="41" name="Rectangle 4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200">
              <a:latin typeface="Calibri Light"/>
              <a:sym typeface="Calibri Light"/>
            </a:endParaRPr>
          </a:p>
        </p:txBody>
      </p:sp>
      <p:sp>
        <p:nvSpPr>
          <p:cNvPr id="94" name="Rectangle 93"/>
          <p:cNvSpPr/>
          <p:nvPr/>
        </p:nvSpPr>
        <p:spPr>
          <a:xfrm>
            <a:off x="4756150" y="1501775"/>
            <a:ext cx="4013359" cy="4060825"/>
          </a:xfrm>
          <a:prstGeom prst="rect">
            <a:avLst/>
          </a:prstGeom>
          <a:solidFill>
            <a:srgbClr val="E6E6E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46648" rIns="0" bIns="46648" rtlCol="0" anchor="ctr"/>
          <a:lstStyle/>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a:p>
            <a:pPr algn="ctr"/>
            <a:endParaRPr lang="en-US" sz="2000" b="1" dirty="0">
              <a:solidFill>
                <a:schemeClr val="tx2"/>
              </a:solidFill>
            </a:endParaRPr>
          </a:p>
        </p:txBody>
      </p:sp>
      <p:sp>
        <p:nvSpPr>
          <p:cNvPr id="95" name="TextBox 94"/>
          <p:cNvSpPr txBox="1"/>
          <p:nvPr/>
        </p:nvSpPr>
        <p:spPr>
          <a:xfrm>
            <a:off x="7761288" y="2743132"/>
            <a:ext cx="788958" cy="309651"/>
          </a:xfrm>
          <a:prstGeom prst="rect">
            <a:avLst/>
          </a:prstGeom>
          <a:noFill/>
        </p:spPr>
        <p:txBody>
          <a:bodyPr wrap="square" lIns="93296" tIns="46648" rIns="93296" bIns="46648" rtlCol="0">
            <a:spAutoFit/>
          </a:bodyPr>
          <a:lstStyle/>
          <a:p>
            <a:r>
              <a:rPr lang="en-US" sz="1400" dirty="0" smtClean="0">
                <a:solidFill>
                  <a:srgbClr val="0C2D83"/>
                </a:solidFill>
                <a:latin typeface="+mj-lt"/>
              </a:rPr>
              <a:t>higher</a:t>
            </a:r>
            <a:endParaRPr lang="en-US" sz="1400" dirty="0">
              <a:solidFill>
                <a:srgbClr val="0C2D83"/>
              </a:solidFill>
              <a:latin typeface="+mj-lt"/>
            </a:endParaRPr>
          </a:p>
        </p:txBody>
      </p:sp>
      <p:sp>
        <p:nvSpPr>
          <p:cNvPr id="96" name="TextBox 95"/>
          <p:cNvSpPr txBox="1"/>
          <p:nvPr/>
        </p:nvSpPr>
        <p:spPr>
          <a:xfrm>
            <a:off x="4865688" y="3865563"/>
            <a:ext cx="3791857" cy="843130"/>
          </a:xfrm>
          <a:prstGeom prst="rect">
            <a:avLst/>
          </a:prstGeom>
          <a:noFill/>
        </p:spPr>
        <p:txBody>
          <a:bodyPr wrap="square" lIns="93296" tIns="46648" rIns="93296" bIns="46648" rtlCol="0">
            <a:spAutoFit/>
          </a:bodyPr>
          <a:lstStyle/>
          <a:p>
            <a:pPr>
              <a:spcAft>
                <a:spcPts val="408"/>
              </a:spcAft>
            </a:pPr>
            <a:r>
              <a:rPr lang="en-US" sz="1400" i="1" dirty="0" smtClean="0">
                <a:latin typeface="+mn-lt"/>
              </a:rPr>
              <a:t>Factors explaining difference include:</a:t>
            </a:r>
          </a:p>
          <a:p>
            <a:pPr marL="173311" indent="-173311">
              <a:spcAft>
                <a:spcPts val="408"/>
              </a:spcAft>
              <a:buFont typeface="Wingdings" pitchFamily="2" charset="2"/>
              <a:buChar char="§"/>
            </a:pPr>
            <a:r>
              <a:rPr lang="en-US" sz="1400" dirty="0" smtClean="0">
                <a:latin typeface="+mn-lt"/>
              </a:rPr>
              <a:t>Differences in demographics and income</a:t>
            </a:r>
          </a:p>
          <a:p>
            <a:pPr marL="173311" indent="-173311">
              <a:spcAft>
                <a:spcPts val="408"/>
              </a:spcAft>
              <a:buFont typeface="Wingdings" pitchFamily="2" charset="2"/>
              <a:buChar char="§"/>
            </a:pPr>
            <a:r>
              <a:rPr lang="en-US" sz="1400" dirty="0" smtClean="0">
                <a:latin typeface="+mn-lt"/>
              </a:rPr>
              <a:t>Broader categories of eligibility</a:t>
            </a:r>
          </a:p>
        </p:txBody>
      </p:sp>
      <p:grpSp>
        <p:nvGrpSpPr>
          <p:cNvPr id="97" name="Group 96"/>
          <p:cNvGrpSpPr/>
          <p:nvPr/>
        </p:nvGrpSpPr>
        <p:grpSpPr>
          <a:xfrm>
            <a:off x="6646863" y="2536825"/>
            <a:ext cx="1673608" cy="722264"/>
            <a:chOff x="6430963" y="2406650"/>
            <a:chExt cx="1640194" cy="707886"/>
          </a:xfrm>
        </p:grpSpPr>
        <p:sp>
          <p:nvSpPr>
            <p:cNvPr id="98" name="Rectangle 97"/>
            <p:cNvSpPr/>
            <p:nvPr/>
          </p:nvSpPr>
          <p:spPr>
            <a:xfrm>
              <a:off x="6430963" y="2406650"/>
              <a:ext cx="1640194" cy="707886"/>
            </a:xfrm>
            <a:prstGeom prst="rect">
              <a:avLst/>
            </a:prstGeom>
            <a:noFill/>
          </p:spPr>
          <p:txBody>
            <a:bodyPr wrap="none" lIns="91440" tIns="45720" rIns="91440" bIns="45720">
              <a:spAutoFit/>
            </a:bodyPr>
            <a:lstStyle/>
            <a:p>
              <a:pPr algn="ctr"/>
              <a:r>
                <a:rPr lang="en-US" sz="4100" dirty="0">
                  <a:ln w="19050">
                    <a:solidFill>
                      <a:schemeClr val="tx2">
                        <a:tint val="1000"/>
                      </a:schemeClr>
                    </a:solidFill>
                    <a:prstDash val="solid"/>
                  </a:ln>
                  <a:solidFill>
                    <a:schemeClr val="accent3"/>
                  </a:solidFill>
                  <a:effectLst>
                    <a:outerShdw blurRad="50800" dist="38100" dir="2700000" algn="tl" rotWithShape="0">
                      <a:prstClr val="black">
                        <a:alpha val="40000"/>
                      </a:prstClr>
                    </a:outerShdw>
                  </a:effectLst>
                </a:rPr>
                <a:t>23%   </a:t>
              </a:r>
            </a:p>
          </p:txBody>
        </p:sp>
        <p:sp>
          <p:nvSpPr>
            <p:cNvPr id="99" name="Rectangle 98"/>
            <p:cNvSpPr/>
            <p:nvPr/>
          </p:nvSpPr>
          <p:spPr>
            <a:xfrm>
              <a:off x="6430963" y="2406650"/>
              <a:ext cx="1212191"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sz="4100" dirty="0">
                  <a:ln w="18415" cmpd="sng">
                    <a:solidFill>
                      <a:schemeClr val="bg1"/>
                    </a:solidFill>
                    <a:prstDash val="solid"/>
                  </a:ln>
                  <a:solidFill>
                    <a:schemeClr val="bg1"/>
                  </a:solidFill>
                  <a:effectLst>
                    <a:outerShdw blurRad="63500" dir="3600000" algn="tl" rotWithShape="0">
                      <a:srgbClr val="000000">
                        <a:alpha val="70000"/>
                      </a:srgbClr>
                    </a:outerShdw>
                  </a:effectLst>
                </a:rPr>
                <a:t>23%</a:t>
              </a:r>
            </a:p>
          </p:txBody>
        </p:sp>
      </p:grpSp>
      <p:sp>
        <p:nvSpPr>
          <p:cNvPr id="2" name="Title 1"/>
          <p:cNvSpPr>
            <a:spLocks noGrp="1"/>
          </p:cNvSpPr>
          <p:nvPr>
            <p:ph type="title"/>
          </p:nvPr>
        </p:nvSpPr>
        <p:spPr>
          <a:xfrm>
            <a:off x="121489" y="234863"/>
            <a:ext cx="8794113" cy="753668"/>
          </a:xfrm>
        </p:spPr>
        <p:txBody>
          <a:bodyPr/>
          <a:lstStyle/>
          <a:p>
            <a:r>
              <a:rPr lang="en-US" b="1" dirty="0"/>
              <a:t>Medicaid: </a:t>
            </a:r>
            <a:r>
              <a:rPr lang="en-US" dirty="0"/>
              <a:t>differences in </a:t>
            </a:r>
            <a:r>
              <a:rPr lang="en-US" dirty="0" smtClean="0"/>
              <a:t>spending </a:t>
            </a:r>
            <a:r>
              <a:rPr lang="en-US" dirty="0"/>
              <a:t>are driven by </a:t>
            </a:r>
            <a:r>
              <a:rPr lang="en-US" dirty="0" smtClean="0"/>
              <a:t>breadth of </a:t>
            </a:r>
            <a:r>
              <a:rPr lang="en-US" dirty="0"/>
              <a:t>benefits, </a:t>
            </a:r>
            <a:r>
              <a:rPr lang="en-US" dirty="0" smtClean="0"/>
              <a:t>reimbursement levels, and enrollment</a:t>
            </a:r>
            <a:endParaRPr lang="en-US" dirty="0"/>
          </a:p>
        </p:txBody>
      </p:sp>
      <p:sp>
        <p:nvSpPr>
          <p:cNvPr id="17" name="McK 5. Source"/>
          <p:cNvSpPr>
            <a:spLocks noChangeArrowheads="1"/>
          </p:cNvSpPr>
          <p:nvPr>
            <p:custDataLst>
              <p:tags r:id="rId4"/>
            </p:custDataLst>
          </p:nvPr>
        </p:nvSpPr>
        <p:spPr bwMode="auto">
          <a:xfrm>
            <a:off x="121488" y="6153025"/>
            <a:ext cx="698883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dirty="0">
                <a:solidFill>
                  <a:schemeClr val="bg1">
                    <a:lumMod val="50000"/>
                  </a:schemeClr>
                </a:solidFill>
                <a:latin typeface="Calibri Light" panose="020F0302020204030204" pitchFamily="34" charset="0"/>
              </a:rPr>
              <a:t>*	Personal health care expenditures (PHC) are a subset of national health expenditures. PHC excludes administration and the net cost of private insurance, public health activity, and investment in research, structures and equipment.</a:t>
            </a:r>
          </a:p>
          <a:p>
            <a:pPr marL="116620" indent="-116620" defTabSz="913526">
              <a:tabLst>
                <a:tab pos="116620" algn="l"/>
              </a:tabLst>
            </a:pP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Figure is based on 2008 data for Medicaid fee-for-service (FFS) programs; Tennessee excluded from analysis since the state does not have a Medicaid FFS program. Comparable figure for 2012 is 21%.</a:t>
            </a: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Centers for Medicare and Medicaid Services; Kaiser Family Foundation; </a:t>
            </a:r>
            <a:r>
              <a:rPr lang="en-US" sz="800" dirty="0" smtClean="0">
                <a:solidFill>
                  <a:schemeClr val="bg1">
                    <a:lumMod val="50000"/>
                  </a:schemeClr>
                </a:solidFill>
                <a:latin typeface="Calibri Light" panose="020F0302020204030204" pitchFamily="34" charset="0"/>
              </a:rPr>
              <a:t>The Urban Institute; HPC </a:t>
            </a:r>
            <a:r>
              <a:rPr lang="en-US" sz="800" dirty="0">
                <a:solidFill>
                  <a:schemeClr val="bg1">
                    <a:lumMod val="50000"/>
                  </a:schemeClr>
                </a:solidFill>
                <a:latin typeface="Calibri Light" panose="020F0302020204030204" pitchFamily="34" charset="0"/>
              </a:rPr>
              <a:t>analysis</a:t>
            </a:r>
          </a:p>
        </p:txBody>
      </p:sp>
      <p:grpSp>
        <p:nvGrpSpPr>
          <p:cNvPr id="73" name="Group 72"/>
          <p:cNvGrpSpPr/>
          <p:nvPr/>
        </p:nvGrpSpPr>
        <p:grpSpPr>
          <a:xfrm>
            <a:off x="8556900" y="62718"/>
            <a:ext cx="526780" cy="525890"/>
            <a:chOff x="8386059" y="61469"/>
            <a:chExt cx="516263" cy="515421"/>
          </a:xfrm>
        </p:grpSpPr>
        <p:sp>
          <p:nvSpPr>
            <p:cNvPr id="74" name="Oval 73"/>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75" name="Oval 74"/>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76" name="Oval 75"/>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78" name="Oval 77"/>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aphicFrame>
        <p:nvGraphicFramePr>
          <p:cNvPr id="68" name="Object 67"/>
          <p:cNvGraphicFramePr>
            <a:graphicFrameLocks/>
          </p:cNvGraphicFramePr>
          <p:nvPr>
            <p:custDataLst>
              <p:tags r:id="rId5"/>
            </p:custDataLst>
            <p:extLst>
              <p:ext uri="{D42A27DB-BD31-4B8C-83A1-F6EECF244321}">
                <p14:modId xmlns:p14="http://schemas.microsoft.com/office/powerpoint/2010/main" val="1522953238"/>
              </p:ext>
            </p:extLst>
          </p:nvPr>
        </p:nvGraphicFramePr>
        <p:xfrm>
          <a:off x="4838700" y="2362200"/>
          <a:ext cx="1800166" cy="1238385"/>
        </p:xfrm>
        <a:graphic>
          <a:graphicData uri="http://schemas.openxmlformats.org/presentationml/2006/ole">
            <mc:AlternateContent xmlns:mc="http://schemas.openxmlformats.org/markup-compatibility/2006">
              <mc:Choice xmlns:v="urn:schemas-microsoft-com:vml" Requires="v">
                <p:oleObj spid="_x0000_s239099" name="Chart" r:id="rId19" imgW="1800166" imgH="1238385" progId="MSGraph.Chart.8">
                  <p:embed followColorScheme="full"/>
                </p:oleObj>
              </mc:Choice>
              <mc:Fallback>
                <p:oleObj name="Chart" r:id="rId19" imgW="1800166" imgH="1238385" progId="MSGraph.Chart.8">
                  <p:embed followColorScheme="full"/>
                  <p:pic>
                    <p:nvPicPr>
                      <p:cNvPr id="0" name=""/>
                      <p:cNvPicPr/>
                      <p:nvPr/>
                    </p:nvPicPr>
                    <p:blipFill>
                      <a:blip r:embed="rId20"/>
                      <a:stretch>
                        <a:fillRect/>
                      </a:stretch>
                    </p:blipFill>
                    <p:spPr>
                      <a:xfrm>
                        <a:off x="4838700" y="2362200"/>
                        <a:ext cx="1800166" cy="1238385"/>
                      </a:xfrm>
                      <a:prstGeom prst="rect">
                        <a:avLst/>
                      </a:prstGeom>
                    </p:spPr>
                  </p:pic>
                </p:oleObj>
              </mc:Fallback>
            </mc:AlternateContent>
          </a:graphicData>
        </a:graphic>
      </p:graphicFrame>
      <p:sp>
        <p:nvSpPr>
          <p:cNvPr id="72" name="Rectangle 71"/>
          <p:cNvSpPr/>
          <p:nvPr>
            <p:custDataLst>
              <p:tags r:id="rId6"/>
            </p:custDataLst>
          </p:nvPr>
        </p:nvSpPr>
        <p:spPr bwMode="gray">
          <a:xfrm>
            <a:off x="5253038" y="2459038"/>
            <a:ext cx="4191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0638" tIns="0" rIns="20638" bIns="0" rtlCol="0" anchor="b"/>
          <a:lstStyle/>
          <a:p>
            <a:pPr algn="ctr"/>
            <a:fld id="{E96A532C-E141-4BA6-A7A6-425038F52F46}" type="datetime'''''''''1''''''''''''6''''''.''''''5''''''''''%'''''''''''">
              <a:rPr lang="en-US" sz="1200">
                <a:solidFill>
                  <a:schemeClr val="tx1"/>
                </a:solidFill>
              </a:rPr>
              <a:pPr algn="ctr"/>
              <a:t>16.5%</a:t>
            </a:fld>
            <a:endParaRPr lang="en-US" sz="1200" dirty="0">
              <a:solidFill>
                <a:schemeClr val="tx1"/>
              </a:solidFill>
              <a:latin typeface="Arial"/>
              <a:sym typeface="Arial"/>
            </a:endParaRPr>
          </a:p>
        </p:txBody>
      </p:sp>
      <p:sp>
        <p:nvSpPr>
          <p:cNvPr id="69" name="Rectangle 68"/>
          <p:cNvSpPr/>
          <p:nvPr>
            <p:custDataLst>
              <p:tags r:id="rId7"/>
            </p:custDataLst>
          </p:nvPr>
        </p:nvSpPr>
        <p:spPr bwMode="gray">
          <a:xfrm>
            <a:off x="5873750" y="2884488"/>
            <a:ext cx="3016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r>
              <a:rPr lang="en-US" sz="1400" dirty="0">
                <a:solidFill>
                  <a:schemeClr val="bg1"/>
                </a:solidFill>
                <a:sym typeface="+mn-lt"/>
              </a:rPr>
              <a:t>MA</a:t>
            </a:r>
          </a:p>
        </p:txBody>
      </p:sp>
      <p:sp>
        <p:nvSpPr>
          <p:cNvPr id="71" name="Rectangle 70"/>
          <p:cNvSpPr/>
          <p:nvPr>
            <p:custDataLst>
              <p:tags r:id="rId8"/>
            </p:custDataLst>
          </p:nvPr>
        </p:nvSpPr>
        <p:spPr bwMode="gray">
          <a:xfrm>
            <a:off x="5299075" y="2979738"/>
            <a:ext cx="3270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r>
              <a:rPr lang="en-US" sz="1400" dirty="0">
                <a:solidFill>
                  <a:schemeClr val="tx1"/>
                </a:solidFill>
                <a:sym typeface="+mn-lt"/>
              </a:rPr>
              <a:t>U.S.</a:t>
            </a:r>
          </a:p>
        </p:txBody>
      </p:sp>
      <p:sp>
        <p:nvSpPr>
          <p:cNvPr id="70" name="Rectangle 69"/>
          <p:cNvSpPr/>
          <p:nvPr>
            <p:custDataLst>
              <p:tags r:id="rId9"/>
            </p:custDataLst>
          </p:nvPr>
        </p:nvSpPr>
        <p:spPr bwMode="gray">
          <a:xfrm>
            <a:off x="5815013" y="2268538"/>
            <a:ext cx="4191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0638" tIns="0" rIns="20638" bIns="0" rtlCol="0" anchor="b"/>
          <a:lstStyle/>
          <a:p>
            <a:pPr algn="ctr"/>
            <a:fld id="{86DAD7C5-75E1-40C4-A42F-03DA69554F95}" type="datetime'''''''''''''''2''''''0''''''''''''.''''''''3''''%'''">
              <a:rPr lang="en-US" sz="1200">
                <a:solidFill>
                  <a:schemeClr val="tx1"/>
                </a:solidFill>
              </a:rPr>
              <a:pPr algn="ctr"/>
              <a:t>20.3%</a:t>
            </a:fld>
            <a:endParaRPr lang="en-US" sz="1200" dirty="0">
              <a:solidFill>
                <a:schemeClr val="tx1"/>
              </a:solidFill>
              <a:sym typeface="+mn-lt"/>
            </a:endParaRPr>
          </a:p>
        </p:txBody>
      </p:sp>
      <p:sp>
        <p:nvSpPr>
          <p:cNvPr id="104" name="TextBox 103"/>
          <p:cNvSpPr txBox="1"/>
          <p:nvPr/>
        </p:nvSpPr>
        <p:spPr>
          <a:xfrm>
            <a:off x="4853248" y="1590906"/>
            <a:ext cx="3918551" cy="494317"/>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Residents enrolled in </a:t>
            </a:r>
            <a:r>
              <a:rPr lang="en-US" sz="1400" dirty="0" smtClean="0">
                <a:solidFill>
                  <a:srgbClr val="0C2D83"/>
                </a:solidFill>
                <a:latin typeface="Calibri Light" panose="020F0302020204030204" pitchFamily="34" charset="0"/>
              </a:rPr>
              <a:t>Medicaid</a:t>
            </a:r>
            <a:endParaRPr lang="en-US" sz="1400" baseline="30000" dirty="0" smtClean="0">
              <a:solidFill>
                <a:srgbClr val="0C2D83"/>
              </a:solidFill>
              <a:latin typeface="Calibri Light" panose="020F0302020204030204" pitchFamily="34" charset="0"/>
            </a:endParaRPr>
          </a:p>
          <a:p>
            <a:r>
              <a:rPr lang="en-US" sz="1200" dirty="0" smtClean="0">
                <a:solidFill>
                  <a:schemeClr val="bg1">
                    <a:lumMod val="50000"/>
                  </a:schemeClr>
                </a:solidFill>
                <a:latin typeface="Calibri Light" panose="020F0302020204030204" pitchFamily="34" charset="0"/>
              </a:rPr>
              <a:t>Percent of population, </a:t>
            </a:r>
            <a:r>
              <a:rPr lang="en-US" sz="1200" dirty="0">
                <a:solidFill>
                  <a:schemeClr val="bg1">
                    <a:lumMod val="50000"/>
                  </a:schemeClr>
                </a:solidFill>
                <a:latin typeface="Calibri Light" panose="020F0302020204030204" pitchFamily="34" charset="0"/>
              </a:rPr>
              <a:t>2009</a:t>
            </a:r>
          </a:p>
        </p:txBody>
      </p:sp>
      <p:cxnSp>
        <p:nvCxnSpPr>
          <p:cNvPr id="105" name="Straight Connector 104"/>
          <p:cNvCxnSpPr/>
          <p:nvPr/>
        </p:nvCxnSpPr>
        <p:spPr>
          <a:xfrm>
            <a:off x="4853248" y="1629659"/>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496888" y="1501775"/>
            <a:ext cx="4013359" cy="4060825"/>
          </a:xfrm>
          <a:prstGeom prst="rect">
            <a:avLst/>
          </a:prstGeom>
          <a:solidFill>
            <a:srgbClr val="E6E6E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2000" b="1" dirty="0">
              <a:solidFill>
                <a:schemeClr val="tx2"/>
              </a:solidFill>
            </a:endParaRPr>
          </a:p>
        </p:txBody>
      </p:sp>
      <p:graphicFrame>
        <p:nvGraphicFramePr>
          <p:cNvPr id="107" name="Object 106"/>
          <p:cNvGraphicFramePr>
            <a:graphicFrameLocks/>
          </p:cNvGraphicFramePr>
          <p:nvPr>
            <p:custDataLst>
              <p:tags r:id="rId10"/>
            </p:custDataLst>
            <p:extLst>
              <p:ext uri="{D42A27DB-BD31-4B8C-83A1-F6EECF244321}">
                <p14:modId xmlns:p14="http://schemas.microsoft.com/office/powerpoint/2010/main" val="3284023012"/>
              </p:ext>
            </p:extLst>
          </p:nvPr>
        </p:nvGraphicFramePr>
        <p:xfrm>
          <a:off x="571501" y="2362200"/>
          <a:ext cx="1809621" cy="1238385"/>
        </p:xfrm>
        <a:graphic>
          <a:graphicData uri="http://schemas.openxmlformats.org/presentationml/2006/ole">
            <mc:AlternateContent xmlns:mc="http://schemas.openxmlformats.org/markup-compatibility/2006">
              <mc:Choice xmlns:v="urn:schemas-microsoft-com:vml" Requires="v">
                <p:oleObj spid="_x0000_s239100" name="Chart" r:id="rId21" imgW="1809621" imgH="1238385" progId="MSGraph.Chart.8">
                  <p:embed followColorScheme="full"/>
                </p:oleObj>
              </mc:Choice>
              <mc:Fallback>
                <p:oleObj name="Chart" r:id="rId21" imgW="1809621" imgH="1238385" progId="MSGraph.Chart.8">
                  <p:embed followColorScheme="full"/>
                  <p:pic>
                    <p:nvPicPr>
                      <p:cNvPr id="0" name=""/>
                      <p:cNvPicPr/>
                      <p:nvPr/>
                    </p:nvPicPr>
                    <p:blipFill>
                      <a:blip r:embed="rId22"/>
                      <a:stretch>
                        <a:fillRect/>
                      </a:stretch>
                    </p:blipFill>
                    <p:spPr>
                      <a:xfrm>
                        <a:off x="571501" y="2362200"/>
                        <a:ext cx="1809621" cy="1238385"/>
                      </a:xfrm>
                      <a:prstGeom prst="rect">
                        <a:avLst/>
                      </a:prstGeom>
                    </p:spPr>
                  </p:pic>
                </p:oleObj>
              </mc:Fallback>
            </mc:AlternateContent>
          </a:graphicData>
        </a:graphic>
      </p:graphicFrame>
      <p:sp>
        <p:nvSpPr>
          <p:cNvPr id="108" name="Rectangle 107"/>
          <p:cNvSpPr/>
          <p:nvPr>
            <p:custDataLst>
              <p:tags r:id="rId11"/>
            </p:custDataLst>
          </p:nvPr>
        </p:nvSpPr>
        <p:spPr bwMode="gray">
          <a:xfrm>
            <a:off x="1606550" y="2884488"/>
            <a:ext cx="3016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r>
              <a:rPr lang="en-US" sz="1400" dirty="0">
                <a:solidFill>
                  <a:schemeClr val="bg1"/>
                </a:solidFill>
                <a:sym typeface="+mn-lt"/>
              </a:rPr>
              <a:t>MA</a:t>
            </a:r>
          </a:p>
        </p:txBody>
      </p:sp>
      <p:sp>
        <p:nvSpPr>
          <p:cNvPr id="109" name="Rectangle 108"/>
          <p:cNvSpPr/>
          <p:nvPr>
            <p:custDataLst>
              <p:tags r:id="rId12"/>
            </p:custDataLst>
          </p:nvPr>
        </p:nvSpPr>
        <p:spPr bwMode="gray">
          <a:xfrm>
            <a:off x="962025" y="2449513"/>
            <a:ext cx="4667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0638" tIns="0" rIns="20638" bIns="0" rtlCol="0" anchor="b"/>
          <a:lstStyle/>
          <a:p>
            <a:pPr algn="ctr"/>
            <a:fld id="{3D5A5D6A-C49C-4115-947B-32CB704F36CE}" type="datetime'''''$''''''''''''''''6'''',''''''''''''''''''''8''''2''''6'''">
              <a:rPr lang="en-US" sz="1200">
                <a:solidFill>
                  <a:schemeClr val="tx1"/>
                </a:solidFill>
              </a:rPr>
              <a:pPr algn="ctr"/>
              <a:t>$6,826</a:t>
            </a:fld>
            <a:endParaRPr lang="en-US" sz="1200" dirty="0">
              <a:solidFill>
                <a:schemeClr val="tx1"/>
              </a:solidFill>
              <a:latin typeface="Arial"/>
              <a:sym typeface="Arial"/>
            </a:endParaRPr>
          </a:p>
        </p:txBody>
      </p:sp>
      <p:sp>
        <p:nvSpPr>
          <p:cNvPr id="110" name="Rectangle 109"/>
          <p:cNvSpPr/>
          <p:nvPr>
            <p:custDataLst>
              <p:tags r:id="rId13"/>
            </p:custDataLst>
          </p:nvPr>
        </p:nvSpPr>
        <p:spPr bwMode="gray">
          <a:xfrm>
            <a:off x="1524000" y="2268538"/>
            <a:ext cx="4667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0638" tIns="0" rIns="20638" bIns="0" rtlCol="0" anchor="b"/>
          <a:lstStyle/>
          <a:p>
            <a:pPr algn="ctr"/>
            <a:fld id="{F131D513-D065-4F1C-9D77-3DA3D8F98646}" type="datetime'''''''''$''8'''''''',''''''''2''''''7''''8'''''''''''''''">
              <a:rPr lang="en-US" sz="1200">
                <a:solidFill>
                  <a:schemeClr val="tx1"/>
                </a:solidFill>
              </a:rPr>
              <a:pPr algn="ctr"/>
              <a:t>$8,278</a:t>
            </a:fld>
            <a:endParaRPr lang="en-US" sz="1200" dirty="0">
              <a:solidFill>
                <a:schemeClr val="tx1"/>
              </a:solidFill>
              <a:sym typeface="+mn-lt"/>
            </a:endParaRPr>
          </a:p>
        </p:txBody>
      </p:sp>
      <p:sp>
        <p:nvSpPr>
          <p:cNvPr id="111" name="Rectangle 110"/>
          <p:cNvSpPr/>
          <p:nvPr>
            <p:custDataLst>
              <p:tags r:id="rId14"/>
            </p:custDataLst>
          </p:nvPr>
        </p:nvSpPr>
        <p:spPr bwMode="gray">
          <a:xfrm>
            <a:off x="1031875" y="2974975"/>
            <a:ext cx="3270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r>
              <a:rPr lang="en-US" sz="1400" dirty="0">
                <a:solidFill>
                  <a:schemeClr val="tx1"/>
                </a:solidFill>
                <a:sym typeface="+mn-lt"/>
              </a:rPr>
              <a:t>U.S.</a:t>
            </a:r>
          </a:p>
        </p:txBody>
      </p:sp>
      <p:sp>
        <p:nvSpPr>
          <p:cNvPr id="112" name="TextBox 111"/>
          <p:cNvSpPr txBox="1"/>
          <p:nvPr/>
        </p:nvSpPr>
        <p:spPr>
          <a:xfrm>
            <a:off x="3502025" y="2743132"/>
            <a:ext cx="788958" cy="309651"/>
          </a:xfrm>
          <a:prstGeom prst="rect">
            <a:avLst/>
          </a:prstGeom>
          <a:noFill/>
        </p:spPr>
        <p:txBody>
          <a:bodyPr wrap="square" lIns="93296" tIns="46648" rIns="93296" bIns="46648" rtlCol="0">
            <a:spAutoFit/>
          </a:bodyPr>
          <a:lstStyle/>
          <a:p>
            <a:r>
              <a:rPr lang="en-US" sz="1400" dirty="0" smtClean="0">
                <a:solidFill>
                  <a:srgbClr val="0C2D83"/>
                </a:solidFill>
                <a:latin typeface="+mj-lt"/>
              </a:rPr>
              <a:t>higher</a:t>
            </a:r>
            <a:endParaRPr lang="en-US" sz="1400" dirty="0">
              <a:solidFill>
                <a:srgbClr val="0C2D83"/>
              </a:solidFill>
              <a:latin typeface="+mj-lt"/>
            </a:endParaRPr>
          </a:p>
        </p:txBody>
      </p:sp>
      <p:grpSp>
        <p:nvGrpSpPr>
          <p:cNvPr id="113" name="Group 112"/>
          <p:cNvGrpSpPr/>
          <p:nvPr/>
        </p:nvGrpSpPr>
        <p:grpSpPr>
          <a:xfrm>
            <a:off x="2387600" y="2536825"/>
            <a:ext cx="1673608" cy="722264"/>
            <a:chOff x="2190750" y="2208213"/>
            <a:chExt cx="1640194" cy="707886"/>
          </a:xfrm>
        </p:grpSpPr>
        <p:sp>
          <p:nvSpPr>
            <p:cNvPr id="114" name="Rectangle 113"/>
            <p:cNvSpPr/>
            <p:nvPr/>
          </p:nvSpPr>
          <p:spPr>
            <a:xfrm>
              <a:off x="2190750" y="2208213"/>
              <a:ext cx="1640194" cy="707886"/>
            </a:xfrm>
            <a:prstGeom prst="rect">
              <a:avLst/>
            </a:prstGeom>
            <a:noFill/>
          </p:spPr>
          <p:txBody>
            <a:bodyPr wrap="none" lIns="91440" tIns="45720" rIns="91440" bIns="45720">
              <a:spAutoFit/>
            </a:bodyPr>
            <a:lstStyle/>
            <a:p>
              <a:pPr algn="ctr"/>
              <a:r>
                <a:rPr lang="en-US" sz="4100" dirty="0">
                  <a:ln w="19050">
                    <a:solidFill>
                      <a:schemeClr val="tx2">
                        <a:tint val="1000"/>
                      </a:schemeClr>
                    </a:solidFill>
                    <a:prstDash val="solid"/>
                  </a:ln>
                  <a:solidFill>
                    <a:schemeClr val="accent3"/>
                  </a:solidFill>
                  <a:effectLst>
                    <a:outerShdw blurRad="50800" dist="38100" dir="2700000" algn="tl" rotWithShape="0">
                      <a:prstClr val="black">
                        <a:alpha val="40000"/>
                      </a:prstClr>
                    </a:outerShdw>
                  </a:effectLst>
                </a:rPr>
                <a:t>21%   </a:t>
              </a:r>
            </a:p>
          </p:txBody>
        </p:sp>
        <p:sp>
          <p:nvSpPr>
            <p:cNvPr id="115" name="Rectangle 114"/>
            <p:cNvSpPr/>
            <p:nvPr/>
          </p:nvSpPr>
          <p:spPr>
            <a:xfrm>
              <a:off x="2190750" y="2208213"/>
              <a:ext cx="1212191"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sz="4100" dirty="0">
                  <a:ln w="18415" cmpd="sng">
                    <a:solidFill>
                      <a:schemeClr val="bg1"/>
                    </a:solidFill>
                    <a:prstDash val="solid"/>
                  </a:ln>
                  <a:solidFill>
                    <a:schemeClr val="bg1"/>
                  </a:solidFill>
                  <a:effectLst>
                    <a:outerShdw blurRad="63500" dir="3600000" algn="tl" rotWithShape="0">
                      <a:srgbClr val="000000">
                        <a:alpha val="70000"/>
                      </a:srgbClr>
                    </a:outerShdw>
                  </a:effectLst>
                </a:rPr>
                <a:t>21%</a:t>
              </a:r>
            </a:p>
          </p:txBody>
        </p:sp>
      </p:grpSp>
      <p:sp>
        <p:nvSpPr>
          <p:cNvPr id="116" name="TextBox 115"/>
          <p:cNvSpPr txBox="1"/>
          <p:nvPr/>
        </p:nvSpPr>
        <p:spPr>
          <a:xfrm>
            <a:off x="606425" y="3865563"/>
            <a:ext cx="3791857" cy="1540757"/>
          </a:xfrm>
          <a:prstGeom prst="rect">
            <a:avLst/>
          </a:prstGeom>
          <a:noFill/>
        </p:spPr>
        <p:txBody>
          <a:bodyPr wrap="square" lIns="93296" tIns="46648" rIns="93296" bIns="46648" rtlCol="0">
            <a:spAutoFit/>
          </a:bodyPr>
          <a:lstStyle/>
          <a:p>
            <a:pPr>
              <a:spcAft>
                <a:spcPts val="408"/>
              </a:spcAft>
            </a:pPr>
            <a:r>
              <a:rPr lang="en-US" sz="1400" i="1" dirty="0" smtClean="0">
                <a:latin typeface="+mn-lt"/>
              </a:rPr>
              <a:t>Factors explaining difference include:</a:t>
            </a:r>
          </a:p>
          <a:p>
            <a:pPr marL="173311" indent="-173311">
              <a:spcAft>
                <a:spcPts val="408"/>
              </a:spcAft>
              <a:buFont typeface="Wingdings" pitchFamily="2" charset="2"/>
              <a:buChar char="§"/>
            </a:pPr>
            <a:r>
              <a:rPr lang="en-US" sz="1400" dirty="0" smtClean="0">
                <a:latin typeface="+mn-lt"/>
              </a:rPr>
              <a:t>Health status of enrollees</a:t>
            </a:r>
          </a:p>
          <a:p>
            <a:pPr marL="173311" indent="-173311">
              <a:spcAft>
                <a:spcPts val="408"/>
              </a:spcAft>
              <a:buFont typeface="Wingdings" pitchFamily="2" charset="2"/>
              <a:buChar char="§"/>
            </a:pPr>
            <a:r>
              <a:rPr lang="en-US" sz="1400" dirty="0" smtClean="0">
                <a:latin typeface="+mn-lt"/>
              </a:rPr>
              <a:t>Breadth of benefits</a:t>
            </a:r>
          </a:p>
          <a:p>
            <a:pPr marL="173311" indent="-173311">
              <a:spcAft>
                <a:spcPts val="408"/>
              </a:spcAft>
              <a:buFont typeface="Wingdings" pitchFamily="2" charset="2"/>
              <a:buChar char="§"/>
            </a:pPr>
            <a:r>
              <a:rPr lang="en-US" sz="1400" dirty="0" smtClean="0">
                <a:latin typeface="+mn-lt"/>
              </a:rPr>
              <a:t>Higher </a:t>
            </a:r>
            <a:r>
              <a:rPr lang="en-US" sz="1400" dirty="0" err="1" smtClean="0">
                <a:latin typeface="+mn-lt"/>
              </a:rPr>
              <a:t>MassHealth</a:t>
            </a:r>
            <a:r>
              <a:rPr lang="en-US" sz="1400" dirty="0" smtClean="0">
                <a:latin typeface="+mn-lt"/>
              </a:rPr>
              <a:t> reimbursement rates relative to national Medicaid average (e.g., 30% higher on physician services</a:t>
            </a:r>
            <a:r>
              <a:rPr lang="en-US" sz="1400" baseline="30000" dirty="0" smtClean="0">
                <a:latin typeface="Calibri Light" panose="020F0302020204030204" pitchFamily="34" charset="0"/>
              </a:rPr>
              <a:t>†</a:t>
            </a:r>
            <a:r>
              <a:rPr lang="en-US" sz="1400" dirty="0" smtClean="0">
                <a:latin typeface="+mn-lt"/>
              </a:rPr>
              <a:t>)</a:t>
            </a:r>
            <a:endParaRPr lang="en-US" sz="1400" dirty="0">
              <a:latin typeface="+mn-lt"/>
            </a:endParaRPr>
          </a:p>
        </p:txBody>
      </p:sp>
      <p:sp>
        <p:nvSpPr>
          <p:cNvPr id="117" name="TextBox 116"/>
          <p:cNvSpPr txBox="1"/>
          <p:nvPr/>
        </p:nvSpPr>
        <p:spPr>
          <a:xfrm>
            <a:off x="593725" y="1590906"/>
            <a:ext cx="3918551" cy="494317"/>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Expenditures per Medicaid enrollee</a:t>
            </a:r>
            <a:r>
              <a:rPr lang="en-US" sz="1400" baseline="30000" dirty="0" smtClean="0">
                <a:solidFill>
                  <a:srgbClr val="0C2D83"/>
                </a:solidFill>
                <a:latin typeface="Calibri Light" panose="020F0302020204030204" pitchFamily="34" charset="0"/>
              </a:rPr>
              <a:t>*</a:t>
            </a:r>
          </a:p>
          <a:p>
            <a:r>
              <a:rPr lang="en-US" sz="1200" dirty="0" smtClean="0">
                <a:solidFill>
                  <a:schemeClr val="bg1">
                    <a:lumMod val="50000"/>
                  </a:schemeClr>
                </a:solidFill>
                <a:latin typeface="Calibri Light" panose="020F0302020204030204" pitchFamily="34" charset="0"/>
              </a:rPr>
              <a:t>Dollars, </a:t>
            </a:r>
            <a:r>
              <a:rPr lang="en-US" sz="1200" dirty="0">
                <a:solidFill>
                  <a:schemeClr val="bg1">
                    <a:lumMod val="50000"/>
                  </a:schemeClr>
                </a:solidFill>
                <a:latin typeface="Calibri Light" panose="020F0302020204030204" pitchFamily="34" charset="0"/>
              </a:rPr>
              <a:t>2009</a:t>
            </a:r>
          </a:p>
        </p:txBody>
      </p:sp>
      <p:cxnSp>
        <p:nvCxnSpPr>
          <p:cNvPr id="118" name="Straight Connector 117"/>
          <p:cNvCxnSpPr/>
          <p:nvPr/>
        </p:nvCxnSpPr>
        <p:spPr>
          <a:xfrm>
            <a:off x="593725" y="1629659"/>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3224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9" y="234863"/>
            <a:ext cx="8307741" cy="753668"/>
          </a:xfrm>
        </p:spPr>
        <p:txBody>
          <a:bodyPr/>
          <a:lstStyle/>
          <a:p>
            <a:r>
              <a:rPr lang="en-US" b="1" dirty="0" smtClean="0"/>
              <a:t>Overall: </a:t>
            </a:r>
            <a:r>
              <a:rPr lang="en-US" dirty="0"/>
              <a:t>hospital utilization is higher in Massachusetts than the </a:t>
            </a:r>
            <a:r>
              <a:rPr lang="en-US" dirty="0" smtClean="0"/>
              <a:t>U.S. </a:t>
            </a:r>
            <a:r>
              <a:rPr lang="en-US" dirty="0"/>
              <a:t>average, especially for outpatient </a:t>
            </a:r>
            <a:r>
              <a:rPr lang="en-US" dirty="0" smtClean="0"/>
              <a:t>services</a:t>
            </a:r>
            <a:endParaRPr lang="en-US" dirty="0"/>
          </a:p>
        </p:txBody>
      </p:sp>
      <p:sp>
        <p:nvSpPr>
          <p:cNvPr id="3" name="Rectangle 2"/>
          <p:cNvSpPr/>
          <p:nvPr/>
        </p:nvSpPr>
        <p:spPr>
          <a:xfrm>
            <a:off x="7335186" y="4978600"/>
            <a:ext cx="645180" cy="344621"/>
          </a:xfrm>
          <a:prstGeom prst="rect">
            <a:avLst/>
          </a:prstGeom>
          <a:solidFill>
            <a:srgbClr val="0C2D83">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 name="Rectangle 3"/>
          <p:cNvSpPr/>
          <p:nvPr/>
        </p:nvSpPr>
        <p:spPr>
          <a:xfrm>
            <a:off x="7335186" y="2636307"/>
            <a:ext cx="645180" cy="344621"/>
          </a:xfrm>
          <a:prstGeom prst="rect">
            <a:avLst/>
          </a:prstGeom>
          <a:solidFill>
            <a:srgbClr val="0C2D83">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157108618"/>
              </p:ext>
            </p:extLst>
          </p:nvPr>
        </p:nvGraphicFramePr>
        <p:xfrm>
          <a:off x="419479" y="1832485"/>
          <a:ext cx="8009751" cy="3907070"/>
        </p:xfrm>
        <a:graphic>
          <a:graphicData uri="http://schemas.openxmlformats.org/drawingml/2006/table">
            <a:tbl>
              <a:tblPr/>
              <a:tblGrid>
                <a:gridCol w="337145"/>
                <a:gridCol w="3672307"/>
                <a:gridCol w="1195865"/>
                <a:gridCol w="1271956"/>
                <a:gridCol w="1532478"/>
              </a:tblGrid>
              <a:tr h="390707">
                <a:tc>
                  <a:txBody>
                    <a:bodyPr/>
                    <a:lstStyle/>
                    <a:p>
                      <a:pPr algn="l"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dirty="0">
                          <a:solidFill>
                            <a:srgbClr val="808080"/>
                          </a:solidFill>
                          <a:effectLst/>
                          <a:latin typeface="Calibri Light" panose="020F0302020204030204" pitchFamily="34" charset="0"/>
                        </a:rPr>
                        <a:t> </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1" i="0" u="none" strike="noStrike" dirty="0">
                          <a:solidFill>
                            <a:srgbClr val="000000"/>
                          </a:solidFill>
                          <a:effectLst/>
                          <a:latin typeface="Calibri Light" panose="020F0302020204030204" pitchFamily="34" charset="0"/>
                        </a:rPr>
                        <a:t>MA</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1" i="0" u="none" strike="noStrike" dirty="0" smtClean="0">
                          <a:solidFill>
                            <a:srgbClr val="000000"/>
                          </a:solidFill>
                          <a:effectLst/>
                          <a:latin typeface="Calibri Light" panose="020F0302020204030204" pitchFamily="34" charset="0"/>
                        </a:rPr>
                        <a:t>U.S.</a:t>
                      </a:r>
                      <a:endParaRPr lang="en-US" sz="1300" b="1"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1" i="0" u="none" strike="noStrike" dirty="0">
                          <a:solidFill>
                            <a:srgbClr val="000000"/>
                          </a:solidFill>
                          <a:effectLst/>
                          <a:latin typeface="Calibri Light" panose="020F0302020204030204" pitchFamily="34" charset="0"/>
                        </a:rPr>
                        <a:t>Difference (%)</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1" u="none" strike="noStrike" dirty="0">
                          <a:solidFill>
                            <a:srgbClr val="000000"/>
                          </a:solidFill>
                          <a:effectLst/>
                          <a:latin typeface="Calibri Light" panose="020F0302020204030204" pitchFamily="34" charset="0"/>
                        </a:rPr>
                        <a:t>Hospital inpatient</a:t>
                      </a:r>
                    </a:p>
                  </a:txBody>
                  <a:tcPr marL="0" marR="0" marT="0" marB="0" anchor="ctr">
                    <a:lnL>
                      <a:noFill/>
                    </a:lnL>
                    <a:lnR>
                      <a:noFill/>
                    </a:lnR>
                    <a:lnT w="6350" cap="flat" cmpd="sng" algn="ctr">
                      <a:solidFill>
                        <a:srgbClr val="BFBFBF"/>
                      </a:solidFill>
                      <a:prstDash val="solid"/>
                      <a:round/>
                      <a:headEnd type="none" w="med" len="med"/>
                      <a:tailEnd type="none" w="med" len="med"/>
                    </a:lnT>
                    <a:lnB>
                      <a:noFill/>
                    </a:lnB>
                    <a:solidFill>
                      <a:schemeClr val="bg1">
                        <a:lumMod val="85000"/>
                      </a:schemeClr>
                    </a:solidFill>
                  </a:tcPr>
                </a:tc>
                <a:tc>
                  <a:txBody>
                    <a:bodyPr/>
                    <a:lstStyle/>
                    <a:p>
                      <a:pPr algn="l"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w="6350" cap="flat" cmpd="sng" algn="ctr">
                      <a:solidFill>
                        <a:srgbClr val="BFBFBF"/>
                      </a:solidFill>
                      <a:prstDash val="solid"/>
                      <a:round/>
                      <a:headEnd type="none" w="med" len="med"/>
                      <a:tailEnd type="none" w="med" len="med"/>
                    </a:lnT>
                    <a:lnB>
                      <a:noFill/>
                    </a:lnB>
                    <a:solidFill>
                      <a:schemeClr val="bg1">
                        <a:lumMod val="85000"/>
                      </a:schemeClr>
                    </a:solidFill>
                  </a:tcPr>
                </a:tc>
                <a:tc>
                  <a:txBody>
                    <a:bodyPr/>
                    <a:lstStyle/>
                    <a:p>
                      <a:pPr algn="l"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w="6350" cap="flat" cmpd="sng" algn="ctr">
                      <a:solidFill>
                        <a:srgbClr val="BFBFBF"/>
                      </a:solidFill>
                      <a:prstDash val="solid"/>
                      <a:round/>
                      <a:headEnd type="none" w="med" len="med"/>
                      <a:tailEnd type="none" w="med" len="med"/>
                    </a:lnT>
                    <a:lnB>
                      <a:noFill/>
                    </a:lnB>
                    <a:solidFill>
                      <a:schemeClr val="bg1">
                        <a:lumMod val="85000"/>
                      </a:schemeClr>
                    </a:solidFill>
                  </a:tcPr>
                </a:tc>
                <a:tc>
                  <a:txBody>
                    <a:bodyPr/>
                    <a:lstStyle/>
                    <a:p>
                      <a:pPr algn="l"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w="6350" cap="flat" cmpd="sng" algn="ctr">
                      <a:solidFill>
                        <a:srgbClr val="BFBFBF"/>
                      </a:solidFill>
                      <a:prstDash val="solid"/>
                      <a:round/>
                      <a:headEnd type="none" w="med" len="med"/>
                      <a:tailEnd type="none" w="med" len="med"/>
                    </a:lnT>
                    <a:lnB>
                      <a:noFill/>
                    </a:lnB>
                    <a:solidFill>
                      <a:schemeClr val="bg1">
                        <a:lumMod val="85000"/>
                      </a:schemeClr>
                    </a:solidFill>
                  </a:tcPr>
                </a:tc>
              </a:tr>
              <a:tr h="390707">
                <a:tc>
                  <a:txBody>
                    <a:bodyPr/>
                    <a:lstStyle/>
                    <a:p>
                      <a:pPr algn="l"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dirty="0">
                          <a:solidFill>
                            <a:srgbClr val="000000"/>
                          </a:solidFill>
                          <a:effectLst/>
                          <a:latin typeface="Calibri Light" panose="020F0302020204030204" pitchFamily="34" charset="0"/>
                        </a:rPr>
                        <a:t>Inpatient admissions (indexed to </a:t>
                      </a:r>
                      <a:r>
                        <a:rPr lang="en-US" sz="1300" b="0" i="0" u="none" strike="noStrike" dirty="0" smtClean="0">
                          <a:solidFill>
                            <a:srgbClr val="000000"/>
                          </a:solidFill>
                          <a:effectLst/>
                          <a:latin typeface="Calibri Light" panose="020F0302020204030204" pitchFamily="34" charset="0"/>
                        </a:rPr>
                        <a:t>U.S., </a:t>
                      </a:r>
                      <a:r>
                        <a:rPr lang="en-US" sz="1300" b="0" i="0" u="none" strike="noStrike" dirty="0">
                          <a:solidFill>
                            <a:srgbClr val="000000"/>
                          </a:solidFill>
                          <a:effectLst/>
                          <a:latin typeface="Calibri Light" panose="020F0302020204030204" pitchFamily="34" charset="0"/>
                        </a:rPr>
                        <a:t>age-adjusted)</a:t>
                      </a:r>
                    </a:p>
                  </a:txBody>
                  <a:tcPr marL="81433"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1.10</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300" b="0" i="0" u="none" strike="noStrike" dirty="0">
                          <a:solidFill>
                            <a:srgbClr val="000000"/>
                          </a:solidFill>
                          <a:effectLst/>
                          <a:latin typeface="Calibri Light" panose="020F0302020204030204" pitchFamily="34" charset="0"/>
                        </a:rPr>
                        <a:t>1.00</a:t>
                      </a:r>
                    </a:p>
                  </a:txBody>
                  <a:tcPr marL="0" marR="0" marT="0" marB="0" anchor="ctr">
                    <a:lnL>
                      <a:noFill/>
                    </a:lnL>
                    <a:lnR>
                      <a:noFill/>
                    </a:lnR>
                    <a:lnT>
                      <a:noFill/>
                    </a:lnT>
                    <a:lnB>
                      <a:noFill/>
                    </a:lnB>
                    <a:noFill/>
                  </a:tcPr>
                </a:tc>
                <a:tc>
                  <a:txBody>
                    <a:bodyPr/>
                    <a:lstStyle/>
                    <a:p>
                      <a:pPr algn="ctr" fontAlgn="ctr"/>
                      <a:r>
                        <a:rPr lang="en-US" sz="1300" b="1" i="0" u="none" strike="noStrike" kern="1200" dirty="0" smtClean="0">
                          <a:solidFill>
                            <a:schemeClr val="bg1"/>
                          </a:solidFill>
                          <a:effectLst/>
                          <a:latin typeface="Calibri Light" panose="020F0302020204030204" pitchFamily="34" charset="0"/>
                          <a:ea typeface="+mn-ea"/>
                          <a:cs typeface="+mn-cs"/>
                        </a:rPr>
                        <a:t>10</a:t>
                      </a:r>
                      <a:r>
                        <a:rPr lang="en-US" sz="1300" b="1" i="0" u="none" strike="noStrike" dirty="0" smtClean="0">
                          <a:solidFill>
                            <a:schemeClr val="bg1"/>
                          </a:solidFill>
                          <a:effectLst/>
                          <a:latin typeface="Calibri Light" panose="020F0302020204030204" pitchFamily="34" charset="0"/>
                        </a:rPr>
                        <a:t>%</a:t>
                      </a:r>
                      <a:endParaRPr lang="en-US" sz="1300" b="1"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a:solidFill>
                            <a:srgbClr val="000000"/>
                          </a:solidFill>
                          <a:effectLst/>
                          <a:latin typeface="Calibri Light" panose="020F0302020204030204" pitchFamily="34" charset="0"/>
                        </a:rPr>
                        <a:t>Inpatient average length-of-stay</a:t>
                      </a:r>
                    </a:p>
                  </a:txBody>
                  <a:tcPr marL="81433"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5.0</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300" b="0" i="0" u="none" strike="noStrike" dirty="0">
                          <a:solidFill>
                            <a:srgbClr val="000000"/>
                          </a:solidFill>
                          <a:effectLst/>
                          <a:latin typeface="Calibri Light" panose="020F0302020204030204" pitchFamily="34" charset="0"/>
                        </a:rPr>
                        <a:t>5.4</a:t>
                      </a:r>
                    </a:p>
                  </a:txBody>
                  <a:tcPr marL="0"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-7%</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dirty="0">
                          <a:solidFill>
                            <a:srgbClr val="000000"/>
                          </a:solidFill>
                          <a:effectLst/>
                          <a:latin typeface="Calibri Light" panose="020F0302020204030204" pitchFamily="34" charset="0"/>
                        </a:rPr>
                        <a:t>Inpatient days</a:t>
                      </a:r>
                    </a:p>
                  </a:txBody>
                  <a:tcPr marL="81433"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631</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600</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5%</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dirty="0">
                          <a:solidFill>
                            <a:srgbClr val="000000"/>
                          </a:solidFill>
                          <a:effectLst/>
                          <a:latin typeface="Calibri Light" panose="020F0302020204030204" pitchFamily="34" charset="0"/>
                        </a:rPr>
                        <a:t>Inpatient surgeries</a:t>
                      </a:r>
                      <a:r>
                        <a:rPr lang="en-US" sz="1300" b="0" i="0" u="none" strike="noStrike" baseline="30000" dirty="0">
                          <a:solidFill>
                            <a:srgbClr val="000000"/>
                          </a:solidFill>
                          <a:effectLst/>
                          <a:latin typeface="Calibri Light" panose="020F0302020204030204" pitchFamily="34" charset="0"/>
                        </a:rPr>
                        <a:t>*</a:t>
                      </a:r>
                    </a:p>
                  </a:txBody>
                  <a:tcPr marL="81433" marR="0" marT="0" marB="0" anchor="ctr">
                    <a:lnL>
                      <a:noFill/>
                    </a:lnL>
                    <a:lnR>
                      <a:noFill/>
                    </a:lnR>
                    <a:lnT>
                      <a:noFill/>
                    </a:lnT>
                    <a:lnB>
                      <a:noFill/>
                    </a:lnB>
                    <a:noFill/>
                  </a:tcPr>
                </a:tc>
                <a:tc>
                  <a:txBody>
                    <a:bodyPr/>
                    <a:lstStyle/>
                    <a:p>
                      <a:pPr algn="ctr" fontAlgn="ctr"/>
                      <a:r>
                        <a:rPr lang="en-US" sz="1300" b="0" i="0" u="none" strike="noStrike">
                          <a:solidFill>
                            <a:srgbClr val="000000"/>
                          </a:solidFill>
                          <a:effectLst/>
                          <a:latin typeface="Calibri Light" panose="020F0302020204030204" pitchFamily="34" charset="0"/>
                        </a:rPr>
                        <a:t>32</a:t>
                      </a:r>
                    </a:p>
                  </a:txBody>
                  <a:tcPr marL="0"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32</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300" b="0" i="0" u="none" strike="noStrike" dirty="0" smtClean="0">
                          <a:solidFill>
                            <a:srgbClr val="000000"/>
                          </a:solidFill>
                          <a:effectLst/>
                          <a:latin typeface="Calibri Light" panose="020F0302020204030204" pitchFamily="34" charset="0"/>
                        </a:rPr>
                        <a:t>0%</a:t>
                      </a:r>
                      <a:endParaRPr lang="en-US" sz="13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1" u="none" strike="noStrike" dirty="0">
                          <a:solidFill>
                            <a:srgbClr val="000000"/>
                          </a:solidFill>
                          <a:effectLst/>
                          <a:latin typeface="Calibri Light" panose="020F0302020204030204" pitchFamily="34" charset="0"/>
                        </a:rPr>
                        <a:t>Hospital </a:t>
                      </a:r>
                      <a:r>
                        <a:rPr lang="en-US" sz="1300" b="0" i="1" u="none" strike="noStrike" dirty="0" smtClean="0">
                          <a:solidFill>
                            <a:srgbClr val="000000"/>
                          </a:solidFill>
                          <a:effectLst/>
                          <a:latin typeface="Calibri Light" panose="020F0302020204030204" pitchFamily="34" charset="0"/>
                        </a:rPr>
                        <a:t>outpatient</a:t>
                      </a:r>
                      <a:r>
                        <a:rPr lang="en-US" sz="1300" b="0" i="0" u="none" strike="noStrike" baseline="30000" dirty="0" smtClean="0">
                          <a:solidFill>
                            <a:srgbClr val="000000"/>
                          </a:solidFill>
                          <a:effectLst/>
                          <a:latin typeface="Calibri Light" panose="020F0302020204030204" pitchFamily="34" charset="0"/>
                        </a:rPr>
                        <a:t>†</a:t>
                      </a:r>
                      <a:endParaRPr lang="en-US" sz="1300" b="0" i="0" u="none" strike="noStrike" baseline="30000"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300" b="0" i="0" u="none" strike="noStrike" dirty="0">
                          <a:solidFill>
                            <a:srgbClr val="000000"/>
                          </a:solidFill>
                          <a:effectLst/>
                          <a:latin typeface="Calibri Light" panose="020F0302020204030204" pitchFamily="34" charset="0"/>
                        </a:rPr>
                        <a:t> </a:t>
                      </a:r>
                    </a:p>
                  </a:txBody>
                  <a:tcPr marL="0" marR="0" marT="0" marB="0" anchor="ctr">
                    <a:lnL>
                      <a:noFill/>
                    </a:lnL>
                    <a:lnR>
                      <a:noFill/>
                    </a:lnR>
                    <a:lnT>
                      <a:noFill/>
                    </a:lnT>
                    <a:lnB>
                      <a:noFill/>
                    </a:lnB>
                    <a:solidFill>
                      <a:schemeClr val="bg1">
                        <a:lumMod val="85000"/>
                      </a:schemeClr>
                    </a:solid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a:solidFill>
                            <a:srgbClr val="000000"/>
                          </a:solidFill>
                          <a:effectLst/>
                          <a:latin typeface="Calibri Light" panose="020F0302020204030204" pitchFamily="34" charset="0"/>
                        </a:rPr>
                        <a:t>Emergency department (ED) visits</a:t>
                      </a:r>
                    </a:p>
                  </a:txBody>
                  <a:tcPr marL="81433" marR="0" marT="0" marB="0" anchor="ctr">
                    <a:lnL>
                      <a:noFill/>
                    </a:lnL>
                    <a:lnR>
                      <a:noFill/>
                    </a:lnR>
                    <a:lnT>
                      <a:noFill/>
                    </a:lnT>
                    <a:lnB>
                      <a:noFill/>
                    </a:lnB>
                    <a:noFill/>
                  </a:tcPr>
                </a:tc>
                <a:tc>
                  <a:txBody>
                    <a:bodyPr/>
                    <a:lstStyle/>
                    <a:p>
                      <a:pPr algn="ctr" fontAlgn="ctr"/>
                      <a:r>
                        <a:rPr lang="en-US" sz="1300" b="0" i="0" u="none" strike="noStrike">
                          <a:solidFill>
                            <a:srgbClr val="000000"/>
                          </a:solidFill>
                          <a:effectLst/>
                          <a:latin typeface="Calibri Light" panose="020F0302020204030204" pitchFamily="34" charset="0"/>
                        </a:rPr>
                        <a:t>468</a:t>
                      </a:r>
                    </a:p>
                  </a:txBody>
                  <a:tcPr marL="0" marR="0" marT="0" marB="0" anchor="ctr">
                    <a:lnL>
                      <a:noFill/>
                    </a:lnL>
                    <a:lnR>
                      <a:noFill/>
                    </a:lnR>
                    <a:lnT>
                      <a:noFill/>
                    </a:lnT>
                    <a:lnB>
                      <a:noFill/>
                    </a:lnB>
                    <a:noFill/>
                  </a:tcPr>
                </a:tc>
                <a:tc>
                  <a:txBody>
                    <a:bodyPr/>
                    <a:lstStyle/>
                    <a:p>
                      <a:pPr algn="ctr" fontAlgn="ctr"/>
                      <a:r>
                        <a:rPr lang="en-US" sz="1300" b="0" i="0" u="none" strike="noStrike">
                          <a:solidFill>
                            <a:srgbClr val="000000"/>
                          </a:solidFill>
                          <a:effectLst/>
                          <a:latin typeface="Calibri Light" panose="020F0302020204030204" pitchFamily="34" charset="0"/>
                        </a:rPr>
                        <a:t>415</a:t>
                      </a:r>
                    </a:p>
                  </a:txBody>
                  <a:tcPr marL="0" marR="0" marT="0" marB="0" anchor="ctr">
                    <a:lnL>
                      <a:noFill/>
                    </a:lnL>
                    <a:lnR>
                      <a:noFill/>
                    </a:lnR>
                    <a:lnT>
                      <a:noFill/>
                    </a:lnT>
                    <a:lnB>
                      <a:noFill/>
                    </a:lnB>
                    <a:noFill/>
                  </a:tcPr>
                </a:tc>
                <a:tc>
                  <a:txBody>
                    <a:bodyPr/>
                    <a:lstStyle/>
                    <a:p>
                      <a:pPr algn="ctr" fontAlgn="ctr"/>
                      <a:r>
                        <a:rPr lang="en-US" sz="1300" b="0" i="0" u="none" strike="noStrike" dirty="0">
                          <a:solidFill>
                            <a:srgbClr val="000000"/>
                          </a:solidFill>
                          <a:effectLst/>
                          <a:latin typeface="Calibri Light" panose="020F0302020204030204" pitchFamily="34" charset="0"/>
                        </a:rPr>
                        <a:t>13%</a:t>
                      </a: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a:solidFill>
                            <a:srgbClr val="000000"/>
                          </a:solidFill>
                          <a:effectLst/>
                          <a:latin typeface="Calibri Light" panose="020F0302020204030204" pitchFamily="34" charset="0"/>
                        </a:rPr>
                        <a:t>Outpatient visits, excluding ED</a:t>
                      </a:r>
                    </a:p>
                  </a:txBody>
                  <a:tcPr marL="81433" marR="0" marT="0" marB="0" anchor="ctr">
                    <a:lnL>
                      <a:noFill/>
                    </a:lnL>
                    <a:lnR>
                      <a:noFill/>
                    </a:lnR>
                    <a:lnT>
                      <a:noFill/>
                    </a:lnT>
                    <a:lnB>
                      <a:noFill/>
                    </a:lnB>
                    <a:noFill/>
                  </a:tcPr>
                </a:tc>
                <a:tc>
                  <a:txBody>
                    <a:bodyPr/>
                    <a:lstStyle/>
                    <a:p>
                      <a:pPr algn="ctr" fontAlgn="ctr"/>
                      <a:r>
                        <a:rPr lang="en-US" sz="1300" b="0" i="0" u="none" strike="noStrike">
                          <a:solidFill>
                            <a:srgbClr val="000000"/>
                          </a:solidFill>
                          <a:effectLst/>
                          <a:latin typeface="Calibri Light" panose="020F0302020204030204" pitchFamily="34" charset="0"/>
                        </a:rPr>
                        <a:t>2,907</a:t>
                      </a:r>
                    </a:p>
                  </a:txBody>
                  <a:tcPr marL="0" marR="0" marT="0" marB="0" anchor="ctr">
                    <a:lnL>
                      <a:noFill/>
                    </a:lnL>
                    <a:lnR>
                      <a:noFill/>
                    </a:lnR>
                    <a:lnT>
                      <a:noFill/>
                    </a:lnT>
                    <a:lnB>
                      <a:noFill/>
                    </a:lnB>
                    <a:noFill/>
                  </a:tcPr>
                </a:tc>
                <a:tc>
                  <a:txBody>
                    <a:bodyPr/>
                    <a:lstStyle/>
                    <a:p>
                      <a:pPr algn="ctr" fontAlgn="ctr"/>
                      <a:r>
                        <a:rPr lang="en-US" sz="1300" b="0" i="0" u="none" strike="noStrike" dirty="0">
                          <a:solidFill>
                            <a:srgbClr val="000000"/>
                          </a:solidFill>
                          <a:effectLst/>
                          <a:latin typeface="Calibri Light" panose="020F0302020204030204" pitchFamily="34" charset="0"/>
                        </a:rPr>
                        <a:t>1,691</a:t>
                      </a:r>
                    </a:p>
                  </a:txBody>
                  <a:tcPr marL="0" marR="0" marT="0" marB="0" anchor="ctr">
                    <a:lnL>
                      <a:noFill/>
                    </a:lnL>
                    <a:lnR>
                      <a:noFill/>
                    </a:lnR>
                    <a:lnT>
                      <a:noFill/>
                    </a:lnT>
                    <a:lnB>
                      <a:noFill/>
                    </a:lnB>
                    <a:noFill/>
                  </a:tcPr>
                </a:tc>
                <a:tc>
                  <a:txBody>
                    <a:bodyPr/>
                    <a:lstStyle/>
                    <a:p>
                      <a:pPr algn="ctr" fontAlgn="ctr"/>
                      <a:r>
                        <a:rPr lang="en-US" sz="1300" b="1" i="0" u="none" strike="noStrike" dirty="0">
                          <a:solidFill>
                            <a:schemeClr val="bg1"/>
                          </a:solidFill>
                          <a:effectLst/>
                          <a:latin typeface="Calibri Light" panose="020F0302020204030204" pitchFamily="34" charset="0"/>
                        </a:rPr>
                        <a:t>72%</a:t>
                      </a:r>
                    </a:p>
                  </a:txBody>
                  <a:tcPr marL="0" marR="0" marT="0" marB="0" anchor="ctr">
                    <a:lnL>
                      <a:noFill/>
                    </a:lnL>
                    <a:lnR>
                      <a:noFill/>
                    </a:lnR>
                    <a:lnT>
                      <a:noFill/>
                    </a:lnT>
                    <a:lnB>
                      <a:noFill/>
                    </a:lnB>
                    <a:noFill/>
                  </a:tcPr>
                </a:tc>
              </a:tr>
              <a:tr h="390707">
                <a:tc>
                  <a:txBody>
                    <a:bodyPr/>
                    <a:lstStyle/>
                    <a:p>
                      <a:pPr algn="l" fontAlgn="ctr"/>
                      <a:r>
                        <a:rPr lang="en-US" sz="1300" b="0" i="0" u="none" strike="noStrike">
                          <a:solidFill>
                            <a:srgbClr val="000000"/>
                          </a:solidFill>
                          <a:effectLst/>
                          <a:latin typeface="Calibri Light" panose="020F0302020204030204" pitchFamily="34" charset="0"/>
                        </a:rPr>
                        <a:t> </a:t>
                      </a:r>
                    </a:p>
                  </a:txBody>
                  <a:tcPr marL="0" marR="0" marT="0" marB="0" anchor="ctr">
                    <a:lnL>
                      <a:noFill/>
                    </a:lnL>
                    <a:lnR>
                      <a:noFill/>
                    </a:lnR>
                    <a:lnT>
                      <a:noFill/>
                    </a:lnT>
                    <a:lnB>
                      <a:noFill/>
                    </a:lnB>
                    <a:noFill/>
                  </a:tcPr>
                </a:tc>
                <a:tc>
                  <a:txBody>
                    <a:bodyPr/>
                    <a:lstStyle/>
                    <a:p>
                      <a:pPr algn="l" fontAlgn="ctr"/>
                      <a:r>
                        <a:rPr lang="en-US" sz="1300" b="0" i="0" u="none" strike="noStrike" dirty="0">
                          <a:solidFill>
                            <a:srgbClr val="000000"/>
                          </a:solidFill>
                          <a:effectLst/>
                          <a:latin typeface="Calibri Light" panose="020F0302020204030204" pitchFamily="34" charset="0"/>
                        </a:rPr>
                        <a:t>Outpatient surgeries</a:t>
                      </a:r>
                      <a:r>
                        <a:rPr lang="en-US" sz="1300" b="0" i="0" u="none" strike="noStrike" baseline="30000" dirty="0">
                          <a:solidFill>
                            <a:srgbClr val="000000"/>
                          </a:solidFill>
                          <a:effectLst/>
                          <a:latin typeface="Calibri Light" panose="020F0302020204030204" pitchFamily="34" charset="0"/>
                        </a:rPr>
                        <a:t>*</a:t>
                      </a:r>
                    </a:p>
                  </a:txBody>
                  <a:tcPr marL="81433"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0" i="0" u="none" strike="noStrike">
                          <a:solidFill>
                            <a:srgbClr val="000000"/>
                          </a:solidFill>
                          <a:effectLst/>
                          <a:latin typeface="Calibri Light" panose="020F0302020204030204" pitchFamily="34" charset="0"/>
                        </a:rPr>
                        <a:t>71</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0" i="0" u="none" strike="noStrike">
                          <a:solidFill>
                            <a:srgbClr val="000000"/>
                          </a:solidFill>
                          <a:effectLst/>
                          <a:latin typeface="Calibri Light" panose="020F0302020204030204" pitchFamily="34" charset="0"/>
                        </a:rPr>
                        <a:t>56</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ctr" fontAlgn="ctr"/>
                      <a:r>
                        <a:rPr lang="en-US" sz="1300" b="0" i="0" u="none" strike="noStrike" dirty="0">
                          <a:solidFill>
                            <a:srgbClr val="000000"/>
                          </a:solidFill>
                          <a:effectLst/>
                          <a:latin typeface="Calibri Light" panose="020F0302020204030204" pitchFamily="34" charset="0"/>
                        </a:rPr>
                        <a:t>27%</a:t>
                      </a:r>
                    </a:p>
                  </a:txBody>
                  <a:tcPr marL="0" marR="0" marT="0" marB="0" anchor="ctr">
                    <a:lnL>
                      <a:noFill/>
                    </a:lnL>
                    <a:lnR>
                      <a:noFill/>
                    </a:lnR>
                    <a:lnT>
                      <a:noFill/>
                    </a:lnT>
                    <a:lnB w="6350" cap="flat" cmpd="sng" algn="ctr">
                      <a:solidFill>
                        <a:srgbClr val="BFBFBF"/>
                      </a:solidFill>
                      <a:prstDash val="solid"/>
                      <a:round/>
                      <a:headEnd type="none" w="med" len="med"/>
                      <a:tailEnd type="none" w="med" len="med"/>
                    </a:lnB>
                    <a:noFill/>
                  </a:tcPr>
                </a:tc>
              </a:tr>
            </a:tbl>
          </a:graphicData>
        </a:graphic>
      </p:graphicFrame>
      <p:sp>
        <p:nvSpPr>
          <p:cNvPr id="13" name="McK 5. Source"/>
          <p:cNvSpPr>
            <a:spLocks noChangeArrowheads="1"/>
          </p:cNvSpPr>
          <p:nvPr>
            <p:custDataLst>
              <p:tags r:id="rId1"/>
            </p:custDataLst>
          </p:nvPr>
        </p:nvSpPr>
        <p:spPr bwMode="auto">
          <a:xfrm>
            <a:off x="121488" y="6402489"/>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6620" indent="-116620" defTabSz="913526">
              <a:tabLst>
                <a:tab pos="625214"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Figures for inpatient and outpatient surgeries are from 2010</a:t>
            </a:r>
          </a:p>
          <a:p>
            <a:pPr marL="116620" indent="-116620" defTabSz="913526">
              <a:tabLst>
                <a:tab pos="576263" algn="l"/>
              </a:tabLst>
            </a:pPr>
            <a:r>
              <a:rPr lang="en-US" sz="800" b="1" dirty="0" smtClean="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Outpatient hospital visits include all clinic visits, referred visits, observation services, </a:t>
            </a:r>
            <a:r>
              <a:rPr lang="en-US" sz="800" dirty="0" smtClean="0">
                <a:solidFill>
                  <a:schemeClr val="bg1">
                    <a:lumMod val="50000"/>
                  </a:schemeClr>
                </a:solidFill>
                <a:latin typeface="Calibri Light" panose="020F0302020204030204" pitchFamily="34" charset="0"/>
              </a:rPr>
              <a:t>outpatient surgeries, and emergency department visits</a:t>
            </a:r>
          </a:p>
          <a:p>
            <a:pPr marL="116620" indent="-116620" defTabSz="913526">
              <a:tabLst>
                <a:tab pos="115888" algn="l"/>
                <a:tab pos="396875"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Kaiser </a:t>
            </a:r>
            <a:r>
              <a:rPr lang="en-US" sz="800" dirty="0">
                <a:solidFill>
                  <a:schemeClr val="bg1">
                    <a:lumMod val="50000"/>
                  </a:schemeClr>
                </a:solidFill>
                <a:latin typeface="Calibri Light" panose="020F0302020204030204" pitchFamily="34" charset="0"/>
              </a:rPr>
              <a:t>Family Foundation; American Hospital Association; Medical Expenditure Panel Survey; HPC analysis</a:t>
            </a:r>
          </a:p>
        </p:txBody>
      </p:sp>
      <p:sp>
        <p:nvSpPr>
          <p:cNvPr id="16" name="TextBox 15"/>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Measures of hospital service utilization</a:t>
            </a:r>
          </a:p>
          <a:p>
            <a:r>
              <a:rPr lang="en-US" sz="1200" dirty="0">
                <a:solidFill>
                  <a:schemeClr val="bg1">
                    <a:lumMod val="50000"/>
                  </a:schemeClr>
                </a:solidFill>
                <a:latin typeface="Calibri Light" panose="020F0302020204030204" pitchFamily="34" charset="0"/>
              </a:rPr>
              <a:t>Per 1,000 population, 2011 except where noted</a:t>
            </a:r>
          </a:p>
        </p:txBody>
      </p:sp>
      <p:cxnSp>
        <p:nvCxnSpPr>
          <p:cNvPr id="17" name="Straight Connector 16"/>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8556900" y="62718"/>
            <a:ext cx="526780" cy="525890"/>
            <a:chOff x="8386059" y="61469"/>
            <a:chExt cx="516263" cy="515421"/>
          </a:xfrm>
        </p:grpSpPr>
        <p:sp>
          <p:nvSpPr>
            <p:cNvPr id="28" name="Oval 27"/>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29" name="Oval 28"/>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30" name="Oval 29"/>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31" name="Oval 30"/>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900488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316723118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47856"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621" y="1621"/>
                        <a:ext cx="1619" cy="1619"/>
                      </a:xfrm>
                      <a:prstGeom prst="rect">
                        <a:avLst/>
                      </a:prstGeom>
                    </p:spPr>
                  </p:pic>
                </p:oleObj>
              </mc:Fallback>
            </mc:AlternateContent>
          </a:graphicData>
        </a:graphic>
      </p:graphicFrame>
      <p:sp>
        <p:nvSpPr>
          <p:cNvPr id="7" name="Rectangle 6"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b="1" dirty="0" smtClean="0"/>
              <a:t>Overall: </a:t>
            </a:r>
            <a:r>
              <a:rPr lang="en-US" dirty="0" smtClean="0"/>
              <a:t>in addition to higher utilization, Massachusetts</a:t>
            </a:r>
            <a:r>
              <a:rPr lang="en-US" dirty="0"/>
              <a:t> </a:t>
            </a:r>
            <a:r>
              <a:rPr lang="en-US" dirty="0" smtClean="0"/>
              <a:t>has higher prices than the U.S. average across all payer types</a:t>
            </a:r>
            <a:endParaRPr lang="en-US" dirty="0"/>
          </a:p>
        </p:txBody>
      </p:sp>
      <p:sp>
        <p:nvSpPr>
          <p:cNvPr id="6" name="Rectangle 5"/>
          <p:cNvSpPr/>
          <p:nvPr/>
        </p:nvSpPr>
        <p:spPr>
          <a:xfrm>
            <a:off x="6886634" y="2335515"/>
            <a:ext cx="2055801" cy="27506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6592" tIns="186592" rIns="186592" bIns="186592" rtlCol="0" anchor="ctr"/>
          <a:lstStyle/>
          <a:p>
            <a:r>
              <a:rPr lang="en-US" sz="1200" b="1" dirty="0">
                <a:solidFill>
                  <a:schemeClr val="tx1"/>
                </a:solidFill>
              </a:rPr>
              <a:t>Generally, price differences may include two factors:</a:t>
            </a:r>
          </a:p>
          <a:p>
            <a:endParaRPr lang="en-US" sz="1200" dirty="0">
              <a:solidFill>
                <a:schemeClr val="tx1"/>
              </a:solidFill>
            </a:endParaRPr>
          </a:p>
          <a:p>
            <a:pPr marL="173311" indent="-173311">
              <a:buFont typeface="Wingdings" pitchFamily="2" charset="2"/>
              <a:buChar char="§"/>
            </a:pPr>
            <a:r>
              <a:rPr lang="en-US" sz="1200" b="1" dirty="0">
                <a:solidFill>
                  <a:schemeClr val="tx1"/>
                </a:solidFill>
              </a:rPr>
              <a:t>Unit prices</a:t>
            </a:r>
            <a:r>
              <a:rPr lang="en-US" sz="1200" dirty="0">
                <a:solidFill>
                  <a:schemeClr val="tx1"/>
                </a:solidFill>
              </a:rPr>
              <a:t>: the fee schedules established between payers and providers</a:t>
            </a:r>
          </a:p>
          <a:p>
            <a:pPr marL="173311" indent="-173311">
              <a:buFont typeface="Wingdings" pitchFamily="2" charset="2"/>
              <a:buChar char="§"/>
            </a:pPr>
            <a:endParaRPr lang="en-US" sz="1200" dirty="0">
              <a:solidFill>
                <a:schemeClr val="tx1"/>
              </a:solidFill>
            </a:endParaRPr>
          </a:p>
          <a:p>
            <a:pPr marL="173311" indent="-173311">
              <a:buFont typeface="Wingdings" pitchFamily="2" charset="2"/>
              <a:buChar char="§"/>
            </a:pPr>
            <a:r>
              <a:rPr lang="en-US" sz="1200" b="1" dirty="0">
                <a:solidFill>
                  <a:schemeClr val="tx1"/>
                </a:solidFill>
              </a:rPr>
              <a:t>Provider mix</a:t>
            </a:r>
            <a:r>
              <a:rPr lang="en-US" sz="1200" dirty="0">
                <a:solidFill>
                  <a:schemeClr val="tx1"/>
                </a:solidFill>
              </a:rPr>
              <a:t>: whether consumers choose to receive their care in higher-price or lower-price settings</a:t>
            </a:r>
          </a:p>
        </p:txBody>
      </p:sp>
      <p:sp>
        <p:nvSpPr>
          <p:cNvPr id="16" name="TextBox 15"/>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Massachusetts prices relative to U.S. average</a:t>
            </a:r>
          </a:p>
          <a:p>
            <a:r>
              <a:rPr lang="en-US" sz="1200" dirty="0">
                <a:solidFill>
                  <a:schemeClr val="bg1">
                    <a:lumMod val="50000"/>
                  </a:schemeClr>
                </a:solidFill>
                <a:latin typeface="Calibri Light" panose="020F0302020204030204" pitchFamily="34" charset="0"/>
              </a:rPr>
              <a:t>Price index, 2007-09</a:t>
            </a:r>
          </a:p>
        </p:txBody>
      </p:sp>
      <p:cxnSp>
        <p:nvCxnSpPr>
          <p:cNvPr id="17" name="Straight Connector 16"/>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8" name="McK 5. Source"/>
          <p:cNvSpPr>
            <a:spLocks noChangeArrowheads="1"/>
          </p:cNvSpPr>
          <p:nvPr>
            <p:custDataLst>
              <p:tags r:id="rId4"/>
            </p:custDataLst>
          </p:nvPr>
        </p:nvSpPr>
        <p:spPr bwMode="auto">
          <a:xfrm>
            <a:off x="121488" y="6395940"/>
            <a:ext cx="6988830"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Kaiser Family Foundation; The Urban Institute; Analysis by Chapin White of a report from the 1995-2009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Health Analytics </a:t>
            </a:r>
            <a:r>
              <a:rPr lang="en-US" sz="800" dirty="0" err="1">
                <a:solidFill>
                  <a:schemeClr val="bg1">
                    <a:lumMod val="50000"/>
                  </a:schemeClr>
                </a:solidFill>
                <a:latin typeface="Calibri Light" panose="020F0302020204030204" pitchFamily="34" charset="0"/>
              </a:rPr>
              <a:t>MarketScan</a:t>
            </a:r>
            <a:r>
              <a:rPr lang="en-US" sz="800" dirty="0">
                <a:solidFill>
                  <a:schemeClr val="bg1">
                    <a:lumMod val="50000"/>
                  </a:schemeClr>
                </a:solidFill>
                <a:latin typeface="Calibri Light" panose="020F0302020204030204" pitchFamily="34" charset="0"/>
              </a:rPr>
              <a:t>® Commercial Claims and Encounters Database (copyright © 2011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Health Analytics, all rights reserved); Harvard University 	research conducted for Institute of Medicine; HPC analysis</a:t>
            </a:r>
          </a:p>
        </p:txBody>
      </p:sp>
      <p:grpSp>
        <p:nvGrpSpPr>
          <p:cNvPr id="30" name="Group 29"/>
          <p:cNvGrpSpPr/>
          <p:nvPr/>
        </p:nvGrpSpPr>
        <p:grpSpPr>
          <a:xfrm>
            <a:off x="8556900" y="62718"/>
            <a:ext cx="526780" cy="525890"/>
            <a:chOff x="8386059" y="61469"/>
            <a:chExt cx="516263" cy="515421"/>
          </a:xfrm>
        </p:grpSpPr>
        <p:sp>
          <p:nvSpPr>
            <p:cNvPr id="31" name="Oval 30"/>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32" name="Oval 31"/>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33" name="Oval 3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34" name="Oval 3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aphicFrame>
        <p:nvGraphicFramePr>
          <p:cNvPr id="20" name="Table 19"/>
          <p:cNvGraphicFramePr>
            <a:graphicFrameLocks noGrp="1"/>
          </p:cNvGraphicFramePr>
          <p:nvPr>
            <p:extLst>
              <p:ext uri="{D42A27DB-BD31-4B8C-83A1-F6EECF244321}">
                <p14:modId xmlns:p14="http://schemas.microsoft.com/office/powerpoint/2010/main" val="63319466"/>
              </p:ext>
            </p:extLst>
          </p:nvPr>
        </p:nvGraphicFramePr>
        <p:xfrm>
          <a:off x="457100" y="2056106"/>
          <a:ext cx="6134290" cy="3284122"/>
        </p:xfrm>
        <a:graphic>
          <a:graphicData uri="http://schemas.openxmlformats.org/drawingml/2006/table">
            <a:tbl>
              <a:tblPr firstRow="1" bandRow="1">
                <a:effectLst/>
                <a:tableStyleId>{2D5ABB26-0587-4C30-8999-92F81FD0307C}</a:tableStyleId>
              </a:tblPr>
              <a:tblGrid>
                <a:gridCol w="1017685"/>
                <a:gridCol w="1625275"/>
                <a:gridCol w="3491330"/>
              </a:tblGrid>
              <a:tr h="466487">
                <a:tc>
                  <a:txBody>
                    <a:bodyPr/>
                    <a:lstStyle/>
                    <a:p>
                      <a:endParaRPr lang="en-US" sz="1200" b="1" baseline="30000"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noFill/>
                  </a:tcPr>
                </a:tc>
                <a:tc>
                  <a:txBody>
                    <a:bodyPr/>
                    <a:lstStyle/>
                    <a:p>
                      <a:pPr algn="ctr"/>
                      <a:r>
                        <a:rPr lang="en-US" sz="1200" b="1" dirty="0" smtClean="0">
                          <a:solidFill>
                            <a:schemeClr val="tx1"/>
                          </a:solidFill>
                          <a:latin typeface="Calibri Light" panose="020F0302020204030204" pitchFamily="34" charset="0"/>
                        </a:rPr>
                        <a:t>Estimate</a:t>
                      </a:r>
                      <a:r>
                        <a:rPr lang="en-US" sz="1200" b="1" baseline="0" dirty="0" smtClean="0">
                          <a:solidFill>
                            <a:schemeClr val="tx1"/>
                          </a:solidFill>
                          <a:latin typeface="Calibri Light" panose="020F0302020204030204" pitchFamily="34" charset="0"/>
                        </a:rPr>
                        <a:t> of price relative to U.S.</a:t>
                      </a:r>
                      <a:endParaRPr lang="en-US" sz="1200" b="1" dirty="0">
                        <a:solidFill>
                          <a:schemeClr val="tx1"/>
                        </a:solidFill>
                        <a:latin typeface="Calibri Light" panose="020F0302020204030204" pitchFamily="34" charset="0"/>
                      </a:endParaRPr>
                    </a:p>
                  </a:txBody>
                  <a:tcPr marL="93303" marR="93303" marT="46649" marB="46649" anchor="b">
                    <a:lnB w="12700" cap="flat" cmpd="sng" algn="ctr">
                      <a:solidFill>
                        <a:schemeClr val="bg1">
                          <a:lumMod val="50000"/>
                        </a:schemeClr>
                      </a:solidFill>
                      <a:prstDash val="solid"/>
                      <a:round/>
                      <a:headEnd type="none" w="med" len="med"/>
                      <a:tailEnd type="none" w="med" len="med"/>
                    </a:lnB>
                    <a:noFill/>
                  </a:tcPr>
                </a:tc>
                <a:tc>
                  <a:txBody>
                    <a:bodyPr/>
                    <a:lstStyle/>
                    <a:p>
                      <a:pPr algn="ctr"/>
                      <a:r>
                        <a:rPr lang="en-US" sz="1200" b="1" dirty="0" smtClean="0">
                          <a:solidFill>
                            <a:schemeClr val="tx1"/>
                          </a:solidFill>
                          <a:latin typeface="Calibri Light" panose="020F0302020204030204" pitchFamily="34" charset="0"/>
                        </a:rPr>
                        <a:t>Available</a:t>
                      </a:r>
                      <a:r>
                        <a:rPr lang="en-US" sz="1200" b="1" baseline="0" dirty="0" smtClean="0">
                          <a:solidFill>
                            <a:schemeClr val="tx1"/>
                          </a:solidFill>
                          <a:latin typeface="Calibri Light" panose="020F0302020204030204" pitchFamily="34" charset="0"/>
                        </a:rPr>
                        <a:t> evidence</a:t>
                      </a:r>
                      <a:endParaRPr lang="en-US" sz="1200" b="1" dirty="0">
                        <a:solidFill>
                          <a:schemeClr val="tx1"/>
                        </a:solidFill>
                        <a:latin typeface="Calibri Light" panose="020F0302020204030204" pitchFamily="34" charset="0"/>
                      </a:endParaRPr>
                    </a:p>
                  </a:txBody>
                  <a:tcPr marL="93303" marR="93303" marT="46649" marB="46649" anchor="b">
                    <a:lnB w="12700" cap="flat" cmpd="sng" algn="ctr">
                      <a:solidFill>
                        <a:schemeClr val="bg1">
                          <a:lumMod val="50000"/>
                        </a:schemeClr>
                      </a:solidFill>
                      <a:prstDash val="solid"/>
                      <a:round/>
                      <a:headEnd type="none" w="med" len="med"/>
                      <a:tailEnd type="none" w="med" len="med"/>
                    </a:lnB>
                    <a:noFill/>
                  </a:tcPr>
                </a:tc>
              </a:tr>
              <a:tr h="839676">
                <a:tc>
                  <a:txBody>
                    <a:bodyPr/>
                    <a:lstStyle/>
                    <a:p>
                      <a:r>
                        <a:rPr lang="en-US" sz="1200" b="1" dirty="0" smtClean="0">
                          <a:solidFill>
                            <a:schemeClr val="tx1"/>
                          </a:solidFill>
                          <a:latin typeface="Calibri Light" panose="020F0302020204030204" pitchFamily="34" charset="0"/>
                        </a:rPr>
                        <a:t>Medicare</a:t>
                      </a:r>
                      <a:endParaRPr lang="en-US" sz="12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0" indent="0" algn="ctr" defTabSz="914400" rtl="0" eaLnBrk="1" latinLnBrk="0" hangingPunct="1">
                        <a:buFont typeface="Wingdings" pitchFamily="2" charset="2"/>
                        <a:buNone/>
                      </a:pPr>
                      <a:r>
                        <a:rPr lang="en-US" sz="1200" b="0" kern="1200" dirty="0" smtClean="0">
                          <a:solidFill>
                            <a:schemeClr val="tx1"/>
                          </a:solidFill>
                          <a:latin typeface="Calibri Light" panose="020F0302020204030204" pitchFamily="34" charset="0"/>
                          <a:ea typeface="+mn-ea"/>
                          <a:cs typeface="+mn-cs"/>
                        </a:rPr>
                        <a:t>Above U.S. average</a:t>
                      </a:r>
                      <a:endParaRPr lang="en-US" sz="1200" b="0" kern="1200" dirty="0">
                        <a:solidFill>
                          <a:schemeClr val="tx1"/>
                        </a:solidFill>
                        <a:latin typeface="Calibri Light" panose="020F0302020204030204" pitchFamily="34" charset="0"/>
                        <a:ea typeface="+mn-ea"/>
                        <a:cs typeface="+mn-cs"/>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71450" indent="-171450" algn="l">
                        <a:buFont typeface="Wingdings" pitchFamily="2" charset="2"/>
                        <a:buChar char="§"/>
                      </a:pPr>
                      <a:r>
                        <a:rPr lang="en-US" sz="1200" dirty="0" smtClean="0">
                          <a:solidFill>
                            <a:schemeClr val="tx1"/>
                          </a:solidFill>
                          <a:latin typeface="Calibri Light" panose="020F0302020204030204" pitchFamily="34" charset="0"/>
                        </a:rPr>
                        <a:t>Analysis</a:t>
                      </a:r>
                      <a:r>
                        <a:rPr lang="en-US" sz="1200" baseline="0" dirty="0" smtClean="0">
                          <a:solidFill>
                            <a:schemeClr val="tx1"/>
                          </a:solidFill>
                          <a:latin typeface="Calibri Light" panose="020F0302020204030204" pitchFamily="34" charset="0"/>
                        </a:rPr>
                        <a:t> by CMS using standardized prices</a:t>
                      </a:r>
                    </a:p>
                    <a:p>
                      <a:pPr marL="171450" indent="-171450" algn="l">
                        <a:buFont typeface="Wingdings" pitchFamily="2" charset="2"/>
                        <a:buChar char="§"/>
                      </a:pPr>
                      <a:r>
                        <a:rPr lang="en-US" sz="1200" b="0" baseline="0" dirty="0" smtClean="0">
                          <a:solidFill>
                            <a:schemeClr val="tx1"/>
                          </a:solidFill>
                          <a:latin typeface="Calibri Light" panose="020F0302020204030204" pitchFamily="34" charset="0"/>
                        </a:rPr>
                        <a:t>Method includes the effect of both unit prices and provider mix</a:t>
                      </a:r>
                    </a:p>
                    <a:p>
                      <a:pPr marL="171450" indent="-171450" algn="l">
                        <a:buFont typeface="Wingdings" pitchFamily="2" charset="2"/>
                        <a:buChar char="§"/>
                      </a:pPr>
                      <a:r>
                        <a:rPr lang="en-US" sz="1200" b="0" baseline="0" dirty="0" smtClean="0">
                          <a:solidFill>
                            <a:schemeClr val="tx1"/>
                          </a:solidFill>
                          <a:latin typeface="Calibri Light" panose="020F0302020204030204" pitchFamily="34" charset="0"/>
                        </a:rPr>
                        <a:t>Data for 2009</a:t>
                      </a:r>
                      <a:endParaRPr lang="en-US" sz="1200" b="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873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smtClean="0">
                          <a:solidFill>
                            <a:schemeClr val="tx1"/>
                          </a:solidFill>
                          <a:latin typeface="Calibri Light" panose="020F0302020204030204" pitchFamily="34" charset="0"/>
                        </a:rPr>
                        <a:t>MassHealth</a:t>
                      </a:r>
                      <a:endParaRPr lang="en-US" sz="12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sz="1200" b="0" kern="1200" dirty="0" smtClean="0">
                          <a:solidFill>
                            <a:schemeClr val="tx1"/>
                          </a:solidFill>
                          <a:latin typeface="Calibri Light" panose="020F0302020204030204" pitchFamily="34" charset="0"/>
                          <a:ea typeface="+mn-ea"/>
                          <a:cs typeface="+mn-cs"/>
                        </a:rPr>
                        <a:t>Above U.S. average</a:t>
                      </a: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69863" marR="0" lvl="1"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200" b="0" kern="1200" dirty="0" smtClean="0">
                          <a:solidFill>
                            <a:schemeClr val="tx1"/>
                          </a:solidFill>
                          <a:latin typeface="Calibri Light" panose="020F0302020204030204" pitchFamily="34" charset="0"/>
                          <a:ea typeface="+mn-ea"/>
                          <a:cs typeface="+mn-cs"/>
                        </a:rPr>
                        <a:t>Analysis by KFF based on survey of state</a:t>
                      </a:r>
                      <a:r>
                        <a:rPr lang="en-US" sz="1200" b="0" kern="1200" baseline="0" dirty="0" smtClean="0">
                          <a:solidFill>
                            <a:schemeClr val="tx1"/>
                          </a:solidFill>
                          <a:latin typeface="Calibri Light" panose="020F0302020204030204" pitchFamily="34" charset="0"/>
                          <a:ea typeface="+mn-ea"/>
                          <a:cs typeface="+mn-cs"/>
                        </a:rPr>
                        <a:t> </a:t>
                      </a:r>
                      <a:r>
                        <a:rPr lang="en-US" sz="1200" b="0" kern="1200" dirty="0" smtClean="0">
                          <a:solidFill>
                            <a:schemeClr val="tx1"/>
                          </a:solidFill>
                          <a:latin typeface="Calibri Light" panose="020F0302020204030204" pitchFamily="34" charset="0"/>
                          <a:ea typeface="+mn-ea"/>
                          <a:cs typeface="+mn-cs"/>
                        </a:rPr>
                        <a:t>reimbursement</a:t>
                      </a:r>
                      <a:r>
                        <a:rPr lang="en-US" sz="1200" b="0" kern="1200" baseline="0" dirty="0" smtClean="0">
                          <a:solidFill>
                            <a:schemeClr val="tx1"/>
                          </a:solidFill>
                          <a:latin typeface="Calibri Light" panose="020F0302020204030204" pitchFamily="34" charset="0"/>
                          <a:ea typeface="+mn-ea"/>
                          <a:cs typeface="+mn-cs"/>
                        </a:rPr>
                        <a:t> levels for physician services</a:t>
                      </a:r>
                    </a:p>
                    <a:p>
                      <a:pPr marL="169863" marR="0" lvl="1"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200" b="0" kern="1200" baseline="0" dirty="0" smtClean="0">
                          <a:solidFill>
                            <a:schemeClr val="tx1"/>
                          </a:solidFill>
                          <a:latin typeface="Calibri Light" panose="020F0302020204030204" pitchFamily="34" charset="0"/>
                          <a:ea typeface="+mn-ea"/>
                          <a:cs typeface="+mn-cs"/>
                        </a:rPr>
                        <a:t>Method only includes the effect of unit prices</a:t>
                      </a:r>
                    </a:p>
                    <a:p>
                      <a:pPr marL="169863" marR="0" lvl="1"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200" b="0" kern="1200" baseline="0" dirty="0" smtClean="0">
                          <a:solidFill>
                            <a:schemeClr val="tx1"/>
                          </a:solidFill>
                          <a:latin typeface="Calibri Light" panose="020F0302020204030204" pitchFamily="34" charset="0"/>
                          <a:ea typeface="+mn-ea"/>
                          <a:cs typeface="+mn-cs"/>
                        </a:rPr>
                        <a:t>Data for 2008</a:t>
                      </a:r>
                      <a:endParaRPr lang="en-US" sz="1200" b="0" kern="1200" dirty="0" smtClean="0">
                        <a:solidFill>
                          <a:schemeClr val="tx1"/>
                        </a:solidFill>
                        <a:latin typeface="Calibri Light" panose="020F0302020204030204" pitchFamily="34" charset="0"/>
                        <a:ea typeface="+mn-ea"/>
                        <a:cs typeface="+mn-cs"/>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1104150">
                <a:tc>
                  <a:txBody>
                    <a:bodyPr/>
                    <a:lstStyle/>
                    <a:p>
                      <a:r>
                        <a:rPr lang="en-US" sz="1200" b="1" dirty="0" smtClean="0">
                          <a:solidFill>
                            <a:schemeClr val="tx1"/>
                          </a:solidFill>
                          <a:latin typeface="Calibri Light" panose="020F0302020204030204" pitchFamily="34" charset="0"/>
                        </a:rPr>
                        <a:t>Commercial</a:t>
                      </a:r>
                      <a:endParaRPr lang="en-US" sz="12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c>
                  <a:txBody>
                    <a:bodyPr/>
                    <a:lstStyle/>
                    <a:p>
                      <a:pPr marL="0" indent="0" algn="ctr" defTabSz="914400" rtl="0" eaLnBrk="1" latinLnBrk="0" hangingPunct="1">
                        <a:buFont typeface="Wingdings" pitchFamily="2" charset="2"/>
                        <a:buNone/>
                      </a:pPr>
                      <a:r>
                        <a:rPr lang="en-US" sz="1200" b="0" kern="1200" dirty="0" smtClean="0">
                          <a:solidFill>
                            <a:schemeClr val="tx1"/>
                          </a:solidFill>
                          <a:latin typeface="Calibri Light" panose="020F0302020204030204" pitchFamily="34" charset="0"/>
                          <a:ea typeface="+mn-ea"/>
                          <a:cs typeface="+mn-cs"/>
                        </a:rPr>
                        <a:t>Above U.S. average</a:t>
                      </a:r>
                      <a:endParaRPr lang="en-US" sz="1200" b="0" kern="1200" dirty="0">
                        <a:solidFill>
                          <a:schemeClr val="tx1"/>
                        </a:solidFill>
                        <a:latin typeface="Calibri Light" panose="020F0302020204030204" pitchFamily="34" charset="0"/>
                        <a:ea typeface="+mn-ea"/>
                        <a:cs typeface="+mn-cs"/>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c>
                  <a:txBody>
                    <a:bodyPr/>
                    <a:lstStyle/>
                    <a:p>
                      <a:pPr marL="171450" indent="-171450" algn="l">
                        <a:buFont typeface="Wingdings" pitchFamily="2" charset="2"/>
                        <a:buChar char="§"/>
                      </a:pPr>
                      <a:r>
                        <a:rPr lang="en-US" sz="1200" dirty="0" smtClean="0">
                          <a:solidFill>
                            <a:schemeClr val="tx1"/>
                          </a:solidFill>
                          <a:latin typeface="Calibri Light" panose="020F0302020204030204" pitchFamily="34" charset="0"/>
                        </a:rPr>
                        <a:t>Analysis by</a:t>
                      </a:r>
                      <a:r>
                        <a:rPr lang="en-US" sz="1200" baseline="0" dirty="0" smtClean="0">
                          <a:solidFill>
                            <a:schemeClr val="tx1"/>
                          </a:solidFill>
                          <a:latin typeface="Calibri Light" panose="020F0302020204030204" pitchFamily="34" charset="0"/>
                        </a:rPr>
                        <a:t> researchers on national commercial data from large, multi-state employers</a:t>
                      </a:r>
                    </a:p>
                    <a:p>
                      <a:pPr marL="171450" indent="-171450" algn="l">
                        <a:buFont typeface="Wingdings" pitchFamily="2" charset="2"/>
                        <a:buChar char="§"/>
                      </a:pPr>
                      <a:r>
                        <a:rPr lang="en-US" sz="1200" dirty="0" smtClean="0">
                          <a:solidFill>
                            <a:schemeClr val="tx1"/>
                          </a:solidFill>
                          <a:latin typeface="Calibri Light" panose="020F0302020204030204" pitchFamily="34" charset="0"/>
                        </a:rPr>
                        <a:t>Method includes the effect of both unit prices and provider mix</a:t>
                      </a:r>
                    </a:p>
                    <a:p>
                      <a:pPr marL="171450" indent="-171450" algn="l">
                        <a:buFont typeface="Wingdings" pitchFamily="2" charset="2"/>
                        <a:buChar char="§"/>
                      </a:pPr>
                      <a:r>
                        <a:rPr lang="en-US" sz="1200" dirty="0" smtClean="0">
                          <a:solidFill>
                            <a:schemeClr val="tx1"/>
                          </a:solidFill>
                          <a:latin typeface="Calibri Light" panose="020F0302020204030204" pitchFamily="34" charset="0"/>
                        </a:rPr>
                        <a:t>Data for 2007-2009</a:t>
                      </a:r>
                      <a:endParaRPr lang="en-US" sz="12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895137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9" y="234863"/>
            <a:ext cx="8794113" cy="753668"/>
          </a:xfrm>
        </p:spPr>
        <p:txBody>
          <a:bodyPr/>
          <a:lstStyle/>
          <a:p>
            <a:r>
              <a:rPr lang="en-US" dirty="0" smtClean="0"/>
              <a:t>Both utilization differences and price differences factor into Massachusetts’ spending above the U.S. average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713892329"/>
              </p:ext>
            </p:extLst>
          </p:nvPr>
        </p:nvGraphicFramePr>
        <p:xfrm>
          <a:off x="575110" y="1093045"/>
          <a:ext cx="4573857" cy="4908808"/>
        </p:xfrm>
        <a:graphic>
          <a:graphicData uri="http://schemas.openxmlformats.org/drawingml/2006/table">
            <a:tbl>
              <a:tblPr firstRow="1" bandRow="1">
                <a:effectLst/>
                <a:tableStyleId>{2D5ABB26-0587-4C30-8999-92F81FD0307C}</a:tableStyleId>
              </a:tblPr>
              <a:tblGrid>
                <a:gridCol w="1153933"/>
                <a:gridCol w="3419924"/>
              </a:tblGrid>
              <a:tr h="467425">
                <a:tc>
                  <a:txBody>
                    <a:bodyPr/>
                    <a:lstStyle/>
                    <a:p>
                      <a:endParaRPr lang="en-US" sz="1300" b="1" baseline="30000"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noFill/>
                  </a:tcPr>
                </a:tc>
                <a:tc>
                  <a:txBody>
                    <a:bodyPr/>
                    <a:lstStyle/>
                    <a:p>
                      <a:pPr algn="ctr"/>
                      <a:r>
                        <a:rPr lang="en-US" sz="1300" b="1" dirty="0" smtClean="0">
                          <a:solidFill>
                            <a:schemeClr val="tx1"/>
                          </a:solidFill>
                          <a:latin typeface="Calibri Light" panose="020F0302020204030204" pitchFamily="34" charset="0"/>
                        </a:rPr>
                        <a:t>Levels of spending</a:t>
                      </a:r>
                      <a:endParaRPr lang="en-US" sz="1300" b="1" dirty="0">
                        <a:solidFill>
                          <a:schemeClr val="tx1"/>
                        </a:solidFill>
                        <a:latin typeface="Calibri Light" panose="020F0302020204030204" pitchFamily="34" charset="0"/>
                      </a:endParaRPr>
                    </a:p>
                  </a:txBody>
                  <a:tcPr marL="93303" marR="93303" marT="46649" marB="46649" anchor="b">
                    <a:lnB w="12700" cap="flat" cmpd="sng" algn="ctr">
                      <a:solidFill>
                        <a:schemeClr val="bg1">
                          <a:lumMod val="50000"/>
                        </a:schemeClr>
                      </a:solidFill>
                      <a:prstDash val="solid"/>
                      <a:round/>
                      <a:headEnd type="none" w="med" len="med"/>
                      <a:tailEnd type="none" w="med" len="med"/>
                    </a:lnB>
                    <a:noFill/>
                  </a:tcPr>
                </a:tc>
              </a:tr>
              <a:tr h="818337">
                <a:tc>
                  <a:txBody>
                    <a:bodyPr/>
                    <a:lstStyle/>
                    <a:p>
                      <a:r>
                        <a:rPr lang="en-US" sz="1300" b="1" dirty="0" smtClean="0">
                          <a:solidFill>
                            <a:schemeClr val="tx1"/>
                          </a:solidFill>
                          <a:latin typeface="Calibri Light" panose="020F0302020204030204" pitchFamily="34" charset="0"/>
                        </a:rPr>
                        <a:t>Pe</a:t>
                      </a:r>
                      <a:r>
                        <a:rPr lang="en-US" sz="1300" b="1" baseline="0" dirty="0" smtClean="0">
                          <a:solidFill>
                            <a:schemeClr val="tx1"/>
                          </a:solidFill>
                          <a:latin typeface="Calibri Light" panose="020F0302020204030204" pitchFamily="34" charset="0"/>
                        </a:rPr>
                        <a:t>r capita s</a:t>
                      </a:r>
                      <a:r>
                        <a:rPr lang="en-US" sz="1300" b="1" dirty="0" smtClean="0">
                          <a:solidFill>
                            <a:schemeClr val="tx1"/>
                          </a:solidFill>
                          <a:latin typeface="Calibri Light" panose="020F0302020204030204" pitchFamily="34" charset="0"/>
                        </a:rPr>
                        <a:t>pending</a:t>
                      </a:r>
                      <a:endParaRPr lang="en-US" sz="13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71450" indent="-171450" algn="l">
                        <a:buFont typeface="Wingdings" pitchFamily="2" charset="2"/>
                        <a:buChar char="§"/>
                      </a:pPr>
                      <a:r>
                        <a:rPr lang="en-US" sz="1300" dirty="0" smtClean="0">
                          <a:solidFill>
                            <a:schemeClr val="tx1"/>
                          </a:solidFill>
                          <a:latin typeface="Calibri Light" panose="020F0302020204030204" pitchFamily="34" charset="0"/>
                        </a:rPr>
                        <a:t>36% </a:t>
                      </a:r>
                      <a:r>
                        <a:rPr lang="en-US" sz="1300" b="1" dirty="0" smtClean="0">
                          <a:solidFill>
                            <a:schemeClr val="tx1"/>
                          </a:solidFill>
                          <a:latin typeface="Calibri Light" panose="020F0302020204030204" pitchFamily="34" charset="0"/>
                        </a:rPr>
                        <a:t>higher than national average</a:t>
                      </a:r>
                      <a:endParaRPr lang="en-US" sz="1300" b="1" dirty="0">
                        <a:solidFill>
                          <a:schemeClr val="tx1"/>
                        </a:solidFill>
                        <a:latin typeface="Calibri Light" panose="020F0302020204030204" pitchFamily="34" charset="0"/>
                      </a:endParaRPr>
                    </a:p>
                  </a:txBody>
                  <a:tcPr marL="93303" marR="93303" marT="46649" marB="46649">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17104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Calibri Light" panose="020F0302020204030204" pitchFamily="34" charset="0"/>
                        </a:rPr>
                        <a:t>Utilization</a:t>
                      </a:r>
                      <a:endParaRPr lang="en-US" sz="13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69863" indent="-169863" algn="l">
                        <a:buFont typeface="Wingdings" pitchFamily="2" charset="2"/>
                        <a:buChar char="§"/>
                      </a:pPr>
                      <a:r>
                        <a:rPr lang="en-US" sz="1300" b="1" dirty="0" smtClean="0">
                          <a:solidFill>
                            <a:schemeClr val="tx1"/>
                          </a:solidFill>
                          <a:latin typeface="Calibri Light" panose="020F0302020204030204" pitchFamily="34" charset="0"/>
                        </a:rPr>
                        <a:t>Higher utilization </a:t>
                      </a:r>
                      <a:r>
                        <a:rPr lang="en-US" sz="1300" b="0" dirty="0" smtClean="0">
                          <a:solidFill>
                            <a:schemeClr val="tx1"/>
                          </a:solidFill>
                          <a:latin typeface="Calibri Light" panose="020F0302020204030204" pitchFamily="34" charset="0"/>
                        </a:rPr>
                        <a:t>for state as a whole:</a:t>
                      </a:r>
                    </a:p>
                    <a:p>
                      <a:pPr marL="284163" lvl="1" indent="-171450" algn="l">
                        <a:buFont typeface="Courier New" pitchFamily="49" charset="0"/>
                        <a:buChar char="-"/>
                      </a:pPr>
                      <a:r>
                        <a:rPr lang="en-US" sz="1300" b="0" baseline="0" dirty="0" smtClean="0">
                          <a:solidFill>
                            <a:schemeClr val="tx1"/>
                          </a:solidFill>
                          <a:latin typeface="Calibri Light" panose="020F0302020204030204" pitchFamily="34" charset="0"/>
                        </a:rPr>
                        <a:t>Inpatient (age-adjusted): 10% higher</a:t>
                      </a:r>
                    </a:p>
                    <a:p>
                      <a:pPr marL="284163" lvl="1" indent="-171450" algn="l">
                        <a:buFont typeface="Courier New" pitchFamily="49" charset="0"/>
                        <a:buChar char="-"/>
                      </a:pPr>
                      <a:r>
                        <a:rPr lang="en-US" sz="1300" b="0" baseline="0" dirty="0" smtClean="0">
                          <a:solidFill>
                            <a:schemeClr val="tx1"/>
                          </a:solidFill>
                          <a:latin typeface="Calibri Light" panose="020F0302020204030204" pitchFamily="34" charset="0"/>
                        </a:rPr>
                        <a:t>Hospital outpatient: 72% higher</a:t>
                      </a:r>
                    </a:p>
                    <a:p>
                      <a:pPr marL="112713" lvl="1" indent="0" algn="l">
                        <a:buFont typeface="Courier New" pitchFamily="49" charset="0"/>
                        <a:buNone/>
                      </a:pPr>
                      <a:endParaRPr lang="en-US" sz="1300" b="0" baseline="0" dirty="0" smtClean="0">
                        <a:solidFill>
                          <a:schemeClr val="tx1"/>
                        </a:solidFill>
                        <a:latin typeface="Calibri Light" panose="020F0302020204030204" pitchFamily="34" charset="0"/>
                      </a:endParaRPr>
                    </a:p>
                    <a:p>
                      <a:pPr marL="169863" marR="0" lvl="1"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300" b="1" kern="1200" dirty="0" smtClean="0">
                          <a:solidFill>
                            <a:schemeClr val="tx1"/>
                          </a:solidFill>
                          <a:latin typeface="Calibri Light" panose="020F0302020204030204" pitchFamily="34" charset="0"/>
                          <a:ea typeface="+mn-ea"/>
                          <a:cs typeface="+mn-cs"/>
                        </a:rPr>
                        <a:t>Overall</a:t>
                      </a:r>
                      <a:r>
                        <a:rPr lang="en-US" sz="1300" b="1" kern="1200" baseline="0" dirty="0" smtClean="0">
                          <a:solidFill>
                            <a:schemeClr val="tx1"/>
                          </a:solidFill>
                          <a:latin typeface="Calibri Light" panose="020F0302020204030204" pitchFamily="34" charset="0"/>
                          <a:ea typeface="+mn-ea"/>
                          <a:cs typeface="+mn-cs"/>
                        </a:rPr>
                        <a:t> </a:t>
                      </a:r>
                      <a:r>
                        <a:rPr lang="en-US" sz="1300" b="1" kern="1200" dirty="0" smtClean="0">
                          <a:solidFill>
                            <a:schemeClr val="tx1"/>
                          </a:solidFill>
                          <a:latin typeface="Calibri Light" panose="020F0302020204030204" pitchFamily="34" charset="0"/>
                          <a:ea typeface="+mn-ea"/>
                          <a:cs typeface="+mn-cs"/>
                        </a:rPr>
                        <a:t>Medicare</a:t>
                      </a:r>
                      <a:r>
                        <a:rPr lang="en-US" sz="1300" b="1" kern="1200" baseline="0" dirty="0" smtClean="0">
                          <a:solidFill>
                            <a:schemeClr val="tx1"/>
                          </a:solidFill>
                          <a:latin typeface="Calibri Light" panose="020F0302020204030204" pitchFamily="34" charset="0"/>
                          <a:ea typeface="+mn-ea"/>
                          <a:cs typeface="+mn-cs"/>
                        </a:rPr>
                        <a:t> utilization comparable </a:t>
                      </a:r>
                      <a:r>
                        <a:rPr lang="en-US" sz="1300" b="0" kern="1200" baseline="0" dirty="0" smtClean="0">
                          <a:solidFill>
                            <a:schemeClr val="tx1"/>
                          </a:solidFill>
                          <a:latin typeface="Calibri Light" panose="020F0302020204030204" pitchFamily="34" charset="0"/>
                          <a:ea typeface="+mn-ea"/>
                          <a:cs typeface="+mn-cs"/>
                        </a:rPr>
                        <a:t>to national average, although differences may exist for particular categories of service</a:t>
                      </a:r>
                      <a:br>
                        <a:rPr lang="en-US" sz="1300" b="0" kern="1200" baseline="0" dirty="0" smtClean="0">
                          <a:solidFill>
                            <a:schemeClr val="tx1"/>
                          </a:solidFill>
                          <a:latin typeface="Calibri Light" panose="020F0302020204030204" pitchFamily="34" charset="0"/>
                          <a:ea typeface="+mn-ea"/>
                          <a:cs typeface="+mn-cs"/>
                        </a:rPr>
                      </a:br>
                      <a:endParaRPr lang="en-US" sz="1300" b="0" kern="1200" dirty="0" smtClean="0">
                        <a:solidFill>
                          <a:schemeClr val="tx1"/>
                        </a:solidFill>
                        <a:latin typeface="Calibri Light" panose="020F0302020204030204" pitchFamily="34" charset="0"/>
                        <a:ea typeface="+mn-ea"/>
                        <a:cs typeface="+mn-cs"/>
                      </a:endParaRPr>
                    </a:p>
                  </a:txBody>
                  <a:tcPr marL="93303" marR="93303" marT="46649" marB="46649">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1912595">
                <a:tc>
                  <a:txBody>
                    <a:bodyPr/>
                    <a:lstStyle/>
                    <a:p>
                      <a:r>
                        <a:rPr lang="en-US" sz="1300" b="1" dirty="0" smtClean="0">
                          <a:solidFill>
                            <a:schemeClr val="tx1"/>
                          </a:solidFill>
                          <a:latin typeface="Calibri Light" panose="020F0302020204030204" pitchFamily="34" charset="0"/>
                        </a:rPr>
                        <a:t>Price</a:t>
                      </a:r>
                      <a:endParaRPr lang="en-US" sz="13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c>
                  <a:txBody>
                    <a:bodyPr/>
                    <a:lstStyle/>
                    <a:p>
                      <a:pPr marL="171450" indent="-171450" algn="l">
                        <a:buFont typeface="Wingdings" pitchFamily="2" charset="2"/>
                        <a:buChar char="§"/>
                      </a:pPr>
                      <a:r>
                        <a:rPr lang="en-US" sz="1300" dirty="0" smtClean="0">
                          <a:solidFill>
                            <a:schemeClr val="tx1"/>
                          </a:solidFill>
                          <a:latin typeface="Calibri Light" panose="020F0302020204030204" pitchFamily="34" charset="0"/>
                        </a:rPr>
                        <a:t>National claims</a:t>
                      </a:r>
                      <a:r>
                        <a:rPr lang="en-US" sz="1300" baseline="0" dirty="0" smtClean="0">
                          <a:solidFill>
                            <a:schemeClr val="tx1"/>
                          </a:solidFill>
                          <a:latin typeface="Calibri Light" panose="020F0302020204030204" pitchFamily="34" charset="0"/>
                        </a:rPr>
                        <a:t> data sets suggest </a:t>
                      </a:r>
                      <a:r>
                        <a:rPr lang="en-US" sz="1300" b="1" baseline="0" dirty="0" smtClean="0">
                          <a:solidFill>
                            <a:schemeClr val="tx1"/>
                          </a:solidFill>
                          <a:latin typeface="Calibri Light" panose="020F0302020204030204" pitchFamily="34" charset="0"/>
                        </a:rPr>
                        <a:t>c</a:t>
                      </a:r>
                      <a:r>
                        <a:rPr lang="en-US" sz="1300" b="1" dirty="0" smtClean="0">
                          <a:solidFill>
                            <a:schemeClr val="tx1"/>
                          </a:solidFill>
                          <a:latin typeface="Calibri Light" panose="020F0302020204030204" pitchFamily="34" charset="0"/>
                        </a:rPr>
                        <a:t>ommercial prices</a:t>
                      </a:r>
                      <a:r>
                        <a:rPr lang="en-US" sz="1300" dirty="0" smtClean="0">
                          <a:solidFill>
                            <a:schemeClr val="tx1"/>
                          </a:solidFill>
                          <a:latin typeface="Calibri Light" panose="020F0302020204030204" pitchFamily="34" charset="0"/>
                        </a:rPr>
                        <a:t> are </a:t>
                      </a:r>
                      <a:r>
                        <a:rPr lang="en-US" sz="1300" b="1" dirty="0" smtClean="0">
                          <a:solidFill>
                            <a:schemeClr val="tx1"/>
                          </a:solidFill>
                          <a:latin typeface="Calibri Light" panose="020F0302020204030204" pitchFamily="34" charset="0"/>
                        </a:rPr>
                        <a:t>higher</a:t>
                      </a:r>
                      <a:r>
                        <a:rPr lang="en-US" sz="1300" dirty="0" smtClean="0">
                          <a:solidFill>
                            <a:schemeClr val="tx1"/>
                          </a:solidFill>
                          <a:latin typeface="Calibri Light" panose="020F0302020204030204" pitchFamily="34" charset="0"/>
                        </a:rPr>
                        <a:t> than national averages</a:t>
                      </a:r>
                    </a:p>
                    <a:p>
                      <a:pPr marL="171450" indent="-171450" algn="l">
                        <a:buFont typeface="Wingdings" pitchFamily="2" charset="2"/>
                        <a:buChar char="§"/>
                      </a:pPr>
                      <a:endParaRPr lang="en-US" sz="1300" dirty="0" smtClean="0">
                        <a:solidFill>
                          <a:schemeClr val="tx1"/>
                        </a:solidFill>
                        <a:latin typeface="Calibri Light" panose="020F0302020204030204" pitchFamily="34" charset="0"/>
                      </a:endParaRPr>
                    </a:p>
                    <a:p>
                      <a:pPr marL="171450" indent="-171450" algn="l">
                        <a:buFont typeface="Wingdings" pitchFamily="2" charset="2"/>
                        <a:buChar char="§"/>
                      </a:pPr>
                      <a:r>
                        <a:rPr lang="en-US" sz="1300" b="1" dirty="0" smtClean="0">
                          <a:solidFill>
                            <a:schemeClr val="tx1"/>
                          </a:solidFill>
                          <a:latin typeface="Calibri Light" panose="020F0302020204030204" pitchFamily="34" charset="0"/>
                        </a:rPr>
                        <a:t>Medicare prices</a:t>
                      </a:r>
                      <a:r>
                        <a:rPr lang="en-US" sz="1300" dirty="0" smtClean="0">
                          <a:solidFill>
                            <a:schemeClr val="tx1"/>
                          </a:solidFill>
                          <a:latin typeface="Calibri Light" panose="020F0302020204030204" pitchFamily="34" charset="0"/>
                        </a:rPr>
                        <a:t> are 8 percent </a:t>
                      </a:r>
                      <a:r>
                        <a:rPr lang="en-US" sz="1300" b="1" dirty="0" smtClean="0">
                          <a:solidFill>
                            <a:schemeClr val="tx1"/>
                          </a:solidFill>
                          <a:latin typeface="Calibri Light" panose="020F0302020204030204" pitchFamily="34" charset="0"/>
                        </a:rPr>
                        <a:t>higher</a:t>
                      </a:r>
                      <a:r>
                        <a:rPr lang="en-US" sz="1300" dirty="0" smtClean="0">
                          <a:solidFill>
                            <a:schemeClr val="tx1"/>
                          </a:solidFill>
                          <a:latin typeface="Calibri Light" panose="020F0302020204030204" pitchFamily="34" charset="0"/>
                        </a:rPr>
                        <a:t>, driven by wage and teaching adjustments</a:t>
                      </a:r>
                    </a:p>
                    <a:p>
                      <a:pPr marL="171450" indent="-171450" algn="l">
                        <a:buFont typeface="Wingdings" pitchFamily="2" charset="2"/>
                        <a:buChar char="§"/>
                      </a:pPr>
                      <a:endParaRPr lang="en-US" sz="1300" dirty="0" smtClean="0">
                        <a:solidFill>
                          <a:schemeClr val="tx1"/>
                        </a:solidFill>
                        <a:latin typeface="Calibri Light" panose="020F0302020204030204" pitchFamily="34" charset="0"/>
                      </a:endParaRPr>
                    </a:p>
                    <a:p>
                      <a:pPr marL="171450" indent="-171450" algn="l">
                        <a:buFont typeface="Wingdings" pitchFamily="2" charset="2"/>
                        <a:buChar char="§"/>
                      </a:pPr>
                      <a:r>
                        <a:rPr lang="en-US" sz="1300" b="1" dirty="0" smtClean="0">
                          <a:solidFill>
                            <a:schemeClr val="tx1"/>
                          </a:solidFill>
                          <a:latin typeface="Calibri Light" panose="020F0302020204030204" pitchFamily="34" charset="0"/>
                        </a:rPr>
                        <a:t>Medicaid unit prices </a:t>
                      </a:r>
                      <a:r>
                        <a:rPr lang="en-US" sz="1300" dirty="0" smtClean="0">
                          <a:solidFill>
                            <a:schemeClr val="tx1"/>
                          </a:solidFill>
                          <a:latin typeface="Calibri Light" panose="020F0302020204030204" pitchFamily="34" charset="0"/>
                        </a:rPr>
                        <a:t>for</a:t>
                      </a:r>
                      <a:r>
                        <a:rPr lang="en-US" sz="1300" baseline="0" dirty="0" smtClean="0">
                          <a:solidFill>
                            <a:schemeClr val="tx1"/>
                          </a:solidFill>
                          <a:latin typeface="Calibri Light" panose="020F0302020204030204" pitchFamily="34" charset="0"/>
                        </a:rPr>
                        <a:t> physician services a</a:t>
                      </a:r>
                      <a:r>
                        <a:rPr lang="en-US" sz="1300" dirty="0" smtClean="0">
                          <a:solidFill>
                            <a:schemeClr val="tx1"/>
                          </a:solidFill>
                          <a:latin typeface="Calibri Light" panose="020F0302020204030204" pitchFamily="34" charset="0"/>
                        </a:rPr>
                        <a:t>re 30 percent </a:t>
                      </a:r>
                      <a:r>
                        <a:rPr lang="en-US" sz="1300" b="1" dirty="0" smtClean="0">
                          <a:solidFill>
                            <a:schemeClr val="tx1"/>
                          </a:solidFill>
                          <a:latin typeface="Calibri Light" panose="020F0302020204030204" pitchFamily="34" charset="0"/>
                        </a:rPr>
                        <a:t>higher</a:t>
                      </a:r>
                      <a:r>
                        <a:rPr lang="en-US" sz="1300" dirty="0" smtClean="0">
                          <a:solidFill>
                            <a:schemeClr val="tx1"/>
                          </a:solidFill>
                          <a:latin typeface="Calibri Light" panose="020F0302020204030204" pitchFamily="34" charset="0"/>
                        </a:rPr>
                        <a:t> than national averages</a:t>
                      </a:r>
                      <a:endParaRPr lang="en-US" sz="1300" dirty="0">
                        <a:solidFill>
                          <a:schemeClr val="tx1"/>
                        </a:solidFill>
                        <a:latin typeface="Calibri Light" panose="020F0302020204030204" pitchFamily="34" charset="0"/>
                      </a:endParaRPr>
                    </a:p>
                  </a:txBody>
                  <a:tcPr marL="93303" marR="93303" marT="46649" marB="46649">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r>
            </a:tbl>
          </a:graphicData>
        </a:graphic>
      </p:graphicFrame>
      <p:sp>
        <p:nvSpPr>
          <p:cNvPr id="5" name="McK 5. Source"/>
          <p:cNvSpPr>
            <a:spLocks noChangeArrowheads="1"/>
          </p:cNvSpPr>
          <p:nvPr>
            <p:custDataLst>
              <p:tags r:id="rId1"/>
            </p:custDataLst>
          </p:nvPr>
        </p:nvSpPr>
        <p:spPr bwMode="auto">
          <a:xfrm>
            <a:off x="121488" y="6409600"/>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a:t>
            </a:r>
            <a:r>
              <a:rPr lang="en-US" sz="800" dirty="0" smtClean="0">
                <a:solidFill>
                  <a:schemeClr val="bg1">
                    <a:lumMod val="50000"/>
                  </a:schemeClr>
                </a:solidFill>
                <a:latin typeface="Calibri Light" panose="020F0302020204030204" pitchFamily="34" charset="0"/>
              </a:rPr>
              <a:t>American Hospital Association; Kaiser </a:t>
            </a:r>
            <a:r>
              <a:rPr lang="en-US" sz="800" dirty="0">
                <a:solidFill>
                  <a:schemeClr val="bg1">
                    <a:lumMod val="50000"/>
                  </a:schemeClr>
                </a:solidFill>
                <a:latin typeface="Calibri Light" panose="020F0302020204030204" pitchFamily="34" charset="0"/>
              </a:rPr>
              <a:t>Family Foundation; The Urban Institute; Analysis by Chapin White of a report </a:t>
            </a:r>
            <a:r>
              <a:rPr lang="en-US" sz="800" dirty="0" smtClean="0">
                <a:solidFill>
                  <a:schemeClr val="bg1">
                    <a:lumMod val="50000"/>
                  </a:schemeClr>
                </a:solidFill>
                <a:latin typeface="Calibri Light" panose="020F0302020204030204" pitchFamily="34" charset="0"/>
              </a:rPr>
              <a:t>	from </a:t>
            </a:r>
            <a:r>
              <a:rPr lang="en-US" sz="800" dirty="0">
                <a:solidFill>
                  <a:schemeClr val="bg1">
                    <a:lumMod val="50000"/>
                  </a:schemeClr>
                </a:solidFill>
                <a:latin typeface="Calibri Light" panose="020F0302020204030204" pitchFamily="34" charset="0"/>
              </a:rPr>
              <a:t>the 1995-2009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Health </a:t>
            </a:r>
            <a:r>
              <a:rPr lang="en-US" sz="800" dirty="0">
                <a:solidFill>
                  <a:schemeClr val="bg1">
                    <a:lumMod val="50000"/>
                  </a:schemeClr>
                </a:solidFill>
                <a:latin typeface="Calibri Light" panose="020F0302020204030204" pitchFamily="34" charset="0"/>
              </a:rPr>
              <a:t>Analytics </a:t>
            </a:r>
            <a:r>
              <a:rPr lang="en-US" sz="800" dirty="0" err="1">
                <a:solidFill>
                  <a:schemeClr val="bg1">
                    <a:lumMod val="50000"/>
                  </a:schemeClr>
                </a:solidFill>
                <a:latin typeface="Calibri Light" panose="020F0302020204030204" pitchFamily="34" charset="0"/>
              </a:rPr>
              <a:t>MarketScan</a:t>
            </a:r>
            <a:r>
              <a:rPr lang="en-US" sz="800" dirty="0">
                <a:solidFill>
                  <a:schemeClr val="bg1">
                    <a:lumMod val="50000"/>
                  </a:schemeClr>
                </a:solidFill>
                <a:latin typeface="Calibri Light" panose="020F0302020204030204" pitchFamily="34" charset="0"/>
              </a:rPr>
              <a:t>® Commercial Claims and Encounters Database (copyright © 2011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Health Analytics, all rights </a:t>
            </a:r>
            <a:r>
              <a:rPr lang="en-US" sz="800" dirty="0" smtClean="0">
                <a:solidFill>
                  <a:schemeClr val="bg1">
                    <a:lumMod val="50000"/>
                  </a:schemeClr>
                </a:solidFill>
                <a:latin typeface="Calibri Light" panose="020F0302020204030204" pitchFamily="34" charset="0"/>
              </a:rPr>
              <a:t>	reserved</a:t>
            </a:r>
            <a:r>
              <a:rPr lang="en-US" sz="800" dirty="0">
                <a:solidFill>
                  <a:schemeClr val="bg1">
                    <a:lumMod val="50000"/>
                  </a:schemeClr>
                </a:solidFill>
                <a:latin typeface="Calibri Light" panose="020F0302020204030204" pitchFamily="34" charset="0"/>
              </a:rPr>
              <a:t>); Harvard </a:t>
            </a:r>
            <a:r>
              <a:rPr lang="en-US" sz="800" dirty="0" smtClean="0">
                <a:solidFill>
                  <a:schemeClr val="bg1">
                    <a:lumMod val="50000"/>
                  </a:schemeClr>
                </a:solidFill>
                <a:latin typeface="Calibri Light" panose="020F0302020204030204" pitchFamily="34" charset="0"/>
              </a:rPr>
              <a:t>University research </a:t>
            </a:r>
            <a:r>
              <a:rPr lang="en-US" sz="800" dirty="0">
                <a:solidFill>
                  <a:schemeClr val="bg1">
                    <a:lumMod val="50000"/>
                  </a:schemeClr>
                </a:solidFill>
                <a:latin typeface="Calibri Light" panose="020F0302020204030204" pitchFamily="34" charset="0"/>
              </a:rPr>
              <a:t>conducted for Institute of Medicine; HPC </a:t>
            </a:r>
            <a:r>
              <a:rPr lang="en-US" sz="800" dirty="0" smtClean="0">
                <a:solidFill>
                  <a:schemeClr val="bg1">
                    <a:lumMod val="50000"/>
                  </a:schemeClr>
                </a:solidFill>
                <a:latin typeface="Calibri Light" panose="020F0302020204030204" pitchFamily="34" charset="0"/>
              </a:rPr>
              <a:t>analysis</a:t>
            </a:r>
            <a:endParaRPr lang="en-US" sz="800" dirty="0">
              <a:solidFill>
                <a:schemeClr val="bg1">
                  <a:lumMod val="50000"/>
                </a:schemeClr>
              </a:solidFill>
              <a:latin typeface="Calibri Light" panose="020F0302020204030204" pitchFamily="34" charset="0"/>
            </a:endParaRPr>
          </a:p>
        </p:txBody>
      </p:sp>
      <p:grpSp>
        <p:nvGrpSpPr>
          <p:cNvPr id="20" name="Group 19"/>
          <p:cNvGrpSpPr/>
          <p:nvPr/>
        </p:nvGrpSpPr>
        <p:grpSpPr>
          <a:xfrm>
            <a:off x="8556900" y="62718"/>
            <a:ext cx="526780" cy="525890"/>
            <a:chOff x="8386059" y="61469"/>
            <a:chExt cx="516263" cy="515421"/>
          </a:xfrm>
        </p:grpSpPr>
        <p:sp>
          <p:nvSpPr>
            <p:cNvPr id="21" name="Oval 20"/>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22" name="Oval 21"/>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23" name="Oval 2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24" name="Oval 2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28160893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ext uri="{D42A27DB-BD31-4B8C-83A1-F6EECF244321}">
                <p14:modId xmlns:p14="http://schemas.microsoft.com/office/powerpoint/2010/main" val="144279434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65848"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621" y="1621"/>
                        <a:ext cx="1619" cy="1619"/>
                      </a:xfrm>
                      <a:prstGeom prst="rect">
                        <a:avLst/>
                      </a:prstGeom>
                    </p:spPr>
                  </p:pic>
                </p:oleObj>
              </mc:Fallback>
            </mc:AlternateContent>
          </a:graphicData>
        </a:graphic>
      </p:graphicFrame>
      <p:sp>
        <p:nvSpPr>
          <p:cNvPr id="31" name="Rectangle 3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37" name="Up-Down Arrow 36"/>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376834"/>
          </a:xfrm>
        </p:spPr>
        <p:txBody>
          <a:bodyPr/>
          <a:lstStyle/>
          <a:p>
            <a:r>
              <a:rPr lang="en-US" dirty="0"/>
              <a:t>Profile of Massachusetts’ health care spending</a:t>
            </a:r>
          </a:p>
        </p:txBody>
      </p:sp>
      <p:sp>
        <p:nvSpPr>
          <p:cNvPr id="26" name="Content Placeholder 2"/>
          <p:cNvSpPr txBox="1">
            <a:spLocks/>
          </p:cNvSpPr>
          <p:nvPr/>
        </p:nvSpPr>
        <p:spPr bwMode="auto">
          <a:xfrm>
            <a:off x="5236904" y="942127"/>
            <a:ext cx="3518733"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a:solidFill>
                  <a:schemeClr val="tx2"/>
                </a:solidFill>
                <a:latin typeface="Calibri Light" panose="020F0302020204030204" pitchFamily="34" charset="0"/>
              </a:rPr>
              <a:t>Trends in spending</a:t>
            </a:r>
            <a:r>
              <a:rPr lang="en-US" b="1" dirty="0">
                <a:latin typeface="Calibri Light" panose="020F0302020204030204" pitchFamily="34" charset="0"/>
              </a:rPr>
              <a:t>:  </a:t>
            </a:r>
            <a:r>
              <a:rPr lang="en-US" dirty="0">
                <a:latin typeface="Calibri Light" panose="020F0302020204030204" pitchFamily="34" charset="0"/>
              </a:rPr>
              <a:t>what contributed to the growth in Massachusetts health care spending over the past two decades? </a:t>
            </a:r>
            <a:endParaRPr lang="en-US" b="1" dirty="0">
              <a:latin typeface="Calibri Light" panose="020F0302020204030204" pitchFamily="34" charset="0"/>
            </a:endParaRPr>
          </a:p>
        </p:txBody>
      </p:sp>
      <p:sp>
        <p:nvSpPr>
          <p:cNvPr id="40" name="Oval 39"/>
          <p:cNvSpPr/>
          <p:nvPr/>
        </p:nvSpPr>
        <p:spPr>
          <a:xfrm>
            <a:off x="4789723" y="1128454"/>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2</a:t>
            </a:r>
            <a:endParaRPr lang="en-US" b="1" dirty="0"/>
          </a:p>
        </p:txBody>
      </p:sp>
      <p:grpSp>
        <p:nvGrpSpPr>
          <p:cNvPr id="43" name="Group 42"/>
          <p:cNvGrpSpPr/>
          <p:nvPr/>
        </p:nvGrpSpPr>
        <p:grpSpPr>
          <a:xfrm>
            <a:off x="8556900" y="62718"/>
            <a:ext cx="526780" cy="525890"/>
            <a:chOff x="8386059" y="61469"/>
            <a:chExt cx="516263" cy="515421"/>
          </a:xfrm>
        </p:grpSpPr>
        <p:sp>
          <p:nvSpPr>
            <p:cNvPr id="44" name="Oval 43"/>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5" name="Oval 44"/>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51" name="Oval 50"/>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2" name="Oval 51"/>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pSp>
        <p:nvGrpSpPr>
          <p:cNvPr id="27" name="Group 26"/>
          <p:cNvGrpSpPr/>
          <p:nvPr/>
        </p:nvGrpSpPr>
        <p:grpSpPr>
          <a:xfrm>
            <a:off x="8216026" y="2659640"/>
            <a:ext cx="539501" cy="395067"/>
            <a:chOff x="-2328285" y="2116138"/>
            <a:chExt cx="1885950" cy="1381125"/>
          </a:xfrm>
          <a:solidFill>
            <a:schemeClr val="bg1">
              <a:lumMod val="75000"/>
            </a:schemeClr>
          </a:solidFill>
        </p:grpSpPr>
        <p:sp>
          <p:nvSpPr>
            <p:cNvPr id="28"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4"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graphicFrame>
        <p:nvGraphicFramePr>
          <p:cNvPr id="55" name="Object 54"/>
          <p:cNvGraphicFramePr>
            <a:graphicFrameLocks/>
          </p:cNvGraphicFramePr>
          <p:nvPr>
            <p:custDataLst>
              <p:tags r:id="rId4"/>
            </p:custDataLst>
            <p:extLst>
              <p:ext uri="{D42A27DB-BD31-4B8C-83A1-F6EECF244321}">
                <p14:modId xmlns:p14="http://schemas.microsoft.com/office/powerpoint/2010/main" val="3395528288"/>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165849" name="Chart" r:id="rId13" imgW="7848713" imgH="4191000" progId="MSGraph.Chart.8">
                  <p:embed followColorScheme="full"/>
                </p:oleObj>
              </mc:Choice>
              <mc:Fallback>
                <p:oleObj name="Chart" r:id="rId13" imgW="7848713" imgH="4191000" progId="MSGraph.Chart.8">
                  <p:embed followColorScheme="full"/>
                  <p:pic>
                    <p:nvPicPr>
                      <p:cNvPr id="0" name=""/>
                      <p:cNvPicPr/>
                      <p:nvPr/>
                    </p:nvPicPr>
                    <p:blipFill>
                      <a:blip r:embed="rId14"/>
                      <a:stretch>
                        <a:fillRect/>
                      </a:stretch>
                    </p:blipFill>
                    <p:spPr>
                      <a:xfrm>
                        <a:off x="457200" y="1524000"/>
                        <a:ext cx="7848713" cy="4191000"/>
                      </a:xfrm>
                      <a:prstGeom prst="rect">
                        <a:avLst/>
                      </a:prstGeom>
                    </p:spPr>
                  </p:pic>
                </p:oleObj>
              </mc:Fallback>
            </mc:AlternateContent>
          </a:graphicData>
        </a:graphic>
      </p:graphicFrame>
      <p:sp useBgFill="1">
        <p:nvSpPr>
          <p:cNvPr id="58" name="Rectangle 57"/>
          <p:cNvSpPr/>
          <p:nvPr>
            <p:custDataLst>
              <p:tags r:id="rId5"/>
            </p:custDataLst>
          </p:nvPr>
        </p:nvSpPr>
        <p:spPr bwMode="gray">
          <a:xfrm>
            <a:off x="4157663" y="3868738"/>
            <a:ext cx="620713"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09C871DB-F9EC-45D5-9546-59444B0B1AC6}" type="datetime'''''1''''2''''.''''8''''''''''''''''''''''%'''">
              <a:rPr lang="en-US" sz="1800" b="1">
                <a:solidFill>
                  <a:schemeClr val="tx1"/>
                </a:solidFill>
              </a:rPr>
              <a:pPr algn="ctr"/>
              <a:t>12.8%</a:t>
            </a:fld>
            <a:endParaRPr lang="en-US" sz="1800" b="1" dirty="0">
              <a:solidFill>
                <a:schemeClr val="tx1"/>
              </a:solidFill>
              <a:latin typeface="Calibri Light"/>
              <a:sym typeface="Calibri Light"/>
            </a:endParaRPr>
          </a:p>
        </p:txBody>
      </p:sp>
      <p:sp useBgFill="1">
        <p:nvSpPr>
          <p:cNvPr id="56" name="Rectangle 55"/>
          <p:cNvSpPr/>
          <p:nvPr>
            <p:custDataLst>
              <p:tags r:id="rId6"/>
            </p:custDataLst>
          </p:nvPr>
        </p:nvSpPr>
        <p:spPr bwMode="gray">
          <a:xfrm>
            <a:off x="6657975" y="3530600"/>
            <a:ext cx="628650"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A4651A04-C01B-4796-B262-421066E772CF}" type="datetime'1''''''''''''''5''''''''.''''''2%'''''''''''''''">
              <a:rPr lang="en-US" sz="1800">
                <a:solidFill>
                  <a:schemeClr val="tx1"/>
                </a:solidFill>
              </a:rPr>
              <a:pPr/>
              <a:t>15.2%</a:t>
            </a:fld>
            <a:endParaRPr lang="en-US" sz="1800" dirty="0">
              <a:solidFill>
                <a:schemeClr val="tx1"/>
              </a:solidFill>
              <a:latin typeface="Calibri Light"/>
              <a:sym typeface="Calibri Light"/>
            </a:endParaRPr>
          </a:p>
        </p:txBody>
      </p:sp>
      <p:sp useBgFill="1">
        <p:nvSpPr>
          <p:cNvPr id="57" name="Rectangle 56"/>
          <p:cNvSpPr/>
          <p:nvPr>
            <p:custDataLst>
              <p:tags r:id="rId7"/>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AA751349-DC7C-4328-922D-01A3CCF65600}" type="datetime'''''''''''''''''''1''''''''2''''''''''.''''''3''''''''''%'''''">
              <a:rPr lang="en-US" sz="1800">
                <a:solidFill>
                  <a:schemeClr val="tx1"/>
                </a:solidFill>
              </a:rPr>
              <a:pPr algn="ctr"/>
              <a:t>12.3%</a:t>
            </a:fld>
            <a:endParaRPr lang="en-US" sz="1800" dirty="0">
              <a:solidFill>
                <a:schemeClr val="tx1"/>
              </a:solidFill>
              <a:latin typeface="Calibri Light"/>
              <a:sym typeface="Calibri Light"/>
            </a:endParaRPr>
          </a:p>
        </p:txBody>
      </p:sp>
      <p:sp useBgFill="1">
        <p:nvSpPr>
          <p:cNvPr id="59" name="Rectangle 58"/>
          <p:cNvSpPr/>
          <p:nvPr>
            <p:custDataLst>
              <p:tags r:id="rId8"/>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17A430E5-AC8D-4F95-9DBB-5575B2CE9DFB}" type="datetime'''''''''''''''''1''''''2.''''''''''''9''''''''''%'">
              <a:rPr lang="en-US" sz="1800">
                <a:solidFill>
                  <a:schemeClr val="tx1"/>
                </a:solidFill>
              </a:rPr>
              <a:pPr algn="ctr"/>
              <a:t>12.9%</a:t>
            </a:fld>
            <a:endParaRPr lang="en-US" sz="1800" dirty="0">
              <a:solidFill>
                <a:schemeClr val="tx1"/>
              </a:solidFill>
              <a:latin typeface="Calibri Light"/>
              <a:sym typeface="Calibri Light"/>
            </a:endParaRPr>
          </a:p>
        </p:txBody>
      </p:sp>
      <p:sp>
        <p:nvSpPr>
          <p:cNvPr id="60" name="Rectangle 59"/>
          <p:cNvSpPr/>
          <p:nvPr/>
        </p:nvSpPr>
        <p:spPr>
          <a:xfrm>
            <a:off x="457200" y="1695794"/>
            <a:ext cx="8690040" cy="3918499"/>
          </a:xfrm>
          <a:custGeom>
            <a:avLst/>
            <a:gdLst/>
            <a:ahLst/>
            <a:cxnLst/>
            <a:rect l="l" t="t" r="r" b="b"/>
            <a:pathLst>
              <a:path w="8690040" h="3918499">
                <a:moveTo>
                  <a:pt x="6167349" y="912232"/>
                </a:moveTo>
                <a:lnTo>
                  <a:pt x="6167349" y="1195380"/>
                </a:lnTo>
                <a:lnTo>
                  <a:pt x="4253426" y="2067440"/>
                </a:lnTo>
                <a:lnTo>
                  <a:pt x="4275458" y="2115794"/>
                </a:lnTo>
                <a:lnTo>
                  <a:pt x="3550257" y="2115794"/>
                </a:lnTo>
                <a:lnTo>
                  <a:pt x="3550257" y="2447582"/>
                </a:lnTo>
                <a:lnTo>
                  <a:pt x="4332523" y="2447582"/>
                </a:lnTo>
                <a:lnTo>
                  <a:pt x="4332523" y="2241036"/>
                </a:lnTo>
                <a:lnTo>
                  <a:pt x="4407349" y="2405257"/>
                </a:lnTo>
                <a:lnTo>
                  <a:pt x="6768501" y="1329422"/>
                </a:lnTo>
                <a:lnTo>
                  <a:pt x="7719071" y="1329422"/>
                </a:lnTo>
                <a:lnTo>
                  <a:pt x="7719071" y="1325461"/>
                </a:lnTo>
                <a:lnTo>
                  <a:pt x="7758826" y="1325461"/>
                </a:lnTo>
                <a:lnTo>
                  <a:pt x="7758826" y="963846"/>
                </a:lnTo>
                <a:lnTo>
                  <a:pt x="7719071" y="963846"/>
                </a:lnTo>
                <a:lnTo>
                  <a:pt x="7719071" y="912232"/>
                </a:lnTo>
                <a:close/>
                <a:moveTo>
                  <a:pt x="0" y="0"/>
                </a:moveTo>
                <a:lnTo>
                  <a:pt x="8690040" y="0"/>
                </a:lnTo>
                <a:lnTo>
                  <a:pt x="8690040" y="3918499"/>
                </a:lnTo>
                <a:lnTo>
                  <a:pt x="0" y="3918499"/>
                </a:lnTo>
                <a:close/>
              </a:path>
            </a:pathLst>
          </a:custGeom>
          <a:solidFill>
            <a:srgbClr val="F2F2F2">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9" name="Right Arrow 38"/>
          <p:cNvSpPr/>
          <p:nvPr/>
        </p:nvSpPr>
        <p:spPr>
          <a:xfrm>
            <a:off x="6910239" y="2250822"/>
            <a:ext cx="1050305" cy="226631"/>
          </a:xfrm>
          <a:prstGeom prst="rightArrow">
            <a:avLst/>
          </a:prstGeom>
          <a:solidFill>
            <a:srgbClr val="C3CFE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8" name="Right Arrow 37"/>
          <p:cNvSpPr/>
          <p:nvPr/>
        </p:nvSpPr>
        <p:spPr>
          <a:xfrm rot="19934089">
            <a:off x="4346305" y="2910912"/>
            <a:ext cx="2403580" cy="226631"/>
          </a:xfrm>
          <a:prstGeom prst="rightArrow">
            <a:avLst/>
          </a:prstGeom>
          <a:solidFill>
            <a:srgbClr val="C3CFE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3447365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97709186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4177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smtClean="0"/>
              <a:t>What is the role of the Health Policy Commission?</a:t>
            </a:r>
            <a:endParaRPr lang="en-US" dirty="0"/>
          </a:p>
        </p:txBody>
      </p:sp>
      <p:sp>
        <p:nvSpPr>
          <p:cNvPr id="8" name="Rectangle 7"/>
          <p:cNvSpPr/>
          <p:nvPr/>
        </p:nvSpPr>
        <p:spPr>
          <a:xfrm>
            <a:off x="423416" y="853763"/>
            <a:ext cx="8297167" cy="5295577"/>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txBox="1">
            <a:spLocks/>
          </p:cNvSpPr>
          <p:nvPr/>
        </p:nvSpPr>
        <p:spPr>
          <a:xfrm>
            <a:off x="423416" y="853763"/>
            <a:ext cx="8297167" cy="5201424"/>
          </a:xfrm>
          <a:prstGeom prst="rect">
            <a:avLst/>
          </a:prstGeom>
        </p:spPr>
        <p:txBody>
          <a:bodyPr wrap="square">
            <a:spAutoFit/>
          </a:bodyPr>
          <a:lstStyle>
            <a:lvl1pPr algn="l" defTabSz="895350" rtl="0" eaLnBrk="1" fontAlgn="base" hangingPunct="1">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marL="1619" lvl="1" indent="0">
              <a:spcAft>
                <a:spcPts val="918"/>
              </a:spcAft>
              <a:buNone/>
            </a:pPr>
            <a:r>
              <a:rPr lang="en-US" b="1" kern="0" dirty="0" smtClean="0">
                <a:solidFill>
                  <a:srgbClr val="0C2D83"/>
                </a:solidFill>
              </a:rPr>
              <a:t>Chapter 224 sets the ambitious goal of bringing health care spending growth in line with growth in the state’s overall economy. The Commission is working to advance this goal by: </a:t>
            </a:r>
          </a:p>
          <a:p>
            <a:pPr lvl="1">
              <a:spcAft>
                <a:spcPts val="918"/>
              </a:spcAft>
            </a:pPr>
            <a:r>
              <a:rPr lang="en-US" kern="0" dirty="0" smtClean="0"/>
              <a:t>Fostering reforms to the health care payment system that aim to reward quality care, improve health outcomes, and more efficiently spend health care dollars</a:t>
            </a:r>
          </a:p>
          <a:p>
            <a:pPr lvl="1">
              <a:spcAft>
                <a:spcPts val="918"/>
              </a:spcAft>
            </a:pPr>
            <a:r>
              <a:rPr lang="en-US" kern="0" dirty="0" smtClean="0"/>
              <a:t>Promoting innovative delivery models that will enhance care coordination, advance integration of behavioral and physical health services, and encourage effective patient-centered care</a:t>
            </a:r>
          </a:p>
          <a:p>
            <a:pPr lvl="1">
              <a:spcAft>
                <a:spcPts val="918"/>
              </a:spcAft>
            </a:pPr>
            <a:r>
              <a:rPr lang="en-US" kern="0" dirty="0" smtClean="0"/>
              <a:t>Investing in community hospitals and other providers to support the transition to new payment methods and care delivery models</a:t>
            </a:r>
          </a:p>
          <a:p>
            <a:pPr lvl="1">
              <a:spcAft>
                <a:spcPts val="918"/>
              </a:spcAft>
            </a:pPr>
            <a:r>
              <a:rPr lang="en-US" kern="0" dirty="0" smtClean="0"/>
              <a:t>Increasing the transparency of provider organizations and assessing the impact of health care market changes on the cost, quality, and access of health care services in Massachusetts</a:t>
            </a:r>
          </a:p>
          <a:p>
            <a:pPr lvl="1">
              <a:spcAft>
                <a:spcPts val="918"/>
              </a:spcAft>
            </a:pPr>
            <a:r>
              <a:rPr lang="en-US" kern="0" dirty="0" smtClean="0"/>
              <a:t>Analyzing and reporting of cost trend through data examination and an annual public hearing process to provide accountability of the health care cost-containment goals set forth by Chapter 224</a:t>
            </a:r>
          </a:p>
          <a:p>
            <a:pPr lvl="1">
              <a:spcAft>
                <a:spcPts val="918"/>
              </a:spcAft>
            </a:pPr>
            <a:r>
              <a:rPr lang="en-US" kern="0" dirty="0" smtClean="0"/>
              <a:t>Evaluating the prevalence and performance of initiatives aimed at health system transformation</a:t>
            </a:r>
          </a:p>
          <a:p>
            <a:pPr lvl="1">
              <a:spcAft>
                <a:spcPts val="918"/>
              </a:spcAft>
            </a:pPr>
            <a:r>
              <a:rPr lang="en-US" kern="0" dirty="0" smtClean="0"/>
              <a:t>Engaging consumers and businesses on health care cost and quality initiatives</a:t>
            </a:r>
          </a:p>
          <a:p>
            <a:pPr lvl="1">
              <a:spcAft>
                <a:spcPts val="918"/>
              </a:spcAft>
            </a:pPr>
            <a:r>
              <a:rPr lang="en-US" kern="0" dirty="0" smtClean="0"/>
              <a:t>Partnering with a wide range of stakeholders to promote informed dialogue, recommend evidence-based policies, and identify collaborative solutions</a:t>
            </a:r>
            <a:endParaRPr lang="en-US" kern="0" dirty="0"/>
          </a:p>
        </p:txBody>
      </p:sp>
    </p:spTree>
    <p:extLst>
      <p:ext uri="{BB962C8B-B14F-4D97-AF65-F5344CB8AC3E}">
        <p14:creationId xmlns:p14="http://schemas.microsoft.com/office/powerpoint/2010/main" val="3799228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Object 24" hidden="1"/>
          <p:cNvGraphicFramePr>
            <a:graphicFrameLocks noChangeAspect="1"/>
          </p:cNvGraphicFramePr>
          <p:nvPr>
            <p:custDataLst>
              <p:tags r:id="rId2"/>
            </p:custDataLst>
            <p:extLst>
              <p:ext uri="{D42A27DB-BD31-4B8C-83A1-F6EECF244321}">
                <p14:modId xmlns:p14="http://schemas.microsoft.com/office/powerpoint/2010/main" val="419164621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66876" name="think-cell Slide" r:id="rId25" imgW="270" imgH="270" progId="TCLayout.ActiveDocument.1">
                  <p:embed/>
                </p:oleObj>
              </mc:Choice>
              <mc:Fallback>
                <p:oleObj name="think-cell Slide" r:id="rId25" imgW="270" imgH="270" progId="TCLayout.ActiveDocument.1">
                  <p:embed/>
                  <p:pic>
                    <p:nvPicPr>
                      <p:cNvPr id="0" name=""/>
                      <p:cNvPicPr/>
                      <p:nvPr/>
                    </p:nvPicPr>
                    <p:blipFill>
                      <a:blip r:embed="rId26"/>
                      <a:stretch>
                        <a:fillRect/>
                      </a:stretch>
                    </p:blipFill>
                    <p:spPr>
                      <a:xfrm>
                        <a:off x="1621" y="1621"/>
                        <a:ext cx="1619" cy="1619"/>
                      </a:xfrm>
                      <a:prstGeom prst="rect">
                        <a:avLst/>
                      </a:prstGeom>
                    </p:spPr>
                  </p:pic>
                </p:oleObj>
              </mc:Fallback>
            </mc:AlternateContent>
          </a:graphicData>
        </a:graphic>
      </p:graphicFrame>
      <p:sp>
        <p:nvSpPr>
          <p:cNvPr id="24" name="Rectangle 2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200">
              <a:latin typeface="Calibri Light"/>
              <a:sym typeface="Calibri Light"/>
            </a:endParaRPr>
          </a:p>
        </p:txBody>
      </p:sp>
      <p:sp>
        <p:nvSpPr>
          <p:cNvPr id="26" name="Rectangle 25"/>
          <p:cNvSpPr/>
          <p:nvPr/>
        </p:nvSpPr>
        <p:spPr>
          <a:xfrm>
            <a:off x="1023739" y="3624654"/>
            <a:ext cx="7546973" cy="1009581"/>
          </a:xfrm>
          <a:prstGeom prst="rect">
            <a:avLst/>
          </a:prstGeom>
          <a:solidFill>
            <a:srgbClr val="006C31">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7" name="Rectangle 26"/>
          <p:cNvSpPr/>
          <p:nvPr/>
        </p:nvSpPr>
        <p:spPr>
          <a:xfrm>
            <a:off x="1023739" y="2315324"/>
            <a:ext cx="7546973" cy="1309330"/>
          </a:xfrm>
          <a:prstGeom prst="rect">
            <a:avLst/>
          </a:prstGeom>
          <a:solidFill>
            <a:srgbClr val="FF7C8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30" name="Object 29"/>
          <p:cNvGraphicFramePr>
            <a:graphicFrameLocks/>
          </p:cNvGraphicFramePr>
          <p:nvPr>
            <p:custDataLst>
              <p:tags r:id="rId4"/>
            </p:custDataLst>
            <p:extLst>
              <p:ext uri="{D42A27DB-BD31-4B8C-83A1-F6EECF244321}">
                <p14:modId xmlns:p14="http://schemas.microsoft.com/office/powerpoint/2010/main" val="553643284"/>
              </p:ext>
            </p:extLst>
          </p:nvPr>
        </p:nvGraphicFramePr>
        <p:xfrm>
          <a:off x="381000" y="1981200"/>
          <a:ext cx="8162877" cy="2924243"/>
        </p:xfrm>
        <a:graphic>
          <a:graphicData uri="http://schemas.openxmlformats.org/presentationml/2006/ole">
            <mc:AlternateContent xmlns:mc="http://schemas.openxmlformats.org/markup-compatibility/2006">
              <mc:Choice xmlns:v="urn:schemas-microsoft-com:vml" Requires="v">
                <p:oleObj spid="_x0000_s166877" name="Chart" r:id="rId27" imgW="8162877" imgH="2924243" progId="MSGraph.Chart.8">
                  <p:embed followColorScheme="full"/>
                </p:oleObj>
              </mc:Choice>
              <mc:Fallback>
                <p:oleObj name="Chart" r:id="rId27" imgW="8162877" imgH="2924243" progId="MSGraph.Chart.8">
                  <p:embed followColorScheme="full"/>
                  <p:pic>
                    <p:nvPicPr>
                      <p:cNvPr id="0" name=""/>
                      <p:cNvPicPr/>
                      <p:nvPr/>
                    </p:nvPicPr>
                    <p:blipFill>
                      <a:blip r:embed="rId28"/>
                      <a:stretch>
                        <a:fillRect/>
                      </a:stretch>
                    </p:blipFill>
                    <p:spPr>
                      <a:xfrm>
                        <a:off x="381000" y="1981200"/>
                        <a:ext cx="8162877" cy="2924243"/>
                      </a:xfrm>
                      <a:prstGeom prst="rect">
                        <a:avLst/>
                      </a:prstGeom>
                    </p:spPr>
                  </p:pic>
                </p:oleObj>
              </mc:Fallback>
            </mc:AlternateContent>
          </a:graphicData>
        </a:graphic>
      </p:graphicFrame>
      <p:sp>
        <p:nvSpPr>
          <p:cNvPr id="31" name="Rectangle 30"/>
          <p:cNvSpPr/>
          <p:nvPr>
            <p:custDataLst>
              <p:tags r:id="rId5"/>
            </p:custDataLst>
          </p:nvPr>
        </p:nvSpPr>
        <p:spPr bwMode="auto">
          <a:xfrm>
            <a:off x="828516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964EEDA0-A6F1-4303-87D4-A3429849C4DE}" type="datetime'’''''''''1''''''''''''''1''''-''''''''’12'''''''''''''''''''''">
              <a:rPr lang="en-US" sz="1400">
                <a:solidFill>
                  <a:schemeClr val="tx1"/>
                </a:solidFill>
                <a:latin typeface="Calibri Light"/>
                <a:sym typeface="Calibri Light"/>
              </a:rPr>
              <a:pPr algn="ctr"/>
              <a:t>’11-’12</a:t>
            </a:fld>
            <a:endParaRPr lang="en-US" sz="1400" dirty="0">
              <a:solidFill>
                <a:schemeClr val="tx1"/>
              </a:solidFill>
              <a:latin typeface="Calibri Light"/>
              <a:sym typeface="Calibri Light"/>
            </a:endParaRPr>
          </a:p>
        </p:txBody>
      </p:sp>
      <p:sp>
        <p:nvSpPr>
          <p:cNvPr id="32" name="Rectangle 31"/>
          <p:cNvSpPr/>
          <p:nvPr>
            <p:custDataLst>
              <p:tags r:id="rId6"/>
            </p:custDataLst>
          </p:nvPr>
        </p:nvSpPr>
        <p:spPr bwMode="auto">
          <a:xfrm>
            <a:off x="754221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25B73F49-F3E1-41E6-8FCF-A513CC8C2DF6}" type="datetime'''''''’''''09''''''''-''''''''''''''’''''1''0'''''">
              <a:rPr lang="en-US" sz="1400">
                <a:solidFill>
                  <a:schemeClr val="tx1"/>
                </a:solidFill>
                <a:latin typeface="Calibri Light"/>
                <a:sym typeface="Calibri Light"/>
              </a:rPr>
              <a:pPr algn="ctr"/>
              <a:t>’09-’10</a:t>
            </a:fld>
            <a:endParaRPr lang="en-US" sz="1400">
              <a:solidFill>
                <a:schemeClr val="tx1"/>
              </a:solidFill>
              <a:latin typeface="Calibri Light"/>
              <a:sym typeface="Calibri Light"/>
            </a:endParaRPr>
          </a:p>
        </p:txBody>
      </p:sp>
      <p:sp>
        <p:nvSpPr>
          <p:cNvPr id="33" name="Rectangle 32"/>
          <p:cNvSpPr/>
          <p:nvPr>
            <p:custDataLst>
              <p:tags r:id="rId7"/>
            </p:custDataLst>
          </p:nvPr>
        </p:nvSpPr>
        <p:spPr bwMode="auto">
          <a:xfrm>
            <a:off x="679926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49C04258-7AD5-46D3-9563-C7326A5BE974}" type="datetime'''''''''''''’''''''''''0''''''''7''''''''''''''''-''''''''’08'">
              <a:rPr lang="en-US" sz="1400">
                <a:solidFill>
                  <a:schemeClr val="tx1"/>
                </a:solidFill>
                <a:latin typeface="Calibri Light"/>
                <a:sym typeface="Calibri Light"/>
              </a:rPr>
              <a:pPr algn="ctr"/>
              <a:t>’07-’08</a:t>
            </a:fld>
            <a:endParaRPr lang="en-US" sz="1400">
              <a:solidFill>
                <a:schemeClr val="tx1"/>
              </a:solidFill>
              <a:latin typeface="Calibri Light"/>
              <a:sym typeface="Calibri Light"/>
            </a:endParaRPr>
          </a:p>
        </p:txBody>
      </p:sp>
      <p:sp>
        <p:nvSpPr>
          <p:cNvPr id="34" name="Rectangle 33"/>
          <p:cNvSpPr/>
          <p:nvPr>
            <p:custDataLst>
              <p:tags r:id="rId8"/>
            </p:custDataLst>
          </p:nvPr>
        </p:nvSpPr>
        <p:spPr bwMode="auto">
          <a:xfrm>
            <a:off x="6065838"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5C5D41CC-0424-4DAF-B465-23BB69A02A48}" type="datetime'''''’''''''0''''5''''-''’''0''''''''''''''''''''6'''''">
              <a:rPr lang="en-US" sz="1400">
                <a:solidFill>
                  <a:schemeClr val="tx1"/>
                </a:solidFill>
                <a:latin typeface="Calibri Light"/>
                <a:sym typeface="Calibri Light"/>
              </a:rPr>
              <a:pPr algn="ctr"/>
              <a:t>’05-’06</a:t>
            </a:fld>
            <a:endParaRPr lang="en-US" sz="1400">
              <a:solidFill>
                <a:schemeClr val="tx1"/>
              </a:solidFill>
              <a:latin typeface="Calibri Light"/>
              <a:sym typeface="Calibri Light"/>
            </a:endParaRPr>
          </a:p>
        </p:txBody>
      </p:sp>
      <p:sp>
        <p:nvSpPr>
          <p:cNvPr id="35" name="Rectangle 34"/>
          <p:cNvSpPr/>
          <p:nvPr>
            <p:custDataLst>
              <p:tags r:id="rId9"/>
            </p:custDataLst>
          </p:nvPr>
        </p:nvSpPr>
        <p:spPr bwMode="auto">
          <a:xfrm>
            <a:off x="5322888"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211A4A8-FF3E-41BA-92FA-5DA1912B5DB7}" type="datetime'''’''''''''''''03-’''''''''''''''''''0''''''''''''''''''''''4'">
              <a:rPr lang="en-US" sz="1400">
                <a:solidFill>
                  <a:schemeClr val="tx1"/>
                </a:solidFill>
                <a:latin typeface="Calibri Light"/>
                <a:sym typeface="Calibri Light"/>
              </a:rPr>
              <a:pPr algn="ctr"/>
              <a:t>’03-’04</a:t>
            </a:fld>
            <a:endParaRPr lang="en-US" sz="1400" dirty="0">
              <a:solidFill>
                <a:schemeClr val="tx1"/>
              </a:solidFill>
              <a:latin typeface="Calibri Light"/>
              <a:sym typeface="Calibri Light"/>
            </a:endParaRPr>
          </a:p>
        </p:txBody>
      </p:sp>
      <p:sp>
        <p:nvSpPr>
          <p:cNvPr id="36" name="Rectangle 35"/>
          <p:cNvSpPr/>
          <p:nvPr>
            <p:custDataLst>
              <p:tags r:id="rId10"/>
            </p:custDataLst>
          </p:nvPr>
        </p:nvSpPr>
        <p:spPr bwMode="auto">
          <a:xfrm>
            <a:off x="4579938"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753F9F33-A473-4D4A-914F-5726CB923654}" type="datetime'’0''''''''1''''''''''''''''''''''-''''’0''''2'''''''''''">
              <a:rPr lang="en-US" sz="1400">
                <a:solidFill>
                  <a:schemeClr val="tx1"/>
                </a:solidFill>
                <a:latin typeface="Calibri Light"/>
                <a:sym typeface="Calibri Light"/>
              </a:rPr>
              <a:pPr algn="ctr"/>
              <a:t>’01-’02</a:t>
            </a:fld>
            <a:endParaRPr lang="en-US" sz="1400">
              <a:solidFill>
                <a:schemeClr val="tx1"/>
              </a:solidFill>
              <a:latin typeface="Calibri Light"/>
              <a:sym typeface="Calibri Light"/>
            </a:endParaRPr>
          </a:p>
        </p:txBody>
      </p:sp>
      <p:sp>
        <p:nvSpPr>
          <p:cNvPr id="37" name="Rectangle 36"/>
          <p:cNvSpPr/>
          <p:nvPr>
            <p:custDataLst>
              <p:tags r:id="rId11"/>
            </p:custDataLst>
          </p:nvPr>
        </p:nvSpPr>
        <p:spPr bwMode="auto">
          <a:xfrm>
            <a:off x="3836988"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E2C05040-023C-4CEA-9A3A-864504B92BDF}" type="datetime'’''''''''''''9''9-''''''''''''''’''''''0''''''''''''0'">
              <a:rPr lang="en-US" sz="1400">
                <a:solidFill>
                  <a:schemeClr val="tx1"/>
                </a:solidFill>
                <a:latin typeface="Calibri Light"/>
                <a:sym typeface="Calibri Light"/>
              </a:rPr>
              <a:pPr algn="ctr"/>
              <a:t>’99-’00</a:t>
            </a:fld>
            <a:endParaRPr lang="en-US" sz="1400">
              <a:solidFill>
                <a:schemeClr val="tx1"/>
              </a:solidFill>
              <a:latin typeface="Calibri Light"/>
              <a:sym typeface="Calibri Light"/>
            </a:endParaRPr>
          </a:p>
        </p:txBody>
      </p:sp>
      <p:sp>
        <p:nvSpPr>
          <p:cNvPr id="38" name="Rectangle 37"/>
          <p:cNvSpPr/>
          <p:nvPr>
            <p:custDataLst>
              <p:tags r:id="rId12"/>
            </p:custDataLst>
          </p:nvPr>
        </p:nvSpPr>
        <p:spPr bwMode="auto">
          <a:xfrm>
            <a:off x="3094038"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6EC8F2F1-FCDF-4865-AD1F-D52EDE08A47A}" type="datetime'''''''''''''''’''''97''''''''''''''-''’''''98'''''''">
              <a:rPr lang="en-US" sz="1400">
                <a:solidFill>
                  <a:schemeClr val="tx1"/>
                </a:solidFill>
                <a:latin typeface="Calibri Light"/>
                <a:sym typeface="Calibri Light"/>
              </a:rPr>
              <a:pPr algn="ctr"/>
              <a:t>’97-’98</a:t>
            </a:fld>
            <a:endParaRPr lang="en-US" sz="1400">
              <a:solidFill>
                <a:schemeClr val="tx1"/>
              </a:solidFill>
              <a:latin typeface="Calibri Light"/>
              <a:sym typeface="Calibri Light"/>
            </a:endParaRPr>
          </a:p>
        </p:txBody>
      </p:sp>
      <p:sp>
        <p:nvSpPr>
          <p:cNvPr id="39" name="Rectangle 38"/>
          <p:cNvSpPr/>
          <p:nvPr>
            <p:custDataLst>
              <p:tags r:id="rId13"/>
            </p:custDataLst>
          </p:nvPr>
        </p:nvSpPr>
        <p:spPr bwMode="auto">
          <a:xfrm>
            <a:off x="236061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00B5321A-C936-43C2-A489-8AC945B0D255}" type="datetime'''''''''''''’''''''''''''''95''-''''’''''''''''''''9''6'''''''">
              <a:rPr lang="en-US" sz="1400">
                <a:solidFill>
                  <a:schemeClr val="tx1"/>
                </a:solidFill>
                <a:latin typeface="Calibri Light"/>
                <a:sym typeface="Calibri Light"/>
              </a:rPr>
              <a:pPr algn="ctr"/>
              <a:t>’95-’96</a:t>
            </a:fld>
            <a:endParaRPr lang="en-US" sz="1400">
              <a:solidFill>
                <a:schemeClr val="tx1"/>
              </a:solidFill>
              <a:latin typeface="Calibri Light"/>
              <a:sym typeface="Calibri Light"/>
            </a:endParaRPr>
          </a:p>
        </p:txBody>
      </p:sp>
      <p:sp>
        <p:nvSpPr>
          <p:cNvPr id="40" name="Rectangle 39"/>
          <p:cNvSpPr/>
          <p:nvPr>
            <p:custDataLst>
              <p:tags r:id="rId14"/>
            </p:custDataLst>
          </p:nvPr>
        </p:nvSpPr>
        <p:spPr bwMode="auto">
          <a:xfrm>
            <a:off x="161766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C7804AED-5482-4DBA-88C1-BD3D6BC17DE1}" type="datetime'''''''''’93''-’9''''''''''''''''''''''''''''4'''''''''''''">
              <a:rPr lang="en-US" sz="1400">
                <a:solidFill>
                  <a:schemeClr val="tx1"/>
                </a:solidFill>
                <a:latin typeface="Calibri Light"/>
                <a:sym typeface="Calibri Light"/>
              </a:rPr>
              <a:pPr algn="ctr"/>
              <a:t>’93-’94</a:t>
            </a:fld>
            <a:endParaRPr lang="en-US" sz="1400">
              <a:solidFill>
                <a:schemeClr val="tx1"/>
              </a:solidFill>
              <a:latin typeface="Calibri Light"/>
              <a:sym typeface="Calibri Light"/>
            </a:endParaRPr>
          </a:p>
        </p:txBody>
      </p:sp>
      <p:sp>
        <p:nvSpPr>
          <p:cNvPr id="41" name="Rectangle 40"/>
          <p:cNvSpPr/>
          <p:nvPr>
            <p:custDataLst>
              <p:tags r:id="rId15"/>
            </p:custDataLst>
          </p:nvPr>
        </p:nvSpPr>
        <p:spPr bwMode="auto">
          <a:xfrm>
            <a:off x="874713" y="4743450"/>
            <a:ext cx="2905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45AE4FF5-3F0D-47F9-BB94-3F8B351D522C}" type="datetime'’''''''''''''''''9''''''1''''''''''''-''’''''9''''2'''''''''">
              <a:rPr lang="en-US" sz="1400">
                <a:solidFill>
                  <a:schemeClr val="tx1"/>
                </a:solidFill>
                <a:latin typeface="Calibri Light"/>
                <a:sym typeface="Calibri Light"/>
              </a:rPr>
              <a:pPr algn="ctr"/>
              <a:t>’91-’92</a:t>
            </a:fld>
            <a:endParaRPr lang="en-US" sz="1400" dirty="0">
              <a:solidFill>
                <a:schemeClr val="tx1"/>
              </a:solidFill>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smtClean="0"/>
              <a:t>Slower health care growth in the 1990s was followed by faster </a:t>
            </a:r>
            <a:br>
              <a:rPr lang="en-US" dirty="0" smtClean="0"/>
            </a:br>
            <a:r>
              <a:rPr lang="en-US" dirty="0" smtClean="0"/>
              <a:t>growth in the 2000s</a:t>
            </a:r>
            <a:endParaRPr lang="en-US" dirty="0"/>
          </a:p>
        </p:txBody>
      </p:sp>
      <p:sp>
        <p:nvSpPr>
          <p:cNvPr id="28" name="Rectangle 27"/>
          <p:cNvSpPr/>
          <p:nvPr/>
        </p:nvSpPr>
        <p:spPr>
          <a:xfrm>
            <a:off x="6308470" y="4100387"/>
            <a:ext cx="2256477" cy="533848"/>
          </a:xfrm>
          <a:prstGeom prst="rect">
            <a:avLst/>
          </a:prstGeom>
          <a:noFill/>
          <a:effectLst/>
        </p:spPr>
        <p:txBody>
          <a:bodyPr wrap="square" lIns="93296" tIns="46648" rIns="93296" bIns="46648">
            <a:spAutoFit/>
          </a:bodyPr>
          <a:lstStyle/>
          <a:p>
            <a:r>
              <a:rPr lang="en-US" sz="1400" dirty="0">
                <a:ln w="19050">
                  <a:noFill/>
                  <a:prstDash val="solid"/>
                </a:ln>
                <a:latin typeface="Calibri" panose="020F0502020204030204" pitchFamily="34" charset="0"/>
              </a:rPr>
              <a:t>Health care spending grew slower than the economy</a:t>
            </a:r>
          </a:p>
        </p:txBody>
      </p:sp>
      <p:sp>
        <p:nvSpPr>
          <p:cNvPr id="29" name="Rectangle 28"/>
          <p:cNvSpPr/>
          <p:nvPr/>
        </p:nvSpPr>
        <p:spPr>
          <a:xfrm>
            <a:off x="1020500" y="2315323"/>
            <a:ext cx="2403844" cy="533848"/>
          </a:xfrm>
          <a:prstGeom prst="rect">
            <a:avLst/>
          </a:prstGeom>
          <a:noFill/>
          <a:effectLst/>
        </p:spPr>
        <p:txBody>
          <a:bodyPr wrap="square" lIns="93296" tIns="46648" rIns="93296" bIns="46648">
            <a:spAutoFit/>
          </a:bodyPr>
          <a:lstStyle/>
          <a:p>
            <a:r>
              <a:rPr lang="en-US" sz="1400" dirty="0">
                <a:ln w="19050">
                  <a:noFill/>
                  <a:prstDash val="solid"/>
                </a:ln>
                <a:latin typeface="Calibri" panose="020F0502020204030204" pitchFamily="34" charset="0"/>
              </a:rPr>
              <a:t>Health care spending grew faster than the economy</a:t>
            </a:r>
          </a:p>
        </p:txBody>
      </p:sp>
      <p:cxnSp>
        <p:nvCxnSpPr>
          <p:cNvPr id="44" name="Straight Connector 43"/>
          <p:cNvCxnSpPr/>
          <p:nvPr>
            <p:custDataLst>
              <p:tags r:id="rId16"/>
            </p:custDataLst>
          </p:nvPr>
        </p:nvCxnSpPr>
        <p:spPr bwMode="gray">
          <a:xfrm>
            <a:off x="7064375" y="1682750"/>
            <a:ext cx="219075" cy="0"/>
          </a:xfrm>
          <a:prstGeom prst="line">
            <a:avLst/>
          </a:prstGeom>
          <a:ln w="19050">
            <a:solidFill>
              <a:srgbClr val="0C2D83"/>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custDataLst>
              <p:tags r:id="rId17"/>
            </p:custDataLst>
          </p:nvPr>
        </p:nvCxnSpPr>
        <p:spPr bwMode="gray">
          <a:xfrm>
            <a:off x="7064375" y="2149475"/>
            <a:ext cx="219075" cy="0"/>
          </a:xfrm>
          <a:prstGeom prst="line">
            <a:avLst/>
          </a:prstGeom>
          <a:ln w="19050">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custDataLst>
              <p:tags r:id="rId18"/>
            </p:custDataLst>
          </p:nvPr>
        </p:nvCxnSpPr>
        <p:spPr bwMode="gray">
          <a:xfrm>
            <a:off x="7064375" y="1916113"/>
            <a:ext cx="219075" cy="0"/>
          </a:xfrm>
          <a:prstGeom prst="line">
            <a:avLst/>
          </a:prstGeom>
          <a:ln w="19050">
            <a:solidFill>
              <a:srgbClr val="0C2D83"/>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49" name="Rectangle 48"/>
          <p:cNvSpPr/>
          <p:nvPr>
            <p:custDataLst>
              <p:tags r:id="rId19"/>
            </p:custDataLst>
          </p:nvPr>
        </p:nvSpPr>
        <p:spPr bwMode="auto">
          <a:xfrm>
            <a:off x="7334250" y="2065338"/>
            <a:ext cx="2381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0D9C86E9-DF62-4AF2-B373-800FF4E9B55E}" type="datetime'''''''''U''''''.''S''''''.'''''''''''''''''''''''''''''">
              <a:rPr lang="en-US" sz="1200">
                <a:solidFill>
                  <a:schemeClr val="tx1"/>
                </a:solidFill>
              </a:rPr>
              <a:pPr/>
              <a:t>U.S.</a:t>
            </a:fld>
            <a:endParaRPr lang="en-US" sz="1200" dirty="0">
              <a:solidFill>
                <a:schemeClr val="tx1"/>
              </a:solidFill>
              <a:latin typeface="Arial"/>
              <a:sym typeface="Arial"/>
            </a:endParaRPr>
          </a:p>
        </p:txBody>
      </p:sp>
      <p:sp>
        <p:nvSpPr>
          <p:cNvPr id="19" name="Rectangle 18"/>
          <p:cNvSpPr/>
          <p:nvPr>
            <p:custDataLst>
              <p:tags r:id="rId20"/>
            </p:custDataLst>
          </p:nvPr>
        </p:nvSpPr>
        <p:spPr bwMode="auto">
          <a:xfrm>
            <a:off x="7334250" y="1831975"/>
            <a:ext cx="100647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80EDDBF0-39AB-43A5-B076-9E4FAA496FC2}" type="datetime'''''''M''A ''(e''''st''''i''''''''m''''''at''e''d'')'''''''''">
              <a:rPr lang="en-US" sz="1200" smtClean="0">
                <a:solidFill>
                  <a:schemeClr val="tx1"/>
                </a:solidFill>
              </a:rPr>
              <a:pPr/>
              <a:t>MA (estimated)</a:t>
            </a:fld>
            <a:r>
              <a:rPr lang="en-US" sz="1200" baseline="30000" dirty="0" smtClean="0">
                <a:solidFill>
                  <a:schemeClr val="tx1"/>
                </a:solidFill>
              </a:rPr>
              <a:t>‡</a:t>
            </a:r>
            <a:endParaRPr lang="en-US" sz="1200" baseline="30000" dirty="0">
              <a:solidFill>
                <a:schemeClr val="tx1"/>
              </a:solidFill>
              <a:latin typeface="Calibri Light"/>
              <a:sym typeface="Calibri Light"/>
            </a:endParaRPr>
          </a:p>
        </p:txBody>
      </p:sp>
      <p:sp>
        <p:nvSpPr>
          <p:cNvPr id="50" name="Rectangle 49"/>
          <p:cNvSpPr/>
          <p:nvPr>
            <p:custDataLst>
              <p:tags r:id="rId21"/>
            </p:custDataLst>
          </p:nvPr>
        </p:nvSpPr>
        <p:spPr bwMode="auto">
          <a:xfrm>
            <a:off x="7334250" y="1598613"/>
            <a:ext cx="9191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EAAF3461-0CA2-4E7E-BDF8-027B09A1AF03}" type="datetime'''''M''''A ''(''C''M''''''S ''''N''''''''''H''E)'''''''''">
              <a:rPr lang="en-US" sz="1200">
                <a:solidFill>
                  <a:schemeClr val="tx1"/>
                </a:solidFill>
              </a:rPr>
              <a:pPr/>
              <a:t>MA (CMS NHE)</a:t>
            </a:fld>
            <a:endParaRPr lang="en-US" sz="1200" dirty="0">
              <a:solidFill>
                <a:schemeClr val="tx1"/>
              </a:solidFill>
              <a:latin typeface="Arial"/>
              <a:sym typeface="Arial"/>
            </a:endParaRPr>
          </a:p>
        </p:txBody>
      </p:sp>
      <p:sp>
        <p:nvSpPr>
          <p:cNvPr id="51" name="TextBox 50"/>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Growth in personal health care expenditures</a:t>
            </a:r>
            <a:r>
              <a:rPr lang="en-US" sz="1400" baseline="30000" dirty="0">
                <a:solidFill>
                  <a:schemeClr val="tx2"/>
                </a:solidFill>
                <a:latin typeface="Calibri Light" panose="020F0302020204030204" pitchFamily="34" charset="0"/>
              </a:rPr>
              <a:t>*</a:t>
            </a:r>
            <a:r>
              <a:rPr lang="en-US" sz="1400" dirty="0">
                <a:solidFill>
                  <a:schemeClr val="tx2"/>
                </a:solidFill>
                <a:latin typeface="Calibri Light" panose="020F0302020204030204" pitchFamily="34" charset="0"/>
              </a:rPr>
              <a:t> relative to economic growth</a:t>
            </a:r>
          </a:p>
          <a:p>
            <a:pPr>
              <a:defRPr/>
            </a:pPr>
            <a:r>
              <a:rPr lang="en-US" sz="1200" dirty="0">
                <a:solidFill>
                  <a:schemeClr val="bg1">
                    <a:lumMod val="50000"/>
                  </a:schemeClr>
                </a:solidFill>
                <a:latin typeface="Calibri Light" panose="020F0302020204030204" pitchFamily="34" charset="0"/>
              </a:rPr>
              <a:t>Percentage points of health care expenditure growth minus GDP/GSP growth†</a:t>
            </a:r>
          </a:p>
        </p:txBody>
      </p:sp>
      <p:cxnSp>
        <p:nvCxnSpPr>
          <p:cNvPr id="52" name="Straight Connector 51"/>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63" name="McK 5. Source"/>
          <p:cNvSpPr>
            <a:spLocks noChangeArrowheads="1"/>
          </p:cNvSpPr>
          <p:nvPr>
            <p:custDataLst>
              <p:tags r:id="rId22"/>
            </p:custDataLst>
          </p:nvPr>
        </p:nvSpPr>
        <p:spPr bwMode="auto">
          <a:xfrm>
            <a:off x="121488" y="6034110"/>
            <a:ext cx="698883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Measured as gross domestic product (GDP) for the U.S. and gross state product (GSP) for Massachusetts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CMS state-level personal health care expenditure data have only been published through 2009.  2010-2012 MA figures were estimated based on 2009-2012 </a:t>
            </a:r>
            <a:r>
              <a:rPr lang="en-US" sz="800" dirty="0" smtClean="0">
                <a:solidFill>
                  <a:schemeClr val="bg1">
                    <a:lumMod val="50000"/>
                  </a:schemeClr>
                </a:solidFill>
                <a:latin typeface="Calibri Light" panose="020F0302020204030204" pitchFamily="34" charset="0"/>
              </a:rPr>
              <a:t>expenditure data provided </a:t>
            </a:r>
            <a:r>
              <a:rPr lang="en-US" sz="800" dirty="0">
                <a:solidFill>
                  <a:schemeClr val="bg1">
                    <a:lumMod val="50000"/>
                  </a:schemeClr>
                </a:solidFill>
                <a:latin typeface="Calibri Light" panose="020F0302020204030204" pitchFamily="34" charset="0"/>
              </a:rPr>
              <a:t>by CMS for Medicare, ANF budget information statements </a:t>
            </a:r>
            <a:r>
              <a:rPr lang="en-US" sz="800" dirty="0" smtClean="0">
                <a:solidFill>
                  <a:schemeClr val="bg1">
                    <a:lumMod val="50000"/>
                  </a:schemeClr>
                </a:solidFill>
                <a:latin typeface="Calibri Light" panose="020F0302020204030204" pitchFamily="34" charset="0"/>
              </a:rPr>
              <a:t>and expenditure data from </a:t>
            </a:r>
            <a:r>
              <a:rPr lang="en-US" sz="800" dirty="0" err="1" smtClean="0">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and CHIA TME reports for commercial </a:t>
            </a:r>
            <a:r>
              <a:rPr lang="en-US" sz="800" dirty="0">
                <a:solidFill>
                  <a:schemeClr val="bg1">
                    <a:lumMod val="50000"/>
                  </a:schemeClr>
                </a:solidFill>
                <a:latin typeface="Calibri Light" panose="020F0302020204030204" pitchFamily="34" charset="0"/>
              </a:rPr>
              <a:t>payers.</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Bureau of Economic Analysis; Center for Health Information and Analysis;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Census Bureau; HPC analysis</a:t>
            </a:r>
          </a:p>
        </p:txBody>
      </p:sp>
      <p:grpSp>
        <p:nvGrpSpPr>
          <p:cNvPr id="58" name="Group 57"/>
          <p:cNvGrpSpPr/>
          <p:nvPr/>
        </p:nvGrpSpPr>
        <p:grpSpPr>
          <a:xfrm>
            <a:off x="8556900" y="62718"/>
            <a:ext cx="526780" cy="525890"/>
            <a:chOff x="8386059" y="61469"/>
            <a:chExt cx="516263" cy="515421"/>
          </a:xfrm>
        </p:grpSpPr>
        <p:sp>
          <p:nvSpPr>
            <p:cNvPr id="59" name="Oval 58"/>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60" name="Oval 59"/>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61" name="Oval 60"/>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62" name="Oval 61"/>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1208662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Object 24" hidden="1"/>
          <p:cNvGraphicFramePr>
            <a:graphicFrameLocks noChangeAspect="1"/>
          </p:cNvGraphicFramePr>
          <p:nvPr>
            <p:custDataLst>
              <p:tags r:id="rId2"/>
            </p:custDataLst>
            <p:extLst>
              <p:ext uri="{D42A27DB-BD31-4B8C-83A1-F6EECF244321}">
                <p14:modId xmlns:p14="http://schemas.microsoft.com/office/powerpoint/2010/main" val="50588925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93328" name="think-cell Slide" r:id="rId21" imgW="270" imgH="270" progId="TCLayout.ActiveDocument.1">
                  <p:embed/>
                </p:oleObj>
              </mc:Choice>
              <mc:Fallback>
                <p:oleObj name="think-cell Slide" r:id="rId21" imgW="270" imgH="270" progId="TCLayout.ActiveDocument.1">
                  <p:embed/>
                  <p:pic>
                    <p:nvPicPr>
                      <p:cNvPr id="0" name=""/>
                      <p:cNvPicPr/>
                      <p:nvPr/>
                    </p:nvPicPr>
                    <p:blipFill>
                      <a:blip r:embed="rId22"/>
                      <a:stretch>
                        <a:fillRect/>
                      </a:stretch>
                    </p:blipFill>
                    <p:spPr>
                      <a:xfrm>
                        <a:off x="1621" y="1621"/>
                        <a:ext cx="1619" cy="1619"/>
                      </a:xfrm>
                      <a:prstGeom prst="rect">
                        <a:avLst/>
                      </a:prstGeom>
                    </p:spPr>
                  </p:pic>
                </p:oleObj>
              </mc:Fallback>
            </mc:AlternateContent>
          </a:graphicData>
        </a:graphic>
      </p:graphicFrame>
      <p:sp>
        <p:nvSpPr>
          <p:cNvPr id="24" name="Rectangle 2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8" name="Rectangle 7"/>
          <p:cNvSpPr/>
          <p:nvPr/>
        </p:nvSpPr>
        <p:spPr>
          <a:xfrm>
            <a:off x="2545425" y="2773004"/>
            <a:ext cx="388762" cy="3019204"/>
          </a:xfrm>
          <a:prstGeom prst="rect">
            <a:avLst/>
          </a:prstGeom>
          <a:solidFill>
            <a:srgbClr val="C3CF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8" name="Rectangle 27"/>
          <p:cNvSpPr/>
          <p:nvPr/>
        </p:nvSpPr>
        <p:spPr>
          <a:xfrm>
            <a:off x="3514568" y="2773004"/>
            <a:ext cx="311009" cy="3019204"/>
          </a:xfrm>
          <a:prstGeom prst="rect">
            <a:avLst/>
          </a:prstGeom>
          <a:solidFill>
            <a:srgbClr val="C3CF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1" name="Rectangle 30"/>
          <p:cNvSpPr/>
          <p:nvPr/>
        </p:nvSpPr>
        <p:spPr>
          <a:xfrm>
            <a:off x="4305536" y="2773004"/>
            <a:ext cx="328665" cy="3019204"/>
          </a:xfrm>
          <a:prstGeom prst="rect">
            <a:avLst/>
          </a:prstGeom>
          <a:solidFill>
            <a:srgbClr val="C3CF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7" name="Rectangle 46"/>
          <p:cNvSpPr/>
          <p:nvPr/>
        </p:nvSpPr>
        <p:spPr>
          <a:xfrm>
            <a:off x="5813932" y="2773004"/>
            <a:ext cx="872770" cy="3019204"/>
          </a:xfrm>
          <a:prstGeom prst="rect">
            <a:avLst/>
          </a:prstGeom>
          <a:solidFill>
            <a:srgbClr val="C3CF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30" name="Object 29"/>
          <p:cNvGraphicFramePr>
            <a:graphicFrameLocks/>
          </p:cNvGraphicFramePr>
          <p:nvPr>
            <p:custDataLst>
              <p:tags r:id="rId4"/>
            </p:custDataLst>
            <p:extLst>
              <p:ext uri="{D42A27DB-BD31-4B8C-83A1-F6EECF244321}">
                <p14:modId xmlns:p14="http://schemas.microsoft.com/office/powerpoint/2010/main" val="3730645812"/>
              </p:ext>
            </p:extLst>
          </p:nvPr>
        </p:nvGraphicFramePr>
        <p:xfrm>
          <a:off x="381000" y="2476500"/>
          <a:ext cx="8363046" cy="3581400"/>
        </p:xfrm>
        <a:graphic>
          <a:graphicData uri="http://schemas.openxmlformats.org/presentationml/2006/ole">
            <mc:AlternateContent xmlns:mc="http://schemas.openxmlformats.org/markup-compatibility/2006">
              <mc:Choice xmlns:v="urn:schemas-microsoft-com:vml" Requires="v">
                <p:oleObj spid="_x0000_s193329" name="Chart" r:id="rId23" imgW="8363046" imgH="3581400" progId="MSGraph.Chart.8">
                  <p:embed followColorScheme="full"/>
                </p:oleObj>
              </mc:Choice>
              <mc:Fallback>
                <p:oleObj name="Chart" r:id="rId23" imgW="8363046" imgH="3581400" progId="MSGraph.Chart.8">
                  <p:embed followColorScheme="full"/>
                  <p:pic>
                    <p:nvPicPr>
                      <p:cNvPr id="0" name=""/>
                      <p:cNvPicPr/>
                      <p:nvPr/>
                    </p:nvPicPr>
                    <p:blipFill>
                      <a:blip r:embed="rId24"/>
                      <a:stretch>
                        <a:fillRect/>
                      </a:stretch>
                    </p:blipFill>
                    <p:spPr>
                      <a:xfrm>
                        <a:off x="381000" y="2476500"/>
                        <a:ext cx="8363046" cy="3581400"/>
                      </a:xfrm>
                      <a:prstGeom prst="rect">
                        <a:avLst/>
                      </a:prstGeom>
                    </p:spPr>
                  </p:pic>
                </p:oleObj>
              </mc:Fallback>
            </mc:AlternateContent>
          </a:graphicData>
        </a:graphic>
      </p:graphicFrame>
      <p:cxnSp>
        <p:nvCxnSpPr>
          <p:cNvPr id="131" name="Straight Connector 130"/>
          <p:cNvCxnSpPr/>
          <p:nvPr>
            <p:custDataLst>
              <p:tags r:id="rId5"/>
            </p:custDataLst>
          </p:nvPr>
        </p:nvCxnSpPr>
        <p:spPr bwMode="gray">
          <a:xfrm flipV="1">
            <a:off x="1019175" y="5584825"/>
            <a:ext cx="0" cy="173038"/>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custDataLst>
              <p:tags r:id="rId6"/>
            </p:custDataLst>
          </p:nvPr>
        </p:nvCxnSpPr>
        <p:spPr bwMode="gray">
          <a:xfrm flipV="1">
            <a:off x="1019175" y="2786063"/>
            <a:ext cx="0" cy="2586038"/>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custDataLst>
              <p:tags r:id="rId7"/>
            </p:custDataLst>
          </p:nvPr>
        </p:nvCxnSpPr>
        <p:spPr bwMode="gray">
          <a:xfrm>
            <a:off x="960438" y="279082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custDataLst>
              <p:tags r:id="rId8"/>
            </p:custDataLst>
          </p:nvPr>
        </p:nvCxnSpPr>
        <p:spPr bwMode="gray">
          <a:xfrm>
            <a:off x="960438" y="305752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custDataLst>
              <p:tags r:id="rId9"/>
            </p:custDataLst>
          </p:nvPr>
        </p:nvCxnSpPr>
        <p:spPr bwMode="gray">
          <a:xfrm>
            <a:off x="960438" y="333343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custDataLst>
              <p:tags r:id="rId10"/>
            </p:custDataLst>
          </p:nvPr>
        </p:nvCxnSpPr>
        <p:spPr bwMode="gray">
          <a:xfrm>
            <a:off x="960438" y="3600450"/>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custDataLst>
              <p:tags r:id="rId11"/>
            </p:custDataLst>
          </p:nvPr>
        </p:nvCxnSpPr>
        <p:spPr bwMode="gray">
          <a:xfrm>
            <a:off x="960438" y="3867150"/>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12"/>
            </p:custDataLst>
          </p:nvPr>
        </p:nvCxnSpPr>
        <p:spPr bwMode="gray">
          <a:xfrm>
            <a:off x="960438" y="4133850"/>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custDataLst>
              <p:tags r:id="rId13"/>
            </p:custDataLst>
          </p:nvPr>
        </p:nvCxnSpPr>
        <p:spPr bwMode="gray">
          <a:xfrm>
            <a:off x="960438" y="441007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custDataLst>
              <p:tags r:id="rId14"/>
            </p:custDataLst>
          </p:nvPr>
        </p:nvCxnSpPr>
        <p:spPr bwMode="gray">
          <a:xfrm>
            <a:off x="960438" y="467677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custDataLst>
              <p:tags r:id="rId15"/>
            </p:custDataLst>
          </p:nvPr>
        </p:nvCxnSpPr>
        <p:spPr bwMode="gray">
          <a:xfrm>
            <a:off x="960438" y="521017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custDataLst>
              <p:tags r:id="rId16"/>
            </p:custDataLst>
          </p:nvPr>
        </p:nvCxnSpPr>
        <p:spPr bwMode="gray">
          <a:xfrm>
            <a:off x="960438" y="4943475"/>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custDataLst>
              <p:tags r:id="rId17"/>
            </p:custDataLst>
          </p:nvPr>
        </p:nvCxnSpPr>
        <p:spPr bwMode="gray">
          <a:xfrm>
            <a:off x="960438" y="5753100"/>
            <a:ext cx="58738" cy="0"/>
          </a:xfrm>
          <a:prstGeom prst="line">
            <a:avLst/>
          </a:prstGeom>
          <a:ln w="9525">
            <a:solidFill>
              <a:srgbClr val="C0C0C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21489" y="234863"/>
            <a:ext cx="8435411" cy="753668"/>
          </a:xfrm>
        </p:spPr>
        <p:txBody>
          <a:bodyPr/>
          <a:lstStyle/>
          <a:p>
            <a:r>
              <a:rPr lang="en-US" dirty="0" smtClean="0"/>
              <a:t>The U.S. has not experienced sustained periods of slow health care spending growth</a:t>
            </a:r>
            <a:endParaRPr lang="en-US" dirty="0"/>
          </a:p>
        </p:txBody>
      </p:sp>
      <p:sp>
        <p:nvSpPr>
          <p:cNvPr id="51" name="TextBox 50"/>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U.S. growth in personal health care expenditures in excess of economic </a:t>
            </a:r>
            <a:r>
              <a:rPr lang="en-US" sz="1400" dirty="0" smtClean="0">
                <a:solidFill>
                  <a:schemeClr val="tx2"/>
                </a:solidFill>
                <a:latin typeface="Calibri Light" panose="020F0302020204030204" pitchFamily="34" charset="0"/>
              </a:rPr>
              <a:t>growth</a:t>
            </a:r>
            <a:r>
              <a:rPr lang="en-US" sz="1400" baseline="30000" dirty="0" smtClean="0">
                <a:solidFill>
                  <a:schemeClr val="tx2"/>
                </a:solidFill>
                <a:latin typeface="Calibri Light" panose="020F0302020204030204" pitchFamily="34" charset="0"/>
              </a:rPr>
              <a:t>*</a:t>
            </a:r>
            <a:endParaRPr lang="en-US" sz="1400" dirty="0">
              <a:solidFill>
                <a:schemeClr val="tx2"/>
              </a:solidFill>
              <a:latin typeface="Calibri Light" panose="020F0302020204030204" pitchFamily="34" charset="0"/>
            </a:endParaRPr>
          </a:p>
          <a:p>
            <a:pPr>
              <a:defRPr/>
            </a:pPr>
            <a:r>
              <a:rPr lang="en-US" sz="1200" dirty="0">
                <a:solidFill>
                  <a:schemeClr val="bg1">
                    <a:lumMod val="50000"/>
                  </a:schemeClr>
                </a:solidFill>
                <a:latin typeface="Calibri Light" panose="020F0302020204030204" pitchFamily="34" charset="0"/>
              </a:rPr>
              <a:t>Percentage points of health care expenditure growth minus GDP growth</a:t>
            </a:r>
          </a:p>
        </p:txBody>
      </p:sp>
      <p:cxnSp>
        <p:nvCxnSpPr>
          <p:cNvPr id="52" name="Straight Connector 51"/>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63" name="McK 5. Source"/>
          <p:cNvSpPr>
            <a:spLocks noChangeArrowheads="1"/>
          </p:cNvSpPr>
          <p:nvPr>
            <p:custDataLst>
              <p:tags r:id="rId18"/>
            </p:custDataLst>
          </p:nvPr>
        </p:nvSpPr>
        <p:spPr bwMode="auto">
          <a:xfrm>
            <a:off x="121488" y="6410556"/>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Centers for Medicare and Medicaid Services; </a:t>
            </a:r>
            <a:r>
              <a:rPr lang="en-US" sz="800" dirty="0" smtClean="0">
                <a:solidFill>
                  <a:schemeClr val="bg1">
                    <a:lumMod val="50000"/>
                  </a:schemeClr>
                </a:solidFill>
                <a:latin typeface="Calibri Light" panose="020F0302020204030204" pitchFamily="34" charset="0"/>
              </a:rPr>
              <a:t>Bureau of Economic Analysis; HPC </a:t>
            </a:r>
            <a:r>
              <a:rPr lang="en-US" sz="800" dirty="0">
                <a:solidFill>
                  <a:schemeClr val="bg1">
                    <a:lumMod val="50000"/>
                  </a:schemeClr>
                </a:solidFill>
                <a:latin typeface="Calibri Light" panose="020F0302020204030204" pitchFamily="34" charset="0"/>
              </a:rPr>
              <a:t>analysis</a:t>
            </a:r>
          </a:p>
        </p:txBody>
      </p:sp>
      <p:sp>
        <p:nvSpPr>
          <p:cNvPr id="9" name="Rectangular Callout 8"/>
          <p:cNvSpPr/>
          <p:nvPr/>
        </p:nvSpPr>
        <p:spPr>
          <a:xfrm>
            <a:off x="1306402" y="1865947"/>
            <a:ext cx="1384154" cy="748322"/>
          </a:xfrm>
          <a:prstGeom prst="wedgeRectCallout">
            <a:avLst>
              <a:gd name="adj1" fmla="val 47922"/>
              <a:gd name="adj2" fmla="val 73616"/>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55978" tIns="46648" rIns="55978" bIns="46648" rtlCol="0" anchor="ctr"/>
          <a:lstStyle/>
          <a:p>
            <a:r>
              <a:rPr lang="en-US" sz="1200" dirty="0">
                <a:ln w="19050">
                  <a:noFill/>
                  <a:prstDash val="solid"/>
                </a:ln>
                <a:latin typeface="+mj-lt"/>
              </a:rPr>
              <a:t>Nixon Executive Order freezing prices and wages</a:t>
            </a:r>
          </a:p>
        </p:txBody>
      </p:sp>
      <p:sp>
        <p:nvSpPr>
          <p:cNvPr id="44" name="Rectangular Callout 43"/>
          <p:cNvSpPr/>
          <p:nvPr/>
        </p:nvSpPr>
        <p:spPr>
          <a:xfrm>
            <a:off x="2944331" y="1865947"/>
            <a:ext cx="1384154" cy="748322"/>
          </a:xfrm>
          <a:prstGeom prst="wedgeRectCallout">
            <a:avLst>
              <a:gd name="adj1" fmla="val -5864"/>
              <a:gd name="adj2" fmla="val 73639"/>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55978" tIns="46648" rIns="55978" bIns="46648" rtlCol="0" anchor="ctr"/>
          <a:lstStyle/>
          <a:p>
            <a:r>
              <a:rPr lang="en-US" sz="1200" dirty="0">
                <a:ln w="19050">
                  <a:noFill/>
                  <a:prstDash val="solid"/>
                </a:ln>
                <a:latin typeface="+mj-lt"/>
              </a:rPr>
              <a:t>Health care industry voluntary effort on cost containment</a:t>
            </a:r>
          </a:p>
        </p:txBody>
      </p:sp>
      <p:sp>
        <p:nvSpPr>
          <p:cNvPr id="46" name="Rectangular Callout 45"/>
          <p:cNvSpPr/>
          <p:nvPr/>
        </p:nvSpPr>
        <p:spPr>
          <a:xfrm>
            <a:off x="4582259" y="1865947"/>
            <a:ext cx="1384154" cy="748322"/>
          </a:xfrm>
          <a:prstGeom prst="wedgeRectCallout">
            <a:avLst>
              <a:gd name="adj1" fmla="val -54173"/>
              <a:gd name="adj2" fmla="val 70391"/>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55978" tIns="46648" rIns="55978" bIns="46648" rtlCol="0" anchor="ctr"/>
          <a:lstStyle/>
          <a:p>
            <a:r>
              <a:rPr lang="en-US" sz="1200" dirty="0">
                <a:ln w="19050">
                  <a:noFill/>
                  <a:prstDash val="solid"/>
                </a:ln>
                <a:latin typeface="+mj-lt"/>
              </a:rPr>
              <a:t>Introduction of Medicare DRG payment system</a:t>
            </a:r>
          </a:p>
        </p:txBody>
      </p:sp>
      <p:sp>
        <p:nvSpPr>
          <p:cNvPr id="48" name="Rectangular Callout 47"/>
          <p:cNvSpPr/>
          <p:nvPr/>
        </p:nvSpPr>
        <p:spPr>
          <a:xfrm>
            <a:off x="6220188" y="1865947"/>
            <a:ext cx="1119634" cy="748322"/>
          </a:xfrm>
          <a:prstGeom prst="wedgeRectCallout">
            <a:avLst>
              <a:gd name="adj1" fmla="val -51048"/>
              <a:gd name="adj2" fmla="val 70970"/>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55978" tIns="46648" rIns="55978" bIns="46648" rtlCol="0" anchor="ctr"/>
          <a:lstStyle/>
          <a:p>
            <a:r>
              <a:rPr lang="en-US" sz="1200" dirty="0">
                <a:ln w="19050">
                  <a:noFill/>
                  <a:prstDash val="solid"/>
                </a:ln>
                <a:latin typeface="+mj-lt"/>
              </a:rPr>
              <a:t>Rise of managed care plans</a:t>
            </a:r>
          </a:p>
        </p:txBody>
      </p:sp>
      <p:grpSp>
        <p:nvGrpSpPr>
          <p:cNvPr id="45" name="Group 44"/>
          <p:cNvGrpSpPr/>
          <p:nvPr/>
        </p:nvGrpSpPr>
        <p:grpSpPr>
          <a:xfrm>
            <a:off x="8556900" y="62718"/>
            <a:ext cx="526780" cy="525890"/>
            <a:chOff x="8386059" y="61469"/>
            <a:chExt cx="516263" cy="515421"/>
          </a:xfrm>
        </p:grpSpPr>
        <p:sp>
          <p:nvSpPr>
            <p:cNvPr id="49" name="Oval 48"/>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50" name="Oval 49"/>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53" name="Oval 5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4" name="Oval 5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2407374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Object 34" hidden="1"/>
          <p:cNvGraphicFramePr>
            <a:graphicFrameLocks noChangeAspect="1"/>
          </p:cNvGraphicFramePr>
          <p:nvPr>
            <p:custDataLst>
              <p:tags r:id="rId2"/>
            </p:custDataLst>
            <p:extLst>
              <p:ext uri="{D42A27DB-BD31-4B8C-83A1-F6EECF244321}">
                <p14:modId xmlns:p14="http://schemas.microsoft.com/office/powerpoint/2010/main" val="126668419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67906"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621" y="1621"/>
                        <a:ext cx="1619" cy="1619"/>
                      </a:xfrm>
                      <a:prstGeom prst="rect">
                        <a:avLst/>
                      </a:prstGeom>
                    </p:spPr>
                  </p:pic>
                </p:oleObj>
              </mc:Fallback>
            </mc:AlternateContent>
          </a:graphicData>
        </a:graphic>
      </p:graphicFrame>
      <p:sp>
        <p:nvSpPr>
          <p:cNvPr id="34" name="Rectangle 33"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cs typeface="Arial"/>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a:t>From 2001 to 2009, </a:t>
            </a:r>
            <a:r>
              <a:rPr lang="en-US" dirty="0" smtClean="0"/>
              <a:t>the difference between Massachusetts and </a:t>
            </a:r>
            <a:br>
              <a:rPr lang="en-US" dirty="0" smtClean="0"/>
            </a:br>
            <a:r>
              <a:rPr lang="en-US" dirty="0" smtClean="0"/>
              <a:t>the U.S. grew</a:t>
            </a:r>
            <a:endParaRPr lang="en-US" dirty="0"/>
          </a:p>
        </p:txBody>
      </p:sp>
      <p:graphicFrame>
        <p:nvGraphicFramePr>
          <p:cNvPr id="3" name="Object 2"/>
          <p:cNvGraphicFramePr>
            <a:graphicFrameLocks/>
          </p:cNvGraphicFramePr>
          <p:nvPr>
            <p:custDataLst>
              <p:tags r:id="rId4"/>
            </p:custDataLst>
            <p:extLst>
              <p:ext uri="{D42A27DB-BD31-4B8C-83A1-F6EECF244321}">
                <p14:modId xmlns:p14="http://schemas.microsoft.com/office/powerpoint/2010/main" val="1422040222"/>
              </p:ext>
            </p:extLst>
          </p:nvPr>
        </p:nvGraphicFramePr>
        <p:xfrm>
          <a:off x="304800" y="2857500"/>
          <a:ext cx="7496189" cy="2686185"/>
        </p:xfrm>
        <a:graphic>
          <a:graphicData uri="http://schemas.openxmlformats.org/presentationml/2006/ole">
            <mc:AlternateContent xmlns:mc="http://schemas.openxmlformats.org/markup-compatibility/2006">
              <mc:Choice xmlns:v="urn:schemas-microsoft-com:vml" Requires="v">
                <p:oleObj spid="_x0000_s167907" name="Chart" r:id="rId20" imgW="7496189" imgH="2686185" progId="MSGraph.Chart.8">
                  <p:embed followColorScheme="full"/>
                </p:oleObj>
              </mc:Choice>
              <mc:Fallback>
                <p:oleObj name="Chart" r:id="rId20" imgW="7496189" imgH="2686185" progId="MSGraph.Chart.8">
                  <p:embed followColorScheme="full"/>
                  <p:pic>
                    <p:nvPicPr>
                      <p:cNvPr id="0" name=""/>
                      <p:cNvPicPr/>
                      <p:nvPr/>
                    </p:nvPicPr>
                    <p:blipFill>
                      <a:blip r:embed="rId21"/>
                      <a:stretch>
                        <a:fillRect/>
                      </a:stretch>
                    </p:blipFill>
                    <p:spPr>
                      <a:xfrm>
                        <a:off x="304800" y="2857500"/>
                        <a:ext cx="7496189" cy="2686185"/>
                      </a:xfrm>
                      <a:prstGeom prst="rect">
                        <a:avLst/>
                      </a:prstGeom>
                    </p:spPr>
                  </p:pic>
                </p:oleObj>
              </mc:Fallback>
            </mc:AlternateContent>
          </a:graphicData>
        </a:graphic>
      </p:graphicFrame>
      <p:sp>
        <p:nvSpPr>
          <p:cNvPr id="10" name="Rectangle 9"/>
          <p:cNvSpPr/>
          <p:nvPr>
            <p:custDataLst>
              <p:tags r:id="rId5"/>
            </p:custDataLst>
          </p:nvPr>
        </p:nvSpPr>
        <p:spPr bwMode="auto">
          <a:xfrm>
            <a:off x="751840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E0255A4A-150A-46C5-A591-2C276658BDF4}" type="datetime'''''''''2''''''''00''''''''9'">
              <a:rPr lang="en-US" sz="1400">
                <a:solidFill>
                  <a:schemeClr val="tx1"/>
                </a:solidFill>
              </a:rPr>
              <a:pPr algn="ctr"/>
              <a:t>2009</a:t>
            </a:fld>
            <a:endParaRPr lang="en-US" sz="1400">
              <a:solidFill>
                <a:schemeClr val="tx1"/>
              </a:solidFill>
              <a:sym typeface="+mn-lt"/>
            </a:endParaRPr>
          </a:p>
        </p:txBody>
      </p:sp>
      <p:sp>
        <p:nvSpPr>
          <p:cNvPr id="11" name="Rectangle 10"/>
          <p:cNvSpPr/>
          <p:nvPr>
            <p:custDataLst>
              <p:tags r:id="rId6"/>
            </p:custDataLst>
          </p:nvPr>
        </p:nvSpPr>
        <p:spPr bwMode="auto">
          <a:xfrm>
            <a:off x="679450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49231F03-73CB-4391-A25E-9F9BBC319C0C}" type="datetime'''''''''''''''''''''''''''''2''0''07'">
              <a:rPr lang="en-US" sz="1400">
                <a:solidFill>
                  <a:schemeClr val="tx1"/>
                </a:solidFill>
              </a:rPr>
              <a:pPr algn="ctr"/>
              <a:t>2007</a:t>
            </a:fld>
            <a:endParaRPr lang="en-US" sz="1400">
              <a:solidFill>
                <a:schemeClr val="tx1"/>
              </a:solidFill>
              <a:sym typeface="+mn-lt"/>
            </a:endParaRPr>
          </a:p>
        </p:txBody>
      </p:sp>
      <p:sp>
        <p:nvSpPr>
          <p:cNvPr id="12" name="Rectangle 11"/>
          <p:cNvSpPr/>
          <p:nvPr>
            <p:custDataLst>
              <p:tags r:id="rId7"/>
            </p:custDataLst>
          </p:nvPr>
        </p:nvSpPr>
        <p:spPr bwMode="auto">
          <a:xfrm>
            <a:off x="607060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54DCA95D-7112-456E-A427-BD33E3AA1C9C}" type="datetime'''''''''''''''''''''20''''''05'''''''''''''''''">
              <a:rPr lang="en-US" sz="1400">
                <a:solidFill>
                  <a:schemeClr val="tx1"/>
                </a:solidFill>
              </a:rPr>
              <a:pPr algn="ctr"/>
              <a:t>2005</a:t>
            </a:fld>
            <a:endParaRPr lang="en-US" sz="1400">
              <a:solidFill>
                <a:schemeClr val="tx1"/>
              </a:solidFill>
              <a:sym typeface="+mn-lt"/>
            </a:endParaRPr>
          </a:p>
        </p:txBody>
      </p:sp>
      <p:sp>
        <p:nvSpPr>
          <p:cNvPr id="13" name="Rectangle 12"/>
          <p:cNvSpPr/>
          <p:nvPr>
            <p:custDataLst>
              <p:tags r:id="rId8"/>
            </p:custDataLst>
          </p:nvPr>
        </p:nvSpPr>
        <p:spPr bwMode="auto">
          <a:xfrm>
            <a:off x="5337175"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DE70133D-BB76-4CC4-AEE8-D1DD4DFD636A}" type="datetime'''''''2''''''''''''''''''''''''''''0''0''3'''''''''''''''">
              <a:rPr lang="en-US" sz="1400">
                <a:solidFill>
                  <a:schemeClr val="tx1"/>
                </a:solidFill>
              </a:rPr>
              <a:pPr algn="ctr"/>
              <a:t>2003</a:t>
            </a:fld>
            <a:endParaRPr lang="en-US" sz="1400">
              <a:solidFill>
                <a:schemeClr val="tx1"/>
              </a:solidFill>
              <a:sym typeface="+mn-lt"/>
            </a:endParaRPr>
          </a:p>
        </p:txBody>
      </p:sp>
      <p:sp>
        <p:nvSpPr>
          <p:cNvPr id="4" name="Rectangle 3"/>
          <p:cNvSpPr/>
          <p:nvPr>
            <p:custDataLst>
              <p:tags r:id="rId9"/>
            </p:custDataLst>
          </p:nvPr>
        </p:nvSpPr>
        <p:spPr bwMode="auto">
          <a:xfrm>
            <a:off x="4613275"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4E7BC483-4E19-4830-A1D4-44305618EF90}" type="datetime'''2''''0''''''''0''1'''''''''''">
              <a:rPr lang="en-US" sz="1400">
                <a:solidFill>
                  <a:schemeClr val="tx1"/>
                </a:solidFill>
              </a:rPr>
              <a:pPr algn="ctr"/>
              <a:t>2001</a:t>
            </a:fld>
            <a:endParaRPr lang="en-US" sz="1400">
              <a:solidFill>
                <a:schemeClr val="tx1"/>
              </a:solidFill>
              <a:sym typeface="+mn-lt"/>
            </a:endParaRPr>
          </a:p>
        </p:txBody>
      </p:sp>
      <p:sp>
        <p:nvSpPr>
          <p:cNvPr id="5" name="Rectangle 4"/>
          <p:cNvSpPr/>
          <p:nvPr>
            <p:custDataLst>
              <p:tags r:id="rId10"/>
            </p:custDataLst>
          </p:nvPr>
        </p:nvSpPr>
        <p:spPr bwMode="auto">
          <a:xfrm>
            <a:off x="3889375"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38934496-F858-4A70-A333-DBF453049C06}" type="datetime'1''''''9''''''''''''''''9''''''''''''9'''''''''''''''''''">
              <a:rPr lang="en-US" sz="1400">
                <a:solidFill>
                  <a:schemeClr val="tx1"/>
                </a:solidFill>
              </a:rPr>
              <a:pPr algn="ctr"/>
              <a:t>1999</a:t>
            </a:fld>
            <a:endParaRPr lang="en-US" sz="1400">
              <a:solidFill>
                <a:schemeClr val="tx1"/>
              </a:solidFill>
              <a:sym typeface="+mn-lt"/>
            </a:endParaRPr>
          </a:p>
        </p:txBody>
      </p:sp>
      <p:sp>
        <p:nvSpPr>
          <p:cNvPr id="6" name="Rectangle 5"/>
          <p:cNvSpPr/>
          <p:nvPr>
            <p:custDataLst>
              <p:tags r:id="rId11"/>
            </p:custDataLst>
          </p:nvPr>
        </p:nvSpPr>
        <p:spPr bwMode="auto">
          <a:xfrm>
            <a:off x="3165475"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B2ACEE86-6C5F-43D6-B8DF-C7994ABAA2FD}" type="datetime'''''''1''''''''''''''''''''''''''''9''''''''9''''7'''">
              <a:rPr lang="en-US" sz="1400">
                <a:solidFill>
                  <a:schemeClr val="tx1"/>
                </a:solidFill>
              </a:rPr>
              <a:pPr algn="ctr"/>
              <a:t>1997</a:t>
            </a:fld>
            <a:endParaRPr lang="en-US" sz="1400">
              <a:solidFill>
                <a:schemeClr val="tx1"/>
              </a:solidFill>
              <a:sym typeface="+mn-lt"/>
            </a:endParaRPr>
          </a:p>
        </p:txBody>
      </p:sp>
      <p:sp>
        <p:nvSpPr>
          <p:cNvPr id="7" name="Rectangle 6"/>
          <p:cNvSpPr/>
          <p:nvPr>
            <p:custDataLst>
              <p:tags r:id="rId12"/>
            </p:custDataLst>
          </p:nvPr>
        </p:nvSpPr>
        <p:spPr bwMode="auto">
          <a:xfrm>
            <a:off x="243205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0B3345A-DBE3-461D-91CF-7BAC5E30ECDC}" type="datetime'1''''9''''''''''''''''''''''''9''''''''''''''''''''''5'''''">
              <a:rPr lang="en-US" sz="1400">
                <a:solidFill>
                  <a:schemeClr val="tx1"/>
                </a:solidFill>
              </a:rPr>
              <a:pPr algn="ctr"/>
              <a:t>1995</a:t>
            </a:fld>
            <a:endParaRPr lang="en-US" sz="1400">
              <a:solidFill>
                <a:schemeClr val="tx1"/>
              </a:solidFill>
              <a:sym typeface="+mn-lt"/>
            </a:endParaRPr>
          </a:p>
        </p:txBody>
      </p:sp>
      <p:sp>
        <p:nvSpPr>
          <p:cNvPr id="8" name="Rectangle 7"/>
          <p:cNvSpPr/>
          <p:nvPr>
            <p:custDataLst>
              <p:tags r:id="rId13"/>
            </p:custDataLst>
          </p:nvPr>
        </p:nvSpPr>
        <p:spPr bwMode="auto">
          <a:xfrm>
            <a:off x="170815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7B80810C-3388-452D-8F2D-4944009052A3}" type="datetime'1''''''''''''''''''''''''9''''''93'''''''''''''''''''''''''''">
              <a:rPr lang="en-US" sz="1400">
                <a:solidFill>
                  <a:schemeClr val="tx1"/>
                </a:solidFill>
              </a:rPr>
              <a:pPr algn="ctr"/>
              <a:t>1993</a:t>
            </a:fld>
            <a:endParaRPr lang="en-US" sz="1400">
              <a:solidFill>
                <a:schemeClr val="tx1"/>
              </a:solidFill>
              <a:sym typeface="+mn-lt"/>
            </a:endParaRPr>
          </a:p>
        </p:txBody>
      </p:sp>
      <p:sp>
        <p:nvSpPr>
          <p:cNvPr id="9" name="Rectangle 8"/>
          <p:cNvSpPr/>
          <p:nvPr>
            <p:custDataLst>
              <p:tags r:id="rId14"/>
            </p:custDataLst>
          </p:nvPr>
        </p:nvSpPr>
        <p:spPr bwMode="auto">
          <a:xfrm>
            <a:off x="984250" y="5381625"/>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D0ECC945-F682-49CA-9D7B-E2FE512460C3}" type="datetime'''''''1''''''''9''''''''''''9''''''''''''''''''''''1'''">
              <a:rPr lang="en-US" sz="1400">
                <a:solidFill>
                  <a:schemeClr val="tx1"/>
                </a:solidFill>
              </a:rPr>
              <a:pPr algn="ctr"/>
              <a:t>1991</a:t>
            </a:fld>
            <a:endParaRPr lang="en-US" sz="1400" dirty="0">
              <a:solidFill>
                <a:schemeClr val="tx1"/>
              </a:solidFill>
              <a:sym typeface="+mn-lt"/>
            </a:endParaRPr>
          </a:p>
        </p:txBody>
      </p:sp>
      <p:sp>
        <p:nvSpPr>
          <p:cNvPr id="14" name="Up-Down Arrow 13"/>
          <p:cNvSpPr/>
          <p:nvPr/>
        </p:nvSpPr>
        <p:spPr>
          <a:xfrm>
            <a:off x="7623263" y="3370690"/>
            <a:ext cx="168058" cy="538905"/>
          </a:xfrm>
          <a:prstGeom prst="upDownArrow">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cxnSp>
        <p:nvCxnSpPr>
          <p:cNvPr id="15" name="Straight Connector 14"/>
          <p:cNvCxnSpPr/>
          <p:nvPr/>
        </p:nvCxnSpPr>
        <p:spPr>
          <a:xfrm>
            <a:off x="7539035" y="3901966"/>
            <a:ext cx="3166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548961" y="3360971"/>
            <a:ext cx="3166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Up-Down Arrow 16"/>
          <p:cNvSpPr/>
          <p:nvPr/>
        </p:nvSpPr>
        <p:spPr>
          <a:xfrm>
            <a:off x="4757974" y="4101195"/>
            <a:ext cx="168058" cy="269453"/>
          </a:xfrm>
          <a:prstGeom prst="upDownArrow">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cxnSp>
        <p:nvCxnSpPr>
          <p:cNvPr id="18" name="Straight Connector 17"/>
          <p:cNvCxnSpPr/>
          <p:nvPr/>
        </p:nvCxnSpPr>
        <p:spPr>
          <a:xfrm>
            <a:off x="4683672" y="4371692"/>
            <a:ext cx="3166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683672" y="4099575"/>
            <a:ext cx="3166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143125" y="3424141"/>
            <a:ext cx="876992" cy="471042"/>
          </a:xfrm>
          <a:prstGeom prst="rect">
            <a:avLst/>
          </a:prstGeom>
          <a:noFill/>
        </p:spPr>
        <p:txBody>
          <a:bodyPr wrap="square" lIns="93296" tIns="46648" rIns="93296" bIns="46648" rtlCol="0">
            <a:spAutoFit/>
          </a:bodyPr>
          <a:lstStyle/>
          <a:p>
            <a:r>
              <a:rPr lang="en-US" sz="1200" dirty="0">
                <a:latin typeface="Calibri Light" panose="020F0302020204030204" pitchFamily="34" charset="0"/>
              </a:rPr>
              <a:t>MA per capita PHC</a:t>
            </a:r>
          </a:p>
        </p:txBody>
      </p:sp>
      <p:sp>
        <p:nvSpPr>
          <p:cNvPr id="21" name="TextBox 20"/>
          <p:cNvSpPr txBox="1"/>
          <p:nvPr/>
        </p:nvSpPr>
        <p:spPr>
          <a:xfrm>
            <a:off x="7992789" y="4455443"/>
            <a:ext cx="876992" cy="471042"/>
          </a:xfrm>
          <a:prstGeom prst="rect">
            <a:avLst/>
          </a:prstGeom>
          <a:noFill/>
        </p:spPr>
        <p:txBody>
          <a:bodyPr wrap="square" lIns="93296" tIns="46648" rIns="93296" bIns="46648" rtlCol="0">
            <a:spAutoFit/>
          </a:bodyPr>
          <a:lstStyle/>
          <a:p>
            <a:r>
              <a:rPr lang="en-US" sz="1200" dirty="0">
                <a:latin typeface="Calibri Light" panose="020F0302020204030204" pitchFamily="34" charset="0"/>
              </a:rPr>
              <a:t>U.S. per capita PHC</a:t>
            </a:r>
          </a:p>
        </p:txBody>
      </p:sp>
      <p:sp>
        <p:nvSpPr>
          <p:cNvPr id="22" name="Right Brace 21"/>
          <p:cNvSpPr/>
          <p:nvPr/>
        </p:nvSpPr>
        <p:spPr>
          <a:xfrm>
            <a:off x="7935684" y="3390127"/>
            <a:ext cx="213131" cy="1863011"/>
          </a:xfrm>
          <a:prstGeom prst="rightBrace">
            <a:avLst>
              <a:gd name="adj1" fmla="val 8333"/>
              <a:gd name="adj2" fmla="val 13965"/>
            </a:avLst>
          </a:prstGeom>
          <a:ln w="19050">
            <a:solidFill>
              <a:srgbClr val="0C2D83"/>
            </a:solidFill>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3" name="Right Brace 22"/>
          <p:cNvSpPr/>
          <p:nvPr/>
        </p:nvSpPr>
        <p:spPr>
          <a:xfrm>
            <a:off x="7796006" y="3880909"/>
            <a:ext cx="173559" cy="1371470"/>
          </a:xfrm>
          <a:prstGeom prst="rightBrace">
            <a:avLst>
              <a:gd name="adj1" fmla="val 14298"/>
              <a:gd name="adj2" fmla="val 58725"/>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4" name="Rectangle 23"/>
          <p:cNvSpPr/>
          <p:nvPr/>
        </p:nvSpPr>
        <p:spPr>
          <a:xfrm>
            <a:off x="7317594" y="2886386"/>
            <a:ext cx="818158" cy="471042"/>
          </a:xfrm>
          <a:prstGeom prst="rect">
            <a:avLst/>
          </a:prstGeom>
          <a:noFill/>
          <a:effectLst/>
        </p:spPr>
        <p:txBody>
          <a:bodyPr wrap="none" lIns="93296" tIns="46648" rIns="93296" bIns="46648">
            <a:spAutoFit/>
          </a:bodyPr>
          <a:lstStyle/>
          <a:p>
            <a:pPr algn="ctr"/>
            <a:r>
              <a:rPr lang="en-US" sz="2400" dirty="0">
                <a:ln w="18415" cmpd="sng">
                  <a:solidFill>
                    <a:schemeClr val="bg1">
                      <a:lumMod val="50000"/>
                    </a:schemeClr>
                  </a:solidFill>
                  <a:prstDash val="solid"/>
                </a:ln>
                <a:solidFill>
                  <a:schemeClr val="bg1">
                    <a:lumMod val="50000"/>
                  </a:schemeClr>
                </a:solidFill>
              </a:rPr>
              <a:t>36%</a:t>
            </a:r>
            <a:endParaRPr lang="en-US" sz="3700" dirty="0">
              <a:ln w="18415" cmpd="sng">
                <a:solidFill>
                  <a:schemeClr val="bg1">
                    <a:lumMod val="50000"/>
                  </a:schemeClr>
                </a:solidFill>
                <a:prstDash val="solid"/>
              </a:ln>
              <a:solidFill>
                <a:schemeClr val="bg1">
                  <a:lumMod val="50000"/>
                </a:schemeClr>
              </a:solidFill>
            </a:endParaRPr>
          </a:p>
        </p:txBody>
      </p:sp>
      <p:sp>
        <p:nvSpPr>
          <p:cNvPr id="25" name="Rectangle 24"/>
          <p:cNvSpPr/>
          <p:nvPr/>
        </p:nvSpPr>
        <p:spPr>
          <a:xfrm>
            <a:off x="4505931" y="3641187"/>
            <a:ext cx="818158" cy="471042"/>
          </a:xfrm>
          <a:prstGeom prst="rect">
            <a:avLst/>
          </a:prstGeom>
          <a:noFill/>
          <a:effectLst/>
        </p:spPr>
        <p:txBody>
          <a:bodyPr wrap="none" lIns="93296" tIns="46648" rIns="93296" bIns="46648">
            <a:spAutoFit/>
          </a:bodyPr>
          <a:lstStyle/>
          <a:p>
            <a:pPr algn="ctr"/>
            <a:r>
              <a:rPr lang="en-US" sz="2400" dirty="0">
                <a:ln w="18415" cmpd="sng">
                  <a:solidFill>
                    <a:schemeClr val="bg1">
                      <a:lumMod val="50000"/>
                    </a:schemeClr>
                  </a:solidFill>
                  <a:prstDash val="solid"/>
                </a:ln>
                <a:solidFill>
                  <a:schemeClr val="bg1">
                    <a:lumMod val="50000"/>
                  </a:schemeClr>
                </a:solidFill>
              </a:rPr>
              <a:t>26%</a:t>
            </a:r>
            <a:endParaRPr lang="en-US" sz="3700" dirty="0">
              <a:ln w="18415" cmpd="sng">
                <a:solidFill>
                  <a:schemeClr val="bg1">
                    <a:lumMod val="50000"/>
                  </a:schemeClr>
                </a:solidFill>
                <a:prstDash val="solid"/>
              </a:ln>
              <a:solidFill>
                <a:schemeClr val="bg1">
                  <a:lumMod val="50000"/>
                </a:schemeClr>
              </a:solidFill>
            </a:endParaRPr>
          </a:p>
        </p:txBody>
      </p:sp>
      <p:sp>
        <p:nvSpPr>
          <p:cNvPr id="26" name="TextBox 25"/>
          <p:cNvSpPr txBox="1"/>
          <p:nvPr/>
        </p:nvSpPr>
        <p:spPr>
          <a:xfrm>
            <a:off x="3714083" y="3609783"/>
            <a:ext cx="842569" cy="533848"/>
          </a:xfrm>
          <a:prstGeom prst="rect">
            <a:avLst/>
          </a:prstGeom>
          <a:noFill/>
        </p:spPr>
        <p:txBody>
          <a:bodyPr wrap="square" lIns="0" tIns="46648" rIns="0" bIns="46648" rtlCol="0">
            <a:spAutoFit/>
          </a:bodyPr>
          <a:lstStyle/>
          <a:p>
            <a:pPr algn="r"/>
            <a:r>
              <a:rPr lang="en-US" sz="1400" b="1" dirty="0">
                <a:solidFill>
                  <a:schemeClr val="bg1">
                    <a:lumMod val="50000"/>
                  </a:schemeClr>
                </a:solidFill>
                <a:latin typeface="+mj-lt"/>
              </a:rPr>
              <a:t>difference in 2001</a:t>
            </a:r>
          </a:p>
        </p:txBody>
      </p:sp>
      <p:sp>
        <p:nvSpPr>
          <p:cNvPr id="27" name="TextBox 26"/>
          <p:cNvSpPr txBox="1"/>
          <p:nvPr/>
        </p:nvSpPr>
        <p:spPr>
          <a:xfrm>
            <a:off x="8039048" y="2856279"/>
            <a:ext cx="842569" cy="533848"/>
          </a:xfrm>
          <a:prstGeom prst="rect">
            <a:avLst/>
          </a:prstGeom>
          <a:noFill/>
        </p:spPr>
        <p:txBody>
          <a:bodyPr wrap="square" lIns="0" tIns="46648" rIns="0" bIns="46648" rtlCol="0">
            <a:spAutoFit/>
          </a:bodyPr>
          <a:lstStyle/>
          <a:p>
            <a:r>
              <a:rPr lang="en-US" sz="1400" b="1" dirty="0">
                <a:solidFill>
                  <a:schemeClr val="bg1">
                    <a:lumMod val="50000"/>
                  </a:schemeClr>
                </a:solidFill>
                <a:latin typeface="+mj-lt"/>
              </a:rPr>
              <a:t>difference in 2009</a:t>
            </a:r>
          </a:p>
        </p:txBody>
      </p:sp>
      <p:sp>
        <p:nvSpPr>
          <p:cNvPr id="28" name="Flowchart: Process 27"/>
          <p:cNvSpPr/>
          <p:nvPr/>
        </p:nvSpPr>
        <p:spPr>
          <a:xfrm>
            <a:off x="4786484" y="2664481"/>
            <a:ext cx="2948249" cy="129028"/>
          </a:xfrm>
          <a:prstGeom prst="flowChartProcess">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9" name="Down Arrow 28"/>
          <p:cNvSpPr/>
          <p:nvPr/>
        </p:nvSpPr>
        <p:spPr>
          <a:xfrm>
            <a:off x="4737960" y="2781103"/>
            <a:ext cx="195936" cy="972309"/>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0" name="Down Arrow 29"/>
          <p:cNvSpPr/>
          <p:nvPr/>
        </p:nvSpPr>
        <p:spPr>
          <a:xfrm>
            <a:off x="7587022" y="2779483"/>
            <a:ext cx="195936" cy="22318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1" name="Rectangle 30"/>
          <p:cNvSpPr/>
          <p:nvPr/>
        </p:nvSpPr>
        <p:spPr>
          <a:xfrm>
            <a:off x="4952787" y="2155882"/>
            <a:ext cx="538459" cy="471042"/>
          </a:xfrm>
          <a:prstGeom prst="rect">
            <a:avLst/>
          </a:prstGeom>
          <a:noFill/>
          <a:effectLst/>
        </p:spPr>
        <p:txBody>
          <a:bodyPr wrap="none" lIns="93296" tIns="46648" rIns="93296" bIns="46648">
            <a:spAutoFit/>
          </a:bodyPr>
          <a:lstStyle/>
          <a:p>
            <a:pPr algn="ctr"/>
            <a:r>
              <a:rPr lang="en-US" sz="2400" dirty="0">
                <a:ln w="18415" cmpd="sng">
                  <a:solidFill>
                    <a:srgbClr val="0C2D83"/>
                  </a:solidFill>
                  <a:prstDash val="solid"/>
                </a:ln>
                <a:solidFill>
                  <a:srgbClr val="0C2D83"/>
                </a:solidFill>
              </a:rPr>
              <a:t>10</a:t>
            </a:r>
            <a:endParaRPr lang="en-US" sz="3700" dirty="0">
              <a:ln w="18415" cmpd="sng">
                <a:solidFill>
                  <a:srgbClr val="0C2D83"/>
                </a:solidFill>
                <a:prstDash val="solid"/>
              </a:ln>
              <a:solidFill>
                <a:srgbClr val="0C2D83"/>
              </a:solidFill>
            </a:endParaRPr>
          </a:p>
        </p:txBody>
      </p:sp>
      <p:sp>
        <p:nvSpPr>
          <p:cNvPr id="32" name="TextBox 31"/>
          <p:cNvSpPr txBox="1"/>
          <p:nvPr/>
        </p:nvSpPr>
        <p:spPr>
          <a:xfrm>
            <a:off x="5362055" y="2124478"/>
            <a:ext cx="2547801" cy="533848"/>
          </a:xfrm>
          <a:prstGeom prst="rect">
            <a:avLst/>
          </a:prstGeom>
          <a:noFill/>
        </p:spPr>
        <p:txBody>
          <a:bodyPr wrap="square" lIns="93296" tIns="46648" rIns="93296" bIns="46648" rtlCol="0">
            <a:spAutoFit/>
          </a:bodyPr>
          <a:lstStyle/>
          <a:p>
            <a:r>
              <a:rPr lang="en-US" sz="1400" b="1" dirty="0">
                <a:solidFill>
                  <a:srgbClr val="0C2D83"/>
                </a:solidFill>
                <a:latin typeface="+mj-lt"/>
              </a:rPr>
              <a:t>percentage point growth in gap between MA and U.S. (’01-’09)</a:t>
            </a:r>
          </a:p>
        </p:txBody>
      </p:sp>
      <p:sp>
        <p:nvSpPr>
          <p:cNvPr id="36" name="TextBox 35"/>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Difference between </a:t>
            </a:r>
            <a:r>
              <a:rPr lang="en-US" sz="1400" dirty="0" smtClean="0">
                <a:solidFill>
                  <a:schemeClr val="tx2"/>
                </a:solidFill>
                <a:latin typeface="Calibri Light" panose="020F0302020204030204" pitchFamily="34" charset="0"/>
              </a:rPr>
              <a:t>Massachusetts </a:t>
            </a:r>
            <a:r>
              <a:rPr lang="en-US" sz="1400" dirty="0">
                <a:solidFill>
                  <a:schemeClr val="tx2"/>
                </a:solidFill>
                <a:latin typeface="Calibri Light" panose="020F0302020204030204" pitchFamily="34" charset="0"/>
              </a:rPr>
              <a:t>and U.S. per capita personal health care expenditures</a:t>
            </a:r>
            <a:r>
              <a:rPr lang="en-US" sz="1400" baseline="30000" dirty="0">
                <a:solidFill>
                  <a:schemeClr val="tx2"/>
                </a:solidFill>
                <a:latin typeface="Calibri Light" panose="020F0302020204030204" pitchFamily="34" charset="0"/>
              </a:rPr>
              <a:t>*</a:t>
            </a:r>
          </a:p>
          <a:p>
            <a:pPr>
              <a:defRPr/>
            </a:pPr>
            <a:r>
              <a:rPr lang="en-US" sz="1200" dirty="0">
                <a:solidFill>
                  <a:schemeClr val="bg1">
                    <a:lumMod val="50000"/>
                  </a:schemeClr>
                </a:solidFill>
                <a:latin typeface="Calibri Light" panose="020F0302020204030204" pitchFamily="34" charset="0"/>
              </a:rPr>
              <a:t>Percent difference from national average</a:t>
            </a:r>
          </a:p>
        </p:txBody>
      </p:sp>
      <p:cxnSp>
        <p:nvCxnSpPr>
          <p:cNvPr id="37" name="Straight Connector 36"/>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38" name="McK 5. Source"/>
          <p:cNvSpPr>
            <a:spLocks noChangeArrowheads="1"/>
          </p:cNvSpPr>
          <p:nvPr>
            <p:custDataLst>
              <p:tags r:id="rId15"/>
            </p:custDataLst>
          </p:nvPr>
        </p:nvSpPr>
        <p:spPr bwMode="auto">
          <a:xfrm>
            <a:off x="121488" y="6394478"/>
            <a:ext cx="6988830"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Bureau of Economic Analysis; Center for Health Information and Analysis;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Census Bureau; HPC analysis</a:t>
            </a:r>
          </a:p>
        </p:txBody>
      </p:sp>
      <p:grpSp>
        <p:nvGrpSpPr>
          <p:cNvPr id="53" name="Group 52"/>
          <p:cNvGrpSpPr/>
          <p:nvPr/>
        </p:nvGrpSpPr>
        <p:grpSpPr>
          <a:xfrm>
            <a:off x="8556900" y="62718"/>
            <a:ext cx="526780" cy="525890"/>
            <a:chOff x="8386059" y="61469"/>
            <a:chExt cx="516263" cy="515421"/>
          </a:xfrm>
        </p:grpSpPr>
        <p:sp>
          <p:nvSpPr>
            <p:cNvPr id="54" name="Oval 53"/>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55" name="Oval 54"/>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56" name="Oval 55"/>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7" name="Oval 56"/>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26971882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9" y="234863"/>
            <a:ext cx="8794113" cy="738664"/>
          </a:xfrm>
        </p:spPr>
        <p:txBody>
          <a:bodyPr/>
          <a:lstStyle/>
          <a:p>
            <a:r>
              <a:rPr lang="en-US" dirty="0" smtClean="0"/>
              <a:t>Commercial prices were the primary driver of the increased </a:t>
            </a:r>
            <a:br>
              <a:rPr lang="en-US" dirty="0" smtClean="0"/>
            </a:br>
            <a:r>
              <a:rPr lang="en-US" dirty="0" smtClean="0"/>
              <a:t>difference from the U.S. average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73917737"/>
              </p:ext>
            </p:extLst>
          </p:nvPr>
        </p:nvGraphicFramePr>
        <p:xfrm>
          <a:off x="575110" y="1093045"/>
          <a:ext cx="7993781" cy="4908808"/>
        </p:xfrm>
        <a:graphic>
          <a:graphicData uri="http://schemas.openxmlformats.org/drawingml/2006/table">
            <a:tbl>
              <a:tblPr firstRow="1" bandRow="1">
                <a:effectLst/>
                <a:tableStyleId>{2D5ABB26-0587-4C30-8999-92F81FD0307C}</a:tableStyleId>
              </a:tblPr>
              <a:tblGrid>
                <a:gridCol w="1153933"/>
                <a:gridCol w="3419924"/>
                <a:gridCol w="3419924"/>
              </a:tblGrid>
              <a:tr h="467425">
                <a:tc>
                  <a:txBody>
                    <a:bodyPr/>
                    <a:lstStyle/>
                    <a:p>
                      <a:endParaRPr lang="en-US" sz="1300" b="1" baseline="30000" dirty="0">
                        <a:solidFill>
                          <a:schemeClr val="tx1"/>
                        </a:solidFill>
                        <a:latin typeface="Calibri Light" panose="020F0302020204030204" pitchFamily="34" charset="0"/>
                      </a:endParaRPr>
                    </a:p>
                  </a:txBody>
                  <a:tcPr marL="93303" marR="93303" marT="46649" marB="46649" anchor="ctr">
                    <a:lnB w="12700" cap="flat" cmpd="sng" algn="ctr">
                      <a:solidFill>
                        <a:schemeClr val="bg1">
                          <a:lumMod val="50000"/>
                        </a:schemeClr>
                      </a:solidFill>
                      <a:prstDash val="solid"/>
                      <a:round/>
                      <a:headEnd type="none" w="med" len="med"/>
                      <a:tailEnd type="none" w="med" len="med"/>
                    </a:lnB>
                    <a:noFill/>
                  </a:tcPr>
                </a:tc>
                <a:tc>
                  <a:txBody>
                    <a:bodyPr/>
                    <a:lstStyle/>
                    <a:p>
                      <a:pPr algn="ctr"/>
                      <a:r>
                        <a:rPr lang="en-US" sz="1300" b="0" dirty="0" smtClean="0">
                          <a:solidFill>
                            <a:schemeClr val="bg1">
                              <a:lumMod val="50000"/>
                            </a:schemeClr>
                          </a:solidFill>
                          <a:latin typeface="Calibri Light" panose="020F0302020204030204" pitchFamily="34" charset="0"/>
                        </a:rPr>
                        <a:t>Levels of spending</a:t>
                      </a:r>
                      <a:endParaRPr lang="en-US" sz="1300" b="0" dirty="0">
                        <a:solidFill>
                          <a:schemeClr val="bg1">
                            <a:lumMod val="50000"/>
                          </a:schemeClr>
                        </a:solidFill>
                        <a:latin typeface="Calibri Light" panose="020F0302020204030204" pitchFamily="34" charset="0"/>
                      </a:endParaRPr>
                    </a:p>
                  </a:txBody>
                  <a:tcPr marL="93303" marR="93303" marT="46649" marB="46649" anchor="b">
                    <a:lnB w="12700" cap="flat" cmpd="sng" algn="ctr">
                      <a:solidFill>
                        <a:schemeClr val="bg1">
                          <a:lumMod val="50000"/>
                        </a:schemeClr>
                      </a:solidFill>
                      <a:prstDash val="solid"/>
                      <a:round/>
                      <a:headEnd type="none" w="med" len="med"/>
                      <a:tailEnd type="none" w="med" len="med"/>
                    </a:lnB>
                    <a:noFill/>
                  </a:tcPr>
                </a:tc>
                <a:tc>
                  <a:txBody>
                    <a:bodyPr/>
                    <a:lstStyle/>
                    <a:p>
                      <a:pPr algn="ctr"/>
                      <a:r>
                        <a:rPr lang="en-US" sz="1300" b="1" baseline="0" dirty="0" smtClean="0">
                          <a:solidFill>
                            <a:schemeClr val="tx1"/>
                          </a:solidFill>
                          <a:latin typeface="Calibri Light" panose="020F0302020204030204" pitchFamily="34" charset="0"/>
                        </a:rPr>
                        <a:t>Trend from 2001 to 2009</a:t>
                      </a:r>
                      <a:endParaRPr lang="en-US" sz="1300" b="1" dirty="0">
                        <a:solidFill>
                          <a:schemeClr val="tx1"/>
                        </a:solidFill>
                        <a:latin typeface="Calibri Light" panose="020F0302020204030204" pitchFamily="34" charset="0"/>
                      </a:endParaRPr>
                    </a:p>
                  </a:txBody>
                  <a:tcPr marL="93303" marR="93303" marT="46649" marB="46649" anchor="b">
                    <a:lnB w="12700" cap="flat" cmpd="sng" algn="ctr">
                      <a:solidFill>
                        <a:schemeClr val="bg1">
                          <a:lumMod val="50000"/>
                        </a:schemeClr>
                      </a:solidFill>
                      <a:prstDash val="solid"/>
                      <a:round/>
                      <a:headEnd type="none" w="med" len="med"/>
                      <a:tailEnd type="none" w="med" len="med"/>
                    </a:lnB>
                    <a:noFill/>
                  </a:tcPr>
                </a:tc>
              </a:tr>
              <a:tr h="818337">
                <a:tc>
                  <a:txBody>
                    <a:bodyPr/>
                    <a:lstStyle/>
                    <a:p>
                      <a:r>
                        <a:rPr lang="en-US" sz="1300" b="1" dirty="0" smtClean="0">
                          <a:solidFill>
                            <a:schemeClr val="tx1"/>
                          </a:solidFill>
                          <a:latin typeface="Calibri Light" panose="020F0302020204030204" pitchFamily="34" charset="0"/>
                        </a:rPr>
                        <a:t>Pe</a:t>
                      </a:r>
                      <a:r>
                        <a:rPr lang="en-US" sz="1300" b="1" baseline="0" dirty="0" smtClean="0">
                          <a:solidFill>
                            <a:schemeClr val="tx1"/>
                          </a:solidFill>
                          <a:latin typeface="Calibri Light" panose="020F0302020204030204" pitchFamily="34" charset="0"/>
                        </a:rPr>
                        <a:t>r capita s</a:t>
                      </a:r>
                      <a:r>
                        <a:rPr lang="en-US" sz="1300" b="1" dirty="0" smtClean="0">
                          <a:solidFill>
                            <a:schemeClr val="tx1"/>
                          </a:solidFill>
                          <a:latin typeface="Calibri Light" panose="020F0302020204030204" pitchFamily="34" charset="0"/>
                        </a:rPr>
                        <a:t>pending</a:t>
                      </a:r>
                      <a:endParaRPr lang="en-US" sz="13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71450" indent="-171450" algn="l">
                        <a:buFont typeface="Wingdings" pitchFamily="2" charset="2"/>
                        <a:buChar char="§"/>
                      </a:pPr>
                      <a:r>
                        <a:rPr lang="en-US" sz="1300" b="0" dirty="0" smtClean="0">
                          <a:solidFill>
                            <a:schemeClr val="bg1">
                              <a:lumMod val="50000"/>
                            </a:schemeClr>
                          </a:solidFill>
                          <a:latin typeface="Calibri Light" panose="020F0302020204030204" pitchFamily="34" charset="0"/>
                        </a:rPr>
                        <a:t>36% higher than national average</a:t>
                      </a:r>
                      <a:endParaRPr lang="en-US" sz="1300" b="0" dirty="0">
                        <a:solidFill>
                          <a:schemeClr val="bg1">
                            <a:lumMod val="50000"/>
                          </a:schemeClr>
                        </a:solidFill>
                        <a:latin typeface="Calibri Light" panose="020F0302020204030204" pitchFamily="34" charset="0"/>
                      </a:endParaRPr>
                    </a:p>
                  </a:txBody>
                  <a:tcPr marL="93303" marR="93303" marT="46649" marB="46649">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71450" indent="-171450" algn="l" defTabSz="914400" rtl="0" eaLnBrk="1" latinLnBrk="0" hangingPunct="1">
                        <a:buFont typeface="Wingdings" pitchFamily="2" charset="2"/>
                        <a:buChar char="§"/>
                      </a:pPr>
                      <a:r>
                        <a:rPr lang="en-US" sz="1300" kern="1200" dirty="0" smtClean="0">
                          <a:solidFill>
                            <a:schemeClr val="tx1"/>
                          </a:solidFill>
                          <a:latin typeface="Calibri Light" panose="020F0302020204030204" pitchFamily="34" charset="0"/>
                          <a:ea typeface="+mn-ea"/>
                          <a:cs typeface="+mn-cs"/>
                        </a:rPr>
                        <a:t>Difference between Massachusetts and the national average </a:t>
                      </a:r>
                      <a:r>
                        <a:rPr lang="en-US" sz="1300" b="1" kern="1200" dirty="0" smtClean="0">
                          <a:solidFill>
                            <a:schemeClr val="tx1"/>
                          </a:solidFill>
                          <a:latin typeface="Calibri Light" panose="020F0302020204030204" pitchFamily="34" charset="0"/>
                          <a:ea typeface="+mn-ea"/>
                          <a:cs typeface="+mn-cs"/>
                        </a:rPr>
                        <a:t>grew by 10 percentage points</a:t>
                      </a:r>
                      <a:endParaRPr lang="en-US" sz="1300" b="1" kern="1200" dirty="0">
                        <a:solidFill>
                          <a:schemeClr val="tx1"/>
                        </a:solidFill>
                        <a:latin typeface="Calibri Light" panose="020F0302020204030204" pitchFamily="34" charset="0"/>
                        <a:ea typeface="+mn-ea"/>
                        <a:cs typeface="+mn-cs"/>
                      </a:endParaRPr>
                    </a:p>
                  </a:txBody>
                  <a:tcPr marL="93303" marR="93303" marT="46649" marB="46649">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17104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Calibri Light" panose="020F0302020204030204" pitchFamily="34" charset="0"/>
                        </a:rPr>
                        <a:t>Utilization</a:t>
                      </a:r>
                      <a:endParaRPr lang="en-US" sz="1300" b="1"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69863" indent="-169863" algn="l">
                        <a:buFont typeface="Wingdings" pitchFamily="2" charset="2"/>
                        <a:buChar char="§"/>
                      </a:pPr>
                      <a:r>
                        <a:rPr lang="en-US" sz="1300" b="0" dirty="0" smtClean="0">
                          <a:solidFill>
                            <a:schemeClr val="bg1">
                              <a:lumMod val="50000"/>
                            </a:schemeClr>
                          </a:solidFill>
                          <a:latin typeface="Calibri Light" panose="020F0302020204030204" pitchFamily="34" charset="0"/>
                        </a:rPr>
                        <a:t>Higher utilization for state as a whole:</a:t>
                      </a:r>
                    </a:p>
                    <a:p>
                      <a:pPr marL="284163" lvl="1" indent="-171450" algn="l">
                        <a:buFont typeface="Courier New" pitchFamily="49" charset="0"/>
                        <a:buChar char="-"/>
                      </a:pPr>
                      <a:r>
                        <a:rPr lang="en-US" sz="1300" b="0" baseline="0" dirty="0" smtClean="0">
                          <a:solidFill>
                            <a:schemeClr val="bg1">
                              <a:lumMod val="50000"/>
                            </a:schemeClr>
                          </a:solidFill>
                          <a:latin typeface="Calibri Light" panose="020F0302020204030204" pitchFamily="34" charset="0"/>
                        </a:rPr>
                        <a:t>Inpatient (age-adjusted): 10% higher</a:t>
                      </a:r>
                    </a:p>
                    <a:p>
                      <a:pPr marL="284163" lvl="1" indent="-171450" algn="l">
                        <a:buFont typeface="Courier New" pitchFamily="49" charset="0"/>
                        <a:buChar char="-"/>
                      </a:pPr>
                      <a:r>
                        <a:rPr lang="en-US" sz="1300" b="0" baseline="0" dirty="0" smtClean="0">
                          <a:solidFill>
                            <a:schemeClr val="bg1">
                              <a:lumMod val="50000"/>
                            </a:schemeClr>
                          </a:solidFill>
                          <a:latin typeface="Calibri Light" panose="020F0302020204030204" pitchFamily="34" charset="0"/>
                        </a:rPr>
                        <a:t>Hospital outpatient: 72% higher</a:t>
                      </a:r>
                    </a:p>
                    <a:p>
                      <a:pPr marL="112713" lvl="1" indent="0" algn="l">
                        <a:buFont typeface="Courier New" pitchFamily="49" charset="0"/>
                        <a:buNone/>
                      </a:pPr>
                      <a:endParaRPr lang="en-US" sz="1300" b="0" baseline="0" dirty="0" smtClean="0">
                        <a:solidFill>
                          <a:schemeClr val="bg1">
                            <a:lumMod val="50000"/>
                          </a:schemeClr>
                        </a:solidFill>
                        <a:latin typeface="Calibri Light" panose="020F0302020204030204" pitchFamily="34" charset="0"/>
                      </a:endParaRPr>
                    </a:p>
                    <a:p>
                      <a:pPr marL="169863" marR="0" lvl="1"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300" b="0" kern="1200" dirty="0" smtClean="0">
                          <a:solidFill>
                            <a:schemeClr val="bg1">
                              <a:lumMod val="50000"/>
                            </a:schemeClr>
                          </a:solidFill>
                          <a:latin typeface="Calibri Light" panose="020F0302020204030204" pitchFamily="34" charset="0"/>
                          <a:ea typeface="+mn-ea"/>
                          <a:cs typeface="+mn-cs"/>
                        </a:rPr>
                        <a:t>Overall</a:t>
                      </a:r>
                      <a:r>
                        <a:rPr lang="en-US" sz="1300" b="0" kern="1200" baseline="0" dirty="0" smtClean="0">
                          <a:solidFill>
                            <a:schemeClr val="bg1">
                              <a:lumMod val="50000"/>
                            </a:schemeClr>
                          </a:solidFill>
                          <a:latin typeface="Calibri Light" panose="020F0302020204030204" pitchFamily="34" charset="0"/>
                          <a:ea typeface="+mn-ea"/>
                          <a:cs typeface="+mn-cs"/>
                        </a:rPr>
                        <a:t> </a:t>
                      </a:r>
                      <a:r>
                        <a:rPr lang="en-US" sz="1300" b="0" kern="1200" dirty="0" smtClean="0">
                          <a:solidFill>
                            <a:schemeClr val="bg1">
                              <a:lumMod val="50000"/>
                            </a:schemeClr>
                          </a:solidFill>
                          <a:latin typeface="Calibri Light" panose="020F0302020204030204" pitchFamily="34" charset="0"/>
                          <a:ea typeface="+mn-ea"/>
                          <a:cs typeface="+mn-cs"/>
                        </a:rPr>
                        <a:t>Medicare</a:t>
                      </a:r>
                      <a:r>
                        <a:rPr lang="en-US" sz="1300" b="0" kern="1200" baseline="0" dirty="0" smtClean="0">
                          <a:solidFill>
                            <a:schemeClr val="bg1">
                              <a:lumMod val="50000"/>
                            </a:schemeClr>
                          </a:solidFill>
                          <a:latin typeface="Calibri Light" panose="020F0302020204030204" pitchFamily="34" charset="0"/>
                          <a:ea typeface="+mn-ea"/>
                          <a:cs typeface="+mn-cs"/>
                        </a:rPr>
                        <a:t> utilization comparable to national average, although differences may exist for particular categories of service</a:t>
                      </a:r>
                      <a:br>
                        <a:rPr lang="en-US" sz="1300" b="0" kern="1200" baseline="0" dirty="0" smtClean="0">
                          <a:solidFill>
                            <a:schemeClr val="bg1">
                              <a:lumMod val="50000"/>
                            </a:schemeClr>
                          </a:solidFill>
                          <a:latin typeface="Calibri Light" panose="020F0302020204030204" pitchFamily="34" charset="0"/>
                          <a:ea typeface="+mn-ea"/>
                          <a:cs typeface="+mn-cs"/>
                        </a:rPr>
                      </a:br>
                      <a:endParaRPr lang="en-US" sz="1300" b="0" kern="1200" dirty="0" smtClean="0">
                        <a:solidFill>
                          <a:schemeClr val="bg1">
                            <a:lumMod val="50000"/>
                          </a:schemeClr>
                        </a:solidFill>
                        <a:latin typeface="Calibri Light" panose="020F0302020204030204" pitchFamily="34" charset="0"/>
                        <a:ea typeface="+mn-ea"/>
                        <a:cs typeface="+mn-cs"/>
                      </a:endParaRPr>
                    </a:p>
                  </a:txBody>
                  <a:tcPr marL="93303" marR="93303" marT="46649" marB="46649">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71450" indent="-171450" algn="l" defTabSz="914400" rtl="0" eaLnBrk="1" latinLnBrk="0" hangingPunct="1">
                        <a:buFont typeface="Wingdings" pitchFamily="2" charset="2"/>
                        <a:buChar char="§"/>
                      </a:pPr>
                      <a:r>
                        <a:rPr lang="en-US" sz="1300" kern="1200" dirty="0" smtClean="0">
                          <a:solidFill>
                            <a:schemeClr val="tx1"/>
                          </a:solidFill>
                          <a:latin typeface="Calibri Light" panose="020F0302020204030204" pitchFamily="34" charset="0"/>
                          <a:ea typeface="+mn-ea"/>
                          <a:cs typeface="+mn-cs"/>
                        </a:rPr>
                        <a:t>Hospital utilization</a:t>
                      </a:r>
                      <a:r>
                        <a:rPr lang="en-US" sz="1300" kern="1200" baseline="0" dirty="0" smtClean="0">
                          <a:solidFill>
                            <a:schemeClr val="tx1"/>
                          </a:solidFill>
                          <a:latin typeface="Calibri Light" panose="020F0302020204030204" pitchFamily="34" charset="0"/>
                          <a:ea typeface="+mn-ea"/>
                          <a:cs typeface="+mn-cs"/>
                        </a:rPr>
                        <a:t> g</a:t>
                      </a:r>
                      <a:r>
                        <a:rPr lang="en-US" sz="1300" kern="1200" dirty="0" smtClean="0">
                          <a:solidFill>
                            <a:schemeClr val="tx1"/>
                          </a:solidFill>
                          <a:latin typeface="Calibri Light" panose="020F0302020204030204" pitchFamily="34" charset="0"/>
                          <a:ea typeface="+mn-ea"/>
                          <a:cs typeface="+mn-cs"/>
                        </a:rPr>
                        <a:t>rew at approximately the </a:t>
                      </a:r>
                      <a:r>
                        <a:rPr lang="en-US" sz="1300" b="1" kern="1200" dirty="0" smtClean="0">
                          <a:solidFill>
                            <a:schemeClr val="tx1"/>
                          </a:solidFill>
                          <a:latin typeface="Calibri Light" panose="020F0302020204030204" pitchFamily="34" charset="0"/>
                          <a:ea typeface="+mn-ea"/>
                          <a:cs typeface="+mn-cs"/>
                        </a:rPr>
                        <a:t>same rate as national average</a:t>
                      </a:r>
                    </a:p>
                  </a:txBody>
                  <a:tcPr marL="93303" marR="93303" marT="46649" marB="46649">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r>
              <a:tr h="1912595">
                <a:tc>
                  <a:txBody>
                    <a:bodyPr/>
                    <a:lstStyle/>
                    <a:p>
                      <a:r>
                        <a:rPr lang="en-US" sz="1300" b="1" dirty="0" smtClean="0">
                          <a:solidFill>
                            <a:schemeClr val="tx1"/>
                          </a:solidFill>
                          <a:latin typeface="Calibri Light" panose="020F0302020204030204" pitchFamily="34" charset="0"/>
                        </a:rPr>
                        <a:t>Price</a:t>
                      </a:r>
                      <a:endParaRPr lang="en-US" sz="1300" dirty="0">
                        <a:solidFill>
                          <a:schemeClr val="tx1"/>
                        </a:solidFill>
                        <a:latin typeface="Calibri Light" panose="020F0302020204030204" pitchFamily="34" charset="0"/>
                      </a:endParaRPr>
                    </a:p>
                  </a:txBody>
                  <a:tcPr marL="93303" marR="93303" marT="46649" marB="46649" anchor="ctr">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c>
                  <a:txBody>
                    <a:bodyPr/>
                    <a:lstStyle/>
                    <a:p>
                      <a:pPr marL="171450" indent="-171450" algn="l">
                        <a:buFont typeface="Wingdings" pitchFamily="2" charset="2"/>
                        <a:buChar char="§"/>
                      </a:pPr>
                      <a:r>
                        <a:rPr lang="en-US" sz="1300" b="0" dirty="0" smtClean="0">
                          <a:solidFill>
                            <a:schemeClr val="bg1">
                              <a:lumMod val="50000"/>
                            </a:schemeClr>
                          </a:solidFill>
                          <a:latin typeface="Calibri Light" panose="020F0302020204030204" pitchFamily="34" charset="0"/>
                        </a:rPr>
                        <a:t>National claims</a:t>
                      </a:r>
                      <a:r>
                        <a:rPr lang="en-US" sz="1300" b="0" baseline="0" dirty="0" smtClean="0">
                          <a:solidFill>
                            <a:schemeClr val="bg1">
                              <a:lumMod val="50000"/>
                            </a:schemeClr>
                          </a:solidFill>
                          <a:latin typeface="Calibri Light" panose="020F0302020204030204" pitchFamily="34" charset="0"/>
                        </a:rPr>
                        <a:t> data sets suggest c</a:t>
                      </a:r>
                      <a:r>
                        <a:rPr lang="en-US" sz="1300" b="0" dirty="0" smtClean="0">
                          <a:solidFill>
                            <a:schemeClr val="bg1">
                              <a:lumMod val="50000"/>
                            </a:schemeClr>
                          </a:solidFill>
                          <a:latin typeface="Calibri Light" panose="020F0302020204030204" pitchFamily="34" charset="0"/>
                        </a:rPr>
                        <a:t>ommercial prices are higher than national averages</a:t>
                      </a:r>
                    </a:p>
                    <a:p>
                      <a:pPr marL="171450" indent="-171450" algn="l">
                        <a:buFont typeface="Wingdings" pitchFamily="2" charset="2"/>
                        <a:buChar char="§"/>
                      </a:pPr>
                      <a:endParaRPr lang="en-US" sz="1300" b="0" dirty="0" smtClean="0">
                        <a:solidFill>
                          <a:schemeClr val="bg1">
                            <a:lumMod val="50000"/>
                          </a:schemeClr>
                        </a:solidFill>
                        <a:latin typeface="Calibri Light" panose="020F0302020204030204" pitchFamily="34" charset="0"/>
                      </a:endParaRPr>
                    </a:p>
                    <a:p>
                      <a:pPr marL="171450" indent="-171450" algn="l">
                        <a:buFont typeface="Wingdings" pitchFamily="2" charset="2"/>
                        <a:buChar char="§"/>
                      </a:pPr>
                      <a:r>
                        <a:rPr lang="en-US" sz="1300" b="0" dirty="0" smtClean="0">
                          <a:solidFill>
                            <a:schemeClr val="bg1">
                              <a:lumMod val="50000"/>
                            </a:schemeClr>
                          </a:solidFill>
                          <a:latin typeface="Calibri Light" panose="020F0302020204030204" pitchFamily="34" charset="0"/>
                        </a:rPr>
                        <a:t>Medicare prices are 8 percent higher, driven by wage and teaching adjustments</a:t>
                      </a:r>
                    </a:p>
                    <a:p>
                      <a:pPr marL="171450" indent="-171450" algn="l">
                        <a:buFont typeface="Wingdings" pitchFamily="2" charset="2"/>
                        <a:buChar char="§"/>
                      </a:pPr>
                      <a:endParaRPr lang="en-US" sz="1300" b="0" dirty="0" smtClean="0">
                        <a:solidFill>
                          <a:schemeClr val="bg1">
                            <a:lumMod val="50000"/>
                          </a:schemeClr>
                        </a:solidFill>
                        <a:latin typeface="Calibri Light" panose="020F0302020204030204" pitchFamily="34" charset="0"/>
                      </a:endParaRPr>
                    </a:p>
                    <a:p>
                      <a:pPr marL="171450" indent="-171450" algn="l">
                        <a:buFont typeface="Wingdings" pitchFamily="2" charset="2"/>
                        <a:buChar char="§"/>
                      </a:pPr>
                      <a:r>
                        <a:rPr lang="en-US" sz="1300" b="0" dirty="0" smtClean="0">
                          <a:solidFill>
                            <a:schemeClr val="bg1">
                              <a:lumMod val="50000"/>
                            </a:schemeClr>
                          </a:solidFill>
                          <a:latin typeface="Calibri Light" panose="020F0302020204030204" pitchFamily="34" charset="0"/>
                        </a:rPr>
                        <a:t>Medicaid unit prices for</a:t>
                      </a:r>
                      <a:r>
                        <a:rPr lang="en-US" sz="1300" b="0" baseline="0" dirty="0" smtClean="0">
                          <a:solidFill>
                            <a:schemeClr val="bg1">
                              <a:lumMod val="50000"/>
                            </a:schemeClr>
                          </a:solidFill>
                          <a:latin typeface="Calibri Light" panose="020F0302020204030204" pitchFamily="34" charset="0"/>
                        </a:rPr>
                        <a:t> physician services a</a:t>
                      </a:r>
                      <a:r>
                        <a:rPr lang="en-US" sz="1300" b="0" dirty="0" smtClean="0">
                          <a:solidFill>
                            <a:schemeClr val="bg1">
                              <a:lumMod val="50000"/>
                            </a:schemeClr>
                          </a:solidFill>
                          <a:latin typeface="Calibri Light" panose="020F0302020204030204" pitchFamily="34" charset="0"/>
                        </a:rPr>
                        <a:t>re 30 percent higher than national averages</a:t>
                      </a:r>
                      <a:endParaRPr lang="en-US" sz="1300" b="0" dirty="0">
                        <a:solidFill>
                          <a:schemeClr val="bg1">
                            <a:lumMod val="50000"/>
                          </a:schemeClr>
                        </a:solidFill>
                        <a:latin typeface="Calibri Light" panose="020F0302020204030204" pitchFamily="34" charset="0"/>
                      </a:endParaRPr>
                    </a:p>
                  </a:txBody>
                  <a:tcPr marL="93303" marR="93303" marT="46649" marB="46649">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c>
                  <a:txBody>
                    <a:bodyPr/>
                    <a:lstStyle/>
                    <a:p>
                      <a:pPr marL="171450" indent="-171450" algn="l" defTabSz="914400" rtl="0" eaLnBrk="1" latinLnBrk="0" hangingPunct="1">
                        <a:buFont typeface="Wingdings" pitchFamily="2" charset="2"/>
                        <a:buChar char="§"/>
                      </a:pPr>
                      <a:r>
                        <a:rPr lang="en-US" sz="1300" b="1" kern="1200" dirty="0" smtClean="0">
                          <a:solidFill>
                            <a:schemeClr val="tx1"/>
                          </a:solidFill>
                          <a:latin typeface="Calibri Light" panose="020F0302020204030204" pitchFamily="34" charset="0"/>
                          <a:ea typeface="+mn-ea"/>
                          <a:cs typeface="+mn-cs"/>
                        </a:rPr>
                        <a:t>Commercial hospital</a:t>
                      </a:r>
                      <a:r>
                        <a:rPr lang="en-US" sz="1300" b="1" kern="1200" baseline="0" dirty="0" smtClean="0">
                          <a:solidFill>
                            <a:schemeClr val="tx1"/>
                          </a:solidFill>
                          <a:latin typeface="Calibri Light" panose="020F0302020204030204" pitchFamily="34" charset="0"/>
                          <a:ea typeface="+mn-ea"/>
                          <a:cs typeface="+mn-cs"/>
                        </a:rPr>
                        <a:t> inpatient </a:t>
                      </a:r>
                      <a:r>
                        <a:rPr lang="en-US" sz="1300" b="1" kern="1200" dirty="0" smtClean="0">
                          <a:solidFill>
                            <a:schemeClr val="tx1"/>
                          </a:solidFill>
                          <a:latin typeface="Calibri Light" panose="020F0302020204030204" pitchFamily="34" charset="0"/>
                          <a:ea typeface="+mn-ea"/>
                          <a:cs typeface="+mn-cs"/>
                        </a:rPr>
                        <a:t>prices </a:t>
                      </a:r>
                      <a:r>
                        <a:rPr lang="en-US" sz="1300" kern="1200" dirty="0" smtClean="0">
                          <a:solidFill>
                            <a:schemeClr val="tx1"/>
                          </a:solidFill>
                          <a:latin typeface="Calibri Light" panose="020F0302020204030204" pitchFamily="34" charset="0"/>
                          <a:ea typeface="+mn-ea"/>
                          <a:cs typeface="+mn-cs"/>
                        </a:rPr>
                        <a:t>grew 10 percentage points </a:t>
                      </a:r>
                      <a:r>
                        <a:rPr lang="en-US" sz="1300" b="1" kern="1200" dirty="0" smtClean="0">
                          <a:solidFill>
                            <a:schemeClr val="tx1"/>
                          </a:solidFill>
                          <a:latin typeface="Calibri Light" panose="020F0302020204030204" pitchFamily="34" charset="0"/>
                          <a:ea typeface="+mn-ea"/>
                          <a:cs typeface="+mn-cs"/>
                        </a:rPr>
                        <a:t>relative to national average</a:t>
                      </a:r>
                    </a:p>
                    <a:p>
                      <a:pPr marL="0" indent="0" algn="l" defTabSz="914400" rtl="0" eaLnBrk="1" latinLnBrk="0" hangingPunct="1">
                        <a:buFont typeface="Wingdings" pitchFamily="2" charset="2"/>
                        <a:buNone/>
                      </a:pPr>
                      <a:endParaRPr lang="en-US" sz="1300" b="0" kern="1200" dirty="0" smtClean="0">
                        <a:solidFill>
                          <a:schemeClr val="tx1"/>
                        </a:solidFill>
                        <a:latin typeface="Calibri Light" panose="020F0302020204030204" pitchFamily="34" charset="0"/>
                        <a:ea typeface="+mn-ea"/>
                        <a:cs typeface="+mn-cs"/>
                      </a:endParaRPr>
                    </a:p>
                  </a:txBody>
                  <a:tcPr marL="93303" marR="93303" marT="46649" marB="46649">
                    <a:lnT w="12700" cap="flat" cmpd="sng" algn="ctr">
                      <a:solidFill>
                        <a:schemeClr val="bg1">
                          <a:lumMod val="50000"/>
                        </a:schemeClr>
                      </a:solidFill>
                      <a:prstDash val="sysDot"/>
                      <a:round/>
                      <a:headEnd type="none" w="med" len="med"/>
                      <a:tailEnd type="none" w="med" len="med"/>
                    </a:lnT>
                    <a:lnB w="38100" cap="flat" cmpd="sng" algn="ctr">
                      <a:noFill/>
                      <a:prstDash val="solid"/>
                      <a:round/>
                      <a:headEnd type="none" w="med" len="med"/>
                      <a:tailEnd type="none" w="med" len="med"/>
                    </a:lnB>
                    <a:noFill/>
                  </a:tcPr>
                </a:tc>
              </a:tr>
            </a:tbl>
          </a:graphicData>
        </a:graphic>
      </p:graphicFrame>
      <p:sp>
        <p:nvSpPr>
          <p:cNvPr id="5" name="McK 5. Source"/>
          <p:cNvSpPr>
            <a:spLocks noChangeArrowheads="1"/>
          </p:cNvSpPr>
          <p:nvPr>
            <p:custDataLst>
              <p:tags r:id="rId1"/>
            </p:custDataLst>
          </p:nvPr>
        </p:nvSpPr>
        <p:spPr bwMode="auto">
          <a:xfrm>
            <a:off x="121488" y="6382220"/>
            <a:ext cx="6988830"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American Hospital Association; Kaiser Family Foundation; The Urban Institute; Analysis by Chapin White of a report 	from the 1995-2009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Health Analytics </a:t>
            </a:r>
            <a:r>
              <a:rPr lang="en-US" sz="800" dirty="0" err="1">
                <a:solidFill>
                  <a:schemeClr val="bg1">
                    <a:lumMod val="50000"/>
                  </a:schemeClr>
                </a:solidFill>
                <a:latin typeface="Calibri Light" panose="020F0302020204030204" pitchFamily="34" charset="0"/>
              </a:rPr>
              <a:t>MarketScan</a:t>
            </a:r>
            <a:r>
              <a:rPr lang="en-US" sz="800" dirty="0">
                <a:solidFill>
                  <a:schemeClr val="bg1">
                    <a:lumMod val="50000"/>
                  </a:schemeClr>
                </a:solidFill>
                <a:latin typeface="Calibri Light" panose="020F0302020204030204" pitchFamily="34" charset="0"/>
              </a:rPr>
              <a:t>® Commercial Claims and Encounters Database (copyright © 2011 </a:t>
            </a:r>
            <a:r>
              <a:rPr lang="en-US" sz="800" dirty="0" err="1">
                <a:solidFill>
                  <a:schemeClr val="bg1">
                    <a:lumMod val="50000"/>
                  </a:schemeClr>
                </a:solidFill>
                <a:latin typeface="Calibri Light" panose="020F0302020204030204" pitchFamily="34" charset="0"/>
              </a:rPr>
              <a:t>Truven</a:t>
            </a:r>
            <a:r>
              <a:rPr lang="en-US" sz="800" dirty="0">
                <a:solidFill>
                  <a:schemeClr val="bg1">
                    <a:lumMod val="50000"/>
                  </a:schemeClr>
                </a:solidFill>
                <a:latin typeface="Calibri Light" panose="020F0302020204030204" pitchFamily="34" charset="0"/>
              </a:rPr>
              <a:t> Health Analytics, all rights 	reserved); Harvard University research conducted for Institute of Medicine; HPC analysis</a:t>
            </a:r>
          </a:p>
        </p:txBody>
      </p:sp>
      <p:grpSp>
        <p:nvGrpSpPr>
          <p:cNvPr id="20" name="Group 19"/>
          <p:cNvGrpSpPr/>
          <p:nvPr/>
        </p:nvGrpSpPr>
        <p:grpSpPr>
          <a:xfrm>
            <a:off x="8556900" y="62718"/>
            <a:ext cx="526780" cy="525890"/>
            <a:chOff x="8386059" y="61469"/>
            <a:chExt cx="516263" cy="515421"/>
          </a:xfrm>
        </p:grpSpPr>
        <p:sp>
          <p:nvSpPr>
            <p:cNvPr id="21" name="Oval 20"/>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22" name="Oval 21"/>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23" name="Oval 2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24" name="Oval 2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11365392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p:custDataLst>
              <p:tags r:id="rId2"/>
            </p:custDataLst>
            <p:extLst>
              <p:ext uri="{D42A27DB-BD31-4B8C-83A1-F6EECF244321}">
                <p14:modId xmlns:p14="http://schemas.microsoft.com/office/powerpoint/2010/main" val="4193947868"/>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3651" name="think-cell Slide" r:id="rId17" imgW="270" imgH="270" progId="TCLayout.ActiveDocument.1">
                  <p:embed/>
                </p:oleObj>
              </mc:Choice>
              <mc:Fallback>
                <p:oleObj name="think-cell Slide" r:id="rId17" imgW="270" imgH="270" progId="TCLayout.ActiveDocument.1">
                  <p:embed/>
                  <p:pic>
                    <p:nvPicPr>
                      <p:cNvPr id="0" name=""/>
                      <p:cNvPicPr/>
                      <p:nvPr/>
                    </p:nvPicPr>
                    <p:blipFill>
                      <a:blip r:embed="rId18"/>
                      <a:stretch>
                        <a:fillRect/>
                      </a:stretch>
                    </p:blipFill>
                    <p:spPr>
                      <a:xfrm>
                        <a:off x="1621" y="1621"/>
                        <a:ext cx="1619" cy="1619"/>
                      </a:xfrm>
                      <a:prstGeom prst="rect">
                        <a:avLst/>
                      </a:prstGeom>
                    </p:spPr>
                  </p:pic>
                </p:oleObj>
              </mc:Fallback>
            </mc:AlternateContent>
          </a:graphicData>
        </a:graphic>
      </p:graphicFrame>
      <p:sp>
        <p:nvSpPr>
          <p:cNvPr id="10" name="Rectangle 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sym typeface="+mn-lt"/>
            </a:endParaRPr>
          </a:p>
        </p:txBody>
      </p:sp>
      <p:sp>
        <p:nvSpPr>
          <p:cNvPr id="2" name="Title 1"/>
          <p:cNvSpPr>
            <a:spLocks noGrp="1"/>
          </p:cNvSpPr>
          <p:nvPr>
            <p:ph type="title"/>
          </p:nvPr>
        </p:nvSpPr>
        <p:spPr/>
        <p:txBody>
          <a:bodyPr/>
          <a:lstStyle/>
          <a:p>
            <a:r>
              <a:rPr lang="en-US" dirty="0" smtClean="0"/>
              <a:t>From 2009 to 2012, growth rates slowed in line with the U.S.</a:t>
            </a:r>
            <a:endParaRPr lang="en-US" dirty="0"/>
          </a:p>
        </p:txBody>
      </p:sp>
      <p:sp>
        <p:nvSpPr>
          <p:cNvPr id="6" name="TextBox 5"/>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Growth in personal health care expenditures relative to growth in economy</a:t>
            </a:r>
            <a:r>
              <a:rPr lang="en-US" sz="1400" baseline="30000" dirty="0">
                <a:solidFill>
                  <a:schemeClr val="tx2"/>
                </a:solidFill>
                <a:latin typeface="Calibri Light" panose="020F0302020204030204" pitchFamily="34" charset="0"/>
              </a:rPr>
              <a:t>*</a:t>
            </a:r>
          </a:p>
          <a:p>
            <a:pPr>
              <a:defRPr/>
            </a:pPr>
            <a:r>
              <a:rPr lang="en-US" sz="1200" dirty="0">
                <a:solidFill>
                  <a:schemeClr val="bg1">
                    <a:lumMod val="50000"/>
                  </a:schemeClr>
                </a:solidFill>
                <a:latin typeface="Calibri Light" panose="020F0302020204030204" pitchFamily="34" charset="0"/>
              </a:rPr>
              <a:t>Per capita compound annual growth rate</a:t>
            </a:r>
          </a:p>
        </p:txBody>
      </p:sp>
      <p:cxnSp>
        <p:nvCxnSpPr>
          <p:cNvPr id="7" name="Straight Connector 6"/>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4"/>
            </p:custDataLst>
            <p:extLst>
              <p:ext uri="{D42A27DB-BD31-4B8C-83A1-F6EECF244321}">
                <p14:modId xmlns:p14="http://schemas.microsoft.com/office/powerpoint/2010/main" val="910337133"/>
              </p:ext>
            </p:extLst>
          </p:nvPr>
        </p:nvGraphicFramePr>
        <p:xfrm>
          <a:off x="495301" y="2552700"/>
          <a:ext cx="4038487" cy="3247957"/>
        </p:xfrm>
        <a:graphic>
          <a:graphicData uri="http://schemas.openxmlformats.org/presentationml/2006/ole">
            <mc:AlternateContent xmlns:mc="http://schemas.openxmlformats.org/markup-compatibility/2006">
              <mc:Choice xmlns:v="urn:schemas-microsoft-com:vml" Requires="v">
                <p:oleObj spid="_x0000_s213652" name="Chart" r:id="rId19" imgW="4038487" imgH="3247957" progId="MSGraph.Chart.8">
                  <p:embed followColorScheme="full"/>
                </p:oleObj>
              </mc:Choice>
              <mc:Fallback>
                <p:oleObj name="Chart" r:id="rId19" imgW="4038487" imgH="3247957" progId="MSGraph.Chart.8">
                  <p:embed followColorScheme="full"/>
                  <p:pic>
                    <p:nvPicPr>
                      <p:cNvPr id="0" name=""/>
                      <p:cNvPicPr/>
                      <p:nvPr/>
                    </p:nvPicPr>
                    <p:blipFill>
                      <a:blip r:embed="rId20"/>
                      <a:stretch>
                        <a:fillRect/>
                      </a:stretch>
                    </p:blipFill>
                    <p:spPr>
                      <a:xfrm>
                        <a:off x="495301" y="2552700"/>
                        <a:ext cx="4038487" cy="3247957"/>
                      </a:xfrm>
                      <a:prstGeom prst="rect">
                        <a:avLst/>
                      </a:prstGeom>
                    </p:spPr>
                  </p:pic>
                </p:oleObj>
              </mc:Fallback>
            </mc:AlternateContent>
          </a:graphicData>
        </a:graphic>
      </p:graphicFrame>
      <p:sp>
        <p:nvSpPr>
          <p:cNvPr id="9" name="Rectangle 8"/>
          <p:cNvSpPr/>
          <p:nvPr>
            <p:custDataLst>
              <p:tags r:id="rId5"/>
            </p:custDataLst>
          </p:nvPr>
        </p:nvSpPr>
        <p:spPr bwMode="auto">
          <a:xfrm>
            <a:off x="1430338" y="5857875"/>
            <a:ext cx="2921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F9B0CFB-4EF1-48B3-AFF4-877B58CE47AB}" type="datetime'''''''''''''U''.''''''''S''''''''''''.'''''">
              <a:rPr lang="en-US" sz="1400">
                <a:solidFill>
                  <a:schemeClr val="tx1"/>
                </a:solidFill>
              </a:rPr>
              <a:pPr/>
              <a:t>U.S.</a:t>
            </a:fld>
            <a:endParaRPr lang="en-US" sz="1400">
              <a:solidFill>
                <a:schemeClr val="tx1"/>
              </a:solidFill>
              <a:sym typeface="+mn-lt"/>
            </a:endParaRPr>
          </a:p>
        </p:txBody>
      </p:sp>
      <p:sp>
        <p:nvSpPr>
          <p:cNvPr id="14" name="Rectangle 13"/>
          <p:cNvSpPr/>
          <p:nvPr>
            <p:custDataLst>
              <p:tags r:id="rId6"/>
            </p:custDataLst>
          </p:nvPr>
        </p:nvSpPr>
        <p:spPr bwMode="auto">
          <a:xfrm>
            <a:off x="3344863" y="5857875"/>
            <a:ext cx="2635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EC9E913-8D24-4CC7-84F4-54D2EEBB5B47}" type="datetime'''''''''''''''M''''''''''''''''''''A'''''''">
              <a:rPr lang="en-US" sz="1400">
                <a:solidFill>
                  <a:schemeClr val="tx1"/>
                </a:solidFill>
                <a:latin typeface="Calibri Light"/>
                <a:sym typeface="Calibri Light"/>
              </a:rPr>
              <a:pPr algn="ctr"/>
              <a:t>MA</a:t>
            </a:fld>
            <a:endParaRPr lang="en-US" sz="1400">
              <a:solidFill>
                <a:schemeClr val="tx1"/>
              </a:solidFill>
              <a:latin typeface="Calibri Light"/>
              <a:sym typeface="Calibri Light"/>
            </a:endParaRPr>
          </a:p>
        </p:txBody>
      </p:sp>
      <p:sp>
        <p:nvSpPr>
          <p:cNvPr id="18" name="Rectangle 17"/>
          <p:cNvSpPr/>
          <p:nvPr>
            <p:custDataLst>
              <p:tags r:id="rId7"/>
            </p:custDataLst>
          </p:nvPr>
        </p:nvSpPr>
        <p:spPr bwMode="auto">
          <a:xfrm>
            <a:off x="5422900" y="1933575"/>
            <a:ext cx="250825" cy="187325"/>
          </a:xfrm>
          <a:prstGeom prst="rect">
            <a:avLst/>
          </a:prstGeom>
          <a:solidFill>
            <a:srgbClr val="C0C0C0"/>
          </a:solidFill>
          <a:ln w="9525" cap="flat" cmpd="sng" algn="ctr">
            <a:noFill/>
            <a:prstDash val="solid"/>
          </a:ln>
          <a:effectLst/>
          <a:extLst>
            <a:ext uri="{91240B29-F687-4F45-9708-019B960494DF}">
              <a14:hiddenLine xmlns:a14="http://schemas.microsoft.com/office/drawing/2010/main" w="9525" cap="flat" cmpd="sng" algn="ctr">
                <a:solidFill>
                  <a:schemeClr val="bg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6" name="Rectangle 15"/>
          <p:cNvSpPr/>
          <p:nvPr>
            <p:custDataLst>
              <p:tags r:id="rId8"/>
            </p:custDataLst>
          </p:nvPr>
        </p:nvSpPr>
        <p:spPr bwMode="auto">
          <a:xfrm>
            <a:off x="5422900" y="1670050"/>
            <a:ext cx="250825" cy="187325"/>
          </a:xfrm>
          <a:prstGeom prst="rect">
            <a:avLst/>
          </a:prstGeom>
          <a:solidFill>
            <a:srgbClr val="0C2D83"/>
          </a:solidFill>
          <a:ln w="9525" cap="flat" cmpd="sng" algn="ctr">
            <a:noFill/>
            <a:prstDash val="solid"/>
          </a:ln>
          <a:effectLst/>
          <a:extLst>
            <a:ext uri="{91240B29-F687-4F45-9708-019B960494DF}">
              <a14:hiddenLine xmlns:a14="http://schemas.microsoft.com/office/drawing/2010/main" w="9525" cap="flat" cmpd="sng" algn="ctr">
                <a:solidFill>
                  <a:schemeClr val="bg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7" name="Rectangle 16"/>
          <p:cNvSpPr/>
          <p:nvPr>
            <p:custDataLst>
              <p:tags r:id="rId9"/>
            </p:custDataLst>
          </p:nvPr>
        </p:nvSpPr>
        <p:spPr bwMode="auto">
          <a:xfrm>
            <a:off x="5724525" y="1928813"/>
            <a:ext cx="12096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2757B984-AE85-405D-A4AE-05263364A55E}" type="datetime'G''''''''''SP''''/''''GDP'' ''g''r''''''o''''w''''t''h'">
              <a:rPr lang="en-US" sz="1400">
                <a:solidFill>
                  <a:schemeClr val="tx1"/>
                </a:solidFill>
                <a:latin typeface="Calibri Light"/>
                <a:sym typeface="Calibri Light"/>
              </a:rPr>
              <a:pPr/>
              <a:t>GSP/GDP growth</a:t>
            </a:fld>
            <a:endParaRPr lang="en-US" sz="1400">
              <a:solidFill>
                <a:schemeClr val="tx1"/>
              </a:solidFill>
              <a:latin typeface="Calibri Light"/>
              <a:sym typeface="Calibri Light"/>
            </a:endParaRPr>
          </a:p>
        </p:txBody>
      </p:sp>
      <p:sp>
        <p:nvSpPr>
          <p:cNvPr id="15" name="Rectangle 14"/>
          <p:cNvSpPr/>
          <p:nvPr>
            <p:custDataLst>
              <p:tags r:id="rId10"/>
            </p:custDataLst>
          </p:nvPr>
        </p:nvSpPr>
        <p:spPr bwMode="auto">
          <a:xfrm>
            <a:off x="5724525" y="1665288"/>
            <a:ext cx="291623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9C613FE1-0139-4D5D-85B1-4A80CE2741AC}" type="datetime'P''''e''rson''al h''''ealth ''care'' ''expenditure gr''owth'''">
              <a:rPr lang="en-US" sz="1400">
                <a:solidFill>
                  <a:schemeClr val="tx1"/>
                </a:solidFill>
              </a:rPr>
              <a:pPr/>
              <a:t>Personal health care expenditure growth</a:t>
            </a:fld>
            <a:endParaRPr lang="en-US" sz="1400" dirty="0">
              <a:solidFill>
                <a:schemeClr val="tx1"/>
              </a:solidFill>
              <a:sym typeface="+mn-lt"/>
            </a:endParaRPr>
          </a:p>
        </p:txBody>
      </p:sp>
      <p:graphicFrame>
        <p:nvGraphicFramePr>
          <p:cNvPr id="26" name="Object 25"/>
          <p:cNvGraphicFramePr>
            <a:graphicFrameLocks/>
          </p:cNvGraphicFramePr>
          <p:nvPr>
            <p:custDataLst>
              <p:tags r:id="rId11"/>
            </p:custDataLst>
            <p:extLst>
              <p:ext uri="{D42A27DB-BD31-4B8C-83A1-F6EECF244321}">
                <p14:modId xmlns:p14="http://schemas.microsoft.com/office/powerpoint/2010/main" val="3449615621"/>
              </p:ext>
            </p:extLst>
          </p:nvPr>
        </p:nvGraphicFramePr>
        <p:xfrm>
          <a:off x="4648200" y="2819401"/>
          <a:ext cx="4067122" cy="2981257"/>
        </p:xfrm>
        <a:graphic>
          <a:graphicData uri="http://schemas.openxmlformats.org/presentationml/2006/ole">
            <mc:AlternateContent xmlns:mc="http://schemas.openxmlformats.org/markup-compatibility/2006">
              <mc:Choice xmlns:v="urn:schemas-microsoft-com:vml" Requires="v">
                <p:oleObj spid="_x0000_s213653" name="Chart" r:id="rId21" imgW="4067122" imgH="2981257" progId="MSGraph.Chart.8">
                  <p:embed followColorScheme="full"/>
                </p:oleObj>
              </mc:Choice>
              <mc:Fallback>
                <p:oleObj name="Chart" r:id="rId21" imgW="4067122" imgH="2981257" progId="MSGraph.Chart.8">
                  <p:embed followColorScheme="full"/>
                  <p:pic>
                    <p:nvPicPr>
                      <p:cNvPr id="0" name=""/>
                      <p:cNvPicPr/>
                      <p:nvPr/>
                    </p:nvPicPr>
                    <p:blipFill>
                      <a:blip r:embed="rId22"/>
                      <a:stretch>
                        <a:fillRect/>
                      </a:stretch>
                    </p:blipFill>
                    <p:spPr>
                      <a:xfrm>
                        <a:off x="4648200" y="2819401"/>
                        <a:ext cx="4067122" cy="2981257"/>
                      </a:xfrm>
                      <a:prstGeom prst="rect">
                        <a:avLst/>
                      </a:prstGeom>
                    </p:spPr>
                  </p:pic>
                </p:oleObj>
              </mc:Fallback>
            </mc:AlternateContent>
          </a:graphicData>
        </a:graphic>
      </p:graphicFrame>
      <p:sp>
        <p:nvSpPr>
          <p:cNvPr id="28" name="Rectangle 27"/>
          <p:cNvSpPr/>
          <p:nvPr>
            <p:custDataLst>
              <p:tags r:id="rId12"/>
            </p:custDataLst>
          </p:nvPr>
        </p:nvSpPr>
        <p:spPr bwMode="auto">
          <a:xfrm>
            <a:off x="7516813" y="5857875"/>
            <a:ext cx="2635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F3E0F544-5EA9-4C14-B1D2-6AED3C8DF7A9}" type="datetime'''''M''''''''''''''''''''''''''''''''A'''">
              <a:rPr lang="en-US" sz="1400">
                <a:solidFill>
                  <a:schemeClr val="tx1"/>
                </a:solidFill>
              </a:rPr>
              <a:pPr algn="ctr"/>
              <a:t>MA</a:t>
            </a:fld>
            <a:endParaRPr lang="en-US" sz="1400">
              <a:solidFill>
                <a:schemeClr val="tx1"/>
              </a:solidFill>
              <a:latin typeface="Calibri Light"/>
              <a:sym typeface="Calibri Light"/>
            </a:endParaRPr>
          </a:p>
        </p:txBody>
      </p:sp>
      <p:sp>
        <p:nvSpPr>
          <p:cNvPr id="27" name="Rectangle 26"/>
          <p:cNvSpPr/>
          <p:nvPr>
            <p:custDataLst>
              <p:tags r:id="rId13"/>
            </p:custDataLst>
          </p:nvPr>
        </p:nvSpPr>
        <p:spPr bwMode="auto">
          <a:xfrm>
            <a:off x="5578475" y="5857875"/>
            <a:ext cx="2921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EBAE5A9D-43C1-4F51-A0F3-D6003A222E67}" type="datetime'''''''''''''''''U''''''''''.''''''''''''S''''.'''''''''">
              <a:rPr lang="en-US" sz="1400">
                <a:solidFill>
                  <a:schemeClr val="tx1"/>
                </a:solidFill>
              </a:rPr>
              <a:pPr algn="ctr"/>
              <a:t>U.S.</a:t>
            </a:fld>
            <a:endParaRPr lang="en-US" sz="1400">
              <a:solidFill>
                <a:schemeClr val="tx1"/>
              </a:solidFill>
              <a:sym typeface="+mn-lt"/>
            </a:endParaRPr>
          </a:p>
        </p:txBody>
      </p:sp>
      <p:graphicFrame>
        <p:nvGraphicFramePr>
          <p:cNvPr id="35" name="Table 34"/>
          <p:cNvGraphicFramePr>
            <a:graphicFrameLocks noGrp="1"/>
          </p:cNvGraphicFramePr>
          <p:nvPr>
            <p:extLst>
              <p:ext uri="{D42A27DB-BD31-4B8C-83A1-F6EECF244321}">
                <p14:modId xmlns:p14="http://schemas.microsoft.com/office/powerpoint/2010/main" val="2323379836"/>
              </p:ext>
            </p:extLst>
          </p:nvPr>
        </p:nvGraphicFramePr>
        <p:xfrm>
          <a:off x="630119" y="2223586"/>
          <a:ext cx="8060711" cy="378372"/>
        </p:xfrm>
        <a:graphic>
          <a:graphicData uri="http://schemas.openxmlformats.org/drawingml/2006/table">
            <a:tbl>
              <a:tblPr firstRow="1" bandRow="1">
                <a:tableStyleId>{5C22544A-7EE6-4342-B048-85BDC9FD1C3A}</a:tableStyleId>
              </a:tblPr>
              <a:tblGrid>
                <a:gridCol w="3903553"/>
                <a:gridCol w="212523"/>
                <a:gridCol w="3944635"/>
              </a:tblGrid>
              <a:tr h="378372">
                <a:tc>
                  <a:txBody>
                    <a:bodyPr/>
                    <a:lstStyle/>
                    <a:p>
                      <a:pPr algn="ctr"/>
                      <a:r>
                        <a:rPr lang="en-US" sz="1400" b="1" dirty="0" smtClean="0">
                          <a:solidFill>
                            <a:schemeClr val="tx1"/>
                          </a:solidFill>
                          <a:latin typeface="Calibri Light" panose="020F0302020204030204" pitchFamily="34" charset="0"/>
                        </a:rPr>
                        <a:t>2001</a:t>
                      </a:r>
                      <a:r>
                        <a:rPr lang="en-US" sz="1400" b="1" baseline="0" dirty="0" smtClean="0">
                          <a:solidFill>
                            <a:schemeClr val="tx1"/>
                          </a:solidFill>
                          <a:latin typeface="Calibri Light" panose="020F0302020204030204" pitchFamily="34" charset="0"/>
                        </a:rPr>
                        <a:t> - 2009</a:t>
                      </a:r>
                      <a:endParaRPr lang="en-US" sz="1400" b="1" dirty="0">
                        <a:solidFill>
                          <a:schemeClr val="tx1"/>
                        </a:solidFill>
                        <a:latin typeface="Calibri Light" panose="020F0302020204030204" pitchFamily="34" charset="0"/>
                      </a:endParaRPr>
                    </a:p>
                  </a:txBody>
                  <a:tcPr marL="93303" marR="93303" marT="46649" marB="46649"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b="1" dirty="0">
                        <a:solidFill>
                          <a:schemeClr val="tx1"/>
                        </a:solidFill>
                        <a:latin typeface="Calibri Light" panose="020F0302020204030204" pitchFamily="34" charset="0"/>
                      </a:endParaRPr>
                    </a:p>
                  </a:txBody>
                  <a:tcPr marL="93303" marR="93303" marT="46649" marB="46649"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smtClean="0">
                          <a:solidFill>
                            <a:schemeClr val="tx1"/>
                          </a:solidFill>
                          <a:latin typeface="Calibri Light" panose="020F0302020204030204" pitchFamily="34" charset="0"/>
                        </a:rPr>
                        <a:t>2009</a:t>
                      </a:r>
                      <a:r>
                        <a:rPr lang="en-US" sz="1400" b="1" baseline="0" dirty="0" smtClean="0">
                          <a:solidFill>
                            <a:schemeClr val="tx1"/>
                          </a:solidFill>
                          <a:latin typeface="Calibri Light" panose="020F0302020204030204" pitchFamily="34" charset="0"/>
                        </a:rPr>
                        <a:t> - 2012 (estimated)</a:t>
                      </a:r>
                      <a:r>
                        <a:rPr lang="en-US" sz="1400" b="1" dirty="0" smtClean="0">
                          <a:solidFill>
                            <a:schemeClr val="bg1">
                              <a:lumMod val="50000"/>
                            </a:schemeClr>
                          </a:solidFill>
                          <a:latin typeface="Calibri Light" panose="020F0302020204030204" pitchFamily="34" charset="0"/>
                        </a:rPr>
                        <a:t> </a:t>
                      </a:r>
                      <a:r>
                        <a:rPr lang="en-US" sz="1400" b="1" baseline="30000" dirty="0" smtClean="0">
                          <a:solidFill>
                            <a:schemeClr val="tx1"/>
                          </a:solidFill>
                          <a:latin typeface="Calibri Light" panose="020F0302020204030204" pitchFamily="34" charset="0"/>
                        </a:rPr>
                        <a:t>†</a:t>
                      </a:r>
                      <a:endParaRPr lang="en-US" sz="1400" b="1" baseline="30000" dirty="0">
                        <a:solidFill>
                          <a:schemeClr val="tx1"/>
                        </a:solidFill>
                        <a:latin typeface="Calibri Light" panose="020F0302020204030204" pitchFamily="34" charset="0"/>
                      </a:endParaRPr>
                    </a:p>
                  </a:txBody>
                  <a:tcPr marL="93303" marR="93303" marT="46649" marB="46649"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41" name="Group 40"/>
          <p:cNvGrpSpPr/>
          <p:nvPr/>
        </p:nvGrpSpPr>
        <p:grpSpPr>
          <a:xfrm>
            <a:off x="8556900" y="62718"/>
            <a:ext cx="526780" cy="525890"/>
            <a:chOff x="8386059" y="61469"/>
            <a:chExt cx="516263" cy="515421"/>
          </a:xfrm>
        </p:grpSpPr>
        <p:sp>
          <p:nvSpPr>
            <p:cNvPr id="42" name="Oval 41"/>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3" name="Oval 42"/>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4" name="Oval 43"/>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45" name="Oval 44"/>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36" name="McK 5. Source"/>
          <p:cNvSpPr>
            <a:spLocks noChangeArrowheads="1"/>
          </p:cNvSpPr>
          <p:nvPr>
            <p:custDataLst>
              <p:tags r:id="rId14"/>
            </p:custDataLst>
          </p:nvPr>
        </p:nvSpPr>
        <p:spPr bwMode="auto">
          <a:xfrm>
            <a:off x="121488" y="6157221"/>
            <a:ext cx="698883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CMS </a:t>
            </a:r>
            <a:r>
              <a:rPr lang="en-US" sz="800" dirty="0">
                <a:solidFill>
                  <a:schemeClr val="bg1">
                    <a:lumMod val="50000"/>
                  </a:schemeClr>
                </a:solidFill>
                <a:latin typeface="Calibri Light" panose="020F0302020204030204" pitchFamily="34" charset="0"/>
              </a:rPr>
              <a:t>state-level personal health care expenditure data have only been published through 2009.  2010-2012 MA figures were estimated based on 2009-2012 expenditure data provided by CMS for Medicare, ANF budget information statements and expenditure data from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and CHIA TME reports for commercial payers.</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Bureau of Economic Analysis; Center for Health Information and Analysis;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Census Bureau; HPC analysis</a:t>
            </a:r>
          </a:p>
        </p:txBody>
      </p:sp>
    </p:spTree>
    <p:extLst>
      <p:ext uri="{BB962C8B-B14F-4D97-AF65-F5344CB8AC3E}">
        <p14:creationId xmlns:p14="http://schemas.microsoft.com/office/powerpoint/2010/main" val="12385867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ct 25" hidden="1"/>
          <p:cNvGraphicFramePr>
            <a:graphicFrameLocks noChangeAspect="1"/>
          </p:cNvGraphicFramePr>
          <p:nvPr>
            <p:custDataLst>
              <p:tags r:id="rId2"/>
            </p:custDataLst>
            <p:extLst>
              <p:ext uri="{D42A27DB-BD31-4B8C-83A1-F6EECF244321}">
                <p14:modId xmlns:p14="http://schemas.microsoft.com/office/powerpoint/2010/main" val="360324796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8067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a:xfrm>
            <a:off x="121489" y="234863"/>
            <a:ext cx="8435411" cy="376834"/>
          </a:xfrm>
        </p:spPr>
        <p:txBody>
          <a:bodyPr/>
          <a:lstStyle/>
          <a:p>
            <a:r>
              <a:rPr lang="en-US" dirty="0" smtClean="0"/>
              <a:t>Our focus is on statewide, per capita growth</a:t>
            </a:r>
            <a:endParaRPr lang="en-US" dirty="0"/>
          </a:p>
        </p:txBody>
      </p:sp>
      <p:sp>
        <p:nvSpPr>
          <p:cNvPr id="3" name="Rectangle 2"/>
          <p:cNvSpPr/>
          <p:nvPr/>
        </p:nvSpPr>
        <p:spPr>
          <a:xfrm>
            <a:off x="913653" y="1531955"/>
            <a:ext cx="3138585" cy="4019235"/>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6592" tIns="186592" rIns="186592" bIns="186592" rtlCol="0" anchor="ctr"/>
          <a:lstStyle/>
          <a:p>
            <a:pPr algn="ctr"/>
            <a:endParaRPr lang="en-US" dirty="0" smtClean="0">
              <a:solidFill>
                <a:schemeClr val="tx1"/>
              </a:solidFill>
              <a:latin typeface="+mj-lt"/>
            </a:endParaRPr>
          </a:p>
        </p:txBody>
      </p:sp>
      <p:sp>
        <p:nvSpPr>
          <p:cNvPr id="4" name="TextBox 3"/>
          <p:cNvSpPr txBox="1"/>
          <p:nvPr/>
        </p:nvSpPr>
        <p:spPr>
          <a:xfrm>
            <a:off x="1152710" y="1664816"/>
            <a:ext cx="2660474" cy="596653"/>
          </a:xfrm>
          <a:prstGeom prst="rect">
            <a:avLst/>
          </a:prstGeom>
          <a:noFill/>
        </p:spPr>
        <p:txBody>
          <a:bodyPr wrap="square" lIns="93296" tIns="46648" rIns="93296" bIns="46648" rtlCol="0">
            <a:spAutoFit/>
          </a:bodyPr>
          <a:lstStyle/>
          <a:p>
            <a:pPr algn="ctr">
              <a:defRPr/>
            </a:pPr>
            <a:r>
              <a:rPr lang="en-US" b="1" dirty="0" smtClean="0">
                <a:solidFill>
                  <a:schemeClr val="tx2"/>
                </a:solidFill>
                <a:latin typeface="+mj-lt"/>
              </a:rPr>
              <a:t>What is the benchmark measured against?</a:t>
            </a:r>
            <a:endParaRPr lang="en-US" b="1" dirty="0">
              <a:solidFill>
                <a:schemeClr val="bg1">
                  <a:lumMod val="50000"/>
                </a:schemeClr>
              </a:solidFill>
              <a:latin typeface="+mj-lt"/>
            </a:endParaRPr>
          </a:p>
        </p:txBody>
      </p:sp>
      <p:sp>
        <p:nvSpPr>
          <p:cNvPr id="11" name="Rectangle 10"/>
          <p:cNvSpPr/>
          <p:nvPr/>
        </p:nvSpPr>
        <p:spPr>
          <a:xfrm>
            <a:off x="4871519" y="1531955"/>
            <a:ext cx="3138585" cy="4019235"/>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6592" tIns="186592" rIns="186592" bIns="186592" rtlCol="0" anchor="ctr"/>
          <a:lstStyle/>
          <a:p>
            <a:pPr algn="ctr"/>
            <a:endParaRPr lang="en-US" dirty="0" smtClean="0">
              <a:solidFill>
                <a:schemeClr val="tx1"/>
              </a:solidFill>
              <a:latin typeface="+mj-lt"/>
            </a:endParaRPr>
          </a:p>
        </p:txBody>
      </p:sp>
      <p:sp>
        <p:nvSpPr>
          <p:cNvPr id="12" name="TextBox 11"/>
          <p:cNvSpPr txBox="1"/>
          <p:nvPr/>
        </p:nvSpPr>
        <p:spPr>
          <a:xfrm>
            <a:off x="5110575" y="1664816"/>
            <a:ext cx="2660474" cy="847876"/>
          </a:xfrm>
          <a:prstGeom prst="rect">
            <a:avLst/>
          </a:prstGeom>
          <a:noFill/>
        </p:spPr>
        <p:txBody>
          <a:bodyPr wrap="square" lIns="93296" tIns="46648" rIns="93296" bIns="46648" rtlCol="0">
            <a:spAutoFit/>
          </a:bodyPr>
          <a:lstStyle/>
          <a:p>
            <a:pPr algn="ctr">
              <a:defRPr/>
            </a:pPr>
            <a:r>
              <a:rPr lang="en-US" b="1" dirty="0" smtClean="0">
                <a:solidFill>
                  <a:schemeClr val="tx2"/>
                </a:solidFill>
                <a:latin typeface="+mj-lt"/>
              </a:rPr>
              <a:t>Estimates of per capita / per member medical trend</a:t>
            </a:r>
            <a:r>
              <a:rPr lang="en-US" b="1" baseline="30000" dirty="0" smtClean="0">
                <a:solidFill>
                  <a:schemeClr val="tx2"/>
                </a:solidFill>
                <a:latin typeface="+mj-lt"/>
              </a:rPr>
              <a:t>*</a:t>
            </a:r>
            <a:r>
              <a:rPr lang="en-US" b="1" dirty="0" smtClean="0">
                <a:solidFill>
                  <a:schemeClr val="tx2"/>
                </a:solidFill>
                <a:latin typeface="+mj-lt"/>
              </a:rPr>
              <a:t> </a:t>
            </a:r>
            <a:br>
              <a:rPr lang="en-US" b="1" dirty="0" smtClean="0">
                <a:solidFill>
                  <a:schemeClr val="tx2"/>
                </a:solidFill>
                <a:latin typeface="+mj-lt"/>
              </a:rPr>
            </a:br>
            <a:r>
              <a:rPr lang="en-US" b="1" dirty="0" smtClean="0">
                <a:solidFill>
                  <a:schemeClr val="tx2"/>
                </a:solidFill>
                <a:latin typeface="+mj-lt"/>
              </a:rPr>
              <a:t>in 2009-12</a:t>
            </a:r>
            <a:endParaRPr lang="en-US" b="1" dirty="0">
              <a:solidFill>
                <a:schemeClr val="bg1">
                  <a:lumMod val="50000"/>
                </a:schemeClr>
              </a:solidFill>
              <a:latin typeface="+mj-lt"/>
            </a:endParaRPr>
          </a:p>
        </p:txBody>
      </p:sp>
      <p:grpSp>
        <p:nvGrpSpPr>
          <p:cNvPr id="22" name="Group 21"/>
          <p:cNvGrpSpPr/>
          <p:nvPr/>
        </p:nvGrpSpPr>
        <p:grpSpPr>
          <a:xfrm>
            <a:off x="5149399" y="3338569"/>
            <a:ext cx="2751851" cy="471042"/>
            <a:chOff x="5365050" y="3063637"/>
            <a:chExt cx="2696910" cy="461665"/>
          </a:xfrm>
        </p:grpSpPr>
        <p:sp>
          <p:nvSpPr>
            <p:cNvPr id="18" name="TextBox 17"/>
            <p:cNvSpPr txBox="1"/>
            <p:nvPr/>
          </p:nvSpPr>
          <p:spPr>
            <a:xfrm>
              <a:off x="6130243" y="3125192"/>
              <a:ext cx="1931717" cy="338554"/>
            </a:xfrm>
            <a:prstGeom prst="rect">
              <a:avLst/>
            </a:prstGeom>
            <a:noFill/>
          </p:spPr>
          <p:txBody>
            <a:bodyPr wrap="square" rtlCol="0">
              <a:spAutoFit/>
            </a:bodyPr>
            <a:lstStyle/>
            <a:p>
              <a:pPr algn="ctr">
                <a:defRPr/>
              </a:pPr>
              <a:r>
                <a:rPr lang="en-US" dirty="0" smtClean="0">
                  <a:latin typeface="+mj-lt"/>
                </a:rPr>
                <a:t>Medicare</a:t>
              </a:r>
              <a:endParaRPr lang="en-US" dirty="0">
                <a:latin typeface="+mj-lt"/>
              </a:endParaRPr>
            </a:p>
          </p:txBody>
        </p:sp>
        <p:sp>
          <p:nvSpPr>
            <p:cNvPr id="19" name="Rectangle 18"/>
            <p:cNvSpPr/>
            <p:nvPr/>
          </p:nvSpPr>
          <p:spPr>
            <a:xfrm>
              <a:off x="5365050" y="3063637"/>
              <a:ext cx="886782" cy="461665"/>
            </a:xfrm>
            <a:prstGeom prst="rect">
              <a:avLst/>
            </a:prstGeom>
            <a:noFill/>
            <a:effectLst/>
          </p:spPr>
          <p:txBody>
            <a:bodyPr wrap="none" lIns="91440" tIns="45720" rIns="91440" bIns="45720">
              <a:spAutoFit/>
            </a:bodyPr>
            <a:lstStyle/>
            <a:p>
              <a:pPr algn="ctr"/>
              <a:r>
                <a:rPr lang="en-US" sz="2400" dirty="0">
                  <a:ln w="18415" cmpd="sng">
                    <a:solidFill>
                      <a:schemeClr val="bg1">
                        <a:lumMod val="50000"/>
                      </a:schemeClr>
                    </a:solidFill>
                    <a:prstDash val="solid"/>
                  </a:ln>
                  <a:solidFill>
                    <a:schemeClr val="bg1">
                      <a:lumMod val="50000"/>
                    </a:schemeClr>
                  </a:solidFill>
                </a:rPr>
                <a:t>1.5%</a:t>
              </a:r>
              <a:endParaRPr lang="en-US" sz="3700" dirty="0">
                <a:ln w="18415" cmpd="sng">
                  <a:solidFill>
                    <a:schemeClr val="bg1">
                      <a:lumMod val="50000"/>
                    </a:schemeClr>
                  </a:solidFill>
                  <a:prstDash val="solid"/>
                </a:ln>
                <a:solidFill>
                  <a:schemeClr val="bg1">
                    <a:lumMod val="50000"/>
                  </a:schemeClr>
                </a:solidFill>
              </a:endParaRPr>
            </a:p>
          </p:txBody>
        </p:sp>
      </p:grpSp>
      <p:grpSp>
        <p:nvGrpSpPr>
          <p:cNvPr id="24" name="Group 23"/>
          <p:cNvGrpSpPr/>
          <p:nvPr/>
        </p:nvGrpSpPr>
        <p:grpSpPr>
          <a:xfrm>
            <a:off x="5149401" y="4029142"/>
            <a:ext cx="2751850" cy="471042"/>
            <a:chOff x="5365051" y="3780066"/>
            <a:chExt cx="2696909" cy="461665"/>
          </a:xfrm>
        </p:grpSpPr>
        <p:sp>
          <p:nvSpPr>
            <p:cNvPr id="20" name="TextBox 19"/>
            <p:cNvSpPr txBox="1"/>
            <p:nvPr/>
          </p:nvSpPr>
          <p:spPr>
            <a:xfrm>
              <a:off x="6130243" y="3841621"/>
              <a:ext cx="1931717" cy="338554"/>
            </a:xfrm>
            <a:prstGeom prst="rect">
              <a:avLst/>
            </a:prstGeom>
            <a:noFill/>
          </p:spPr>
          <p:txBody>
            <a:bodyPr wrap="square" rtlCol="0">
              <a:spAutoFit/>
            </a:bodyPr>
            <a:lstStyle/>
            <a:p>
              <a:pPr algn="ctr">
                <a:defRPr/>
              </a:pPr>
              <a:r>
                <a:rPr lang="en-US" dirty="0" err="1" smtClean="0">
                  <a:latin typeface="+mj-lt"/>
                </a:rPr>
                <a:t>MassHealth</a:t>
              </a:r>
              <a:endParaRPr lang="en-US" dirty="0">
                <a:latin typeface="+mj-lt"/>
              </a:endParaRPr>
            </a:p>
          </p:txBody>
        </p:sp>
        <p:sp>
          <p:nvSpPr>
            <p:cNvPr id="21" name="Rectangle 20"/>
            <p:cNvSpPr/>
            <p:nvPr/>
          </p:nvSpPr>
          <p:spPr>
            <a:xfrm>
              <a:off x="5365051" y="3780066"/>
              <a:ext cx="886781" cy="461665"/>
            </a:xfrm>
            <a:prstGeom prst="rect">
              <a:avLst/>
            </a:prstGeom>
            <a:noFill/>
            <a:effectLst/>
          </p:spPr>
          <p:txBody>
            <a:bodyPr wrap="none" lIns="91440" tIns="45720" rIns="91440" bIns="45720">
              <a:spAutoFit/>
            </a:bodyPr>
            <a:lstStyle/>
            <a:p>
              <a:pPr algn="ctr"/>
              <a:r>
                <a:rPr lang="en-US" sz="2400" dirty="0">
                  <a:ln w="18415" cmpd="sng">
                    <a:solidFill>
                      <a:schemeClr val="bg1">
                        <a:lumMod val="50000"/>
                      </a:schemeClr>
                    </a:solidFill>
                    <a:prstDash val="solid"/>
                  </a:ln>
                  <a:solidFill>
                    <a:schemeClr val="bg1">
                      <a:lumMod val="50000"/>
                    </a:schemeClr>
                  </a:solidFill>
                </a:rPr>
                <a:t>0.8%</a:t>
              </a:r>
              <a:endParaRPr lang="en-US" sz="3700" dirty="0">
                <a:ln w="18415" cmpd="sng">
                  <a:solidFill>
                    <a:schemeClr val="bg1">
                      <a:lumMod val="50000"/>
                    </a:schemeClr>
                  </a:solidFill>
                  <a:prstDash val="solid"/>
                </a:ln>
                <a:solidFill>
                  <a:schemeClr val="bg1">
                    <a:lumMod val="50000"/>
                  </a:schemeClr>
                </a:solidFill>
              </a:endParaRPr>
            </a:p>
          </p:txBody>
        </p:sp>
      </p:grpSp>
      <p:grpSp>
        <p:nvGrpSpPr>
          <p:cNvPr id="28" name="Group 27"/>
          <p:cNvGrpSpPr/>
          <p:nvPr/>
        </p:nvGrpSpPr>
        <p:grpSpPr>
          <a:xfrm>
            <a:off x="5158431" y="4719713"/>
            <a:ext cx="2742818" cy="461665"/>
            <a:chOff x="5373902" y="3780066"/>
            <a:chExt cx="2688058" cy="452475"/>
          </a:xfrm>
        </p:grpSpPr>
        <p:sp>
          <p:nvSpPr>
            <p:cNvPr id="29" name="TextBox 28"/>
            <p:cNvSpPr txBox="1"/>
            <p:nvPr/>
          </p:nvSpPr>
          <p:spPr>
            <a:xfrm>
              <a:off x="6130243" y="3841621"/>
              <a:ext cx="1931717" cy="338554"/>
            </a:xfrm>
            <a:prstGeom prst="rect">
              <a:avLst/>
            </a:prstGeom>
            <a:noFill/>
          </p:spPr>
          <p:txBody>
            <a:bodyPr wrap="square" rtlCol="0">
              <a:spAutoFit/>
            </a:bodyPr>
            <a:lstStyle/>
            <a:p>
              <a:pPr algn="ctr">
                <a:defRPr/>
              </a:pPr>
              <a:r>
                <a:rPr lang="en-US" dirty="0" smtClean="0">
                  <a:latin typeface="+mj-lt"/>
                </a:rPr>
                <a:t>Commercial</a:t>
              </a:r>
              <a:endParaRPr lang="en-US" dirty="0">
                <a:latin typeface="+mj-lt"/>
              </a:endParaRPr>
            </a:p>
          </p:txBody>
        </p:sp>
        <p:sp>
          <p:nvSpPr>
            <p:cNvPr id="30" name="Rectangle 29"/>
            <p:cNvSpPr/>
            <p:nvPr/>
          </p:nvSpPr>
          <p:spPr>
            <a:xfrm>
              <a:off x="5373902" y="3780066"/>
              <a:ext cx="869077" cy="452475"/>
            </a:xfrm>
            <a:prstGeom prst="rect">
              <a:avLst/>
            </a:prstGeom>
            <a:noFill/>
            <a:effectLst/>
          </p:spPr>
          <p:txBody>
            <a:bodyPr wrap="none" lIns="91440" tIns="45720" rIns="91440" bIns="45720">
              <a:spAutoFit/>
            </a:bodyPr>
            <a:lstStyle/>
            <a:p>
              <a:pPr algn="ctr"/>
              <a:r>
                <a:rPr lang="en-US" sz="2400" dirty="0" smtClean="0">
                  <a:ln w="18415" cmpd="sng">
                    <a:solidFill>
                      <a:schemeClr val="bg1">
                        <a:lumMod val="50000"/>
                      </a:schemeClr>
                    </a:solidFill>
                    <a:prstDash val="solid"/>
                  </a:ln>
                  <a:solidFill>
                    <a:schemeClr val="bg1">
                      <a:lumMod val="50000"/>
                    </a:schemeClr>
                  </a:solidFill>
                </a:rPr>
                <a:t>2.8%</a:t>
              </a:r>
              <a:endParaRPr lang="en-US" sz="3700" dirty="0">
                <a:ln w="18415" cmpd="sng">
                  <a:solidFill>
                    <a:schemeClr val="bg1">
                      <a:lumMod val="50000"/>
                    </a:schemeClr>
                  </a:solidFill>
                  <a:prstDash val="solid"/>
                </a:ln>
                <a:solidFill>
                  <a:schemeClr val="bg1">
                    <a:lumMod val="50000"/>
                  </a:schemeClr>
                </a:solidFill>
              </a:endParaRPr>
            </a:p>
          </p:txBody>
        </p:sp>
      </p:grpSp>
      <p:sp>
        <p:nvSpPr>
          <p:cNvPr id="14" name="Rectangle 13"/>
          <p:cNvSpPr/>
          <p:nvPr/>
        </p:nvSpPr>
        <p:spPr>
          <a:xfrm>
            <a:off x="5008327" y="2593576"/>
            <a:ext cx="3831910" cy="579878"/>
          </a:xfrm>
          <a:prstGeom prst="rect">
            <a:avLst/>
          </a:prstGeom>
          <a:solidFill>
            <a:srgbClr val="C3CFE1">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r"/>
            <a:endParaRPr lang="en-US" sz="1100" dirty="0">
              <a:solidFill>
                <a:srgbClr val="0C2D83"/>
              </a:solidFill>
            </a:endParaRPr>
          </a:p>
        </p:txBody>
      </p:sp>
      <p:grpSp>
        <p:nvGrpSpPr>
          <p:cNvPr id="23" name="Group 22"/>
          <p:cNvGrpSpPr/>
          <p:nvPr/>
        </p:nvGrpSpPr>
        <p:grpSpPr>
          <a:xfrm>
            <a:off x="5158429" y="2647993"/>
            <a:ext cx="2742819" cy="461665"/>
            <a:chOff x="5373901" y="2189460"/>
            <a:chExt cx="2688059" cy="452475"/>
          </a:xfrm>
        </p:grpSpPr>
        <p:sp>
          <p:nvSpPr>
            <p:cNvPr id="13" name="TextBox 12"/>
            <p:cNvSpPr txBox="1"/>
            <p:nvPr/>
          </p:nvSpPr>
          <p:spPr>
            <a:xfrm>
              <a:off x="6130243" y="2251015"/>
              <a:ext cx="1931717" cy="338554"/>
            </a:xfrm>
            <a:prstGeom prst="rect">
              <a:avLst/>
            </a:prstGeom>
            <a:noFill/>
          </p:spPr>
          <p:txBody>
            <a:bodyPr wrap="square" rtlCol="0">
              <a:spAutoFit/>
            </a:bodyPr>
            <a:lstStyle/>
            <a:p>
              <a:pPr algn="ctr">
                <a:defRPr/>
              </a:pPr>
              <a:r>
                <a:rPr lang="en-US" dirty="0">
                  <a:solidFill>
                    <a:schemeClr val="tx2"/>
                  </a:solidFill>
                  <a:latin typeface="+mj-lt"/>
                </a:rPr>
                <a:t>S</a:t>
              </a:r>
              <a:r>
                <a:rPr lang="en-US" dirty="0" smtClean="0">
                  <a:solidFill>
                    <a:schemeClr val="tx2"/>
                  </a:solidFill>
                  <a:latin typeface="+mj-lt"/>
                </a:rPr>
                <a:t>tatewide</a:t>
              </a:r>
              <a:endParaRPr lang="en-US" dirty="0">
                <a:solidFill>
                  <a:schemeClr val="bg1">
                    <a:lumMod val="50000"/>
                  </a:schemeClr>
                </a:solidFill>
                <a:latin typeface="+mj-lt"/>
              </a:endParaRPr>
            </a:p>
          </p:txBody>
        </p:sp>
        <p:sp>
          <p:nvSpPr>
            <p:cNvPr id="17" name="Rectangle 16"/>
            <p:cNvSpPr/>
            <p:nvPr/>
          </p:nvSpPr>
          <p:spPr>
            <a:xfrm>
              <a:off x="5373901" y="2189460"/>
              <a:ext cx="869077" cy="452475"/>
            </a:xfrm>
            <a:prstGeom prst="rect">
              <a:avLst/>
            </a:prstGeom>
            <a:noFill/>
            <a:effectLst/>
          </p:spPr>
          <p:txBody>
            <a:bodyPr wrap="none" lIns="91440" tIns="45720" rIns="91440" bIns="45720">
              <a:spAutoFit/>
            </a:bodyPr>
            <a:lstStyle/>
            <a:p>
              <a:pPr algn="ctr"/>
              <a:r>
                <a:rPr lang="en-US" sz="2400" dirty="0" smtClean="0">
                  <a:ln w="18415" cmpd="sng">
                    <a:solidFill>
                      <a:srgbClr val="0C2D83"/>
                    </a:solidFill>
                    <a:prstDash val="solid"/>
                  </a:ln>
                  <a:solidFill>
                    <a:srgbClr val="0C2D83"/>
                  </a:solidFill>
                </a:rPr>
                <a:t>3.1%</a:t>
              </a:r>
              <a:endParaRPr lang="en-US" sz="3700" dirty="0">
                <a:ln w="18415" cmpd="sng">
                  <a:solidFill>
                    <a:srgbClr val="0C2D83"/>
                  </a:solidFill>
                  <a:prstDash val="solid"/>
                </a:ln>
                <a:solidFill>
                  <a:srgbClr val="0C2D83"/>
                </a:solidFill>
              </a:endParaRPr>
            </a:p>
          </p:txBody>
        </p:sp>
      </p:grpSp>
      <p:sp>
        <p:nvSpPr>
          <p:cNvPr id="15" name="TextBox 14"/>
          <p:cNvSpPr txBox="1"/>
          <p:nvPr/>
        </p:nvSpPr>
        <p:spPr>
          <a:xfrm>
            <a:off x="8010112" y="2624443"/>
            <a:ext cx="830125" cy="518146"/>
          </a:xfrm>
          <a:prstGeom prst="rect">
            <a:avLst/>
          </a:prstGeom>
          <a:noFill/>
        </p:spPr>
        <p:txBody>
          <a:bodyPr wrap="square" lIns="46648" tIns="46648" rIns="0" bIns="46648" rtlCol="0">
            <a:spAutoFit/>
          </a:bodyPr>
          <a:lstStyle/>
          <a:p>
            <a:r>
              <a:rPr lang="en-US" sz="900" dirty="0">
                <a:solidFill>
                  <a:srgbClr val="0C2D83"/>
                </a:solidFill>
                <a:latin typeface="+mj-lt"/>
              </a:rPr>
              <a:t>Figure is higher than for any individual payer</a:t>
            </a:r>
          </a:p>
        </p:txBody>
      </p:sp>
      <p:grpSp>
        <p:nvGrpSpPr>
          <p:cNvPr id="37" name="Group 36"/>
          <p:cNvGrpSpPr/>
          <p:nvPr/>
        </p:nvGrpSpPr>
        <p:grpSpPr>
          <a:xfrm>
            <a:off x="1152710" y="4268677"/>
            <a:ext cx="2660474" cy="996285"/>
            <a:chOff x="1014081" y="3970338"/>
            <a:chExt cx="2607357" cy="976452"/>
          </a:xfrm>
          <a:noFill/>
        </p:grpSpPr>
        <p:sp>
          <p:nvSpPr>
            <p:cNvPr id="38" name="Rectangle 37"/>
            <p:cNvSpPr/>
            <p:nvPr/>
          </p:nvSpPr>
          <p:spPr>
            <a:xfrm>
              <a:off x="1014081" y="3970338"/>
              <a:ext cx="2607357" cy="9764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algn="ctr"/>
              <a:endParaRPr lang="en-US" dirty="0" smtClean="0">
                <a:solidFill>
                  <a:schemeClr val="tx1"/>
                </a:solidFill>
                <a:latin typeface="+mj-lt"/>
              </a:endParaRPr>
            </a:p>
          </p:txBody>
        </p:sp>
        <p:sp>
          <p:nvSpPr>
            <p:cNvPr id="39" name="TextBox 38"/>
            <p:cNvSpPr txBox="1"/>
            <p:nvPr/>
          </p:nvSpPr>
          <p:spPr>
            <a:xfrm>
              <a:off x="1014081" y="4043066"/>
              <a:ext cx="2607357" cy="830997"/>
            </a:xfrm>
            <a:prstGeom prst="rect">
              <a:avLst/>
            </a:prstGeom>
            <a:grpFill/>
          </p:spPr>
          <p:txBody>
            <a:bodyPr wrap="square" rtlCol="0">
              <a:spAutoFit/>
            </a:bodyPr>
            <a:lstStyle/>
            <a:p>
              <a:pPr algn="ctr">
                <a:defRPr/>
              </a:pPr>
              <a:r>
                <a:rPr lang="en-US" dirty="0" smtClean="0">
                  <a:solidFill>
                    <a:schemeClr val="tx2"/>
                  </a:solidFill>
                  <a:latin typeface="+mj-lt"/>
                </a:rPr>
                <a:t>Benchmark is measured against statewide, per </a:t>
              </a:r>
              <a:r>
                <a:rPr lang="en-US" dirty="0">
                  <a:solidFill>
                    <a:schemeClr val="tx2"/>
                  </a:solidFill>
                  <a:latin typeface="+mj-lt"/>
                </a:rPr>
                <a:t>capita</a:t>
              </a:r>
              <a:r>
                <a:rPr lang="en-US" i="1" dirty="0">
                  <a:solidFill>
                    <a:schemeClr val="tx2"/>
                  </a:solidFill>
                  <a:latin typeface="+mj-lt"/>
                </a:rPr>
                <a:t> </a:t>
              </a:r>
              <a:r>
                <a:rPr lang="en-US" dirty="0">
                  <a:solidFill>
                    <a:schemeClr val="tx2"/>
                  </a:solidFill>
                  <a:latin typeface="+mj-lt"/>
                </a:rPr>
                <a:t>health care </a:t>
              </a:r>
              <a:r>
                <a:rPr lang="en-US" dirty="0" smtClean="0">
                  <a:solidFill>
                    <a:schemeClr val="tx2"/>
                  </a:solidFill>
                  <a:latin typeface="+mj-lt"/>
                </a:rPr>
                <a:t>growth</a:t>
              </a:r>
              <a:endParaRPr lang="en-US" dirty="0">
                <a:solidFill>
                  <a:schemeClr val="bg1">
                    <a:lumMod val="50000"/>
                  </a:schemeClr>
                </a:solidFill>
                <a:latin typeface="+mj-lt"/>
              </a:endParaRPr>
            </a:p>
          </p:txBody>
        </p:sp>
      </p:grpSp>
      <p:sp>
        <p:nvSpPr>
          <p:cNvPr id="40" name="Rectangle 39"/>
          <p:cNvSpPr/>
          <p:nvPr/>
        </p:nvSpPr>
        <p:spPr>
          <a:xfrm>
            <a:off x="1061954" y="2512691"/>
            <a:ext cx="2841983" cy="1614352"/>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1" name="TextBox 40"/>
          <p:cNvSpPr txBox="1"/>
          <p:nvPr/>
        </p:nvSpPr>
        <p:spPr>
          <a:xfrm>
            <a:off x="1152710" y="2753284"/>
            <a:ext cx="2660474" cy="596653"/>
          </a:xfrm>
          <a:prstGeom prst="rect">
            <a:avLst/>
          </a:prstGeom>
          <a:noFill/>
        </p:spPr>
        <p:txBody>
          <a:bodyPr wrap="square" lIns="93296" tIns="46648" rIns="93296" bIns="46648" rtlCol="0">
            <a:spAutoFit/>
          </a:bodyPr>
          <a:lstStyle/>
          <a:p>
            <a:pPr algn="ctr">
              <a:defRPr/>
            </a:pPr>
            <a:r>
              <a:rPr lang="en-US" b="1" dirty="0" smtClean="0">
                <a:solidFill>
                  <a:schemeClr val="bg1"/>
                </a:solidFill>
                <a:latin typeface="+mj-lt"/>
              </a:rPr>
              <a:t>Aggregate statewide health care expenditures</a:t>
            </a:r>
            <a:endParaRPr lang="en-US" b="1" dirty="0">
              <a:solidFill>
                <a:schemeClr val="bg1"/>
              </a:solidFill>
              <a:latin typeface="+mj-lt"/>
            </a:endParaRPr>
          </a:p>
        </p:txBody>
      </p:sp>
      <p:sp>
        <p:nvSpPr>
          <p:cNvPr id="42" name="TextBox 41"/>
          <p:cNvSpPr txBox="1"/>
          <p:nvPr/>
        </p:nvSpPr>
        <p:spPr>
          <a:xfrm>
            <a:off x="1152710" y="3546311"/>
            <a:ext cx="2660474" cy="345431"/>
          </a:xfrm>
          <a:prstGeom prst="rect">
            <a:avLst/>
          </a:prstGeom>
          <a:noFill/>
        </p:spPr>
        <p:txBody>
          <a:bodyPr wrap="square" lIns="93296" tIns="46648" rIns="93296" bIns="46648" rtlCol="0">
            <a:spAutoFit/>
          </a:bodyPr>
          <a:lstStyle/>
          <a:p>
            <a:pPr algn="ctr">
              <a:defRPr/>
            </a:pPr>
            <a:r>
              <a:rPr lang="en-US" b="1" dirty="0" smtClean="0">
                <a:solidFill>
                  <a:schemeClr val="bg1"/>
                </a:solidFill>
                <a:latin typeface="+mj-lt"/>
              </a:rPr>
              <a:t>Population of Massachusetts</a:t>
            </a:r>
            <a:endParaRPr lang="en-US" b="1" dirty="0">
              <a:solidFill>
                <a:schemeClr val="bg1"/>
              </a:solidFill>
              <a:latin typeface="+mj-lt"/>
            </a:endParaRPr>
          </a:p>
        </p:txBody>
      </p:sp>
      <p:cxnSp>
        <p:nvCxnSpPr>
          <p:cNvPr id="43" name="Straight Connector 42"/>
          <p:cNvCxnSpPr/>
          <p:nvPr/>
        </p:nvCxnSpPr>
        <p:spPr>
          <a:xfrm>
            <a:off x="1152710" y="3405352"/>
            <a:ext cx="2660474"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8556900" y="62718"/>
            <a:ext cx="526780" cy="525890"/>
            <a:chOff x="8386059" y="61469"/>
            <a:chExt cx="516263" cy="515421"/>
          </a:xfrm>
        </p:grpSpPr>
        <p:sp>
          <p:nvSpPr>
            <p:cNvPr id="52" name="Oval 51"/>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53" name="Oval 52"/>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54" name="Oval 53"/>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5" name="Oval 54"/>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34" name="McK 5. Source"/>
          <p:cNvSpPr>
            <a:spLocks noChangeArrowheads="1"/>
          </p:cNvSpPr>
          <p:nvPr>
            <p:custDataLst>
              <p:tags r:id="rId3"/>
            </p:custDataLst>
          </p:nvPr>
        </p:nvSpPr>
        <p:spPr bwMode="auto">
          <a:xfrm>
            <a:off x="121488" y="6396356"/>
            <a:ext cx="6988830"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 </a:t>
            </a: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Medical </a:t>
            </a:r>
            <a:r>
              <a:rPr lang="en-US" sz="800" dirty="0">
                <a:solidFill>
                  <a:schemeClr val="bg1">
                    <a:lumMod val="50000"/>
                  </a:schemeClr>
                </a:solidFill>
                <a:latin typeface="Calibri Light" panose="020F0302020204030204" pitchFamily="34" charset="0"/>
              </a:rPr>
              <a:t>trend is one component of total health care expenditures, but does not capture the entire measure. The measure that will be compared to the Chapter 224 benchmark also includes the net cost of private health insurance.</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Bureau of Economic Analysis; Center for Health Information and Analysis;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Census Bureau; HPC analysis</a:t>
            </a:r>
          </a:p>
        </p:txBody>
      </p:sp>
    </p:spTree>
    <p:extLst>
      <p:ext uri="{BB962C8B-B14F-4D97-AF65-F5344CB8AC3E}">
        <p14:creationId xmlns:p14="http://schemas.microsoft.com/office/powerpoint/2010/main" val="16729188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Object 28" hidden="1"/>
          <p:cNvGraphicFramePr>
            <a:graphicFrameLocks noChangeAspect="1"/>
          </p:cNvGraphicFramePr>
          <p:nvPr>
            <p:custDataLst>
              <p:tags r:id="rId2"/>
            </p:custDataLst>
            <p:extLst>
              <p:ext uri="{D42A27DB-BD31-4B8C-83A1-F6EECF244321}">
                <p14:modId xmlns:p14="http://schemas.microsoft.com/office/powerpoint/2010/main" val="38057975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41387" name="think-cell Slide" r:id="rId28" imgW="270" imgH="270" progId="TCLayout.ActiveDocument.1">
                  <p:embed/>
                </p:oleObj>
              </mc:Choice>
              <mc:Fallback>
                <p:oleObj name="think-cell Slide" r:id="rId28" imgW="270" imgH="270" progId="TCLayout.ActiveDocument.1">
                  <p:embed/>
                  <p:pic>
                    <p:nvPicPr>
                      <p:cNvPr id="0" name=""/>
                      <p:cNvPicPr/>
                      <p:nvPr/>
                    </p:nvPicPr>
                    <p:blipFill>
                      <a:blip r:embed="rId29"/>
                      <a:stretch>
                        <a:fillRect/>
                      </a:stretch>
                    </p:blipFill>
                    <p:spPr>
                      <a:xfrm>
                        <a:off x="1621" y="1621"/>
                        <a:ext cx="1619" cy="1619"/>
                      </a:xfrm>
                      <a:prstGeom prst="rect">
                        <a:avLst/>
                      </a:prstGeom>
                    </p:spPr>
                  </p:pic>
                </p:oleObj>
              </mc:Fallback>
            </mc:AlternateContent>
          </a:graphicData>
        </a:graphic>
      </p:graphicFrame>
      <p:sp>
        <p:nvSpPr>
          <p:cNvPr id="28" name="Rectangle 27"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53" name="Rectangle 52"/>
          <p:cNvSpPr/>
          <p:nvPr/>
        </p:nvSpPr>
        <p:spPr>
          <a:xfrm>
            <a:off x="633358" y="1663668"/>
            <a:ext cx="2254818" cy="450937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r"/>
            <a:endParaRPr lang="en-US" sz="1100" dirty="0">
              <a:solidFill>
                <a:srgbClr val="0C2D83"/>
              </a:solidFill>
            </a:endParaRPr>
          </a:p>
        </p:txBody>
      </p:sp>
      <p:sp>
        <p:nvSpPr>
          <p:cNvPr id="54" name="Rectangle 53"/>
          <p:cNvSpPr/>
          <p:nvPr/>
        </p:nvSpPr>
        <p:spPr>
          <a:xfrm>
            <a:off x="2986030" y="1663668"/>
            <a:ext cx="2498894" cy="450937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r"/>
            <a:endParaRPr lang="en-US" sz="1100" dirty="0">
              <a:solidFill>
                <a:srgbClr val="0C2D83"/>
              </a:solidFill>
            </a:endParaRPr>
          </a:p>
        </p:txBody>
      </p:sp>
      <p:sp>
        <p:nvSpPr>
          <p:cNvPr id="40" name="Rectangle 39"/>
          <p:cNvSpPr/>
          <p:nvPr/>
        </p:nvSpPr>
        <p:spPr>
          <a:xfrm>
            <a:off x="5582780" y="1663668"/>
            <a:ext cx="3436356" cy="4509370"/>
          </a:xfrm>
          <a:prstGeom prst="rect">
            <a:avLst/>
          </a:prstGeom>
          <a:solidFill>
            <a:schemeClr val="bg1">
              <a:lumMod val="85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a:p>
        </p:txBody>
      </p:sp>
      <p:sp>
        <p:nvSpPr>
          <p:cNvPr id="69" name="Rectangle 68"/>
          <p:cNvSpPr/>
          <p:nvPr/>
        </p:nvSpPr>
        <p:spPr>
          <a:xfrm>
            <a:off x="266828" y="2028146"/>
            <a:ext cx="8752308" cy="1950396"/>
          </a:xfrm>
          <a:prstGeom prst="rect">
            <a:avLst/>
          </a:prstGeom>
          <a:solidFill>
            <a:srgbClr val="C3CFE1">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r"/>
            <a:endParaRPr lang="en-US" sz="1100" dirty="0">
              <a:solidFill>
                <a:srgbClr val="0C2D83"/>
              </a:solidFill>
            </a:endParaRPr>
          </a:p>
        </p:txBody>
      </p:sp>
      <p:sp>
        <p:nvSpPr>
          <p:cNvPr id="70" name="Rectangle 69"/>
          <p:cNvSpPr/>
          <p:nvPr/>
        </p:nvSpPr>
        <p:spPr>
          <a:xfrm>
            <a:off x="266828" y="4135049"/>
            <a:ext cx="8752308" cy="2040013"/>
          </a:xfrm>
          <a:prstGeom prst="rect">
            <a:avLst/>
          </a:prstGeom>
          <a:solidFill>
            <a:srgbClr val="C3CFE1">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r"/>
            <a:endParaRPr lang="en-US" sz="1100" dirty="0">
              <a:solidFill>
                <a:srgbClr val="0C2D83"/>
              </a:solidFill>
            </a:endParaRPr>
          </a:p>
        </p:txBody>
      </p:sp>
      <p:sp>
        <p:nvSpPr>
          <p:cNvPr id="2" name="Title 1"/>
          <p:cNvSpPr>
            <a:spLocks noGrp="1"/>
          </p:cNvSpPr>
          <p:nvPr>
            <p:ph type="title"/>
          </p:nvPr>
        </p:nvSpPr>
        <p:spPr>
          <a:xfrm>
            <a:off x="121489" y="234863"/>
            <a:ext cx="8794113" cy="753668"/>
          </a:xfrm>
        </p:spPr>
        <p:txBody>
          <a:bodyPr/>
          <a:lstStyle/>
          <a:p>
            <a:r>
              <a:rPr lang="en-US" dirty="0" smtClean="0"/>
              <a:t>Accounting for shifts in payer mix is important when tracking </a:t>
            </a:r>
            <a:br>
              <a:rPr lang="en-US" dirty="0" smtClean="0"/>
            </a:br>
            <a:r>
              <a:rPr lang="en-US" dirty="0" smtClean="0"/>
              <a:t>statewide growth</a:t>
            </a:r>
            <a:endParaRPr lang="en-US" dirty="0"/>
          </a:p>
        </p:txBody>
      </p:sp>
      <p:graphicFrame>
        <p:nvGraphicFramePr>
          <p:cNvPr id="9" name="Object 8"/>
          <p:cNvGraphicFramePr>
            <a:graphicFrameLocks/>
          </p:cNvGraphicFramePr>
          <p:nvPr>
            <p:custDataLst>
              <p:tags r:id="rId4"/>
            </p:custDataLst>
            <p:extLst>
              <p:ext uri="{D42A27DB-BD31-4B8C-83A1-F6EECF244321}">
                <p14:modId xmlns:p14="http://schemas.microsoft.com/office/powerpoint/2010/main" val="390398392"/>
              </p:ext>
            </p:extLst>
          </p:nvPr>
        </p:nvGraphicFramePr>
        <p:xfrm>
          <a:off x="6172200" y="1905000"/>
          <a:ext cx="2809923" cy="1819343"/>
        </p:xfrm>
        <a:graphic>
          <a:graphicData uri="http://schemas.openxmlformats.org/presentationml/2006/ole">
            <mc:AlternateContent xmlns:mc="http://schemas.openxmlformats.org/markup-compatibility/2006">
              <mc:Choice xmlns:v="urn:schemas-microsoft-com:vml" Requires="v">
                <p:oleObj spid="_x0000_s241388" name="Chart" r:id="rId30" imgW="2809923" imgH="1819343" progId="MSGraph.Chart.8">
                  <p:embed followColorScheme="full"/>
                </p:oleObj>
              </mc:Choice>
              <mc:Fallback>
                <p:oleObj name="Chart" r:id="rId30" imgW="2809923" imgH="1819343" progId="MSGraph.Chart.8">
                  <p:embed followColorScheme="full"/>
                  <p:pic>
                    <p:nvPicPr>
                      <p:cNvPr id="0" name=""/>
                      <p:cNvPicPr/>
                      <p:nvPr/>
                    </p:nvPicPr>
                    <p:blipFill>
                      <a:blip r:embed="rId31"/>
                      <a:stretch>
                        <a:fillRect/>
                      </a:stretch>
                    </p:blipFill>
                    <p:spPr>
                      <a:xfrm>
                        <a:off x="6172200" y="1905000"/>
                        <a:ext cx="2809923" cy="1819343"/>
                      </a:xfrm>
                      <a:prstGeom prst="rect">
                        <a:avLst/>
                      </a:prstGeom>
                    </p:spPr>
                  </p:pic>
                </p:oleObj>
              </mc:Fallback>
            </mc:AlternateContent>
          </a:graphicData>
        </a:graphic>
      </p:graphicFrame>
      <p:cxnSp>
        <p:nvCxnSpPr>
          <p:cNvPr id="11" name="Straight Connector 10"/>
          <p:cNvCxnSpPr/>
          <p:nvPr>
            <p:custDataLst>
              <p:tags r:id="rId5"/>
            </p:custDataLst>
          </p:nvPr>
        </p:nvCxnSpPr>
        <p:spPr bwMode="auto">
          <a:xfrm>
            <a:off x="6305550" y="2847975"/>
            <a:ext cx="950913"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custDataLst>
              <p:tags r:id="rId6"/>
            </p:custDataLst>
          </p:nvPr>
        </p:nvCxnSpPr>
        <p:spPr bwMode="auto">
          <a:xfrm>
            <a:off x="7488238" y="2847975"/>
            <a:ext cx="137953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18" name="Object 17"/>
          <p:cNvGraphicFramePr>
            <a:graphicFrameLocks/>
          </p:cNvGraphicFramePr>
          <p:nvPr>
            <p:custDataLst>
              <p:tags r:id="rId7"/>
            </p:custDataLst>
            <p:extLst>
              <p:ext uri="{D42A27DB-BD31-4B8C-83A1-F6EECF244321}">
                <p14:modId xmlns:p14="http://schemas.microsoft.com/office/powerpoint/2010/main" val="1778348083"/>
              </p:ext>
            </p:extLst>
          </p:nvPr>
        </p:nvGraphicFramePr>
        <p:xfrm>
          <a:off x="6172200" y="4038600"/>
          <a:ext cx="2809923" cy="1819343"/>
        </p:xfrm>
        <a:graphic>
          <a:graphicData uri="http://schemas.openxmlformats.org/presentationml/2006/ole">
            <mc:AlternateContent xmlns:mc="http://schemas.openxmlformats.org/markup-compatibility/2006">
              <mc:Choice xmlns:v="urn:schemas-microsoft-com:vml" Requires="v">
                <p:oleObj spid="_x0000_s241389" name="Chart" r:id="rId32" imgW="2809923" imgH="1819343" progId="MSGraph.Chart.8">
                  <p:embed followColorScheme="full"/>
                </p:oleObj>
              </mc:Choice>
              <mc:Fallback>
                <p:oleObj name="Chart" r:id="rId32" imgW="2809923" imgH="1819343" progId="MSGraph.Chart.8">
                  <p:embed followColorScheme="full"/>
                  <p:pic>
                    <p:nvPicPr>
                      <p:cNvPr id="0" name=""/>
                      <p:cNvPicPr/>
                      <p:nvPr/>
                    </p:nvPicPr>
                    <p:blipFill>
                      <a:blip r:embed="rId33"/>
                      <a:stretch>
                        <a:fillRect/>
                      </a:stretch>
                    </p:blipFill>
                    <p:spPr>
                      <a:xfrm>
                        <a:off x="6172200" y="4038600"/>
                        <a:ext cx="2809923" cy="1819343"/>
                      </a:xfrm>
                      <a:prstGeom prst="rect">
                        <a:avLst/>
                      </a:prstGeom>
                    </p:spPr>
                  </p:pic>
                </p:oleObj>
              </mc:Fallback>
            </mc:AlternateContent>
          </a:graphicData>
        </a:graphic>
      </p:graphicFrame>
      <p:cxnSp>
        <p:nvCxnSpPr>
          <p:cNvPr id="20" name="Straight Connector 19"/>
          <p:cNvCxnSpPr/>
          <p:nvPr>
            <p:custDataLst>
              <p:tags r:id="rId8"/>
            </p:custDataLst>
          </p:nvPr>
        </p:nvCxnSpPr>
        <p:spPr bwMode="auto">
          <a:xfrm>
            <a:off x="6305550" y="4991100"/>
            <a:ext cx="950913"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custDataLst>
              <p:tags r:id="rId9"/>
            </p:custDataLst>
          </p:nvPr>
        </p:nvCxnSpPr>
        <p:spPr bwMode="auto">
          <a:xfrm>
            <a:off x="7488238" y="4991100"/>
            <a:ext cx="137953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65361" y="1745799"/>
            <a:ext cx="2190812" cy="219820"/>
          </a:xfrm>
          <a:prstGeom prst="rect">
            <a:avLst/>
          </a:prstGeom>
          <a:noFill/>
        </p:spPr>
        <p:txBody>
          <a:bodyPr wrap="square" lIns="93296" tIns="0" rIns="93296" bIns="0" rtlCol="0">
            <a:spAutoFit/>
          </a:bodyPr>
          <a:lstStyle/>
          <a:p>
            <a:pPr algn="ctr"/>
            <a:r>
              <a:rPr lang="en-US" sz="1400" b="1" dirty="0">
                <a:latin typeface="Calibri Light" panose="020F0302020204030204" pitchFamily="34" charset="0"/>
              </a:rPr>
              <a:t>Payer 1</a:t>
            </a:r>
          </a:p>
        </p:txBody>
      </p:sp>
      <p:sp>
        <p:nvSpPr>
          <p:cNvPr id="26" name="TextBox 25"/>
          <p:cNvSpPr txBox="1"/>
          <p:nvPr/>
        </p:nvSpPr>
        <p:spPr>
          <a:xfrm>
            <a:off x="3131295" y="1745799"/>
            <a:ext cx="2190812" cy="219820"/>
          </a:xfrm>
          <a:prstGeom prst="rect">
            <a:avLst/>
          </a:prstGeom>
          <a:noFill/>
        </p:spPr>
        <p:txBody>
          <a:bodyPr wrap="square" lIns="93296" tIns="0" rIns="93296" bIns="0" rtlCol="0">
            <a:spAutoFit/>
          </a:bodyPr>
          <a:lstStyle/>
          <a:p>
            <a:pPr algn="ctr"/>
            <a:r>
              <a:rPr lang="en-US" sz="1400" b="1" dirty="0">
                <a:latin typeface="Calibri Light" panose="020F0302020204030204" pitchFamily="34" charset="0"/>
              </a:rPr>
              <a:t>Payer 2</a:t>
            </a:r>
          </a:p>
        </p:txBody>
      </p:sp>
      <p:sp>
        <p:nvSpPr>
          <p:cNvPr id="27" name="TextBox 26"/>
          <p:cNvSpPr txBox="1"/>
          <p:nvPr/>
        </p:nvSpPr>
        <p:spPr>
          <a:xfrm>
            <a:off x="5689737" y="1745799"/>
            <a:ext cx="3225865" cy="219820"/>
          </a:xfrm>
          <a:prstGeom prst="rect">
            <a:avLst/>
          </a:prstGeom>
          <a:noFill/>
        </p:spPr>
        <p:txBody>
          <a:bodyPr wrap="square" lIns="93296" tIns="0" rIns="93296" bIns="0" rtlCol="0">
            <a:spAutoFit/>
          </a:bodyPr>
          <a:lstStyle/>
          <a:p>
            <a:pPr algn="ctr"/>
            <a:r>
              <a:rPr lang="en-US" sz="1400" b="1" dirty="0">
                <a:latin typeface="Calibri Light" panose="020F0302020204030204" pitchFamily="34" charset="0"/>
              </a:rPr>
              <a:t>Statewide</a:t>
            </a:r>
          </a:p>
        </p:txBody>
      </p:sp>
      <p:sp>
        <p:nvSpPr>
          <p:cNvPr id="30" name="TextBox 29"/>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Illustrative example</a:t>
            </a:r>
          </a:p>
          <a:p>
            <a:pPr>
              <a:defRPr/>
            </a:pPr>
            <a:r>
              <a:rPr lang="en-US" sz="1200" dirty="0">
                <a:solidFill>
                  <a:schemeClr val="bg1">
                    <a:lumMod val="50000"/>
                  </a:schemeClr>
                </a:solidFill>
                <a:latin typeface="Calibri Light" panose="020F0302020204030204" pitchFamily="34" charset="0"/>
              </a:rPr>
              <a:t>Per member per year spending</a:t>
            </a:r>
          </a:p>
        </p:txBody>
      </p:sp>
      <p:cxnSp>
        <p:nvCxnSpPr>
          <p:cNvPr id="31" name="Straight Connector 30"/>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24" name="Flowchart: Process 23"/>
          <p:cNvSpPr/>
          <p:nvPr/>
        </p:nvSpPr>
        <p:spPr>
          <a:xfrm>
            <a:off x="6106810" y="5925639"/>
            <a:ext cx="2388298" cy="610556"/>
          </a:xfrm>
          <a:prstGeom prst="flowChartProcess">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9889" tIns="46648" rIns="93296" bIns="46648" anchor="ctr"/>
          <a:lstStyle/>
          <a:p>
            <a:pPr>
              <a:defRPr/>
            </a:pPr>
            <a:r>
              <a:rPr lang="en-US" sz="1400" dirty="0">
                <a:solidFill>
                  <a:srgbClr val="DFE5EF"/>
                </a:solidFill>
                <a:latin typeface="Calibri Light" panose="020F0302020204030204" pitchFamily="34" charset="0"/>
              </a:rPr>
              <a:t>Statewide growth </a:t>
            </a:r>
            <a:r>
              <a:rPr lang="en-US" sz="1400" dirty="0" smtClean="0">
                <a:solidFill>
                  <a:srgbClr val="DFE5EF"/>
                </a:solidFill>
                <a:latin typeface="Calibri Light" panose="020F0302020204030204" pitchFamily="34" charset="0"/>
              </a:rPr>
              <a:t>of </a:t>
            </a:r>
            <a:r>
              <a:rPr lang="en-US" sz="1400" b="1" dirty="0" smtClean="0">
                <a:solidFill>
                  <a:schemeClr val="bg1"/>
                </a:solidFill>
                <a:latin typeface="Calibri Light" panose="020F0302020204030204" pitchFamily="34" charset="0"/>
              </a:rPr>
              <a:t>0%</a:t>
            </a:r>
            <a:endParaRPr lang="en-US" sz="1400" dirty="0">
              <a:solidFill>
                <a:schemeClr val="bg1"/>
              </a:solidFill>
              <a:latin typeface="Calibri Light" panose="020F0302020204030204" pitchFamily="34" charset="0"/>
            </a:endParaRPr>
          </a:p>
        </p:txBody>
      </p:sp>
      <p:graphicFrame>
        <p:nvGraphicFramePr>
          <p:cNvPr id="41" name="Object 40"/>
          <p:cNvGraphicFramePr>
            <a:graphicFrameLocks/>
          </p:cNvGraphicFramePr>
          <p:nvPr>
            <p:custDataLst>
              <p:tags r:id="rId10"/>
            </p:custDataLst>
            <p:extLst>
              <p:ext uri="{D42A27DB-BD31-4B8C-83A1-F6EECF244321}">
                <p14:modId xmlns:p14="http://schemas.microsoft.com/office/powerpoint/2010/main" val="2809146412"/>
              </p:ext>
            </p:extLst>
          </p:nvPr>
        </p:nvGraphicFramePr>
        <p:xfrm>
          <a:off x="3467100" y="4038600"/>
          <a:ext cx="1943066" cy="1819343"/>
        </p:xfrm>
        <a:graphic>
          <a:graphicData uri="http://schemas.openxmlformats.org/presentationml/2006/ole">
            <mc:AlternateContent xmlns:mc="http://schemas.openxmlformats.org/markup-compatibility/2006">
              <mc:Choice xmlns:v="urn:schemas-microsoft-com:vml" Requires="v">
                <p:oleObj spid="_x0000_s241390" name="Chart" r:id="rId34" imgW="1943066" imgH="1819343" progId="MSGraph.Chart.8">
                  <p:embed followColorScheme="full"/>
                </p:oleObj>
              </mc:Choice>
              <mc:Fallback>
                <p:oleObj name="Chart" r:id="rId34" imgW="1943066" imgH="1819343" progId="MSGraph.Chart.8">
                  <p:embed followColorScheme="full"/>
                  <p:pic>
                    <p:nvPicPr>
                      <p:cNvPr id="0" name=""/>
                      <p:cNvPicPr/>
                      <p:nvPr/>
                    </p:nvPicPr>
                    <p:blipFill>
                      <a:blip r:embed="rId35"/>
                      <a:stretch>
                        <a:fillRect/>
                      </a:stretch>
                    </p:blipFill>
                    <p:spPr>
                      <a:xfrm>
                        <a:off x="3467100" y="4038600"/>
                        <a:ext cx="1943066" cy="1819343"/>
                      </a:xfrm>
                      <a:prstGeom prst="rect">
                        <a:avLst/>
                      </a:prstGeom>
                    </p:spPr>
                  </p:pic>
                </p:oleObj>
              </mc:Fallback>
            </mc:AlternateContent>
          </a:graphicData>
        </a:graphic>
      </p:graphicFrame>
      <p:cxnSp>
        <p:nvCxnSpPr>
          <p:cNvPr id="42" name="Straight Connector 41"/>
          <p:cNvCxnSpPr/>
          <p:nvPr>
            <p:custDataLst>
              <p:tags r:id="rId11"/>
            </p:custDataLst>
          </p:nvPr>
        </p:nvCxnSpPr>
        <p:spPr bwMode="auto">
          <a:xfrm>
            <a:off x="4344988" y="4772025"/>
            <a:ext cx="96043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custDataLst>
              <p:tags r:id="rId12"/>
            </p:custDataLst>
          </p:nvPr>
        </p:nvCxnSpPr>
        <p:spPr bwMode="auto">
          <a:xfrm>
            <a:off x="3590925" y="4772025"/>
            <a:ext cx="52228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44" name="Object 43"/>
          <p:cNvGraphicFramePr>
            <a:graphicFrameLocks/>
          </p:cNvGraphicFramePr>
          <p:nvPr>
            <p:custDataLst>
              <p:tags r:id="rId13"/>
            </p:custDataLst>
            <p:extLst>
              <p:ext uri="{D42A27DB-BD31-4B8C-83A1-F6EECF244321}">
                <p14:modId xmlns:p14="http://schemas.microsoft.com/office/powerpoint/2010/main" val="40148259"/>
              </p:ext>
            </p:extLst>
          </p:nvPr>
        </p:nvGraphicFramePr>
        <p:xfrm>
          <a:off x="3924300" y="2171700"/>
          <a:ext cx="1495456" cy="1552643"/>
        </p:xfrm>
        <a:graphic>
          <a:graphicData uri="http://schemas.openxmlformats.org/presentationml/2006/ole">
            <mc:AlternateContent xmlns:mc="http://schemas.openxmlformats.org/markup-compatibility/2006">
              <mc:Choice xmlns:v="urn:schemas-microsoft-com:vml" Requires="v">
                <p:oleObj spid="_x0000_s241391" name="Chart" r:id="rId36" imgW="1495456" imgH="1552643" progId="MSGraph.Chart.8">
                  <p:embed followColorScheme="full"/>
                </p:oleObj>
              </mc:Choice>
              <mc:Fallback>
                <p:oleObj name="Chart" r:id="rId36" imgW="1495456" imgH="1552643" progId="MSGraph.Chart.8">
                  <p:embed followColorScheme="full"/>
                  <p:pic>
                    <p:nvPicPr>
                      <p:cNvPr id="0" name=""/>
                      <p:cNvPicPr/>
                      <p:nvPr/>
                    </p:nvPicPr>
                    <p:blipFill>
                      <a:blip r:embed="rId37"/>
                      <a:stretch>
                        <a:fillRect/>
                      </a:stretch>
                    </p:blipFill>
                    <p:spPr>
                      <a:xfrm>
                        <a:off x="3924300" y="2171700"/>
                        <a:ext cx="1495456" cy="1552643"/>
                      </a:xfrm>
                      <a:prstGeom prst="rect">
                        <a:avLst/>
                      </a:prstGeom>
                    </p:spPr>
                  </p:pic>
                </p:oleObj>
              </mc:Fallback>
            </mc:AlternateContent>
          </a:graphicData>
        </a:graphic>
      </p:graphicFrame>
      <p:cxnSp>
        <p:nvCxnSpPr>
          <p:cNvPr id="45" name="Straight Connector 44"/>
          <p:cNvCxnSpPr/>
          <p:nvPr>
            <p:custDataLst>
              <p:tags r:id="rId14"/>
            </p:custDataLst>
          </p:nvPr>
        </p:nvCxnSpPr>
        <p:spPr bwMode="auto">
          <a:xfrm>
            <a:off x="4364038" y="2524125"/>
            <a:ext cx="96043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custDataLst>
              <p:tags r:id="rId15"/>
            </p:custDataLst>
          </p:nvPr>
        </p:nvCxnSpPr>
        <p:spPr bwMode="auto">
          <a:xfrm>
            <a:off x="4038600" y="2524125"/>
            <a:ext cx="93663"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14" name="Rectangle 13"/>
          <p:cNvSpPr/>
          <p:nvPr>
            <p:custDataLst>
              <p:tags r:id="rId16"/>
            </p:custDataLst>
          </p:nvPr>
        </p:nvSpPr>
        <p:spPr bwMode="gray">
          <a:xfrm>
            <a:off x="4516117" y="2286000"/>
            <a:ext cx="3222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43C5BFDA-9F07-4C09-8604-A54DEDA4133C}" type="datetime'''''''''''''''''''''''''''''$1''''''''''''''0'''''''''''''">
              <a:rPr lang="en-US" sz="1400">
                <a:solidFill>
                  <a:schemeClr val="tx1"/>
                </a:solidFill>
                <a:latin typeface="Calibri Light"/>
                <a:sym typeface="Calibri Light"/>
              </a:rPr>
              <a:pPr algn="ctr"/>
              <a:t>$10</a:t>
            </a:fld>
            <a:endParaRPr lang="en-US" sz="1400">
              <a:solidFill>
                <a:schemeClr val="tx1"/>
              </a:solidFill>
              <a:latin typeface="Calibri Light"/>
              <a:sym typeface="Calibri Light"/>
            </a:endParaRPr>
          </a:p>
        </p:txBody>
      </p:sp>
      <p:sp>
        <p:nvSpPr>
          <p:cNvPr id="15" name="Rectangle 14"/>
          <p:cNvSpPr/>
          <p:nvPr>
            <p:custDataLst>
              <p:tags r:id="rId17"/>
            </p:custDataLst>
          </p:nvPr>
        </p:nvSpPr>
        <p:spPr bwMode="gray">
          <a:xfrm>
            <a:off x="4945063" y="2066925"/>
            <a:ext cx="3222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E0A5CA2A-F31F-4EBA-8670-4382BB93C00E}" type="datetime'''''$''''''''''''''''''''''''''1''''''''''2'''''''''">
              <a:rPr lang="en-US" sz="1400">
                <a:solidFill>
                  <a:schemeClr val="tx1"/>
                </a:solidFill>
                <a:latin typeface="Calibri Light"/>
                <a:sym typeface="Calibri Light"/>
              </a:rPr>
              <a:pPr algn="ctr"/>
              <a:t>$12</a:t>
            </a:fld>
            <a:endParaRPr lang="en-US" sz="1400">
              <a:solidFill>
                <a:schemeClr val="tx1"/>
              </a:solidFill>
              <a:latin typeface="Calibri Light"/>
              <a:sym typeface="Calibri Light"/>
            </a:endParaRPr>
          </a:p>
        </p:txBody>
      </p:sp>
      <p:graphicFrame>
        <p:nvGraphicFramePr>
          <p:cNvPr id="50" name="Object 49"/>
          <p:cNvGraphicFramePr>
            <a:graphicFrameLocks/>
          </p:cNvGraphicFramePr>
          <p:nvPr>
            <p:custDataLst>
              <p:tags r:id="rId18"/>
            </p:custDataLst>
            <p:extLst>
              <p:ext uri="{D42A27DB-BD31-4B8C-83A1-F6EECF244321}">
                <p14:modId xmlns:p14="http://schemas.microsoft.com/office/powerpoint/2010/main" val="26214020"/>
              </p:ext>
            </p:extLst>
          </p:nvPr>
        </p:nvGraphicFramePr>
        <p:xfrm>
          <a:off x="1333500" y="4343400"/>
          <a:ext cx="1381190" cy="1514543"/>
        </p:xfrm>
        <a:graphic>
          <a:graphicData uri="http://schemas.openxmlformats.org/presentationml/2006/ole">
            <mc:AlternateContent xmlns:mc="http://schemas.openxmlformats.org/markup-compatibility/2006">
              <mc:Choice xmlns:v="urn:schemas-microsoft-com:vml" Requires="v">
                <p:oleObj spid="_x0000_s241392" name="Chart" r:id="rId38" imgW="1381190" imgH="1514543" progId="MSGraph.Chart.8">
                  <p:embed followColorScheme="full"/>
                </p:oleObj>
              </mc:Choice>
              <mc:Fallback>
                <p:oleObj name="Chart" r:id="rId38" imgW="1381190" imgH="1514543" progId="MSGraph.Chart.8">
                  <p:embed followColorScheme="full"/>
                  <p:pic>
                    <p:nvPicPr>
                      <p:cNvPr id="0" name=""/>
                      <p:cNvPicPr/>
                      <p:nvPr/>
                    </p:nvPicPr>
                    <p:blipFill>
                      <a:blip r:embed="rId39"/>
                      <a:stretch>
                        <a:fillRect/>
                      </a:stretch>
                    </p:blipFill>
                    <p:spPr>
                      <a:xfrm>
                        <a:off x="1333500" y="4343400"/>
                        <a:ext cx="1381190" cy="1514543"/>
                      </a:xfrm>
                      <a:prstGeom prst="rect">
                        <a:avLst/>
                      </a:prstGeom>
                    </p:spPr>
                  </p:pic>
                </p:oleObj>
              </mc:Fallback>
            </mc:AlternateContent>
          </a:graphicData>
        </a:graphic>
      </p:graphicFrame>
      <p:cxnSp>
        <p:nvCxnSpPr>
          <p:cNvPr id="51" name="Straight Connector 50"/>
          <p:cNvCxnSpPr/>
          <p:nvPr>
            <p:custDataLst>
              <p:tags r:id="rId19"/>
            </p:custDataLst>
          </p:nvPr>
        </p:nvCxnSpPr>
        <p:spPr bwMode="auto">
          <a:xfrm>
            <a:off x="1778000" y="5429250"/>
            <a:ext cx="536575"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custDataLst>
              <p:tags r:id="rId20"/>
            </p:custDataLst>
          </p:nvPr>
        </p:nvCxnSpPr>
        <p:spPr bwMode="auto">
          <a:xfrm>
            <a:off x="1448138" y="5429250"/>
            <a:ext cx="98425"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8" name="Rectangle 7"/>
          <p:cNvSpPr/>
          <p:nvPr>
            <p:custDataLst>
              <p:tags r:id="rId21"/>
            </p:custDataLst>
          </p:nvPr>
        </p:nvSpPr>
        <p:spPr bwMode="gray">
          <a:xfrm>
            <a:off x="1979613" y="5086350"/>
            <a:ext cx="2317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A935B44E-F26E-4CD2-927E-22BB94329F06}" type="datetime'$''''4'''''''''''''''''''''''''''''''''''''''''''''">
              <a:rPr lang="en-US" sz="1400">
                <a:solidFill>
                  <a:schemeClr val="tx1"/>
                </a:solidFill>
                <a:latin typeface="Calibri Light"/>
                <a:sym typeface="Calibri Light"/>
              </a:rPr>
              <a:pPr algn="ctr"/>
              <a:t>$4</a:t>
            </a:fld>
            <a:endParaRPr lang="en-US" sz="1400">
              <a:solidFill>
                <a:schemeClr val="tx1"/>
              </a:solidFill>
              <a:latin typeface="Calibri Light"/>
              <a:sym typeface="Calibri Light"/>
            </a:endParaRPr>
          </a:p>
        </p:txBody>
      </p:sp>
      <p:sp>
        <p:nvSpPr>
          <p:cNvPr id="7" name="Rectangle 6"/>
          <p:cNvSpPr/>
          <p:nvPr>
            <p:custDataLst>
              <p:tags r:id="rId22"/>
            </p:custDataLst>
          </p:nvPr>
        </p:nvSpPr>
        <p:spPr bwMode="gray">
          <a:xfrm>
            <a:off x="1546225" y="5305425"/>
            <a:ext cx="2317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05CCF6DE-28D2-4887-8EAC-3E91CF80BD89}" type="datetime'''''$''2'''''''''''''">
              <a:rPr lang="en-US" sz="1400">
                <a:solidFill>
                  <a:schemeClr val="tx1"/>
                </a:solidFill>
                <a:latin typeface="Calibri Light"/>
                <a:sym typeface="Calibri Light"/>
              </a:rPr>
              <a:pPr algn="ctr"/>
              <a:t>$2</a:t>
            </a:fld>
            <a:endParaRPr lang="en-US" sz="1400">
              <a:solidFill>
                <a:schemeClr val="tx1"/>
              </a:solidFill>
              <a:latin typeface="Calibri Light"/>
              <a:sym typeface="Calibri Light"/>
            </a:endParaRPr>
          </a:p>
        </p:txBody>
      </p:sp>
      <p:sp>
        <p:nvSpPr>
          <p:cNvPr id="56" name="Flowchart: Process 55"/>
          <p:cNvSpPr/>
          <p:nvPr/>
        </p:nvSpPr>
        <p:spPr>
          <a:xfrm rot="16200000">
            <a:off x="-109166" y="4957600"/>
            <a:ext cx="1057287" cy="305296"/>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r>
              <a:rPr lang="en-US" sz="1400" dirty="0">
                <a:solidFill>
                  <a:schemeClr val="tx1"/>
                </a:solidFill>
                <a:latin typeface="Calibri Light" panose="020F0302020204030204" pitchFamily="34" charset="0"/>
              </a:rPr>
              <a:t>Year 2</a:t>
            </a:r>
          </a:p>
        </p:txBody>
      </p:sp>
      <p:sp>
        <p:nvSpPr>
          <p:cNvPr id="57" name="Flowchart: Process 56"/>
          <p:cNvSpPr/>
          <p:nvPr/>
        </p:nvSpPr>
        <p:spPr>
          <a:xfrm>
            <a:off x="633358" y="3062939"/>
            <a:ext cx="730548"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$4</a:t>
            </a:r>
          </a:p>
        </p:txBody>
      </p:sp>
      <p:sp>
        <p:nvSpPr>
          <p:cNvPr id="60" name="Flowchart: Process 59"/>
          <p:cNvSpPr/>
          <p:nvPr/>
        </p:nvSpPr>
        <p:spPr>
          <a:xfrm>
            <a:off x="633358" y="5325722"/>
            <a:ext cx="1024741"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$3</a:t>
            </a:r>
          </a:p>
        </p:txBody>
      </p:sp>
      <p:sp>
        <p:nvSpPr>
          <p:cNvPr id="3" name="Down Arrow 2"/>
          <p:cNvSpPr/>
          <p:nvPr/>
        </p:nvSpPr>
        <p:spPr>
          <a:xfrm rot="19382194">
            <a:off x="2940251" y="3332746"/>
            <a:ext cx="287249" cy="186392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1" name="Flowchart: Process 60"/>
          <p:cNvSpPr/>
          <p:nvPr/>
        </p:nvSpPr>
        <p:spPr>
          <a:xfrm>
            <a:off x="2962748" y="2393984"/>
            <a:ext cx="1024741"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$10</a:t>
            </a:r>
          </a:p>
        </p:txBody>
      </p:sp>
      <p:sp>
        <p:nvSpPr>
          <p:cNvPr id="63" name="Flowchart: Process 62"/>
          <p:cNvSpPr/>
          <p:nvPr/>
        </p:nvSpPr>
        <p:spPr>
          <a:xfrm>
            <a:off x="5615320" y="2703355"/>
            <a:ext cx="1024741"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$7</a:t>
            </a:r>
          </a:p>
        </p:txBody>
      </p:sp>
      <p:sp>
        <p:nvSpPr>
          <p:cNvPr id="64" name="Flowchart: Process 63"/>
          <p:cNvSpPr/>
          <p:nvPr/>
        </p:nvSpPr>
        <p:spPr>
          <a:xfrm>
            <a:off x="5615320" y="4854377"/>
            <a:ext cx="1024741"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$7</a:t>
            </a:r>
          </a:p>
        </p:txBody>
      </p:sp>
      <p:sp>
        <p:nvSpPr>
          <p:cNvPr id="23" name="Flowchart: Process 22"/>
          <p:cNvSpPr/>
          <p:nvPr/>
        </p:nvSpPr>
        <p:spPr>
          <a:xfrm>
            <a:off x="1090535" y="5925639"/>
            <a:ext cx="1389951" cy="624986"/>
          </a:xfrm>
          <a:prstGeom prst="flowChartProcess">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837"/>
              </a:lnSpc>
              <a:defRPr/>
            </a:pPr>
            <a:r>
              <a:rPr lang="en-US" sz="1400" dirty="0">
                <a:solidFill>
                  <a:srgbClr val="DFE5EF"/>
                </a:solidFill>
                <a:latin typeface="Calibri Light" panose="020F0302020204030204" pitchFamily="34" charset="0"/>
              </a:rPr>
              <a:t>Payer 1 growth of </a:t>
            </a:r>
            <a:r>
              <a:rPr lang="en-US" sz="1400" b="1" dirty="0" smtClean="0">
                <a:solidFill>
                  <a:schemeClr val="bg1"/>
                </a:solidFill>
                <a:latin typeface="Calibri Light" panose="020F0302020204030204" pitchFamily="34" charset="0"/>
              </a:rPr>
              <a:t>-25%</a:t>
            </a:r>
            <a:endParaRPr lang="en-US" sz="1400" b="1" dirty="0">
              <a:solidFill>
                <a:schemeClr val="bg1"/>
              </a:solidFill>
              <a:latin typeface="Calibri Light" panose="020F0302020204030204" pitchFamily="34" charset="0"/>
            </a:endParaRPr>
          </a:p>
        </p:txBody>
      </p:sp>
      <p:sp>
        <p:nvSpPr>
          <p:cNvPr id="62" name="Flowchart: Process 61"/>
          <p:cNvSpPr/>
          <p:nvPr/>
        </p:nvSpPr>
        <p:spPr>
          <a:xfrm>
            <a:off x="2962748" y="4617894"/>
            <a:ext cx="1024741" cy="305278"/>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defRPr/>
            </a:pPr>
            <a:r>
              <a:rPr lang="en-US" sz="1400" dirty="0" err="1">
                <a:solidFill>
                  <a:schemeClr val="tx1"/>
                </a:solidFill>
                <a:latin typeface="Calibri Light" panose="020F0302020204030204" pitchFamily="34" charset="0"/>
              </a:rPr>
              <a:t>Avg</a:t>
            </a:r>
            <a:r>
              <a:rPr lang="en-US" sz="1400" dirty="0">
                <a:solidFill>
                  <a:schemeClr val="tx1"/>
                </a:solidFill>
                <a:latin typeface="Calibri Light" panose="020F0302020204030204" pitchFamily="34" charset="0"/>
              </a:rPr>
              <a:t>: $9</a:t>
            </a:r>
          </a:p>
        </p:txBody>
      </p:sp>
      <p:graphicFrame>
        <p:nvGraphicFramePr>
          <p:cNvPr id="66" name="Object 65"/>
          <p:cNvGraphicFramePr>
            <a:graphicFrameLocks/>
          </p:cNvGraphicFramePr>
          <p:nvPr>
            <p:custDataLst>
              <p:tags r:id="rId23"/>
            </p:custDataLst>
            <p:extLst>
              <p:ext uri="{D42A27DB-BD31-4B8C-83A1-F6EECF244321}">
                <p14:modId xmlns:p14="http://schemas.microsoft.com/office/powerpoint/2010/main" val="1262420147"/>
              </p:ext>
            </p:extLst>
          </p:nvPr>
        </p:nvGraphicFramePr>
        <p:xfrm>
          <a:off x="1333500" y="2171700"/>
          <a:ext cx="1504911" cy="1552643"/>
        </p:xfrm>
        <a:graphic>
          <a:graphicData uri="http://schemas.openxmlformats.org/presentationml/2006/ole">
            <mc:AlternateContent xmlns:mc="http://schemas.openxmlformats.org/markup-compatibility/2006">
              <mc:Choice xmlns:v="urn:schemas-microsoft-com:vml" Requires="v">
                <p:oleObj spid="_x0000_s241393" name="Chart" r:id="rId40" imgW="1504911" imgH="1552643" progId="MSGraph.Chart.8">
                  <p:embed followColorScheme="full"/>
                </p:oleObj>
              </mc:Choice>
              <mc:Fallback>
                <p:oleObj name="Chart" r:id="rId40" imgW="1504911" imgH="1552643" progId="MSGraph.Chart.8">
                  <p:embed followColorScheme="full"/>
                  <p:pic>
                    <p:nvPicPr>
                      <p:cNvPr id="0" name=""/>
                      <p:cNvPicPr/>
                      <p:nvPr/>
                    </p:nvPicPr>
                    <p:blipFill>
                      <a:blip r:embed="rId41"/>
                      <a:stretch>
                        <a:fillRect/>
                      </a:stretch>
                    </p:blipFill>
                    <p:spPr>
                      <a:xfrm>
                        <a:off x="1333500" y="2171700"/>
                        <a:ext cx="1504911" cy="1552643"/>
                      </a:xfrm>
                      <a:prstGeom prst="rect">
                        <a:avLst/>
                      </a:prstGeom>
                    </p:spPr>
                  </p:pic>
                </p:oleObj>
              </mc:Fallback>
            </mc:AlternateContent>
          </a:graphicData>
        </a:graphic>
      </p:graphicFrame>
      <p:cxnSp>
        <p:nvCxnSpPr>
          <p:cNvPr id="67" name="Straight Connector 66"/>
          <p:cNvCxnSpPr/>
          <p:nvPr>
            <p:custDataLst>
              <p:tags r:id="rId24"/>
            </p:custDataLst>
          </p:nvPr>
        </p:nvCxnSpPr>
        <p:spPr bwMode="auto">
          <a:xfrm>
            <a:off x="1773238" y="3171825"/>
            <a:ext cx="960438"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custDataLst>
              <p:tags r:id="rId25"/>
            </p:custDataLst>
          </p:nvPr>
        </p:nvCxnSpPr>
        <p:spPr bwMode="auto">
          <a:xfrm>
            <a:off x="1448138" y="3171825"/>
            <a:ext cx="93663"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55" name="Flowchart: Process 54"/>
          <p:cNvSpPr/>
          <p:nvPr/>
        </p:nvSpPr>
        <p:spPr>
          <a:xfrm rot="16200000">
            <a:off x="-109166" y="2761657"/>
            <a:ext cx="1057287" cy="305296"/>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r>
              <a:rPr lang="en-US" sz="1400" dirty="0">
                <a:solidFill>
                  <a:schemeClr val="tx1"/>
                </a:solidFill>
                <a:latin typeface="Calibri Light" panose="020F0302020204030204" pitchFamily="34" charset="0"/>
              </a:rPr>
              <a:t>Year 1</a:t>
            </a:r>
          </a:p>
        </p:txBody>
      </p:sp>
      <p:sp>
        <p:nvSpPr>
          <p:cNvPr id="13" name="Rectangle 12"/>
          <p:cNvSpPr/>
          <p:nvPr/>
        </p:nvSpPr>
        <p:spPr>
          <a:xfrm>
            <a:off x="2480485" y="3918354"/>
            <a:ext cx="979494" cy="510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100" dirty="0">
                <a:solidFill>
                  <a:schemeClr val="tx1"/>
                </a:solidFill>
              </a:rPr>
              <a:t>One member changes plans</a:t>
            </a:r>
          </a:p>
        </p:txBody>
      </p:sp>
      <p:sp>
        <p:nvSpPr>
          <p:cNvPr id="16" name="Rectangle 15"/>
          <p:cNvSpPr/>
          <p:nvPr/>
        </p:nvSpPr>
        <p:spPr>
          <a:xfrm>
            <a:off x="266828" y="2028146"/>
            <a:ext cx="366530" cy="1950396"/>
          </a:xfrm>
          <a:prstGeom prst="rect">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ctr"/>
          <a:lstStyle/>
          <a:p>
            <a:pPr algn="ctr"/>
            <a:r>
              <a:rPr lang="en-US" dirty="0" smtClean="0">
                <a:solidFill>
                  <a:schemeClr val="tx1"/>
                </a:solidFill>
              </a:rPr>
              <a:t>Year 1</a:t>
            </a:r>
            <a:endParaRPr lang="en-US" dirty="0">
              <a:solidFill>
                <a:schemeClr val="tx1"/>
              </a:solidFill>
            </a:endParaRPr>
          </a:p>
        </p:txBody>
      </p:sp>
      <p:sp>
        <p:nvSpPr>
          <p:cNvPr id="71" name="Rectangle 70"/>
          <p:cNvSpPr/>
          <p:nvPr/>
        </p:nvSpPr>
        <p:spPr>
          <a:xfrm>
            <a:off x="266828" y="4135049"/>
            <a:ext cx="366530" cy="2037989"/>
          </a:xfrm>
          <a:prstGeom prst="rect">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ctr"/>
          <a:lstStyle/>
          <a:p>
            <a:pPr algn="ctr"/>
            <a:r>
              <a:rPr lang="en-US" dirty="0" smtClean="0">
                <a:solidFill>
                  <a:schemeClr val="tx1"/>
                </a:solidFill>
              </a:rPr>
              <a:t>Year 2</a:t>
            </a:r>
            <a:endParaRPr lang="en-US" dirty="0">
              <a:solidFill>
                <a:schemeClr val="tx1"/>
              </a:solidFill>
            </a:endParaRPr>
          </a:p>
        </p:txBody>
      </p:sp>
      <p:sp>
        <p:nvSpPr>
          <p:cNvPr id="75" name="Flowchart: Process 74"/>
          <p:cNvSpPr/>
          <p:nvPr/>
        </p:nvSpPr>
        <p:spPr>
          <a:xfrm>
            <a:off x="3540501" y="5925639"/>
            <a:ext cx="1389951" cy="624986"/>
          </a:xfrm>
          <a:prstGeom prst="flowChartProcess">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837"/>
              </a:lnSpc>
              <a:defRPr/>
            </a:pPr>
            <a:r>
              <a:rPr lang="en-US" sz="1400" dirty="0">
                <a:solidFill>
                  <a:srgbClr val="DFE5EF"/>
                </a:solidFill>
                <a:latin typeface="Calibri Light" panose="020F0302020204030204" pitchFamily="34" charset="0"/>
              </a:rPr>
              <a:t>Payer 2 growth </a:t>
            </a:r>
            <a:r>
              <a:rPr lang="en-US" sz="1400" dirty="0" smtClean="0">
                <a:solidFill>
                  <a:srgbClr val="DFE5EF"/>
                </a:solidFill>
                <a:latin typeface="Calibri Light" panose="020F0302020204030204" pitchFamily="34" charset="0"/>
              </a:rPr>
              <a:t>of </a:t>
            </a:r>
            <a:r>
              <a:rPr lang="en-US" sz="1400" b="1" dirty="0" smtClean="0">
                <a:solidFill>
                  <a:schemeClr val="bg1"/>
                </a:solidFill>
                <a:latin typeface="Calibri Light" panose="020F0302020204030204" pitchFamily="34" charset="0"/>
              </a:rPr>
              <a:t>-10%</a:t>
            </a:r>
            <a:endParaRPr lang="en-US" sz="1400" dirty="0">
              <a:solidFill>
                <a:schemeClr val="bg1"/>
              </a:solidFill>
              <a:latin typeface="Calibri Light" panose="020F0302020204030204" pitchFamily="34" charset="0"/>
            </a:endParaRPr>
          </a:p>
        </p:txBody>
      </p:sp>
      <p:sp>
        <p:nvSpPr>
          <p:cNvPr id="77" name="Rectangle 76"/>
          <p:cNvSpPr/>
          <p:nvPr/>
        </p:nvSpPr>
        <p:spPr>
          <a:xfrm>
            <a:off x="633358" y="1663669"/>
            <a:ext cx="2254818" cy="364477"/>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b="1" dirty="0" smtClean="0">
                <a:solidFill>
                  <a:schemeClr val="tx1"/>
                </a:solidFill>
              </a:rPr>
              <a:t>Payer 1</a:t>
            </a:r>
            <a:endParaRPr lang="en-US" b="1" dirty="0">
              <a:solidFill>
                <a:schemeClr val="tx1"/>
              </a:solidFill>
            </a:endParaRPr>
          </a:p>
        </p:txBody>
      </p:sp>
      <p:sp>
        <p:nvSpPr>
          <p:cNvPr id="78" name="Rectangle 77"/>
          <p:cNvSpPr/>
          <p:nvPr/>
        </p:nvSpPr>
        <p:spPr>
          <a:xfrm>
            <a:off x="2986029" y="1663669"/>
            <a:ext cx="2498894" cy="364477"/>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b="1" dirty="0" smtClean="0">
                <a:solidFill>
                  <a:schemeClr val="tx1"/>
                </a:solidFill>
              </a:rPr>
              <a:t>Payer 2</a:t>
            </a:r>
            <a:endParaRPr lang="en-US" b="1" dirty="0">
              <a:solidFill>
                <a:schemeClr val="tx1"/>
              </a:solidFill>
            </a:endParaRPr>
          </a:p>
        </p:txBody>
      </p:sp>
      <p:sp>
        <p:nvSpPr>
          <p:cNvPr id="79" name="Rectangle 78"/>
          <p:cNvSpPr/>
          <p:nvPr/>
        </p:nvSpPr>
        <p:spPr>
          <a:xfrm>
            <a:off x="5582780" y="1663669"/>
            <a:ext cx="3436356" cy="364477"/>
          </a:xfrm>
          <a:prstGeom prst="rect">
            <a:avLst/>
          </a:prstGeom>
          <a:solidFill>
            <a:srgbClr val="C9C9C9"/>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b="1" dirty="0" smtClean="0">
                <a:solidFill>
                  <a:schemeClr val="tx1"/>
                </a:solidFill>
              </a:rPr>
              <a:t>Statewide</a:t>
            </a:r>
            <a:endParaRPr lang="en-US" b="1" dirty="0">
              <a:solidFill>
                <a:schemeClr val="tx1"/>
              </a:solidFill>
            </a:endParaRPr>
          </a:p>
        </p:txBody>
      </p:sp>
      <p:grpSp>
        <p:nvGrpSpPr>
          <p:cNvPr id="87" name="Group 86"/>
          <p:cNvGrpSpPr/>
          <p:nvPr/>
        </p:nvGrpSpPr>
        <p:grpSpPr>
          <a:xfrm>
            <a:off x="8556900" y="62718"/>
            <a:ext cx="526780" cy="525890"/>
            <a:chOff x="8386059" y="61469"/>
            <a:chExt cx="516263" cy="515421"/>
          </a:xfrm>
        </p:grpSpPr>
        <p:sp>
          <p:nvSpPr>
            <p:cNvPr id="88" name="Oval 87"/>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89" name="Oval 88"/>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90" name="Oval 89"/>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91" name="Oval 90"/>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2326033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63995811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9898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23" name="Rectangle 22"/>
          <p:cNvSpPr/>
          <p:nvPr/>
        </p:nvSpPr>
        <p:spPr>
          <a:xfrm>
            <a:off x="405664" y="4259573"/>
            <a:ext cx="8278288" cy="17761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689042295"/>
              </p:ext>
            </p:extLst>
          </p:nvPr>
        </p:nvGraphicFramePr>
        <p:xfrm>
          <a:off x="1778586" y="4259573"/>
          <a:ext cx="6905366" cy="1772649"/>
        </p:xfrm>
        <a:graphic>
          <a:graphicData uri="http://schemas.openxmlformats.org/drawingml/2006/table">
            <a:tbl>
              <a:tblPr/>
              <a:tblGrid>
                <a:gridCol w="4163986"/>
                <a:gridCol w="1370690"/>
                <a:gridCol w="1370690"/>
              </a:tblGrid>
              <a:tr h="52868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chemeClr val="tx1"/>
                          </a:solidFill>
                          <a:effectLst/>
                          <a:latin typeface="+mn-lt"/>
                        </a:rPr>
                        <a:t>Payer</a:t>
                      </a:r>
                    </a:p>
                  </a:txBody>
                  <a:tcPr marL="93303"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smtClean="0">
                          <a:solidFill>
                            <a:schemeClr val="tx1"/>
                          </a:solidFill>
                        </a:rPr>
                        <a:t>Enrollment</a:t>
                      </a:r>
                      <a:endParaRPr lang="en-US" sz="1400" b="1" dirty="0">
                        <a:solidFill>
                          <a:schemeClr val="tx1"/>
                        </a:solidFill>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smtClean="0">
                          <a:solidFill>
                            <a:schemeClr val="tx1"/>
                          </a:solidFill>
                          <a:effectLst/>
                          <a:latin typeface="+mn-lt"/>
                        </a:rPr>
                        <a:t>Per person</a:t>
                      </a:r>
                      <a:r>
                        <a:rPr lang="en-US" sz="1400" b="1" i="0" u="none" strike="noStrike" baseline="0" dirty="0" smtClean="0">
                          <a:solidFill>
                            <a:schemeClr val="tx1"/>
                          </a:solidFill>
                          <a:effectLst/>
                          <a:latin typeface="+mn-lt"/>
                        </a:rPr>
                        <a:t> expenditures</a:t>
                      </a:r>
                      <a:endParaRPr lang="en-US" sz="1400" b="1" i="0" u="none" strike="noStrike" dirty="0">
                        <a:solidFill>
                          <a:schemeClr val="tx1"/>
                        </a:solidFill>
                        <a:effectLst/>
                        <a:latin typeface="+mn-lt"/>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smtClean="0">
                          <a:solidFill>
                            <a:schemeClr val="tx1"/>
                          </a:solidFill>
                          <a:effectLst/>
                          <a:latin typeface="+mn-lt"/>
                        </a:rPr>
                        <a:t>Medicare</a:t>
                      </a:r>
                      <a:endParaRPr lang="en-US" sz="1400" b="0" i="0" u="none" strike="noStrike" dirty="0">
                        <a:solidFill>
                          <a:schemeClr val="tx1"/>
                        </a:solidFill>
                        <a:effectLst/>
                        <a:latin typeface="+mn-lt"/>
                      </a:endParaRPr>
                    </a:p>
                  </a:txBody>
                  <a:tcPr marL="186606"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2.7%</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3.6%</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err="1" smtClean="0">
                          <a:solidFill>
                            <a:schemeClr val="tx1"/>
                          </a:solidFill>
                          <a:effectLst/>
                          <a:latin typeface="+mn-lt"/>
                        </a:rPr>
                        <a:t>MassHealth</a:t>
                      </a:r>
                      <a:endParaRPr lang="en-US" sz="1400" b="0" i="0" u="none" strike="noStrike" dirty="0">
                        <a:solidFill>
                          <a:schemeClr val="tx1"/>
                        </a:solidFill>
                        <a:effectLst/>
                        <a:latin typeface="+mn-lt"/>
                      </a:endParaRPr>
                    </a:p>
                  </a:txBody>
                  <a:tcPr marL="186606"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4.7%</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3.6%</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smtClean="0">
                          <a:solidFill>
                            <a:schemeClr val="tx1"/>
                          </a:solidFill>
                          <a:effectLst/>
                          <a:latin typeface="+mn-lt"/>
                        </a:rPr>
                        <a:t>Commercial</a:t>
                      </a:r>
                      <a:endParaRPr lang="en-US" sz="1400" b="0" i="0" u="none" strike="noStrike" dirty="0">
                        <a:solidFill>
                          <a:schemeClr val="tx1"/>
                        </a:solidFill>
                        <a:effectLst/>
                        <a:latin typeface="+mn-lt"/>
                      </a:endParaRPr>
                    </a:p>
                  </a:txBody>
                  <a:tcPr marL="186606"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-1.0%</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3.6%</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a:solidFill>
                            <a:schemeClr val="tx1"/>
                          </a:solidFill>
                          <a:effectLst/>
                          <a:latin typeface="+mn-lt"/>
                        </a:rPr>
                        <a:t>Massachusetts </a:t>
                      </a:r>
                      <a:r>
                        <a:rPr lang="en-US" sz="1400" b="0" i="0" u="none" strike="noStrike" dirty="0" smtClean="0">
                          <a:solidFill>
                            <a:schemeClr val="tx1"/>
                          </a:solidFill>
                          <a:effectLst/>
                          <a:latin typeface="+mn-lt"/>
                        </a:rPr>
                        <a:t>– total population</a:t>
                      </a:r>
                      <a:endParaRPr lang="en-US" sz="1400" b="0" i="0" u="none" strike="noStrike" dirty="0">
                        <a:solidFill>
                          <a:schemeClr val="tx1"/>
                        </a:solidFill>
                        <a:effectLst/>
                        <a:latin typeface="+mn-lt"/>
                      </a:endParaRPr>
                    </a:p>
                  </a:txBody>
                  <a:tcPr marL="93303"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1400" b="0" i="0" u="none" strike="noStrike" dirty="0" smtClean="0">
                          <a:solidFill>
                            <a:schemeClr val="tx1"/>
                          </a:solidFill>
                          <a:effectLst/>
                          <a:latin typeface="+mn-lt"/>
                        </a:rPr>
                        <a:t>0.3%</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1400" b="1" i="0" u="none" strike="noStrike" dirty="0" smtClean="0">
                          <a:solidFill>
                            <a:schemeClr val="bg1"/>
                          </a:solidFill>
                          <a:effectLst/>
                          <a:latin typeface="+mn-lt"/>
                        </a:rPr>
                        <a:t>5.0%</a:t>
                      </a:r>
                      <a:endParaRPr lang="en-US" sz="1400" b="1" i="0" u="none" strike="noStrike" dirty="0">
                        <a:solidFill>
                          <a:schemeClr val="bg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2" name="Rectangle 11"/>
          <p:cNvSpPr/>
          <p:nvPr/>
        </p:nvSpPr>
        <p:spPr>
          <a:xfrm>
            <a:off x="7590573" y="5724178"/>
            <a:ext cx="777523" cy="3172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smtClean="0"/>
              <a:t>4.8%</a:t>
            </a:r>
            <a:endParaRPr lang="en-US" sz="1400" b="1" dirty="0"/>
          </a:p>
        </p:txBody>
      </p:sp>
      <p:sp>
        <p:nvSpPr>
          <p:cNvPr id="9" name="Rectangle 8"/>
          <p:cNvSpPr/>
          <p:nvPr/>
        </p:nvSpPr>
        <p:spPr>
          <a:xfrm>
            <a:off x="419479" y="1879156"/>
            <a:ext cx="8278288" cy="1776140"/>
          </a:xfrm>
          <a:prstGeom prst="rect">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753668"/>
          </a:xfrm>
        </p:spPr>
        <p:txBody>
          <a:bodyPr/>
          <a:lstStyle/>
          <a:p>
            <a:r>
              <a:rPr lang="en-US" dirty="0" smtClean="0"/>
              <a:t>Enrollment shifts from 2009-2012 affected total Massachusetts expenditure growth</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77878763"/>
              </p:ext>
            </p:extLst>
          </p:nvPr>
        </p:nvGraphicFramePr>
        <p:xfrm>
          <a:off x="1778586" y="1879156"/>
          <a:ext cx="6905367" cy="1772649"/>
        </p:xfrm>
        <a:graphic>
          <a:graphicData uri="http://schemas.openxmlformats.org/drawingml/2006/table">
            <a:tbl>
              <a:tblPr/>
              <a:tblGrid>
                <a:gridCol w="4163987"/>
                <a:gridCol w="1370690"/>
                <a:gridCol w="1370690"/>
              </a:tblGrid>
              <a:tr h="52868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chemeClr val="tx1"/>
                          </a:solidFill>
                          <a:effectLst/>
                          <a:latin typeface="+mn-lt"/>
                        </a:rPr>
                        <a:t>Payer</a:t>
                      </a:r>
                    </a:p>
                  </a:txBody>
                  <a:tcPr marL="93303"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smtClean="0">
                          <a:solidFill>
                            <a:schemeClr val="tx1"/>
                          </a:solidFill>
                        </a:rPr>
                        <a:t>Enrollment</a:t>
                      </a:r>
                      <a:endParaRPr lang="en-US" sz="1400" b="1" dirty="0">
                        <a:solidFill>
                          <a:schemeClr val="tx1"/>
                        </a:solidFill>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smtClean="0">
                          <a:solidFill>
                            <a:schemeClr val="tx1"/>
                          </a:solidFill>
                          <a:effectLst/>
                          <a:latin typeface="+mn-lt"/>
                        </a:rPr>
                        <a:t>Per person</a:t>
                      </a:r>
                      <a:r>
                        <a:rPr lang="en-US" sz="1400" b="1" i="0" u="none" strike="noStrike" baseline="0" dirty="0" smtClean="0">
                          <a:solidFill>
                            <a:schemeClr val="tx1"/>
                          </a:solidFill>
                          <a:effectLst/>
                          <a:latin typeface="+mn-lt"/>
                        </a:rPr>
                        <a:t> expenditures</a:t>
                      </a:r>
                      <a:endParaRPr lang="en-US" sz="1400" b="1" i="0" u="none" strike="noStrike" dirty="0">
                        <a:solidFill>
                          <a:schemeClr val="tx1"/>
                        </a:solidFill>
                        <a:effectLst/>
                        <a:latin typeface="+mn-lt"/>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smtClean="0">
                          <a:solidFill>
                            <a:schemeClr val="tx1"/>
                          </a:solidFill>
                          <a:effectLst/>
                          <a:latin typeface="+mn-lt"/>
                        </a:rPr>
                        <a:t>Medicare</a:t>
                      </a:r>
                      <a:endParaRPr lang="en-US" sz="1400" b="0" i="0" u="none" strike="noStrike" dirty="0">
                        <a:solidFill>
                          <a:schemeClr val="tx1"/>
                        </a:solidFill>
                        <a:effectLst/>
                        <a:latin typeface="+mn-lt"/>
                      </a:endParaRPr>
                    </a:p>
                  </a:txBody>
                  <a:tcPr marL="186606"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2.7%</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1.5%</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err="1" smtClean="0">
                          <a:solidFill>
                            <a:schemeClr val="tx1"/>
                          </a:solidFill>
                          <a:effectLst/>
                          <a:latin typeface="+mn-lt"/>
                        </a:rPr>
                        <a:t>MassHealth</a:t>
                      </a:r>
                      <a:endParaRPr lang="en-US" sz="1400" b="0" i="0" u="none" strike="noStrike" dirty="0">
                        <a:solidFill>
                          <a:schemeClr val="tx1"/>
                        </a:solidFill>
                        <a:effectLst/>
                        <a:latin typeface="+mn-lt"/>
                      </a:endParaRPr>
                    </a:p>
                  </a:txBody>
                  <a:tcPr marL="186606"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4.7%</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0.8%</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smtClean="0">
                          <a:solidFill>
                            <a:schemeClr val="tx1"/>
                          </a:solidFill>
                          <a:effectLst/>
                          <a:latin typeface="+mn-lt"/>
                        </a:rPr>
                        <a:t>Commercial</a:t>
                      </a:r>
                      <a:endParaRPr lang="en-US" sz="1400" b="0" i="0" u="none" strike="noStrike" dirty="0">
                        <a:solidFill>
                          <a:schemeClr val="tx1"/>
                        </a:solidFill>
                        <a:effectLst/>
                        <a:latin typeface="+mn-lt"/>
                      </a:endParaRPr>
                    </a:p>
                  </a:txBody>
                  <a:tcPr marL="186606"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b="0" i="0" u="none" strike="noStrike" dirty="0" smtClean="0">
                          <a:solidFill>
                            <a:schemeClr val="tx1"/>
                          </a:solidFill>
                          <a:effectLst/>
                          <a:latin typeface="+mn-lt"/>
                        </a:rPr>
                        <a:t>-1.0%</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0" i="0" u="none" strike="noStrike" dirty="0" smtClean="0">
                          <a:solidFill>
                            <a:schemeClr val="tx1"/>
                          </a:solidFill>
                          <a:effectLst/>
                          <a:latin typeface="+mn-lt"/>
                        </a:rPr>
                        <a:t>2.8%</a:t>
                      </a:r>
                      <a:endParaRPr lang="en-US" sz="1400" b="0" i="0" u="none" strike="noStrike" dirty="0">
                        <a:solidFill>
                          <a:schemeClr val="tx1"/>
                        </a:solidFill>
                        <a:effectLst/>
                        <a:latin typeface="+mn-lt"/>
                      </a:endParaRPr>
                    </a:p>
                  </a:txBody>
                  <a:tcPr marL="46651" marR="46651" marT="46649" marB="46649" anchor="ctr">
                    <a:lnL>
                      <a:noFill/>
                    </a:lnL>
                    <a:lnR>
                      <a:noFill/>
                    </a:lnR>
                    <a:lnT w="635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310991">
                <a:tc>
                  <a:txBody>
                    <a:bodyPr/>
                    <a:lstStyle/>
                    <a:p>
                      <a:pPr algn="l" fontAlgn="ctr"/>
                      <a:r>
                        <a:rPr lang="en-US" sz="1400" b="0" i="0" u="none" strike="noStrike" dirty="0">
                          <a:solidFill>
                            <a:schemeClr val="tx1"/>
                          </a:solidFill>
                          <a:effectLst/>
                          <a:latin typeface="+mn-lt"/>
                        </a:rPr>
                        <a:t>Massachusetts </a:t>
                      </a:r>
                      <a:r>
                        <a:rPr lang="en-US" sz="1400" b="0" i="0" u="none" strike="noStrike" dirty="0" smtClean="0">
                          <a:solidFill>
                            <a:schemeClr val="tx1"/>
                          </a:solidFill>
                          <a:effectLst/>
                          <a:latin typeface="+mn-lt"/>
                        </a:rPr>
                        <a:t>– total population</a:t>
                      </a:r>
                      <a:endParaRPr lang="en-US" sz="1400" b="0" i="0" u="none" strike="noStrike" dirty="0">
                        <a:solidFill>
                          <a:schemeClr val="tx1"/>
                        </a:solidFill>
                        <a:effectLst/>
                        <a:latin typeface="+mn-lt"/>
                      </a:endParaRPr>
                    </a:p>
                  </a:txBody>
                  <a:tcPr marL="93303"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r>
                        <a:rPr lang="en-US" sz="1400" b="0" i="0" u="none" strike="noStrike" dirty="0" smtClean="0">
                          <a:solidFill>
                            <a:schemeClr val="tx1"/>
                          </a:solidFill>
                          <a:effectLst/>
                          <a:latin typeface="+mn-lt"/>
                        </a:rPr>
                        <a:t>0.3%</a:t>
                      </a: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r>
                        <a:rPr lang="en-US" sz="1400" b="1" i="0" u="none" strike="noStrike" dirty="0" smtClean="0">
                          <a:solidFill>
                            <a:schemeClr val="bg1"/>
                          </a:solidFill>
                          <a:effectLst/>
                          <a:latin typeface="+mn-lt"/>
                        </a:rPr>
                        <a:t>3.1%</a:t>
                      </a:r>
                      <a:endParaRPr lang="en-US" sz="1400" b="1" i="0" u="none" strike="noStrike" dirty="0">
                        <a:solidFill>
                          <a:schemeClr val="bg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r>
            </a:tbl>
          </a:graphicData>
        </a:graphic>
      </p:graphicFrame>
      <p:sp>
        <p:nvSpPr>
          <p:cNvPr id="7" name="McK 5. Source"/>
          <p:cNvSpPr>
            <a:spLocks noChangeArrowheads="1"/>
          </p:cNvSpPr>
          <p:nvPr>
            <p:custDataLst>
              <p:tags r:id="rId3"/>
            </p:custDataLst>
          </p:nvPr>
        </p:nvSpPr>
        <p:spPr bwMode="auto">
          <a:xfrm>
            <a:off x="121488" y="6403858"/>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CMS state-level personal health care expenditure data have only been published through 2009.  2010-2012 MA figures were estimated based on 2009-2012 expenditure data provided by CMS for Medicare, ANF budget information statements and expenditure data from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and CHIA TME reports for commercial payers.</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Medicare and Medicaid Services; Bureau of Economic Analysis; Center for Health Information and Analysis;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Census Bureau; HPC analysis</a:t>
            </a:r>
          </a:p>
        </p:txBody>
      </p:sp>
      <p:sp>
        <p:nvSpPr>
          <p:cNvPr id="11" name="Rectangle 10"/>
          <p:cNvSpPr/>
          <p:nvPr/>
        </p:nvSpPr>
        <p:spPr>
          <a:xfrm>
            <a:off x="419478" y="1879156"/>
            <a:ext cx="1359108" cy="1776140"/>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6592" tIns="46648" rIns="186592" bIns="46648" rtlCol="0" anchor="ctr"/>
          <a:lstStyle/>
          <a:p>
            <a:pPr algn="ctr"/>
            <a:r>
              <a:rPr lang="en-US" b="1" dirty="0" smtClean="0"/>
              <a:t>Estimated</a:t>
            </a:r>
            <a:r>
              <a:rPr lang="en-US" baseline="30000" dirty="0" smtClean="0">
                <a:solidFill>
                  <a:schemeClr val="bg1"/>
                </a:solidFill>
                <a:latin typeface="Calibri Light" panose="020F0302020204030204" pitchFamily="34" charset="0"/>
              </a:rPr>
              <a:t>*</a:t>
            </a:r>
            <a:r>
              <a:rPr lang="en-US" b="1" dirty="0" smtClean="0"/>
              <a:t> growth</a:t>
            </a:r>
            <a:endParaRPr lang="en-US" b="1" dirty="0"/>
          </a:p>
        </p:txBody>
      </p:sp>
      <p:sp>
        <p:nvSpPr>
          <p:cNvPr id="22" name="Rectangle 21"/>
          <p:cNvSpPr/>
          <p:nvPr/>
        </p:nvSpPr>
        <p:spPr>
          <a:xfrm>
            <a:off x="419478" y="4259573"/>
            <a:ext cx="1359108" cy="17761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fontAlgn="ctr">
              <a:spcBef>
                <a:spcPts val="0"/>
              </a:spcBef>
              <a:spcAft>
                <a:spcPts val="0"/>
              </a:spcAft>
              <a:defRPr/>
            </a:pPr>
            <a:r>
              <a:rPr lang="en-US" b="1" dirty="0">
                <a:solidFill>
                  <a:schemeClr val="bg1"/>
                </a:solidFill>
              </a:rPr>
              <a:t>Illustrative example: </a:t>
            </a:r>
            <a:r>
              <a:rPr lang="en-US" sz="1200" dirty="0">
                <a:solidFill>
                  <a:schemeClr val="bg1"/>
                </a:solidFill>
              </a:rPr>
              <a:t>statewide growth at hypothetical payer growth rates with same enrollment shifts</a:t>
            </a:r>
          </a:p>
        </p:txBody>
      </p:sp>
      <p:sp>
        <p:nvSpPr>
          <p:cNvPr id="24" name="Rectangle 23"/>
          <p:cNvSpPr/>
          <p:nvPr/>
        </p:nvSpPr>
        <p:spPr>
          <a:xfrm>
            <a:off x="7590573" y="3341195"/>
            <a:ext cx="777523" cy="317211"/>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smtClean="0"/>
              <a:t>3.1%</a:t>
            </a:r>
            <a:endParaRPr lang="en-US" sz="1400" b="1" dirty="0"/>
          </a:p>
        </p:txBody>
      </p:sp>
      <p:grpSp>
        <p:nvGrpSpPr>
          <p:cNvPr id="30" name="Group 29"/>
          <p:cNvGrpSpPr/>
          <p:nvPr/>
        </p:nvGrpSpPr>
        <p:grpSpPr>
          <a:xfrm>
            <a:off x="8556900" y="62718"/>
            <a:ext cx="526780" cy="525890"/>
            <a:chOff x="8386059" y="61469"/>
            <a:chExt cx="516263" cy="515421"/>
          </a:xfrm>
        </p:grpSpPr>
        <p:sp>
          <p:nvSpPr>
            <p:cNvPr id="31" name="Oval 30"/>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32" name="Oval 31"/>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33" name="Oval 3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34" name="Oval 3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20" name="TextBox 19"/>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smtClean="0">
                <a:solidFill>
                  <a:schemeClr val="tx2"/>
                </a:solidFill>
                <a:latin typeface="Calibri Light" panose="020F0302020204030204" pitchFamily="34" charset="0"/>
              </a:rPr>
              <a:t>Massachusetts </a:t>
            </a:r>
            <a:r>
              <a:rPr lang="en-US" sz="1400" dirty="0">
                <a:solidFill>
                  <a:schemeClr val="tx2"/>
                </a:solidFill>
                <a:latin typeface="Calibri Light" panose="020F0302020204030204" pitchFamily="34" charset="0"/>
              </a:rPr>
              <a:t>health care cost trends, 2009 - 2012</a:t>
            </a:r>
          </a:p>
          <a:p>
            <a:pPr>
              <a:defRPr/>
            </a:pPr>
            <a:r>
              <a:rPr lang="en-US" sz="1200" dirty="0">
                <a:solidFill>
                  <a:schemeClr val="bg1">
                    <a:lumMod val="50000"/>
                  </a:schemeClr>
                </a:solidFill>
                <a:latin typeface="Calibri Light" panose="020F0302020204030204" pitchFamily="34" charset="0"/>
              </a:rPr>
              <a:t>Compound annual growth rate</a:t>
            </a:r>
          </a:p>
        </p:txBody>
      </p:sp>
      <p:cxnSp>
        <p:nvCxnSpPr>
          <p:cNvPr id="21" name="Straight Connector 20"/>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16611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382881891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36743"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9" name="Rectangle 8"/>
          <p:cNvSpPr/>
          <p:nvPr/>
        </p:nvSpPr>
        <p:spPr>
          <a:xfrm>
            <a:off x="419479" y="1879156"/>
            <a:ext cx="8264474" cy="2906094"/>
          </a:xfrm>
          <a:prstGeom prst="rect">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177947" cy="753668"/>
          </a:xfrm>
        </p:spPr>
        <p:txBody>
          <a:bodyPr/>
          <a:lstStyle/>
          <a:p>
            <a:r>
              <a:rPr lang="en-US" dirty="0" smtClean="0"/>
              <a:t>Price has driven recent commercial expenditure growth, while utilization has driven Medicare expenditure growth</a:t>
            </a:r>
            <a:endParaRPr lang="en-US" dirty="0"/>
          </a:p>
        </p:txBody>
      </p:sp>
      <p:sp>
        <p:nvSpPr>
          <p:cNvPr id="11" name="Rectangle 10"/>
          <p:cNvSpPr/>
          <p:nvPr/>
        </p:nvSpPr>
        <p:spPr>
          <a:xfrm>
            <a:off x="419478" y="1879155"/>
            <a:ext cx="1401765" cy="3877909"/>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6592" tIns="46648" rIns="186592" bIns="46648" rtlCol="0" anchor="ctr"/>
          <a:lstStyle/>
          <a:p>
            <a:pPr algn="ctr"/>
            <a:r>
              <a:rPr lang="en-US" b="1" dirty="0" smtClean="0"/>
              <a:t>Drivers of expenditure growth</a:t>
            </a:r>
            <a:endParaRPr lang="en-US" b="1" dirty="0"/>
          </a:p>
        </p:txBody>
      </p:sp>
      <p:grpSp>
        <p:nvGrpSpPr>
          <p:cNvPr id="30" name="Group 29"/>
          <p:cNvGrpSpPr/>
          <p:nvPr/>
        </p:nvGrpSpPr>
        <p:grpSpPr>
          <a:xfrm>
            <a:off x="8556900" y="62718"/>
            <a:ext cx="526780" cy="525890"/>
            <a:chOff x="8386059" y="61469"/>
            <a:chExt cx="516263" cy="515421"/>
          </a:xfrm>
        </p:grpSpPr>
        <p:sp>
          <p:nvSpPr>
            <p:cNvPr id="31" name="Oval 30"/>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32" name="Oval 31"/>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33" name="Oval 3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34" name="Oval 3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18" name="TextBox 17"/>
          <p:cNvSpPr txBox="1"/>
          <p:nvPr/>
        </p:nvSpPr>
        <p:spPr>
          <a:xfrm>
            <a:off x="419478" y="1087457"/>
            <a:ext cx="8271639" cy="502445"/>
          </a:xfrm>
          <a:prstGeom prst="rect">
            <a:avLst/>
          </a:prstGeom>
          <a:noFill/>
        </p:spPr>
        <p:txBody>
          <a:bodyPr wrap="square" lIns="93296" tIns="46648" rIns="93296" bIns="46648" rtlCol="0">
            <a:spAutoFit/>
          </a:bodyPr>
          <a:lstStyle/>
          <a:p>
            <a:pPr>
              <a:defRPr/>
            </a:pPr>
            <a:r>
              <a:rPr lang="en-US" sz="1400" dirty="0">
                <a:solidFill>
                  <a:schemeClr val="tx2"/>
                </a:solidFill>
                <a:latin typeface="Calibri Light" panose="020F0302020204030204" pitchFamily="34" charset="0"/>
              </a:rPr>
              <a:t>Deconstruction of </a:t>
            </a:r>
            <a:r>
              <a:rPr lang="en-US" sz="1400" dirty="0" smtClean="0">
                <a:solidFill>
                  <a:schemeClr val="tx2"/>
                </a:solidFill>
                <a:latin typeface="Calibri Light" panose="020F0302020204030204" pitchFamily="34" charset="0"/>
              </a:rPr>
              <a:t>expenditure growth </a:t>
            </a:r>
            <a:r>
              <a:rPr lang="en-US" sz="1400" dirty="0">
                <a:solidFill>
                  <a:schemeClr val="tx2"/>
                </a:solidFill>
                <a:latin typeface="Calibri Light" panose="020F0302020204030204" pitchFamily="34" charset="0"/>
              </a:rPr>
              <a:t>in the commercial and Medicare markets</a:t>
            </a:r>
          </a:p>
          <a:p>
            <a:pPr>
              <a:defRPr/>
            </a:pPr>
            <a:r>
              <a:rPr lang="en-US" sz="1200" dirty="0">
                <a:solidFill>
                  <a:schemeClr val="bg1">
                    <a:lumMod val="50000"/>
                  </a:schemeClr>
                </a:solidFill>
                <a:latin typeface="Calibri Light" panose="020F0302020204030204" pitchFamily="34" charset="0"/>
              </a:rPr>
              <a:t>Growth </a:t>
            </a:r>
            <a:r>
              <a:rPr lang="en-US" sz="1200" dirty="0" smtClean="0">
                <a:solidFill>
                  <a:schemeClr val="bg1">
                    <a:lumMod val="50000"/>
                  </a:schemeClr>
                </a:solidFill>
                <a:latin typeface="Calibri Light" panose="020F0302020204030204" pitchFamily="34" charset="0"/>
              </a:rPr>
              <a:t>of driver </a:t>
            </a:r>
            <a:r>
              <a:rPr lang="en-US" sz="1200" dirty="0">
                <a:solidFill>
                  <a:schemeClr val="bg1">
                    <a:lumMod val="50000"/>
                  </a:schemeClr>
                </a:solidFill>
                <a:latin typeface="Calibri Light" panose="020F0302020204030204" pitchFamily="34" charset="0"/>
              </a:rPr>
              <a:t>relative to overall growth, 2009-2011</a:t>
            </a:r>
          </a:p>
        </p:txBody>
      </p:sp>
      <p:cxnSp>
        <p:nvCxnSpPr>
          <p:cNvPr id="19" name="Straight Connector 18"/>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22" name="McK 5. Source"/>
          <p:cNvSpPr>
            <a:spLocks noChangeArrowheads="1"/>
          </p:cNvSpPr>
          <p:nvPr>
            <p:custDataLst>
              <p:tags r:id="rId3"/>
            </p:custDataLst>
          </p:nvPr>
        </p:nvSpPr>
        <p:spPr bwMode="auto">
          <a:xfrm>
            <a:off x="121487" y="6277658"/>
            <a:ext cx="700345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Medicare fee-for-service unit prices are set according to a fee schedule established by the Centers for Medicare &amp; Medicaid Services (CMS), which is adjusted to reflect input cost differences due to geography and teaching status. Cost growth attributable to price may occur if CMS updates fee schedules or if Medicare beneficiaries choose to receive care in settings with higher input costs.</a:t>
            </a:r>
            <a:endParaRPr lang="en-US" sz="800" b="1" dirty="0" smtClean="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All-Payer Claims Database; </a:t>
            </a:r>
            <a:r>
              <a:rPr lang="en-US" sz="800" dirty="0" smtClean="0">
                <a:solidFill>
                  <a:schemeClr val="bg1">
                    <a:lumMod val="50000"/>
                  </a:schemeClr>
                </a:solidFill>
                <a:latin typeface="Calibri Light" panose="020F0302020204030204" pitchFamily="34" charset="0"/>
              </a:rPr>
              <a:t>HPC analysis</a:t>
            </a:r>
            <a:endParaRPr lang="en-US" sz="800" dirty="0">
              <a:solidFill>
                <a:schemeClr val="bg1">
                  <a:lumMod val="50000"/>
                </a:schemeClr>
              </a:solidFill>
              <a:latin typeface="Calibri Light" panose="020F0302020204030204" pitchFamily="34" charset="0"/>
            </a:endParaRPr>
          </a:p>
        </p:txBody>
      </p:sp>
      <p:graphicFrame>
        <p:nvGraphicFramePr>
          <p:cNvPr id="26" name="Table 25"/>
          <p:cNvGraphicFramePr>
            <a:graphicFrameLocks noGrp="1"/>
          </p:cNvGraphicFramePr>
          <p:nvPr>
            <p:extLst>
              <p:ext uri="{D42A27DB-BD31-4B8C-83A1-F6EECF244321}">
                <p14:modId xmlns:p14="http://schemas.microsoft.com/office/powerpoint/2010/main" val="4262142917"/>
              </p:ext>
            </p:extLst>
          </p:nvPr>
        </p:nvGraphicFramePr>
        <p:xfrm>
          <a:off x="1821242" y="1879155"/>
          <a:ext cx="6862712" cy="3877911"/>
        </p:xfrm>
        <a:graphic>
          <a:graphicData uri="http://schemas.openxmlformats.org/drawingml/2006/table">
            <a:tbl>
              <a:tblPr/>
              <a:tblGrid>
                <a:gridCol w="937662"/>
                <a:gridCol w="3377400"/>
                <a:gridCol w="1273825"/>
                <a:gridCol w="1273825"/>
              </a:tblGrid>
              <a:tr h="81852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chemeClr val="tx1"/>
                          </a:solidFill>
                          <a:effectLst/>
                          <a:latin typeface="+mn-lt"/>
                        </a:rPr>
                        <a:t>Driver</a:t>
                      </a:r>
                    </a:p>
                  </a:txBody>
                  <a:tcPr marL="74642"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1" dirty="0" smtClean="0">
                          <a:solidFill>
                            <a:schemeClr val="tx1"/>
                          </a:solidFill>
                        </a:rPr>
                        <a:t>Description</a:t>
                      </a:r>
                      <a:endParaRPr lang="en-US" sz="1400" b="1" dirty="0">
                        <a:solidFill>
                          <a:schemeClr val="tx1"/>
                        </a:solidFill>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smtClean="0">
                          <a:solidFill>
                            <a:schemeClr val="tx1"/>
                          </a:solidFill>
                          <a:effectLst/>
                          <a:latin typeface="+mn-lt"/>
                        </a:rPr>
                        <a:t>Commercial change</a:t>
                      </a:r>
                      <a:br>
                        <a:rPr lang="en-US" sz="1400" b="1" i="0" u="none" strike="noStrike" dirty="0" smtClean="0">
                          <a:solidFill>
                            <a:schemeClr val="tx1"/>
                          </a:solidFill>
                          <a:effectLst/>
                          <a:latin typeface="+mn-lt"/>
                        </a:rPr>
                      </a:br>
                      <a:r>
                        <a:rPr lang="en-US" sz="1400" b="1" i="0" u="none" strike="noStrike" dirty="0" smtClean="0">
                          <a:solidFill>
                            <a:schemeClr val="tx1"/>
                          </a:solidFill>
                          <a:effectLst/>
                          <a:latin typeface="+mn-lt"/>
                        </a:rPr>
                        <a:t>2009-2011</a:t>
                      </a:r>
                      <a:endParaRPr lang="en-US" sz="1400" b="1" i="0" u="none" strike="noStrike" dirty="0">
                        <a:solidFill>
                          <a:schemeClr val="tx1"/>
                        </a:solidFill>
                        <a:effectLst/>
                        <a:latin typeface="+mn-lt"/>
                      </a:endParaRP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chemeClr val="tx1"/>
                          </a:solidFill>
                          <a:effectLst/>
                          <a:latin typeface="+mn-lt"/>
                        </a:rPr>
                        <a:t>Medicare </a:t>
                      </a:r>
                      <a:br>
                        <a:rPr lang="en-US" sz="1400" b="1" i="0" u="none" strike="noStrike" dirty="0" smtClean="0">
                          <a:solidFill>
                            <a:schemeClr val="tx1"/>
                          </a:solidFill>
                          <a:effectLst/>
                          <a:latin typeface="+mn-lt"/>
                        </a:rPr>
                      </a:br>
                      <a:r>
                        <a:rPr lang="en-US" sz="1400" b="1" i="0" u="none" strike="noStrike" dirty="0" smtClean="0">
                          <a:solidFill>
                            <a:schemeClr val="tx1"/>
                          </a:solidFill>
                          <a:effectLst/>
                          <a:latin typeface="+mn-lt"/>
                        </a:rPr>
                        <a:t>change</a:t>
                      </a:r>
                      <a:br>
                        <a:rPr lang="en-US" sz="1400" b="1" i="0" u="none" strike="noStrike" dirty="0" smtClean="0">
                          <a:solidFill>
                            <a:schemeClr val="tx1"/>
                          </a:solidFill>
                          <a:effectLst/>
                          <a:latin typeface="+mn-lt"/>
                        </a:rPr>
                      </a:br>
                      <a:r>
                        <a:rPr lang="en-US" sz="1400" b="1" i="0" u="none" strike="noStrike" dirty="0" smtClean="0">
                          <a:solidFill>
                            <a:schemeClr val="tx1"/>
                          </a:solidFill>
                          <a:effectLst/>
                          <a:latin typeface="+mn-lt"/>
                        </a:rPr>
                        <a:t>2009-2011</a:t>
                      </a:r>
                    </a:p>
                  </a:txBody>
                  <a:tcPr marL="46651" marR="46651" marT="46649" marB="46649" anchor="b">
                    <a:lnL>
                      <a:noFill/>
                    </a:lnL>
                    <a:lnR>
                      <a:noFill/>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695859">
                <a:tc>
                  <a:txBody>
                    <a:bodyPr/>
                    <a:lstStyle/>
                    <a:p>
                      <a:pPr algn="l" fontAlgn="ctr"/>
                      <a:r>
                        <a:rPr lang="en-US" sz="1400" b="0" i="0" u="none" strike="noStrike" dirty="0" smtClean="0">
                          <a:solidFill>
                            <a:schemeClr val="tx1"/>
                          </a:solidFill>
                          <a:effectLst/>
                          <a:latin typeface="+mn-lt"/>
                        </a:rPr>
                        <a:t>Risk</a:t>
                      </a:r>
                      <a:endParaRPr lang="en-US" sz="1400" b="0" i="0" u="none" strike="noStrike" dirty="0">
                        <a:solidFill>
                          <a:schemeClr val="tx1"/>
                        </a:solidFill>
                        <a:effectLst/>
                        <a:latin typeface="+mn-lt"/>
                      </a:endParaRPr>
                    </a:p>
                  </a:txBody>
                  <a:tcPr marL="74642"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marL="169863" indent="-169863">
                        <a:spcAft>
                          <a:spcPts val="400"/>
                        </a:spcAft>
                        <a:buFont typeface="Wingdings" pitchFamily="2" charset="2"/>
                        <a:buChar char="§"/>
                      </a:pPr>
                      <a:r>
                        <a:rPr lang="en-US" sz="1400" dirty="0" smtClean="0">
                          <a:latin typeface="+mn-lt"/>
                        </a:rPr>
                        <a:t>Changes in average health status across all members</a:t>
                      </a:r>
                      <a:endParaRPr lang="en-US" sz="1400" baseline="0" dirty="0" smtClean="0">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r>
              <a:tr h="1181766">
                <a:tc>
                  <a:txBody>
                    <a:bodyPr/>
                    <a:lstStyle/>
                    <a:p>
                      <a:pPr algn="l" fontAlgn="ctr"/>
                      <a:r>
                        <a:rPr lang="en-US" sz="1400" b="0" i="0" u="none" strike="noStrike" dirty="0" smtClean="0">
                          <a:solidFill>
                            <a:schemeClr val="tx1"/>
                          </a:solidFill>
                          <a:effectLst/>
                          <a:latin typeface="+mn-lt"/>
                        </a:rPr>
                        <a:t>Utilization</a:t>
                      </a:r>
                      <a:endParaRPr lang="en-US" sz="1400" b="0" i="0" u="none" strike="noStrike" dirty="0">
                        <a:solidFill>
                          <a:schemeClr val="tx1"/>
                        </a:solidFill>
                        <a:effectLst/>
                        <a:latin typeface="+mn-lt"/>
                      </a:endParaRPr>
                    </a:p>
                  </a:txBody>
                  <a:tcPr marL="74642"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marL="169863" marR="0" indent="-169863"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n-US" sz="1400" dirty="0" smtClean="0">
                        <a:latin typeface="+mn-lt"/>
                      </a:endParaRPr>
                    </a:p>
                    <a:p>
                      <a:pPr marL="169863" marR="0" indent="-169863"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sz="1400" dirty="0" smtClean="0">
                          <a:latin typeface="+mn-lt"/>
                        </a:rPr>
                        <a:t>Changes in the quantity</a:t>
                      </a:r>
                      <a:r>
                        <a:rPr lang="en-US" sz="1400" baseline="0" dirty="0" smtClean="0">
                          <a:latin typeface="+mn-lt"/>
                        </a:rPr>
                        <a:t> of services used, adjusted for changes in average health status</a:t>
                      </a:r>
                    </a:p>
                    <a:p>
                      <a:pPr marL="169863" marR="0" indent="-169863"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n-US" sz="1400" dirty="0" smtClean="0">
                        <a:latin typeface="+mn-lt"/>
                      </a:endParaRP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rgbClr val="DFE5EF"/>
                    </a:solidFill>
                  </a:tcPr>
                </a:tc>
              </a:tr>
              <a:tr h="1181766">
                <a:tc>
                  <a:txBody>
                    <a:bodyPr/>
                    <a:lstStyle/>
                    <a:p>
                      <a:pPr algn="l" fontAlgn="ctr"/>
                      <a:r>
                        <a:rPr lang="en-US" sz="1400" b="0" i="0" u="none" strike="noStrike" dirty="0" smtClean="0">
                          <a:solidFill>
                            <a:schemeClr val="tx1"/>
                          </a:solidFill>
                          <a:effectLst/>
                          <a:latin typeface="+mn-lt"/>
                        </a:rPr>
                        <a:t>Price</a:t>
                      </a:r>
                      <a:endParaRPr lang="en-US" sz="1400" b="0" i="0" u="none" strike="noStrike" dirty="0">
                        <a:solidFill>
                          <a:schemeClr val="tx1"/>
                        </a:solidFill>
                        <a:effectLst/>
                        <a:latin typeface="+mn-lt"/>
                      </a:endParaRPr>
                    </a:p>
                  </a:txBody>
                  <a:tcPr marL="74642"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marL="169863" indent="-169863">
                        <a:buFont typeface="Wingdings" pitchFamily="2" charset="2"/>
                        <a:buChar char="§"/>
                      </a:pPr>
                      <a:r>
                        <a:rPr lang="en-US" sz="1400" b="0" dirty="0" smtClean="0">
                          <a:solidFill>
                            <a:schemeClr val="tx1"/>
                          </a:solidFill>
                        </a:rPr>
                        <a:t>Changes</a:t>
                      </a:r>
                      <a:r>
                        <a:rPr lang="en-US" sz="1400" b="0" baseline="0" dirty="0" smtClean="0">
                          <a:solidFill>
                            <a:schemeClr val="tx1"/>
                          </a:solidFill>
                        </a:rPr>
                        <a:t> in u</a:t>
                      </a:r>
                      <a:r>
                        <a:rPr lang="en-US" sz="1400" b="0" dirty="0" smtClean="0">
                          <a:solidFill>
                            <a:schemeClr val="tx1"/>
                          </a:solidFill>
                        </a:rPr>
                        <a:t>nit prices:</a:t>
                      </a:r>
                      <a:r>
                        <a:rPr lang="en-US" sz="1400" b="0" baseline="0" dirty="0" smtClean="0">
                          <a:solidFill>
                            <a:schemeClr val="tx1"/>
                          </a:solidFill>
                        </a:rPr>
                        <a:t> </a:t>
                      </a:r>
                      <a:r>
                        <a:rPr lang="en-US" sz="1400" dirty="0" smtClean="0">
                          <a:solidFill>
                            <a:schemeClr val="tx1"/>
                          </a:solidFill>
                        </a:rPr>
                        <a:t>the fee schedules established between payers and</a:t>
                      </a:r>
                      <a:r>
                        <a:rPr lang="en-US" sz="1400" baseline="0" dirty="0" smtClean="0">
                          <a:solidFill>
                            <a:schemeClr val="tx1"/>
                          </a:solidFill>
                        </a:rPr>
                        <a:t> providers</a:t>
                      </a:r>
                      <a:endParaRPr lang="en-US" sz="1400" dirty="0" smtClean="0">
                        <a:solidFill>
                          <a:schemeClr val="tx1"/>
                        </a:solidFill>
                      </a:endParaRPr>
                    </a:p>
                    <a:p>
                      <a:pPr marL="169863" indent="-169863">
                        <a:buFont typeface="Wingdings" pitchFamily="2" charset="2"/>
                        <a:buChar char="§"/>
                      </a:pPr>
                      <a:r>
                        <a:rPr lang="en-US" sz="1400" b="0" dirty="0" smtClean="0">
                          <a:solidFill>
                            <a:schemeClr val="tx1"/>
                          </a:solidFill>
                        </a:rPr>
                        <a:t>Changes in provider mix:</a:t>
                      </a:r>
                      <a:r>
                        <a:rPr lang="en-US" sz="1400" dirty="0" smtClean="0">
                          <a:solidFill>
                            <a:schemeClr val="tx1"/>
                          </a:solidFill>
                        </a:rPr>
                        <a:t> whether consumers choose to receive their care in higher-price or lower-price settings</a:t>
                      </a: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c>
                  <a:txBody>
                    <a:bodyPr/>
                    <a:lstStyle/>
                    <a:p>
                      <a:pPr algn="ctr" fontAlgn="ctr"/>
                      <a:endParaRPr lang="en-US" sz="1400" b="0" i="0" u="none" strike="noStrike" dirty="0">
                        <a:solidFill>
                          <a:schemeClr val="tx1"/>
                        </a:solidFill>
                        <a:effectLst/>
                        <a:latin typeface="+mn-lt"/>
                      </a:endParaRPr>
                    </a:p>
                  </a:txBody>
                  <a:tcPr marL="46651" marR="46651" marT="46649" marB="46649" anchor="ctr">
                    <a:lnL>
                      <a:noFill/>
                    </a:lnL>
                    <a:lnR>
                      <a:noFill/>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FE5EF"/>
                    </a:solidFill>
                  </a:tcPr>
                </a:tc>
              </a:tr>
            </a:tbl>
          </a:graphicData>
        </a:graphic>
      </p:graphicFrame>
      <p:sp>
        <p:nvSpPr>
          <p:cNvPr id="4" name="Left-Right Arrow 3"/>
          <p:cNvSpPr/>
          <p:nvPr/>
        </p:nvSpPr>
        <p:spPr>
          <a:xfrm>
            <a:off x="6275627" y="2806212"/>
            <a:ext cx="1023321" cy="435929"/>
          </a:xfrm>
          <a:prstGeom prst="leftRightArrow">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100" dirty="0"/>
              <a:t>Limited change</a:t>
            </a:r>
          </a:p>
        </p:txBody>
      </p:sp>
      <p:sp>
        <p:nvSpPr>
          <p:cNvPr id="25" name="Left-Right Arrow 24"/>
          <p:cNvSpPr/>
          <p:nvPr/>
        </p:nvSpPr>
        <p:spPr>
          <a:xfrm>
            <a:off x="6275627" y="3755962"/>
            <a:ext cx="1023321" cy="435929"/>
          </a:xfrm>
          <a:prstGeom prst="leftRightArrow">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100" dirty="0"/>
              <a:t>Limited change</a:t>
            </a:r>
          </a:p>
        </p:txBody>
      </p:sp>
      <p:sp>
        <p:nvSpPr>
          <p:cNvPr id="20" name="Left-Right Arrow 19"/>
          <p:cNvSpPr/>
          <p:nvPr/>
        </p:nvSpPr>
        <p:spPr>
          <a:xfrm>
            <a:off x="7556250" y="2806212"/>
            <a:ext cx="1023321" cy="435929"/>
          </a:xfrm>
          <a:prstGeom prst="leftRightArrow">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100" dirty="0"/>
              <a:t>Limited change</a:t>
            </a:r>
          </a:p>
        </p:txBody>
      </p:sp>
      <p:sp>
        <p:nvSpPr>
          <p:cNvPr id="21" name="Left-Right Arrow 20"/>
          <p:cNvSpPr/>
          <p:nvPr/>
        </p:nvSpPr>
        <p:spPr>
          <a:xfrm>
            <a:off x="7556250" y="4962756"/>
            <a:ext cx="1023321" cy="435929"/>
          </a:xfrm>
          <a:prstGeom prst="leftRightArrow">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100" dirty="0"/>
              <a:t>Limited </a:t>
            </a:r>
            <a:r>
              <a:rPr lang="en-US" sz="1100" dirty="0" smtClean="0"/>
              <a:t>change</a:t>
            </a:r>
            <a:r>
              <a:rPr lang="en-US" sz="1100" baseline="30000" dirty="0" smtClean="0"/>
              <a:t>*</a:t>
            </a:r>
            <a:endParaRPr lang="en-US" sz="1100" dirty="0"/>
          </a:p>
        </p:txBody>
      </p:sp>
      <p:sp>
        <p:nvSpPr>
          <p:cNvPr id="6" name="Up Arrow 5"/>
          <p:cNvSpPr/>
          <p:nvPr/>
        </p:nvSpPr>
        <p:spPr>
          <a:xfrm>
            <a:off x="6409615" y="4702947"/>
            <a:ext cx="752140" cy="955546"/>
          </a:xfrm>
          <a:prstGeom prst="upArrow">
            <a:avLst>
              <a:gd name="adj1" fmla="val 50000"/>
              <a:gd name="adj2" fmla="val 51514"/>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00" dirty="0"/>
              <a:t/>
            </a:r>
            <a:br>
              <a:rPr lang="en-US" sz="800" dirty="0"/>
            </a:br>
            <a:r>
              <a:rPr lang="en-US" sz="1100" dirty="0"/>
              <a:t>Increase</a:t>
            </a:r>
          </a:p>
          <a:p>
            <a:pPr algn="ctr"/>
            <a:endParaRPr lang="en-US" sz="1100" dirty="0"/>
          </a:p>
          <a:p>
            <a:pPr algn="ctr"/>
            <a:endParaRPr lang="en-US" sz="1100" dirty="0"/>
          </a:p>
          <a:p>
            <a:pPr algn="ctr"/>
            <a:endParaRPr lang="en-US" sz="1100" dirty="0"/>
          </a:p>
          <a:p>
            <a:pPr algn="ctr"/>
            <a:endParaRPr lang="en-US" sz="1100" dirty="0"/>
          </a:p>
        </p:txBody>
      </p:sp>
      <p:sp>
        <p:nvSpPr>
          <p:cNvPr id="27" name="Up Arrow 26"/>
          <p:cNvSpPr/>
          <p:nvPr/>
        </p:nvSpPr>
        <p:spPr>
          <a:xfrm>
            <a:off x="7691840" y="3496153"/>
            <a:ext cx="752140" cy="955546"/>
          </a:xfrm>
          <a:prstGeom prst="upArrow">
            <a:avLst>
              <a:gd name="adj1" fmla="val 50000"/>
              <a:gd name="adj2" fmla="val 51514"/>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00" dirty="0"/>
              <a:t/>
            </a:r>
            <a:br>
              <a:rPr lang="en-US" sz="800" dirty="0"/>
            </a:br>
            <a:r>
              <a:rPr lang="en-US" sz="1100" dirty="0"/>
              <a:t>Increase</a:t>
            </a:r>
          </a:p>
          <a:p>
            <a:pPr algn="ctr"/>
            <a:endParaRPr lang="en-US" sz="1100" dirty="0"/>
          </a:p>
          <a:p>
            <a:pPr algn="ctr"/>
            <a:endParaRPr lang="en-US" sz="1100" dirty="0"/>
          </a:p>
          <a:p>
            <a:pPr algn="ctr"/>
            <a:endParaRPr lang="en-US" sz="1100" dirty="0"/>
          </a:p>
          <a:p>
            <a:pPr algn="ctr"/>
            <a:endParaRPr lang="en-US" sz="1100" dirty="0"/>
          </a:p>
        </p:txBody>
      </p:sp>
    </p:spTree>
    <p:extLst>
      <p:ext uri="{BB962C8B-B14F-4D97-AF65-F5344CB8AC3E}">
        <p14:creationId xmlns:p14="http://schemas.microsoft.com/office/powerpoint/2010/main" val="2975004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ext uri="{D42A27DB-BD31-4B8C-83A1-F6EECF244321}">
                <p14:modId xmlns:p14="http://schemas.microsoft.com/office/powerpoint/2010/main" val="327959752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71990"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621" y="1621"/>
                        <a:ext cx="1619" cy="1619"/>
                      </a:xfrm>
                      <a:prstGeom prst="rect">
                        <a:avLst/>
                      </a:prstGeom>
                    </p:spPr>
                  </p:pic>
                </p:oleObj>
              </mc:Fallback>
            </mc:AlternateContent>
          </a:graphicData>
        </a:graphic>
      </p:graphicFrame>
      <p:sp>
        <p:nvSpPr>
          <p:cNvPr id="31" name="Rectangle 3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35" name="Up-Down Arrow 34"/>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376834"/>
          </a:xfrm>
        </p:spPr>
        <p:txBody>
          <a:bodyPr/>
          <a:lstStyle/>
          <a:p>
            <a:r>
              <a:rPr lang="en-US" dirty="0"/>
              <a:t>Profile of Massachusetts’ health care spending</a:t>
            </a:r>
          </a:p>
        </p:txBody>
      </p:sp>
      <p:grpSp>
        <p:nvGrpSpPr>
          <p:cNvPr id="45" name="Group 44"/>
          <p:cNvGrpSpPr/>
          <p:nvPr/>
        </p:nvGrpSpPr>
        <p:grpSpPr>
          <a:xfrm>
            <a:off x="8556900" y="62718"/>
            <a:ext cx="526780" cy="525890"/>
            <a:chOff x="8386059" y="61469"/>
            <a:chExt cx="516263" cy="515421"/>
          </a:xfrm>
        </p:grpSpPr>
        <p:sp>
          <p:nvSpPr>
            <p:cNvPr id="46" name="Oval 45"/>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7" name="Oval 46"/>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8" name="Oval 47"/>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49" name="Oval 48"/>
            <p:cNvSpPr/>
            <p:nvPr/>
          </p:nvSpPr>
          <p:spPr>
            <a:xfrm>
              <a:off x="8386059"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pSp>
        <p:nvGrpSpPr>
          <p:cNvPr id="25" name="Group 24"/>
          <p:cNvGrpSpPr/>
          <p:nvPr/>
        </p:nvGrpSpPr>
        <p:grpSpPr>
          <a:xfrm>
            <a:off x="8216026" y="2659640"/>
            <a:ext cx="539501" cy="395067"/>
            <a:chOff x="-2328285" y="2116138"/>
            <a:chExt cx="1885950" cy="1381125"/>
          </a:xfrm>
          <a:solidFill>
            <a:schemeClr val="bg1">
              <a:lumMod val="75000"/>
            </a:schemeClr>
          </a:solidFill>
        </p:grpSpPr>
        <p:sp>
          <p:nvSpPr>
            <p:cNvPr id="26"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graphicFrame>
        <p:nvGraphicFramePr>
          <p:cNvPr id="41" name="Object 40"/>
          <p:cNvGraphicFramePr>
            <a:graphicFrameLocks/>
          </p:cNvGraphicFramePr>
          <p:nvPr>
            <p:custDataLst>
              <p:tags r:id="rId4"/>
            </p:custDataLst>
            <p:extLst>
              <p:ext uri="{D42A27DB-BD31-4B8C-83A1-F6EECF244321}">
                <p14:modId xmlns:p14="http://schemas.microsoft.com/office/powerpoint/2010/main" val="294591848"/>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171991" name="Chart" r:id="rId13" imgW="7848713" imgH="4191000" progId="MSGraph.Chart.8">
                  <p:embed followColorScheme="full"/>
                </p:oleObj>
              </mc:Choice>
              <mc:Fallback>
                <p:oleObj name="Chart" r:id="rId13" imgW="7848713" imgH="4191000" progId="MSGraph.Chart.8">
                  <p:embed followColorScheme="full"/>
                  <p:pic>
                    <p:nvPicPr>
                      <p:cNvPr id="0" name=""/>
                      <p:cNvPicPr/>
                      <p:nvPr/>
                    </p:nvPicPr>
                    <p:blipFill>
                      <a:blip r:embed="rId14"/>
                      <a:stretch>
                        <a:fillRect/>
                      </a:stretch>
                    </p:blipFill>
                    <p:spPr>
                      <a:xfrm>
                        <a:off x="457200" y="1524000"/>
                        <a:ext cx="7848713" cy="4191000"/>
                      </a:xfrm>
                      <a:prstGeom prst="rect">
                        <a:avLst/>
                      </a:prstGeom>
                    </p:spPr>
                  </p:pic>
                </p:oleObj>
              </mc:Fallback>
            </mc:AlternateContent>
          </a:graphicData>
        </a:graphic>
      </p:graphicFrame>
      <p:sp useBgFill="1">
        <p:nvSpPr>
          <p:cNvPr id="50" name="Rectangle 49"/>
          <p:cNvSpPr/>
          <p:nvPr>
            <p:custDataLst>
              <p:tags r:id="rId5"/>
            </p:custDataLst>
          </p:nvPr>
        </p:nvSpPr>
        <p:spPr bwMode="gray">
          <a:xfrm>
            <a:off x="4152900" y="38687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63B9E032-CAC9-4DDC-AD64-E5492AA4E166}" type="datetime'''''1''''''''''2''.8''''''''''''''%'">
              <a:rPr lang="en-US" sz="1800">
                <a:solidFill>
                  <a:schemeClr val="tx1"/>
                </a:solidFill>
              </a:rPr>
              <a:pPr algn="ctr"/>
              <a:t>12.8%</a:t>
            </a:fld>
            <a:endParaRPr lang="en-US" sz="1800" dirty="0">
              <a:solidFill>
                <a:schemeClr val="tx1"/>
              </a:solidFill>
              <a:latin typeface="Calibri Light"/>
              <a:sym typeface="Calibri Light"/>
            </a:endParaRPr>
          </a:p>
        </p:txBody>
      </p:sp>
      <p:sp useBgFill="1">
        <p:nvSpPr>
          <p:cNvPr id="51" name="Rectangle 50"/>
          <p:cNvSpPr/>
          <p:nvPr>
            <p:custDataLst>
              <p:tags r:id="rId6"/>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BC255604-5EC4-482B-8F0A-1350DBD9FD5B}" type="datetime'''12''''''''''''''''''''''''''.9''''''''%'''''''''''''">
              <a:rPr lang="en-US" sz="1800">
                <a:solidFill>
                  <a:schemeClr val="tx1"/>
                </a:solidFill>
              </a:rPr>
              <a:pPr algn="ctr"/>
              <a:t>12.9%</a:t>
            </a:fld>
            <a:endParaRPr lang="en-US" sz="1800" dirty="0">
              <a:solidFill>
                <a:schemeClr val="tx1"/>
              </a:solidFill>
              <a:latin typeface="Calibri Light"/>
              <a:sym typeface="Calibri Light"/>
            </a:endParaRPr>
          </a:p>
        </p:txBody>
      </p:sp>
      <p:sp useBgFill="1">
        <p:nvSpPr>
          <p:cNvPr id="42" name="Rectangle 41"/>
          <p:cNvSpPr/>
          <p:nvPr>
            <p:custDataLst>
              <p:tags r:id="rId7"/>
            </p:custDataLst>
          </p:nvPr>
        </p:nvSpPr>
        <p:spPr bwMode="gray">
          <a:xfrm>
            <a:off x="6657975" y="3530600"/>
            <a:ext cx="628650"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50363CA8-F38F-45F8-B2FB-FD7AB6B8B464}" type="datetime'''''''''''''''''''''''1''''''''5''''.''2''''''%'">
              <a:rPr lang="en-US" sz="1800">
                <a:solidFill>
                  <a:schemeClr val="tx1"/>
                </a:solidFill>
              </a:rPr>
              <a:pPr/>
              <a:t>15.2%</a:t>
            </a:fld>
            <a:endParaRPr lang="en-US" sz="1800" dirty="0">
              <a:solidFill>
                <a:schemeClr val="tx1"/>
              </a:solidFill>
              <a:latin typeface="Calibri Light"/>
              <a:sym typeface="Calibri Light"/>
            </a:endParaRPr>
          </a:p>
        </p:txBody>
      </p:sp>
      <p:sp useBgFill="1">
        <p:nvSpPr>
          <p:cNvPr id="43" name="Rectangle 42"/>
          <p:cNvSpPr/>
          <p:nvPr>
            <p:custDataLst>
              <p:tags r:id="rId8"/>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6F4A81B2-0706-406D-BD73-34BDBC1BDA87}" type="datetime'1''''''''''''''2''.''''3''''''''''''''''%'''">
              <a:rPr lang="en-US" sz="1800">
                <a:solidFill>
                  <a:schemeClr val="tx1"/>
                </a:solidFill>
              </a:rPr>
              <a:pPr algn="ctr"/>
              <a:t>12.3%</a:t>
            </a:fld>
            <a:endParaRPr lang="en-US" sz="1800" dirty="0">
              <a:solidFill>
                <a:schemeClr val="tx1"/>
              </a:solidFill>
              <a:latin typeface="Calibri Light"/>
              <a:sym typeface="Calibri Light"/>
            </a:endParaRPr>
          </a:p>
        </p:txBody>
      </p:sp>
      <p:sp>
        <p:nvSpPr>
          <p:cNvPr id="22" name="Rectangle 21"/>
          <p:cNvSpPr/>
          <p:nvPr/>
        </p:nvSpPr>
        <p:spPr>
          <a:xfrm>
            <a:off x="0" y="1003920"/>
            <a:ext cx="9144000" cy="5425648"/>
          </a:xfrm>
          <a:prstGeom prst="rect">
            <a:avLst/>
          </a:prstGeom>
          <a:solidFill>
            <a:srgbClr val="F2F2F2">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8" name="Content Placeholder 2"/>
          <p:cNvSpPr txBox="1">
            <a:spLocks/>
          </p:cNvSpPr>
          <p:nvPr/>
        </p:nvSpPr>
        <p:spPr bwMode="auto">
          <a:xfrm>
            <a:off x="922735" y="5614293"/>
            <a:ext cx="3727018"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a:solidFill>
                  <a:schemeClr val="tx2"/>
                </a:solidFill>
                <a:latin typeface="Calibri Light" panose="020F0302020204030204" pitchFamily="34" charset="0"/>
              </a:rPr>
              <a:t>The Massachusetts delivery system</a:t>
            </a:r>
            <a:r>
              <a:rPr lang="en-US" b="1" dirty="0">
                <a:latin typeface="Calibri Light" panose="020F0302020204030204" pitchFamily="34" charset="0"/>
              </a:rPr>
              <a:t>: </a:t>
            </a:r>
            <a:r>
              <a:rPr lang="en-US" dirty="0">
                <a:latin typeface="Calibri Light" panose="020F0302020204030204" pitchFamily="34" charset="0"/>
              </a:rPr>
              <a:t>how do characteristics of the state’s delivery system contribute to spending levels and trends?</a:t>
            </a:r>
            <a:endParaRPr lang="en-US" b="1" dirty="0">
              <a:latin typeface="Calibri Light" panose="020F0302020204030204" pitchFamily="34" charset="0"/>
            </a:endParaRPr>
          </a:p>
        </p:txBody>
      </p:sp>
      <p:sp>
        <p:nvSpPr>
          <p:cNvPr id="44" name="Oval 43"/>
          <p:cNvSpPr/>
          <p:nvPr/>
        </p:nvSpPr>
        <p:spPr>
          <a:xfrm>
            <a:off x="475555" y="5800620"/>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b="1" dirty="0" smtClean="0"/>
              <a:t>3</a:t>
            </a:r>
            <a:endParaRPr lang="en-US" b="1" dirty="0"/>
          </a:p>
        </p:txBody>
      </p:sp>
    </p:spTree>
    <p:extLst>
      <p:ext uri="{BB962C8B-B14F-4D97-AF65-F5344CB8AC3E}">
        <p14:creationId xmlns:p14="http://schemas.microsoft.com/office/powerpoint/2010/main" val="199736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51109315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526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smtClean="0"/>
              <a:t>Goals for our annual report</a:t>
            </a:r>
            <a:endParaRPr lang="en-US" dirty="0"/>
          </a:p>
        </p:txBody>
      </p:sp>
      <p:sp>
        <p:nvSpPr>
          <p:cNvPr id="9" name="Rectangle 8"/>
          <p:cNvSpPr/>
          <p:nvPr/>
        </p:nvSpPr>
        <p:spPr>
          <a:xfrm>
            <a:off x="648341" y="977096"/>
            <a:ext cx="7847317" cy="4998473"/>
          </a:xfrm>
          <a:prstGeom prst="rect">
            <a:avLst/>
          </a:prstGeom>
          <a:solidFill>
            <a:srgbClr val="DFE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txBox="1">
            <a:spLocks/>
          </p:cNvSpPr>
          <p:nvPr/>
        </p:nvSpPr>
        <p:spPr>
          <a:xfrm>
            <a:off x="648341" y="1064133"/>
            <a:ext cx="7847317" cy="4824398"/>
          </a:xfrm>
          <a:prstGeom prst="rect">
            <a:avLst/>
          </a:prstGeom>
          <a:solidFill>
            <a:srgbClr val="DFE5EF"/>
          </a:solidFill>
        </p:spPr>
        <p:txBody>
          <a:bodyPr wrap="square">
            <a:spAutoFit/>
          </a:bodyPr>
          <a:lstStyle>
            <a:lvl1pPr algn="l" defTabSz="895350" rtl="0" eaLnBrk="1" fontAlgn="base" hangingPunct="1">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marL="1619" lvl="1" indent="0">
              <a:spcAft>
                <a:spcPts val="918"/>
              </a:spcAft>
              <a:buNone/>
            </a:pPr>
            <a:r>
              <a:rPr lang="en-US" b="1" kern="0" dirty="0" smtClean="0">
                <a:solidFill>
                  <a:srgbClr val="0C2D83"/>
                </a:solidFill>
              </a:rPr>
              <a:t>The Commission releases an annual cost trends report, intended to provide:</a:t>
            </a:r>
            <a:endParaRPr lang="en-US" b="1" kern="0" dirty="0">
              <a:solidFill>
                <a:srgbClr val="0C2D83"/>
              </a:solidFill>
            </a:endParaRPr>
          </a:p>
          <a:p>
            <a:pPr lvl="1">
              <a:spcAft>
                <a:spcPts val="918"/>
              </a:spcAft>
            </a:pPr>
            <a:r>
              <a:rPr lang="en-US" kern="0" dirty="0" smtClean="0"/>
              <a:t>A profile of the Massachusetts health care delivery system</a:t>
            </a:r>
          </a:p>
          <a:p>
            <a:pPr lvl="1">
              <a:spcAft>
                <a:spcPts val="918"/>
              </a:spcAft>
            </a:pPr>
            <a:r>
              <a:rPr lang="en-US" kern="0" dirty="0" smtClean="0"/>
              <a:t>An evidence-based discussion of trends in Massachusetts health care costs, leveraging new data sets such as the All-Payer Claims Database</a:t>
            </a:r>
          </a:p>
          <a:p>
            <a:pPr lvl="1">
              <a:spcAft>
                <a:spcPts val="918"/>
              </a:spcAft>
            </a:pPr>
            <a:r>
              <a:rPr lang="en-US" kern="0" dirty="0" smtClean="0"/>
              <a:t>Analysis of drivers of growth, including factors leading the state’s growth to be above or below the benchmark set by Chapter 224</a:t>
            </a:r>
          </a:p>
          <a:p>
            <a:pPr lvl="1">
              <a:spcAft>
                <a:spcPts val="918"/>
              </a:spcAft>
            </a:pPr>
            <a:r>
              <a:rPr lang="en-US" kern="0" dirty="0" smtClean="0"/>
              <a:t>A fact base to inform the other activities of the Commission, as well as the broader policy discussion in Massachusetts</a:t>
            </a:r>
          </a:p>
          <a:p>
            <a:pPr lvl="1">
              <a:spcAft>
                <a:spcPts val="918"/>
              </a:spcAft>
            </a:pPr>
            <a:r>
              <a:rPr lang="en-US" kern="0" dirty="0" smtClean="0"/>
              <a:t>Deep dives into specific cost drivers in Massachusetts, including:</a:t>
            </a:r>
          </a:p>
          <a:p>
            <a:pPr lvl="2">
              <a:spcAft>
                <a:spcPts val="918"/>
              </a:spcAft>
            </a:pPr>
            <a:r>
              <a:rPr lang="en-US" kern="0" dirty="0" smtClean="0"/>
              <a:t>Topics of known importance that can be addressed with new or state-specific data</a:t>
            </a:r>
          </a:p>
          <a:p>
            <a:pPr lvl="2">
              <a:spcAft>
                <a:spcPts val="918"/>
              </a:spcAft>
            </a:pPr>
            <a:r>
              <a:rPr lang="en-US" kern="0" dirty="0" smtClean="0"/>
              <a:t>Topics that have been insufficiently studied or evaluated</a:t>
            </a:r>
          </a:p>
          <a:p>
            <a:pPr lvl="2">
              <a:spcAft>
                <a:spcPts val="918"/>
              </a:spcAft>
            </a:pPr>
            <a:r>
              <a:rPr lang="en-US" kern="0" dirty="0" smtClean="0"/>
              <a:t>Topics where a comprehensive discussion integrating evidence from multiple sources can better inform policy dialogue</a:t>
            </a:r>
          </a:p>
          <a:p>
            <a:pPr marL="1619" lvl="1" indent="0">
              <a:spcAft>
                <a:spcPts val="918"/>
              </a:spcAft>
              <a:buNone/>
            </a:pPr>
            <a:r>
              <a:rPr lang="en-US" i="1" kern="0" dirty="0" smtClean="0"/>
              <a:t>This year’s annual report does not measure cost growth against the benchmark established in Chapter 224. The benchmark will be reviewed beginning in 2014.</a:t>
            </a:r>
          </a:p>
        </p:txBody>
      </p:sp>
    </p:spTree>
    <p:extLst>
      <p:ext uri="{BB962C8B-B14F-4D97-AF65-F5344CB8AC3E}">
        <p14:creationId xmlns:p14="http://schemas.microsoft.com/office/powerpoint/2010/main" val="2974420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Object 28" hidden="1"/>
          <p:cNvGraphicFramePr>
            <a:graphicFrameLocks noChangeAspect="1"/>
          </p:cNvGraphicFramePr>
          <p:nvPr>
            <p:custDataLst>
              <p:tags r:id="rId2"/>
            </p:custDataLst>
            <p:extLst>
              <p:ext uri="{D42A27DB-BD31-4B8C-83A1-F6EECF244321}">
                <p14:modId xmlns:p14="http://schemas.microsoft.com/office/powerpoint/2010/main" val="182982779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73036" name="think-cell Slide" r:id="rId23" imgW="270" imgH="270" progId="TCLayout.ActiveDocument.1">
                  <p:embed/>
                </p:oleObj>
              </mc:Choice>
              <mc:Fallback>
                <p:oleObj name="think-cell Slide" r:id="rId23" imgW="270" imgH="270" progId="TCLayout.ActiveDocument.1">
                  <p:embed/>
                  <p:pic>
                    <p:nvPicPr>
                      <p:cNvPr id="0" name=""/>
                      <p:cNvPicPr/>
                      <p:nvPr/>
                    </p:nvPicPr>
                    <p:blipFill>
                      <a:blip r:embed="rId24"/>
                      <a:stretch>
                        <a:fillRect/>
                      </a:stretch>
                    </p:blipFill>
                    <p:spPr>
                      <a:xfrm>
                        <a:off x="1621" y="1621"/>
                        <a:ext cx="1619" cy="1619"/>
                      </a:xfrm>
                      <a:prstGeom prst="rect">
                        <a:avLst/>
                      </a:prstGeom>
                    </p:spPr>
                  </p:pic>
                </p:oleObj>
              </mc:Fallback>
            </mc:AlternateContent>
          </a:graphicData>
        </a:graphic>
      </p:graphicFrame>
      <p:sp>
        <p:nvSpPr>
          <p:cNvPr id="28" name="Rectangle 27"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58" name="Freeform 114"/>
          <p:cNvSpPr>
            <a:spLocks/>
          </p:cNvSpPr>
          <p:nvPr/>
        </p:nvSpPr>
        <p:spPr bwMode="auto">
          <a:xfrm>
            <a:off x="536467" y="4574952"/>
            <a:ext cx="1071701" cy="687999"/>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grpSp>
        <p:nvGrpSpPr>
          <p:cNvPr id="48" name="Group 47"/>
          <p:cNvGrpSpPr/>
          <p:nvPr/>
        </p:nvGrpSpPr>
        <p:grpSpPr>
          <a:xfrm>
            <a:off x="440412" y="2556704"/>
            <a:ext cx="1208444" cy="715721"/>
            <a:chOff x="-2328285" y="2116138"/>
            <a:chExt cx="1885950" cy="1151284"/>
          </a:xfrm>
          <a:solidFill>
            <a:schemeClr val="bg1">
              <a:lumMod val="75000"/>
            </a:schemeClr>
          </a:solidFill>
        </p:grpSpPr>
        <p:sp>
          <p:nvSpPr>
            <p:cNvPr id="54"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158"/>
            <p:cNvSpPr>
              <a:spLocks/>
            </p:cNvSpPr>
            <p:nvPr/>
          </p:nvSpPr>
          <p:spPr bwMode="auto">
            <a:xfrm>
              <a:off x="-677285" y="3130897"/>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159"/>
            <p:cNvSpPr>
              <a:spLocks/>
            </p:cNvSpPr>
            <p:nvPr/>
          </p:nvSpPr>
          <p:spPr bwMode="auto">
            <a:xfrm>
              <a:off x="-1058285" y="3105496"/>
              <a:ext cx="276225" cy="161926"/>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162"/>
            <p:cNvSpPr>
              <a:spLocks/>
            </p:cNvSpPr>
            <p:nvPr/>
          </p:nvSpPr>
          <p:spPr bwMode="auto">
            <a:xfrm>
              <a:off x="-489960" y="2997546"/>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9" name="Rectangle 38"/>
          <p:cNvSpPr/>
          <p:nvPr/>
        </p:nvSpPr>
        <p:spPr>
          <a:xfrm>
            <a:off x="4072454" y="1386494"/>
            <a:ext cx="4611499" cy="4785706"/>
          </a:xfrm>
          <a:prstGeom prst="rect">
            <a:avLst/>
          </a:prstGeom>
          <a:solidFill>
            <a:srgbClr val="DFE5EF">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753668"/>
          </a:xfrm>
        </p:spPr>
        <p:txBody>
          <a:bodyPr/>
          <a:lstStyle/>
          <a:p>
            <a:r>
              <a:rPr lang="en-US" dirty="0" smtClean="0"/>
              <a:t>The Massachusetts delivery system uses major teaching hospitals </a:t>
            </a:r>
            <a:br>
              <a:rPr lang="en-US" dirty="0" smtClean="0"/>
            </a:br>
            <a:r>
              <a:rPr lang="en-US" dirty="0" smtClean="0"/>
              <a:t>for far more of its inpatient care than the national average</a:t>
            </a:r>
            <a:endParaRPr lang="en-US" dirty="0"/>
          </a:p>
        </p:txBody>
      </p:sp>
      <p:cxnSp>
        <p:nvCxnSpPr>
          <p:cNvPr id="3" name="Straight Connector 2"/>
          <p:cNvCxnSpPr/>
          <p:nvPr>
            <p:custDataLst>
              <p:tags r:id="rId4"/>
            </p:custDataLst>
          </p:nvPr>
        </p:nvCxnSpPr>
        <p:spPr bwMode="auto">
          <a:xfrm flipV="1">
            <a:off x="5810250" y="4629150"/>
            <a:ext cx="1066800" cy="104775"/>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custDataLst>
              <p:tags r:id="rId5"/>
            </p:custDataLst>
          </p:nvPr>
        </p:nvCxnSpPr>
        <p:spPr bwMode="auto">
          <a:xfrm flipV="1">
            <a:off x="5810250" y="4200525"/>
            <a:ext cx="1066800" cy="180975"/>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custDataLst>
              <p:tags r:id="rId6"/>
            </p:custDataLst>
          </p:nvPr>
        </p:nvCxnSpPr>
        <p:spPr bwMode="auto">
          <a:xfrm>
            <a:off x="5810250" y="3543300"/>
            <a:ext cx="1066800" cy="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p:cNvGraphicFramePr>
          <p:nvPr>
            <p:custDataLst>
              <p:tags r:id="rId7"/>
            </p:custDataLst>
            <p:extLst>
              <p:ext uri="{D42A27DB-BD31-4B8C-83A1-F6EECF244321}">
                <p14:modId xmlns:p14="http://schemas.microsoft.com/office/powerpoint/2010/main" val="3355434855"/>
              </p:ext>
            </p:extLst>
          </p:nvPr>
        </p:nvGraphicFramePr>
        <p:xfrm>
          <a:off x="4419600" y="3429000"/>
          <a:ext cx="3819410" cy="2286000"/>
        </p:xfrm>
        <a:graphic>
          <a:graphicData uri="http://schemas.openxmlformats.org/presentationml/2006/ole">
            <mc:AlternateContent xmlns:mc="http://schemas.openxmlformats.org/markup-compatibility/2006">
              <mc:Choice xmlns:v="urn:schemas-microsoft-com:vml" Requires="v">
                <p:oleObj spid="_x0000_s173037" name="Chart" r:id="rId25" imgW="3819410" imgH="2286000" progId="MSGraph.Chart.8">
                  <p:embed followColorScheme="full"/>
                </p:oleObj>
              </mc:Choice>
              <mc:Fallback>
                <p:oleObj name="Chart" r:id="rId25" imgW="3819410" imgH="2286000" progId="MSGraph.Chart.8">
                  <p:embed followColorScheme="full"/>
                  <p:pic>
                    <p:nvPicPr>
                      <p:cNvPr id="0" name=""/>
                      <p:cNvPicPr/>
                      <p:nvPr/>
                    </p:nvPicPr>
                    <p:blipFill>
                      <a:blip r:embed="rId26"/>
                      <a:stretch>
                        <a:fillRect/>
                      </a:stretch>
                    </p:blipFill>
                    <p:spPr>
                      <a:xfrm>
                        <a:off x="4419600" y="3429000"/>
                        <a:ext cx="3819410" cy="2286000"/>
                      </a:xfrm>
                      <a:prstGeom prst="rect">
                        <a:avLst/>
                      </a:prstGeom>
                    </p:spPr>
                  </p:pic>
                </p:oleObj>
              </mc:Fallback>
            </mc:AlternateContent>
          </a:graphicData>
        </a:graphic>
      </p:graphicFrame>
      <p:sp>
        <p:nvSpPr>
          <p:cNvPr id="10" name="Rectangle 9"/>
          <p:cNvSpPr/>
          <p:nvPr>
            <p:custDataLst>
              <p:tags r:id="rId8"/>
            </p:custDataLst>
          </p:nvPr>
        </p:nvSpPr>
        <p:spPr bwMode="auto">
          <a:xfrm>
            <a:off x="7027863" y="5772150"/>
            <a:ext cx="4333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3F00024F-C562-4C01-84A1-94ECC27179E6}" type="datetime'''''''2''''''''''''''01''''''''''''''''''''''''''''''2'''''">
              <a:rPr lang="en-US" sz="1400" smtClean="0">
                <a:solidFill>
                  <a:schemeClr val="tx1"/>
                </a:solidFill>
              </a:rPr>
              <a:pPr algn="ctr"/>
              <a:t>2012</a:t>
            </a:fld>
            <a:r>
              <a:rPr lang="en-US" sz="1400" b="1" baseline="30000" dirty="0" smtClean="0">
                <a:solidFill>
                  <a:schemeClr val="tx1"/>
                </a:solidFill>
                <a:latin typeface="Calibri Light" panose="020F0302020204030204" pitchFamily="34" charset="0"/>
              </a:rPr>
              <a:t>†</a:t>
            </a:r>
            <a:endParaRPr lang="en-US" sz="1400" baseline="30000" dirty="0">
              <a:solidFill>
                <a:schemeClr val="tx1"/>
              </a:solidFill>
              <a:sym typeface="+mn-lt"/>
            </a:endParaRPr>
          </a:p>
        </p:txBody>
      </p:sp>
      <p:sp>
        <p:nvSpPr>
          <p:cNvPr id="11" name="Rectangle 10"/>
          <p:cNvSpPr/>
          <p:nvPr>
            <p:custDataLst>
              <p:tags r:id="rId9"/>
            </p:custDataLst>
          </p:nvPr>
        </p:nvSpPr>
        <p:spPr bwMode="gray">
          <a:xfrm>
            <a:off x="7083425" y="3305175"/>
            <a:ext cx="3222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B5D3759B-BD7E-4612-BDEC-D15BF8A58940}" type="datetime'''1''''''''''''''''''''''''0''''''''''0'">
              <a:rPr lang="en-US" sz="1400">
                <a:solidFill>
                  <a:schemeClr val="tx1"/>
                </a:solidFill>
              </a:rPr>
              <a:pPr algn="ctr"/>
              <a:t>100</a:t>
            </a:fld>
            <a:endParaRPr lang="en-US" sz="1400" dirty="0">
              <a:solidFill>
                <a:schemeClr val="tx1"/>
              </a:solidFill>
              <a:latin typeface="Calibri"/>
              <a:sym typeface="Calibri"/>
            </a:endParaRPr>
          </a:p>
        </p:txBody>
      </p:sp>
      <p:sp>
        <p:nvSpPr>
          <p:cNvPr id="12" name="Rectangle 11"/>
          <p:cNvSpPr/>
          <p:nvPr>
            <p:custDataLst>
              <p:tags r:id="rId10"/>
            </p:custDataLst>
          </p:nvPr>
        </p:nvSpPr>
        <p:spPr bwMode="gray">
          <a:xfrm>
            <a:off x="7127875" y="5013325"/>
            <a:ext cx="2317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fld id="{1A81DCB1-E759-4366-9B8A-1A1CA4428124}" type="datetime'''''4''''''''''''''''''''''7'''''''''''''''''''''''''">
              <a:rPr lang="en-US" sz="1400">
                <a:solidFill>
                  <a:schemeClr val="bg1"/>
                </a:solidFill>
                <a:latin typeface="+mj-lt"/>
                <a:sym typeface="Calibri"/>
              </a:rPr>
              <a:pPr algn="ctr"/>
              <a:t>47</a:t>
            </a:fld>
            <a:endParaRPr lang="en-US" sz="1400" dirty="0">
              <a:solidFill>
                <a:schemeClr val="bg1"/>
              </a:solidFill>
              <a:latin typeface="+mj-lt"/>
              <a:sym typeface="Calibri"/>
            </a:endParaRPr>
          </a:p>
        </p:txBody>
      </p:sp>
      <p:sp>
        <p:nvSpPr>
          <p:cNvPr id="7" name="Rectangle 6"/>
          <p:cNvSpPr/>
          <p:nvPr>
            <p:custDataLst>
              <p:tags r:id="rId11"/>
            </p:custDataLst>
          </p:nvPr>
        </p:nvSpPr>
        <p:spPr bwMode="auto">
          <a:xfrm>
            <a:off x="5251450" y="5772150"/>
            <a:ext cx="3746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208F0AF2-B967-4C5D-9B71-73AF45D732FB}" type="datetime'''''''''''''''''2''0''''''''''''''''''0''2'''''''''''''''">
              <a:rPr lang="en-US" sz="1400">
                <a:solidFill>
                  <a:schemeClr val="tx1"/>
                </a:solidFill>
              </a:rPr>
              <a:pPr algn="ctr"/>
              <a:t>2002</a:t>
            </a:fld>
            <a:endParaRPr lang="en-US" sz="1400" dirty="0">
              <a:solidFill>
                <a:schemeClr val="tx1"/>
              </a:solidFill>
              <a:sym typeface="+mn-lt"/>
            </a:endParaRPr>
          </a:p>
        </p:txBody>
      </p:sp>
      <p:sp>
        <p:nvSpPr>
          <p:cNvPr id="8" name="Rectangle 7"/>
          <p:cNvSpPr/>
          <p:nvPr>
            <p:custDataLst>
              <p:tags r:id="rId12"/>
            </p:custDataLst>
          </p:nvPr>
        </p:nvSpPr>
        <p:spPr bwMode="gray">
          <a:xfrm>
            <a:off x="5278438" y="3305175"/>
            <a:ext cx="3222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fld id="{079C743E-44C9-429A-82C9-7EC98AE1E6C7}" type="datetime'''''''''''''''''''1''''''''''''''''''''''''''''0''''''0'''''">
              <a:rPr lang="en-US" sz="1400">
                <a:solidFill>
                  <a:schemeClr val="tx1"/>
                </a:solidFill>
              </a:rPr>
              <a:pPr algn="ctr"/>
              <a:t>100</a:t>
            </a:fld>
            <a:endParaRPr lang="en-US" sz="1400" dirty="0">
              <a:solidFill>
                <a:schemeClr val="tx1"/>
              </a:solidFill>
              <a:sym typeface="+mn-lt"/>
            </a:endParaRPr>
          </a:p>
        </p:txBody>
      </p:sp>
      <p:sp>
        <p:nvSpPr>
          <p:cNvPr id="9" name="Rectangle 8"/>
          <p:cNvSpPr/>
          <p:nvPr>
            <p:custDataLst>
              <p:tags r:id="rId13"/>
            </p:custDataLst>
          </p:nvPr>
        </p:nvSpPr>
        <p:spPr bwMode="gray">
          <a:xfrm>
            <a:off x="5322888" y="5065713"/>
            <a:ext cx="2317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fld id="{2D665AC2-7E68-4394-B99E-5358A03D72D7}" type="datetime'''''''''''4''''3'''''''''''''">
              <a:rPr lang="en-US" sz="1400">
                <a:solidFill>
                  <a:schemeClr val="bg1"/>
                </a:solidFill>
                <a:latin typeface="+mj-lt"/>
                <a:sym typeface="Calibri"/>
              </a:rPr>
              <a:pPr/>
              <a:t>43</a:t>
            </a:fld>
            <a:endParaRPr lang="en-US" sz="1400" dirty="0">
              <a:solidFill>
                <a:schemeClr val="bg1"/>
              </a:solidFill>
              <a:latin typeface="+mj-lt"/>
              <a:sym typeface="Calibri"/>
            </a:endParaRPr>
          </a:p>
        </p:txBody>
      </p:sp>
      <p:sp>
        <p:nvSpPr>
          <p:cNvPr id="14" name="Rectangle 13"/>
          <p:cNvSpPr/>
          <p:nvPr>
            <p:custDataLst>
              <p:tags r:id="rId14"/>
            </p:custDataLst>
          </p:nvPr>
        </p:nvSpPr>
        <p:spPr bwMode="auto">
          <a:xfrm>
            <a:off x="4532313" y="2525713"/>
            <a:ext cx="214313" cy="160338"/>
          </a:xfrm>
          <a:prstGeom prst="rect">
            <a:avLst/>
          </a:prstGeom>
          <a:solidFill>
            <a:srgbClr val="9DB1CF"/>
          </a:solidFill>
          <a:ln w="9525" cap="flat" cmpd="sng" algn="ctr">
            <a:noFill/>
            <a:prstDash val="solid"/>
          </a:ln>
          <a:effectLst/>
          <a:extLst>
            <a:ext uri="{91240B29-F687-4F45-9708-019B960494DF}">
              <a14:hiddenLine xmlns:a14="http://schemas.microsoft.com/office/drawing/2010/main" w="9525" cap="flat" cmpd="sng" algn="ctr">
                <a:solidFill>
                  <a:srgbClr val="F2F2F2"/>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3" name="Rectangle 12"/>
          <p:cNvSpPr/>
          <p:nvPr>
            <p:custDataLst>
              <p:tags r:id="rId15"/>
            </p:custDataLst>
          </p:nvPr>
        </p:nvSpPr>
        <p:spPr bwMode="auto">
          <a:xfrm>
            <a:off x="4532313" y="2292350"/>
            <a:ext cx="214313" cy="160338"/>
          </a:xfrm>
          <a:prstGeom prst="rect">
            <a:avLst/>
          </a:prstGeom>
          <a:solidFill>
            <a:srgbClr val="D6D7D9"/>
          </a:solidFill>
          <a:ln w="9525" cap="flat" cmpd="sng" algn="ctr">
            <a:noFill/>
            <a:prstDash val="solid"/>
          </a:ln>
          <a:effectLst/>
          <a:extLst>
            <a:ext uri="{91240B29-F687-4F45-9708-019B960494DF}">
              <a14:hiddenLine xmlns:a14="http://schemas.microsoft.com/office/drawing/2010/main" w="9525" cap="flat" cmpd="sng" algn="ctr">
                <a:solidFill>
                  <a:srgbClr val="C3CFE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5" name="Rectangle 14"/>
          <p:cNvSpPr/>
          <p:nvPr>
            <p:custDataLst>
              <p:tags r:id="rId16"/>
            </p:custDataLst>
          </p:nvPr>
        </p:nvSpPr>
        <p:spPr bwMode="auto">
          <a:xfrm>
            <a:off x="4532313" y="2759075"/>
            <a:ext cx="214313" cy="160338"/>
          </a:xfrm>
          <a:prstGeom prst="rect">
            <a:avLst/>
          </a:prstGeom>
          <a:solidFill>
            <a:srgbClr val="0C2D83"/>
          </a:solidFill>
          <a:ln w="3175" cap="flat" cmpd="sng" algn="ctr">
            <a:noFill/>
            <a:prstDash val="solid"/>
          </a:ln>
          <a:effectLst/>
          <a:extLst>
            <a:ext uri="{91240B29-F687-4F45-9708-019B960494DF}">
              <a14:hiddenLine xmlns:a14="http://schemas.microsoft.com/office/drawing/2010/main" w="3175" cap="flat" cmpd="sng" algn="ctr">
                <a:solidFill>
                  <a:srgbClr val="F2F2F2"/>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8" name="Rectangle 17"/>
          <p:cNvSpPr/>
          <p:nvPr>
            <p:custDataLst>
              <p:tags r:id="rId17"/>
            </p:custDataLst>
          </p:nvPr>
        </p:nvSpPr>
        <p:spPr bwMode="auto">
          <a:xfrm>
            <a:off x="4797425" y="2287588"/>
            <a:ext cx="36909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46FE9D0E-A61D-4913-B2FA-A16D04446D9C}" type="datetime'Other hospitals not'' in systems wi''th major teaching hospit'">
              <a:rPr lang="en-US" sz="1200" smtClean="0">
                <a:solidFill>
                  <a:schemeClr val="tx1"/>
                </a:solidFill>
              </a:rPr>
              <a:pPr/>
              <a:t>Other hospitals not in systems with major teaching hospit</a:t>
            </a:fld>
            <a:r>
              <a:rPr lang="en-US" sz="1200" dirty="0" err="1" smtClean="0">
                <a:solidFill>
                  <a:schemeClr val="tx1"/>
                </a:solidFill>
              </a:rPr>
              <a:t>als</a:t>
            </a:r>
            <a:endParaRPr lang="en-US" sz="1200" dirty="0">
              <a:solidFill>
                <a:schemeClr val="tx1"/>
              </a:solidFill>
              <a:sym typeface="+mn-lt"/>
            </a:endParaRPr>
          </a:p>
        </p:txBody>
      </p:sp>
      <p:sp>
        <p:nvSpPr>
          <p:cNvPr id="16" name="Rectangle 15"/>
          <p:cNvSpPr/>
          <p:nvPr>
            <p:custDataLst>
              <p:tags r:id="rId18"/>
            </p:custDataLst>
          </p:nvPr>
        </p:nvSpPr>
        <p:spPr bwMode="auto">
          <a:xfrm>
            <a:off x="4797425" y="2754313"/>
            <a:ext cx="15065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368B757D-62C2-49CB-9F92-EFCF8ED97FAC}" type="datetime'''Ma''jor t''ea''ch''i''''ng ''h''''''''o''''spita''''l''s'''">
              <a:rPr lang="en-US" sz="1200">
                <a:solidFill>
                  <a:schemeClr val="tx1"/>
                </a:solidFill>
                <a:sym typeface="+mn-lt"/>
              </a:rPr>
              <a:pPr/>
              <a:t>Major teaching hospitals</a:t>
            </a:fld>
            <a:endParaRPr lang="en-US" sz="1200">
              <a:solidFill>
                <a:schemeClr val="tx1"/>
              </a:solidFill>
              <a:sym typeface="+mn-lt"/>
            </a:endParaRPr>
          </a:p>
        </p:txBody>
      </p:sp>
      <p:sp>
        <p:nvSpPr>
          <p:cNvPr id="17" name="Rectangle 16"/>
          <p:cNvSpPr/>
          <p:nvPr>
            <p:custDataLst>
              <p:tags r:id="rId19"/>
            </p:custDataLst>
          </p:nvPr>
        </p:nvSpPr>
        <p:spPr bwMode="auto">
          <a:xfrm>
            <a:off x="4797425" y="2520950"/>
            <a:ext cx="34464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66A4B10B-A405-4A38-B0CF-1DD93B02881B}" type="datetime'Other hospitals in system''s with major ''teaching hospitals'">
              <a:rPr lang="en-US" sz="1200">
                <a:solidFill>
                  <a:schemeClr val="tx1"/>
                </a:solidFill>
              </a:rPr>
              <a:pPr/>
              <a:t>Other hospitals in systems with major teaching hospitals</a:t>
            </a:fld>
            <a:endParaRPr lang="en-US" sz="1200">
              <a:solidFill>
                <a:schemeClr val="tx1"/>
              </a:solidFill>
              <a:sym typeface="+mn-lt"/>
            </a:endParaRPr>
          </a:p>
        </p:txBody>
      </p:sp>
      <p:sp>
        <p:nvSpPr>
          <p:cNvPr id="19" name="Right Brace 18"/>
          <p:cNvSpPr/>
          <p:nvPr/>
        </p:nvSpPr>
        <p:spPr>
          <a:xfrm>
            <a:off x="5875163" y="4412185"/>
            <a:ext cx="198910" cy="1214520"/>
          </a:xfrm>
          <a:prstGeom prst="rightBrac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0" name="Rectangle 19"/>
          <p:cNvSpPr/>
          <p:nvPr/>
        </p:nvSpPr>
        <p:spPr>
          <a:xfrm>
            <a:off x="6016088" y="4776629"/>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60%</a:t>
            </a:r>
          </a:p>
        </p:txBody>
      </p:sp>
      <p:sp>
        <p:nvSpPr>
          <p:cNvPr id="21" name="Right Brace 20"/>
          <p:cNvSpPr/>
          <p:nvPr/>
        </p:nvSpPr>
        <p:spPr>
          <a:xfrm>
            <a:off x="7610011" y="4209718"/>
            <a:ext cx="198910" cy="1417104"/>
          </a:xfrm>
          <a:prstGeom prst="rightBrac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2" name="Rectangle 21"/>
          <p:cNvSpPr/>
          <p:nvPr/>
        </p:nvSpPr>
        <p:spPr>
          <a:xfrm>
            <a:off x="7739598" y="4664866"/>
            <a:ext cx="818158" cy="471042"/>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68%</a:t>
            </a:r>
          </a:p>
        </p:txBody>
      </p:sp>
      <p:sp>
        <p:nvSpPr>
          <p:cNvPr id="38" name="McK 5. Source"/>
          <p:cNvSpPr>
            <a:spLocks noChangeArrowheads="1"/>
          </p:cNvSpPr>
          <p:nvPr>
            <p:custDataLst>
              <p:tags r:id="rId20"/>
            </p:custDataLst>
          </p:nvPr>
        </p:nvSpPr>
        <p:spPr bwMode="auto">
          <a:xfrm>
            <a:off x="121488" y="6409600"/>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Major </a:t>
            </a:r>
            <a:r>
              <a:rPr lang="en-US" sz="800" dirty="0">
                <a:solidFill>
                  <a:schemeClr val="bg1">
                    <a:lumMod val="50000"/>
                  </a:schemeClr>
                </a:solidFill>
                <a:latin typeface="Calibri Light" panose="020F0302020204030204" pitchFamily="34" charset="0"/>
              </a:rPr>
              <a:t>teaching hospitals are defined as those with at least 25 residents per 100 </a:t>
            </a:r>
            <a:r>
              <a:rPr lang="en-US" sz="800" dirty="0" smtClean="0">
                <a:solidFill>
                  <a:schemeClr val="bg1">
                    <a:lumMod val="50000"/>
                  </a:schemeClr>
                </a:solidFill>
                <a:latin typeface="Calibri Light" panose="020F0302020204030204" pitchFamily="34" charset="0"/>
              </a:rPr>
              <a:t>beds.</a:t>
            </a: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Based on systems in 2012. Does not include impact of several transactions (Cooley Dickinson Hospital, </a:t>
            </a:r>
            <a:r>
              <a:rPr lang="en-US" sz="800" dirty="0">
                <a:solidFill>
                  <a:schemeClr val="bg1">
                    <a:lumMod val="50000"/>
                  </a:schemeClr>
                </a:solidFill>
                <a:latin typeface="Calibri Light" panose="020F0302020204030204" pitchFamily="34" charset="0"/>
              </a:rPr>
              <a:t>Jordan </a:t>
            </a:r>
            <a:r>
              <a:rPr lang="en-US" sz="800" dirty="0" smtClean="0">
                <a:solidFill>
                  <a:schemeClr val="bg1">
                    <a:lumMod val="50000"/>
                  </a:schemeClr>
                </a:solidFill>
                <a:latin typeface="Calibri Light" panose="020F0302020204030204" pitchFamily="34" charset="0"/>
              </a:rPr>
              <a:t>Hospital) completed in 2013.</a:t>
            </a:r>
            <a:endParaRPr lang="en-US" sz="800"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 	</a:t>
            </a:r>
            <a:r>
              <a:rPr lang="en-US" sz="800" dirty="0" smtClean="0">
                <a:solidFill>
                  <a:schemeClr val="bg1">
                    <a:lumMod val="50000"/>
                  </a:schemeClr>
                </a:solidFill>
                <a:latin typeface="Calibri Light" panose="020F0302020204030204" pitchFamily="34" charset="0"/>
              </a:rPr>
              <a:t>Center for Health Information and Analysis</a:t>
            </a:r>
            <a:r>
              <a:rPr lang="en-US" sz="800" dirty="0">
                <a:solidFill>
                  <a:schemeClr val="bg1">
                    <a:lumMod val="50000"/>
                  </a:schemeClr>
                </a:solidFill>
                <a:latin typeface="Calibri Light" panose="020F0302020204030204" pitchFamily="34" charset="0"/>
              </a:rPr>
              <a:t>;</a:t>
            </a:r>
            <a:r>
              <a:rPr lang="en-US" sz="800" dirty="0" smtClean="0">
                <a:solidFill>
                  <a:schemeClr val="bg1">
                    <a:lumMod val="50000"/>
                  </a:schemeClr>
                </a:solidFill>
                <a:latin typeface="Calibri Light" panose="020F0302020204030204" pitchFamily="34" charset="0"/>
              </a:rPr>
              <a:t> Medicare Payment Advisory Commission; HPC analysis</a:t>
            </a:r>
            <a:endParaRPr lang="en-US" sz="800" dirty="0">
              <a:solidFill>
                <a:schemeClr val="bg1">
                  <a:lumMod val="50000"/>
                </a:schemeClr>
              </a:solidFill>
              <a:latin typeface="Calibri Light" panose="020F0302020204030204" pitchFamily="34" charset="0"/>
            </a:endParaRPr>
          </a:p>
        </p:txBody>
      </p:sp>
      <p:grpSp>
        <p:nvGrpSpPr>
          <p:cNvPr id="49" name="Group 48"/>
          <p:cNvGrpSpPr/>
          <p:nvPr/>
        </p:nvGrpSpPr>
        <p:grpSpPr>
          <a:xfrm>
            <a:off x="8556900" y="62718"/>
            <a:ext cx="526780" cy="525890"/>
            <a:chOff x="8386059" y="61469"/>
            <a:chExt cx="516263" cy="515421"/>
          </a:xfrm>
        </p:grpSpPr>
        <p:sp>
          <p:nvSpPr>
            <p:cNvPr id="50" name="Oval 49"/>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51" name="Oval 50"/>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52" name="Oval 51"/>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53" name="Oval 52"/>
            <p:cNvSpPr/>
            <p:nvPr/>
          </p:nvSpPr>
          <p:spPr>
            <a:xfrm>
              <a:off x="8386059"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pSp>
        <p:nvGrpSpPr>
          <p:cNvPr id="34" name="Group 33"/>
          <p:cNvGrpSpPr/>
          <p:nvPr/>
        </p:nvGrpSpPr>
        <p:grpSpPr>
          <a:xfrm>
            <a:off x="419478" y="2456863"/>
            <a:ext cx="3155430" cy="722264"/>
            <a:chOff x="411103" y="4237187"/>
            <a:chExt cx="3092431" cy="707886"/>
          </a:xfrm>
        </p:grpSpPr>
        <p:sp>
          <p:nvSpPr>
            <p:cNvPr id="42" name="Rectangle 41"/>
            <p:cNvSpPr/>
            <p:nvPr/>
          </p:nvSpPr>
          <p:spPr>
            <a:xfrm>
              <a:off x="411103" y="4237187"/>
              <a:ext cx="1212191"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sz="4100" b="1" dirty="0">
                  <a:ln w="18415" cmpd="sng">
                    <a:solidFill>
                      <a:schemeClr val="bg1"/>
                    </a:solidFill>
                    <a:prstDash val="solid"/>
                  </a:ln>
                  <a:solidFill>
                    <a:schemeClr val="bg1"/>
                  </a:solidFill>
                  <a:effectLst>
                    <a:outerShdw blurRad="63500" dir="3600000" algn="tl" rotWithShape="0">
                      <a:srgbClr val="000000">
                        <a:alpha val="70000"/>
                      </a:srgbClr>
                    </a:outerShdw>
                  </a:effectLst>
                </a:rPr>
                <a:t>40%</a:t>
              </a:r>
            </a:p>
          </p:txBody>
        </p:sp>
        <p:sp>
          <p:nvSpPr>
            <p:cNvPr id="44" name="TextBox 43"/>
            <p:cNvSpPr txBox="1"/>
            <p:nvPr/>
          </p:nvSpPr>
          <p:spPr>
            <a:xfrm>
              <a:off x="1534514" y="4267965"/>
              <a:ext cx="1969020" cy="646331"/>
            </a:xfrm>
            <a:prstGeom prst="rect">
              <a:avLst/>
            </a:prstGeom>
            <a:noFill/>
          </p:spPr>
          <p:txBody>
            <a:bodyPr wrap="square" rtlCol="0">
              <a:spAutoFit/>
            </a:bodyPr>
            <a:lstStyle/>
            <a:p>
              <a:r>
                <a:rPr lang="en-US" sz="1200" b="1" dirty="0">
                  <a:latin typeface="+mj-lt"/>
                </a:rPr>
                <a:t>of Medicare discharges in Massachusetts </a:t>
              </a:r>
              <a:r>
                <a:rPr lang="en-US" sz="1200" dirty="0">
                  <a:latin typeface="+mj-lt"/>
                </a:rPr>
                <a:t>are in major teaching </a:t>
              </a:r>
              <a:r>
                <a:rPr lang="en-US" sz="1200" dirty="0" smtClean="0">
                  <a:latin typeface="+mj-lt"/>
                </a:rPr>
                <a:t>hospitals</a:t>
              </a:r>
              <a:r>
                <a:rPr lang="en-US" sz="1200" baseline="30000" dirty="0" smtClean="0">
                  <a:latin typeface="+mj-lt"/>
                </a:rPr>
                <a:t>*</a:t>
              </a:r>
              <a:endParaRPr lang="en-US" sz="1200" dirty="0">
                <a:latin typeface="+mj-lt"/>
              </a:endParaRPr>
            </a:p>
          </p:txBody>
        </p:sp>
      </p:grpSp>
      <p:grpSp>
        <p:nvGrpSpPr>
          <p:cNvPr id="35" name="Group 34"/>
          <p:cNvGrpSpPr/>
          <p:nvPr/>
        </p:nvGrpSpPr>
        <p:grpSpPr>
          <a:xfrm>
            <a:off x="419478" y="4507691"/>
            <a:ext cx="3155430" cy="722264"/>
            <a:chOff x="411103" y="2414657"/>
            <a:chExt cx="3092431" cy="707886"/>
          </a:xfrm>
        </p:grpSpPr>
        <p:sp>
          <p:nvSpPr>
            <p:cNvPr id="43" name="Rectangle 42"/>
            <p:cNvSpPr/>
            <p:nvPr/>
          </p:nvSpPr>
          <p:spPr>
            <a:xfrm>
              <a:off x="411103" y="2414657"/>
              <a:ext cx="1212191"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sz="4100" b="1" dirty="0">
                  <a:ln w="18415" cmpd="sng">
                    <a:solidFill>
                      <a:schemeClr val="bg1"/>
                    </a:solidFill>
                    <a:prstDash val="solid"/>
                  </a:ln>
                  <a:solidFill>
                    <a:schemeClr val="bg1"/>
                  </a:solidFill>
                  <a:effectLst>
                    <a:outerShdw blurRad="63500" dir="3600000" algn="tl" rotWithShape="0">
                      <a:srgbClr val="000000">
                        <a:alpha val="70000"/>
                      </a:srgbClr>
                    </a:outerShdw>
                  </a:effectLst>
                </a:rPr>
                <a:t>16%</a:t>
              </a:r>
            </a:p>
          </p:txBody>
        </p:sp>
        <p:sp>
          <p:nvSpPr>
            <p:cNvPr id="45" name="TextBox 44"/>
            <p:cNvSpPr txBox="1"/>
            <p:nvPr/>
          </p:nvSpPr>
          <p:spPr>
            <a:xfrm>
              <a:off x="1534514" y="2445435"/>
              <a:ext cx="1969020" cy="646331"/>
            </a:xfrm>
            <a:prstGeom prst="rect">
              <a:avLst/>
            </a:prstGeom>
            <a:noFill/>
          </p:spPr>
          <p:txBody>
            <a:bodyPr wrap="square" rtlCol="0">
              <a:spAutoFit/>
            </a:bodyPr>
            <a:lstStyle/>
            <a:p>
              <a:r>
                <a:rPr lang="en-US" sz="1200" b="1" dirty="0">
                  <a:latin typeface="+mj-lt"/>
                </a:rPr>
                <a:t>of Medicare discharges nationwide </a:t>
              </a:r>
              <a:r>
                <a:rPr lang="en-US" sz="1200" dirty="0">
                  <a:latin typeface="+mj-lt"/>
                </a:rPr>
                <a:t>are in major teaching </a:t>
              </a:r>
              <a:r>
                <a:rPr lang="en-US" sz="1200" dirty="0" smtClean="0">
                  <a:latin typeface="+mj-lt"/>
                </a:rPr>
                <a:t>hospitals</a:t>
              </a:r>
              <a:r>
                <a:rPr lang="en-US" sz="1200" baseline="30000" dirty="0" smtClean="0">
                  <a:latin typeface="+mj-lt"/>
                </a:rPr>
                <a:t>*</a:t>
              </a:r>
              <a:endParaRPr lang="en-US" sz="1200" dirty="0">
                <a:latin typeface="+mj-lt"/>
              </a:endParaRPr>
            </a:p>
          </p:txBody>
        </p:sp>
      </p:grpSp>
      <p:sp>
        <p:nvSpPr>
          <p:cNvPr id="36" name="Rectangular Callout 35"/>
          <p:cNvSpPr/>
          <p:nvPr/>
        </p:nvSpPr>
        <p:spPr>
          <a:xfrm>
            <a:off x="6079724" y="5314384"/>
            <a:ext cx="1224587" cy="498812"/>
          </a:xfrm>
          <a:prstGeom prst="wedgeRectCallout">
            <a:avLst>
              <a:gd name="adj1" fmla="val 40564"/>
              <a:gd name="adj2" fmla="val -64614"/>
            </a:avLst>
          </a:prstGeom>
          <a:solidFill>
            <a:srgbClr val="B6B6B6"/>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sz="800" dirty="0">
                <a:solidFill>
                  <a:schemeClr val="tx1"/>
                </a:solidFill>
              </a:rPr>
              <a:t>Percent of discharges in major teaching hospitals across all payers</a:t>
            </a:r>
          </a:p>
        </p:txBody>
      </p:sp>
      <p:sp>
        <p:nvSpPr>
          <p:cNvPr id="46" name="TextBox 45"/>
          <p:cNvSpPr txBox="1"/>
          <p:nvPr/>
        </p:nvSpPr>
        <p:spPr>
          <a:xfrm>
            <a:off x="4367938" y="1639011"/>
            <a:ext cx="4114456" cy="432761"/>
          </a:xfrm>
          <a:prstGeom prst="rect">
            <a:avLst/>
          </a:prstGeom>
          <a:noFill/>
        </p:spPr>
        <p:txBody>
          <a:bodyPr wrap="square" lIns="93296" tIns="46648" rIns="93296" bIns="46648" rtlCol="0">
            <a:spAutoFit/>
          </a:bodyPr>
          <a:lstStyle/>
          <a:p>
            <a:pPr>
              <a:defRPr/>
            </a:pPr>
            <a:r>
              <a:rPr lang="en-US" sz="1200" dirty="0">
                <a:solidFill>
                  <a:schemeClr val="tx2"/>
                </a:solidFill>
                <a:latin typeface="Calibri Light" panose="020F0302020204030204" pitchFamily="34" charset="0"/>
              </a:rPr>
              <a:t>All-payer discharges in </a:t>
            </a:r>
            <a:r>
              <a:rPr lang="en-US" sz="1200" dirty="0" smtClean="0">
                <a:solidFill>
                  <a:schemeClr val="tx2"/>
                </a:solidFill>
                <a:latin typeface="Calibri Light" panose="020F0302020204030204" pitchFamily="34" charset="0"/>
              </a:rPr>
              <a:t>systems with major </a:t>
            </a:r>
            <a:r>
              <a:rPr lang="en-US" sz="1200" dirty="0">
                <a:solidFill>
                  <a:schemeClr val="tx2"/>
                </a:solidFill>
                <a:latin typeface="Calibri Light" panose="020F0302020204030204" pitchFamily="34" charset="0"/>
              </a:rPr>
              <a:t>teaching hospitals </a:t>
            </a:r>
            <a:r>
              <a:rPr lang="en-US" sz="1200" baseline="30000" dirty="0" smtClean="0">
                <a:solidFill>
                  <a:schemeClr val="tx2"/>
                </a:solidFill>
                <a:latin typeface="Calibri Light" panose="020F0302020204030204" pitchFamily="34" charset="0"/>
              </a:rPr>
              <a:t>*</a:t>
            </a:r>
            <a:endParaRPr lang="en-US" sz="1200" baseline="30000" dirty="0">
              <a:solidFill>
                <a:schemeClr val="tx2"/>
              </a:solidFill>
              <a:latin typeface="Calibri Light" panose="020F0302020204030204" pitchFamily="34" charset="0"/>
            </a:endParaRPr>
          </a:p>
          <a:p>
            <a:pPr>
              <a:defRPr/>
            </a:pPr>
            <a:r>
              <a:rPr lang="en-US" sz="1000" dirty="0">
                <a:solidFill>
                  <a:schemeClr val="bg1">
                    <a:lumMod val="50000"/>
                  </a:schemeClr>
                </a:solidFill>
                <a:latin typeface="Calibri Light" panose="020F0302020204030204" pitchFamily="34" charset="0"/>
              </a:rPr>
              <a:t>Percent of total statewide discharges</a:t>
            </a:r>
          </a:p>
        </p:txBody>
      </p:sp>
      <p:cxnSp>
        <p:nvCxnSpPr>
          <p:cNvPr id="47" name="Straight Connector 46"/>
          <p:cNvCxnSpPr/>
          <p:nvPr/>
        </p:nvCxnSpPr>
        <p:spPr>
          <a:xfrm>
            <a:off x="4367938" y="1693465"/>
            <a:ext cx="0" cy="323759"/>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439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ext uri="{D42A27DB-BD31-4B8C-83A1-F6EECF244321}">
                <p14:modId xmlns:p14="http://schemas.microsoft.com/office/powerpoint/2010/main" val="3688234615"/>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75062"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621" y="1621"/>
                        <a:ext cx="1619" cy="1619"/>
                      </a:xfrm>
                      <a:prstGeom prst="rect">
                        <a:avLst/>
                      </a:prstGeom>
                    </p:spPr>
                  </p:pic>
                </p:oleObj>
              </mc:Fallback>
            </mc:AlternateContent>
          </a:graphicData>
        </a:graphic>
      </p:graphicFrame>
      <p:sp>
        <p:nvSpPr>
          <p:cNvPr id="31" name="Rectangle 3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35" name="Up-Down Arrow 34"/>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a:xfrm>
            <a:off x="121489" y="234863"/>
            <a:ext cx="8794113" cy="376834"/>
          </a:xfrm>
        </p:spPr>
        <p:txBody>
          <a:bodyPr/>
          <a:lstStyle/>
          <a:p>
            <a:r>
              <a:rPr lang="en-US" dirty="0"/>
              <a:t>Profile of Massachusetts’ health care spending</a:t>
            </a:r>
          </a:p>
        </p:txBody>
      </p:sp>
      <p:grpSp>
        <p:nvGrpSpPr>
          <p:cNvPr id="37" name="Group 36"/>
          <p:cNvGrpSpPr/>
          <p:nvPr/>
        </p:nvGrpSpPr>
        <p:grpSpPr>
          <a:xfrm>
            <a:off x="8556900" y="62718"/>
            <a:ext cx="526780" cy="525890"/>
            <a:chOff x="8386059" y="61469"/>
            <a:chExt cx="516263" cy="515421"/>
          </a:xfrm>
        </p:grpSpPr>
        <p:sp>
          <p:nvSpPr>
            <p:cNvPr id="40" name="Oval 39"/>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1" name="Oval 40"/>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3" name="Oval 42"/>
            <p:cNvSpPr/>
            <p:nvPr/>
          </p:nvSpPr>
          <p:spPr>
            <a:xfrm>
              <a:off x="8653287"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44" name="Oval 4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pSp>
        <p:nvGrpSpPr>
          <p:cNvPr id="25" name="Group 24"/>
          <p:cNvGrpSpPr/>
          <p:nvPr/>
        </p:nvGrpSpPr>
        <p:grpSpPr>
          <a:xfrm>
            <a:off x="8216026" y="2659640"/>
            <a:ext cx="539501" cy="395067"/>
            <a:chOff x="-2328285" y="2116138"/>
            <a:chExt cx="1885950" cy="1381125"/>
          </a:xfrm>
          <a:solidFill>
            <a:schemeClr val="bg1">
              <a:lumMod val="75000"/>
            </a:schemeClr>
          </a:solidFill>
        </p:grpSpPr>
        <p:sp>
          <p:nvSpPr>
            <p:cNvPr id="26"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graphicFrame>
        <p:nvGraphicFramePr>
          <p:cNvPr id="52" name="Object 51"/>
          <p:cNvGraphicFramePr>
            <a:graphicFrameLocks/>
          </p:cNvGraphicFramePr>
          <p:nvPr>
            <p:custDataLst>
              <p:tags r:id="rId4"/>
            </p:custDataLst>
            <p:extLst>
              <p:ext uri="{D42A27DB-BD31-4B8C-83A1-F6EECF244321}">
                <p14:modId xmlns:p14="http://schemas.microsoft.com/office/powerpoint/2010/main" val="2733942552"/>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175063" name="Chart" r:id="rId13" imgW="7848713" imgH="4191000" progId="MSGraph.Chart.8">
                  <p:embed followColorScheme="full"/>
                </p:oleObj>
              </mc:Choice>
              <mc:Fallback>
                <p:oleObj name="Chart" r:id="rId13" imgW="7848713" imgH="4191000" progId="MSGraph.Chart.8">
                  <p:embed followColorScheme="full"/>
                  <p:pic>
                    <p:nvPicPr>
                      <p:cNvPr id="0" name=""/>
                      <p:cNvPicPr/>
                      <p:nvPr/>
                    </p:nvPicPr>
                    <p:blipFill>
                      <a:blip r:embed="rId14"/>
                      <a:stretch>
                        <a:fillRect/>
                      </a:stretch>
                    </p:blipFill>
                    <p:spPr>
                      <a:xfrm>
                        <a:off x="457200" y="1524000"/>
                        <a:ext cx="7848713" cy="4191000"/>
                      </a:xfrm>
                      <a:prstGeom prst="rect">
                        <a:avLst/>
                      </a:prstGeom>
                    </p:spPr>
                  </p:pic>
                </p:oleObj>
              </mc:Fallback>
            </mc:AlternateContent>
          </a:graphicData>
        </a:graphic>
      </p:graphicFrame>
      <p:sp useBgFill="1">
        <p:nvSpPr>
          <p:cNvPr id="53" name="Rectangle 52"/>
          <p:cNvSpPr/>
          <p:nvPr>
            <p:custDataLst>
              <p:tags r:id="rId5"/>
            </p:custDataLst>
          </p:nvPr>
        </p:nvSpPr>
        <p:spPr bwMode="gray">
          <a:xfrm>
            <a:off x="6657975" y="3530600"/>
            <a:ext cx="628650"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BE1719BD-C604-42C1-81EA-3E189D018F90}" type="datetime'''''''''''1''''5''''''''''''''.''''2''''''%'''''">
              <a:rPr lang="en-US" sz="1800">
                <a:solidFill>
                  <a:schemeClr val="tx1"/>
                </a:solidFill>
              </a:rPr>
              <a:pPr/>
              <a:t>15.2%</a:t>
            </a:fld>
            <a:endParaRPr lang="en-US" sz="1800" dirty="0">
              <a:solidFill>
                <a:schemeClr val="tx1"/>
              </a:solidFill>
              <a:latin typeface="Calibri Light"/>
              <a:sym typeface="Calibri Light"/>
            </a:endParaRPr>
          </a:p>
        </p:txBody>
      </p:sp>
      <p:sp useBgFill="1">
        <p:nvSpPr>
          <p:cNvPr id="56" name="Rectangle 55"/>
          <p:cNvSpPr/>
          <p:nvPr>
            <p:custDataLst>
              <p:tags r:id="rId6"/>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8B6C9B05-BDAC-4864-B15F-24ED45863122}" type="datetime'''''''''''''''''1''''''''2.''9''''''%'''''''''''''''''''''''''">
              <a:rPr lang="en-US" sz="1800">
                <a:solidFill>
                  <a:schemeClr val="tx1"/>
                </a:solidFill>
              </a:rPr>
              <a:pPr algn="ctr"/>
              <a:t>12.9%</a:t>
            </a:fld>
            <a:endParaRPr lang="en-US" sz="1800" dirty="0">
              <a:solidFill>
                <a:schemeClr val="tx1"/>
              </a:solidFill>
              <a:latin typeface="Calibri Light"/>
              <a:sym typeface="Calibri Light"/>
            </a:endParaRPr>
          </a:p>
        </p:txBody>
      </p:sp>
      <p:sp useBgFill="1">
        <p:nvSpPr>
          <p:cNvPr id="54" name="Rectangle 53"/>
          <p:cNvSpPr/>
          <p:nvPr>
            <p:custDataLst>
              <p:tags r:id="rId7"/>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BCDB930D-7991-4F35-BA16-AD5227F2B5D7}" type="datetime'''''1''''2''''''''.''''''3''''''''''''''''''''''''%'''''''">
              <a:rPr lang="en-US" sz="1800">
                <a:solidFill>
                  <a:schemeClr val="tx1"/>
                </a:solidFill>
              </a:rPr>
              <a:pPr algn="ctr"/>
              <a:t>12.3%</a:t>
            </a:fld>
            <a:endParaRPr lang="en-US" sz="1800" dirty="0">
              <a:solidFill>
                <a:schemeClr val="tx1"/>
              </a:solidFill>
              <a:latin typeface="Calibri Light"/>
              <a:sym typeface="Calibri Light"/>
            </a:endParaRPr>
          </a:p>
        </p:txBody>
      </p:sp>
      <p:sp useBgFill="1">
        <p:nvSpPr>
          <p:cNvPr id="55" name="Rectangle 54"/>
          <p:cNvSpPr/>
          <p:nvPr>
            <p:custDataLst>
              <p:tags r:id="rId8"/>
            </p:custDataLst>
          </p:nvPr>
        </p:nvSpPr>
        <p:spPr bwMode="gray">
          <a:xfrm>
            <a:off x="4152900" y="38687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5B72172A-17CD-4FE3-BF9C-1A5362D72E1F}" type="datetime'''''''1''''2''''''.''''''''''''''''''''''''''8''''''%'''''''">
              <a:rPr lang="en-US" sz="1800">
                <a:solidFill>
                  <a:schemeClr val="tx1"/>
                </a:solidFill>
              </a:rPr>
              <a:pPr algn="ctr"/>
              <a:t>12.8%</a:t>
            </a:fld>
            <a:endParaRPr lang="en-US" sz="1800" dirty="0">
              <a:solidFill>
                <a:schemeClr val="tx1"/>
              </a:solidFill>
              <a:latin typeface="Calibri Light"/>
              <a:sym typeface="Calibri Light"/>
            </a:endParaRPr>
          </a:p>
        </p:txBody>
      </p:sp>
      <p:sp>
        <p:nvSpPr>
          <p:cNvPr id="22" name="Rectangle 21"/>
          <p:cNvSpPr/>
          <p:nvPr/>
        </p:nvSpPr>
        <p:spPr>
          <a:xfrm>
            <a:off x="0" y="1032963"/>
            <a:ext cx="9144000" cy="5425648"/>
          </a:xfrm>
          <a:prstGeom prst="rect">
            <a:avLst/>
          </a:prstGeom>
          <a:solidFill>
            <a:srgbClr val="F2F2F2">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0" name="Content Placeholder 2"/>
          <p:cNvSpPr txBox="1">
            <a:spLocks/>
          </p:cNvSpPr>
          <p:nvPr/>
        </p:nvSpPr>
        <p:spPr bwMode="auto">
          <a:xfrm>
            <a:off x="5236904" y="5617612"/>
            <a:ext cx="351873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a:solidFill>
                  <a:schemeClr val="tx2"/>
                </a:solidFill>
                <a:latin typeface="Calibri Light" panose="020F0302020204030204" pitchFamily="34" charset="0"/>
              </a:rPr>
              <a:t>Quality and access</a:t>
            </a:r>
            <a:r>
              <a:rPr lang="en-US" b="1" dirty="0">
                <a:latin typeface="Calibri Light" panose="020F0302020204030204" pitchFamily="34" charset="0"/>
              </a:rPr>
              <a:t>: </a:t>
            </a:r>
            <a:r>
              <a:rPr lang="en-US" dirty="0">
                <a:latin typeface="Calibri Light" panose="020F0302020204030204" pitchFamily="34" charset="0"/>
              </a:rPr>
              <a:t>how does Massachusetts perform compared to the U.S. on measures of quality and access? </a:t>
            </a:r>
            <a:endParaRPr lang="en-US" b="1" dirty="0">
              <a:latin typeface="Calibri Light" panose="020F0302020204030204" pitchFamily="34" charset="0"/>
            </a:endParaRPr>
          </a:p>
        </p:txBody>
      </p:sp>
      <p:sp>
        <p:nvSpPr>
          <p:cNvPr id="42" name="Oval 41"/>
          <p:cNvSpPr/>
          <p:nvPr/>
        </p:nvSpPr>
        <p:spPr>
          <a:xfrm>
            <a:off x="4789723" y="5800620"/>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4</a:t>
            </a:r>
            <a:endParaRPr lang="en-US" b="1" dirty="0"/>
          </a:p>
        </p:txBody>
      </p:sp>
    </p:spTree>
    <p:extLst>
      <p:ext uri="{BB962C8B-B14F-4D97-AF65-F5344CB8AC3E}">
        <p14:creationId xmlns:p14="http://schemas.microsoft.com/office/powerpoint/2010/main" val="30050226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45814962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34708" name="think-cell Slide" r:id="rId22" imgW="360" imgH="360" progId="TCLayout.ActiveDocument.1">
                  <p:embed/>
                </p:oleObj>
              </mc:Choice>
              <mc:Fallback>
                <p:oleObj name="think-cell Slide" r:id="rId22" imgW="360" imgH="360" progId="TCLayout.ActiveDocument.1">
                  <p:embed/>
                  <p:pic>
                    <p:nvPicPr>
                      <p:cNvPr id="0" name=""/>
                      <p:cNvPicPr/>
                      <p:nvPr/>
                    </p:nvPicPr>
                    <p:blipFill>
                      <a:blip r:embed="rId23"/>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a:xfrm>
            <a:off x="121489" y="234863"/>
            <a:ext cx="8794113" cy="753668"/>
          </a:xfrm>
        </p:spPr>
        <p:txBody>
          <a:bodyPr/>
          <a:lstStyle/>
          <a:p>
            <a:r>
              <a:rPr lang="en-US" dirty="0" smtClean="0"/>
              <a:t>The Massachusetts population has relatively low chronic disease </a:t>
            </a:r>
            <a:br>
              <a:rPr lang="en-US" dirty="0" smtClean="0"/>
            </a:br>
            <a:r>
              <a:rPr lang="en-US" dirty="0" smtClean="0"/>
              <a:t>prevalence, although asthma rates are high</a:t>
            </a:r>
            <a:endParaRPr lang="en-US" dirty="0"/>
          </a:p>
        </p:txBody>
      </p:sp>
      <p:grpSp>
        <p:nvGrpSpPr>
          <p:cNvPr id="14" name="Group 13"/>
          <p:cNvGrpSpPr/>
          <p:nvPr/>
        </p:nvGrpSpPr>
        <p:grpSpPr>
          <a:xfrm>
            <a:off x="8556900" y="62718"/>
            <a:ext cx="526780" cy="525890"/>
            <a:chOff x="8386059" y="61469"/>
            <a:chExt cx="516263" cy="515421"/>
          </a:xfrm>
        </p:grpSpPr>
        <p:sp>
          <p:nvSpPr>
            <p:cNvPr id="15" name="Oval 14"/>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16" name="Oval 15"/>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17" name="Oval 16"/>
            <p:cNvSpPr/>
            <p:nvPr/>
          </p:nvSpPr>
          <p:spPr>
            <a:xfrm>
              <a:off x="8653287"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18" name="Oval 17"/>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31" name="TextBox 30"/>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Prevalence of common chronic diseases</a:t>
            </a:r>
          </a:p>
          <a:p>
            <a:r>
              <a:rPr lang="en-US" sz="1200" dirty="0">
                <a:solidFill>
                  <a:schemeClr val="bg1">
                    <a:lumMod val="50000"/>
                  </a:schemeClr>
                </a:solidFill>
                <a:latin typeface="Calibri Light" panose="020F0302020204030204" pitchFamily="34" charset="0"/>
              </a:rPr>
              <a:t>Percent of population</a:t>
            </a:r>
          </a:p>
        </p:txBody>
      </p:sp>
      <p:cxnSp>
        <p:nvCxnSpPr>
          <p:cNvPr id="32" name="Straight Connector 31"/>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9" name="McK 5. Source"/>
          <p:cNvSpPr>
            <a:spLocks noChangeArrowheads="1"/>
          </p:cNvSpPr>
          <p:nvPr>
            <p:custDataLst>
              <p:tags r:id="rId3"/>
            </p:custDataLst>
          </p:nvPr>
        </p:nvSpPr>
        <p:spPr bwMode="auto">
          <a:xfrm>
            <a:off x="121488" y="5778240"/>
            <a:ext cx="6988830" cy="1004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Note: </a:t>
            </a:r>
            <a:r>
              <a:rPr lang="en-US" sz="800" dirty="0">
                <a:solidFill>
                  <a:schemeClr val="bg1">
                    <a:lumMod val="50000"/>
                  </a:schemeClr>
                </a:solidFill>
                <a:latin typeface="Calibri Light" panose="020F0302020204030204" pitchFamily="34" charset="0"/>
              </a:rPr>
              <a:t>Measures above were collected through the Behavioral Risk Factor Surveillance System and are defined as follows: </a:t>
            </a:r>
            <a:br>
              <a:rPr lang="en-US" sz="800" dirty="0">
                <a:solidFill>
                  <a:schemeClr val="bg1">
                    <a:lumMod val="50000"/>
                  </a:schemeClr>
                </a:solidFill>
                <a:latin typeface="Calibri Light" panose="020F0302020204030204" pitchFamily="34" charset="0"/>
              </a:rPr>
            </a:br>
            <a:r>
              <a:rPr lang="en-US" sz="800" dirty="0">
                <a:solidFill>
                  <a:schemeClr val="bg1">
                    <a:lumMod val="50000"/>
                  </a:schemeClr>
                </a:solidFill>
                <a:latin typeface="Calibri Light" panose="020F0302020204030204" pitchFamily="34" charset="0"/>
              </a:rPr>
              <a:t>Diabetes: Responded “Yes” to “(Ever told) you have diabetes? ”</a:t>
            </a:r>
          </a:p>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Angina / coronary heart disease: Responded “Yes” to “(Ever told) you had angina or coronary heart disease?”</a:t>
            </a:r>
          </a:p>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Cancer: Responded “Yes” to “(Ever told) you had skin cancer?” or to “(Ever told) you had any other types of cancer? “</a:t>
            </a:r>
          </a:p>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Depression: Responded “Yes” to “(Ever told) you have a depressive disorder, including depression, major depression, </a:t>
            </a:r>
          </a:p>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dysthymia, or minor depression?”</a:t>
            </a:r>
          </a:p>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Asthma: Responded “Yes” to “(Ever told) you had asthma?”</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Centers for Disease Control and Prevention; HPC analysis</a:t>
            </a:r>
          </a:p>
        </p:txBody>
      </p:sp>
      <p:sp>
        <p:nvSpPr>
          <p:cNvPr id="20" name="Oval 19"/>
          <p:cNvSpPr/>
          <p:nvPr>
            <p:custDataLst>
              <p:tags r:id="rId4"/>
            </p:custDataLst>
          </p:nvPr>
        </p:nvSpPr>
        <p:spPr bwMode="auto">
          <a:xfrm>
            <a:off x="3372508" y="1875666"/>
            <a:ext cx="212725" cy="212725"/>
          </a:xfrm>
          <a:prstGeom prst="ellipse">
            <a:avLst/>
          </a:prstGeom>
          <a:solidFill>
            <a:srgbClr val="0C2D83"/>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2" name="Oval 21"/>
          <p:cNvSpPr/>
          <p:nvPr>
            <p:custDataLst>
              <p:tags r:id="rId5"/>
            </p:custDataLst>
          </p:nvPr>
        </p:nvSpPr>
        <p:spPr bwMode="auto">
          <a:xfrm>
            <a:off x="3372508" y="2160741"/>
            <a:ext cx="212725" cy="21272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3" name="Arc 22"/>
          <p:cNvSpPr/>
          <p:nvPr>
            <p:custDataLst>
              <p:tags r:id="rId6"/>
            </p:custDataLst>
          </p:nvPr>
        </p:nvSpPr>
        <p:spPr bwMode="gray">
          <a:xfrm>
            <a:off x="3371851" y="2160588"/>
            <a:ext cx="212723" cy="212725"/>
          </a:xfrm>
          <a:prstGeom prst="arc">
            <a:avLst>
              <a:gd name="adj1" fmla="val 16200000"/>
              <a:gd name="adj2" fmla="val 108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6" name="TextBox 25"/>
          <p:cNvSpPr txBox="1"/>
          <p:nvPr/>
        </p:nvSpPr>
        <p:spPr>
          <a:xfrm>
            <a:off x="3625203" y="1854609"/>
            <a:ext cx="2262107" cy="314028"/>
          </a:xfrm>
          <a:prstGeom prst="rect">
            <a:avLst/>
          </a:prstGeom>
          <a:noFill/>
        </p:spPr>
        <p:txBody>
          <a:bodyPr wrap="square" lIns="93296" tIns="46648" rIns="93296" bIns="46648" rtlCol="0">
            <a:spAutoFit/>
          </a:bodyPr>
          <a:lstStyle/>
          <a:p>
            <a:r>
              <a:rPr lang="en-US" sz="1400" dirty="0">
                <a:latin typeface="+mj-lt"/>
              </a:rPr>
              <a:t>Healthiest quartile of states</a:t>
            </a:r>
          </a:p>
        </p:txBody>
      </p:sp>
      <p:sp>
        <p:nvSpPr>
          <p:cNvPr id="27" name="TextBox 26"/>
          <p:cNvSpPr txBox="1"/>
          <p:nvPr/>
        </p:nvSpPr>
        <p:spPr>
          <a:xfrm>
            <a:off x="3625203" y="2139684"/>
            <a:ext cx="2262107" cy="314028"/>
          </a:xfrm>
          <a:prstGeom prst="rect">
            <a:avLst/>
          </a:prstGeom>
          <a:noFill/>
        </p:spPr>
        <p:txBody>
          <a:bodyPr wrap="square" lIns="93296" tIns="46648" rIns="93296" bIns="46648" rtlCol="0">
            <a:spAutoFit/>
          </a:bodyPr>
          <a:lstStyle/>
          <a:p>
            <a:r>
              <a:rPr lang="en-US" sz="1400" dirty="0">
                <a:latin typeface="+mj-lt"/>
              </a:rPr>
              <a:t>2</a:t>
            </a:r>
            <a:r>
              <a:rPr lang="en-US" sz="1400" baseline="30000" dirty="0">
                <a:latin typeface="+mj-lt"/>
              </a:rPr>
              <a:t>nd</a:t>
            </a:r>
            <a:r>
              <a:rPr lang="en-US" sz="1400" dirty="0">
                <a:latin typeface="+mj-lt"/>
              </a:rPr>
              <a:t> quartile of states</a:t>
            </a:r>
          </a:p>
        </p:txBody>
      </p:sp>
      <p:sp>
        <p:nvSpPr>
          <p:cNvPr id="29" name="Oval 28"/>
          <p:cNvSpPr/>
          <p:nvPr>
            <p:custDataLst>
              <p:tags r:id="rId7"/>
            </p:custDataLst>
          </p:nvPr>
        </p:nvSpPr>
        <p:spPr bwMode="auto">
          <a:xfrm>
            <a:off x="6009608" y="1896723"/>
            <a:ext cx="212725" cy="21272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 name="Arc 3"/>
          <p:cNvSpPr/>
          <p:nvPr>
            <p:custDataLst>
              <p:tags r:id="rId8"/>
            </p:custDataLst>
          </p:nvPr>
        </p:nvSpPr>
        <p:spPr bwMode="gray">
          <a:xfrm>
            <a:off x="6010276" y="1897063"/>
            <a:ext cx="212723" cy="212725"/>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30" name="Oval 29"/>
          <p:cNvSpPr/>
          <p:nvPr>
            <p:custDataLst>
              <p:tags r:id="rId9"/>
            </p:custDataLst>
          </p:nvPr>
        </p:nvSpPr>
        <p:spPr bwMode="auto">
          <a:xfrm>
            <a:off x="6009608" y="2182813"/>
            <a:ext cx="212725" cy="21272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3" name="Arc 32"/>
          <p:cNvSpPr/>
          <p:nvPr>
            <p:custDataLst>
              <p:tags r:id="rId10"/>
            </p:custDataLst>
          </p:nvPr>
        </p:nvSpPr>
        <p:spPr bwMode="gray">
          <a:xfrm>
            <a:off x="6010276" y="2182813"/>
            <a:ext cx="212723" cy="212725"/>
          </a:xfrm>
          <a:prstGeom prst="arc">
            <a:avLst>
              <a:gd name="adj1" fmla="val 16200000"/>
              <a:gd name="adj2" fmla="val 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34" name="TextBox 33"/>
          <p:cNvSpPr txBox="1"/>
          <p:nvPr/>
        </p:nvSpPr>
        <p:spPr>
          <a:xfrm>
            <a:off x="6262303" y="1875665"/>
            <a:ext cx="2495365" cy="314028"/>
          </a:xfrm>
          <a:prstGeom prst="rect">
            <a:avLst/>
          </a:prstGeom>
          <a:noFill/>
        </p:spPr>
        <p:txBody>
          <a:bodyPr wrap="square" lIns="93296" tIns="46648" rIns="93296" bIns="46648" rtlCol="0">
            <a:spAutoFit/>
          </a:bodyPr>
          <a:lstStyle/>
          <a:p>
            <a:r>
              <a:rPr lang="en-US" sz="1400" dirty="0">
                <a:latin typeface="+mj-lt"/>
              </a:rPr>
              <a:t>3</a:t>
            </a:r>
            <a:r>
              <a:rPr lang="en-US" sz="1400" baseline="30000" dirty="0">
                <a:latin typeface="+mj-lt"/>
              </a:rPr>
              <a:t>rd</a:t>
            </a:r>
            <a:r>
              <a:rPr lang="en-US" sz="1400" dirty="0">
                <a:latin typeface="+mj-lt"/>
              </a:rPr>
              <a:t> quartile of states</a:t>
            </a:r>
          </a:p>
        </p:txBody>
      </p:sp>
      <p:sp>
        <p:nvSpPr>
          <p:cNvPr id="35" name="TextBox 34"/>
          <p:cNvSpPr txBox="1"/>
          <p:nvPr/>
        </p:nvSpPr>
        <p:spPr>
          <a:xfrm>
            <a:off x="6262303" y="2160740"/>
            <a:ext cx="2495365" cy="314028"/>
          </a:xfrm>
          <a:prstGeom prst="rect">
            <a:avLst/>
          </a:prstGeom>
          <a:noFill/>
        </p:spPr>
        <p:txBody>
          <a:bodyPr wrap="square" lIns="93296" tIns="46648" rIns="93296" bIns="46648" rtlCol="0">
            <a:spAutoFit/>
          </a:bodyPr>
          <a:lstStyle/>
          <a:p>
            <a:r>
              <a:rPr lang="en-US" sz="1400" dirty="0">
                <a:latin typeface="+mj-lt"/>
              </a:rPr>
              <a:t>Least healthy quartile of states</a:t>
            </a:r>
          </a:p>
        </p:txBody>
      </p:sp>
      <p:graphicFrame>
        <p:nvGraphicFramePr>
          <p:cNvPr id="62" name="Table 61"/>
          <p:cNvGraphicFramePr>
            <a:graphicFrameLocks noGrp="1"/>
          </p:cNvGraphicFramePr>
          <p:nvPr>
            <p:extLst>
              <p:ext uri="{D42A27DB-BD31-4B8C-83A1-F6EECF244321}">
                <p14:modId xmlns:p14="http://schemas.microsoft.com/office/powerpoint/2010/main" val="875093457"/>
              </p:ext>
            </p:extLst>
          </p:nvPr>
        </p:nvGraphicFramePr>
        <p:xfrm>
          <a:off x="978384" y="2780228"/>
          <a:ext cx="7215148" cy="2593339"/>
        </p:xfrm>
        <a:graphic>
          <a:graphicData uri="http://schemas.openxmlformats.org/drawingml/2006/table">
            <a:tbl>
              <a:tblPr/>
              <a:tblGrid>
                <a:gridCol w="3275695"/>
                <a:gridCol w="1068596"/>
                <a:gridCol w="1060623"/>
                <a:gridCol w="1810234"/>
              </a:tblGrid>
              <a:tr h="317649">
                <a:tc>
                  <a:txBody>
                    <a:bodyPr/>
                    <a:lstStyle/>
                    <a:p>
                      <a:pPr algn="l" fontAlgn="ctr"/>
                      <a:r>
                        <a:rPr lang="en-US" sz="1800" b="1" i="0" u="none" strike="noStrike" dirty="0">
                          <a:solidFill>
                            <a:srgbClr val="1F497D"/>
                          </a:solidFill>
                          <a:effectLst/>
                          <a:latin typeface="Calibri Light" panose="020F0302020204030204" pitchFamily="34" charset="0"/>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800" b="1" i="0" u="none" strike="noStrike" dirty="0">
                          <a:solidFill>
                            <a:srgbClr val="000000"/>
                          </a:solidFill>
                          <a:effectLst/>
                          <a:latin typeface="Calibri Light" panose="020F0302020204030204" pitchFamily="34" charset="0"/>
                        </a:rPr>
                        <a:t>MA</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800" b="1" i="0" u="none" strike="noStrike" dirty="0" smtClean="0">
                          <a:solidFill>
                            <a:srgbClr val="000000"/>
                          </a:solidFill>
                          <a:effectLst/>
                          <a:latin typeface="Calibri Light" panose="020F0302020204030204" pitchFamily="34" charset="0"/>
                        </a:rPr>
                        <a:t>U.S.</a:t>
                      </a:r>
                      <a:endParaRPr lang="en-US" sz="1800" b="1"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800" b="1" i="0" u="none" strike="noStrike" dirty="0" smtClean="0">
                          <a:solidFill>
                            <a:srgbClr val="000000"/>
                          </a:solidFill>
                          <a:effectLst/>
                          <a:latin typeface="Calibri Light" panose="020F0302020204030204" pitchFamily="34" charset="0"/>
                        </a:rPr>
                        <a:t>MA Quartile</a:t>
                      </a:r>
                      <a:endParaRPr lang="en-US" sz="1800" b="1"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r>
              <a:tr h="455138">
                <a:tc>
                  <a:txBody>
                    <a:bodyPr/>
                    <a:lstStyle/>
                    <a:p>
                      <a:pPr marL="1587" lvl="1" indent="0">
                        <a:buNone/>
                      </a:pPr>
                      <a:r>
                        <a:rPr lang="en-US" sz="1600" dirty="0" smtClean="0"/>
                        <a:t>Diabetes</a:t>
                      </a:r>
                      <a:endParaRPr lang="en-US" sz="1600" dirty="0"/>
                    </a:p>
                  </a:txBody>
                  <a:tcPr marL="186606" marR="0" marT="0" marB="0" anchor="ctr">
                    <a:lnL>
                      <a:noFill/>
                    </a:lnL>
                    <a:lnR>
                      <a:noFill/>
                    </a:lnR>
                    <a:lnT w="12700" cap="flat" cmpd="sng" algn="ctr">
                      <a:solidFill>
                        <a:schemeClr val="bg1">
                          <a:lumMod val="75000"/>
                        </a:schemeClr>
                      </a:solidFill>
                      <a:prstDash val="solid"/>
                      <a:round/>
                      <a:headEnd type="none" w="med" len="med"/>
                      <a:tailEnd type="none" w="med" len="med"/>
                    </a:lnT>
                    <a:lnB>
                      <a:noFill/>
                    </a:lnB>
                    <a:noFill/>
                  </a:tcPr>
                </a:tc>
                <a:tc>
                  <a:txBody>
                    <a:bodyPr/>
                    <a:lstStyle/>
                    <a:p>
                      <a:pPr algn="ctr" fontAlgn="ctr"/>
                      <a:r>
                        <a:rPr lang="en-US" sz="1600" b="0" i="0" u="none" strike="noStrike" dirty="0" smtClean="0">
                          <a:solidFill>
                            <a:srgbClr val="000000"/>
                          </a:solidFill>
                          <a:effectLst/>
                          <a:latin typeface="Calibri Light" panose="020F0302020204030204" pitchFamily="34" charset="0"/>
                        </a:rPr>
                        <a:t>8.0%</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a:noFill/>
                    </a:lnB>
                    <a:noFill/>
                  </a:tcPr>
                </a:tc>
                <a:tc>
                  <a:txBody>
                    <a:bodyPr/>
                    <a:lstStyle/>
                    <a:p>
                      <a:pPr algn="ctr" fontAlgn="ctr"/>
                      <a:r>
                        <a:rPr lang="en-US" sz="1600" b="0" i="0" u="none" strike="noStrike" dirty="0" smtClean="0">
                          <a:solidFill>
                            <a:srgbClr val="000000"/>
                          </a:solidFill>
                          <a:effectLst/>
                          <a:latin typeface="Calibri Light" panose="020F0302020204030204" pitchFamily="34" charset="0"/>
                        </a:rPr>
                        <a:t>9.5%</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a:noFill/>
                    </a:lnB>
                    <a:noFill/>
                  </a:tcPr>
                </a:tc>
                <a:tc>
                  <a:txBody>
                    <a:bodyPr/>
                    <a:lstStyle/>
                    <a:p>
                      <a:pPr algn="ctr" fontAlgn="ctr"/>
                      <a:endParaRPr lang="en-US" sz="18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a:noFill/>
                    </a:lnB>
                    <a:noFill/>
                  </a:tcPr>
                </a:tc>
              </a:tr>
              <a:tr h="455138">
                <a:tc>
                  <a:txBody>
                    <a:bodyPr/>
                    <a:lstStyle/>
                    <a:p>
                      <a:pPr marL="1587" lvl="1" indent="0">
                        <a:buNone/>
                      </a:pPr>
                      <a:r>
                        <a:rPr lang="en-US" sz="1600" dirty="0" smtClean="0"/>
                        <a:t>Angina / coronary heart disease</a:t>
                      </a:r>
                      <a:endParaRPr lang="en-US" sz="1600" dirty="0"/>
                    </a:p>
                  </a:txBody>
                  <a:tcPr marL="186606" marR="0" marT="0" marB="0" anchor="ctr">
                    <a:lnL>
                      <a:noFill/>
                    </a:lnL>
                    <a:lnR>
                      <a:noFill/>
                    </a:lnR>
                    <a:lnT>
                      <a:noFill/>
                    </a:lnT>
                    <a:lnB>
                      <a:noFill/>
                    </a:lnB>
                    <a:solidFill>
                      <a:schemeClr val="bg1">
                        <a:lumMod val="85000"/>
                      </a:schemeClr>
                    </a:solidFill>
                  </a:tcPr>
                </a:tc>
                <a:tc>
                  <a:txBody>
                    <a:bodyPr/>
                    <a:lstStyle/>
                    <a:p>
                      <a:pPr algn="ctr" fontAlgn="ctr"/>
                      <a:r>
                        <a:rPr lang="en-US" sz="1600" b="0" i="0" u="none" strike="noStrike" dirty="0" smtClean="0">
                          <a:solidFill>
                            <a:srgbClr val="000000"/>
                          </a:solidFill>
                          <a:effectLst/>
                          <a:latin typeface="Calibri Light" panose="020F0302020204030204" pitchFamily="34" charset="0"/>
                        </a:rPr>
                        <a:t>3.8%</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600" b="0" i="0" u="none" strike="noStrike" dirty="0" smtClean="0">
                          <a:solidFill>
                            <a:srgbClr val="000000"/>
                          </a:solidFill>
                          <a:effectLst/>
                          <a:latin typeface="Calibri Light" panose="020F0302020204030204" pitchFamily="34" charset="0"/>
                        </a:rPr>
                        <a:t>4.1%</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endParaRPr lang="en-US" sz="18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r>
              <a:tr h="455138">
                <a:tc>
                  <a:txBody>
                    <a:bodyPr/>
                    <a:lstStyle/>
                    <a:p>
                      <a:pPr marL="1587" lvl="1" indent="0">
                        <a:buNone/>
                      </a:pPr>
                      <a:r>
                        <a:rPr lang="en-US" sz="1600" dirty="0" smtClean="0"/>
                        <a:t>Cancer</a:t>
                      </a:r>
                      <a:endParaRPr lang="en-US" sz="1600" dirty="0"/>
                    </a:p>
                  </a:txBody>
                  <a:tcPr marL="186606" marR="0" marT="0" marB="0" anchor="ctr">
                    <a:lnL>
                      <a:noFill/>
                    </a:lnL>
                    <a:lnR>
                      <a:noFill/>
                    </a:lnR>
                    <a:lnT>
                      <a:noFill/>
                    </a:lnT>
                    <a:lnB>
                      <a:noFill/>
                    </a:lnB>
                    <a:noFill/>
                  </a:tcPr>
                </a:tc>
                <a:tc>
                  <a:txBody>
                    <a:bodyPr/>
                    <a:lstStyle/>
                    <a:p>
                      <a:pPr algn="ctr" fontAlgn="ctr"/>
                      <a:r>
                        <a:rPr lang="en-US" sz="1600" b="0" i="0" u="none" strike="noStrike" dirty="0" smtClean="0">
                          <a:solidFill>
                            <a:srgbClr val="000000"/>
                          </a:solidFill>
                          <a:effectLst/>
                          <a:latin typeface="Calibri Light" panose="020F0302020204030204" pitchFamily="34" charset="0"/>
                        </a:rPr>
                        <a:t>12.0%</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600" b="0" i="0" u="none" strike="noStrike" dirty="0" smtClean="0">
                          <a:solidFill>
                            <a:srgbClr val="000000"/>
                          </a:solidFill>
                          <a:effectLst/>
                          <a:latin typeface="Calibri Light" panose="020F0302020204030204" pitchFamily="34" charset="0"/>
                        </a:rPr>
                        <a:t>12.4%</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endParaRPr lang="en-US" sz="18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r>
              <a:tr h="455138">
                <a:tc>
                  <a:txBody>
                    <a:bodyPr/>
                    <a:lstStyle/>
                    <a:p>
                      <a:pPr marL="1587" lvl="1" indent="0">
                        <a:buNone/>
                      </a:pPr>
                      <a:r>
                        <a:rPr lang="en-US" sz="1600" dirty="0" smtClean="0"/>
                        <a:t>Depression</a:t>
                      </a:r>
                      <a:endParaRPr lang="en-US" sz="1600" dirty="0"/>
                    </a:p>
                  </a:txBody>
                  <a:tcPr marL="186606" marR="0" marT="0" marB="0" anchor="ctr">
                    <a:lnL>
                      <a:noFill/>
                    </a:lnL>
                    <a:lnR>
                      <a:noFill/>
                    </a:lnR>
                    <a:lnT>
                      <a:noFill/>
                    </a:lnT>
                    <a:lnB>
                      <a:noFill/>
                    </a:lnB>
                    <a:solidFill>
                      <a:schemeClr val="bg1">
                        <a:lumMod val="85000"/>
                      </a:schemeClr>
                    </a:solidFill>
                  </a:tcPr>
                </a:tc>
                <a:tc>
                  <a:txBody>
                    <a:bodyPr/>
                    <a:lstStyle/>
                    <a:p>
                      <a:pPr algn="ctr" fontAlgn="ctr"/>
                      <a:r>
                        <a:rPr lang="en-US" sz="1600" b="0" i="0" u="none" strike="noStrike" dirty="0" smtClean="0">
                          <a:solidFill>
                            <a:srgbClr val="000000"/>
                          </a:solidFill>
                          <a:effectLst/>
                          <a:latin typeface="Calibri Light" panose="020F0302020204030204" pitchFamily="34" charset="0"/>
                        </a:rPr>
                        <a:t>16.7%</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600" b="0" i="0" u="none" strike="noStrike" dirty="0" smtClean="0">
                          <a:solidFill>
                            <a:srgbClr val="000000"/>
                          </a:solidFill>
                          <a:effectLst/>
                          <a:latin typeface="Calibri Light" panose="020F0302020204030204" pitchFamily="34" charset="0"/>
                        </a:rPr>
                        <a:t>17.5%</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endParaRPr lang="en-US" sz="18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r>
              <a:tr h="455138">
                <a:tc>
                  <a:txBody>
                    <a:bodyPr/>
                    <a:lstStyle/>
                    <a:p>
                      <a:pPr marL="1587" lvl="1" indent="0">
                        <a:buNone/>
                      </a:pPr>
                      <a:r>
                        <a:rPr lang="en-US" sz="1600" dirty="0" smtClean="0"/>
                        <a:t>Asthma</a:t>
                      </a:r>
                      <a:endParaRPr lang="en-US" sz="1600" dirty="0"/>
                    </a:p>
                  </a:txBody>
                  <a:tcPr marL="186606"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ctr" defTabSz="932962" rtl="0" eaLnBrk="1" fontAlgn="ctr"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Light" panose="020F0302020204030204" pitchFamily="34" charset="0"/>
                        </a:rPr>
                        <a:t>15.4%</a:t>
                      </a: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600" b="0" i="0" u="none" strike="noStrike" dirty="0" smtClean="0">
                          <a:solidFill>
                            <a:srgbClr val="000000"/>
                          </a:solidFill>
                          <a:effectLst/>
                          <a:latin typeface="Calibri Light" panose="020F0302020204030204" pitchFamily="34" charset="0"/>
                        </a:rPr>
                        <a:t>13.6%</a:t>
                      </a:r>
                      <a:endParaRPr lang="en-US" sz="16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algn="ctr" fontAlgn="ctr"/>
                      <a:endParaRPr lang="en-US" sz="18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r>
            </a:tbl>
          </a:graphicData>
        </a:graphic>
      </p:graphicFrame>
      <p:sp>
        <p:nvSpPr>
          <p:cNvPr id="43" name="Oval 42"/>
          <p:cNvSpPr/>
          <p:nvPr>
            <p:custDataLst>
              <p:tags r:id="rId11"/>
            </p:custDataLst>
          </p:nvPr>
        </p:nvSpPr>
        <p:spPr bwMode="auto">
          <a:xfrm>
            <a:off x="7187233" y="3207095"/>
            <a:ext cx="244475" cy="244475"/>
          </a:xfrm>
          <a:prstGeom prst="ellipse">
            <a:avLst/>
          </a:prstGeom>
          <a:solidFill>
            <a:srgbClr val="0C2D83"/>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4" name="Oval 43"/>
          <p:cNvSpPr/>
          <p:nvPr>
            <p:custDataLst>
              <p:tags r:id="rId12"/>
            </p:custDataLst>
          </p:nvPr>
        </p:nvSpPr>
        <p:spPr bwMode="auto">
          <a:xfrm>
            <a:off x="7187233" y="3659005"/>
            <a:ext cx="244475" cy="2444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 name="Arc 5"/>
          <p:cNvSpPr/>
          <p:nvPr>
            <p:custDataLst>
              <p:tags r:id="rId13"/>
            </p:custDataLst>
          </p:nvPr>
        </p:nvSpPr>
        <p:spPr bwMode="gray">
          <a:xfrm>
            <a:off x="7186614" y="3659188"/>
            <a:ext cx="244473" cy="244473"/>
          </a:xfrm>
          <a:prstGeom prst="arc">
            <a:avLst>
              <a:gd name="adj1" fmla="val 16200000"/>
              <a:gd name="adj2" fmla="val 108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45" name="Oval 44"/>
          <p:cNvSpPr/>
          <p:nvPr>
            <p:custDataLst>
              <p:tags r:id="rId14"/>
            </p:custDataLst>
          </p:nvPr>
        </p:nvSpPr>
        <p:spPr bwMode="auto">
          <a:xfrm>
            <a:off x="7187233" y="4110913"/>
            <a:ext cx="244475" cy="2444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7" name="Arc 6"/>
          <p:cNvSpPr/>
          <p:nvPr>
            <p:custDataLst>
              <p:tags r:id="rId15"/>
            </p:custDataLst>
          </p:nvPr>
        </p:nvSpPr>
        <p:spPr bwMode="gray">
          <a:xfrm>
            <a:off x="7186614" y="4111625"/>
            <a:ext cx="244473" cy="244473"/>
          </a:xfrm>
          <a:prstGeom prst="arc">
            <a:avLst>
              <a:gd name="adj1" fmla="val 16200000"/>
              <a:gd name="adj2" fmla="val 108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46" name="Oval 45"/>
          <p:cNvSpPr/>
          <p:nvPr>
            <p:custDataLst>
              <p:tags r:id="rId16"/>
            </p:custDataLst>
          </p:nvPr>
        </p:nvSpPr>
        <p:spPr bwMode="auto">
          <a:xfrm>
            <a:off x="7187233" y="4562822"/>
            <a:ext cx="244475" cy="2444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8" name="Arc 7"/>
          <p:cNvSpPr/>
          <p:nvPr>
            <p:custDataLst>
              <p:tags r:id="rId17"/>
            </p:custDataLst>
          </p:nvPr>
        </p:nvSpPr>
        <p:spPr bwMode="gray">
          <a:xfrm>
            <a:off x="7186614" y="4562475"/>
            <a:ext cx="244473" cy="244473"/>
          </a:xfrm>
          <a:prstGeom prst="arc">
            <a:avLst>
              <a:gd name="adj1" fmla="val 16200000"/>
              <a:gd name="adj2" fmla="val 108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63" name="Oval 62"/>
          <p:cNvSpPr/>
          <p:nvPr>
            <p:custDataLst>
              <p:tags r:id="rId18"/>
            </p:custDataLst>
          </p:nvPr>
        </p:nvSpPr>
        <p:spPr bwMode="auto">
          <a:xfrm>
            <a:off x="7187233" y="5014731"/>
            <a:ext cx="244475" cy="2444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4" name="Arc 63"/>
          <p:cNvSpPr/>
          <p:nvPr>
            <p:custDataLst>
              <p:tags r:id="rId19"/>
            </p:custDataLst>
          </p:nvPr>
        </p:nvSpPr>
        <p:spPr bwMode="gray">
          <a:xfrm>
            <a:off x="7186614" y="5014913"/>
            <a:ext cx="244473" cy="244473"/>
          </a:xfrm>
          <a:prstGeom prst="arc">
            <a:avLst>
              <a:gd name="adj1" fmla="val 16200000"/>
              <a:gd name="adj2" fmla="val 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23575424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58838799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45806"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a:xfrm>
            <a:off x="121489" y="234863"/>
            <a:ext cx="8794113" cy="376834"/>
          </a:xfrm>
        </p:spPr>
        <p:txBody>
          <a:bodyPr/>
          <a:lstStyle/>
          <a:p>
            <a:r>
              <a:rPr lang="en-US" dirty="0" smtClean="0"/>
              <a:t>Disease prevalence varies greatly by region within the state</a:t>
            </a:r>
            <a:endParaRPr lang="en-US" dirty="0"/>
          </a:p>
        </p:txBody>
      </p:sp>
      <p:grpSp>
        <p:nvGrpSpPr>
          <p:cNvPr id="14" name="Group 13"/>
          <p:cNvGrpSpPr/>
          <p:nvPr/>
        </p:nvGrpSpPr>
        <p:grpSpPr>
          <a:xfrm>
            <a:off x="8556900" y="62718"/>
            <a:ext cx="526780" cy="525890"/>
            <a:chOff x="8386059" y="61469"/>
            <a:chExt cx="516263" cy="515421"/>
          </a:xfrm>
        </p:grpSpPr>
        <p:sp>
          <p:nvSpPr>
            <p:cNvPr id="15" name="Oval 14"/>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16" name="Oval 15"/>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17" name="Oval 16"/>
            <p:cNvSpPr/>
            <p:nvPr/>
          </p:nvSpPr>
          <p:spPr>
            <a:xfrm>
              <a:off x="8653287"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18" name="Oval 17"/>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19" name="McK 5. Source"/>
          <p:cNvSpPr>
            <a:spLocks noChangeArrowheads="1"/>
          </p:cNvSpPr>
          <p:nvPr>
            <p:custDataLst>
              <p:tags r:id="rId3"/>
            </p:custDataLst>
          </p:nvPr>
        </p:nvSpPr>
        <p:spPr bwMode="auto">
          <a:xfrm>
            <a:off x="121488" y="6647578"/>
            <a:ext cx="6988830" cy="1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All-Payer Claims Database; </a:t>
            </a:r>
            <a:r>
              <a:rPr lang="en-US" sz="800" dirty="0" smtClean="0">
                <a:solidFill>
                  <a:schemeClr val="bg1">
                    <a:lumMod val="50000"/>
                  </a:schemeClr>
                </a:solidFill>
                <a:latin typeface="Calibri Light" panose="020F0302020204030204" pitchFamily="34" charset="0"/>
              </a:rPr>
              <a:t>HPC analysis</a:t>
            </a:r>
            <a:endParaRPr lang="en-US" sz="800" dirty="0">
              <a:solidFill>
                <a:schemeClr val="bg1">
                  <a:lumMod val="50000"/>
                </a:schemeClr>
              </a:solidFill>
              <a:latin typeface="Calibri Light" panose="020F0302020204030204" pitchFamily="34" charset="0"/>
            </a:endParaRPr>
          </a:p>
        </p:txBody>
      </p:sp>
      <p:sp>
        <p:nvSpPr>
          <p:cNvPr id="50" name="TextBox 49"/>
          <p:cNvSpPr txBox="1"/>
          <p:nvPr/>
        </p:nvSpPr>
        <p:spPr>
          <a:xfrm>
            <a:off x="647503" y="2542004"/>
            <a:ext cx="1843337" cy="141312"/>
          </a:xfrm>
          <a:prstGeom prst="rect">
            <a:avLst/>
          </a:prstGeom>
          <a:noFill/>
        </p:spPr>
        <p:txBody>
          <a:bodyPr wrap="square" lIns="0" tIns="0" rIns="0" bIns="0" rtlCol="0">
            <a:spAutoFit/>
          </a:bodyPr>
          <a:lstStyle/>
          <a:p>
            <a:r>
              <a:rPr lang="en-US" sz="900" dirty="0">
                <a:latin typeface="+mj-lt"/>
              </a:rPr>
              <a:t>Over 26.7% prevalence</a:t>
            </a:r>
          </a:p>
        </p:txBody>
      </p:sp>
      <p:sp>
        <p:nvSpPr>
          <p:cNvPr id="51" name="TextBox 50"/>
          <p:cNvSpPr txBox="1"/>
          <p:nvPr/>
        </p:nvSpPr>
        <p:spPr>
          <a:xfrm>
            <a:off x="647503" y="2769213"/>
            <a:ext cx="1843337" cy="141312"/>
          </a:xfrm>
          <a:prstGeom prst="rect">
            <a:avLst/>
          </a:prstGeom>
          <a:noFill/>
        </p:spPr>
        <p:txBody>
          <a:bodyPr wrap="square" lIns="0" tIns="0" rIns="0" bIns="0" rtlCol="0">
            <a:spAutoFit/>
          </a:bodyPr>
          <a:lstStyle/>
          <a:p>
            <a:r>
              <a:rPr lang="en-US" sz="900" dirty="0">
                <a:latin typeface="+mj-lt"/>
              </a:rPr>
              <a:t>Between 21.7% and 26.7% prevalence</a:t>
            </a:r>
          </a:p>
        </p:txBody>
      </p:sp>
      <p:sp>
        <p:nvSpPr>
          <p:cNvPr id="52" name="TextBox 51"/>
          <p:cNvSpPr txBox="1"/>
          <p:nvPr/>
        </p:nvSpPr>
        <p:spPr>
          <a:xfrm>
            <a:off x="2700279" y="2542004"/>
            <a:ext cx="1762601" cy="141312"/>
          </a:xfrm>
          <a:prstGeom prst="rect">
            <a:avLst/>
          </a:prstGeom>
          <a:noFill/>
        </p:spPr>
        <p:txBody>
          <a:bodyPr wrap="square" lIns="0" tIns="0" rIns="0" bIns="0" rtlCol="0">
            <a:spAutoFit/>
          </a:bodyPr>
          <a:lstStyle/>
          <a:p>
            <a:r>
              <a:rPr lang="en-US" sz="900" dirty="0">
                <a:latin typeface="+mj-lt"/>
              </a:rPr>
              <a:t>Below 21.7% prevalence</a:t>
            </a:r>
          </a:p>
        </p:txBody>
      </p:sp>
      <p:sp>
        <p:nvSpPr>
          <p:cNvPr id="54" name="Rectangle 53"/>
          <p:cNvSpPr/>
          <p:nvPr/>
        </p:nvSpPr>
        <p:spPr>
          <a:xfrm>
            <a:off x="2448913" y="2533362"/>
            <a:ext cx="209379" cy="158593"/>
          </a:xfrm>
          <a:prstGeom prst="rect">
            <a:avLst/>
          </a:prstGeom>
          <a:solidFill>
            <a:srgbClr val="DFE5EF"/>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55" name="Rectangle 54"/>
          <p:cNvSpPr/>
          <p:nvPr/>
        </p:nvSpPr>
        <p:spPr>
          <a:xfrm>
            <a:off x="406510" y="2533362"/>
            <a:ext cx="209379" cy="158593"/>
          </a:xfrm>
          <a:prstGeom prst="rect">
            <a:avLst/>
          </a:prstGeom>
          <a:solidFill>
            <a:srgbClr val="0C2D83"/>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56" name="Rectangle 55"/>
          <p:cNvSpPr/>
          <p:nvPr/>
        </p:nvSpPr>
        <p:spPr>
          <a:xfrm>
            <a:off x="406510" y="2760572"/>
            <a:ext cx="209379" cy="158593"/>
          </a:xfrm>
          <a:prstGeom prst="rect">
            <a:avLst/>
          </a:prstGeom>
          <a:solidFill>
            <a:srgbClr val="9DB1CF"/>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57" name="TextBox 56"/>
          <p:cNvSpPr txBox="1"/>
          <p:nvPr/>
        </p:nvSpPr>
        <p:spPr>
          <a:xfrm>
            <a:off x="5056625" y="2769213"/>
            <a:ext cx="1843337" cy="141312"/>
          </a:xfrm>
          <a:prstGeom prst="rect">
            <a:avLst/>
          </a:prstGeom>
          <a:noFill/>
        </p:spPr>
        <p:txBody>
          <a:bodyPr wrap="square" lIns="0" tIns="0" rIns="0" bIns="0" rtlCol="0">
            <a:spAutoFit/>
          </a:bodyPr>
          <a:lstStyle/>
          <a:p>
            <a:r>
              <a:rPr lang="en-US" sz="900" dirty="0">
                <a:latin typeface="+mj-lt"/>
              </a:rPr>
              <a:t>Between 3.7% and 5.7% prevalence</a:t>
            </a:r>
          </a:p>
        </p:txBody>
      </p:sp>
      <p:sp>
        <p:nvSpPr>
          <p:cNvPr id="53" name="TextBox 52"/>
          <p:cNvSpPr txBox="1"/>
          <p:nvPr/>
        </p:nvSpPr>
        <p:spPr>
          <a:xfrm>
            <a:off x="5056625" y="2542004"/>
            <a:ext cx="1843337" cy="141312"/>
          </a:xfrm>
          <a:prstGeom prst="rect">
            <a:avLst/>
          </a:prstGeom>
          <a:noFill/>
        </p:spPr>
        <p:txBody>
          <a:bodyPr wrap="square" lIns="0" tIns="0" rIns="0" bIns="0" rtlCol="0">
            <a:spAutoFit/>
          </a:bodyPr>
          <a:lstStyle/>
          <a:p>
            <a:r>
              <a:rPr lang="en-US" sz="900" dirty="0">
                <a:latin typeface="+mj-lt"/>
              </a:rPr>
              <a:t>Over 5.7% prevalence</a:t>
            </a:r>
          </a:p>
        </p:txBody>
      </p:sp>
      <p:sp>
        <p:nvSpPr>
          <p:cNvPr id="58" name="TextBox 57"/>
          <p:cNvSpPr txBox="1"/>
          <p:nvPr/>
        </p:nvSpPr>
        <p:spPr>
          <a:xfrm>
            <a:off x="7229014" y="2542004"/>
            <a:ext cx="1762601" cy="141312"/>
          </a:xfrm>
          <a:prstGeom prst="rect">
            <a:avLst/>
          </a:prstGeom>
          <a:noFill/>
        </p:spPr>
        <p:txBody>
          <a:bodyPr wrap="square" lIns="0" tIns="0" rIns="0" bIns="0" rtlCol="0">
            <a:spAutoFit/>
          </a:bodyPr>
          <a:lstStyle/>
          <a:p>
            <a:r>
              <a:rPr lang="en-US" sz="900" dirty="0">
                <a:latin typeface="+mj-lt"/>
              </a:rPr>
              <a:t>Below 3.7% prevalence</a:t>
            </a:r>
          </a:p>
        </p:txBody>
      </p:sp>
      <p:sp>
        <p:nvSpPr>
          <p:cNvPr id="59" name="Rectangle 58"/>
          <p:cNvSpPr/>
          <p:nvPr/>
        </p:nvSpPr>
        <p:spPr>
          <a:xfrm>
            <a:off x="6985622" y="2533362"/>
            <a:ext cx="209379" cy="158593"/>
          </a:xfrm>
          <a:prstGeom prst="rect">
            <a:avLst/>
          </a:prstGeom>
          <a:solidFill>
            <a:srgbClr val="DFE5EF"/>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60" name="Rectangle 59"/>
          <p:cNvSpPr/>
          <p:nvPr/>
        </p:nvSpPr>
        <p:spPr>
          <a:xfrm>
            <a:off x="4815632" y="2533362"/>
            <a:ext cx="209379" cy="158593"/>
          </a:xfrm>
          <a:prstGeom prst="rect">
            <a:avLst/>
          </a:prstGeom>
          <a:solidFill>
            <a:srgbClr val="0C2D83"/>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61" name="Rectangle 60"/>
          <p:cNvSpPr/>
          <p:nvPr/>
        </p:nvSpPr>
        <p:spPr>
          <a:xfrm>
            <a:off x="4815632" y="2760572"/>
            <a:ext cx="209379" cy="158593"/>
          </a:xfrm>
          <a:prstGeom prst="rect">
            <a:avLst/>
          </a:prstGeom>
          <a:solidFill>
            <a:srgbClr val="9DB1CF"/>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endParaRPr lang="en-US" sz="1400" b="1" dirty="0">
              <a:solidFill>
                <a:schemeClr val="tx2"/>
              </a:solidFill>
            </a:endParaRPr>
          </a:p>
        </p:txBody>
      </p:sp>
      <p:sp>
        <p:nvSpPr>
          <p:cNvPr id="66" name="TextBox 65"/>
          <p:cNvSpPr txBox="1"/>
          <p:nvPr/>
        </p:nvSpPr>
        <p:spPr>
          <a:xfrm>
            <a:off x="2174051" y="5409822"/>
            <a:ext cx="2009133" cy="471042"/>
          </a:xfrm>
          <a:prstGeom prst="rect">
            <a:avLst/>
          </a:prstGeom>
          <a:noFill/>
        </p:spPr>
        <p:txBody>
          <a:bodyPr wrap="square" rtlCol="0">
            <a:spAutoFit/>
          </a:bodyPr>
          <a:lstStyle/>
          <a:p>
            <a:r>
              <a:rPr lang="en-US" sz="1200" b="1" dirty="0">
                <a:latin typeface="+mj-lt"/>
              </a:rPr>
              <a:t>Statewide prevalence  </a:t>
            </a:r>
            <a:r>
              <a:rPr lang="en-US" sz="1200" dirty="0">
                <a:latin typeface="+mj-lt"/>
              </a:rPr>
              <a:t>of diabetes within </a:t>
            </a:r>
            <a:r>
              <a:rPr lang="en-US" sz="1200" b="1" dirty="0">
                <a:latin typeface="+mj-lt"/>
              </a:rPr>
              <a:t>Medicare</a:t>
            </a:r>
          </a:p>
        </p:txBody>
      </p:sp>
      <p:sp>
        <p:nvSpPr>
          <p:cNvPr id="68" name="TextBox 67"/>
          <p:cNvSpPr txBox="1"/>
          <p:nvPr/>
        </p:nvSpPr>
        <p:spPr>
          <a:xfrm>
            <a:off x="6592850" y="5409822"/>
            <a:ext cx="2009133" cy="471042"/>
          </a:xfrm>
          <a:prstGeom prst="rect">
            <a:avLst/>
          </a:prstGeom>
          <a:noFill/>
        </p:spPr>
        <p:txBody>
          <a:bodyPr wrap="square" rtlCol="0">
            <a:spAutoFit/>
          </a:bodyPr>
          <a:lstStyle/>
          <a:p>
            <a:r>
              <a:rPr lang="en-US" sz="1200" b="1" dirty="0">
                <a:latin typeface="+mj-lt"/>
              </a:rPr>
              <a:t>Statewide prevalence  </a:t>
            </a:r>
            <a:r>
              <a:rPr lang="en-US" sz="1200" dirty="0">
                <a:latin typeface="+mj-lt"/>
              </a:rPr>
              <a:t>of diabetes within </a:t>
            </a:r>
            <a:r>
              <a:rPr lang="en-US" sz="1200" b="1" dirty="0" smtClean="0">
                <a:latin typeface="+mj-lt"/>
              </a:rPr>
              <a:t>commercial</a:t>
            </a:r>
            <a:endParaRPr lang="en-US" sz="1200" b="1" dirty="0">
              <a:latin typeface="+mj-lt"/>
            </a:endParaRPr>
          </a:p>
        </p:txBody>
      </p:sp>
      <p:sp>
        <p:nvSpPr>
          <p:cNvPr id="37" name="Rectangle 36"/>
          <p:cNvSpPr/>
          <p:nvPr/>
        </p:nvSpPr>
        <p:spPr>
          <a:xfrm>
            <a:off x="4815632" y="1959265"/>
            <a:ext cx="4110050" cy="3634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a:t>COMMERCIAL</a:t>
            </a:r>
            <a:endParaRPr lang="en-US" b="1" dirty="0"/>
          </a:p>
        </p:txBody>
      </p:sp>
      <p:sp>
        <p:nvSpPr>
          <p:cNvPr id="38" name="Rectangle 37"/>
          <p:cNvSpPr/>
          <p:nvPr/>
        </p:nvSpPr>
        <p:spPr>
          <a:xfrm>
            <a:off x="406510" y="1959265"/>
            <a:ext cx="4110050" cy="36345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a:t>MEDICARE</a:t>
            </a:r>
          </a:p>
        </p:txBody>
      </p:sp>
      <p:pic>
        <p:nvPicPr>
          <p:cNvPr id="239632" name="Picture 16" descr="C:\Users\jyyang\AppData\Local\Microsoft\Windows\Temporary Internet Files\Content.Outlook\6YPWKYQU\20131213 CT Map 1.jpg"/>
          <p:cNvPicPr>
            <a:picLocks noChangeAspect="1" noChangeArrowheads="1"/>
          </p:cNvPicPr>
          <p:nvPr/>
        </p:nvPicPr>
        <p:blipFill rotWithShape="1">
          <a:blip r:embed="rId8" cstate="print">
            <a:clrChange>
              <a:clrFrom>
                <a:srgbClr val="FFFFFF"/>
              </a:clrFrom>
              <a:clrTo>
                <a:srgbClr val="FFFFFF">
                  <a:alpha val="0"/>
                </a:srgbClr>
              </a:clrTo>
            </a:clrChange>
            <a:extLst>
              <a:ext uri="{BEBA8EAE-BF5A-486C-A8C5-ECC9F3942E4B}">
                <a14:imgProps xmlns:a14="http://schemas.microsoft.com/office/drawing/2010/main">
                  <a14:imgLayer r:embed="rId9">
                    <a14:imgEffect>
                      <a14:backgroundRemoval t="13618" b="79780" l="2019" r="97450">
                        <a14:foregroundMark x1="91711" y1="70839" x2="91711" y2="70839"/>
                        <a14:foregroundMark x1="86291" y1="70426" x2="86291" y2="70426"/>
                        <a14:foregroundMark x1="84485" y1="69876" x2="84485" y2="69876"/>
                        <a14:foregroundMark x1="91180" y1="68226" x2="91180" y2="68226"/>
                        <a14:foregroundMark x1="77046" y1="65337" x2="77046" y2="65337"/>
                        <a14:foregroundMark x1="74283" y1="62448" x2="74283" y2="62448"/>
                        <a14:foregroundMark x1="73326" y1="63961" x2="73326" y2="63961"/>
                        <a14:foregroundMark x1="71838" y1="65887" x2="71838" y2="65887"/>
                        <a14:foregroundMark x1="69288" y1="66850" x2="69288" y2="66850"/>
                        <a14:foregroundMark x1="68332" y1="67813" x2="68332" y2="67813"/>
                        <a14:backgroundMark x1="34431" y1="33425" x2="34431" y2="33425"/>
                      </a14:backgroundRemoval>
                    </a14:imgEffect>
                  </a14:imgLayer>
                </a14:imgProps>
              </a:ext>
              <a:ext uri="{28A0092B-C50C-407E-A947-70E740481C1C}">
                <a14:useLocalDpi xmlns:a14="http://schemas.microsoft.com/office/drawing/2010/main" val="0"/>
              </a:ext>
            </a:extLst>
          </a:blip>
          <a:srcRect l="3837" t="16944" r="4595" b="25301"/>
          <a:stretch/>
        </p:blipFill>
        <p:spPr bwMode="auto">
          <a:xfrm>
            <a:off x="5002068" y="3349984"/>
            <a:ext cx="3652521" cy="17800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10" cstate="print">
            <a:clrChange>
              <a:clrFrom>
                <a:srgbClr val="FFFFFF"/>
              </a:clrFrom>
              <a:clrTo>
                <a:srgbClr val="FFFFFF">
                  <a:alpha val="0"/>
                </a:srgbClr>
              </a:clrTo>
            </a:clrChange>
            <a:extLst>
              <a:ext uri="{BEBA8EAE-BF5A-486C-A8C5-ECC9F3942E4B}">
                <a14:imgProps xmlns:a14="http://schemas.microsoft.com/office/drawing/2010/main">
                  <a14:imgLayer r:embed="rId11">
                    <a14:imgEffect>
                      <a14:backgroundRemoval t="16621" b="78159" l="3188" r="95643">
                        <a14:foregroundMark x1="75983" y1="67582" x2="75983" y2="67582"/>
                        <a14:foregroundMark x1="90755" y1="71154" x2="90755" y2="71154"/>
                        <a14:foregroundMark x1="86504" y1="71429" x2="86504" y2="71429"/>
                        <a14:foregroundMark x1="85016" y1="70192" x2="85016" y2="70192"/>
                        <a14:foregroundMark x1="91711" y1="68544" x2="91711" y2="68544"/>
                        <a14:backgroundMark x1="34219" y1="34066" x2="34219" y2="34066"/>
                      </a14:backgroundRemoval>
                    </a14:imgEffect>
                  </a14:imgLayer>
                </a14:imgProps>
              </a:ext>
              <a:ext uri="{28A0092B-C50C-407E-A947-70E740481C1C}">
                <a14:useLocalDpi xmlns:a14="http://schemas.microsoft.com/office/drawing/2010/main" val="0"/>
              </a:ext>
            </a:extLst>
          </a:blip>
          <a:srcRect l="3903" t="16666" r="4595" b="24950"/>
          <a:stretch/>
        </p:blipFill>
        <p:spPr>
          <a:xfrm>
            <a:off x="530662" y="3329304"/>
            <a:ext cx="3652521" cy="1800776"/>
          </a:xfrm>
          <a:prstGeom prst="rect">
            <a:avLst/>
          </a:prstGeom>
        </p:spPr>
      </p:pic>
      <p:sp>
        <p:nvSpPr>
          <p:cNvPr id="42" name="Rectangle 41"/>
          <p:cNvSpPr/>
          <p:nvPr/>
        </p:nvSpPr>
        <p:spPr>
          <a:xfrm>
            <a:off x="605950" y="5283706"/>
            <a:ext cx="1673856" cy="723275"/>
          </a:xfrm>
          <a:prstGeom prst="rect">
            <a:avLst/>
          </a:prstGeom>
          <a:noFill/>
          <a:effectLst/>
        </p:spPr>
        <p:txBody>
          <a:bodyPr wrap="none" lIns="91440" tIns="45720" rIns="91440" bIns="45720">
            <a:spAutoFit/>
          </a:bodyPr>
          <a:lstStyle/>
          <a:p>
            <a:pPr algn="ctr"/>
            <a:r>
              <a:rPr lang="en-US" sz="4100" b="1" dirty="0" smtClean="0">
                <a:ln w="19050" cmpd="sng">
                  <a:solidFill>
                    <a:srgbClr val="0C2D83"/>
                  </a:solidFill>
                  <a:prstDash val="solid"/>
                </a:ln>
                <a:solidFill>
                  <a:srgbClr val="0C2D83"/>
                </a:solidFill>
              </a:rPr>
              <a:t>21.7%</a:t>
            </a:r>
            <a:endParaRPr lang="en-US" sz="4100" b="1" dirty="0">
              <a:ln w="19050" cmpd="sng">
                <a:solidFill>
                  <a:srgbClr val="0C2D83"/>
                </a:solidFill>
                <a:prstDash val="solid"/>
              </a:ln>
              <a:solidFill>
                <a:srgbClr val="0C2D83"/>
              </a:solidFill>
            </a:endParaRPr>
          </a:p>
        </p:txBody>
      </p:sp>
      <p:sp>
        <p:nvSpPr>
          <p:cNvPr id="43" name="Rectangle 42"/>
          <p:cNvSpPr/>
          <p:nvPr/>
        </p:nvSpPr>
        <p:spPr>
          <a:xfrm>
            <a:off x="5170884" y="5283706"/>
            <a:ext cx="1382110" cy="723275"/>
          </a:xfrm>
          <a:prstGeom prst="rect">
            <a:avLst/>
          </a:prstGeom>
          <a:noFill/>
          <a:effectLst/>
        </p:spPr>
        <p:txBody>
          <a:bodyPr wrap="none" lIns="91440" tIns="45720" rIns="91440" bIns="45720">
            <a:spAutoFit/>
          </a:bodyPr>
          <a:lstStyle/>
          <a:p>
            <a:pPr algn="ctr"/>
            <a:r>
              <a:rPr lang="en-US" sz="4100" b="1" dirty="0" smtClean="0">
                <a:ln w="19050" cmpd="sng">
                  <a:solidFill>
                    <a:srgbClr val="0C2D83"/>
                  </a:solidFill>
                  <a:prstDash val="solid"/>
                </a:ln>
                <a:solidFill>
                  <a:srgbClr val="0C2D83"/>
                </a:solidFill>
              </a:rPr>
              <a:t>3.7%</a:t>
            </a:r>
            <a:endParaRPr lang="en-US" sz="4100" b="1" dirty="0">
              <a:ln w="19050" cmpd="sng">
                <a:solidFill>
                  <a:srgbClr val="0C2D83"/>
                </a:solidFill>
                <a:prstDash val="solid"/>
              </a:ln>
              <a:solidFill>
                <a:srgbClr val="0C2D83"/>
              </a:solidFill>
            </a:endParaRPr>
          </a:p>
        </p:txBody>
      </p:sp>
      <p:cxnSp>
        <p:nvCxnSpPr>
          <p:cNvPr id="34" name="Straight Connector 3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smtClean="0">
                <a:solidFill>
                  <a:srgbClr val="0C2D83"/>
                </a:solidFill>
                <a:latin typeface="Calibri Light" panose="020F0302020204030204" pitchFamily="34" charset="0"/>
              </a:rPr>
              <a:t>Diabetes prevalence by region</a:t>
            </a:r>
          </a:p>
          <a:p>
            <a:r>
              <a:rPr lang="en-US" sz="1200" dirty="0" smtClean="0">
                <a:solidFill>
                  <a:schemeClr val="bg1">
                    <a:lumMod val="50000"/>
                  </a:schemeClr>
                </a:solidFill>
                <a:latin typeface="Calibri Light" panose="020F0302020204030204" pitchFamily="34" charset="0"/>
              </a:rPr>
              <a:t>Payer-specific prevalence rate</a:t>
            </a:r>
            <a:endParaRPr lang="en-US" sz="1200" baseline="30000" dirty="0">
              <a:solidFill>
                <a:schemeClr val="bg1">
                  <a:lumMod val="50000"/>
                </a:schemeClr>
              </a:solidFill>
              <a:latin typeface="Calibri Light" panose="020F0302020204030204" pitchFamily="34" charset="0"/>
            </a:endParaRPr>
          </a:p>
        </p:txBody>
      </p:sp>
    </p:spTree>
    <p:extLst>
      <p:ext uri="{BB962C8B-B14F-4D97-AF65-F5344CB8AC3E}">
        <p14:creationId xmlns:p14="http://schemas.microsoft.com/office/powerpoint/2010/main" val="20044132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06470793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30609" name="think-cell Slide" r:id="rId26" imgW="270" imgH="270" progId="TCLayout.ActiveDocument.1">
                  <p:embed/>
                </p:oleObj>
              </mc:Choice>
              <mc:Fallback>
                <p:oleObj name="think-cell Slide" r:id="rId26" imgW="270" imgH="270" progId="TCLayout.ActiveDocument.1">
                  <p:embed/>
                  <p:pic>
                    <p:nvPicPr>
                      <p:cNvPr id="0" name=""/>
                      <p:cNvPicPr/>
                      <p:nvPr/>
                    </p:nvPicPr>
                    <p:blipFill>
                      <a:blip r:embed="rId27"/>
                      <a:stretch>
                        <a:fillRect/>
                      </a:stretch>
                    </p:blipFill>
                    <p:spPr>
                      <a:xfrm>
                        <a:off x="1621" y="1621"/>
                        <a:ext cx="1619" cy="1619"/>
                      </a:xfrm>
                      <a:prstGeom prst="rect">
                        <a:avLst/>
                      </a:prstGeom>
                    </p:spPr>
                  </p:pic>
                </p:oleObj>
              </mc:Fallback>
            </mc:AlternateContent>
          </a:graphicData>
        </a:graphic>
      </p:graphicFrame>
      <p:sp>
        <p:nvSpPr>
          <p:cNvPr id="7" name="McK 5. Source"/>
          <p:cNvSpPr>
            <a:spLocks noChangeArrowheads="1"/>
          </p:cNvSpPr>
          <p:nvPr>
            <p:custDataLst>
              <p:tags r:id="rId3"/>
            </p:custDataLst>
          </p:nvPr>
        </p:nvSpPr>
        <p:spPr bwMode="auto">
          <a:xfrm>
            <a:off x="121488" y="6394987"/>
            <a:ext cx="6988830"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	Admissions for asthma per 100,000 population, age 18 and over; NQF measure counts all discharges of age greater than 18 and less than 40 years old</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Massachusetts Health Quality Partners; Kaiser Family Foundation; Agency for Healthcare Research and Quality; Massachusetts Immunization Action 	Partnership; Centers for Disease Control and Prevention; Center for Health Information and Analysis; HPC analysis</a:t>
            </a:r>
          </a:p>
        </p:txBody>
      </p:sp>
      <p:sp>
        <p:nvSpPr>
          <p:cNvPr id="2" name="Title 1"/>
          <p:cNvSpPr>
            <a:spLocks noGrp="1"/>
          </p:cNvSpPr>
          <p:nvPr>
            <p:ph type="title"/>
          </p:nvPr>
        </p:nvSpPr>
        <p:spPr>
          <a:xfrm>
            <a:off x="121489" y="234863"/>
            <a:ext cx="8794113" cy="753668"/>
          </a:xfrm>
        </p:spPr>
        <p:txBody>
          <a:bodyPr/>
          <a:lstStyle/>
          <a:p>
            <a:r>
              <a:rPr lang="en-US" dirty="0" smtClean="0"/>
              <a:t>Massachusetts outperforms national averages on many quality measures, but often falls short of a 90</a:t>
            </a:r>
            <a:r>
              <a:rPr lang="en-US" baseline="30000" dirty="0" smtClean="0"/>
              <a:t>th</a:t>
            </a:r>
            <a:r>
              <a:rPr lang="en-US" dirty="0" smtClean="0"/>
              <a:t> percentile benchmark</a:t>
            </a:r>
            <a:endParaRPr lang="en-US" dirty="0"/>
          </a:p>
        </p:txBody>
      </p:sp>
      <p:cxnSp>
        <p:nvCxnSpPr>
          <p:cNvPr id="4" name="Straight Connector 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3797682698"/>
              </p:ext>
            </p:extLst>
          </p:nvPr>
        </p:nvGraphicFramePr>
        <p:xfrm>
          <a:off x="419479" y="1596464"/>
          <a:ext cx="8264474" cy="4629298"/>
        </p:xfrm>
        <a:graphic>
          <a:graphicData uri="http://schemas.openxmlformats.org/drawingml/2006/table">
            <a:tbl>
              <a:tblPr/>
              <a:tblGrid>
                <a:gridCol w="3766919"/>
                <a:gridCol w="1499185"/>
                <a:gridCol w="1499185"/>
                <a:gridCol w="1499185"/>
              </a:tblGrid>
              <a:tr h="186595">
                <a:tc>
                  <a:txBody>
                    <a:bodyPr/>
                    <a:lstStyle/>
                    <a:p>
                      <a:pPr algn="l" fontAlgn="ctr"/>
                      <a:r>
                        <a:rPr lang="en-US" sz="1200" b="1" i="0" u="none" strike="noStrike" dirty="0">
                          <a:solidFill>
                            <a:srgbClr val="1F497D"/>
                          </a:solidFill>
                          <a:effectLst/>
                          <a:latin typeface="Calibri Light" panose="020F0302020204030204" pitchFamily="34" charset="0"/>
                        </a:rPr>
                        <a:t> </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200" b="1" i="0" u="none" strike="noStrike" dirty="0" smtClean="0">
                          <a:solidFill>
                            <a:srgbClr val="000000"/>
                          </a:solidFill>
                          <a:effectLst/>
                          <a:latin typeface="Calibri Light" panose="020F0302020204030204" pitchFamily="34" charset="0"/>
                        </a:rPr>
                        <a:t>U.S.</a:t>
                      </a:r>
                      <a:endParaRPr lang="en-US" sz="1200" b="1"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Calibri Light" panose="020F0302020204030204" pitchFamily="34" charset="0"/>
                        </a:rPr>
                        <a:t>MA</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200" b="1" i="0" u="none" strike="noStrike" dirty="0" smtClean="0">
                          <a:solidFill>
                            <a:srgbClr val="000000"/>
                          </a:solidFill>
                          <a:effectLst/>
                          <a:latin typeface="Calibri Light" panose="020F0302020204030204" pitchFamily="34" charset="0"/>
                        </a:rPr>
                        <a:t>Relative performance</a:t>
                      </a:r>
                      <a:endParaRPr lang="en-US" sz="1200" b="1"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r>
              <a:tr h="270063">
                <a:tc>
                  <a:txBody>
                    <a:bodyPr/>
                    <a:lstStyle/>
                    <a:p>
                      <a:pPr algn="l" fontAlgn="ctr"/>
                      <a:r>
                        <a:rPr lang="en-US" sz="1100" b="1" i="0" u="none" strike="noStrike" dirty="0" smtClean="0">
                          <a:solidFill>
                            <a:schemeClr val="bg1"/>
                          </a:solidFill>
                          <a:effectLst/>
                          <a:latin typeface="Calibri Light" panose="020F0302020204030204" pitchFamily="34" charset="0"/>
                        </a:rPr>
                        <a:t>Prevention and</a:t>
                      </a:r>
                      <a:r>
                        <a:rPr lang="en-US" sz="1100" b="1" i="0" u="none" strike="noStrike" baseline="0" dirty="0" smtClean="0">
                          <a:solidFill>
                            <a:schemeClr val="bg1"/>
                          </a:solidFill>
                          <a:effectLst/>
                          <a:latin typeface="Calibri Light" panose="020F0302020204030204" pitchFamily="34" charset="0"/>
                        </a:rPr>
                        <a:t> population health</a:t>
                      </a:r>
                      <a:endParaRPr lang="en-US" sz="1100" b="1" i="0" u="none" strike="noStrike" dirty="0">
                        <a:solidFill>
                          <a:schemeClr val="bg1"/>
                        </a:solidFill>
                        <a:effectLst/>
                        <a:latin typeface="Calibri Light" panose="020F0302020204030204" pitchFamily="34" charset="0"/>
                      </a:endParaRPr>
                    </a:p>
                  </a:txBody>
                  <a:tcPr marL="46651" marR="0" marT="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0C2D83"/>
                    </a:solid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Childhood immunization status</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61%</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76%</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Low birth weight rate</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a:noFill/>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8.1%</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7.7%</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solidFill>
                      <a:schemeClr val="bg1">
                        <a:lumMod val="85000"/>
                      </a:schemeClr>
                    </a:solid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older</a:t>
                      </a:r>
                      <a:r>
                        <a:rPr lang="en-US" sz="1100" b="0" i="0" u="none" strike="noStrike" baseline="0" dirty="0" smtClean="0">
                          <a:solidFill>
                            <a:srgbClr val="000000"/>
                          </a:solidFill>
                          <a:effectLst/>
                          <a:latin typeface="Calibri Light" panose="020F0302020204030204" pitchFamily="34" charset="0"/>
                        </a:rPr>
                        <a:t> adults receiving f</a:t>
                      </a:r>
                      <a:r>
                        <a:rPr lang="en-US" sz="1100" b="0" i="0" u="none" strike="noStrike" dirty="0" smtClean="0">
                          <a:solidFill>
                            <a:srgbClr val="000000"/>
                          </a:solidFill>
                          <a:effectLst/>
                          <a:latin typeface="Calibri Light" panose="020F0302020204030204" pitchFamily="34" charset="0"/>
                        </a:rPr>
                        <a:t>lu shots</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a:noFill/>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70%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73%</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a:noFill/>
                    </a:lnB>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female adolescents</a:t>
                      </a:r>
                      <a:r>
                        <a:rPr lang="en-US" sz="1100" b="0" i="0" u="none" strike="noStrike" baseline="0" dirty="0" smtClean="0">
                          <a:solidFill>
                            <a:srgbClr val="000000"/>
                          </a:solidFill>
                          <a:effectLst/>
                          <a:latin typeface="Calibri Light" panose="020F0302020204030204" pitchFamily="34" charset="0"/>
                        </a:rPr>
                        <a:t> receiving </a:t>
                      </a:r>
                      <a:r>
                        <a:rPr lang="en-US" sz="1100" b="0" i="0" u="none" strike="noStrike" dirty="0" smtClean="0">
                          <a:solidFill>
                            <a:srgbClr val="000000"/>
                          </a:solidFill>
                          <a:effectLst/>
                          <a:latin typeface="Calibri Light" panose="020F0302020204030204" pitchFamily="34" charset="0"/>
                        </a:rPr>
                        <a:t>HPV vaccine</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24%</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41%</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r>
              <a:tr h="270063">
                <a:tc>
                  <a:txBody>
                    <a:bodyPr/>
                    <a:lstStyle/>
                    <a:p>
                      <a:pPr algn="l" fontAlgn="ctr"/>
                      <a:r>
                        <a:rPr lang="en-US" sz="1100" b="1" i="0" u="none" strike="noStrike" dirty="0" smtClean="0">
                          <a:solidFill>
                            <a:schemeClr val="bg1"/>
                          </a:solidFill>
                          <a:effectLst/>
                          <a:latin typeface="Calibri Light" panose="020F0302020204030204" pitchFamily="34" charset="0"/>
                        </a:rPr>
                        <a:t>Chronic care </a:t>
                      </a:r>
                      <a:endParaRPr lang="en-US" sz="1100" b="1" i="0" u="none" strike="noStrike" dirty="0">
                        <a:solidFill>
                          <a:schemeClr val="bg1"/>
                        </a:solidFill>
                        <a:effectLst/>
                        <a:latin typeface="Calibri Light" panose="020F0302020204030204" pitchFamily="34" charset="0"/>
                      </a:endParaRPr>
                    </a:p>
                  </a:txBody>
                  <a:tcPr marL="46651"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r>
              <a:tr h="326541">
                <a:tc>
                  <a:txBody>
                    <a:bodyPr/>
                    <a:lstStyle/>
                    <a:p>
                      <a:pPr algn="l" fontAlgn="ctr"/>
                      <a:r>
                        <a:rPr lang="en-US" sz="1100" b="0" i="0" u="none" strike="noStrike" dirty="0" smtClean="0">
                          <a:solidFill>
                            <a:srgbClr val="000000"/>
                          </a:solidFill>
                          <a:effectLst/>
                          <a:latin typeface="Calibri Light" panose="020F0302020204030204" pitchFamily="34" charset="0"/>
                        </a:rPr>
                        <a:t>Rate of cholesterol management for patients with cardiovascular conditions</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89%</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92%</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controlling high blood pressure</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63%</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71%</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diabetes short-term complications admissions (adult)</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58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48</a:t>
                      </a:r>
                      <a:r>
                        <a:rPr lang="en-US" sz="1100" b="0" i="0" u="none" strike="noStrike" baseline="0" dirty="0" smtClean="0">
                          <a:solidFill>
                            <a:srgbClr val="000000"/>
                          </a:solidFill>
                          <a:effectLst/>
                          <a:latin typeface="Calibri Light" panose="020F0302020204030204" pitchFamily="34" charset="0"/>
                        </a:rPr>
                        <a:t>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Number of admissions for CHF</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338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374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Number of adults admitted</a:t>
                      </a:r>
                      <a:r>
                        <a:rPr lang="en-US" sz="1100" b="0" i="0" u="none" strike="noStrike" baseline="0" dirty="0" smtClean="0">
                          <a:solidFill>
                            <a:srgbClr val="000000"/>
                          </a:solidFill>
                          <a:effectLst/>
                          <a:latin typeface="Calibri Light" panose="020F0302020204030204" pitchFamily="34" charset="0"/>
                        </a:rPr>
                        <a:t> for a</a:t>
                      </a:r>
                      <a:r>
                        <a:rPr lang="en-US" sz="1100" b="0" i="0" u="none" strike="noStrike" dirty="0" smtClean="0">
                          <a:solidFill>
                            <a:srgbClr val="000000"/>
                          </a:solidFill>
                          <a:effectLst/>
                          <a:latin typeface="Calibri Light" panose="020F0302020204030204" pitchFamily="34" charset="0"/>
                        </a:rPr>
                        <a:t>sthma</a:t>
                      </a:r>
                      <a:r>
                        <a:rPr lang="en-US" sz="1100" b="0" i="0" u="none" strike="noStrike" baseline="30000" dirty="0" smtClean="0">
                          <a:solidFill>
                            <a:srgbClr val="000000"/>
                          </a:solidFill>
                          <a:effectLst/>
                          <a:latin typeface="Calibri Light" panose="020F0302020204030204" pitchFamily="34" charset="0"/>
                        </a:rPr>
                        <a:t>*</a:t>
                      </a:r>
                      <a:endParaRPr lang="en-US" sz="1100" b="0" i="0" u="none" strike="noStrike" baseline="30000"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114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140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Number of COPD admissions</a:t>
                      </a:r>
                      <a:r>
                        <a:rPr lang="en-US" sz="1100" b="0" i="0" u="none" strike="noStrike" baseline="0" dirty="0" smtClean="0">
                          <a:solidFill>
                            <a:srgbClr val="000000"/>
                          </a:solidFill>
                          <a:effectLst/>
                          <a:latin typeface="Calibri Light" panose="020F0302020204030204" pitchFamily="34" charset="0"/>
                        </a:rPr>
                        <a:t> </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199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247 per 100,000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r>
              <a:tr h="270063">
                <a:tc>
                  <a:txBody>
                    <a:bodyPr/>
                    <a:lstStyle/>
                    <a:p>
                      <a:pPr algn="l" fontAlgn="ctr"/>
                      <a:r>
                        <a:rPr lang="en-US" sz="1100" b="1" i="0" u="none" strike="noStrike" dirty="0" smtClean="0">
                          <a:solidFill>
                            <a:schemeClr val="bg1"/>
                          </a:solidFill>
                          <a:effectLst/>
                          <a:latin typeface="Calibri Light" panose="020F0302020204030204" pitchFamily="34" charset="0"/>
                        </a:rPr>
                        <a:t>Patient safety</a:t>
                      </a:r>
                      <a:endParaRPr lang="en-US" sz="1100" b="1" i="0" u="none" strike="noStrike" dirty="0">
                        <a:solidFill>
                          <a:schemeClr val="bg1"/>
                        </a:solidFill>
                        <a:effectLst/>
                        <a:latin typeface="Calibri Light" panose="020F0302020204030204" pitchFamily="34" charset="0"/>
                      </a:endParaRPr>
                    </a:p>
                  </a:txBody>
                  <a:tcPr marL="46651"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c>
                  <a:txBody>
                    <a:bodyPr/>
                    <a:lstStyle/>
                    <a:p>
                      <a:pPr algn="ctr" fontAlgn="ctr"/>
                      <a:endParaRPr lang="en-US" sz="1100" b="0" i="0" u="none" strike="noStrike" dirty="0">
                        <a:solidFill>
                          <a:schemeClr val="bg1"/>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rgbClr val="0C2D83"/>
                    </a:solid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iatrogenic pneumothorax  (risk-adjusted)</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0.42 per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0.41 per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Calibri Light" panose="020F0302020204030204" pitchFamily="34" charset="0"/>
                        </a:rPr>
                        <a:t>N/A</a:t>
                      </a:r>
                    </a:p>
                  </a:txBody>
                  <a:tcPr marL="0" marR="0" marT="0" marB="0" anchor="ctr">
                    <a:lnL>
                      <a:noFill/>
                    </a:lnL>
                    <a:lnR>
                      <a:noFill/>
                    </a:lnR>
                    <a:lnT>
                      <a:noFill/>
                    </a:lnT>
                    <a:lnB w="12700" cap="flat" cmpd="sng" algn="ctr">
                      <a:noFill/>
                      <a:prstDash val="solid"/>
                      <a:round/>
                      <a:headEnd type="none" w="med" len="med"/>
                      <a:tailEnd type="none" w="med" len="med"/>
                    </a:lnB>
                    <a:noFill/>
                  </a:tcPr>
                </a:tc>
              </a:tr>
              <a:tr h="270063">
                <a:tc>
                  <a:txBody>
                    <a:bodyPr/>
                    <a:lstStyle/>
                    <a:p>
                      <a:pPr algn="l" fontAlgn="ctr"/>
                      <a:r>
                        <a:rPr lang="en-US" sz="1100" b="0" i="0" u="none" strike="noStrike" dirty="0" smtClean="0">
                          <a:solidFill>
                            <a:srgbClr val="000000"/>
                          </a:solidFill>
                          <a:effectLst/>
                          <a:latin typeface="Calibri Light" panose="020F0302020204030204" pitchFamily="34" charset="0"/>
                        </a:rPr>
                        <a:t>Rate of postoperative respiratory failure</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baseline="0" dirty="0" smtClean="0">
                          <a:solidFill>
                            <a:srgbClr val="000000"/>
                          </a:solidFill>
                          <a:effectLst/>
                          <a:latin typeface="Calibri Light" panose="020F0302020204030204" pitchFamily="34" charset="0"/>
                        </a:rPr>
                        <a:t>8.3 per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smtClean="0">
                          <a:solidFill>
                            <a:srgbClr val="000000"/>
                          </a:solidFill>
                          <a:effectLst/>
                          <a:latin typeface="Calibri Light" panose="020F0302020204030204" pitchFamily="34" charset="0"/>
                        </a:rPr>
                        <a:t>6.6 per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Calibri Light" panose="020F0302020204030204" pitchFamily="34" charset="0"/>
                        </a:rPr>
                        <a:t>N/A</a:t>
                      </a:r>
                    </a:p>
                  </a:txBody>
                  <a:tcPr marL="0" marR="0" marT="0" marB="0" anchor="ctr">
                    <a:lnL>
                      <a:noFill/>
                    </a:lnL>
                    <a:lnR>
                      <a:noFill/>
                    </a:lnR>
                    <a:lnT>
                      <a:noFill/>
                    </a:lnT>
                    <a:lnB w="12700" cap="flat" cmpd="sng" algn="ctr">
                      <a:noFill/>
                      <a:prstDash val="solid"/>
                      <a:round/>
                      <a:headEnd type="none" w="med" len="med"/>
                      <a:tailEnd type="none" w="med" len="med"/>
                    </a:lnB>
                    <a:solidFill>
                      <a:schemeClr val="bg1">
                        <a:lumMod val="85000"/>
                      </a:schemeClr>
                    </a:solidFill>
                  </a:tcPr>
                </a:tc>
              </a:tr>
              <a:tr h="326541">
                <a:tc>
                  <a:txBody>
                    <a:bodyPr/>
                    <a:lstStyle/>
                    <a:p>
                      <a:pPr algn="l" fontAlgn="ctr"/>
                      <a:r>
                        <a:rPr lang="en-US" sz="1100" b="0" i="0" u="none" strike="noStrike" dirty="0" smtClean="0">
                          <a:solidFill>
                            <a:srgbClr val="000000"/>
                          </a:solidFill>
                          <a:effectLst/>
                          <a:latin typeface="Calibri Light" panose="020F0302020204030204" pitchFamily="34" charset="0"/>
                        </a:rPr>
                        <a:t>Rate of central venous catheter-related blood stream infections</a:t>
                      </a:r>
                      <a:endParaRPr lang="en-US" sz="1100" b="0" i="0" u="none" strike="noStrike" dirty="0">
                        <a:solidFill>
                          <a:srgbClr val="000000"/>
                        </a:solidFill>
                        <a:effectLst/>
                        <a:latin typeface="Calibri Light" panose="020F0302020204030204" pitchFamily="34" charset="0"/>
                      </a:endParaRPr>
                    </a:p>
                  </a:txBody>
                  <a:tcPr marL="186606"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0.39 per</a:t>
                      </a:r>
                      <a:r>
                        <a:rPr lang="en-US" sz="1100" b="0" i="0" u="none" strike="noStrike" baseline="0" dirty="0" smtClean="0">
                          <a:solidFill>
                            <a:srgbClr val="000000"/>
                          </a:solidFill>
                          <a:effectLst/>
                          <a:latin typeface="Calibri Light" panose="020F0302020204030204" pitchFamily="34" charset="0"/>
                        </a:rPr>
                        <a:t>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0.28 per 1,000</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US" sz="1100" b="0" i="0" u="none" strike="noStrike" dirty="0" smtClean="0">
                          <a:solidFill>
                            <a:srgbClr val="000000"/>
                          </a:solidFill>
                          <a:effectLst/>
                          <a:latin typeface="Calibri Light" panose="020F0302020204030204" pitchFamily="34" charset="0"/>
                        </a:rPr>
                        <a:t>N/A</a:t>
                      </a:r>
                      <a:endParaRPr lang="en-US" sz="1100" b="0" i="0" u="none" strike="noStrike" dirty="0">
                        <a:solidFill>
                          <a:srgbClr val="000000"/>
                        </a:solidFill>
                        <a:effectLst/>
                        <a:latin typeface="Calibri Light" panose="020F0302020204030204" pitchFamily="34" charset="0"/>
                      </a:endParaRPr>
                    </a:p>
                  </a:txBody>
                  <a:tcPr marL="0" marR="0" marT="0" marB="0" anchor="ctr">
                    <a:lnL>
                      <a:noFill/>
                    </a:lnL>
                    <a:lnR>
                      <a:noFill/>
                    </a:lnR>
                    <a:lnT>
                      <a:noFill/>
                    </a:lnT>
                    <a:lnB w="12700" cap="flat" cmpd="sng" algn="ctr">
                      <a:solidFill>
                        <a:schemeClr val="bg1">
                          <a:lumMod val="75000"/>
                        </a:schemeClr>
                      </a:solidFill>
                      <a:prstDash val="solid"/>
                      <a:round/>
                      <a:headEnd type="none" w="med" len="med"/>
                      <a:tailEnd type="none" w="med" len="med"/>
                    </a:lnB>
                    <a:noFill/>
                  </a:tcPr>
                </a:tc>
              </a:tr>
            </a:tbl>
          </a:graphicData>
        </a:graphic>
      </p:graphicFrame>
      <p:sp>
        <p:nvSpPr>
          <p:cNvPr id="13" name="Oval 12"/>
          <p:cNvSpPr/>
          <p:nvPr>
            <p:custDataLst>
              <p:tags r:id="rId4"/>
            </p:custDataLst>
          </p:nvPr>
        </p:nvSpPr>
        <p:spPr bwMode="auto">
          <a:xfrm>
            <a:off x="7891463" y="2094331"/>
            <a:ext cx="155575" cy="155575"/>
          </a:xfrm>
          <a:prstGeom prst="ellipse">
            <a:avLst/>
          </a:prstGeom>
          <a:solidFill>
            <a:srgbClr val="0C2D83"/>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9" name="Oval 18"/>
          <p:cNvSpPr/>
          <p:nvPr>
            <p:custDataLst>
              <p:tags r:id="rId5"/>
            </p:custDataLst>
          </p:nvPr>
        </p:nvSpPr>
        <p:spPr bwMode="auto">
          <a:xfrm>
            <a:off x="7891463" y="2366448"/>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 name="Arc 5"/>
          <p:cNvSpPr/>
          <p:nvPr>
            <p:custDataLst>
              <p:tags r:id="rId6"/>
            </p:custDataLst>
          </p:nvPr>
        </p:nvSpPr>
        <p:spPr bwMode="gray">
          <a:xfrm>
            <a:off x="7891464" y="2366963"/>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0" name="Oval 19"/>
          <p:cNvSpPr/>
          <p:nvPr>
            <p:custDataLst>
              <p:tags r:id="rId7"/>
            </p:custDataLst>
          </p:nvPr>
        </p:nvSpPr>
        <p:spPr bwMode="auto">
          <a:xfrm>
            <a:off x="7891463" y="2640185"/>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2" name="Arc 21"/>
          <p:cNvSpPr/>
          <p:nvPr>
            <p:custDataLst>
              <p:tags r:id="rId8"/>
            </p:custDataLst>
          </p:nvPr>
        </p:nvSpPr>
        <p:spPr bwMode="gray">
          <a:xfrm>
            <a:off x="7891464" y="2640013"/>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3" name="Oval 22"/>
          <p:cNvSpPr/>
          <p:nvPr>
            <p:custDataLst>
              <p:tags r:id="rId9"/>
            </p:custDataLst>
          </p:nvPr>
        </p:nvSpPr>
        <p:spPr bwMode="auto">
          <a:xfrm>
            <a:off x="7891463" y="2912302"/>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4" name="Arc 23"/>
          <p:cNvSpPr/>
          <p:nvPr>
            <p:custDataLst>
              <p:tags r:id="rId10"/>
            </p:custDataLst>
          </p:nvPr>
        </p:nvSpPr>
        <p:spPr bwMode="gray">
          <a:xfrm>
            <a:off x="7891464" y="2913063"/>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5" name="Oval 24"/>
          <p:cNvSpPr/>
          <p:nvPr>
            <p:custDataLst>
              <p:tags r:id="rId11"/>
            </p:custDataLst>
          </p:nvPr>
        </p:nvSpPr>
        <p:spPr bwMode="auto">
          <a:xfrm>
            <a:off x="7891463" y="3493791"/>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6" name="Arc 25"/>
          <p:cNvSpPr/>
          <p:nvPr>
            <p:custDataLst>
              <p:tags r:id="rId12"/>
            </p:custDataLst>
          </p:nvPr>
        </p:nvSpPr>
        <p:spPr bwMode="gray">
          <a:xfrm>
            <a:off x="7891464" y="3494088"/>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7" name="Oval 26"/>
          <p:cNvSpPr/>
          <p:nvPr>
            <p:custDataLst>
              <p:tags r:id="rId13"/>
            </p:custDataLst>
          </p:nvPr>
        </p:nvSpPr>
        <p:spPr bwMode="auto">
          <a:xfrm>
            <a:off x="7891463" y="3763963"/>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8" name="Arc 27"/>
          <p:cNvSpPr/>
          <p:nvPr>
            <p:custDataLst>
              <p:tags r:id="rId14"/>
            </p:custDataLst>
          </p:nvPr>
        </p:nvSpPr>
        <p:spPr bwMode="gray">
          <a:xfrm>
            <a:off x="7891464" y="3763963"/>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29" name="Oval 28"/>
          <p:cNvSpPr/>
          <p:nvPr>
            <p:custDataLst>
              <p:tags r:id="rId15"/>
            </p:custDataLst>
          </p:nvPr>
        </p:nvSpPr>
        <p:spPr bwMode="auto">
          <a:xfrm>
            <a:off x="7891463" y="4032250"/>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0" name="Arc 29"/>
          <p:cNvSpPr/>
          <p:nvPr>
            <p:custDataLst>
              <p:tags r:id="rId16"/>
            </p:custDataLst>
          </p:nvPr>
        </p:nvSpPr>
        <p:spPr bwMode="gray">
          <a:xfrm>
            <a:off x="7891464" y="4032250"/>
            <a:ext cx="155573"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31" name="Oval 30"/>
          <p:cNvSpPr/>
          <p:nvPr>
            <p:custDataLst>
              <p:tags r:id="rId17"/>
            </p:custDataLst>
          </p:nvPr>
        </p:nvSpPr>
        <p:spPr bwMode="auto">
          <a:xfrm>
            <a:off x="7891463" y="4302043"/>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3" name="Oval 32"/>
          <p:cNvSpPr/>
          <p:nvPr>
            <p:custDataLst>
              <p:tags r:id="rId18"/>
            </p:custDataLst>
          </p:nvPr>
        </p:nvSpPr>
        <p:spPr bwMode="auto">
          <a:xfrm>
            <a:off x="7891463" y="4572541"/>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4" name="Oval 33"/>
          <p:cNvSpPr/>
          <p:nvPr>
            <p:custDataLst>
              <p:tags r:id="rId19"/>
            </p:custDataLst>
          </p:nvPr>
        </p:nvSpPr>
        <p:spPr bwMode="auto">
          <a:xfrm>
            <a:off x="7891463" y="4841419"/>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9" name="Oval 38"/>
          <p:cNvSpPr/>
          <p:nvPr>
            <p:custDataLst>
              <p:tags r:id="rId20"/>
            </p:custDataLst>
          </p:nvPr>
        </p:nvSpPr>
        <p:spPr bwMode="auto">
          <a:xfrm>
            <a:off x="3890859" y="1321712"/>
            <a:ext cx="155575" cy="155575"/>
          </a:xfrm>
          <a:prstGeom prst="ellipse">
            <a:avLst/>
          </a:prstGeom>
          <a:solidFill>
            <a:srgbClr val="0C2D83"/>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0" name="Oval 39"/>
          <p:cNvSpPr/>
          <p:nvPr>
            <p:custDataLst>
              <p:tags r:id="rId21"/>
            </p:custDataLst>
          </p:nvPr>
        </p:nvSpPr>
        <p:spPr bwMode="auto">
          <a:xfrm>
            <a:off x="5577113" y="1324952"/>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1" name="Arc 40"/>
          <p:cNvSpPr/>
          <p:nvPr>
            <p:custDataLst>
              <p:tags r:id="rId22"/>
            </p:custDataLst>
          </p:nvPr>
        </p:nvSpPr>
        <p:spPr bwMode="gray">
          <a:xfrm>
            <a:off x="5576889" y="1325563"/>
            <a:ext cx="155575" cy="155573"/>
          </a:xfrm>
          <a:prstGeom prst="arc">
            <a:avLst>
              <a:gd name="adj1" fmla="val 16200000"/>
              <a:gd name="adj2" fmla="val 5400000"/>
            </a:avLst>
          </a:prstGeom>
          <a:solidFill>
            <a:srgbClr val="0C2D83"/>
          </a:solidFill>
          <a:ln w="9525">
            <a:solidFill>
              <a:srgbClr val="969696"/>
            </a:solidFill>
            <a:headEnd type="none"/>
            <a:tailEnd type="none"/>
          </a:ln>
        </p:spPr>
        <p:style>
          <a:lnRef idx="1">
            <a:schemeClr val="accent1"/>
          </a:lnRef>
          <a:fillRef idx="0">
            <a:schemeClr val="accent1"/>
          </a:fillRef>
          <a:effectRef idx="0">
            <a:schemeClr val="accent1"/>
          </a:effectRef>
          <a:fontRef idx="minor">
            <a:schemeClr val="tx1"/>
          </a:fontRef>
        </p:style>
        <p:txBody>
          <a:bodyPr lIns="93296" tIns="46648" rIns="93296" bIns="46648" rtlCol="0" anchor="ctr"/>
          <a:lstStyle/>
          <a:p>
            <a:pPr algn="ctr"/>
            <a:endParaRPr lang="en-US"/>
          </a:p>
        </p:txBody>
      </p:sp>
      <p:sp>
        <p:nvSpPr>
          <p:cNvPr id="42" name="Oval 41"/>
          <p:cNvSpPr/>
          <p:nvPr>
            <p:custDataLst>
              <p:tags r:id="rId23"/>
            </p:custDataLst>
          </p:nvPr>
        </p:nvSpPr>
        <p:spPr bwMode="auto">
          <a:xfrm>
            <a:off x="7692625" y="1326572"/>
            <a:ext cx="155575" cy="155575"/>
          </a:xfrm>
          <a:prstGeom prst="ellipse">
            <a:avLst/>
          </a:prstGeom>
          <a:solidFill>
            <a:schemeClr val="bg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4" name="TextBox 43"/>
          <p:cNvSpPr txBox="1"/>
          <p:nvPr/>
        </p:nvSpPr>
        <p:spPr>
          <a:xfrm>
            <a:off x="4023684" y="1286077"/>
            <a:ext cx="2021861" cy="235521"/>
          </a:xfrm>
          <a:prstGeom prst="rect">
            <a:avLst/>
          </a:prstGeom>
          <a:noFill/>
        </p:spPr>
        <p:txBody>
          <a:bodyPr wrap="square" lIns="93296" tIns="46648" rIns="93296" bIns="46648" rtlCol="0">
            <a:spAutoFit/>
          </a:bodyPr>
          <a:lstStyle/>
          <a:p>
            <a:r>
              <a:rPr lang="en-US" sz="900" dirty="0">
                <a:latin typeface="+mj-lt"/>
              </a:rPr>
              <a:t>Better than 90</a:t>
            </a:r>
            <a:r>
              <a:rPr lang="en-US" sz="900" baseline="30000" dirty="0">
                <a:latin typeface="+mj-lt"/>
              </a:rPr>
              <a:t>th</a:t>
            </a:r>
            <a:r>
              <a:rPr lang="en-US" sz="900" dirty="0">
                <a:latin typeface="+mj-lt"/>
              </a:rPr>
              <a:t> percentile</a:t>
            </a:r>
          </a:p>
        </p:txBody>
      </p:sp>
      <p:sp>
        <p:nvSpPr>
          <p:cNvPr id="45" name="TextBox 44"/>
          <p:cNvSpPr txBox="1"/>
          <p:nvPr/>
        </p:nvSpPr>
        <p:spPr>
          <a:xfrm>
            <a:off x="5709938" y="1286077"/>
            <a:ext cx="2021861" cy="235521"/>
          </a:xfrm>
          <a:prstGeom prst="rect">
            <a:avLst/>
          </a:prstGeom>
          <a:noFill/>
        </p:spPr>
        <p:txBody>
          <a:bodyPr wrap="square" lIns="93296" tIns="46648" rIns="93296" bIns="46648" rtlCol="0">
            <a:spAutoFit/>
          </a:bodyPr>
          <a:lstStyle/>
          <a:p>
            <a:r>
              <a:rPr lang="en-US" sz="900" dirty="0">
                <a:latin typeface="+mj-lt"/>
              </a:rPr>
              <a:t>Between average and 90</a:t>
            </a:r>
            <a:r>
              <a:rPr lang="en-US" sz="900" baseline="30000" dirty="0">
                <a:latin typeface="+mj-lt"/>
              </a:rPr>
              <a:t>th</a:t>
            </a:r>
            <a:r>
              <a:rPr lang="en-US" sz="900" dirty="0">
                <a:latin typeface="+mj-lt"/>
              </a:rPr>
              <a:t> percentile</a:t>
            </a:r>
          </a:p>
        </p:txBody>
      </p:sp>
      <p:sp>
        <p:nvSpPr>
          <p:cNvPr id="46" name="TextBox 45"/>
          <p:cNvSpPr txBox="1"/>
          <p:nvPr/>
        </p:nvSpPr>
        <p:spPr>
          <a:xfrm>
            <a:off x="7825450" y="1286077"/>
            <a:ext cx="2021861" cy="235521"/>
          </a:xfrm>
          <a:prstGeom prst="rect">
            <a:avLst/>
          </a:prstGeom>
          <a:noFill/>
        </p:spPr>
        <p:txBody>
          <a:bodyPr wrap="square" lIns="93296" tIns="46648" rIns="93296" bIns="46648" rtlCol="0">
            <a:spAutoFit/>
          </a:bodyPr>
          <a:lstStyle/>
          <a:p>
            <a:r>
              <a:rPr lang="en-US" sz="900" dirty="0">
                <a:latin typeface="+mj-lt"/>
              </a:rPr>
              <a:t>Below average</a:t>
            </a:r>
          </a:p>
        </p:txBody>
      </p:sp>
      <p:grpSp>
        <p:nvGrpSpPr>
          <p:cNvPr id="57" name="Group 56"/>
          <p:cNvGrpSpPr/>
          <p:nvPr/>
        </p:nvGrpSpPr>
        <p:grpSpPr>
          <a:xfrm>
            <a:off x="8556900" y="62718"/>
            <a:ext cx="526780" cy="525890"/>
            <a:chOff x="8386059" y="61469"/>
            <a:chExt cx="516263" cy="515421"/>
          </a:xfrm>
        </p:grpSpPr>
        <p:sp>
          <p:nvSpPr>
            <p:cNvPr id="58" name="Oval 57"/>
            <p:cNvSpPr/>
            <p:nvPr/>
          </p:nvSpPr>
          <p:spPr>
            <a:xfrm>
              <a:off x="8386059"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59" name="Oval 58"/>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60" name="Oval 59"/>
            <p:cNvSpPr/>
            <p:nvPr/>
          </p:nvSpPr>
          <p:spPr>
            <a:xfrm>
              <a:off x="8653287"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61" name="Oval 60"/>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38" name="TextBox 37"/>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smtClean="0">
                <a:solidFill>
                  <a:srgbClr val="0C2D83"/>
                </a:solidFill>
                <a:latin typeface="Calibri Light" panose="020F0302020204030204" pitchFamily="34" charset="0"/>
              </a:rPr>
              <a:t>Condition and procedure quality measures</a:t>
            </a:r>
            <a:endParaRPr lang="en-US" sz="1400" dirty="0">
              <a:solidFill>
                <a:srgbClr val="0C2D83"/>
              </a:solidFill>
              <a:latin typeface="Calibri Light" panose="020F0302020204030204" pitchFamily="34" charset="0"/>
            </a:endParaRPr>
          </a:p>
          <a:p>
            <a:r>
              <a:rPr lang="en-US" sz="1200" dirty="0" smtClean="0">
                <a:solidFill>
                  <a:schemeClr val="bg1">
                    <a:lumMod val="50000"/>
                  </a:schemeClr>
                </a:solidFill>
                <a:latin typeface="Calibri Light" panose="020F0302020204030204" pitchFamily="34" charset="0"/>
              </a:rPr>
              <a:t>Units vary by measure</a:t>
            </a:r>
            <a:endParaRPr lang="en-US" sz="1200" dirty="0">
              <a:solidFill>
                <a:schemeClr val="bg1">
                  <a:lumMod val="50000"/>
                </a:schemeClr>
              </a:solidFill>
              <a:latin typeface="Calibri Light" panose="020F0302020204030204" pitchFamily="34" charset="0"/>
            </a:endParaRPr>
          </a:p>
        </p:txBody>
      </p:sp>
    </p:spTree>
    <p:extLst>
      <p:ext uri="{BB962C8B-B14F-4D97-AF65-F5344CB8AC3E}">
        <p14:creationId xmlns:p14="http://schemas.microsoft.com/office/powerpoint/2010/main" val="42381346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r>
              <a:rPr lang="en-US" dirty="0"/>
              <a:t>for profile </a:t>
            </a:r>
            <a:r>
              <a:rPr lang="en-US" dirty="0" smtClean="0"/>
              <a:t>of </a:t>
            </a:r>
            <a:r>
              <a:rPr lang="en-US" dirty="0"/>
              <a:t>Massachusetts’ health care spending</a:t>
            </a:r>
          </a:p>
        </p:txBody>
      </p:sp>
      <p:sp>
        <p:nvSpPr>
          <p:cNvPr id="3" name="Content Placeholder 2"/>
          <p:cNvSpPr txBox="1">
            <a:spLocks/>
          </p:cNvSpPr>
          <p:nvPr/>
        </p:nvSpPr>
        <p:spPr>
          <a:xfrm>
            <a:off x="816400" y="992093"/>
            <a:ext cx="7435068" cy="4549273"/>
          </a:xfrm>
          <a:prstGeom prst="rect">
            <a:avLst/>
          </a:prstGeom>
        </p:spPr>
        <p:txBody>
          <a:bodyPr wrap="square" lIns="93296" tIns="46648" rIns="93296" bIns="46648">
            <a:spAutoFit/>
          </a:bodyPr>
          <a:lstStyle>
            <a:lvl1pPr algn="l" defTabSz="895350" rtl="0" eaLnBrk="1" fontAlgn="base" hangingPunct="1">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lvl="1">
              <a:spcAft>
                <a:spcPts val="306"/>
              </a:spcAft>
            </a:pPr>
            <a:r>
              <a:rPr lang="en-US" b="1" kern="0" dirty="0" smtClean="0">
                <a:solidFill>
                  <a:srgbClr val="0C2D83"/>
                </a:solidFill>
              </a:rPr>
              <a:t>Spending in Massachusetts is the highest of any state in the U.S., crowding out other priorities for consumers, businesses, and government</a:t>
            </a:r>
          </a:p>
          <a:p>
            <a:pPr lvl="2">
              <a:spcAft>
                <a:spcPts val="306"/>
              </a:spcAft>
            </a:pPr>
            <a:r>
              <a:rPr lang="en-US" kern="0" dirty="0"/>
              <a:t>Over the past decade, Massachusetts health care spending has grown much faster than the national average, driven </a:t>
            </a:r>
            <a:r>
              <a:rPr lang="en-US" kern="0" dirty="0" smtClean="0"/>
              <a:t>primarily by faster </a:t>
            </a:r>
            <a:r>
              <a:rPr lang="en-US" kern="0" dirty="0"/>
              <a:t>growth in commercial prices</a:t>
            </a:r>
          </a:p>
          <a:p>
            <a:pPr lvl="2">
              <a:spcAft>
                <a:spcPts val="306"/>
              </a:spcAft>
            </a:pPr>
            <a:r>
              <a:rPr lang="en-US" kern="0" dirty="0" smtClean="0"/>
              <a:t>Massachusetts residents continue to use health care services at a higher rate than the nation, especially in hospital care and long-term care, although the difference between Massachusetts and the U.S. average has been stable over the past decade</a:t>
            </a:r>
          </a:p>
          <a:p>
            <a:pPr lvl="2">
              <a:spcAft>
                <a:spcPts val="306"/>
              </a:spcAft>
            </a:pPr>
            <a:endParaRPr lang="en-US" kern="0" dirty="0" smtClean="0"/>
          </a:p>
          <a:p>
            <a:pPr lvl="2">
              <a:spcAft>
                <a:spcPts val="306"/>
              </a:spcAft>
            </a:pPr>
            <a:endParaRPr lang="en-US" kern="0" dirty="0" smtClean="0"/>
          </a:p>
          <a:p>
            <a:pPr lvl="1">
              <a:spcAft>
                <a:spcPts val="306"/>
              </a:spcAft>
            </a:pPr>
            <a:r>
              <a:rPr lang="en-US" b="1" kern="0" dirty="0" smtClean="0">
                <a:solidFill>
                  <a:srgbClr val="0C2D83"/>
                </a:solidFill>
              </a:rPr>
              <a:t>While spending growth in Massachusetts since 2009 has slowed in line with slower national growth, sustaining lower growth rates will require effort</a:t>
            </a:r>
          </a:p>
          <a:p>
            <a:pPr lvl="2">
              <a:spcAft>
                <a:spcPts val="306"/>
              </a:spcAft>
            </a:pPr>
            <a:r>
              <a:rPr lang="en-US" kern="0" dirty="0" smtClean="0"/>
              <a:t>Past periods of slow health care growth in Massachusetts, such as the 1990s, have been followed by sustained periods of higher growth</a:t>
            </a:r>
          </a:p>
          <a:p>
            <a:pPr lvl="2">
              <a:spcAft>
                <a:spcPts val="306"/>
              </a:spcAft>
            </a:pPr>
            <a:r>
              <a:rPr lang="en-US" kern="0" dirty="0" smtClean="0"/>
              <a:t>While observed growth rates for individual payers are low, the statewide growth rate is higher, driven by enrollment shifts between payers due to trends such as the aging of the population</a:t>
            </a:r>
          </a:p>
        </p:txBody>
      </p:sp>
      <p:grpSp>
        <p:nvGrpSpPr>
          <p:cNvPr id="14" name="Group 13"/>
          <p:cNvGrpSpPr/>
          <p:nvPr/>
        </p:nvGrpSpPr>
        <p:grpSpPr>
          <a:xfrm>
            <a:off x="8556900" y="62718"/>
            <a:ext cx="526780" cy="525890"/>
            <a:chOff x="8386059" y="61469"/>
            <a:chExt cx="516263" cy="515421"/>
          </a:xfrm>
        </p:grpSpPr>
        <p:sp>
          <p:nvSpPr>
            <p:cNvPr id="15" name="Oval 14"/>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16" name="Oval 15"/>
            <p:cNvSpPr/>
            <p:nvPr/>
          </p:nvSpPr>
          <p:spPr>
            <a:xfrm>
              <a:off x="8653287"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17" name="Oval 16"/>
            <p:cNvSpPr/>
            <p:nvPr/>
          </p:nvSpPr>
          <p:spPr>
            <a:xfrm>
              <a:off x="8653287"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18" name="Oval 17"/>
            <p:cNvSpPr/>
            <p:nvPr/>
          </p:nvSpPr>
          <p:spPr>
            <a:xfrm>
              <a:off x="8386059" y="327855"/>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38249638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2934515964"/>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4354"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30" name="Rectangle 2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400">
              <a:latin typeface="Calibri Light"/>
              <a:sym typeface="Calibri Light"/>
            </a:endParaRPr>
          </a:p>
        </p:txBody>
      </p:sp>
      <p:sp>
        <p:nvSpPr>
          <p:cNvPr id="32" name="Rectangle 31"/>
          <p:cNvSpPr/>
          <p:nvPr/>
        </p:nvSpPr>
        <p:spPr>
          <a:xfrm>
            <a:off x="525499" y="3616454"/>
            <a:ext cx="8390103" cy="2654912"/>
          </a:xfrm>
          <a:prstGeom prst="rect">
            <a:avLst/>
          </a:prstGeom>
          <a:solidFill>
            <a:srgbClr val="C3CFE1">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0" name="Isosceles Triangle 9"/>
          <p:cNvSpPr/>
          <p:nvPr/>
        </p:nvSpPr>
        <p:spPr>
          <a:xfrm>
            <a:off x="2183545" y="414307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4" name="Content Placeholder 2"/>
          <p:cNvSpPr txBox="1">
            <a:spLocks/>
          </p:cNvSpPr>
          <p:nvPr/>
        </p:nvSpPr>
        <p:spPr bwMode="auto">
          <a:xfrm>
            <a:off x="621660" y="1639852"/>
            <a:ext cx="140241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Profile of Massachusetts</a:t>
            </a:r>
          </a:p>
        </p:txBody>
      </p:sp>
      <p:sp>
        <p:nvSpPr>
          <p:cNvPr id="2" name="Title 1"/>
          <p:cNvSpPr>
            <a:spLocks noGrp="1"/>
          </p:cNvSpPr>
          <p:nvPr>
            <p:ph type="title"/>
          </p:nvPr>
        </p:nvSpPr>
        <p:spPr/>
        <p:txBody>
          <a:bodyPr/>
          <a:lstStyle/>
          <a:p>
            <a:r>
              <a:rPr lang="en-US" dirty="0" smtClean="0"/>
              <a:t>Topics in the 2013 cost trends report</a:t>
            </a:r>
            <a:endParaRPr lang="en-US" dirty="0"/>
          </a:p>
        </p:txBody>
      </p:sp>
      <p:sp>
        <p:nvSpPr>
          <p:cNvPr id="4" name="Rectangle 3"/>
          <p:cNvSpPr/>
          <p:nvPr/>
        </p:nvSpPr>
        <p:spPr>
          <a:xfrm>
            <a:off x="2183545" y="4593472"/>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Hospital operating expenses</a:t>
            </a:r>
          </a:p>
        </p:txBody>
      </p:sp>
      <p:sp>
        <p:nvSpPr>
          <p:cNvPr id="5" name="Rectangle 4"/>
          <p:cNvSpPr/>
          <p:nvPr/>
        </p:nvSpPr>
        <p:spPr>
          <a:xfrm>
            <a:off x="4536364" y="4593473"/>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Wasteful spending</a:t>
            </a:r>
          </a:p>
        </p:txBody>
      </p:sp>
      <p:sp>
        <p:nvSpPr>
          <p:cNvPr id="6" name="Rectangle 5"/>
          <p:cNvSpPr/>
          <p:nvPr/>
        </p:nvSpPr>
        <p:spPr>
          <a:xfrm>
            <a:off x="6889182" y="4593472"/>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High-cost patients</a:t>
            </a:r>
          </a:p>
        </p:txBody>
      </p:sp>
      <p:pic>
        <p:nvPicPr>
          <p:cNvPr id="7" name="Picture 35" descr="C:\Users\jyyang\AppData\Local\Microsoft\Windows\Temporary Internet Files\Content.IE5\LBPHHNFX\MC900319486[1].wmf"/>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8637" y="4682780"/>
            <a:ext cx="729025" cy="42896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960790" y="4614636"/>
            <a:ext cx="450133" cy="565251"/>
          </a:xfrm>
          <a:prstGeom prst="rect">
            <a:avLst/>
          </a:prstGeom>
          <a:noFill/>
        </p:spPr>
        <p:txBody>
          <a:bodyPr wrap="none" lIns="93296" tIns="0" rIns="93296" bIns="0">
            <a:spAutoFit/>
          </a:bodyPr>
          <a:lstStyle/>
          <a:p>
            <a:pPr algn="ctr"/>
            <a:r>
              <a:rPr lang="en-US" sz="3700" dirty="0">
                <a:ln w="18415" cmpd="sng">
                  <a:solidFill>
                    <a:srgbClr val="006C31"/>
                  </a:solidFill>
                  <a:prstDash val="solid"/>
                </a:ln>
                <a:solidFill>
                  <a:srgbClr val="006C31"/>
                </a:solidFill>
                <a:effectLst>
                  <a:outerShdw blurRad="63500" dir="3600000" algn="tl" rotWithShape="0">
                    <a:srgbClr val="000000">
                      <a:alpha val="70000"/>
                    </a:srgbClr>
                  </a:outerShdw>
                </a:effectLst>
              </a:rPr>
              <a:t>$</a:t>
            </a:r>
          </a:p>
        </p:txBody>
      </p:sp>
      <p:sp>
        <p:nvSpPr>
          <p:cNvPr id="13" name="Isosceles Triangle 12"/>
          <p:cNvSpPr/>
          <p:nvPr/>
        </p:nvSpPr>
        <p:spPr>
          <a:xfrm flipH="1" flipV="1">
            <a:off x="2183545" y="260589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4" name="Rectangle 13"/>
          <p:cNvSpPr/>
          <p:nvPr/>
        </p:nvSpPr>
        <p:spPr>
          <a:xfrm>
            <a:off x="3751551" y="1176259"/>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Trends in spending</a:t>
            </a:r>
          </a:p>
        </p:txBody>
      </p:sp>
      <p:sp>
        <p:nvSpPr>
          <p:cNvPr id="15" name="Rectangle 14"/>
          <p:cNvSpPr/>
          <p:nvPr/>
        </p:nvSpPr>
        <p:spPr>
          <a:xfrm>
            <a:off x="5321177" y="1176260"/>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The MA delivery system</a:t>
            </a:r>
          </a:p>
        </p:txBody>
      </p:sp>
      <p:sp>
        <p:nvSpPr>
          <p:cNvPr id="16" name="Rectangle 15"/>
          <p:cNvSpPr/>
          <p:nvPr/>
        </p:nvSpPr>
        <p:spPr>
          <a:xfrm>
            <a:off x="6889182" y="1176259"/>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Quality and access</a:t>
            </a:r>
          </a:p>
        </p:txBody>
      </p:sp>
      <p:sp>
        <p:nvSpPr>
          <p:cNvPr id="17" name="Rectangle 16"/>
          <p:cNvSpPr/>
          <p:nvPr/>
        </p:nvSpPr>
        <p:spPr>
          <a:xfrm>
            <a:off x="2183545" y="1176259"/>
            <a:ext cx="1299076" cy="1429631"/>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Levels of spending</a:t>
            </a:r>
          </a:p>
        </p:txBody>
      </p:sp>
      <p:pic>
        <p:nvPicPr>
          <p:cNvPr id="8" name="Picture 9" descr="http://www.clker.com/cliparts/b/f/d/3/k/d/man-figure-symbol-hi.png"/>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15630" y="4654197"/>
            <a:ext cx="246914" cy="579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Content Placeholder 2"/>
          <p:cNvSpPr txBox="1">
            <a:spLocks/>
          </p:cNvSpPr>
          <p:nvPr/>
        </p:nvSpPr>
        <p:spPr bwMode="auto">
          <a:xfrm>
            <a:off x="621660" y="5182676"/>
            <a:ext cx="14024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Deep-dives</a:t>
            </a:r>
          </a:p>
        </p:txBody>
      </p:sp>
      <p:cxnSp>
        <p:nvCxnSpPr>
          <p:cNvPr id="33" name="Straight Connector 32"/>
          <p:cNvCxnSpPr/>
          <p:nvPr/>
        </p:nvCxnSpPr>
        <p:spPr>
          <a:xfrm>
            <a:off x="2520472" y="1628610"/>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520472" y="1349791"/>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7" name="Up-Down Arrow 36"/>
          <p:cNvSpPr/>
          <p:nvPr/>
        </p:nvSpPr>
        <p:spPr>
          <a:xfrm>
            <a:off x="2734291" y="1349790"/>
            <a:ext cx="171591" cy="278820"/>
          </a:xfrm>
          <a:prstGeom prst="up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8" name="Freeform 37"/>
          <p:cNvSpPr/>
          <p:nvPr/>
        </p:nvSpPr>
        <p:spPr>
          <a:xfrm>
            <a:off x="3978329" y="1371238"/>
            <a:ext cx="825784" cy="257372"/>
          </a:xfrm>
          <a:custGeom>
            <a:avLst/>
            <a:gdLst>
              <a:gd name="connsiteX0" fmla="*/ 0 w 809297"/>
              <a:gd name="connsiteY0" fmla="*/ 252248 h 252248"/>
              <a:gd name="connsiteX1" fmla="*/ 84083 w 809297"/>
              <a:gd name="connsiteY1" fmla="*/ 231227 h 252248"/>
              <a:gd name="connsiteX2" fmla="*/ 157655 w 809297"/>
              <a:gd name="connsiteY2" fmla="*/ 189186 h 252248"/>
              <a:gd name="connsiteX3" fmla="*/ 220717 w 809297"/>
              <a:gd name="connsiteY3" fmla="*/ 168165 h 252248"/>
              <a:gd name="connsiteX4" fmla="*/ 515007 w 809297"/>
              <a:gd name="connsiteY4" fmla="*/ 168165 h 252248"/>
              <a:gd name="connsiteX5" fmla="*/ 578069 w 809297"/>
              <a:gd name="connsiteY5" fmla="*/ 126124 h 252248"/>
              <a:gd name="connsiteX6" fmla="*/ 599090 w 809297"/>
              <a:gd name="connsiteY6" fmla="*/ 94593 h 252248"/>
              <a:gd name="connsiteX7" fmla="*/ 630621 w 809297"/>
              <a:gd name="connsiteY7" fmla="*/ 84083 h 252248"/>
              <a:gd name="connsiteX8" fmla="*/ 788276 w 809297"/>
              <a:gd name="connsiteY8" fmla="*/ 63062 h 252248"/>
              <a:gd name="connsiteX9" fmla="*/ 809297 w 809297"/>
              <a:gd name="connsiteY9" fmla="*/ 0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297" h="252248">
                <a:moveTo>
                  <a:pt x="0" y="252248"/>
                </a:moveTo>
                <a:cubicBezTo>
                  <a:pt x="19995" y="248249"/>
                  <a:pt x="62533" y="242002"/>
                  <a:pt x="84083" y="231227"/>
                </a:cubicBezTo>
                <a:cubicBezTo>
                  <a:pt x="159918" y="193310"/>
                  <a:pt x="65533" y="226035"/>
                  <a:pt x="157655" y="189186"/>
                </a:cubicBezTo>
                <a:cubicBezTo>
                  <a:pt x="178228" y="180957"/>
                  <a:pt x="220717" y="168165"/>
                  <a:pt x="220717" y="168165"/>
                </a:cubicBezTo>
                <a:cubicBezTo>
                  <a:pt x="300812" y="173505"/>
                  <a:pt x="432657" y="189836"/>
                  <a:pt x="515007" y="168165"/>
                </a:cubicBezTo>
                <a:cubicBezTo>
                  <a:pt x="539439" y="161736"/>
                  <a:pt x="578069" y="126124"/>
                  <a:pt x="578069" y="126124"/>
                </a:cubicBezTo>
                <a:cubicBezTo>
                  <a:pt x="585076" y="115614"/>
                  <a:pt x="589226" y="102484"/>
                  <a:pt x="599090" y="94593"/>
                </a:cubicBezTo>
                <a:cubicBezTo>
                  <a:pt x="607741" y="87672"/>
                  <a:pt x="619968" y="87127"/>
                  <a:pt x="630621" y="84083"/>
                </a:cubicBezTo>
                <a:cubicBezTo>
                  <a:pt x="695619" y="65512"/>
                  <a:pt x="697347" y="71328"/>
                  <a:pt x="788276" y="63062"/>
                </a:cubicBezTo>
                <a:lnTo>
                  <a:pt x="809297" y="0"/>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pSp>
        <p:nvGrpSpPr>
          <p:cNvPr id="39" name="Group 38"/>
          <p:cNvGrpSpPr/>
          <p:nvPr/>
        </p:nvGrpSpPr>
        <p:grpSpPr>
          <a:xfrm>
            <a:off x="5729376" y="1336801"/>
            <a:ext cx="539501" cy="395067"/>
            <a:chOff x="-2328285" y="2116138"/>
            <a:chExt cx="1885950" cy="1381125"/>
          </a:xfrm>
          <a:solidFill>
            <a:schemeClr val="bg1">
              <a:lumMod val="75000"/>
            </a:schemeClr>
          </a:solidFill>
        </p:grpSpPr>
        <p:sp>
          <p:nvSpPr>
            <p:cNvPr id="40"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4" name="Group 43"/>
          <p:cNvGrpSpPr/>
          <p:nvPr/>
        </p:nvGrpSpPr>
        <p:grpSpPr>
          <a:xfrm>
            <a:off x="7331242" y="1268359"/>
            <a:ext cx="414956" cy="371493"/>
            <a:chOff x="7155533" y="1218781"/>
            <a:chExt cx="480218" cy="417299"/>
          </a:xfrm>
        </p:grpSpPr>
        <p:sp>
          <p:nvSpPr>
            <p:cNvPr id="45" name="Oval 44"/>
            <p:cNvSpPr/>
            <p:nvPr/>
          </p:nvSpPr>
          <p:spPr>
            <a:xfrm rot="738351">
              <a:off x="7184962" y="1218781"/>
              <a:ext cx="417299" cy="417299"/>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6" name="Oval 45"/>
            <p:cNvSpPr/>
            <p:nvPr/>
          </p:nvSpPr>
          <p:spPr>
            <a:xfrm rot="738351">
              <a:off x="7250421" y="1284240"/>
              <a:ext cx="286381" cy="286382"/>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7" name="Rounded Rectangle 46"/>
            <p:cNvSpPr/>
            <p:nvPr/>
          </p:nvSpPr>
          <p:spPr>
            <a:xfrm rot="738351">
              <a:off x="7155533" y="1373132"/>
              <a:ext cx="480218" cy="101997"/>
            </a:xfrm>
            <a:prstGeom prst="roundRect">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bg1">
                      <a:lumMod val="50000"/>
                    </a:schemeClr>
                  </a:solidFill>
                  <a:latin typeface="Capture it" panose="02000500000000000000" pitchFamily="2" charset="0"/>
                </a:rPr>
                <a:t>APPROVED</a:t>
              </a:r>
            </a:p>
          </p:txBody>
        </p:sp>
        <p:sp>
          <p:nvSpPr>
            <p:cNvPr id="48" name="5-Point Star 47"/>
            <p:cNvSpPr/>
            <p:nvPr/>
          </p:nvSpPr>
          <p:spPr>
            <a:xfrm rot="738351">
              <a:off x="7381879" y="1298447"/>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9" name="5-Point Star 48"/>
            <p:cNvSpPr/>
            <p:nvPr/>
          </p:nvSpPr>
          <p:spPr>
            <a:xfrm rot="738351">
              <a:off x="7340009" y="1490389"/>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0" name="5-Point Star 49"/>
            <p:cNvSpPr/>
            <p:nvPr/>
          </p:nvSpPr>
          <p:spPr>
            <a:xfrm rot="738351">
              <a:off x="7319982" y="1301466"/>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1" name="5-Point Star 50"/>
            <p:cNvSpPr/>
            <p:nvPr/>
          </p:nvSpPr>
          <p:spPr>
            <a:xfrm rot="738351">
              <a:off x="7282020" y="1475489"/>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2" name="5-Point Star 51"/>
            <p:cNvSpPr/>
            <p:nvPr/>
          </p:nvSpPr>
          <p:spPr>
            <a:xfrm rot="738351">
              <a:off x="7458550" y="1331694"/>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3" name="5-Point Star 52"/>
            <p:cNvSpPr/>
            <p:nvPr/>
          </p:nvSpPr>
          <p:spPr>
            <a:xfrm rot="738351">
              <a:off x="7420588" y="1505718"/>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4" name="Rectangle 53"/>
            <p:cNvSpPr/>
            <p:nvPr/>
          </p:nvSpPr>
          <p:spPr>
            <a:xfrm rot="738351">
              <a:off x="7236380" y="1263154"/>
              <a:ext cx="317606" cy="330489"/>
            </a:xfrm>
            <a:prstGeom prst="rect">
              <a:avLst/>
            </a:prstGeom>
            <a:noFill/>
          </p:spPr>
          <p:txBody>
            <a:bodyPr wrap="none" lIns="91440" tIns="45720" rIns="91440" bIns="45720">
              <a:prstTxWarp prst="textArchUp">
                <a:avLst/>
              </a:prstTxWarp>
              <a:spAutoFit/>
            </a:bodyPr>
            <a:lstStyle/>
            <a:p>
              <a:pPr algn="ctr"/>
              <a:r>
                <a:rPr lang="en-US" sz="600" dirty="0">
                  <a:solidFill>
                    <a:schemeClr val="bg1">
                      <a:lumMod val="50000"/>
                    </a:schemeClr>
                  </a:solidFill>
                  <a:latin typeface="Capture it" panose="02000500000000000000" pitchFamily="2" charset="0"/>
                </a:rPr>
                <a:t>QUALITY</a:t>
              </a:r>
            </a:p>
          </p:txBody>
        </p:sp>
        <p:sp>
          <p:nvSpPr>
            <p:cNvPr id="55" name="Rectangle 54"/>
            <p:cNvSpPr/>
            <p:nvPr/>
          </p:nvSpPr>
          <p:spPr>
            <a:xfrm rot="738351">
              <a:off x="7232830" y="1292222"/>
              <a:ext cx="317606" cy="330489"/>
            </a:xfrm>
            <a:prstGeom prst="rect">
              <a:avLst/>
            </a:prstGeom>
            <a:noFill/>
          </p:spPr>
          <p:txBody>
            <a:bodyPr wrap="none" lIns="91440" tIns="45720" rIns="91440" bIns="45720">
              <a:prstTxWarp prst="textArchDown">
                <a:avLst>
                  <a:gd name="adj" fmla="val 21121370"/>
                </a:avLst>
              </a:prstTxWarp>
              <a:spAutoFit/>
            </a:bodyPr>
            <a:lstStyle/>
            <a:p>
              <a:pPr algn="ctr"/>
              <a:r>
                <a:rPr lang="en-US" sz="600" dirty="0">
                  <a:solidFill>
                    <a:schemeClr val="bg1">
                      <a:lumMod val="50000"/>
                    </a:schemeClr>
                  </a:solidFill>
                  <a:latin typeface="Capture it" panose="02000500000000000000" pitchFamily="2" charset="0"/>
                </a:rPr>
                <a:t>Control</a:t>
              </a:r>
            </a:p>
          </p:txBody>
        </p:sp>
      </p:grpSp>
      <p:sp>
        <p:nvSpPr>
          <p:cNvPr id="31" name="Rectangle 30"/>
          <p:cNvSpPr/>
          <p:nvPr/>
        </p:nvSpPr>
        <p:spPr>
          <a:xfrm>
            <a:off x="525499" y="952050"/>
            <a:ext cx="8390103" cy="2654912"/>
          </a:xfrm>
          <a:prstGeom prst="rect">
            <a:avLst/>
          </a:prstGeom>
          <a:solidFill>
            <a:schemeClr val="bg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1" name="Oval 10"/>
          <p:cNvSpPr/>
          <p:nvPr/>
        </p:nvSpPr>
        <p:spPr>
          <a:xfrm>
            <a:off x="3845501" y="3056291"/>
            <a:ext cx="2681115" cy="1086780"/>
          </a:xfrm>
          <a:prstGeom prst="ellipse">
            <a:avLst/>
          </a:prstGeom>
          <a:solidFill>
            <a:srgbClr val="DFE5E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2400" b="1" dirty="0">
                <a:solidFill>
                  <a:schemeClr val="tx1"/>
                </a:solidFill>
              </a:rPr>
              <a:t>2013 cost trends report</a:t>
            </a:r>
          </a:p>
        </p:txBody>
      </p:sp>
    </p:spTree>
    <p:extLst>
      <p:ext uri="{BB962C8B-B14F-4D97-AF65-F5344CB8AC3E}">
        <p14:creationId xmlns:p14="http://schemas.microsoft.com/office/powerpoint/2010/main" val="3168178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1280614138"/>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28669" name="think-cell Slide" r:id="rId7" imgW="360" imgH="360" progId="TCLayout.ActiveDocument.1">
                  <p:embed/>
                </p:oleObj>
              </mc:Choice>
              <mc:Fallback>
                <p:oleObj name="think-cell Slide" r:id="rId7" imgW="360" imgH="360" progId="TCLayout.ActiveDocument.1">
                  <p:embed/>
                  <p:pic>
                    <p:nvPicPr>
                      <p:cNvPr id="0" name=""/>
                      <p:cNvPicPr/>
                      <p:nvPr/>
                    </p:nvPicPr>
                    <p:blipFill>
                      <a:blip r:embed="rId8"/>
                      <a:stretch>
                        <a:fillRect/>
                      </a:stretch>
                    </p:blipFill>
                    <p:spPr>
                      <a:xfrm>
                        <a:off x="1621" y="1621"/>
                        <a:ext cx="1619" cy="1619"/>
                      </a:xfrm>
                      <a:prstGeom prst="rect">
                        <a:avLst/>
                      </a:prstGeom>
                    </p:spPr>
                  </p:pic>
                </p:oleObj>
              </mc:Fallback>
            </mc:AlternateContent>
          </a:graphicData>
        </a:graphic>
      </p:graphicFrame>
      <p:sp>
        <p:nvSpPr>
          <p:cNvPr id="30" name="Rectangle 2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200">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a:t>In the commercial and Medicare markets, persistence within the high-cost patients is </a:t>
            </a:r>
            <a:r>
              <a:rPr lang="en-US" dirty="0" smtClean="0"/>
              <a:t>29 </a:t>
            </a:r>
            <a:r>
              <a:rPr lang="en-US" dirty="0"/>
              <a:t>percent</a:t>
            </a:r>
          </a:p>
        </p:txBody>
      </p:sp>
      <p:sp>
        <p:nvSpPr>
          <p:cNvPr id="13" name="TextBox 12"/>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Analyzing persistence of high-cost (top 5% </a:t>
            </a:r>
            <a:r>
              <a:rPr lang="en-US" sz="1400" dirty="0" smtClean="0">
                <a:solidFill>
                  <a:srgbClr val="0C2D83"/>
                </a:solidFill>
                <a:latin typeface="Calibri Light" panose="020F0302020204030204" pitchFamily="34" charset="0"/>
              </a:rPr>
              <a:t>by expenditures) </a:t>
            </a:r>
            <a:r>
              <a:rPr lang="en-US" sz="1400" dirty="0">
                <a:solidFill>
                  <a:srgbClr val="0C2D83"/>
                </a:solidFill>
                <a:latin typeface="Calibri Light" panose="020F0302020204030204" pitchFamily="34" charset="0"/>
              </a:rPr>
              <a:t>patient status</a:t>
            </a:r>
            <a:r>
              <a:rPr lang="en-US" sz="1400" baseline="30000" dirty="0">
                <a:solidFill>
                  <a:srgbClr val="0C2D83"/>
                </a:solidFill>
                <a:latin typeface="Calibri Light" panose="020F0302020204030204" pitchFamily="34" charset="0"/>
              </a:rPr>
              <a:t>*</a:t>
            </a:r>
          </a:p>
          <a:p>
            <a:r>
              <a:rPr lang="en-US" sz="1200" dirty="0">
                <a:solidFill>
                  <a:schemeClr val="bg1">
                    <a:lumMod val="50000"/>
                  </a:schemeClr>
                </a:solidFill>
                <a:latin typeface="Calibri Light" panose="020F0302020204030204" pitchFamily="34" charset="0"/>
              </a:rPr>
              <a:t>Percent of medical expenditures (excludes drug spending) in 2010 and 2011</a:t>
            </a:r>
          </a:p>
        </p:txBody>
      </p:sp>
      <p:cxnSp>
        <p:nvCxnSpPr>
          <p:cNvPr id="14" name="Straight Connector 1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59" name="McK 5. Source"/>
          <p:cNvSpPr>
            <a:spLocks noChangeArrowheads="1"/>
          </p:cNvSpPr>
          <p:nvPr>
            <p:custDataLst>
              <p:tags r:id="rId4"/>
            </p:custDataLst>
          </p:nvPr>
        </p:nvSpPr>
        <p:spPr bwMode="auto">
          <a:xfrm>
            <a:off x="121487" y="6403205"/>
            <a:ext cx="7003455"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The sample for analysis was limited to patients who had continuous enrollment from 1/1/2010 – 12/31/2011 and costs </a:t>
            </a:r>
            <a:r>
              <a:rPr lang="en-US" sz="800" dirty="0" smtClean="0">
                <a:solidFill>
                  <a:schemeClr val="bg1">
                    <a:lumMod val="50000"/>
                  </a:schemeClr>
                </a:solidFill>
                <a:latin typeface="Calibri Light" panose="020F0302020204030204" pitchFamily="34" charset="0"/>
              </a:rPr>
              <a:t>of at least $1 </a:t>
            </a:r>
            <a:r>
              <a:rPr lang="en-US" sz="800" dirty="0">
                <a:solidFill>
                  <a:schemeClr val="bg1">
                    <a:lumMod val="50000"/>
                  </a:schemeClr>
                </a:solidFill>
                <a:latin typeface="Calibri Light" panose="020F0302020204030204" pitchFamily="34" charset="0"/>
              </a:rPr>
              <a:t>in each year. Figures do not capture pharmacy costs, payments outside the claims system, Medicare cost-sharing, or end-of-life care for patients who died in 2010 or 2011.</a:t>
            </a:r>
            <a:endParaRPr lang="en-US" sz="800" b="1" dirty="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All-Payer Claims Database; HPC analysis</a:t>
            </a:r>
          </a:p>
        </p:txBody>
      </p:sp>
      <p:sp>
        <p:nvSpPr>
          <p:cNvPr id="62" name="Rectangle 61"/>
          <p:cNvSpPr/>
          <p:nvPr/>
        </p:nvSpPr>
        <p:spPr>
          <a:xfrm>
            <a:off x="419477" y="2090200"/>
            <a:ext cx="8456296" cy="192894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b="1" u="sng" dirty="0" smtClean="0">
                <a:solidFill>
                  <a:schemeClr val="tx1"/>
                </a:solidFill>
              </a:rPr>
              <a:t>Commercial</a:t>
            </a:r>
            <a:endParaRPr lang="en-US" b="1" u="sng" dirty="0">
              <a:solidFill>
                <a:schemeClr val="tx1"/>
              </a:solidFill>
            </a:endParaRPr>
          </a:p>
        </p:txBody>
      </p:sp>
      <p:sp>
        <p:nvSpPr>
          <p:cNvPr id="63" name="Rectangle 62"/>
          <p:cNvSpPr/>
          <p:nvPr/>
        </p:nvSpPr>
        <p:spPr>
          <a:xfrm>
            <a:off x="419477" y="4171386"/>
            <a:ext cx="8456296" cy="192894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b="1" u="sng" dirty="0" smtClean="0">
                <a:solidFill>
                  <a:schemeClr val="tx1"/>
                </a:solidFill>
              </a:rPr>
              <a:t>Medicare</a:t>
            </a:r>
            <a:endParaRPr lang="en-US" b="1" u="sng" dirty="0">
              <a:solidFill>
                <a:schemeClr val="tx1"/>
              </a:solidFill>
            </a:endParaRPr>
          </a:p>
        </p:txBody>
      </p:sp>
      <p:sp>
        <p:nvSpPr>
          <p:cNvPr id="64" name="Right Arrow 63"/>
          <p:cNvSpPr/>
          <p:nvPr/>
        </p:nvSpPr>
        <p:spPr>
          <a:xfrm>
            <a:off x="4778550" y="2625629"/>
            <a:ext cx="525233" cy="377191"/>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5" name="Right Arrow 64"/>
          <p:cNvSpPr/>
          <p:nvPr/>
        </p:nvSpPr>
        <p:spPr>
          <a:xfrm>
            <a:off x="4778550" y="4662627"/>
            <a:ext cx="525233" cy="377191"/>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6" name="Rectangle 65"/>
          <p:cNvSpPr/>
          <p:nvPr/>
        </p:nvSpPr>
        <p:spPr>
          <a:xfrm>
            <a:off x="1876267" y="1726193"/>
            <a:ext cx="2809382" cy="4374140"/>
          </a:xfrm>
          <a:prstGeom prst="rect">
            <a:avLst/>
          </a:prstGeom>
          <a:solidFill>
            <a:srgbClr val="DFE5EF">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67" name="Rectangle 66"/>
          <p:cNvSpPr/>
          <p:nvPr/>
        </p:nvSpPr>
        <p:spPr>
          <a:xfrm>
            <a:off x="5336696" y="1726193"/>
            <a:ext cx="3339731" cy="4374140"/>
          </a:xfrm>
          <a:prstGeom prst="rect">
            <a:avLst/>
          </a:prstGeom>
          <a:solidFill>
            <a:srgbClr val="9DB1CF">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pic>
        <p:nvPicPr>
          <p:cNvPr id="68"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8433"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TextBox 35"/>
          <p:cNvSpPr txBox="1">
            <a:spLocks noChangeArrowheads="1"/>
          </p:cNvSpPr>
          <p:nvPr/>
        </p:nvSpPr>
        <p:spPr bwMode="auto">
          <a:xfrm>
            <a:off x="6584645" y="3397358"/>
            <a:ext cx="2122263" cy="59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6648" rIns="0" bIns="46648" anchor="ctr">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eaLnBrk="1" hangingPunct="1"/>
            <a:r>
              <a:rPr lang="en-US" altLang="en-US" b="1" dirty="0" smtClean="0">
                <a:latin typeface="Calibri Light" panose="020F0302020204030204" pitchFamily="34" charset="0"/>
              </a:rPr>
              <a:t>of patients remained top 5% in cost in 2011</a:t>
            </a:r>
            <a:endParaRPr lang="en-US" altLang="en-US" sz="1100" b="1" dirty="0">
              <a:latin typeface="Calibri Light" panose="020F0302020204030204" pitchFamily="34" charset="0"/>
            </a:endParaRPr>
          </a:p>
        </p:txBody>
      </p:sp>
      <p:pic>
        <p:nvPicPr>
          <p:cNvPr id="70"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0844"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04639"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22742"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3" name="Group 72"/>
          <p:cNvGrpSpPr/>
          <p:nvPr/>
        </p:nvGrpSpPr>
        <p:grpSpPr>
          <a:xfrm>
            <a:off x="6186536" y="2207792"/>
            <a:ext cx="516843" cy="1212865"/>
            <a:chOff x="6200297" y="2207792"/>
            <a:chExt cx="516843" cy="1212865"/>
          </a:xfrm>
        </p:grpSpPr>
        <p:pic>
          <p:nvPicPr>
            <p:cNvPr id="74"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00297"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9" descr="http://www.clker.com/cliparts/b/f/d/3/k/d/man-figure-symbol-hi.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50000"/>
            <a:stretch/>
          </p:blipFill>
          <p:spPr bwMode="auto">
            <a:xfrm>
              <a:off x="6200298" y="2207792"/>
              <a:ext cx="258420"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 name="TextBox 35"/>
          <p:cNvSpPr txBox="1">
            <a:spLocks noChangeArrowheads="1"/>
          </p:cNvSpPr>
          <p:nvPr/>
        </p:nvSpPr>
        <p:spPr bwMode="auto">
          <a:xfrm>
            <a:off x="6584645" y="5477558"/>
            <a:ext cx="2122263" cy="59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6648" rIns="0" bIns="46648" anchor="ctr">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eaLnBrk="1" hangingPunct="1"/>
            <a:r>
              <a:rPr lang="en-US" altLang="en-US" b="1" dirty="0" smtClean="0">
                <a:latin typeface="Calibri Light" panose="020F0302020204030204" pitchFamily="34" charset="0"/>
              </a:rPr>
              <a:t>of patients remained top 5% in cost in 2011</a:t>
            </a:r>
            <a:endParaRPr lang="en-US" altLang="en-US" sz="1100" b="1" dirty="0">
              <a:latin typeface="Calibri Light" panose="020F0302020204030204" pitchFamily="34" charset="0"/>
            </a:endParaRPr>
          </a:p>
        </p:txBody>
      </p:sp>
      <p:sp>
        <p:nvSpPr>
          <p:cNvPr id="77" name="Rectangle 76"/>
          <p:cNvSpPr/>
          <p:nvPr/>
        </p:nvSpPr>
        <p:spPr>
          <a:xfrm>
            <a:off x="6630916" y="1690926"/>
            <a:ext cx="751291" cy="408237"/>
          </a:xfrm>
          <a:prstGeom prst="rect">
            <a:avLst/>
          </a:prstGeom>
          <a:noFill/>
          <a:effectLst/>
        </p:spPr>
        <p:txBody>
          <a:bodyPr wrap="none" lIns="93296" tIns="46648" rIns="93296" bIns="46648">
            <a:spAutoFit/>
          </a:bodyPr>
          <a:lstStyle/>
          <a:p>
            <a:pPr algn="ctr"/>
            <a:r>
              <a:rPr lang="en-US" sz="2000" dirty="0">
                <a:ln w="18415" cmpd="sng">
                  <a:solidFill>
                    <a:srgbClr val="0C2D83"/>
                  </a:solidFill>
                  <a:prstDash val="solid"/>
                </a:ln>
                <a:solidFill>
                  <a:srgbClr val="0C2D83"/>
                </a:solidFill>
              </a:rPr>
              <a:t>2011</a:t>
            </a:r>
            <a:endParaRPr lang="en-US" sz="3300" dirty="0">
              <a:ln w="18415" cmpd="sng">
                <a:solidFill>
                  <a:srgbClr val="0C2D83"/>
                </a:solidFill>
                <a:prstDash val="solid"/>
              </a:ln>
              <a:solidFill>
                <a:srgbClr val="0C2D83"/>
              </a:solidFill>
            </a:endParaRPr>
          </a:p>
        </p:txBody>
      </p:sp>
      <p:sp>
        <p:nvSpPr>
          <p:cNvPr id="78" name="TextBox 35"/>
          <p:cNvSpPr txBox="1">
            <a:spLocks noChangeArrowheads="1"/>
          </p:cNvSpPr>
          <p:nvPr/>
        </p:nvSpPr>
        <p:spPr bwMode="auto">
          <a:xfrm>
            <a:off x="2140486" y="3397358"/>
            <a:ext cx="2326032" cy="59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6648" rIns="0" bIns="46648">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b="1" dirty="0" smtClean="0">
                <a:latin typeface="Calibri Light" panose="020F0302020204030204" pitchFamily="34" charset="0"/>
              </a:rPr>
              <a:t>Of patients who were top 5% in cost in 2010…</a:t>
            </a:r>
            <a:endParaRPr lang="en-US" altLang="en-US" sz="1100" b="1" dirty="0">
              <a:latin typeface="Calibri Light" panose="020F0302020204030204" pitchFamily="34" charset="0"/>
            </a:endParaRPr>
          </a:p>
        </p:txBody>
      </p:sp>
      <p:sp>
        <p:nvSpPr>
          <p:cNvPr id="79" name="TextBox 35"/>
          <p:cNvSpPr txBox="1">
            <a:spLocks noChangeArrowheads="1"/>
          </p:cNvSpPr>
          <p:nvPr/>
        </p:nvSpPr>
        <p:spPr bwMode="auto">
          <a:xfrm>
            <a:off x="2140486" y="5477558"/>
            <a:ext cx="2326032" cy="59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6648" rIns="0" bIns="46648">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b="1" dirty="0" smtClean="0">
                <a:latin typeface="Calibri Light" panose="020F0302020204030204" pitchFamily="34" charset="0"/>
              </a:rPr>
              <a:t>Of patients who were top 5% in cost in 2010…</a:t>
            </a:r>
            <a:endParaRPr lang="en-US" altLang="en-US" sz="1100" b="1" dirty="0">
              <a:latin typeface="Calibri Light" panose="020F0302020204030204" pitchFamily="34" charset="0"/>
            </a:endParaRPr>
          </a:p>
        </p:txBody>
      </p:sp>
      <p:sp>
        <p:nvSpPr>
          <p:cNvPr id="80" name="Rectangle 79"/>
          <p:cNvSpPr/>
          <p:nvPr/>
        </p:nvSpPr>
        <p:spPr>
          <a:xfrm>
            <a:off x="2895597" y="1690926"/>
            <a:ext cx="770723" cy="408237"/>
          </a:xfrm>
          <a:prstGeom prst="rect">
            <a:avLst/>
          </a:prstGeom>
          <a:noFill/>
          <a:effectLst/>
        </p:spPr>
        <p:txBody>
          <a:bodyPr wrap="none" lIns="93296" tIns="46648" rIns="93296" bIns="46648">
            <a:spAutoFit/>
          </a:bodyPr>
          <a:lstStyle/>
          <a:p>
            <a:pPr algn="ctr"/>
            <a:r>
              <a:rPr lang="en-US" sz="2000" dirty="0">
                <a:ln w="18415" cmpd="sng">
                  <a:solidFill>
                    <a:srgbClr val="0C2D83"/>
                  </a:solidFill>
                  <a:prstDash val="solid"/>
                </a:ln>
                <a:solidFill>
                  <a:srgbClr val="0C2D83"/>
                </a:solidFill>
              </a:rPr>
              <a:t>2010</a:t>
            </a:r>
            <a:endParaRPr lang="en-US" sz="3300" dirty="0">
              <a:ln w="18415" cmpd="sng">
                <a:solidFill>
                  <a:srgbClr val="0C2D83"/>
                </a:solidFill>
                <a:prstDash val="solid"/>
              </a:ln>
              <a:solidFill>
                <a:srgbClr val="0C2D83"/>
              </a:solidFill>
            </a:endParaRPr>
          </a:p>
        </p:txBody>
      </p:sp>
      <p:pic>
        <p:nvPicPr>
          <p:cNvPr id="81"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53780"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86483"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03307"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20132"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36956" y="2207792"/>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ectangle 85"/>
          <p:cNvSpPr/>
          <p:nvPr/>
        </p:nvSpPr>
        <p:spPr>
          <a:xfrm>
            <a:off x="411684" y="2104688"/>
            <a:ext cx="1271823" cy="191445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a:t>COMMERCIAL</a:t>
            </a:r>
            <a:endParaRPr lang="en-US" b="1" dirty="0"/>
          </a:p>
        </p:txBody>
      </p:sp>
      <p:sp>
        <p:nvSpPr>
          <p:cNvPr id="87" name="Rectangle 86"/>
          <p:cNvSpPr/>
          <p:nvPr/>
        </p:nvSpPr>
        <p:spPr>
          <a:xfrm>
            <a:off x="411684" y="4171386"/>
            <a:ext cx="1271823" cy="19068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400" b="1" dirty="0"/>
              <a:t>MEDICARE</a:t>
            </a:r>
          </a:p>
        </p:txBody>
      </p:sp>
      <p:pic>
        <p:nvPicPr>
          <p:cNvPr id="88"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68433"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0844"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04639"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22742"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 name="Group 91"/>
          <p:cNvGrpSpPr/>
          <p:nvPr/>
        </p:nvGrpSpPr>
        <p:grpSpPr>
          <a:xfrm>
            <a:off x="6186536" y="4244790"/>
            <a:ext cx="516843" cy="1212865"/>
            <a:chOff x="6223544" y="4244790"/>
            <a:chExt cx="516843" cy="1212865"/>
          </a:xfrm>
        </p:grpSpPr>
        <p:pic>
          <p:nvPicPr>
            <p:cNvPr id="93" name="Picture 9" descr="http://www.clker.com/cliparts/b/f/d/3/k/d/man-figure-symbol-hi.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23544"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9" descr="http://www.clker.com/cliparts/b/f/d/3/k/d/man-figure-symbol-hi.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50000"/>
            <a:stretch/>
          </p:blipFill>
          <p:spPr bwMode="auto">
            <a:xfrm>
              <a:off x="6223545" y="4244790"/>
              <a:ext cx="258420"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5"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53780"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86483"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03307"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20132"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36956" y="4244790"/>
            <a:ext cx="516843" cy="121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Rectangle 99"/>
          <p:cNvSpPr/>
          <p:nvPr/>
        </p:nvSpPr>
        <p:spPr>
          <a:xfrm>
            <a:off x="5233745" y="3341741"/>
            <a:ext cx="1417376"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altLang="en-US" sz="1800" b="1" dirty="0">
                <a:solidFill>
                  <a:srgbClr val="000000"/>
                </a:solidFill>
                <a:latin typeface="Calibri Light" panose="020F0302020204030204" pitchFamily="34" charset="0"/>
              </a:rPr>
              <a:t>… </a:t>
            </a:r>
            <a:r>
              <a:rPr lang="en-US" sz="4000" b="1" dirty="0" smtClean="0">
                <a:ln w="18415" cmpd="sng">
                  <a:solidFill>
                    <a:schemeClr val="bg1"/>
                  </a:solidFill>
                  <a:prstDash val="solid"/>
                </a:ln>
                <a:solidFill>
                  <a:schemeClr val="bg1"/>
                </a:solidFill>
                <a:effectLst>
                  <a:outerShdw blurRad="63500" dir="3600000" algn="tl" rotWithShape="0">
                    <a:srgbClr val="000000">
                      <a:alpha val="70000"/>
                    </a:srgbClr>
                  </a:outerShdw>
                </a:effectLst>
              </a:rPr>
              <a:t>29%</a:t>
            </a:r>
            <a:endParaRPr lang="en-US" sz="4000" b="1" dirty="0">
              <a:ln w="18415" cmpd="sng">
                <a:solidFill>
                  <a:schemeClr val="bg1"/>
                </a:solidFill>
                <a:prstDash val="solid"/>
              </a:ln>
              <a:solidFill>
                <a:schemeClr val="bg1"/>
              </a:solidFill>
              <a:effectLst>
                <a:outerShdw blurRad="63500" dir="3600000" algn="tl" rotWithShape="0">
                  <a:srgbClr val="000000">
                    <a:alpha val="70000"/>
                  </a:srgbClr>
                </a:outerShdw>
              </a:effectLst>
            </a:endParaRPr>
          </a:p>
        </p:txBody>
      </p:sp>
      <p:sp>
        <p:nvSpPr>
          <p:cNvPr id="101" name="Rectangle 100"/>
          <p:cNvSpPr/>
          <p:nvPr/>
        </p:nvSpPr>
        <p:spPr>
          <a:xfrm>
            <a:off x="5233745" y="5421941"/>
            <a:ext cx="1417376" cy="707886"/>
          </a:xfrm>
          <a:prstGeom prst="rect">
            <a:avLst/>
          </a:prstGeom>
          <a:noFill/>
          <a:effectLst>
            <a:outerShdw blurRad="38100" dist="25400" dir="2700000" algn="tl" rotWithShape="0">
              <a:prstClr val="black">
                <a:alpha val="40000"/>
              </a:prstClr>
            </a:outerShdw>
          </a:effectLst>
        </p:spPr>
        <p:txBody>
          <a:bodyPr wrap="none" lIns="91440" tIns="45720" rIns="91440" bIns="45720">
            <a:spAutoFit/>
          </a:bodyPr>
          <a:lstStyle/>
          <a:p>
            <a:pPr algn="ctr"/>
            <a:r>
              <a:rPr lang="en-US" altLang="en-US" sz="1800" b="1" dirty="0">
                <a:solidFill>
                  <a:srgbClr val="000000"/>
                </a:solidFill>
                <a:latin typeface="Calibri Light" panose="020F0302020204030204" pitchFamily="34" charset="0"/>
              </a:rPr>
              <a:t>… </a:t>
            </a:r>
            <a:r>
              <a:rPr lang="en-US" sz="4000" b="1" dirty="0" smtClean="0">
                <a:ln w="18415" cmpd="sng">
                  <a:solidFill>
                    <a:schemeClr val="bg1"/>
                  </a:solidFill>
                  <a:prstDash val="solid"/>
                </a:ln>
                <a:solidFill>
                  <a:schemeClr val="bg1"/>
                </a:solidFill>
                <a:effectLst>
                  <a:outerShdw blurRad="63500" dir="3600000" algn="tl" rotWithShape="0">
                    <a:srgbClr val="000000">
                      <a:alpha val="70000"/>
                    </a:srgbClr>
                  </a:outerShdw>
                </a:effectLst>
              </a:rPr>
              <a:t>29%</a:t>
            </a:r>
            <a:endParaRPr lang="en-US" sz="4000" b="1" dirty="0">
              <a:ln w="18415" cmpd="sng">
                <a:solidFill>
                  <a:schemeClr val="bg1"/>
                </a:solidFill>
                <a:prstDash val="solid"/>
              </a:ln>
              <a:solidFill>
                <a:schemeClr val="bg1"/>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2862053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357435191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46830" name="think-cell Slide" r:id="rId7" imgW="360" imgH="360" progId="TCLayout.ActiveDocument.1">
                  <p:embed/>
                </p:oleObj>
              </mc:Choice>
              <mc:Fallback>
                <p:oleObj name="think-cell Slide" r:id="rId7" imgW="360" imgH="360" progId="TCLayout.ActiveDocument.1">
                  <p:embed/>
                  <p:pic>
                    <p:nvPicPr>
                      <p:cNvPr id="0" name=""/>
                      <p:cNvPicPr/>
                      <p:nvPr/>
                    </p:nvPicPr>
                    <p:blipFill>
                      <a:blip r:embed="rId8"/>
                      <a:stretch>
                        <a:fillRect/>
                      </a:stretch>
                    </p:blipFill>
                    <p:spPr>
                      <a:xfrm>
                        <a:off x="1621" y="1621"/>
                        <a:ext cx="1619" cy="1619"/>
                      </a:xfrm>
                      <a:prstGeom prst="rect">
                        <a:avLst/>
                      </a:prstGeom>
                    </p:spPr>
                  </p:pic>
                </p:oleObj>
              </mc:Fallback>
            </mc:AlternateContent>
          </a:graphicData>
        </a:graphic>
      </p:graphicFrame>
      <p:sp>
        <p:nvSpPr>
          <p:cNvPr id="30" name="Rectangle 2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200">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smtClean="0"/>
              <a:t>Patients with behavioral </a:t>
            </a:r>
            <a:r>
              <a:rPr lang="en-US" dirty="0"/>
              <a:t>health and chronic conditions have </a:t>
            </a:r>
            <a:r>
              <a:rPr lang="en-US" dirty="0" smtClean="0"/>
              <a:t>significantly higher medical expenditures</a:t>
            </a:r>
            <a:endParaRPr lang="en-US" dirty="0"/>
          </a:p>
        </p:txBody>
      </p:sp>
      <p:sp>
        <p:nvSpPr>
          <p:cNvPr id="73" name="McK 5. Source"/>
          <p:cNvSpPr>
            <a:spLocks noChangeArrowheads="1"/>
          </p:cNvSpPr>
          <p:nvPr>
            <p:custDataLst>
              <p:tags r:id="rId4"/>
            </p:custDataLst>
          </p:nvPr>
        </p:nvSpPr>
        <p:spPr bwMode="auto">
          <a:xfrm>
            <a:off x="121487" y="6016432"/>
            <a:ext cx="7003455"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smtClean="0">
                <a:solidFill>
                  <a:schemeClr val="bg1">
                    <a:lumMod val="50000"/>
                  </a:schemeClr>
                </a:solidFill>
                <a:latin typeface="Calibri Light" panose="020F0302020204030204" pitchFamily="34" charset="0"/>
              </a:rPr>
              <a:t>*</a:t>
            </a:r>
            <a:r>
              <a:rPr lang="en-US" sz="800" b="1" dirty="0" smtClean="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The </a:t>
            </a:r>
            <a:r>
              <a:rPr lang="en-US" sz="800" dirty="0">
                <a:solidFill>
                  <a:schemeClr val="bg1">
                    <a:lumMod val="50000"/>
                  </a:schemeClr>
                </a:solidFill>
                <a:latin typeface="Calibri Light" panose="020F0302020204030204" pitchFamily="34" charset="0"/>
              </a:rPr>
              <a:t>sample for analysis was limited to patients who had continuous enrollment from 1/1/2010 – 12/31/2011 and costs of at least $1 in each year. Figures do not capture pharmacy costs, payments outside the claims system, Medicare cost-sharing, or end-of-life care for patients who died in 2010 or 2011.</a:t>
            </a:r>
            <a:endParaRPr lang="en-US" sz="800" dirty="0" smtClean="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Behavioral health comorbidity includes child psychology, severe and persistent mental illness, mental health, psychiatry, and substance abuse</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	Chronic condition includes arthritis, epilepsy, glaucoma, hemophilia, sickle-cell anemia, heart disease, HIV/AIDS, hyperlipidemia, hypertension, multiple sclerosis, renal, asthma, and diabetes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Source: 	</a:t>
            </a:r>
            <a:r>
              <a:rPr lang="en-US" sz="800" dirty="0">
                <a:solidFill>
                  <a:schemeClr val="bg1">
                    <a:lumMod val="50000"/>
                  </a:schemeClr>
                </a:solidFill>
                <a:latin typeface="Calibri Light" panose="020F0302020204030204" pitchFamily="34" charset="0"/>
              </a:rPr>
              <a:t>All-Payer Claims Database; HPC analysis</a:t>
            </a:r>
          </a:p>
        </p:txBody>
      </p:sp>
      <p:sp>
        <p:nvSpPr>
          <p:cNvPr id="105" name="TextBox 104"/>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Medical expenditures per patient (excludes drug spending)</a:t>
            </a:r>
            <a:r>
              <a:rPr lang="en-US" sz="1400" baseline="30000" dirty="0">
                <a:solidFill>
                  <a:srgbClr val="0C2D83"/>
                </a:solidFill>
                <a:latin typeface="Calibri Light" panose="020F0302020204030204" pitchFamily="34" charset="0"/>
              </a:rPr>
              <a:t>*</a:t>
            </a:r>
          </a:p>
          <a:p>
            <a:r>
              <a:rPr lang="en-US" sz="1200" dirty="0">
                <a:solidFill>
                  <a:schemeClr val="bg1">
                    <a:lumMod val="50000"/>
                  </a:schemeClr>
                </a:solidFill>
                <a:latin typeface="Calibri Light" panose="020F0302020204030204" pitchFamily="34" charset="0"/>
              </a:rPr>
              <a:t>Relative to average patient with no behavioral health or chronic comorbidity in </a:t>
            </a:r>
            <a:r>
              <a:rPr lang="en-US" sz="1200" dirty="0" smtClean="0">
                <a:solidFill>
                  <a:schemeClr val="bg1">
                    <a:lumMod val="50000"/>
                  </a:schemeClr>
                </a:solidFill>
                <a:latin typeface="Calibri Light" panose="020F0302020204030204" pitchFamily="34" charset="0"/>
              </a:rPr>
              <a:t>2010</a:t>
            </a:r>
            <a:endParaRPr lang="en-US" sz="1200" dirty="0">
              <a:solidFill>
                <a:schemeClr val="bg1">
                  <a:lumMod val="50000"/>
                </a:schemeClr>
              </a:solidFill>
              <a:latin typeface="Calibri Light" panose="020F0302020204030204" pitchFamily="34" charset="0"/>
            </a:endParaRPr>
          </a:p>
        </p:txBody>
      </p:sp>
      <p:cxnSp>
        <p:nvCxnSpPr>
          <p:cNvPr id="106" name="Straight Connector 105"/>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383290" y="4015825"/>
            <a:ext cx="8657970" cy="200459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t"/>
          <a:lstStyle/>
          <a:p>
            <a:pPr algn="ctr"/>
            <a:r>
              <a:rPr lang="en-US" b="1" u="sng" dirty="0" smtClean="0">
                <a:solidFill>
                  <a:schemeClr val="tx1"/>
                </a:solidFill>
              </a:rPr>
              <a:t>Medicare</a:t>
            </a:r>
            <a:endParaRPr lang="en-US" b="1" u="sng" dirty="0">
              <a:solidFill>
                <a:schemeClr val="tx1"/>
              </a:solidFill>
            </a:endParaRPr>
          </a:p>
        </p:txBody>
      </p:sp>
      <p:sp>
        <p:nvSpPr>
          <p:cNvPr id="51" name="Rectangle 50"/>
          <p:cNvSpPr/>
          <p:nvPr/>
        </p:nvSpPr>
        <p:spPr>
          <a:xfrm>
            <a:off x="383291" y="1984760"/>
            <a:ext cx="8657970" cy="20045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t"/>
          <a:lstStyle/>
          <a:p>
            <a:pPr algn="ctr"/>
            <a:r>
              <a:rPr lang="en-US" b="1" u="sng" dirty="0" smtClean="0">
                <a:solidFill>
                  <a:schemeClr val="tx1"/>
                </a:solidFill>
              </a:rPr>
              <a:t>Commercial</a:t>
            </a:r>
            <a:endParaRPr lang="en-US" b="1" u="sng" dirty="0">
              <a:solidFill>
                <a:schemeClr val="tx1"/>
              </a:solidFill>
            </a:endParaRPr>
          </a:p>
        </p:txBody>
      </p:sp>
      <p:sp>
        <p:nvSpPr>
          <p:cNvPr id="52" name="Oval 51"/>
          <p:cNvSpPr/>
          <p:nvPr/>
        </p:nvSpPr>
        <p:spPr>
          <a:xfrm>
            <a:off x="1214979" y="2111611"/>
            <a:ext cx="625129" cy="625092"/>
          </a:xfrm>
          <a:prstGeom prst="ellipse">
            <a:avLst/>
          </a:prstGeom>
          <a:solidFill>
            <a:srgbClr val="C9CCD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pic>
        <p:nvPicPr>
          <p:cNvPr id="60"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73652" y="2063025"/>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Oval 60"/>
          <p:cNvSpPr/>
          <p:nvPr/>
        </p:nvSpPr>
        <p:spPr>
          <a:xfrm>
            <a:off x="7661108" y="2518330"/>
            <a:ext cx="978408" cy="978408"/>
          </a:xfrm>
          <a:prstGeom prst="ellipse">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sp>
        <p:nvSpPr>
          <p:cNvPr id="62" name="TextBox 50"/>
          <p:cNvSpPr txBox="1">
            <a:spLocks noChangeArrowheads="1"/>
          </p:cNvSpPr>
          <p:nvPr/>
        </p:nvSpPr>
        <p:spPr bwMode="auto">
          <a:xfrm>
            <a:off x="2881961" y="1528579"/>
            <a:ext cx="1766580" cy="47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296" tIns="46648" rIns="93296" bIns="46648" anchor="b">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sz="1200" b="1" dirty="0">
                <a:latin typeface="Calibri Light" panose="020F0302020204030204" pitchFamily="34" charset="0"/>
              </a:rPr>
              <a:t>Behavioral health</a:t>
            </a:r>
            <a:r>
              <a:rPr lang="en-US" altLang="en-US" sz="1200" b="1" baseline="30000" dirty="0">
                <a:latin typeface="Calibri Light" panose="020F0302020204030204" pitchFamily="34" charset="0"/>
              </a:rPr>
              <a:t>†</a:t>
            </a:r>
            <a:r>
              <a:rPr lang="en-US" altLang="en-US" sz="1200" b="1" dirty="0">
                <a:latin typeface="Calibri Light" panose="020F0302020204030204" pitchFamily="34" charset="0"/>
              </a:rPr>
              <a:t> comorbidity</a:t>
            </a:r>
          </a:p>
        </p:txBody>
      </p:sp>
      <p:sp>
        <p:nvSpPr>
          <p:cNvPr id="67" name="TextBox 51"/>
          <p:cNvSpPr txBox="1">
            <a:spLocks noChangeArrowheads="1"/>
          </p:cNvSpPr>
          <p:nvPr/>
        </p:nvSpPr>
        <p:spPr bwMode="auto">
          <a:xfrm>
            <a:off x="7416816" y="1716996"/>
            <a:ext cx="1466990" cy="2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296" tIns="46648" rIns="93296" bIns="46648" anchor="b">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sz="1200" b="1" dirty="0">
                <a:latin typeface="Calibri Light" panose="020F0302020204030204" pitchFamily="34" charset="0"/>
              </a:rPr>
              <a:t>Both comorbidities</a:t>
            </a:r>
          </a:p>
        </p:txBody>
      </p:sp>
      <p:sp>
        <p:nvSpPr>
          <p:cNvPr id="81" name="TextBox 10"/>
          <p:cNvSpPr txBox="1">
            <a:spLocks noChangeArrowheads="1"/>
          </p:cNvSpPr>
          <p:nvPr/>
        </p:nvSpPr>
        <p:spPr bwMode="auto">
          <a:xfrm>
            <a:off x="5149389" y="1528579"/>
            <a:ext cx="1766580" cy="47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296" tIns="46648" rIns="93296" bIns="46648" anchor="b">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sz="1200" b="1" dirty="0">
                <a:latin typeface="Calibri Light" panose="020F0302020204030204" pitchFamily="34" charset="0"/>
              </a:rPr>
              <a:t>Chronic condition</a:t>
            </a:r>
            <a:r>
              <a:rPr lang="en-US" sz="1200" b="1" baseline="30000" dirty="0"/>
              <a:t>‡</a:t>
            </a:r>
            <a:r>
              <a:rPr lang="en-US" altLang="en-US" sz="1200" b="1" dirty="0">
                <a:latin typeface="Calibri Light" panose="020F0302020204030204" pitchFamily="34" charset="0"/>
              </a:rPr>
              <a:t> comorbidity</a:t>
            </a:r>
          </a:p>
        </p:txBody>
      </p:sp>
      <p:sp>
        <p:nvSpPr>
          <p:cNvPr id="86" name="TextBox 85"/>
          <p:cNvSpPr txBox="1">
            <a:spLocks noChangeArrowheads="1"/>
          </p:cNvSpPr>
          <p:nvPr/>
        </p:nvSpPr>
        <p:spPr bwMode="auto">
          <a:xfrm>
            <a:off x="803322" y="1528579"/>
            <a:ext cx="1511790" cy="47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6648" rIns="0" bIns="46648" anchor="b">
            <a:spAutoFit/>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algn="ctr" eaLnBrk="1" hangingPunct="1"/>
            <a:r>
              <a:rPr lang="en-US" altLang="en-US" sz="1200" b="1" dirty="0">
                <a:latin typeface="Calibri Light" panose="020F0302020204030204" pitchFamily="34" charset="0"/>
              </a:rPr>
              <a:t>Average patient with neither comorbidity</a:t>
            </a:r>
          </a:p>
        </p:txBody>
      </p:sp>
      <p:sp>
        <p:nvSpPr>
          <p:cNvPr id="87" name="Rectangle 86"/>
          <p:cNvSpPr/>
          <p:nvPr/>
        </p:nvSpPr>
        <p:spPr>
          <a:xfrm>
            <a:off x="383291" y="1982866"/>
            <a:ext cx="392548" cy="200648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ctr"/>
          <a:lstStyle/>
          <a:p>
            <a:pPr algn="ctr"/>
            <a:r>
              <a:rPr lang="en-US" sz="1200" b="1" dirty="0"/>
              <a:t>COMMERCIAL</a:t>
            </a:r>
            <a:endParaRPr lang="en-US" sz="1400" b="1" dirty="0"/>
          </a:p>
        </p:txBody>
      </p:sp>
      <p:sp>
        <p:nvSpPr>
          <p:cNvPr id="90" name="Rectangle 89"/>
          <p:cNvSpPr/>
          <p:nvPr/>
        </p:nvSpPr>
        <p:spPr>
          <a:xfrm>
            <a:off x="383291" y="4015825"/>
            <a:ext cx="392548" cy="20064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93296" tIns="46648" rIns="93296" bIns="46648" rtlCol="0" anchor="ctr"/>
          <a:lstStyle/>
          <a:p>
            <a:pPr algn="ctr"/>
            <a:r>
              <a:rPr lang="en-US" sz="1200" b="1" dirty="0"/>
              <a:t>MEDICARE</a:t>
            </a:r>
          </a:p>
        </p:txBody>
      </p:sp>
      <p:pic>
        <p:nvPicPr>
          <p:cNvPr id="91"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96421" y="2646402"/>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Right Arrow 95"/>
          <p:cNvSpPr/>
          <p:nvPr/>
        </p:nvSpPr>
        <p:spPr>
          <a:xfrm>
            <a:off x="2021086" y="2317505"/>
            <a:ext cx="1369408" cy="296493"/>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01" name="Bent Arrow 100"/>
          <p:cNvSpPr/>
          <p:nvPr/>
        </p:nvSpPr>
        <p:spPr>
          <a:xfrm flipV="1">
            <a:off x="2212580" y="2442190"/>
            <a:ext cx="3264947" cy="1063188"/>
          </a:xfrm>
          <a:prstGeom prst="bentArrow">
            <a:avLst>
              <a:gd name="adj1" fmla="val 12600"/>
              <a:gd name="adj2" fmla="val 13948"/>
              <a:gd name="adj3" fmla="val 17451"/>
              <a:gd name="adj4" fmla="val 3022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solidFill>
                <a:schemeClr val="tx1"/>
              </a:solidFill>
            </a:endParaRPr>
          </a:p>
        </p:txBody>
      </p:sp>
      <p:sp>
        <p:nvSpPr>
          <p:cNvPr id="102" name="Right Arrow 101"/>
          <p:cNvSpPr/>
          <p:nvPr/>
        </p:nvSpPr>
        <p:spPr>
          <a:xfrm>
            <a:off x="6523358" y="3208024"/>
            <a:ext cx="847262" cy="296493"/>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04" name="Right Arrow 103"/>
          <p:cNvSpPr/>
          <p:nvPr/>
        </p:nvSpPr>
        <p:spPr>
          <a:xfrm>
            <a:off x="4283082" y="2317505"/>
            <a:ext cx="3133734" cy="313319"/>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07" name="Oval 106"/>
          <p:cNvSpPr/>
          <p:nvPr/>
        </p:nvSpPr>
        <p:spPr>
          <a:xfrm>
            <a:off x="5662247" y="2986468"/>
            <a:ext cx="694944" cy="694944"/>
          </a:xfrm>
          <a:prstGeom prst="ellipse">
            <a:avLst/>
          </a:prstGeom>
          <a:solidFill>
            <a:srgbClr val="7083AE"/>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sp>
        <p:nvSpPr>
          <p:cNvPr id="108" name="Oval 107"/>
          <p:cNvSpPr/>
          <p:nvPr/>
        </p:nvSpPr>
        <p:spPr>
          <a:xfrm>
            <a:off x="3496157" y="2152808"/>
            <a:ext cx="603504" cy="603504"/>
          </a:xfrm>
          <a:prstGeom prst="ellipse">
            <a:avLst/>
          </a:prstGeom>
          <a:solidFill>
            <a:srgbClr val="A2ADC9"/>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pic>
        <p:nvPicPr>
          <p:cNvPr id="109"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44018" y="2093428"/>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8787" y="2972808"/>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Oval 110"/>
          <p:cNvSpPr/>
          <p:nvPr/>
        </p:nvSpPr>
        <p:spPr>
          <a:xfrm>
            <a:off x="1214979" y="4172437"/>
            <a:ext cx="625129" cy="625092"/>
          </a:xfrm>
          <a:prstGeom prst="ellipse">
            <a:avLst/>
          </a:prstGeom>
          <a:solidFill>
            <a:srgbClr val="C9CCD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pic>
        <p:nvPicPr>
          <p:cNvPr id="112"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73652" y="4123851"/>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 name="Right Arrow 112"/>
          <p:cNvSpPr/>
          <p:nvPr/>
        </p:nvSpPr>
        <p:spPr>
          <a:xfrm>
            <a:off x="2021086" y="4372746"/>
            <a:ext cx="1369408" cy="296493"/>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14" name="Right Arrow 113"/>
          <p:cNvSpPr/>
          <p:nvPr/>
        </p:nvSpPr>
        <p:spPr>
          <a:xfrm>
            <a:off x="6523358" y="5260082"/>
            <a:ext cx="864597" cy="296493"/>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15" name="Right Arrow 114"/>
          <p:cNvSpPr/>
          <p:nvPr/>
        </p:nvSpPr>
        <p:spPr>
          <a:xfrm>
            <a:off x="4292412" y="4372745"/>
            <a:ext cx="3124403" cy="313319"/>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16" name="Oval 115"/>
          <p:cNvSpPr/>
          <p:nvPr/>
        </p:nvSpPr>
        <p:spPr>
          <a:xfrm>
            <a:off x="5634914" y="5011312"/>
            <a:ext cx="795528" cy="795528"/>
          </a:xfrm>
          <a:prstGeom prst="ellipse">
            <a:avLst/>
          </a:prstGeom>
          <a:solidFill>
            <a:srgbClr val="7083AE"/>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sp>
        <p:nvSpPr>
          <p:cNvPr id="117" name="Oval 116"/>
          <p:cNvSpPr/>
          <p:nvPr/>
        </p:nvSpPr>
        <p:spPr>
          <a:xfrm>
            <a:off x="3478522" y="4149678"/>
            <a:ext cx="704088" cy="704088"/>
          </a:xfrm>
          <a:prstGeom prst="ellipse">
            <a:avLst/>
          </a:prstGeom>
          <a:solidFill>
            <a:srgbClr val="A2ADC9"/>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pic>
        <p:nvPicPr>
          <p:cNvPr id="118"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76675" y="4140590"/>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8787" y="5047944"/>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 name="Bent Arrow 119"/>
          <p:cNvSpPr/>
          <p:nvPr/>
        </p:nvSpPr>
        <p:spPr>
          <a:xfrm flipV="1">
            <a:off x="2212580" y="4535187"/>
            <a:ext cx="3264947" cy="1063188"/>
          </a:xfrm>
          <a:prstGeom prst="bentArrow">
            <a:avLst>
              <a:gd name="adj1" fmla="val 12600"/>
              <a:gd name="adj2" fmla="val 13948"/>
              <a:gd name="adj3" fmla="val 17451"/>
              <a:gd name="adj4" fmla="val 3022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solidFill>
                <a:schemeClr val="tx1"/>
              </a:solidFill>
            </a:endParaRPr>
          </a:p>
        </p:txBody>
      </p:sp>
      <p:sp>
        <p:nvSpPr>
          <p:cNvPr id="121" name="Rectangle 120"/>
          <p:cNvSpPr/>
          <p:nvPr/>
        </p:nvSpPr>
        <p:spPr>
          <a:xfrm>
            <a:off x="1207583" y="2131770"/>
            <a:ext cx="639920"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1x</a:t>
            </a:r>
            <a:endParaRPr lang="en-US" sz="3200" b="1" dirty="0">
              <a:ln w="18415" cmpd="sng">
                <a:solidFill>
                  <a:schemeClr val="bg1"/>
                </a:solidFill>
                <a:prstDash val="solid"/>
              </a:ln>
              <a:solidFill>
                <a:schemeClr val="bg1"/>
              </a:solidFill>
            </a:endParaRPr>
          </a:p>
        </p:txBody>
      </p:sp>
      <p:sp>
        <p:nvSpPr>
          <p:cNvPr id="122" name="Rectangle 121"/>
          <p:cNvSpPr/>
          <p:nvPr/>
        </p:nvSpPr>
        <p:spPr>
          <a:xfrm>
            <a:off x="3307230" y="2162173"/>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1.6x</a:t>
            </a:r>
            <a:endParaRPr lang="en-US" sz="3200" b="1" dirty="0">
              <a:ln w="18415" cmpd="sng">
                <a:solidFill>
                  <a:schemeClr val="bg1"/>
                </a:solidFill>
                <a:prstDash val="solid"/>
              </a:ln>
              <a:solidFill>
                <a:schemeClr val="bg1"/>
              </a:solidFill>
            </a:endParaRPr>
          </a:p>
        </p:txBody>
      </p:sp>
      <p:sp>
        <p:nvSpPr>
          <p:cNvPr id="123" name="Rectangle 122"/>
          <p:cNvSpPr/>
          <p:nvPr/>
        </p:nvSpPr>
        <p:spPr>
          <a:xfrm>
            <a:off x="5542000" y="3041553"/>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2.1x</a:t>
            </a:r>
            <a:endParaRPr lang="en-US" sz="3200" b="1" dirty="0">
              <a:ln w="18415" cmpd="sng">
                <a:solidFill>
                  <a:schemeClr val="bg1"/>
                </a:solidFill>
                <a:prstDash val="solid"/>
              </a:ln>
              <a:solidFill>
                <a:schemeClr val="bg1"/>
              </a:solidFill>
            </a:endParaRPr>
          </a:p>
        </p:txBody>
      </p:sp>
      <p:sp>
        <p:nvSpPr>
          <p:cNvPr id="124" name="Rectangle 123"/>
          <p:cNvSpPr/>
          <p:nvPr/>
        </p:nvSpPr>
        <p:spPr>
          <a:xfrm>
            <a:off x="7659633" y="2715147"/>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4.2x</a:t>
            </a:r>
            <a:endParaRPr lang="en-US" sz="3200" b="1" dirty="0">
              <a:ln w="18415" cmpd="sng">
                <a:solidFill>
                  <a:schemeClr val="bg1"/>
                </a:solidFill>
                <a:prstDash val="solid"/>
              </a:ln>
              <a:solidFill>
                <a:schemeClr val="bg1"/>
              </a:solidFill>
            </a:endParaRPr>
          </a:p>
        </p:txBody>
      </p:sp>
      <p:sp>
        <p:nvSpPr>
          <p:cNvPr id="125" name="Rectangle 124"/>
          <p:cNvSpPr/>
          <p:nvPr/>
        </p:nvSpPr>
        <p:spPr>
          <a:xfrm>
            <a:off x="5541999" y="5116689"/>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2.8x</a:t>
            </a:r>
            <a:endParaRPr lang="en-US" sz="3200" b="1" dirty="0">
              <a:ln w="18415" cmpd="sng">
                <a:solidFill>
                  <a:schemeClr val="bg1"/>
                </a:solidFill>
                <a:prstDash val="solid"/>
              </a:ln>
              <a:solidFill>
                <a:schemeClr val="bg1"/>
              </a:solidFill>
            </a:endParaRPr>
          </a:p>
        </p:txBody>
      </p:sp>
      <p:sp>
        <p:nvSpPr>
          <p:cNvPr id="126" name="Rectangle 125"/>
          <p:cNvSpPr/>
          <p:nvPr/>
        </p:nvSpPr>
        <p:spPr>
          <a:xfrm>
            <a:off x="3339887" y="4209335"/>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2.2x</a:t>
            </a:r>
            <a:endParaRPr lang="en-US" sz="3200" b="1" dirty="0">
              <a:ln w="18415" cmpd="sng">
                <a:solidFill>
                  <a:schemeClr val="bg1"/>
                </a:solidFill>
                <a:prstDash val="solid"/>
              </a:ln>
              <a:solidFill>
                <a:schemeClr val="bg1"/>
              </a:solidFill>
            </a:endParaRPr>
          </a:p>
        </p:txBody>
      </p:sp>
      <p:sp>
        <p:nvSpPr>
          <p:cNvPr id="127" name="Rectangle 126"/>
          <p:cNvSpPr/>
          <p:nvPr/>
        </p:nvSpPr>
        <p:spPr>
          <a:xfrm>
            <a:off x="1207583" y="4192596"/>
            <a:ext cx="639920"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1x</a:t>
            </a:r>
            <a:endParaRPr lang="en-US" sz="3200" b="1" dirty="0">
              <a:ln w="18415" cmpd="sng">
                <a:solidFill>
                  <a:schemeClr val="bg1"/>
                </a:solidFill>
                <a:prstDash val="solid"/>
              </a:ln>
              <a:solidFill>
                <a:schemeClr val="bg1"/>
              </a:solidFill>
            </a:endParaRPr>
          </a:p>
        </p:txBody>
      </p:sp>
      <p:sp>
        <p:nvSpPr>
          <p:cNvPr id="128" name="Oval 127"/>
          <p:cNvSpPr/>
          <p:nvPr/>
        </p:nvSpPr>
        <p:spPr>
          <a:xfrm>
            <a:off x="7302274" y="4171081"/>
            <a:ext cx="1696072" cy="1695972"/>
          </a:xfrm>
          <a:prstGeom prst="ellipse">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a:defRPr/>
            </a:pPr>
            <a:endParaRPr lang="en-US"/>
          </a:p>
        </p:txBody>
      </p:sp>
      <p:pic>
        <p:nvPicPr>
          <p:cNvPr id="129" name="Picture 9" descr="http://www.clker.com/cliparts/b/f/d/3/k/d/man-figure-symbo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96418" y="4686065"/>
            <a:ext cx="307783" cy="722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Rectangle 129"/>
          <p:cNvSpPr/>
          <p:nvPr/>
        </p:nvSpPr>
        <p:spPr>
          <a:xfrm>
            <a:off x="7659633" y="4726679"/>
            <a:ext cx="981359" cy="584775"/>
          </a:xfrm>
          <a:prstGeom prst="rect">
            <a:avLst/>
          </a:prstGeom>
          <a:noFill/>
          <a:effectLst/>
        </p:spPr>
        <p:txBody>
          <a:bodyPr wrap="none" lIns="91440" tIns="45720" rIns="91440" bIns="45720">
            <a:spAutoFit/>
          </a:bodyPr>
          <a:lstStyle/>
          <a:p>
            <a:pPr algn="ctr"/>
            <a:r>
              <a:rPr lang="en-US" sz="3200" b="1" dirty="0" smtClean="0">
                <a:ln w="18415" cmpd="sng">
                  <a:solidFill>
                    <a:schemeClr val="bg1"/>
                  </a:solidFill>
                  <a:prstDash val="solid"/>
                </a:ln>
                <a:solidFill>
                  <a:schemeClr val="bg1"/>
                </a:solidFill>
              </a:rPr>
              <a:t>7.0x</a:t>
            </a:r>
            <a:endParaRPr lang="en-US" sz="3200" b="1" dirty="0">
              <a:ln w="18415" cmpd="sng">
                <a:solidFill>
                  <a:schemeClr val="bg1"/>
                </a:solidFill>
                <a:prstDash val="solid"/>
              </a:ln>
              <a:solidFill>
                <a:schemeClr val="bg1"/>
              </a:solidFill>
            </a:endParaRPr>
          </a:p>
        </p:txBody>
      </p:sp>
    </p:spTree>
    <p:extLst>
      <p:ext uri="{BB962C8B-B14F-4D97-AF65-F5344CB8AC3E}">
        <p14:creationId xmlns:p14="http://schemas.microsoft.com/office/powerpoint/2010/main" val="4631202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52846426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94230"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30" name="Rectangle 2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400">
              <a:latin typeface="Calibri Light"/>
              <a:sym typeface="Calibri Light"/>
            </a:endParaRPr>
          </a:p>
        </p:txBody>
      </p:sp>
      <p:sp>
        <p:nvSpPr>
          <p:cNvPr id="10" name="Isosceles Triangle 9"/>
          <p:cNvSpPr/>
          <p:nvPr/>
        </p:nvSpPr>
        <p:spPr>
          <a:xfrm>
            <a:off x="2183545" y="414307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p:txBody>
          <a:bodyPr/>
          <a:lstStyle/>
          <a:p>
            <a:r>
              <a:rPr lang="en-US" dirty="0" smtClean="0"/>
              <a:t>Topics in the 2013 cost trends report</a:t>
            </a:r>
            <a:endParaRPr lang="en-US" dirty="0"/>
          </a:p>
        </p:txBody>
      </p:sp>
      <p:sp>
        <p:nvSpPr>
          <p:cNvPr id="11" name="Oval 10"/>
          <p:cNvSpPr/>
          <p:nvPr/>
        </p:nvSpPr>
        <p:spPr>
          <a:xfrm>
            <a:off x="3845501" y="3056291"/>
            <a:ext cx="2681115" cy="1086780"/>
          </a:xfrm>
          <a:prstGeom prst="ellipse">
            <a:avLst/>
          </a:prstGeom>
          <a:solidFill>
            <a:srgbClr val="DFE5E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2400" b="1" dirty="0">
                <a:solidFill>
                  <a:schemeClr val="tx1"/>
                </a:solidFill>
              </a:rPr>
              <a:t>2013 cost trends report</a:t>
            </a:r>
          </a:p>
        </p:txBody>
      </p:sp>
      <p:sp>
        <p:nvSpPr>
          <p:cNvPr id="14" name="Rectangle 13"/>
          <p:cNvSpPr/>
          <p:nvPr/>
        </p:nvSpPr>
        <p:spPr>
          <a:xfrm>
            <a:off x="3751551" y="1176259"/>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Trends in spending</a:t>
            </a:r>
          </a:p>
        </p:txBody>
      </p:sp>
      <p:sp>
        <p:nvSpPr>
          <p:cNvPr id="15" name="Rectangle 14"/>
          <p:cNvSpPr/>
          <p:nvPr/>
        </p:nvSpPr>
        <p:spPr>
          <a:xfrm>
            <a:off x="5321177" y="1176260"/>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The MA delivery system</a:t>
            </a:r>
          </a:p>
        </p:txBody>
      </p:sp>
      <p:sp>
        <p:nvSpPr>
          <p:cNvPr id="16" name="Rectangle 15"/>
          <p:cNvSpPr/>
          <p:nvPr/>
        </p:nvSpPr>
        <p:spPr>
          <a:xfrm>
            <a:off x="6889182" y="1176259"/>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Quality and access</a:t>
            </a:r>
          </a:p>
        </p:txBody>
      </p:sp>
      <p:sp>
        <p:nvSpPr>
          <p:cNvPr id="17" name="Rectangle 16"/>
          <p:cNvSpPr/>
          <p:nvPr/>
        </p:nvSpPr>
        <p:spPr>
          <a:xfrm>
            <a:off x="2183545" y="1176259"/>
            <a:ext cx="1299076" cy="1429631"/>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Levels of spending</a:t>
            </a:r>
          </a:p>
        </p:txBody>
      </p:sp>
      <p:cxnSp>
        <p:nvCxnSpPr>
          <p:cNvPr id="20" name="Straight Connector 19"/>
          <p:cNvCxnSpPr/>
          <p:nvPr/>
        </p:nvCxnSpPr>
        <p:spPr>
          <a:xfrm>
            <a:off x="2520472" y="1628610"/>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520472" y="1349791"/>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Up-Down Arrow 21"/>
          <p:cNvSpPr/>
          <p:nvPr/>
        </p:nvSpPr>
        <p:spPr>
          <a:xfrm>
            <a:off x="2734291" y="1349790"/>
            <a:ext cx="171591" cy="278820"/>
          </a:xfrm>
          <a:prstGeom prst="up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4" name="Freeform 23"/>
          <p:cNvSpPr/>
          <p:nvPr/>
        </p:nvSpPr>
        <p:spPr>
          <a:xfrm>
            <a:off x="3978329" y="1371238"/>
            <a:ext cx="825784" cy="257372"/>
          </a:xfrm>
          <a:custGeom>
            <a:avLst/>
            <a:gdLst>
              <a:gd name="connsiteX0" fmla="*/ 0 w 809297"/>
              <a:gd name="connsiteY0" fmla="*/ 252248 h 252248"/>
              <a:gd name="connsiteX1" fmla="*/ 84083 w 809297"/>
              <a:gd name="connsiteY1" fmla="*/ 231227 h 252248"/>
              <a:gd name="connsiteX2" fmla="*/ 157655 w 809297"/>
              <a:gd name="connsiteY2" fmla="*/ 189186 h 252248"/>
              <a:gd name="connsiteX3" fmla="*/ 220717 w 809297"/>
              <a:gd name="connsiteY3" fmla="*/ 168165 h 252248"/>
              <a:gd name="connsiteX4" fmla="*/ 515007 w 809297"/>
              <a:gd name="connsiteY4" fmla="*/ 168165 h 252248"/>
              <a:gd name="connsiteX5" fmla="*/ 578069 w 809297"/>
              <a:gd name="connsiteY5" fmla="*/ 126124 h 252248"/>
              <a:gd name="connsiteX6" fmla="*/ 599090 w 809297"/>
              <a:gd name="connsiteY6" fmla="*/ 94593 h 252248"/>
              <a:gd name="connsiteX7" fmla="*/ 630621 w 809297"/>
              <a:gd name="connsiteY7" fmla="*/ 84083 h 252248"/>
              <a:gd name="connsiteX8" fmla="*/ 788276 w 809297"/>
              <a:gd name="connsiteY8" fmla="*/ 63062 h 252248"/>
              <a:gd name="connsiteX9" fmla="*/ 809297 w 809297"/>
              <a:gd name="connsiteY9" fmla="*/ 0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297" h="252248">
                <a:moveTo>
                  <a:pt x="0" y="252248"/>
                </a:moveTo>
                <a:cubicBezTo>
                  <a:pt x="19995" y="248249"/>
                  <a:pt x="62533" y="242002"/>
                  <a:pt x="84083" y="231227"/>
                </a:cubicBezTo>
                <a:cubicBezTo>
                  <a:pt x="159918" y="193310"/>
                  <a:pt x="65533" y="226035"/>
                  <a:pt x="157655" y="189186"/>
                </a:cubicBezTo>
                <a:cubicBezTo>
                  <a:pt x="178228" y="180957"/>
                  <a:pt x="220717" y="168165"/>
                  <a:pt x="220717" y="168165"/>
                </a:cubicBezTo>
                <a:cubicBezTo>
                  <a:pt x="300812" y="173505"/>
                  <a:pt x="432657" y="189836"/>
                  <a:pt x="515007" y="168165"/>
                </a:cubicBezTo>
                <a:cubicBezTo>
                  <a:pt x="539439" y="161736"/>
                  <a:pt x="578069" y="126124"/>
                  <a:pt x="578069" y="126124"/>
                </a:cubicBezTo>
                <a:cubicBezTo>
                  <a:pt x="585076" y="115614"/>
                  <a:pt x="589226" y="102484"/>
                  <a:pt x="599090" y="94593"/>
                </a:cubicBezTo>
                <a:cubicBezTo>
                  <a:pt x="607741" y="87672"/>
                  <a:pt x="619968" y="87127"/>
                  <a:pt x="630621" y="84083"/>
                </a:cubicBezTo>
                <a:cubicBezTo>
                  <a:pt x="695619" y="65512"/>
                  <a:pt x="697347" y="71328"/>
                  <a:pt x="788276" y="63062"/>
                </a:cubicBezTo>
                <a:lnTo>
                  <a:pt x="809297" y="0"/>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pSp>
        <p:nvGrpSpPr>
          <p:cNvPr id="25" name="Group 24"/>
          <p:cNvGrpSpPr/>
          <p:nvPr/>
        </p:nvGrpSpPr>
        <p:grpSpPr>
          <a:xfrm>
            <a:off x="5729376" y="1336801"/>
            <a:ext cx="539501" cy="395067"/>
            <a:chOff x="-2328285" y="2116138"/>
            <a:chExt cx="1885950" cy="1381125"/>
          </a:xfrm>
          <a:solidFill>
            <a:schemeClr val="bg1">
              <a:lumMod val="75000"/>
            </a:schemeClr>
          </a:solidFill>
        </p:grpSpPr>
        <p:sp>
          <p:nvSpPr>
            <p:cNvPr id="26"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4" name="Content Placeholder 2"/>
          <p:cNvSpPr txBox="1">
            <a:spLocks/>
          </p:cNvSpPr>
          <p:nvPr/>
        </p:nvSpPr>
        <p:spPr bwMode="auto">
          <a:xfrm>
            <a:off x="621660" y="1639852"/>
            <a:ext cx="140241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Profile of Massachusetts</a:t>
            </a:r>
          </a:p>
        </p:txBody>
      </p:sp>
      <p:sp>
        <p:nvSpPr>
          <p:cNvPr id="35" name="Content Placeholder 2"/>
          <p:cNvSpPr txBox="1">
            <a:spLocks/>
          </p:cNvSpPr>
          <p:nvPr/>
        </p:nvSpPr>
        <p:spPr bwMode="auto">
          <a:xfrm>
            <a:off x="621660" y="5182676"/>
            <a:ext cx="14024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Deep-dives</a:t>
            </a:r>
          </a:p>
        </p:txBody>
      </p:sp>
      <p:sp>
        <p:nvSpPr>
          <p:cNvPr id="13" name="Isosceles Triangle 12"/>
          <p:cNvSpPr/>
          <p:nvPr/>
        </p:nvSpPr>
        <p:spPr>
          <a:xfrm flipH="1" flipV="1">
            <a:off x="2183545" y="260589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2" name="Rectangle 31"/>
          <p:cNvSpPr/>
          <p:nvPr/>
        </p:nvSpPr>
        <p:spPr>
          <a:xfrm>
            <a:off x="2183545" y="4593472"/>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Hospital operating expenses</a:t>
            </a:r>
          </a:p>
        </p:txBody>
      </p:sp>
      <p:sp>
        <p:nvSpPr>
          <p:cNvPr id="33" name="Rectangle 32"/>
          <p:cNvSpPr/>
          <p:nvPr/>
        </p:nvSpPr>
        <p:spPr>
          <a:xfrm>
            <a:off x="4536364" y="4593473"/>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Wasteful spending</a:t>
            </a:r>
          </a:p>
        </p:txBody>
      </p:sp>
      <p:sp>
        <p:nvSpPr>
          <p:cNvPr id="36" name="Rectangle 35"/>
          <p:cNvSpPr/>
          <p:nvPr/>
        </p:nvSpPr>
        <p:spPr>
          <a:xfrm>
            <a:off x="6889182" y="4593472"/>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High-cost patients</a:t>
            </a:r>
          </a:p>
        </p:txBody>
      </p:sp>
      <p:pic>
        <p:nvPicPr>
          <p:cNvPr id="37" name="Picture 35" descr="C:\Users\jyyang\AppData\Local\Microsoft\Windows\Temporary Internet Files\Content.IE5\LBPHHNFX\MC900319486[1].wmf"/>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8637" y="4682780"/>
            <a:ext cx="729025" cy="428964"/>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4960790" y="4614636"/>
            <a:ext cx="450133" cy="565251"/>
          </a:xfrm>
          <a:prstGeom prst="rect">
            <a:avLst/>
          </a:prstGeom>
          <a:noFill/>
        </p:spPr>
        <p:txBody>
          <a:bodyPr wrap="none" lIns="93296" tIns="0" rIns="93296" bIns="0">
            <a:spAutoFit/>
          </a:bodyPr>
          <a:lstStyle/>
          <a:p>
            <a:pPr algn="ctr"/>
            <a:r>
              <a:rPr lang="en-US" sz="3700" dirty="0">
                <a:ln w="18415" cmpd="sng">
                  <a:solidFill>
                    <a:srgbClr val="006C31"/>
                  </a:solidFill>
                  <a:prstDash val="solid"/>
                </a:ln>
                <a:solidFill>
                  <a:srgbClr val="006C31"/>
                </a:solidFill>
                <a:effectLst>
                  <a:outerShdw blurRad="63500" dir="3600000" algn="tl" rotWithShape="0">
                    <a:srgbClr val="000000">
                      <a:alpha val="70000"/>
                    </a:srgbClr>
                  </a:outerShdw>
                </a:effectLst>
              </a:rPr>
              <a:t>$</a:t>
            </a:r>
          </a:p>
        </p:txBody>
      </p:sp>
      <p:pic>
        <p:nvPicPr>
          <p:cNvPr id="39" name="Picture 9" descr="http://www.clker.com/cliparts/b/f/d/3/k/d/man-figure-symbol-hi.png"/>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15630" y="4654197"/>
            <a:ext cx="246914" cy="579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p:cNvGrpSpPr/>
          <p:nvPr/>
        </p:nvGrpSpPr>
        <p:grpSpPr>
          <a:xfrm>
            <a:off x="7331242" y="1268359"/>
            <a:ext cx="414956" cy="371493"/>
            <a:chOff x="7155533" y="1218781"/>
            <a:chExt cx="480218" cy="417299"/>
          </a:xfrm>
        </p:grpSpPr>
        <p:sp>
          <p:nvSpPr>
            <p:cNvPr id="40" name="Oval 39"/>
            <p:cNvSpPr/>
            <p:nvPr/>
          </p:nvSpPr>
          <p:spPr>
            <a:xfrm rot="738351">
              <a:off x="7184962" y="1218781"/>
              <a:ext cx="417299" cy="417299"/>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1" name="Oval 40"/>
            <p:cNvSpPr/>
            <p:nvPr/>
          </p:nvSpPr>
          <p:spPr>
            <a:xfrm rot="738351">
              <a:off x="7250421" y="1284240"/>
              <a:ext cx="286381" cy="286382"/>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2" name="Rounded Rectangle 41"/>
            <p:cNvSpPr/>
            <p:nvPr/>
          </p:nvSpPr>
          <p:spPr>
            <a:xfrm rot="738351">
              <a:off x="7155533" y="1373132"/>
              <a:ext cx="480218" cy="101997"/>
            </a:xfrm>
            <a:prstGeom prst="roundRect">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bg1">
                      <a:lumMod val="50000"/>
                    </a:schemeClr>
                  </a:solidFill>
                  <a:latin typeface="Capture it" panose="02000500000000000000" pitchFamily="2" charset="0"/>
                </a:rPr>
                <a:t>APPROVED</a:t>
              </a:r>
            </a:p>
          </p:txBody>
        </p:sp>
        <p:sp>
          <p:nvSpPr>
            <p:cNvPr id="43" name="5-Point Star 42"/>
            <p:cNvSpPr/>
            <p:nvPr/>
          </p:nvSpPr>
          <p:spPr>
            <a:xfrm rot="738351">
              <a:off x="7381879" y="1298447"/>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4" name="5-Point Star 43"/>
            <p:cNvSpPr/>
            <p:nvPr/>
          </p:nvSpPr>
          <p:spPr>
            <a:xfrm rot="738351">
              <a:off x="7340009" y="1490389"/>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5" name="5-Point Star 44"/>
            <p:cNvSpPr/>
            <p:nvPr/>
          </p:nvSpPr>
          <p:spPr>
            <a:xfrm rot="738351">
              <a:off x="7319982" y="1301466"/>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6" name="5-Point Star 45"/>
            <p:cNvSpPr/>
            <p:nvPr/>
          </p:nvSpPr>
          <p:spPr>
            <a:xfrm rot="738351">
              <a:off x="7282020" y="1475489"/>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7" name="5-Point Star 46"/>
            <p:cNvSpPr/>
            <p:nvPr/>
          </p:nvSpPr>
          <p:spPr>
            <a:xfrm rot="738351">
              <a:off x="7458550" y="1331694"/>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8" name="5-Point Star 47"/>
            <p:cNvSpPr/>
            <p:nvPr/>
          </p:nvSpPr>
          <p:spPr>
            <a:xfrm rot="738351">
              <a:off x="7420588" y="1505718"/>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9" name="Rectangle 48"/>
            <p:cNvSpPr/>
            <p:nvPr/>
          </p:nvSpPr>
          <p:spPr>
            <a:xfrm rot="738351">
              <a:off x="7236380" y="1263154"/>
              <a:ext cx="317606" cy="330489"/>
            </a:xfrm>
            <a:prstGeom prst="rect">
              <a:avLst/>
            </a:prstGeom>
            <a:noFill/>
          </p:spPr>
          <p:txBody>
            <a:bodyPr wrap="none" lIns="91440" tIns="45720" rIns="91440" bIns="45720">
              <a:prstTxWarp prst="textArchUp">
                <a:avLst/>
              </a:prstTxWarp>
              <a:spAutoFit/>
            </a:bodyPr>
            <a:lstStyle/>
            <a:p>
              <a:pPr algn="ctr"/>
              <a:r>
                <a:rPr lang="en-US" sz="600" dirty="0">
                  <a:solidFill>
                    <a:schemeClr val="bg1">
                      <a:lumMod val="50000"/>
                    </a:schemeClr>
                  </a:solidFill>
                  <a:latin typeface="Capture it" panose="02000500000000000000" pitchFamily="2" charset="0"/>
                </a:rPr>
                <a:t>QUALITY</a:t>
              </a:r>
            </a:p>
          </p:txBody>
        </p:sp>
        <p:sp>
          <p:nvSpPr>
            <p:cNvPr id="50" name="Rectangle 49"/>
            <p:cNvSpPr/>
            <p:nvPr/>
          </p:nvSpPr>
          <p:spPr>
            <a:xfrm rot="738351">
              <a:off x="7232830" y="1292222"/>
              <a:ext cx="317606" cy="330489"/>
            </a:xfrm>
            <a:prstGeom prst="rect">
              <a:avLst/>
            </a:prstGeom>
            <a:noFill/>
          </p:spPr>
          <p:txBody>
            <a:bodyPr wrap="none" lIns="91440" tIns="45720" rIns="91440" bIns="45720">
              <a:prstTxWarp prst="textArchDown">
                <a:avLst>
                  <a:gd name="adj" fmla="val 21121370"/>
                </a:avLst>
              </a:prstTxWarp>
              <a:spAutoFit/>
            </a:bodyPr>
            <a:lstStyle/>
            <a:p>
              <a:pPr algn="ctr"/>
              <a:r>
                <a:rPr lang="en-US" sz="600" dirty="0">
                  <a:solidFill>
                    <a:schemeClr val="bg1">
                      <a:lumMod val="50000"/>
                    </a:schemeClr>
                  </a:solidFill>
                  <a:latin typeface="Capture it" panose="02000500000000000000" pitchFamily="2" charset="0"/>
                </a:rPr>
                <a:t>Control</a:t>
              </a:r>
            </a:p>
          </p:txBody>
        </p:sp>
      </p:grpSp>
    </p:spTree>
    <p:extLst>
      <p:ext uri="{BB962C8B-B14F-4D97-AF65-F5344CB8AC3E}">
        <p14:creationId xmlns:p14="http://schemas.microsoft.com/office/powerpoint/2010/main" val="2673718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43513568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10256"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621" y="1621"/>
                        <a:ext cx="1619" cy="1619"/>
                      </a:xfrm>
                      <a:prstGeom prst="rect">
                        <a:avLst/>
                      </a:prstGeom>
                    </p:spPr>
                  </p:pic>
                </p:oleObj>
              </mc:Fallback>
            </mc:AlternateContent>
          </a:graphicData>
        </a:graphic>
      </p:graphicFrame>
      <p:sp>
        <p:nvSpPr>
          <p:cNvPr id="30" name="Rectangle 29"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400">
              <a:latin typeface="Calibri Light"/>
              <a:sym typeface="Calibri Light"/>
            </a:endParaRPr>
          </a:p>
        </p:txBody>
      </p:sp>
      <p:sp>
        <p:nvSpPr>
          <p:cNvPr id="36" name="Rectangle 35"/>
          <p:cNvSpPr/>
          <p:nvPr/>
        </p:nvSpPr>
        <p:spPr>
          <a:xfrm>
            <a:off x="2183545" y="4593472"/>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Hospital operating expenses</a:t>
            </a:r>
          </a:p>
        </p:txBody>
      </p:sp>
      <p:sp>
        <p:nvSpPr>
          <p:cNvPr id="37" name="Rectangle 36"/>
          <p:cNvSpPr/>
          <p:nvPr/>
        </p:nvSpPr>
        <p:spPr>
          <a:xfrm>
            <a:off x="4536364" y="4593473"/>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Wasteful spending</a:t>
            </a:r>
          </a:p>
        </p:txBody>
      </p:sp>
      <p:sp>
        <p:nvSpPr>
          <p:cNvPr id="38" name="Rectangle 37"/>
          <p:cNvSpPr/>
          <p:nvPr/>
        </p:nvSpPr>
        <p:spPr>
          <a:xfrm>
            <a:off x="6889182" y="4593472"/>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6592" tIns="466481" rIns="186592" bIns="46648" rtlCol="0" anchor="ctr"/>
          <a:lstStyle/>
          <a:p>
            <a:pPr algn="ctr"/>
            <a:r>
              <a:rPr lang="en-US" sz="1800" dirty="0">
                <a:solidFill>
                  <a:schemeClr val="tx1"/>
                </a:solidFill>
                <a:latin typeface="Calibri Light" panose="020F0302020204030204" pitchFamily="34" charset="0"/>
              </a:rPr>
              <a:t>High-cost patients</a:t>
            </a:r>
          </a:p>
        </p:txBody>
      </p:sp>
      <p:pic>
        <p:nvPicPr>
          <p:cNvPr id="39" name="Picture 35" descr="C:\Users\jyyang\AppData\Local\Microsoft\Windows\Temporary Internet Files\Content.IE5\LBPHHNFX\MC900319486[1].wmf"/>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8637" y="4682780"/>
            <a:ext cx="729025" cy="428964"/>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p:cNvSpPr/>
          <p:nvPr/>
        </p:nvSpPr>
        <p:spPr>
          <a:xfrm>
            <a:off x="4960790" y="4614636"/>
            <a:ext cx="450133" cy="565251"/>
          </a:xfrm>
          <a:prstGeom prst="rect">
            <a:avLst/>
          </a:prstGeom>
          <a:noFill/>
        </p:spPr>
        <p:txBody>
          <a:bodyPr wrap="none" lIns="93296" tIns="0" rIns="93296" bIns="0">
            <a:spAutoFit/>
          </a:bodyPr>
          <a:lstStyle/>
          <a:p>
            <a:pPr algn="ctr"/>
            <a:r>
              <a:rPr lang="en-US" sz="3700" dirty="0">
                <a:ln w="18415" cmpd="sng">
                  <a:solidFill>
                    <a:srgbClr val="006C31"/>
                  </a:solidFill>
                  <a:prstDash val="solid"/>
                </a:ln>
                <a:solidFill>
                  <a:srgbClr val="006C31"/>
                </a:solidFill>
                <a:effectLst>
                  <a:outerShdw blurRad="63500" dir="3600000" algn="tl" rotWithShape="0">
                    <a:srgbClr val="000000">
                      <a:alpha val="70000"/>
                    </a:srgbClr>
                  </a:outerShdw>
                </a:effectLst>
              </a:rPr>
              <a:t>$</a:t>
            </a:r>
          </a:p>
        </p:txBody>
      </p:sp>
      <p:pic>
        <p:nvPicPr>
          <p:cNvPr id="41" name="Picture 9" descr="http://www.clker.com/cliparts/b/f/d/3/k/d/man-figure-symbol-hi.png"/>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15630" y="4654197"/>
            <a:ext cx="246914" cy="579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Content Placeholder 2"/>
          <p:cNvSpPr txBox="1">
            <a:spLocks/>
          </p:cNvSpPr>
          <p:nvPr/>
        </p:nvSpPr>
        <p:spPr bwMode="auto">
          <a:xfrm>
            <a:off x="621660" y="5182676"/>
            <a:ext cx="14024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Deep-dives</a:t>
            </a:r>
          </a:p>
        </p:txBody>
      </p:sp>
      <p:sp>
        <p:nvSpPr>
          <p:cNvPr id="32" name="Rectangle 31"/>
          <p:cNvSpPr/>
          <p:nvPr/>
        </p:nvSpPr>
        <p:spPr>
          <a:xfrm>
            <a:off x="525499" y="944768"/>
            <a:ext cx="8390103" cy="2654912"/>
          </a:xfrm>
          <a:prstGeom prst="rect">
            <a:avLst/>
          </a:prstGeom>
          <a:solidFill>
            <a:srgbClr val="C3CFE1">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 name="Title 1"/>
          <p:cNvSpPr>
            <a:spLocks noGrp="1"/>
          </p:cNvSpPr>
          <p:nvPr>
            <p:ph type="title"/>
          </p:nvPr>
        </p:nvSpPr>
        <p:spPr/>
        <p:txBody>
          <a:bodyPr/>
          <a:lstStyle/>
          <a:p>
            <a:r>
              <a:rPr lang="en-US" dirty="0" smtClean="0"/>
              <a:t>Topics in the 2013 cost trends report</a:t>
            </a:r>
            <a:endParaRPr lang="en-US" dirty="0"/>
          </a:p>
        </p:txBody>
      </p:sp>
      <p:sp>
        <p:nvSpPr>
          <p:cNvPr id="10" name="Isosceles Triangle 9"/>
          <p:cNvSpPr/>
          <p:nvPr/>
        </p:nvSpPr>
        <p:spPr>
          <a:xfrm>
            <a:off x="2183545" y="414307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4" name="Rectangle 13"/>
          <p:cNvSpPr/>
          <p:nvPr/>
        </p:nvSpPr>
        <p:spPr>
          <a:xfrm>
            <a:off x="3751551" y="1176259"/>
            <a:ext cx="1299076" cy="1429631"/>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Trends in spending</a:t>
            </a:r>
          </a:p>
        </p:txBody>
      </p:sp>
      <p:sp>
        <p:nvSpPr>
          <p:cNvPr id="15" name="Rectangle 14"/>
          <p:cNvSpPr/>
          <p:nvPr/>
        </p:nvSpPr>
        <p:spPr>
          <a:xfrm>
            <a:off x="5321177" y="1176260"/>
            <a:ext cx="1299076" cy="1429631"/>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The MA delivery system</a:t>
            </a:r>
          </a:p>
        </p:txBody>
      </p:sp>
      <p:sp>
        <p:nvSpPr>
          <p:cNvPr id="16" name="Rectangle 15"/>
          <p:cNvSpPr/>
          <p:nvPr/>
        </p:nvSpPr>
        <p:spPr>
          <a:xfrm>
            <a:off x="6889182" y="1176259"/>
            <a:ext cx="1299076" cy="1429631"/>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Quality and access</a:t>
            </a:r>
          </a:p>
        </p:txBody>
      </p:sp>
      <p:sp>
        <p:nvSpPr>
          <p:cNvPr id="17" name="Rectangle 16"/>
          <p:cNvSpPr/>
          <p:nvPr/>
        </p:nvSpPr>
        <p:spPr>
          <a:xfrm>
            <a:off x="2183545" y="1176259"/>
            <a:ext cx="1299076" cy="1429631"/>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7933" tIns="466481" rIns="167933" bIns="46648" rtlCol="0" anchor="ctr"/>
          <a:lstStyle/>
          <a:p>
            <a:pPr algn="ctr"/>
            <a:r>
              <a:rPr lang="en-US" sz="1800" dirty="0">
                <a:solidFill>
                  <a:schemeClr val="tx1"/>
                </a:solidFill>
                <a:latin typeface="Calibri Light" panose="020F0302020204030204" pitchFamily="34" charset="0"/>
              </a:rPr>
              <a:t>Levels of spending</a:t>
            </a:r>
          </a:p>
        </p:txBody>
      </p:sp>
      <p:sp>
        <p:nvSpPr>
          <p:cNvPr id="31" name="Rectangle 30"/>
          <p:cNvSpPr/>
          <p:nvPr/>
        </p:nvSpPr>
        <p:spPr>
          <a:xfrm>
            <a:off x="525499" y="3569806"/>
            <a:ext cx="8390103" cy="2654912"/>
          </a:xfrm>
          <a:prstGeom prst="rect">
            <a:avLst/>
          </a:prstGeom>
          <a:solidFill>
            <a:schemeClr val="bg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11" name="Oval 10"/>
          <p:cNvSpPr/>
          <p:nvPr/>
        </p:nvSpPr>
        <p:spPr>
          <a:xfrm>
            <a:off x="3845501" y="3056291"/>
            <a:ext cx="2681115" cy="1086780"/>
          </a:xfrm>
          <a:prstGeom prst="ellipse">
            <a:avLst/>
          </a:prstGeom>
          <a:solidFill>
            <a:srgbClr val="DFE5E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2400" b="1" dirty="0">
                <a:solidFill>
                  <a:schemeClr val="tx1"/>
                </a:solidFill>
              </a:rPr>
              <a:t>2013 cost trends report</a:t>
            </a:r>
          </a:p>
        </p:txBody>
      </p:sp>
      <p:sp>
        <p:nvSpPr>
          <p:cNvPr id="34" name="Content Placeholder 2"/>
          <p:cNvSpPr txBox="1">
            <a:spLocks/>
          </p:cNvSpPr>
          <p:nvPr/>
        </p:nvSpPr>
        <p:spPr bwMode="auto">
          <a:xfrm>
            <a:off x="621660" y="1639852"/>
            <a:ext cx="140241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sz="1800" b="1" dirty="0" smtClean="0">
                <a:latin typeface="Calibri Light" panose="020F0302020204030204" pitchFamily="34" charset="0"/>
              </a:rPr>
              <a:t>Profile of Massachusetts</a:t>
            </a:r>
          </a:p>
        </p:txBody>
      </p:sp>
      <p:sp>
        <p:nvSpPr>
          <p:cNvPr id="13" name="Isosceles Triangle 12"/>
          <p:cNvSpPr/>
          <p:nvPr/>
        </p:nvSpPr>
        <p:spPr>
          <a:xfrm flipH="1" flipV="1">
            <a:off x="2183545" y="2605891"/>
            <a:ext cx="6004624" cy="450400"/>
          </a:xfrm>
          <a:prstGeom prst="triangl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cxnSp>
        <p:nvCxnSpPr>
          <p:cNvPr id="53" name="Straight Connector 52"/>
          <p:cNvCxnSpPr/>
          <p:nvPr/>
        </p:nvCxnSpPr>
        <p:spPr>
          <a:xfrm>
            <a:off x="2520472" y="1628610"/>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520472" y="1349791"/>
            <a:ext cx="60057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5" name="Up-Down Arrow 54"/>
          <p:cNvSpPr/>
          <p:nvPr/>
        </p:nvSpPr>
        <p:spPr>
          <a:xfrm>
            <a:off x="2734291" y="1349790"/>
            <a:ext cx="171591" cy="278820"/>
          </a:xfrm>
          <a:prstGeom prst="up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56" name="Freeform 55"/>
          <p:cNvSpPr/>
          <p:nvPr/>
        </p:nvSpPr>
        <p:spPr>
          <a:xfrm>
            <a:off x="3978329" y="1371238"/>
            <a:ext cx="825784" cy="257372"/>
          </a:xfrm>
          <a:custGeom>
            <a:avLst/>
            <a:gdLst>
              <a:gd name="connsiteX0" fmla="*/ 0 w 809297"/>
              <a:gd name="connsiteY0" fmla="*/ 252248 h 252248"/>
              <a:gd name="connsiteX1" fmla="*/ 84083 w 809297"/>
              <a:gd name="connsiteY1" fmla="*/ 231227 h 252248"/>
              <a:gd name="connsiteX2" fmla="*/ 157655 w 809297"/>
              <a:gd name="connsiteY2" fmla="*/ 189186 h 252248"/>
              <a:gd name="connsiteX3" fmla="*/ 220717 w 809297"/>
              <a:gd name="connsiteY3" fmla="*/ 168165 h 252248"/>
              <a:gd name="connsiteX4" fmla="*/ 515007 w 809297"/>
              <a:gd name="connsiteY4" fmla="*/ 168165 h 252248"/>
              <a:gd name="connsiteX5" fmla="*/ 578069 w 809297"/>
              <a:gd name="connsiteY5" fmla="*/ 126124 h 252248"/>
              <a:gd name="connsiteX6" fmla="*/ 599090 w 809297"/>
              <a:gd name="connsiteY6" fmla="*/ 94593 h 252248"/>
              <a:gd name="connsiteX7" fmla="*/ 630621 w 809297"/>
              <a:gd name="connsiteY7" fmla="*/ 84083 h 252248"/>
              <a:gd name="connsiteX8" fmla="*/ 788276 w 809297"/>
              <a:gd name="connsiteY8" fmla="*/ 63062 h 252248"/>
              <a:gd name="connsiteX9" fmla="*/ 809297 w 809297"/>
              <a:gd name="connsiteY9" fmla="*/ 0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297" h="252248">
                <a:moveTo>
                  <a:pt x="0" y="252248"/>
                </a:moveTo>
                <a:cubicBezTo>
                  <a:pt x="19995" y="248249"/>
                  <a:pt x="62533" y="242002"/>
                  <a:pt x="84083" y="231227"/>
                </a:cubicBezTo>
                <a:cubicBezTo>
                  <a:pt x="159918" y="193310"/>
                  <a:pt x="65533" y="226035"/>
                  <a:pt x="157655" y="189186"/>
                </a:cubicBezTo>
                <a:cubicBezTo>
                  <a:pt x="178228" y="180957"/>
                  <a:pt x="220717" y="168165"/>
                  <a:pt x="220717" y="168165"/>
                </a:cubicBezTo>
                <a:cubicBezTo>
                  <a:pt x="300812" y="173505"/>
                  <a:pt x="432657" y="189836"/>
                  <a:pt x="515007" y="168165"/>
                </a:cubicBezTo>
                <a:cubicBezTo>
                  <a:pt x="539439" y="161736"/>
                  <a:pt x="578069" y="126124"/>
                  <a:pt x="578069" y="126124"/>
                </a:cubicBezTo>
                <a:cubicBezTo>
                  <a:pt x="585076" y="115614"/>
                  <a:pt x="589226" y="102484"/>
                  <a:pt x="599090" y="94593"/>
                </a:cubicBezTo>
                <a:cubicBezTo>
                  <a:pt x="607741" y="87672"/>
                  <a:pt x="619968" y="87127"/>
                  <a:pt x="630621" y="84083"/>
                </a:cubicBezTo>
                <a:cubicBezTo>
                  <a:pt x="695619" y="65512"/>
                  <a:pt x="697347" y="71328"/>
                  <a:pt x="788276" y="63062"/>
                </a:cubicBezTo>
                <a:lnTo>
                  <a:pt x="809297" y="0"/>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pSp>
        <p:nvGrpSpPr>
          <p:cNvPr id="57" name="Group 56"/>
          <p:cNvGrpSpPr/>
          <p:nvPr/>
        </p:nvGrpSpPr>
        <p:grpSpPr>
          <a:xfrm>
            <a:off x="5729376" y="1336801"/>
            <a:ext cx="539501" cy="395067"/>
            <a:chOff x="-2328285" y="2116138"/>
            <a:chExt cx="1885950" cy="1381125"/>
          </a:xfrm>
          <a:solidFill>
            <a:schemeClr val="bg1">
              <a:lumMod val="75000"/>
            </a:schemeClr>
          </a:solidFill>
        </p:grpSpPr>
        <p:sp>
          <p:nvSpPr>
            <p:cNvPr id="58"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62" name="Group 61"/>
          <p:cNvGrpSpPr/>
          <p:nvPr/>
        </p:nvGrpSpPr>
        <p:grpSpPr>
          <a:xfrm>
            <a:off x="7331242" y="1268359"/>
            <a:ext cx="414956" cy="371493"/>
            <a:chOff x="7155533" y="1218781"/>
            <a:chExt cx="480218" cy="417299"/>
          </a:xfrm>
        </p:grpSpPr>
        <p:sp>
          <p:nvSpPr>
            <p:cNvPr id="63" name="Oval 62"/>
            <p:cNvSpPr/>
            <p:nvPr/>
          </p:nvSpPr>
          <p:spPr>
            <a:xfrm rot="738351">
              <a:off x="7184962" y="1218781"/>
              <a:ext cx="417299" cy="417299"/>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4" name="Oval 63"/>
            <p:cNvSpPr/>
            <p:nvPr/>
          </p:nvSpPr>
          <p:spPr>
            <a:xfrm rot="738351">
              <a:off x="7250421" y="1284240"/>
              <a:ext cx="286381" cy="286382"/>
            </a:xfrm>
            <a:prstGeom prst="ellipse">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5" name="Rounded Rectangle 64"/>
            <p:cNvSpPr/>
            <p:nvPr/>
          </p:nvSpPr>
          <p:spPr>
            <a:xfrm rot="738351">
              <a:off x="7155533" y="1373132"/>
              <a:ext cx="480218" cy="101997"/>
            </a:xfrm>
            <a:prstGeom prst="roundRect">
              <a:avLst/>
            </a:prstGeom>
            <a:solidFill>
              <a:schemeClr val="bg2"/>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bg1">
                      <a:lumMod val="50000"/>
                    </a:schemeClr>
                  </a:solidFill>
                  <a:latin typeface="Capture it" panose="02000500000000000000" pitchFamily="2" charset="0"/>
                </a:rPr>
                <a:t>APPROVED</a:t>
              </a:r>
            </a:p>
          </p:txBody>
        </p:sp>
        <p:sp>
          <p:nvSpPr>
            <p:cNvPr id="66" name="5-Point Star 65"/>
            <p:cNvSpPr/>
            <p:nvPr/>
          </p:nvSpPr>
          <p:spPr>
            <a:xfrm rot="738351">
              <a:off x="7381879" y="1298447"/>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7" name="5-Point Star 66"/>
            <p:cNvSpPr/>
            <p:nvPr/>
          </p:nvSpPr>
          <p:spPr>
            <a:xfrm rot="738351">
              <a:off x="7340009" y="1490389"/>
              <a:ext cx="65458" cy="65458"/>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8" name="5-Point Star 67"/>
            <p:cNvSpPr/>
            <p:nvPr/>
          </p:nvSpPr>
          <p:spPr>
            <a:xfrm rot="738351">
              <a:off x="7319982" y="1301466"/>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9" name="5-Point Star 68"/>
            <p:cNvSpPr/>
            <p:nvPr/>
          </p:nvSpPr>
          <p:spPr>
            <a:xfrm rot="738351">
              <a:off x="7282020" y="1475489"/>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0" name="5-Point Star 69"/>
            <p:cNvSpPr/>
            <p:nvPr/>
          </p:nvSpPr>
          <p:spPr>
            <a:xfrm rot="738351">
              <a:off x="7458550" y="1331694"/>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1" name="5-Point Star 70"/>
            <p:cNvSpPr/>
            <p:nvPr/>
          </p:nvSpPr>
          <p:spPr>
            <a:xfrm rot="738351">
              <a:off x="7420588" y="1505718"/>
              <a:ext cx="46836" cy="46836"/>
            </a:xfrm>
            <a:prstGeom prst="star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2" name="Rectangle 71"/>
            <p:cNvSpPr/>
            <p:nvPr/>
          </p:nvSpPr>
          <p:spPr>
            <a:xfrm rot="738351">
              <a:off x="7236380" y="1263154"/>
              <a:ext cx="317606" cy="330489"/>
            </a:xfrm>
            <a:prstGeom prst="rect">
              <a:avLst/>
            </a:prstGeom>
            <a:noFill/>
          </p:spPr>
          <p:txBody>
            <a:bodyPr wrap="none" lIns="91440" tIns="45720" rIns="91440" bIns="45720">
              <a:prstTxWarp prst="textArchUp">
                <a:avLst/>
              </a:prstTxWarp>
              <a:spAutoFit/>
            </a:bodyPr>
            <a:lstStyle/>
            <a:p>
              <a:pPr algn="ctr"/>
              <a:r>
                <a:rPr lang="en-US" sz="600" dirty="0">
                  <a:solidFill>
                    <a:schemeClr val="bg1">
                      <a:lumMod val="50000"/>
                    </a:schemeClr>
                  </a:solidFill>
                  <a:latin typeface="Capture it" panose="02000500000000000000" pitchFamily="2" charset="0"/>
                </a:rPr>
                <a:t>QUALITY</a:t>
              </a:r>
            </a:p>
          </p:txBody>
        </p:sp>
        <p:sp>
          <p:nvSpPr>
            <p:cNvPr id="73" name="Rectangle 72"/>
            <p:cNvSpPr/>
            <p:nvPr/>
          </p:nvSpPr>
          <p:spPr>
            <a:xfrm rot="738351">
              <a:off x="7232830" y="1292222"/>
              <a:ext cx="317606" cy="330489"/>
            </a:xfrm>
            <a:prstGeom prst="rect">
              <a:avLst/>
            </a:prstGeom>
            <a:noFill/>
          </p:spPr>
          <p:txBody>
            <a:bodyPr wrap="none" lIns="91440" tIns="45720" rIns="91440" bIns="45720">
              <a:prstTxWarp prst="textArchDown">
                <a:avLst>
                  <a:gd name="adj" fmla="val 21121370"/>
                </a:avLst>
              </a:prstTxWarp>
              <a:spAutoFit/>
            </a:bodyPr>
            <a:lstStyle/>
            <a:p>
              <a:pPr algn="ctr"/>
              <a:r>
                <a:rPr lang="en-US" sz="600" dirty="0">
                  <a:solidFill>
                    <a:schemeClr val="bg1">
                      <a:lumMod val="50000"/>
                    </a:schemeClr>
                  </a:solidFill>
                  <a:latin typeface="Capture it" panose="02000500000000000000" pitchFamily="2" charset="0"/>
                </a:rPr>
                <a:t>Control</a:t>
              </a:r>
            </a:p>
          </p:txBody>
        </p:sp>
      </p:grpSp>
    </p:spTree>
    <p:extLst>
      <p:ext uri="{BB962C8B-B14F-4D97-AF65-F5344CB8AC3E}">
        <p14:creationId xmlns:p14="http://schemas.microsoft.com/office/powerpoint/2010/main" val="1371651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ct 25" hidden="1"/>
          <p:cNvGraphicFramePr>
            <a:graphicFrameLocks noChangeAspect="1"/>
          </p:cNvGraphicFramePr>
          <p:nvPr>
            <p:custDataLst>
              <p:tags r:id="rId2"/>
            </p:custDataLst>
            <p:extLst>
              <p:ext uri="{D42A27DB-BD31-4B8C-83A1-F6EECF244321}">
                <p14:modId xmlns:p14="http://schemas.microsoft.com/office/powerpoint/2010/main" val="1523840159"/>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54600"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621" y="1621"/>
                        <a:ext cx="1619" cy="1619"/>
                      </a:xfrm>
                      <a:prstGeom prst="rect">
                        <a:avLst/>
                      </a:prstGeom>
                    </p:spPr>
                  </p:pic>
                </p:oleObj>
              </mc:Fallback>
            </mc:AlternateContent>
          </a:graphicData>
        </a:graphic>
      </p:graphicFrame>
      <p:sp>
        <p:nvSpPr>
          <p:cNvPr id="25" name="Rectangle 24"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smtClean="0"/>
              <a:t>Health </a:t>
            </a:r>
            <a:r>
              <a:rPr lang="en-US" dirty="0"/>
              <a:t>care spending as a </a:t>
            </a:r>
            <a:r>
              <a:rPr lang="en-US" dirty="0" smtClean="0"/>
              <a:t>proportion of </a:t>
            </a:r>
            <a:r>
              <a:rPr lang="en-US" dirty="0"/>
              <a:t>the </a:t>
            </a:r>
            <a:r>
              <a:rPr lang="en-US" dirty="0" smtClean="0"/>
              <a:t>Massachusetts </a:t>
            </a:r>
            <a:r>
              <a:rPr lang="en-US" dirty="0"/>
              <a:t>economy </a:t>
            </a:r>
            <a:r>
              <a:rPr lang="en-US" dirty="0" smtClean="0"/>
              <a:t>rose over the last decade, </a:t>
            </a:r>
            <a:r>
              <a:rPr lang="en-US" dirty="0"/>
              <a:t>but declined from 2009-2012</a:t>
            </a:r>
          </a:p>
        </p:txBody>
      </p:sp>
      <p:grpSp>
        <p:nvGrpSpPr>
          <p:cNvPr id="3" name="Group 2"/>
          <p:cNvGrpSpPr/>
          <p:nvPr/>
        </p:nvGrpSpPr>
        <p:grpSpPr>
          <a:xfrm>
            <a:off x="8216026" y="2659640"/>
            <a:ext cx="539501" cy="395067"/>
            <a:chOff x="-2328285" y="2116138"/>
            <a:chExt cx="1885950" cy="1381125"/>
          </a:xfrm>
          <a:solidFill>
            <a:schemeClr val="bg1">
              <a:lumMod val="75000"/>
            </a:schemeClr>
          </a:solidFill>
        </p:grpSpPr>
        <p:sp>
          <p:nvSpPr>
            <p:cNvPr id="4"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sp>
        <p:nvSpPr>
          <p:cNvPr id="20" name="Up-Down Arrow 19"/>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27" name="McK 5. Source"/>
          <p:cNvSpPr>
            <a:spLocks noChangeArrowheads="1"/>
          </p:cNvSpPr>
          <p:nvPr>
            <p:custDataLst>
              <p:tags r:id="rId4"/>
            </p:custDataLst>
          </p:nvPr>
        </p:nvSpPr>
        <p:spPr bwMode="auto">
          <a:xfrm>
            <a:off x="121488" y="6034110"/>
            <a:ext cx="698883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dirty="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Measured as gross domestic product (GDP) for the U.S. and gross state product (GSP) for Massachusetts</a:t>
            </a:r>
          </a:p>
          <a:p>
            <a:pPr marL="118241" indent="-118241" defTabSz="913526">
              <a:tabLst>
                <a:tab pos="118241" algn="l"/>
                <a:tab pos="408171" algn="l"/>
              </a:tabLst>
            </a:pPr>
            <a:r>
              <a:rPr lang="en-US" sz="800" b="1" dirty="0">
                <a:solidFill>
                  <a:schemeClr val="bg1">
                    <a:lumMod val="50000"/>
                  </a:schemeClr>
                </a:solidFill>
                <a:latin typeface="Calibri Light" panose="020F0302020204030204" pitchFamily="34" charset="0"/>
              </a:rPr>
              <a:t>‡</a:t>
            </a:r>
            <a:r>
              <a:rPr lang="en-US" sz="800" dirty="0">
                <a:solidFill>
                  <a:schemeClr val="bg1">
                    <a:lumMod val="50000"/>
                  </a:schemeClr>
                </a:solidFill>
                <a:latin typeface="Calibri Light" panose="020F0302020204030204" pitchFamily="34" charset="0"/>
              </a:rPr>
              <a:t>	</a:t>
            </a:r>
            <a:r>
              <a:rPr lang="en-US" sz="800" dirty="0" smtClean="0">
                <a:solidFill>
                  <a:schemeClr val="bg1">
                    <a:lumMod val="50000"/>
                  </a:schemeClr>
                </a:solidFill>
                <a:latin typeface="Calibri Light" panose="020F0302020204030204" pitchFamily="34" charset="0"/>
              </a:rPr>
              <a:t>CMS </a:t>
            </a:r>
            <a:r>
              <a:rPr lang="en-US" sz="800" dirty="0">
                <a:solidFill>
                  <a:schemeClr val="bg1">
                    <a:lumMod val="50000"/>
                  </a:schemeClr>
                </a:solidFill>
                <a:latin typeface="Calibri Light" panose="020F0302020204030204" pitchFamily="34" charset="0"/>
              </a:rPr>
              <a:t>state-level personal health care expenditure data have only been published through 2009.  2010-2012 MA figures were estimated based on 2009-2012 expenditure data provided by CMS for Medicare, ANF budget information statements and expenditure data from </a:t>
            </a:r>
            <a:r>
              <a:rPr lang="en-US" sz="800" dirty="0" err="1">
                <a:solidFill>
                  <a:schemeClr val="bg1">
                    <a:lumMod val="50000"/>
                  </a:schemeClr>
                </a:solidFill>
                <a:latin typeface="Calibri Light" panose="020F0302020204030204" pitchFamily="34" charset="0"/>
              </a:rPr>
              <a:t>MassHealth</a:t>
            </a:r>
            <a:r>
              <a:rPr lang="en-US" sz="800" dirty="0">
                <a:solidFill>
                  <a:schemeClr val="bg1">
                    <a:lumMod val="50000"/>
                  </a:schemeClr>
                </a:solidFill>
                <a:latin typeface="Calibri Light" panose="020F0302020204030204" pitchFamily="34" charset="0"/>
              </a:rPr>
              <a:t>, and CHIA TME reports for commercial payers. </a:t>
            </a:r>
            <a:endParaRPr lang="en-US" sz="800" dirty="0" smtClean="0">
              <a:solidFill>
                <a:schemeClr val="bg1">
                  <a:lumMod val="50000"/>
                </a:schemeClr>
              </a:solidFill>
              <a:latin typeface="Calibri Light" panose="020F0302020204030204" pitchFamily="34" charset="0"/>
            </a:endParaRP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Centers for Medicare and Medicaid Services; </a:t>
            </a:r>
            <a:r>
              <a:rPr lang="en-US" sz="800" dirty="0" smtClean="0">
                <a:solidFill>
                  <a:schemeClr val="bg1">
                    <a:lumMod val="50000"/>
                  </a:schemeClr>
                </a:solidFill>
                <a:latin typeface="Calibri Light" panose="020F0302020204030204" pitchFamily="34" charset="0"/>
              </a:rPr>
              <a:t>Bureau of Economic Analysis; Center for Health Information and Analysis; </a:t>
            </a:r>
            <a:r>
              <a:rPr lang="en-US" sz="800" dirty="0" err="1" smtClean="0">
                <a:solidFill>
                  <a:schemeClr val="bg1">
                    <a:lumMod val="50000"/>
                  </a:schemeClr>
                </a:solidFill>
                <a:latin typeface="Calibri Light" panose="020F0302020204030204" pitchFamily="34" charset="0"/>
              </a:rPr>
              <a:t>MassHealth</a:t>
            </a:r>
            <a:r>
              <a:rPr lang="en-US" sz="800" dirty="0" smtClean="0">
                <a:solidFill>
                  <a:schemeClr val="bg1">
                    <a:lumMod val="50000"/>
                  </a:schemeClr>
                </a:solidFill>
                <a:latin typeface="Calibri Light" panose="020F0302020204030204" pitchFamily="34" charset="0"/>
              </a:rPr>
              <a:t>; Census Bureau; HPC </a:t>
            </a:r>
            <a:r>
              <a:rPr lang="en-US" sz="800" dirty="0">
                <a:solidFill>
                  <a:schemeClr val="bg1">
                    <a:lumMod val="50000"/>
                  </a:schemeClr>
                </a:solidFill>
                <a:latin typeface="Calibri Light" panose="020F0302020204030204" pitchFamily="34" charset="0"/>
              </a:rPr>
              <a:t>analysis</a:t>
            </a:r>
          </a:p>
        </p:txBody>
      </p:sp>
      <p:sp>
        <p:nvSpPr>
          <p:cNvPr id="28" name="TextBox 27"/>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Personal health care expenditures</a:t>
            </a:r>
            <a:r>
              <a:rPr lang="en-US" sz="1400" baseline="30000" dirty="0">
                <a:solidFill>
                  <a:srgbClr val="0C2D83"/>
                </a:solidFill>
                <a:latin typeface="Calibri Light" panose="020F0302020204030204" pitchFamily="34" charset="0"/>
              </a:rPr>
              <a:t>*</a:t>
            </a:r>
            <a:r>
              <a:rPr lang="en-US" sz="1400" dirty="0">
                <a:solidFill>
                  <a:srgbClr val="0C2D83"/>
                </a:solidFill>
                <a:latin typeface="Calibri Light" panose="020F0302020204030204" pitchFamily="34" charset="0"/>
              </a:rPr>
              <a:t> relative to size of economy</a:t>
            </a:r>
          </a:p>
          <a:p>
            <a:r>
              <a:rPr lang="en-US" sz="1200" dirty="0">
                <a:solidFill>
                  <a:schemeClr val="bg1">
                    <a:lumMod val="50000"/>
                  </a:schemeClr>
                </a:solidFill>
                <a:latin typeface="Calibri Light" panose="020F0302020204030204" pitchFamily="34" charset="0"/>
              </a:rPr>
              <a:t>Percent of respective economy</a:t>
            </a:r>
            <a:r>
              <a:rPr lang="en-US" sz="1200" baseline="30000" dirty="0">
                <a:solidFill>
                  <a:schemeClr val="bg1">
                    <a:lumMod val="50000"/>
                  </a:schemeClr>
                </a:solidFill>
                <a:latin typeface="Calibri Light" panose="020F0302020204030204" pitchFamily="34" charset="0"/>
              </a:rPr>
              <a:t>†</a:t>
            </a:r>
          </a:p>
        </p:txBody>
      </p:sp>
      <p:cxnSp>
        <p:nvCxnSpPr>
          <p:cNvPr id="29" name="Straight Connector 28"/>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custDataLst>
              <p:tags r:id="rId5"/>
            </p:custDataLst>
          </p:nvPr>
        </p:nvCxnSpPr>
        <p:spPr bwMode="gray">
          <a:xfrm>
            <a:off x="7546975" y="1920875"/>
            <a:ext cx="285750" cy="0"/>
          </a:xfrm>
          <a:prstGeom prst="line">
            <a:avLst/>
          </a:prstGeom>
          <a:ln w="19050">
            <a:solidFill>
              <a:srgbClr val="9DB1CF"/>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custDataLst>
              <p:tags r:id="rId6"/>
            </p:custDataLst>
          </p:nvPr>
        </p:nvCxnSpPr>
        <p:spPr bwMode="gray">
          <a:xfrm>
            <a:off x="6103938" y="1920875"/>
            <a:ext cx="285750" cy="0"/>
          </a:xfrm>
          <a:prstGeom prst="line">
            <a:avLst/>
          </a:prstGeom>
          <a:ln w="19050">
            <a:solidFill>
              <a:srgbClr val="0C2D83"/>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custDataLst>
              <p:tags r:id="rId7"/>
            </p:custDataLst>
          </p:nvPr>
        </p:nvCxnSpPr>
        <p:spPr bwMode="gray">
          <a:xfrm>
            <a:off x="4746625" y="1920875"/>
            <a:ext cx="285750" cy="0"/>
          </a:xfrm>
          <a:prstGeom prst="line">
            <a:avLst/>
          </a:prstGeom>
          <a:ln w="19050">
            <a:solidFill>
              <a:srgbClr val="0C2D83"/>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3" name="Rectangle 32"/>
          <p:cNvSpPr/>
          <p:nvPr>
            <p:custDataLst>
              <p:tags r:id="rId8"/>
            </p:custDataLst>
          </p:nvPr>
        </p:nvSpPr>
        <p:spPr bwMode="auto">
          <a:xfrm>
            <a:off x="7883525" y="1836738"/>
            <a:ext cx="2381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5DB19278-049A-46C0-BA57-627F1FF8F0FC}" type="datetime'''''''''''''''''''''''''U.''''''''''''S''.'''">
              <a:rPr lang="en-US" sz="1200">
                <a:solidFill>
                  <a:schemeClr val="tx1"/>
                </a:solidFill>
              </a:rPr>
              <a:pPr/>
              <a:t>U.S.</a:t>
            </a:fld>
            <a:endParaRPr lang="en-US" sz="1200" dirty="0">
              <a:solidFill>
                <a:schemeClr val="tx1"/>
              </a:solidFill>
              <a:latin typeface="Calibri Light" panose="020F0302020204030204" pitchFamily="34" charset="0"/>
              <a:sym typeface="Arial"/>
            </a:endParaRPr>
          </a:p>
        </p:txBody>
      </p:sp>
      <p:sp>
        <p:nvSpPr>
          <p:cNvPr id="34" name="Rectangle 33"/>
          <p:cNvSpPr/>
          <p:nvPr>
            <p:custDataLst>
              <p:tags r:id="rId9"/>
            </p:custDataLst>
          </p:nvPr>
        </p:nvSpPr>
        <p:spPr bwMode="auto">
          <a:xfrm>
            <a:off x="6440488" y="1836738"/>
            <a:ext cx="1004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BE14DFF0-FA83-406D-A92B-89EE004FC16D}" type="datetime'M''''A'''' (est''''''''i''''''''''m''at''''e''''''d'')'">
              <a:rPr lang="en-US" sz="1200" smtClean="0">
                <a:solidFill>
                  <a:schemeClr val="tx1"/>
                </a:solidFill>
              </a:rPr>
              <a:pPr/>
              <a:t>MA (estimated)</a:t>
            </a:fld>
            <a:r>
              <a:rPr lang="en-US" sz="1200" b="1" baseline="30000" dirty="0" smtClean="0">
                <a:solidFill>
                  <a:schemeClr val="bg1">
                    <a:lumMod val="50000"/>
                  </a:schemeClr>
                </a:solidFill>
                <a:latin typeface="Calibri Light" panose="020F0302020204030204" pitchFamily="34" charset="0"/>
              </a:rPr>
              <a:t>‡</a:t>
            </a:r>
            <a:endParaRPr lang="en-US" sz="1200" baseline="30000" dirty="0">
              <a:solidFill>
                <a:schemeClr val="tx1"/>
              </a:solidFill>
              <a:latin typeface="Calibri Light" panose="020F0302020204030204" pitchFamily="34" charset="0"/>
              <a:sym typeface="Arial"/>
            </a:endParaRPr>
          </a:p>
        </p:txBody>
      </p:sp>
      <p:sp>
        <p:nvSpPr>
          <p:cNvPr id="35" name="Rectangle 34"/>
          <p:cNvSpPr/>
          <p:nvPr>
            <p:custDataLst>
              <p:tags r:id="rId10"/>
            </p:custDataLst>
          </p:nvPr>
        </p:nvSpPr>
        <p:spPr bwMode="auto">
          <a:xfrm>
            <a:off x="5083175" y="1836738"/>
            <a:ext cx="9191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fld id="{B55E5213-9CF4-4269-8CF4-DDB92B26D949}" type="datetime'''MA'''' ''''''''''(C''''M''S ''''NH''''''''''''''E'''')'''">
              <a:rPr lang="en-US" sz="1200">
                <a:solidFill>
                  <a:schemeClr val="tx1"/>
                </a:solidFill>
              </a:rPr>
              <a:pPr/>
              <a:t>MA (CMS NHE)</a:t>
            </a:fld>
            <a:endParaRPr lang="en-US" sz="1200" dirty="0">
              <a:solidFill>
                <a:schemeClr val="tx1"/>
              </a:solidFill>
              <a:latin typeface="Calibri Light" panose="020F0302020204030204" pitchFamily="34" charset="0"/>
              <a:sym typeface="Arial"/>
            </a:endParaRPr>
          </a:p>
        </p:txBody>
      </p:sp>
      <p:graphicFrame>
        <p:nvGraphicFramePr>
          <p:cNvPr id="36" name="Object 35"/>
          <p:cNvGraphicFramePr>
            <a:graphicFrameLocks/>
          </p:cNvGraphicFramePr>
          <p:nvPr>
            <p:custDataLst>
              <p:tags r:id="rId11"/>
            </p:custDataLst>
            <p:extLst>
              <p:ext uri="{D42A27DB-BD31-4B8C-83A1-F6EECF244321}">
                <p14:modId xmlns:p14="http://schemas.microsoft.com/office/powerpoint/2010/main" val="150844976"/>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154601" name="Chart" r:id="rId20" imgW="7848713" imgH="4191000" progId="MSGraph.Chart.8">
                  <p:embed followColorScheme="full"/>
                </p:oleObj>
              </mc:Choice>
              <mc:Fallback>
                <p:oleObj name="Chart" r:id="rId20" imgW="7848713" imgH="4191000" progId="MSGraph.Chart.8">
                  <p:embed followColorScheme="full"/>
                  <p:pic>
                    <p:nvPicPr>
                      <p:cNvPr id="0" name=""/>
                      <p:cNvPicPr/>
                      <p:nvPr/>
                    </p:nvPicPr>
                    <p:blipFill>
                      <a:blip r:embed="rId21"/>
                      <a:stretch>
                        <a:fillRect/>
                      </a:stretch>
                    </p:blipFill>
                    <p:spPr>
                      <a:xfrm>
                        <a:off x="457200" y="1524000"/>
                        <a:ext cx="7848713" cy="4191000"/>
                      </a:xfrm>
                      <a:prstGeom prst="rect">
                        <a:avLst/>
                      </a:prstGeom>
                    </p:spPr>
                  </p:pic>
                </p:oleObj>
              </mc:Fallback>
            </mc:AlternateContent>
          </a:graphicData>
        </a:graphic>
      </p:graphicFrame>
      <p:sp useBgFill="1">
        <p:nvSpPr>
          <p:cNvPr id="38" name="Rectangle 37"/>
          <p:cNvSpPr/>
          <p:nvPr>
            <p:custDataLst>
              <p:tags r:id="rId12"/>
            </p:custDataLst>
          </p:nvPr>
        </p:nvSpPr>
        <p:spPr bwMode="gray">
          <a:xfrm>
            <a:off x="6657975" y="3530600"/>
            <a:ext cx="628650"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47C0BBAD-175C-4B06-B6CC-EB6467197841}" type="datetime'''''''''''''''''''''''''''1''5.2%'''''''''''''''''''''">
              <a:rPr lang="en-US" sz="1800">
                <a:solidFill>
                  <a:schemeClr val="tx1"/>
                </a:solidFill>
              </a:rPr>
              <a:pPr/>
              <a:t>15.2%</a:t>
            </a:fld>
            <a:endParaRPr lang="en-US" sz="1800" dirty="0">
              <a:solidFill>
                <a:schemeClr val="tx1"/>
              </a:solidFill>
              <a:latin typeface="Calibri Light"/>
              <a:sym typeface="Calibri Light"/>
            </a:endParaRPr>
          </a:p>
        </p:txBody>
      </p:sp>
      <p:sp useBgFill="1">
        <p:nvSpPr>
          <p:cNvPr id="39" name="Rectangle 38"/>
          <p:cNvSpPr/>
          <p:nvPr>
            <p:custDataLst>
              <p:tags r:id="rId13"/>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D5A78817-8C75-4D2F-9DA4-1BBF96923D0D}" type="datetime'1''''2''.''''''''''3''''%'''''">
              <a:rPr lang="en-US" sz="1800">
                <a:solidFill>
                  <a:schemeClr val="tx1"/>
                </a:solidFill>
                <a:latin typeface="Calibri Light"/>
                <a:sym typeface="Calibri Light"/>
              </a:rPr>
              <a:pPr algn="ctr"/>
              <a:t>12.3%</a:t>
            </a:fld>
            <a:endParaRPr lang="en-US" sz="1800" dirty="0">
              <a:solidFill>
                <a:schemeClr val="tx1"/>
              </a:solidFill>
              <a:latin typeface="Calibri Light"/>
              <a:sym typeface="Calibri Light"/>
            </a:endParaRPr>
          </a:p>
        </p:txBody>
      </p:sp>
      <p:sp useBgFill="1">
        <p:nvSpPr>
          <p:cNvPr id="37" name="Rectangle 36"/>
          <p:cNvSpPr/>
          <p:nvPr>
            <p:custDataLst>
              <p:tags r:id="rId14"/>
            </p:custDataLst>
          </p:nvPr>
        </p:nvSpPr>
        <p:spPr bwMode="gray">
          <a:xfrm>
            <a:off x="4152900" y="38687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46BEBED2-EF4B-41E3-88A3-0F52883F0F97}" type="datetime'''''''''12''''''.''''''''''''''''''8''%'''''''''''''''''''''''">
              <a:rPr lang="en-US" sz="1800">
                <a:solidFill>
                  <a:schemeClr val="tx1"/>
                </a:solidFill>
                <a:latin typeface="Calibri Light"/>
                <a:sym typeface="Calibri Light"/>
              </a:rPr>
              <a:pPr algn="ctr"/>
              <a:t>12.8%</a:t>
            </a:fld>
            <a:endParaRPr lang="en-US" sz="1800" dirty="0">
              <a:solidFill>
                <a:schemeClr val="tx1"/>
              </a:solidFill>
              <a:latin typeface="Calibri Light"/>
              <a:sym typeface="Calibri Light"/>
            </a:endParaRPr>
          </a:p>
        </p:txBody>
      </p:sp>
      <p:sp useBgFill="1">
        <p:nvSpPr>
          <p:cNvPr id="40" name="Rectangle 39"/>
          <p:cNvSpPr/>
          <p:nvPr>
            <p:custDataLst>
              <p:tags r:id="rId15"/>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DE7781BF-DB3E-40C8-B357-7774F475CD29}" type="datetime'1''2''''''''''''''''.''''''''''''''''''''''''''''9%'">
              <a:rPr lang="en-US" sz="1800">
                <a:solidFill>
                  <a:schemeClr val="tx1"/>
                </a:solidFill>
                <a:latin typeface="Calibri Light"/>
                <a:sym typeface="Calibri Light"/>
              </a:rPr>
              <a:pPr algn="ctr"/>
              <a:t>12.9%</a:t>
            </a:fld>
            <a:endParaRPr lang="en-US" sz="1800" dirty="0">
              <a:solidFill>
                <a:schemeClr val="tx1"/>
              </a:solidFill>
              <a:latin typeface="Calibri Light"/>
              <a:sym typeface="Calibri Light"/>
            </a:endParaRPr>
          </a:p>
        </p:txBody>
      </p:sp>
    </p:spTree>
    <p:extLst>
      <p:ext uri="{BB962C8B-B14F-4D97-AF65-F5344CB8AC3E}">
        <p14:creationId xmlns:p14="http://schemas.microsoft.com/office/powerpoint/2010/main" val="4185577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ext uri="{D42A27DB-BD31-4B8C-83A1-F6EECF244321}">
                <p14:modId xmlns:p14="http://schemas.microsoft.com/office/powerpoint/2010/main" val="75251189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55608"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621" y="1621"/>
                        <a:ext cx="1619" cy="1619"/>
                      </a:xfrm>
                      <a:prstGeom prst="rect">
                        <a:avLst/>
                      </a:prstGeom>
                    </p:spPr>
                  </p:pic>
                </p:oleObj>
              </mc:Fallback>
            </mc:AlternateContent>
          </a:graphicData>
        </a:graphic>
      </p:graphicFrame>
      <p:sp>
        <p:nvSpPr>
          <p:cNvPr id="31" name="Rectangle 3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grpSp>
        <p:nvGrpSpPr>
          <p:cNvPr id="56" name="Group 55"/>
          <p:cNvGrpSpPr/>
          <p:nvPr/>
        </p:nvGrpSpPr>
        <p:grpSpPr>
          <a:xfrm>
            <a:off x="8216026" y="2659640"/>
            <a:ext cx="539501" cy="395067"/>
            <a:chOff x="-2328285" y="2116138"/>
            <a:chExt cx="1885950" cy="1381125"/>
          </a:xfrm>
          <a:solidFill>
            <a:schemeClr val="bg1">
              <a:lumMod val="75000"/>
            </a:schemeClr>
          </a:solidFill>
        </p:grpSpPr>
        <p:sp>
          <p:nvSpPr>
            <p:cNvPr id="57"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1"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sp>
        <p:nvSpPr>
          <p:cNvPr id="38" name="Up-Down Arrow 37"/>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69" name="Object 68"/>
          <p:cNvGraphicFramePr>
            <a:graphicFrameLocks/>
          </p:cNvGraphicFramePr>
          <p:nvPr>
            <p:custDataLst>
              <p:tags r:id="rId4"/>
            </p:custDataLst>
            <p:extLst>
              <p:ext uri="{D42A27DB-BD31-4B8C-83A1-F6EECF244321}">
                <p14:modId xmlns:p14="http://schemas.microsoft.com/office/powerpoint/2010/main" val="3898996225"/>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155609" name="Chart" r:id="rId13" imgW="7848713" imgH="4191000" progId="MSGraph.Chart.8">
                  <p:embed followColorScheme="full"/>
                </p:oleObj>
              </mc:Choice>
              <mc:Fallback>
                <p:oleObj name="Chart" r:id="rId13" imgW="7848713" imgH="4191000" progId="MSGraph.Chart.8">
                  <p:embed followColorScheme="full"/>
                  <p:pic>
                    <p:nvPicPr>
                      <p:cNvPr id="0" name=""/>
                      <p:cNvPicPr/>
                      <p:nvPr/>
                    </p:nvPicPr>
                    <p:blipFill>
                      <a:blip r:embed="rId14"/>
                      <a:stretch>
                        <a:fillRect/>
                      </a:stretch>
                    </p:blipFill>
                    <p:spPr>
                      <a:xfrm>
                        <a:off x="457200" y="1524000"/>
                        <a:ext cx="7848713" cy="4191000"/>
                      </a:xfrm>
                      <a:prstGeom prst="rect">
                        <a:avLst/>
                      </a:prstGeom>
                    </p:spPr>
                  </p:pic>
                </p:oleObj>
              </mc:Fallback>
            </mc:AlternateContent>
          </a:graphicData>
        </a:graphic>
      </p:graphicFrame>
      <p:sp useBgFill="1">
        <p:nvSpPr>
          <p:cNvPr id="71" name="Rectangle 70"/>
          <p:cNvSpPr/>
          <p:nvPr>
            <p:custDataLst>
              <p:tags r:id="rId5"/>
            </p:custDataLst>
          </p:nvPr>
        </p:nvSpPr>
        <p:spPr bwMode="gray">
          <a:xfrm>
            <a:off x="6657975" y="3530600"/>
            <a:ext cx="628650"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3B037393-0305-426F-A9E8-67AAB367D638}" type="datetime'''''''''1''''5''''.''''''''''''''''''''''''2''''''%'">
              <a:rPr lang="en-US" sz="1800">
                <a:solidFill>
                  <a:schemeClr val="tx1"/>
                </a:solidFill>
              </a:rPr>
              <a:pPr/>
              <a:t>15.2%</a:t>
            </a:fld>
            <a:endParaRPr lang="en-US" sz="1800" dirty="0">
              <a:solidFill>
                <a:schemeClr val="tx1"/>
              </a:solidFill>
              <a:latin typeface="Calibri Light"/>
              <a:sym typeface="Calibri Light"/>
            </a:endParaRPr>
          </a:p>
        </p:txBody>
      </p:sp>
      <p:sp useBgFill="1">
        <p:nvSpPr>
          <p:cNvPr id="72" name="Rectangle 71"/>
          <p:cNvSpPr/>
          <p:nvPr>
            <p:custDataLst>
              <p:tags r:id="rId6"/>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8E848EE3-A4DC-4D29-ABBB-C99AB355B9AF}" type="datetime'''''1''''''''''''''''''''''''''2''.3''''''%'''''''''''''''''''">
              <a:rPr lang="en-US" sz="1800">
                <a:solidFill>
                  <a:schemeClr val="tx1"/>
                </a:solidFill>
              </a:rPr>
              <a:pPr algn="ctr"/>
              <a:t>12.3%</a:t>
            </a:fld>
            <a:endParaRPr lang="en-US" sz="1800" dirty="0">
              <a:solidFill>
                <a:schemeClr val="tx1"/>
              </a:solidFill>
              <a:latin typeface="Calibri Light"/>
              <a:sym typeface="Calibri Light"/>
            </a:endParaRPr>
          </a:p>
        </p:txBody>
      </p:sp>
      <p:sp useBgFill="1">
        <p:nvSpPr>
          <p:cNvPr id="73" name="Rectangle 72"/>
          <p:cNvSpPr/>
          <p:nvPr>
            <p:custDataLst>
              <p:tags r:id="rId7"/>
            </p:custDataLst>
          </p:nvPr>
        </p:nvSpPr>
        <p:spPr bwMode="gray">
          <a:xfrm>
            <a:off x="4152900" y="38687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654AC86D-9038-40BD-8AAC-AD5766651F3A}" type="datetime'''''''''''''''''''''12''.''8''''''%'''''''''''''">
              <a:rPr lang="en-US" sz="1800">
                <a:solidFill>
                  <a:schemeClr val="tx1"/>
                </a:solidFill>
              </a:rPr>
              <a:pPr algn="ctr"/>
              <a:t>12.8%</a:t>
            </a:fld>
            <a:endParaRPr lang="en-US" sz="1800" dirty="0">
              <a:solidFill>
                <a:schemeClr val="tx1"/>
              </a:solidFill>
              <a:latin typeface="Calibri Light"/>
              <a:sym typeface="Calibri Light"/>
            </a:endParaRPr>
          </a:p>
        </p:txBody>
      </p:sp>
      <p:sp useBgFill="1">
        <p:nvSpPr>
          <p:cNvPr id="74" name="Rectangle 73"/>
          <p:cNvSpPr/>
          <p:nvPr>
            <p:custDataLst>
              <p:tags r:id="rId8"/>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A1F8D092-A3D9-421E-938E-686C74E12CE8}" type="datetime'''''''1''''''''''2.''''''''''''''''''''''''''''''9''''%'''''">
              <a:rPr lang="en-US" sz="1800">
                <a:solidFill>
                  <a:schemeClr val="tx1"/>
                </a:solidFill>
              </a:rPr>
              <a:pPr algn="ctr"/>
              <a:t>12.9%</a:t>
            </a:fld>
            <a:endParaRPr lang="en-US" sz="1800" dirty="0">
              <a:solidFill>
                <a:schemeClr val="tx1"/>
              </a:solidFill>
              <a:latin typeface="Calibri Light"/>
              <a:sym typeface="Calibri Light"/>
            </a:endParaRPr>
          </a:p>
        </p:txBody>
      </p:sp>
      <p:sp>
        <p:nvSpPr>
          <p:cNvPr id="2" name="Title 1"/>
          <p:cNvSpPr>
            <a:spLocks noGrp="1"/>
          </p:cNvSpPr>
          <p:nvPr>
            <p:ph type="title"/>
          </p:nvPr>
        </p:nvSpPr>
        <p:spPr>
          <a:xfrm>
            <a:off x="121489" y="234863"/>
            <a:ext cx="8794113" cy="376834"/>
          </a:xfrm>
        </p:spPr>
        <p:txBody>
          <a:bodyPr/>
          <a:lstStyle/>
          <a:p>
            <a:r>
              <a:rPr lang="en-US" dirty="0" smtClean="0"/>
              <a:t>Profile of Massachusetts’ health care spending</a:t>
            </a:r>
            <a:endParaRPr lang="en-US" dirty="0"/>
          </a:p>
        </p:txBody>
      </p:sp>
      <p:grpSp>
        <p:nvGrpSpPr>
          <p:cNvPr id="33" name="Group 32"/>
          <p:cNvGrpSpPr/>
          <p:nvPr/>
        </p:nvGrpSpPr>
        <p:grpSpPr>
          <a:xfrm>
            <a:off x="8556900" y="62718"/>
            <a:ext cx="526780" cy="525890"/>
            <a:chOff x="8386059" y="61469"/>
            <a:chExt cx="516263" cy="515421"/>
          </a:xfrm>
          <a:solidFill>
            <a:srgbClr val="0C2D83"/>
          </a:solidFill>
        </p:grpSpPr>
        <p:sp>
          <p:nvSpPr>
            <p:cNvPr id="34" name="Oval 33"/>
            <p:cNvSpPr/>
            <p:nvPr/>
          </p:nvSpPr>
          <p:spPr>
            <a:xfrm>
              <a:off x="8386059" y="61469"/>
              <a:ext cx="249035" cy="249035"/>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35" name="Oval 34"/>
            <p:cNvSpPr/>
            <p:nvPr/>
          </p:nvSpPr>
          <p:spPr>
            <a:xfrm>
              <a:off x="8653287" y="61469"/>
              <a:ext cx="249035" cy="249035"/>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36" name="Oval 35"/>
            <p:cNvSpPr/>
            <p:nvPr/>
          </p:nvSpPr>
          <p:spPr>
            <a:xfrm>
              <a:off x="8653287" y="327855"/>
              <a:ext cx="249035" cy="249035"/>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37" name="Oval 36"/>
            <p:cNvSpPr/>
            <p:nvPr/>
          </p:nvSpPr>
          <p:spPr>
            <a:xfrm>
              <a:off x="8386059" y="327855"/>
              <a:ext cx="249035" cy="249035"/>
            </a:xfrm>
            <a:prstGeom prst="ellipse">
              <a:avLst/>
            </a:prstGeom>
            <a:gr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
        <p:nvSpPr>
          <p:cNvPr id="23" name="Oval 22"/>
          <p:cNvSpPr/>
          <p:nvPr/>
        </p:nvSpPr>
        <p:spPr>
          <a:xfrm>
            <a:off x="475555" y="1128454"/>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1</a:t>
            </a:r>
            <a:endParaRPr lang="en-US" b="1" dirty="0"/>
          </a:p>
        </p:txBody>
      </p:sp>
      <p:sp>
        <p:nvSpPr>
          <p:cNvPr id="24" name="Content Placeholder 2"/>
          <p:cNvSpPr txBox="1">
            <a:spLocks/>
          </p:cNvSpPr>
          <p:nvPr/>
        </p:nvSpPr>
        <p:spPr bwMode="auto">
          <a:xfrm>
            <a:off x="922735" y="942127"/>
            <a:ext cx="3518733"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smtClean="0">
                <a:solidFill>
                  <a:schemeClr val="tx2"/>
                </a:solidFill>
                <a:latin typeface="Calibri Light" panose="020F0302020204030204" pitchFamily="34" charset="0"/>
              </a:rPr>
              <a:t>Levels of spending: </a:t>
            </a:r>
            <a:r>
              <a:rPr lang="en-US" dirty="0" smtClean="0">
                <a:latin typeface="Calibri Light" panose="020F0302020204030204" pitchFamily="34" charset="0"/>
              </a:rPr>
              <a:t>what </a:t>
            </a:r>
            <a:r>
              <a:rPr lang="en-US" dirty="0">
                <a:latin typeface="Calibri Light" panose="020F0302020204030204" pitchFamily="34" charset="0"/>
              </a:rPr>
              <a:t>explains the difference in Massachusetts spending </a:t>
            </a:r>
            <a:r>
              <a:rPr lang="en-US" dirty="0" smtClean="0">
                <a:latin typeface="Calibri Light" panose="020F0302020204030204" pitchFamily="34" charset="0"/>
              </a:rPr>
              <a:t>relative </a:t>
            </a:r>
            <a:r>
              <a:rPr lang="en-US" dirty="0">
                <a:latin typeface="Calibri Light" panose="020F0302020204030204" pitchFamily="34" charset="0"/>
              </a:rPr>
              <a:t>to the U.S. average?</a:t>
            </a:r>
            <a:endParaRPr lang="en-US" b="1" dirty="0" smtClean="0">
              <a:latin typeface="Calibri Light" panose="020F0302020204030204" pitchFamily="34" charset="0"/>
            </a:endParaRPr>
          </a:p>
        </p:txBody>
      </p:sp>
      <p:sp>
        <p:nvSpPr>
          <p:cNvPr id="25" name="Oval 24"/>
          <p:cNvSpPr/>
          <p:nvPr/>
        </p:nvSpPr>
        <p:spPr>
          <a:xfrm>
            <a:off x="4789723" y="1128454"/>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2</a:t>
            </a:r>
            <a:endParaRPr lang="en-US" b="1" dirty="0"/>
          </a:p>
        </p:txBody>
      </p:sp>
      <p:sp>
        <p:nvSpPr>
          <p:cNvPr id="26" name="Content Placeholder 2"/>
          <p:cNvSpPr txBox="1">
            <a:spLocks/>
          </p:cNvSpPr>
          <p:nvPr/>
        </p:nvSpPr>
        <p:spPr bwMode="auto">
          <a:xfrm>
            <a:off x="5236904" y="942127"/>
            <a:ext cx="3518733"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smtClean="0">
                <a:solidFill>
                  <a:schemeClr val="tx2"/>
                </a:solidFill>
                <a:latin typeface="Calibri Light" panose="020F0302020204030204" pitchFamily="34" charset="0"/>
              </a:rPr>
              <a:t>Trends in spending</a:t>
            </a:r>
            <a:r>
              <a:rPr lang="en-US" b="1" dirty="0" smtClean="0">
                <a:latin typeface="Calibri Light" panose="020F0302020204030204" pitchFamily="34" charset="0"/>
              </a:rPr>
              <a:t>:  </a:t>
            </a:r>
            <a:r>
              <a:rPr lang="en-US" dirty="0" smtClean="0">
                <a:latin typeface="Calibri Light" panose="020F0302020204030204" pitchFamily="34" charset="0"/>
              </a:rPr>
              <a:t>what </a:t>
            </a:r>
            <a:r>
              <a:rPr lang="en-US" dirty="0">
                <a:latin typeface="Calibri Light" panose="020F0302020204030204" pitchFamily="34" charset="0"/>
              </a:rPr>
              <a:t>contributed to the growth in Massachusetts health care spending over the past two decades? </a:t>
            </a:r>
            <a:endParaRPr lang="en-US" b="1" dirty="0" smtClean="0">
              <a:latin typeface="Calibri Light" panose="020F0302020204030204" pitchFamily="34" charset="0"/>
            </a:endParaRPr>
          </a:p>
        </p:txBody>
      </p:sp>
      <p:sp>
        <p:nvSpPr>
          <p:cNvPr id="27" name="Oval 26"/>
          <p:cNvSpPr/>
          <p:nvPr/>
        </p:nvSpPr>
        <p:spPr>
          <a:xfrm>
            <a:off x="475555" y="5797301"/>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b="1" dirty="0" smtClean="0"/>
              <a:t>3</a:t>
            </a:r>
            <a:endParaRPr lang="en-US" b="1" dirty="0"/>
          </a:p>
        </p:txBody>
      </p:sp>
      <p:sp>
        <p:nvSpPr>
          <p:cNvPr id="28" name="Content Placeholder 2"/>
          <p:cNvSpPr txBox="1">
            <a:spLocks/>
          </p:cNvSpPr>
          <p:nvPr/>
        </p:nvSpPr>
        <p:spPr bwMode="auto">
          <a:xfrm>
            <a:off x="922735" y="5614293"/>
            <a:ext cx="372701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smtClean="0">
                <a:solidFill>
                  <a:schemeClr val="tx2"/>
                </a:solidFill>
                <a:latin typeface="Calibri Light" panose="020F0302020204030204" pitchFamily="34" charset="0"/>
              </a:rPr>
              <a:t>The Massachusetts delivery system</a:t>
            </a:r>
            <a:r>
              <a:rPr lang="en-US" b="1" dirty="0" smtClean="0">
                <a:latin typeface="Calibri Light" panose="020F0302020204030204" pitchFamily="34" charset="0"/>
              </a:rPr>
              <a:t>: </a:t>
            </a:r>
            <a:r>
              <a:rPr lang="en-US" dirty="0" smtClean="0">
                <a:latin typeface="Calibri Light" panose="020F0302020204030204" pitchFamily="34" charset="0"/>
              </a:rPr>
              <a:t>how </a:t>
            </a:r>
            <a:r>
              <a:rPr lang="en-US" dirty="0">
                <a:latin typeface="Calibri Light" panose="020F0302020204030204" pitchFamily="34" charset="0"/>
              </a:rPr>
              <a:t>do </a:t>
            </a:r>
            <a:r>
              <a:rPr lang="en-US" dirty="0" smtClean="0">
                <a:latin typeface="Calibri Light" panose="020F0302020204030204" pitchFamily="34" charset="0"/>
              </a:rPr>
              <a:t>characteristics </a:t>
            </a:r>
            <a:r>
              <a:rPr lang="en-US" dirty="0">
                <a:latin typeface="Calibri Light" panose="020F0302020204030204" pitchFamily="34" charset="0"/>
              </a:rPr>
              <a:t>of the state’s delivery system contribute to spending levels and trends?</a:t>
            </a:r>
            <a:endParaRPr lang="en-US" b="1" dirty="0" smtClean="0">
              <a:latin typeface="Calibri Light" panose="020F0302020204030204" pitchFamily="34" charset="0"/>
            </a:endParaRPr>
          </a:p>
        </p:txBody>
      </p:sp>
      <p:sp>
        <p:nvSpPr>
          <p:cNvPr id="29" name="Oval 28"/>
          <p:cNvSpPr/>
          <p:nvPr/>
        </p:nvSpPr>
        <p:spPr>
          <a:xfrm>
            <a:off x="4789723" y="5797301"/>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4</a:t>
            </a:r>
            <a:endParaRPr lang="en-US" b="1" dirty="0"/>
          </a:p>
        </p:txBody>
      </p:sp>
      <p:sp>
        <p:nvSpPr>
          <p:cNvPr id="30" name="Content Placeholder 2"/>
          <p:cNvSpPr txBox="1">
            <a:spLocks/>
          </p:cNvSpPr>
          <p:nvPr/>
        </p:nvSpPr>
        <p:spPr bwMode="auto">
          <a:xfrm>
            <a:off x="5236904" y="5614293"/>
            <a:ext cx="351873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smtClean="0">
                <a:solidFill>
                  <a:schemeClr val="tx2"/>
                </a:solidFill>
                <a:latin typeface="Calibri Light" panose="020F0302020204030204" pitchFamily="34" charset="0"/>
              </a:rPr>
              <a:t>Quality and access</a:t>
            </a:r>
            <a:r>
              <a:rPr lang="en-US" b="1" dirty="0" smtClean="0">
                <a:latin typeface="Calibri Light" panose="020F0302020204030204" pitchFamily="34" charset="0"/>
              </a:rPr>
              <a:t>: </a:t>
            </a:r>
            <a:r>
              <a:rPr lang="en-US" dirty="0" smtClean="0">
                <a:latin typeface="Calibri Light" panose="020F0302020204030204" pitchFamily="34" charset="0"/>
              </a:rPr>
              <a:t>how does Massachusetts </a:t>
            </a:r>
            <a:r>
              <a:rPr lang="en-US" dirty="0">
                <a:latin typeface="Calibri Light" panose="020F0302020204030204" pitchFamily="34" charset="0"/>
              </a:rPr>
              <a:t>perform compared to the </a:t>
            </a:r>
            <a:r>
              <a:rPr lang="en-US" dirty="0" smtClean="0">
                <a:latin typeface="Calibri Light" panose="020F0302020204030204" pitchFamily="34" charset="0"/>
              </a:rPr>
              <a:t>U.S. </a:t>
            </a:r>
            <a:r>
              <a:rPr lang="en-US" dirty="0">
                <a:latin typeface="Calibri Light" panose="020F0302020204030204" pitchFamily="34" charset="0"/>
              </a:rPr>
              <a:t>on measures of quality and access? </a:t>
            </a:r>
            <a:endParaRPr lang="en-US" b="1" dirty="0" smtClean="0">
              <a:latin typeface="Calibri Light" panose="020F0302020204030204" pitchFamily="34" charset="0"/>
            </a:endParaRPr>
          </a:p>
        </p:txBody>
      </p:sp>
      <p:sp>
        <p:nvSpPr>
          <p:cNvPr id="22" name="Rectangle 21"/>
          <p:cNvSpPr/>
          <p:nvPr/>
        </p:nvSpPr>
        <p:spPr>
          <a:xfrm>
            <a:off x="457200" y="1695794"/>
            <a:ext cx="8690040" cy="3918499"/>
          </a:xfrm>
          <a:prstGeom prst="rect">
            <a:avLst/>
          </a:prstGeom>
          <a:solidFill>
            <a:srgbClr val="F2F2F2">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3719555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ext uri="{D42A27DB-BD31-4B8C-83A1-F6EECF244321}">
                <p14:modId xmlns:p14="http://schemas.microsoft.com/office/powerpoint/2010/main" val="2688403682"/>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21604"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621" y="1621"/>
                        <a:ext cx="1619" cy="1619"/>
                      </a:xfrm>
                      <a:prstGeom prst="rect">
                        <a:avLst/>
                      </a:prstGeom>
                    </p:spPr>
                  </p:pic>
                </p:oleObj>
              </mc:Fallback>
            </mc:AlternateContent>
          </a:graphicData>
        </a:graphic>
      </p:graphicFrame>
      <p:sp>
        <p:nvSpPr>
          <p:cNvPr id="31" name="Rectangle 30"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sym typeface="Calibri Light"/>
            </a:endParaRPr>
          </a:p>
        </p:txBody>
      </p:sp>
      <p:sp>
        <p:nvSpPr>
          <p:cNvPr id="2" name="Title 1"/>
          <p:cNvSpPr>
            <a:spLocks noGrp="1"/>
          </p:cNvSpPr>
          <p:nvPr>
            <p:ph type="title"/>
          </p:nvPr>
        </p:nvSpPr>
        <p:spPr>
          <a:xfrm>
            <a:off x="121489" y="234863"/>
            <a:ext cx="8794113" cy="376834"/>
          </a:xfrm>
        </p:spPr>
        <p:txBody>
          <a:bodyPr/>
          <a:lstStyle/>
          <a:p>
            <a:r>
              <a:rPr lang="en-US" dirty="0"/>
              <a:t>Profile of Massachusetts’ health care spending</a:t>
            </a:r>
          </a:p>
        </p:txBody>
      </p:sp>
      <p:sp>
        <p:nvSpPr>
          <p:cNvPr id="23" name="Oval 22"/>
          <p:cNvSpPr/>
          <p:nvPr/>
        </p:nvSpPr>
        <p:spPr>
          <a:xfrm>
            <a:off x="475555" y="1128454"/>
            <a:ext cx="372670" cy="372648"/>
          </a:xfrm>
          <a:prstGeom prst="ellipse">
            <a:avLst/>
          </a:prstGeom>
          <a:solidFill>
            <a:srgbClr val="0C2D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07" tIns="46648" rIns="93296" bIns="46648" rtlCol="0" anchor="ctr"/>
          <a:lstStyle/>
          <a:p>
            <a:pPr algn="ctr"/>
            <a:r>
              <a:rPr lang="en-US" b="1" dirty="0" smtClean="0"/>
              <a:t>1</a:t>
            </a:r>
            <a:endParaRPr lang="en-US" b="1" dirty="0"/>
          </a:p>
        </p:txBody>
      </p:sp>
      <p:sp>
        <p:nvSpPr>
          <p:cNvPr id="24" name="Content Placeholder 2"/>
          <p:cNvSpPr txBox="1">
            <a:spLocks/>
          </p:cNvSpPr>
          <p:nvPr/>
        </p:nvSpPr>
        <p:spPr bwMode="auto">
          <a:xfrm>
            <a:off x="922735" y="942127"/>
            <a:ext cx="3518733" cy="75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charset="0"/>
              <a:buChar char="-"/>
              <a:defRPr sz="1600">
                <a:solidFill>
                  <a:schemeClr val="tx1"/>
                </a:solidFill>
                <a:latin typeface="+mn-lt"/>
              </a:defRPr>
            </a:lvl9pPr>
          </a:lstStyle>
          <a:p>
            <a:r>
              <a:rPr lang="en-US" b="1" dirty="0">
                <a:solidFill>
                  <a:schemeClr val="tx2"/>
                </a:solidFill>
                <a:latin typeface="Calibri Light" panose="020F0302020204030204" pitchFamily="34" charset="0"/>
              </a:rPr>
              <a:t>Levels of spending: </a:t>
            </a:r>
            <a:r>
              <a:rPr lang="en-US" dirty="0">
                <a:latin typeface="Calibri Light" panose="020F0302020204030204" pitchFamily="34" charset="0"/>
              </a:rPr>
              <a:t>what explains the difference in Massachusetts spending relative to the U.S. average?</a:t>
            </a:r>
            <a:endParaRPr lang="en-US" b="1" dirty="0">
              <a:latin typeface="Calibri Light" panose="020F0302020204030204" pitchFamily="34" charset="0"/>
            </a:endParaRPr>
          </a:p>
        </p:txBody>
      </p:sp>
      <p:grpSp>
        <p:nvGrpSpPr>
          <p:cNvPr id="40" name="Group 39"/>
          <p:cNvGrpSpPr/>
          <p:nvPr/>
        </p:nvGrpSpPr>
        <p:grpSpPr>
          <a:xfrm>
            <a:off x="8556900" y="62718"/>
            <a:ext cx="526780" cy="525890"/>
            <a:chOff x="8386059" y="61469"/>
            <a:chExt cx="516263" cy="515421"/>
          </a:xfrm>
        </p:grpSpPr>
        <p:sp>
          <p:nvSpPr>
            <p:cNvPr id="41" name="Oval 40"/>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42" name="Oval 41"/>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43" name="Oval 42"/>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44" name="Oval 43"/>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grpSp>
        <p:nvGrpSpPr>
          <p:cNvPr id="26" name="Group 25"/>
          <p:cNvGrpSpPr/>
          <p:nvPr/>
        </p:nvGrpSpPr>
        <p:grpSpPr>
          <a:xfrm>
            <a:off x="8216026" y="2659640"/>
            <a:ext cx="539501" cy="395067"/>
            <a:chOff x="-2328285" y="2116138"/>
            <a:chExt cx="1885950" cy="1381125"/>
          </a:xfrm>
          <a:solidFill>
            <a:schemeClr val="bg1">
              <a:lumMod val="75000"/>
            </a:schemeClr>
          </a:solidFill>
        </p:grpSpPr>
        <p:sp>
          <p:nvSpPr>
            <p:cNvPr id="27"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 name="Freeform 114"/>
          <p:cNvSpPr>
            <a:spLocks/>
          </p:cNvSpPr>
          <p:nvPr/>
        </p:nvSpPr>
        <p:spPr bwMode="auto">
          <a:xfrm>
            <a:off x="8228010" y="3614512"/>
            <a:ext cx="515533" cy="330956"/>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lumMod val="75000"/>
            </a:schemeClr>
          </a:solidFill>
          <a:ln>
            <a:noFill/>
          </a:ln>
        </p:spPr>
        <p:txBody>
          <a:bodyPr vert="horz" wrap="square" lIns="93296" tIns="46648" rIns="93296" bIns="46648" numCol="1" anchor="t" anchorCtr="0" compatLnSpc="1">
            <a:prstTxWarp prst="textNoShape">
              <a:avLst/>
            </a:prstTxWarp>
          </a:bodyPr>
          <a:lstStyle/>
          <a:p>
            <a:endParaRPr lang="en-US"/>
          </a:p>
        </p:txBody>
      </p:sp>
      <p:graphicFrame>
        <p:nvGraphicFramePr>
          <p:cNvPr id="48" name="Object 47"/>
          <p:cNvGraphicFramePr>
            <a:graphicFrameLocks/>
          </p:cNvGraphicFramePr>
          <p:nvPr>
            <p:custDataLst>
              <p:tags r:id="rId4"/>
            </p:custDataLst>
            <p:extLst>
              <p:ext uri="{D42A27DB-BD31-4B8C-83A1-F6EECF244321}">
                <p14:modId xmlns:p14="http://schemas.microsoft.com/office/powerpoint/2010/main" val="2835557633"/>
              </p:ext>
            </p:extLst>
          </p:nvPr>
        </p:nvGraphicFramePr>
        <p:xfrm>
          <a:off x="457200" y="1524000"/>
          <a:ext cx="7848713" cy="4191000"/>
        </p:xfrm>
        <a:graphic>
          <a:graphicData uri="http://schemas.openxmlformats.org/presentationml/2006/ole">
            <mc:AlternateContent xmlns:mc="http://schemas.openxmlformats.org/markup-compatibility/2006">
              <mc:Choice xmlns:v="urn:schemas-microsoft-com:vml" Requires="v">
                <p:oleObj spid="_x0000_s221605" name="Chart" r:id="rId13" imgW="7848713" imgH="4191000" progId="MSGraph.Chart.8">
                  <p:embed followColorScheme="full"/>
                </p:oleObj>
              </mc:Choice>
              <mc:Fallback>
                <p:oleObj name="Chart" r:id="rId13" imgW="7848713" imgH="4191000" progId="MSGraph.Chart.8">
                  <p:embed followColorScheme="full"/>
                  <p:pic>
                    <p:nvPicPr>
                      <p:cNvPr id="0" name=""/>
                      <p:cNvPicPr/>
                      <p:nvPr/>
                    </p:nvPicPr>
                    <p:blipFill>
                      <a:blip r:embed="rId14"/>
                      <a:stretch>
                        <a:fillRect/>
                      </a:stretch>
                    </p:blipFill>
                    <p:spPr>
                      <a:xfrm>
                        <a:off x="457200" y="1524000"/>
                        <a:ext cx="7848713" cy="4191000"/>
                      </a:xfrm>
                      <a:prstGeom prst="rect">
                        <a:avLst/>
                      </a:prstGeom>
                    </p:spPr>
                  </p:pic>
                </p:oleObj>
              </mc:Fallback>
            </mc:AlternateContent>
          </a:graphicData>
        </a:graphic>
      </p:graphicFrame>
      <p:sp useBgFill="1">
        <p:nvSpPr>
          <p:cNvPr id="50" name="Rectangle 49"/>
          <p:cNvSpPr/>
          <p:nvPr>
            <p:custDataLst>
              <p:tags r:id="rId5"/>
            </p:custDataLst>
          </p:nvPr>
        </p:nvSpPr>
        <p:spPr bwMode="gray">
          <a:xfrm>
            <a:off x="6662738" y="3530600"/>
            <a:ext cx="620713" cy="274638"/>
          </a:xfrm>
          <a:prstGeom prst="rect">
            <a:avLst/>
          </a:prstGeom>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595E556D-8EA1-44E2-B941-78A0090066E8}" type="datetime'''''''''''''1''5''''''.''''''''''2''''''''''''%'">
              <a:rPr lang="en-US" sz="1800" b="1">
                <a:solidFill>
                  <a:schemeClr val="tx1"/>
                </a:solidFill>
              </a:rPr>
              <a:pPr/>
              <a:t>15.2%</a:t>
            </a:fld>
            <a:endParaRPr lang="en-US" sz="1800" b="1" dirty="0">
              <a:solidFill>
                <a:schemeClr val="tx1"/>
              </a:solidFill>
              <a:latin typeface="Calibri Light"/>
              <a:sym typeface="Calibri Light"/>
            </a:endParaRPr>
          </a:p>
        </p:txBody>
      </p:sp>
      <p:sp useBgFill="1">
        <p:nvSpPr>
          <p:cNvPr id="51" name="Rectangle 50"/>
          <p:cNvSpPr/>
          <p:nvPr>
            <p:custDataLst>
              <p:tags r:id="rId6"/>
            </p:custDataLst>
          </p:nvPr>
        </p:nvSpPr>
        <p:spPr bwMode="gray">
          <a:xfrm>
            <a:off x="4152900" y="44783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t"/>
          <a:lstStyle/>
          <a:p>
            <a:pPr algn="ctr"/>
            <a:fld id="{555E4A9E-E01D-40E4-AC1E-811C4E4ED2FC}" type="datetime'''''1''2''''''''''''.3''%'''''''''''''''''''''''''''''''">
              <a:rPr lang="en-US" sz="1800">
                <a:solidFill>
                  <a:schemeClr val="tx1"/>
                </a:solidFill>
              </a:rPr>
              <a:pPr algn="ctr"/>
              <a:t>12.3%</a:t>
            </a:fld>
            <a:endParaRPr lang="en-US" sz="1800" dirty="0">
              <a:solidFill>
                <a:schemeClr val="tx1"/>
              </a:solidFill>
              <a:latin typeface="Calibri Light"/>
              <a:sym typeface="Calibri Light"/>
            </a:endParaRPr>
          </a:p>
        </p:txBody>
      </p:sp>
      <p:sp useBgFill="1">
        <p:nvSpPr>
          <p:cNvPr id="52" name="Rectangle 51"/>
          <p:cNvSpPr/>
          <p:nvPr>
            <p:custDataLst>
              <p:tags r:id="rId7"/>
            </p:custDataLst>
          </p:nvPr>
        </p:nvSpPr>
        <p:spPr bwMode="gray">
          <a:xfrm>
            <a:off x="4152900" y="386873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EC4EE0EC-18B5-42B6-B5ED-EE4AC4A62D7B}" type="datetime'''''''''''12''''''''.''''''8''''''''''''''''''''%'''''''''''''">
              <a:rPr lang="en-US" sz="1800">
                <a:solidFill>
                  <a:schemeClr val="tx1"/>
                </a:solidFill>
              </a:rPr>
              <a:pPr algn="ctr"/>
              <a:t>12.8%</a:t>
            </a:fld>
            <a:endParaRPr lang="en-US" sz="1800" dirty="0">
              <a:solidFill>
                <a:schemeClr val="tx1"/>
              </a:solidFill>
              <a:latin typeface="Calibri Light"/>
              <a:sym typeface="Calibri Light"/>
            </a:endParaRPr>
          </a:p>
        </p:txBody>
      </p:sp>
      <p:sp useBgFill="1">
        <p:nvSpPr>
          <p:cNvPr id="53" name="Rectangle 52"/>
          <p:cNvSpPr/>
          <p:nvPr>
            <p:custDataLst>
              <p:tags r:id="rId8"/>
            </p:custDataLst>
          </p:nvPr>
        </p:nvSpPr>
        <p:spPr bwMode="gray">
          <a:xfrm>
            <a:off x="1073150" y="3811588"/>
            <a:ext cx="628650" cy="274638"/>
          </a:xfrm>
          <a:prstGeom prst="rect">
            <a:avLst/>
          </a:pr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1750" tIns="0" rIns="31750" bIns="0" rtlCol="0" anchor="b"/>
          <a:lstStyle/>
          <a:p>
            <a:pPr algn="ctr"/>
            <a:fld id="{5AE43B19-705B-4823-80EB-4AD9E30C6EF2}" type="datetime'1''2''''.''''''''''''''''''''''''''''''''''''9%'''''''''''">
              <a:rPr lang="en-US" sz="1800">
                <a:solidFill>
                  <a:schemeClr val="tx1"/>
                </a:solidFill>
              </a:rPr>
              <a:pPr algn="ctr"/>
              <a:t>12.9%</a:t>
            </a:fld>
            <a:endParaRPr lang="en-US" sz="1800" dirty="0">
              <a:solidFill>
                <a:schemeClr val="tx1"/>
              </a:solidFill>
              <a:latin typeface="Calibri Light"/>
              <a:sym typeface="Calibri Light"/>
            </a:endParaRPr>
          </a:p>
        </p:txBody>
      </p:sp>
      <p:sp>
        <p:nvSpPr>
          <p:cNvPr id="35" name="Up-Down Arrow 34"/>
          <p:cNvSpPr/>
          <p:nvPr/>
        </p:nvSpPr>
        <p:spPr>
          <a:xfrm>
            <a:off x="7815346" y="3021255"/>
            <a:ext cx="168058" cy="402983"/>
          </a:xfrm>
          <a:prstGeom prst="up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39" name="Up-Down Arrow 38"/>
          <p:cNvSpPr/>
          <p:nvPr/>
        </p:nvSpPr>
        <p:spPr>
          <a:xfrm>
            <a:off x="6885360" y="2928729"/>
            <a:ext cx="168058" cy="495509"/>
          </a:xfrm>
          <a:prstGeom prst="upDownArrow">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
        <p:nvSpPr>
          <p:cNvPr id="4" name="Rectangle 3"/>
          <p:cNvSpPr/>
          <p:nvPr/>
        </p:nvSpPr>
        <p:spPr>
          <a:xfrm>
            <a:off x="161984" y="1695795"/>
            <a:ext cx="8921696" cy="4019205"/>
          </a:xfrm>
          <a:custGeom>
            <a:avLst/>
            <a:gdLst/>
            <a:ahLst/>
            <a:cxnLst/>
            <a:rect l="l" t="t" r="r" b="b"/>
            <a:pathLst>
              <a:path w="8921696" h="4019205">
                <a:moveTo>
                  <a:pt x="6500754" y="873593"/>
                </a:moveTo>
                <a:lnTo>
                  <a:pt x="6500754" y="1234489"/>
                </a:lnTo>
                <a:lnTo>
                  <a:pt x="6644338" y="1234489"/>
                </a:lnTo>
                <a:lnTo>
                  <a:pt x="6644338" y="1834805"/>
                </a:lnTo>
                <a:lnTo>
                  <a:pt x="6500754" y="1834805"/>
                </a:lnTo>
                <a:lnTo>
                  <a:pt x="6500754" y="2195701"/>
                </a:lnTo>
                <a:lnTo>
                  <a:pt x="7153216" y="2195701"/>
                </a:lnTo>
                <a:lnTo>
                  <a:pt x="7153216" y="1834805"/>
                </a:lnTo>
                <a:lnTo>
                  <a:pt x="6891434" y="1834805"/>
                </a:lnTo>
                <a:lnTo>
                  <a:pt x="6891434" y="1234489"/>
                </a:lnTo>
                <a:lnTo>
                  <a:pt x="7153216" y="1234489"/>
                </a:lnTo>
                <a:lnTo>
                  <a:pt x="7153216" y="873593"/>
                </a:lnTo>
                <a:close/>
                <a:moveTo>
                  <a:pt x="0" y="0"/>
                </a:moveTo>
                <a:lnTo>
                  <a:pt x="8921696" y="0"/>
                </a:lnTo>
                <a:lnTo>
                  <a:pt x="8921696" y="4019205"/>
                </a:lnTo>
                <a:lnTo>
                  <a:pt x="0" y="4019205"/>
                </a:lnTo>
                <a:close/>
              </a:path>
            </a:pathLst>
          </a:custGeom>
          <a:solidFill>
            <a:srgbClr val="F2F2F2">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spTree>
    <p:extLst>
      <p:ext uri="{BB962C8B-B14F-4D97-AF65-F5344CB8AC3E}">
        <p14:creationId xmlns:p14="http://schemas.microsoft.com/office/powerpoint/2010/main" val="3118835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Object 33" hidden="1"/>
          <p:cNvGraphicFramePr>
            <a:graphicFrameLocks noChangeAspect="1"/>
          </p:cNvGraphicFramePr>
          <p:nvPr>
            <p:custDataLst>
              <p:tags r:id="rId2"/>
            </p:custDataLst>
            <p:extLst>
              <p:ext uri="{D42A27DB-BD31-4B8C-83A1-F6EECF244321}">
                <p14:modId xmlns:p14="http://schemas.microsoft.com/office/powerpoint/2010/main" val="323729510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57662"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621" y="1621"/>
                        <a:ext cx="1619" cy="1619"/>
                      </a:xfrm>
                      <a:prstGeom prst="rect">
                        <a:avLst/>
                      </a:prstGeom>
                    </p:spPr>
                  </p:pic>
                </p:oleObj>
              </mc:Fallback>
            </mc:AlternateContent>
          </a:graphicData>
        </a:graphic>
      </p:graphicFrame>
      <p:sp>
        <p:nvSpPr>
          <p:cNvPr id="33" name="Rectangle 32" hidden="1"/>
          <p:cNvSpPr/>
          <p:nvPr>
            <p:custDataLst>
              <p:tags r:id="rId3"/>
            </p:custDataLst>
          </p:nvPr>
        </p:nvSpPr>
        <p:spPr bwMode="auto">
          <a:xfrm>
            <a:off x="0" y="0"/>
            <a:ext cx="161984" cy="16197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lang="en-US" sz="1400">
              <a:latin typeface="Calibri Light"/>
              <a:cs typeface="Arial"/>
              <a:sym typeface="Calibri Light"/>
            </a:endParaRPr>
          </a:p>
        </p:txBody>
      </p:sp>
      <p:sp>
        <p:nvSpPr>
          <p:cNvPr id="2" name="Title 1"/>
          <p:cNvSpPr>
            <a:spLocks noGrp="1"/>
          </p:cNvSpPr>
          <p:nvPr>
            <p:ph type="title"/>
          </p:nvPr>
        </p:nvSpPr>
        <p:spPr>
          <a:xfrm>
            <a:off x="121489" y="234863"/>
            <a:ext cx="8794113" cy="753668"/>
          </a:xfrm>
        </p:spPr>
        <p:txBody>
          <a:bodyPr/>
          <a:lstStyle/>
          <a:p>
            <a:r>
              <a:rPr lang="en-US" dirty="0"/>
              <a:t>Per capita health care spending in Massachusetts is the highest </a:t>
            </a:r>
            <a:r>
              <a:rPr lang="en-US" dirty="0" smtClean="0"/>
              <a:t>of </a:t>
            </a:r>
            <a:br>
              <a:rPr lang="en-US" dirty="0" smtClean="0"/>
            </a:br>
            <a:r>
              <a:rPr lang="en-US" dirty="0" smtClean="0"/>
              <a:t>any state</a:t>
            </a:r>
            <a:endParaRPr lang="en-US" dirty="0"/>
          </a:p>
        </p:txBody>
      </p:sp>
      <p:sp>
        <p:nvSpPr>
          <p:cNvPr id="3" name="Freeform 43"/>
          <p:cNvSpPr>
            <a:spLocks/>
          </p:cNvSpPr>
          <p:nvPr/>
        </p:nvSpPr>
        <p:spPr bwMode="auto">
          <a:xfrm>
            <a:off x="7559797" y="5578809"/>
            <a:ext cx="384575" cy="376300"/>
          </a:xfrm>
          <a:custGeom>
            <a:avLst/>
            <a:gdLst>
              <a:gd name="T0" fmla="*/ 43 w 1642"/>
              <a:gd name="T1" fmla="*/ 0 h 1908"/>
              <a:gd name="T2" fmla="*/ 681 w 1642"/>
              <a:gd name="T3" fmla="*/ 0 h 1908"/>
              <a:gd name="T4" fmla="*/ 658 w 1642"/>
              <a:gd name="T5" fmla="*/ 616 h 1908"/>
              <a:gd name="T6" fmla="*/ 1564 w 1642"/>
              <a:gd name="T7" fmla="*/ 1409 h 1908"/>
              <a:gd name="T8" fmla="*/ 1601 w 1642"/>
              <a:gd name="T9" fmla="*/ 1480 h 1908"/>
              <a:gd name="T10" fmla="*/ 1636 w 1642"/>
              <a:gd name="T11" fmla="*/ 1513 h 1908"/>
              <a:gd name="T12" fmla="*/ 1642 w 1642"/>
              <a:gd name="T13" fmla="*/ 1537 h 1908"/>
              <a:gd name="T14" fmla="*/ 1596 w 1642"/>
              <a:gd name="T15" fmla="*/ 1572 h 1908"/>
              <a:gd name="T16" fmla="*/ 1583 w 1642"/>
              <a:gd name="T17" fmla="*/ 1624 h 1908"/>
              <a:gd name="T18" fmla="*/ 1583 w 1642"/>
              <a:gd name="T19" fmla="*/ 1655 h 1908"/>
              <a:gd name="T20" fmla="*/ 1561 w 1642"/>
              <a:gd name="T21" fmla="*/ 1703 h 1908"/>
              <a:gd name="T22" fmla="*/ 1554 w 1642"/>
              <a:gd name="T23" fmla="*/ 1743 h 1908"/>
              <a:gd name="T24" fmla="*/ 1588 w 1642"/>
              <a:gd name="T25" fmla="*/ 1792 h 1908"/>
              <a:gd name="T26" fmla="*/ 1579 w 1642"/>
              <a:gd name="T27" fmla="*/ 1840 h 1908"/>
              <a:gd name="T28" fmla="*/ 1145 w 1642"/>
              <a:gd name="T29" fmla="*/ 1908 h 1908"/>
              <a:gd name="T30" fmla="*/ 1073 w 1642"/>
              <a:gd name="T31" fmla="*/ 1751 h 1908"/>
              <a:gd name="T32" fmla="*/ 1050 w 1642"/>
              <a:gd name="T33" fmla="*/ 1724 h 1908"/>
              <a:gd name="T34" fmla="*/ 986 w 1642"/>
              <a:gd name="T35" fmla="*/ 1679 h 1908"/>
              <a:gd name="T36" fmla="*/ 932 w 1642"/>
              <a:gd name="T37" fmla="*/ 1672 h 1908"/>
              <a:gd name="T38" fmla="*/ 910 w 1642"/>
              <a:gd name="T39" fmla="*/ 1632 h 1908"/>
              <a:gd name="T40" fmla="*/ 789 w 1642"/>
              <a:gd name="T41" fmla="*/ 1594 h 1908"/>
              <a:gd name="T42" fmla="*/ 733 w 1642"/>
              <a:gd name="T43" fmla="*/ 1543 h 1908"/>
              <a:gd name="T44" fmla="*/ 667 w 1642"/>
              <a:gd name="T45" fmla="*/ 1560 h 1908"/>
              <a:gd name="T46" fmla="*/ 625 w 1642"/>
              <a:gd name="T47" fmla="*/ 1530 h 1908"/>
              <a:gd name="T48" fmla="*/ 566 w 1642"/>
              <a:gd name="T49" fmla="*/ 1528 h 1908"/>
              <a:gd name="T50" fmla="*/ 544 w 1642"/>
              <a:gd name="T51" fmla="*/ 1515 h 1908"/>
              <a:gd name="T52" fmla="*/ 545 w 1642"/>
              <a:gd name="T53" fmla="*/ 1447 h 1908"/>
              <a:gd name="T54" fmla="*/ 536 w 1642"/>
              <a:gd name="T55" fmla="*/ 1391 h 1908"/>
              <a:gd name="T56" fmla="*/ 507 w 1642"/>
              <a:gd name="T57" fmla="*/ 1367 h 1908"/>
              <a:gd name="T58" fmla="*/ 515 w 1642"/>
              <a:gd name="T59" fmla="*/ 1358 h 1908"/>
              <a:gd name="T60" fmla="*/ 399 w 1642"/>
              <a:gd name="T61" fmla="*/ 1217 h 1908"/>
              <a:gd name="T62" fmla="*/ 346 w 1642"/>
              <a:gd name="T63" fmla="*/ 1191 h 1908"/>
              <a:gd name="T64" fmla="*/ 335 w 1642"/>
              <a:gd name="T65" fmla="*/ 1112 h 1908"/>
              <a:gd name="T66" fmla="*/ 365 w 1642"/>
              <a:gd name="T67" fmla="*/ 1072 h 1908"/>
              <a:gd name="T68" fmla="*/ 360 w 1642"/>
              <a:gd name="T69" fmla="*/ 1037 h 1908"/>
              <a:gd name="T70" fmla="*/ 287 w 1642"/>
              <a:gd name="T71" fmla="*/ 1010 h 1908"/>
              <a:gd name="T72" fmla="*/ 260 w 1642"/>
              <a:gd name="T73" fmla="*/ 914 h 1908"/>
              <a:gd name="T74" fmla="*/ 278 w 1642"/>
              <a:gd name="T75" fmla="*/ 891 h 1908"/>
              <a:gd name="T76" fmla="*/ 285 w 1642"/>
              <a:gd name="T77" fmla="*/ 898 h 1908"/>
              <a:gd name="T78" fmla="*/ 313 w 1642"/>
              <a:gd name="T79" fmla="*/ 883 h 1908"/>
              <a:gd name="T80" fmla="*/ 280 w 1642"/>
              <a:gd name="T81" fmla="*/ 803 h 1908"/>
              <a:gd name="T82" fmla="*/ 262 w 1642"/>
              <a:gd name="T83" fmla="*/ 822 h 1908"/>
              <a:gd name="T84" fmla="*/ 260 w 1642"/>
              <a:gd name="T85" fmla="*/ 845 h 1908"/>
              <a:gd name="T86" fmla="*/ 256 w 1642"/>
              <a:gd name="T87" fmla="*/ 860 h 1908"/>
              <a:gd name="T88" fmla="*/ 206 w 1642"/>
              <a:gd name="T89" fmla="*/ 816 h 1908"/>
              <a:gd name="T90" fmla="*/ 186 w 1642"/>
              <a:gd name="T91" fmla="*/ 720 h 1908"/>
              <a:gd name="T92" fmla="*/ 73 w 1642"/>
              <a:gd name="T93" fmla="*/ 617 h 1908"/>
              <a:gd name="T94" fmla="*/ 67 w 1642"/>
              <a:gd name="T95" fmla="*/ 516 h 1908"/>
              <a:gd name="T96" fmla="*/ 77 w 1642"/>
              <a:gd name="T97" fmla="*/ 492 h 1908"/>
              <a:gd name="T98" fmla="*/ 63 w 1642"/>
              <a:gd name="T99" fmla="*/ 440 h 1908"/>
              <a:gd name="T100" fmla="*/ 0 w 1642"/>
              <a:gd name="T101" fmla="*/ 360 h 1908"/>
              <a:gd name="T102" fmla="*/ 0 w 1642"/>
              <a:gd name="T103" fmla="*/ 271 h 1908"/>
              <a:gd name="T104" fmla="*/ 43 w 1642"/>
              <a:gd name="T105" fmla="*/ 196 h 1908"/>
              <a:gd name="T106" fmla="*/ 50 w 1642"/>
              <a:gd name="T107" fmla="*/ 62 h 1908"/>
              <a:gd name="T108" fmla="*/ 43 w 1642"/>
              <a:gd name="T109" fmla="*/ 0 h 1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42" h="1908">
                <a:moveTo>
                  <a:pt x="43" y="0"/>
                </a:moveTo>
                <a:lnTo>
                  <a:pt x="681" y="0"/>
                </a:lnTo>
                <a:lnTo>
                  <a:pt x="658" y="616"/>
                </a:lnTo>
                <a:lnTo>
                  <a:pt x="1564" y="1409"/>
                </a:lnTo>
                <a:lnTo>
                  <a:pt x="1601" y="1480"/>
                </a:lnTo>
                <a:lnTo>
                  <a:pt x="1636" y="1513"/>
                </a:lnTo>
                <a:lnTo>
                  <a:pt x="1642" y="1537"/>
                </a:lnTo>
                <a:lnTo>
                  <a:pt x="1596" y="1572"/>
                </a:lnTo>
                <a:lnTo>
                  <a:pt x="1583" y="1624"/>
                </a:lnTo>
                <a:lnTo>
                  <a:pt x="1583" y="1655"/>
                </a:lnTo>
                <a:lnTo>
                  <a:pt x="1561" y="1703"/>
                </a:lnTo>
                <a:lnTo>
                  <a:pt x="1554" y="1743"/>
                </a:lnTo>
                <a:lnTo>
                  <a:pt x="1588" y="1792"/>
                </a:lnTo>
                <a:lnTo>
                  <a:pt x="1579" y="1840"/>
                </a:lnTo>
                <a:lnTo>
                  <a:pt x="1145" y="1908"/>
                </a:lnTo>
                <a:lnTo>
                  <a:pt x="1073" y="1751"/>
                </a:lnTo>
                <a:lnTo>
                  <a:pt x="1050" y="1724"/>
                </a:lnTo>
                <a:lnTo>
                  <a:pt x="986" y="1679"/>
                </a:lnTo>
                <a:lnTo>
                  <a:pt x="932" y="1672"/>
                </a:lnTo>
                <a:lnTo>
                  <a:pt x="910" y="1632"/>
                </a:lnTo>
                <a:lnTo>
                  <a:pt x="789" y="1594"/>
                </a:lnTo>
                <a:lnTo>
                  <a:pt x="733" y="1543"/>
                </a:lnTo>
                <a:lnTo>
                  <a:pt x="667" y="1560"/>
                </a:lnTo>
                <a:lnTo>
                  <a:pt x="625" y="1530"/>
                </a:lnTo>
                <a:lnTo>
                  <a:pt x="566" y="1528"/>
                </a:lnTo>
                <a:lnTo>
                  <a:pt x="544" y="1515"/>
                </a:lnTo>
                <a:lnTo>
                  <a:pt x="545" y="1447"/>
                </a:lnTo>
                <a:lnTo>
                  <a:pt x="536" y="1391"/>
                </a:lnTo>
                <a:lnTo>
                  <a:pt x="507" y="1367"/>
                </a:lnTo>
                <a:lnTo>
                  <a:pt x="515" y="1358"/>
                </a:lnTo>
                <a:lnTo>
                  <a:pt x="399" y="1217"/>
                </a:lnTo>
                <a:lnTo>
                  <a:pt x="346" y="1191"/>
                </a:lnTo>
                <a:lnTo>
                  <a:pt x="335" y="1112"/>
                </a:lnTo>
                <a:lnTo>
                  <a:pt x="365" y="1072"/>
                </a:lnTo>
                <a:lnTo>
                  <a:pt x="360" y="1037"/>
                </a:lnTo>
                <a:lnTo>
                  <a:pt x="287" y="1010"/>
                </a:lnTo>
                <a:lnTo>
                  <a:pt x="260" y="914"/>
                </a:lnTo>
                <a:lnTo>
                  <a:pt x="278" y="891"/>
                </a:lnTo>
                <a:lnTo>
                  <a:pt x="285" y="898"/>
                </a:lnTo>
                <a:lnTo>
                  <a:pt x="313" y="883"/>
                </a:lnTo>
                <a:lnTo>
                  <a:pt x="280" y="803"/>
                </a:lnTo>
                <a:lnTo>
                  <a:pt x="262" y="822"/>
                </a:lnTo>
                <a:lnTo>
                  <a:pt x="260" y="845"/>
                </a:lnTo>
                <a:lnTo>
                  <a:pt x="256" y="860"/>
                </a:lnTo>
                <a:lnTo>
                  <a:pt x="206" y="816"/>
                </a:lnTo>
                <a:lnTo>
                  <a:pt x="186" y="720"/>
                </a:lnTo>
                <a:lnTo>
                  <a:pt x="73" y="617"/>
                </a:lnTo>
                <a:lnTo>
                  <a:pt x="67" y="516"/>
                </a:lnTo>
                <a:lnTo>
                  <a:pt x="77" y="492"/>
                </a:lnTo>
                <a:lnTo>
                  <a:pt x="63" y="440"/>
                </a:lnTo>
                <a:lnTo>
                  <a:pt x="0" y="360"/>
                </a:lnTo>
                <a:lnTo>
                  <a:pt x="0" y="271"/>
                </a:lnTo>
                <a:lnTo>
                  <a:pt x="43" y="196"/>
                </a:lnTo>
                <a:lnTo>
                  <a:pt x="50" y="62"/>
                </a:lnTo>
                <a:lnTo>
                  <a:pt x="43" y="0"/>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sp>
        <p:nvSpPr>
          <p:cNvPr id="4" name="Freeform 51"/>
          <p:cNvSpPr>
            <a:spLocks/>
          </p:cNvSpPr>
          <p:nvPr/>
        </p:nvSpPr>
        <p:spPr bwMode="auto">
          <a:xfrm>
            <a:off x="8306543" y="5578809"/>
            <a:ext cx="384575" cy="376300"/>
          </a:xfrm>
          <a:custGeom>
            <a:avLst/>
            <a:gdLst>
              <a:gd name="T0" fmla="*/ 0 w 1398"/>
              <a:gd name="T1" fmla="*/ 548 h 1367"/>
              <a:gd name="T2" fmla="*/ 23 w 1398"/>
              <a:gd name="T3" fmla="*/ 574 h 1367"/>
              <a:gd name="T4" fmla="*/ 36 w 1398"/>
              <a:gd name="T5" fmla="*/ 609 h 1367"/>
              <a:gd name="T6" fmla="*/ 65 w 1398"/>
              <a:gd name="T7" fmla="*/ 638 h 1367"/>
              <a:gd name="T8" fmla="*/ 91 w 1398"/>
              <a:gd name="T9" fmla="*/ 664 h 1367"/>
              <a:gd name="T10" fmla="*/ 112 w 1398"/>
              <a:gd name="T11" fmla="*/ 696 h 1367"/>
              <a:gd name="T12" fmla="*/ 158 w 1398"/>
              <a:gd name="T13" fmla="*/ 734 h 1367"/>
              <a:gd name="T14" fmla="*/ 191 w 1398"/>
              <a:gd name="T15" fmla="*/ 859 h 1367"/>
              <a:gd name="T16" fmla="*/ 273 w 1398"/>
              <a:gd name="T17" fmla="*/ 917 h 1367"/>
              <a:gd name="T18" fmla="*/ 318 w 1398"/>
              <a:gd name="T19" fmla="*/ 967 h 1367"/>
              <a:gd name="T20" fmla="*/ 367 w 1398"/>
              <a:gd name="T21" fmla="*/ 914 h 1367"/>
              <a:gd name="T22" fmla="*/ 411 w 1398"/>
              <a:gd name="T23" fmla="*/ 857 h 1367"/>
              <a:gd name="T24" fmla="*/ 472 w 1398"/>
              <a:gd name="T25" fmla="*/ 860 h 1367"/>
              <a:gd name="T26" fmla="*/ 546 w 1398"/>
              <a:gd name="T27" fmla="*/ 894 h 1367"/>
              <a:gd name="T28" fmla="*/ 595 w 1398"/>
              <a:gd name="T29" fmla="*/ 931 h 1367"/>
              <a:gd name="T30" fmla="*/ 612 w 1398"/>
              <a:gd name="T31" fmla="*/ 976 h 1367"/>
              <a:gd name="T32" fmla="*/ 628 w 1398"/>
              <a:gd name="T33" fmla="*/ 1020 h 1367"/>
              <a:gd name="T34" fmla="*/ 663 w 1398"/>
              <a:gd name="T35" fmla="*/ 1078 h 1367"/>
              <a:gd name="T36" fmla="*/ 717 w 1398"/>
              <a:gd name="T37" fmla="*/ 1149 h 1367"/>
              <a:gd name="T38" fmla="*/ 734 w 1398"/>
              <a:gd name="T39" fmla="*/ 1200 h 1367"/>
              <a:gd name="T40" fmla="*/ 762 w 1398"/>
              <a:gd name="T41" fmla="*/ 1245 h 1367"/>
              <a:gd name="T42" fmla="*/ 805 w 1398"/>
              <a:gd name="T43" fmla="*/ 1305 h 1367"/>
              <a:gd name="T44" fmla="*/ 863 w 1398"/>
              <a:gd name="T45" fmla="*/ 1328 h 1367"/>
              <a:gd name="T46" fmla="*/ 904 w 1398"/>
              <a:gd name="T47" fmla="*/ 1349 h 1367"/>
              <a:gd name="T48" fmla="*/ 954 w 1398"/>
              <a:gd name="T49" fmla="*/ 1362 h 1367"/>
              <a:gd name="T50" fmla="*/ 972 w 1398"/>
              <a:gd name="T51" fmla="*/ 1322 h 1367"/>
              <a:gd name="T52" fmla="*/ 965 w 1398"/>
              <a:gd name="T53" fmla="*/ 1265 h 1367"/>
              <a:gd name="T54" fmla="*/ 971 w 1398"/>
              <a:gd name="T55" fmla="*/ 1217 h 1367"/>
              <a:gd name="T56" fmla="*/ 973 w 1398"/>
              <a:gd name="T57" fmla="*/ 1184 h 1367"/>
              <a:gd name="T58" fmla="*/ 960 w 1398"/>
              <a:gd name="T59" fmla="*/ 1129 h 1367"/>
              <a:gd name="T60" fmla="*/ 1009 w 1398"/>
              <a:gd name="T61" fmla="*/ 1112 h 1367"/>
              <a:gd name="T62" fmla="*/ 1035 w 1398"/>
              <a:gd name="T63" fmla="*/ 1064 h 1367"/>
              <a:gd name="T64" fmla="*/ 1070 w 1398"/>
              <a:gd name="T65" fmla="*/ 1049 h 1367"/>
              <a:gd name="T66" fmla="*/ 1074 w 1398"/>
              <a:gd name="T67" fmla="*/ 1031 h 1367"/>
              <a:gd name="T68" fmla="*/ 1106 w 1398"/>
              <a:gd name="T69" fmla="*/ 1022 h 1367"/>
              <a:gd name="T70" fmla="*/ 1101 w 1398"/>
              <a:gd name="T71" fmla="*/ 1052 h 1367"/>
              <a:gd name="T72" fmla="*/ 1120 w 1398"/>
              <a:gd name="T73" fmla="*/ 1057 h 1367"/>
              <a:gd name="T74" fmla="*/ 1175 w 1398"/>
              <a:gd name="T75" fmla="*/ 1014 h 1367"/>
              <a:gd name="T76" fmla="*/ 1210 w 1398"/>
              <a:gd name="T77" fmla="*/ 967 h 1367"/>
              <a:gd name="T78" fmla="*/ 1228 w 1398"/>
              <a:gd name="T79" fmla="*/ 914 h 1367"/>
              <a:gd name="T80" fmla="*/ 1263 w 1398"/>
              <a:gd name="T81" fmla="*/ 886 h 1367"/>
              <a:gd name="T82" fmla="*/ 1277 w 1398"/>
              <a:gd name="T83" fmla="*/ 922 h 1367"/>
              <a:gd name="T84" fmla="*/ 1286 w 1398"/>
              <a:gd name="T85" fmla="*/ 931 h 1367"/>
              <a:gd name="T86" fmla="*/ 1347 w 1398"/>
              <a:gd name="T87" fmla="*/ 891 h 1367"/>
              <a:gd name="T88" fmla="*/ 1372 w 1398"/>
              <a:gd name="T89" fmla="*/ 808 h 1367"/>
              <a:gd name="T90" fmla="*/ 1398 w 1398"/>
              <a:gd name="T91" fmla="*/ 708 h 1367"/>
              <a:gd name="T92" fmla="*/ 1374 w 1398"/>
              <a:gd name="T93" fmla="*/ 653 h 1367"/>
              <a:gd name="T94" fmla="*/ 1355 w 1398"/>
              <a:gd name="T95" fmla="*/ 604 h 1367"/>
              <a:gd name="T96" fmla="*/ 1315 w 1398"/>
              <a:gd name="T97" fmla="*/ 386 h 1367"/>
              <a:gd name="T98" fmla="*/ 1245 w 1398"/>
              <a:gd name="T99" fmla="*/ 364 h 1367"/>
              <a:gd name="T100" fmla="*/ 1202 w 1398"/>
              <a:gd name="T101" fmla="*/ 352 h 1367"/>
              <a:gd name="T102" fmla="*/ 1163 w 1398"/>
              <a:gd name="T103" fmla="*/ 348 h 1367"/>
              <a:gd name="T104" fmla="*/ 1115 w 1398"/>
              <a:gd name="T105" fmla="*/ 353 h 1367"/>
              <a:gd name="T106" fmla="*/ 1072 w 1398"/>
              <a:gd name="T107" fmla="*/ 364 h 1367"/>
              <a:gd name="T108" fmla="*/ 1046 w 1398"/>
              <a:gd name="T109" fmla="*/ 348 h 1367"/>
              <a:gd name="T110" fmla="*/ 997 w 1398"/>
              <a:gd name="T111" fmla="*/ 355 h 1367"/>
              <a:gd name="T112" fmla="*/ 966 w 1398"/>
              <a:gd name="T113" fmla="*/ 353 h 1367"/>
              <a:gd name="T114" fmla="*/ 935 w 1398"/>
              <a:gd name="T115" fmla="*/ 344 h 1367"/>
              <a:gd name="T116" fmla="*/ 919 w 1398"/>
              <a:gd name="T117" fmla="*/ 338 h 1367"/>
              <a:gd name="T118" fmla="*/ 819 w 1398"/>
              <a:gd name="T119" fmla="*/ 306 h 1367"/>
              <a:gd name="T120" fmla="*/ 787 w 1398"/>
              <a:gd name="T121" fmla="*/ 281 h 1367"/>
              <a:gd name="T122" fmla="*/ 749 w 1398"/>
              <a:gd name="T123" fmla="*/ 284 h 1367"/>
              <a:gd name="T124" fmla="*/ 708 w 1398"/>
              <a:gd name="T125" fmla="*/ 252 h 1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8" h="1367">
                <a:moveTo>
                  <a:pt x="701" y="251"/>
                </a:moveTo>
                <a:lnTo>
                  <a:pt x="702" y="13"/>
                </a:lnTo>
                <a:lnTo>
                  <a:pt x="416" y="0"/>
                </a:lnTo>
                <a:lnTo>
                  <a:pt x="371" y="558"/>
                </a:lnTo>
                <a:lnTo>
                  <a:pt x="1" y="528"/>
                </a:lnTo>
                <a:lnTo>
                  <a:pt x="2" y="531"/>
                </a:lnTo>
                <a:lnTo>
                  <a:pt x="4" y="535"/>
                </a:lnTo>
                <a:lnTo>
                  <a:pt x="5" y="541"/>
                </a:lnTo>
                <a:lnTo>
                  <a:pt x="2" y="544"/>
                </a:lnTo>
                <a:lnTo>
                  <a:pt x="0" y="548"/>
                </a:lnTo>
                <a:lnTo>
                  <a:pt x="1" y="551"/>
                </a:lnTo>
                <a:lnTo>
                  <a:pt x="5" y="554"/>
                </a:lnTo>
                <a:lnTo>
                  <a:pt x="9" y="556"/>
                </a:lnTo>
                <a:lnTo>
                  <a:pt x="13" y="557"/>
                </a:lnTo>
                <a:lnTo>
                  <a:pt x="13" y="559"/>
                </a:lnTo>
                <a:lnTo>
                  <a:pt x="12" y="561"/>
                </a:lnTo>
                <a:lnTo>
                  <a:pt x="13" y="564"/>
                </a:lnTo>
                <a:lnTo>
                  <a:pt x="17" y="567"/>
                </a:lnTo>
                <a:lnTo>
                  <a:pt x="21" y="571"/>
                </a:lnTo>
                <a:lnTo>
                  <a:pt x="23" y="574"/>
                </a:lnTo>
                <a:lnTo>
                  <a:pt x="24" y="575"/>
                </a:lnTo>
                <a:lnTo>
                  <a:pt x="23" y="578"/>
                </a:lnTo>
                <a:lnTo>
                  <a:pt x="21" y="584"/>
                </a:lnTo>
                <a:lnTo>
                  <a:pt x="21" y="590"/>
                </a:lnTo>
                <a:lnTo>
                  <a:pt x="24" y="595"/>
                </a:lnTo>
                <a:lnTo>
                  <a:pt x="29" y="599"/>
                </a:lnTo>
                <a:lnTo>
                  <a:pt x="32" y="603"/>
                </a:lnTo>
                <a:lnTo>
                  <a:pt x="35" y="607"/>
                </a:lnTo>
                <a:lnTo>
                  <a:pt x="36" y="608"/>
                </a:lnTo>
                <a:lnTo>
                  <a:pt x="36" y="609"/>
                </a:lnTo>
                <a:lnTo>
                  <a:pt x="35" y="612"/>
                </a:lnTo>
                <a:lnTo>
                  <a:pt x="36" y="617"/>
                </a:lnTo>
                <a:lnTo>
                  <a:pt x="39" y="618"/>
                </a:lnTo>
                <a:lnTo>
                  <a:pt x="44" y="619"/>
                </a:lnTo>
                <a:lnTo>
                  <a:pt x="48" y="620"/>
                </a:lnTo>
                <a:lnTo>
                  <a:pt x="51" y="622"/>
                </a:lnTo>
                <a:lnTo>
                  <a:pt x="52" y="623"/>
                </a:lnTo>
                <a:lnTo>
                  <a:pt x="59" y="638"/>
                </a:lnTo>
                <a:lnTo>
                  <a:pt x="60" y="638"/>
                </a:lnTo>
                <a:lnTo>
                  <a:pt x="65" y="638"/>
                </a:lnTo>
                <a:lnTo>
                  <a:pt x="68" y="640"/>
                </a:lnTo>
                <a:lnTo>
                  <a:pt x="69" y="642"/>
                </a:lnTo>
                <a:lnTo>
                  <a:pt x="70" y="646"/>
                </a:lnTo>
                <a:lnTo>
                  <a:pt x="75" y="649"/>
                </a:lnTo>
                <a:lnTo>
                  <a:pt x="80" y="651"/>
                </a:lnTo>
                <a:lnTo>
                  <a:pt x="84" y="651"/>
                </a:lnTo>
                <a:lnTo>
                  <a:pt x="88" y="653"/>
                </a:lnTo>
                <a:lnTo>
                  <a:pt x="90" y="657"/>
                </a:lnTo>
                <a:lnTo>
                  <a:pt x="91" y="662"/>
                </a:lnTo>
                <a:lnTo>
                  <a:pt x="91" y="664"/>
                </a:lnTo>
                <a:lnTo>
                  <a:pt x="91" y="666"/>
                </a:lnTo>
                <a:lnTo>
                  <a:pt x="92" y="671"/>
                </a:lnTo>
                <a:lnTo>
                  <a:pt x="93" y="677"/>
                </a:lnTo>
                <a:lnTo>
                  <a:pt x="96" y="679"/>
                </a:lnTo>
                <a:lnTo>
                  <a:pt x="99" y="681"/>
                </a:lnTo>
                <a:lnTo>
                  <a:pt x="103" y="685"/>
                </a:lnTo>
                <a:lnTo>
                  <a:pt x="104" y="689"/>
                </a:lnTo>
                <a:lnTo>
                  <a:pt x="105" y="692"/>
                </a:lnTo>
                <a:lnTo>
                  <a:pt x="107" y="693"/>
                </a:lnTo>
                <a:lnTo>
                  <a:pt x="112" y="696"/>
                </a:lnTo>
                <a:lnTo>
                  <a:pt x="119" y="700"/>
                </a:lnTo>
                <a:lnTo>
                  <a:pt x="124" y="701"/>
                </a:lnTo>
                <a:lnTo>
                  <a:pt x="129" y="701"/>
                </a:lnTo>
                <a:lnTo>
                  <a:pt x="134" y="703"/>
                </a:lnTo>
                <a:lnTo>
                  <a:pt x="137" y="707"/>
                </a:lnTo>
                <a:lnTo>
                  <a:pt x="139" y="711"/>
                </a:lnTo>
                <a:lnTo>
                  <a:pt x="143" y="717"/>
                </a:lnTo>
                <a:lnTo>
                  <a:pt x="150" y="724"/>
                </a:lnTo>
                <a:lnTo>
                  <a:pt x="156" y="731"/>
                </a:lnTo>
                <a:lnTo>
                  <a:pt x="158" y="734"/>
                </a:lnTo>
                <a:lnTo>
                  <a:pt x="162" y="764"/>
                </a:lnTo>
                <a:lnTo>
                  <a:pt x="179" y="784"/>
                </a:lnTo>
                <a:lnTo>
                  <a:pt x="177" y="788"/>
                </a:lnTo>
                <a:lnTo>
                  <a:pt x="174" y="802"/>
                </a:lnTo>
                <a:lnTo>
                  <a:pt x="173" y="818"/>
                </a:lnTo>
                <a:lnTo>
                  <a:pt x="176" y="834"/>
                </a:lnTo>
                <a:lnTo>
                  <a:pt x="182" y="846"/>
                </a:lnTo>
                <a:lnTo>
                  <a:pt x="188" y="854"/>
                </a:lnTo>
                <a:lnTo>
                  <a:pt x="190" y="857"/>
                </a:lnTo>
                <a:lnTo>
                  <a:pt x="191" y="859"/>
                </a:lnTo>
                <a:lnTo>
                  <a:pt x="225" y="887"/>
                </a:lnTo>
                <a:lnTo>
                  <a:pt x="227" y="890"/>
                </a:lnTo>
                <a:lnTo>
                  <a:pt x="232" y="894"/>
                </a:lnTo>
                <a:lnTo>
                  <a:pt x="236" y="900"/>
                </a:lnTo>
                <a:lnTo>
                  <a:pt x="238" y="905"/>
                </a:lnTo>
                <a:lnTo>
                  <a:pt x="242" y="909"/>
                </a:lnTo>
                <a:lnTo>
                  <a:pt x="251" y="913"/>
                </a:lnTo>
                <a:lnTo>
                  <a:pt x="261" y="915"/>
                </a:lnTo>
                <a:lnTo>
                  <a:pt x="268" y="915"/>
                </a:lnTo>
                <a:lnTo>
                  <a:pt x="273" y="917"/>
                </a:lnTo>
                <a:lnTo>
                  <a:pt x="279" y="923"/>
                </a:lnTo>
                <a:lnTo>
                  <a:pt x="283" y="932"/>
                </a:lnTo>
                <a:lnTo>
                  <a:pt x="286" y="939"/>
                </a:lnTo>
                <a:lnTo>
                  <a:pt x="287" y="944"/>
                </a:lnTo>
                <a:lnTo>
                  <a:pt x="290" y="948"/>
                </a:lnTo>
                <a:lnTo>
                  <a:pt x="295" y="954"/>
                </a:lnTo>
                <a:lnTo>
                  <a:pt x="301" y="959"/>
                </a:lnTo>
                <a:lnTo>
                  <a:pt x="306" y="963"/>
                </a:lnTo>
                <a:lnTo>
                  <a:pt x="312" y="966"/>
                </a:lnTo>
                <a:lnTo>
                  <a:pt x="318" y="967"/>
                </a:lnTo>
                <a:lnTo>
                  <a:pt x="322" y="965"/>
                </a:lnTo>
                <a:lnTo>
                  <a:pt x="331" y="958"/>
                </a:lnTo>
                <a:lnTo>
                  <a:pt x="340" y="951"/>
                </a:lnTo>
                <a:lnTo>
                  <a:pt x="348" y="946"/>
                </a:lnTo>
                <a:lnTo>
                  <a:pt x="352" y="941"/>
                </a:lnTo>
                <a:lnTo>
                  <a:pt x="356" y="937"/>
                </a:lnTo>
                <a:lnTo>
                  <a:pt x="360" y="931"/>
                </a:lnTo>
                <a:lnTo>
                  <a:pt x="365" y="925"/>
                </a:lnTo>
                <a:lnTo>
                  <a:pt x="366" y="921"/>
                </a:lnTo>
                <a:lnTo>
                  <a:pt x="367" y="914"/>
                </a:lnTo>
                <a:lnTo>
                  <a:pt x="372" y="904"/>
                </a:lnTo>
                <a:lnTo>
                  <a:pt x="377" y="895"/>
                </a:lnTo>
                <a:lnTo>
                  <a:pt x="381" y="891"/>
                </a:lnTo>
                <a:lnTo>
                  <a:pt x="384" y="889"/>
                </a:lnTo>
                <a:lnTo>
                  <a:pt x="386" y="885"/>
                </a:lnTo>
                <a:lnTo>
                  <a:pt x="387" y="882"/>
                </a:lnTo>
                <a:lnTo>
                  <a:pt x="389" y="876"/>
                </a:lnTo>
                <a:lnTo>
                  <a:pt x="396" y="870"/>
                </a:lnTo>
                <a:lnTo>
                  <a:pt x="404" y="863"/>
                </a:lnTo>
                <a:lnTo>
                  <a:pt x="411" y="857"/>
                </a:lnTo>
                <a:lnTo>
                  <a:pt x="415" y="855"/>
                </a:lnTo>
                <a:lnTo>
                  <a:pt x="417" y="854"/>
                </a:lnTo>
                <a:lnTo>
                  <a:pt x="422" y="852"/>
                </a:lnTo>
                <a:lnTo>
                  <a:pt x="430" y="851"/>
                </a:lnTo>
                <a:lnTo>
                  <a:pt x="438" y="852"/>
                </a:lnTo>
                <a:lnTo>
                  <a:pt x="445" y="854"/>
                </a:lnTo>
                <a:lnTo>
                  <a:pt x="449" y="856"/>
                </a:lnTo>
                <a:lnTo>
                  <a:pt x="456" y="857"/>
                </a:lnTo>
                <a:lnTo>
                  <a:pt x="465" y="859"/>
                </a:lnTo>
                <a:lnTo>
                  <a:pt x="472" y="860"/>
                </a:lnTo>
                <a:lnTo>
                  <a:pt x="479" y="860"/>
                </a:lnTo>
                <a:lnTo>
                  <a:pt x="486" y="861"/>
                </a:lnTo>
                <a:lnTo>
                  <a:pt x="494" y="862"/>
                </a:lnTo>
                <a:lnTo>
                  <a:pt x="501" y="863"/>
                </a:lnTo>
                <a:lnTo>
                  <a:pt x="508" y="864"/>
                </a:lnTo>
                <a:lnTo>
                  <a:pt x="515" y="866"/>
                </a:lnTo>
                <a:lnTo>
                  <a:pt x="519" y="868"/>
                </a:lnTo>
                <a:lnTo>
                  <a:pt x="529" y="875"/>
                </a:lnTo>
                <a:lnTo>
                  <a:pt x="538" y="885"/>
                </a:lnTo>
                <a:lnTo>
                  <a:pt x="546" y="894"/>
                </a:lnTo>
                <a:lnTo>
                  <a:pt x="553" y="899"/>
                </a:lnTo>
                <a:lnTo>
                  <a:pt x="560" y="901"/>
                </a:lnTo>
                <a:lnTo>
                  <a:pt x="567" y="907"/>
                </a:lnTo>
                <a:lnTo>
                  <a:pt x="571" y="914"/>
                </a:lnTo>
                <a:lnTo>
                  <a:pt x="575" y="918"/>
                </a:lnTo>
                <a:lnTo>
                  <a:pt x="578" y="923"/>
                </a:lnTo>
                <a:lnTo>
                  <a:pt x="585" y="925"/>
                </a:lnTo>
                <a:lnTo>
                  <a:pt x="591" y="928"/>
                </a:lnTo>
                <a:lnTo>
                  <a:pt x="594" y="929"/>
                </a:lnTo>
                <a:lnTo>
                  <a:pt x="595" y="931"/>
                </a:lnTo>
                <a:lnTo>
                  <a:pt x="599" y="937"/>
                </a:lnTo>
                <a:lnTo>
                  <a:pt x="602" y="941"/>
                </a:lnTo>
                <a:lnTo>
                  <a:pt x="606" y="945"/>
                </a:lnTo>
                <a:lnTo>
                  <a:pt x="609" y="950"/>
                </a:lnTo>
                <a:lnTo>
                  <a:pt x="609" y="956"/>
                </a:lnTo>
                <a:lnTo>
                  <a:pt x="609" y="962"/>
                </a:lnTo>
                <a:lnTo>
                  <a:pt x="609" y="966"/>
                </a:lnTo>
                <a:lnTo>
                  <a:pt x="609" y="968"/>
                </a:lnTo>
                <a:lnTo>
                  <a:pt x="610" y="971"/>
                </a:lnTo>
                <a:lnTo>
                  <a:pt x="612" y="976"/>
                </a:lnTo>
                <a:lnTo>
                  <a:pt x="615" y="978"/>
                </a:lnTo>
                <a:lnTo>
                  <a:pt x="618" y="981"/>
                </a:lnTo>
                <a:lnTo>
                  <a:pt x="621" y="985"/>
                </a:lnTo>
                <a:lnTo>
                  <a:pt x="622" y="991"/>
                </a:lnTo>
                <a:lnTo>
                  <a:pt x="620" y="996"/>
                </a:lnTo>
                <a:lnTo>
                  <a:pt x="617" y="1000"/>
                </a:lnTo>
                <a:lnTo>
                  <a:pt x="618" y="1007"/>
                </a:lnTo>
                <a:lnTo>
                  <a:pt x="621" y="1014"/>
                </a:lnTo>
                <a:lnTo>
                  <a:pt x="624" y="1017"/>
                </a:lnTo>
                <a:lnTo>
                  <a:pt x="628" y="1020"/>
                </a:lnTo>
                <a:lnTo>
                  <a:pt x="631" y="1026"/>
                </a:lnTo>
                <a:lnTo>
                  <a:pt x="632" y="1031"/>
                </a:lnTo>
                <a:lnTo>
                  <a:pt x="632" y="1035"/>
                </a:lnTo>
                <a:lnTo>
                  <a:pt x="632" y="1039"/>
                </a:lnTo>
                <a:lnTo>
                  <a:pt x="635" y="1047"/>
                </a:lnTo>
                <a:lnTo>
                  <a:pt x="638" y="1054"/>
                </a:lnTo>
                <a:lnTo>
                  <a:pt x="643" y="1058"/>
                </a:lnTo>
                <a:lnTo>
                  <a:pt x="650" y="1061"/>
                </a:lnTo>
                <a:lnTo>
                  <a:pt x="656" y="1069"/>
                </a:lnTo>
                <a:lnTo>
                  <a:pt x="663" y="1078"/>
                </a:lnTo>
                <a:lnTo>
                  <a:pt x="666" y="1082"/>
                </a:lnTo>
                <a:lnTo>
                  <a:pt x="668" y="1085"/>
                </a:lnTo>
                <a:lnTo>
                  <a:pt x="673" y="1093"/>
                </a:lnTo>
                <a:lnTo>
                  <a:pt x="678" y="1104"/>
                </a:lnTo>
                <a:lnTo>
                  <a:pt x="683" y="1111"/>
                </a:lnTo>
                <a:lnTo>
                  <a:pt x="688" y="1118"/>
                </a:lnTo>
                <a:lnTo>
                  <a:pt x="691" y="1126"/>
                </a:lnTo>
                <a:lnTo>
                  <a:pt x="694" y="1133"/>
                </a:lnTo>
                <a:lnTo>
                  <a:pt x="696" y="1135"/>
                </a:lnTo>
                <a:lnTo>
                  <a:pt x="717" y="1149"/>
                </a:lnTo>
                <a:lnTo>
                  <a:pt x="719" y="1152"/>
                </a:lnTo>
                <a:lnTo>
                  <a:pt x="721" y="1159"/>
                </a:lnTo>
                <a:lnTo>
                  <a:pt x="723" y="1169"/>
                </a:lnTo>
                <a:lnTo>
                  <a:pt x="724" y="1177"/>
                </a:lnTo>
                <a:lnTo>
                  <a:pt x="724" y="1181"/>
                </a:lnTo>
                <a:lnTo>
                  <a:pt x="726" y="1180"/>
                </a:lnTo>
                <a:lnTo>
                  <a:pt x="728" y="1180"/>
                </a:lnTo>
                <a:lnTo>
                  <a:pt x="729" y="1184"/>
                </a:lnTo>
                <a:lnTo>
                  <a:pt x="730" y="1192"/>
                </a:lnTo>
                <a:lnTo>
                  <a:pt x="734" y="1200"/>
                </a:lnTo>
                <a:lnTo>
                  <a:pt x="737" y="1206"/>
                </a:lnTo>
                <a:lnTo>
                  <a:pt x="738" y="1209"/>
                </a:lnTo>
                <a:lnTo>
                  <a:pt x="739" y="1211"/>
                </a:lnTo>
                <a:lnTo>
                  <a:pt x="742" y="1215"/>
                </a:lnTo>
                <a:lnTo>
                  <a:pt x="744" y="1221"/>
                </a:lnTo>
                <a:lnTo>
                  <a:pt x="745" y="1227"/>
                </a:lnTo>
                <a:lnTo>
                  <a:pt x="747" y="1232"/>
                </a:lnTo>
                <a:lnTo>
                  <a:pt x="754" y="1237"/>
                </a:lnTo>
                <a:lnTo>
                  <a:pt x="760" y="1243"/>
                </a:lnTo>
                <a:lnTo>
                  <a:pt x="762" y="1245"/>
                </a:lnTo>
                <a:lnTo>
                  <a:pt x="762" y="1249"/>
                </a:lnTo>
                <a:lnTo>
                  <a:pt x="762" y="1257"/>
                </a:lnTo>
                <a:lnTo>
                  <a:pt x="764" y="1266"/>
                </a:lnTo>
                <a:lnTo>
                  <a:pt x="766" y="1272"/>
                </a:lnTo>
                <a:lnTo>
                  <a:pt x="772" y="1278"/>
                </a:lnTo>
                <a:lnTo>
                  <a:pt x="782" y="1286"/>
                </a:lnTo>
                <a:lnTo>
                  <a:pt x="792" y="1295"/>
                </a:lnTo>
                <a:lnTo>
                  <a:pt x="798" y="1301"/>
                </a:lnTo>
                <a:lnTo>
                  <a:pt x="800" y="1303"/>
                </a:lnTo>
                <a:lnTo>
                  <a:pt x="805" y="1305"/>
                </a:lnTo>
                <a:lnTo>
                  <a:pt x="811" y="1309"/>
                </a:lnTo>
                <a:lnTo>
                  <a:pt x="818" y="1311"/>
                </a:lnTo>
                <a:lnTo>
                  <a:pt x="826" y="1314"/>
                </a:lnTo>
                <a:lnTo>
                  <a:pt x="833" y="1317"/>
                </a:lnTo>
                <a:lnTo>
                  <a:pt x="838" y="1318"/>
                </a:lnTo>
                <a:lnTo>
                  <a:pt x="842" y="1318"/>
                </a:lnTo>
                <a:lnTo>
                  <a:pt x="845" y="1318"/>
                </a:lnTo>
                <a:lnTo>
                  <a:pt x="850" y="1320"/>
                </a:lnTo>
                <a:lnTo>
                  <a:pt x="856" y="1324"/>
                </a:lnTo>
                <a:lnTo>
                  <a:pt x="863" y="1328"/>
                </a:lnTo>
                <a:lnTo>
                  <a:pt x="868" y="1333"/>
                </a:lnTo>
                <a:lnTo>
                  <a:pt x="873" y="1337"/>
                </a:lnTo>
                <a:lnTo>
                  <a:pt x="876" y="1340"/>
                </a:lnTo>
                <a:lnTo>
                  <a:pt x="878" y="1341"/>
                </a:lnTo>
                <a:lnTo>
                  <a:pt x="879" y="1341"/>
                </a:lnTo>
                <a:lnTo>
                  <a:pt x="882" y="1343"/>
                </a:lnTo>
                <a:lnTo>
                  <a:pt x="887" y="1344"/>
                </a:lnTo>
                <a:lnTo>
                  <a:pt x="892" y="1347"/>
                </a:lnTo>
                <a:lnTo>
                  <a:pt x="898" y="1348"/>
                </a:lnTo>
                <a:lnTo>
                  <a:pt x="904" y="1349"/>
                </a:lnTo>
                <a:lnTo>
                  <a:pt x="909" y="1349"/>
                </a:lnTo>
                <a:lnTo>
                  <a:pt x="912" y="1348"/>
                </a:lnTo>
                <a:lnTo>
                  <a:pt x="919" y="1344"/>
                </a:lnTo>
                <a:lnTo>
                  <a:pt x="926" y="1344"/>
                </a:lnTo>
                <a:lnTo>
                  <a:pt x="933" y="1345"/>
                </a:lnTo>
                <a:lnTo>
                  <a:pt x="936" y="1349"/>
                </a:lnTo>
                <a:lnTo>
                  <a:pt x="939" y="1351"/>
                </a:lnTo>
                <a:lnTo>
                  <a:pt x="942" y="1355"/>
                </a:lnTo>
                <a:lnTo>
                  <a:pt x="947" y="1358"/>
                </a:lnTo>
                <a:lnTo>
                  <a:pt x="954" y="1362"/>
                </a:lnTo>
                <a:lnTo>
                  <a:pt x="959" y="1365"/>
                </a:lnTo>
                <a:lnTo>
                  <a:pt x="966" y="1366"/>
                </a:lnTo>
                <a:lnTo>
                  <a:pt x="972" y="1367"/>
                </a:lnTo>
                <a:lnTo>
                  <a:pt x="978" y="1367"/>
                </a:lnTo>
                <a:lnTo>
                  <a:pt x="985" y="1364"/>
                </a:lnTo>
                <a:lnTo>
                  <a:pt x="987" y="1362"/>
                </a:lnTo>
                <a:lnTo>
                  <a:pt x="988" y="1359"/>
                </a:lnTo>
                <a:lnTo>
                  <a:pt x="988" y="1358"/>
                </a:lnTo>
                <a:lnTo>
                  <a:pt x="974" y="1325"/>
                </a:lnTo>
                <a:lnTo>
                  <a:pt x="972" y="1322"/>
                </a:lnTo>
                <a:lnTo>
                  <a:pt x="968" y="1316"/>
                </a:lnTo>
                <a:lnTo>
                  <a:pt x="965" y="1309"/>
                </a:lnTo>
                <a:lnTo>
                  <a:pt x="965" y="1304"/>
                </a:lnTo>
                <a:lnTo>
                  <a:pt x="967" y="1299"/>
                </a:lnTo>
                <a:lnTo>
                  <a:pt x="971" y="1294"/>
                </a:lnTo>
                <a:lnTo>
                  <a:pt x="972" y="1289"/>
                </a:lnTo>
                <a:lnTo>
                  <a:pt x="971" y="1284"/>
                </a:lnTo>
                <a:lnTo>
                  <a:pt x="968" y="1279"/>
                </a:lnTo>
                <a:lnTo>
                  <a:pt x="966" y="1272"/>
                </a:lnTo>
                <a:lnTo>
                  <a:pt x="965" y="1265"/>
                </a:lnTo>
                <a:lnTo>
                  <a:pt x="965" y="1260"/>
                </a:lnTo>
                <a:lnTo>
                  <a:pt x="965" y="1255"/>
                </a:lnTo>
                <a:lnTo>
                  <a:pt x="964" y="1248"/>
                </a:lnTo>
                <a:lnTo>
                  <a:pt x="963" y="1241"/>
                </a:lnTo>
                <a:lnTo>
                  <a:pt x="963" y="1238"/>
                </a:lnTo>
                <a:lnTo>
                  <a:pt x="965" y="1237"/>
                </a:lnTo>
                <a:lnTo>
                  <a:pt x="968" y="1234"/>
                </a:lnTo>
                <a:lnTo>
                  <a:pt x="972" y="1229"/>
                </a:lnTo>
                <a:lnTo>
                  <a:pt x="974" y="1222"/>
                </a:lnTo>
                <a:lnTo>
                  <a:pt x="971" y="1217"/>
                </a:lnTo>
                <a:lnTo>
                  <a:pt x="965" y="1210"/>
                </a:lnTo>
                <a:lnTo>
                  <a:pt x="958" y="1206"/>
                </a:lnTo>
                <a:lnTo>
                  <a:pt x="955" y="1204"/>
                </a:lnTo>
                <a:lnTo>
                  <a:pt x="954" y="1203"/>
                </a:lnTo>
                <a:lnTo>
                  <a:pt x="950" y="1199"/>
                </a:lnTo>
                <a:lnTo>
                  <a:pt x="948" y="1195"/>
                </a:lnTo>
                <a:lnTo>
                  <a:pt x="948" y="1189"/>
                </a:lnTo>
                <a:lnTo>
                  <a:pt x="954" y="1186"/>
                </a:lnTo>
                <a:lnTo>
                  <a:pt x="964" y="1184"/>
                </a:lnTo>
                <a:lnTo>
                  <a:pt x="973" y="1184"/>
                </a:lnTo>
                <a:lnTo>
                  <a:pt x="978" y="1184"/>
                </a:lnTo>
                <a:lnTo>
                  <a:pt x="980" y="1181"/>
                </a:lnTo>
                <a:lnTo>
                  <a:pt x="983" y="1174"/>
                </a:lnTo>
                <a:lnTo>
                  <a:pt x="986" y="1165"/>
                </a:lnTo>
                <a:lnTo>
                  <a:pt x="982" y="1154"/>
                </a:lnTo>
                <a:lnTo>
                  <a:pt x="974" y="1146"/>
                </a:lnTo>
                <a:lnTo>
                  <a:pt x="965" y="1141"/>
                </a:lnTo>
                <a:lnTo>
                  <a:pt x="959" y="1136"/>
                </a:lnTo>
                <a:lnTo>
                  <a:pt x="958" y="1131"/>
                </a:lnTo>
                <a:lnTo>
                  <a:pt x="960" y="1129"/>
                </a:lnTo>
                <a:lnTo>
                  <a:pt x="965" y="1128"/>
                </a:lnTo>
                <a:lnTo>
                  <a:pt x="972" y="1128"/>
                </a:lnTo>
                <a:lnTo>
                  <a:pt x="979" y="1128"/>
                </a:lnTo>
                <a:lnTo>
                  <a:pt x="986" y="1128"/>
                </a:lnTo>
                <a:lnTo>
                  <a:pt x="992" y="1128"/>
                </a:lnTo>
                <a:lnTo>
                  <a:pt x="996" y="1127"/>
                </a:lnTo>
                <a:lnTo>
                  <a:pt x="1000" y="1126"/>
                </a:lnTo>
                <a:lnTo>
                  <a:pt x="1003" y="1122"/>
                </a:lnTo>
                <a:lnTo>
                  <a:pt x="1006" y="1116"/>
                </a:lnTo>
                <a:lnTo>
                  <a:pt x="1009" y="1112"/>
                </a:lnTo>
                <a:lnTo>
                  <a:pt x="1011" y="1105"/>
                </a:lnTo>
                <a:lnTo>
                  <a:pt x="1013" y="1099"/>
                </a:lnTo>
                <a:lnTo>
                  <a:pt x="1019" y="1096"/>
                </a:lnTo>
                <a:lnTo>
                  <a:pt x="1025" y="1093"/>
                </a:lnTo>
                <a:lnTo>
                  <a:pt x="1028" y="1089"/>
                </a:lnTo>
                <a:lnTo>
                  <a:pt x="1031" y="1082"/>
                </a:lnTo>
                <a:lnTo>
                  <a:pt x="1033" y="1074"/>
                </a:lnTo>
                <a:lnTo>
                  <a:pt x="1033" y="1067"/>
                </a:lnTo>
                <a:lnTo>
                  <a:pt x="1033" y="1065"/>
                </a:lnTo>
                <a:lnTo>
                  <a:pt x="1035" y="1064"/>
                </a:lnTo>
                <a:lnTo>
                  <a:pt x="1041" y="1062"/>
                </a:lnTo>
                <a:lnTo>
                  <a:pt x="1047" y="1062"/>
                </a:lnTo>
                <a:lnTo>
                  <a:pt x="1051" y="1065"/>
                </a:lnTo>
                <a:lnTo>
                  <a:pt x="1054" y="1069"/>
                </a:lnTo>
                <a:lnTo>
                  <a:pt x="1057" y="1073"/>
                </a:lnTo>
                <a:lnTo>
                  <a:pt x="1059" y="1075"/>
                </a:lnTo>
                <a:lnTo>
                  <a:pt x="1062" y="1074"/>
                </a:lnTo>
                <a:lnTo>
                  <a:pt x="1065" y="1067"/>
                </a:lnTo>
                <a:lnTo>
                  <a:pt x="1069" y="1058"/>
                </a:lnTo>
                <a:lnTo>
                  <a:pt x="1070" y="1049"/>
                </a:lnTo>
                <a:lnTo>
                  <a:pt x="1066" y="1042"/>
                </a:lnTo>
                <a:lnTo>
                  <a:pt x="1059" y="1038"/>
                </a:lnTo>
                <a:lnTo>
                  <a:pt x="1055" y="1035"/>
                </a:lnTo>
                <a:lnTo>
                  <a:pt x="1051" y="1031"/>
                </a:lnTo>
                <a:lnTo>
                  <a:pt x="1054" y="1028"/>
                </a:lnTo>
                <a:lnTo>
                  <a:pt x="1057" y="1023"/>
                </a:lnTo>
                <a:lnTo>
                  <a:pt x="1061" y="1020"/>
                </a:lnTo>
                <a:lnTo>
                  <a:pt x="1063" y="1016"/>
                </a:lnTo>
                <a:lnTo>
                  <a:pt x="1064" y="1015"/>
                </a:lnTo>
                <a:lnTo>
                  <a:pt x="1074" y="1031"/>
                </a:lnTo>
                <a:lnTo>
                  <a:pt x="1076" y="1032"/>
                </a:lnTo>
                <a:lnTo>
                  <a:pt x="1079" y="1034"/>
                </a:lnTo>
                <a:lnTo>
                  <a:pt x="1082" y="1032"/>
                </a:lnTo>
                <a:lnTo>
                  <a:pt x="1085" y="1028"/>
                </a:lnTo>
                <a:lnTo>
                  <a:pt x="1085" y="1021"/>
                </a:lnTo>
                <a:lnTo>
                  <a:pt x="1082" y="1016"/>
                </a:lnTo>
                <a:lnTo>
                  <a:pt x="1082" y="1014"/>
                </a:lnTo>
                <a:lnTo>
                  <a:pt x="1091" y="1015"/>
                </a:lnTo>
                <a:lnTo>
                  <a:pt x="1101" y="1020"/>
                </a:lnTo>
                <a:lnTo>
                  <a:pt x="1106" y="1022"/>
                </a:lnTo>
                <a:lnTo>
                  <a:pt x="1108" y="1024"/>
                </a:lnTo>
                <a:lnTo>
                  <a:pt x="1108" y="1026"/>
                </a:lnTo>
                <a:lnTo>
                  <a:pt x="1110" y="1027"/>
                </a:lnTo>
                <a:lnTo>
                  <a:pt x="1114" y="1028"/>
                </a:lnTo>
                <a:lnTo>
                  <a:pt x="1117" y="1031"/>
                </a:lnTo>
                <a:lnTo>
                  <a:pt x="1117" y="1035"/>
                </a:lnTo>
                <a:lnTo>
                  <a:pt x="1114" y="1039"/>
                </a:lnTo>
                <a:lnTo>
                  <a:pt x="1110" y="1045"/>
                </a:lnTo>
                <a:lnTo>
                  <a:pt x="1106" y="1050"/>
                </a:lnTo>
                <a:lnTo>
                  <a:pt x="1101" y="1052"/>
                </a:lnTo>
                <a:lnTo>
                  <a:pt x="1096" y="1053"/>
                </a:lnTo>
                <a:lnTo>
                  <a:pt x="1092" y="1055"/>
                </a:lnTo>
                <a:lnTo>
                  <a:pt x="1088" y="1059"/>
                </a:lnTo>
                <a:lnTo>
                  <a:pt x="1091" y="1061"/>
                </a:lnTo>
                <a:lnTo>
                  <a:pt x="1094" y="1061"/>
                </a:lnTo>
                <a:lnTo>
                  <a:pt x="1099" y="1061"/>
                </a:lnTo>
                <a:lnTo>
                  <a:pt x="1104" y="1060"/>
                </a:lnTo>
                <a:lnTo>
                  <a:pt x="1110" y="1059"/>
                </a:lnTo>
                <a:lnTo>
                  <a:pt x="1116" y="1058"/>
                </a:lnTo>
                <a:lnTo>
                  <a:pt x="1120" y="1057"/>
                </a:lnTo>
                <a:lnTo>
                  <a:pt x="1124" y="1055"/>
                </a:lnTo>
                <a:lnTo>
                  <a:pt x="1125" y="1055"/>
                </a:lnTo>
                <a:lnTo>
                  <a:pt x="1127" y="1053"/>
                </a:lnTo>
                <a:lnTo>
                  <a:pt x="1132" y="1049"/>
                </a:lnTo>
                <a:lnTo>
                  <a:pt x="1138" y="1043"/>
                </a:lnTo>
                <a:lnTo>
                  <a:pt x="1144" y="1038"/>
                </a:lnTo>
                <a:lnTo>
                  <a:pt x="1150" y="1032"/>
                </a:lnTo>
                <a:lnTo>
                  <a:pt x="1161" y="1024"/>
                </a:lnTo>
                <a:lnTo>
                  <a:pt x="1170" y="1017"/>
                </a:lnTo>
                <a:lnTo>
                  <a:pt x="1175" y="1014"/>
                </a:lnTo>
                <a:lnTo>
                  <a:pt x="1155" y="1038"/>
                </a:lnTo>
                <a:lnTo>
                  <a:pt x="1140" y="1058"/>
                </a:lnTo>
                <a:lnTo>
                  <a:pt x="1185" y="1017"/>
                </a:lnTo>
                <a:lnTo>
                  <a:pt x="1188" y="1013"/>
                </a:lnTo>
                <a:lnTo>
                  <a:pt x="1196" y="1002"/>
                </a:lnTo>
                <a:lnTo>
                  <a:pt x="1206" y="990"/>
                </a:lnTo>
                <a:lnTo>
                  <a:pt x="1210" y="982"/>
                </a:lnTo>
                <a:lnTo>
                  <a:pt x="1210" y="977"/>
                </a:lnTo>
                <a:lnTo>
                  <a:pt x="1210" y="971"/>
                </a:lnTo>
                <a:lnTo>
                  <a:pt x="1210" y="967"/>
                </a:lnTo>
                <a:lnTo>
                  <a:pt x="1214" y="962"/>
                </a:lnTo>
                <a:lnTo>
                  <a:pt x="1220" y="958"/>
                </a:lnTo>
                <a:lnTo>
                  <a:pt x="1225" y="955"/>
                </a:lnTo>
                <a:lnTo>
                  <a:pt x="1230" y="954"/>
                </a:lnTo>
                <a:lnTo>
                  <a:pt x="1231" y="954"/>
                </a:lnTo>
                <a:lnTo>
                  <a:pt x="1233" y="929"/>
                </a:lnTo>
                <a:lnTo>
                  <a:pt x="1232" y="928"/>
                </a:lnTo>
                <a:lnTo>
                  <a:pt x="1231" y="924"/>
                </a:lnTo>
                <a:lnTo>
                  <a:pt x="1229" y="920"/>
                </a:lnTo>
                <a:lnTo>
                  <a:pt x="1228" y="914"/>
                </a:lnTo>
                <a:lnTo>
                  <a:pt x="1229" y="907"/>
                </a:lnTo>
                <a:lnTo>
                  <a:pt x="1231" y="900"/>
                </a:lnTo>
                <a:lnTo>
                  <a:pt x="1232" y="897"/>
                </a:lnTo>
                <a:lnTo>
                  <a:pt x="1233" y="894"/>
                </a:lnTo>
                <a:lnTo>
                  <a:pt x="1234" y="894"/>
                </a:lnTo>
                <a:lnTo>
                  <a:pt x="1237" y="895"/>
                </a:lnTo>
                <a:lnTo>
                  <a:pt x="1241" y="895"/>
                </a:lnTo>
                <a:lnTo>
                  <a:pt x="1248" y="894"/>
                </a:lnTo>
                <a:lnTo>
                  <a:pt x="1256" y="891"/>
                </a:lnTo>
                <a:lnTo>
                  <a:pt x="1263" y="886"/>
                </a:lnTo>
                <a:lnTo>
                  <a:pt x="1267" y="883"/>
                </a:lnTo>
                <a:lnTo>
                  <a:pt x="1270" y="882"/>
                </a:lnTo>
                <a:lnTo>
                  <a:pt x="1271" y="886"/>
                </a:lnTo>
                <a:lnTo>
                  <a:pt x="1269" y="895"/>
                </a:lnTo>
                <a:lnTo>
                  <a:pt x="1266" y="905"/>
                </a:lnTo>
                <a:lnTo>
                  <a:pt x="1261" y="912"/>
                </a:lnTo>
                <a:lnTo>
                  <a:pt x="1261" y="916"/>
                </a:lnTo>
                <a:lnTo>
                  <a:pt x="1267" y="918"/>
                </a:lnTo>
                <a:lnTo>
                  <a:pt x="1274" y="921"/>
                </a:lnTo>
                <a:lnTo>
                  <a:pt x="1277" y="922"/>
                </a:lnTo>
                <a:lnTo>
                  <a:pt x="1274" y="924"/>
                </a:lnTo>
                <a:lnTo>
                  <a:pt x="1267" y="931"/>
                </a:lnTo>
                <a:lnTo>
                  <a:pt x="1260" y="938"/>
                </a:lnTo>
                <a:lnTo>
                  <a:pt x="1256" y="944"/>
                </a:lnTo>
                <a:lnTo>
                  <a:pt x="1258" y="945"/>
                </a:lnTo>
                <a:lnTo>
                  <a:pt x="1262" y="944"/>
                </a:lnTo>
                <a:lnTo>
                  <a:pt x="1267" y="941"/>
                </a:lnTo>
                <a:lnTo>
                  <a:pt x="1274" y="939"/>
                </a:lnTo>
                <a:lnTo>
                  <a:pt x="1281" y="936"/>
                </a:lnTo>
                <a:lnTo>
                  <a:pt x="1286" y="931"/>
                </a:lnTo>
                <a:lnTo>
                  <a:pt x="1291" y="928"/>
                </a:lnTo>
                <a:lnTo>
                  <a:pt x="1293" y="924"/>
                </a:lnTo>
                <a:lnTo>
                  <a:pt x="1297" y="916"/>
                </a:lnTo>
                <a:lnTo>
                  <a:pt x="1302" y="907"/>
                </a:lnTo>
                <a:lnTo>
                  <a:pt x="1312" y="900"/>
                </a:lnTo>
                <a:lnTo>
                  <a:pt x="1323" y="895"/>
                </a:lnTo>
                <a:lnTo>
                  <a:pt x="1330" y="894"/>
                </a:lnTo>
                <a:lnTo>
                  <a:pt x="1336" y="894"/>
                </a:lnTo>
                <a:lnTo>
                  <a:pt x="1342" y="892"/>
                </a:lnTo>
                <a:lnTo>
                  <a:pt x="1347" y="891"/>
                </a:lnTo>
                <a:lnTo>
                  <a:pt x="1352" y="890"/>
                </a:lnTo>
                <a:lnTo>
                  <a:pt x="1355" y="887"/>
                </a:lnTo>
                <a:lnTo>
                  <a:pt x="1358" y="886"/>
                </a:lnTo>
                <a:lnTo>
                  <a:pt x="1360" y="884"/>
                </a:lnTo>
                <a:lnTo>
                  <a:pt x="1362" y="877"/>
                </a:lnTo>
                <a:lnTo>
                  <a:pt x="1363" y="867"/>
                </a:lnTo>
                <a:lnTo>
                  <a:pt x="1366" y="857"/>
                </a:lnTo>
                <a:lnTo>
                  <a:pt x="1368" y="851"/>
                </a:lnTo>
                <a:lnTo>
                  <a:pt x="1372" y="836"/>
                </a:lnTo>
                <a:lnTo>
                  <a:pt x="1372" y="808"/>
                </a:lnTo>
                <a:lnTo>
                  <a:pt x="1372" y="780"/>
                </a:lnTo>
                <a:lnTo>
                  <a:pt x="1372" y="769"/>
                </a:lnTo>
                <a:lnTo>
                  <a:pt x="1372" y="767"/>
                </a:lnTo>
                <a:lnTo>
                  <a:pt x="1374" y="758"/>
                </a:lnTo>
                <a:lnTo>
                  <a:pt x="1377" y="750"/>
                </a:lnTo>
                <a:lnTo>
                  <a:pt x="1384" y="741"/>
                </a:lnTo>
                <a:lnTo>
                  <a:pt x="1391" y="733"/>
                </a:lnTo>
                <a:lnTo>
                  <a:pt x="1395" y="725"/>
                </a:lnTo>
                <a:lnTo>
                  <a:pt x="1397" y="717"/>
                </a:lnTo>
                <a:lnTo>
                  <a:pt x="1398" y="708"/>
                </a:lnTo>
                <a:lnTo>
                  <a:pt x="1397" y="700"/>
                </a:lnTo>
                <a:lnTo>
                  <a:pt x="1395" y="695"/>
                </a:lnTo>
                <a:lnTo>
                  <a:pt x="1391" y="692"/>
                </a:lnTo>
                <a:lnTo>
                  <a:pt x="1390" y="688"/>
                </a:lnTo>
                <a:lnTo>
                  <a:pt x="1390" y="684"/>
                </a:lnTo>
                <a:lnTo>
                  <a:pt x="1389" y="678"/>
                </a:lnTo>
                <a:lnTo>
                  <a:pt x="1388" y="673"/>
                </a:lnTo>
                <a:lnTo>
                  <a:pt x="1388" y="671"/>
                </a:lnTo>
                <a:lnTo>
                  <a:pt x="1375" y="653"/>
                </a:lnTo>
                <a:lnTo>
                  <a:pt x="1374" y="653"/>
                </a:lnTo>
                <a:lnTo>
                  <a:pt x="1372" y="651"/>
                </a:lnTo>
                <a:lnTo>
                  <a:pt x="1368" y="649"/>
                </a:lnTo>
                <a:lnTo>
                  <a:pt x="1367" y="645"/>
                </a:lnTo>
                <a:lnTo>
                  <a:pt x="1366" y="638"/>
                </a:lnTo>
                <a:lnTo>
                  <a:pt x="1362" y="630"/>
                </a:lnTo>
                <a:lnTo>
                  <a:pt x="1359" y="623"/>
                </a:lnTo>
                <a:lnTo>
                  <a:pt x="1358" y="619"/>
                </a:lnTo>
                <a:lnTo>
                  <a:pt x="1358" y="617"/>
                </a:lnTo>
                <a:lnTo>
                  <a:pt x="1358" y="610"/>
                </a:lnTo>
                <a:lnTo>
                  <a:pt x="1355" y="604"/>
                </a:lnTo>
                <a:lnTo>
                  <a:pt x="1350" y="602"/>
                </a:lnTo>
                <a:lnTo>
                  <a:pt x="1342" y="601"/>
                </a:lnTo>
                <a:lnTo>
                  <a:pt x="1337" y="595"/>
                </a:lnTo>
                <a:lnTo>
                  <a:pt x="1335" y="588"/>
                </a:lnTo>
                <a:lnTo>
                  <a:pt x="1335" y="586"/>
                </a:lnTo>
                <a:lnTo>
                  <a:pt x="1331" y="395"/>
                </a:lnTo>
                <a:lnTo>
                  <a:pt x="1330" y="392"/>
                </a:lnTo>
                <a:lnTo>
                  <a:pt x="1328" y="389"/>
                </a:lnTo>
                <a:lnTo>
                  <a:pt x="1323" y="386"/>
                </a:lnTo>
                <a:lnTo>
                  <a:pt x="1315" y="386"/>
                </a:lnTo>
                <a:lnTo>
                  <a:pt x="1306" y="387"/>
                </a:lnTo>
                <a:lnTo>
                  <a:pt x="1298" y="387"/>
                </a:lnTo>
                <a:lnTo>
                  <a:pt x="1292" y="386"/>
                </a:lnTo>
                <a:lnTo>
                  <a:pt x="1290" y="386"/>
                </a:lnTo>
                <a:lnTo>
                  <a:pt x="1272" y="386"/>
                </a:lnTo>
                <a:lnTo>
                  <a:pt x="1262" y="373"/>
                </a:lnTo>
                <a:lnTo>
                  <a:pt x="1260" y="372"/>
                </a:lnTo>
                <a:lnTo>
                  <a:pt x="1255" y="368"/>
                </a:lnTo>
                <a:lnTo>
                  <a:pt x="1249" y="366"/>
                </a:lnTo>
                <a:lnTo>
                  <a:pt x="1245" y="364"/>
                </a:lnTo>
                <a:lnTo>
                  <a:pt x="1239" y="361"/>
                </a:lnTo>
                <a:lnTo>
                  <a:pt x="1232" y="356"/>
                </a:lnTo>
                <a:lnTo>
                  <a:pt x="1224" y="350"/>
                </a:lnTo>
                <a:lnTo>
                  <a:pt x="1218" y="348"/>
                </a:lnTo>
                <a:lnTo>
                  <a:pt x="1215" y="348"/>
                </a:lnTo>
                <a:lnTo>
                  <a:pt x="1210" y="349"/>
                </a:lnTo>
                <a:lnTo>
                  <a:pt x="1206" y="350"/>
                </a:lnTo>
                <a:lnTo>
                  <a:pt x="1205" y="350"/>
                </a:lnTo>
                <a:lnTo>
                  <a:pt x="1203" y="351"/>
                </a:lnTo>
                <a:lnTo>
                  <a:pt x="1202" y="352"/>
                </a:lnTo>
                <a:lnTo>
                  <a:pt x="1199" y="355"/>
                </a:lnTo>
                <a:lnTo>
                  <a:pt x="1196" y="356"/>
                </a:lnTo>
                <a:lnTo>
                  <a:pt x="1193" y="355"/>
                </a:lnTo>
                <a:lnTo>
                  <a:pt x="1188" y="353"/>
                </a:lnTo>
                <a:lnTo>
                  <a:pt x="1185" y="352"/>
                </a:lnTo>
                <a:lnTo>
                  <a:pt x="1182" y="352"/>
                </a:lnTo>
                <a:lnTo>
                  <a:pt x="1178" y="352"/>
                </a:lnTo>
                <a:lnTo>
                  <a:pt x="1172" y="351"/>
                </a:lnTo>
                <a:lnTo>
                  <a:pt x="1167" y="349"/>
                </a:lnTo>
                <a:lnTo>
                  <a:pt x="1163" y="348"/>
                </a:lnTo>
                <a:lnTo>
                  <a:pt x="1161" y="348"/>
                </a:lnTo>
                <a:lnTo>
                  <a:pt x="1156" y="349"/>
                </a:lnTo>
                <a:lnTo>
                  <a:pt x="1153" y="350"/>
                </a:lnTo>
                <a:lnTo>
                  <a:pt x="1152" y="351"/>
                </a:lnTo>
                <a:lnTo>
                  <a:pt x="1141" y="353"/>
                </a:lnTo>
                <a:lnTo>
                  <a:pt x="1133" y="358"/>
                </a:lnTo>
                <a:lnTo>
                  <a:pt x="1131" y="357"/>
                </a:lnTo>
                <a:lnTo>
                  <a:pt x="1125" y="356"/>
                </a:lnTo>
                <a:lnTo>
                  <a:pt x="1119" y="355"/>
                </a:lnTo>
                <a:lnTo>
                  <a:pt x="1115" y="353"/>
                </a:lnTo>
                <a:lnTo>
                  <a:pt x="1110" y="355"/>
                </a:lnTo>
                <a:lnTo>
                  <a:pt x="1106" y="356"/>
                </a:lnTo>
                <a:lnTo>
                  <a:pt x="1101" y="357"/>
                </a:lnTo>
                <a:lnTo>
                  <a:pt x="1100" y="358"/>
                </a:lnTo>
                <a:lnTo>
                  <a:pt x="1093" y="365"/>
                </a:lnTo>
                <a:lnTo>
                  <a:pt x="1081" y="374"/>
                </a:lnTo>
                <a:lnTo>
                  <a:pt x="1080" y="373"/>
                </a:lnTo>
                <a:lnTo>
                  <a:pt x="1077" y="371"/>
                </a:lnTo>
                <a:lnTo>
                  <a:pt x="1073" y="367"/>
                </a:lnTo>
                <a:lnTo>
                  <a:pt x="1072" y="364"/>
                </a:lnTo>
                <a:lnTo>
                  <a:pt x="1071" y="361"/>
                </a:lnTo>
                <a:lnTo>
                  <a:pt x="1069" y="361"/>
                </a:lnTo>
                <a:lnTo>
                  <a:pt x="1065" y="361"/>
                </a:lnTo>
                <a:lnTo>
                  <a:pt x="1064" y="361"/>
                </a:lnTo>
                <a:lnTo>
                  <a:pt x="1063" y="360"/>
                </a:lnTo>
                <a:lnTo>
                  <a:pt x="1062" y="356"/>
                </a:lnTo>
                <a:lnTo>
                  <a:pt x="1059" y="352"/>
                </a:lnTo>
                <a:lnTo>
                  <a:pt x="1058" y="349"/>
                </a:lnTo>
                <a:lnTo>
                  <a:pt x="1055" y="348"/>
                </a:lnTo>
                <a:lnTo>
                  <a:pt x="1046" y="348"/>
                </a:lnTo>
                <a:lnTo>
                  <a:pt x="1035" y="348"/>
                </a:lnTo>
                <a:lnTo>
                  <a:pt x="1028" y="348"/>
                </a:lnTo>
                <a:lnTo>
                  <a:pt x="1025" y="348"/>
                </a:lnTo>
                <a:lnTo>
                  <a:pt x="1019" y="350"/>
                </a:lnTo>
                <a:lnTo>
                  <a:pt x="1015" y="353"/>
                </a:lnTo>
                <a:lnTo>
                  <a:pt x="1012" y="355"/>
                </a:lnTo>
                <a:lnTo>
                  <a:pt x="1008" y="363"/>
                </a:lnTo>
                <a:lnTo>
                  <a:pt x="1000" y="363"/>
                </a:lnTo>
                <a:lnTo>
                  <a:pt x="998" y="360"/>
                </a:lnTo>
                <a:lnTo>
                  <a:pt x="997" y="355"/>
                </a:lnTo>
                <a:lnTo>
                  <a:pt x="995" y="349"/>
                </a:lnTo>
                <a:lnTo>
                  <a:pt x="993" y="346"/>
                </a:lnTo>
                <a:lnTo>
                  <a:pt x="989" y="346"/>
                </a:lnTo>
                <a:lnTo>
                  <a:pt x="986" y="344"/>
                </a:lnTo>
                <a:lnTo>
                  <a:pt x="982" y="343"/>
                </a:lnTo>
                <a:lnTo>
                  <a:pt x="981" y="342"/>
                </a:lnTo>
                <a:lnTo>
                  <a:pt x="972" y="351"/>
                </a:lnTo>
                <a:lnTo>
                  <a:pt x="972" y="357"/>
                </a:lnTo>
                <a:lnTo>
                  <a:pt x="970" y="356"/>
                </a:lnTo>
                <a:lnTo>
                  <a:pt x="966" y="353"/>
                </a:lnTo>
                <a:lnTo>
                  <a:pt x="962" y="350"/>
                </a:lnTo>
                <a:lnTo>
                  <a:pt x="959" y="345"/>
                </a:lnTo>
                <a:lnTo>
                  <a:pt x="958" y="342"/>
                </a:lnTo>
                <a:lnTo>
                  <a:pt x="956" y="338"/>
                </a:lnTo>
                <a:lnTo>
                  <a:pt x="954" y="337"/>
                </a:lnTo>
                <a:lnTo>
                  <a:pt x="952" y="336"/>
                </a:lnTo>
                <a:lnTo>
                  <a:pt x="948" y="331"/>
                </a:lnTo>
                <a:lnTo>
                  <a:pt x="939" y="338"/>
                </a:lnTo>
                <a:lnTo>
                  <a:pt x="937" y="341"/>
                </a:lnTo>
                <a:lnTo>
                  <a:pt x="935" y="344"/>
                </a:lnTo>
                <a:lnTo>
                  <a:pt x="933" y="349"/>
                </a:lnTo>
                <a:lnTo>
                  <a:pt x="930" y="351"/>
                </a:lnTo>
                <a:lnTo>
                  <a:pt x="927" y="352"/>
                </a:lnTo>
                <a:lnTo>
                  <a:pt x="921" y="353"/>
                </a:lnTo>
                <a:lnTo>
                  <a:pt x="916" y="353"/>
                </a:lnTo>
                <a:lnTo>
                  <a:pt x="914" y="351"/>
                </a:lnTo>
                <a:lnTo>
                  <a:pt x="916" y="348"/>
                </a:lnTo>
                <a:lnTo>
                  <a:pt x="917" y="344"/>
                </a:lnTo>
                <a:lnTo>
                  <a:pt x="918" y="342"/>
                </a:lnTo>
                <a:lnTo>
                  <a:pt x="919" y="338"/>
                </a:lnTo>
                <a:lnTo>
                  <a:pt x="918" y="335"/>
                </a:lnTo>
                <a:lnTo>
                  <a:pt x="916" y="333"/>
                </a:lnTo>
                <a:lnTo>
                  <a:pt x="911" y="330"/>
                </a:lnTo>
                <a:lnTo>
                  <a:pt x="907" y="329"/>
                </a:lnTo>
                <a:lnTo>
                  <a:pt x="905" y="328"/>
                </a:lnTo>
                <a:lnTo>
                  <a:pt x="905" y="323"/>
                </a:lnTo>
                <a:lnTo>
                  <a:pt x="906" y="320"/>
                </a:lnTo>
                <a:lnTo>
                  <a:pt x="907" y="319"/>
                </a:lnTo>
                <a:lnTo>
                  <a:pt x="826" y="321"/>
                </a:lnTo>
                <a:lnTo>
                  <a:pt x="819" y="306"/>
                </a:lnTo>
                <a:lnTo>
                  <a:pt x="814" y="306"/>
                </a:lnTo>
                <a:lnTo>
                  <a:pt x="805" y="306"/>
                </a:lnTo>
                <a:lnTo>
                  <a:pt x="795" y="306"/>
                </a:lnTo>
                <a:lnTo>
                  <a:pt x="789" y="305"/>
                </a:lnTo>
                <a:lnTo>
                  <a:pt x="787" y="303"/>
                </a:lnTo>
                <a:lnTo>
                  <a:pt x="785" y="299"/>
                </a:lnTo>
                <a:lnTo>
                  <a:pt x="784" y="293"/>
                </a:lnTo>
                <a:lnTo>
                  <a:pt x="788" y="288"/>
                </a:lnTo>
                <a:lnTo>
                  <a:pt x="789" y="282"/>
                </a:lnTo>
                <a:lnTo>
                  <a:pt x="787" y="281"/>
                </a:lnTo>
                <a:lnTo>
                  <a:pt x="782" y="281"/>
                </a:lnTo>
                <a:lnTo>
                  <a:pt x="780" y="281"/>
                </a:lnTo>
                <a:lnTo>
                  <a:pt x="777" y="281"/>
                </a:lnTo>
                <a:lnTo>
                  <a:pt x="772" y="281"/>
                </a:lnTo>
                <a:lnTo>
                  <a:pt x="766" y="282"/>
                </a:lnTo>
                <a:lnTo>
                  <a:pt x="761" y="283"/>
                </a:lnTo>
                <a:lnTo>
                  <a:pt x="758" y="284"/>
                </a:lnTo>
                <a:lnTo>
                  <a:pt x="754" y="284"/>
                </a:lnTo>
                <a:lnTo>
                  <a:pt x="750" y="284"/>
                </a:lnTo>
                <a:lnTo>
                  <a:pt x="749" y="284"/>
                </a:lnTo>
                <a:lnTo>
                  <a:pt x="746" y="283"/>
                </a:lnTo>
                <a:lnTo>
                  <a:pt x="742" y="281"/>
                </a:lnTo>
                <a:lnTo>
                  <a:pt x="737" y="279"/>
                </a:lnTo>
                <a:lnTo>
                  <a:pt x="735" y="275"/>
                </a:lnTo>
                <a:lnTo>
                  <a:pt x="732" y="272"/>
                </a:lnTo>
                <a:lnTo>
                  <a:pt x="729" y="266"/>
                </a:lnTo>
                <a:lnTo>
                  <a:pt x="726" y="261"/>
                </a:lnTo>
                <a:lnTo>
                  <a:pt x="721" y="258"/>
                </a:lnTo>
                <a:lnTo>
                  <a:pt x="715" y="254"/>
                </a:lnTo>
                <a:lnTo>
                  <a:pt x="708" y="252"/>
                </a:lnTo>
                <a:lnTo>
                  <a:pt x="704" y="251"/>
                </a:lnTo>
                <a:lnTo>
                  <a:pt x="701" y="251"/>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dirty="0"/>
          </a:p>
        </p:txBody>
      </p:sp>
      <p:sp>
        <p:nvSpPr>
          <p:cNvPr id="5" name="Freeform 114"/>
          <p:cNvSpPr>
            <a:spLocks/>
          </p:cNvSpPr>
          <p:nvPr/>
        </p:nvSpPr>
        <p:spPr bwMode="auto">
          <a:xfrm>
            <a:off x="2424902" y="5578809"/>
            <a:ext cx="672234" cy="431554"/>
          </a:xfrm>
          <a:custGeom>
            <a:avLst/>
            <a:gdLst>
              <a:gd name="T0" fmla="*/ 81 w 1513"/>
              <a:gd name="T1" fmla="*/ 576 h 972"/>
              <a:gd name="T2" fmla="*/ 22 w 1513"/>
              <a:gd name="T3" fmla="*/ 464 h 972"/>
              <a:gd name="T4" fmla="*/ 3 w 1513"/>
              <a:gd name="T5" fmla="*/ 296 h 972"/>
              <a:gd name="T6" fmla="*/ 75 w 1513"/>
              <a:gd name="T7" fmla="*/ 113 h 972"/>
              <a:gd name="T8" fmla="*/ 136 w 1513"/>
              <a:gd name="T9" fmla="*/ 0 h 972"/>
              <a:gd name="T10" fmla="*/ 305 w 1513"/>
              <a:gd name="T11" fmla="*/ 50 h 972"/>
              <a:gd name="T12" fmla="*/ 562 w 1513"/>
              <a:gd name="T13" fmla="*/ 90 h 972"/>
              <a:gd name="T14" fmla="*/ 761 w 1513"/>
              <a:gd name="T15" fmla="*/ 103 h 972"/>
              <a:gd name="T16" fmla="*/ 940 w 1513"/>
              <a:gd name="T17" fmla="*/ 134 h 972"/>
              <a:gd name="T18" fmla="*/ 900 w 1513"/>
              <a:gd name="T19" fmla="*/ 176 h 972"/>
              <a:gd name="T20" fmla="*/ 1022 w 1513"/>
              <a:gd name="T21" fmla="*/ 174 h 972"/>
              <a:gd name="T22" fmla="*/ 1033 w 1513"/>
              <a:gd name="T23" fmla="*/ 203 h 972"/>
              <a:gd name="T24" fmla="*/ 1019 w 1513"/>
              <a:gd name="T25" fmla="*/ 367 h 972"/>
              <a:gd name="T26" fmla="*/ 1052 w 1513"/>
              <a:gd name="T27" fmla="*/ 221 h 972"/>
              <a:gd name="T28" fmla="*/ 1124 w 1513"/>
              <a:gd name="T29" fmla="*/ 355 h 972"/>
              <a:gd name="T30" fmla="*/ 1221 w 1513"/>
              <a:gd name="T31" fmla="*/ 283 h 972"/>
              <a:gd name="T32" fmla="*/ 1409 w 1513"/>
              <a:gd name="T33" fmla="*/ 150 h 972"/>
              <a:gd name="T34" fmla="*/ 1512 w 1513"/>
              <a:gd name="T35" fmla="*/ 135 h 972"/>
              <a:gd name="T36" fmla="*/ 1452 w 1513"/>
              <a:gd name="T37" fmla="*/ 198 h 972"/>
              <a:gd name="T38" fmla="*/ 1450 w 1513"/>
              <a:gd name="T39" fmla="*/ 272 h 972"/>
              <a:gd name="T40" fmla="*/ 1408 w 1513"/>
              <a:gd name="T41" fmla="*/ 310 h 972"/>
              <a:gd name="T42" fmla="*/ 1413 w 1513"/>
              <a:gd name="T43" fmla="*/ 323 h 972"/>
              <a:gd name="T44" fmla="*/ 1379 w 1513"/>
              <a:gd name="T45" fmla="*/ 364 h 972"/>
              <a:gd name="T46" fmla="*/ 1364 w 1513"/>
              <a:gd name="T47" fmla="*/ 422 h 972"/>
              <a:gd name="T48" fmla="*/ 1335 w 1513"/>
              <a:gd name="T49" fmla="*/ 441 h 972"/>
              <a:gd name="T50" fmla="*/ 1331 w 1513"/>
              <a:gd name="T51" fmla="*/ 399 h 972"/>
              <a:gd name="T52" fmla="*/ 1317 w 1513"/>
              <a:gd name="T53" fmla="*/ 464 h 972"/>
              <a:gd name="T54" fmla="*/ 1338 w 1513"/>
              <a:gd name="T55" fmla="*/ 492 h 972"/>
              <a:gd name="T56" fmla="*/ 1363 w 1513"/>
              <a:gd name="T57" fmla="*/ 521 h 972"/>
              <a:gd name="T58" fmla="*/ 1371 w 1513"/>
              <a:gd name="T59" fmla="*/ 543 h 972"/>
              <a:gd name="T60" fmla="*/ 1340 w 1513"/>
              <a:gd name="T61" fmla="*/ 579 h 972"/>
              <a:gd name="T62" fmla="*/ 1283 w 1513"/>
              <a:gd name="T63" fmla="*/ 661 h 972"/>
              <a:gd name="T64" fmla="*/ 1240 w 1513"/>
              <a:gd name="T65" fmla="*/ 712 h 972"/>
              <a:gd name="T66" fmla="*/ 1239 w 1513"/>
              <a:gd name="T67" fmla="*/ 765 h 972"/>
              <a:gd name="T68" fmla="*/ 1275 w 1513"/>
              <a:gd name="T69" fmla="*/ 827 h 972"/>
              <a:gd name="T70" fmla="*/ 1295 w 1513"/>
              <a:gd name="T71" fmla="*/ 963 h 972"/>
              <a:gd name="T72" fmla="*/ 1249 w 1513"/>
              <a:gd name="T73" fmla="*/ 931 h 972"/>
              <a:gd name="T74" fmla="*/ 1209 w 1513"/>
              <a:gd name="T75" fmla="*/ 841 h 972"/>
              <a:gd name="T76" fmla="*/ 1188 w 1513"/>
              <a:gd name="T77" fmla="*/ 818 h 972"/>
              <a:gd name="T78" fmla="*/ 1138 w 1513"/>
              <a:gd name="T79" fmla="*/ 806 h 972"/>
              <a:gd name="T80" fmla="*/ 1067 w 1513"/>
              <a:gd name="T81" fmla="*/ 791 h 972"/>
              <a:gd name="T82" fmla="*/ 1045 w 1513"/>
              <a:gd name="T83" fmla="*/ 802 h 972"/>
              <a:gd name="T84" fmla="*/ 1028 w 1513"/>
              <a:gd name="T85" fmla="*/ 798 h 972"/>
              <a:gd name="T86" fmla="*/ 966 w 1513"/>
              <a:gd name="T87" fmla="*/ 803 h 972"/>
              <a:gd name="T88" fmla="*/ 984 w 1513"/>
              <a:gd name="T89" fmla="*/ 810 h 972"/>
              <a:gd name="T90" fmla="*/ 999 w 1513"/>
              <a:gd name="T91" fmla="*/ 812 h 972"/>
              <a:gd name="T92" fmla="*/ 996 w 1513"/>
              <a:gd name="T93" fmla="*/ 839 h 972"/>
              <a:gd name="T94" fmla="*/ 971 w 1513"/>
              <a:gd name="T95" fmla="*/ 844 h 972"/>
              <a:gd name="T96" fmla="*/ 918 w 1513"/>
              <a:gd name="T97" fmla="*/ 829 h 972"/>
              <a:gd name="T98" fmla="*/ 817 w 1513"/>
              <a:gd name="T99" fmla="*/ 848 h 972"/>
              <a:gd name="T100" fmla="*/ 797 w 1513"/>
              <a:gd name="T101" fmla="*/ 865 h 972"/>
              <a:gd name="T102" fmla="*/ 763 w 1513"/>
              <a:gd name="T103" fmla="*/ 880 h 972"/>
              <a:gd name="T104" fmla="*/ 732 w 1513"/>
              <a:gd name="T105" fmla="*/ 936 h 972"/>
              <a:gd name="T106" fmla="*/ 708 w 1513"/>
              <a:gd name="T107" fmla="*/ 964 h 972"/>
              <a:gd name="T108" fmla="*/ 652 w 1513"/>
              <a:gd name="T109" fmla="*/ 903 h 972"/>
              <a:gd name="T110" fmla="*/ 616 w 1513"/>
              <a:gd name="T111" fmla="*/ 839 h 972"/>
              <a:gd name="T112" fmla="*/ 562 w 1513"/>
              <a:gd name="T113" fmla="*/ 833 h 972"/>
              <a:gd name="T114" fmla="*/ 526 w 1513"/>
              <a:gd name="T115" fmla="*/ 839 h 972"/>
              <a:gd name="T116" fmla="*/ 494 w 1513"/>
              <a:gd name="T117" fmla="*/ 787 h 972"/>
              <a:gd name="T118" fmla="*/ 456 w 1513"/>
              <a:gd name="T119" fmla="*/ 73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3" h="972">
                <a:moveTo>
                  <a:pt x="450" y="734"/>
                </a:moveTo>
                <a:lnTo>
                  <a:pt x="398" y="727"/>
                </a:lnTo>
                <a:lnTo>
                  <a:pt x="395" y="744"/>
                </a:lnTo>
                <a:lnTo>
                  <a:pt x="304" y="728"/>
                </a:lnTo>
                <a:lnTo>
                  <a:pt x="200" y="669"/>
                </a:lnTo>
                <a:lnTo>
                  <a:pt x="198" y="657"/>
                </a:lnTo>
                <a:lnTo>
                  <a:pt x="125" y="645"/>
                </a:lnTo>
                <a:lnTo>
                  <a:pt x="125" y="622"/>
                </a:lnTo>
                <a:lnTo>
                  <a:pt x="117" y="608"/>
                </a:lnTo>
                <a:lnTo>
                  <a:pt x="105" y="594"/>
                </a:lnTo>
                <a:lnTo>
                  <a:pt x="97" y="576"/>
                </a:lnTo>
                <a:lnTo>
                  <a:pt x="81" y="576"/>
                </a:lnTo>
                <a:lnTo>
                  <a:pt x="75" y="557"/>
                </a:lnTo>
                <a:lnTo>
                  <a:pt x="59" y="549"/>
                </a:lnTo>
                <a:lnTo>
                  <a:pt x="46" y="549"/>
                </a:lnTo>
                <a:lnTo>
                  <a:pt x="46" y="539"/>
                </a:lnTo>
                <a:lnTo>
                  <a:pt x="46" y="534"/>
                </a:lnTo>
                <a:lnTo>
                  <a:pt x="45" y="523"/>
                </a:lnTo>
                <a:lnTo>
                  <a:pt x="41" y="508"/>
                </a:lnTo>
                <a:lnTo>
                  <a:pt x="34" y="496"/>
                </a:lnTo>
                <a:lnTo>
                  <a:pt x="28" y="486"/>
                </a:lnTo>
                <a:lnTo>
                  <a:pt x="24" y="475"/>
                </a:lnTo>
                <a:lnTo>
                  <a:pt x="22" y="468"/>
                </a:lnTo>
                <a:lnTo>
                  <a:pt x="22" y="464"/>
                </a:lnTo>
                <a:lnTo>
                  <a:pt x="32" y="448"/>
                </a:lnTo>
                <a:lnTo>
                  <a:pt x="18" y="440"/>
                </a:lnTo>
                <a:lnTo>
                  <a:pt x="18" y="416"/>
                </a:lnTo>
                <a:lnTo>
                  <a:pt x="30" y="414"/>
                </a:lnTo>
                <a:lnTo>
                  <a:pt x="34" y="395"/>
                </a:lnTo>
                <a:lnTo>
                  <a:pt x="22" y="403"/>
                </a:lnTo>
                <a:lnTo>
                  <a:pt x="11" y="401"/>
                </a:lnTo>
                <a:lnTo>
                  <a:pt x="16" y="385"/>
                </a:lnTo>
                <a:lnTo>
                  <a:pt x="0" y="347"/>
                </a:lnTo>
                <a:lnTo>
                  <a:pt x="11" y="326"/>
                </a:lnTo>
                <a:lnTo>
                  <a:pt x="0" y="306"/>
                </a:lnTo>
                <a:lnTo>
                  <a:pt x="3" y="296"/>
                </a:lnTo>
                <a:lnTo>
                  <a:pt x="18" y="270"/>
                </a:lnTo>
                <a:lnTo>
                  <a:pt x="16" y="227"/>
                </a:lnTo>
                <a:lnTo>
                  <a:pt x="24" y="225"/>
                </a:lnTo>
                <a:lnTo>
                  <a:pt x="22" y="211"/>
                </a:lnTo>
                <a:lnTo>
                  <a:pt x="24" y="208"/>
                </a:lnTo>
                <a:lnTo>
                  <a:pt x="31" y="200"/>
                </a:lnTo>
                <a:lnTo>
                  <a:pt x="39" y="190"/>
                </a:lnTo>
                <a:lnTo>
                  <a:pt x="46" y="179"/>
                </a:lnTo>
                <a:lnTo>
                  <a:pt x="54" y="161"/>
                </a:lnTo>
                <a:lnTo>
                  <a:pt x="63" y="139"/>
                </a:lnTo>
                <a:lnTo>
                  <a:pt x="71" y="121"/>
                </a:lnTo>
                <a:lnTo>
                  <a:pt x="75" y="113"/>
                </a:lnTo>
                <a:lnTo>
                  <a:pt x="77" y="73"/>
                </a:lnTo>
                <a:lnTo>
                  <a:pt x="85" y="65"/>
                </a:lnTo>
                <a:lnTo>
                  <a:pt x="77" y="54"/>
                </a:lnTo>
                <a:lnTo>
                  <a:pt x="81" y="46"/>
                </a:lnTo>
                <a:lnTo>
                  <a:pt x="81" y="8"/>
                </a:lnTo>
                <a:lnTo>
                  <a:pt x="109" y="26"/>
                </a:lnTo>
                <a:lnTo>
                  <a:pt x="123" y="32"/>
                </a:lnTo>
                <a:lnTo>
                  <a:pt x="120" y="54"/>
                </a:lnTo>
                <a:lnTo>
                  <a:pt x="109" y="69"/>
                </a:lnTo>
                <a:lnTo>
                  <a:pt x="131" y="56"/>
                </a:lnTo>
                <a:lnTo>
                  <a:pt x="136" y="46"/>
                </a:lnTo>
                <a:lnTo>
                  <a:pt x="136" y="0"/>
                </a:lnTo>
                <a:lnTo>
                  <a:pt x="137" y="0"/>
                </a:lnTo>
                <a:lnTo>
                  <a:pt x="142" y="2"/>
                </a:lnTo>
                <a:lnTo>
                  <a:pt x="148" y="5"/>
                </a:lnTo>
                <a:lnTo>
                  <a:pt x="158" y="8"/>
                </a:lnTo>
                <a:lnTo>
                  <a:pt x="169" y="12"/>
                </a:lnTo>
                <a:lnTo>
                  <a:pt x="183" y="16"/>
                </a:lnTo>
                <a:lnTo>
                  <a:pt x="199" y="22"/>
                </a:lnTo>
                <a:lnTo>
                  <a:pt x="216" y="26"/>
                </a:lnTo>
                <a:lnTo>
                  <a:pt x="236" y="32"/>
                </a:lnTo>
                <a:lnTo>
                  <a:pt x="258" y="38"/>
                </a:lnTo>
                <a:lnTo>
                  <a:pt x="281" y="44"/>
                </a:lnTo>
                <a:lnTo>
                  <a:pt x="305" y="50"/>
                </a:lnTo>
                <a:lnTo>
                  <a:pt x="330" y="55"/>
                </a:lnTo>
                <a:lnTo>
                  <a:pt x="357" y="60"/>
                </a:lnTo>
                <a:lnTo>
                  <a:pt x="385" y="65"/>
                </a:lnTo>
                <a:lnTo>
                  <a:pt x="413" y="69"/>
                </a:lnTo>
                <a:lnTo>
                  <a:pt x="441" y="73"/>
                </a:lnTo>
                <a:lnTo>
                  <a:pt x="465" y="76"/>
                </a:lnTo>
                <a:lnTo>
                  <a:pt x="486" y="79"/>
                </a:lnTo>
                <a:lnTo>
                  <a:pt x="504" y="82"/>
                </a:lnTo>
                <a:lnTo>
                  <a:pt x="522" y="84"/>
                </a:lnTo>
                <a:lnTo>
                  <a:pt x="537" y="86"/>
                </a:lnTo>
                <a:lnTo>
                  <a:pt x="549" y="89"/>
                </a:lnTo>
                <a:lnTo>
                  <a:pt x="562" y="90"/>
                </a:lnTo>
                <a:lnTo>
                  <a:pt x="573" y="91"/>
                </a:lnTo>
                <a:lnTo>
                  <a:pt x="584" y="93"/>
                </a:lnTo>
                <a:lnTo>
                  <a:pt x="595" y="94"/>
                </a:lnTo>
                <a:lnTo>
                  <a:pt x="606" y="94"/>
                </a:lnTo>
                <a:lnTo>
                  <a:pt x="617" y="96"/>
                </a:lnTo>
                <a:lnTo>
                  <a:pt x="630" y="97"/>
                </a:lnTo>
                <a:lnTo>
                  <a:pt x="644" y="98"/>
                </a:lnTo>
                <a:lnTo>
                  <a:pt x="659" y="99"/>
                </a:lnTo>
                <a:lnTo>
                  <a:pt x="689" y="101"/>
                </a:lnTo>
                <a:lnTo>
                  <a:pt x="716" y="101"/>
                </a:lnTo>
                <a:lnTo>
                  <a:pt x="740" y="103"/>
                </a:lnTo>
                <a:lnTo>
                  <a:pt x="761" y="103"/>
                </a:lnTo>
                <a:lnTo>
                  <a:pt x="777" y="103"/>
                </a:lnTo>
                <a:lnTo>
                  <a:pt x="789" y="101"/>
                </a:lnTo>
                <a:lnTo>
                  <a:pt x="797" y="101"/>
                </a:lnTo>
                <a:lnTo>
                  <a:pt x="799" y="101"/>
                </a:lnTo>
                <a:lnTo>
                  <a:pt x="799" y="93"/>
                </a:lnTo>
                <a:lnTo>
                  <a:pt x="812" y="97"/>
                </a:lnTo>
                <a:lnTo>
                  <a:pt x="812" y="113"/>
                </a:lnTo>
                <a:lnTo>
                  <a:pt x="836" y="117"/>
                </a:lnTo>
                <a:lnTo>
                  <a:pt x="850" y="115"/>
                </a:lnTo>
                <a:lnTo>
                  <a:pt x="881" y="126"/>
                </a:lnTo>
                <a:lnTo>
                  <a:pt x="895" y="131"/>
                </a:lnTo>
                <a:lnTo>
                  <a:pt x="940" y="134"/>
                </a:lnTo>
                <a:lnTo>
                  <a:pt x="917" y="147"/>
                </a:lnTo>
                <a:lnTo>
                  <a:pt x="915" y="149"/>
                </a:lnTo>
                <a:lnTo>
                  <a:pt x="912" y="151"/>
                </a:lnTo>
                <a:lnTo>
                  <a:pt x="907" y="156"/>
                </a:lnTo>
                <a:lnTo>
                  <a:pt x="900" y="160"/>
                </a:lnTo>
                <a:lnTo>
                  <a:pt x="895" y="166"/>
                </a:lnTo>
                <a:lnTo>
                  <a:pt x="889" y="172"/>
                </a:lnTo>
                <a:lnTo>
                  <a:pt x="884" y="177"/>
                </a:lnTo>
                <a:lnTo>
                  <a:pt x="881" y="182"/>
                </a:lnTo>
                <a:lnTo>
                  <a:pt x="883" y="185"/>
                </a:lnTo>
                <a:lnTo>
                  <a:pt x="891" y="182"/>
                </a:lnTo>
                <a:lnTo>
                  <a:pt x="900" y="176"/>
                </a:lnTo>
                <a:lnTo>
                  <a:pt x="905" y="174"/>
                </a:lnTo>
                <a:lnTo>
                  <a:pt x="911" y="187"/>
                </a:lnTo>
                <a:lnTo>
                  <a:pt x="927" y="190"/>
                </a:lnTo>
                <a:lnTo>
                  <a:pt x="937" y="179"/>
                </a:lnTo>
                <a:lnTo>
                  <a:pt x="953" y="166"/>
                </a:lnTo>
                <a:lnTo>
                  <a:pt x="959" y="156"/>
                </a:lnTo>
                <a:lnTo>
                  <a:pt x="986" y="150"/>
                </a:lnTo>
                <a:lnTo>
                  <a:pt x="972" y="166"/>
                </a:lnTo>
                <a:lnTo>
                  <a:pt x="990" y="170"/>
                </a:lnTo>
                <a:lnTo>
                  <a:pt x="994" y="179"/>
                </a:lnTo>
                <a:lnTo>
                  <a:pt x="1014" y="182"/>
                </a:lnTo>
                <a:lnTo>
                  <a:pt x="1022" y="174"/>
                </a:lnTo>
                <a:lnTo>
                  <a:pt x="1052" y="166"/>
                </a:lnTo>
                <a:lnTo>
                  <a:pt x="1055" y="176"/>
                </a:lnTo>
                <a:lnTo>
                  <a:pt x="1079" y="176"/>
                </a:lnTo>
                <a:lnTo>
                  <a:pt x="1089" y="198"/>
                </a:lnTo>
                <a:lnTo>
                  <a:pt x="1086" y="197"/>
                </a:lnTo>
                <a:lnTo>
                  <a:pt x="1079" y="196"/>
                </a:lnTo>
                <a:lnTo>
                  <a:pt x="1071" y="196"/>
                </a:lnTo>
                <a:lnTo>
                  <a:pt x="1063" y="198"/>
                </a:lnTo>
                <a:lnTo>
                  <a:pt x="1055" y="200"/>
                </a:lnTo>
                <a:lnTo>
                  <a:pt x="1044" y="202"/>
                </a:lnTo>
                <a:lnTo>
                  <a:pt x="1036" y="203"/>
                </a:lnTo>
                <a:lnTo>
                  <a:pt x="1033" y="203"/>
                </a:lnTo>
                <a:lnTo>
                  <a:pt x="1020" y="217"/>
                </a:lnTo>
                <a:lnTo>
                  <a:pt x="1006" y="229"/>
                </a:lnTo>
                <a:lnTo>
                  <a:pt x="1012" y="237"/>
                </a:lnTo>
                <a:lnTo>
                  <a:pt x="1010" y="245"/>
                </a:lnTo>
                <a:lnTo>
                  <a:pt x="1003" y="265"/>
                </a:lnTo>
                <a:lnTo>
                  <a:pt x="997" y="290"/>
                </a:lnTo>
                <a:lnTo>
                  <a:pt x="996" y="314"/>
                </a:lnTo>
                <a:lnTo>
                  <a:pt x="998" y="335"/>
                </a:lnTo>
                <a:lnTo>
                  <a:pt x="1003" y="351"/>
                </a:lnTo>
                <a:lnTo>
                  <a:pt x="1007" y="363"/>
                </a:lnTo>
                <a:lnTo>
                  <a:pt x="1012" y="369"/>
                </a:lnTo>
                <a:lnTo>
                  <a:pt x="1019" y="367"/>
                </a:lnTo>
                <a:lnTo>
                  <a:pt x="1028" y="359"/>
                </a:lnTo>
                <a:lnTo>
                  <a:pt x="1036" y="346"/>
                </a:lnTo>
                <a:lnTo>
                  <a:pt x="1039" y="326"/>
                </a:lnTo>
                <a:lnTo>
                  <a:pt x="1036" y="308"/>
                </a:lnTo>
                <a:lnTo>
                  <a:pt x="1033" y="298"/>
                </a:lnTo>
                <a:lnTo>
                  <a:pt x="1031" y="290"/>
                </a:lnTo>
                <a:lnTo>
                  <a:pt x="1031" y="280"/>
                </a:lnTo>
                <a:lnTo>
                  <a:pt x="1033" y="266"/>
                </a:lnTo>
                <a:lnTo>
                  <a:pt x="1034" y="255"/>
                </a:lnTo>
                <a:lnTo>
                  <a:pt x="1036" y="246"/>
                </a:lnTo>
                <a:lnTo>
                  <a:pt x="1036" y="243"/>
                </a:lnTo>
                <a:lnTo>
                  <a:pt x="1052" y="221"/>
                </a:lnTo>
                <a:lnTo>
                  <a:pt x="1055" y="211"/>
                </a:lnTo>
                <a:lnTo>
                  <a:pt x="1069" y="206"/>
                </a:lnTo>
                <a:lnTo>
                  <a:pt x="1092" y="219"/>
                </a:lnTo>
                <a:lnTo>
                  <a:pt x="1108" y="221"/>
                </a:lnTo>
                <a:lnTo>
                  <a:pt x="1111" y="251"/>
                </a:lnTo>
                <a:lnTo>
                  <a:pt x="1097" y="280"/>
                </a:lnTo>
                <a:lnTo>
                  <a:pt x="1108" y="278"/>
                </a:lnTo>
                <a:lnTo>
                  <a:pt x="1111" y="270"/>
                </a:lnTo>
                <a:lnTo>
                  <a:pt x="1124" y="264"/>
                </a:lnTo>
                <a:lnTo>
                  <a:pt x="1140" y="314"/>
                </a:lnTo>
                <a:lnTo>
                  <a:pt x="1132" y="320"/>
                </a:lnTo>
                <a:lnTo>
                  <a:pt x="1124" y="355"/>
                </a:lnTo>
                <a:lnTo>
                  <a:pt x="1154" y="357"/>
                </a:lnTo>
                <a:lnTo>
                  <a:pt x="1157" y="355"/>
                </a:lnTo>
                <a:lnTo>
                  <a:pt x="1165" y="349"/>
                </a:lnTo>
                <a:lnTo>
                  <a:pt x="1177" y="341"/>
                </a:lnTo>
                <a:lnTo>
                  <a:pt x="1191" y="332"/>
                </a:lnTo>
                <a:lnTo>
                  <a:pt x="1204" y="321"/>
                </a:lnTo>
                <a:lnTo>
                  <a:pt x="1216" y="311"/>
                </a:lnTo>
                <a:lnTo>
                  <a:pt x="1224" y="303"/>
                </a:lnTo>
                <a:lnTo>
                  <a:pt x="1227" y="296"/>
                </a:lnTo>
                <a:lnTo>
                  <a:pt x="1226" y="289"/>
                </a:lnTo>
                <a:lnTo>
                  <a:pt x="1224" y="285"/>
                </a:lnTo>
                <a:lnTo>
                  <a:pt x="1221" y="283"/>
                </a:lnTo>
                <a:lnTo>
                  <a:pt x="1219" y="283"/>
                </a:lnTo>
                <a:lnTo>
                  <a:pt x="1225" y="275"/>
                </a:lnTo>
                <a:lnTo>
                  <a:pt x="1252" y="264"/>
                </a:lnTo>
                <a:lnTo>
                  <a:pt x="1257" y="272"/>
                </a:lnTo>
                <a:lnTo>
                  <a:pt x="1290" y="251"/>
                </a:lnTo>
                <a:lnTo>
                  <a:pt x="1290" y="235"/>
                </a:lnTo>
                <a:lnTo>
                  <a:pt x="1282" y="235"/>
                </a:lnTo>
                <a:lnTo>
                  <a:pt x="1294" y="219"/>
                </a:lnTo>
                <a:lnTo>
                  <a:pt x="1313" y="192"/>
                </a:lnTo>
                <a:lnTo>
                  <a:pt x="1396" y="162"/>
                </a:lnTo>
                <a:lnTo>
                  <a:pt x="1396" y="152"/>
                </a:lnTo>
                <a:lnTo>
                  <a:pt x="1409" y="150"/>
                </a:lnTo>
                <a:lnTo>
                  <a:pt x="1417" y="126"/>
                </a:lnTo>
                <a:lnTo>
                  <a:pt x="1417" y="97"/>
                </a:lnTo>
                <a:lnTo>
                  <a:pt x="1428" y="59"/>
                </a:lnTo>
                <a:lnTo>
                  <a:pt x="1442" y="67"/>
                </a:lnTo>
                <a:lnTo>
                  <a:pt x="1460" y="56"/>
                </a:lnTo>
                <a:lnTo>
                  <a:pt x="1473" y="73"/>
                </a:lnTo>
                <a:lnTo>
                  <a:pt x="1487" y="113"/>
                </a:lnTo>
                <a:lnTo>
                  <a:pt x="1495" y="115"/>
                </a:lnTo>
                <a:lnTo>
                  <a:pt x="1497" y="126"/>
                </a:lnTo>
                <a:lnTo>
                  <a:pt x="1511" y="128"/>
                </a:lnTo>
                <a:lnTo>
                  <a:pt x="1511" y="130"/>
                </a:lnTo>
                <a:lnTo>
                  <a:pt x="1512" y="135"/>
                </a:lnTo>
                <a:lnTo>
                  <a:pt x="1513" y="141"/>
                </a:lnTo>
                <a:lnTo>
                  <a:pt x="1513" y="147"/>
                </a:lnTo>
                <a:lnTo>
                  <a:pt x="1512" y="151"/>
                </a:lnTo>
                <a:lnTo>
                  <a:pt x="1510" y="152"/>
                </a:lnTo>
                <a:lnTo>
                  <a:pt x="1506" y="151"/>
                </a:lnTo>
                <a:lnTo>
                  <a:pt x="1505" y="150"/>
                </a:lnTo>
                <a:lnTo>
                  <a:pt x="1495" y="168"/>
                </a:lnTo>
                <a:lnTo>
                  <a:pt x="1487" y="162"/>
                </a:lnTo>
                <a:lnTo>
                  <a:pt x="1470" y="170"/>
                </a:lnTo>
                <a:lnTo>
                  <a:pt x="1468" y="190"/>
                </a:lnTo>
                <a:lnTo>
                  <a:pt x="1462" y="198"/>
                </a:lnTo>
                <a:lnTo>
                  <a:pt x="1452" y="198"/>
                </a:lnTo>
                <a:lnTo>
                  <a:pt x="1446" y="208"/>
                </a:lnTo>
                <a:lnTo>
                  <a:pt x="1445" y="211"/>
                </a:lnTo>
                <a:lnTo>
                  <a:pt x="1442" y="214"/>
                </a:lnTo>
                <a:lnTo>
                  <a:pt x="1437" y="221"/>
                </a:lnTo>
                <a:lnTo>
                  <a:pt x="1436" y="227"/>
                </a:lnTo>
                <a:lnTo>
                  <a:pt x="1437" y="233"/>
                </a:lnTo>
                <a:lnTo>
                  <a:pt x="1440" y="240"/>
                </a:lnTo>
                <a:lnTo>
                  <a:pt x="1443" y="243"/>
                </a:lnTo>
                <a:lnTo>
                  <a:pt x="1444" y="245"/>
                </a:lnTo>
                <a:lnTo>
                  <a:pt x="1438" y="261"/>
                </a:lnTo>
                <a:lnTo>
                  <a:pt x="1450" y="261"/>
                </a:lnTo>
                <a:lnTo>
                  <a:pt x="1450" y="272"/>
                </a:lnTo>
                <a:lnTo>
                  <a:pt x="1454" y="271"/>
                </a:lnTo>
                <a:lnTo>
                  <a:pt x="1461" y="276"/>
                </a:lnTo>
                <a:lnTo>
                  <a:pt x="1468" y="273"/>
                </a:lnTo>
                <a:lnTo>
                  <a:pt x="1469" y="265"/>
                </a:lnTo>
                <a:lnTo>
                  <a:pt x="1462" y="260"/>
                </a:lnTo>
                <a:lnTo>
                  <a:pt x="1472" y="261"/>
                </a:lnTo>
                <a:lnTo>
                  <a:pt x="1475" y="270"/>
                </a:lnTo>
                <a:lnTo>
                  <a:pt x="1470" y="278"/>
                </a:lnTo>
                <a:lnTo>
                  <a:pt x="1459" y="287"/>
                </a:lnTo>
                <a:lnTo>
                  <a:pt x="1453" y="282"/>
                </a:lnTo>
                <a:lnTo>
                  <a:pt x="1440" y="297"/>
                </a:lnTo>
                <a:lnTo>
                  <a:pt x="1408" y="310"/>
                </a:lnTo>
                <a:lnTo>
                  <a:pt x="1393" y="319"/>
                </a:lnTo>
                <a:lnTo>
                  <a:pt x="1385" y="329"/>
                </a:lnTo>
                <a:lnTo>
                  <a:pt x="1387" y="328"/>
                </a:lnTo>
                <a:lnTo>
                  <a:pt x="1392" y="325"/>
                </a:lnTo>
                <a:lnTo>
                  <a:pt x="1399" y="320"/>
                </a:lnTo>
                <a:lnTo>
                  <a:pt x="1407" y="317"/>
                </a:lnTo>
                <a:lnTo>
                  <a:pt x="1414" y="316"/>
                </a:lnTo>
                <a:lnTo>
                  <a:pt x="1420" y="313"/>
                </a:lnTo>
                <a:lnTo>
                  <a:pt x="1424" y="312"/>
                </a:lnTo>
                <a:lnTo>
                  <a:pt x="1425" y="312"/>
                </a:lnTo>
                <a:lnTo>
                  <a:pt x="1421" y="319"/>
                </a:lnTo>
                <a:lnTo>
                  <a:pt x="1413" y="323"/>
                </a:lnTo>
                <a:lnTo>
                  <a:pt x="1409" y="325"/>
                </a:lnTo>
                <a:lnTo>
                  <a:pt x="1402" y="329"/>
                </a:lnTo>
                <a:lnTo>
                  <a:pt x="1394" y="335"/>
                </a:lnTo>
                <a:lnTo>
                  <a:pt x="1391" y="337"/>
                </a:lnTo>
                <a:lnTo>
                  <a:pt x="1390" y="339"/>
                </a:lnTo>
                <a:lnTo>
                  <a:pt x="1386" y="340"/>
                </a:lnTo>
                <a:lnTo>
                  <a:pt x="1382" y="342"/>
                </a:lnTo>
                <a:lnTo>
                  <a:pt x="1381" y="342"/>
                </a:lnTo>
                <a:lnTo>
                  <a:pt x="1374" y="340"/>
                </a:lnTo>
                <a:lnTo>
                  <a:pt x="1371" y="348"/>
                </a:lnTo>
                <a:lnTo>
                  <a:pt x="1377" y="349"/>
                </a:lnTo>
                <a:lnTo>
                  <a:pt x="1379" y="364"/>
                </a:lnTo>
                <a:lnTo>
                  <a:pt x="1377" y="369"/>
                </a:lnTo>
                <a:lnTo>
                  <a:pt x="1376" y="392"/>
                </a:lnTo>
                <a:lnTo>
                  <a:pt x="1371" y="401"/>
                </a:lnTo>
                <a:lnTo>
                  <a:pt x="1371" y="408"/>
                </a:lnTo>
                <a:lnTo>
                  <a:pt x="1367" y="417"/>
                </a:lnTo>
                <a:lnTo>
                  <a:pt x="1363" y="407"/>
                </a:lnTo>
                <a:lnTo>
                  <a:pt x="1358" y="407"/>
                </a:lnTo>
                <a:lnTo>
                  <a:pt x="1348" y="399"/>
                </a:lnTo>
                <a:lnTo>
                  <a:pt x="1354" y="412"/>
                </a:lnTo>
                <a:lnTo>
                  <a:pt x="1358" y="416"/>
                </a:lnTo>
                <a:lnTo>
                  <a:pt x="1362" y="423"/>
                </a:lnTo>
                <a:lnTo>
                  <a:pt x="1364" y="422"/>
                </a:lnTo>
                <a:lnTo>
                  <a:pt x="1366" y="434"/>
                </a:lnTo>
                <a:lnTo>
                  <a:pt x="1362" y="448"/>
                </a:lnTo>
                <a:lnTo>
                  <a:pt x="1360" y="465"/>
                </a:lnTo>
                <a:lnTo>
                  <a:pt x="1356" y="470"/>
                </a:lnTo>
                <a:lnTo>
                  <a:pt x="1356" y="477"/>
                </a:lnTo>
                <a:lnTo>
                  <a:pt x="1354" y="483"/>
                </a:lnTo>
                <a:lnTo>
                  <a:pt x="1355" y="490"/>
                </a:lnTo>
                <a:lnTo>
                  <a:pt x="1348" y="481"/>
                </a:lnTo>
                <a:lnTo>
                  <a:pt x="1354" y="457"/>
                </a:lnTo>
                <a:lnTo>
                  <a:pt x="1347" y="450"/>
                </a:lnTo>
                <a:lnTo>
                  <a:pt x="1340" y="445"/>
                </a:lnTo>
                <a:lnTo>
                  <a:pt x="1335" y="441"/>
                </a:lnTo>
                <a:lnTo>
                  <a:pt x="1329" y="430"/>
                </a:lnTo>
                <a:lnTo>
                  <a:pt x="1333" y="426"/>
                </a:lnTo>
                <a:lnTo>
                  <a:pt x="1333" y="420"/>
                </a:lnTo>
                <a:lnTo>
                  <a:pt x="1330" y="417"/>
                </a:lnTo>
                <a:lnTo>
                  <a:pt x="1330" y="415"/>
                </a:lnTo>
                <a:lnTo>
                  <a:pt x="1330" y="411"/>
                </a:lnTo>
                <a:lnTo>
                  <a:pt x="1331" y="407"/>
                </a:lnTo>
                <a:lnTo>
                  <a:pt x="1333" y="403"/>
                </a:lnTo>
                <a:lnTo>
                  <a:pt x="1335" y="401"/>
                </a:lnTo>
                <a:lnTo>
                  <a:pt x="1335" y="400"/>
                </a:lnTo>
                <a:lnTo>
                  <a:pt x="1332" y="399"/>
                </a:lnTo>
                <a:lnTo>
                  <a:pt x="1331" y="399"/>
                </a:lnTo>
                <a:lnTo>
                  <a:pt x="1324" y="410"/>
                </a:lnTo>
                <a:lnTo>
                  <a:pt x="1324" y="412"/>
                </a:lnTo>
                <a:lnTo>
                  <a:pt x="1323" y="419"/>
                </a:lnTo>
                <a:lnTo>
                  <a:pt x="1323" y="427"/>
                </a:lnTo>
                <a:lnTo>
                  <a:pt x="1325" y="435"/>
                </a:lnTo>
                <a:lnTo>
                  <a:pt x="1328" y="442"/>
                </a:lnTo>
                <a:lnTo>
                  <a:pt x="1331" y="449"/>
                </a:lnTo>
                <a:lnTo>
                  <a:pt x="1332" y="454"/>
                </a:lnTo>
                <a:lnTo>
                  <a:pt x="1333" y="456"/>
                </a:lnTo>
                <a:lnTo>
                  <a:pt x="1325" y="457"/>
                </a:lnTo>
                <a:lnTo>
                  <a:pt x="1315" y="452"/>
                </a:lnTo>
                <a:lnTo>
                  <a:pt x="1317" y="464"/>
                </a:lnTo>
                <a:lnTo>
                  <a:pt x="1321" y="464"/>
                </a:lnTo>
                <a:lnTo>
                  <a:pt x="1328" y="465"/>
                </a:lnTo>
                <a:lnTo>
                  <a:pt x="1336" y="467"/>
                </a:lnTo>
                <a:lnTo>
                  <a:pt x="1339" y="469"/>
                </a:lnTo>
                <a:lnTo>
                  <a:pt x="1340" y="473"/>
                </a:lnTo>
                <a:lnTo>
                  <a:pt x="1341" y="479"/>
                </a:lnTo>
                <a:lnTo>
                  <a:pt x="1343" y="485"/>
                </a:lnTo>
                <a:lnTo>
                  <a:pt x="1343" y="487"/>
                </a:lnTo>
                <a:lnTo>
                  <a:pt x="1329" y="488"/>
                </a:lnTo>
                <a:lnTo>
                  <a:pt x="1330" y="488"/>
                </a:lnTo>
                <a:lnTo>
                  <a:pt x="1333" y="490"/>
                </a:lnTo>
                <a:lnTo>
                  <a:pt x="1338" y="492"/>
                </a:lnTo>
                <a:lnTo>
                  <a:pt x="1340" y="494"/>
                </a:lnTo>
                <a:lnTo>
                  <a:pt x="1341" y="495"/>
                </a:lnTo>
                <a:lnTo>
                  <a:pt x="1344" y="495"/>
                </a:lnTo>
                <a:lnTo>
                  <a:pt x="1346" y="494"/>
                </a:lnTo>
                <a:lnTo>
                  <a:pt x="1348" y="494"/>
                </a:lnTo>
                <a:lnTo>
                  <a:pt x="1352" y="494"/>
                </a:lnTo>
                <a:lnTo>
                  <a:pt x="1355" y="495"/>
                </a:lnTo>
                <a:lnTo>
                  <a:pt x="1358" y="498"/>
                </a:lnTo>
                <a:lnTo>
                  <a:pt x="1359" y="498"/>
                </a:lnTo>
                <a:lnTo>
                  <a:pt x="1361" y="503"/>
                </a:lnTo>
                <a:lnTo>
                  <a:pt x="1356" y="507"/>
                </a:lnTo>
                <a:lnTo>
                  <a:pt x="1363" y="521"/>
                </a:lnTo>
                <a:lnTo>
                  <a:pt x="1354" y="523"/>
                </a:lnTo>
                <a:lnTo>
                  <a:pt x="1343" y="530"/>
                </a:lnTo>
                <a:lnTo>
                  <a:pt x="1356" y="529"/>
                </a:lnTo>
                <a:lnTo>
                  <a:pt x="1361" y="533"/>
                </a:lnTo>
                <a:lnTo>
                  <a:pt x="1363" y="528"/>
                </a:lnTo>
                <a:lnTo>
                  <a:pt x="1364" y="528"/>
                </a:lnTo>
                <a:lnTo>
                  <a:pt x="1367" y="528"/>
                </a:lnTo>
                <a:lnTo>
                  <a:pt x="1369" y="530"/>
                </a:lnTo>
                <a:lnTo>
                  <a:pt x="1371" y="533"/>
                </a:lnTo>
                <a:lnTo>
                  <a:pt x="1373" y="538"/>
                </a:lnTo>
                <a:lnTo>
                  <a:pt x="1373" y="540"/>
                </a:lnTo>
                <a:lnTo>
                  <a:pt x="1371" y="543"/>
                </a:lnTo>
                <a:lnTo>
                  <a:pt x="1371" y="543"/>
                </a:lnTo>
                <a:lnTo>
                  <a:pt x="1368" y="541"/>
                </a:lnTo>
                <a:lnTo>
                  <a:pt x="1364" y="552"/>
                </a:lnTo>
                <a:lnTo>
                  <a:pt x="1345" y="554"/>
                </a:lnTo>
                <a:lnTo>
                  <a:pt x="1351" y="557"/>
                </a:lnTo>
                <a:lnTo>
                  <a:pt x="1351" y="564"/>
                </a:lnTo>
                <a:lnTo>
                  <a:pt x="1347" y="571"/>
                </a:lnTo>
                <a:lnTo>
                  <a:pt x="1354" y="567"/>
                </a:lnTo>
                <a:lnTo>
                  <a:pt x="1362" y="567"/>
                </a:lnTo>
                <a:lnTo>
                  <a:pt x="1358" y="575"/>
                </a:lnTo>
                <a:lnTo>
                  <a:pt x="1351" y="579"/>
                </a:lnTo>
                <a:lnTo>
                  <a:pt x="1340" y="579"/>
                </a:lnTo>
                <a:lnTo>
                  <a:pt x="1321" y="606"/>
                </a:lnTo>
                <a:lnTo>
                  <a:pt x="1318" y="617"/>
                </a:lnTo>
                <a:lnTo>
                  <a:pt x="1316" y="617"/>
                </a:lnTo>
                <a:lnTo>
                  <a:pt x="1313" y="619"/>
                </a:lnTo>
                <a:lnTo>
                  <a:pt x="1306" y="622"/>
                </a:lnTo>
                <a:lnTo>
                  <a:pt x="1299" y="628"/>
                </a:lnTo>
                <a:lnTo>
                  <a:pt x="1293" y="637"/>
                </a:lnTo>
                <a:lnTo>
                  <a:pt x="1290" y="645"/>
                </a:lnTo>
                <a:lnTo>
                  <a:pt x="1287" y="652"/>
                </a:lnTo>
                <a:lnTo>
                  <a:pt x="1287" y="657"/>
                </a:lnTo>
                <a:lnTo>
                  <a:pt x="1286" y="660"/>
                </a:lnTo>
                <a:lnTo>
                  <a:pt x="1283" y="661"/>
                </a:lnTo>
                <a:lnTo>
                  <a:pt x="1279" y="661"/>
                </a:lnTo>
                <a:lnTo>
                  <a:pt x="1278" y="661"/>
                </a:lnTo>
                <a:lnTo>
                  <a:pt x="1276" y="669"/>
                </a:lnTo>
                <a:lnTo>
                  <a:pt x="1272" y="674"/>
                </a:lnTo>
                <a:lnTo>
                  <a:pt x="1257" y="684"/>
                </a:lnTo>
                <a:lnTo>
                  <a:pt x="1256" y="691"/>
                </a:lnTo>
                <a:lnTo>
                  <a:pt x="1247" y="684"/>
                </a:lnTo>
                <a:lnTo>
                  <a:pt x="1244" y="689"/>
                </a:lnTo>
                <a:lnTo>
                  <a:pt x="1245" y="701"/>
                </a:lnTo>
                <a:lnTo>
                  <a:pt x="1238" y="703"/>
                </a:lnTo>
                <a:lnTo>
                  <a:pt x="1241" y="711"/>
                </a:lnTo>
                <a:lnTo>
                  <a:pt x="1240" y="712"/>
                </a:lnTo>
                <a:lnTo>
                  <a:pt x="1239" y="715"/>
                </a:lnTo>
                <a:lnTo>
                  <a:pt x="1237" y="720"/>
                </a:lnTo>
                <a:lnTo>
                  <a:pt x="1237" y="725"/>
                </a:lnTo>
                <a:lnTo>
                  <a:pt x="1237" y="728"/>
                </a:lnTo>
                <a:lnTo>
                  <a:pt x="1235" y="730"/>
                </a:lnTo>
                <a:lnTo>
                  <a:pt x="1234" y="731"/>
                </a:lnTo>
                <a:lnTo>
                  <a:pt x="1234" y="731"/>
                </a:lnTo>
                <a:lnTo>
                  <a:pt x="1234" y="739"/>
                </a:lnTo>
                <a:lnTo>
                  <a:pt x="1233" y="746"/>
                </a:lnTo>
                <a:lnTo>
                  <a:pt x="1233" y="756"/>
                </a:lnTo>
                <a:lnTo>
                  <a:pt x="1235" y="759"/>
                </a:lnTo>
                <a:lnTo>
                  <a:pt x="1239" y="765"/>
                </a:lnTo>
                <a:lnTo>
                  <a:pt x="1237" y="769"/>
                </a:lnTo>
                <a:lnTo>
                  <a:pt x="1237" y="769"/>
                </a:lnTo>
                <a:lnTo>
                  <a:pt x="1239" y="768"/>
                </a:lnTo>
                <a:lnTo>
                  <a:pt x="1240" y="768"/>
                </a:lnTo>
                <a:lnTo>
                  <a:pt x="1241" y="769"/>
                </a:lnTo>
                <a:lnTo>
                  <a:pt x="1244" y="776"/>
                </a:lnTo>
                <a:lnTo>
                  <a:pt x="1249" y="789"/>
                </a:lnTo>
                <a:lnTo>
                  <a:pt x="1254" y="802"/>
                </a:lnTo>
                <a:lnTo>
                  <a:pt x="1257" y="809"/>
                </a:lnTo>
                <a:lnTo>
                  <a:pt x="1262" y="813"/>
                </a:lnTo>
                <a:lnTo>
                  <a:pt x="1269" y="820"/>
                </a:lnTo>
                <a:lnTo>
                  <a:pt x="1275" y="827"/>
                </a:lnTo>
                <a:lnTo>
                  <a:pt x="1277" y="829"/>
                </a:lnTo>
                <a:lnTo>
                  <a:pt x="1275" y="833"/>
                </a:lnTo>
                <a:lnTo>
                  <a:pt x="1268" y="828"/>
                </a:lnTo>
                <a:lnTo>
                  <a:pt x="1306" y="900"/>
                </a:lnTo>
                <a:lnTo>
                  <a:pt x="1307" y="935"/>
                </a:lnTo>
                <a:lnTo>
                  <a:pt x="1303" y="939"/>
                </a:lnTo>
                <a:lnTo>
                  <a:pt x="1303" y="941"/>
                </a:lnTo>
                <a:lnTo>
                  <a:pt x="1305" y="947"/>
                </a:lnTo>
                <a:lnTo>
                  <a:pt x="1306" y="954"/>
                </a:lnTo>
                <a:lnTo>
                  <a:pt x="1305" y="958"/>
                </a:lnTo>
                <a:lnTo>
                  <a:pt x="1301" y="961"/>
                </a:lnTo>
                <a:lnTo>
                  <a:pt x="1295" y="963"/>
                </a:lnTo>
                <a:lnTo>
                  <a:pt x="1290" y="965"/>
                </a:lnTo>
                <a:lnTo>
                  <a:pt x="1287" y="966"/>
                </a:lnTo>
                <a:lnTo>
                  <a:pt x="1276" y="966"/>
                </a:lnTo>
                <a:lnTo>
                  <a:pt x="1275" y="963"/>
                </a:lnTo>
                <a:lnTo>
                  <a:pt x="1273" y="955"/>
                </a:lnTo>
                <a:lnTo>
                  <a:pt x="1270" y="947"/>
                </a:lnTo>
                <a:lnTo>
                  <a:pt x="1265" y="942"/>
                </a:lnTo>
                <a:lnTo>
                  <a:pt x="1261" y="941"/>
                </a:lnTo>
                <a:lnTo>
                  <a:pt x="1259" y="940"/>
                </a:lnTo>
                <a:lnTo>
                  <a:pt x="1257" y="939"/>
                </a:lnTo>
                <a:lnTo>
                  <a:pt x="1257" y="939"/>
                </a:lnTo>
                <a:lnTo>
                  <a:pt x="1249" y="931"/>
                </a:lnTo>
                <a:lnTo>
                  <a:pt x="1249" y="920"/>
                </a:lnTo>
                <a:lnTo>
                  <a:pt x="1238" y="912"/>
                </a:lnTo>
                <a:lnTo>
                  <a:pt x="1237" y="904"/>
                </a:lnTo>
                <a:lnTo>
                  <a:pt x="1234" y="908"/>
                </a:lnTo>
                <a:lnTo>
                  <a:pt x="1219" y="895"/>
                </a:lnTo>
                <a:lnTo>
                  <a:pt x="1218" y="880"/>
                </a:lnTo>
                <a:lnTo>
                  <a:pt x="1219" y="867"/>
                </a:lnTo>
                <a:lnTo>
                  <a:pt x="1214" y="867"/>
                </a:lnTo>
                <a:lnTo>
                  <a:pt x="1214" y="874"/>
                </a:lnTo>
                <a:lnTo>
                  <a:pt x="1208" y="872"/>
                </a:lnTo>
                <a:lnTo>
                  <a:pt x="1207" y="857"/>
                </a:lnTo>
                <a:lnTo>
                  <a:pt x="1209" y="841"/>
                </a:lnTo>
                <a:lnTo>
                  <a:pt x="1208" y="839"/>
                </a:lnTo>
                <a:lnTo>
                  <a:pt x="1204" y="833"/>
                </a:lnTo>
                <a:lnTo>
                  <a:pt x="1201" y="826"/>
                </a:lnTo>
                <a:lnTo>
                  <a:pt x="1199" y="822"/>
                </a:lnTo>
                <a:lnTo>
                  <a:pt x="1196" y="821"/>
                </a:lnTo>
                <a:lnTo>
                  <a:pt x="1195" y="822"/>
                </a:lnTo>
                <a:lnTo>
                  <a:pt x="1194" y="824"/>
                </a:lnTo>
                <a:lnTo>
                  <a:pt x="1193" y="825"/>
                </a:lnTo>
                <a:lnTo>
                  <a:pt x="1189" y="824"/>
                </a:lnTo>
                <a:lnTo>
                  <a:pt x="1189" y="822"/>
                </a:lnTo>
                <a:lnTo>
                  <a:pt x="1189" y="821"/>
                </a:lnTo>
                <a:lnTo>
                  <a:pt x="1188" y="818"/>
                </a:lnTo>
                <a:lnTo>
                  <a:pt x="1187" y="816"/>
                </a:lnTo>
                <a:lnTo>
                  <a:pt x="1183" y="811"/>
                </a:lnTo>
                <a:lnTo>
                  <a:pt x="1176" y="804"/>
                </a:lnTo>
                <a:lnTo>
                  <a:pt x="1170" y="798"/>
                </a:lnTo>
                <a:lnTo>
                  <a:pt x="1168" y="795"/>
                </a:lnTo>
                <a:lnTo>
                  <a:pt x="1166" y="795"/>
                </a:lnTo>
                <a:lnTo>
                  <a:pt x="1163" y="792"/>
                </a:lnTo>
                <a:lnTo>
                  <a:pt x="1158" y="791"/>
                </a:lnTo>
                <a:lnTo>
                  <a:pt x="1155" y="791"/>
                </a:lnTo>
                <a:lnTo>
                  <a:pt x="1150" y="794"/>
                </a:lnTo>
                <a:lnTo>
                  <a:pt x="1143" y="799"/>
                </a:lnTo>
                <a:lnTo>
                  <a:pt x="1138" y="806"/>
                </a:lnTo>
                <a:lnTo>
                  <a:pt x="1133" y="810"/>
                </a:lnTo>
                <a:lnTo>
                  <a:pt x="1130" y="811"/>
                </a:lnTo>
                <a:lnTo>
                  <a:pt x="1125" y="812"/>
                </a:lnTo>
                <a:lnTo>
                  <a:pt x="1121" y="811"/>
                </a:lnTo>
                <a:lnTo>
                  <a:pt x="1120" y="811"/>
                </a:lnTo>
                <a:lnTo>
                  <a:pt x="1107" y="798"/>
                </a:lnTo>
                <a:lnTo>
                  <a:pt x="1090" y="792"/>
                </a:lnTo>
                <a:lnTo>
                  <a:pt x="1093" y="791"/>
                </a:lnTo>
                <a:lnTo>
                  <a:pt x="1088" y="786"/>
                </a:lnTo>
                <a:lnTo>
                  <a:pt x="1077" y="787"/>
                </a:lnTo>
                <a:lnTo>
                  <a:pt x="1078" y="791"/>
                </a:lnTo>
                <a:lnTo>
                  <a:pt x="1067" y="791"/>
                </a:lnTo>
                <a:lnTo>
                  <a:pt x="1069" y="787"/>
                </a:lnTo>
                <a:lnTo>
                  <a:pt x="1060" y="787"/>
                </a:lnTo>
                <a:lnTo>
                  <a:pt x="1060" y="790"/>
                </a:lnTo>
                <a:lnTo>
                  <a:pt x="1055" y="792"/>
                </a:lnTo>
                <a:lnTo>
                  <a:pt x="1052" y="790"/>
                </a:lnTo>
                <a:lnTo>
                  <a:pt x="1051" y="790"/>
                </a:lnTo>
                <a:lnTo>
                  <a:pt x="1050" y="791"/>
                </a:lnTo>
                <a:lnTo>
                  <a:pt x="1049" y="794"/>
                </a:lnTo>
                <a:lnTo>
                  <a:pt x="1049" y="798"/>
                </a:lnTo>
                <a:lnTo>
                  <a:pt x="1049" y="802"/>
                </a:lnTo>
                <a:lnTo>
                  <a:pt x="1047" y="802"/>
                </a:lnTo>
                <a:lnTo>
                  <a:pt x="1045" y="802"/>
                </a:lnTo>
                <a:lnTo>
                  <a:pt x="1044" y="802"/>
                </a:lnTo>
                <a:lnTo>
                  <a:pt x="1037" y="801"/>
                </a:lnTo>
                <a:lnTo>
                  <a:pt x="1041" y="797"/>
                </a:lnTo>
                <a:lnTo>
                  <a:pt x="1040" y="796"/>
                </a:lnTo>
                <a:lnTo>
                  <a:pt x="1036" y="791"/>
                </a:lnTo>
                <a:lnTo>
                  <a:pt x="1034" y="788"/>
                </a:lnTo>
                <a:lnTo>
                  <a:pt x="1033" y="784"/>
                </a:lnTo>
                <a:lnTo>
                  <a:pt x="1033" y="783"/>
                </a:lnTo>
                <a:lnTo>
                  <a:pt x="1032" y="783"/>
                </a:lnTo>
                <a:lnTo>
                  <a:pt x="1031" y="784"/>
                </a:lnTo>
                <a:lnTo>
                  <a:pt x="1029" y="784"/>
                </a:lnTo>
                <a:lnTo>
                  <a:pt x="1028" y="798"/>
                </a:lnTo>
                <a:lnTo>
                  <a:pt x="1025" y="798"/>
                </a:lnTo>
                <a:lnTo>
                  <a:pt x="1018" y="798"/>
                </a:lnTo>
                <a:lnTo>
                  <a:pt x="1010" y="798"/>
                </a:lnTo>
                <a:lnTo>
                  <a:pt x="1003" y="799"/>
                </a:lnTo>
                <a:lnTo>
                  <a:pt x="997" y="801"/>
                </a:lnTo>
                <a:lnTo>
                  <a:pt x="993" y="803"/>
                </a:lnTo>
                <a:lnTo>
                  <a:pt x="988" y="805"/>
                </a:lnTo>
                <a:lnTo>
                  <a:pt x="984" y="806"/>
                </a:lnTo>
                <a:lnTo>
                  <a:pt x="981" y="806"/>
                </a:lnTo>
                <a:lnTo>
                  <a:pt x="975" y="805"/>
                </a:lnTo>
                <a:lnTo>
                  <a:pt x="968" y="804"/>
                </a:lnTo>
                <a:lnTo>
                  <a:pt x="966" y="803"/>
                </a:lnTo>
                <a:lnTo>
                  <a:pt x="965" y="803"/>
                </a:lnTo>
                <a:lnTo>
                  <a:pt x="963" y="804"/>
                </a:lnTo>
                <a:lnTo>
                  <a:pt x="961" y="806"/>
                </a:lnTo>
                <a:lnTo>
                  <a:pt x="963" y="810"/>
                </a:lnTo>
                <a:lnTo>
                  <a:pt x="966" y="812"/>
                </a:lnTo>
                <a:lnTo>
                  <a:pt x="971" y="813"/>
                </a:lnTo>
                <a:lnTo>
                  <a:pt x="974" y="812"/>
                </a:lnTo>
                <a:lnTo>
                  <a:pt x="979" y="810"/>
                </a:lnTo>
                <a:lnTo>
                  <a:pt x="982" y="807"/>
                </a:lnTo>
                <a:lnTo>
                  <a:pt x="983" y="807"/>
                </a:lnTo>
                <a:lnTo>
                  <a:pt x="984" y="809"/>
                </a:lnTo>
                <a:lnTo>
                  <a:pt x="984" y="810"/>
                </a:lnTo>
                <a:lnTo>
                  <a:pt x="984" y="812"/>
                </a:lnTo>
                <a:lnTo>
                  <a:pt x="984" y="814"/>
                </a:lnTo>
                <a:lnTo>
                  <a:pt x="986" y="816"/>
                </a:lnTo>
                <a:lnTo>
                  <a:pt x="987" y="814"/>
                </a:lnTo>
                <a:lnTo>
                  <a:pt x="989" y="813"/>
                </a:lnTo>
                <a:lnTo>
                  <a:pt x="991" y="811"/>
                </a:lnTo>
                <a:lnTo>
                  <a:pt x="993" y="810"/>
                </a:lnTo>
                <a:lnTo>
                  <a:pt x="994" y="809"/>
                </a:lnTo>
                <a:lnTo>
                  <a:pt x="995" y="809"/>
                </a:lnTo>
                <a:lnTo>
                  <a:pt x="996" y="809"/>
                </a:lnTo>
                <a:lnTo>
                  <a:pt x="998" y="809"/>
                </a:lnTo>
                <a:lnTo>
                  <a:pt x="999" y="812"/>
                </a:lnTo>
                <a:lnTo>
                  <a:pt x="999" y="816"/>
                </a:lnTo>
                <a:lnTo>
                  <a:pt x="999" y="818"/>
                </a:lnTo>
                <a:lnTo>
                  <a:pt x="999" y="820"/>
                </a:lnTo>
                <a:lnTo>
                  <a:pt x="999" y="820"/>
                </a:lnTo>
                <a:lnTo>
                  <a:pt x="997" y="820"/>
                </a:lnTo>
                <a:lnTo>
                  <a:pt x="991" y="822"/>
                </a:lnTo>
                <a:lnTo>
                  <a:pt x="987" y="825"/>
                </a:lnTo>
                <a:lnTo>
                  <a:pt x="984" y="829"/>
                </a:lnTo>
                <a:lnTo>
                  <a:pt x="987" y="833"/>
                </a:lnTo>
                <a:lnTo>
                  <a:pt x="991" y="836"/>
                </a:lnTo>
                <a:lnTo>
                  <a:pt x="995" y="837"/>
                </a:lnTo>
                <a:lnTo>
                  <a:pt x="996" y="839"/>
                </a:lnTo>
                <a:lnTo>
                  <a:pt x="1006" y="847"/>
                </a:lnTo>
                <a:lnTo>
                  <a:pt x="1002" y="850"/>
                </a:lnTo>
                <a:lnTo>
                  <a:pt x="997" y="855"/>
                </a:lnTo>
                <a:lnTo>
                  <a:pt x="995" y="850"/>
                </a:lnTo>
                <a:lnTo>
                  <a:pt x="990" y="845"/>
                </a:lnTo>
                <a:lnTo>
                  <a:pt x="988" y="844"/>
                </a:lnTo>
                <a:lnTo>
                  <a:pt x="983" y="841"/>
                </a:lnTo>
                <a:lnTo>
                  <a:pt x="976" y="837"/>
                </a:lnTo>
                <a:lnTo>
                  <a:pt x="972" y="836"/>
                </a:lnTo>
                <a:lnTo>
                  <a:pt x="971" y="839"/>
                </a:lnTo>
                <a:lnTo>
                  <a:pt x="969" y="841"/>
                </a:lnTo>
                <a:lnTo>
                  <a:pt x="971" y="844"/>
                </a:lnTo>
                <a:lnTo>
                  <a:pt x="971" y="845"/>
                </a:lnTo>
                <a:lnTo>
                  <a:pt x="964" y="848"/>
                </a:lnTo>
                <a:lnTo>
                  <a:pt x="957" y="845"/>
                </a:lnTo>
                <a:lnTo>
                  <a:pt x="952" y="854"/>
                </a:lnTo>
                <a:lnTo>
                  <a:pt x="946" y="855"/>
                </a:lnTo>
                <a:lnTo>
                  <a:pt x="944" y="849"/>
                </a:lnTo>
                <a:lnTo>
                  <a:pt x="935" y="849"/>
                </a:lnTo>
                <a:lnTo>
                  <a:pt x="935" y="840"/>
                </a:lnTo>
                <a:lnTo>
                  <a:pt x="928" y="839"/>
                </a:lnTo>
                <a:lnTo>
                  <a:pt x="930" y="836"/>
                </a:lnTo>
                <a:lnTo>
                  <a:pt x="919" y="835"/>
                </a:lnTo>
                <a:lnTo>
                  <a:pt x="918" y="829"/>
                </a:lnTo>
                <a:lnTo>
                  <a:pt x="907" y="830"/>
                </a:lnTo>
                <a:lnTo>
                  <a:pt x="907" y="836"/>
                </a:lnTo>
                <a:lnTo>
                  <a:pt x="892" y="836"/>
                </a:lnTo>
                <a:lnTo>
                  <a:pt x="876" y="829"/>
                </a:lnTo>
                <a:lnTo>
                  <a:pt x="873" y="826"/>
                </a:lnTo>
                <a:lnTo>
                  <a:pt x="870" y="829"/>
                </a:lnTo>
                <a:lnTo>
                  <a:pt x="851" y="830"/>
                </a:lnTo>
                <a:lnTo>
                  <a:pt x="834" y="836"/>
                </a:lnTo>
                <a:lnTo>
                  <a:pt x="832" y="837"/>
                </a:lnTo>
                <a:lnTo>
                  <a:pt x="829" y="841"/>
                </a:lnTo>
                <a:lnTo>
                  <a:pt x="824" y="845"/>
                </a:lnTo>
                <a:lnTo>
                  <a:pt x="817" y="848"/>
                </a:lnTo>
                <a:lnTo>
                  <a:pt x="815" y="848"/>
                </a:lnTo>
                <a:lnTo>
                  <a:pt x="816" y="845"/>
                </a:lnTo>
                <a:lnTo>
                  <a:pt x="820" y="842"/>
                </a:lnTo>
                <a:lnTo>
                  <a:pt x="821" y="841"/>
                </a:lnTo>
                <a:lnTo>
                  <a:pt x="816" y="840"/>
                </a:lnTo>
                <a:lnTo>
                  <a:pt x="821" y="830"/>
                </a:lnTo>
                <a:lnTo>
                  <a:pt x="815" y="834"/>
                </a:lnTo>
                <a:lnTo>
                  <a:pt x="811" y="835"/>
                </a:lnTo>
                <a:lnTo>
                  <a:pt x="811" y="850"/>
                </a:lnTo>
                <a:lnTo>
                  <a:pt x="804" y="855"/>
                </a:lnTo>
                <a:lnTo>
                  <a:pt x="801" y="858"/>
                </a:lnTo>
                <a:lnTo>
                  <a:pt x="797" y="865"/>
                </a:lnTo>
                <a:lnTo>
                  <a:pt x="791" y="873"/>
                </a:lnTo>
                <a:lnTo>
                  <a:pt x="786" y="879"/>
                </a:lnTo>
                <a:lnTo>
                  <a:pt x="781" y="881"/>
                </a:lnTo>
                <a:lnTo>
                  <a:pt x="775" y="882"/>
                </a:lnTo>
                <a:lnTo>
                  <a:pt x="770" y="882"/>
                </a:lnTo>
                <a:lnTo>
                  <a:pt x="768" y="882"/>
                </a:lnTo>
                <a:lnTo>
                  <a:pt x="777" y="874"/>
                </a:lnTo>
                <a:lnTo>
                  <a:pt x="768" y="868"/>
                </a:lnTo>
                <a:lnTo>
                  <a:pt x="766" y="875"/>
                </a:lnTo>
                <a:lnTo>
                  <a:pt x="762" y="872"/>
                </a:lnTo>
                <a:lnTo>
                  <a:pt x="760" y="875"/>
                </a:lnTo>
                <a:lnTo>
                  <a:pt x="763" y="880"/>
                </a:lnTo>
                <a:lnTo>
                  <a:pt x="761" y="887"/>
                </a:lnTo>
                <a:lnTo>
                  <a:pt x="755" y="883"/>
                </a:lnTo>
                <a:lnTo>
                  <a:pt x="751" y="892"/>
                </a:lnTo>
                <a:lnTo>
                  <a:pt x="744" y="897"/>
                </a:lnTo>
                <a:lnTo>
                  <a:pt x="743" y="901"/>
                </a:lnTo>
                <a:lnTo>
                  <a:pt x="731" y="905"/>
                </a:lnTo>
                <a:lnTo>
                  <a:pt x="737" y="913"/>
                </a:lnTo>
                <a:lnTo>
                  <a:pt x="736" y="918"/>
                </a:lnTo>
                <a:lnTo>
                  <a:pt x="727" y="920"/>
                </a:lnTo>
                <a:lnTo>
                  <a:pt x="735" y="928"/>
                </a:lnTo>
                <a:lnTo>
                  <a:pt x="733" y="931"/>
                </a:lnTo>
                <a:lnTo>
                  <a:pt x="732" y="936"/>
                </a:lnTo>
                <a:lnTo>
                  <a:pt x="731" y="942"/>
                </a:lnTo>
                <a:lnTo>
                  <a:pt x="731" y="946"/>
                </a:lnTo>
                <a:lnTo>
                  <a:pt x="731" y="949"/>
                </a:lnTo>
                <a:lnTo>
                  <a:pt x="731" y="953"/>
                </a:lnTo>
                <a:lnTo>
                  <a:pt x="731" y="955"/>
                </a:lnTo>
                <a:lnTo>
                  <a:pt x="731" y="956"/>
                </a:lnTo>
                <a:lnTo>
                  <a:pt x="738" y="971"/>
                </a:lnTo>
                <a:lnTo>
                  <a:pt x="729" y="972"/>
                </a:lnTo>
                <a:lnTo>
                  <a:pt x="721" y="965"/>
                </a:lnTo>
                <a:lnTo>
                  <a:pt x="720" y="965"/>
                </a:lnTo>
                <a:lnTo>
                  <a:pt x="715" y="965"/>
                </a:lnTo>
                <a:lnTo>
                  <a:pt x="708" y="964"/>
                </a:lnTo>
                <a:lnTo>
                  <a:pt x="698" y="959"/>
                </a:lnTo>
                <a:lnTo>
                  <a:pt x="689" y="955"/>
                </a:lnTo>
                <a:lnTo>
                  <a:pt x="682" y="953"/>
                </a:lnTo>
                <a:lnTo>
                  <a:pt x="676" y="948"/>
                </a:lnTo>
                <a:lnTo>
                  <a:pt x="672" y="940"/>
                </a:lnTo>
                <a:lnTo>
                  <a:pt x="669" y="931"/>
                </a:lnTo>
                <a:lnTo>
                  <a:pt x="664" y="924"/>
                </a:lnTo>
                <a:lnTo>
                  <a:pt x="661" y="918"/>
                </a:lnTo>
                <a:lnTo>
                  <a:pt x="660" y="911"/>
                </a:lnTo>
                <a:lnTo>
                  <a:pt x="660" y="907"/>
                </a:lnTo>
                <a:lnTo>
                  <a:pt x="657" y="907"/>
                </a:lnTo>
                <a:lnTo>
                  <a:pt x="652" y="903"/>
                </a:lnTo>
                <a:lnTo>
                  <a:pt x="644" y="890"/>
                </a:lnTo>
                <a:lnTo>
                  <a:pt x="638" y="877"/>
                </a:lnTo>
                <a:lnTo>
                  <a:pt x="637" y="875"/>
                </a:lnTo>
                <a:lnTo>
                  <a:pt x="638" y="880"/>
                </a:lnTo>
                <a:lnTo>
                  <a:pt x="637" y="881"/>
                </a:lnTo>
                <a:lnTo>
                  <a:pt x="633" y="877"/>
                </a:lnTo>
                <a:lnTo>
                  <a:pt x="631" y="868"/>
                </a:lnTo>
                <a:lnTo>
                  <a:pt x="629" y="859"/>
                </a:lnTo>
                <a:lnTo>
                  <a:pt x="627" y="851"/>
                </a:lnTo>
                <a:lnTo>
                  <a:pt x="625" y="845"/>
                </a:lnTo>
                <a:lnTo>
                  <a:pt x="621" y="842"/>
                </a:lnTo>
                <a:lnTo>
                  <a:pt x="616" y="839"/>
                </a:lnTo>
                <a:lnTo>
                  <a:pt x="610" y="836"/>
                </a:lnTo>
                <a:lnTo>
                  <a:pt x="606" y="833"/>
                </a:lnTo>
                <a:lnTo>
                  <a:pt x="601" y="828"/>
                </a:lnTo>
                <a:lnTo>
                  <a:pt x="599" y="826"/>
                </a:lnTo>
                <a:lnTo>
                  <a:pt x="598" y="825"/>
                </a:lnTo>
                <a:lnTo>
                  <a:pt x="595" y="825"/>
                </a:lnTo>
                <a:lnTo>
                  <a:pt x="588" y="824"/>
                </a:lnTo>
                <a:lnTo>
                  <a:pt x="580" y="822"/>
                </a:lnTo>
                <a:lnTo>
                  <a:pt x="575" y="822"/>
                </a:lnTo>
                <a:lnTo>
                  <a:pt x="570" y="824"/>
                </a:lnTo>
                <a:lnTo>
                  <a:pt x="565" y="828"/>
                </a:lnTo>
                <a:lnTo>
                  <a:pt x="562" y="833"/>
                </a:lnTo>
                <a:lnTo>
                  <a:pt x="558" y="836"/>
                </a:lnTo>
                <a:lnTo>
                  <a:pt x="556" y="839"/>
                </a:lnTo>
                <a:lnTo>
                  <a:pt x="554" y="843"/>
                </a:lnTo>
                <a:lnTo>
                  <a:pt x="553" y="848"/>
                </a:lnTo>
                <a:lnTo>
                  <a:pt x="551" y="850"/>
                </a:lnTo>
                <a:lnTo>
                  <a:pt x="542" y="854"/>
                </a:lnTo>
                <a:lnTo>
                  <a:pt x="535" y="854"/>
                </a:lnTo>
                <a:lnTo>
                  <a:pt x="535" y="851"/>
                </a:lnTo>
                <a:lnTo>
                  <a:pt x="533" y="847"/>
                </a:lnTo>
                <a:lnTo>
                  <a:pt x="532" y="842"/>
                </a:lnTo>
                <a:lnTo>
                  <a:pt x="530" y="840"/>
                </a:lnTo>
                <a:lnTo>
                  <a:pt x="526" y="839"/>
                </a:lnTo>
                <a:lnTo>
                  <a:pt x="522" y="836"/>
                </a:lnTo>
                <a:lnTo>
                  <a:pt x="517" y="834"/>
                </a:lnTo>
                <a:lnTo>
                  <a:pt x="513" y="832"/>
                </a:lnTo>
                <a:lnTo>
                  <a:pt x="509" y="828"/>
                </a:lnTo>
                <a:lnTo>
                  <a:pt x="505" y="822"/>
                </a:lnTo>
                <a:lnTo>
                  <a:pt x="502" y="813"/>
                </a:lnTo>
                <a:lnTo>
                  <a:pt x="501" y="803"/>
                </a:lnTo>
                <a:lnTo>
                  <a:pt x="500" y="796"/>
                </a:lnTo>
                <a:lnTo>
                  <a:pt x="499" y="794"/>
                </a:lnTo>
                <a:lnTo>
                  <a:pt x="497" y="795"/>
                </a:lnTo>
                <a:lnTo>
                  <a:pt x="496" y="796"/>
                </a:lnTo>
                <a:lnTo>
                  <a:pt x="494" y="787"/>
                </a:lnTo>
                <a:lnTo>
                  <a:pt x="486" y="776"/>
                </a:lnTo>
                <a:lnTo>
                  <a:pt x="481" y="778"/>
                </a:lnTo>
                <a:lnTo>
                  <a:pt x="480" y="776"/>
                </a:lnTo>
                <a:lnTo>
                  <a:pt x="478" y="773"/>
                </a:lnTo>
                <a:lnTo>
                  <a:pt x="475" y="769"/>
                </a:lnTo>
                <a:lnTo>
                  <a:pt x="474" y="765"/>
                </a:lnTo>
                <a:lnTo>
                  <a:pt x="472" y="760"/>
                </a:lnTo>
                <a:lnTo>
                  <a:pt x="467" y="757"/>
                </a:lnTo>
                <a:lnTo>
                  <a:pt x="464" y="754"/>
                </a:lnTo>
                <a:lnTo>
                  <a:pt x="462" y="753"/>
                </a:lnTo>
                <a:lnTo>
                  <a:pt x="456" y="748"/>
                </a:lnTo>
                <a:lnTo>
                  <a:pt x="456" y="738"/>
                </a:lnTo>
                <a:lnTo>
                  <a:pt x="450" y="734"/>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grpSp>
        <p:nvGrpSpPr>
          <p:cNvPr id="6" name="Group 5"/>
          <p:cNvGrpSpPr/>
          <p:nvPr/>
        </p:nvGrpSpPr>
        <p:grpSpPr>
          <a:xfrm>
            <a:off x="3259804" y="5593387"/>
            <a:ext cx="787527" cy="576691"/>
            <a:chOff x="-2328285" y="2116138"/>
            <a:chExt cx="1885950" cy="1381125"/>
          </a:xfrm>
          <a:solidFill>
            <a:schemeClr val="bg1"/>
          </a:solidFill>
        </p:grpSpPr>
        <p:sp>
          <p:nvSpPr>
            <p:cNvPr id="7" name="Freeform 157"/>
            <p:cNvSpPr>
              <a:spLocks/>
            </p:cNvSpPr>
            <p:nvPr/>
          </p:nvSpPr>
          <p:spPr bwMode="auto">
            <a:xfrm>
              <a:off x="-2328285" y="2116138"/>
              <a:ext cx="1822450" cy="946150"/>
            </a:xfrm>
            <a:custGeom>
              <a:avLst/>
              <a:gdLst>
                <a:gd name="T0" fmla="*/ 324 w 1148"/>
                <a:gd name="T1" fmla="*/ 82 h 596"/>
                <a:gd name="T2" fmla="*/ 714 w 1148"/>
                <a:gd name="T3" fmla="*/ 74 h 596"/>
                <a:gd name="T4" fmla="*/ 734 w 1148"/>
                <a:gd name="T5" fmla="*/ 78 h 596"/>
                <a:gd name="T6" fmla="*/ 744 w 1148"/>
                <a:gd name="T7" fmla="*/ 42 h 596"/>
                <a:gd name="T8" fmla="*/ 814 w 1148"/>
                <a:gd name="T9" fmla="*/ 0 h 596"/>
                <a:gd name="T10" fmla="*/ 856 w 1148"/>
                <a:gd name="T11" fmla="*/ 18 h 596"/>
                <a:gd name="T12" fmla="*/ 890 w 1148"/>
                <a:gd name="T13" fmla="*/ 110 h 596"/>
                <a:gd name="T14" fmla="*/ 888 w 1148"/>
                <a:gd name="T15" fmla="*/ 144 h 596"/>
                <a:gd name="T16" fmla="*/ 834 w 1148"/>
                <a:gd name="T17" fmla="*/ 184 h 596"/>
                <a:gd name="T18" fmla="*/ 802 w 1148"/>
                <a:gd name="T19" fmla="*/ 252 h 596"/>
                <a:gd name="T20" fmla="*/ 882 w 1148"/>
                <a:gd name="T21" fmla="*/ 294 h 596"/>
                <a:gd name="T22" fmla="*/ 940 w 1148"/>
                <a:gd name="T23" fmla="*/ 416 h 596"/>
                <a:gd name="T24" fmla="*/ 1036 w 1148"/>
                <a:gd name="T25" fmla="*/ 484 h 596"/>
                <a:gd name="T26" fmla="*/ 1122 w 1148"/>
                <a:gd name="T27" fmla="*/ 428 h 596"/>
                <a:gd name="T28" fmla="*/ 1088 w 1148"/>
                <a:gd name="T29" fmla="*/ 380 h 596"/>
                <a:gd name="T30" fmla="*/ 1066 w 1148"/>
                <a:gd name="T31" fmla="*/ 334 h 596"/>
                <a:gd name="T32" fmla="*/ 1106 w 1148"/>
                <a:gd name="T33" fmla="*/ 348 h 596"/>
                <a:gd name="T34" fmla="*/ 1148 w 1148"/>
                <a:gd name="T35" fmla="*/ 508 h 596"/>
                <a:gd name="T36" fmla="*/ 1110 w 1148"/>
                <a:gd name="T37" fmla="*/ 514 h 596"/>
                <a:gd name="T38" fmla="*/ 1012 w 1148"/>
                <a:gd name="T39" fmla="*/ 542 h 596"/>
                <a:gd name="T40" fmla="*/ 922 w 1148"/>
                <a:gd name="T41" fmla="*/ 572 h 596"/>
                <a:gd name="T42" fmla="*/ 924 w 1148"/>
                <a:gd name="T43" fmla="*/ 544 h 596"/>
                <a:gd name="T44" fmla="*/ 912 w 1148"/>
                <a:gd name="T45" fmla="*/ 502 h 596"/>
                <a:gd name="T46" fmla="*/ 816 w 1148"/>
                <a:gd name="T47" fmla="*/ 588 h 596"/>
                <a:gd name="T48" fmla="*/ 788 w 1148"/>
                <a:gd name="T49" fmla="*/ 562 h 596"/>
                <a:gd name="T50" fmla="*/ 774 w 1148"/>
                <a:gd name="T51" fmla="*/ 546 h 596"/>
                <a:gd name="T52" fmla="*/ 752 w 1148"/>
                <a:gd name="T53" fmla="*/ 516 h 596"/>
                <a:gd name="T54" fmla="*/ 700 w 1148"/>
                <a:gd name="T55" fmla="*/ 474 h 596"/>
                <a:gd name="T56" fmla="*/ 680 w 1148"/>
                <a:gd name="T57" fmla="*/ 416 h 596"/>
                <a:gd name="T58" fmla="*/ 552 w 1148"/>
                <a:gd name="T59" fmla="*/ 378 h 596"/>
                <a:gd name="T60" fmla="*/ 236 w 1148"/>
                <a:gd name="T61" fmla="*/ 400 h 596"/>
                <a:gd name="T62" fmla="*/ 216 w 1148"/>
                <a:gd name="T63" fmla="*/ 376 h 596"/>
                <a:gd name="T64" fmla="*/ 0 w 1148"/>
                <a:gd name="T65" fmla="*/ 366 h 596"/>
                <a:gd name="T66" fmla="*/ 82 w 1148"/>
                <a:gd name="T67" fmla="*/ 8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8" h="596">
                  <a:moveTo>
                    <a:pt x="82" y="82"/>
                  </a:moveTo>
                  <a:lnTo>
                    <a:pt x="324" y="82"/>
                  </a:lnTo>
                  <a:lnTo>
                    <a:pt x="706" y="84"/>
                  </a:lnTo>
                  <a:lnTo>
                    <a:pt x="714" y="74"/>
                  </a:lnTo>
                  <a:lnTo>
                    <a:pt x="728" y="68"/>
                  </a:lnTo>
                  <a:lnTo>
                    <a:pt x="734" y="78"/>
                  </a:lnTo>
                  <a:lnTo>
                    <a:pt x="744" y="70"/>
                  </a:lnTo>
                  <a:lnTo>
                    <a:pt x="744" y="42"/>
                  </a:lnTo>
                  <a:lnTo>
                    <a:pt x="776" y="40"/>
                  </a:lnTo>
                  <a:lnTo>
                    <a:pt x="814" y="0"/>
                  </a:lnTo>
                  <a:lnTo>
                    <a:pt x="838" y="2"/>
                  </a:lnTo>
                  <a:lnTo>
                    <a:pt x="856" y="18"/>
                  </a:lnTo>
                  <a:lnTo>
                    <a:pt x="856" y="70"/>
                  </a:lnTo>
                  <a:lnTo>
                    <a:pt x="890" y="110"/>
                  </a:lnTo>
                  <a:lnTo>
                    <a:pt x="896" y="130"/>
                  </a:lnTo>
                  <a:lnTo>
                    <a:pt x="888" y="144"/>
                  </a:lnTo>
                  <a:lnTo>
                    <a:pt x="864" y="152"/>
                  </a:lnTo>
                  <a:lnTo>
                    <a:pt x="834" y="184"/>
                  </a:lnTo>
                  <a:lnTo>
                    <a:pt x="806" y="226"/>
                  </a:lnTo>
                  <a:lnTo>
                    <a:pt x="802" y="252"/>
                  </a:lnTo>
                  <a:lnTo>
                    <a:pt x="848" y="260"/>
                  </a:lnTo>
                  <a:lnTo>
                    <a:pt x="882" y="294"/>
                  </a:lnTo>
                  <a:lnTo>
                    <a:pt x="928" y="372"/>
                  </a:lnTo>
                  <a:lnTo>
                    <a:pt x="940" y="416"/>
                  </a:lnTo>
                  <a:lnTo>
                    <a:pt x="960" y="460"/>
                  </a:lnTo>
                  <a:lnTo>
                    <a:pt x="1036" y="484"/>
                  </a:lnTo>
                  <a:lnTo>
                    <a:pt x="1084" y="474"/>
                  </a:lnTo>
                  <a:lnTo>
                    <a:pt x="1122" y="428"/>
                  </a:lnTo>
                  <a:lnTo>
                    <a:pt x="1110" y="416"/>
                  </a:lnTo>
                  <a:lnTo>
                    <a:pt x="1088" y="380"/>
                  </a:lnTo>
                  <a:lnTo>
                    <a:pt x="1056" y="352"/>
                  </a:lnTo>
                  <a:lnTo>
                    <a:pt x="1066" y="334"/>
                  </a:lnTo>
                  <a:lnTo>
                    <a:pt x="1094" y="344"/>
                  </a:lnTo>
                  <a:lnTo>
                    <a:pt x="1106" y="348"/>
                  </a:lnTo>
                  <a:lnTo>
                    <a:pt x="1138" y="432"/>
                  </a:lnTo>
                  <a:lnTo>
                    <a:pt x="1148" y="508"/>
                  </a:lnTo>
                  <a:lnTo>
                    <a:pt x="1136" y="542"/>
                  </a:lnTo>
                  <a:lnTo>
                    <a:pt x="1110" y="514"/>
                  </a:lnTo>
                  <a:lnTo>
                    <a:pt x="1068" y="530"/>
                  </a:lnTo>
                  <a:lnTo>
                    <a:pt x="1012" y="542"/>
                  </a:lnTo>
                  <a:lnTo>
                    <a:pt x="940" y="576"/>
                  </a:lnTo>
                  <a:lnTo>
                    <a:pt x="922" y="572"/>
                  </a:lnTo>
                  <a:lnTo>
                    <a:pt x="916" y="560"/>
                  </a:lnTo>
                  <a:lnTo>
                    <a:pt x="924" y="544"/>
                  </a:lnTo>
                  <a:lnTo>
                    <a:pt x="924" y="506"/>
                  </a:lnTo>
                  <a:lnTo>
                    <a:pt x="912" y="502"/>
                  </a:lnTo>
                  <a:lnTo>
                    <a:pt x="868" y="548"/>
                  </a:lnTo>
                  <a:lnTo>
                    <a:pt x="816" y="588"/>
                  </a:lnTo>
                  <a:lnTo>
                    <a:pt x="804" y="596"/>
                  </a:lnTo>
                  <a:lnTo>
                    <a:pt x="788" y="562"/>
                  </a:lnTo>
                  <a:lnTo>
                    <a:pt x="786" y="552"/>
                  </a:lnTo>
                  <a:lnTo>
                    <a:pt x="774" y="546"/>
                  </a:lnTo>
                  <a:lnTo>
                    <a:pt x="770" y="534"/>
                  </a:lnTo>
                  <a:lnTo>
                    <a:pt x="752" y="516"/>
                  </a:lnTo>
                  <a:lnTo>
                    <a:pt x="752" y="504"/>
                  </a:lnTo>
                  <a:lnTo>
                    <a:pt x="700" y="474"/>
                  </a:lnTo>
                  <a:lnTo>
                    <a:pt x="696" y="430"/>
                  </a:lnTo>
                  <a:lnTo>
                    <a:pt x="680" y="416"/>
                  </a:lnTo>
                  <a:lnTo>
                    <a:pt x="676" y="376"/>
                  </a:lnTo>
                  <a:lnTo>
                    <a:pt x="552" y="378"/>
                  </a:lnTo>
                  <a:lnTo>
                    <a:pt x="244" y="388"/>
                  </a:lnTo>
                  <a:lnTo>
                    <a:pt x="236" y="400"/>
                  </a:lnTo>
                  <a:lnTo>
                    <a:pt x="228" y="404"/>
                  </a:lnTo>
                  <a:lnTo>
                    <a:pt x="216" y="376"/>
                  </a:lnTo>
                  <a:lnTo>
                    <a:pt x="8" y="382"/>
                  </a:lnTo>
                  <a:lnTo>
                    <a:pt x="0" y="366"/>
                  </a:lnTo>
                  <a:lnTo>
                    <a:pt x="82" y="82"/>
                  </a:lnTo>
                  <a:lnTo>
                    <a:pt x="82" y="8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158"/>
            <p:cNvSpPr>
              <a:spLocks/>
            </p:cNvSpPr>
            <p:nvPr/>
          </p:nvSpPr>
          <p:spPr bwMode="auto">
            <a:xfrm>
              <a:off x="-677285" y="3360738"/>
              <a:ext cx="184150" cy="136525"/>
            </a:xfrm>
            <a:custGeom>
              <a:avLst/>
              <a:gdLst>
                <a:gd name="T0" fmla="*/ 70 w 116"/>
                <a:gd name="T1" fmla="*/ 4 h 86"/>
                <a:gd name="T2" fmla="*/ 78 w 116"/>
                <a:gd name="T3" fmla="*/ 0 h 86"/>
                <a:gd name="T4" fmla="*/ 90 w 116"/>
                <a:gd name="T5" fmla="*/ 8 h 86"/>
                <a:gd name="T6" fmla="*/ 90 w 116"/>
                <a:gd name="T7" fmla="*/ 26 h 86"/>
                <a:gd name="T8" fmla="*/ 96 w 116"/>
                <a:gd name="T9" fmla="*/ 32 h 86"/>
                <a:gd name="T10" fmla="*/ 110 w 116"/>
                <a:gd name="T11" fmla="*/ 56 h 86"/>
                <a:gd name="T12" fmla="*/ 116 w 116"/>
                <a:gd name="T13" fmla="*/ 66 h 86"/>
                <a:gd name="T14" fmla="*/ 112 w 116"/>
                <a:gd name="T15" fmla="*/ 78 h 86"/>
                <a:gd name="T16" fmla="*/ 98 w 116"/>
                <a:gd name="T17" fmla="*/ 82 h 86"/>
                <a:gd name="T18" fmla="*/ 48 w 116"/>
                <a:gd name="T19" fmla="*/ 86 h 86"/>
                <a:gd name="T20" fmla="*/ 0 w 116"/>
                <a:gd name="T21" fmla="*/ 70 h 86"/>
                <a:gd name="T22" fmla="*/ 6 w 116"/>
                <a:gd name="T23" fmla="*/ 62 h 86"/>
                <a:gd name="T24" fmla="*/ 24 w 116"/>
                <a:gd name="T25" fmla="*/ 52 h 86"/>
                <a:gd name="T26" fmla="*/ 54 w 116"/>
                <a:gd name="T27" fmla="*/ 52 h 86"/>
                <a:gd name="T28" fmla="*/ 62 w 116"/>
                <a:gd name="T29" fmla="*/ 58 h 86"/>
                <a:gd name="T30" fmla="*/ 78 w 116"/>
                <a:gd name="T31" fmla="*/ 54 h 86"/>
                <a:gd name="T32" fmla="*/ 80 w 116"/>
                <a:gd name="T33" fmla="*/ 42 h 86"/>
                <a:gd name="T34" fmla="*/ 68 w 116"/>
                <a:gd name="T35" fmla="*/ 44 h 86"/>
                <a:gd name="T36" fmla="*/ 64 w 116"/>
                <a:gd name="T37" fmla="*/ 34 h 86"/>
                <a:gd name="T38" fmla="*/ 74 w 116"/>
                <a:gd name="T39" fmla="*/ 22 h 86"/>
                <a:gd name="T40" fmla="*/ 70 w 116"/>
                <a:gd name="T4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86">
                  <a:moveTo>
                    <a:pt x="70" y="4"/>
                  </a:moveTo>
                  <a:lnTo>
                    <a:pt x="78" y="0"/>
                  </a:lnTo>
                  <a:lnTo>
                    <a:pt x="90" y="8"/>
                  </a:lnTo>
                  <a:lnTo>
                    <a:pt x="90" y="26"/>
                  </a:lnTo>
                  <a:lnTo>
                    <a:pt x="96" y="32"/>
                  </a:lnTo>
                  <a:lnTo>
                    <a:pt x="110" y="56"/>
                  </a:lnTo>
                  <a:lnTo>
                    <a:pt x="116" y="66"/>
                  </a:lnTo>
                  <a:lnTo>
                    <a:pt x="112" y="78"/>
                  </a:lnTo>
                  <a:lnTo>
                    <a:pt x="98" y="82"/>
                  </a:lnTo>
                  <a:lnTo>
                    <a:pt x="48" y="86"/>
                  </a:lnTo>
                  <a:lnTo>
                    <a:pt x="0" y="70"/>
                  </a:lnTo>
                  <a:lnTo>
                    <a:pt x="6" y="62"/>
                  </a:lnTo>
                  <a:lnTo>
                    <a:pt x="24" y="52"/>
                  </a:lnTo>
                  <a:lnTo>
                    <a:pt x="54" y="52"/>
                  </a:lnTo>
                  <a:lnTo>
                    <a:pt x="62" y="58"/>
                  </a:lnTo>
                  <a:lnTo>
                    <a:pt x="78" y="54"/>
                  </a:lnTo>
                  <a:lnTo>
                    <a:pt x="80" y="42"/>
                  </a:lnTo>
                  <a:lnTo>
                    <a:pt x="68" y="44"/>
                  </a:lnTo>
                  <a:lnTo>
                    <a:pt x="64" y="34"/>
                  </a:lnTo>
                  <a:lnTo>
                    <a:pt x="74" y="22"/>
                  </a:lnTo>
                  <a:lnTo>
                    <a:pt x="70" y="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159"/>
            <p:cNvSpPr>
              <a:spLocks/>
            </p:cNvSpPr>
            <p:nvPr/>
          </p:nvSpPr>
          <p:spPr bwMode="auto">
            <a:xfrm>
              <a:off x="-1058285" y="3335338"/>
              <a:ext cx="276225" cy="161925"/>
            </a:xfrm>
            <a:custGeom>
              <a:avLst/>
              <a:gdLst>
                <a:gd name="T0" fmla="*/ 160 w 174"/>
                <a:gd name="T1" fmla="*/ 34 h 102"/>
                <a:gd name="T2" fmla="*/ 172 w 174"/>
                <a:gd name="T3" fmla="*/ 34 h 102"/>
                <a:gd name="T4" fmla="*/ 174 w 174"/>
                <a:gd name="T5" fmla="*/ 62 h 102"/>
                <a:gd name="T6" fmla="*/ 166 w 174"/>
                <a:gd name="T7" fmla="*/ 68 h 102"/>
                <a:gd name="T8" fmla="*/ 158 w 174"/>
                <a:gd name="T9" fmla="*/ 58 h 102"/>
                <a:gd name="T10" fmla="*/ 146 w 174"/>
                <a:gd name="T11" fmla="*/ 62 h 102"/>
                <a:gd name="T12" fmla="*/ 142 w 174"/>
                <a:gd name="T13" fmla="*/ 72 h 102"/>
                <a:gd name="T14" fmla="*/ 108 w 174"/>
                <a:gd name="T15" fmla="*/ 68 h 102"/>
                <a:gd name="T16" fmla="*/ 64 w 174"/>
                <a:gd name="T17" fmla="*/ 70 h 102"/>
                <a:gd name="T18" fmla="*/ 46 w 174"/>
                <a:gd name="T19" fmla="*/ 82 h 102"/>
                <a:gd name="T20" fmla="*/ 44 w 174"/>
                <a:gd name="T21" fmla="*/ 94 h 102"/>
                <a:gd name="T22" fmla="*/ 34 w 174"/>
                <a:gd name="T23" fmla="*/ 102 h 102"/>
                <a:gd name="T24" fmla="*/ 8 w 174"/>
                <a:gd name="T25" fmla="*/ 80 h 102"/>
                <a:gd name="T26" fmla="*/ 0 w 174"/>
                <a:gd name="T27" fmla="*/ 70 h 102"/>
                <a:gd name="T28" fmla="*/ 6 w 174"/>
                <a:gd name="T29" fmla="*/ 62 h 102"/>
                <a:gd name="T30" fmla="*/ 36 w 174"/>
                <a:gd name="T31" fmla="*/ 62 h 102"/>
                <a:gd name="T32" fmla="*/ 50 w 174"/>
                <a:gd name="T33" fmla="*/ 38 h 102"/>
                <a:gd name="T34" fmla="*/ 52 w 174"/>
                <a:gd name="T35" fmla="*/ 28 h 102"/>
                <a:gd name="T36" fmla="*/ 78 w 174"/>
                <a:gd name="T37" fmla="*/ 8 h 102"/>
                <a:gd name="T38" fmla="*/ 96 w 174"/>
                <a:gd name="T39" fmla="*/ 8 h 102"/>
                <a:gd name="T40" fmla="*/ 104 w 174"/>
                <a:gd name="T41" fmla="*/ 0 h 102"/>
                <a:gd name="T42" fmla="*/ 112 w 174"/>
                <a:gd name="T43" fmla="*/ 2 h 102"/>
                <a:gd name="T44" fmla="*/ 122 w 174"/>
                <a:gd name="T45" fmla="*/ 0 h 102"/>
                <a:gd name="T46" fmla="*/ 138 w 174"/>
                <a:gd name="T47" fmla="*/ 14 h 102"/>
                <a:gd name="T48" fmla="*/ 128 w 174"/>
                <a:gd name="T49" fmla="*/ 26 h 102"/>
                <a:gd name="T50" fmla="*/ 132 w 174"/>
                <a:gd name="T51" fmla="*/ 32 h 102"/>
                <a:gd name="T52" fmla="*/ 144 w 174"/>
                <a:gd name="T53" fmla="*/ 30 h 102"/>
                <a:gd name="T54" fmla="*/ 144 w 174"/>
                <a:gd name="T55" fmla="*/ 44 h 102"/>
                <a:gd name="T56" fmla="*/ 154 w 174"/>
                <a:gd name="T57" fmla="*/ 42 h 102"/>
                <a:gd name="T58" fmla="*/ 160 w 174"/>
                <a:gd name="T59" fmla="*/ 3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02">
                  <a:moveTo>
                    <a:pt x="160" y="34"/>
                  </a:moveTo>
                  <a:lnTo>
                    <a:pt x="172" y="34"/>
                  </a:lnTo>
                  <a:lnTo>
                    <a:pt x="174" y="62"/>
                  </a:lnTo>
                  <a:lnTo>
                    <a:pt x="166" y="68"/>
                  </a:lnTo>
                  <a:lnTo>
                    <a:pt x="158" y="58"/>
                  </a:lnTo>
                  <a:lnTo>
                    <a:pt x="146" y="62"/>
                  </a:lnTo>
                  <a:lnTo>
                    <a:pt x="142" y="72"/>
                  </a:lnTo>
                  <a:lnTo>
                    <a:pt x="108" y="68"/>
                  </a:lnTo>
                  <a:lnTo>
                    <a:pt x="64" y="70"/>
                  </a:lnTo>
                  <a:lnTo>
                    <a:pt x="46" y="82"/>
                  </a:lnTo>
                  <a:lnTo>
                    <a:pt x="44" y="94"/>
                  </a:lnTo>
                  <a:lnTo>
                    <a:pt x="34" y="102"/>
                  </a:lnTo>
                  <a:lnTo>
                    <a:pt x="8" y="80"/>
                  </a:lnTo>
                  <a:lnTo>
                    <a:pt x="0" y="70"/>
                  </a:lnTo>
                  <a:lnTo>
                    <a:pt x="6" y="62"/>
                  </a:lnTo>
                  <a:lnTo>
                    <a:pt x="36" y="62"/>
                  </a:lnTo>
                  <a:lnTo>
                    <a:pt x="50" y="38"/>
                  </a:lnTo>
                  <a:lnTo>
                    <a:pt x="52" y="28"/>
                  </a:lnTo>
                  <a:lnTo>
                    <a:pt x="78" y="8"/>
                  </a:lnTo>
                  <a:lnTo>
                    <a:pt x="96" y="8"/>
                  </a:lnTo>
                  <a:lnTo>
                    <a:pt x="104" y="0"/>
                  </a:lnTo>
                  <a:lnTo>
                    <a:pt x="112" y="2"/>
                  </a:lnTo>
                  <a:lnTo>
                    <a:pt x="122" y="0"/>
                  </a:lnTo>
                  <a:lnTo>
                    <a:pt x="138" y="14"/>
                  </a:lnTo>
                  <a:lnTo>
                    <a:pt x="128" y="26"/>
                  </a:lnTo>
                  <a:lnTo>
                    <a:pt x="132" y="32"/>
                  </a:lnTo>
                  <a:lnTo>
                    <a:pt x="144" y="30"/>
                  </a:lnTo>
                  <a:lnTo>
                    <a:pt x="144" y="44"/>
                  </a:lnTo>
                  <a:lnTo>
                    <a:pt x="154" y="42"/>
                  </a:lnTo>
                  <a:lnTo>
                    <a:pt x="160"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62"/>
            <p:cNvSpPr>
              <a:spLocks/>
            </p:cNvSpPr>
            <p:nvPr/>
          </p:nvSpPr>
          <p:spPr bwMode="auto">
            <a:xfrm>
              <a:off x="-489960" y="3227388"/>
              <a:ext cx="47625" cy="95250"/>
            </a:xfrm>
            <a:custGeom>
              <a:avLst/>
              <a:gdLst>
                <a:gd name="T0" fmla="*/ 18 w 30"/>
                <a:gd name="T1" fmla="*/ 0 h 60"/>
                <a:gd name="T2" fmla="*/ 30 w 30"/>
                <a:gd name="T3" fmla="*/ 0 h 60"/>
                <a:gd name="T4" fmla="*/ 30 w 30"/>
                <a:gd name="T5" fmla="*/ 16 h 60"/>
                <a:gd name="T6" fmla="*/ 22 w 30"/>
                <a:gd name="T7" fmla="*/ 28 h 60"/>
                <a:gd name="T8" fmla="*/ 18 w 30"/>
                <a:gd name="T9" fmla="*/ 52 h 60"/>
                <a:gd name="T10" fmla="*/ 12 w 30"/>
                <a:gd name="T11" fmla="*/ 60 h 60"/>
                <a:gd name="T12" fmla="*/ 6 w 30"/>
                <a:gd name="T13" fmla="*/ 54 h 60"/>
                <a:gd name="T14" fmla="*/ 0 w 30"/>
                <a:gd name="T15" fmla="*/ 48 h 60"/>
                <a:gd name="T16" fmla="*/ 4 w 30"/>
                <a:gd name="T17" fmla="*/ 32 h 60"/>
                <a:gd name="T18" fmla="*/ 12 w 30"/>
                <a:gd name="T19" fmla="*/ 14 h 60"/>
                <a:gd name="T20" fmla="*/ 18 w 30"/>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0">
                  <a:moveTo>
                    <a:pt x="18" y="0"/>
                  </a:moveTo>
                  <a:lnTo>
                    <a:pt x="30" y="0"/>
                  </a:lnTo>
                  <a:lnTo>
                    <a:pt x="30" y="16"/>
                  </a:lnTo>
                  <a:lnTo>
                    <a:pt x="22" y="28"/>
                  </a:lnTo>
                  <a:lnTo>
                    <a:pt x="18" y="52"/>
                  </a:lnTo>
                  <a:lnTo>
                    <a:pt x="12" y="60"/>
                  </a:lnTo>
                  <a:lnTo>
                    <a:pt x="6" y="54"/>
                  </a:lnTo>
                  <a:lnTo>
                    <a:pt x="0" y="48"/>
                  </a:lnTo>
                  <a:lnTo>
                    <a:pt x="4" y="32"/>
                  </a:lnTo>
                  <a:lnTo>
                    <a:pt x="12" y="14"/>
                  </a:lnTo>
                  <a:lnTo>
                    <a:pt x="18"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Freeform 236"/>
          <p:cNvSpPr>
            <a:spLocks/>
          </p:cNvSpPr>
          <p:nvPr/>
        </p:nvSpPr>
        <p:spPr bwMode="auto">
          <a:xfrm>
            <a:off x="4154828" y="5593387"/>
            <a:ext cx="486078" cy="378812"/>
          </a:xfrm>
          <a:custGeom>
            <a:avLst/>
            <a:gdLst>
              <a:gd name="T0" fmla="*/ 1 w 2094"/>
              <a:gd name="T1" fmla="*/ 984 h 1632"/>
              <a:gd name="T2" fmla="*/ 212 w 2094"/>
              <a:gd name="T3" fmla="*/ 831 h 1632"/>
              <a:gd name="T4" fmla="*/ 205 w 2094"/>
              <a:gd name="T5" fmla="*/ 697 h 1632"/>
              <a:gd name="T6" fmla="*/ 336 w 2094"/>
              <a:gd name="T7" fmla="*/ 605 h 1632"/>
              <a:gd name="T8" fmla="*/ 585 w 2094"/>
              <a:gd name="T9" fmla="*/ 645 h 1632"/>
              <a:gd name="T10" fmla="*/ 865 w 2094"/>
              <a:gd name="T11" fmla="*/ 573 h 1632"/>
              <a:gd name="T12" fmla="*/ 944 w 2094"/>
              <a:gd name="T13" fmla="*/ 439 h 1632"/>
              <a:gd name="T14" fmla="*/ 966 w 2094"/>
              <a:gd name="T15" fmla="*/ 408 h 1632"/>
              <a:gd name="T16" fmla="*/ 917 w 2094"/>
              <a:gd name="T17" fmla="*/ 350 h 1632"/>
              <a:gd name="T18" fmla="*/ 1074 w 2094"/>
              <a:gd name="T19" fmla="*/ 220 h 1632"/>
              <a:gd name="T20" fmla="*/ 1071 w 2094"/>
              <a:gd name="T21" fmla="*/ 216 h 1632"/>
              <a:gd name="T22" fmla="*/ 1073 w 2094"/>
              <a:gd name="T23" fmla="*/ 198 h 1632"/>
              <a:gd name="T24" fmla="*/ 1095 w 2094"/>
              <a:gd name="T25" fmla="*/ 164 h 1632"/>
              <a:gd name="T26" fmla="*/ 1152 w 2094"/>
              <a:gd name="T27" fmla="*/ 106 h 1632"/>
              <a:gd name="T28" fmla="*/ 1223 w 2094"/>
              <a:gd name="T29" fmla="*/ 51 h 1632"/>
              <a:gd name="T30" fmla="*/ 1271 w 2094"/>
              <a:gd name="T31" fmla="*/ 18 h 1632"/>
              <a:gd name="T32" fmla="*/ 1299 w 2094"/>
              <a:gd name="T33" fmla="*/ 3 h 1632"/>
              <a:gd name="T34" fmla="*/ 1309 w 2094"/>
              <a:gd name="T35" fmla="*/ 0 h 1632"/>
              <a:gd name="T36" fmla="*/ 1686 w 2094"/>
              <a:gd name="T37" fmla="*/ 9 h 1632"/>
              <a:gd name="T38" fmla="*/ 1680 w 2094"/>
              <a:gd name="T39" fmla="*/ 305 h 1632"/>
              <a:gd name="T40" fmla="*/ 1691 w 2094"/>
              <a:gd name="T41" fmla="*/ 507 h 1632"/>
              <a:gd name="T42" fmla="*/ 1718 w 2094"/>
              <a:gd name="T43" fmla="*/ 633 h 1632"/>
              <a:gd name="T44" fmla="*/ 1675 w 2094"/>
              <a:gd name="T45" fmla="*/ 1050 h 1632"/>
              <a:gd name="T46" fmla="*/ 1652 w 2094"/>
              <a:gd name="T47" fmla="*/ 1351 h 1632"/>
              <a:gd name="T48" fmla="*/ 1623 w 2094"/>
              <a:gd name="T49" fmla="*/ 1420 h 1632"/>
              <a:gd name="T50" fmla="*/ 1573 w 2094"/>
              <a:gd name="T51" fmla="*/ 1491 h 1632"/>
              <a:gd name="T52" fmla="*/ 1879 w 2094"/>
              <a:gd name="T53" fmla="*/ 1405 h 1632"/>
              <a:gd name="T54" fmla="*/ 1995 w 2094"/>
              <a:gd name="T55" fmla="*/ 1349 h 1632"/>
              <a:gd name="T56" fmla="*/ 1920 w 2094"/>
              <a:gd name="T57" fmla="*/ 1437 h 1632"/>
              <a:gd name="T58" fmla="*/ 2094 w 2094"/>
              <a:gd name="T59" fmla="*/ 1366 h 1632"/>
              <a:gd name="T60" fmla="*/ 1724 w 2094"/>
              <a:gd name="T61" fmla="*/ 1557 h 1632"/>
              <a:gd name="T62" fmla="*/ 1514 w 2094"/>
              <a:gd name="T63" fmla="*/ 1571 h 1632"/>
              <a:gd name="T64" fmla="*/ 1438 w 2094"/>
              <a:gd name="T65" fmla="*/ 1632 h 1632"/>
              <a:gd name="T66" fmla="*/ 1505 w 2094"/>
              <a:gd name="T67" fmla="*/ 1547 h 1632"/>
              <a:gd name="T68" fmla="*/ 1539 w 2094"/>
              <a:gd name="T69" fmla="*/ 1476 h 1632"/>
              <a:gd name="T70" fmla="*/ 1326 w 2094"/>
              <a:gd name="T71" fmla="*/ 1281 h 1632"/>
              <a:gd name="T72" fmla="*/ 1233 w 2094"/>
              <a:gd name="T73" fmla="*/ 1143 h 1632"/>
              <a:gd name="T74" fmla="*/ 1173 w 2094"/>
              <a:gd name="T75" fmla="*/ 1078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94" h="1632">
                <a:moveTo>
                  <a:pt x="0" y="1078"/>
                </a:moveTo>
                <a:lnTo>
                  <a:pt x="1" y="984"/>
                </a:lnTo>
                <a:lnTo>
                  <a:pt x="200" y="870"/>
                </a:lnTo>
                <a:lnTo>
                  <a:pt x="212" y="831"/>
                </a:lnTo>
                <a:lnTo>
                  <a:pt x="250" y="803"/>
                </a:lnTo>
                <a:lnTo>
                  <a:pt x="205" y="697"/>
                </a:lnTo>
                <a:lnTo>
                  <a:pt x="226" y="647"/>
                </a:lnTo>
                <a:lnTo>
                  <a:pt x="336" y="605"/>
                </a:lnTo>
                <a:lnTo>
                  <a:pt x="543" y="619"/>
                </a:lnTo>
                <a:lnTo>
                  <a:pt x="585" y="645"/>
                </a:lnTo>
                <a:lnTo>
                  <a:pt x="786" y="628"/>
                </a:lnTo>
                <a:lnTo>
                  <a:pt x="865" y="573"/>
                </a:lnTo>
                <a:lnTo>
                  <a:pt x="958" y="527"/>
                </a:lnTo>
                <a:lnTo>
                  <a:pt x="944" y="439"/>
                </a:lnTo>
                <a:lnTo>
                  <a:pt x="964" y="426"/>
                </a:lnTo>
                <a:lnTo>
                  <a:pt x="966" y="408"/>
                </a:lnTo>
                <a:lnTo>
                  <a:pt x="923" y="386"/>
                </a:lnTo>
                <a:lnTo>
                  <a:pt x="917" y="350"/>
                </a:lnTo>
                <a:lnTo>
                  <a:pt x="1053" y="257"/>
                </a:lnTo>
                <a:lnTo>
                  <a:pt x="1074" y="220"/>
                </a:lnTo>
                <a:lnTo>
                  <a:pt x="1073" y="219"/>
                </a:lnTo>
                <a:lnTo>
                  <a:pt x="1071" y="216"/>
                </a:lnTo>
                <a:lnTo>
                  <a:pt x="1071" y="209"/>
                </a:lnTo>
                <a:lnTo>
                  <a:pt x="1073" y="198"/>
                </a:lnTo>
                <a:lnTo>
                  <a:pt x="1080" y="183"/>
                </a:lnTo>
                <a:lnTo>
                  <a:pt x="1095" y="164"/>
                </a:lnTo>
                <a:lnTo>
                  <a:pt x="1118" y="138"/>
                </a:lnTo>
                <a:lnTo>
                  <a:pt x="1152" y="106"/>
                </a:lnTo>
                <a:lnTo>
                  <a:pt x="1190" y="75"/>
                </a:lnTo>
                <a:lnTo>
                  <a:pt x="1223" y="51"/>
                </a:lnTo>
                <a:lnTo>
                  <a:pt x="1249" y="32"/>
                </a:lnTo>
                <a:lnTo>
                  <a:pt x="1271" y="18"/>
                </a:lnTo>
                <a:lnTo>
                  <a:pt x="1287" y="9"/>
                </a:lnTo>
                <a:lnTo>
                  <a:pt x="1299" y="3"/>
                </a:lnTo>
                <a:lnTo>
                  <a:pt x="1305" y="1"/>
                </a:lnTo>
                <a:lnTo>
                  <a:pt x="1309" y="0"/>
                </a:lnTo>
                <a:lnTo>
                  <a:pt x="1338" y="28"/>
                </a:lnTo>
                <a:lnTo>
                  <a:pt x="1686" y="9"/>
                </a:lnTo>
                <a:lnTo>
                  <a:pt x="1706" y="272"/>
                </a:lnTo>
                <a:lnTo>
                  <a:pt x="1680" y="305"/>
                </a:lnTo>
                <a:lnTo>
                  <a:pt x="1695" y="450"/>
                </a:lnTo>
                <a:lnTo>
                  <a:pt x="1691" y="507"/>
                </a:lnTo>
                <a:lnTo>
                  <a:pt x="1733" y="515"/>
                </a:lnTo>
                <a:lnTo>
                  <a:pt x="1718" y="633"/>
                </a:lnTo>
                <a:lnTo>
                  <a:pt x="1727" y="803"/>
                </a:lnTo>
                <a:lnTo>
                  <a:pt x="1675" y="1050"/>
                </a:lnTo>
                <a:lnTo>
                  <a:pt x="1650" y="1283"/>
                </a:lnTo>
                <a:lnTo>
                  <a:pt x="1652" y="1351"/>
                </a:lnTo>
                <a:lnTo>
                  <a:pt x="1602" y="1385"/>
                </a:lnTo>
                <a:lnTo>
                  <a:pt x="1623" y="1420"/>
                </a:lnTo>
                <a:lnTo>
                  <a:pt x="1576" y="1464"/>
                </a:lnTo>
                <a:lnTo>
                  <a:pt x="1573" y="1491"/>
                </a:lnTo>
                <a:lnTo>
                  <a:pt x="1635" y="1453"/>
                </a:lnTo>
                <a:lnTo>
                  <a:pt x="1879" y="1405"/>
                </a:lnTo>
                <a:lnTo>
                  <a:pt x="1987" y="1340"/>
                </a:lnTo>
                <a:lnTo>
                  <a:pt x="1995" y="1349"/>
                </a:lnTo>
                <a:lnTo>
                  <a:pt x="1932" y="1407"/>
                </a:lnTo>
                <a:lnTo>
                  <a:pt x="1920" y="1437"/>
                </a:lnTo>
                <a:lnTo>
                  <a:pt x="1990" y="1393"/>
                </a:lnTo>
                <a:lnTo>
                  <a:pt x="2094" y="1366"/>
                </a:lnTo>
                <a:lnTo>
                  <a:pt x="2070" y="1407"/>
                </a:lnTo>
                <a:lnTo>
                  <a:pt x="1724" y="1557"/>
                </a:lnTo>
                <a:lnTo>
                  <a:pt x="1583" y="1588"/>
                </a:lnTo>
                <a:lnTo>
                  <a:pt x="1514" y="1571"/>
                </a:lnTo>
                <a:lnTo>
                  <a:pt x="1470" y="1599"/>
                </a:lnTo>
                <a:lnTo>
                  <a:pt x="1438" y="1632"/>
                </a:lnTo>
                <a:lnTo>
                  <a:pt x="1463" y="1576"/>
                </a:lnTo>
                <a:lnTo>
                  <a:pt x="1505" y="1547"/>
                </a:lnTo>
                <a:lnTo>
                  <a:pt x="1523" y="1490"/>
                </a:lnTo>
                <a:lnTo>
                  <a:pt x="1539" y="1476"/>
                </a:lnTo>
                <a:lnTo>
                  <a:pt x="1552" y="1425"/>
                </a:lnTo>
                <a:lnTo>
                  <a:pt x="1326" y="1281"/>
                </a:lnTo>
                <a:lnTo>
                  <a:pt x="1242" y="1270"/>
                </a:lnTo>
                <a:lnTo>
                  <a:pt x="1233" y="1143"/>
                </a:lnTo>
                <a:lnTo>
                  <a:pt x="1190" y="1156"/>
                </a:lnTo>
                <a:lnTo>
                  <a:pt x="1173" y="1078"/>
                </a:lnTo>
                <a:lnTo>
                  <a:pt x="0" y="1078"/>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sp>
        <p:nvSpPr>
          <p:cNvPr id="12" name="Freeform 252"/>
          <p:cNvSpPr>
            <a:spLocks/>
          </p:cNvSpPr>
          <p:nvPr/>
        </p:nvSpPr>
        <p:spPr bwMode="auto">
          <a:xfrm>
            <a:off x="5001133" y="5645219"/>
            <a:ext cx="435984" cy="243399"/>
          </a:xfrm>
          <a:custGeom>
            <a:avLst/>
            <a:gdLst>
              <a:gd name="T0" fmla="*/ 68 w 2178"/>
              <a:gd name="T1" fmla="*/ 145 h 1216"/>
              <a:gd name="T2" fmla="*/ 183 w 2178"/>
              <a:gd name="T3" fmla="*/ 91 h 1216"/>
              <a:gd name="T4" fmla="*/ 192 w 2178"/>
              <a:gd name="T5" fmla="*/ 60 h 1216"/>
              <a:gd name="T6" fmla="*/ 224 w 2178"/>
              <a:gd name="T7" fmla="*/ 52 h 1216"/>
              <a:gd name="T8" fmla="*/ 234 w 2178"/>
              <a:gd name="T9" fmla="*/ 65 h 1216"/>
              <a:gd name="T10" fmla="*/ 351 w 2178"/>
              <a:gd name="T11" fmla="*/ 0 h 1216"/>
              <a:gd name="T12" fmla="*/ 346 w 2178"/>
              <a:gd name="T13" fmla="*/ 124 h 1216"/>
              <a:gd name="T14" fmla="*/ 1948 w 2178"/>
              <a:gd name="T15" fmla="*/ 124 h 1216"/>
              <a:gd name="T16" fmla="*/ 1971 w 2178"/>
              <a:gd name="T17" fmla="*/ 174 h 1216"/>
              <a:gd name="T18" fmla="*/ 2020 w 2178"/>
              <a:gd name="T19" fmla="*/ 182 h 1216"/>
              <a:gd name="T20" fmla="*/ 2054 w 2178"/>
              <a:gd name="T21" fmla="*/ 312 h 1216"/>
              <a:gd name="T22" fmla="*/ 2040 w 2178"/>
              <a:gd name="T23" fmla="*/ 369 h 1216"/>
              <a:gd name="T24" fmla="*/ 2173 w 2178"/>
              <a:gd name="T25" fmla="*/ 403 h 1216"/>
              <a:gd name="T26" fmla="*/ 2178 w 2178"/>
              <a:gd name="T27" fmla="*/ 433 h 1216"/>
              <a:gd name="T28" fmla="*/ 2145 w 2178"/>
              <a:gd name="T29" fmla="*/ 454 h 1216"/>
              <a:gd name="T30" fmla="*/ 2079 w 2178"/>
              <a:gd name="T31" fmla="*/ 599 h 1216"/>
              <a:gd name="T32" fmla="*/ 2021 w 2178"/>
              <a:gd name="T33" fmla="*/ 606 h 1216"/>
              <a:gd name="T34" fmla="*/ 2034 w 2178"/>
              <a:gd name="T35" fmla="*/ 705 h 1216"/>
              <a:gd name="T36" fmla="*/ 1980 w 2178"/>
              <a:gd name="T37" fmla="*/ 777 h 1216"/>
              <a:gd name="T38" fmla="*/ 1998 w 2178"/>
              <a:gd name="T39" fmla="*/ 806 h 1216"/>
              <a:gd name="T40" fmla="*/ 2042 w 2178"/>
              <a:gd name="T41" fmla="*/ 824 h 1216"/>
              <a:gd name="T42" fmla="*/ 2049 w 2178"/>
              <a:gd name="T43" fmla="*/ 900 h 1216"/>
              <a:gd name="T44" fmla="*/ 2082 w 2178"/>
              <a:gd name="T45" fmla="*/ 900 h 1216"/>
              <a:gd name="T46" fmla="*/ 2171 w 2178"/>
              <a:gd name="T47" fmla="*/ 1006 h 1216"/>
              <a:gd name="T48" fmla="*/ 2003 w 2178"/>
              <a:gd name="T49" fmla="*/ 1087 h 1216"/>
              <a:gd name="T50" fmla="*/ 2005 w 2178"/>
              <a:gd name="T51" fmla="*/ 1133 h 1216"/>
              <a:gd name="T52" fmla="*/ 1916 w 2178"/>
              <a:gd name="T53" fmla="*/ 1181 h 1216"/>
              <a:gd name="T54" fmla="*/ 1869 w 2178"/>
              <a:gd name="T55" fmla="*/ 1164 h 1216"/>
              <a:gd name="T56" fmla="*/ 1785 w 2178"/>
              <a:gd name="T57" fmla="*/ 1188 h 1216"/>
              <a:gd name="T58" fmla="*/ 1775 w 2178"/>
              <a:gd name="T59" fmla="*/ 1216 h 1216"/>
              <a:gd name="T60" fmla="*/ 0 w 2178"/>
              <a:gd name="T61" fmla="*/ 1216 h 1216"/>
              <a:gd name="T62" fmla="*/ 68 w 2178"/>
              <a:gd name="T63" fmla="*/ 145 h 1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78" h="1216">
                <a:moveTo>
                  <a:pt x="68" y="145"/>
                </a:moveTo>
                <a:lnTo>
                  <a:pt x="183" y="91"/>
                </a:lnTo>
                <a:lnTo>
                  <a:pt x="192" y="60"/>
                </a:lnTo>
                <a:lnTo>
                  <a:pt x="224" y="52"/>
                </a:lnTo>
                <a:lnTo>
                  <a:pt x="234" y="65"/>
                </a:lnTo>
                <a:lnTo>
                  <a:pt x="351" y="0"/>
                </a:lnTo>
                <a:lnTo>
                  <a:pt x="346" y="124"/>
                </a:lnTo>
                <a:lnTo>
                  <a:pt x="1948" y="124"/>
                </a:lnTo>
                <a:lnTo>
                  <a:pt x="1971" y="174"/>
                </a:lnTo>
                <a:lnTo>
                  <a:pt x="2020" y="182"/>
                </a:lnTo>
                <a:lnTo>
                  <a:pt x="2054" y="312"/>
                </a:lnTo>
                <a:lnTo>
                  <a:pt x="2040" y="369"/>
                </a:lnTo>
                <a:lnTo>
                  <a:pt x="2173" y="403"/>
                </a:lnTo>
                <a:lnTo>
                  <a:pt x="2178" y="433"/>
                </a:lnTo>
                <a:lnTo>
                  <a:pt x="2145" y="454"/>
                </a:lnTo>
                <a:lnTo>
                  <a:pt x="2079" y="599"/>
                </a:lnTo>
                <a:lnTo>
                  <a:pt x="2021" y="606"/>
                </a:lnTo>
                <a:lnTo>
                  <a:pt x="2034" y="705"/>
                </a:lnTo>
                <a:lnTo>
                  <a:pt x="1980" y="777"/>
                </a:lnTo>
                <a:lnTo>
                  <a:pt x="1998" y="806"/>
                </a:lnTo>
                <a:lnTo>
                  <a:pt x="2042" y="824"/>
                </a:lnTo>
                <a:lnTo>
                  <a:pt x="2049" y="900"/>
                </a:lnTo>
                <a:lnTo>
                  <a:pt x="2082" y="900"/>
                </a:lnTo>
                <a:lnTo>
                  <a:pt x="2171" y="1006"/>
                </a:lnTo>
                <a:lnTo>
                  <a:pt x="2003" y="1087"/>
                </a:lnTo>
                <a:lnTo>
                  <a:pt x="2005" y="1133"/>
                </a:lnTo>
                <a:lnTo>
                  <a:pt x="1916" y="1181"/>
                </a:lnTo>
                <a:lnTo>
                  <a:pt x="1869" y="1164"/>
                </a:lnTo>
                <a:lnTo>
                  <a:pt x="1785" y="1188"/>
                </a:lnTo>
                <a:lnTo>
                  <a:pt x="1775" y="1216"/>
                </a:lnTo>
                <a:lnTo>
                  <a:pt x="0" y="1216"/>
                </a:lnTo>
                <a:lnTo>
                  <a:pt x="68" y="145"/>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sp>
        <p:nvSpPr>
          <p:cNvPr id="13" name="Freeform 293"/>
          <p:cNvSpPr>
            <a:spLocks/>
          </p:cNvSpPr>
          <p:nvPr/>
        </p:nvSpPr>
        <p:spPr bwMode="auto">
          <a:xfrm>
            <a:off x="5907229" y="5630641"/>
            <a:ext cx="309926" cy="327423"/>
          </a:xfrm>
          <a:custGeom>
            <a:avLst/>
            <a:gdLst>
              <a:gd name="T0" fmla="*/ 74 w 1734"/>
              <a:gd name="T1" fmla="*/ 137 h 1833"/>
              <a:gd name="T2" fmla="*/ 588 w 1734"/>
              <a:gd name="T3" fmla="*/ 137 h 1833"/>
              <a:gd name="T4" fmla="*/ 584 w 1734"/>
              <a:gd name="T5" fmla="*/ 158 h 1833"/>
              <a:gd name="T6" fmla="*/ 642 w 1734"/>
              <a:gd name="T7" fmla="*/ 150 h 1833"/>
              <a:gd name="T8" fmla="*/ 850 w 1734"/>
              <a:gd name="T9" fmla="*/ 237 h 1833"/>
              <a:gd name="T10" fmla="*/ 847 w 1734"/>
              <a:gd name="T11" fmla="*/ 277 h 1833"/>
              <a:gd name="T12" fmla="*/ 872 w 1734"/>
              <a:gd name="T13" fmla="*/ 269 h 1833"/>
              <a:gd name="T14" fmla="*/ 978 w 1734"/>
              <a:gd name="T15" fmla="*/ 312 h 1833"/>
              <a:gd name="T16" fmla="*/ 1121 w 1734"/>
              <a:gd name="T17" fmla="*/ 242 h 1833"/>
              <a:gd name="T18" fmla="*/ 1214 w 1734"/>
              <a:gd name="T19" fmla="*/ 257 h 1833"/>
              <a:gd name="T20" fmla="*/ 1364 w 1734"/>
              <a:gd name="T21" fmla="*/ 139 h 1833"/>
              <a:gd name="T22" fmla="*/ 1731 w 1734"/>
              <a:gd name="T23" fmla="*/ 0 h 1833"/>
              <a:gd name="T24" fmla="*/ 1734 w 1734"/>
              <a:gd name="T25" fmla="*/ 685 h 1833"/>
              <a:gd name="T26" fmla="*/ 1696 w 1734"/>
              <a:gd name="T27" fmla="*/ 699 h 1833"/>
              <a:gd name="T28" fmla="*/ 1704 w 1734"/>
              <a:gd name="T29" fmla="*/ 752 h 1833"/>
              <a:gd name="T30" fmla="*/ 1659 w 1734"/>
              <a:gd name="T31" fmla="*/ 782 h 1833"/>
              <a:gd name="T32" fmla="*/ 1659 w 1734"/>
              <a:gd name="T33" fmla="*/ 822 h 1833"/>
              <a:gd name="T34" fmla="*/ 1708 w 1734"/>
              <a:gd name="T35" fmla="*/ 837 h 1833"/>
              <a:gd name="T36" fmla="*/ 1640 w 1734"/>
              <a:gd name="T37" fmla="*/ 1035 h 1833"/>
              <a:gd name="T38" fmla="*/ 1603 w 1734"/>
              <a:gd name="T39" fmla="*/ 1059 h 1833"/>
              <a:gd name="T40" fmla="*/ 1616 w 1734"/>
              <a:gd name="T41" fmla="*/ 1188 h 1833"/>
              <a:gd name="T42" fmla="*/ 1494 w 1734"/>
              <a:gd name="T43" fmla="*/ 1259 h 1833"/>
              <a:gd name="T44" fmla="*/ 1398 w 1734"/>
              <a:gd name="T45" fmla="*/ 1331 h 1833"/>
              <a:gd name="T46" fmla="*/ 1368 w 1734"/>
              <a:gd name="T47" fmla="*/ 1318 h 1833"/>
              <a:gd name="T48" fmla="*/ 1220 w 1734"/>
              <a:gd name="T49" fmla="*/ 1506 h 1833"/>
              <a:gd name="T50" fmla="*/ 1233 w 1734"/>
              <a:gd name="T51" fmla="*/ 1540 h 1833"/>
              <a:gd name="T52" fmla="*/ 1160 w 1734"/>
              <a:gd name="T53" fmla="*/ 1607 h 1833"/>
              <a:gd name="T54" fmla="*/ 1152 w 1734"/>
              <a:gd name="T55" fmla="*/ 1524 h 1833"/>
              <a:gd name="T56" fmla="*/ 1111 w 1734"/>
              <a:gd name="T57" fmla="*/ 1538 h 1833"/>
              <a:gd name="T58" fmla="*/ 1104 w 1734"/>
              <a:gd name="T59" fmla="*/ 1594 h 1833"/>
              <a:gd name="T60" fmla="*/ 1058 w 1734"/>
              <a:gd name="T61" fmla="*/ 1662 h 1833"/>
              <a:gd name="T62" fmla="*/ 1042 w 1734"/>
              <a:gd name="T63" fmla="*/ 1750 h 1833"/>
              <a:gd name="T64" fmla="*/ 987 w 1734"/>
              <a:gd name="T65" fmla="*/ 1777 h 1833"/>
              <a:gd name="T66" fmla="*/ 960 w 1734"/>
              <a:gd name="T67" fmla="*/ 1831 h 1833"/>
              <a:gd name="T68" fmla="*/ 881 w 1734"/>
              <a:gd name="T69" fmla="*/ 1833 h 1833"/>
              <a:gd name="T70" fmla="*/ 876 w 1734"/>
              <a:gd name="T71" fmla="*/ 1765 h 1833"/>
              <a:gd name="T72" fmla="*/ 808 w 1734"/>
              <a:gd name="T73" fmla="*/ 1757 h 1833"/>
              <a:gd name="T74" fmla="*/ 765 w 1734"/>
              <a:gd name="T75" fmla="*/ 1661 h 1833"/>
              <a:gd name="T76" fmla="*/ 649 w 1734"/>
              <a:gd name="T77" fmla="*/ 1730 h 1833"/>
              <a:gd name="T78" fmla="*/ 589 w 1734"/>
              <a:gd name="T79" fmla="*/ 1732 h 1833"/>
              <a:gd name="T80" fmla="*/ 521 w 1734"/>
              <a:gd name="T81" fmla="*/ 1691 h 1833"/>
              <a:gd name="T82" fmla="*/ 450 w 1734"/>
              <a:gd name="T83" fmla="*/ 1735 h 1833"/>
              <a:gd name="T84" fmla="*/ 410 w 1734"/>
              <a:gd name="T85" fmla="*/ 1726 h 1833"/>
              <a:gd name="T86" fmla="*/ 395 w 1734"/>
              <a:gd name="T87" fmla="*/ 1670 h 1833"/>
              <a:gd name="T88" fmla="*/ 260 w 1734"/>
              <a:gd name="T89" fmla="*/ 1662 h 1833"/>
              <a:gd name="T90" fmla="*/ 219 w 1734"/>
              <a:gd name="T91" fmla="*/ 1629 h 1833"/>
              <a:gd name="T92" fmla="*/ 215 w 1734"/>
              <a:gd name="T93" fmla="*/ 1554 h 1833"/>
              <a:gd name="T94" fmla="*/ 144 w 1734"/>
              <a:gd name="T95" fmla="*/ 1484 h 1833"/>
              <a:gd name="T96" fmla="*/ 99 w 1734"/>
              <a:gd name="T97" fmla="*/ 1507 h 1833"/>
              <a:gd name="T98" fmla="*/ 73 w 1734"/>
              <a:gd name="T99" fmla="*/ 1504 h 1833"/>
              <a:gd name="T100" fmla="*/ 0 w 1734"/>
              <a:gd name="T101" fmla="*/ 1471 h 1833"/>
              <a:gd name="T102" fmla="*/ 74 w 1734"/>
              <a:gd name="T103" fmla="*/ 137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34" h="1833">
                <a:moveTo>
                  <a:pt x="74" y="137"/>
                </a:moveTo>
                <a:lnTo>
                  <a:pt x="588" y="137"/>
                </a:lnTo>
                <a:lnTo>
                  <a:pt x="584" y="158"/>
                </a:lnTo>
                <a:lnTo>
                  <a:pt x="642" y="150"/>
                </a:lnTo>
                <a:lnTo>
                  <a:pt x="850" y="237"/>
                </a:lnTo>
                <a:lnTo>
                  <a:pt x="847" y="277"/>
                </a:lnTo>
                <a:lnTo>
                  <a:pt x="872" y="269"/>
                </a:lnTo>
                <a:lnTo>
                  <a:pt x="978" y="312"/>
                </a:lnTo>
                <a:lnTo>
                  <a:pt x="1121" y="242"/>
                </a:lnTo>
                <a:lnTo>
                  <a:pt x="1214" y="257"/>
                </a:lnTo>
                <a:lnTo>
                  <a:pt x="1364" y="139"/>
                </a:lnTo>
                <a:lnTo>
                  <a:pt x="1731" y="0"/>
                </a:lnTo>
                <a:lnTo>
                  <a:pt x="1734" y="685"/>
                </a:lnTo>
                <a:lnTo>
                  <a:pt x="1696" y="699"/>
                </a:lnTo>
                <a:lnTo>
                  <a:pt x="1704" y="752"/>
                </a:lnTo>
                <a:lnTo>
                  <a:pt x="1659" y="782"/>
                </a:lnTo>
                <a:lnTo>
                  <a:pt x="1659" y="822"/>
                </a:lnTo>
                <a:lnTo>
                  <a:pt x="1708" y="837"/>
                </a:lnTo>
                <a:lnTo>
                  <a:pt x="1640" y="1035"/>
                </a:lnTo>
                <a:lnTo>
                  <a:pt x="1603" y="1059"/>
                </a:lnTo>
                <a:lnTo>
                  <a:pt x="1616" y="1188"/>
                </a:lnTo>
                <a:lnTo>
                  <a:pt x="1494" y="1259"/>
                </a:lnTo>
                <a:lnTo>
                  <a:pt x="1398" y="1331"/>
                </a:lnTo>
                <a:lnTo>
                  <a:pt x="1368" y="1318"/>
                </a:lnTo>
                <a:lnTo>
                  <a:pt x="1220" y="1506"/>
                </a:lnTo>
                <a:lnTo>
                  <a:pt x="1233" y="1540"/>
                </a:lnTo>
                <a:lnTo>
                  <a:pt x="1160" y="1607"/>
                </a:lnTo>
                <a:lnTo>
                  <a:pt x="1152" y="1524"/>
                </a:lnTo>
                <a:lnTo>
                  <a:pt x="1111" y="1538"/>
                </a:lnTo>
                <a:lnTo>
                  <a:pt x="1104" y="1594"/>
                </a:lnTo>
                <a:lnTo>
                  <a:pt x="1058" y="1662"/>
                </a:lnTo>
                <a:lnTo>
                  <a:pt x="1042" y="1750"/>
                </a:lnTo>
                <a:lnTo>
                  <a:pt x="987" y="1777"/>
                </a:lnTo>
                <a:lnTo>
                  <a:pt x="960" y="1831"/>
                </a:lnTo>
                <a:lnTo>
                  <a:pt x="881" y="1833"/>
                </a:lnTo>
                <a:lnTo>
                  <a:pt x="876" y="1765"/>
                </a:lnTo>
                <a:lnTo>
                  <a:pt x="808" y="1757"/>
                </a:lnTo>
                <a:lnTo>
                  <a:pt x="765" y="1661"/>
                </a:lnTo>
                <a:lnTo>
                  <a:pt x="649" y="1730"/>
                </a:lnTo>
                <a:lnTo>
                  <a:pt x="589" y="1732"/>
                </a:lnTo>
                <a:lnTo>
                  <a:pt x="521" y="1691"/>
                </a:lnTo>
                <a:lnTo>
                  <a:pt x="450" y="1735"/>
                </a:lnTo>
                <a:lnTo>
                  <a:pt x="410" y="1726"/>
                </a:lnTo>
                <a:lnTo>
                  <a:pt x="395" y="1670"/>
                </a:lnTo>
                <a:lnTo>
                  <a:pt x="260" y="1662"/>
                </a:lnTo>
                <a:lnTo>
                  <a:pt x="219" y="1629"/>
                </a:lnTo>
                <a:lnTo>
                  <a:pt x="215" y="1554"/>
                </a:lnTo>
                <a:lnTo>
                  <a:pt x="144" y="1484"/>
                </a:lnTo>
                <a:lnTo>
                  <a:pt x="99" y="1507"/>
                </a:lnTo>
                <a:lnTo>
                  <a:pt x="73" y="1504"/>
                </a:lnTo>
                <a:lnTo>
                  <a:pt x="0" y="1471"/>
                </a:lnTo>
                <a:lnTo>
                  <a:pt x="74" y="137"/>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sp>
        <p:nvSpPr>
          <p:cNvPr id="14" name="Freeform 323"/>
          <p:cNvSpPr>
            <a:spLocks/>
          </p:cNvSpPr>
          <p:nvPr/>
        </p:nvSpPr>
        <p:spPr bwMode="auto">
          <a:xfrm>
            <a:off x="6748040" y="5601485"/>
            <a:ext cx="219109" cy="385129"/>
          </a:xfrm>
          <a:custGeom>
            <a:avLst/>
            <a:gdLst>
              <a:gd name="T0" fmla="*/ 994 w 1024"/>
              <a:gd name="T1" fmla="*/ 1031 h 1800"/>
              <a:gd name="T2" fmla="*/ 999 w 1024"/>
              <a:gd name="T3" fmla="*/ 1198 h 1800"/>
              <a:gd name="T4" fmla="*/ 912 w 1024"/>
              <a:gd name="T5" fmla="*/ 1372 h 1800"/>
              <a:gd name="T6" fmla="*/ 824 w 1024"/>
              <a:gd name="T7" fmla="*/ 1580 h 1800"/>
              <a:gd name="T8" fmla="*/ 835 w 1024"/>
              <a:gd name="T9" fmla="*/ 1631 h 1800"/>
              <a:gd name="T10" fmla="*/ 728 w 1024"/>
              <a:gd name="T11" fmla="*/ 1764 h 1800"/>
              <a:gd name="T12" fmla="*/ 610 w 1024"/>
              <a:gd name="T13" fmla="*/ 1726 h 1800"/>
              <a:gd name="T14" fmla="*/ 554 w 1024"/>
              <a:gd name="T15" fmla="*/ 1800 h 1800"/>
              <a:gd name="T16" fmla="*/ 458 w 1024"/>
              <a:gd name="T17" fmla="*/ 1692 h 1800"/>
              <a:gd name="T18" fmla="*/ 439 w 1024"/>
              <a:gd name="T19" fmla="*/ 1556 h 1800"/>
              <a:gd name="T20" fmla="*/ 305 w 1024"/>
              <a:gd name="T21" fmla="*/ 1287 h 1800"/>
              <a:gd name="T22" fmla="*/ 335 w 1024"/>
              <a:gd name="T23" fmla="*/ 1176 h 1800"/>
              <a:gd name="T24" fmla="*/ 208 w 1024"/>
              <a:gd name="T25" fmla="*/ 1176 h 1800"/>
              <a:gd name="T26" fmla="*/ 0 w 1024"/>
              <a:gd name="T27" fmla="*/ 832 h 1800"/>
              <a:gd name="T28" fmla="*/ 51 w 1024"/>
              <a:gd name="T29" fmla="*/ 657 h 1800"/>
              <a:gd name="T30" fmla="*/ 106 w 1024"/>
              <a:gd name="T31" fmla="*/ 587 h 1800"/>
              <a:gd name="T32" fmla="*/ 136 w 1024"/>
              <a:gd name="T33" fmla="*/ 411 h 1800"/>
              <a:gd name="T34" fmla="*/ 288 w 1024"/>
              <a:gd name="T35" fmla="*/ 320 h 1800"/>
              <a:gd name="T36" fmla="*/ 376 w 1024"/>
              <a:gd name="T37" fmla="*/ 119 h 1800"/>
              <a:gd name="T38" fmla="*/ 279 w 1024"/>
              <a:gd name="T39" fmla="*/ 0 h 1800"/>
              <a:gd name="T40" fmla="*/ 289 w 1024"/>
              <a:gd name="T41" fmla="*/ 1 h 1800"/>
              <a:gd name="T42" fmla="*/ 312 w 1024"/>
              <a:gd name="T43" fmla="*/ 2 h 1800"/>
              <a:gd name="T44" fmla="*/ 347 w 1024"/>
              <a:gd name="T45" fmla="*/ 3 h 1800"/>
              <a:gd name="T46" fmla="*/ 392 w 1024"/>
              <a:gd name="T47" fmla="*/ 6 h 1800"/>
              <a:gd name="T48" fmla="*/ 445 w 1024"/>
              <a:gd name="T49" fmla="*/ 7 h 1800"/>
              <a:gd name="T50" fmla="*/ 505 w 1024"/>
              <a:gd name="T51" fmla="*/ 8 h 1800"/>
              <a:gd name="T52" fmla="*/ 570 w 1024"/>
              <a:gd name="T53" fmla="*/ 8 h 1800"/>
              <a:gd name="T54" fmla="*/ 640 w 1024"/>
              <a:gd name="T55" fmla="*/ 8 h 1800"/>
              <a:gd name="T56" fmla="*/ 710 w 1024"/>
              <a:gd name="T57" fmla="*/ 8 h 1800"/>
              <a:gd name="T58" fmla="*/ 771 w 1024"/>
              <a:gd name="T59" fmla="*/ 8 h 1800"/>
              <a:gd name="T60" fmla="*/ 825 w 1024"/>
              <a:gd name="T61" fmla="*/ 9 h 1800"/>
              <a:gd name="T62" fmla="*/ 871 w 1024"/>
              <a:gd name="T63" fmla="*/ 10 h 1800"/>
              <a:gd name="T64" fmla="*/ 909 w 1024"/>
              <a:gd name="T65" fmla="*/ 13 h 1800"/>
              <a:gd name="T66" fmla="*/ 936 w 1024"/>
              <a:gd name="T67" fmla="*/ 14 h 1800"/>
              <a:gd name="T68" fmla="*/ 955 w 1024"/>
              <a:gd name="T69" fmla="*/ 15 h 1800"/>
              <a:gd name="T70" fmla="*/ 963 w 1024"/>
              <a:gd name="T71" fmla="*/ 15 h 1800"/>
              <a:gd name="T72" fmla="*/ 992 w 1024"/>
              <a:gd name="T73" fmla="*/ 144 h 1800"/>
              <a:gd name="T74" fmla="*/ 1024 w 1024"/>
              <a:gd name="T75" fmla="*/ 266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4" h="1800">
                <a:moveTo>
                  <a:pt x="1024" y="266"/>
                </a:moveTo>
                <a:lnTo>
                  <a:pt x="994" y="1031"/>
                </a:lnTo>
                <a:lnTo>
                  <a:pt x="969" y="1111"/>
                </a:lnTo>
                <a:lnTo>
                  <a:pt x="999" y="1198"/>
                </a:lnTo>
                <a:lnTo>
                  <a:pt x="987" y="1261"/>
                </a:lnTo>
                <a:lnTo>
                  <a:pt x="912" y="1372"/>
                </a:lnTo>
                <a:lnTo>
                  <a:pt x="868" y="1405"/>
                </a:lnTo>
                <a:lnTo>
                  <a:pt x="824" y="1580"/>
                </a:lnTo>
                <a:lnTo>
                  <a:pt x="813" y="1587"/>
                </a:lnTo>
                <a:lnTo>
                  <a:pt x="835" y="1631"/>
                </a:lnTo>
                <a:lnTo>
                  <a:pt x="723" y="1662"/>
                </a:lnTo>
                <a:lnTo>
                  <a:pt x="728" y="1764"/>
                </a:lnTo>
                <a:lnTo>
                  <a:pt x="691" y="1776"/>
                </a:lnTo>
                <a:lnTo>
                  <a:pt x="610" y="1726"/>
                </a:lnTo>
                <a:lnTo>
                  <a:pt x="556" y="1736"/>
                </a:lnTo>
                <a:lnTo>
                  <a:pt x="554" y="1800"/>
                </a:lnTo>
                <a:lnTo>
                  <a:pt x="508" y="1793"/>
                </a:lnTo>
                <a:lnTo>
                  <a:pt x="458" y="1692"/>
                </a:lnTo>
                <a:lnTo>
                  <a:pt x="484" y="1661"/>
                </a:lnTo>
                <a:lnTo>
                  <a:pt x="439" y="1556"/>
                </a:lnTo>
                <a:lnTo>
                  <a:pt x="252" y="1394"/>
                </a:lnTo>
                <a:lnTo>
                  <a:pt x="305" y="1287"/>
                </a:lnTo>
                <a:lnTo>
                  <a:pt x="303" y="1241"/>
                </a:lnTo>
                <a:lnTo>
                  <a:pt x="335" y="1176"/>
                </a:lnTo>
                <a:lnTo>
                  <a:pt x="257" y="1145"/>
                </a:lnTo>
                <a:lnTo>
                  <a:pt x="208" y="1176"/>
                </a:lnTo>
                <a:lnTo>
                  <a:pt x="169" y="1043"/>
                </a:lnTo>
                <a:lnTo>
                  <a:pt x="0" y="832"/>
                </a:lnTo>
                <a:lnTo>
                  <a:pt x="29" y="681"/>
                </a:lnTo>
                <a:lnTo>
                  <a:pt x="51" y="657"/>
                </a:lnTo>
                <a:lnTo>
                  <a:pt x="67" y="605"/>
                </a:lnTo>
                <a:lnTo>
                  <a:pt x="106" y="587"/>
                </a:lnTo>
                <a:lnTo>
                  <a:pt x="169" y="464"/>
                </a:lnTo>
                <a:lnTo>
                  <a:pt x="136" y="411"/>
                </a:lnTo>
                <a:lnTo>
                  <a:pt x="158" y="351"/>
                </a:lnTo>
                <a:lnTo>
                  <a:pt x="288" y="320"/>
                </a:lnTo>
                <a:lnTo>
                  <a:pt x="388" y="175"/>
                </a:lnTo>
                <a:lnTo>
                  <a:pt x="376" y="119"/>
                </a:lnTo>
                <a:lnTo>
                  <a:pt x="332" y="58"/>
                </a:lnTo>
                <a:lnTo>
                  <a:pt x="279" y="0"/>
                </a:lnTo>
                <a:lnTo>
                  <a:pt x="282" y="0"/>
                </a:lnTo>
                <a:lnTo>
                  <a:pt x="289" y="1"/>
                </a:lnTo>
                <a:lnTo>
                  <a:pt x="299" y="1"/>
                </a:lnTo>
                <a:lnTo>
                  <a:pt x="312" y="2"/>
                </a:lnTo>
                <a:lnTo>
                  <a:pt x="328" y="2"/>
                </a:lnTo>
                <a:lnTo>
                  <a:pt x="347" y="3"/>
                </a:lnTo>
                <a:lnTo>
                  <a:pt x="367" y="5"/>
                </a:lnTo>
                <a:lnTo>
                  <a:pt x="392" y="6"/>
                </a:lnTo>
                <a:lnTo>
                  <a:pt x="417" y="6"/>
                </a:lnTo>
                <a:lnTo>
                  <a:pt x="445" y="7"/>
                </a:lnTo>
                <a:lnTo>
                  <a:pt x="473" y="7"/>
                </a:lnTo>
                <a:lnTo>
                  <a:pt x="505" y="8"/>
                </a:lnTo>
                <a:lnTo>
                  <a:pt x="537" y="8"/>
                </a:lnTo>
                <a:lnTo>
                  <a:pt x="570" y="8"/>
                </a:lnTo>
                <a:lnTo>
                  <a:pt x="605" y="8"/>
                </a:lnTo>
                <a:lnTo>
                  <a:pt x="640" y="8"/>
                </a:lnTo>
                <a:lnTo>
                  <a:pt x="676" y="8"/>
                </a:lnTo>
                <a:lnTo>
                  <a:pt x="710" y="8"/>
                </a:lnTo>
                <a:lnTo>
                  <a:pt x="741" y="8"/>
                </a:lnTo>
                <a:lnTo>
                  <a:pt x="771" y="8"/>
                </a:lnTo>
                <a:lnTo>
                  <a:pt x="799" y="9"/>
                </a:lnTo>
                <a:lnTo>
                  <a:pt x="825" y="9"/>
                </a:lnTo>
                <a:lnTo>
                  <a:pt x="849" y="10"/>
                </a:lnTo>
                <a:lnTo>
                  <a:pt x="871" y="10"/>
                </a:lnTo>
                <a:lnTo>
                  <a:pt x="892" y="12"/>
                </a:lnTo>
                <a:lnTo>
                  <a:pt x="909" y="13"/>
                </a:lnTo>
                <a:lnTo>
                  <a:pt x="924" y="13"/>
                </a:lnTo>
                <a:lnTo>
                  <a:pt x="936" y="14"/>
                </a:lnTo>
                <a:lnTo>
                  <a:pt x="947" y="14"/>
                </a:lnTo>
                <a:lnTo>
                  <a:pt x="955" y="15"/>
                </a:lnTo>
                <a:lnTo>
                  <a:pt x="961" y="15"/>
                </a:lnTo>
                <a:lnTo>
                  <a:pt x="963" y="15"/>
                </a:lnTo>
                <a:lnTo>
                  <a:pt x="972" y="120"/>
                </a:lnTo>
                <a:lnTo>
                  <a:pt x="992" y="144"/>
                </a:lnTo>
                <a:lnTo>
                  <a:pt x="992" y="257"/>
                </a:lnTo>
                <a:lnTo>
                  <a:pt x="1024" y="266"/>
                </a:lnTo>
                <a:close/>
              </a:path>
            </a:pathLst>
          </a:custGeom>
          <a:solidFill>
            <a:schemeClr val="bg1"/>
          </a:solidFill>
          <a:ln>
            <a:noFill/>
          </a:ln>
        </p:spPr>
        <p:txBody>
          <a:bodyPr vert="horz" wrap="square" lIns="93296" tIns="46648" rIns="93296" bIns="46648" numCol="1" anchor="t" anchorCtr="0" compatLnSpc="1">
            <a:prstTxWarp prst="textNoShape">
              <a:avLst/>
            </a:prstTxWarp>
          </a:bodyPr>
          <a:lstStyle/>
          <a:p>
            <a:endParaRPr lang="en-US"/>
          </a:p>
        </p:txBody>
      </p:sp>
      <p:graphicFrame>
        <p:nvGraphicFramePr>
          <p:cNvPr id="15" name="Object 14"/>
          <p:cNvGraphicFramePr>
            <a:graphicFrameLocks/>
          </p:cNvGraphicFramePr>
          <p:nvPr>
            <p:custDataLst>
              <p:tags r:id="rId4"/>
            </p:custDataLst>
            <p:extLst>
              <p:ext uri="{D42A27DB-BD31-4B8C-83A1-F6EECF244321}">
                <p14:modId xmlns:p14="http://schemas.microsoft.com/office/powerpoint/2010/main" val="4120818718"/>
              </p:ext>
            </p:extLst>
          </p:nvPr>
        </p:nvGraphicFramePr>
        <p:xfrm>
          <a:off x="2247900" y="1371600"/>
          <a:ext cx="6772233" cy="4210185"/>
        </p:xfrm>
        <a:graphic>
          <a:graphicData uri="http://schemas.openxmlformats.org/presentationml/2006/ole">
            <mc:AlternateContent xmlns:mc="http://schemas.openxmlformats.org/markup-compatibility/2006">
              <mc:Choice xmlns:v="urn:schemas-microsoft-com:vml" Requires="v">
                <p:oleObj spid="_x0000_s157663" name="Chart" r:id="rId18" imgW="6772233" imgH="4210185" progId="MSGraph.Chart.8">
                  <p:embed followColorScheme="full"/>
                </p:oleObj>
              </mc:Choice>
              <mc:Fallback>
                <p:oleObj name="Chart" r:id="rId18" imgW="6772233" imgH="4210185" progId="MSGraph.Chart.8">
                  <p:embed followColorScheme="full"/>
                  <p:pic>
                    <p:nvPicPr>
                      <p:cNvPr id="0" name=""/>
                      <p:cNvPicPr/>
                      <p:nvPr/>
                    </p:nvPicPr>
                    <p:blipFill>
                      <a:blip r:embed="rId19"/>
                      <a:stretch>
                        <a:fillRect/>
                      </a:stretch>
                    </p:blipFill>
                    <p:spPr>
                      <a:xfrm>
                        <a:off x="2247900" y="1371600"/>
                        <a:ext cx="6772233" cy="4210185"/>
                      </a:xfrm>
                      <a:prstGeom prst="rect">
                        <a:avLst/>
                      </a:prstGeom>
                    </p:spPr>
                  </p:pic>
                </p:oleObj>
              </mc:Fallback>
            </mc:AlternateContent>
          </a:graphicData>
        </a:graphic>
      </p:graphicFrame>
      <p:sp>
        <p:nvSpPr>
          <p:cNvPr id="22" name="Rectangle 21"/>
          <p:cNvSpPr/>
          <p:nvPr>
            <p:custDataLst>
              <p:tags r:id="rId5"/>
            </p:custDataLst>
          </p:nvPr>
        </p:nvSpPr>
        <p:spPr bwMode="auto">
          <a:xfrm>
            <a:off x="3462338" y="5638800"/>
            <a:ext cx="2587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CB52B552-8E65-4A74-9115-1F81BFD53CE7}" type="datetime'''''''''''''''MA'''''''''''''''''''''''''''''''''''''''''">
              <a:rPr lang="en-US" sz="1400" b="1">
                <a:solidFill>
                  <a:schemeClr val="tx2"/>
                </a:solidFill>
              </a:rPr>
              <a:pPr algn="ctr"/>
              <a:t>MA</a:t>
            </a:fld>
            <a:endParaRPr lang="en-US" sz="1400" b="1" dirty="0">
              <a:solidFill>
                <a:schemeClr val="tx2"/>
              </a:solidFill>
              <a:latin typeface="Calibri Light" panose="020F0302020204030204" pitchFamily="34" charset="0"/>
              <a:sym typeface="Arial"/>
            </a:endParaRPr>
          </a:p>
        </p:txBody>
      </p:sp>
      <p:sp>
        <p:nvSpPr>
          <p:cNvPr id="19" name="Rectangle 18"/>
          <p:cNvSpPr/>
          <p:nvPr>
            <p:custDataLst>
              <p:tags r:id="rId6"/>
            </p:custDataLst>
          </p:nvPr>
        </p:nvSpPr>
        <p:spPr bwMode="auto">
          <a:xfrm>
            <a:off x="4306888" y="5638800"/>
            <a:ext cx="2063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46A3B95A-DE81-42D6-A21F-EFD8B0A8274C}" type="datetime'''''''''''''''''N''''''''''''''''''''''''''''''''''Y'''''''">
              <a:rPr lang="en-US" sz="1400" b="1">
                <a:solidFill>
                  <a:schemeClr val="tx2"/>
                </a:solidFill>
              </a:rPr>
              <a:pPr algn="ctr"/>
              <a:t>NY</a:t>
            </a:fld>
            <a:endParaRPr lang="en-US" sz="1400" b="1" dirty="0">
              <a:solidFill>
                <a:schemeClr val="tx2"/>
              </a:solidFill>
              <a:latin typeface="Calibri Light" panose="020F0302020204030204" pitchFamily="34" charset="0"/>
              <a:sym typeface="Arial"/>
            </a:endParaRPr>
          </a:p>
        </p:txBody>
      </p:sp>
      <p:sp>
        <p:nvSpPr>
          <p:cNvPr id="17" name="Rectangle 16"/>
          <p:cNvSpPr/>
          <p:nvPr>
            <p:custDataLst>
              <p:tags r:id="rId7"/>
            </p:custDataLst>
          </p:nvPr>
        </p:nvSpPr>
        <p:spPr bwMode="auto">
          <a:xfrm>
            <a:off x="6804025" y="5638800"/>
            <a:ext cx="1285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868474A6-268F-4ACF-A896-FF51923A361F}" type="datetime'''''''''''''''''''''I''''L'''''''''''''''''">
              <a:rPr lang="en-US" sz="1400" b="1">
                <a:solidFill>
                  <a:schemeClr val="tx2"/>
                </a:solidFill>
              </a:rPr>
              <a:pPr algn="ctr"/>
              <a:t>IL</a:t>
            </a:fld>
            <a:endParaRPr lang="en-US" sz="1400" b="1" dirty="0">
              <a:solidFill>
                <a:schemeClr val="tx2"/>
              </a:solidFill>
              <a:latin typeface="Calibri Light" panose="020F0302020204030204" pitchFamily="34" charset="0"/>
              <a:sym typeface="Arial"/>
            </a:endParaRPr>
          </a:p>
        </p:txBody>
      </p:sp>
      <p:sp>
        <p:nvSpPr>
          <p:cNvPr id="20" name="Rectangle 19"/>
          <p:cNvSpPr/>
          <p:nvPr>
            <p:custDataLst>
              <p:tags r:id="rId8"/>
            </p:custDataLst>
          </p:nvPr>
        </p:nvSpPr>
        <p:spPr bwMode="auto">
          <a:xfrm>
            <a:off x="5930900" y="5638800"/>
            <a:ext cx="2349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095CCB23-5542-40A4-B9DE-B8FDB72ABCB8}" type="datetime'''''''''O''''''H'''''''''''''''''''''''''''''''">
              <a:rPr lang="en-US" sz="1400" b="1">
                <a:solidFill>
                  <a:schemeClr val="tx2"/>
                </a:solidFill>
              </a:rPr>
              <a:pPr algn="ctr"/>
              <a:t>OH</a:t>
            </a:fld>
            <a:endParaRPr lang="en-US" sz="1400" b="1" dirty="0">
              <a:solidFill>
                <a:schemeClr val="tx2"/>
              </a:solidFill>
              <a:latin typeface="Calibri Light" panose="020F0302020204030204" pitchFamily="34" charset="0"/>
              <a:sym typeface="Arial"/>
            </a:endParaRPr>
          </a:p>
        </p:txBody>
      </p:sp>
      <p:sp>
        <p:nvSpPr>
          <p:cNvPr id="21" name="Rectangle 20"/>
          <p:cNvSpPr/>
          <p:nvPr>
            <p:custDataLst>
              <p:tags r:id="rId9"/>
            </p:custDataLst>
          </p:nvPr>
        </p:nvSpPr>
        <p:spPr bwMode="auto">
          <a:xfrm>
            <a:off x="5129213" y="5638800"/>
            <a:ext cx="2000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C8D9F487-20D0-4D92-9029-B89C377484F9}" type="datetime'''''''''''''''''''''P''''''''''''A'''''''''''''''''''''''''''">
              <a:rPr lang="en-US" sz="1400" b="1">
                <a:solidFill>
                  <a:schemeClr val="tx2"/>
                </a:solidFill>
              </a:rPr>
              <a:pPr algn="ctr"/>
              <a:t>PA</a:t>
            </a:fld>
            <a:endParaRPr lang="en-US" sz="1400" b="1" dirty="0">
              <a:solidFill>
                <a:schemeClr val="tx2"/>
              </a:solidFill>
              <a:latin typeface="Calibri Light" panose="020F0302020204030204" pitchFamily="34" charset="0"/>
              <a:sym typeface="Arial"/>
            </a:endParaRPr>
          </a:p>
        </p:txBody>
      </p:sp>
      <p:sp>
        <p:nvSpPr>
          <p:cNvPr id="23" name="Rectangle 22"/>
          <p:cNvSpPr/>
          <p:nvPr>
            <p:custDataLst>
              <p:tags r:id="rId10"/>
            </p:custDataLst>
          </p:nvPr>
        </p:nvSpPr>
        <p:spPr bwMode="auto">
          <a:xfrm>
            <a:off x="2627313" y="5638800"/>
            <a:ext cx="2889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263F7BD5-6FC4-41AF-B5E3-2759368DB2DD}" type="datetime'''''''''''''''''U.''''''S''''''''''''''''''''''''.'''''">
              <a:rPr lang="en-US" sz="1400" b="1">
                <a:solidFill>
                  <a:schemeClr val="tx2"/>
                </a:solidFill>
              </a:rPr>
              <a:pPr/>
              <a:t>U.S.</a:t>
            </a:fld>
            <a:endParaRPr lang="en-US" sz="1400" b="1" dirty="0">
              <a:solidFill>
                <a:schemeClr val="tx2"/>
              </a:solidFill>
              <a:latin typeface="Calibri Light" panose="020F0302020204030204" pitchFamily="34" charset="0"/>
              <a:sym typeface="+mn-lt"/>
            </a:endParaRPr>
          </a:p>
        </p:txBody>
      </p:sp>
      <p:sp>
        <p:nvSpPr>
          <p:cNvPr id="16" name="Rectangle 15"/>
          <p:cNvSpPr/>
          <p:nvPr>
            <p:custDataLst>
              <p:tags r:id="rId11"/>
            </p:custDataLst>
          </p:nvPr>
        </p:nvSpPr>
        <p:spPr bwMode="auto">
          <a:xfrm>
            <a:off x="8413750" y="5638800"/>
            <a:ext cx="1841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6ACE0773-9379-4D3D-91E5-FC012707FA17}" type="datetime'T''''''''''''''''''''''''''''X'">
              <a:rPr lang="en-US" sz="1400" b="1">
                <a:solidFill>
                  <a:schemeClr val="tx2"/>
                </a:solidFill>
              </a:rPr>
              <a:pPr algn="ctr"/>
              <a:t>TX</a:t>
            </a:fld>
            <a:endParaRPr lang="en-US" sz="1400" b="1" dirty="0">
              <a:solidFill>
                <a:schemeClr val="tx2"/>
              </a:solidFill>
              <a:latin typeface="Calibri Light" panose="020F0302020204030204" pitchFamily="34" charset="0"/>
              <a:sym typeface="Arial"/>
            </a:endParaRPr>
          </a:p>
        </p:txBody>
      </p:sp>
      <p:sp>
        <p:nvSpPr>
          <p:cNvPr id="18" name="Rectangle 17"/>
          <p:cNvSpPr/>
          <p:nvPr>
            <p:custDataLst>
              <p:tags r:id="rId12"/>
            </p:custDataLst>
          </p:nvPr>
        </p:nvSpPr>
        <p:spPr bwMode="auto">
          <a:xfrm>
            <a:off x="7585075" y="5638800"/>
            <a:ext cx="2047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fld id="{CB3E26B7-8C30-4B16-ADE0-2850406D7AEC}" type="datetime'''''''''''''''''''''''''''''''C''''A'''">
              <a:rPr lang="en-US" sz="1400" b="1">
                <a:solidFill>
                  <a:schemeClr val="tx2"/>
                </a:solidFill>
              </a:rPr>
              <a:pPr algn="ctr"/>
              <a:t>CA</a:t>
            </a:fld>
            <a:endParaRPr lang="en-US" sz="1400" b="1" dirty="0">
              <a:solidFill>
                <a:schemeClr val="tx2"/>
              </a:solidFill>
              <a:latin typeface="Calibri Light" panose="020F0302020204030204" pitchFamily="34" charset="0"/>
              <a:sym typeface="Arial"/>
            </a:endParaRPr>
          </a:p>
        </p:txBody>
      </p:sp>
      <p:sp>
        <p:nvSpPr>
          <p:cNvPr id="24" name="Rectangle 23"/>
          <p:cNvSpPr/>
          <p:nvPr/>
        </p:nvSpPr>
        <p:spPr>
          <a:xfrm>
            <a:off x="305649" y="1791438"/>
            <a:ext cx="1601638" cy="942084"/>
          </a:xfrm>
          <a:prstGeom prst="rect">
            <a:avLst/>
          </a:prstGeom>
          <a:noFill/>
          <a:effectLst>
            <a:outerShdw blurRad="38100" dist="25400" dir="2700000" algn="tl" rotWithShape="0">
              <a:prstClr val="black">
                <a:alpha val="40000"/>
              </a:prstClr>
            </a:outerShdw>
          </a:effectLst>
        </p:spPr>
        <p:txBody>
          <a:bodyPr wrap="none" lIns="93296" tIns="46648" rIns="93296" bIns="46648">
            <a:spAutoFit/>
          </a:bodyPr>
          <a:lstStyle/>
          <a:p>
            <a:pPr algn="ctr"/>
            <a:r>
              <a:rPr lang="en-US" sz="5500" dirty="0">
                <a:ln w="18415" cmpd="sng">
                  <a:solidFill>
                    <a:schemeClr val="bg1"/>
                  </a:solidFill>
                  <a:prstDash val="solid"/>
                </a:ln>
                <a:solidFill>
                  <a:schemeClr val="bg1"/>
                </a:solidFill>
                <a:effectLst>
                  <a:outerShdw blurRad="63500" dir="3600000" algn="tl" rotWithShape="0">
                    <a:srgbClr val="000000">
                      <a:alpha val="70000"/>
                    </a:srgbClr>
                  </a:outerShdw>
                </a:effectLst>
              </a:rPr>
              <a:t>36%</a:t>
            </a:r>
          </a:p>
        </p:txBody>
      </p:sp>
      <p:cxnSp>
        <p:nvCxnSpPr>
          <p:cNvPr id="25" name="Straight Connector 24"/>
          <p:cNvCxnSpPr/>
          <p:nvPr/>
        </p:nvCxnSpPr>
        <p:spPr>
          <a:xfrm flipH="1">
            <a:off x="429002" y="1767387"/>
            <a:ext cx="3391178" cy="0"/>
          </a:xfrm>
          <a:prstGeom prst="line">
            <a:avLst/>
          </a:prstGeom>
          <a:ln>
            <a:solidFill>
              <a:srgbClr val="C3CFE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443289" y="2752538"/>
            <a:ext cx="2557666" cy="0"/>
          </a:xfrm>
          <a:prstGeom prst="line">
            <a:avLst/>
          </a:prstGeom>
          <a:ln>
            <a:solidFill>
              <a:srgbClr val="C3CFE1"/>
            </a:solidFill>
          </a:ln>
        </p:spPr>
        <p:style>
          <a:lnRef idx="1">
            <a:schemeClr val="accent1"/>
          </a:lnRef>
          <a:fillRef idx="0">
            <a:schemeClr val="accent1"/>
          </a:fillRef>
          <a:effectRef idx="0">
            <a:schemeClr val="accent1"/>
          </a:effectRef>
          <a:fontRef idx="minor">
            <a:schemeClr val="tx1"/>
          </a:fontRef>
        </p:style>
      </p:cxnSp>
      <p:sp>
        <p:nvSpPr>
          <p:cNvPr id="27" name="Up-Down Arrow 26"/>
          <p:cNvSpPr/>
          <p:nvPr/>
        </p:nvSpPr>
        <p:spPr>
          <a:xfrm>
            <a:off x="2066018" y="1856715"/>
            <a:ext cx="336117" cy="813806"/>
          </a:xfrm>
          <a:prstGeom prst="upDownArrow">
            <a:avLst/>
          </a:prstGeom>
          <a:solidFill>
            <a:srgbClr val="C3CFE1"/>
          </a:solidFill>
          <a:ln>
            <a:solidFill>
              <a:srgbClr val="C3CFE1"/>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a:p>
        </p:txBody>
      </p:sp>
      <p:graphicFrame>
        <p:nvGraphicFramePr>
          <p:cNvPr id="28" name="Table 27"/>
          <p:cNvGraphicFramePr>
            <a:graphicFrameLocks noGrp="1"/>
          </p:cNvGraphicFramePr>
          <p:nvPr>
            <p:extLst>
              <p:ext uri="{D42A27DB-BD31-4B8C-83A1-F6EECF244321}">
                <p14:modId xmlns:p14="http://schemas.microsoft.com/office/powerpoint/2010/main" val="3398805799"/>
              </p:ext>
            </p:extLst>
          </p:nvPr>
        </p:nvGraphicFramePr>
        <p:xfrm>
          <a:off x="1451110" y="6088697"/>
          <a:ext cx="7482365" cy="378372"/>
        </p:xfrm>
        <a:graphic>
          <a:graphicData uri="http://schemas.openxmlformats.org/drawingml/2006/table">
            <a:tbl>
              <a:tblPr firstRow="1" bandRow="1">
                <a:tableStyleId>{2D5ABB26-0587-4C30-8999-92F81FD0307C}</a:tableStyleId>
              </a:tblPr>
              <a:tblGrid>
                <a:gridCol w="1769168"/>
                <a:gridCol w="816171"/>
                <a:gridCol w="816171"/>
                <a:gridCol w="816171"/>
                <a:gridCol w="816171"/>
                <a:gridCol w="816171"/>
                <a:gridCol w="816171"/>
                <a:gridCol w="816171"/>
              </a:tblGrid>
              <a:tr h="378372">
                <a:tc>
                  <a:txBody>
                    <a:bodyPr/>
                    <a:lstStyle/>
                    <a:p>
                      <a:pPr algn="l"/>
                      <a:r>
                        <a:rPr lang="en-US" sz="1600" dirty="0" smtClean="0">
                          <a:solidFill>
                            <a:schemeClr val="accent4">
                              <a:lumMod val="50000"/>
                              <a:lumOff val="50000"/>
                            </a:schemeClr>
                          </a:solidFill>
                          <a:latin typeface="Calibri Light" panose="020F0302020204030204" pitchFamily="34" charset="0"/>
                        </a:rPr>
                        <a:t>        State rank</a:t>
                      </a:r>
                      <a:endParaRPr lang="en-US" sz="1600" dirty="0">
                        <a:solidFill>
                          <a:schemeClr val="accent4">
                            <a:lumMod val="50000"/>
                            <a:lumOff val="50000"/>
                          </a:schemeClr>
                        </a:solidFill>
                        <a:latin typeface="Calibri Light" panose="020F0302020204030204" pitchFamily="34" charset="0"/>
                      </a:endParaRPr>
                    </a:p>
                  </a:txBody>
                  <a:tcPr marL="93303" marR="0"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1</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6</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10</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18</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28</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42</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c>
                  <a:txBody>
                    <a:bodyPr/>
                    <a:lstStyle/>
                    <a:p>
                      <a:pPr algn="ctr"/>
                      <a:r>
                        <a:rPr lang="en-US" sz="1600" dirty="0" smtClean="0">
                          <a:solidFill>
                            <a:schemeClr val="accent4">
                              <a:lumMod val="50000"/>
                              <a:lumOff val="50000"/>
                            </a:schemeClr>
                          </a:solidFill>
                          <a:latin typeface="Calibri Light" panose="020F0302020204030204" pitchFamily="34" charset="0"/>
                        </a:rPr>
                        <a:t>45</a:t>
                      </a:r>
                      <a:endParaRPr lang="en-US" sz="1600" dirty="0">
                        <a:solidFill>
                          <a:schemeClr val="accent4">
                            <a:lumMod val="50000"/>
                            <a:lumOff val="50000"/>
                          </a:schemeClr>
                        </a:solidFill>
                        <a:latin typeface="Calibri Light" panose="020F0302020204030204" pitchFamily="34" charset="0"/>
                      </a:endParaRPr>
                    </a:p>
                  </a:txBody>
                  <a:tcPr marL="93303" marR="93303" marT="46649" marB="46649"/>
                </a:tc>
              </a:tr>
            </a:tbl>
          </a:graphicData>
        </a:graphic>
      </p:graphicFrame>
      <p:sp>
        <p:nvSpPr>
          <p:cNvPr id="31" name="Rectangular Callout 30"/>
          <p:cNvSpPr/>
          <p:nvPr/>
        </p:nvSpPr>
        <p:spPr>
          <a:xfrm>
            <a:off x="3744834" y="4489185"/>
            <a:ext cx="1584404" cy="719915"/>
          </a:xfrm>
          <a:prstGeom prst="wedgeRectCallout">
            <a:avLst>
              <a:gd name="adj1" fmla="val -60400"/>
              <a:gd name="adj2" fmla="val 5335"/>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sz="1200" dirty="0">
                <a:solidFill>
                  <a:schemeClr val="tx1"/>
                </a:solidFill>
                <a:latin typeface="Calibri Light" panose="020F0302020204030204" pitchFamily="34" charset="0"/>
              </a:rPr>
              <a:t>Totaled </a:t>
            </a:r>
            <a:r>
              <a:rPr lang="en-US" sz="1200" b="1" dirty="0">
                <a:solidFill>
                  <a:schemeClr val="tx1"/>
                </a:solidFill>
                <a:latin typeface="Calibri Light" panose="020F0302020204030204" pitchFamily="34" charset="0"/>
              </a:rPr>
              <a:t>16.8 percent </a:t>
            </a:r>
            <a:r>
              <a:rPr lang="en-US" sz="1200" dirty="0">
                <a:solidFill>
                  <a:schemeClr val="tx1"/>
                </a:solidFill>
                <a:latin typeface="Calibri Light" panose="020F0302020204030204" pitchFamily="34" charset="0"/>
              </a:rPr>
              <a:t>of the </a:t>
            </a:r>
            <a:r>
              <a:rPr lang="en-US" sz="1200" dirty="0" smtClean="0">
                <a:solidFill>
                  <a:schemeClr val="tx1"/>
                </a:solidFill>
                <a:latin typeface="Calibri Light" panose="020F0302020204030204" pitchFamily="34" charset="0"/>
              </a:rPr>
              <a:t>Massachusetts </a:t>
            </a:r>
            <a:r>
              <a:rPr lang="en-US" sz="1200" dirty="0">
                <a:solidFill>
                  <a:schemeClr val="tx1"/>
                </a:solidFill>
                <a:latin typeface="Calibri Light" panose="020F0302020204030204" pitchFamily="34" charset="0"/>
              </a:rPr>
              <a:t>economy in 2009</a:t>
            </a:r>
          </a:p>
        </p:txBody>
      </p:sp>
      <p:sp>
        <p:nvSpPr>
          <p:cNvPr id="32" name="Rectangular Callout 31"/>
          <p:cNvSpPr/>
          <p:nvPr/>
        </p:nvSpPr>
        <p:spPr>
          <a:xfrm>
            <a:off x="898485" y="3869900"/>
            <a:ext cx="1372243" cy="719915"/>
          </a:xfrm>
          <a:prstGeom prst="wedgeRectCallout">
            <a:avLst>
              <a:gd name="adj1" fmla="val 69201"/>
              <a:gd name="adj2" fmla="val 26434"/>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sz="1200" dirty="0">
                <a:solidFill>
                  <a:schemeClr val="tx1"/>
                </a:solidFill>
                <a:latin typeface="Calibri Light" panose="020F0302020204030204" pitchFamily="34" charset="0"/>
              </a:rPr>
              <a:t>Totaled </a:t>
            </a:r>
            <a:r>
              <a:rPr lang="en-US" sz="1200" b="1" dirty="0" smtClean="0">
                <a:solidFill>
                  <a:schemeClr val="tx1"/>
                </a:solidFill>
                <a:latin typeface="Calibri Light" panose="020F0302020204030204" pitchFamily="34" charset="0"/>
              </a:rPr>
              <a:t>15.2 </a:t>
            </a:r>
            <a:r>
              <a:rPr lang="en-US" sz="1200" b="1" dirty="0">
                <a:solidFill>
                  <a:schemeClr val="tx1"/>
                </a:solidFill>
                <a:latin typeface="Calibri Light" panose="020F0302020204030204" pitchFamily="34" charset="0"/>
              </a:rPr>
              <a:t>percent</a:t>
            </a:r>
            <a:r>
              <a:rPr lang="en-US" sz="1200" dirty="0">
                <a:solidFill>
                  <a:schemeClr val="tx1"/>
                </a:solidFill>
                <a:latin typeface="Calibri Light" panose="020F0302020204030204" pitchFamily="34" charset="0"/>
              </a:rPr>
              <a:t> of the U.S. economy in 2009</a:t>
            </a:r>
          </a:p>
        </p:txBody>
      </p:sp>
      <p:sp>
        <p:nvSpPr>
          <p:cNvPr id="41" name="McK 5. Source"/>
          <p:cNvSpPr>
            <a:spLocks noChangeArrowheads="1"/>
          </p:cNvSpPr>
          <p:nvPr>
            <p:custDataLst>
              <p:tags r:id="rId13"/>
            </p:custDataLst>
          </p:nvPr>
        </p:nvSpPr>
        <p:spPr bwMode="auto">
          <a:xfrm>
            <a:off x="121488" y="6409183"/>
            <a:ext cx="69888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Personal health care expenditures (PHC) are a subset of national health expenditures. PHC excludes administration and the net cost of private insurance, public health activity, and investment in research, structures and equipment.</a:t>
            </a:r>
          </a:p>
          <a:p>
            <a:pPr marL="118241" indent="-118241" defTabSz="913526">
              <a:tabLst>
                <a:tab pos="118241" algn="l"/>
                <a:tab pos="408171" algn="l"/>
              </a:tabLst>
            </a:pPr>
            <a:r>
              <a:rPr lang="en-US" sz="800" b="1" dirty="0" smtClean="0">
                <a:solidFill>
                  <a:schemeClr val="bg1">
                    <a:lumMod val="50000"/>
                  </a:schemeClr>
                </a:solidFill>
                <a:latin typeface="Calibri Light" panose="020F0302020204030204" pitchFamily="34" charset="0"/>
              </a:rPr>
              <a:t>Source</a:t>
            </a:r>
            <a:r>
              <a:rPr lang="en-US" sz="800" b="1" dirty="0">
                <a:solidFill>
                  <a:schemeClr val="bg1">
                    <a:lumMod val="50000"/>
                  </a:schemeClr>
                </a:solidFill>
                <a:latin typeface="Calibri Light" panose="020F0302020204030204" pitchFamily="34" charset="0"/>
              </a:rPr>
              <a:t>: 	</a:t>
            </a:r>
            <a:r>
              <a:rPr lang="en-US" sz="800" dirty="0">
                <a:solidFill>
                  <a:schemeClr val="bg1">
                    <a:lumMod val="50000"/>
                  </a:schemeClr>
                </a:solidFill>
                <a:latin typeface="Calibri Light" panose="020F0302020204030204" pitchFamily="34" charset="0"/>
              </a:rPr>
              <a:t>Centers for Medicare and Medicaid Services; </a:t>
            </a:r>
            <a:r>
              <a:rPr lang="en-US" sz="800" dirty="0" smtClean="0">
                <a:solidFill>
                  <a:schemeClr val="bg1">
                    <a:lumMod val="50000"/>
                  </a:schemeClr>
                </a:solidFill>
                <a:latin typeface="Calibri Light" panose="020F0302020204030204" pitchFamily="34" charset="0"/>
              </a:rPr>
              <a:t>Bureau of Economic Analysis; HPC </a:t>
            </a:r>
            <a:r>
              <a:rPr lang="en-US" sz="800" dirty="0">
                <a:solidFill>
                  <a:schemeClr val="bg1">
                    <a:lumMod val="50000"/>
                  </a:schemeClr>
                </a:solidFill>
                <a:latin typeface="Calibri Light" panose="020F0302020204030204" pitchFamily="34" charset="0"/>
              </a:rPr>
              <a:t>analysis</a:t>
            </a:r>
          </a:p>
        </p:txBody>
      </p:sp>
      <p:sp>
        <p:nvSpPr>
          <p:cNvPr id="43" name="TextBox 42"/>
          <p:cNvSpPr txBox="1"/>
          <p:nvPr/>
        </p:nvSpPr>
        <p:spPr>
          <a:xfrm>
            <a:off x="419478" y="1087457"/>
            <a:ext cx="8271639" cy="502445"/>
          </a:xfrm>
          <a:prstGeom prst="rect">
            <a:avLst/>
          </a:prstGeom>
          <a:noFill/>
        </p:spPr>
        <p:txBody>
          <a:bodyPr wrap="square" lIns="93296" tIns="46648" rIns="93296" bIns="46648" rtlCol="0">
            <a:spAutoFit/>
          </a:bodyPr>
          <a:lstStyle/>
          <a:p>
            <a:r>
              <a:rPr lang="en-US" sz="1400" dirty="0">
                <a:solidFill>
                  <a:srgbClr val="0C2D83"/>
                </a:solidFill>
                <a:latin typeface="Calibri Light" panose="020F0302020204030204" pitchFamily="34" charset="0"/>
              </a:rPr>
              <a:t>Per capita personal health care </a:t>
            </a:r>
            <a:r>
              <a:rPr lang="en-US" sz="1400" dirty="0" smtClean="0">
                <a:solidFill>
                  <a:srgbClr val="0C2D83"/>
                </a:solidFill>
                <a:latin typeface="Calibri Light" panose="020F0302020204030204" pitchFamily="34" charset="0"/>
              </a:rPr>
              <a:t>expenditures</a:t>
            </a:r>
            <a:r>
              <a:rPr lang="en-US" sz="1400" baseline="30000" dirty="0" smtClean="0">
                <a:solidFill>
                  <a:srgbClr val="0C2D83"/>
                </a:solidFill>
                <a:latin typeface="Calibri Light" panose="020F0302020204030204" pitchFamily="34" charset="0"/>
              </a:rPr>
              <a:t>*</a:t>
            </a:r>
            <a:endParaRPr lang="en-US" sz="1400" dirty="0">
              <a:solidFill>
                <a:srgbClr val="0C2D83"/>
              </a:solidFill>
              <a:latin typeface="Calibri Light" panose="020F0302020204030204" pitchFamily="34" charset="0"/>
            </a:endParaRPr>
          </a:p>
          <a:p>
            <a:r>
              <a:rPr lang="en-US" sz="1200" dirty="0">
                <a:solidFill>
                  <a:schemeClr val="bg1">
                    <a:lumMod val="50000"/>
                  </a:schemeClr>
                </a:solidFill>
                <a:latin typeface="Calibri Light" panose="020F0302020204030204" pitchFamily="34" charset="0"/>
              </a:rPr>
              <a:t>Per capita dollars, 2009</a:t>
            </a:r>
          </a:p>
        </p:txBody>
      </p:sp>
      <p:cxnSp>
        <p:nvCxnSpPr>
          <p:cNvPr id="44" name="Straight Connector 43"/>
          <p:cNvCxnSpPr/>
          <p:nvPr/>
        </p:nvCxnSpPr>
        <p:spPr>
          <a:xfrm>
            <a:off x="419478" y="1126210"/>
            <a:ext cx="0" cy="424940"/>
          </a:xfrm>
          <a:prstGeom prst="line">
            <a:avLst/>
          </a:prstGeom>
          <a:ln>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grpSp>
        <p:nvGrpSpPr>
          <p:cNvPr id="58" name="Group 57"/>
          <p:cNvGrpSpPr/>
          <p:nvPr/>
        </p:nvGrpSpPr>
        <p:grpSpPr>
          <a:xfrm>
            <a:off x="8556900" y="62718"/>
            <a:ext cx="526780" cy="525890"/>
            <a:chOff x="8386059" y="61469"/>
            <a:chExt cx="516263" cy="515421"/>
          </a:xfrm>
        </p:grpSpPr>
        <p:sp>
          <p:nvSpPr>
            <p:cNvPr id="59" name="Oval 58"/>
            <p:cNvSpPr/>
            <p:nvPr/>
          </p:nvSpPr>
          <p:spPr>
            <a:xfrm>
              <a:off x="8386059" y="61469"/>
              <a:ext cx="249035" cy="249035"/>
            </a:xfrm>
            <a:prstGeom prst="ellipse">
              <a:avLst/>
            </a:prstGeom>
            <a:solidFill>
              <a:srgbClr val="0C2D83"/>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1</a:t>
              </a:r>
            </a:p>
          </p:txBody>
        </p:sp>
        <p:sp>
          <p:nvSpPr>
            <p:cNvPr id="60" name="Oval 59"/>
            <p:cNvSpPr/>
            <p:nvPr/>
          </p:nvSpPr>
          <p:spPr>
            <a:xfrm>
              <a:off x="8653287" y="61469"/>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2</a:t>
              </a:r>
            </a:p>
          </p:txBody>
        </p:sp>
        <p:sp>
          <p:nvSpPr>
            <p:cNvPr id="61" name="Oval 60"/>
            <p:cNvSpPr/>
            <p:nvPr/>
          </p:nvSpPr>
          <p:spPr>
            <a:xfrm>
              <a:off x="8653287"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4</a:t>
              </a:r>
            </a:p>
          </p:txBody>
        </p:sp>
        <p:sp>
          <p:nvSpPr>
            <p:cNvPr id="62" name="Oval 61"/>
            <p:cNvSpPr/>
            <p:nvPr/>
          </p:nvSpPr>
          <p:spPr>
            <a:xfrm>
              <a:off x="8386059" y="327855"/>
              <a:ext cx="249035" cy="249035"/>
            </a:xfrm>
            <a:prstGeom prst="ellipse">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bg1"/>
                  </a:solidFill>
                  <a:latin typeface="+mj-lt"/>
                </a:rPr>
                <a:t>3</a:t>
              </a:r>
            </a:p>
          </p:txBody>
        </p:sp>
      </p:grpSp>
    </p:spTree>
    <p:extLst>
      <p:ext uri="{BB962C8B-B14F-4D97-AF65-F5344CB8AC3E}">
        <p14:creationId xmlns:p14="http://schemas.microsoft.com/office/powerpoint/2010/main" val="5226235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S" val="1,2"/>
  <p:tag name="THINKCELLPRESENTATIONDONOTDELETE" val="&lt;?xml version=&quot;1.0&quot; encoding=&quot;UTF-16&quot; standalone=&quot;yes&quot;?&gt;&#10;&lt;root reqver=&quot;21047&quot;&gt;&lt;version val=&quot;22254&quot;/&gt;&lt;CPresentation id=&quot;1&quot;&gt;&lt;m_precDefaultNumber&gt;&lt;m_chMinusSymbol&gt;-&lt;/m_chMinusSymbol&gt;&lt;m_chDecimalSymbol17909&gt;.&lt;/m_chDecimalSymbol17909&gt;&lt;m_nGroupingDigits17909 val=&quot;3&quot;/&gt;&lt;m_chGroupingSymbol17909&gt;,&lt;/m_chGroupingSymbol17909&gt;&lt;/m_precDefaultNumber&gt;&lt;m_precDefaultPercen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strFormatTime&gt;%#m/%#d/%Y&lt;/m_strFormatTime&gt;&lt;/m_precDefaultDate&gt;&lt;m_precDefaultYear/&gt;&lt;m_precDefaultQuarter/&gt;&lt;m_precDefaultMonth/&gt;&lt;m_precDefaultWeek/&gt;&lt;m_precDefaultDay/&gt;&lt;m_mruColor&gt;&lt;m_vecMRU length=&quot;8&quot;&gt;&lt;elem m_fUsage=&quot;6.89034643633434470000E+000&quot;&gt;&lt;m_ppcolschidx val=&quot;0&quot;/&gt;&lt;m_rgb r=&quot;c&quot; g=&quot;2d&quot; b=&quot;83&quot;/&gt;&lt;m_nBrightness val=&quot;0&quot;/&gt;&lt;/elem&gt;&lt;elem m_fUsage=&quot;1.00000000000000000000E+000&quot;&gt;&lt;m_ppcolschidx val=&quot;0&quot;/&gt;&lt;m_rgb r=&quot;e9&quot; g=&quot;e9&quot; b=&quot;e9&quot;/&gt;&lt;m_nBrightness val=&quot;0&quot;/&gt;&lt;/elem&gt;&lt;elem m_fUsage=&quot;9.80253248827303360000E-001&quot;&gt;&lt;m_ppcolschidx val=&quot;0&quot;/&gt;&lt;m_rgb r=&quot;f2&quot; g=&quot;f2&quot; b=&quot;f2&quot;/&gt;&lt;m_nBrightness val=&quot;0&quot;/&gt;&lt;/elem&gt;&lt;elem m_fUsage=&quot;9.00000000000000020000E-001&quot;&gt;&lt;m_ppcolschidx val=&quot;0&quot;/&gt;&lt;m_rgb r=&quot;ff&quot; g=&quot;cc&quot; b=&quot;cc&quot;/&gt;&lt;m_nBrightness val=&quot;0&quot;/&gt;&lt;/elem&gt;&lt;elem m_fUsage=&quot;8.68385346361848500000E-002&quot;&gt;&lt;m_ppcolschidx val=&quot;0&quot;/&gt;&lt;m_rgb r=&quot;1d&quot; g=&quot;21&quot; b=&quot;d3&quot;/&gt;&lt;m_nBrightness val=&quot;0&quot;/&gt;&lt;/elem&gt;&lt;elem m_fUsage=&quot;3.12040862096952640000E-002&quot;&gt;&lt;m_ppcolschidx val=&quot;0&quot;/&gt;&lt;m_rgb r=&quot;c0&quot; g=&quot;0&quot; b=&quot;0&quot;/&gt;&lt;m_nBrightness val=&quot;0&quot;/&gt;&lt;/elem&gt;&lt;elem m_fUsage=&quot;1.95032272323935470000E-002&quot;&gt;&lt;m_ppcolschidx val=&quot;0&quot;/&gt;&lt;m_rgb r=&quot;ef&quot; g=&quot;45&quot; b=&quot;49&quot;/&gt;&lt;m_nBrightness val=&quot;0&quot;/&gt;&lt;/elem&gt;&lt;elem m_fUsage=&quot;1.33027946472911470000E-002&quot;&gt;&lt;m_ppcolschidx val=&quot;0&quot;/&gt;&lt;m_rgb r=&quot;1&quot; g=&quot;5f&quot; b=&quot;26&quot;/&gt;&lt;m_nBrightness val=&quot;0&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bQCy8rjAECD20Ohruiqt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iJKgjxaAFkahNlDBV4VHu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LAMPMtjWW0udyrhDeaE4x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VIiZakLD60OowAsyixP3T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9kcNABRIL0SLMNFlzvFuo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dQWAsasXJEOjlYhH.PRQj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gyuezKaM10OPgCrYNuCSB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6dWmL1wcbEWpOalv_a.zB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j4mM3sFPxU2IsK4SGAyNn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lnSqzYMQf0S3qu5xQns2T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OvSsiYLa7EC92tp.m7SNO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vfgiEan85UKtMk6peqwBR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Yg2GxyNZpUKgJngSO.znl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D3v1mn2FSE.f0Xave.dkW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efaAkelwhU2q6ECCs78p4w"/>
</p:tagLst>
</file>

<file path=ppt/tags/tag114.xml><?xml version="1.0" encoding="utf-8"?>
<p:tagLst xmlns:a="http://schemas.openxmlformats.org/drawingml/2006/main" xmlns:r="http://schemas.openxmlformats.org/officeDocument/2006/relationships" xmlns:p="http://schemas.openxmlformats.org/presentationml/2006/main">
  <p:tag name="RESIZE" val="Yes"/>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1RnXj4Nui0uyJCJi4ezI1Q"/>
</p:tagLst>
</file>

<file path=ppt/tags/tag117.xml><?xml version="1.0" encoding="utf-8"?>
<p:tagLst xmlns:a="http://schemas.openxmlformats.org/drawingml/2006/main" xmlns:r="http://schemas.openxmlformats.org/officeDocument/2006/relationships" xmlns:p="http://schemas.openxmlformats.org/presentationml/2006/main">
  <p:tag name="RESIZE" val="Yes"/>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aQksPhYzAUWAglaytoUEX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JiW1PgmmOk66lsCTFiiad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Lgiv_6ghMkmtPQIG3gPfe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oAZYPk16pEisTwZd6MEny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8BQPtNuOZEyDziPrEGRhj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KGfT3eY90CBr9vxrJk.W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LdaMFGd1DkOHx8RwxzWj2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AWht9sIrx06loWQ_ygveM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SPWZXLyzqkygfEx8BAIuV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T891XMIxsE67lajQdkreVA"/>
</p:tagLst>
</file>

<file path=ppt/tags/tag128.xml><?xml version="1.0" encoding="utf-8"?>
<p:tagLst xmlns:a="http://schemas.openxmlformats.org/drawingml/2006/main" xmlns:r="http://schemas.openxmlformats.org/officeDocument/2006/relationships" xmlns:p="http://schemas.openxmlformats.org/presentationml/2006/main">
  <p:tag name="RESIZE" val="Yes"/>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ZG9OKHP_Uu4Y6tOa4Vd7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95Kg2o3krUq3r987rZiHsA"/>
</p:tagLst>
</file>

<file path=ppt/tags/tag131.xml><?xml version="1.0" encoding="utf-8"?>
<p:tagLst xmlns:a="http://schemas.openxmlformats.org/drawingml/2006/main" xmlns:r="http://schemas.openxmlformats.org/officeDocument/2006/relationships" xmlns:p="http://schemas.openxmlformats.org/presentationml/2006/main">
  <p:tag name="RESIZE" val="Yes"/>
</p:tagLst>
</file>

<file path=ppt/tags/tag132.xml><?xml version="1.0" encoding="utf-8"?>
<p:tagLst xmlns:a="http://schemas.openxmlformats.org/drawingml/2006/main" xmlns:r="http://schemas.openxmlformats.org/officeDocument/2006/relationships" xmlns:p="http://schemas.openxmlformats.org/presentationml/2006/main">
  <p:tag name="RESIZE" val="Yes"/>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tFVdm6btHkKM4qa_AAzIN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kt19LXZEpECZl6fjfltD0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ePhKVXFlNU.eelNV4QXa2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iW0Rspfs4k6PtKuyX1Ww_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TV6LUElqUUGbpw45Mz8P2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kA4dFShyu0ael7c95flESg"/>
</p:tagLst>
</file>

<file path=ppt/tags/tag14.xml><?xml version="1.0" encoding="utf-8"?>
<p:tagLst xmlns:a="http://schemas.openxmlformats.org/drawingml/2006/main" xmlns:r="http://schemas.openxmlformats.org/officeDocument/2006/relationships" xmlns:p="http://schemas.openxmlformats.org/presentationml/2006/main">
  <p:tag name="RESIZE" val="Yes"/>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2_aF413vKE2TWAMbJTeJ_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OMdQbJn1wUG1WaL43f0dS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LGoqHIx2xEqd6EqL_KLQf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Qt0NjanOzUG.gusUKFYWB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ORRqGKHv0G8Mu4ewD71N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GMJyw.7P.UOdFIC4Q3Kw9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cKTV7vZ5bkGzJrrRUea0Y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6YsU1M1hMEiqYZqjtOv2R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bOm5BrTKr0CLlJLWztKZJ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mJaUEN3cc0uJoHYzKOKrg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pRoASpAYl0.b2s.0hXXG9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FHFP.hh8SkyX1XUGA7oqn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bnYP19jtnESDriogpOHaC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zCzOBq1WnE6jyPOpqUgIO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dTzF5SLXp0GyXahInkteQ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VL4HQxEF0.e4xsv.1P38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DlwCcd0GKUK_HIv7U5SfZ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R6IuKE16akuCsYq2m_Fms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84WKRUiLm0elXQPLObwg0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4IN4SO9X5UqDJ1RGc9jcc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avOQrnNo4ky25VHSYOtwmg"/>
</p:tagLst>
</file>

<file path=ppt/tags/tag160.xml><?xml version="1.0" encoding="utf-8"?>
<p:tagLst xmlns:a="http://schemas.openxmlformats.org/drawingml/2006/main" xmlns:r="http://schemas.openxmlformats.org/officeDocument/2006/relationships" xmlns:p="http://schemas.openxmlformats.org/presentationml/2006/main">
  <p:tag name="RESIZE" val="Yes"/>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2_aF413vKE2TWAMbJTeJ_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OMdQbJn1wUG1WaL43f0dS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ojQJ_CxPuEmQf3dSyAUbs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qjxvowBtV0epZLAEM8Hrg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pQuHAeZkN0WMyYLfXZhKx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ul8r3hFGe06b9nGrSx6.9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F4EpW1IwQE2pYse7lJlbh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JypFXJC6SEiI7d76awHtR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lqcOGaxR066kc7_y_t59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YZ3cWN0EoUuhcptC.Cdr4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y8ZNExAsr0qEw4XfYifEL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qjf.DUPBf0WbXjRong2uu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J.lPT7Hu0E6h6GZtBqWGV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thL6HZEJlESc.YKyqJEhgg"/>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JTBCuR7l20qWmCxLhUoINg"/>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FxiqIAHcAEamG6FFrmLRcQ"/>
</p:tagLst>
</file>

<file path=ppt/tags/tag177.xml><?xml version="1.0" encoding="utf-8"?>
<p:tagLst xmlns:a="http://schemas.openxmlformats.org/drawingml/2006/main" xmlns:r="http://schemas.openxmlformats.org/officeDocument/2006/relationships" xmlns:p="http://schemas.openxmlformats.org/presentationml/2006/main">
  <p:tag name="RESIZE" val="Yes"/>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70slSPPAg0OXe0kNANzoF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jo3F6nYifEWpD1rYpi5g3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VcUgza5tYEeuGCwFEx7wF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jAjN5l0XvkqIGlk42tPrF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jii.tIQgpEmA8FH18yy.s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qSCyr6JAE0SxJwDOVYj1j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RCJSv.kMrkiiqlMWFenE9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kjol1lNyMkGtnexSi7w07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2cqofxPspUWilLxa1QQY0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LR2UjHi36E.H2hNhJdVpG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VImvRl8Nm0qcx1vXf4rqy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Gr7ecxXXC0ej6GKnGMTym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essM28eAUmGfiW_zMv0eQ"/>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SkbfU2sS2UqSN6bZEuLmLA"/>
</p:tagLst>
</file>

<file path=ppt/tags/tag191.xml><?xml version="1.0" encoding="utf-8"?>
<p:tagLst xmlns:a="http://schemas.openxmlformats.org/drawingml/2006/main" xmlns:r="http://schemas.openxmlformats.org/officeDocument/2006/relationships" xmlns:p="http://schemas.openxmlformats.org/presentationml/2006/main">
  <p:tag name="RESIZE" val="Yes"/>
</p:tagLst>
</file>

<file path=ppt/tags/tag192.xml><?xml version="1.0" encoding="utf-8"?>
<p:tagLst xmlns:a="http://schemas.openxmlformats.org/drawingml/2006/main" xmlns:r="http://schemas.openxmlformats.org/officeDocument/2006/relationships" xmlns:p="http://schemas.openxmlformats.org/presentationml/2006/main">
  <p:tag name="RESIZE" val="Yes"/>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VMtZPMqgNkSXz89e93PvZ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qGTeMIBTEECZa6rYqopLb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Od6fM0ytXkCJwI9pmec9z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T3LmJsUaE2Hx7BVoxvr9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FG4c7QZSWEOlgaKzerMdf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Gg9m7E4cY0eRkAo4VaIjMg"/>
</p:tagLst>
</file>

<file path=ppt/tags/tag2.xml><?xml version="1.0" encoding="utf-8"?>
<p:tagLst xmlns:a="http://schemas.openxmlformats.org/drawingml/2006/main" xmlns:r="http://schemas.openxmlformats.org/officeDocument/2006/relationships" xmlns:p="http://schemas.openxmlformats.org/presentationml/2006/main">
  <p:tag name="NAME" val="Logo"/>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GjP4MMeuKEijK9jBU38XQ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aof8mb7olUCWsVetwKLcu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_QMydNE940GobM3K7BMex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omVekK6LOEutSQ__f.Bo2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tYRP2TkIiEWQaMnv7xczt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qrhUN1gPVUWu09xuiihbAQ"/>
</p:tagLst>
</file>

<file path=ppt/tags/tag205.xml><?xml version="1.0" encoding="utf-8"?>
<p:tagLst xmlns:a="http://schemas.openxmlformats.org/drawingml/2006/main" xmlns:r="http://schemas.openxmlformats.org/officeDocument/2006/relationships" xmlns:p="http://schemas.openxmlformats.org/presentationml/2006/main">
  <p:tag name="RESIZE" val="Yes"/>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RESIZE" val="Yes"/>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sxk4CwVoR06r9kGoQN8It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jX8UMEePwkSFdmBL5p60S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4gZI87DHHE2Iugtdbgmt9Q"/>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oa24LuTw9kS7KGWQNWJkp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NrT21fnUe0i2W7yWb3X0C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8tu7OBTPc0yZsaPSNSLIY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m2k47noQY0yGCKInvD8KY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T2CMFdGfp0yQpLQnJKE8o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RHcgLIOp.Eil4ChAjyGCr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wTHVXWC4jUGYRASON7QSU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uZzCOAIn7kyu77jcDPKRK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6gDWjMY.REuHLsfKSUo_6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t4I6LG28jkuGMJjThz3JC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TjcRf6AxdUGGJHhR5FaKf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ujDIBxmPYUaILZUR1W1sM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TnAlk4cHU0683l35E8eoe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JnTpM0G33kKiI9HU76i7K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i8IZXldRNkmd34R8.ZTMV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xVhZ1E431Ey5HD7McckFA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pkW.QJ_bo0yIzaJFppayJ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I5.oedScxEaUbw2d3kJpy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JVH1ZXZYfUuT7KpgEKZya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nmFeDW_85k.Ac6hUOmVnp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V0qPny.DJk6BKT0Sfan4u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R5cwKigpoUS4upW7.J.c3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Nn_THMijkk.MwnlRSPBKm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RESIZE" val="Yes"/>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RESIZE" val="Yes"/>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tFVdm6btHkKM4qa_AAzIN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k3GdxOr.K0yH3GmZ5vzMX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yvGSSV_l80CPSn_xT50gi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VDrxuAJEg0uSn7PKJanpzA"/>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shJ5wTV0r02FmMM4ghEgX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sBsetv5zzE23zfOgDtUlU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06uXp4YFsU.dAqLezC1q.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5VxRU9UZ_EONHl5Ey.wI5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pTrS66thmEuXGpROGtAVs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kYGpMIDzwEaH.D8ufjWxhA"/>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IG9.zW.VGE6eLlDPnmr86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XdoASx1ei0m2VSK3Wkv_.A"/>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m__FPiQm.EGqabXZVWzUy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AOjADdplME.Z6ZkooGspN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uaKqloMyXkqXLVp4QEwUg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YfAI1mm5fU2Mevd.pl_krQ"/>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MS_B_RNIp0SRZkRtt3cKW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o1CjR8S.t0GhxPnWNwWfN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FnuHYuDxWECfIwL1q79_xw"/>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VzrHiUKC.kuv.OY6L.YdkQ"/>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XIAkKR7tkW7HHdDJf0yw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GOyHk_jRVU2HlKDTHPY8Z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3cvmfZQM_UeEzouPR2HyW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sP2Oax1dE.5au1R2ex48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kqd0FvY0TUuO4yPkwsjgHQ"/>
</p:tagLst>
</file>

<file path=ppt/tags/tag261.xml><?xml version="1.0" encoding="utf-8"?>
<p:tagLst xmlns:a="http://schemas.openxmlformats.org/drawingml/2006/main" xmlns:r="http://schemas.openxmlformats.org/officeDocument/2006/relationships" xmlns:p="http://schemas.openxmlformats.org/presentationml/2006/main">
  <p:tag name="RESIZE" val="Yes"/>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tFVdm6btHkKM4qa_AAzIN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btb7DQ867kSEGTTRvp8zYA"/>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80MM0O4aFESLZ3aPqHNZI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wO9K19kmqEqdjRLJyhLlSA"/>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xVQSQn5LAUWOjq.sQuPLw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KK69W.Af6EyZ9tHnd9f1G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tFVdm6btHkKM4qa_AAzINg"/>
</p:tagLst>
</file>

<file path=ppt/tags/tag270.xml><?xml version="1.0" encoding="utf-8"?>
<p:tagLst xmlns:a="http://schemas.openxmlformats.org/drawingml/2006/main" xmlns:r="http://schemas.openxmlformats.org/officeDocument/2006/relationships" xmlns:p="http://schemas.openxmlformats.org/presentationml/2006/main">
  <p:tag name="RESIZE" val="Yes"/>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xSoS7cUXok2g3QqhdXE.d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QKFYgTGSX0CCY5ZjDARDz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8DEUdN7EN0uHcyLT94dK5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Pj47S1KXS0G36IPs.9.Ob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5p_eiPauzkyubqrc2JuGv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KLUKoJMoI0y5l7CYnyqHb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YkQ4pSisEi1XTXUrUrCnQ"/>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eRNt0tRw.kiW7e96fPLYFg"/>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BJvXWblcsEacSyKQowmw4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LXybQTUmME.ND1cQsE6JJ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56SgRiuMiUWzdjrmPoZxjg"/>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miKXB0RhV0mgIXjQsdrLg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8NOtGtT1D0qyhj9E3nrVb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n.sbMwUVO0yU8MPSDIdDg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v.lToVVHA0.u9wYEFSNxYw"/>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6.mWaOJeM0i9EVhTE9zyx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L_W1F3kpV0ODF4M0LzGbOw"/>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RESIZE" val="Yes"/>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okVzrc4rWUCj8GAI36rFtA"/>
</p:tagLst>
</file>

<file path=ppt/tags/tag290.xml><?xml version="1.0" encoding="utf-8"?>
<p:tagLst xmlns:a="http://schemas.openxmlformats.org/drawingml/2006/main" xmlns:r="http://schemas.openxmlformats.org/officeDocument/2006/relationships" xmlns:p="http://schemas.openxmlformats.org/presentationml/2006/main">
  <p:tag name="RESIZE" val="Yes"/>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7FDglWzJhEKQej2X_9BsI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aXBGQqzBhEOS9ZBS8lBUtg"/>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xbxX36WeKUOyitkkKnX2J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U3YLukEphE6YgEAFjEwLu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uCN7VxjRkEWszK_5zepGz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lAP1IlXotE6_jUo_zA6idg"/>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p_FhLeMsakOzEe.OtXEf0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n5eCp8InSEO.gbl.AXcGnQ"/>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Xbp74WBs8U.aL_6WCN0lBQ"/>
</p:tagLst>
</file>

<file path=ppt/tags/tag3.xml><?xml version="1.0" encoding="utf-8"?>
<p:tagLst xmlns:a="http://schemas.openxmlformats.org/drawingml/2006/main" xmlns:r="http://schemas.openxmlformats.org/officeDocument/2006/relationships" xmlns:p="http://schemas.openxmlformats.org/presentationml/2006/main">
  <p:tag name="NAME" val="Logo"/>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IlF_gOFHkSAF5743J.SzQ"/>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PkNjGxMctUaW_TBPldOCqg"/>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BkP_mP88hkaU_12THLm0q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85BgiirSQUyfF0wpl_C3yQ"/>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Cn8TgEqFF0OP1Ivvy7SwZ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wEmEerakvEK6xJmU8Dd_4g"/>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OGtFAJUSScUpZiaioL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tbGc2CrzbE.f3Gct3Y7.AQ"/>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pQH9pKbBikSjVKKYX27wC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mRpep2k7gUWVMEcLlz8lmA"/>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GT1nVBxvpU2vOp6It0Ug5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KKq3PZc4c0KOVDn1lcH8y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mtBkUhgbxEmtCuH8CniYY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OvSsiYLa7EC92tp.m7SNOg"/>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OvSsiYLa7EC92tp.m7SNOg"/>
</p:tagLst>
</file>

<file path=ppt/tags/tag315.xml><?xml version="1.0" encoding="utf-8"?>
<p:tagLst xmlns:a="http://schemas.openxmlformats.org/drawingml/2006/main" xmlns:r="http://schemas.openxmlformats.org/officeDocument/2006/relationships" xmlns:p="http://schemas.openxmlformats.org/presentationml/2006/main">
  <p:tag name="RESIZE" val="Yes"/>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OvSsiYLa7EC92tp.m7SNOg"/>
</p:tagLst>
</file>

<file path=ppt/tags/tag318.xml><?xml version="1.0" encoding="utf-8"?>
<p:tagLst xmlns:a="http://schemas.openxmlformats.org/drawingml/2006/main" xmlns:r="http://schemas.openxmlformats.org/officeDocument/2006/relationships" xmlns:p="http://schemas.openxmlformats.org/presentationml/2006/main">
  <p:tag name="RESIZE" val="Yes"/>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6mkOAuOqREmLSc.k6UYj4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tFVdm6btHkKM4qa_AAzIN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sB0yI24ZeEKExODssZ2X6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J1qVxaODS0SDrW9VugJGj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3Zw.ahlfJEWktTpc9NzfI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Jd4fpUQ0GkWgg0mKV2gID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02VWTR9YCUKKYlvpoWxAt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PNzWMyZRREyLyP1RraCqE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nXscDF7n10iX8cmWkLQcv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qRRQRDFZAUK7UVeGP2jAp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IfYGjMOAI0ajtvBXzpvjP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tkJUzPtHgEihoWL8eb0vt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JtdobwuYIECVlT8pap_Ms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2JUUQ8pewUq8og4iVDRm7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LSX7MLzMkkmxIVvQ0QyMO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Q8kjSvi7GkOq.Cqcx2Ol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JVBBJYUsH0Gnc.pTWP3SyA"/>
</p:tagLst>
</file>

<file path=ppt/tags/tag51.xml><?xml version="1.0" encoding="utf-8"?>
<p:tagLst xmlns:a="http://schemas.openxmlformats.org/drawingml/2006/main" xmlns:r="http://schemas.openxmlformats.org/officeDocument/2006/relationships" xmlns:p="http://schemas.openxmlformats.org/presentationml/2006/main">
  <p:tag name="RESIZE" val="Yes"/>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GMdoR3Crkuvullsomw9u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KhlGX.mF6kedxEAU0__HM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gHvB0QM7UUay.IZZwL5uf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LZDMQcd7x0OM3X2vUGuLAg"/>
</p:tagLst>
</file>

<file path=ppt/tags/tag57.xml><?xml version="1.0" encoding="utf-8"?>
<p:tagLst xmlns:a="http://schemas.openxmlformats.org/drawingml/2006/main" xmlns:r="http://schemas.openxmlformats.org/officeDocument/2006/relationships" xmlns:p="http://schemas.openxmlformats.org/presentationml/2006/main">
  <p:tag name="RESIZE" val="Yes"/>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Xp74AFIP60mg3U8um5bFJ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bQCy8rjAECD20Ohruiqt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VIiZakLD60OowAsyixP3T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l.JuOjtdsUKdrdq4kX8b.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9kcNABRIL0SLMNFlzvFuo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iJKgjxaAFkahNlDBV4VHu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TV497Hju9EGbnpN6S9OzL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LAMPMtjWW0udyrhDeaE4x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Erh0pEq.vUq.z5vyg1psd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dQWAsasXJEOjlYhH.PRQj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gyuezKaM10OPgCrYNuCSB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6dWmL1wcbEWpOalv_a.zB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j4mM3sFPxU2IsK4SGAyNn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lnSqzYMQf0S3qu5xQns2T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vfgiEan85UKtMk6peqwBR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g2GxyNZpUKgJngSO.znl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D3v1mn2FSE.f0Xave.dk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efaAkelwhU2q6ECCs78p4w"/>
</p:tagLst>
</file>

<file path=ppt/tags/tag77.xml><?xml version="1.0" encoding="utf-8"?>
<p:tagLst xmlns:a="http://schemas.openxmlformats.org/drawingml/2006/main" xmlns:r="http://schemas.openxmlformats.org/officeDocument/2006/relationships" xmlns:p="http://schemas.openxmlformats.org/presentationml/2006/main">
  <p:tag name="RESIZE" val="Yes"/>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p74AFIP60mg3U8um5bFJ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bQCy8rjAECD20Ohruiqt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gyuezKaM10OPgCrYNuCSB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6dWmL1wcbEWpOalv_a.zB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iJKgjxaAFkahNlDBV4VHu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LAMPMtjWW0udyrhDeaE4x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VIiZakLD60OowAsyixP3T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9kcNABRIL0SLMNFlzvFuo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dQWAsasXJEOjlYhH.PRQj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j4mM3sFPxU2IsK4SGAyNn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lnSqzYMQf0S3qu5xQns2T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OvSsiYLa7EC92tp.m7SNO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vfgiEan85UKtMk6peqwBR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Yg2GxyNZpUKgJngSO.znl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D3v1mn2FSE.f0Xave.dkW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efaAkelwhU2q6ECCs78p4w"/>
</p:tagLst>
</file>

<file path=ppt/tags/tag94.xml><?xml version="1.0" encoding="utf-8"?>
<p:tagLst xmlns:a="http://schemas.openxmlformats.org/drawingml/2006/main" xmlns:r="http://schemas.openxmlformats.org/officeDocument/2006/relationships" xmlns:p="http://schemas.openxmlformats.org/presentationml/2006/main">
  <p:tag name="RESIZE" val="Yes"/>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3QeIml9Nzkm3wIiZW0UYzA"/>
</p:tagLst>
</file>

<file path=ppt/tags/tag97.xml><?xml version="1.0" encoding="utf-8"?>
<p:tagLst xmlns:a="http://schemas.openxmlformats.org/drawingml/2006/main" xmlns:r="http://schemas.openxmlformats.org/officeDocument/2006/relationships" xmlns:p="http://schemas.openxmlformats.org/presentationml/2006/main">
  <p:tag name="RESIZE" val="Yes"/>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Xp74AFIP60mg3U8um5bFJw"/>
</p:tagLst>
</file>

<file path=ppt/theme/theme1.xml><?xml version="1.0" encoding="utf-8"?>
<a:theme xmlns:a="http://schemas.openxmlformats.org/drawingml/2006/main" name="blank">
  <a:themeElements>
    <a:clrScheme name="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fontScheme name="Custom 1">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26795</TotalTime>
  <Words>3321</Words>
  <Application>Microsoft Office PowerPoint</Application>
  <PresentationFormat>On-screen Show (4:3)</PresentationFormat>
  <Paragraphs>945</Paragraphs>
  <Slides>38</Slides>
  <Notes>38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38</vt:i4>
      </vt:variant>
    </vt:vector>
  </HeadingPairs>
  <TitlesOfParts>
    <vt:vector size="41" baseType="lpstr">
      <vt:lpstr>blank</vt:lpstr>
      <vt:lpstr>think-cell Slide</vt:lpstr>
      <vt:lpstr>Chart</vt:lpstr>
      <vt:lpstr>f</vt:lpstr>
      <vt:lpstr>What is the role of the Health Policy Commission?</vt:lpstr>
      <vt:lpstr>Goals for our annual report</vt:lpstr>
      <vt:lpstr>Topics in the 2013 cost trends report</vt:lpstr>
      <vt:lpstr>Topics in the 2013 cost trends report</vt:lpstr>
      <vt:lpstr>Health care spending as a proportion of the Massachusetts economy rose over the last decade, but declined from 2009-2012</vt:lpstr>
      <vt:lpstr>Profile of Massachusetts’ health care spending</vt:lpstr>
      <vt:lpstr>Profile of Massachusetts’ health care spending</vt:lpstr>
      <vt:lpstr>Per capita health care spending in Massachusetts is the highest of  any state</vt:lpstr>
      <vt:lpstr>Spending differs significantly between Massachusetts and the U.S., even after adjusting for certain factors</vt:lpstr>
      <vt:lpstr>Overall: Massachusetts spends more than the U.S. average across  all categories, but especially in hospital care and long-term care</vt:lpstr>
      <vt:lpstr>Medicare: all Massachusetts spending above the U.S. average is in hospital care and long-term care</vt:lpstr>
      <vt:lpstr>Medicare: for Medicare beneficiaries, the difference in spending is  driven mostly by price adjustments for teaching and wages</vt:lpstr>
      <vt:lpstr>Medicaid: the majority of MassHealth spending above the U.S.  average is in long-term care</vt:lpstr>
      <vt:lpstr>Medicaid: differences in spending are driven by breadth of benefits, reimbursement levels, and enrollment</vt:lpstr>
      <vt:lpstr>Overall: hospital utilization is higher in Massachusetts than the U.S. average, especially for outpatient services</vt:lpstr>
      <vt:lpstr>Overall: in addition to higher utilization, Massachusetts has higher prices than the U.S. average across all payer types</vt:lpstr>
      <vt:lpstr>Both utilization differences and price differences factor into Massachusetts’ spending above the U.S. average</vt:lpstr>
      <vt:lpstr>Profile of Massachusetts’ health care spending</vt:lpstr>
      <vt:lpstr>Slower health care growth in the 1990s was followed by faster  growth in the 2000s</vt:lpstr>
      <vt:lpstr>The U.S. has not experienced sustained periods of slow health care spending growth</vt:lpstr>
      <vt:lpstr>From 2001 to 2009, the difference between Massachusetts and  the U.S. grew</vt:lpstr>
      <vt:lpstr>Commercial prices were the primary driver of the increased  difference from the U.S. average</vt:lpstr>
      <vt:lpstr>From 2009 to 2012, growth rates slowed in line with the U.S.</vt:lpstr>
      <vt:lpstr>Our focus is on statewide, per capita growth</vt:lpstr>
      <vt:lpstr>Accounting for shifts in payer mix is important when tracking  statewide growth</vt:lpstr>
      <vt:lpstr>Enrollment shifts from 2009-2012 affected total Massachusetts expenditure growth</vt:lpstr>
      <vt:lpstr>Price has driven recent commercial expenditure growth, while utilization has driven Medicare expenditure growth</vt:lpstr>
      <vt:lpstr>Profile of Massachusetts’ health care spending</vt:lpstr>
      <vt:lpstr>The Massachusetts delivery system uses major teaching hospitals  for far more of its inpatient care than the national average</vt:lpstr>
      <vt:lpstr>Profile of Massachusetts’ health care spending</vt:lpstr>
      <vt:lpstr>The Massachusetts population has relatively low chronic disease  prevalence, although asthma rates are high</vt:lpstr>
      <vt:lpstr>Disease prevalence varies greatly by region within the state</vt:lpstr>
      <vt:lpstr>Massachusetts outperforms national averages on many quality measures, but often falls short of a 90th percentile benchmark</vt:lpstr>
      <vt:lpstr>Conclusion for profile of Massachusetts’ health care spending</vt:lpstr>
      <vt:lpstr>Topics in the 2013 cost trends report</vt:lpstr>
      <vt:lpstr>In the commercial and Medicare markets, persistence within the high-cost patients is 29 percent</vt:lpstr>
      <vt:lpstr>Patients with behavioral health and chronic conditions have significantly higher medical expenditures</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2013-10-22T19:34:48Z</dcterms:created>
  <dc:creator>Sahni, Nikhil (HPC)</dc:creator>
  <lastModifiedBy>Anuraag Chigurupati</lastModifiedBy>
  <lastPrinted>2013-12-17T21:11:05Z</lastPrinted>
  <dcterms:modified xsi:type="dcterms:W3CDTF">2014-01-09T17:19:01Z</dcterms:modified>
  <revision>1457</revision>
  <dc:title>Title page</dc:title>
</coreProperties>
</file>

<file path=docProps/custom.xml><?xml version="1.0" encoding="utf-8"?>
<Properties xmlns="http://schemas.openxmlformats.org/officeDocument/2006/custom-properties" xmlns:vt="http://schemas.openxmlformats.org/officeDocument/2006/docPropsVTypes">
  <property fmtid="{D5CDD505-2E9C-101B-9397-08002B2CF9AE}" pid="2" name="Universal Objects">
    <vt:bool>true</vt:bool>
  </property>
  <property fmtid="{D5CDD505-2E9C-101B-9397-08002B2CF9AE}" pid="3" name="McKPaperSize">
    <vt:lpwstr>A4</vt:lpwstr>
  </property>
  <property fmtid="{D5CDD505-2E9C-101B-9397-08002B2CF9AE}" pid="4" name="NotesPageLayout">
    <vt:lpwstr>Message</vt:lpwstr>
  </property>
  <property fmtid="{D5CDD505-2E9C-101B-9397-08002B2CF9AE}" pid="5" name="DocID">
    <vt:lpwstr/>
  </property>
  <property fmtid="{D5CDD505-2E9C-101B-9397-08002B2CF9AE}" pid="6" name="DocIDinTitle">
    <vt:bool>false</vt:bool>
  </property>
  <property fmtid="{D5CDD505-2E9C-101B-9397-08002B2CF9AE}" pid="7" name="DocIDinSlide">
    <vt:bool>true</vt:bool>
  </property>
  <property fmtid="{D5CDD505-2E9C-101B-9397-08002B2CF9AE}" pid="8" name="DocIDPosition">
    <vt:i4>1</vt:i4>
  </property>
  <property fmtid="{D5CDD505-2E9C-101B-9397-08002B2CF9AE}" pid="9" name="Final">
    <vt:bool>true</vt:bool>
  </property>
  <property fmtid="{D5CDD505-2E9C-101B-9397-08002B2CF9AE}" pid="10" name="Title">
    <vt:lpwstr>Innovation in Government</vt:lpwstr>
  </property>
  <property fmtid="{D5CDD505-2E9C-101B-9397-08002B2CF9AE}" pid="11" name="Event">
    <vt:lpwstr/>
  </property>
  <property fmtid="{D5CDD505-2E9C-101B-9397-08002B2CF9AE}" pid="12" name="Delivery Date">
    <vt:lpwstr>May 31, 2012</vt:lpwstr>
  </property>
</Properties>
</file>