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0" r:id="rId3"/>
    <p:sldMasterId id="2147483718" r:id="rId4"/>
    <p:sldMasterId id="2147483732" r:id="rId5"/>
    <p:sldMasterId id="2147483746" r:id="rId6"/>
    <p:sldMasterId id="2147483760" r:id="rId7"/>
  </p:sldMasterIdLst>
  <p:notesMasterIdLst>
    <p:notesMasterId r:id="rId26"/>
  </p:notesMasterIdLst>
  <p:handoutMasterIdLst>
    <p:handoutMasterId r:id="rId27"/>
  </p:handoutMasterIdLst>
  <p:sldIdLst>
    <p:sldId id="287" r:id="rId8"/>
    <p:sldId id="257" r:id="rId9"/>
    <p:sldId id="258" r:id="rId10"/>
    <p:sldId id="259" r:id="rId11"/>
    <p:sldId id="261" r:id="rId12"/>
    <p:sldId id="285" r:id="rId13"/>
    <p:sldId id="264" r:id="rId14"/>
    <p:sldId id="290" r:id="rId15"/>
    <p:sldId id="263" r:id="rId16"/>
    <p:sldId id="266" r:id="rId17"/>
    <p:sldId id="267" r:id="rId18"/>
    <p:sldId id="265" r:id="rId19"/>
    <p:sldId id="269" r:id="rId20"/>
    <p:sldId id="270" r:id="rId21"/>
    <p:sldId id="271" r:id="rId22"/>
    <p:sldId id="282" r:id="rId23"/>
    <p:sldId id="277" r:id="rId24"/>
    <p:sldId id="27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29" autoAdjust="0"/>
  </p:normalViewPr>
  <p:slideViewPr>
    <p:cSldViewPr>
      <p:cViewPr>
        <p:scale>
          <a:sx n="100" d="100"/>
          <a:sy n="100" d="100"/>
        </p:scale>
        <p:origin x="-702" y="3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slideMaster" Target="slideMasters/slideMaster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slide" Target="slides/slide17.xml"/>
  <Relationship Id="rId25" Type="http://schemas.openxmlformats.org/officeDocument/2006/relationships/slide" Target="slides/slide18.xml"/>
  <Relationship Id="rId26" Type="http://schemas.openxmlformats.org/officeDocument/2006/relationships/notesMaster" Target="notesMasters/notesMaster1.xml"/>
  <Relationship Id="rId27" Type="http://schemas.openxmlformats.org/officeDocument/2006/relationships/handoutMaster" Target="handoutMasters/handoutMaster1.xml"/>
  <Relationship Id="rId28" Type="http://schemas.openxmlformats.org/officeDocument/2006/relationships/presProps" Target="presProps.xml"/>
  <Relationship Id="rId29" Type="http://schemas.openxmlformats.org/officeDocument/2006/relationships/viewProps" Target="viewProps.xml"/>
  <Relationship Id="rId3" Type="http://schemas.openxmlformats.org/officeDocument/2006/relationships/slideMaster" Target="slideMasters/slideMaster3.xml"/>
  <Relationship Id="rId30" Type="http://schemas.openxmlformats.org/officeDocument/2006/relationships/theme" Target="theme/theme1.xml"/>
  <Relationship Id="rId31"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slide" Target="slides/slide1.xml"/>
  <Relationship Id="rId9" Type="http://schemas.openxmlformats.org/officeDocument/2006/relationships/slide" Target="slides/slide2.xml"/>
</Relationships>

</file>

<file path=ppt/handoutMasters/_rels/handoutMaster1.xml.rels><?xml version="1.0" encoding="UTF-8"?>

<Relationships xmlns="http://schemas.openxmlformats.org/package/2006/relationships">
  <Relationship Id="rId1" Type="http://schemas.openxmlformats.org/officeDocument/2006/relationships/theme" Target="../theme/theme9.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2900B3-ED84-0041-BFEF-79A224E68591}" type="datetimeFigureOut">
              <a:rPr lang="en-US" smtClean="0"/>
              <a:t>8/30/2013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E8E40E8-963A-F749-9FC7-D5B00312F764}" type="slidenum">
              <a:rPr lang="en-US" smtClean="0"/>
              <a:t>‹#›</a:t>
            </a:fld>
            <a:endParaRPr lang="en-US"/>
          </a:p>
        </p:txBody>
      </p:sp>
    </p:spTree>
    <p:extLst>
      <p:ext uri="{BB962C8B-B14F-4D97-AF65-F5344CB8AC3E}">
        <p14:creationId xmlns:p14="http://schemas.microsoft.com/office/powerpoint/2010/main" val="1002728248"/>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0EA1235-42BA-4C3B-A555-6851A065A152}" type="datetimeFigureOut">
              <a:rPr lang="en-US" smtClean="0"/>
              <a:pPr/>
              <a:t>8/30/2013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9066F4-9723-4399-BBCD-C08710F82B7E}" type="slidenum">
              <a:rPr lang="en-US" smtClean="0"/>
              <a:pPr/>
              <a:t>‹#›</a:t>
            </a:fld>
            <a:endParaRPr lang="en-US"/>
          </a:p>
        </p:txBody>
      </p:sp>
    </p:spTree>
    <p:extLst>
      <p:ext uri="{BB962C8B-B14F-4D97-AF65-F5344CB8AC3E}">
        <p14:creationId xmlns:p14="http://schemas.microsoft.com/office/powerpoint/2010/main" val="32426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066F4-9723-4399-BBCD-C08710F82B7E}" type="slidenum">
              <a:rPr lang="en-US" smtClean="0"/>
              <a:pPr/>
              <a:t>8</a:t>
            </a:fld>
            <a:endParaRPr lang="en-US"/>
          </a:p>
        </p:txBody>
      </p:sp>
    </p:spTree>
    <p:extLst>
      <p:ext uri="{BB962C8B-B14F-4D97-AF65-F5344CB8AC3E}">
        <p14:creationId xmlns:p14="http://schemas.microsoft.com/office/powerpoint/2010/main" val="4265282554"/>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2.xml"/>
  <Relationship Id="rId2" Type="http://schemas.openxmlformats.org/officeDocument/2006/relationships/image" Target="../media/image2.jpeg"/>
  <Relationship Id="rId3" Type="http://schemas.openxmlformats.org/officeDocument/2006/relationships/image" Target="../media/image1.png"/>
</Relationships>

</file>

<file path=ppt/slideLayouts/_rels/slideLayout26.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7.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29.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8.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39.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4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42.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51.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52.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53.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54.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55.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2.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3.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4.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5.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6.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7.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68.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4.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5.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6.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7.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8.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79.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81.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86.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87.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88.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89.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91.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92.xml.rels><?xml version="1.0" encoding="UTF-8"?>

<Relationships xmlns="http://schemas.openxmlformats.org/package/2006/relationships">
  <Relationship Id="rId1" Type="http://schemas.openxmlformats.org/officeDocument/2006/relationships/slideMaster" Target="../slideMasters/slideMaster7.xml"/>
</Relationships>

</file>

<file path=ppt/slideLayouts/_rels/slideLayout93.xml.rels><?xml version="1.0" encoding="UTF-8"?>

<Relationships xmlns="http://schemas.openxmlformats.org/package/2006/relationships">
  <Relationship Id="rId1" Type="http://schemas.openxmlformats.org/officeDocument/2006/relationships/slideMaster" Target="../slideMasters/slideMaster7.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90AAFDF-9C44-471A-B4DF-C28BEE5719C1}"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82464A-91BD-4EC1-8160-ADCAD7ACCA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56180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8E2968-6E77-4551-9CE1-FC0DA3828DDE}"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C585C9-2A84-4BD2-BFEC-9CCB3184C27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95913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AF7F66D-B533-47B0-BF37-98D20B4B8E34}"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D39576-2F28-4AAF-82F7-7875E78A0766}"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00292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351FCF4C-4F8E-4845-862F-0E0FE31F5B9F}"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483F9-EAD1-42B8-B260-663EE86D1BA9}"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32894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778C011-79D7-4D10-BABC-A668BC32ABA5}"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49C3AB-51DB-41A6-84DC-56D4503B888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599195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AF32A76-56A7-45F0-A6AC-61EF83724697}" type="slidenum">
              <a:rPr lang="en-US"/>
              <a:pPr>
                <a:defRPr/>
              </a:pPr>
              <a:t>‹#›</a:t>
            </a:fld>
            <a:endParaRPr lang="en-US"/>
          </a:p>
        </p:txBody>
      </p:sp>
    </p:spTree>
    <p:extLst>
      <p:ext uri="{BB962C8B-B14F-4D97-AF65-F5344CB8AC3E}">
        <p14:creationId xmlns:p14="http://schemas.microsoft.com/office/powerpoint/2010/main" val="2147736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0F2FB87-9B5B-416D-86AB-11010D411C7F}" type="slidenum">
              <a:rPr lang="en-US"/>
              <a:pPr>
                <a:defRPr/>
              </a:pPr>
              <a:t>‹#›</a:t>
            </a:fld>
            <a:endParaRPr lang="en-US"/>
          </a:p>
        </p:txBody>
      </p:sp>
    </p:spTree>
    <p:extLst>
      <p:ext uri="{BB962C8B-B14F-4D97-AF65-F5344CB8AC3E}">
        <p14:creationId xmlns:p14="http://schemas.microsoft.com/office/powerpoint/2010/main" val="3394612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43F2711-8D10-430D-AF2B-0B84077D30CB}" type="slidenum">
              <a:rPr lang="en-US"/>
              <a:pPr>
                <a:defRPr/>
              </a:pPr>
              <a:t>‹#›</a:t>
            </a:fld>
            <a:endParaRPr lang="en-US"/>
          </a:p>
        </p:txBody>
      </p:sp>
    </p:spTree>
    <p:extLst>
      <p:ext uri="{BB962C8B-B14F-4D97-AF65-F5344CB8AC3E}">
        <p14:creationId xmlns:p14="http://schemas.microsoft.com/office/powerpoint/2010/main" val="1365007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1148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17C21F9-4318-4009-9D64-BA24EAFC3FC2}" type="slidenum">
              <a:rPr lang="en-US"/>
              <a:pPr>
                <a:defRPr/>
              </a:pPr>
              <a:t>‹#›</a:t>
            </a:fld>
            <a:endParaRPr lang="en-US"/>
          </a:p>
        </p:txBody>
      </p:sp>
    </p:spTree>
    <p:extLst>
      <p:ext uri="{BB962C8B-B14F-4D97-AF65-F5344CB8AC3E}">
        <p14:creationId xmlns:p14="http://schemas.microsoft.com/office/powerpoint/2010/main" val="2813525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0994385-E067-483D-901C-1CF6076E84D8}" type="slidenum">
              <a:rPr lang="en-US"/>
              <a:pPr>
                <a:defRPr/>
              </a:pPr>
              <a:t>‹#›</a:t>
            </a:fld>
            <a:endParaRPr lang="en-US"/>
          </a:p>
        </p:txBody>
      </p:sp>
    </p:spTree>
    <p:extLst>
      <p:ext uri="{BB962C8B-B14F-4D97-AF65-F5344CB8AC3E}">
        <p14:creationId xmlns:p14="http://schemas.microsoft.com/office/powerpoint/2010/main" val="3166926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486B781-1FB8-4090-9295-F4020E949372}" type="slidenum">
              <a:rPr lang="en-US"/>
              <a:pPr>
                <a:defRPr/>
              </a:pPr>
              <a:t>‹#›</a:t>
            </a:fld>
            <a:endParaRPr lang="en-US"/>
          </a:p>
        </p:txBody>
      </p:sp>
    </p:spTree>
    <p:extLst>
      <p:ext uri="{BB962C8B-B14F-4D97-AF65-F5344CB8AC3E}">
        <p14:creationId xmlns:p14="http://schemas.microsoft.com/office/powerpoint/2010/main" val="186500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4161B68-E52E-4219-915D-3FE6CD781C95}"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676B24-0F67-4B4E-AC50-6E5BF3CAFFF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535098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0A613939-942D-41E7-BECE-9859F086D4BB}" type="slidenum">
              <a:rPr lang="en-US"/>
              <a:pPr>
                <a:defRPr/>
              </a:pPr>
              <a:t>‹#›</a:t>
            </a:fld>
            <a:endParaRPr lang="en-US"/>
          </a:p>
        </p:txBody>
      </p:sp>
    </p:spTree>
    <p:extLst>
      <p:ext uri="{BB962C8B-B14F-4D97-AF65-F5344CB8AC3E}">
        <p14:creationId xmlns:p14="http://schemas.microsoft.com/office/powerpoint/2010/main" val="1023084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marL="342900" indent="-342900">
              <a:buClr>
                <a:schemeClr val="accent2"/>
              </a:buClr>
              <a:buFont typeface="Arial" pitchFamily="34" charset="0"/>
              <a:buChar char="•"/>
              <a:defRPr sz="2000"/>
            </a:lvl1pPr>
            <a:lvl2pPr marL="749300" indent="-292100">
              <a:buClr>
                <a:schemeClr val="accent2"/>
              </a:buClr>
              <a:buFont typeface="Arial" pitchFamily="34" charset="0"/>
              <a:buChar char="•"/>
              <a:defRPr sz="2000"/>
            </a:lvl2pPr>
            <a:lvl3pPr marL="1143000" indent="-228600">
              <a:buClr>
                <a:schemeClr val="accent2"/>
              </a:buClr>
              <a:buFont typeface="Arial" pitchFamily="34" charset="0"/>
              <a:buChar char="•"/>
              <a:defRPr sz="2000"/>
            </a:lvl3pPr>
            <a:lvl4pPr marL="1600200" indent="-228600">
              <a:buClr>
                <a:schemeClr val="accent2"/>
              </a:buClr>
              <a:buFont typeface="Arial" pitchFamily="34" charset="0"/>
              <a:buChar char="•"/>
              <a:defRPr sz="2000"/>
            </a:lvl4pPr>
            <a:lvl5pPr marL="2057400" indent="-228600">
              <a:buClr>
                <a:schemeClr val="accent2"/>
              </a:buClr>
              <a:buFont typeface="Arial" pitchFamily="34" charset="0"/>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3976A2E-84A0-461C-88E9-7EFE8A898678}" type="slidenum">
              <a:rPr lang="en-US"/>
              <a:pPr>
                <a:defRPr/>
              </a:pPr>
              <a:t>‹#›</a:t>
            </a:fld>
            <a:endParaRPr lang="en-US"/>
          </a:p>
        </p:txBody>
      </p:sp>
    </p:spTree>
    <p:extLst>
      <p:ext uri="{BB962C8B-B14F-4D97-AF65-F5344CB8AC3E}">
        <p14:creationId xmlns:p14="http://schemas.microsoft.com/office/powerpoint/2010/main" val="562840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50825C1-9428-4CF1-911D-90D0430CB74A}" type="slidenum">
              <a:rPr lang="en-US"/>
              <a:pPr>
                <a:defRPr/>
              </a:pPr>
              <a:t>‹#›</a:t>
            </a:fld>
            <a:endParaRPr lang="en-US"/>
          </a:p>
        </p:txBody>
      </p:sp>
    </p:spTree>
    <p:extLst>
      <p:ext uri="{BB962C8B-B14F-4D97-AF65-F5344CB8AC3E}">
        <p14:creationId xmlns:p14="http://schemas.microsoft.com/office/powerpoint/2010/main" val="2429247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44212C9-CED9-437B-B870-AFC80767160A}" type="slidenum">
              <a:rPr lang="en-US"/>
              <a:pPr>
                <a:defRPr/>
              </a:pPr>
              <a:t>‹#›</a:t>
            </a:fld>
            <a:endParaRPr lang="en-US"/>
          </a:p>
        </p:txBody>
      </p:sp>
    </p:spTree>
    <p:extLst>
      <p:ext uri="{BB962C8B-B14F-4D97-AF65-F5344CB8AC3E}">
        <p14:creationId xmlns:p14="http://schemas.microsoft.com/office/powerpoint/2010/main" val="3046462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6134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FA46041-4CDD-4E98-A946-E09E8C7A55A5}" type="slidenum">
              <a:rPr lang="en-US"/>
              <a:pPr>
                <a:defRPr/>
              </a:pPr>
              <a:t>‹#›</a:t>
            </a:fld>
            <a:endParaRPr lang="en-US"/>
          </a:p>
        </p:txBody>
      </p:sp>
    </p:spTree>
    <p:extLst>
      <p:ext uri="{BB962C8B-B14F-4D97-AF65-F5344CB8AC3E}">
        <p14:creationId xmlns:p14="http://schemas.microsoft.com/office/powerpoint/2010/main" val="2882332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flower5 small"/>
          <p:cNvPicPr>
            <a:picLocks noChangeAspect="1" noChangeArrowheads="1"/>
          </p:cNvPicPr>
          <p:nvPr/>
        </p:nvPicPr>
        <p:blipFill>
          <a:blip r:embed="rId2">
            <a:extLst>
              <a:ext uri="{28A0092B-C50C-407E-A947-70E740481C1C}">
                <a14:useLocalDpi xmlns:a14="http://schemas.microsoft.com/office/drawing/2010/main" val="0"/>
              </a:ext>
            </a:extLst>
          </a:blip>
          <a:srcRect l="51479" t="15384" b="33333"/>
          <a:stretch>
            <a:fillRect/>
          </a:stretch>
        </p:blipFill>
        <p:spPr bwMode="auto">
          <a:xfrm>
            <a:off x="6781800" y="4471988"/>
            <a:ext cx="236696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t="11472" b="2867"/>
          <a:stretch>
            <a:fillRect/>
          </a:stretch>
        </p:blipFill>
        <p:spPr bwMode="auto">
          <a:xfrm>
            <a:off x="6934200" y="381000"/>
            <a:ext cx="20939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subTitle" idx="1"/>
          </p:nvPr>
        </p:nvSpPr>
        <p:spPr>
          <a:xfrm>
            <a:off x="457200" y="3352800"/>
            <a:ext cx="6400800" cy="1752600"/>
          </a:xfrm>
        </p:spPr>
        <p:txBody>
          <a:bodyPr/>
          <a:lstStyle>
            <a:lvl1pPr marL="0" indent="0">
              <a:buFont typeface="Arial" charset="0"/>
              <a:buNone/>
              <a:defRPr/>
            </a:lvl1pPr>
          </a:lstStyle>
          <a:p>
            <a:r>
              <a:rPr lang="en-US"/>
              <a:t>Click to edit Master subtitle style</a:t>
            </a:r>
          </a:p>
        </p:txBody>
      </p:sp>
      <p:sp>
        <p:nvSpPr>
          <p:cNvPr id="8194" name="Rectangle 2"/>
          <p:cNvSpPr>
            <a:spLocks noGrp="1" noChangeArrowheads="1"/>
          </p:cNvSpPr>
          <p:nvPr>
            <p:ph type="ctrTitle"/>
          </p:nvPr>
        </p:nvSpPr>
        <p:spPr>
          <a:xfrm>
            <a:off x="457200" y="1219200"/>
            <a:ext cx="7772400" cy="2057400"/>
          </a:xfrm>
        </p:spPr>
        <p:txBody>
          <a:bodyPr anchor="t"/>
          <a:lstStyle>
            <a:lvl1pPr>
              <a:defRPr sz="4600"/>
            </a:lvl1pPr>
          </a:lstStyle>
          <a:p>
            <a:r>
              <a:rPr lang="en-US"/>
              <a:t>Click to edit Master title style</a:t>
            </a:r>
          </a:p>
        </p:txBody>
      </p:sp>
    </p:spTree>
    <p:extLst>
      <p:ext uri="{BB962C8B-B14F-4D97-AF65-F5344CB8AC3E}">
        <p14:creationId xmlns:p14="http://schemas.microsoft.com/office/powerpoint/2010/main" val="3511943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81000"/>
            <a:ext cx="83820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5F55973-A8D0-456F-A506-6FB90B927369}" type="slidenum">
              <a:rPr lang="en-US"/>
              <a:pPr>
                <a:defRPr/>
              </a:pPr>
              <a:t>‹#›</a:t>
            </a:fld>
            <a:endParaRPr lang="en-US"/>
          </a:p>
        </p:txBody>
      </p:sp>
    </p:spTree>
    <p:extLst>
      <p:ext uri="{BB962C8B-B14F-4D97-AF65-F5344CB8AC3E}">
        <p14:creationId xmlns:p14="http://schemas.microsoft.com/office/powerpoint/2010/main" val="4170054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416675" cy="1828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362200"/>
            <a:ext cx="41148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43400"/>
            <a:ext cx="4114800" cy="182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00B640BA-FA7C-4002-BE3B-BF522A4C4CE9}" type="slidenum">
              <a:rPr lang="en-US"/>
              <a:pPr>
                <a:defRPr/>
              </a:pPr>
              <a:t>‹#›</a:t>
            </a:fld>
            <a:endParaRPr lang="en-US"/>
          </a:p>
        </p:txBody>
      </p:sp>
    </p:spTree>
    <p:extLst>
      <p:ext uri="{BB962C8B-B14F-4D97-AF65-F5344CB8AC3E}">
        <p14:creationId xmlns:p14="http://schemas.microsoft.com/office/powerpoint/2010/main" val="2000974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6416675" cy="1828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114800" cy="3810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E3AD8A0-8D26-4582-B517-4906B6F9DCAA}" type="slidenum">
              <a:rPr lang="en-US"/>
              <a:pPr>
                <a:defRPr/>
              </a:pPr>
              <a:t>‹#›</a:t>
            </a:fld>
            <a:endParaRPr lang="en-US"/>
          </a:p>
        </p:txBody>
      </p:sp>
    </p:spTree>
    <p:extLst>
      <p:ext uri="{BB962C8B-B14F-4D97-AF65-F5344CB8AC3E}">
        <p14:creationId xmlns:p14="http://schemas.microsoft.com/office/powerpoint/2010/main" val="3294095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90AAFDF-9C44-471A-B4DF-C28BEE5719C1}"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82464A-91BD-4EC1-8160-ADCAD7ACCA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37856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ACC831A-C070-4A7E-A234-4C3A65BA4415}"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29B3F5-CB5A-4E9E-9A6F-6F53487A888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513646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4161B68-E52E-4219-915D-3FE6CD781C95}"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676B24-0F67-4B4E-AC50-6E5BF3CAFFF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513511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ACC831A-C070-4A7E-A234-4C3A65BA4415}"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29B3F5-CB5A-4E9E-9A6F-6F53487A888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818596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DD69898-930F-4D54-9E77-6F374EF708C6}"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98E1A9-9D81-4F22-B012-7B2AD12C669C}"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178647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424909E-7425-4A9D-A567-8CE3E16029CB}" type="datetime1">
              <a:rPr lang="en-US">
                <a:solidFill>
                  <a:srgbClr val="000000"/>
                </a:solidFill>
              </a:rPr>
              <a:pPr>
                <a:defRPr/>
              </a:pPr>
              <a:t>8/30/2013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1BB059-94C9-4A3A-BE4B-693097DA5DEB}"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290396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B683969-2308-4EDB-998D-EBB321AC45F7}" type="datetime1">
              <a:rPr lang="en-US">
                <a:solidFill>
                  <a:srgbClr val="000000"/>
                </a:solidFill>
              </a:rPr>
              <a:pPr>
                <a:defRPr/>
              </a:pPr>
              <a:t>8/30/2013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841FE3-71A3-40BB-B44D-B2915C91B2D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777553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264DBB-4423-45DA-B764-87AAD9DD1523}" type="datetime1">
              <a:rPr lang="en-US">
                <a:solidFill>
                  <a:srgbClr val="000000"/>
                </a:solidFill>
              </a:rPr>
              <a:pPr>
                <a:defRPr/>
              </a:pPr>
              <a:t>8/30/2013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3EA085-C4E0-4421-8945-50E3611DA65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951349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65A49A-B3CA-4BB2-A426-220FCD1403BE}"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BD94A7-EBD9-42C9-9B78-DC2FB884A906}"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839131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3333F0-7804-48F4-A722-4772057A06B8}"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EEE8D6-6907-4736-A275-FBF63BB33B4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796970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8E2968-6E77-4551-9CE1-FC0DA3828DDE}"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C585C9-2A84-4BD2-BFEC-9CCB3184C27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517767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AF7F66D-B533-47B0-BF37-98D20B4B8E34}"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D39576-2F28-4AAF-82F7-7875E78A0766}"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90462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DD69898-930F-4D54-9E77-6F374EF708C6}"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98E1A9-9D81-4F22-B012-7B2AD12C669C}"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108881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351FCF4C-4F8E-4845-862F-0E0FE31F5B9F}"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483F9-EAD1-42B8-B260-663EE86D1BA9}"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67439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778C011-79D7-4D10-BABC-A668BC32ABA5}"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49C3AB-51DB-41A6-84DC-56D4503B888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655135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90AAFDF-9C44-471A-B4DF-C28BEE5719C1}"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82464A-91BD-4EC1-8160-ADCAD7ACCA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716475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4161B68-E52E-4219-915D-3FE6CD781C95}"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676B24-0F67-4B4E-AC50-6E5BF3CAFFF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1485952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ACC831A-C070-4A7E-A234-4C3A65BA4415}"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29B3F5-CB5A-4E9E-9A6F-6F53487A888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183918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DD69898-930F-4D54-9E77-6F374EF708C6}"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98E1A9-9D81-4F22-B012-7B2AD12C669C}"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921252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424909E-7425-4A9D-A567-8CE3E16029CB}" type="datetime1">
              <a:rPr lang="en-US">
                <a:solidFill>
                  <a:srgbClr val="000000"/>
                </a:solidFill>
              </a:rPr>
              <a:pPr>
                <a:defRPr/>
              </a:pPr>
              <a:t>8/30/2013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1BB059-94C9-4A3A-BE4B-693097DA5DEB}"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823901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B683969-2308-4EDB-998D-EBB321AC45F7}" type="datetime1">
              <a:rPr lang="en-US">
                <a:solidFill>
                  <a:srgbClr val="000000"/>
                </a:solidFill>
              </a:rPr>
              <a:pPr>
                <a:defRPr/>
              </a:pPr>
              <a:t>8/30/2013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841FE3-71A3-40BB-B44D-B2915C91B2D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016936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264DBB-4423-45DA-B764-87AAD9DD1523}" type="datetime1">
              <a:rPr lang="en-US">
                <a:solidFill>
                  <a:srgbClr val="000000"/>
                </a:solidFill>
              </a:rPr>
              <a:pPr>
                <a:defRPr/>
              </a:pPr>
              <a:t>8/30/2013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3EA085-C4E0-4421-8945-50E3611DA65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7515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65A49A-B3CA-4BB2-A426-220FCD1403BE}"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BD94A7-EBD9-42C9-9B78-DC2FB884A906}"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9106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424909E-7425-4A9D-A567-8CE3E16029CB}" type="datetime1">
              <a:rPr lang="en-US">
                <a:solidFill>
                  <a:srgbClr val="000000"/>
                </a:solidFill>
              </a:rPr>
              <a:pPr>
                <a:defRPr/>
              </a:pPr>
              <a:t>8/30/2013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1BB059-94C9-4A3A-BE4B-693097DA5DEB}"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6826077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3333F0-7804-48F4-A722-4772057A06B8}"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EEE8D6-6907-4736-A275-FBF63BB33B4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0069856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8E2968-6E77-4551-9CE1-FC0DA3828DDE}"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C585C9-2A84-4BD2-BFEC-9CCB3184C27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6023147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AF7F66D-B533-47B0-BF37-98D20B4B8E34}"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D39576-2F28-4AAF-82F7-7875E78A0766}"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4716767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351FCF4C-4F8E-4845-862F-0E0FE31F5B9F}"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483F9-EAD1-42B8-B260-663EE86D1BA9}"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6452842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778C011-79D7-4D10-BABC-A668BC32ABA5}"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49C3AB-51DB-41A6-84DC-56D4503B888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592579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90AAFDF-9C44-471A-B4DF-C28BEE5719C1}"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82464A-91BD-4EC1-8160-ADCAD7ACCA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5803648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4161B68-E52E-4219-915D-3FE6CD781C95}"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676B24-0F67-4B4E-AC50-6E5BF3CAFFF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280486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ACC831A-C070-4A7E-A234-4C3A65BA4415}"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29B3F5-CB5A-4E9E-9A6F-6F53487A888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3146436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DD69898-930F-4D54-9E77-6F374EF708C6}"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98E1A9-9D81-4F22-B012-7B2AD12C669C}"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8025979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424909E-7425-4A9D-A567-8CE3E16029CB}" type="datetime1">
              <a:rPr lang="en-US">
                <a:solidFill>
                  <a:srgbClr val="000000"/>
                </a:solidFill>
              </a:rPr>
              <a:pPr>
                <a:defRPr/>
              </a:pPr>
              <a:t>8/30/2013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1BB059-94C9-4A3A-BE4B-693097DA5DEB}"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13654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B683969-2308-4EDB-998D-EBB321AC45F7}" type="datetime1">
              <a:rPr lang="en-US">
                <a:solidFill>
                  <a:srgbClr val="000000"/>
                </a:solidFill>
              </a:rPr>
              <a:pPr>
                <a:defRPr/>
              </a:pPr>
              <a:t>8/30/2013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841FE3-71A3-40BB-B44D-B2915C91B2D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081479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B683969-2308-4EDB-998D-EBB321AC45F7}" type="datetime1">
              <a:rPr lang="en-US">
                <a:solidFill>
                  <a:srgbClr val="000000"/>
                </a:solidFill>
              </a:rPr>
              <a:pPr>
                <a:defRPr/>
              </a:pPr>
              <a:t>8/30/2013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841FE3-71A3-40BB-B44D-B2915C91B2D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8163180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264DBB-4423-45DA-B764-87AAD9DD1523}" type="datetime1">
              <a:rPr lang="en-US">
                <a:solidFill>
                  <a:srgbClr val="000000"/>
                </a:solidFill>
              </a:rPr>
              <a:pPr>
                <a:defRPr/>
              </a:pPr>
              <a:t>8/30/2013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3EA085-C4E0-4421-8945-50E3611DA65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7146705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65A49A-B3CA-4BB2-A426-220FCD1403BE}"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BD94A7-EBD9-42C9-9B78-DC2FB884A906}"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7109422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3333F0-7804-48F4-A722-4772057A06B8}"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EEE8D6-6907-4736-A275-FBF63BB33B4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2289602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8E2968-6E77-4551-9CE1-FC0DA3828DDE}"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C585C9-2A84-4BD2-BFEC-9CCB3184C27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057362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AF7F66D-B533-47B0-BF37-98D20B4B8E34}"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D39576-2F28-4AAF-82F7-7875E78A0766}"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587541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351FCF4C-4F8E-4845-862F-0E0FE31F5B9F}"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483F9-EAD1-42B8-B260-663EE86D1BA9}"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1170295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778C011-79D7-4D10-BABC-A668BC32ABA5}"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49C3AB-51DB-41A6-84DC-56D4503B888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1323415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90AAFDF-9C44-471A-B4DF-C28BEE5719C1}"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82464A-91BD-4EC1-8160-ADCAD7ACCA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2750654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4161B68-E52E-4219-915D-3FE6CD781C95}"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676B24-0F67-4B4E-AC50-6E5BF3CAFFF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50876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264DBB-4423-45DA-B764-87AAD9DD1523}" type="datetime1">
              <a:rPr lang="en-US">
                <a:solidFill>
                  <a:srgbClr val="000000"/>
                </a:solidFill>
              </a:rPr>
              <a:pPr>
                <a:defRPr/>
              </a:pPr>
              <a:t>8/30/2013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3EA085-C4E0-4421-8945-50E3611DA65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1611647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ACC831A-C070-4A7E-A234-4C3A65BA4415}"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29B3F5-CB5A-4E9E-9A6F-6F53487A888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9212282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DD69898-930F-4D54-9E77-6F374EF708C6}"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98E1A9-9D81-4F22-B012-7B2AD12C669C}"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4225780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424909E-7425-4A9D-A567-8CE3E16029CB}" type="datetime1">
              <a:rPr lang="en-US">
                <a:solidFill>
                  <a:srgbClr val="000000"/>
                </a:solidFill>
              </a:rPr>
              <a:pPr>
                <a:defRPr/>
              </a:pPr>
              <a:t>8/30/2013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1BB059-94C9-4A3A-BE4B-693097DA5DEB}"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4708220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B683969-2308-4EDB-998D-EBB321AC45F7}" type="datetime1">
              <a:rPr lang="en-US">
                <a:solidFill>
                  <a:srgbClr val="000000"/>
                </a:solidFill>
              </a:rPr>
              <a:pPr>
                <a:defRPr/>
              </a:pPr>
              <a:t>8/30/2013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841FE3-71A3-40BB-B44D-B2915C91B2D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3359108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264DBB-4423-45DA-B764-87AAD9DD1523}" type="datetime1">
              <a:rPr lang="en-US">
                <a:solidFill>
                  <a:srgbClr val="000000"/>
                </a:solidFill>
              </a:rPr>
              <a:pPr>
                <a:defRPr/>
              </a:pPr>
              <a:t>8/30/2013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3EA085-C4E0-4421-8945-50E3611DA65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1775337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65A49A-B3CA-4BB2-A426-220FCD1403BE}"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BD94A7-EBD9-42C9-9B78-DC2FB884A906}"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5860426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3333F0-7804-48F4-A722-4772057A06B8}"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EEE8D6-6907-4736-A275-FBF63BB33B4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630300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8E2968-6E77-4551-9CE1-FC0DA3828DDE}"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C585C9-2A84-4BD2-BFEC-9CCB3184C27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3537486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AF7F66D-B533-47B0-BF37-98D20B4B8E34}"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D39576-2F28-4AAF-82F7-7875E78A0766}"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8520786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351FCF4C-4F8E-4845-862F-0E0FE31F5B9F}"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483F9-EAD1-42B8-B260-663EE86D1BA9}"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51975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65A49A-B3CA-4BB2-A426-220FCD1403BE}"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BD94A7-EBD9-42C9-9B78-DC2FB884A906}"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7504694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778C011-79D7-4D10-BABC-A668BC32ABA5}"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49C3AB-51DB-41A6-84DC-56D4503B888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282355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90AAFDF-9C44-471A-B4DF-C28BEE5719C1}"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82464A-91BD-4EC1-8160-ADCAD7ACCA5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6628489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4161B68-E52E-4219-915D-3FE6CD781C95}"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676B24-0F67-4B4E-AC50-6E5BF3CAFFF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8031984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ACC831A-C070-4A7E-A234-4C3A65BA4415}"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29B3F5-CB5A-4E9E-9A6F-6F53487A888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11440946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DD69898-930F-4D54-9E77-6F374EF708C6}"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98E1A9-9D81-4F22-B012-7B2AD12C669C}"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4435937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424909E-7425-4A9D-A567-8CE3E16029CB}" type="datetime1">
              <a:rPr lang="en-US">
                <a:solidFill>
                  <a:srgbClr val="000000"/>
                </a:solidFill>
              </a:rPr>
              <a:pPr>
                <a:defRPr/>
              </a:pPr>
              <a:t>8/30/2013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91BB059-94C9-4A3A-BE4B-693097DA5DEB}"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1910591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B683969-2308-4EDB-998D-EBB321AC45F7}" type="datetime1">
              <a:rPr lang="en-US">
                <a:solidFill>
                  <a:srgbClr val="000000"/>
                </a:solidFill>
              </a:rPr>
              <a:pPr>
                <a:defRPr/>
              </a:pPr>
              <a:t>8/30/2013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841FE3-71A3-40BB-B44D-B2915C91B2D2}"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5708305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264DBB-4423-45DA-B764-87AAD9DD1523}" type="datetime1">
              <a:rPr lang="en-US">
                <a:solidFill>
                  <a:srgbClr val="000000"/>
                </a:solidFill>
              </a:rPr>
              <a:pPr>
                <a:defRPr/>
              </a:pPr>
              <a:t>8/30/2013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3EA085-C4E0-4421-8945-50E3611DA655}"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6127401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65A49A-B3CA-4BB2-A426-220FCD1403BE}"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BD94A7-EBD9-42C9-9B78-DC2FB884A906}"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1970220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3333F0-7804-48F4-A722-4772057A06B8}"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EEE8D6-6907-4736-A275-FBF63BB33B4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647474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63333F0-7804-48F4-A722-4772057A06B8}"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EEE8D6-6907-4736-A275-FBF63BB33B4E}"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3621886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8E2968-6E77-4551-9CE1-FC0DA3828DDE}"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C585C9-2A84-4BD2-BFEC-9CCB3184C27D}"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33156839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AF7F66D-B533-47B0-BF37-98D20B4B8E34}"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D39576-2F28-4AAF-82F7-7875E78A0766}"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7030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351FCF4C-4F8E-4845-862F-0E0FE31F5B9F}" type="datetime1">
              <a:rPr lang="en-US">
                <a:solidFill>
                  <a:srgbClr val="000000"/>
                </a:solidFill>
              </a:rPr>
              <a:pPr>
                <a:defRPr/>
              </a:pPr>
              <a:t>8/30/2013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483F9-EAD1-42B8-B260-663EE86D1BA9}"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4462854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778C011-79D7-4D10-BABC-A668BC32ABA5}" type="datetime1">
              <a:rPr lang="en-US">
                <a:solidFill>
                  <a:srgbClr val="000000"/>
                </a:solidFill>
              </a:rPr>
              <a:pPr>
                <a:defRPr/>
              </a:pPr>
              <a:t>8/30/2013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49C3AB-51DB-41A6-84DC-56D4503B8883}" type="slidenum">
              <a:rPr lang="en-US">
                <a:solidFill>
                  <a:srgbClr val="333399"/>
                </a:solidFill>
              </a:rPr>
              <a:pPr>
                <a:defRPr/>
              </a:pPr>
              <a:t>‹#›</a:t>
            </a:fld>
            <a:endParaRPr lang="en-US">
              <a:solidFill>
                <a:srgbClr val="333399"/>
              </a:solidFill>
            </a:endParaRPr>
          </a:p>
        </p:txBody>
      </p:sp>
    </p:spTree>
    <p:extLst>
      <p:ext uri="{BB962C8B-B14F-4D97-AF65-F5344CB8AC3E}">
        <p14:creationId xmlns:p14="http://schemas.microsoft.com/office/powerpoint/2010/main" val="2277445511"/>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1.xml"/>
  <Relationship Id="rId15" Type="http://schemas.openxmlformats.org/officeDocument/2006/relationships/image" Target="../media/image1.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14.xml"/>
  <Relationship Id="rId10" Type="http://schemas.openxmlformats.org/officeDocument/2006/relationships/slideLayout" Target="../slideLayouts/slideLayout23.xml"/>
  <Relationship Id="rId11" Type="http://schemas.openxmlformats.org/officeDocument/2006/relationships/slideLayout" Target="../slideLayouts/slideLayout24.xml"/>
  <Relationship Id="rId12" Type="http://schemas.openxmlformats.org/officeDocument/2006/relationships/slideLayout" Target="../slideLayouts/slideLayout25.xml"/>
  <Relationship Id="rId13" Type="http://schemas.openxmlformats.org/officeDocument/2006/relationships/slideLayout" Target="../slideLayouts/slideLayout26.xml"/>
  <Relationship Id="rId14" Type="http://schemas.openxmlformats.org/officeDocument/2006/relationships/slideLayout" Target="../slideLayouts/slideLayout27.xml"/>
  <Relationship Id="rId15" Type="http://schemas.openxmlformats.org/officeDocument/2006/relationships/slideLayout" Target="../slideLayouts/slideLayout28.xml"/>
  <Relationship Id="rId16" Type="http://schemas.openxmlformats.org/officeDocument/2006/relationships/theme" Target="../theme/theme2.xml"/>
  <Relationship Id="rId2" Type="http://schemas.openxmlformats.org/officeDocument/2006/relationships/slideLayout" Target="../slideLayouts/slideLayout15.xml"/>
  <Relationship Id="rId3" Type="http://schemas.openxmlformats.org/officeDocument/2006/relationships/slideLayout" Target="../slideLayouts/slideLayout16.xml"/>
  <Relationship Id="rId4" Type="http://schemas.openxmlformats.org/officeDocument/2006/relationships/slideLayout" Target="../slideLayouts/slideLayout17.xml"/>
  <Relationship Id="rId5" Type="http://schemas.openxmlformats.org/officeDocument/2006/relationships/slideLayout" Target="../slideLayouts/slideLayout18.xml"/>
  <Relationship Id="rId6" Type="http://schemas.openxmlformats.org/officeDocument/2006/relationships/slideLayout" Target="../slideLayouts/slideLayout19.xml"/>
  <Relationship Id="rId7" Type="http://schemas.openxmlformats.org/officeDocument/2006/relationships/slideLayout" Target="../slideLayouts/slideLayout20.xml"/>
  <Relationship Id="rId8" Type="http://schemas.openxmlformats.org/officeDocument/2006/relationships/slideLayout" Target="../slideLayouts/slideLayout21.xml"/>
  <Relationship Id="rId9" Type="http://schemas.openxmlformats.org/officeDocument/2006/relationships/slideLayout" Target="../slideLayouts/slideLayout22.xml"/>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29.xml"/>
  <Relationship Id="rId10" Type="http://schemas.openxmlformats.org/officeDocument/2006/relationships/slideLayout" Target="../slideLayouts/slideLayout38.xml"/>
  <Relationship Id="rId11" Type="http://schemas.openxmlformats.org/officeDocument/2006/relationships/slideLayout" Target="../slideLayouts/slideLayout39.xml"/>
  <Relationship Id="rId12" Type="http://schemas.openxmlformats.org/officeDocument/2006/relationships/slideLayout" Target="../slideLayouts/slideLayout40.xml"/>
  <Relationship Id="rId13" Type="http://schemas.openxmlformats.org/officeDocument/2006/relationships/slideLayout" Target="../slideLayouts/slideLayout41.xml"/>
  <Relationship Id="rId14" Type="http://schemas.openxmlformats.org/officeDocument/2006/relationships/theme" Target="../theme/theme3.xml"/>
  <Relationship Id="rId15" Type="http://schemas.openxmlformats.org/officeDocument/2006/relationships/image" Target="../media/image1.png"/>
  <Relationship Id="rId2" Type="http://schemas.openxmlformats.org/officeDocument/2006/relationships/slideLayout" Target="../slideLayouts/slideLayout30.xml"/>
  <Relationship Id="rId3" Type="http://schemas.openxmlformats.org/officeDocument/2006/relationships/slideLayout" Target="../slideLayouts/slideLayout31.xml"/>
  <Relationship Id="rId4" Type="http://schemas.openxmlformats.org/officeDocument/2006/relationships/slideLayout" Target="../slideLayouts/slideLayout32.xml"/>
  <Relationship Id="rId5" Type="http://schemas.openxmlformats.org/officeDocument/2006/relationships/slideLayout" Target="../slideLayouts/slideLayout33.xml"/>
  <Relationship Id="rId6" Type="http://schemas.openxmlformats.org/officeDocument/2006/relationships/slideLayout" Target="../slideLayouts/slideLayout34.xml"/>
  <Relationship Id="rId7" Type="http://schemas.openxmlformats.org/officeDocument/2006/relationships/slideLayout" Target="../slideLayouts/slideLayout35.xml"/>
  <Relationship Id="rId8" Type="http://schemas.openxmlformats.org/officeDocument/2006/relationships/slideLayout" Target="../slideLayouts/slideLayout36.xml"/>
  <Relationship Id="rId9" Type="http://schemas.openxmlformats.org/officeDocument/2006/relationships/slideLayout" Target="../slideLayouts/slideLayout37.xml"/>
</Relationships>

</file>

<file path=ppt/slideMasters/_rels/slideMaster4.xml.rels><?xml version="1.0" encoding="UTF-8"?>

<Relationships xmlns="http://schemas.openxmlformats.org/package/2006/relationships">
  <Relationship Id="rId1" Type="http://schemas.openxmlformats.org/officeDocument/2006/relationships/slideLayout" Target="../slideLayouts/slideLayout42.xml"/>
  <Relationship Id="rId10" Type="http://schemas.openxmlformats.org/officeDocument/2006/relationships/slideLayout" Target="../slideLayouts/slideLayout51.xml"/>
  <Relationship Id="rId11" Type="http://schemas.openxmlformats.org/officeDocument/2006/relationships/slideLayout" Target="../slideLayouts/slideLayout52.xml"/>
  <Relationship Id="rId12" Type="http://schemas.openxmlformats.org/officeDocument/2006/relationships/slideLayout" Target="../slideLayouts/slideLayout53.xml"/>
  <Relationship Id="rId13" Type="http://schemas.openxmlformats.org/officeDocument/2006/relationships/slideLayout" Target="../slideLayouts/slideLayout54.xml"/>
  <Relationship Id="rId14" Type="http://schemas.openxmlformats.org/officeDocument/2006/relationships/theme" Target="../theme/theme4.xml"/>
  <Relationship Id="rId15" Type="http://schemas.openxmlformats.org/officeDocument/2006/relationships/image" Target="../media/image1.png"/>
  <Relationship Id="rId2" Type="http://schemas.openxmlformats.org/officeDocument/2006/relationships/slideLayout" Target="../slideLayouts/slideLayout43.xml"/>
  <Relationship Id="rId3" Type="http://schemas.openxmlformats.org/officeDocument/2006/relationships/slideLayout" Target="../slideLayouts/slideLayout44.xml"/>
  <Relationship Id="rId4" Type="http://schemas.openxmlformats.org/officeDocument/2006/relationships/slideLayout" Target="../slideLayouts/slideLayout45.xml"/>
  <Relationship Id="rId5" Type="http://schemas.openxmlformats.org/officeDocument/2006/relationships/slideLayout" Target="../slideLayouts/slideLayout46.xml"/>
  <Relationship Id="rId6" Type="http://schemas.openxmlformats.org/officeDocument/2006/relationships/slideLayout" Target="../slideLayouts/slideLayout47.xml"/>
  <Relationship Id="rId7" Type="http://schemas.openxmlformats.org/officeDocument/2006/relationships/slideLayout" Target="../slideLayouts/slideLayout48.xml"/>
  <Relationship Id="rId8" Type="http://schemas.openxmlformats.org/officeDocument/2006/relationships/slideLayout" Target="../slideLayouts/slideLayout49.xml"/>
  <Relationship Id="rId9" Type="http://schemas.openxmlformats.org/officeDocument/2006/relationships/slideLayout" Target="../slideLayouts/slideLayout50.xml"/>
</Relationships>

</file>

<file path=ppt/slideMasters/_rels/slideMaster5.xml.rels><?xml version="1.0" encoding="UTF-8"?>

<Relationships xmlns="http://schemas.openxmlformats.org/package/2006/relationships">
  <Relationship Id="rId1" Type="http://schemas.openxmlformats.org/officeDocument/2006/relationships/slideLayout" Target="../slideLayouts/slideLayout55.xml"/>
  <Relationship Id="rId10" Type="http://schemas.openxmlformats.org/officeDocument/2006/relationships/slideLayout" Target="../slideLayouts/slideLayout64.xml"/>
  <Relationship Id="rId11" Type="http://schemas.openxmlformats.org/officeDocument/2006/relationships/slideLayout" Target="../slideLayouts/slideLayout65.xml"/>
  <Relationship Id="rId12" Type="http://schemas.openxmlformats.org/officeDocument/2006/relationships/slideLayout" Target="../slideLayouts/slideLayout66.xml"/>
  <Relationship Id="rId13" Type="http://schemas.openxmlformats.org/officeDocument/2006/relationships/slideLayout" Target="../slideLayouts/slideLayout67.xml"/>
  <Relationship Id="rId14" Type="http://schemas.openxmlformats.org/officeDocument/2006/relationships/theme" Target="../theme/theme5.xml"/>
  <Relationship Id="rId15" Type="http://schemas.openxmlformats.org/officeDocument/2006/relationships/image" Target="../media/image1.png"/>
  <Relationship Id="rId2" Type="http://schemas.openxmlformats.org/officeDocument/2006/relationships/slideLayout" Target="../slideLayouts/slideLayout56.xml"/>
  <Relationship Id="rId3" Type="http://schemas.openxmlformats.org/officeDocument/2006/relationships/slideLayout" Target="../slideLayouts/slideLayout57.xml"/>
  <Relationship Id="rId4" Type="http://schemas.openxmlformats.org/officeDocument/2006/relationships/slideLayout" Target="../slideLayouts/slideLayout58.xml"/>
  <Relationship Id="rId5" Type="http://schemas.openxmlformats.org/officeDocument/2006/relationships/slideLayout" Target="../slideLayouts/slideLayout59.xml"/>
  <Relationship Id="rId6" Type="http://schemas.openxmlformats.org/officeDocument/2006/relationships/slideLayout" Target="../slideLayouts/slideLayout60.xml"/>
  <Relationship Id="rId7" Type="http://schemas.openxmlformats.org/officeDocument/2006/relationships/slideLayout" Target="../slideLayouts/slideLayout61.xml"/>
  <Relationship Id="rId8" Type="http://schemas.openxmlformats.org/officeDocument/2006/relationships/slideLayout" Target="../slideLayouts/slideLayout62.xml"/>
  <Relationship Id="rId9" Type="http://schemas.openxmlformats.org/officeDocument/2006/relationships/slideLayout" Target="../slideLayouts/slideLayout63.xml"/>
</Relationships>

</file>

<file path=ppt/slideMasters/_rels/slideMaster6.xml.rels><?xml version="1.0" encoding="UTF-8"?>

<Relationships xmlns="http://schemas.openxmlformats.org/package/2006/relationships">
  <Relationship Id="rId1" Type="http://schemas.openxmlformats.org/officeDocument/2006/relationships/slideLayout" Target="../slideLayouts/slideLayout68.xml"/>
  <Relationship Id="rId10" Type="http://schemas.openxmlformats.org/officeDocument/2006/relationships/slideLayout" Target="../slideLayouts/slideLayout77.xml"/>
  <Relationship Id="rId11" Type="http://schemas.openxmlformats.org/officeDocument/2006/relationships/slideLayout" Target="../slideLayouts/slideLayout78.xml"/>
  <Relationship Id="rId12" Type="http://schemas.openxmlformats.org/officeDocument/2006/relationships/slideLayout" Target="../slideLayouts/slideLayout79.xml"/>
  <Relationship Id="rId13" Type="http://schemas.openxmlformats.org/officeDocument/2006/relationships/slideLayout" Target="../slideLayouts/slideLayout80.xml"/>
  <Relationship Id="rId14" Type="http://schemas.openxmlformats.org/officeDocument/2006/relationships/theme" Target="../theme/theme6.xml"/>
  <Relationship Id="rId15" Type="http://schemas.openxmlformats.org/officeDocument/2006/relationships/image" Target="../media/image1.png"/>
  <Relationship Id="rId2" Type="http://schemas.openxmlformats.org/officeDocument/2006/relationships/slideLayout" Target="../slideLayouts/slideLayout69.xml"/>
  <Relationship Id="rId3" Type="http://schemas.openxmlformats.org/officeDocument/2006/relationships/slideLayout" Target="../slideLayouts/slideLayout70.xml"/>
  <Relationship Id="rId4" Type="http://schemas.openxmlformats.org/officeDocument/2006/relationships/slideLayout" Target="../slideLayouts/slideLayout71.xml"/>
  <Relationship Id="rId5" Type="http://schemas.openxmlformats.org/officeDocument/2006/relationships/slideLayout" Target="../slideLayouts/slideLayout72.xml"/>
  <Relationship Id="rId6" Type="http://schemas.openxmlformats.org/officeDocument/2006/relationships/slideLayout" Target="../slideLayouts/slideLayout73.xml"/>
  <Relationship Id="rId7" Type="http://schemas.openxmlformats.org/officeDocument/2006/relationships/slideLayout" Target="../slideLayouts/slideLayout74.xml"/>
  <Relationship Id="rId8" Type="http://schemas.openxmlformats.org/officeDocument/2006/relationships/slideLayout" Target="../slideLayouts/slideLayout75.xml"/>
  <Relationship Id="rId9" Type="http://schemas.openxmlformats.org/officeDocument/2006/relationships/slideLayout" Target="../slideLayouts/slideLayout76.xml"/>
</Relationships>

</file>

<file path=ppt/slideMasters/_rels/slideMaster7.xml.rels><?xml version="1.0" encoding="UTF-8"?>

<Relationships xmlns="http://schemas.openxmlformats.org/package/2006/relationships">
  <Relationship Id="rId1" Type="http://schemas.openxmlformats.org/officeDocument/2006/relationships/slideLayout" Target="../slideLayouts/slideLayout81.xml"/>
  <Relationship Id="rId10" Type="http://schemas.openxmlformats.org/officeDocument/2006/relationships/slideLayout" Target="../slideLayouts/slideLayout90.xml"/>
  <Relationship Id="rId11" Type="http://schemas.openxmlformats.org/officeDocument/2006/relationships/slideLayout" Target="../slideLayouts/slideLayout91.xml"/>
  <Relationship Id="rId12" Type="http://schemas.openxmlformats.org/officeDocument/2006/relationships/slideLayout" Target="../slideLayouts/slideLayout92.xml"/>
  <Relationship Id="rId13" Type="http://schemas.openxmlformats.org/officeDocument/2006/relationships/slideLayout" Target="../slideLayouts/slideLayout93.xml"/>
  <Relationship Id="rId14" Type="http://schemas.openxmlformats.org/officeDocument/2006/relationships/theme" Target="../theme/theme7.xml"/>
  <Relationship Id="rId15" Type="http://schemas.openxmlformats.org/officeDocument/2006/relationships/image" Target="../media/image1.png"/>
  <Relationship Id="rId2" Type="http://schemas.openxmlformats.org/officeDocument/2006/relationships/slideLayout" Target="../slideLayouts/slideLayout82.xml"/>
  <Relationship Id="rId3" Type="http://schemas.openxmlformats.org/officeDocument/2006/relationships/slideLayout" Target="../slideLayouts/slideLayout83.xml"/>
  <Relationship Id="rId4" Type="http://schemas.openxmlformats.org/officeDocument/2006/relationships/slideLayout" Target="../slideLayouts/slideLayout84.xml"/>
  <Relationship Id="rId5" Type="http://schemas.openxmlformats.org/officeDocument/2006/relationships/slideLayout" Target="../slideLayouts/slideLayout85.xml"/>
  <Relationship Id="rId6" Type="http://schemas.openxmlformats.org/officeDocument/2006/relationships/slideLayout" Target="../slideLayouts/slideLayout86.xml"/>
  <Relationship Id="rId7" Type="http://schemas.openxmlformats.org/officeDocument/2006/relationships/slideLayout" Target="../slideLayouts/slideLayout87.xml"/>
  <Relationship Id="rId8" Type="http://schemas.openxmlformats.org/officeDocument/2006/relationships/slideLayout" Target="../slideLayouts/slideLayout88.xml"/>
  <Relationship Id="rId9" Type="http://schemas.openxmlformats.org/officeDocument/2006/relationships/slideLayout" Target="../slideLayouts/slideLayout8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fontAlgn="base">
              <a:spcBef>
                <a:spcPct val="0"/>
              </a:spcBef>
              <a:spcAft>
                <a:spcPct val="0"/>
              </a:spcAft>
              <a:defRPr/>
            </a:pPr>
            <a:fld id="{8BD6F068-1ACD-4DB9-B29A-B2B9CE4140DB}" type="datetime1">
              <a:rPr lang="en-US">
                <a:solidFill>
                  <a:srgbClr val="000000"/>
                </a:solidFill>
              </a:rPr>
              <a:pPr fontAlgn="base">
                <a:spcBef>
                  <a:spcPct val="0"/>
                </a:spcBef>
                <a:spcAft>
                  <a:spcPct val="0"/>
                </a:spcAft>
                <a:defRPr/>
              </a:pPr>
              <a:t>8/30/2013</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accent2"/>
                </a:solidFill>
                <a:latin typeface="Arial" charset="0"/>
                <a:ea typeface="ＭＳ Ｐゴシック" charset="-128"/>
                <a:cs typeface="+mn-cs"/>
              </a:defRPr>
            </a:lvl1pPr>
          </a:lstStyle>
          <a:p>
            <a:pPr fontAlgn="base">
              <a:spcBef>
                <a:spcPct val="0"/>
              </a:spcBef>
              <a:spcAft>
                <a:spcPct val="0"/>
              </a:spcAft>
              <a:defRPr/>
            </a:pPr>
            <a:fld id="{07EF9D9B-C8C5-440F-9956-1DA780AB808F}" type="slidenum">
              <a:rPr lang="en-US">
                <a:solidFill>
                  <a:srgbClr val="333399"/>
                </a:solidFill>
              </a:rPr>
              <a:pPr fontAlgn="base">
                <a:spcBef>
                  <a:spcPct val="0"/>
                </a:spcBef>
                <a:spcAft>
                  <a:spcPct val="0"/>
                </a:spcAft>
                <a:defRPr/>
              </a:pPr>
              <a:t>‹#›</a:t>
            </a:fld>
            <a:endParaRPr lang="en-US">
              <a:solidFill>
                <a:srgbClr val="333399"/>
              </a:solidFill>
            </a:endParaRPr>
          </a:p>
        </p:txBody>
      </p:sp>
      <p:pic>
        <p:nvPicPr>
          <p:cNvPr id="1031" name="Picture 8"/>
          <p:cNvPicPr>
            <a:picLocks noChangeAspect="1" noChangeArrowheads="1"/>
          </p:cNvPicPr>
          <p:nvPr/>
        </p:nvPicPr>
        <p:blipFill>
          <a:blip r:embed="rId15">
            <a:extLst>
              <a:ext uri="{28A0092B-C50C-407E-A947-70E740481C1C}">
                <a14:useLocalDpi xmlns:a14="http://schemas.microsoft.com/office/drawing/2010/main" val="0"/>
              </a:ext>
            </a:extLst>
          </a:blip>
          <a:srcRect t="11472" b="2867"/>
          <a:stretch>
            <a:fillRect/>
          </a:stretch>
        </p:blipFill>
        <p:spPr bwMode="auto">
          <a:xfrm>
            <a:off x="7010400" y="52388"/>
            <a:ext cx="209391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076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2400">
          <a:solidFill>
            <a:srgbClr val="CC3300"/>
          </a:solidFill>
          <a:latin typeface="+mj-lt"/>
          <a:ea typeface="ＭＳ Ｐゴシック" charset="-128"/>
          <a:cs typeface="ＭＳ Ｐゴシック" charset="-128"/>
        </a:defRPr>
      </a:lvl1pPr>
      <a:lvl2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5pPr>
      <a:lvl6pPr marL="457200" algn="ctr" rtl="0" fontAlgn="base">
        <a:spcBef>
          <a:spcPct val="0"/>
        </a:spcBef>
        <a:spcAft>
          <a:spcPct val="0"/>
        </a:spcAft>
        <a:defRPr sz="3000">
          <a:solidFill>
            <a:srgbClr val="CC3300"/>
          </a:solidFill>
          <a:latin typeface="Arial" pitchFamily="34" charset="0"/>
        </a:defRPr>
      </a:lvl6pPr>
      <a:lvl7pPr marL="914400" algn="ctr" rtl="0" fontAlgn="base">
        <a:spcBef>
          <a:spcPct val="0"/>
        </a:spcBef>
        <a:spcAft>
          <a:spcPct val="0"/>
        </a:spcAft>
        <a:defRPr sz="3000">
          <a:solidFill>
            <a:srgbClr val="CC3300"/>
          </a:solidFill>
          <a:latin typeface="Arial" pitchFamily="34" charset="0"/>
        </a:defRPr>
      </a:lvl7pPr>
      <a:lvl8pPr marL="1371600" algn="ctr" rtl="0" fontAlgn="base">
        <a:spcBef>
          <a:spcPct val="0"/>
        </a:spcBef>
        <a:spcAft>
          <a:spcPct val="0"/>
        </a:spcAft>
        <a:defRPr sz="3000">
          <a:solidFill>
            <a:srgbClr val="CC3300"/>
          </a:solidFill>
          <a:latin typeface="Arial" pitchFamily="34" charset="0"/>
        </a:defRPr>
      </a:lvl8pPr>
      <a:lvl9pPr marL="1828800" algn="ctr" rtl="0" fontAlgn="base">
        <a:spcBef>
          <a:spcPct val="0"/>
        </a:spcBef>
        <a:spcAft>
          <a:spcPct val="0"/>
        </a:spcAft>
        <a:defRPr sz="3000">
          <a:solidFill>
            <a:srgbClr val="CC3300"/>
          </a:solidFill>
          <a:latin typeface="Arial" pitchFamily="34" charset="0"/>
        </a:defRPr>
      </a:lvl9pPr>
    </p:titleStyle>
    <p:bodyStyle>
      <a:lvl1pPr marL="342900" indent="-342900" algn="l" rtl="0" eaLnBrk="0" fontAlgn="base" hangingPunct="0">
        <a:spcBef>
          <a:spcPct val="20000"/>
        </a:spcBef>
        <a:spcAft>
          <a:spcPct val="0"/>
        </a:spcAft>
        <a:buChar char="•"/>
        <a:defRPr sz="20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a:solidFill>
            <a:schemeClr val="accent2"/>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1600">
          <a:solidFill>
            <a:schemeClr val="accent2"/>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1400">
          <a:solidFill>
            <a:schemeClr val="accent2"/>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1400">
          <a:solidFill>
            <a:schemeClr val="accent2"/>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381000" y="381000"/>
            <a:ext cx="6416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Rectangle 3"/>
          <p:cNvSpPr>
            <a:spLocks noGrp="1" noChangeArrowheads="1"/>
          </p:cNvSpPr>
          <p:nvPr>
            <p:ph type="body" idx="1"/>
          </p:nvPr>
        </p:nvSpPr>
        <p:spPr bwMode="auto">
          <a:xfrm>
            <a:off x="381000" y="2362200"/>
            <a:ext cx="838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391400" y="6245225"/>
            <a:ext cx="152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charset="0"/>
                <a:ea typeface="ＭＳ Ｐゴシック" charset="-128"/>
                <a:cs typeface="+mn-cs"/>
              </a:defRPr>
            </a:lvl1pPr>
          </a:lstStyle>
          <a:p>
            <a:pPr fontAlgn="base">
              <a:spcBef>
                <a:spcPct val="0"/>
              </a:spcBef>
              <a:spcAft>
                <a:spcPct val="0"/>
              </a:spcAft>
              <a:defRPr/>
            </a:pPr>
            <a:fld id="{1476C7F2-B38C-49AE-BA0B-554A7118F69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90822363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hf hdr="0" ftr="0" dt="0"/>
  <p:txStyles>
    <p:titleStyle>
      <a:lvl1pPr algn="l" rtl="0" eaLnBrk="0" fontAlgn="base" hangingPunct="0">
        <a:lnSpc>
          <a:spcPct val="85000"/>
        </a:lnSpc>
        <a:spcBef>
          <a:spcPct val="0"/>
        </a:spcBef>
        <a:spcAft>
          <a:spcPct val="0"/>
        </a:spcAft>
        <a:defRPr sz="4400" b="1">
          <a:solidFill>
            <a:schemeClr val="accent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4400" b="1">
          <a:solidFill>
            <a:schemeClr val="accent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4400" b="1">
          <a:solidFill>
            <a:schemeClr val="accent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4400" b="1">
          <a:solidFill>
            <a:schemeClr val="accent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4400" b="1">
          <a:solidFill>
            <a:schemeClr val="accent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accent2"/>
          </a:solidFill>
          <a:latin typeface="Arial" charset="0"/>
        </a:defRPr>
      </a:lvl6pPr>
      <a:lvl7pPr marL="914400" algn="l" rtl="0" fontAlgn="base">
        <a:lnSpc>
          <a:spcPct val="85000"/>
        </a:lnSpc>
        <a:spcBef>
          <a:spcPct val="0"/>
        </a:spcBef>
        <a:spcAft>
          <a:spcPct val="0"/>
        </a:spcAft>
        <a:defRPr sz="4400" b="1">
          <a:solidFill>
            <a:schemeClr val="accent2"/>
          </a:solidFill>
          <a:latin typeface="Arial" charset="0"/>
        </a:defRPr>
      </a:lvl7pPr>
      <a:lvl8pPr marL="1371600" algn="l" rtl="0" fontAlgn="base">
        <a:lnSpc>
          <a:spcPct val="85000"/>
        </a:lnSpc>
        <a:spcBef>
          <a:spcPct val="0"/>
        </a:spcBef>
        <a:spcAft>
          <a:spcPct val="0"/>
        </a:spcAft>
        <a:defRPr sz="4400" b="1">
          <a:solidFill>
            <a:schemeClr val="accent2"/>
          </a:solidFill>
          <a:latin typeface="Arial" charset="0"/>
        </a:defRPr>
      </a:lvl8pPr>
      <a:lvl9pPr marL="1828800" algn="l" rtl="0" fontAlgn="base">
        <a:lnSpc>
          <a:spcPct val="85000"/>
        </a:lnSpc>
        <a:spcBef>
          <a:spcPct val="0"/>
        </a:spcBef>
        <a:spcAft>
          <a:spcPct val="0"/>
        </a:spcAft>
        <a:defRPr sz="4400" b="1">
          <a:solidFill>
            <a:schemeClr val="accent2"/>
          </a:solidFill>
          <a:latin typeface="Arial" charset="0"/>
        </a:defRPr>
      </a:lvl9pPr>
    </p:titleStyle>
    <p:bodyStyle>
      <a:lvl1pPr marL="342900" indent="-342900" algn="l" rtl="0" eaLnBrk="0" fontAlgn="base" hangingPunct="0">
        <a:lnSpc>
          <a:spcPct val="85000"/>
        </a:lnSpc>
        <a:spcBef>
          <a:spcPct val="40000"/>
        </a:spcBef>
        <a:spcAft>
          <a:spcPct val="0"/>
        </a:spcAft>
        <a:buClr>
          <a:srgbClr val="CC0000"/>
        </a:buClr>
        <a:buFont typeface="Arial" pitchFamily="34" charset="0"/>
        <a:buChar char="■"/>
        <a:defRPr sz="2800">
          <a:solidFill>
            <a:schemeClr val="accent2"/>
          </a:solidFill>
          <a:latin typeface="+mn-lt"/>
          <a:ea typeface="ＭＳ Ｐゴシック" charset="-128"/>
          <a:cs typeface="ＭＳ Ｐゴシック" charset="-128"/>
        </a:defRPr>
      </a:lvl1pPr>
      <a:lvl2pPr marL="749300" indent="-292100" algn="l" rtl="0" eaLnBrk="0" fontAlgn="base" hangingPunct="0">
        <a:lnSpc>
          <a:spcPct val="85000"/>
        </a:lnSpc>
        <a:spcBef>
          <a:spcPct val="40000"/>
        </a:spcBef>
        <a:spcAft>
          <a:spcPct val="0"/>
        </a:spcAft>
        <a:buClr>
          <a:srgbClr val="CC0000"/>
        </a:buClr>
        <a:buChar char="–"/>
        <a:defRPr sz="2800">
          <a:solidFill>
            <a:schemeClr val="accent2"/>
          </a:solidFill>
          <a:latin typeface="+mn-lt"/>
          <a:ea typeface="ＭＳ Ｐゴシック" charset="-128"/>
          <a:cs typeface="ＭＳ Ｐゴシック"/>
        </a:defRPr>
      </a:lvl2pPr>
      <a:lvl3pPr marL="1143000" indent="-228600" algn="l" rtl="0" eaLnBrk="0" fontAlgn="base" hangingPunct="0">
        <a:lnSpc>
          <a:spcPct val="85000"/>
        </a:lnSpc>
        <a:spcBef>
          <a:spcPct val="40000"/>
        </a:spcBef>
        <a:spcAft>
          <a:spcPct val="0"/>
        </a:spcAft>
        <a:buClr>
          <a:srgbClr val="CC0000"/>
        </a:buClr>
        <a:buChar char="•"/>
        <a:defRPr sz="2800">
          <a:solidFill>
            <a:schemeClr val="accent2"/>
          </a:solidFill>
          <a:latin typeface="+mn-lt"/>
          <a:ea typeface="ＭＳ Ｐゴシック" charset="-128"/>
          <a:cs typeface="ＭＳ Ｐゴシック"/>
        </a:defRPr>
      </a:lvl3pPr>
      <a:lvl4pPr marL="1600200" indent="-228600" algn="l" rtl="0" eaLnBrk="0" fontAlgn="base" hangingPunct="0">
        <a:lnSpc>
          <a:spcPct val="85000"/>
        </a:lnSpc>
        <a:spcBef>
          <a:spcPct val="40000"/>
        </a:spcBef>
        <a:spcAft>
          <a:spcPct val="0"/>
        </a:spcAft>
        <a:buClr>
          <a:srgbClr val="CC0000"/>
        </a:buClr>
        <a:buChar char="–"/>
        <a:defRPr sz="2800">
          <a:solidFill>
            <a:schemeClr val="accent2"/>
          </a:solidFill>
          <a:latin typeface="+mn-lt"/>
          <a:ea typeface="ＭＳ Ｐゴシック" charset="-128"/>
          <a:cs typeface="ＭＳ Ｐゴシック"/>
        </a:defRPr>
      </a:lvl4pPr>
      <a:lvl5pPr marL="2057400" indent="-228600" algn="l" rtl="0" eaLnBrk="0" fontAlgn="base" hangingPunct="0">
        <a:lnSpc>
          <a:spcPct val="85000"/>
        </a:lnSpc>
        <a:spcBef>
          <a:spcPct val="40000"/>
        </a:spcBef>
        <a:spcAft>
          <a:spcPct val="0"/>
        </a:spcAft>
        <a:buClr>
          <a:srgbClr val="CC0000"/>
        </a:buClr>
        <a:buChar char="»"/>
        <a:defRPr sz="2800">
          <a:solidFill>
            <a:schemeClr val="accent2"/>
          </a:solidFill>
          <a:latin typeface="+mn-lt"/>
          <a:ea typeface="ＭＳ Ｐゴシック" charset="-128"/>
          <a:cs typeface="ＭＳ Ｐゴシック"/>
        </a:defRPr>
      </a:lvl5pPr>
      <a:lvl6pPr marL="2514600" indent="-228600" algn="l" rtl="0" fontAlgn="base">
        <a:lnSpc>
          <a:spcPct val="85000"/>
        </a:lnSpc>
        <a:spcBef>
          <a:spcPct val="40000"/>
        </a:spcBef>
        <a:spcAft>
          <a:spcPct val="0"/>
        </a:spcAft>
        <a:buClr>
          <a:srgbClr val="CC0000"/>
        </a:buClr>
        <a:buChar char="»"/>
        <a:defRPr sz="2800">
          <a:solidFill>
            <a:schemeClr val="accent2"/>
          </a:solidFill>
          <a:latin typeface="+mn-lt"/>
        </a:defRPr>
      </a:lvl6pPr>
      <a:lvl7pPr marL="2971800" indent="-228600" algn="l" rtl="0" fontAlgn="base">
        <a:lnSpc>
          <a:spcPct val="85000"/>
        </a:lnSpc>
        <a:spcBef>
          <a:spcPct val="40000"/>
        </a:spcBef>
        <a:spcAft>
          <a:spcPct val="0"/>
        </a:spcAft>
        <a:buClr>
          <a:srgbClr val="CC0000"/>
        </a:buClr>
        <a:buChar char="»"/>
        <a:defRPr sz="2800">
          <a:solidFill>
            <a:schemeClr val="accent2"/>
          </a:solidFill>
          <a:latin typeface="+mn-lt"/>
        </a:defRPr>
      </a:lvl7pPr>
      <a:lvl8pPr marL="3429000" indent="-228600" algn="l" rtl="0" fontAlgn="base">
        <a:lnSpc>
          <a:spcPct val="85000"/>
        </a:lnSpc>
        <a:spcBef>
          <a:spcPct val="40000"/>
        </a:spcBef>
        <a:spcAft>
          <a:spcPct val="0"/>
        </a:spcAft>
        <a:buClr>
          <a:srgbClr val="CC0000"/>
        </a:buClr>
        <a:buChar char="»"/>
        <a:defRPr sz="2800">
          <a:solidFill>
            <a:schemeClr val="accent2"/>
          </a:solidFill>
          <a:latin typeface="+mn-lt"/>
        </a:defRPr>
      </a:lvl8pPr>
      <a:lvl9pPr marL="3886200" indent="-228600" algn="l" rtl="0" fontAlgn="base">
        <a:lnSpc>
          <a:spcPct val="85000"/>
        </a:lnSpc>
        <a:spcBef>
          <a:spcPct val="40000"/>
        </a:spcBef>
        <a:spcAft>
          <a:spcPct val="0"/>
        </a:spcAft>
        <a:buClr>
          <a:srgbClr val="CC0000"/>
        </a:buClr>
        <a:buChar char="»"/>
        <a:defRPr sz="28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fontAlgn="base">
              <a:spcBef>
                <a:spcPct val="0"/>
              </a:spcBef>
              <a:spcAft>
                <a:spcPct val="0"/>
              </a:spcAft>
              <a:defRPr/>
            </a:pPr>
            <a:fld id="{8BD6F068-1ACD-4DB9-B29A-B2B9CE4140DB}" type="datetime1">
              <a:rPr lang="en-US">
                <a:solidFill>
                  <a:srgbClr val="000000"/>
                </a:solidFill>
              </a:rPr>
              <a:pPr fontAlgn="base">
                <a:spcBef>
                  <a:spcPct val="0"/>
                </a:spcBef>
                <a:spcAft>
                  <a:spcPct val="0"/>
                </a:spcAft>
                <a:defRPr/>
              </a:pPr>
              <a:t>8/30/2013</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accent2"/>
                </a:solidFill>
                <a:latin typeface="Arial" charset="0"/>
                <a:ea typeface="ＭＳ Ｐゴシック" charset="-128"/>
                <a:cs typeface="+mn-cs"/>
              </a:defRPr>
            </a:lvl1pPr>
          </a:lstStyle>
          <a:p>
            <a:pPr fontAlgn="base">
              <a:spcBef>
                <a:spcPct val="0"/>
              </a:spcBef>
              <a:spcAft>
                <a:spcPct val="0"/>
              </a:spcAft>
              <a:defRPr/>
            </a:pPr>
            <a:fld id="{07EF9D9B-C8C5-440F-9956-1DA780AB808F}" type="slidenum">
              <a:rPr lang="en-US">
                <a:solidFill>
                  <a:srgbClr val="333399"/>
                </a:solidFill>
              </a:rPr>
              <a:pPr fontAlgn="base">
                <a:spcBef>
                  <a:spcPct val="0"/>
                </a:spcBef>
                <a:spcAft>
                  <a:spcPct val="0"/>
                </a:spcAft>
                <a:defRPr/>
              </a:pPr>
              <a:t>‹#›</a:t>
            </a:fld>
            <a:endParaRPr lang="en-US">
              <a:solidFill>
                <a:srgbClr val="333399"/>
              </a:solidFill>
            </a:endParaRPr>
          </a:p>
        </p:txBody>
      </p:sp>
      <p:pic>
        <p:nvPicPr>
          <p:cNvPr id="1031" name="Picture 8"/>
          <p:cNvPicPr>
            <a:picLocks noChangeAspect="1" noChangeArrowheads="1"/>
          </p:cNvPicPr>
          <p:nvPr/>
        </p:nvPicPr>
        <p:blipFill>
          <a:blip r:embed="rId15">
            <a:extLst>
              <a:ext uri="{28A0092B-C50C-407E-A947-70E740481C1C}">
                <a14:useLocalDpi xmlns:a14="http://schemas.microsoft.com/office/drawing/2010/main" val="0"/>
              </a:ext>
            </a:extLst>
          </a:blip>
          <a:srcRect t="11472" b="2867"/>
          <a:stretch>
            <a:fillRect/>
          </a:stretch>
        </p:blipFill>
        <p:spPr bwMode="auto">
          <a:xfrm>
            <a:off x="7010400" y="52388"/>
            <a:ext cx="209391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43587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ftr="0" dt="0"/>
  <p:txStyles>
    <p:titleStyle>
      <a:lvl1pPr algn="l" rtl="0" eaLnBrk="0" fontAlgn="base" hangingPunct="0">
        <a:spcBef>
          <a:spcPct val="0"/>
        </a:spcBef>
        <a:spcAft>
          <a:spcPct val="0"/>
        </a:spcAft>
        <a:defRPr sz="2400">
          <a:solidFill>
            <a:srgbClr val="CC3300"/>
          </a:solidFill>
          <a:latin typeface="+mj-lt"/>
          <a:ea typeface="ＭＳ Ｐゴシック" charset="-128"/>
          <a:cs typeface="ＭＳ Ｐゴシック" charset="-128"/>
        </a:defRPr>
      </a:lvl1pPr>
      <a:lvl2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5pPr>
      <a:lvl6pPr marL="457200" algn="ctr" rtl="0" fontAlgn="base">
        <a:spcBef>
          <a:spcPct val="0"/>
        </a:spcBef>
        <a:spcAft>
          <a:spcPct val="0"/>
        </a:spcAft>
        <a:defRPr sz="3000">
          <a:solidFill>
            <a:srgbClr val="CC3300"/>
          </a:solidFill>
          <a:latin typeface="Arial" pitchFamily="34" charset="0"/>
        </a:defRPr>
      </a:lvl6pPr>
      <a:lvl7pPr marL="914400" algn="ctr" rtl="0" fontAlgn="base">
        <a:spcBef>
          <a:spcPct val="0"/>
        </a:spcBef>
        <a:spcAft>
          <a:spcPct val="0"/>
        </a:spcAft>
        <a:defRPr sz="3000">
          <a:solidFill>
            <a:srgbClr val="CC3300"/>
          </a:solidFill>
          <a:latin typeface="Arial" pitchFamily="34" charset="0"/>
        </a:defRPr>
      </a:lvl7pPr>
      <a:lvl8pPr marL="1371600" algn="ctr" rtl="0" fontAlgn="base">
        <a:spcBef>
          <a:spcPct val="0"/>
        </a:spcBef>
        <a:spcAft>
          <a:spcPct val="0"/>
        </a:spcAft>
        <a:defRPr sz="3000">
          <a:solidFill>
            <a:srgbClr val="CC3300"/>
          </a:solidFill>
          <a:latin typeface="Arial" pitchFamily="34" charset="0"/>
        </a:defRPr>
      </a:lvl8pPr>
      <a:lvl9pPr marL="1828800" algn="ctr" rtl="0" fontAlgn="base">
        <a:spcBef>
          <a:spcPct val="0"/>
        </a:spcBef>
        <a:spcAft>
          <a:spcPct val="0"/>
        </a:spcAft>
        <a:defRPr sz="3000">
          <a:solidFill>
            <a:srgbClr val="CC3300"/>
          </a:solidFill>
          <a:latin typeface="Arial" pitchFamily="34" charset="0"/>
        </a:defRPr>
      </a:lvl9pPr>
    </p:titleStyle>
    <p:bodyStyle>
      <a:lvl1pPr marL="342900" indent="-342900" algn="l" rtl="0" eaLnBrk="0" fontAlgn="base" hangingPunct="0">
        <a:spcBef>
          <a:spcPct val="20000"/>
        </a:spcBef>
        <a:spcAft>
          <a:spcPct val="0"/>
        </a:spcAft>
        <a:buChar char="•"/>
        <a:defRPr sz="20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a:solidFill>
            <a:schemeClr val="accent2"/>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1600">
          <a:solidFill>
            <a:schemeClr val="accent2"/>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1400">
          <a:solidFill>
            <a:schemeClr val="accent2"/>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1400">
          <a:solidFill>
            <a:schemeClr val="accent2"/>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fontAlgn="base">
              <a:spcBef>
                <a:spcPct val="0"/>
              </a:spcBef>
              <a:spcAft>
                <a:spcPct val="0"/>
              </a:spcAft>
              <a:defRPr/>
            </a:pPr>
            <a:fld id="{8BD6F068-1ACD-4DB9-B29A-B2B9CE4140DB}" type="datetime1">
              <a:rPr lang="en-US">
                <a:solidFill>
                  <a:srgbClr val="000000"/>
                </a:solidFill>
              </a:rPr>
              <a:pPr fontAlgn="base">
                <a:spcBef>
                  <a:spcPct val="0"/>
                </a:spcBef>
                <a:spcAft>
                  <a:spcPct val="0"/>
                </a:spcAft>
                <a:defRPr/>
              </a:pPr>
              <a:t>8/30/2013</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accent2"/>
                </a:solidFill>
                <a:latin typeface="Arial" charset="0"/>
                <a:ea typeface="ＭＳ Ｐゴシック" charset="-128"/>
                <a:cs typeface="+mn-cs"/>
              </a:defRPr>
            </a:lvl1pPr>
          </a:lstStyle>
          <a:p>
            <a:pPr fontAlgn="base">
              <a:spcBef>
                <a:spcPct val="0"/>
              </a:spcBef>
              <a:spcAft>
                <a:spcPct val="0"/>
              </a:spcAft>
              <a:defRPr/>
            </a:pPr>
            <a:fld id="{07EF9D9B-C8C5-440F-9956-1DA780AB808F}" type="slidenum">
              <a:rPr lang="en-US">
                <a:solidFill>
                  <a:srgbClr val="333399"/>
                </a:solidFill>
              </a:rPr>
              <a:pPr fontAlgn="base">
                <a:spcBef>
                  <a:spcPct val="0"/>
                </a:spcBef>
                <a:spcAft>
                  <a:spcPct val="0"/>
                </a:spcAft>
                <a:defRPr/>
              </a:pPr>
              <a:t>‹#›</a:t>
            </a:fld>
            <a:endParaRPr lang="en-US">
              <a:solidFill>
                <a:srgbClr val="333399"/>
              </a:solidFill>
            </a:endParaRPr>
          </a:p>
        </p:txBody>
      </p:sp>
      <p:pic>
        <p:nvPicPr>
          <p:cNvPr id="1031" name="Picture 8"/>
          <p:cNvPicPr>
            <a:picLocks noChangeAspect="1" noChangeArrowheads="1"/>
          </p:cNvPicPr>
          <p:nvPr/>
        </p:nvPicPr>
        <p:blipFill>
          <a:blip r:embed="rId15">
            <a:extLst>
              <a:ext uri="{28A0092B-C50C-407E-A947-70E740481C1C}">
                <a14:useLocalDpi xmlns:a14="http://schemas.microsoft.com/office/drawing/2010/main" val="0"/>
              </a:ext>
            </a:extLst>
          </a:blip>
          <a:srcRect t="11472" b="2867"/>
          <a:stretch>
            <a:fillRect/>
          </a:stretch>
        </p:blipFill>
        <p:spPr bwMode="auto">
          <a:xfrm>
            <a:off x="7010400" y="52388"/>
            <a:ext cx="209391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48617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ftr="0" dt="0"/>
  <p:txStyles>
    <p:titleStyle>
      <a:lvl1pPr algn="l" rtl="0" eaLnBrk="0" fontAlgn="base" hangingPunct="0">
        <a:spcBef>
          <a:spcPct val="0"/>
        </a:spcBef>
        <a:spcAft>
          <a:spcPct val="0"/>
        </a:spcAft>
        <a:defRPr sz="2400">
          <a:solidFill>
            <a:srgbClr val="CC3300"/>
          </a:solidFill>
          <a:latin typeface="+mj-lt"/>
          <a:ea typeface="ＭＳ Ｐゴシック" charset="-128"/>
          <a:cs typeface="ＭＳ Ｐゴシック" charset="-128"/>
        </a:defRPr>
      </a:lvl1pPr>
      <a:lvl2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5pPr>
      <a:lvl6pPr marL="457200" algn="ctr" rtl="0" fontAlgn="base">
        <a:spcBef>
          <a:spcPct val="0"/>
        </a:spcBef>
        <a:spcAft>
          <a:spcPct val="0"/>
        </a:spcAft>
        <a:defRPr sz="3000">
          <a:solidFill>
            <a:srgbClr val="CC3300"/>
          </a:solidFill>
          <a:latin typeface="Arial" pitchFamily="34" charset="0"/>
        </a:defRPr>
      </a:lvl6pPr>
      <a:lvl7pPr marL="914400" algn="ctr" rtl="0" fontAlgn="base">
        <a:spcBef>
          <a:spcPct val="0"/>
        </a:spcBef>
        <a:spcAft>
          <a:spcPct val="0"/>
        </a:spcAft>
        <a:defRPr sz="3000">
          <a:solidFill>
            <a:srgbClr val="CC3300"/>
          </a:solidFill>
          <a:latin typeface="Arial" pitchFamily="34" charset="0"/>
        </a:defRPr>
      </a:lvl7pPr>
      <a:lvl8pPr marL="1371600" algn="ctr" rtl="0" fontAlgn="base">
        <a:spcBef>
          <a:spcPct val="0"/>
        </a:spcBef>
        <a:spcAft>
          <a:spcPct val="0"/>
        </a:spcAft>
        <a:defRPr sz="3000">
          <a:solidFill>
            <a:srgbClr val="CC3300"/>
          </a:solidFill>
          <a:latin typeface="Arial" pitchFamily="34" charset="0"/>
        </a:defRPr>
      </a:lvl8pPr>
      <a:lvl9pPr marL="1828800" algn="ctr" rtl="0" fontAlgn="base">
        <a:spcBef>
          <a:spcPct val="0"/>
        </a:spcBef>
        <a:spcAft>
          <a:spcPct val="0"/>
        </a:spcAft>
        <a:defRPr sz="3000">
          <a:solidFill>
            <a:srgbClr val="CC3300"/>
          </a:solidFill>
          <a:latin typeface="Arial" pitchFamily="34" charset="0"/>
        </a:defRPr>
      </a:lvl9pPr>
    </p:titleStyle>
    <p:bodyStyle>
      <a:lvl1pPr marL="342900" indent="-342900" algn="l" rtl="0" eaLnBrk="0" fontAlgn="base" hangingPunct="0">
        <a:spcBef>
          <a:spcPct val="20000"/>
        </a:spcBef>
        <a:spcAft>
          <a:spcPct val="0"/>
        </a:spcAft>
        <a:buChar char="•"/>
        <a:defRPr sz="20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a:solidFill>
            <a:schemeClr val="accent2"/>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1600">
          <a:solidFill>
            <a:schemeClr val="accent2"/>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1400">
          <a:solidFill>
            <a:schemeClr val="accent2"/>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1400">
          <a:solidFill>
            <a:schemeClr val="accent2"/>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fontAlgn="base">
              <a:spcBef>
                <a:spcPct val="0"/>
              </a:spcBef>
              <a:spcAft>
                <a:spcPct val="0"/>
              </a:spcAft>
              <a:defRPr/>
            </a:pPr>
            <a:fld id="{8BD6F068-1ACD-4DB9-B29A-B2B9CE4140DB}" type="datetime1">
              <a:rPr lang="en-US">
                <a:solidFill>
                  <a:srgbClr val="000000"/>
                </a:solidFill>
              </a:rPr>
              <a:pPr fontAlgn="base">
                <a:spcBef>
                  <a:spcPct val="0"/>
                </a:spcBef>
                <a:spcAft>
                  <a:spcPct val="0"/>
                </a:spcAft>
                <a:defRPr/>
              </a:pPr>
              <a:t>8/30/2013</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accent2"/>
                </a:solidFill>
                <a:latin typeface="Arial" charset="0"/>
                <a:ea typeface="ＭＳ Ｐゴシック" charset="-128"/>
                <a:cs typeface="+mn-cs"/>
              </a:defRPr>
            </a:lvl1pPr>
          </a:lstStyle>
          <a:p>
            <a:pPr fontAlgn="base">
              <a:spcBef>
                <a:spcPct val="0"/>
              </a:spcBef>
              <a:spcAft>
                <a:spcPct val="0"/>
              </a:spcAft>
              <a:defRPr/>
            </a:pPr>
            <a:fld id="{07EF9D9B-C8C5-440F-9956-1DA780AB808F}" type="slidenum">
              <a:rPr lang="en-US">
                <a:solidFill>
                  <a:srgbClr val="333399"/>
                </a:solidFill>
              </a:rPr>
              <a:pPr fontAlgn="base">
                <a:spcBef>
                  <a:spcPct val="0"/>
                </a:spcBef>
                <a:spcAft>
                  <a:spcPct val="0"/>
                </a:spcAft>
                <a:defRPr/>
              </a:pPr>
              <a:t>‹#›</a:t>
            </a:fld>
            <a:endParaRPr lang="en-US">
              <a:solidFill>
                <a:srgbClr val="333399"/>
              </a:solidFill>
            </a:endParaRPr>
          </a:p>
        </p:txBody>
      </p:sp>
      <p:pic>
        <p:nvPicPr>
          <p:cNvPr id="1031" name="Picture 8"/>
          <p:cNvPicPr>
            <a:picLocks noChangeAspect="1" noChangeArrowheads="1"/>
          </p:cNvPicPr>
          <p:nvPr/>
        </p:nvPicPr>
        <p:blipFill>
          <a:blip r:embed="rId15">
            <a:extLst>
              <a:ext uri="{28A0092B-C50C-407E-A947-70E740481C1C}">
                <a14:useLocalDpi xmlns:a14="http://schemas.microsoft.com/office/drawing/2010/main" val="0"/>
              </a:ext>
            </a:extLst>
          </a:blip>
          <a:srcRect t="11472" b="2867"/>
          <a:stretch>
            <a:fillRect/>
          </a:stretch>
        </p:blipFill>
        <p:spPr bwMode="auto">
          <a:xfrm>
            <a:off x="7010400" y="52388"/>
            <a:ext cx="209391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1628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hf hdr="0" ftr="0" dt="0"/>
  <p:txStyles>
    <p:titleStyle>
      <a:lvl1pPr algn="l" rtl="0" eaLnBrk="0" fontAlgn="base" hangingPunct="0">
        <a:spcBef>
          <a:spcPct val="0"/>
        </a:spcBef>
        <a:spcAft>
          <a:spcPct val="0"/>
        </a:spcAft>
        <a:defRPr sz="2400">
          <a:solidFill>
            <a:srgbClr val="CC3300"/>
          </a:solidFill>
          <a:latin typeface="+mj-lt"/>
          <a:ea typeface="ＭＳ Ｐゴシック" charset="-128"/>
          <a:cs typeface="ＭＳ Ｐゴシック" charset="-128"/>
        </a:defRPr>
      </a:lvl1pPr>
      <a:lvl2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5pPr>
      <a:lvl6pPr marL="457200" algn="ctr" rtl="0" fontAlgn="base">
        <a:spcBef>
          <a:spcPct val="0"/>
        </a:spcBef>
        <a:spcAft>
          <a:spcPct val="0"/>
        </a:spcAft>
        <a:defRPr sz="3000">
          <a:solidFill>
            <a:srgbClr val="CC3300"/>
          </a:solidFill>
          <a:latin typeface="Arial" pitchFamily="34" charset="0"/>
        </a:defRPr>
      </a:lvl6pPr>
      <a:lvl7pPr marL="914400" algn="ctr" rtl="0" fontAlgn="base">
        <a:spcBef>
          <a:spcPct val="0"/>
        </a:spcBef>
        <a:spcAft>
          <a:spcPct val="0"/>
        </a:spcAft>
        <a:defRPr sz="3000">
          <a:solidFill>
            <a:srgbClr val="CC3300"/>
          </a:solidFill>
          <a:latin typeface="Arial" pitchFamily="34" charset="0"/>
        </a:defRPr>
      </a:lvl7pPr>
      <a:lvl8pPr marL="1371600" algn="ctr" rtl="0" fontAlgn="base">
        <a:spcBef>
          <a:spcPct val="0"/>
        </a:spcBef>
        <a:spcAft>
          <a:spcPct val="0"/>
        </a:spcAft>
        <a:defRPr sz="3000">
          <a:solidFill>
            <a:srgbClr val="CC3300"/>
          </a:solidFill>
          <a:latin typeface="Arial" pitchFamily="34" charset="0"/>
        </a:defRPr>
      </a:lvl8pPr>
      <a:lvl9pPr marL="1828800" algn="ctr" rtl="0" fontAlgn="base">
        <a:spcBef>
          <a:spcPct val="0"/>
        </a:spcBef>
        <a:spcAft>
          <a:spcPct val="0"/>
        </a:spcAft>
        <a:defRPr sz="3000">
          <a:solidFill>
            <a:srgbClr val="CC3300"/>
          </a:solidFill>
          <a:latin typeface="Arial" pitchFamily="34" charset="0"/>
        </a:defRPr>
      </a:lvl9pPr>
    </p:titleStyle>
    <p:bodyStyle>
      <a:lvl1pPr marL="342900" indent="-342900" algn="l" rtl="0" eaLnBrk="0" fontAlgn="base" hangingPunct="0">
        <a:spcBef>
          <a:spcPct val="20000"/>
        </a:spcBef>
        <a:spcAft>
          <a:spcPct val="0"/>
        </a:spcAft>
        <a:buChar char="•"/>
        <a:defRPr sz="20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a:solidFill>
            <a:schemeClr val="accent2"/>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1600">
          <a:solidFill>
            <a:schemeClr val="accent2"/>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1400">
          <a:solidFill>
            <a:schemeClr val="accent2"/>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1400">
          <a:solidFill>
            <a:schemeClr val="accent2"/>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fontAlgn="base">
              <a:spcBef>
                <a:spcPct val="0"/>
              </a:spcBef>
              <a:spcAft>
                <a:spcPct val="0"/>
              </a:spcAft>
              <a:defRPr/>
            </a:pPr>
            <a:fld id="{8BD6F068-1ACD-4DB9-B29A-B2B9CE4140DB}" type="datetime1">
              <a:rPr lang="en-US">
                <a:solidFill>
                  <a:srgbClr val="000000"/>
                </a:solidFill>
              </a:rPr>
              <a:pPr fontAlgn="base">
                <a:spcBef>
                  <a:spcPct val="0"/>
                </a:spcBef>
                <a:spcAft>
                  <a:spcPct val="0"/>
                </a:spcAft>
                <a:defRPr/>
              </a:pPr>
              <a:t>8/30/2013</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accent2"/>
                </a:solidFill>
                <a:latin typeface="Arial" charset="0"/>
                <a:ea typeface="ＭＳ Ｐゴシック" charset="-128"/>
                <a:cs typeface="+mn-cs"/>
              </a:defRPr>
            </a:lvl1pPr>
          </a:lstStyle>
          <a:p>
            <a:pPr fontAlgn="base">
              <a:spcBef>
                <a:spcPct val="0"/>
              </a:spcBef>
              <a:spcAft>
                <a:spcPct val="0"/>
              </a:spcAft>
              <a:defRPr/>
            </a:pPr>
            <a:fld id="{07EF9D9B-C8C5-440F-9956-1DA780AB808F}" type="slidenum">
              <a:rPr lang="en-US">
                <a:solidFill>
                  <a:srgbClr val="333399"/>
                </a:solidFill>
              </a:rPr>
              <a:pPr fontAlgn="base">
                <a:spcBef>
                  <a:spcPct val="0"/>
                </a:spcBef>
                <a:spcAft>
                  <a:spcPct val="0"/>
                </a:spcAft>
                <a:defRPr/>
              </a:pPr>
              <a:t>‹#›</a:t>
            </a:fld>
            <a:endParaRPr lang="en-US">
              <a:solidFill>
                <a:srgbClr val="333399"/>
              </a:solidFill>
            </a:endParaRPr>
          </a:p>
        </p:txBody>
      </p:sp>
      <p:pic>
        <p:nvPicPr>
          <p:cNvPr id="1031" name="Picture 8"/>
          <p:cNvPicPr>
            <a:picLocks noChangeAspect="1" noChangeArrowheads="1"/>
          </p:cNvPicPr>
          <p:nvPr/>
        </p:nvPicPr>
        <p:blipFill>
          <a:blip r:embed="rId15">
            <a:extLst>
              <a:ext uri="{28A0092B-C50C-407E-A947-70E740481C1C}">
                <a14:useLocalDpi xmlns:a14="http://schemas.microsoft.com/office/drawing/2010/main" val="0"/>
              </a:ext>
            </a:extLst>
          </a:blip>
          <a:srcRect t="11472" b="2867"/>
          <a:stretch>
            <a:fillRect/>
          </a:stretch>
        </p:blipFill>
        <p:spPr bwMode="auto">
          <a:xfrm>
            <a:off x="7010400" y="52388"/>
            <a:ext cx="209391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515686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ftr="0" dt="0"/>
  <p:txStyles>
    <p:titleStyle>
      <a:lvl1pPr algn="l" rtl="0" eaLnBrk="0" fontAlgn="base" hangingPunct="0">
        <a:spcBef>
          <a:spcPct val="0"/>
        </a:spcBef>
        <a:spcAft>
          <a:spcPct val="0"/>
        </a:spcAft>
        <a:defRPr sz="2400">
          <a:solidFill>
            <a:srgbClr val="CC3300"/>
          </a:solidFill>
          <a:latin typeface="+mj-lt"/>
          <a:ea typeface="ＭＳ Ｐゴシック" charset="-128"/>
          <a:cs typeface="ＭＳ Ｐゴシック" charset="-128"/>
        </a:defRPr>
      </a:lvl1pPr>
      <a:lvl2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5pPr>
      <a:lvl6pPr marL="457200" algn="ctr" rtl="0" fontAlgn="base">
        <a:spcBef>
          <a:spcPct val="0"/>
        </a:spcBef>
        <a:spcAft>
          <a:spcPct val="0"/>
        </a:spcAft>
        <a:defRPr sz="3000">
          <a:solidFill>
            <a:srgbClr val="CC3300"/>
          </a:solidFill>
          <a:latin typeface="Arial" pitchFamily="34" charset="0"/>
        </a:defRPr>
      </a:lvl6pPr>
      <a:lvl7pPr marL="914400" algn="ctr" rtl="0" fontAlgn="base">
        <a:spcBef>
          <a:spcPct val="0"/>
        </a:spcBef>
        <a:spcAft>
          <a:spcPct val="0"/>
        </a:spcAft>
        <a:defRPr sz="3000">
          <a:solidFill>
            <a:srgbClr val="CC3300"/>
          </a:solidFill>
          <a:latin typeface="Arial" pitchFamily="34" charset="0"/>
        </a:defRPr>
      </a:lvl7pPr>
      <a:lvl8pPr marL="1371600" algn="ctr" rtl="0" fontAlgn="base">
        <a:spcBef>
          <a:spcPct val="0"/>
        </a:spcBef>
        <a:spcAft>
          <a:spcPct val="0"/>
        </a:spcAft>
        <a:defRPr sz="3000">
          <a:solidFill>
            <a:srgbClr val="CC3300"/>
          </a:solidFill>
          <a:latin typeface="Arial" pitchFamily="34" charset="0"/>
        </a:defRPr>
      </a:lvl8pPr>
      <a:lvl9pPr marL="1828800" algn="ctr" rtl="0" fontAlgn="base">
        <a:spcBef>
          <a:spcPct val="0"/>
        </a:spcBef>
        <a:spcAft>
          <a:spcPct val="0"/>
        </a:spcAft>
        <a:defRPr sz="3000">
          <a:solidFill>
            <a:srgbClr val="CC3300"/>
          </a:solidFill>
          <a:latin typeface="Arial" pitchFamily="34" charset="0"/>
        </a:defRPr>
      </a:lvl9pPr>
    </p:titleStyle>
    <p:bodyStyle>
      <a:lvl1pPr marL="342900" indent="-342900" algn="l" rtl="0" eaLnBrk="0" fontAlgn="base" hangingPunct="0">
        <a:spcBef>
          <a:spcPct val="20000"/>
        </a:spcBef>
        <a:spcAft>
          <a:spcPct val="0"/>
        </a:spcAft>
        <a:buChar char="•"/>
        <a:defRPr sz="20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a:solidFill>
            <a:schemeClr val="accent2"/>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1600">
          <a:solidFill>
            <a:schemeClr val="accent2"/>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1400">
          <a:solidFill>
            <a:schemeClr val="accent2"/>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1400">
          <a:solidFill>
            <a:schemeClr val="accent2"/>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mn-cs"/>
              </a:defRPr>
            </a:lvl1pPr>
          </a:lstStyle>
          <a:p>
            <a:pPr fontAlgn="base">
              <a:spcBef>
                <a:spcPct val="0"/>
              </a:spcBef>
              <a:spcAft>
                <a:spcPct val="0"/>
              </a:spcAft>
              <a:defRPr/>
            </a:pPr>
            <a:fld id="{8BD6F068-1ACD-4DB9-B29A-B2B9CE4140DB}" type="datetime1">
              <a:rPr lang="en-US">
                <a:solidFill>
                  <a:srgbClr val="000000"/>
                </a:solidFill>
              </a:rPr>
              <a:pPr fontAlgn="base">
                <a:spcBef>
                  <a:spcPct val="0"/>
                </a:spcBef>
                <a:spcAft>
                  <a:spcPct val="0"/>
                </a:spcAft>
                <a:defRPr/>
              </a:pPr>
              <a:t>8/30/2013</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chemeClr val="accent2"/>
                </a:solidFill>
                <a:latin typeface="Arial" charset="0"/>
                <a:ea typeface="ＭＳ Ｐゴシック" charset="-128"/>
                <a:cs typeface="+mn-cs"/>
              </a:defRPr>
            </a:lvl1pPr>
          </a:lstStyle>
          <a:p>
            <a:pPr fontAlgn="base">
              <a:spcBef>
                <a:spcPct val="0"/>
              </a:spcBef>
              <a:spcAft>
                <a:spcPct val="0"/>
              </a:spcAft>
              <a:defRPr/>
            </a:pPr>
            <a:fld id="{07EF9D9B-C8C5-440F-9956-1DA780AB808F}" type="slidenum">
              <a:rPr lang="en-US">
                <a:solidFill>
                  <a:srgbClr val="333399"/>
                </a:solidFill>
              </a:rPr>
              <a:pPr fontAlgn="base">
                <a:spcBef>
                  <a:spcPct val="0"/>
                </a:spcBef>
                <a:spcAft>
                  <a:spcPct val="0"/>
                </a:spcAft>
                <a:defRPr/>
              </a:pPr>
              <a:t>‹#›</a:t>
            </a:fld>
            <a:endParaRPr lang="en-US">
              <a:solidFill>
                <a:srgbClr val="333399"/>
              </a:solidFill>
            </a:endParaRPr>
          </a:p>
        </p:txBody>
      </p:sp>
      <p:pic>
        <p:nvPicPr>
          <p:cNvPr id="1031" name="Picture 8"/>
          <p:cNvPicPr>
            <a:picLocks noChangeAspect="1" noChangeArrowheads="1"/>
          </p:cNvPicPr>
          <p:nvPr/>
        </p:nvPicPr>
        <p:blipFill>
          <a:blip r:embed="rId15">
            <a:extLst>
              <a:ext uri="{28A0092B-C50C-407E-A947-70E740481C1C}">
                <a14:useLocalDpi xmlns:a14="http://schemas.microsoft.com/office/drawing/2010/main" val="0"/>
              </a:ext>
            </a:extLst>
          </a:blip>
          <a:srcRect t="11472" b="2867"/>
          <a:stretch>
            <a:fillRect/>
          </a:stretch>
        </p:blipFill>
        <p:spPr bwMode="auto">
          <a:xfrm>
            <a:off x="7010400" y="52388"/>
            <a:ext cx="209391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27666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hf hdr="0" ftr="0" dt="0"/>
  <p:txStyles>
    <p:titleStyle>
      <a:lvl1pPr algn="l" rtl="0" eaLnBrk="0" fontAlgn="base" hangingPunct="0">
        <a:spcBef>
          <a:spcPct val="0"/>
        </a:spcBef>
        <a:spcAft>
          <a:spcPct val="0"/>
        </a:spcAft>
        <a:defRPr sz="2400">
          <a:solidFill>
            <a:srgbClr val="CC3300"/>
          </a:solidFill>
          <a:latin typeface="+mj-lt"/>
          <a:ea typeface="ＭＳ Ｐゴシック" charset="-128"/>
          <a:cs typeface="ＭＳ Ｐゴシック" charset="-128"/>
        </a:defRPr>
      </a:lvl1pPr>
      <a:lvl2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2400">
          <a:solidFill>
            <a:srgbClr val="CC3300"/>
          </a:solidFill>
          <a:latin typeface="Arial" pitchFamily="34" charset="0"/>
          <a:ea typeface="ＭＳ Ｐゴシック" charset="-128"/>
          <a:cs typeface="ＭＳ Ｐゴシック" charset="-128"/>
        </a:defRPr>
      </a:lvl5pPr>
      <a:lvl6pPr marL="457200" algn="ctr" rtl="0" fontAlgn="base">
        <a:spcBef>
          <a:spcPct val="0"/>
        </a:spcBef>
        <a:spcAft>
          <a:spcPct val="0"/>
        </a:spcAft>
        <a:defRPr sz="3000">
          <a:solidFill>
            <a:srgbClr val="CC3300"/>
          </a:solidFill>
          <a:latin typeface="Arial" pitchFamily="34" charset="0"/>
        </a:defRPr>
      </a:lvl6pPr>
      <a:lvl7pPr marL="914400" algn="ctr" rtl="0" fontAlgn="base">
        <a:spcBef>
          <a:spcPct val="0"/>
        </a:spcBef>
        <a:spcAft>
          <a:spcPct val="0"/>
        </a:spcAft>
        <a:defRPr sz="3000">
          <a:solidFill>
            <a:srgbClr val="CC3300"/>
          </a:solidFill>
          <a:latin typeface="Arial" pitchFamily="34" charset="0"/>
        </a:defRPr>
      </a:lvl7pPr>
      <a:lvl8pPr marL="1371600" algn="ctr" rtl="0" fontAlgn="base">
        <a:spcBef>
          <a:spcPct val="0"/>
        </a:spcBef>
        <a:spcAft>
          <a:spcPct val="0"/>
        </a:spcAft>
        <a:defRPr sz="3000">
          <a:solidFill>
            <a:srgbClr val="CC3300"/>
          </a:solidFill>
          <a:latin typeface="Arial" pitchFamily="34" charset="0"/>
        </a:defRPr>
      </a:lvl8pPr>
      <a:lvl9pPr marL="1828800" algn="ctr" rtl="0" fontAlgn="base">
        <a:spcBef>
          <a:spcPct val="0"/>
        </a:spcBef>
        <a:spcAft>
          <a:spcPct val="0"/>
        </a:spcAft>
        <a:defRPr sz="3000">
          <a:solidFill>
            <a:srgbClr val="CC3300"/>
          </a:solidFill>
          <a:latin typeface="Arial" pitchFamily="34" charset="0"/>
        </a:defRPr>
      </a:lvl9pPr>
    </p:titleStyle>
    <p:bodyStyle>
      <a:lvl1pPr marL="342900" indent="-342900" algn="l" rtl="0" eaLnBrk="0" fontAlgn="base" hangingPunct="0">
        <a:spcBef>
          <a:spcPct val="20000"/>
        </a:spcBef>
        <a:spcAft>
          <a:spcPct val="0"/>
        </a:spcAft>
        <a:buChar char="•"/>
        <a:defRPr sz="20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a:solidFill>
            <a:schemeClr val="accent2"/>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1600">
          <a:solidFill>
            <a:schemeClr val="accent2"/>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1400">
          <a:solidFill>
            <a:schemeClr val="accent2"/>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1400">
          <a:solidFill>
            <a:schemeClr val="accent2"/>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82.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82.xml"/>
  <Relationship Id="rId2" Type="http://schemas.openxmlformats.org/officeDocument/2006/relationships/image" Target="../media/image4.tiff"/>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69.xml"/>
  <Relationship Id="rId2" Type="http://schemas.openxmlformats.org/officeDocument/2006/relationships/image" Target="../media/image5.jp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71.xml"/>
  <Relationship Id="rId2" Type="http://schemas.openxmlformats.org/officeDocument/2006/relationships/image" Target="../media/image6.pn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69.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69.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71.xml"/>
  <Relationship Id="rId2" Type="http://schemas.openxmlformats.org/officeDocument/2006/relationships/image" Target="../media/image7.jpe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69.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69.xml"/>
  <Relationship Id="rId2" Type="http://schemas.openxmlformats.org/officeDocument/2006/relationships/hyperlink" TargetMode="External" Target="mailto:Laxmi.Tierney@state.ma.us"/>
</Relationships>

</file>

<file path=ppt/slides/_rels/slide2.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2.jpe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14.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30.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43.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43.xml"/>
  <Relationship Id="rId2" Type="http://schemas.openxmlformats.org/officeDocument/2006/relationships/notesSlide" Target="../notesSlides/notesSlide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14.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56.xml"/>
  <Relationship Id="rId2" Type="http://schemas.openxmlformats.org/officeDocument/2006/relationships/notesSlide" Target="../notesSlides/notesSlide3.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61.xml"/>
  <Relationship Id="rId2" Type="http://schemas.openxmlformats.org/officeDocument/2006/relationships/image" Target="../media/image3.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884238"/>
          </a:xfrm>
        </p:spPr>
        <p:txBody>
          <a:bodyPr/>
          <a:lstStyle/>
          <a:p>
            <a:r>
              <a:rPr lang="en-US" dirty="0" smtClean="0"/>
              <a:t>Agenda</a:t>
            </a:r>
            <a:endParaRPr lang="en-US" dirty="0"/>
          </a:p>
        </p:txBody>
      </p:sp>
      <p:sp>
        <p:nvSpPr>
          <p:cNvPr id="4" name="Content Placeholder 3"/>
          <p:cNvSpPr>
            <a:spLocks noGrp="1"/>
          </p:cNvSpPr>
          <p:nvPr>
            <p:ph idx="1"/>
          </p:nvPr>
        </p:nvSpPr>
        <p:spPr>
          <a:xfrm>
            <a:off x="457200" y="1371600"/>
            <a:ext cx="8610600" cy="5029200"/>
          </a:xfrm>
        </p:spPr>
        <p:txBody>
          <a:bodyPr/>
          <a:lstStyle/>
          <a:p>
            <a:pPr marL="0" indent="0">
              <a:buNone/>
            </a:pPr>
            <a:r>
              <a:rPr lang="en-US" b="1" dirty="0" smtClean="0"/>
              <a:t>Introductory Remarks </a:t>
            </a:r>
            <a:r>
              <a:rPr lang="en-US" dirty="0" smtClean="0"/>
              <a:t>			John Polanowicz, Secretary of 					</a:t>
            </a:r>
            <a:r>
              <a:rPr lang="en-US" dirty="0" smtClean="0"/>
              <a:t>	Health </a:t>
            </a:r>
            <a:r>
              <a:rPr lang="en-US" dirty="0" smtClean="0"/>
              <a:t>and Human Services  						</a:t>
            </a:r>
          </a:p>
          <a:p>
            <a:pPr marL="0" indent="0">
              <a:buNone/>
            </a:pPr>
            <a:r>
              <a:rPr lang="en-US" b="1" dirty="0" smtClean="0"/>
              <a:t>Overview of Waiver Renewal </a:t>
            </a:r>
            <a:r>
              <a:rPr lang="en-US" dirty="0" smtClean="0"/>
              <a:t>		Kristin Thorn, Acting Medicaid 					</a:t>
            </a:r>
            <a:r>
              <a:rPr lang="en-US" dirty="0" smtClean="0"/>
              <a:t>	Director</a:t>
            </a:r>
            <a:endParaRPr lang="en-US" dirty="0" smtClean="0"/>
          </a:p>
          <a:p>
            <a:endParaRPr lang="en-US" dirty="0" smtClean="0"/>
          </a:p>
          <a:p>
            <a:pPr marL="0" indent="0">
              <a:buNone/>
            </a:pPr>
            <a:r>
              <a:rPr lang="en-US" b="1" dirty="0" smtClean="0"/>
              <a:t>Waiver Renewal Requests	</a:t>
            </a:r>
            <a:r>
              <a:rPr lang="en-US" dirty="0" smtClean="0"/>
              <a:t>	Amanda Cassel Kraft, Director of 					ACA Program Development</a:t>
            </a:r>
          </a:p>
          <a:p>
            <a:pPr marL="0" indent="0">
              <a:buNone/>
            </a:pPr>
            <a:endParaRPr lang="en-US" dirty="0"/>
          </a:p>
          <a:p>
            <a:pPr marL="0" indent="0">
              <a:buNone/>
            </a:pPr>
            <a:r>
              <a:rPr lang="en-US" b="1" dirty="0" smtClean="0"/>
              <a:t>Questions and comments</a:t>
            </a:r>
            <a:r>
              <a:rPr lang="en-US" dirty="0" smtClean="0"/>
              <a:t>		General public</a:t>
            </a:r>
          </a:p>
          <a:p>
            <a:endParaRPr lang="en-US" dirty="0"/>
          </a:p>
        </p:txBody>
      </p:sp>
      <p:sp>
        <p:nvSpPr>
          <p:cNvPr id="2" name="Slide Number Placeholder 1"/>
          <p:cNvSpPr>
            <a:spLocks noGrp="1"/>
          </p:cNvSpPr>
          <p:nvPr>
            <p:ph type="sldNum" sz="quarter" idx="12"/>
          </p:nvPr>
        </p:nvSpPr>
        <p:spPr/>
        <p:txBody>
          <a:bodyPr/>
          <a:lstStyle/>
          <a:p>
            <a:pPr>
              <a:defRPr/>
            </a:pPr>
            <a:fld id="{933EA085-C4E0-4421-8945-50E3611DA655}" type="slidenum">
              <a:rPr lang="en-US" smtClean="0">
                <a:solidFill>
                  <a:srgbClr val="333399"/>
                </a:solidFill>
              </a:rPr>
              <a:pPr>
                <a:defRPr/>
              </a:pPr>
              <a:t>1</a:t>
            </a:fld>
            <a:endParaRPr lang="en-US">
              <a:solidFill>
                <a:srgbClr val="333399"/>
              </a:solidFill>
            </a:endParaRPr>
          </a:p>
        </p:txBody>
      </p:sp>
    </p:spTree>
    <p:extLst>
      <p:ext uri="{BB962C8B-B14F-4D97-AF65-F5344CB8AC3E}">
        <p14:creationId xmlns:p14="http://schemas.microsoft.com/office/powerpoint/2010/main" val="3121806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dirty="0" smtClean="0">
                <a:ea typeface="ＭＳ Ｐゴシック"/>
                <a:cs typeface="ＭＳ Ｐゴシック"/>
              </a:rPr>
              <a:t>Waiver Renewal: The Future of Health Reform</a:t>
            </a:r>
          </a:p>
        </p:txBody>
      </p:sp>
      <p:sp>
        <p:nvSpPr>
          <p:cNvPr id="60418" name="Content Placeholder 2"/>
          <p:cNvSpPr>
            <a:spLocks noGrp="1"/>
          </p:cNvSpPr>
          <p:nvPr>
            <p:ph idx="1"/>
          </p:nvPr>
        </p:nvSpPr>
        <p:spPr>
          <a:xfrm>
            <a:off x="457200" y="1600200"/>
            <a:ext cx="8229600" cy="4953000"/>
          </a:xfrm>
        </p:spPr>
        <p:txBody>
          <a:bodyPr/>
          <a:lstStyle/>
          <a:p>
            <a:pPr>
              <a:spcAft>
                <a:spcPts val="600"/>
              </a:spcAft>
              <a:buFont typeface="Wingdings" pitchFamily="2" charset="2"/>
              <a:buChar char="§"/>
            </a:pPr>
            <a:endParaRPr lang="en-US" dirty="0" smtClean="0">
              <a:ea typeface="ＭＳ Ｐゴシック"/>
              <a:cs typeface="ＭＳ Ｐゴシック"/>
            </a:endParaRPr>
          </a:p>
          <a:p>
            <a:pPr>
              <a:spcAft>
                <a:spcPts val="600"/>
              </a:spcAft>
              <a:buFont typeface="Wingdings" pitchFamily="2" charset="2"/>
              <a:buChar char="§"/>
            </a:pPr>
            <a:r>
              <a:rPr lang="en-US" dirty="0" smtClean="0">
                <a:ea typeface="ＭＳ Ｐゴシック"/>
                <a:cs typeface="ＭＳ Ｐゴシック"/>
              </a:rPr>
              <a:t>The Waiver Renewal request focuses on gaining federal authority and support to pave the way for the next phase of health care reform in Massachusetts , with a focus on sustainability of the health care system, payment reform and cost containment</a:t>
            </a:r>
          </a:p>
          <a:p>
            <a:pPr marL="0" indent="0">
              <a:spcAft>
                <a:spcPts val="600"/>
              </a:spcAft>
              <a:buNone/>
            </a:pPr>
            <a:endParaRPr lang="en-US" dirty="0" smtClean="0">
              <a:ea typeface="ＭＳ Ｐゴシック"/>
              <a:cs typeface="ＭＳ Ｐゴシック"/>
            </a:endParaRPr>
          </a:p>
          <a:p>
            <a:pPr lvl="1">
              <a:spcAft>
                <a:spcPts val="600"/>
              </a:spcAft>
            </a:pPr>
            <a:r>
              <a:rPr lang="en-US" dirty="0" smtClean="0">
                <a:ea typeface="ＭＳ Ｐゴシック"/>
              </a:rPr>
              <a:t>Shaped in the context of major changes resulting from the Affordable Care Act (ACA) and Chapter 224</a:t>
            </a:r>
          </a:p>
          <a:p>
            <a:pPr lvl="1">
              <a:spcAft>
                <a:spcPts val="600"/>
              </a:spcAft>
            </a:pPr>
            <a:r>
              <a:rPr lang="en-US" dirty="0" smtClean="0">
                <a:ea typeface="ＭＳ Ｐゴシック"/>
              </a:rPr>
              <a:t>MassHealth serves as a key player in health care reform in the Commonwealth and must continue to be a leader in advancing integrated care and accountable care models </a:t>
            </a:r>
          </a:p>
          <a:p>
            <a:pPr lvl="1">
              <a:spcAft>
                <a:spcPts val="600"/>
              </a:spcAft>
            </a:pPr>
            <a:r>
              <a:rPr lang="en-US" dirty="0" smtClean="0">
                <a:ea typeface="ＭＳ Ｐゴシック"/>
              </a:rPr>
              <a:t>Continued federal support is critical in order to sustain and build upon successes of the state’s health care reform and coverage expansion</a:t>
            </a:r>
          </a:p>
        </p:txBody>
      </p:sp>
      <p:sp>
        <p:nvSpPr>
          <p:cNvPr id="6041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fld id="{6195A3A2-43D5-401A-AFC7-C41F77FDA93E}" type="slidenum">
              <a:rPr lang="en-US" smtClean="0">
                <a:solidFill>
                  <a:srgbClr val="333399"/>
                </a:solidFill>
              </a:rPr>
              <a:pPr/>
              <a:t>10</a:t>
            </a:fld>
            <a:endParaRPr lang="en-US" smtClean="0">
              <a:solidFill>
                <a:srgbClr val="333399"/>
              </a:solidFill>
            </a:endParaRPr>
          </a:p>
        </p:txBody>
      </p:sp>
    </p:spTree>
    <p:extLst>
      <p:ext uri="{BB962C8B-B14F-4D97-AF65-F5344CB8AC3E}">
        <p14:creationId xmlns:p14="http://schemas.microsoft.com/office/powerpoint/2010/main" val="3826573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Requested Changes to the Waiver</a:t>
            </a:r>
            <a:endParaRPr lang="en-US" dirty="0"/>
          </a:p>
        </p:txBody>
      </p:sp>
      <p:sp>
        <p:nvSpPr>
          <p:cNvPr id="3" name="Content Placeholder 2"/>
          <p:cNvSpPr>
            <a:spLocks noGrp="1"/>
          </p:cNvSpPr>
          <p:nvPr>
            <p:ph idx="1"/>
          </p:nvPr>
        </p:nvSpPr>
        <p:spPr>
          <a:xfrm>
            <a:off x="3962400" y="1447800"/>
            <a:ext cx="4648200" cy="4953000"/>
          </a:xfrm>
        </p:spPr>
        <p:txBody>
          <a:bodyPr/>
          <a:lstStyle/>
          <a:p>
            <a:pPr>
              <a:buNone/>
            </a:pPr>
            <a:r>
              <a:rPr lang="en-US" dirty="0" smtClean="0"/>
              <a:t>Highlights include requests for:</a:t>
            </a:r>
          </a:p>
          <a:p>
            <a:pPr>
              <a:buNone/>
            </a:pPr>
            <a:endParaRPr lang="en-US" dirty="0" smtClean="0"/>
          </a:p>
          <a:p>
            <a:r>
              <a:rPr lang="en-US" dirty="0" smtClean="0"/>
              <a:t>A five-year Waiver renewal term</a:t>
            </a:r>
            <a:endParaRPr lang="en-US" dirty="0"/>
          </a:p>
          <a:p>
            <a:endParaRPr lang="en-US" dirty="0" smtClean="0"/>
          </a:p>
          <a:p>
            <a:r>
              <a:rPr lang="en-US" dirty="0" smtClean="0"/>
              <a:t>Authority for shared savings/shared risk arrangements to enable alternative payment models</a:t>
            </a:r>
          </a:p>
          <a:p>
            <a:endParaRPr lang="en-US" dirty="0"/>
          </a:p>
          <a:p>
            <a:r>
              <a:rPr lang="en-US" dirty="0" smtClean="0"/>
              <a:t>Continuation </a:t>
            </a:r>
            <a:r>
              <a:rPr lang="en-US" dirty="0"/>
              <a:t>and </a:t>
            </a:r>
            <a:r>
              <a:rPr lang="en-US" dirty="0" smtClean="0"/>
              <a:t>expansion of </a:t>
            </a:r>
            <a:r>
              <a:rPr lang="en-US" dirty="0"/>
              <a:t>existing authorities for </a:t>
            </a:r>
            <a:r>
              <a:rPr lang="en-US" dirty="0" smtClean="0"/>
              <a:t>programs </a:t>
            </a:r>
            <a:r>
              <a:rPr lang="en-US" dirty="0"/>
              <a:t>and provider payments</a:t>
            </a:r>
          </a:p>
          <a:p>
            <a:endParaRPr lang="en-US" dirty="0" smtClean="0"/>
          </a:p>
          <a:p>
            <a:r>
              <a:rPr lang="en-US" dirty="0" smtClean="0"/>
              <a:t>Additional expenditure authority for state supported health programs</a:t>
            </a:r>
          </a:p>
          <a:p>
            <a:endParaRPr lang="en-US" dirty="0"/>
          </a:p>
          <a:p>
            <a:endParaRPr lang="en-US" dirty="0" smtClean="0"/>
          </a:p>
          <a:p>
            <a:endParaRPr lang="en-US" dirty="0" smtClean="0"/>
          </a:p>
          <a:p>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24676B24-0F67-4B4E-AC50-6E5BF3CAFFF5}" type="slidenum">
              <a:rPr lang="en-US" smtClean="0">
                <a:solidFill>
                  <a:srgbClr val="333399"/>
                </a:solidFill>
              </a:rPr>
              <a:pPr>
                <a:defRPr/>
              </a:pPr>
              <a:t>11</a:t>
            </a:fld>
            <a:endParaRPr lang="en-US">
              <a:solidFill>
                <a:srgbClr val="333399"/>
              </a:solidFill>
            </a:endParaRPr>
          </a:p>
        </p:txBody>
      </p:sp>
      <p:pic>
        <p:nvPicPr>
          <p:cNvPr id="1027" name="Picture 3" descr="Y:\PHOTOS - CHILDREN-N-ADULTS\TIF - Grandparents\PAL26900004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0"/>
            <a:ext cx="3287477"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03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dirty="0" smtClean="0">
                <a:ea typeface="ＭＳ Ｐゴシック"/>
                <a:cs typeface="ＭＳ Ｐゴシック"/>
              </a:rPr>
              <a:t>Five Year Waiver Term</a:t>
            </a:r>
          </a:p>
        </p:txBody>
      </p:sp>
      <p:sp>
        <p:nvSpPr>
          <p:cNvPr id="59394" name="Content Placeholder 2"/>
          <p:cNvSpPr>
            <a:spLocks noGrp="1"/>
          </p:cNvSpPr>
          <p:nvPr>
            <p:ph idx="1"/>
          </p:nvPr>
        </p:nvSpPr>
        <p:spPr>
          <a:xfrm>
            <a:off x="304800" y="1447800"/>
            <a:ext cx="8229600" cy="5029200"/>
          </a:xfrm>
        </p:spPr>
        <p:txBody>
          <a:bodyPr/>
          <a:lstStyle/>
          <a:p>
            <a:pPr>
              <a:spcAft>
                <a:spcPts val="600"/>
              </a:spcAft>
              <a:buFont typeface="Wingdings" pitchFamily="2" charset="2"/>
              <a:buChar char="§"/>
            </a:pPr>
            <a:r>
              <a:rPr lang="en-US" sz="1900" dirty="0" smtClean="0">
                <a:ea typeface="ＭＳ Ｐゴシック"/>
                <a:cs typeface="ＭＳ Ｐゴシック"/>
              </a:rPr>
              <a:t>Historically, only three year Waiver Renewal terms have been allowed under federal rules. However, the ACA established a new opportunity that allows for a five-year Waiver Renewal term if a state provides medical services for individuals who are eligible for both Medicare and Medicaid (“dual-</a:t>
            </a:r>
            <a:r>
              <a:rPr lang="en-US" sz="1900" dirty="0" err="1" smtClean="0">
                <a:ea typeface="ＭＳ Ｐゴシック"/>
                <a:cs typeface="ＭＳ Ｐゴシック"/>
              </a:rPr>
              <a:t>eligibles</a:t>
            </a:r>
            <a:r>
              <a:rPr lang="en-US" sz="1900" dirty="0" smtClean="0">
                <a:ea typeface="ＭＳ Ｐゴシック"/>
                <a:cs typeface="ＭＳ Ｐゴシック"/>
              </a:rPr>
              <a:t>”) through its Waiver</a:t>
            </a:r>
          </a:p>
          <a:p>
            <a:pPr>
              <a:spcAft>
                <a:spcPts val="600"/>
              </a:spcAft>
              <a:buFont typeface="Wingdings" pitchFamily="2" charset="2"/>
              <a:buChar char="§"/>
            </a:pPr>
            <a:endParaRPr lang="en-US" sz="1900" dirty="0" smtClean="0">
              <a:ea typeface="ＭＳ Ｐゴシック"/>
              <a:cs typeface="ＭＳ Ｐゴシック"/>
            </a:endParaRPr>
          </a:p>
          <a:p>
            <a:pPr>
              <a:spcAft>
                <a:spcPts val="600"/>
              </a:spcAft>
              <a:buFont typeface="Wingdings" pitchFamily="2" charset="2"/>
              <a:buChar char="§"/>
            </a:pPr>
            <a:endParaRPr lang="en-US" sz="1900" dirty="0">
              <a:ea typeface="ＭＳ Ｐゴシック"/>
              <a:cs typeface="ＭＳ Ｐゴシック"/>
            </a:endParaRPr>
          </a:p>
          <a:p>
            <a:pPr>
              <a:spcAft>
                <a:spcPts val="600"/>
              </a:spcAft>
              <a:buFont typeface="Wingdings" pitchFamily="2" charset="2"/>
              <a:buChar char="§"/>
            </a:pPr>
            <a:endParaRPr lang="en-US" sz="1900" dirty="0" smtClean="0">
              <a:ea typeface="ＭＳ Ｐゴシック"/>
              <a:cs typeface="ＭＳ Ｐゴシック"/>
            </a:endParaRPr>
          </a:p>
          <a:p>
            <a:pPr>
              <a:spcAft>
                <a:spcPts val="600"/>
              </a:spcAft>
              <a:buFont typeface="Wingdings" pitchFamily="2" charset="2"/>
              <a:buChar char="§"/>
            </a:pPr>
            <a:endParaRPr lang="en-US" sz="1900" dirty="0">
              <a:ea typeface="ＭＳ Ｐゴシック"/>
              <a:cs typeface="ＭＳ Ｐゴシック"/>
            </a:endParaRPr>
          </a:p>
          <a:p>
            <a:pPr>
              <a:spcAft>
                <a:spcPts val="600"/>
              </a:spcAft>
              <a:buFont typeface="Wingdings" pitchFamily="2" charset="2"/>
              <a:buChar char="§"/>
            </a:pPr>
            <a:endParaRPr lang="en-US" sz="1900" dirty="0" smtClean="0">
              <a:ea typeface="ＭＳ Ｐゴシック"/>
              <a:cs typeface="ＭＳ Ｐゴシック"/>
            </a:endParaRPr>
          </a:p>
          <a:p>
            <a:pPr>
              <a:spcBef>
                <a:spcPts val="1800"/>
              </a:spcBef>
              <a:spcAft>
                <a:spcPts val="600"/>
              </a:spcAft>
              <a:buFont typeface="Wingdings" pitchFamily="2" charset="2"/>
              <a:buChar char="§"/>
            </a:pPr>
            <a:r>
              <a:rPr lang="en-US" sz="1900" dirty="0" err="1" smtClean="0">
                <a:ea typeface="ＭＳ Ｐゴシック"/>
                <a:cs typeface="ＭＳ Ｐゴシック"/>
              </a:rPr>
              <a:t>MassHealth</a:t>
            </a:r>
            <a:r>
              <a:rPr lang="en-US" sz="1900" dirty="0" smtClean="0">
                <a:ea typeface="ＭＳ Ｐゴシック"/>
                <a:cs typeface="ＭＳ Ｐゴシック"/>
              </a:rPr>
              <a:t> will also explore expanding the One Care model to the “pre-duals” population of disabled adults who are eligible for Medicaid but not yet eligible for Medicare</a:t>
            </a:r>
          </a:p>
        </p:txBody>
      </p:sp>
      <p:sp>
        <p:nvSpPr>
          <p:cNvPr id="5939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fld id="{E97744B2-AB2D-42EF-97D0-0AF8BEF70DA3}" type="slidenum">
              <a:rPr lang="en-US" smtClean="0">
                <a:solidFill>
                  <a:srgbClr val="333399"/>
                </a:solidFill>
              </a:rPr>
              <a:pPr/>
              <a:t>12</a:t>
            </a:fld>
            <a:endParaRPr lang="en-US" smtClean="0">
              <a:solidFill>
                <a:srgbClr val="333399"/>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971800"/>
            <a:ext cx="3293411" cy="2193667"/>
          </a:xfrm>
          <a:prstGeom prst="rect">
            <a:avLst/>
          </a:prstGeom>
        </p:spPr>
      </p:pic>
      <p:sp>
        <p:nvSpPr>
          <p:cNvPr id="2" name="TextBox 1"/>
          <p:cNvSpPr txBox="1"/>
          <p:nvPr/>
        </p:nvSpPr>
        <p:spPr>
          <a:xfrm>
            <a:off x="314323" y="3048000"/>
            <a:ext cx="5181600" cy="2739211"/>
          </a:xfrm>
          <a:prstGeom prst="rect">
            <a:avLst/>
          </a:prstGeom>
          <a:noFill/>
        </p:spPr>
        <p:txBody>
          <a:bodyPr wrap="square" rtlCol="0">
            <a:spAutoFit/>
          </a:bodyPr>
          <a:lstStyle/>
          <a:p>
            <a:pPr marL="342900" indent="-342900">
              <a:spcAft>
                <a:spcPts val="600"/>
              </a:spcAft>
              <a:buFont typeface="Wingdings" pitchFamily="2" charset="2"/>
              <a:buChar char="§"/>
            </a:pPr>
            <a:r>
              <a:rPr lang="en-US" sz="1900" dirty="0" err="1">
                <a:solidFill>
                  <a:schemeClr val="accent6"/>
                </a:solidFill>
                <a:ea typeface="ＭＳ Ｐゴシック"/>
                <a:cs typeface="ＭＳ Ｐゴシック"/>
              </a:rPr>
              <a:t>MassHealth’s</a:t>
            </a:r>
            <a:r>
              <a:rPr lang="en-US" sz="1900" dirty="0">
                <a:solidFill>
                  <a:schemeClr val="accent6"/>
                </a:solidFill>
                <a:ea typeface="ＭＳ Ｐゴシック"/>
                <a:cs typeface="ＭＳ Ｐゴシック"/>
              </a:rPr>
              <a:t> 1115 Waiver and </a:t>
            </a:r>
            <a:r>
              <a:rPr lang="en-US" sz="1900" dirty="0" smtClean="0">
                <a:solidFill>
                  <a:schemeClr val="accent6"/>
                </a:solidFill>
                <a:ea typeface="ＭＳ Ｐゴシック"/>
                <a:cs typeface="ＭＳ Ｐゴシック"/>
              </a:rPr>
              <a:t>Duals </a:t>
            </a:r>
            <a:r>
              <a:rPr lang="en-US" sz="1900" dirty="0">
                <a:solidFill>
                  <a:schemeClr val="accent6"/>
                </a:solidFill>
                <a:ea typeface="ＭＳ Ｐゴシック"/>
                <a:cs typeface="ＭＳ Ｐゴシック"/>
              </a:rPr>
              <a:t>Demonstration overlap and provide complementary authorities that underpin the One Care integrated care model </a:t>
            </a:r>
            <a:endParaRPr lang="en-US" sz="1900" dirty="0" smtClean="0">
              <a:solidFill>
                <a:schemeClr val="accent6"/>
              </a:solidFill>
              <a:ea typeface="ＭＳ Ｐゴシック"/>
              <a:cs typeface="ＭＳ Ｐゴシック"/>
            </a:endParaRPr>
          </a:p>
          <a:p>
            <a:pPr marL="342900" indent="-342900">
              <a:spcBef>
                <a:spcPts val="600"/>
              </a:spcBef>
              <a:spcAft>
                <a:spcPts val="600"/>
              </a:spcAft>
              <a:buFont typeface="Wingdings" pitchFamily="2" charset="2"/>
              <a:buChar char="§"/>
            </a:pPr>
            <a:r>
              <a:rPr lang="en-US" sz="1900" dirty="0" smtClean="0">
                <a:solidFill>
                  <a:schemeClr val="accent6"/>
                </a:solidFill>
                <a:ea typeface="ＭＳ Ｐゴシック"/>
                <a:cs typeface="ＭＳ Ｐゴシック"/>
              </a:rPr>
              <a:t>The </a:t>
            </a:r>
            <a:r>
              <a:rPr lang="en-US" sz="1900" dirty="0">
                <a:solidFill>
                  <a:schemeClr val="accent6"/>
                </a:solidFill>
                <a:ea typeface="ＭＳ Ｐゴシック"/>
                <a:cs typeface="ＭＳ Ｐゴシック"/>
              </a:rPr>
              <a:t>five year timeframe will allow the Commonwealth to fully implement the One Care program, learn and refine the model </a:t>
            </a:r>
          </a:p>
          <a:p>
            <a:endParaRPr lang="en-US" sz="1900" dirty="0">
              <a:solidFill>
                <a:schemeClr val="accent6"/>
              </a:solidFill>
            </a:endParaRPr>
          </a:p>
        </p:txBody>
      </p:sp>
    </p:spTree>
    <p:extLst>
      <p:ext uri="{BB962C8B-B14F-4D97-AF65-F5344CB8AC3E}">
        <p14:creationId xmlns:p14="http://schemas.microsoft.com/office/powerpoint/2010/main" val="2861416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62"/>
            <a:ext cx="8229600" cy="884238"/>
          </a:xfrm>
        </p:spPr>
        <p:txBody>
          <a:bodyPr/>
          <a:lstStyle/>
          <a:p>
            <a:r>
              <a:rPr lang="en-US" dirty="0" smtClean="0"/>
              <a:t>Advancing Alternative Payment Models</a:t>
            </a:r>
            <a:endParaRPr lang="en-US" dirty="0"/>
          </a:p>
        </p:txBody>
      </p:sp>
      <p:sp>
        <p:nvSpPr>
          <p:cNvPr id="5" name="Content Placeholder 4"/>
          <p:cNvSpPr>
            <a:spLocks noGrp="1"/>
          </p:cNvSpPr>
          <p:nvPr>
            <p:ph sz="half" idx="2"/>
          </p:nvPr>
        </p:nvSpPr>
        <p:spPr>
          <a:xfrm>
            <a:off x="3886200" y="1295400"/>
            <a:ext cx="4953000" cy="4495800"/>
          </a:xfrm>
        </p:spPr>
        <p:txBody>
          <a:bodyPr/>
          <a:lstStyle/>
          <a:p>
            <a:r>
              <a:rPr lang="en-US" sz="1800" dirty="0" smtClean="0"/>
              <a:t>The </a:t>
            </a:r>
            <a:r>
              <a:rPr lang="en-US" sz="1800" dirty="0"/>
              <a:t>Commonwealth requests</a:t>
            </a:r>
            <a:r>
              <a:rPr lang="en-US" sz="1800" dirty="0" smtClean="0"/>
              <a:t> authority for shared </a:t>
            </a:r>
            <a:r>
              <a:rPr lang="en-US" sz="1800" dirty="0"/>
              <a:t>savings/shared risk arrangements to</a:t>
            </a:r>
            <a:r>
              <a:rPr lang="en-US" sz="1800" dirty="0" smtClean="0"/>
              <a:t> support Primary Care Payment Reform (PCPR) and lay the foundation for future alternative payment models.</a:t>
            </a:r>
          </a:p>
          <a:p>
            <a:endParaRPr lang="en-US" sz="1800" dirty="0" smtClean="0">
              <a:solidFill>
                <a:srgbClr val="FF0000"/>
              </a:solidFill>
            </a:endParaRPr>
          </a:p>
          <a:p>
            <a:r>
              <a:rPr lang="en-US" sz="1800" dirty="0" smtClean="0"/>
              <a:t>MassHealth is in the early stages of developing a new accountable care payment model that would build on PCPR that would likely entail:</a:t>
            </a:r>
          </a:p>
          <a:p>
            <a:pPr lvl="1"/>
            <a:r>
              <a:rPr lang="en-US" sz="1600" dirty="0" smtClean="0"/>
              <a:t>contracting directly with Accountable Care Organizations (</a:t>
            </a:r>
            <a:r>
              <a:rPr lang="en-US" sz="1600" dirty="0" err="1" smtClean="0"/>
              <a:t>ACOs</a:t>
            </a:r>
            <a:r>
              <a:rPr lang="en-US" sz="1600" dirty="0" smtClean="0"/>
              <a:t>)</a:t>
            </a:r>
          </a:p>
          <a:p>
            <a:pPr lvl="1"/>
            <a:r>
              <a:rPr lang="en-US" sz="1600" dirty="0" smtClean="0"/>
              <a:t>encouraging providers to take on higher levels of shared savings and risk </a:t>
            </a:r>
          </a:p>
          <a:p>
            <a:pPr lvl="1"/>
            <a:r>
              <a:rPr lang="en-US" sz="1600" dirty="0" smtClean="0"/>
              <a:t>modifying quality metrics and clinical delivery model requirements</a:t>
            </a:r>
          </a:p>
          <a:p>
            <a:r>
              <a:rPr lang="en-US" sz="1800" dirty="0" err="1" smtClean="0"/>
              <a:t>MassHealth</a:t>
            </a:r>
            <a:r>
              <a:rPr lang="en-US" sz="1800" dirty="0" smtClean="0"/>
              <a:t> aims to launch new model in state fiscal year 2015</a:t>
            </a:r>
          </a:p>
          <a:p>
            <a:endParaRPr lang="en-US" sz="2000" dirty="0" smtClean="0"/>
          </a:p>
          <a:p>
            <a:pPr marL="0" indent="0">
              <a:buNone/>
            </a:pPr>
            <a:endParaRPr lang="en-US" sz="1800" dirty="0"/>
          </a:p>
          <a:p>
            <a:endParaRPr lang="en-US" sz="1800" dirty="0" smtClean="0"/>
          </a:p>
          <a:p>
            <a:pPr marL="0" indent="0">
              <a:buNone/>
            </a:pPr>
            <a:endParaRPr lang="en-US" sz="1800"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4676B24-0F67-4B4E-AC50-6E5BF3CAFFF5}" type="slidenum">
              <a:rPr lang="en-US" smtClean="0">
                <a:solidFill>
                  <a:srgbClr val="333399"/>
                </a:solidFill>
              </a:rPr>
              <a:pPr>
                <a:defRPr/>
              </a:pPr>
              <a:t>13</a:t>
            </a:fld>
            <a:endParaRPr lang="en-US">
              <a:solidFill>
                <a:srgbClr val="333399"/>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800100" y="1981200"/>
            <a:ext cx="3000375" cy="3657600"/>
          </a:xfrm>
          <a:prstGeom prst="rect">
            <a:avLst/>
          </a:prstGeom>
          <a:noFill/>
        </p:spPr>
      </p:pic>
    </p:spTree>
    <p:extLst>
      <p:ext uri="{BB962C8B-B14F-4D97-AF65-F5344CB8AC3E}">
        <p14:creationId xmlns:p14="http://schemas.microsoft.com/office/powerpoint/2010/main" val="67783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8200" cy="884238"/>
          </a:xfrm>
        </p:spPr>
        <p:txBody>
          <a:bodyPr/>
          <a:lstStyle/>
          <a:p>
            <a:r>
              <a:rPr lang="en-US" dirty="0" smtClean="0"/>
              <a:t>Continuation of Current </a:t>
            </a:r>
            <a:r>
              <a:rPr lang="en-US" dirty="0"/>
              <a:t>A</a:t>
            </a:r>
            <a:r>
              <a:rPr lang="en-US" dirty="0" smtClean="0"/>
              <a:t>uthorities</a:t>
            </a:r>
            <a:endParaRPr lang="en-US" dirty="0"/>
          </a:p>
        </p:txBody>
      </p:sp>
      <p:sp>
        <p:nvSpPr>
          <p:cNvPr id="3" name="Content Placeholder 2"/>
          <p:cNvSpPr>
            <a:spLocks noGrp="1"/>
          </p:cNvSpPr>
          <p:nvPr>
            <p:ph idx="1"/>
          </p:nvPr>
        </p:nvSpPr>
        <p:spPr>
          <a:xfrm>
            <a:off x="228600" y="1295400"/>
            <a:ext cx="8610600" cy="5486400"/>
          </a:xfrm>
        </p:spPr>
        <p:txBody>
          <a:bodyPr/>
          <a:lstStyle/>
          <a:p>
            <a:pPr marL="0" indent="0">
              <a:buNone/>
            </a:pPr>
            <a:r>
              <a:rPr lang="en-US" u="sng" dirty="0" smtClean="0"/>
              <a:t>The Pediatric Asthma Pilot Program </a:t>
            </a:r>
          </a:p>
          <a:p>
            <a:r>
              <a:rPr lang="en-US" sz="1800" dirty="0" smtClean="0"/>
              <a:t>Provides more flexibility to selected primary care practices to improve care and health outcomes for children with high risk or poorly controlled asthma</a:t>
            </a:r>
          </a:p>
          <a:p>
            <a:r>
              <a:rPr lang="en-US" sz="1800" dirty="0" smtClean="0"/>
              <a:t>This pilot was authorized in the previous Renewal, and the Commonwealth is seeking authority to continue this program, as it is still in its early stages</a:t>
            </a:r>
          </a:p>
          <a:p>
            <a:pPr marL="0" indent="0">
              <a:buNone/>
            </a:pPr>
            <a:endParaRPr lang="en-US" dirty="0" smtClean="0"/>
          </a:p>
          <a:p>
            <a:pPr marL="0" indent="0">
              <a:buNone/>
            </a:pPr>
            <a:r>
              <a:rPr lang="en-US" u="sng" dirty="0" smtClean="0"/>
              <a:t>Express Lane Renewal</a:t>
            </a:r>
          </a:p>
          <a:p>
            <a:r>
              <a:rPr lang="en-US" sz="1800" dirty="0" smtClean="0"/>
              <a:t>This process streamlines the annual eligibility renewal for families with MassHealth and Supplemental Nutrition Assistance Program (SNAP) benefits</a:t>
            </a:r>
          </a:p>
          <a:p>
            <a:r>
              <a:rPr lang="en-US" sz="1800" dirty="0" smtClean="0"/>
              <a:t>Contributes to goal of universal coverage by reducing churn</a:t>
            </a:r>
          </a:p>
          <a:p>
            <a:r>
              <a:rPr lang="en-US" sz="1800" dirty="0" smtClean="0"/>
              <a:t>Requesting to expand program to include new adults under ACA expansion</a:t>
            </a:r>
          </a:p>
          <a:p>
            <a:endParaRPr lang="en-US" sz="1800" dirty="0" smtClean="0"/>
          </a:p>
          <a:p>
            <a:pPr marL="0" indent="0">
              <a:buNone/>
            </a:pPr>
            <a:r>
              <a:rPr lang="en-US" u="sng" dirty="0" smtClean="0"/>
              <a:t>Intensive Early Intervention Program for Children with Autism</a:t>
            </a:r>
          </a:p>
          <a:p>
            <a:r>
              <a:rPr lang="en-US" sz="1800" dirty="0" smtClean="0"/>
              <a:t>Department of Public Health provides intensive early intervention services for </a:t>
            </a:r>
            <a:r>
              <a:rPr lang="en-US" sz="1800" dirty="0" err="1" smtClean="0"/>
              <a:t>MassHealth</a:t>
            </a:r>
            <a:r>
              <a:rPr lang="en-US" sz="1800" dirty="0" smtClean="0"/>
              <a:t>-eligible children up to age 3 with autism spectrum disorders</a:t>
            </a:r>
          </a:p>
          <a:p>
            <a:endParaRPr lang="en-US" sz="1800" dirty="0" smtClean="0"/>
          </a:p>
          <a:p>
            <a:pPr marL="0" indent="0">
              <a:buNone/>
            </a:pPr>
            <a:endParaRPr lang="en-US" sz="1800" dirty="0" smtClean="0"/>
          </a:p>
          <a:p>
            <a:endParaRPr lang="en-US" sz="1800"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24676B24-0F67-4B4E-AC50-6E5BF3CAFFF5}" type="slidenum">
              <a:rPr lang="en-US" smtClean="0">
                <a:solidFill>
                  <a:srgbClr val="333399"/>
                </a:solidFill>
              </a:rPr>
              <a:pPr>
                <a:defRPr/>
              </a:pPr>
              <a:t>14</a:t>
            </a:fld>
            <a:endParaRPr lang="en-US">
              <a:solidFill>
                <a:srgbClr val="333399"/>
              </a:solidFill>
            </a:endParaRPr>
          </a:p>
        </p:txBody>
      </p:sp>
    </p:spTree>
    <p:extLst>
      <p:ext uri="{BB962C8B-B14F-4D97-AF65-F5344CB8AC3E}">
        <p14:creationId xmlns:p14="http://schemas.microsoft.com/office/powerpoint/2010/main" val="2480699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884238"/>
          </a:xfrm>
        </p:spPr>
        <p:txBody>
          <a:bodyPr/>
          <a:lstStyle/>
          <a:p>
            <a:r>
              <a:rPr lang="en-US" dirty="0" smtClean="0"/>
              <a:t>Safety Net Care Pool</a:t>
            </a:r>
            <a:endParaRPr lang="en-US" dirty="0"/>
          </a:p>
        </p:txBody>
      </p:sp>
      <p:sp>
        <p:nvSpPr>
          <p:cNvPr id="3" name="Content Placeholder 2"/>
          <p:cNvSpPr>
            <a:spLocks noGrp="1"/>
          </p:cNvSpPr>
          <p:nvPr>
            <p:ph idx="1"/>
          </p:nvPr>
        </p:nvSpPr>
        <p:spPr>
          <a:xfrm>
            <a:off x="228600" y="1066800"/>
            <a:ext cx="8763000" cy="5410200"/>
          </a:xfrm>
        </p:spPr>
        <p:txBody>
          <a:bodyPr/>
          <a:lstStyle/>
          <a:p>
            <a:pPr marL="177800" indent="-177800">
              <a:spcAft>
                <a:spcPts val="600"/>
              </a:spcAft>
            </a:pPr>
            <a:r>
              <a:rPr lang="en-US" sz="1800" dirty="0" smtClean="0"/>
              <a:t>The Safety Net Care Pool (SNCP) was created as part of 2006 health care reform to fund coverage expansion, provider payments (such as the Health Safety Net), and (more recently) delivery system reforms </a:t>
            </a:r>
          </a:p>
          <a:p>
            <a:pPr marL="177800" indent="-177800">
              <a:spcAft>
                <a:spcPts val="1200"/>
              </a:spcAft>
            </a:pPr>
            <a:r>
              <a:rPr lang="en-US" sz="1800" dirty="0" smtClean="0"/>
              <a:t>The Commonwealth requests:</a:t>
            </a:r>
          </a:p>
          <a:p>
            <a:pPr marL="400050" lvl="1" indent="0">
              <a:buNone/>
            </a:pPr>
            <a:r>
              <a:rPr lang="en-US" sz="1600" u="sng" dirty="0" smtClean="0"/>
              <a:t>Elimination </a:t>
            </a:r>
            <a:r>
              <a:rPr lang="en-US" sz="1600" u="sng" dirty="0"/>
              <a:t>of the Provider Sub-Cap</a:t>
            </a:r>
            <a:endParaRPr lang="en-US" sz="1600" u="sng" dirty="0" smtClean="0"/>
          </a:p>
          <a:p>
            <a:pPr lvl="1"/>
            <a:r>
              <a:rPr lang="en-US" sz="1600" dirty="0" smtClean="0"/>
              <a:t>Certain SNCP provider payments are currently subject to a “Provider </a:t>
            </a:r>
            <a:r>
              <a:rPr lang="en-US" sz="1600" dirty="0"/>
              <a:t>Sub-</a:t>
            </a:r>
            <a:r>
              <a:rPr lang="en-US" sz="1600" dirty="0" smtClean="0"/>
              <a:t>Cap,” tied to the amount of the state’s Disproportionate Share Hospital (DSH) allocation</a:t>
            </a:r>
          </a:p>
          <a:p>
            <a:pPr lvl="1">
              <a:spcAft>
                <a:spcPts val="1200"/>
              </a:spcAft>
            </a:pPr>
            <a:r>
              <a:rPr lang="en-US" sz="1600" dirty="0" smtClean="0"/>
              <a:t> Sub-cap would be </a:t>
            </a:r>
            <a:r>
              <a:rPr lang="en-US" sz="1600" dirty="0"/>
              <a:t>redundant with</a:t>
            </a:r>
            <a:r>
              <a:rPr lang="en-US" sz="1600" dirty="0" smtClean="0"/>
              <a:t> new provider</a:t>
            </a:r>
            <a:r>
              <a:rPr lang="en-US" sz="1600" dirty="0"/>
              <a:t>-specific cost </a:t>
            </a:r>
            <a:r>
              <a:rPr lang="en-US" sz="1600" dirty="0" smtClean="0"/>
              <a:t>limit, and federal DSH reductions would </a:t>
            </a:r>
            <a:r>
              <a:rPr lang="en-US" sz="1600" dirty="0"/>
              <a:t>adversely affect safety net </a:t>
            </a:r>
            <a:r>
              <a:rPr lang="en-US" sz="1600" dirty="0" smtClean="0"/>
              <a:t>providers</a:t>
            </a:r>
          </a:p>
          <a:p>
            <a:pPr marL="400050" lvl="1" indent="0">
              <a:buNone/>
            </a:pPr>
            <a:r>
              <a:rPr lang="en-US" sz="1600" u="sng" dirty="0" smtClean="0"/>
              <a:t>Federal Matching Funds for Designated </a:t>
            </a:r>
            <a:r>
              <a:rPr lang="en-US" sz="1600" u="sng" dirty="0"/>
              <a:t>State Health Programs</a:t>
            </a:r>
          </a:p>
          <a:p>
            <a:pPr lvl="1"/>
            <a:r>
              <a:rPr lang="en-US" sz="1600" dirty="0" smtClean="0"/>
              <a:t>DSHP authority historically has provided federal support for state health programs would otherwise be entirely state-funded</a:t>
            </a:r>
          </a:p>
          <a:p>
            <a:pPr lvl="1"/>
            <a:r>
              <a:rPr lang="en-US" sz="1600" dirty="0" smtClean="0"/>
              <a:t>The Commonwealth requests to extend and expand DSHP authority, including for:</a:t>
            </a:r>
          </a:p>
          <a:p>
            <a:pPr lvl="2"/>
            <a:r>
              <a:rPr lang="en-US" dirty="0" smtClean="0"/>
              <a:t>Existing DSHP programs</a:t>
            </a:r>
          </a:p>
          <a:p>
            <a:pPr lvl="2"/>
            <a:r>
              <a:rPr lang="en-US" dirty="0" smtClean="0"/>
              <a:t>State-supported subsidies for Health Connector enrollees earning up to 300% FPL (partially authorized through pending Waiver amendment) </a:t>
            </a:r>
          </a:p>
          <a:p>
            <a:pPr lvl="2"/>
            <a:r>
              <a:rPr lang="en-US" dirty="0" smtClean="0"/>
              <a:t>New state programs that </a:t>
            </a:r>
            <a:r>
              <a:rPr lang="en-US" dirty="0"/>
              <a:t>advance health reform and</a:t>
            </a:r>
            <a:r>
              <a:rPr lang="en-US" dirty="0" smtClean="0"/>
              <a:t> cost containment, such as programs created by Ch. 224</a:t>
            </a:r>
          </a:p>
          <a:p>
            <a:endParaRPr lang="en-US" dirty="0"/>
          </a:p>
          <a:p>
            <a:pPr marL="0" indent="0">
              <a:buNone/>
            </a:pPr>
            <a:endParaRPr lang="en-US" dirty="0" smtClean="0"/>
          </a:p>
          <a:p>
            <a:pPr marL="0" indent="0">
              <a:buNone/>
            </a:pPr>
            <a:endParaRPr lang="en-US" dirty="0" smtClean="0"/>
          </a:p>
          <a:p>
            <a:pPr marL="457200" lvl="1" indent="0">
              <a:buNone/>
            </a:pPr>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24676B24-0F67-4B4E-AC50-6E5BF3CAFFF5}" type="slidenum">
              <a:rPr lang="en-US" smtClean="0">
                <a:solidFill>
                  <a:srgbClr val="333399"/>
                </a:solidFill>
              </a:rPr>
              <a:pPr>
                <a:defRPr/>
              </a:pPr>
              <a:t>15</a:t>
            </a:fld>
            <a:endParaRPr lang="en-US" dirty="0">
              <a:solidFill>
                <a:srgbClr val="333399"/>
              </a:solidFill>
            </a:endParaRPr>
          </a:p>
        </p:txBody>
      </p:sp>
    </p:spTree>
    <p:extLst>
      <p:ext uri="{BB962C8B-B14F-4D97-AF65-F5344CB8AC3E}">
        <p14:creationId xmlns:p14="http://schemas.microsoft.com/office/powerpoint/2010/main" val="2095187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8200" cy="884238"/>
          </a:xfrm>
        </p:spPr>
        <p:txBody>
          <a:bodyPr/>
          <a:lstStyle/>
          <a:p>
            <a:r>
              <a:rPr lang="en-US" dirty="0" smtClean="0"/>
              <a:t>Supporting Safety Net Providers</a:t>
            </a:r>
            <a:endParaRPr lang="en-US" dirty="0"/>
          </a:p>
        </p:txBody>
      </p:sp>
      <p:sp>
        <p:nvSpPr>
          <p:cNvPr id="3" name="Content Placeholder 2"/>
          <p:cNvSpPr>
            <a:spLocks noGrp="1"/>
          </p:cNvSpPr>
          <p:nvPr>
            <p:ph sz="half" idx="1"/>
          </p:nvPr>
        </p:nvSpPr>
        <p:spPr>
          <a:xfrm>
            <a:off x="4572000" y="990600"/>
            <a:ext cx="4419600" cy="5334000"/>
          </a:xfrm>
        </p:spPr>
        <p:txBody>
          <a:bodyPr/>
          <a:lstStyle/>
          <a:p>
            <a:pPr marL="457200" lvl="1" indent="0">
              <a:buNone/>
            </a:pPr>
            <a:endParaRPr lang="en-US" sz="1200" dirty="0" smtClean="0"/>
          </a:p>
          <a:p>
            <a:pPr marL="0" indent="0">
              <a:buNone/>
            </a:pPr>
            <a:r>
              <a:rPr lang="en-US" sz="1600" u="sng" dirty="0"/>
              <a:t>Infrastructure and Capacity Building Grants</a:t>
            </a:r>
            <a:endParaRPr lang="en-US" sz="1600" u="sng" dirty="0" smtClean="0"/>
          </a:p>
          <a:p>
            <a:r>
              <a:rPr lang="en-US" sz="1600" dirty="0" smtClean="0"/>
              <a:t>Requests 50% increase in authority for grants for hospitals </a:t>
            </a:r>
            <a:r>
              <a:rPr lang="en-US" sz="1600" dirty="0"/>
              <a:t>and community </a:t>
            </a:r>
            <a:r>
              <a:rPr lang="en-US" sz="1600" dirty="0" smtClean="0"/>
              <a:t>health centers to </a:t>
            </a:r>
            <a:r>
              <a:rPr lang="en-US" sz="1600" dirty="0"/>
              <a:t>develop and implement</a:t>
            </a:r>
            <a:r>
              <a:rPr lang="en-US" sz="1600" dirty="0" smtClean="0"/>
              <a:t> projects that improve care and advance new payment and delivery models</a:t>
            </a:r>
          </a:p>
          <a:p>
            <a:r>
              <a:rPr lang="en-US" sz="1600" dirty="0" smtClean="0"/>
              <a:t>Additional funds would target hospitals that serve high Medicaid/low commercial mix of patients</a:t>
            </a:r>
          </a:p>
          <a:p>
            <a:pPr marL="0" indent="0">
              <a:buNone/>
            </a:pPr>
            <a:endParaRPr lang="en-US" sz="1800" u="sng" dirty="0" smtClean="0"/>
          </a:p>
          <a:p>
            <a:pPr marL="0" indent="0">
              <a:buNone/>
            </a:pPr>
            <a:r>
              <a:rPr lang="en-US" sz="1600" u="sng" dirty="0" smtClean="0"/>
              <a:t>Support for Cambridge Health Alliance</a:t>
            </a:r>
          </a:p>
          <a:p>
            <a:r>
              <a:rPr lang="en-US" sz="1600" dirty="0" smtClean="0"/>
              <a:t>Requests to continue support for state’s only public acute hospital system and essential partner in serving the Medicaid and uninsured populations</a:t>
            </a:r>
          </a:p>
          <a:p>
            <a:r>
              <a:rPr lang="en-US" sz="1600" dirty="0" smtClean="0"/>
              <a:t>An increasing proportion of CHA’s funds will be shifted each year to incentive payments</a:t>
            </a:r>
          </a:p>
          <a:p>
            <a:pPr lvl="1"/>
            <a:endParaRPr lang="en-US" sz="1200" dirty="0" smtClean="0"/>
          </a:p>
          <a:p>
            <a:endParaRPr lang="en-US" sz="1200" dirty="0" smtClean="0"/>
          </a:p>
          <a:p>
            <a:endParaRPr lang="en-US" dirty="0"/>
          </a:p>
        </p:txBody>
      </p:sp>
      <p:sp>
        <p:nvSpPr>
          <p:cNvPr id="5" name="Content Placeholder 4"/>
          <p:cNvSpPr>
            <a:spLocks noGrp="1"/>
          </p:cNvSpPr>
          <p:nvPr>
            <p:ph sz="half" idx="2"/>
          </p:nvPr>
        </p:nvSpPr>
        <p:spPr>
          <a:xfrm>
            <a:off x="304800" y="3900054"/>
            <a:ext cx="4163869" cy="2424546"/>
          </a:xfrm>
        </p:spPr>
        <p:txBody>
          <a:bodyPr/>
          <a:lstStyle/>
          <a:p>
            <a:pPr marL="0" indent="0">
              <a:buNone/>
            </a:pPr>
            <a:r>
              <a:rPr lang="en-US" sz="1600" u="sng" dirty="0"/>
              <a:t>Delivery System Transformation Initiatives</a:t>
            </a:r>
            <a:endParaRPr lang="en-US" sz="1600" u="sng" dirty="0" smtClean="0"/>
          </a:p>
          <a:p>
            <a:r>
              <a:rPr lang="en-US" sz="1600" dirty="0" smtClean="0"/>
              <a:t>Requests to continue and build upon the initial progress achieved by 7 safety hospitals participating in program that provides incentive funding to implement delivery system and payment reform transformations that would otherwise be unachievable</a:t>
            </a:r>
          </a:p>
          <a:p>
            <a:r>
              <a:rPr lang="en-US" sz="1600" dirty="0" smtClean="0"/>
              <a:t>Hospitals will take on more ambitious projects and outcome-focused metrics</a:t>
            </a:r>
          </a:p>
          <a:p>
            <a:endParaRPr lang="en-US" dirty="0"/>
          </a:p>
        </p:txBody>
      </p:sp>
      <p:sp>
        <p:nvSpPr>
          <p:cNvPr id="4" name="Slide Number Placeholder 3"/>
          <p:cNvSpPr>
            <a:spLocks noGrp="1"/>
          </p:cNvSpPr>
          <p:nvPr>
            <p:ph type="sldNum" sz="quarter" idx="12"/>
          </p:nvPr>
        </p:nvSpPr>
        <p:spPr/>
        <p:txBody>
          <a:bodyPr/>
          <a:lstStyle/>
          <a:p>
            <a:pPr>
              <a:defRPr/>
            </a:pPr>
            <a:fld id="{24676B24-0F67-4B4E-AC50-6E5BF3CAFFF5}" type="slidenum">
              <a:rPr lang="en-US" smtClean="0">
                <a:solidFill>
                  <a:srgbClr val="333399"/>
                </a:solidFill>
              </a:rPr>
              <a:pPr>
                <a:defRPr/>
              </a:pPr>
              <a:t>16</a:t>
            </a:fld>
            <a:endParaRPr lang="en-US">
              <a:solidFill>
                <a:srgbClr val="333399"/>
              </a:solidFill>
            </a:endParaRPr>
          </a:p>
        </p:txBody>
      </p:sp>
      <p:pic>
        <p:nvPicPr>
          <p:cNvPr id="2050" name="Picture 2" descr="Y:\PHOTOS - CHILDREN-N-ADULTS\JPEG - Doctor, Doctor\42-1548987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4163869" cy="2768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779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The MassHealth 1115 Waiver has been a key component of health care reform in the state</a:t>
            </a:r>
          </a:p>
          <a:p>
            <a:r>
              <a:rPr lang="en-US" dirty="0" smtClean="0"/>
              <a:t>Continued federal support through the Waiver will position </a:t>
            </a:r>
            <a:r>
              <a:rPr lang="en-US" dirty="0" err="1" smtClean="0"/>
              <a:t>MassHealth</a:t>
            </a:r>
            <a:r>
              <a:rPr lang="en-US" dirty="0" smtClean="0"/>
              <a:t> to help lead the next phase of reform</a:t>
            </a:r>
          </a:p>
          <a:p>
            <a:r>
              <a:rPr lang="en-US" dirty="0" smtClean="0"/>
              <a:t>MassHealth will continue existing initiatives and introduce new ones to support the Waiver’s goals</a:t>
            </a:r>
          </a:p>
          <a:p>
            <a:r>
              <a:rPr lang="en-US" dirty="0" smtClean="0"/>
              <a:t>The Renewal will support and reinforce the federal-state partnership by promoting many of the aims of the Affordable Care Act and Chapter 224 </a:t>
            </a:r>
          </a:p>
          <a:p>
            <a:endParaRPr lang="en-US" dirty="0" smtClean="0"/>
          </a:p>
          <a:p>
            <a:pPr algn="ctr">
              <a:buNone/>
            </a:pPr>
            <a:r>
              <a:rPr lang="en-US" dirty="0" smtClean="0"/>
              <a:t>The Commonwealth welcomes input from the public through the hearing process or through written comments</a:t>
            </a:r>
          </a:p>
          <a:p>
            <a:endParaRPr lang="en-US" dirty="0"/>
          </a:p>
        </p:txBody>
      </p:sp>
      <p:sp>
        <p:nvSpPr>
          <p:cNvPr id="4" name="Slide Number Placeholder 3"/>
          <p:cNvSpPr>
            <a:spLocks noGrp="1"/>
          </p:cNvSpPr>
          <p:nvPr>
            <p:ph type="sldNum" sz="quarter" idx="12"/>
          </p:nvPr>
        </p:nvSpPr>
        <p:spPr/>
        <p:txBody>
          <a:bodyPr/>
          <a:lstStyle/>
          <a:p>
            <a:pPr>
              <a:defRPr/>
            </a:pPr>
            <a:fld id="{24676B24-0F67-4B4E-AC50-6E5BF3CAFFF5}" type="slidenum">
              <a:rPr lang="en-US" smtClean="0">
                <a:solidFill>
                  <a:srgbClr val="333399"/>
                </a:solidFill>
              </a:rPr>
              <a:pPr>
                <a:defRPr/>
              </a:pPr>
              <a:t>17</a:t>
            </a:fld>
            <a:endParaRPr lang="en-US">
              <a:solidFill>
                <a:srgbClr val="333399"/>
              </a:solidFill>
            </a:endParaRPr>
          </a:p>
        </p:txBody>
      </p:sp>
    </p:spTree>
    <p:extLst>
      <p:ext uri="{BB962C8B-B14F-4D97-AF65-F5344CB8AC3E}">
        <p14:creationId xmlns:p14="http://schemas.microsoft.com/office/powerpoint/2010/main" val="1606331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Notice and Comment Process</a:t>
            </a:r>
            <a:endParaRPr lang="en-US" dirty="0"/>
          </a:p>
        </p:txBody>
      </p:sp>
      <p:sp>
        <p:nvSpPr>
          <p:cNvPr id="3" name="Content Placeholder 2"/>
          <p:cNvSpPr>
            <a:spLocks noGrp="1"/>
          </p:cNvSpPr>
          <p:nvPr>
            <p:ph idx="1"/>
          </p:nvPr>
        </p:nvSpPr>
        <p:spPr/>
        <p:txBody>
          <a:bodyPr/>
          <a:lstStyle/>
          <a:p>
            <a:pPr>
              <a:spcAft>
                <a:spcPts val="600"/>
              </a:spcAft>
            </a:pPr>
            <a:r>
              <a:rPr lang="en-US" dirty="0" smtClean="0"/>
              <a:t>The Waiver Renewal or “Request to Extend the 1115 Demonstration” and appendices can be found at this link or obtained in hard copy at the EOHHS office (address below): </a:t>
            </a:r>
            <a:r>
              <a:rPr lang="en-US" sz="1600" dirty="0"/>
              <a:t>http://</a:t>
            </a:r>
            <a:r>
              <a:rPr lang="en-US" sz="1600" dirty="0" smtClean="0"/>
              <a:t>www.mass.gov/eohhs/gov/departments/masshealth/masshealth-and-health-care-reform.html</a:t>
            </a:r>
          </a:p>
          <a:p>
            <a:pPr>
              <a:spcAft>
                <a:spcPts val="600"/>
              </a:spcAft>
            </a:pPr>
            <a:r>
              <a:rPr lang="en-US" dirty="0" smtClean="0"/>
              <a:t>Comments on the Renewal Request will be accepted until 5 pm on September 19</a:t>
            </a:r>
            <a:r>
              <a:rPr lang="en-US" baseline="30000" dirty="0" smtClean="0"/>
              <a:t>th</a:t>
            </a:r>
            <a:endParaRPr lang="en-US" dirty="0"/>
          </a:p>
          <a:p>
            <a:pPr>
              <a:spcAft>
                <a:spcPts val="600"/>
              </a:spcAft>
            </a:pPr>
            <a:r>
              <a:rPr lang="en-US" dirty="0" smtClean="0"/>
              <a:t>Comments can be sent to: </a:t>
            </a:r>
          </a:p>
          <a:p>
            <a:pPr lvl="1">
              <a:spcAft>
                <a:spcPts val="600"/>
              </a:spcAft>
            </a:pPr>
            <a:r>
              <a:rPr lang="en-US" dirty="0" smtClean="0">
                <a:hlinkClick r:id="rId2"/>
              </a:rPr>
              <a:t>Laxmi.Tierney@state.ma.us</a:t>
            </a:r>
            <a:r>
              <a:rPr lang="en-US" dirty="0" smtClean="0"/>
              <a:t>, Subject Line: Comments for Demonstration Extension Request</a:t>
            </a:r>
          </a:p>
          <a:p>
            <a:pPr lvl="1">
              <a:spcAft>
                <a:spcPts val="600"/>
              </a:spcAft>
            </a:pPr>
            <a:r>
              <a:rPr lang="en-US" dirty="0" smtClean="0"/>
              <a:t>Laxmi Tierney, EOHHS Office of Medicaid, One Ashburton Place,     11</a:t>
            </a:r>
            <a:r>
              <a:rPr lang="en-US" baseline="30000" dirty="0" smtClean="0"/>
              <a:t>th</a:t>
            </a:r>
            <a:r>
              <a:rPr lang="en-US" dirty="0" smtClean="0"/>
              <a:t> Floor, Boston MA 02108</a:t>
            </a:r>
          </a:p>
          <a:p>
            <a:pPr lvl="1"/>
            <a:endParaRPr lang="en-US" dirty="0" smtClean="0"/>
          </a:p>
        </p:txBody>
      </p:sp>
      <p:sp>
        <p:nvSpPr>
          <p:cNvPr id="4" name="Slide Number Placeholder 3"/>
          <p:cNvSpPr>
            <a:spLocks noGrp="1"/>
          </p:cNvSpPr>
          <p:nvPr>
            <p:ph type="sldNum" sz="quarter" idx="12"/>
          </p:nvPr>
        </p:nvSpPr>
        <p:spPr/>
        <p:txBody>
          <a:bodyPr/>
          <a:lstStyle/>
          <a:p>
            <a:pPr>
              <a:defRPr/>
            </a:pPr>
            <a:fld id="{24676B24-0F67-4B4E-AC50-6E5BF3CAFFF5}" type="slidenum">
              <a:rPr lang="en-US" smtClean="0">
                <a:solidFill>
                  <a:srgbClr val="333399"/>
                </a:solidFill>
              </a:rPr>
              <a:pPr>
                <a:defRPr/>
              </a:pPr>
              <a:t>18</a:t>
            </a:fld>
            <a:endParaRPr lang="en-US">
              <a:solidFill>
                <a:srgbClr val="333399"/>
              </a:solidFill>
            </a:endParaRPr>
          </a:p>
        </p:txBody>
      </p:sp>
    </p:spTree>
    <p:extLst>
      <p:ext uri="{BB962C8B-B14F-4D97-AF65-F5344CB8AC3E}">
        <p14:creationId xmlns:p14="http://schemas.microsoft.com/office/powerpoint/2010/main" val="843401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fld id="{D92109EB-145A-4156-AFB0-1A858A8E23CE}" type="slidenum">
              <a:rPr lang="en-US" smtClean="0">
                <a:solidFill>
                  <a:srgbClr val="333399"/>
                </a:solidFill>
              </a:rPr>
              <a:pPr/>
              <a:t>2</a:t>
            </a:fld>
            <a:endParaRPr lang="en-US" smtClean="0">
              <a:solidFill>
                <a:srgbClr val="333399"/>
              </a:solidFill>
            </a:endParaRPr>
          </a:p>
        </p:txBody>
      </p:sp>
      <p:sp>
        <p:nvSpPr>
          <p:cNvPr id="33794"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pPr algn="r" fontAlgn="base">
              <a:spcBef>
                <a:spcPct val="0"/>
              </a:spcBef>
              <a:spcAft>
                <a:spcPct val="0"/>
              </a:spcAft>
            </a:pPr>
            <a:fld id="{7A231E62-2BFC-48F2-ACAF-C27EC6BD2DD1}" type="slidenum">
              <a:rPr lang="en-US" sz="1400">
                <a:solidFill>
                  <a:srgbClr val="333399"/>
                </a:solidFill>
              </a:rPr>
              <a:pPr algn="r" fontAlgn="base">
                <a:spcBef>
                  <a:spcPct val="0"/>
                </a:spcBef>
                <a:spcAft>
                  <a:spcPct val="0"/>
                </a:spcAft>
              </a:pPr>
              <a:t>2</a:t>
            </a:fld>
            <a:endParaRPr lang="en-US" sz="1400">
              <a:solidFill>
                <a:srgbClr val="333399"/>
              </a:solidFill>
            </a:endParaRPr>
          </a:p>
        </p:txBody>
      </p:sp>
      <p:sp>
        <p:nvSpPr>
          <p:cNvPr id="33795" name="Rectangle 2"/>
          <p:cNvSpPr>
            <a:spLocks noGrp="1" noChangeArrowheads="1"/>
          </p:cNvSpPr>
          <p:nvPr>
            <p:ph type="ctrTitle" idx="4294967295"/>
          </p:nvPr>
        </p:nvSpPr>
        <p:spPr>
          <a:xfrm>
            <a:off x="685800" y="2130425"/>
            <a:ext cx="7772400" cy="1470025"/>
          </a:xfrm>
        </p:spPr>
        <p:txBody>
          <a:bodyPr/>
          <a:lstStyle/>
          <a:p>
            <a:pPr algn="ctr" eaLnBrk="1" hangingPunct="1"/>
            <a:r>
              <a:rPr lang="en-US" sz="3200" dirty="0" smtClean="0">
                <a:solidFill>
                  <a:schemeClr val="accent2"/>
                </a:solidFill>
                <a:ea typeface="ＭＳ Ｐゴシック"/>
                <a:cs typeface="ＭＳ Ｐゴシック"/>
              </a:rPr>
              <a:t>MassHealth 1115 Demonstration “Waiver” Renewal Request</a:t>
            </a:r>
          </a:p>
        </p:txBody>
      </p:sp>
      <p:sp>
        <p:nvSpPr>
          <p:cNvPr id="33796" name="Text Box 3"/>
          <p:cNvSpPr txBox="1">
            <a:spLocks noChangeArrowheads="1"/>
          </p:cNvSpPr>
          <p:nvPr/>
        </p:nvSpPr>
        <p:spPr bwMode="auto">
          <a:xfrm>
            <a:off x="228600" y="3886200"/>
            <a:ext cx="3962400" cy="294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pPr fontAlgn="base">
              <a:lnSpc>
                <a:spcPct val="70000"/>
              </a:lnSpc>
              <a:spcBef>
                <a:spcPct val="50000"/>
              </a:spcBef>
              <a:spcAft>
                <a:spcPct val="0"/>
              </a:spcAft>
            </a:pPr>
            <a:r>
              <a:rPr lang="en-US" sz="1400" b="1" u="sng" dirty="0" smtClean="0">
                <a:solidFill>
                  <a:srgbClr val="333399"/>
                </a:solidFill>
              </a:rPr>
              <a:t>Public Stakeholder Meeting #1</a:t>
            </a:r>
          </a:p>
          <a:p>
            <a:pPr fontAlgn="base">
              <a:lnSpc>
                <a:spcPct val="70000"/>
              </a:lnSpc>
              <a:spcBef>
                <a:spcPct val="50000"/>
              </a:spcBef>
              <a:spcAft>
                <a:spcPct val="0"/>
              </a:spcAft>
            </a:pPr>
            <a:r>
              <a:rPr lang="en-US" sz="1200" b="1" dirty="0" smtClean="0">
                <a:solidFill>
                  <a:srgbClr val="333399"/>
                </a:solidFill>
              </a:rPr>
              <a:t>Date: </a:t>
            </a:r>
            <a:r>
              <a:rPr lang="en-US" sz="1200" dirty="0" smtClean="0">
                <a:solidFill>
                  <a:srgbClr val="333399"/>
                </a:solidFill>
              </a:rPr>
              <a:t>	Tuesday, August 27, 2013</a:t>
            </a:r>
          </a:p>
          <a:p>
            <a:pPr fontAlgn="base">
              <a:lnSpc>
                <a:spcPct val="70000"/>
              </a:lnSpc>
              <a:spcBef>
                <a:spcPct val="50000"/>
              </a:spcBef>
              <a:spcAft>
                <a:spcPct val="0"/>
              </a:spcAft>
            </a:pPr>
            <a:r>
              <a:rPr lang="en-US" sz="1200" b="1" dirty="0" smtClean="0">
                <a:solidFill>
                  <a:srgbClr val="333399"/>
                </a:solidFill>
              </a:rPr>
              <a:t>Time: </a:t>
            </a:r>
            <a:r>
              <a:rPr lang="en-US" sz="1200" dirty="0" smtClean="0">
                <a:solidFill>
                  <a:srgbClr val="333399"/>
                </a:solidFill>
              </a:rPr>
              <a:t>	10 am – 12 pm</a:t>
            </a:r>
          </a:p>
          <a:p>
            <a:pPr fontAlgn="base">
              <a:lnSpc>
                <a:spcPct val="70000"/>
              </a:lnSpc>
              <a:spcBef>
                <a:spcPct val="50000"/>
              </a:spcBef>
              <a:spcAft>
                <a:spcPct val="0"/>
              </a:spcAft>
            </a:pPr>
            <a:r>
              <a:rPr lang="en-US" sz="1200" b="1" dirty="0" smtClean="0">
                <a:solidFill>
                  <a:srgbClr val="333399"/>
                </a:solidFill>
              </a:rPr>
              <a:t>Location: </a:t>
            </a:r>
            <a:r>
              <a:rPr lang="en-US" sz="1200" dirty="0" smtClean="0">
                <a:solidFill>
                  <a:srgbClr val="333399"/>
                </a:solidFill>
              </a:rPr>
              <a:t>	Transportation Building</a:t>
            </a:r>
          </a:p>
          <a:p>
            <a:pPr fontAlgn="base">
              <a:lnSpc>
                <a:spcPct val="70000"/>
              </a:lnSpc>
              <a:spcBef>
                <a:spcPct val="50000"/>
              </a:spcBef>
              <a:spcAft>
                <a:spcPct val="0"/>
              </a:spcAft>
            </a:pPr>
            <a:r>
              <a:rPr lang="en-US" sz="1200" dirty="0" smtClean="0">
                <a:solidFill>
                  <a:srgbClr val="333399"/>
                </a:solidFill>
              </a:rPr>
              <a:t>	10 Park Plaza, Boston </a:t>
            </a:r>
            <a:r>
              <a:rPr lang="en-US" sz="1200" dirty="0" smtClean="0">
                <a:solidFill>
                  <a:srgbClr val="333399"/>
                </a:solidFill>
              </a:rPr>
              <a:t>02116</a:t>
            </a:r>
            <a:endParaRPr lang="en-US" sz="1200" dirty="0" smtClean="0">
              <a:solidFill>
                <a:srgbClr val="333399"/>
              </a:solidFill>
            </a:endParaRPr>
          </a:p>
          <a:p>
            <a:pPr fontAlgn="base">
              <a:lnSpc>
                <a:spcPct val="70000"/>
              </a:lnSpc>
              <a:spcBef>
                <a:spcPct val="50000"/>
              </a:spcBef>
              <a:spcAft>
                <a:spcPct val="0"/>
              </a:spcAft>
            </a:pPr>
            <a:endParaRPr lang="en-US" sz="1200" dirty="0">
              <a:solidFill>
                <a:srgbClr val="333399"/>
              </a:solidFill>
            </a:endParaRPr>
          </a:p>
          <a:p>
            <a:pPr fontAlgn="base">
              <a:lnSpc>
                <a:spcPct val="70000"/>
              </a:lnSpc>
              <a:spcBef>
                <a:spcPct val="50000"/>
              </a:spcBef>
              <a:spcAft>
                <a:spcPct val="0"/>
              </a:spcAft>
            </a:pPr>
            <a:r>
              <a:rPr lang="en-US" sz="1400" b="1" u="sng" dirty="0">
                <a:solidFill>
                  <a:srgbClr val="333399"/>
                </a:solidFill>
              </a:rPr>
              <a:t>Public Stakeholder Meeting #2</a:t>
            </a:r>
          </a:p>
          <a:p>
            <a:pPr fontAlgn="base">
              <a:lnSpc>
                <a:spcPct val="70000"/>
              </a:lnSpc>
              <a:spcBef>
                <a:spcPct val="50000"/>
              </a:spcBef>
              <a:spcAft>
                <a:spcPct val="0"/>
              </a:spcAft>
            </a:pPr>
            <a:r>
              <a:rPr lang="en-US" sz="1200" b="1" dirty="0">
                <a:solidFill>
                  <a:srgbClr val="333399"/>
                </a:solidFill>
              </a:rPr>
              <a:t>Date: </a:t>
            </a:r>
            <a:r>
              <a:rPr lang="en-US" sz="1200" dirty="0">
                <a:solidFill>
                  <a:srgbClr val="333399"/>
                </a:solidFill>
              </a:rPr>
              <a:t>	</a:t>
            </a:r>
            <a:r>
              <a:rPr lang="en-US" sz="1200" dirty="0" smtClean="0">
                <a:solidFill>
                  <a:srgbClr val="333399"/>
                </a:solidFill>
              </a:rPr>
              <a:t>Thursday, August </a:t>
            </a:r>
            <a:r>
              <a:rPr lang="en-US" sz="1200" dirty="0">
                <a:solidFill>
                  <a:srgbClr val="333399"/>
                </a:solidFill>
              </a:rPr>
              <a:t>29, 2013</a:t>
            </a:r>
          </a:p>
          <a:p>
            <a:pPr fontAlgn="base">
              <a:lnSpc>
                <a:spcPct val="70000"/>
              </a:lnSpc>
              <a:spcBef>
                <a:spcPct val="50000"/>
              </a:spcBef>
              <a:spcAft>
                <a:spcPct val="0"/>
              </a:spcAft>
            </a:pPr>
            <a:r>
              <a:rPr lang="en-US" sz="1200" b="1" dirty="0">
                <a:solidFill>
                  <a:srgbClr val="333399"/>
                </a:solidFill>
              </a:rPr>
              <a:t>Time:</a:t>
            </a:r>
            <a:r>
              <a:rPr lang="en-US" sz="1200" dirty="0">
                <a:solidFill>
                  <a:srgbClr val="333399"/>
                </a:solidFill>
              </a:rPr>
              <a:t>	10 am – 12 pm</a:t>
            </a:r>
          </a:p>
          <a:p>
            <a:pPr fontAlgn="base">
              <a:lnSpc>
                <a:spcPct val="70000"/>
              </a:lnSpc>
              <a:spcBef>
                <a:spcPct val="50000"/>
              </a:spcBef>
              <a:spcAft>
                <a:spcPct val="0"/>
              </a:spcAft>
            </a:pPr>
            <a:r>
              <a:rPr lang="en-US" sz="1200" b="1" dirty="0">
                <a:solidFill>
                  <a:srgbClr val="333399"/>
                </a:solidFill>
              </a:rPr>
              <a:t>Location: </a:t>
            </a:r>
            <a:r>
              <a:rPr lang="en-US" sz="1200" dirty="0">
                <a:solidFill>
                  <a:srgbClr val="333399"/>
                </a:solidFill>
              </a:rPr>
              <a:t>	Worcester Public Library</a:t>
            </a:r>
          </a:p>
          <a:p>
            <a:pPr fontAlgn="base">
              <a:lnSpc>
                <a:spcPct val="70000"/>
              </a:lnSpc>
              <a:spcBef>
                <a:spcPct val="50000"/>
              </a:spcBef>
              <a:spcAft>
                <a:spcPct val="0"/>
              </a:spcAft>
            </a:pPr>
            <a:r>
              <a:rPr lang="en-US" sz="1200" dirty="0">
                <a:solidFill>
                  <a:srgbClr val="333399"/>
                </a:solidFill>
              </a:rPr>
              <a:t>	3 Salem Square, Worcester 01608</a:t>
            </a:r>
          </a:p>
          <a:p>
            <a:pPr fontAlgn="base">
              <a:lnSpc>
                <a:spcPct val="70000"/>
              </a:lnSpc>
              <a:spcBef>
                <a:spcPct val="50000"/>
              </a:spcBef>
              <a:spcAft>
                <a:spcPct val="0"/>
              </a:spcAft>
            </a:pPr>
            <a:endParaRPr lang="en-US" sz="1200" dirty="0" smtClean="0">
              <a:solidFill>
                <a:srgbClr val="333399"/>
              </a:solidFill>
            </a:endParaRPr>
          </a:p>
          <a:p>
            <a:pPr fontAlgn="base">
              <a:lnSpc>
                <a:spcPct val="70000"/>
              </a:lnSpc>
              <a:spcBef>
                <a:spcPct val="50000"/>
              </a:spcBef>
              <a:spcAft>
                <a:spcPct val="0"/>
              </a:spcAft>
            </a:pPr>
            <a:endParaRPr lang="en-US" sz="1200" dirty="0" smtClean="0">
              <a:solidFill>
                <a:srgbClr val="333399"/>
              </a:solidFill>
            </a:endParaRPr>
          </a:p>
        </p:txBody>
      </p:sp>
      <p:pic>
        <p:nvPicPr>
          <p:cNvPr id="33797" name="Picture 7" descr="flower5 small"/>
          <p:cNvPicPr>
            <a:picLocks noChangeAspect="1" noChangeArrowheads="1"/>
          </p:cNvPicPr>
          <p:nvPr/>
        </p:nvPicPr>
        <p:blipFill>
          <a:blip r:embed="rId3">
            <a:extLst>
              <a:ext uri="{28A0092B-C50C-407E-A947-70E740481C1C}">
                <a14:useLocalDpi xmlns:a14="http://schemas.microsoft.com/office/drawing/2010/main" val="0"/>
              </a:ext>
            </a:extLst>
          </a:blip>
          <a:srcRect l="51479" t="15384" b="33333"/>
          <a:stretch>
            <a:fillRect/>
          </a:stretch>
        </p:blipFill>
        <p:spPr bwMode="auto">
          <a:xfrm>
            <a:off x="6781800" y="4471988"/>
            <a:ext cx="236696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726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ctrTitle"/>
          </p:nvPr>
        </p:nvSpPr>
        <p:spPr/>
        <p:txBody>
          <a:bodyPr/>
          <a:lstStyle/>
          <a:p>
            <a:pPr algn="ctr"/>
            <a:r>
              <a:rPr lang="en-US" sz="3200" smtClean="0">
                <a:solidFill>
                  <a:srgbClr val="333399"/>
                </a:solidFill>
                <a:ea typeface="ＭＳ Ｐゴシック"/>
                <a:cs typeface="ＭＳ Ｐゴシック"/>
              </a:rPr>
              <a:t>Background</a:t>
            </a:r>
          </a:p>
        </p:txBody>
      </p:sp>
      <p:sp>
        <p:nvSpPr>
          <p:cNvPr id="358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fld id="{12FBB23D-28D7-47B8-872E-A3C324E20425}" type="slidenum">
              <a:rPr lang="en-US" smtClean="0">
                <a:solidFill>
                  <a:srgbClr val="000066"/>
                </a:solidFill>
              </a:rPr>
              <a:pPr/>
              <a:t>3</a:t>
            </a:fld>
            <a:endParaRPr lang="en-US" smtClean="0">
              <a:solidFill>
                <a:srgbClr val="000066"/>
              </a:solidFill>
            </a:endParaRPr>
          </a:p>
        </p:txBody>
      </p:sp>
    </p:spTree>
    <p:extLst>
      <p:ext uri="{BB962C8B-B14F-4D97-AF65-F5344CB8AC3E}">
        <p14:creationId xmlns:p14="http://schemas.microsoft.com/office/powerpoint/2010/main" val="2146268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2"/>
          <p:cNvSpPr>
            <a:spLocks noGrp="1"/>
          </p:cNvSpPr>
          <p:nvPr>
            <p:ph type="title"/>
          </p:nvPr>
        </p:nvSpPr>
        <p:spPr/>
        <p:txBody>
          <a:bodyPr/>
          <a:lstStyle/>
          <a:p>
            <a:r>
              <a:rPr lang="en-US" dirty="0" smtClean="0">
                <a:ea typeface="ＭＳ Ｐゴシック"/>
                <a:cs typeface="ＭＳ Ｐゴシック"/>
              </a:rPr>
              <a:t>1115 Demonstration “Waiver”</a:t>
            </a:r>
          </a:p>
        </p:txBody>
      </p:sp>
      <p:sp>
        <p:nvSpPr>
          <p:cNvPr id="36866" name="Content Placeholder 3"/>
          <p:cNvSpPr>
            <a:spLocks noGrp="1"/>
          </p:cNvSpPr>
          <p:nvPr>
            <p:ph idx="1"/>
          </p:nvPr>
        </p:nvSpPr>
        <p:spPr/>
        <p:txBody>
          <a:bodyPr/>
          <a:lstStyle/>
          <a:p>
            <a:pPr>
              <a:spcAft>
                <a:spcPts val="600"/>
              </a:spcAft>
              <a:buNone/>
            </a:pPr>
            <a:r>
              <a:rPr lang="en-US" b="1" dirty="0" smtClean="0">
                <a:ea typeface="ＭＳ Ｐゴシック"/>
                <a:cs typeface="ＭＳ Ｐゴシック"/>
              </a:rPr>
              <a:t>What is an 1115 Demonstration </a:t>
            </a:r>
            <a:r>
              <a:rPr lang="en-US" dirty="0" smtClean="0">
                <a:ea typeface="ＭＳ Ｐゴシック"/>
                <a:cs typeface="ＭＳ Ｐゴシック"/>
              </a:rPr>
              <a:t>(aka “Waiver”)?</a:t>
            </a:r>
          </a:p>
          <a:p>
            <a:pPr>
              <a:spcAft>
                <a:spcPts val="600"/>
              </a:spcAft>
              <a:buFont typeface="Wingdings" pitchFamily="2" charset="2"/>
              <a:buChar char="§"/>
            </a:pPr>
            <a:r>
              <a:rPr lang="en-US" dirty="0" smtClean="0">
                <a:ea typeface="ＭＳ Ｐゴシック"/>
                <a:cs typeface="ＭＳ Ｐゴシック"/>
              </a:rPr>
              <a:t>An agreement between a state’s Medicaid agency and the Centers for Medicare and Medicaid Services (“CMS”) that allows the state flexibility in the administration of its Medicaid program beyond what is allowed under a Medicaid State Plan. </a:t>
            </a:r>
          </a:p>
          <a:p>
            <a:pPr>
              <a:spcAft>
                <a:spcPts val="600"/>
              </a:spcAft>
              <a:buFont typeface="Wingdings" pitchFamily="2" charset="2"/>
              <a:buChar char="§"/>
            </a:pPr>
            <a:r>
              <a:rPr lang="en-US" dirty="0" smtClean="0">
                <a:ea typeface="ＭＳ Ｐゴシック"/>
                <a:cs typeface="ＭＳ Ｐゴシック"/>
              </a:rPr>
              <a:t>1115 Waivers can be used to expand eligibility to individuals who are not otherwise Medicaid or CHIP eligible, offer services that are not typically covered by Medicaid, and use innovative service delivery systems that improve care, increase efficiency, and reduce costs. </a:t>
            </a:r>
          </a:p>
          <a:p>
            <a:endParaRPr lang="en-US" dirty="0" smtClean="0">
              <a:ea typeface="ＭＳ Ｐゴシック"/>
              <a:cs typeface="ＭＳ Ｐゴシック"/>
            </a:endParaRPr>
          </a:p>
        </p:txBody>
      </p:sp>
      <p:sp>
        <p:nvSpPr>
          <p:cNvPr id="36867"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fld id="{006DE434-1A98-4BBE-AC1C-4C4B29C50F85}" type="slidenum">
              <a:rPr lang="en-US" smtClean="0">
                <a:solidFill>
                  <a:srgbClr val="333399"/>
                </a:solidFill>
              </a:rPr>
              <a:pPr/>
              <a:t>4</a:t>
            </a:fld>
            <a:endParaRPr lang="en-US" smtClean="0">
              <a:solidFill>
                <a:srgbClr val="333399"/>
              </a:solidFill>
            </a:endParaRPr>
          </a:p>
        </p:txBody>
      </p:sp>
    </p:spTree>
    <p:extLst>
      <p:ext uri="{BB962C8B-B14F-4D97-AF65-F5344CB8AC3E}">
        <p14:creationId xmlns:p14="http://schemas.microsoft.com/office/powerpoint/2010/main" val="3584293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381000"/>
            <a:ext cx="8229600" cy="884238"/>
          </a:xfrm>
        </p:spPr>
        <p:txBody>
          <a:bodyPr/>
          <a:lstStyle/>
          <a:p>
            <a:r>
              <a:rPr lang="en-US" dirty="0" smtClean="0">
                <a:ea typeface="ＭＳ Ｐゴシック"/>
                <a:cs typeface="ＭＳ Ｐゴシック"/>
              </a:rPr>
              <a:t>History of MassHealth’s 1115 Waiver</a:t>
            </a:r>
          </a:p>
        </p:txBody>
      </p:sp>
      <p:sp>
        <p:nvSpPr>
          <p:cNvPr id="39938" name="Rectangle 3"/>
          <p:cNvSpPr>
            <a:spLocks noGrp="1" noChangeArrowheads="1"/>
          </p:cNvSpPr>
          <p:nvPr>
            <p:ph type="body" idx="1"/>
          </p:nvPr>
        </p:nvSpPr>
        <p:spPr>
          <a:xfrm>
            <a:off x="152400" y="1524000"/>
            <a:ext cx="8763000" cy="5029200"/>
          </a:xfrm>
        </p:spPr>
        <p:txBody>
          <a:bodyPr/>
          <a:lstStyle/>
          <a:p>
            <a:pPr marL="225425" indent="-225425">
              <a:lnSpc>
                <a:spcPct val="80000"/>
              </a:lnSpc>
              <a:spcAft>
                <a:spcPts val="600"/>
              </a:spcAft>
              <a:buFont typeface="Wingdings" pitchFamily="2" charset="2"/>
              <a:buChar char="§"/>
            </a:pPr>
            <a:r>
              <a:rPr lang="en-US" dirty="0" smtClean="0">
                <a:ea typeface="ＭＳ Ｐゴシック"/>
                <a:cs typeface="ＭＳ Ｐゴシック"/>
              </a:rPr>
              <a:t>MassHealth’s 1115 Waiver was initially implemented in 1997 and has been renewed four times since (2002, 2005, 2008, 2011). </a:t>
            </a:r>
          </a:p>
          <a:p>
            <a:pPr marL="0" indent="0">
              <a:lnSpc>
                <a:spcPct val="80000"/>
              </a:lnSpc>
              <a:spcAft>
                <a:spcPts val="600"/>
              </a:spcAft>
              <a:buNone/>
            </a:pPr>
            <a:endParaRPr lang="en-US" dirty="0" smtClean="0">
              <a:ea typeface="ＭＳ Ｐゴシック"/>
              <a:cs typeface="ＭＳ Ｐゴシック"/>
            </a:endParaRPr>
          </a:p>
          <a:p>
            <a:pPr marL="225425" indent="-225425">
              <a:lnSpc>
                <a:spcPct val="80000"/>
              </a:lnSpc>
              <a:spcAft>
                <a:spcPts val="600"/>
              </a:spcAft>
              <a:buFont typeface="Wingdings" pitchFamily="2" charset="2"/>
              <a:buChar char="§"/>
            </a:pPr>
            <a:r>
              <a:rPr lang="en-US" dirty="0" smtClean="0">
                <a:ea typeface="ＭＳ Ｐゴシック"/>
                <a:cs typeface="ＭＳ Ｐゴシック"/>
              </a:rPr>
              <a:t>The Waiver has allowed MA to expand coverage over time, including to higher-income kids and disabled individuals, long-term unemployed adults, employees of small businesses and individuals living with HIV. </a:t>
            </a:r>
          </a:p>
          <a:p>
            <a:pPr marL="0" indent="0">
              <a:lnSpc>
                <a:spcPct val="80000"/>
              </a:lnSpc>
              <a:spcAft>
                <a:spcPts val="600"/>
              </a:spcAft>
              <a:buNone/>
            </a:pPr>
            <a:endParaRPr lang="en-US" dirty="0" smtClean="0">
              <a:ea typeface="ＭＳ Ｐゴシック"/>
              <a:cs typeface="ＭＳ Ｐゴシック"/>
            </a:endParaRPr>
          </a:p>
          <a:p>
            <a:pPr marL="225425" indent="-225425">
              <a:lnSpc>
                <a:spcPct val="80000"/>
              </a:lnSpc>
              <a:spcAft>
                <a:spcPts val="600"/>
              </a:spcAft>
              <a:buFont typeface="Wingdings" pitchFamily="2" charset="2"/>
              <a:buChar char="§"/>
            </a:pPr>
            <a:r>
              <a:rPr lang="en-US" dirty="0" smtClean="0">
                <a:ea typeface="ＭＳ Ｐゴシック"/>
                <a:cs typeface="ＭＳ Ｐゴシック"/>
              </a:rPr>
              <a:t>In 2005 - 2006, the Waiver was used as the vehicle to provide federal authorization for the reforms contained in Chapter 58 (Massachusetts</a:t>
            </a:r>
            <a:r>
              <a:rPr lang="ja-JP" altLang="en-US" dirty="0" smtClean="0">
                <a:ea typeface="ＭＳ Ｐゴシック"/>
                <a:cs typeface="ＭＳ Ｐゴシック"/>
              </a:rPr>
              <a:t>’</a:t>
            </a:r>
            <a:r>
              <a:rPr lang="en-US" altLang="ja-JP" dirty="0" smtClean="0">
                <a:ea typeface="ＭＳ Ｐゴシック"/>
                <a:cs typeface="ＭＳ Ｐゴシック"/>
              </a:rPr>
              <a:t> 2006 health reform legislation):</a:t>
            </a:r>
            <a:endParaRPr lang="en-US" altLang="ja-JP" sz="1800" dirty="0" smtClean="0">
              <a:ea typeface="ＭＳ Ｐゴシック"/>
              <a:cs typeface="ＭＳ Ｐゴシック"/>
            </a:endParaRPr>
          </a:p>
          <a:p>
            <a:pPr marL="909638" lvl="2">
              <a:lnSpc>
                <a:spcPct val="80000"/>
              </a:lnSpc>
              <a:spcAft>
                <a:spcPts val="600"/>
              </a:spcAft>
              <a:buFont typeface="Wingdings" pitchFamily="2" charset="2"/>
              <a:buChar char="§"/>
            </a:pPr>
            <a:r>
              <a:rPr lang="en-US" sz="1800" dirty="0" smtClean="0">
                <a:ea typeface="ＭＳ Ｐゴシック"/>
              </a:rPr>
              <a:t>Creation of Commonwealth Care and the Safety Net Care Pool</a:t>
            </a:r>
          </a:p>
          <a:p>
            <a:pPr marL="909638" lvl="2">
              <a:lnSpc>
                <a:spcPct val="80000"/>
              </a:lnSpc>
              <a:spcAft>
                <a:spcPts val="600"/>
              </a:spcAft>
              <a:buFont typeface="Wingdings" pitchFamily="2" charset="2"/>
              <a:buChar char="§"/>
            </a:pPr>
            <a:r>
              <a:rPr lang="en-US" sz="1800" dirty="0" smtClean="0">
                <a:ea typeface="ＭＳ Ｐゴシック"/>
              </a:rPr>
              <a:t>Expanded eligibility for HIV and the Insurance Partnership</a:t>
            </a:r>
          </a:p>
          <a:p>
            <a:pPr marL="909638" lvl="2">
              <a:lnSpc>
                <a:spcPct val="80000"/>
              </a:lnSpc>
              <a:spcAft>
                <a:spcPts val="600"/>
              </a:spcAft>
              <a:buFont typeface="Wingdings" pitchFamily="2" charset="2"/>
              <a:buChar char="§"/>
            </a:pPr>
            <a:r>
              <a:rPr lang="en-US" sz="1800" dirty="0" smtClean="0">
                <a:ea typeface="ＭＳ Ｐゴシック"/>
              </a:rPr>
              <a:t>Provider payments under the Safety Net Care Pool</a:t>
            </a:r>
          </a:p>
          <a:p>
            <a:pPr marL="909638" lvl="2">
              <a:lnSpc>
                <a:spcPct val="80000"/>
              </a:lnSpc>
              <a:spcAft>
                <a:spcPts val="600"/>
              </a:spcAft>
              <a:buFont typeface="Wingdings" pitchFamily="2" charset="2"/>
              <a:buChar char="§"/>
            </a:pPr>
            <a:r>
              <a:rPr lang="en-US" sz="1800" dirty="0" smtClean="0">
                <a:ea typeface="ＭＳ Ｐゴシック"/>
              </a:rPr>
              <a:t>Federal matching funds for non-Medicaid state health care spending (Designated State Health Programs)</a:t>
            </a:r>
          </a:p>
        </p:txBody>
      </p:sp>
      <p:sp>
        <p:nvSpPr>
          <p:cNvPr id="39939"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fld id="{396F5A2E-AB5C-4008-AE30-F1F8EBF322AE}" type="slidenum">
              <a:rPr lang="en-US" smtClean="0">
                <a:solidFill>
                  <a:srgbClr val="333399"/>
                </a:solidFill>
              </a:rPr>
              <a:pPr/>
              <a:t>5</a:t>
            </a:fld>
            <a:endParaRPr lang="en-US" smtClean="0">
              <a:solidFill>
                <a:srgbClr val="333399"/>
              </a:solidFill>
            </a:endParaRPr>
          </a:p>
        </p:txBody>
      </p:sp>
    </p:spTree>
    <p:extLst>
      <p:ext uri="{BB962C8B-B14F-4D97-AF65-F5344CB8AC3E}">
        <p14:creationId xmlns:p14="http://schemas.microsoft.com/office/powerpoint/2010/main" val="105288117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457200"/>
            <a:ext cx="8229600" cy="884238"/>
          </a:xfrm>
        </p:spPr>
        <p:txBody>
          <a:bodyPr/>
          <a:lstStyle/>
          <a:p>
            <a:r>
              <a:rPr lang="en-US" dirty="0" smtClean="0"/>
              <a:t>Overview of the SFY12-14 Waiver Agreement</a:t>
            </a:r>
          </a:p>
        </p:txBody>
      </p:sp>
      <p:sp>
        <p:nvSpPr>
          <p:cNvPr id="5" name="Content Placeholder 4"/>
          <p:cNvSpPr>
            <a:spLocks noGrp="1"/>
          </p:cNvSpPr>
          <p:nvPr>
            <p:ph idx="1"/>
          </p:nvPr>
        </p:nvSpPr>
        <p:spPr>
          <a:xfrm>
            <a:off x="457200" y="960437"/>
            <a:ext cx="8229600" cy="5745163"/>
          </a:xfrm>
        </p:spPr>
        <p:txBody>
          <a:bodyPr/>
          <a:lstStyle/>
          <a:p>
            <a:pPr marL="344488" indent="-344488">
              <a:spcAft>
                <a:spcPts val="1200"/>
              </a:spcAft>
              <a:buFont typeface="Wingdings" charset="2"/>
              <a:buChar char="§"/>
            </a:pPr>
            <a:endParaRPr lang="en-US" altLang="ja-JP" dirty="0" smtClean="0"/>
          </a:p>
          <a:p>
            <a:pPr marL="344488" indent="-344488">
              <a:spcAft>
                <a:spcPts val="1200"/>
              </a:spcAft>
              <a:buFont typeface="Wingdings" charset="2"/>
              <a:buChar char="§"/>
            </a:pPr>
            <a:r>
              <a:rPr lang="en-US" altLang="ja-JP" dirty="0" smtClean="0"/>
              <a:t>Current Waiver Renewal is a three-year agreement signed in 2011 that lasts through June 30, 2014</a:t>
            </a:r>
          </a:p>
          <a:p>
            <a:pPr marL="344488" indent="-344488">
              <a:buFont typeface="Wingdings" charset="2"/>
              <a:buChar char="§"/>
            </a:pPr>
            <a:r>
              <a:rPr lang="en-US" altLang="ja-JP" dirty="0" smtClean="0"/>
              <a:t>Continues full support for health care reform and new authorities to promote alternative payment models &amp; integrated care systems</a:t>
            </a:r>
          </a:p>
          <a:p>
            <a:pPr marL="744538" lvl="1" indent="-344488">
              <a:spcAft>
                <a:spcPts val="600"/>
              </a:spcAft>
              <a:buFont typeface="Wingdings" charset="2"/>
              <a:buChar char="§"/>
            </a:pPr>
            <a:r>
              <a:rPr lang="en-US" altLang="ja-JP" sz="1600" dirty="0" smtClean="0"/>
              <a:t>Delivery System Transformation Initiatives: incentive funding for safety net hospitals to support improvements in care and payment reform</a:t>
            </a:r>
          </a:p>
          <a:p>
            <a:pPr marL="744538" lvl="1" indent="-344488">
              <a:spcAft>
                <a:spcPts val="600"/>
              </a:spcAft>
              <a:buFont typeface="Wingdings" charset="2"/>
              <a:buChar char="§"/>
            </a:pPr>
            <a:r>
              <a:rPr lang="en-US" sz="1600" dirty="0">
                <a:solidFill>
                  <a:srgbClr val="333399"/>
                </a:solidFill>
              </a:rPr>
              <a:t>Pediatric Asthma Bundled Payment Pilot</a:t>
            </a:r>
            <a:r>
              <a:rPr lang="en-US" sz="1600" dirty="0" smtClean="0">
                <a:solidFill>
                  <a:srgbClr val="333399"/>
                </a:solidFill>
              </a:rPr>
              <a:t>: to improve health outcomes for children with high-risk asthma</a:t>
            </a:r>
          </a:p>
          <a:p>
            <a:pPr marL="744538" lvl="1" indent="-344488">
              <a:spcAft>
                <a:spcPts val="600"/>
              </a:spcAft>
              <a:buFont typeface="Wingdings" charset="2"/>
              <a:buChar char="§"/>
            </a:pPr>
            <a:r>
              <a:rPr lang="en-US" altLang="ja-JP" sz="1600" dirty="0"/>
              <a:t>Intensive Early Intervention (EI) for Children With </a:t>
            </a:r>
            <a:r>
              <a:rPr lang="en-US" altLang="ja-JP" sz="1600" dirty="0" smtClean="0"/>
              <a:t>Autism: autism services for kids up to age three through the Department of Public Health</a:t>
            </a:r>
          </a:p>
          <a:p>
            <a:pPr marL="744538" lvl="1" indent="-344488">
              <a:spcAft>
                <a:spcPts val="1200"/>
              </a:spcAft>
              <a:buFont typeface="Wingdings" charset="2"/>
              <a:buChar char="§"/>
            </a:pPr>
            <a:r>
              <a:rPr lang="en-US" altLang="ja-JP" sz="1600" dirty="0"/>
              <a:t>Express Lane Eligibility for Parents/Caretakers: first-of-its-kind program that streamlines eligibility </a:t>
            </a:r>
            <a:r>
              <a:rPr lang="en-US" altLang="ja-JP" sz="1600" dirty="0" smtClean="0"/>
              <a:t>Renewals </a:t>
            </a:r>
            <a:r>
              <a:rPr lang="en-US" altLang="ja-JP" sz="1600" dirty="0"/>
              <a:t>for parents with </a:t>
            </a:r>
            <a:r>
              <a:rPr lang="en-US" altLang="ja-JP" sz="1600" dirty="0" smtClean="0"/>
              <a:t>kids </a:t>
            </a:r>
            <a:r>
              <a:rPr lang="en-US" altLang="ja-JP" sz="1600" dirty="0"/>
              <a:t>enrolled in SNAP (food stamps</a:t>
            </a:r>
            <a:r>
              <a:rPr lang="en-US" altLang="ja-JP" sz="1600" dirty="0" smtClean="0"/>
              <a:t>).</a:t>
            </a:r>
          </a:p>
          <a:p>
            <a:pPr>
              <a:spcAft>
                <a:spcPts val="600"/>
              </a:spcAft>
            </a:pPr>
            <a:r>
              <a:rPr lang="en-US" altLang="ja-JP" dirty="0" smtClean="0"/>
              <a:t>Includes a pathway to ACA implementation through a Transition Plan and Waiver Amendment, submitted to CMS June 4, 2013</a:t>
            </a:r>
          </a:p>
          <a:p>
            <a:pPr marL="344488" indent="-344488">
              <a:spcAft>
                <a:spcPts val="600"/>
              </a:spcAft>
              <a:buFont typeface="Wingdings" charset="2"/>
              <a:buChar char="§"/>
            </a:pPr>
            <a:endParaRPr lang="en-US" altLang="ja-JP" dirty="0" smtClean="0"/>
          </a:p>
          <a:p>
            <a:pPr marL="344488" indent="-344488">
              <a:spcAft>
                <a:spcPts val="600"/>
              </a:spcAft>
            </a:pPr>
            <a:endParaRPr lang="en-US" dirty="0" smtClean="0"/>
          </a:p>
        </p:txBody>
      </p:sp>
      <p:sp>
        <p:nvSpPr>
          <p:cNvPr id="41988" name="Slide Number Placeholder 7"/>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32555F8-3E96-4EF5-8887-EF652BC1B04E}" type="slidenum">
              <a:rPr lang="en-US" sz="1400">
                <a:solidFill>
                  <a:schemeClr val="accent2"/>
                </a:solidFill>
              </a:rPr>
              <a:pPr eaLnBrk="1" hangingPunct="1"/>
              <a:t>6</a:t>
            </a:fld>
            <a:endParaRPr lang="en-US" sz="1400" dirty="0">
              <a:solidFill>
                <a:schemeClr val="accent2"/>
              </a:solidFill>
            </a:endParaRPr>
          </a:p>
        </p:txBody>
      </p:sp>
    </p:spTree>
    <p:extLst>
      <p:ext uri="{BB962C8B-B14F-4D97-AF65-F5344CB8AC3E}">
        <p14:creationId xmlns:p14="http://schemas.microsoft.com/office/powerpoint/2010/main" val="498472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2"/>
          <p:cNvSpPr>
            <a:spLocks noGrp="1"/>
          </p:cNvSpPr>
          <p:nvPr>
            <p:ph type="ctrTitle"/>
          </p:nvPr>
        </p:nvSpPr>
        <p:spPr/>
        <p:txBody>
          <a:bodyPr/>
          <a:lstStyle/>
          <a:p>
            <a:pPr algn="ctr"/>
            <a:r>
              <a:rPr lang="en-US" sz="3200" dirty="0" smtClean="0">
                <a:ea typeface="ＭＳ Ｐゴシック"/>
                <a:cs typeface="ＭＳ Ｐゴシック"/>
              </a:rPr>
              <a:t>Waiver Renewal Request</a:t>
            </a:r>
          </a:p>
        </p:txBody>
      </p:sp>
      <p:sp>
        <p:nvSpPr>
          <p:cNvPr id="5734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fld id="{E2E3FE9F-2BAA-4AFD-A110-9BC5D17EEDD1}" type="slidenum">
              <a:rPr lang="en-US" smtClean="0">
                <a:solidFill>
                  <a:srgbClr val="000066"/>
                </a:solidFill>
              </a:rPr>
              <a:pPr/>
              <a:t>7</a:t>
            </a:fld>
            <a:endParaRPr lang="en-US" smtClean="0">
              <a:solidFill>
                <a:srgbClr val="000066"/>
              </a:solidFill>
            </a:endParaRPr>
          </a:p>
        </p:txBody>
      </p:sp>
    </p:spTree>
    <p:extLst>
      <p:ext uri="{BB962C8B-B14F-4D97-AF65-F5344CB8AC3E}">
        <p14:creationId xmlns:p14="http://schemas.microsoft.com/office/powerpoint/2010/main" val="4273771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884238"/>
          </a:xfrm>
        </p:spPr>
        <p:txBody>
          <a:bodyPr/>
          <a:lstStyle/>
          <a:p>
            <a:r>
              <a:rPr lang="en-US" dirty="0" smtClean="0"/>
              <a:t>Waiver Renewal Timeline</a:t>
            </a:r>
            <a:endParaRPr lang="en-US" dirty="0"/>
          </a:p>
        </p:txBody>
      </p:sp>
      <p:sp>
        <p:nvSpPr>
          <p:cNvPr id="4" name="Content Placeholder 3"/>
          <p:cNvSpPr>
            <a:spLocks noGrp="1"/>
          </p:cNvSpPr>
          <p:nvPr>
            <p:ph idx="1"/>
          </p:nvPr>
        </p:nvSpPr>
        <p:spPr>
          <a:xfrm>
            <a:off x="152400" y="1447800"/>
            <a:ext cx="8915400" cy="5257800"/>
          </a:xfrm>
        </p:spPr>
        <p:txBody>
          <a:bodyPr/>
          <a:lstStyle/>
          <a:p>
            <a:pPr marL="292100" indent="0">
              <a:buNone/>
            </a:pPr>
            <a:r>
              <a:rPr lang="en-US" dirty="0" smtClean="0"/>
              <a:t>The Waiver continues to play a critical role in supporting ongoing health care reform in Massachusetts. To continue the Waiver beyond June 30, 2014, the Commonwealth must submit a Renewal request to CMS.</a:t>
            </a:r>
          </a:p>
          <a:p>
            <a:pPr marL="0" indent="0" algn="ctr">
              <a:buNone/>
            </a:pPr>
            <a:endParaRPr lang="en-US" dirty="0"/>
          </a:p>
          <a:p>
            <a:pPr marL="0" indent="0">
              <a:buNone/>
            </a:pPr>
            <a:endParaRPr lang="en-US" sz="1800" dirty="0" smtClean="0"/>
          </a:p>
          <a:p>
            <a:pPr marL="0" indent="0" algn="ctr">
              <a:buNone/>
            </a:pPr>
            <a:endParaRPr lang="en-US" dirty="0"/>
          </a:p>
        </p:txBody>
      </p:sp>
      <p:sp>
        <p:nvSpPr>
          <p:cNvPr id="2" name="Slide Number Placeholder 1"/>
          <p:cNvSpPr>
            <a:spLocks noGrp="1"/>
          </p:cNvSpPr>
          <p:nvPr>
            <p:ph type="sldNum" sz="quarter" idx="12"/>
          </p:nvPr>
        </p:nvSpPr>
        <p:spPr/>
        <p:txBody>
          <a:bodyPr/>
          <a:lstStyle/>
          <a:p>
            <a:pPr>
              <a:defRPr/>
            </a:pPr>
            <a:fld id="{933EA085-C4E0-4421-8945-50E3611DA655}" type="slidenum">
              <a:rPr lang="en-US" smtClean="0">
                <a:solidFill>
                  <a:srgbClr val="333399"/>
                </a:solidFill>
              </a:rPr>
              <a:pPr>
                <a:defRPr/>
              </a:pPr>
              <a:t>8</a:t>
            </a:fld>
            <a:endParaRPr lang="en-US">
              <a:solidFill>
                <a:srgbClr val="33339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6794640"/>
              </p:ext>
            </p:extLst>
          </p:nvPr>
        </p:nvGraphicFramePr>
        <p:xfrm>
          <a:off x="533400" y="2667000"/>
          <a:ext cx="8153400" cy="2966720"/>
        </p:xfrm>
        <a:graphic>
          <a:graphicData uri="http://schemas.openxmlformats.org/drawingml/2006/table">
            <a:tbl>
              <a:tblPr firstRow="1" bandRow="1">
                <a:tableStyleId>{5C22544A-7EE6-4342-B048-85BDC9FD1C3A}</a:tableStyleId>
              </a:tblPr>
              <a:tblGrid>
                <a:gridCol w="2438400"/>
                <a:gridCol w="5715000"/>
              </a:tblGrid>
              <a:tr h="370840">
                <a:tc>
                  <a:txBody>
                    <a:bodyPr/>
                    <a:lstStyle/>
                    <a:p>
                      <a:r>
                        <a:rPr lang="en-US" dirty="0" smtClean="0"/>
                        <a:t>Date</a:t>
                      </a:r>
                      <a:endParaRPr lang="en-US" dirty="0"/>
                    </a:p>
                  </a:txBody>
                  <a:tcPr/>
                </a:tc>
                <a:tc>
                  <a:txBody>
                    <a:bodyPr/>
                    <a:lstStyle/>
                    <a:p>
                      <a:r>
                        <a:rPr lang="en-US" dirty="0" smtClean="0"/>
                        <a:t>Description</a:t>
                      </a:r>
                      <a:endParaRPr lang="en-US" dirty="0"/>
                    </a:p>
                  </a:txBody>
                  <a:tcPr/>
                </a:tc>
              </a:tr>
              <a:tr h="370840">
                <a:tc>
                  <a:txBody>
                    <a:bodyPr/>
                    <a:lstStyle/>
                    <a:p>
                      <a:r>
                        <a:rPr lang="en-US" dirty="0" smtClean="0">
                          <a:solidFill>
                            <a:schemeClr val="accent2"/>
                          </a:solidFill>
                        </a:rPr>
                        <a:t>June 30, 2013</a:t>
                      </a:r>
                      <a:endParaRPr lang="en-US" dirty="0">
                        <a:solidFill>
                          <a:schemeClr val="accent2"/>
                        </a:solidFill>
                      </a:endParaRPr>
                    </a:p>
                  </a:txBody>
                  <a:tcPr/>
                </a:tc>
                <a:tc>
                  <a:txBody>
                    <a:bodyPr/>
                    <a:lstStyle/>
                    <a:p>
                      <a:r>
                        <a:rPr lang="en-US" sz="1500" baseline="0" dirty="0" smtClean="0">
                          <a:solidFill>
                            <a:schemeClr val="accent2"/>
                          </a:solidFill>
                        </a:rPr>
                        <a:t>Letter submitted to CMS announcing intent to renew the Waiver</a:t>
                      </a:r>
                      <a:endParaRPr lang="en-US" sz="1500" dirty="0">
                        <a:solidFill>
                          <a:schemeClr val="accent2"/>
                        </a:solidFill>
                      </a:endParaRPr>
                    </a:p>
                  </a:txBody>
                  <a:tcPr/>
                </a:tc>
              </a:tr>
              <a:tr h="370840">
                <a:tc>
                  <a:txBody>
                    <a:bodyPr/>
                    <a:lstStyle/>
                    <a:p>
                      <a:r>
                        <a:rPr lang="en-US" sz="1800" dirty="0" smtClean="0">
                          <a:solidFill>
                            <a:schemeClr val="accent2"/>
                          </a:solidFill>
                        </a:rPr>
                        <a:t>August 20, 2013</a:t>
                      </a:r>
                      <a:endParaRPr lang="en-US" sz="1800" dirty="0">
                        <a:solidFill>
                          <a:schemeClr val="accent2"/>
                        </a:solidFill>
                      </a:endParaRPr>
                    </a:p>
                  </a:txBody>
                  <a:tcPr/>
                </a:tc>
                <a:tc>
                  <a:txBody>
                    <a:bodyPr/>
                    <a:lstStyle/>
                    <a:p>
                      <a:r>
                        <a:rPr lang="en-US" sz="1500" dirty="0" smtClean="0">
                          <a:solidFill>
                            <a:schemeClr val="accent2"/>
                          </a:solidFill>
                        </a:rPr>
                        <a:t>Public</a:t>
                      </a:r>
                      <a:r>
                        <a:rPr lang="en-US" sz="1500" baseline="0" dirty="0" smtClean="0">
                          <a:solidFill>
                            <a:schemeClr val="accent2"/>
                          </a:solidFill>
                        </a:rPr>
                        <a:t> comment period begins</a:t>
                      </a:r>
                      <a:endParaRPr lang="en-US" sz="1500" dirty="0">
                        <a:solidFill>
                          <a:schemeClr val="accent2"/>
                        </a:solidFill>
                      </a:endParaRPr>
                    </a:p>
                  </a:txBody>
                  <a:tcPr/>
                </a:tc>
              </a:tr>
              <a:tr h="370840">
                <a:tc>
                  <a:txBody>
                    <a:bodyPr/>
                    <a:lstStyle/>
                    <a:p>
                      <a:r>
                        <a:rPr lang="en-US" sz="1800" dirty="0" smtClean="0">
                          <a:solidFill>
                            <a:schemeClr val="accent2"/>
                          </a:solidFill>
                        </a:rPr>
                        <a:t>August 27, 2013</a:t>
                      </a:r>
                      <a:endParaRPr lang="en-US" sz="1800" dirty="0">
                        <a:solidFill>
                          <a:schemeClr val="accent2"/>
                        </a:solidFill>
                      </a:endParaRPr>
                    </a:p>
                  </a:txBody>
                  <a:tcPr/>
                </a:tc>
                <a:tc>
                  <a:txBody>
                    <a:bodyPr/>
                    <a:lstStyle/>
                    <a:p>
                      <a:r>
                        <a:rPr lang="en-US" sz="1500" dirty="0" smtClean="0">
                          <a:solidFill>
                            <a:schemeClr val="accent2"/>
                          </a:solidFill>
                        </a:rPr>
                        <a:t>Public hearing in Boston</a:t>
                      </a:r>
                      <a:endParaRPr lang="en-US" sz="1500" dirty="0">
                        <a:solidFill>
                          <a:schemeClr val="accent2"/>
                        </a:solidFill>
                      </a:endParaRPr>
                    </a:p>
                  </a:txBody>
                  <a:tcPr/>
                </a:tc>
              </a:tr>
              <a:tr h="370840">
                <a:tc>
                  <a:txBody>
                    <a:bodyPr/>
                    <a:lstStyle/>
                    <a:p>
                      <a:r>
                        <a:rPr lang="en-US" sz="1800" dirty="0" smtClean="0">
                          <a:solidFill>
                            <a:schemeClr val="accent2"/>
                          </a:solidFill>
                        </a:rPr>
                        <a:t>August 29, 2013</a:t>
                      </a:r>
                      <a:endParaRPr lang="en-US" sz="1800" dirty="0">
                        <a:solidFill>
                          <a:schemeClr val="accent2"/>
                        </a:solidFill>
                      </a:endParaRPr>
                    </a:p>
                  </a:txBody>
                  <a:tcPr/>
                </a:tc>
                <a:tc>
                  <a:txBody>
                    <a:bodyPr/>
                    <a:lstStyle/>
                    <a:p>
                      <a:r>
                        <a:rPr lang="en-US" sz="1500" dirty="0" smtClean="0">
                          <a:solidFill>
                            <a:schemeClr val="accent2"/>
                          </a:solidFill>
                        </a:rPr>
                        <a:t>Public hearing in Worcester</a:t>
                      </a:r>
                      <a:endParaRPr lang="en-US" sz="1500" dirty="0">
                        <a:solidFill>
                          <a:schemeClr val="accent2"/>
                        </a:solidFill>
                      </a:endParaRPr>
                    </a:p>
                  </a:txBody>
                  <a:tcPr/>
                </a:tc>
              </a:tr>
              <a:tr h="370840">
                <a:tc>
                  <a:txBody>
                    <a:bodyPr/>
                    <a:lstStyle/>
                    <a:p>
                      <a:r>
                        <a:rPr lang="en-US" sz="1800" dirty="0" smtClean="0">
                          <a:solidFill>
                            <a:schemeClr val="accent2"/>
                          </a:solidFill>
                        </a:rPr>
                        <a:t>September 19, 2013</a:t>
                      </a:r>
                      <a:endParaRPr lang="en-US" sz="1800" dirty="0">
                        <a:solidFill>
                          <a:schemeClr val="accent2"/>
                        </a:solidFill>
                      </a:endParaRPr>
                    </a:p>
                  </a:txBody>
                  <a:tcPr/>
                </a:tc>
                <a:tc>
                  <a:txBody>
                    <a:bodyPr/>
                    <a:lstStyle/>
                    <a:p>
                      <a:r>
                        <a:rPr lang="en-US" sz="1500" dirty="0" smtClean="0">
                          <a:solidFill>
                            <a:schemeClr val="accent2"/>
                          </a:solidFill>
                        </a:rPr>
                        <a:t>Public comment</a:t>
                      </a:r>
                      <a:r>
                        <a:rPr lang="en-US" sz="1500" baseline="0" dirty="0" smtClean="0">
                          <a:solidFill>
                            <a:schemeClr val="accent2"/>
                          </a:solidFill>
                        </a:rPr>
                        <a:t> period ends</a:t>
                      </a:r>
                      <a:endParaRPr lang="en-US" sz="1500" dirty="0">
                        <a:solidFill>
                          <a:schemeClr val="accent2"/>
                        </a:solidFill>
                      </a:endParaRPr>
                    </a:p>
                  </a:txBody>
                  <a:tcPr/>
                </a:tc>
              </a:tr>
              <a:tr h="370840">
                <a:tc>
                  <a:txBody>
                    <a:bodyPr/>
                    <a:lstStyle/>
                    <a:p>
                      <a:r>
                        <a:rPr lang="en-US" sz="1800" dirty="0" smtClean="0">
                          <a:solidFill>
                            <a:schemeClr val="accent2"/>
                          </a:solidFill>
                        </a:rPr>
                        <a:t>September 30, 2013</a:t>
                      </a:r>
                      <a:endParaRPr lang="en-US" sz="1800" dirty="0">
                        <a:solidFill>
                          <a:schemeClr val="accent2"/>
                        </a:solidFill>
                      </a:endParaRPr>
                    </a:p>
                  </a:txBody>
                  <a:tcPr/>
                </a:tc>
                <a:tc>
                  <a:txBody>
                    <a:bodyPr/>
                    <a:lstStyle/>
                    <a:p>
                      <a:r>
                        <a:rPr lang="en-US" sz="1500" dirty="0" smtClean="0">
                          <a:solidFill>
                            <a:schemeClr val="accent2"/>
                          </a:solidFill>
                        </a:rPr>
                        <a:t>Final Waiver Renewal</a:t>
                      </a:r>
                      <a:r>
                        <a:rPr lang="en-US" sz="1500" baseline="0" dirty="0" smtClean="0">
                          <a:solidFill>
                            <a:schemeClr val="accent2"/>
                          </a:solidFill>
                        </a:rPr>
                        <a:t> request </a:t>
                      </a:r>
                      <a:r>
                        <a:rPr lang="en-US" sz="1500" dirty="0" smtClean="0">
                          <a:solidFill>
                            <a:schemeClr val="accent2"/>
                          </a:solidFill>
                        </a:rPr>
                        <a:t>submitted to CMS</a:t>
                      </a:r>
                      <a:endParaRPr lang="en-US" sz="1500" dirty="0">
                        <a:solidFill>
                          <a:schemeClr val="accent2"/>
                        </a:solidFill>
                      </a:endParaRPr>
                    </a:p>
                  </a:txBody>
                  <a:tcPr/>
                </a:tc>
              </a:tr>
              <a:tr h="370840">
                <a:tc>
                  <a:txBody>
                    <a:bodyPr/>
                    <a:lstStyle/>
                    <a:p>
                      <a:r>
                        <a:rPr lang="en-US" b="0" dirty="0" smtClean="0">
                          <a:solidFill>
                            <a:schemeClr val="accent2"/>
                          </a:solidFill>
                        </a:rPr>
                        <a:t>July 1, 2014</a:t>
                      </a:r>
                      <a:endParaRPr lang="en-US" b="0" dirty="0">
                        <a:solidFill>
                          <a:schemeClr val="accent2"/>
                        </a:solidFill>
                      </a:endParaRPr>
                    </a:p>
                  </a:txBody>
                  <a:tcPr/>
                </a:tc>
                <a:tc>
                  <a:txBody>
                    <a:bodyPr/>
                    <a:lstStyle/>
                    <a:p>
                      <a:r>
                        <a:rPr lang="en-US" sz="1500" dirty="0" smtClean="0">
                          <a:solidFill>
                            <a:schemeClr val="accent2"/>
                          </a:solidFill>
                        </a:rPr>
                        <a:t>New Waiver period</a:t>
                      </a:r>
                      <a:r>
                        <a:rPr lang="en-US" sz="1500" baseline="0" dirty="0" smtClean="0">
                          <a:solidFill>
                            <a:schemeClr val="accent2"/>
                          </a:solidFill>
                        </a:rPr>
                        <a:t> begins</a:t>
                      </a:r>
                      <a:endParaRPr lang="en-US" sz="1500" dirty="0">
                        <a:solidFill>
                          <a:schemeClr val="accent2"/>
                        </a:solidFill>
                      </a:endParaRPr>
                    </a:p>
                  </a:txBody>
                  <a:tcPr/>
                </a:tc>
              </a:tr>
            </a:tbl>
          </a:graphicData>
        </a:graphic>
      </p:graphicFrame>
    </p:spTree>
    <p:extLst>
      <p:ext uri="{BB962C8B-B14F-4D97-AF65-F5344CB8AC3E}">
        <p14:creationId xmlns:p14="http://schemas.microsoft.com/office/powerpoint/2010/main" val="3860933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457200" y="106363"/>
            <a:ext cx="8229600" cy="884237"/>
          </a:xfrm>
        </p:spPr>
        <p:txBody>
          <a:bodyPr/>
          <a:lstStyle/>
          <a:p>
            <a:r>
              <a:rPr lang="en-US" dirty="0" smtClean="0">
                <a:ea typeface="ＭＳ Ｐゴシック"/>
                <a:cs typeface="ＭＳ Ｐゴシック"/>
              </a:rPr>
              <a:t>Waiver Renewal Goals</a:t>
            </a:r>
          </a:p>
        </p:txBody>
      </p:sp>
      <p:sp>
        <p:nvSpPr>
          <p:cNvPr id="44034" name="Rectangle 3"/>
          <p:cNvSpPr>
            <a:spLocks noGrp="1" noChangeArrowheads="1"/>
          </p:cNvSpPr>
          <p:nvPr>
            <p:ph type="body" idx="4294967295"/>
          </p:nvPr>
        </p:nvSpPr>
        <p:spPr>
          <a:xfrm>
            <a:off x="228600" y="1399374"/>
            <a:ext cx="8458200" cy="762000"/>
          </a:xfrm>
        </p:spPr>
        <p:txBody>
          <a:bodyPr/>
          <a:lstStyle/>
          <a:p>
            <a:pPr marL="344488" indent="-344488">
              <a:buClr>
                <a:srgbClr val="2D2D8A"/>
              </a:buClr>
              <a:buFont typeface="Wingdings" pitchFamily="2" charset="2"/>
              <a:buChar char="§"/>
            </a:pPr>
            <a:r>
              <a:rPr lang="en-US" altLang="ja-JP" dirty="0" smtClean="0">
                <a:ea typeface="ＭＳ Ｐゴシック"/>
                <a:cs typeface="ＭＳ Ｐゴシック"/>
              </a:rPr>
              <a:t>Maintain near-universal health care coverage for all residents of the Commonwealth and reduce barriers to coverage</a:t>
            </a:r>
          </a:p>
          <a:p>
            <a:pPr marL="344488" indent="-344488">
              <a:buFont typeface="Wingdings" pitchFamily="2" charset="2"/>
              <a:buNone/>
            </a:pPr>
            <a:endParaRPr lang="en-US" altLang="ja-JP" dirty="0" smtClean="0">
              <a:ea typeface="ＭＳ Ｐゴシック"/>
              <a:cs typeface="ＭＳ Ｐゴシック"/>
            </a:endParaRPr>
          </a:p>
        </p:txBody>
      </p:sp>
      <p:sp>
        <p:nvSpPr>
          <p:cNvPr id="44036" name="Text Box 17"/>
          <p:cNvSpPr txBox="1">
            <a:spLocks noChangeArrowheads="1"/>
          </p:cNvSpPr>
          <p:nvPr/>
        </p:nvSpPr>
        <p:spPr bwMode="auto">
          <a:xfrm>
            <a:off x="228600" y="2227183"/>
            <a:ext cx="54102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pPr fontAlgn="base">
              <a:spcBef>
                <a:spcPct val="0"/>
              </a:spcBef>
              <a:spcAft>
                <a:spcPct val="0"/>
              </a:spcAft>
              <a:buClr>
                <a:srgbClr val="2D2D8A"/>
              </a:buClr>
              <a:buFont typeface="Wingdings" pitchFamily="2" charset="2"/>
              <a:buChar char="§"/>
            </a:pPr>
            <a:endParaRPr lang="en-US" altLang="ja-JP" sz="2000" dirty="0" smtClean="0">
              <a:solidFill>
                <a:srgbClr val="333399"/>
              </a:solidFill>
            </a:endParaRPr>
          </a:p>
          <a:p>
            <a:pPr fontAlgn="base">
              <a:spcBef>
                <a:spcPct val="0"/>
              </a:spcBef>
              <a:spcAft>
                <a:spcPct val="0"/>
              </a:spcAft>
              <a:buClr>
                <a:srgbClr val="2D2D8A"/>
              </a:buClr>
              <a:buFont typeface="Wingdings" pitchFamily="2" charset="2"/>
              <a:buChar char="§"/>
            </a:pPr>
            <a:r>
              <a:rPr lang="en-US" altLang="ja-JP" sz="2000" dirty="0" smtClean="0">
                <a:solidFill>
                  <a:srgbClr val="333399"/>
                </a:solidFill>
              </a:rPr>
              <a:t>Continue </a:t>
            </a:r>
            <a:r>
              <a:rPr lang="en-US" altLang="ja-JP" sz="2000" dirty="0">
                <a:solidFill>
                  <a:srgbClr val="333399"/>
                </a:solidFill>
              </a:rPr>
              <a:t>the redirection of spending from uncompensated care to insurance </a:t>
            </a:r>
            <a:r>
              <a:rPr lang="en-US" altLang="ja-JP" sz="2000" dirty="0" smtClean="0">
                <a:solidFill>
                  <a:srgbClr val="333399"/>
                </a:solidFill>
              </a:rPr>
              <a:t>coverage</a:t>
            </a:r>
          </a:p>
          <a:p>
            <a:pPr marL="0" indent="0" fontAlgn="base">
              <a:spcBef>
                <a:spcPct val="0"/>
              </a:spcBef>
              <a:spcAft>
                <a:spcPct val="0"/>
              </a:spcAft>
              <a:buClr>
                <a:srgbClr val="CC0000"/>
              </a:buClr>
            </a:pPr>
            <a:endParaRPr lang="en-US" altLang="ja-JP" sz="2000" dirty="0">
              <a:solidFill>
                <a:srgbClr val="333399"/>
              </a:solidFill>
            </a:endParaRPr>
          </a:p>
          <a:p>
            <a:pPr marL="0" indent="0" fontAlgn="base">
              <a:spcBef>
                <a:spcPct val="0"/>
              </a:spcBef>
              <a:spcAft>
                <a:spcPct val="0"/>
              </a:spcAft>
              <a:buClr>
                <a:srgbClr val="CC0000"/>
              </a:buClr>
            </a:pPr>
            <a:endParaRPr lang="en-US" altLang="ja-JP" sz="2000" dirty="0">
              <a:solidFill>
                <a:srgbClr val="333399"/>
              </a:solidFill>
            </a:endParaRPr>
          </a:p>
          <a:p>
            <a:pPr fontAlgn="base">
              <a:spcBef>
                <a:spcPct val="0"/>
              </a:spcBef>
              <a:spcAft>
                <a:spcPct val="0"/>
              </a:spcAft>
              <a:buClr>
                <a:srgbClr val="333399"/>
              </a:buClr>
              <a:buFont typeface="Wingdings" pitchFamily="2" charset="2"/>
              <a:buChar char="§"/>
            </a:pPr>
            <a:r>
              <a:rPr lang="en-US" altLang="ja-JP" sz="2000" dirty="0">
                <a:solidFill>
                  <a:srgbClr val="333399"/>
                </a:solidFill>
              </a:rPr>
              <a:t>Implement delivery system reforms that promote </a:t>
            </a:r>
            <a:r>
              <a:rPr lang="en-US" altLang="ja-JP" sz="2000" dirty="0" smtClean="0">
                <a:solidFill>
                  <a:srgbClr val="333399"/>
                </a:solidFill>
              </a:rPr>
              <a:t>comprehensive, person-centered health care focused on measureable health outcomes; </a:t>
            </a:r>
            <a:r>
              <a:rPr lang="en-US" altLang="ja-JP" sz="2000" dirty="0">
                <a:solidFill>
                  <a:srgbClr val="333399"/>
                </a:solidFill>
              </a:rPr>
              <a:t>and</a:t>
            </a:r>
          </a:p>
          <a:p>
            <a:pPr fontAlgn="base">
              <a:spcBef>
                <a:spcPct val="50000"/>
              </a:spcBef>
              <a:spcAft>
                <a:spcPct val="0"/>
              </a:spcAft>
            </a:pPr>
            <a:endParaRPr lang="en-US" sz="2000" dirty="0">
              <a:solidFill>
                <a:srgbClr val="333399"/>
              </a:solidFill>
            </a:endParaRPr>
          </a:p>
        </p:txBody>
      </p:sp>
      <p:sp>
        <p:nvSpPr>
          <p:cNvPr id="44037" name="Text Box 18"/>
          <p:cNvSpPr txBox="1">
            <a:spLocks noChangeArrowheads="1"/>
          </p:cNvSpPr>
          <p:nvPr/>
        </p:nvSpPr>
        <p:spPr bwMode="auto">
          <a:xfrm>
            <a:off x="228600" y="5257800"/>
            <a:ext cx="8572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1775" indent="-231775">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pPr fontAlgn="base">
              <a:spcBef>
                <a:spcPct val="0"/>
              </a:spcBef>
              <a:spcAft>
                <a:spcPct val="0"/>
              </a:spcAft>
              <a:buClr>
                <a:srgbClr val="2D2D8A"/>
              </a:buClr>
              <a:buFont typeface="Wingdings" pitchFamily="2" charset="2"/>
              <a:buChar char="§"/>
            </a:pPr>
            <a:r>
              <a:rPr lang="en-US" altLang="ja-JP" sz="2000" dirty="0">
                <a:solidFill>
                  <a:srgbClr val="333399"/>
                </a:solidFill>
              </a:rPr>
              <a:t>Advance payment reforms </a:t>
            </a:r>
            <a:r>
              <a:rPr lang="en-US" altLang="ja-JP" sz="2000" dirty="0" smtClean="0">
                <a:solidFill>
                  <a:srgbClr val="333399"/>
                </a:solidFill>
              </a:rPr>
              <a:t>by </a:t>
            </a:r>
            <a:r>
              <a:rPr lang="en-US" altLang="ja-JP" sz="2000" dirty="0">
                <a:solidFill>
                  <a:srgbClr val="333399"/>
                </a:solidFill>
              </a:rPr>
              <a:t>introducing and supporting alternative payment structures that create and share savings throughout the </a:t>
            </a:r>
            <a:r>
              <a:rPr lang="en-US" altLang="ja-JP" sz="2000" dirty="0" smtClean="0">
                <a:solidFill>
                  <a:srgbClr val="333399"/>
                </a:solidFill>
              </a:rPr>
              <a:t>system</a:t>
            </a:r>
            <a:endParaRPr lang="en-US" sz="2000" dirty="0">
              <a:solidFill>
                <a:srgbClr val="000000"/>
              </a:solidFill>
            </a:endParaRPr>
          </a:p>
        </p:txBody>
      </p:sp>
      <p:sp>
        <p:nvSpPr>
          <p:cNvPr id="44038" name="Rectangle 3"/>
          <p:cNvSpPr txBox="1">
            <a:spLocks noChangeArrowheads="1"/>
          </p:cNvSpPr>
          <p:nvPr/>
        </p:nvSpPr>
        <p:spPr bwMode="auto">
          <a:xfrm>
            <a:off x="114300" y="914400"/>
            <a:ext cx="8572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pPr eaLnBrk="0" fontAlgn="base" hangingPunct="0">
              <a:spcBef>
                <a:spcPct val="20000"/>
              </a:spcBef>
              <a:spcAft>
                <a:spcPct val="0"/>
              </a:spcAft>
              <a:buFont typeface="Wingdings" pitchFamily="2" charset="2"/>
              <a:buNone/>
            </a:pPr>
            <a:r>
              <a:rPr lang="en-US" altLang="ja-JP" sz="2000" dirty="0">
                <a:solidFill>
                  <a:srgbClr val="333399"/>
                </a:solidFill>
              </a:rPr>
              <a:t>The goals of the </a:t>
            </a:r>
            <a:r>
              <a:rPr lang="en-US" altLang="ja-JP" sz="2000" dirty="0" smtClean="0">
                <a:solidFill>
                  <a:srgbClr val="333399"/>
                </a:solidFill>
              </a:rPr>
              <a:t>Waiver Renewal </a:t>
            </a:r>
            <a:r>
              <a:rPr lang="en-US" altLang="ja-JP" sz="2000" dirty="0">
                <a:solidFill>
                  <a:srgbClr val="333399"/>
                </a:solidFill>
              </a:rPr>
              <a:t>are to:</a:t>
            </a:r>
          </a:p>
        </p:txBody>
      </p:sp>
      <p:sp>
        <p:nvSpPr>
          <p:cNvPr id="44039" name="Slide Number Placeholder 10"/>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a:cs typeface="ＭＳ Ｐゴシック"/>
              </a:defRPr>
            </a:lvl1pPr>
            <a:lvl2pPr marL="742950" indent="-285750">
              <a:defRPr>
                <a:solidFill>
                  <a:schemeClr val="tx1"/>
                </a:solidFill>
                <a:latin typeface="Arial" pitchFamily="34" charset="0"/>
                <a:ea typeface="ＭＳ Ｐゴシック"/>
                <a:cs typeface="ＭＳ Ｐゴシック"/>
              </a:defRPr>
            </a:lvl2pPr>
            <a:lvl3pPr marL="1143000" indent="-228600">
              <a:defRPr>
                <a:solidFill>
                  <a:schemeClr val="tx1"/>
                </a:solidFill>
                <a:latin typeface="Arial" pitchFamily="34" charset="0"/>
                <a:ea typeface="ＭＳ Ｐゴシック"/>
                <a:cs typeface="ＭＳ Ｐゴシック"/>
              </a:defRPr>
            </a:lvl3pPr>
            <a:lvl4pPr marL="1600200" indent="-228600">
              <a:defRPr>
                <a:solidFill>
                  <a:schemeClr val="tx1"/>
                </a:solidFill>
                <a:latin typeface="Arial" pitchFamily="34" charset="0"/>
                <a:ea typeface="ＭＳ Ｐゴシック"/>
                <a:cs typeface="ＭＳ Ｐゴシック"/>
              </a:defRPr>
            </a:lvl4pPr>
            <a:lvl5pPr marL="2057400" indent="-228600">
              <a:defRPr>
                <a:solidFill>
                  <a:schemeClr val="tx1"/>
                </a:solidFill>
                <a:latin typeface="Arial" pitchFamily="34" charset="0"/>
                <a:ea typeface="ＭＳ Ｐゴシック"/>
                <a:cs typeface="ＭＳ Ｐゴシック"/>
              </a:defRPr>
            </a:lvl5pPr>
            <a:lvl6pPr marL="2514600" indent="-228600" fontAlgn="base">
              <a:spcBef>
                <a:spcPct val="0"/>
              </a:spcBef>
              <a:spcAft>
                <a:spcPct val="0"/>
              </a:spcAft>
              <a:defRPr>
                <a:solidFill>
                  <a:schemeClr val="tx1"/>
                </a:solidFill>
                <a:latin typeface="Arial" pitchFamily="34" charset="0"/>
                <a:ea typeface="ＭＳ Ｐゴシック"/>
                <a:cs typeface="ＭＳ Ｐゴシック"/>
              </a:defRPr>
            </a:lvl6pPr>
            <a:lvl7pPr marL="2971800" indent="-228600" fontAlgn="base">
              <a:spcBef>
                <a:spcPct val="0"/>
              </a:spcBef>
              <a:spcAft>
                <a:spcPct val="0"/>
              </a:spcAft>
              <a:defRPr>
                <a:solidFill>
                  <a:schemeClr val="tx1"/>
                </a:solidFill>
                <a:latin typeface="Arial" pitchFamily="34" charset="0"/>
                <a:ea typeface="ＭＳ Ｐゴシック"/>
                <a:cs typeface="ＭＳ Ｐゴシック"/>
              </a:defRPr>
            </a:lvl7pPr>
            <a:lvl8pPr marL="3429000" indent="-228600" fontAlgn="base">
              <a:spcBef>
                <a:spcPct val="0"/>
              </a:spcBef>
              <a:spcAft>
                <a:spcPct val="0"/>
              </a:spcAft>
              <a:defRPr>
                <a:solidFill>
                  <a:schemeClr val="tx1"/>
                </a:solidFill>
                <a:latin typeface="Arial" pitchFamily="34" charset="0"/>
                <a:ea typeface="ＭＳ Ｐゴシック"/>
                <a:cs typeface="ＭＳ Ｐゴシック"/>
              </a:defRPr>
            </a:lvl8pPr>
            <a:lvl9pPr marL="3886200" indent="-228600" fontAlgn="base">
              <a:spcBef>
                <a:spcPct val="0"/>
              </a:spcBef>
              <a:spcAft>
                <a:spcPct val="0"/>
              </a:spcAft>
              <a:defRPr>
                <a:solidFill>
                  <a:schemeClr val="tx1"/>
                </a:solidFill>
                <a:latin typeface="Arial" pitchFamily="34" charset="0"/>
                <a:ea typeface="ＭＳ Ｐゴシック"/>
                <a:cs typeface="ＭＳ Ｐゴシック"/>
              </a:defRPr>
            </a:lvl9pPr>
          </a:lstStyle>
          <a:p>
            <a:fld id="{9F14E522-2B19-439C-9F34-1923141BB6F6}" type="slidenum">
              <a:rPr lang="en-US" smtClean="0">
                <a:solidFill>
                  <a:srgbClr val="333399"/>
                </a:solidFill>
              </a:rPr>
              <a:pPr/>
              <a:t>9</a:t>
            </a:fld>
            <a:endParaRPr lang="en-US" smtClean="0">
              <a:solidFill>
                <a:srgbClr val="333399"/>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62600" y="2430937"/>
            <a:ext cx="3258806" cy="217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2229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66"/>
        </a:dk1>
        <a:lt1>
          <a:srgbClr val="FFFFFF"/>
        </a:lt1>
        <a:dk2>
          <a:srgbClr val="000066"/>
        </a:dk2>
        <a:lt2>
          <a:srgbClr val="DDDDDD"/>
        </a:lt2>
        <a:accent1>
          <a:srgbClr val="AFD5EF"/>
        </a:accent1>
        <a:accent2>
          <a:srgbClr val="333399"/>
        </a:accent2>
        <a:accent3>
          <a:srgbClr val="FFFFFF"/>
        </a:accent3>
        <a:accent4>
          <a:srgbClr val="000056"/>
        </a:accent4>
        <a:accent5>
          <a:srgbClr val="D4E7F6"/>
        </a:accent5>
        <a:accent6>
          <a:srgbClr val="2D2D8A"/>
        </a:accent6>
        <a:hlink>
          <a:srgbClr val="CC9900"/>
        </a:hlink>
        <a:folHlink>
          <a:srgbClr val="CBCE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1272</TotalTime>
  <Words>1615</Words>
  <Application>Microsoft Office PowerPoint</Application>
  <PresentationFormat>On-screen Show (4:3)</PresentationFormat>
  <Paragraphs>189</Paragraphs>
  <Slides>18</Slides>
  <Notes>3</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Default Design</vt:lpstr>
      <vt:lpstr>3_Default Design</vt:lpstr>
      <vt:lpstr>1_Default Design</vt:lpstr>
      <vt:lpstr>4_Default Design</vt:lpstr>
      <vt:lpstr>5_Default Design</vt:lpstr>
      <vt:lpstr>6_Default Design</vt:lpstr>
      <vt:lpstr>7_Default Design</vt:lpstr>
      <vt:lpstr>Agenda</vt:lpstr>
      <vt:lpstr>MassHealth 1115 Demonstration “Waiver” Renewal Request</vt:lpstr>
      <vt:lpstr>Background</vt:lpstr>
      <vt:lpstr>1115 Demonstration “Waiver”</vt:lpstr>
      <vt:lpstr>History of MassHealth’s 1115 Waiver</vt:lpstr>
      <vt:lpstr>Overview of the SFY12-14 Waiver Agreement</vt:lpstr>
      <vt:lpstr>Waiver Renewal Request</vt:lpstr>
      <vt:lpstr>Waiver Renewal Timeline</vt:lpstr>
      <vt:lpstr>Waiver Renewal Goals</vt:lpstr>
      <vt:lpstr>Waiver Renewal: The Future of Health Reform</vt:lpstr>
      <vt:lpstr>Requested Changes to the Waiver</vt:lpstr>
      <vt:lpstr>Five Year Waiver Term</vt:lpstr>
      <vt:lpstr>Advancing Alternative Payment Models</vt:lpstr>
      <vt:lpstr>Continuation of Current Authorities</vt:lpstr>
      <vt:lpstr>Safety Net Care Pool</vt:lpstr>
      <vt:lpstr>Supporting Safety Net Providers</vt:lpstr>
      <vt:lpstr>Conclusion</vt:lpstr>
      <vt:lpstr>Public Notice and Comment Process</vt:lpstr>
    </vt:vector>
  </TitlesOfParts>
  <Company>EHS</Company>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2013-08-23T00:30:16Z</dcterms:created>
  <dc:creator>Tierney, Laxmi (EHS)</dc:creator>
  <lastModifiedBy>Tierney, Laxmi (EHS)</lastModifiedBy>
  <lastPrinted>2013-08-28T23:42:09Z</lastPrinted>
  <dcterms:modified xsi:type="dcterms:W3CDTF">2013-08-30T13:10:51Z</dcterms:modified>
  <revision>89</revision>
  <dc:title>MassHealth 1115 Demonstration “Waiver” Briefing</dc:title>
</coreProperties>
</file>