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27" r:id="rId1"/>
  </p:sldMasterIdLst>
  <p:notesMasterIdLst>
    <p:notesMasterId r:id="rId89"/>
  </p:notesMasterIdLst>
  <p:handoutMasterIdLst>
    <p:handoutMasterId r:id="rId90"/>
  </p:handoutMasterIdLst>
  <p:sldIdLst>
    <p:sldId id="264" r:id="rId2"/>
    <p:sldId id="297" r:id="rId3"/>
    <p:sldId id="352" r:id="rId4"/>
    <p:sldId id="269" r:id="rId5"/>
    <p:sldId id="592" r:id="rId6"/>
    <p:sldId id="575" r:id="rId7"/>
    <p:sldId id="590" r:id="rId8"/>
    <p:sldId id="593" r:id="rId9"/>
    <p:sldId id="591" r:id="rId10"/>
    <p:sldId id="337" r:id="rId11"/>
    <p:sldId id="354" r:id="rId12"/>
    <p:sldId id="355" r:id="rId13"/>
    <p:sldId id="356" r:id="rId14"/>
    <p:sldId id="329" r:id="rId15"/>
    <p:sldId id="380" r:id="rId16"/>
    <p:sldId id="358" r:id="rId17"/>
    <p:sldId id="359" r:id="rId18"/>
    <p:sldId id="336" r:id="rId19"/>
    <p:sldId id="330" r:id="rId20"/>
    <p:sldId id="387" r:id="rId21"/>
    <p:sldId id="345" r:id="rId22"/>
    <p:sldId id="374" r:id="rId23"/>
    <p:sldId id="583" r:id="rId24"/>
    <p:sldId id="386" r:id="rId25"/>
    <p:sldId id="367" r:id="rId26"/>
    <p:sldId id="348" r:id="rId27"/>
    <p:sldId id="537" r:id="rId28"/>
    <p:sldId id="369" r:id="rId29"/>
    <p:sldId id="579" r:id="rId30"/>
    <p:sldId id="388" r:id="rId31"/>
    <p:sldId id="539" r:id="rId32"/>
    <p:sldId id="540" r:id="rId33"/>
    <p:sldId id="353" r:id="rId34"/>
    <p:sldId id="371" r:id="rId35"/>
    <p:sldId id="287" r:id="rId36"/>
    <p:sldId id="360" r:id="rId37"/>
    <p:sldId id="361" r:id="rId38"/>
    <p:sldId id="362" r:id="rId39"/>
    <p:sldId id="363" r:id="rId40"/>
    <p:sldId id="364" r:id="rId41"/>
    <p:sldId id="365" r:id="rId42"/>
    <p:sldId id="288" r:id="rId43"/>
    <p:sldId id="290" r:id="rId44"/>
    <p:sldId id="292" r:id="rId45"/>
    <p:sldId id="538" r:id="rId46"/>
    <p:sldId id="326" r:id="rId47"/>
    <p:sldId id="332" r:id="rId48"/>
    <p:sldId id="379" r:id="rId49"/>
    <p:sldId id="376" r:id="rId50"/>
    <p:sldId id="377" r:id="rId51"/>
    <p:sldId id="378" r:id="rId52"/>
    <p:sldId id="381" r:id="rId53"/>
    <p:sldId id="382" r:id="rId54"/>
    <p:sldId id="541" r:id="rId55"/>
    <p:sldId id="559" r:id="rId56"/>
    <p:sldId id="560" r:id="rId57"/>
    <p:sldId id="561" r:id="rId58"/>
    <p:sldId id="562" r:id="rId59"/>
    <p:sldId id="564" r:id="rId60"/>
    <p:sldId id="565" r:id="rId61"/>
    <p:sldId id="566" r:id="rId62"/>
    <p:sldId id="567" r:id="rId63"/>
    <p:sldId id="568" r:id="rId64"/>
    <p:sldId id="574" r:id="rId65"/>
    <p:sldId id="563" r:id="rId66"/>
    <p:sldId id="587" r:id="rId67"/>
    <p:sldId id="584" r:id="rId68"/>
    <p:sldId id="542" r:id="rId69"/>
    <p:sldId id="543" r:id="rId70"/>
    <p:sldId id="544" r:id="rId71"/>
    <p:sldId id="585" r:id="rId72"/>
    <p:sldId id="586" r:id="rId73"/>
    <p:sldId id="549" r:id="rId74"/>
    <p:sldId id="550" r:id="rId75"/>
    <p:sldId id="551" r:id="rId76"/>
    <p:sldId id="545" r:id="rId77"/>
    <p:sldId id="546" r:id="rId78"/>
    <p:sldId id="547" r:id="rId79"/>
    <p:sldId id="596" r:id="rId80"/>
    <p:sldId id="595" r:id="rId81"/>
    <p:sldId id="552" r:id="rId82"/>
    <p:sldId id="588" r:id="rId83"/>
    <p:sldId id="554" r:id="rId84"/>
    <p:sldId id="580" r:id="rId85"/>
    <p:sldId id="581" r:id="rId86"/>
    <p:sldId id="594" r:id="rId87"/>
    <p:sldId id="557" r:id="rId88"/>
  </p:sldIdLst>
  <p:sldSz cx="9144000" cy="64008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528" userDrawn="1">
          <p15:clr>
            <a:srgbClr val="A4A3A4"/>
          </p15:clr>
        </p15:guide>
        <p15:guide id="2" pos="384" userDrawn="1">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dders, Marylou (EHS)" initials="SM(" lastIdx="1" clrIdx="0"/>
  <p:cmAuthor id="1" name="Gabriel Cohen" initials="GC" lastIdx="22" clrIdx="1"/>
  <p:cmAuthor id="2" name=" Leslie Darcy" initials="LD" lastIdx="2" clrIdx="2"/>
  <p:cmAuthor id="3" name="Darcy, Leslie (EHS)" initials="DL("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99"/>
    <a:srgbClr val="2C904B"/>
    <a:srgbClr val="32A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49" autoAdjust="0"/>
    <p:restoredTop sz="90463" autoAdjust="0"/>
  </p:normalViewPr>
  <p:slideViewPr>
    <p:cSldViewPr>
      <p:cViewPr varScale="1">
        <p:scale>
          <a:sx n="121" d="100"/>
          <a:sy n="121" d="100"/>
        </p:scale>
        <p:origin x="-1380" y="-102"/>
      </p:cViewPr>
      <p:guideLst>
        <p:guide orient="horz" pos="528"/>
        <p:guide pos="384"/>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2" d="100"/>
          <a:sy n="72" d="100"/>
        </p:scale>
        <p:origin x="-3216"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j-lt"/>
                <a:ea typeface="+mn-ea"/>
                <a:cs typeface="+mn-cs"/>
              </a:defRPr>
            </a:pPr>
            <a:r>
              <a:rPr lang="en-US" sz="1200" b="1" dirty="0">
                <a:solidFill>
                  <a:schemeClr val="bg1"/>
                </a:solidFill>
                <a:latin typeface="+mj-lt"/>
              </a:rPr>
              <a:t>District and Boston Municipal Court Departments</a:t>
            </a:r>
          </a:p>
          <a:p>
            <a:pPr>
              <a:defRPr sz="1862" b="0" i="0" u="none" strike="noStrike" kern="1200" spc="0" baseline="0">
                <a:solidFill>
                  <a:schemeClr val="bg1"/>
                </a:solidFill>
                <a:latin typeface="+mj-lt"/>
                <a:ea typeface="+mn-ea"/>
                <a:cs typeface="+mn-cs"/>
              </a:defRPr>
            </a:pPr>
            <a:r>
              <a:rPr lang="en-US" sz="1200" b="1" dirty="0">
                <a:solidFill>
                  <a:schemeClr val="bg1"/>
                </a:solidFill>
                <a:latin typeface="+mj-lt"/>
              </a:rPr>
              <a:t>Chapter 123,</a:t>
            </a:r>
            <a:r>
              <a:rPr lang="en-US" sz="1200" b="1" baseline="0" dirty="0">
                <a:solidFill>
                  <a:schemeClr val="bg1"/>
                </a:solidFill>
                <a:latin typeface="+mj-lt"/>
              </a:rPr>
              <a:t> Section 35 Case Filings, FY2010 to FY2018</a:t>
            </a:r>
            <a:endParaRPr lang="en-US" sz="1200" b="1" dirty="0">
              <a:solidFill>
                <a:schemeClr val="bg1"/>
              </a:solidFill>
              <a:latin typeface="+mj-lt"/>
            </a:endParaRPr>
          </a:p>
        </c:rich>
      </c:tx>
      <c:layout>
        <c:manualLayout>
          <c:xMode val="edge"/>
          <c:yMode val="edge"/>
          <c:x val="0.24848950131233596"/>
          <c:y val="7.9928940863912279E-2"/>
        </c:manualLayout>
      </c:layout>
      <c:overlay val="0"/>
      <c:spPr>
        <a:noFill/>
        <a:ln>
          <a:noFill/>
        </a:ln>
        <a:effectLst/>
      </c:spPr>
    </c:title>
    <c:autoTitleDeleted val="0"/>
    <c:plotArea>
      <c:layout>
        <c:manualLayout>
          <c:layoutTarget val="inner"/>
          <c:xMode val="edge"/>
          <c:yMode val="edge"/>
          <c:x val="0.20522563976377953"/>
          <c:y val="0.21741804764898848"/>
          <c:w val="0.77758686023622026"/>
          <c:h val="0.45493236620740912"/>
        </c:manualLayout>
      </c:layout>
      <c:barChart>
        <c:barDir val="col"/>
        <c:grouping val="stacked"/>
        <c:varyColors val="0"/>
        <c:ser>
          <c:idx val="0"/>
          <c:order val="0"/>
          <c:tx>
            <c:strRef>
              <c:f>Sheet1!$B$1</c:f>
              <c:strCache>
                <c:ptCount val="1"/>
                <c:pt idx="0">
                  <c:v>Adult Alcohol Abuse</c:v>
                </c:pt>
              </c:strCache>
            </c:strRef>
          </c:tx>
          <c:spPr>
            <a:solidFill>
              <a:schemeClr val="accent1"/>
            </a:solidFill>
            <a:ln>
              <a:noFill/>
            </a:ln>
            <a:effectLst/>
          </c:spPr>
          <c:invertIfNegative val="0"/>
          <c:cat>
            <c:strRef>
              <c:f>Sheet1!$A$2:$A$10</c:f>
              <c:strCache>
                <c:ptCount val="9"/>
                <c:pt idx="0">
                  <c:v>FY2010</c:v>
                </c:pt>
                <c:pt idx="1">
                  <c:v>FY2011</c:v>
                </c:pt>
                <c:pt idx="2">
                  <c:v>FY2012</c:v>
                </c:pt>
                <c:pt idx="3">
                  <c:v>FY2013</c:v>
                </c:pt>
                <c:pt idx="4">
                  <c:v>FY2014</c:v>
                </c:pt>
                <c:pt idx="5">
                  <c:v>FY2015</c:v>
                </c:pt>
                <c:pt idx="6">
                  <c:v>FY2016</c:v>
                </c:pt>
                <c:pt idx="7">
                  <c:v>FY2017</c:v>
                </c:pt>
                <c:pt idx="8">
                  <c:v>FY2018</c:v>
                </c:pt>
              </c:strCache>
            </c:strRef>
          </c:cat>
          <c:val>
            <c:numRef>
              <c:f>Sheet1!$B$2:$B$10</c:f>
              <c:numCache>
                <c:formatCode>#,##0</c:formatCode>
                <c:ptCount val="9"/>
                <c:pt idx="0">
                  <c:v>2042</c:v>
                </c:pt>
                <c:pt idx="1">
                  <c:v>2077</c:v>
                </c:pt>
                <c:pt idx="2">
                  <c:v>2239</c:v>
                </c:pt>
                <c:pt idx="3">
                  <c:v>2305</c:v>
                </c:pt>
                <c:pt idx="4">
                  <c:v>2246</c:v>
                </c:pt>
                <c:pt idx="5">
                  <c:v>2334</c:v>
                </c:pt>
                <c:pt idx="6">
                  <c:v>1487</c:v>
                </c:pt>
              </c:numCache>
            </c:numRef>
          </c:val>
          <c:extLst xmlns:c16r2="http://schemas.microsoft.com/office/drawing/2015/06/chart">
            <c:ext xmlns:c16="http://schemas.microsoft.com/office/drawing/2014/chart" uri="{C3380CC4-5D6E-409C-BE32-E72D297353CC}">
              <c16:uniqueId val="{00000000-0610-4E22-879D-BD50436A0F1D}"/>
            </c:ext>
          </c:extLst>
        </c:ser>
        <c:ser>
          <c:idx val="1"/>
          <c:order val="1"/>
          <c:tx>
            <c:strRef>
              <c:f>Sheet1!$C$1</c:f>
              <c:strCache>
                <c:ptCount val="1"/>
                <c:pt idx="0">
                  <c:v>Adult Drug Abuse</c:v>
                </c:pt>
              </c:strCache>
            </c:strRef>
          </c:tx>
          <c:spPr>
            <a:solidFill>
              <a:schemeClr val="accent2"/>
            </a:solidFill>
            <a:ln>
              <a:noFill/>
            </a:ln>
            <a:effectLst/>
          </c:spPr>
          <c:invertIfNegative val="0"/>
          <c:cat>
            <c:strRef>
              <c:f>Sheet1!$A$2:$A$10</c:f>
              <c:strCache>
                <c:ptCount val="9"/>
                <c:pt idx="0">
                  <c:v>FY2010</c:v>
                </c:pt>
                <c:pt idx="1">
                  <c:v>FY2011</c:v>
                </c:pt>
                <c:pt idx="2">
                  <c:v>FY2012</c:v>
                </c:pt>
                <c:pt idx="3">
                  <c:v>FY2013</c:v>
                </c:pt>
                <c:pt idx="4">
                  <c:v>FY2014</c:v>
                </c:pt>
                <c:pt idx="5">
                  <c:v>FY2015</c:v>
                </c:pt>
                <c:pt idx="6">
                  <c:v>FY2016</c:v>
                </c:pt>
                <c:pt idx="7">
                  <c:v>FY2017</c:v>
                </c:pt>
                <c:pt idx="8">
                  <c:v>FY2018</c:v>
                </c:pt>
              </c:strCache>
            </c:strRef>
          </c:cat>
          <c:val>
            <c:numRef>
              <c:f>Sheet1!$C$2:$C$10</c:f>
              <c:numCache>
                <c:formatCode>#,##0</c:formatCode>
                <c:ptCount val="9"/>
                <c:pt idx="0">
                  <c:v>3858</c:v>
                </c:pt>
                <c:pt idx="1">
                  <c:v>4019</c:v>
                </c:pt>
                <c:pt idx="2">
                  <c:v>4865</c:v>
                </c:pt>
                <c:pt idx="3">
                  <c:v>5022</c:v>
                </c:pt>
                <c:pt idx="4">
                  <c:v>5457</c:v>
                </c:pt>
                <c:pt idx="5">
                  <c:v>5944</c:v>
                </c:pt>
                <c:pt idx="6">
                  <c:v>3919</c:v>
                </c:pt>
              </c:numCache>
            </c:numRef>
          </c:val>
          <c:extLst xmlns:c16r2="http://schemas.microsoft.com/office/drawing/2015/06/chart">
            <c:ext xmlns:c16="http://schemas.microsoft.com/office/drawing/2014/chart" uri="{C3380CC4-5D6E-409C-BE32-E72D297353CC}">
              <c16:uniqueId val="{00000001-0610-4E22-879D-BD50436A0F1D}"/>
            </c:ext>
          </c:extLst>
        </c:ser>
        <c:ser>
          <c:idx val="2"/>
          <c:order val="2"/>
          <c:tx>
            <c:strRef>
              <c:f>Sheet1!$D$1</c:f>
              <c:strCache>
                <c:ptCount val="1"/>
                <c:pt idx="0">
                  <c:v>Juveniles</c:v>
                </c:pt>
              </c:strCache>
            </c:strRef>
          </c:tx>
          <c:spPr>
            <a:solidFill>
              <a:schemeClr val="accent3"/>
            </a:solidFill>
            <a:ln>
              <a:noFill/>
            </a:ln>
            <a:effectLst/>
          </c:spPr>
          <c:invertIfNegative val="0"/>
          <c:cat>
            <c:strRef>
              <c:f>Sheet1!$A$2:$A$10</c:f>
              <c:strCache>
                <c:ptCount val="9"/>
                <c:pt idx="0">
                  <c:v>FY2010</c:v>
                </c:pt>
                <c:pt idx="1">
                  <c:v>FY2011</c:v>
                </c:pt>
                <c:pt idx="2">
                  <c:v>FY2012</c:v>
                </c:pt>
                <c:pt idx="3">
                  <c:v>FY2013</c:v>
                </c:pt>
                <c:pt idx="4">
                  <c:v>FY2014</c:v>
                </c:pt>
                <c:pt idx="5">
                  <c:v>FY2015</c:v>
                </c:pt>
                <c:pt idx="6">
                  <c:v>FY2016</c:v>
                </c:pt>
                <c:pt idx="7">
                  <c:v>FY2017</c:v>
                </c:pt>
                <c:pt idx="8">
                  <c:v>FY2018</c:v>
                </c:pt>
              </c:strCache>
            </c:strRef>
          </c:cat>
          <c:val>
            <c:numRef>
              <c:f>Sheet1!$D$2:$D$10</c:f>
              <c:numCache>
                <c:formatCode>General</c:formatCode>
                <c:ptCount val="9"/>
                <c:pt idx="0">
                  <c:v>3</c:v>
                </c:pt>
                <c:pt idx="1">
                  <c:v>9</c:v>
                </c:pt>
                <c:pt idx="2">
                  <c:v>25</c:v>
                </c:pt>
                <c:pt idx="3">
                  <c:v>31</c:v>
                </c:pt>
                <c:pt idx="4">
                  <c:v>70</c:v>
                </c:pt>
                <c:pt idx="5">
                  <c:v>93</c:v>
                </c:pt>
                <c:pt idx="6">
                  <c:v>125</c:v>
                </c:pt>
                <c:pt idx="7">
                  <c:v>136</c:v>
                </c:pt>
                <c:pt idx="8" formatCode="#,##0">
                  <c:v>128</c:v>
                </c:pt>
              </c:numCache>
            </c:numRef>
          </c:val>
          <c:extLst xmlns:c16r2="http://schemas.microsoft.com/office/drawing/2015/06/chart">
            <c:ext xmlns:c16="http://schemas.microsoft.com/office/drawing/2014/chart" uri="{C3380CC4-5D6E-409C-BE32-E72D297353CC}">
              <c16:uniqueId val="{00000002-0610-4E22-879D-BD50436A0F1D}"/>
            </c:ext>
          </c:extLst>
        </c:ser>
        <c:ser>
          <c:idx val="3"/>
          <c:order val="3"/>
          <c:tx>
            <c:strRef>
              <c:f>Sheet1!$E$1</c:f>
              <c:strCache>
                <c:ptCount val="1"/>
                <c:pt idx="0">
                  <c:v>Unspecified</c:v>
                </c:pt>
              </c:strCache>
            </c:strRef>
          </c:tx>
          <c:spPr>
            <a:solidFill>
              <a:schemeClr val="accent4"/>
            </a:solidFill>
            <a:ln>
              <a:noFill/>
            </a:ln>
            <a:effectLst/>
          </c:spPr>
          <c:invertIfNegative val="0"/>
          <c:cat>
            <c:strRef>
              <c:f>Sheet1!$A$2:$A$10</c:f>
              <c:strCache>
                <c:ptCount val="9"/>
                <c:pt idx="0">
                  <c:v>FY2010</c:v>
                </c:pt>
                <c:pt idx="1">
                  <c:v>FY2011</c:v>
                </c:pt>
                <c:pt idx="2">
                  <c:v>FY2012</c:v>
                </c:pt>
                <c:pt idx="3">
                  <c:v>FY2013</c:v>
                </c:pt>
                <c:pt idx="4">
                  <c:v>FY2014</c:v>
                </c:pt>
                <c:pt idx="5">
                  <c:v>FY2015</c:v>
                </c:pt>
                <c:pt idx="6">
                  <c:v>FY2016</c:v>
                </c:pt>
                <c:pt idx="7">
                  <c:v>FY2017</c:v>
                </c:pt>
                <c:pt idx="8">
                  <c:v>FY2018</c:v>
                </c:pt>
              </c:strCache>
            </c:strRef>
          </c:cat>
          <c:val>
            <c:numRef>
              <c:f>Sheet1!$E$2:$E$10</c:f>
              <c:numCache>
                <c:formatCode>#,##0</c:formatCode>
                <c:ptCount val="9"/>
                <c:pt idx="0">
                  <c:v>0</c:v>
                </c:pt>
                <c:pt idx="1">
                  <c:v>0</c:v>
                </c:pt>
                <c:pt idx="2">
                  <c:v>0</c:v>
                </c:pt>
                <c:pt idx="3">
                  <c:v>0</c:v>
                </c:pt>
                <c:pt idx="4">
                  <c:v>0</c:v>
                </c:pt>
                <c:pt idx="5">
                  <c:v>0</c:v>
                </c:pt>
                <c:pt idx="6">
                  <c:v>4509</c:v>
                </c:pt>
                <c:pt idx="7">
                  <c:v>10781</c:v>
                </c:pt>
                <c:pt idx="8" formatCode="General">
                  <c:v>10642</c:v>
                </c:pt>
              </c:numCache>
            </c:numRef>
          </c:val>
          <c:extLst xmlns:c16r2="http://schemas.microsoft.com/office/drawing/2015/06/chart">
            <c:ext xmlns:c16="http://schemas.microsoft.com/office/drawing/2014/chart" uri="{C3380CC4-5D6E-409C-BE32-E72D297353CC}">
              <c16:uniqueId val="{00000003-0610-4E22-879D-BD50436A0F1D}"/>
            </c:ext>
          </c:extLst>
        </c:ser>
        <c:ser>
          <c:idx val="4"/>
          <c:order val="4"/>
          <c:tx>
            <c:strRef>
              <c:f>Sheet1!$F$1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j-lt"/>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FY2010</c:v>
                </c:pt>
                <c:pt idx="1">
                  <c:v>FY2011</c:v>
                </c:pt>
                <c:pt idx="2">
                  <c:v>FY2012</c:v>
                </c:pt>
                <c:pt idx="3">
                  <c:v>FY2013</c:v>
                </c:pt>
                <c:pt idx="4">
                  <c:v>FY2014</c:v>
                </c:pt>
                <c:pt idx="5">
                  <c:v>FY2015</c:v>
                </c:pt>
                <c:pt idx="6">
                  <c:v>FY2016</c:v>
                </c:pt>
                <c:pt idx="7">
                  <c:v>FY2017</c:v>
                </c:pt>
                <c:pt idx="8">
                  <c:v>FY2018</c:v>
                </c:pt>
              </c:strCache>
            </c:strRef>
          </c:cat>
          <c:val>
            <c:numRef>
              <c:f>Sheet1!$F$2:$F$10</c:f>
              <c:numCache>
                <c:formatCode>#,##0</c:formatCode>
                <c:ptCount val="9"/>
                <c:pt idx="0">
                  <c:v>5903</c:v>
                </c:pt>
                <c:pt idx="1">
                  <c:v>6105</c:v>
                </c:pt>
                <c:pt idx="2">
                  <c:v>7129</c:v>
                </c:pt>
                <c:pt idx="3">
                  <c:v>7358</c:v>
                </c:pt>
                <c:pt idx="4">
                  <c:v>7773</c:v>
                </c:pt>
                <c:pt idx="5">
                  <c:v>8371</c:v>
                </c:pt>
                <c:pt idx="6">
                  <c:v>10040</c:v>
                </c:pt>
                <c:pt idx="7">
                  <c:v>10917</c:v>
                </c:pt>
                <c:pt idx="8">
                  <c:v>10770</c:v>
                </c:pt>
              </c:numCache>
            </c:numRef>
          </c:val>
          <c:extLst xmlns:c16r2="http://schemas.microsoft.com/office/drawing/2015/06/chart">
            <c:ext xmlns:c16="http://schemas.microsoft.com/office/drawing/2014/chart" uri="{C3380CC4-5D6E-409C-BE32-E72D297353CC}">
              <c16:uniqueId val="{00000004-0610-4E22-879D-BD50436A0F1D}"/>
            </c:ext>
          </c:extLst>
        </c:ser>
        <c:dLbls>
          <c:showLegendKey val="0"/>
          <c:showVal val="0"/>
          <c:showCatName val="0"/>
          <c:showSerName val="0"/>
          <c:showPercent val="0"/>
          <c:showBubbleSize val="0"/>
        </c:dLbls>
        <c:gapWidth val="150"/>
        <c:overlap val="100"/>
        <c:axId val="52613888"/>
        <c:axId val="52615424"/>
      </c:barChart>
      <c:catAx>
        <c:axId val="5261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615424"/>
        <c:crosses val="autoZero"/>
        <c:auto val="1"/>
        <c:lblAlgn val="ctr"/>
        <c:lblOffset val="100"/>
        <c:noMultiLvlLbl val="0"/>
      </c:catAx>
      <c:valAx>
        <c:axId val="52615424"/>
        <c:scaling>
          <c:orientation val="minMax"/>
          <c:max val="12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j-lt"/>
                <a:ea typeface="+mn-ea"/>
                <a:cs typeface="+mn-cs"/>
              </a:defRPr>
            </a:pPr>
            <a:endParaRPr lang="en-US"/>
          </a:p>
        </c:txPr>
        <c:crossAx val="526138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bg1"/>
                </a:solidFill>
                <a:latin typeface="+mj-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11122EF-B824-4C2E-81E5-C21C6B1E5393}" type="datetimeFigureOut">
              <a:rPr lang="en-US" smtClean="0"/>
              <a:t>7/1/2019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BAD44AB-6B42-41CA-B44A-70C9D561D202}" type="slidenum">
              <a:rPr lang="en-US" smtClean="0"/>
              <a:t>‹#›</a:t>
            </a:fld>
            <a:endParaRPr lang="en-US"/>
          </a:p>
        </p:txBody>
      </p:sp>
    </p:spTree>
    <p:extLst>
      <p:ext uri="{BB962C8B-B14F-4D97-AF65-F5344CB8AC3E}">
        <p14:creationId xmlns:p14="http://schemas.microsoft.com/office/powerpoint/2010/main" val="2526388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639D329-3ECB-49A1-816E-ADB773D6AF79}" type="datetimeFigureOut">
              <a:rPr lang="en-US" smtClean="0"/>
              <a:t>7/1/2019</a:t>
            </a:fld>
            <a:endParaRPr lang="en-US"/>
          </a:p>
        </p:txBody>
      </p:sp>
      <p:sp>
        <p:nvSpPr>
          <p:cNvPr id="4" name="Slide Image Placeholder 3"/>
          <p:cNvSpPr>
            <a:spLocks noGrp="1" noRot="1" noChangeAspect="1"/>
          </p:cNvSpPr>
          <p:nvPr>
            <p:ph type="sldImg" idx="2"/>
          </p:nvPr>
        </p:nvSpPr>
        <p:spPr>
          <a:xfrm>
            <a:off x="1016000" y="696913"/>
            <a:ext cx="49784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730EFE2-8D35-4EE1-B5AA-D9D6C1DAF733}" type="slidenum">
              <a:rPr lang="en-US" smtClean="0"/>
              <a:t>‹#›</a:t>
            </a:fld>
            <a:endParaRPr lang="en-US"/>
          </a:p>
        </p:txBody>
      </p:sp>
    </p:spTree>
    <p:extLst>
      <p:ext uri="{BB962C8B-B14F-4D97-AF65-F5344CB8AC3E}">
        <p14:creationId xmlns:p14="http://schemas.microsoft.com/office/powerpoint/2010/main" val="46856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1</a:t>
            </a:fld>
            <a:endParaRPr lang="en-US"/>
          </a:p>
        </p:txBody>
      </p:sp>
    </p:spTree>
    <p:extLst>
      <p:ext uri="{BB962C8B-B14F-4D97-AF65-F5344CB8AC3E}">
        <p14:creationId xmlns:p14="http://schemas.microsoft.com/office/powerpoint/2010/main" val="3998035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10</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11</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12</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13</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14</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15</a:t>
            </a:fld>
            <a:endParaRPr lang="en-US"/>
          </a:p>
        </p:txBody>
      </p:sp>
    </p:spTree>
    <p:extLst>
      <p:ext uri="{BB962C8B-B14F-4D97-AF65-F5344CB8AC3E}">
        <p14:creationId xmlns:p14="http://schemas.microsoft.com/office/powerpoint/2010/main" val="2079670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16</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17</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18</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19</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2</a:t>
            </a:fld>
            <a:endParaRPr lang="en-US"/>
          </a:p>
        </p:txBody>
      </p:sp>
    </p:spTree>
    <p:extLst>
      <p:ext uri="{BB962C8B-B14F-4D97-AF65-F5344CB8AC3E}">
        <p14:creationId xmlns:p14="http://schemas.microsoft.com/office/powerpoint/2010/main" val="4191781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20</a:t>
            </a:fld>
            <a:endParaRPr lang="en-US"/>
          </a:p>
        </p:txBody>
      </p:sp>
    </p:spTree>
    <p:extLst>
      <p:ext uri="{BB962C8B-B14F-4D97-AF65-F5344CB8AC3E}">
        <p14:creationId xmlns:p14="http://schemas.microsoft.com/office/powerpoint/2010/main" val="1037052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21</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2730EFE2-8D35-4EE1-B5AA-D9D6C1DAF733}" type="slidenum">
              <a:rPr lang="en-US" smtClean="0"/>
              <a:t>22</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2730EFE2-8D35-4EE1-B5AA-D9D6C1DAF733}" type="slidenum">
              <a:rPr lang="en-US" smtClean="0"/>
              <a:t>23</a:t>
            </a:fld>
            <a:endParaRPr lang="en-US"/>
          </a:p>
        </p:txBody>
      </p:sp>
    </p:spTree>
    <p:extLst>
      <p:ext uri="{BB962C8B-B14F-4D97-AF65-F5344CB8AC3E}">
        <p14:creationId xmlns:p14="http://schemas.microsoft.com/office/powerpoint/2010/main" val="743796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Abbie</a:t>
            </a:r>
            <a:r>
              <a:rPr lang="en-US" baseline="0" dirty="0"/>
              <a:t> was insistent on removing reference to survival rate from second bullet</a:t>
            </a:r>
          </a:p>
        </p:txBody>
      </p:sp>
      <p:sp>
        <p:nvSpPr>
          <p:cNvPr id="4" name="Slide Number Placeholder 3"/>
          <p:cNvSpPr>
            <a:spLocks noGrp="1"/>
          </p:cNvSpPr>
          <p:nvPr>
            <p:ph type="sldNum" sz="quarter" idx="10"/>
          </p:nvPr>
        </p:nvSpPr>
        <p:spPr/>
        <p:txBody>
          <a:bodyPr/>
          <a:lstStyle/>
          <a:p>
            <a:fld id="{2730EFE2-8D35-4EE1-B5AA-D9D6C1DAF733}" type="slidenum">
              <a:rPr lang="en-US" smtClean="0"/>
              <a:t>24</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25</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26</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2730EFE2-8D35-4EE1-B5AA-D9D6C1DAF733}" type="slidenum">
              <a:rPr lang="en-US" smtClean="0"/>
              <a:t>27</a:t>
            </a:fld>
            <a:endParaRPr lang="en-US"/>
          </a:p>
        </p:txBody>
      </p:sp>
    </p:spTree>
    <p:extLst>
      <p:ext uri="{BB962C8B-B14F-4D97-AF65-F5344CB8AC3E}">
        <p14:creationId xmlns:p14="http://schemas.microsoft.com/office/powerpoint/2010/main" val="68810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28</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2730EFE2-8D35-4EE1-B5AA-D9D6C1DAF733}" type="slidenum">
              <a:rPr lang="en-US" smtClean="0"/>
              <a:t>29</a:t>
            </a:fld>
            <a:endParaRPr lang="en-US"/>
          </a:p>
        </p:txBody>
      </p:sp>
    </p:spTree>
    <p:extLst>
      <p:ext uri="{BB962C8B-B14F-4D97-AF65-F5344CB8AC3E}">
        <p14:creationId xmlns:p14="http://schemas.microsoft.com/office/powerpoint/2010/main" val="68810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3</a:t>
            </a:fld>
            <a:endParaRPr lang="en-US"/>
          </a:p>
        </p:txBody>
      </p:sp>
    </p:spTree>
    <p:extLst>
      <p:ext uri="{BB962C8B-B14F-4D97-AF65-F5344CB8AC3E}">
        <p14:creationId xmlns:p14="http://schemas.microsoft.com/office/powerpoint/2010/main" val="3998035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30</a:t>
            </a:fld>
            <a:endParaRPr lang="en-US"/>
          </a:p>
        </p:txBody>
      </p:sp>
    </p:spTree>
    <p:extLst>
      <p:ext uri="{BB962C8B-B14F-4D97-AF65-F5344CB8AC3E}">
        <p14:creationId xmlns:p14="http://schemas.microsoft.com/office/powerpoint/2010/main" val="1387381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31</a:t>
            </a:fld>
            <a:endParaRPr lang="en-US"/>
          </a:p>
        </p:txBody>
      </p:sp>
    </p:spTree>
    <p:extLst>
      <p:ext uri="{BB962C8B-B14F-4D97-AF65-F5344CB8AC3E}">
        <p14:creationId xmlns:p14="http://schemas.microsoft.com/office/powerpoint/2010/main" val="2079670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32</a:t>
            </a:fld>
            <a:endParaRPr lang="en-US"/>
          </a:p>
        </p:txBody>
      </p:sp>
    </p:spTree>
    <p:extLst>
      <p:ext uri="{BB962C8B-B14F-4D97-AF65-F5344CB8AC3E}">
        <p14:creationId xmlns:p14="http://schemas.microsoft.com/office/powerpoint/2010/main" val="2567365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33</a:t>
            </a:fld>
            <a:endParaRPr lang="en-US"/>
          </a:p>
        </p:txBody>
      </p:sp>
    </p:spTree>
    <p:extLst>
      <p:ext uri="{BB962C8B-B14F-4D97-AF65-F5344CB8AC3E}">
        <p14:creationId xmlns:p14="http://schemas.microsoft.com/office/powerpoint/2010/main" val="3998035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34</a:t>
            </a:fld>
            <a:endParaRPr lang="en-US"/>
          </a:p>
        </p:txBody>
      </p:sp>
    </p:spTree>
    <p:extLst>
      <p:ext uri="{BB962C8B-B14F-4D97-AF65-F5344CB8AC3E}">
        <p14:creationId xmlns:p14="http://schemas.microsoft.com/office/powerpoint/2010/main" val="3998035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35</a:t>
            </a:fld>
            <a:endParaRPr lang="en-US"/>
          </a:p>
        </p:txBody>
      </p:sp>
    </p:spTree>
    <p:extLst>
      <p:ext uri="{BB962C8B-B14F-4D97-AF65-F5344CB8AC3E}">
        <p14:creationId xmlns:p14="http://schemas.microsoft.com/office/powerpoint/2010/main" val="2213702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36</a:t>
            </a:fld>
            <a:endParaRPr lang="en-US"/>
          </a:p>
        </p:txBody>
      </p:sp>
    </p:spTree>
    <p:extLst>
      <p:ext uri="{BB962C8B-B14F-4D97-AF65-F5344CB8AC3E}">
        <p14:creationId xmlns:p14="http://schemas.microsoft.com/office/powerpoint/2010/main" val="3114921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37</a:t>
            </a:fld>
            <a:endParaRPr lang="en-US"/>
          </a:p>
        </p:txBody>
      </p:sp>
    </p:spTree>
    <p:extLst>
      <p:ext uri="{BB962C8B-B14F-4D97-AF65-F5344CB8AC3E}">
        <p14:creationId xmlns:p14="http://schemas.microsoft.com/office/powerpoint/2010/main" val="3114921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38</a:t>
            </a:fld>
            <a:endParaRPr lang="en-US"/>
          </a:p>
        </p:txBody>
      </p:sp>
    </p:spTree>
    <p:extLst>
      <p:ext uri="{BB962C8B-B14F-4D97-AF65-F5344CB8AC3E}">
        <p14:creationId xmlns:p14="http://schemas.microsoft.com/office/powerpoint/2010/main" val="2083297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39</a:t>
            </a:fld>
            <a:endParaRPr lang="en-US"/>
          </a:p>
        </p:txBody>
      </p:sp>
    </p:spTree>
    <p:extLst>
      <p:ext uri="{BB962C8B-B14F-4D97-AF65-F5344CB8AC3E}">
        <p14:creationId xmlns:p14="http://schemas.microsoft.com/office/powerpoint/2010/main" val="2083297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4</a:t>
            </a:fld>
            <a:endParaRPr lang="en-US"/>
          </a:p>
        </p:txBody>
      </p:sp>
    </p:spTree>
    <p:extLst>
      <p:ext uri="{BB962C8B-B14F-4D97-AF65-F5344CB8AC3E}">
        <p14:creationId xmlns:p14="http://schemas.microsoft.com/office/powerpoint/2010/main" val="3117400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40</a:t>
            </a:fld>
            <a:endParaRPr lang="en-US"/>
          </a:p>
        </p:txBody>
      </p:sp>
    </p:spTree>
    <p:extLst>
      <p:ext uri="{BB962C8B-B14F-4D97-AF65-F5344CB8AC3E}">
        <p14:creationId xmlns:p14="http://schemas.microsoft.com/office/powerpoint/2010/main" val="2083297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41</a:t>
            </a:fld>
            <a:endParaRPr lang="en-US"/>
          </a:p>
        </p:txBody>
      </p:sp>
    </p:spTree>
    <p:extLst>
      <p:ext uri="{BB962C8B-B14F-4D97-AF65-F5344CB8AC3E}">
        <p14:creationId xmlns:p14="http://schemas.microsoft.com/office/powerpoint/2010/main" val="20832970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42</a:t>
            </a:fld>
            <a:endParaRPr lang="en-US"/>
          </a:p>
        </p:txBody>
      </p:sp>
    </p:spTree>
    <p:extLst>
      <p:ext uri="{BB962C8B-B14F-4D97-AF65-F5344CB8AC3E}">
        <p14:creationId xmlns:p14="http://schemas.microsoft.com/office/powerpoint/2010/main" val="2517282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43</a:t>
            </a:fld>
            <a:endParaRPr lang="en-US"/>
          </a:p>
        </p:txBody>
      </p:sp>
    </p:spTree>
    <p:extLst>
      <p:ext uri="{BB962C8B-B14F-4D97-AF65-F5344CB8AC3E}">
        <p14:creationId xmlns:p14="http://schemas.microsoft.com/office/powerpoint/2010/main" val="2358407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44</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45</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46</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47</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0EFE2-8D35-4EE1-B5AA-D9D6C1DAF733}" type="slidenum">
              <a:rPr lang="en-US" smtClean="0"/>
              <a:t>48</a:t>
            </a:fld>
            <a:endParaRPr lang="en-US"/>
          </a:p>
        </p:txBody>
      </p:sp>
    </p:spTree>
    <p:extLst>
      <p:ext uri="{BB962C8B-B14F-4D97-AF65-F5344CB8AC3E}">
        <p14:creationId xmlns:p14="http://schemas.microsoft.com/office/powerpoint/2010/main" val="189199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49</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5</a:t>
            </a:fld>
            <a:endParaRPr lang="en-US"/>
          </a:p>
        </p:txBody>
      </p:sp>
    </p:spTree>
    <p:extLst>
      <p:ext uri="{BB962C8B-B14F-4D97-AF65-F5344CB8AC3E}">
        <p14:creationId xmlns:p14="http://schemas.microsoft.com/office/powerpoint/2010/main" val="664266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50</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51</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52</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53</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54</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55</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56</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57</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58</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59</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6</a:t>
            </a:fld>
            <a:endParaRPr lang="en-US"/>
          </a:p>
        </p:txBody>
      </p:sp>
    </p:spTree>
    <p:extLst>
      <p:ext uri="{BB962C8B-B14F-4D97-AF65-F5344CB8AC3E}">
        <p14:creationId xmlns:p14="http://schemas.microsoft.com/office/powerpoint/2010/main" val="34056684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60</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61</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62</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63</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64</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65</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66</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67</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68</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69</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7</a:t>
            </a:fld>
            <a:endParaRPr lang="en-US"/>
          </a:p>
        </p:txBody>
      </p:sp>
    </p:spTree>
    <p:extLst>
      <p:ext uri="{BB962C8B-B14F-4D97-AF65-F5344CB8AC3E}">
        <p14:creationId xmlns:p14="http://schemas.microsoft.com/office/powerpoint/2010/main" val="34056684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70</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71</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72</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73</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74</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75</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76</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77</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78</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79</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8</a:t>
            </a:fld>
            <a:endParaRPr lang="en-US"/>
          </a:p>
        </p:txBody>
      </p:sp>
    </p:spTree>
    <p:extLst>
      <p:ext uri="{BB962C8B-B14F-4D97-AF65-F5344CB8AC3E}">
        <p14:creationId xmlns:p14="http://schemas.microsoft.com/office/powerpoint/2010/main" val="34056684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80</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81</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82</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83</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84</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85</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86</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87</a:t>
            </a:fld>
            <a:endParaRPr lang="en-US"/>
          </a:p>
        </p:txBody>
      </p:sp>
    </p:spTree>
    <p:extLst>
      <p:ext uri="{BB962C8B-B14F-4D97-AF65-F5344CB8AC3E}">
        <p14:creationId xmlns:p14="http://schemas.microsoft.com/office/powerpoint/2010/main" val="307802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696913"/>
            <a:ext cx="49784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0EFE2-8D35-4EE1-B5AA-D9D6C1DAF733}" type="slidenum">
              <a:rPr lang="en-US" smtClean="0"/>
              <a:t>9</a:t>
            </a:fld>
            <a:endParaRPr lang="en-US"/>
          </a:p>
        </p:txBody>
      </p:sp>
    </p:spTree>
    <p:extLst>
      <p:ext uri="{BB962C8B-B14F-4D97-AF65-F5344CB8AC3E}">
        <p14:creationId xmlns:p14="http://schemas.microsoft.com/office/powerpoint/2010/main" val="3405668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D496787B-E7F2-4C22-82A9-DE38655483CD}"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751BBCCE-DBDD-4AE9-AEB9-739ACEFEB30E}"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8825A744-4E57-433E-9413-F5BDD70C4AF9}"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extLst>
      <p:ext uri="{BB962C8B-B14F-4D97-AF65-F5344CB8AC3E}">
        <p14:creationId xmlns:p14="http://schemas.microsoft.com/office/powerpoint/2010/main" val="2393163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907E7BE4-C3A6-4F0F-8BD8-8D474904CC9B}"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extLst>
      <p:ext uri="{BB962C8B-B14F-4D97-AF65-F5344CB8AC3E}">
        <p14:creationId xmlns:p14="http://schemas.microsoft.com/office/powerpoint/2010/main" val="340807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B3EBD248-22D7-4DC9-9A5D-7CDEAF1301A4}"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extLst>
      <p:ext uri="{BB962C8B-B14F-4D97-AF65-F5344CB8AC3E}">
        <p14:creationId xmlns:p14="http://schemas.microsoft.com/office/powerpoint/2010/main" val="1909574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dirty="0"/>
              <a:t>DRAFT </a:t>
            </a:r>
            <a:fld id="{178E609C-7D4C-410A-9092-AF61C30C782E}"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extLst>
      <p:ext uri="{BB962C8B-B14F-4D97-AF65-F5344CB8AC3E}">
        <p14:creationId xmlns:p14="http://schemas.microsoft.com/office/powerpoint/2010/main" val="1251051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BF36619F-30CD-4EBD-8DC8-21D98B6B396B}"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C326B322-D850-4B51-9F80-85BE64D3822F}"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F2FC888D-BEDA-4D55-A48F-DA5374EF3E4F}"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277A3056-259E-4A24-B569-D3632D913A3C}"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050CF0FA-2E42-42C8-A0CE-56DC8E427661}"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E93FA7EE-A913-4DD9-84C4-517913532892}"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D70AE1E1-C20F-4B86-8353-75584056EDD2}"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5744423"/>
            <a:ext cx="2133600" cy="340783"/>
          </a:xfrm>
          <a:prstGeom prst="rect">
            <a:avLst/>
          </a:prstGeom>
        </p:spPr>
        <p:txBody>
          <a:bodyPr/>
          <a:lstStyle/>
          <a:p>
            <a:r>
              <a:rPr lang="en-US"/>
              <a:t>DRAFT </a:t>
            </a:r>
            <a:fld id="{C0778317-2797-4BF3-A222-31603A37A0C9}" type="datetime4">
              <a:rPr lang="en-US" smtClean="0"/>
              <a:t>July 1, 2019</a:t>
            </a:fld>
            <a:endParaRPr lang="en-US" dirty="0"/>
          </a:p>
        </p:txBody>
      </p:sp>
      <p:sp>
        <p:nvSpPr>
          <p:cNvPr id="5" name="Footer Placeholder 4"/>
          <p:cNvSpPr>
            <a:spLocks noGrp="1"/>
          </p:cNvSpPr>
          <p:nvPr>
            <p:ph type="ftr" sz="quarter" idx="11"/>
          </p:nvPr>
        </p:nvSpPr>
        <p:spPr>
          <a:xfrm>
            <a:off x="822960" y="5744429"/>
            <a:ext cx="2377440" cy="340783"/>
          </a:xfrm>
        </p:spPr>
        <p:txBody>
          <a:bodyPr/>
          <a:lstStyle/>
          <a:p>
            <a:r>
              <a:rPr lang="en-US"/>
              <a:t>INTERNAL DRAFT</a:t>
            </a:r>
            <a:endParaRPr lang="en-US" dirty="0"/>
          </a:p>
        </p:txBody>
      </p:sp>
      <p:sp>
        <p:nvSpPr>
          <p:cNvPr id="6" name="Slide Number Placeholder 5"/>
          <p:cNvSpPr>
            <a:spLocks noGrp="1"/>
          </p:cNvSpPr>
          <p:nvPr>
            <p:ph type="sldNum" sz="quarter" idx="12"/>
          </p:nvPr>
        </p:nvSpPr>
        <p:spPr>
          <a:xfrm>
            <a:off x="3657600" y="5791200"/>
            <a:ext cx="2133600" cy="284480"/>
          </a:xfrm>
          <a:prstGeom prst="rect">
            <a:avLst/>
          </a:prstGeom>
        </p:spPr>
        <p:txBody>
          <a:bodyPr/>
          <a:lstStyle>
            <a:lvl1pPr algn="ctr">
              <a:defRPr/>
            </a:lvl1pPr>
          </a:lstStyle>
          <a:p>
            <a:fld id="{1A89C94A-D078-4055-ACEC-210FDF97354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rgbClr val="003399"/>
          </a:fgClr>
          <a:bgClr>
            <a:schemeClr val="bg2">
              <a:lumMod val="25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7240" y="685800"/>
            <a:ext cx="7543800" cy="4719320"/>
          </a:xfrm>
          <a:prstGeom prst="rect">
            <a:avLst/>
          </a:prstGeom>
        </p:spPr>
        <p:txBody>
          <a:bodyPr vert="horz" lIns="91440" tIns="45720" rIns="91440" bIns="45720" rtlCol="0" anchor="b">
            <a:noAutofit/>
          </a:bodyPr>
          <a:lstStyle/>
          <a:p>
            <a:r>
              <a:rPr lang="en-US" dirty="0"/>
              <a:t>Click to edit Master title style</a:t>
            </a:r>
          </a:p>
        </p:txBody>
      </p:sp>
      <p:sp>
        <p:nvSpPr>
          <p:cNvPr id="5" name="Footer Placeholder 4"/>
          <p:cNvSpPr>
            <a:spLocks noGrp="1"/>
          </p:cNvSpPr>
          <p:nvPr>
            <p:ph type="ftr" sz="quarter" idx="3"/>
          </p:nvPr>
        </p:nvSpPr>
        <p:spPr>
          <a:xfrm>
            <a:off x="822960" y="5744423"/>
            <a:ext cx="7863840" cy="340783"/>
          </a:xfrm>
          <a:prstGeom prst="rect">
            <a:avLst/>
          </a:prstGeom>
        </p:spPr>
        <p:txBody>
          <a:bodyPr vert="horz" lIns="91440" tIns="45720" rIns="91440" bIns="45720" rtlCol="0" anchor="t"/>
          <a:lstStyle>
            <a:lvl1pPr algn="l">
              <a:defRPr sz="1100">
                <a:solidFill>
                  <a:schemeClr val="bg1"/>
                </a:solidFill>
                <a:effectLst/>
              </a:defRPr>
            </a:lvl1pPr>
          </a:lstStyle>
          <a:p>
            <a:r>
              <a:rPr lang="en-US" dirty="0"/>
              <a:t>INTERNAL DRAFT			 </a:t>
            </a:r>
            <a:fld id="{1A89C94A-D078-4055-ACEC-210FDF973545}" type="slidenum">
              <a:rPr lang="en-US" smtClean="0"/>
              <a:pPr/>
              <a:t>‹#›</a:t>
            </a:fld>
            <a:r>
              <a:rPr lang="en-US" dirty="0"/>
              <a:t>                  			DRAFT </a:t>
            </a:r>
            <a:fld id="{49ACDC6A-B2F3-4AED-9295-CD6D19EB24F2}" type="datetime4">
              <a:rPr lang="en-US" smtClean="0"/>
              <a:pPr/>
              <a:t>July 1, 2019</a:t>
            </a:fld>
            <a:endParaRPr lang="en-US" dirty="0"/>
          </a:p>
          <a:p>
            <a:endParaRPr lang="en-US" dirty="0"/>
          </a:p>
        </p:txBody>
      </p:sp>
      <p:sp>
        <p:nvSpPr>
          <p:cNvPr id="3" name="Rectangle 2"/>
          <p:cNvSpPr/>
          <p:nvPr userDrawn="1"/>
        </p:nvSpPr>
        <p:spPr>
          <a:xfrm>
            <a:off x="0" y="0"/>
            <a:ext cx="9144000" cy="6400800"/>
          </a:xfrm>
          <a:prstGeom prst="rect">
            <a:avLst/>
          </a:prstGeom>
          <a:gradFill flip="none" rotWithShape="1">
            <a:gsLst>
              <a:gs pos="0">
                <a:schemeClr val="bg2">
                  <a:lumMod val="22000"/>
                </a:schemeClr>
              </a:gs>
              <a:gs pos="100000">
                <a:schemeClr val="bg2">
                  <a:lumMod val="88000"/>
                  <a:lumOff val="12000"/>
                  <a:alpha val="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40" r:id="rId1"/>
    <p:sldLayoutId id="2147483942" r:id="rId2"/>
    <p:sldLayoutId id="2147483943"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Lst>
  <p:hf sldNum="0" hdr="0" dt="0"/>
  <p:txStyles>
    <p:titleStyle>
      <a:lvl1pPr algn="l" defTabSz="914400" rtl="0" eaLnBrk="1" latinLnBrk="0" hangingPunct="1">
        <a:spcBef>
          <a:spcPct val="0"/>
        </a:spcBef>
        <a:buNone/>
        <a:defRPr sz="4900" kern="1200">
          <a:solidFill>
            <a:schemeClr val="bg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bg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bg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bg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bg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bg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s://malegislature.gov/Laws/GeneralLaws/PartI/TitleXVII/Chapter123/Section35"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malegislature.gov/Laws/GeneralLaws/PartI/TitleXVII/Chapter123/Section1"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malegislature.gov/Laws/SessionLaws/Acts/2016/Chapter8"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ass.gov/files/documents/2019/06/28/CPCS%20Survey%20May%202019.pdf"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mass.gov/files/documents/2016/09/pg/chapter-55-report.pdf"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mass.gov/files/documents/2018/11/16/Section%2035%20PPT%20Walley%2011.5.pdf"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www.mass.gov/files/documents/2018/11/16/Section%2035%20PPT%20Sullivan%2011.5.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mass.gov/lists/section-35-commission-meeting-materials#meeting-materials---may-23,-2019-"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hyperlink" Target="https://www.mass.gov/lists/section-35-commission-meeting-minute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helplinema.org/"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hyperlink" Target="https://www.learn2cope.org/" TargetMode="External"/><Relationship Id="rId4" Type="http://schemas.openxmlformats.org/officeDocument/2006/relationships/hyperlink" Target="https://www.mabhaccess.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mass.gov/news/baker-polito-administration-to-fund-26-new-programs-to-help-people-with-substance-use-and"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s://www.mass.gov/files/documents/2019/06/28/BSAS%20Buprenorphine%20provider%20capacity%205-21.pdf" TargetMode="External"/><Relationship Id="rId5" Type="http://schemas.openxmlformats.org/officeDocument/2006/relationships/hyperlink" Target="https://patientcarelink.org/improving-patient-care/substance-use-disorder-prevention-treatment-2/" TargetMode="Externa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www.mass.gov/lists/section-35-commission-meeting-materials"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www.mass.gov/files/documents/2018/11/01/HRC%20presentation%20-%2010.24.2018.pdf" TargetMode="External"/><Relationship Id="rId7" Type="http://schemas.openxmlformats.org/officeDocument/2006/relationships/hyperlink" Target="https://www.mass.gov/files/documents/2018/11/16/Section%2035%20PPT%20Sullivan%2011.5.pdf"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hyperlink" Target="https://www.mass.gov/files/documents/2018/11/16/Section%2035%20PPT%20LaBelle%2011.5.pdf" TargetMode="External"/><Relationship Id="rId5" Type="http://schemas.openxmlformats.org/officeDocument/2006/relationships/hyperlink" Target="https://www.mass.gov/files/documents/2018/11/16/Section%2035%20PPT%20Walley%2011.5.pdf" TargetMode="External"/><Relationship Id="rId4" Type="http://schemas.openxmlformats.org/officeDocument/2006/relationships/hyperlink" Target="https://www.mass.gov/files/documents/2018/11/16/Section%2035%20PPT%20Trial%20Court%20Minehan%2011.5.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mass.gov/files/documents/2019/03/04/DPH%20Section%2035%20Commission%202-28-2019.pdf"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hyperlink" Target="https://www.mass.gov/files/documents/2019/03/04/Milne%20Section%2035%20data%202-28-2019.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mass.gov/files/documents/2019/04/26/Section%2035%20Commission%20Sheriff%20Cocchi%20Presentation%204-25-2019.pdf"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hyperlink" Target="https://www.mass.gov/files/documents/2019/04/26/Section%2035%20Commission%20CPCS%204-25-2019.pdf" TargetMode="External"/><Relationship Id="rId5" Type="http://schemas.openxmlformats.org/officeDocument/2006/relationships/hyperlink" Target="https://www.mass.gov/files/documents/2019/04/26/Section%2035%20Commission%20WRAP%20Presentation%204-25-2019.pdf" TargetMode="External"/><Relationship Id="rId4" Type="http://schemas.openxmlformats.org/officeDocument/2006/relationships/hyperlink" Target="https://www.mass.gov/files/documents/2019/04/26/Hampden%20County%20Sheriff's%20Department%20Materials%204-25-2019.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mass.gov/files/documents/2019/05/29/MHA%20presentation%20-%20Standardized%20Release%20of%20Medical%20Information%205-17-19.pdf"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hyperlink" Target="https://www.mass.gov/files/documents/2019/05/29/MHA%20proposed%20guidelines%20and%20materials.pdf"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mass.gov/files/documents/2018/11/15/Washington%20State%20Hospital%20Association%20-%20Effective%20April%201,%202018%20%E2%80%93%20Involuntary%20Treatment%20Act%20Applies%20to%20Patients%20with%20Substance%20Use%20Disorders.pdf" TargetMode="External"/><Relationship Id="rId13" Type="http://schemas.openxmlformats.org/officeDocument/2006/relationships/hyperlink" Target="https://www.mass.gov/files/documents/2018/11/16/Section%2035%20PPT%20Trial%20Court%20Minehan%2011.5.pdf" TargetMode="External"/><Relationship Id="rId3" Type="http://schemas.openxmlformats.org/officeDocument/2006/relationships/hyperlink" Target="https://www.mass.gov/files/documents/2018/11/15/Section%2035%20presentation%20-%2010.30.2018.pdf" TargetMode="External"/><Relationship Id="rId7" Type="http://schemas.openxmlformats.org/officeDocument/2006/relationships/hyperlink" Target="https://www.mass.gov/files/documents/2018/11/15/Involuntary%20Commitment%20for%20Individuals%20with%20a%20Substance%20Use%20Disorder%20or%20Alcoholism%20(August%202016).pdf" TargetMode="External"/><Relationship Id="rId12" Type="http://schemas.openxmlformats.org/officeDocument/2006/relationships/hyperlink" Target="https://www.mass.gov/files/documents/2018/11/16/Updated%20S.%2035%20Meeting%20Agenda%2011.5.pdf" TargetMode="External"/><Relationship Id="rId17" Type="http://schemas.openxmlformats.org/officeDocument/2006/relationships/hyperlink" Target="https://www.mass.gov/files/documents/2018/11/16/Article%20-%20Antagonists%20in%20the%20medical%20mgmt%20of%20opioid%20use%20disorders%20(2018)....pdf" TargetMode="External"/><Relationship Id="rId2" Type="http://schemas.openxmlformats.org/officeDocument/2006/relationships/notesSlide" Target="../notesSlides/notesSlide42.xml"/><Relationship Id="rId16" Type="http://schemas.openxmlformats.org/officeDocument/2006/relationships/hyperlink" Target="https://www.mass.gov/files/documents/2018/11/16/Section%2035%20PPT%20Sullivan%2011.5.pdf" TargetMode="External"/><Relationship Id="rId1" Type="http://schemas.openxmlformats.org/officeDocument/2006/relationships/slideLayout" Target="../slideLayouts/slideLayout7.xml"/><Relationship Id="rId6" Type="http://schemas.openxmlformats.org/officeDocument/2006/relationships/hyperlink" Target="https://www.mass.gov/files/documents/2018/11/15/Section%2035%20Healthcare%20Policy%20Paper%20(2014).pdf" TargetMode="External"/><Relationship Id="rId11" Type="http://schemas.openxmlformats.org/officeDocument/2006/relationships/hyperlink" Target="https://www.mass.gov/files/documents/2018/11/16/Section%2035%20presentation%20-%2011.5.2018.pdf" TargetMode="External"/><Relationship Id="rId5" Type="http://schemas.openxmlformats.org/officeDocument/2006/relationships/hyperlink" Target="https://www.mass.gov/files/documents/2018/11/15/Chapter%2055%20report%20(excerpt).pdf" TargetMode="External"/><Relationship Id="rId15" Type="http://schemas.openxmlformats.org/officeDocument/2006/relationships/hyperlink" Target="https://www.mass.gov/files/documents/2018/11/16/Section%2035%20PPT%20LaBelle%2011.5.pdf" TargetMode="External"/><Relationship Id="rId10" Type="http://schemas.openxmlformats.org/officeDocument/2006/relationships/hyperlink" Target="https://www.mass.gov/files/documents/2018/12/04/Legal%20-%20In%20the%20Matter%20of%20A.M..pdf" TargetMode="External"/><Relationship Id="rId4" Type="http://schemas.openxmlformats.org/officeDocument/2006/relationships/hyperlink" Target="https://www.mass.gov/files/documents/2018/11/15/Chapter%2055%20data%20brief%202017.pdf" TargetMode="External"/><Relationship Id="rId9" Type="http://schemas.openxmlformats.org/officeDocument/2006/relationships/hyperlink" Target="https://www.mass.gov/files/documents/2018/11/15/BH%20Treatment%20Capacity%20-%20October%202018%20final.pdf" TargetMode="External"/><Relationship Id="rId14" Type="http://schemas.openxmlformats.org/officeDocument/2006/relationships/hyperlink" Target="https://www.mass.gov/files/documents/2018/11/16/Section%2035%20PPT%20Walley%2011.5.pdf"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mass.gov/doc/in-the-matter-of-gp-summary/download" TargetMode="External"/><Relationship Id="rId13" Type="http://schemas.openxmlformats.org/officeDocument/2006/relationships/hyperlink" Target="https://www.mass.gov/doc/presentation-on-dph-opioid-and-civil-commitment-data/download" TargetMode="External"/><Relationship Id="rId3" Type="http://schemas.openxmlformats.org/officeDocument/2006/relationships/hyperlink" Target="https://www.mass.gov/doc/section-35-presentation/download" TargetMode="External"/><Relationship Id="rId7" Type="http://schemas.openxmlformats.org/officeDocument/2006/relationships/hyperlink" Target="https://www.mass.gov/doc/christopher-et-al-civil-commitment-for-opioid-and-other-substance-use-disorder-does-it-work/download" TargetMode="External"/><Relationship Id="rId12" Type="http://schemas.openxmlformats.org/officeDocument/2006/relationships/hyperlink" Target="https://www.mass.gov/doc/updated-meeting-schedule/download" TargetMode="External"/><Relationship Id="rId17" Type="http://schemas.openxmlformats.org/officeDocument/2006/relationships/hyperlink" Target="https://www.mass.gov/files/documents/2019/03/04/Section%2035%20Commission%20letter%2012.3.18.pdf" TargetMode="External"/><Relationship Id="rId2" Type="http://schemas.openxmlformats.org/officeDocument/2006/relationships/notesSlide" Target="../notesSlides/notesSlide43.xml"/><Relationship Id="rId16" Type="http://schemas.openxmlformats.org/officeDocument/2006/relationships/hyperlink" Target="https://www.mass.gov/files/documents/2019/03/04/Civil%20commitment%20experiences%20among%20opioid%20users%20(2018).pdf" TargetMode="External"/><Relationship Id="rId1" Type="http://schemas.openxmlformats.org/officeDocument/2006/relationships/slideLayout" Target="../slideLayouts/slideLayout8.xml"/><Relationship Id="rId6" Type="http://schemas.openxmlformats.org/officeDocument/2006/relationships/hyperlink" Target="https://www.mass.gov/doc/opioid-related-overdose-deaths-among-ma-residents/download" TargetMode="External"/><Relationship Id="rId11" Type="http://schemas.openxmlformats.org/officeDocument/2006/relationships/hyperlink" Target="https://www.mass.gov/doc/section-35-commission-meeting-presentation/download" TargetMode="External"/><Relationship Id="rId5" Type="http://schemas.openxmlformats.org/officeDocument/2006/relationships/hyperlink" Target="https://www.mass.gov/doc/uniform-trial-court-rules-for-civil-commitment-proceedings-for-alcohol-and-substance-abuse/download" TargetMode="External"/><Relationship Id="rId15" Type="http://schemas.openxmlformats.org/officeDocument/2006/relationships/hyperlink" Target="https://www.mass.gov/doc/dr-leslie-w-milne-mgh-emergency-dept-section-35-data/download" TargetMode="External"/><Relationship Id="rId10" Type="http://schemas.openxmlformats.org/officeDocument/2006/relationships/hyperlink" Target="https://www.mass.gov/doc/legal-in-the-matter-of-am/download" TargetMode="External"/><Relationship Id="rId4" Type="http://schemas.openxmlformats.org/officeDocument/2006/relationships/hyperlink" Target="https://www.mass.gov/doc/updated-section-35-meeting-agenda/download" TargetMode="External"/><Relationship Id="rId9" Type="http://schemas.openxmlformats.org/officeDocument/2006/relationships/hyperlink" Target="https://www.mass.gov/doc/in-the-matter-of-gp-opinion/download" TargetMode="External"/><Relationship Id="rId14" Type="http://schemas.openxmlformats.org/officeDocument/2006/relationships/hyperlink" Target="https://www.mass.gov/doc/dph-opioid-related-overdose-deaths-among-ma-residents-feb-2019/download"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mass.gov/files/documents/2019/04/26/Section%2035%20Commission%20CPCS%204-25-2019.pdf" TargetMode="External"/><Relationship Id="rId13" Type="http://schemas.openxmlformats.org/officeDocument/2006/relationships/hyperlink" Target="https://www.mass.gov/files/documents/2019/05/29/CPCS%20Section%2035%20memo%20-%20May%2023%202019.pdf" TargetMode="External"/><Relationship Id="rId3" Type="http://schemas.openxmlformats.org/officeDocument/2006/relationships/hyperlink" Target="https://www.mass.gov/doc/section-35-commission-meeting-presentation-0/download" TargetMode="External"/><Relationship Id="rId7" Type="http://schemas.openxmlformats.org/officeDocument/2006/relationships/hyperlink" Target="https://www.mass.gov/files/documents/2019/04/26/Section%2035%20Commission%20WRAP%20Presentation%204-25-2019.pdf" TargetMode="External"/><Relationship Id="rId12" Type="http://schemas.openxmlformats.org/officeDocument/2006/relationships/hyperlink" Target="https://www.mass.gov/files/documents/2019/05/29/Section%2035%20legal%20memorandum%205-17-2019.pdf" TargetMode="External"/><Relationship Id="rId17" Type="http://schemas.openxmlformats.org/officeDocument/2006/relationships/hyperlink" Target="https://www.mass.gov/files/documents/2019/05/29/Harvard%20Health%20Blog%20-%20Involuntary%20treatment%20for%20substance%20use%20disorder%20-%20A%20misguided%20response%20to%20the%20opioid%20crisis%20(2018).pdf" TargetMode="External"/><Relationship Id="rId2" Type="http://schemas.openxmlformats.org/officeDocument/2006/relationships/notesSlide" Target="../notesSlides/notesSlide44.xml"/><Relationship Id="rId16" Type="http://schemas.openxmlformats.org/officeDocument/2006/relationships/hyperlink" Target="https://www.mass.gov/files/documents/2019/05/29/Bhalla%20et%20al%20-%20Role%20of%20civil%20commitment%20in%20opioid%20crisis%20(2018).pdf" TargetMode="External"/><Relationship Id="rId1" Type="http://schemas.openxmlformats.org/officeDocument/2006/relationships/slideLayout" Target="../slideLayouts/slideLayout9.xml"/><Relationship Id="rId6" Type="http://schemas.openxmlformats.org/officeDocument/2006/relationships/hyperlink" Target="https://www.mass.gov/files/documents/2019/04/26/Hampden%20County%20Sheriff's%20Department%20Materials%204-25-2019.pdf" TargetMode="External"/><Relationship Id="rId11" Type="http://schemas.openxmlformats.org/officeDocument/2006/relationships/hyperlink" Target="https://www.mass.gov/files/documents/2019/05/29/MHA%20proposed%20guidelines%20and%20materials.pdf" TargetMode="External"/><Relationship Id="rId5" Type="http://schemas.openxmlformats.org/officeDocument/2006/relationships/hyperlink" Target="https://www.mass.gov/files/documents/2019/04/26/Section%2035%20Commission%20Sheriff%20Cocchi%20Presentation%204-25-2019.pdf" TargetMode="External"/><Relationship Id="rId15" Type="http://schemas.openxmlformats.org/officeDocument/2006/relationships/hyperlink" Target="https://www.mass.gov/files/documents/2019/05/29/PLS%20written%20testimony%20to%20Section%2035%20Commission%205-23-2019.pdf" TargetMode="External"/><Relationship Id="rId10" Type="http://schemas.openxmlformats.org/officeDocument/2006/relationships/hyperlink" Target="https://www.mass.gov/files/documents/2019/05/29/MHA%20presentation%20-%20Standardized%20Release%20of%20Medical%20Information%205-17-19.pdf" TargetMode="External"/><Relationship Id="rId4" Type="http://schemas.openxmlformats.org/officeDocument/2006/relationships/hyperlink" Target="https://www.mass.gov/files/documents/2019/04/26/Updated%20Section%2035%20Commission%20schedule%204-25.pdf" TargetMode="External"/><Relationship Id="rId9" Type="http://schemas.openxmlformats.org/officeDocument/2006/relationships/hyperlink" Target="https://www.mass.gov/files/documents/2019/05/29/Section%2035%20presentation%205-23.pdf" TargetMode="External"/><Relationship Id="rId14" Type="http://schemas.openxmlformats.org/officeDocument/2006/relationships/hyperlink" Target="https://www.mass.gov/files/documents/2019/05/29/DPH%20Opioid-related%20Overdose%20Deaths%20among%20MA%20Residents%20May%202019.pdf"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mass.gov/files/documents/2019/06/28/DPH%20May%202019%20Opioid-related%20overdose%20data%205-21.pdf" TargetMode="External"/><Relationship Id="rId3" Type="http://schemas.openxmlformats.org/officeDocument/2006/relationships/hyperlink" Target="https://www.mass.gov/files/documents/2019/06/28/RFI%20Western%20and%20Central%20MA%20Secure%20Section%2035%20Treatment%20Centers%20and%20Responses%20Received%20by%20June%2020%202019.pdf" TargetMode="External"/><Relationship Id="rId7" Type="http://schemas.openxmlformats.org/officeDocument/2006/relationships/hyperlink" Target="https://www.mass.gov/files/documents/2019/06/28/Rafful%20et%20al%20-%20Increased%20non-fatal%20overdose%20risk%20associated%20with%20involun....pdf" TargetMode="External"/><Relationship Id="rId12" Type="http://schemas.openxmlformats.org/officeDocument/2006/relationships/hyperlink" Target="https://www.mass.gov/files/documents/2019/06/28/MassHealth%20MAT%20presentation%205-21.pdf" TargetMode="Externa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hyperlink" Target="https://www.mass.gov/files/documents/2019/06/28/Werb%20et%20al%20-%20The%20Effectiveness%20of%20Compulsory%20Drug%20Treatment%20(2016).pdf" TargetMode="External"/><Relationship Id="rId11" Type="http://schemas.openxmlformats.org/officeDocument/2006/relationships/hyperlink" Target="https://www.mass.gov/files/documents/2019/06/28/HPC%20Presentation%20to%20MAT%20Commission%20-%20May%2021.pdf" TargetMode="External"/><Relationship Id="rId5" Type="http://schemas.openxmlformats.org/officeDocument/2006/relationships/hyperlink" Target="https://www.mass.gov/files/documents/2019/06/28/CPCS%20Survey%20May%202019.pdf" TargetMode="External"/><Relationship Id="rId10" Type="http://schemas.openxmlformats.org/officeDocument/2006/relationships/hyperlink" Target="https://www.mass.gov/files/documents/2019/06/28/BSAS%20Buprenorphine%20provider%20capacity%205-21.pdf" TargetMode="External"/><Relationship Id="rId4" Type="http://schemas.openxmlformats.org/officeDocument/2006/relationships/hyperlink" Target="https://www.mass.gov/files/documents/2019/06/28/DPH%20BSAS%20Licensed%20Addiction%20Treatment%20Beds%20%20Enrollments%20Feb%202019%20FINAL.PDF" TargetMode="External"/><Relationship Id="rId9" Type="http://schemas.openxmlformats.org/officeDocument/2006/relationships/hyperlink" Target="https://www.mass.gov/files/documents/2019/06/28/BSAS%20MAT%20Commission%20Treatment%20Stats%205-20-2019.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hyperlink" Target="https://malegislature.gov/Laws/GeneralLaws/PartI/TitleXXII/Chapter175/Section47GG"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hyperlink" Target="https://www.mass.gov/service-details/substance-abuse-services-descriptions" TargetMode="External"/><Relationship Id="rId4" Type="http://schemas.openxmlformats.org/officeDocument/2006/relationships/hyperlink" Target="https://www.asamcontinuum.org/knowledgebase/what-are-the-asam-levels-of-car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s://www.mass.gov/lists/section-35-commission-meeting-minute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mailto:EHS.Section35Commission@MassMail.State.MA.US" TargetMode="External"/><Relationship Id="rId4" Type="http://schemas.openxmlformats.org/officeDocument/2006/relationships/hyperlink" Target="https://www.mass.gov/orgs/section-35-commissio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8.xml"/><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0.xml"/><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10.xml"/><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10.xml"/><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5.xml"/><Relationship Id="rId1" Type="http://schemas.openxmlformats.org/officeDocument/2006/relationships/slideLayout" Target="../slideLayouts/slideLayout10.xml"/><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6.xml"/><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286" b="99810" l="10000" r="99867">
                        <a14:foregroundMark x1="63867" y1="88952" x2="67267" y2="99810"/>
                        <a14:foregroundMark x1="43867" y1="11714" x2="41133" y2="286"/>
                        <a14:foregroundMark x1="89400" y1="24286" x2="99867" y2="67143"/>
                      </a14:backgroundRemoval>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55" y="529"/>
            <a:ext cx="9143245" cy="6400271"/>
          </a:xfrm>
          <a:prstGeom prst="rect">
            <a:avLst/>
          </a:prstGeom>
        </p:spPr>
      </p:pic>
      <p:sp>
        <p:nvSpPr>
          <p:cNvPr id="6" name="TextBox 7"/>
          <p:cNvSpPr txBox="1"/>
          <p:nvPr/>
        </p:nvSpPr>
        <p:spPr>
          <a:xfrm>
            <a:off x="152400" y="1676400"/>
            <a:ext cx="4191000" cy="3600986"/>
          </a:xfrm>
          <a:prstGeom prst="rect">
            <a:avLst/>
          </a:prstGeom>
          <a:noFill/>
        </p:spPr>
        <p:txBody>
          <a:bodyPr wrap="square" rtlCol="0">
            <a:spAutoFit/>
          </a:bodyPr>
          <a:lstStyle/>
          <a:p>
            <a:pPr marL="0" marR="0">
              <a:spcBef>
                <a:spcPts val="0"/>
              </a:spcBef>
              <a:spcAft>
                <a:spcPts val="0"/>
              </a:spcAft>
            </a:pPr>
            <a:r>
              <a:rPr lang="en-US" sz="3600" b="1" kern="1200" cap="small" dirty="0">
                <a:solidFill>
                  <a:schemeClr val="bg1"/>
                </a:solidFill>
                <a:effectLst/>
                <a:latin typeface="Gill Sans MT"/>
                <a:ea typeface="Times New Roman"/>
                <a:cs typeface="Times New Roman"/>
              </a:rPr>
              <a:t>SECTION 35</a:t>
            </a:r>
            <a:endParaRPr lang="en-US" sz="1200" dirty="0">
              <a:solidFill>
                <a:schemeClr val="bg1"/>
              </a:solidFill>
              <a:effectLst/>
              <a:latin typeface="Times New Roman"/>
              <a:ea typeface="Times New Roman"/>
            </a:endParaRPr>
          </a:p>
          <a:p>
            <a:pPr marL="0" marR="0">
              <a:spcBef>
                <a:spcPts val="0"/>
              </a:spcBef>
              <a:spcAft>
                <a:spcPts val="0"/>
              </a:spcAft>
            </a:pPr>
            <a:r>
              <a:rPr lang="en-US" sz="3600" b="1" kern="1200" cap="small" dirty="0">
                <a:solidFill>
                  <a:schemeClr val="bg1"/>
                </a:solidFill>
                <a:effectLst/>
                <a:latin typeface="Gill Sans MT"/>
                <a:ea typeface="Times New Roman"/>
                <a:cs typeface="Times New Roman"/>
              </a:rPr>
              <a:t>COMMISSION</a:t>
            </a:r>
          </a:p>
          <a:p>
            <a:pPr marL="0" marR="0">
              <a:spcBef>
                <a:spcPts val="0"/>
              </a:spcBef>
              <a:spcAft>
                <a:spcPts val="0"/>
              </a:spcAft>
            </a:pPr>
            <a:endParaRPr lang="en-US" sz="1200" dirty="0">
              <a:solidFill>
                <a:schemeClr val="bg1"/>
              </a:solidFill>
              <a:effectLst/>
              <a:latin typeface="Times New Roman"/>
              <a:ea typeface="Times New Roman"/>
            </a:endParaRPr>
          </a:p>
          <a:p>
            <a:pPr marL="0" marR="0">
              <a:spcBef>
                <a:spcPts val="0"/>
              </a:spcBef>
              <a:spcAft>
                <a:spcPts val="0"/>
              </a:spcAft>
            </a:pPr>
            <a:endParaRPr lang="en-US" sz="1800" i="1" kern="1200" dirty="0">
              <a:solidFill>
                <a:schemeClr val="bg1"/>
              </a:solidFill>
              <a:effectLst/>
              <a:latin typeface="Gill Sans MT"/>
              <a:ea typeface="Times New Roman"/>
              <a:cs typeface="Times New Roman"/>
            </a:endParaRPr>
          </a:p>
          <a:p>
            <a:pPr marL="0" marR="0">
              <a:spcBef>
                <a:spcPts val="0"/>
              </a:spcBef>
              <a:spcAft>
                <a:spcPts val="0"/>
              </a:spcAft>
            </a:pPr>
            <a:endParaRPr lang="en-US" sz="1800" i="1" kern="1200" dirty="0">
              <a:solidFill>
                <a:schemeClr val="bg1"/>
              </a:solidFill>
              <a:effectLst/>
              <a:latin typeface="Gill Sans MT"/>
              <a:ea typeface="Times New Roman"/>
              <a:cs typeface="Times New Roman"/>
            </a:endParaRPr>
          </a:p>
          <a:p>
            <a:pPr marL="0" marR="0">
              <a:spcBef>
                <a:spcPts val="0"/>
              </a:spcBef>
              <a:spcAft>
                <a:spcPts val="0"/>
              </a:spcAft>
            </a:pPr>
            <a:r>
              <a:rPr lang="en-US" sz="1800" i="1" kern="1200" dirty="0">
                <a:solidFill>
                  <a:schemeClr val="bg1"/>
                </a:solidFill>
                <a:effectLst/>
                <a:latin typeface="Gill Sans MT"/>
                <a:ea typeface="Times New Roman"/>
                <a:cs typeface="Times New Roman"/>
              </a:rPr>
              <a:t>Established by Section 104 of Chapter 208</a:t>
            </a:r>
            <a:br>
              <a:rPr lang="en-US" sz="1800" i="1" kern="1200" dirty="0">
                <a:solidFill>
                  <a:schemeClr val="bg1"/>
                </a:solidFill>
                <a:effectLst/>
                <a:latin typeface="Gill Sans MT"/>
                <a:ea typeface="Times New Roman"/>
                <a:cs typeface="Times New Roman"/>
              </a:rPr>
            </a:br>
            <a:r>
              <a:rPr lang="en-US" sz="1800" i="1" kern="1200" dirty="0">
                <a:solidFill>
                  <a:schemeClr val="bg1"/>
                </a:solidFill>
                <a:effectLst/>
                <a:latin typeface="Gill Sans MT"/>
                <a:ea typeface="Times New Roman"/>
                <a:cs typeface="Times New Roman"/>
              </a:rPr>
              <a:t>of the Acts of 2018</a:t>
            </a:r>
            <a:endParaRPr lang="en-US" sz="1200" dirty="0">
              <a:solidFill>
                <a:schemeClr val="bg1"/>
              </a:solidFill>
              <a:effectLst/>
              <a:latin typeface="Times New Roman"/>
              <a:ea typeface="Times New Roman"/>
            </a:endParaRPr>
          </a:p>
          <a:p>
            <a:pPr marL="0" marR="0">
              <a:spcBef>
                <a:spcPts val="0"/>
              </a:spcBef>
              <a:spcAft>
                <a:spcPts val="0"/>
              </a:spcAft>
            </a:pPr>
            <a:endParaRPr lang="en-US" sz="1800" kern="1200" dirty="0">
              <a:solidFill>
                <a:schemeClr val="bg1"/>
              </a:solidFill>
              <a:effectLst/>
              <a:latin typeface="Gill Sans MT"/>
              <a:ea typeface="Times New Roman"/>
              <a:cs typeface="Times New Roman"/>
            </a:endParaRPr>
          </a:p>
          <a:p>
            <a:pPr marL="0" marR="0">
              <a:spcBef>
                <a:spcPts val="0"/>
              </a:spcBef>
              <a:spcAft>
                <a:spcPts val="0"/>
              </a:spcAft>
            </a:pPr>
            <a:endParaRPr lang="en-US" sz="1800" kern="1200" dirty="0">
              <a:solidFill>
                <a:schemeClr val="bg1"/>
              </a:solidFill>
              <a:effectLst/>
              <a:latin typeface="Gill Sans MT"/>
              <a:ea typeface="Times New Roman"/>
              <a:cs typeface="Times New Roman"/>
            </a:endParaRPr>
          </a:p>
          <a:p>
            <a:pPr marL="0" marR="0">
              <a:spcBef>
                <a:spcPts val="0"/>
              </a:spcBef>
              <a:spcAft>
                <a:spcPts val="0"/>
              </a:spcAft>
            </a:pPr>
            <a:endParaRPr lang="en-US" dirty="0">
              <a:solidFill>
                <a:schemeClr val="bg1"/>
              </a:solidFill>
              <a:latin typeface="Gill Sans MT"/>
              <a:ea typeface="Times New Roman"/>
              <a:cs typeface="Times New Roman"/>
            </a:endParaRPr>
          </a:p>
          <a:p>
            <a:pPr marL="0" marR="0">
              <a:spcBef>
                <a:spcPts val="0"/>
              </a:spcBef>
              <a:spcAft>
                <a:spcPts val="0"/>
              </a:spcAft>
            </a:pPr>
            <a:r>
              <a:rPr lang="en-US" sz="1800" kern="1200" dirty="0" smtClean="0">
                <a:solidFill>
                  <a:schemeClr val="bg1"/>
                </a:solidFill>
                <a:effectLst/>
                <a:latin typeface="Gill Sans MT"/>
                <a:ea typeface="Times New Roman"/>
                <a:cs typeface="Times New Roman"/>
              </a:rPr>
              <a:t>July 1, </a:t>
            </a:r>
            <a:r>
              <a:rPr lang="en-US" sz="1800" kern="1200" dirty="0">
                <a:solidFill>
                  <a:schemeClr val="bg1"/>
                </a:solidFill>
                <a:effectLst/>
                <a:latin typeface="Gill Sans MT"/>
                <a:ea typeface="Times New Roman"/>
                <a:cs typeface="Times New Roman"/>
              </a:rPr>
              <a:t>2019</a:t>
            </a:r>
            <a:endParaRPr lang="en-US" sz="1200" dirty="0">
              <a:solidFill>
                <a:schemeClr val="bg1"/>
              </a:solidFill>
              <a:effectLst/>
              <a:latin typeface="Times New Roman"/>
              <a:ea typeface="Times New Roman"/>
            </a:endParaRPr>
          </a:p>
        </p:txBody>
      </p:sp>
      <p:grpSp>
        <p:nvGrpSpPr>
          <p:cNvPr id="3" name="Group 2"/>
          <p:cNvGrpSpPr/>
          <p:nvPr/>
        </p:nvGrpSpPr>
        <p:grpSpPr>
          <a:xfrm>
            <a:off x="304800" y="3124200"/>
            <a:ext cx="4333569" cy="1447800"/>
            <a:chOff x="76200" y="3124200"/>
            <a:chExt cx="4333569" cy="1447800"/>
          </a:xfrm>
        </p:grpSpPr>
        <p:cxnSp>
          <p:nvCxnSpPr>
            <p:cNvPr id="9" name="Straight Connector 8"/>
            <p:cNvCxnSpPr/>
            <p:nvPr/>
          </p:nvCxnSpPr>
          <p:spPr>
            <a:xfrm flipH="1">
              <a:off x="76200" y="3124200"/>
              <a:ext cx="381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6202" y="4572000"/>
              <a:ext cx="4333567"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1373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457200" y="914398"/>
            <a:ext cx="8229600" cy="4953002"/>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indent="0">
              <a:buNone/>
            </a:pPr>
            <a:r>
              <a:rPr lang="en-US" sz="1200" b="0" dirty="0">
                <a:solidFill>
                  <a:schemeClr val="bg1"/>
                </a:solidFill>
                <a:latin typeface="+mj-lt"/>
              </a:rPr>
              <a:t>Under Section 35, in order for an individual, referred to as the “respondent,” to be involuntarily committed, the courts must find that the individual meets the following two criteria:</a:t>
            </a:r>
          </a:p>
          <a:p>
            <a:pPr marL="452438" indent="-228600">
              <a:spcAft>
                <a:spcPts val="600"/>
              </a:spcAft>
              <a:buSzPct val="100000"/>
              <a:buFont typeface="+mj-lt"/>
              <a:buAutoNum type="arabicPeriod"/>
            </a:pPr>
            <a:r>
              <a:rPr lang="en-US" sz="1200" b="0" dirty="0">
                <a:solidFill>
                  <a:schemeClr val="bg1"/>
                </a:solidFill>
                <a:latin typeface="+mj-lt"/>
              </a:rPr>
              <a:t>The respondent has an alcohol or substance use disorder, as defined in </a:t>
            </a:r>
            <a:r>
              <a:rPr lang="en-US" sz="1200" b="0" dirty="0" err="1">
                <a:solidFill>
                  <a:schemeClr val="bg1"/>
                </a:solidFill>
                <a:latin typeface="+mj-lt"/>
              </a:rPr>
              <a:t>G.L</a:t>
            </a:r>
            <a:r>
              <a:rPr lang="en-US" sz="1200" b="0" dirty="0">
                <a:solidFill>
                  <a:schemeClr val="bg1"/>
                </a:solidFill>
                <a:latin typeface="+mj-lt"/>
              </a:rPr>
              <a:t>. c. 123, Section 35, and</a:t>
            </a:r>
          </a:p>
          <a:p>
            <a:pPr marL="452438" indent="-228600">
              <a:buSzPct val="100000"/>
              <a:buAutoNum type="arabicPeriod"/>
            </a:pPr>
            <a:r>
              <a:rPr lang="en-US" sz="1200" b="0" dirty="0">
                <a:solidFill>
                  <a:schemeClr val="bg1"/>
                </a:solidFill>
                <a:latin typeface="+mj-lt"/>
              </a:rPr>
              <a:t>There is a likelihood of serious harm, as defined in </a:t>
            </a:r>
            <a:r>
              <a:rPr lang="en-US" sz="1200" b="0" dirty="0" err="1">
                <a:solidFill>
                  <a:schemeClr val="bg1"/>
                </a:solidFill>
                <a:latin typeface="+mj-lt"/>
              </a:rPr>
              <a:t>G.L</a:t>
            </a:r>
            <a:r>
              <a:rPr lang="en-US" sz="1200" b="0" dirty="0">
                <a:solidFill>
                  <a:schemeClr val="bg1"/>
                </a:solidFill>
                <a:latin typeface="+mj-lt"/>
              </a:rPr>
              <a:t>. c. 123, Section 1 and through case law, as a result of the respondent’s alcoholism or substance use disorder, to the respondent, the petitioner, or any other person.</a:t>
            </a:r>
          </a:p>
          <a:p>
            <a:pPr marL="0" lvl="0" indent="0">
              <a:buNone/>
            </a:pPr>
            <a:r>
              <a:rPr lang="en-US" sz="1200" b="0" i="1" u="sng" dirty="0" err="1">
                <a:solidFill>
                  <a:schemeClr val="bg1"/>
                </a:solidFill>
                <a:latin typeface="+mj-lt"/>
                <a:hlinkClick r:id="rId3"/>
              </a:rPr>
              <a:t>G.L</a:t>
            </a:r>
            <a:r>
              <a:rPr lang="en-US" sz="1200" b="0" i="1" u="sng" dirty="0">
                <a:solidFill>
                  <a:schemeClr val="bg1"/>
                </a:solidFill>
                <a:latin typeface="+mj-lt"/>
                <a:hlinkClick r:id="rId3"/>
              </a:rPr>
              <a:t>. c. 123, Section 35</a:t>
            </a:r>
            <a:endParaRPr lang="en-US" sz="1200" b="0" u="sng" dirty="0">
              <a:solidFill>
                <a:schemeClr val="bg1"/>
              </a:solidFill>
              <a:latin typeface="+mj-lt"/>
            </a:endParaRPr>
          </a:p>
          <a:p>
            <a:pPr marL="339725" indent="0">
              <a:buNone/>
            </a:pPr>
            <a:r>
              <a:rPr lang="en-US" sz="1200" b="0" i="1" dirty="0">
                <a:solidFill>
                  <a:schemeClr val="bg1"/>
                </a:solidFill>
                <a:latin typeface="+mj-lt"/>
              </a:rPr>
              <a:t>“Alcohol use disorder,” the chronic or habitual consumption of alcoholic beverages by a person to the extent that (1) such use substantially injures the person's health or substantially interferes with the person's social or economic functioning, or (2) the person has lost the power of self-control over the use of such beverages. </a:t>
            </a:r>
            <a:endParaRPr lang="en-US" sz="1200" b="0" dirty="0">
              <a:solidFill>
                <a:schemeClr val="bg1"/>
              </a:solidFill>
              <a:latin typeface="+mj-lt"/>
            </a:endParaRPr>
          </a:p>
          <a:p>
            <a:pPr marL="339725" indent="0">
              <a:buNone/>
            </a:pPr>
            <a:r>
              <a:rPr lang="en-US" sz="1200" b="0" i="1" dirty="0">
                <a:solidFill>
                  <a:schemeClr val="bg1"/>
                </a:solidFill>
                <a:latin typeface="+mj-lt"/>
              </a:rPr>
              <a:t>“Substance use disorder,” the chronic or habitual consumption or ingestion of controlled substances or intentional inhalation of toxic vapors by a person to the extent that: (i) such use substantially injures the person's health or substantially interferes with the person's social or economic functioning; or (ii) the person has lost the power of self-control over the use of such controlled substances or toxic vapors.</a:t>
            </a:r>
          </a:p>
          <a:p>
            <a:pPr marL="0" indent="0">
              <a:buNone/>
            </a:pPr>
            <a:r>
              <a:rPr lang="en-US" sz="1200" b="0" i="1" u="sng" dirty="0" err="1">
                <a:solidFill>
                  <a:schemeClr val="bg1"/>
                </a:solidFill>
                <a:latin typeface="+mj-lt"/>
                <a:hlinkClick r:id="rId4"/>
              </a:rPr>
              <a:t>G.L</a:t>
            </a:r>
            <a:r>
              <a:rPr lang="en-US" sz="1200" b="0" i="1" u="sng" dirty="0">
                <a:solidFill>
                  <a:schemeClr val="bg1"/>
                </a:solidFill>
                <a:latin typeface="+mj-lt"/>
                <a:hlinkClick r:id="rId4"/>
              </a:rPr>
              <a:t>. c. 123, Section 1</a:t>
            </a:r>
            <a:endParaRPr lang="en-US" sz="1200" b="0" u="sng" dirty="0">
              <a:solidFill>
                <a:schemeClr val="bg1"/>
              </a:solidFill>
              <a:latin typeface="+mj-lt"/>
            </a:endParaRPr>
          </a:p>
          <a:p>
            <a:pPr marL="339725" indent="0">
              <a:buNone/>
            </a:pPr>
            <a:r>
              <a:rPr lang="en-US" sz="1200" b="0" i="1" dirty="0">
                <a:solidFill>
                  <a:schemeClr val="bg1"/>
                </a:solidFill>
                <a:latin typeface="+mj-lt"/>
              </a:rPr>
              <a:t>“Likelihood of serious harm,” (1) a substantial risk of physical harm to the person himself as manifested by evidence of, threats of, or attempts at, suicide or serious bodily harm; (2) a substantial risk of physical harm to other persons as manifested by evidence of homicidal or other violent behavior or evidence that others are placed in reasonable fear of violent behavior and serious physical harm to them; or (3) a very substantial risk of physical impairment or injury to the person himself as manifested by evidence that such person's judgment is so affected that he is unable to protect himself in the community and that reasonable provision for his protection is not available in the community</a:t>
            </a:r>
            <a:r>
              <a:rPr lang="en-US" sz="1200" b="0" dirty="0">
                <a:solidFill>
                  <a:schemeClr val="bg1"/>
                </a:solidFill>
                <a:latin typeface="+mj-lt"/>
              </a:rPr>
              <a:t>.</a:t>
            </a:r>
            <a:r>
              <a:rPr lang="en-US" sz="1200" b="0" baseline="30000" dirty="0">
                <a:solidFill>
                  <a:schemeClr val="bg1"/>
                </a:solidFill>
                <a:latin typeface="+mj-lt"/>
              </a:rPr>
              <a:t>1</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Section 35 Commitment Criteria</a:t>
            </a:r>
          </a:p>
        </p:txBody>
      </p:sp>
      <p:sp>
        <p:nvSpPr>
          <p:cNvPr id="5" name="Footer Placeholder 7"/>
          <p:cNvSpPr>
            <a:spLocks noGrp="1"/>
          </p:cNvSpPr>
          <p:nvPr>
            <p:ph type="ftr" sz="quarter" idx="11"/>
          </p:nvPr>
        </p:nvSpPr>
        <p:spPr>
          <a:xfrm>
            <a:off x="457200" y="5674786"/>
            <a:ext cx="7863840" cy="345014"/>
          </a:xfrm>
        </p:spPr>
        <p:txBody>
          <a:bodyPr/>
          <a:lstStyle/>
          <a:p>
            <a:r>
              <a:rPr lang="en-US" sz="1000" baseline="30000" dirty="0">
                <a:latin typeface="+mj-lt"/>
              </a:rPr>
              <a:t>1</a:t>
            </a:r>
            <a:r>
              <a:rPr lang="en-US" sz="1000" dirty="0">
                <a:latin typeface="+mj-lt"/>
              </a:rPr>
              <a:t> </a:t>
            </a:r>
            <a:r>
              <a:rPr lang="en-US" sz="1000" i="1" dirty="0">
                <a:latin typeface="+mj-lt"/>
              </a:rPr>
              <a:t>Matter of G.P.,</a:t>
            </a:r>
            <a:r>
              <a:rPr lang="en-US" sz="1000" dirty="0">
                <a:latin typeface="+mj-lt"/>
              </a:rPr>
              <a:t> 473 Mass. 112, 120, 40 N.E. 3d 989 (2015); </a:t>
            </a:r>
            <a:r>
              <a:rPr lang="en-US" sz="1000" i="1" dirty="0">
                <a:latin typeface="+mj-lt"/>
              </a:rPr>
              <a:t>Matter of A.M., </a:t>
            </a:r>
            <a:r>
              <a:rPr lang="en-US" sz="1000" dirty="0">
                <a:latin typeface="+mj-lt"/>
              </a:rPr>
              <a:t>94 Mass. App. Ct. 399 (2018); </a:t>
            </a:r>
            <a:r>
              <a:rPr lang="en-US" sz="1000" i="1" dirty="0">
                <a:latin typeface="+mj-lt"/>
              </a:rPr>
              <a:t>see also </a:t>
            </a:r>
            <a:r>
              <a:rPr lang="en-US" sz="1000" dirty="0">
                <a:latin typeface="+mj-lt"/>
              </a:rPr>
              <a:t>District Court Standards of Judicial Practice, Civil Commitment and Authorization of Medical Treatment for Mental Illness (revised April 2019). </a:t>
            </a:r>
            <a:endParaRPr lang="en-US" sz="1000" i="1" dirty="0">
              <a:latin typeface="+mj-lt"/>
            </a:endParaRP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10</a:t>
            </a:fld>
            <a:endParaRPr lang="en-US" dirty="0">
              <a:latin typeface="+mj-lt"/>
            </a:endParaRPr>
          </a:p>
        </p:txBody>
      </p:sp>
    </p:spTree>
    <p:extLst>
      <p:ext uri="{BB962C8B-B14F-4D97-AF65-F5344CB8AC3E}">
        <p14:creationId xmlns:p14="http://schemas.microsoft.com/office/powerpoint/2010/main" val="1344086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457200" y="914400"/>
            <a:ext cx="8153400" cy="4763869"/>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indent="0">
              <a:buSzPct val="100000"/>
              <a:buNone/>
            </a:pPr>
            <a:r>
              <a:rPr lang="en-US" sz="1200" b="0" dirty="0">
                <a:solidFill>
                  <a:schemeClr val="bg1"/>
                </a:solidFill>
                <a:latin typeface="+mj-lt"/>
              </a:rPr>
              <a:t>Under Section 35, a spouse, immediate family member, police officer, physician, or court official who believes that an individual has an alcohol or substance use disorder and is at risk of serious harm to themselves or others as a result of their alcohol or substance use disorder may file a petition for civil commitment.</a:t>
            </a:r>
          </a:p>
          <a:p>
            <a:pPr marL="0" indent="0">
              <a:buSzPct val="100000"/>
              <a:buNone/>
            </a:pPr>
            <a:r>
              <a:rPr lang="en-US" sz="1200" b="0" u="sng" dirty="0">
                <a:solidFill>
                  <a:schemeClr val="bg1"/>
                </a:solidFill>
                <a:latin typeface="+mj-lt"/>
              </a:rPr>
              <a:t>Process to file a petition for commitment</a:t>
            </a:r>
            <a:r>
              <a:rPr lang="en-US" sz="1200" b="0" u="sng" baseline="30000" dirty="0">
                <a:solidFill>
                  <a:schemeClr val="bg1"/>
                </a:solidFill>
                <a:latin typeface="+mj-lt"/>
              </a:rPr>
              <a:t>1</a:t>
            </a:r>
            <a:endParaRPr lang="en-US" sz="1200" b="0" baseline="30000" dirty="0">
              <a:solidFill>
                <a:schemeClr val="bg1"/>
              </a:solidFill>
              <a:latin typeface="+mj-lt"/>
            </a:endParaRPr>
          </a:p>
          <a:p>
            <a:pPr marL="233363" indent="-233363">
              <a:buSzPct val="100000"/>
              <a:buFont typeface="Arial" panose="020B0604020202020204" pitchFamily="34" charset="0"/>
              <a:buChar char="•"/>
            </a:pPr>
            <a:r>
              <a:rPr lang="en-US" sz="1200" b="0" dirty="0">
                <a:solidFill>
                  <a:schemeClr val="bg1"/>
                </a:solidFill>
                <a:latin typeface="+mj-lt"/>
              </a:rPr>
              <a:t>Petitions for commitment under Section 35 may be filed in District, Boston Municipal, or Juvenile Courts and are heard by judges during regular business hours, Monday through </a:t>
            </a:r>
            <a:r>
              <a:rPr lang="en-US" sz="1200" b="0" dirty="0" smtClean="0">
                <a:solidFill>
                  <a:schemeClr val="bg1"/>
                </a:solidFill>
                <a:latin typeface="+mj-lt"/>
              </a:rPr>
              <a:t>Friday </a:t>
            </a:r>
            <a:r>
              <a:rPr lang="en-US" sz="1200" b="0" dirty="0">
                <a:solidFill>
                  <a:schemeClr val="bg1"/>
                </a:solidFill>
                <a:latin typeface="+mj-lt"/>
              </a:rPr>
              <a:t>(See Appendix E for copies of Trial Court </a:t>
            </a:r>
            <a:r>
              <a:rPr lang="en-US" sz="1200" b="0" dirty="0" smtClean="0">
                <a:solidFill>
                  <a:schemeClr val="bg1"/>
                </a:solidFill>
                <a:latin typeface="+mj-lt"/>
              </a:rPr>
              <a:t>forms).</a:t>
            </a:r>
            <a:endParaRPr lang="en-US" sz="1200" b="0" dirty="0">
              <a:solidFill>
                <a:schemeClr val="bg1"/>
              </a:solidFill>
              <a:latin typeface="+mj-lt"/>
            </a:endParaRPr>
          </a:p>
          <a:p>
            <a:pPr marL="233363" indent="-233363">
              <a:buSzPct val="100000"/>
              <a:buFont typeface="Arial" panose="020B0604020202020204" pitchFamily="34" charset="0"/>
              <a:buChar char="•"/>
            </a:pPr>
            <a:r>
              <a:rPr lang="en-US" sz="1200" b="0" dirty="0">
                <a:solidFill>
                  <a:schemeClr val="bg1"/>
                </a:solidFill>
                <a:latin typeface="+mj-lt"/>
              </a:rPr>
              <a:t>In the written petition, signed under the penalties of perjury, the petitioner must provide detailed information documenting that the respondent has an alcohol or substance use disorder and is at risk of serious harm as a result of their addiction.</a:t>
            </a:r>
          </a:p>
          <a:p>
            <a:pPr marL="233363" indent="-233363">
              <a:buSzPct val="100000"/>
              <a:buFont typeface="Arial" panose="020B0604020202020204" pitchFamily="34" charset="0"/>
              <a:buChar char="•"/>
            </a:pPr>
            <a:r>
              <a:rPr lang="en-US" sz="1200" b="0" dirty="0">
                <a:solidFill>
                  <a:schemeClr val="bg1"/>
                </a:solidFill>
                <a:latin typeface="+mj-lt"/>
              </a:rPr>
              <a:t>A judge will review the submitted facts and decide whether to issue either a summons for the respondent to appear before the court or a warrant of apprehension if there are reasonable grounds to believe that they will not appear voluntarily or that a delay in the proceedings would present an immediate danger to the physical well-being of the respondent.</a:t>
            </a:r>
          </a:p>
          <a:p>
            <a:pPr marL="233363" indent="-233363">
              <a:buSzPct val="100000"/>
              <a:buFont typeface="Arial" panose="020B0604020202020204" pitchFamily="34" charset="0"/>
              <a:buChar char="•"/>
            </a:pPr>
            <a:r>
              <a:rPr lang="en-US" sz="1200" b="0" dirty="0">
                <a:solidFill>
                  <a:schemeClr val="bg1"/>
                </a:solidFill>
                <a:latin typeface="+mj-lt"/>
              </a:rPr>
              <a:t>If summonsed, the respondent will receive an order to appear in court before a judge. If a warrant is issued, police officers will attempt to locate the person, take the person into custody, and deliver the person to the court for a commitment hearing. </a:t>
            </a:r>
          </a:p>
          <a:p>
            <a:pPr marL="233363" indent="-233363">
              <a:buSzPct val="100000"/>
              <a:buFont typeface="Arial" panose="020B0604020202020204" pitchFamily="34" charset="0"/>
              <a:buChar char="•"/>
            </a:pPr>
            <a:r>
              <a:rPr lang="en-US" sz="1200" b="0" dirty="0">
                <a:solidFill>
                  <a:schemeClr val="bg1"/>
                </a:solidFill>
                <a:latin typeface="+mj-lt"/>
              </a:rPr>
              <a:t>Warrants of apprehension are valid for up to five consecutive days, excluding Saturdays, Sundays, and legal holidays, or until the person appears in court, whichever occurs first. After five days, the warrant “sunsets” and must be renewed.</a:t>
            </a:r>
          </a:p>
          <a:p>
            <a:pPr marL="233363" indent="-233363">
              <a:buSzPct val="100000"/>
              <a:buFont typeface="Arial" panose="020B0604020202020204" pitchFamily="34" charset="0"/>
              <a:buChar char="•"/>
            </a:pPr>
            <a:r>
              <a:rPr lang="en-US" sz="1200" b="0" dirty="0">
                <a:solidFill>
                  <a:schemeClr val="bg1"/>
                </a:solidFill>
                <a:latin typeface="+mj-lt"/>
              </a:rPr>
              <a:t>If the judge determines that the case should be heard in another Division or Department, e.g., due to the respondent's age, location, or for other good reasons, the judge may make the warrant or summons returnable to an appropriate court in another Division or Department.</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Overview of Section 35 Process</a:t>
            </a:r>
          </a:p>
        </p:txBody>
      </p:sp>
      <p:sp>
        <p:nvSpPr>
          <p:cNvPr id="5" name="Footer Placeholder 7">
            <a:extLst>
              <a:ext uri="{FF2B5EF4-FFF2-40B4-BE49-F238E27FC236}">
                <a16:creationId xmlns="" xmlns:a16="http://schemas.microsoft.com/office/drawing/2014/main" id="{6E73442C-C90B-4A38-A1E6-DD3A033A5CCA}"/>
              </a:ext>
            </a:extLst>
          </p:cNvPr>
          <p:cNvSpPr>
            <a:spLocks noGrp="1"/>
          </p:cNvSpPr>
          <p:nvPr>
            <p:ph type="ftr" sz="quarter" idx="11"/>
          </p:nvPr>
        </p:nvSpPr>
        <p:spPr>
          <a:xfrm>
            <a:off x="381000" y="5827186"/>
            <a:ext cx="7863840" cy="345014"/>
          </a:xfrm>
        </p:spPr>
        <p:txBody>
          <a:bodyPr/>
          <a:lstStyle/>
          <a:p>
            <a:r>
              <a:rPr lang="en-US" sz="1000" baseline="30000" dirty="0">
                <a:latin typeface="+mj-lt"/>
              </a:rPr>
              <a:t>1</a:t>
            </a:r>
            <a:r>
              <a:rPr lang="en-US" sz="1000" dirty="0">
                <a:latin typeface="+mj-lt"/>
              </a:rPr>
              <a:t> </a:t>
            </a:r>
            <a:r>
              <a:rPr lang="en-US" sz="1000" i="1" dirty="0">
                <a:latin typeface="+mj-lt"/>
              </a:rPr>
              <a:t>See</a:t>
            </a:r>
            <a:r>
              <a:rPr lang="en-US" sz="1000" dirty="0">
                <a:latin typeface="+mj-lt"/>
              </a:rPr>
              <a:t> Trial Court Rule XIII: Uniform Trial Court Rules for Civil Commitment Proceedings for Alcohol and Substance Use Disorders G. L. c.123 s.35 </a:t>
            </a:r>
            <a:endParaRPr lang="en-US" sz="1000" i="1" dirty="0">
              <a:latin typeface="+mj-lt"/>
            </a:endParaRPr>
          </a:p>
        </p:txBody>
      </p:sp>
      <p:sp>
        <p:nvSpPr>
          <p:cNvPr id="8"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11</a:t>
            </a:fld>
            <a:endParaRPr lang="en-US" dirty="0">
              <a:latin typeface="+mj-lt"/>
            </a:endParaRPr>
          </a:p>
        </p:txBody>
      </p:sp>
    </p:spTree>
    <p:extLst>
      <p:ext uri="{BB962C8B-B14F-4D97-AF65-F5344CB8AC3E}">
        <p14:creationId xmlns:p14="http://schemas.microsoft.com/office/powerpoint/2010/main" val="3151417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381000" y="609600"/>
            <a:ext cx="8458200" cy="4763869"/>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indent="0">
              <a:buSzPct val="100000"/>
              <a:buNone/>
            </a:pPr>
            <a:r>
              <a:rPr lang="en-US" sz="1200" b="0" u="sng" dirty="0">
                <a:solidFill>
                  <a:schemeClr val="bg1"/>
                </a:solidFill>
                <a:latin typeface="+mj-lt"/>
              </a:rPr>
              <a:t>Commitment hearing process</a:t>
            </a:r>
            <a:r>
              <a:rPr lang="en-US" sz="1200" b="0" baseline="30000" dirty="0">
                <a:solidFill>
                  <a:schemeClr val="bg1"/>
                </a:solidFill>
                <a:latin typeface="+mj-lt"/>
              </a:rPr>
              <a:t>1</a:t>
            </a:r>
          </a:p>
          <a:p>
            <a:pPr marL="234950" indent="-234950">
              <a:buSzPct val="100000"/>
              <a:buFont typeface="Arial" panose="020B0604020202020204" pitchFamily="34" charset="0"/>
              <a:buChar char="•"/>
            </a:pPr>
            <a:r>
              <a:rPr lang="en-US" sz="1200" b="0" dirty="0">
                <a:solidFill>
                  <a:schemeClr val="bg1"/>
                </a:solidFill>
                <a:latin typeface="+mn-lt"/>
              </a:rPr>
              <a:t>The respondent has the right to counsel and the right to present evidence, including independent medical testimony. If the respondent is not represented by counsel, the court may provide counsel.</a:t>
            </a:r>
          </a:p>
          <a:p>
            <a:pPr marL="234950" indent="-234950">
              <a:buSzPct val="100000"/>
              <a:buFont typeface="Arial" panose="020B0604020202020204" pitchFamily="34" charset="0"/>
              <a:buChar char="•"/>
            </a:pPr>
            <a:r>
              <a:rPr lang="en-US" sz="1200" b="0" dirty="0">
                <a:solidFill>
                  <a:schemeClr val="bg1"/>
                </a:solidFill>
                <a:latin typeface="+mn-lt"/>
              </a:rPr>
              <a:t>Under Rule 9 of the Uniform Trial Court Rules for Civil Commitment Proceedings for Alcohol and Substance Use Disorders G. L. c.123 s.35 the respondent may be handcuffed or shackled throughout the commitment hearing process.</a:t>
            </a:r>
          </a:p>
          <a:p>
            <a:pPr marL="234950" indent="-234950">
              <a:buSzPct val="100000"/>
              <a:buFont typeface="Arial" panose="020B0604020202020204" pitchFamily="34" charset="0"/>
              <a:buChar char="•"/>
            </a:pPr>
            <a:r>
              <a:rPr lang="en-US" sz="1200" b="0" dirty="0">
                <a:solidFill>
                  <a:schemeClr val="bg1"/>
                </a:solidFill>
                <a:latin typeface="+mj-lt"/>
              </a:rPr>
              <a:t>The court orders an examination by a qualified physician, psychologist, or social worker.  This examination is done by a Department of Mental Health (DMH) court clinician.  The clinician conducts an assessment to determine whether the individual has an alcohol or substance use disorder and whether there is a likelihood of serious harm as a result of the person’s substance use disorder.</a:t>
            </a:r>
          </a:p>
          <a:p>
            <a:pPr marL="234950" indent="-234950">
              <a:buSzPct val="100000"/>
              <a:buFont typeface="Arial" panose="020B0604020202020204" pitchFamily="34" charset="0"/>
              <a:buChar char="•"/>
            </a:pPr>
            <a:r>
              <a:rPr lang="en-US" sz="1200" b="0" dirty="0">
                <a:solidFill>
                  <a:schemeClr val="bg1"/>
                </a:solidFill>
                <a:latin typeface="+mj-lt"/>
              </a:rPr>
              <a:t>During the hearing, the court may also hear from other interested parties such as the respondent’s family. </a:t>
            </a:r>
          </a:p>
          <a:p>
            <a:pPr marL="234950" indent="-234950">
              <a:buSzPct val="100000"/>
              <a:buFont typeface="Arial" panose="020B0604020202020204" pitchFamily="34" charset="0"/>
              <a:buChar char="•"/>
            </a:pPr>
            <a:r>
              <a:rPr lang="en-US" sz="1200" b="0" dirty="0">
                <a:solidFill>
                  <a:schemeClr val="bg1"/>
                </a:solidFill>
                <a:latin typeface="+mj-lt"/>
              </a:rPr>
              <a:t>After hearing testimony and reviewing the clinical assessment and any evidence presented, the judge will decide whether:</a:t>
            </a:r>
            <a:br>
              <a:rPr lang="en-US" sz="1200" b="0" dirty="0">
                <a:solidFill>
                  <a:schemeClr val="bg1"/>
                </a:solidFill>
                <a:latin typeface="+mj-lt"/>
              </a:rPr>
            </a:br>
            <a:r>
              <a:rPr lang="en-US" sz="1200" b="0" dirty="0">
                <a:solidFill>
                  <a:schemeClr val="bg1"/>
                </a:solidFill>
                <a:latin typeface="+mj-lt"/>
              </a:rPr>
              <a:t>(1) there is clear and convincing evidence that the respondent has an alcohol or substance use disorder and (2) there is a likelihood of serious harm to themselves or others as a result of their addiction. If only one of the two criteria are met, the respondent will be released. If the judge determines that both requirements are met, the judge grants the petition and orders the commitment.</a:t>
            </a:r>
          </a:p>
          <a:p>
            <a:pPr marL="234950" indent="-234950">
              <a:buSzPct val="100000"/>
              <a:buFont typeface="Arial" panose="020B0604020202020204" pitchFamily="34" charset="0"/>
              <a:buChar char="•"/>
            </a:pPr>
            <a:r>
              <a:rPr lang="en-US" sz="1200" b="0" dirty="0">
                <a:solidFill>
                  <a:schemeClr val="bg1"/>
                </a:solidFill>
                <a:latin typeface="+mj-lt"/>
              </a:rPr>
              <a:t>A commitment order is then signed by the judge, committing the respondent to an approved treatment facility. (See Slide </a:t>
            </a:r>
            <a:r>
              <a:rPr lang="en-US" sz="1200" b="0" dirty="0" smtClean="0">
                <a:solidFill>
                  <a:schemeClr val="bg1"/>
                </a:solidFill>
                <a:latin typeface="+mj-lt"/>
              </a:rPr>
              <a:t>13 </a:t>
            </a:r>
            <a:r>
              <a:rPr lang="en-US" sz="1200" b="0" dirty="0">
                <a:solidFill>
                  <a:schemeClr val="bg1"/>
                </a:solidFill>
                <a:latin typeface="+mj-lt"/>
              </a:rPr>
              <a:t>for a detailed list of Section 35 treatment facilities).</a:t>
            </a:r>
          </a:p>
          <a:p>
            <a:pPr marL="234950" indent="-234950">
              <a:buSzPct val="100000"/>
              <a:buFont typeface="Arial" panose="020B0604020202020204" pitchFamily="34" charset="0"/>
              <a:buChar char="•"/>
            </a:pPr>
            <a:r>
              <a:rPr lang="en-US" sz="1200" b="0" dirty="0">
                <a:solidFill>
                  <a:schemeClr val="bg1"/>
                </a:solidFill>
                <a:latin typeface="+mj-lt"/>
              </a:rPr>
              <a:t>After the hearing, the respondent will be returned to a holding cell to await transportation by the local sheriff’s department to the commitment facility. Transportation often does not occur until after the courts close, so the respondent may wait several hours depending on what time the hearing was held.</a:t>
            </a:r>
          </a:p>
          <a:p>
            <a:pPr marL="234950" indent="-234950">
              <a:buSzPct val="100000"/>
              <a:buFont typeface="Arial" panose="020B0604020202020204" pitchFamily="34" charset="0"/>
              <a:buChar char="•"/>
            </a:pPr>
            <a:r>
              <a:rPr lang="en-US" sz="1200" b="0" dirty="0">
                <a:solidFill>
                  <a:schemeClr val="bg1"/>
                </a:solidFill>
                <a:latin typeface="+mj-lt"/>
              </a:rPr>
              <a:t>The respondent is handcuffed and shackled and transported to the treatment facility by the sheriff’s department. On occasion, civilly committed individuals are transported in the same vehicle as others facing criminal charges, although they may be placed in separate compartments.</a:t>
            </a:r>
          </a:p>
        </p:txBody>
      </p:sp>
      <p:sp>
        <p:nvSpPr>
          <p:cNvPr id="8" name="TextBox 7"/>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Overview of Section 35 Process (cont.)</a:t>
            </a:r>
          </a:p>
        </p:txBody>
      </p:sp>
      <p:sp>
        <p:nvSpPr>
          <p:cNvPr id="5" name="Footer Placeholder 7">
            <a:extLst>
              <a:ext uri="{FF2B5EF4-FFF2-40B4-BE49-F238E27FC236}">
                <a16:creationId xmlns="" xmlns:a16="http://schemas.microsoft.com/office/drawing/2014/main" id="{FAC07ED2-5F42-4C33-92A9-B882AEEDF530}"/>
              </a:ext>
            </a:extLst>
          </p:cNvPr>
          <p:cNvSpPr>
            <a:spLocks noGrp="1"/>
          </p:cNvSpPr>
          <p:nvPr>
            <p:ph type="ftr" sz="quarter" idx="11"/>
          </p:nvPr>
        </p:nvSpPr>
        <p:spPr>
          <a:xfrm>
            <a:off x="365760" y="5867400"/>
            <a:ext cx="7863840" cy="345014"/>
          </a:xfrm>
        </p:spPr>
        <p:txBody>
          <a:bodyPr/>
          <a:lstStyle/>
          <a:p>
            <a:r>
              <a:rPr lang="en-US" sz="1000" baseline="30000" dirty="0">
                <a:latin typeface="+mj-lt"/>
              </a:rPr>
              <a:t>1</a:t>
            </a:r>
            <a:r>
              <a:rPr lang="en-US" sz="1000" dirty="0">
                <a:latin typeface="+mj-lt"/>
              </a:rPr>
              <a:t> </a:t>
            </a:r>
            <a:r>
              <a:rPr lang="en-US" sz="1000" i="1" dirty="0">
                <a:latin typeface="+mj-lt"/>
              </a:rPr>
              <a:t>See</a:t>
            </a:r>
            <a:r>
              <a:rPr lang="en-US" sz="1000" dirty="0">
                <a:latin typeface="+mj-lt"/>
              </a:rPr>
              <a:t> Trial Court Rule XIII: Uniform Trial Court Rules for Civil Commitment Proceedings for Alcohol and Substance Use Disorders G. L. c.123 s.35 </a:t>
            </a:r>
            <a:endParaRPr lang="en-US" sz="1000" i="1" dirty="0">
              <a:latin typeface="+mj-lt"/>
            </a:endParaRP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12</a:t>
            </a:fld>
            <a:endParaRPr lang="en-US" dirty="0">
              <a:latin typeface="+mj-lt"/>
            </a:endParaRPr>
          </a:p>
        </p:txBody>
      </p:sp>
    </p:spTree>
    <p:extLst>
      <p:ext uri="{BB962C8B-B14F-4D97-AF65-F5344CB8AC3E}">
        <p14:creationId xmlns:p14="http://schemas.microsoft.com/office/powerpoint/2010/main" val="4288026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457200" y="874931"/>
            <a:ext cx="8153400" cy="4763869"/>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indent="0">
              <a:buSzPct val="100000"/>
              <a:buNone/>
            </a:pPr>
            <a:r>
              <a:rPr lang="en-US" sz="1200" b="0" u="sng" dirty="0">
                <a:solidFill>
                  <a:schemeClr val="bg1"/>
                </a:solidFill>
                <a:latin typeface="Gill Sans MT" panose="020B0502020104020203" pitchFamily="34" charset="0"/>
              </a:rPr>
              <a:t>Intake, treatment and discharge</a:t>
            </a:r>
            <a:endParaRPr lang="en-US" sz="1200" b="0" dirty="0">
              <a:solidFill>
                <a:schemeClr val="bg1"/>
              </a:solidFill>
              <a:latin typeface="Gill Sans MT" panose="020B0502020104020203" pitchFamily="34" charset="0"/>
            </a:endParaRPr>
          </a:p>
          <a:p>
            <a:pPr marL="234950" indent="-234950">
              <a:buSzPct val="100000"/>
              <a:buFont typeface="Arial" panose="020B0604020202020204" pitchFamily="34" charset="0"/>
              <a:buChar char="•"/>
            </a:pPr>
            <a:r>
              <a:rPr lang="en-US" sz="1200" b="0" dirty="0">
                <a:solidFill>
                  <a:schemeClr val="bg1"/>
                </a:solidFill>
                <a:latin typeface="Gill Sans MT" panose="020B0502020104020203" pitchFamily="34" charset="0"/>
              </a:rPr>
              <a:t>Intake protocols vary across facilities. Upon arrival at a treatment facility, an individual’s medical and mental health needs are assessed by a medical professional, including their need for detoxification. </a:t>
            </a:r>
          </a:p>
          <a:p>
            <a:pPr marL="234950" indent="-234950">
              <a:buSzPct val="100000"/>
              <a:buFont typeface="Arial" panose="020B0604020202020204" pitchFamily="34" charset="0"/>
              <a:buChar char="•"/>
            </a:pPr>
            <a:r>
              <a:rPr lang="en-US" sz="1200" b="0" dirty="0">
                <a:solidFill>
                  <a:schemeClr val="bg1"/>
                </a:solidFill>
                <a:latin typeface="Gill Sans MT" panose="020B0502020104020203" pitchFamily="34" charset="0"/>
              </a:rPr>
              <a:t>The length of time necessary for detoxification varies depending on the substance(s) used, the amount of use, the time since last use, and the individual’s overall health. During this time, medical staff monitor the individual’s health, overseeing the physical aspects of the withdrawal process. </a:t>
            </a:r>
          </a:p>
          <a:p>
            <a:pPr marL="234950" indent="-234950">
              <a:buSzPct val="100000"/>
              <a:buFont typeface="Arial" panose="020B0604020202020204" pitchFamily="34" charset="0"/>
              <a:buChar char="•"/>
            </a:pPr>
            <a:r>
              <a:rPr lang="en-US" sz="1200" b="0" dirty="0">
                <a:solidFill>
                  <a:schemeClr val="bg1"/>
                </a:solidFill>
                <a:latin typeface="Gill Sans MT" panose="020B0502020104020203" pitchFamily="34" charset="0"/>
              </a:rPr>
              <a:t>Once detoxification is complete, the individual receives clinical support services in the facility and works with counselors and case managers to learn more about addiction, sobriety, and strategies for preventing relapse.  Generally, alcoholics anonymous and narcotics anonymous group sessions are also available. </a:t>
            </a:r>
          </a:p>
          <a:p>
            <a:pPr marL="234950" indent="-234950">
              <a:buSzPct val="100000"/>
              <a:buFont typeface="Arial" panose="020B0604020202020204" pitchFamily="34" charset="0"/>
              <a:buChar char="•"/>
            </a:pPr>
            <a:r>
              <a:rPr lang="en-US" sz="1200" b="0" dirty="0">
                <a:solidFill>
                  <a:schemeClr val="bg1"/>
                </a:solidFill>
                <a:latin typeface="Gill Sans MT" panose="020B0502020104020203" pitchFamily="34" charset="0"/>
              </a:rPr>
              <a:t>Practice varies by facility, medication-assisted treatment (MAT) may be offered as a complement to addiction counseling and other supports. (See Slide </a:t>
            </a:r>
            <a:r>
              <a:rPr lang="en-US" sz="1200" b="0" dirty="0" smtClean="0">
                <a:solidFill>
                  <a:schemeClr val="bg1"/>
                </a:solidFill>
                <a:latin typeface="Gill Sans MT" panose="020B0502020104020203" pitchFamily="34" charset="0"/>
              </a:rPr>
              <a:t>15 </a:t>
            </a:r>
            <a:r>
              <a:rPr lang="en-US" sz="1200" b="0" dirty="0">
                <a:solidFill>
                  <a:schemeClr val="bg1"/>
                </a:solidFill>
                <a:latin typeface="Gill Sans MT" panose="020B0502020104020203" pitchFamily="34" charset="0"/>
              </a:rPr>
              <a:t>for additional information about treatment options available at each facility.)</a:t>
            </a:r>
          </a:p>
          <a:p>
            <a:pPr marL="234950" indent="-234950">
              <a:buSzPct val="100000"/>
              <a:buFont typeface="Arial" panose="020B0604020202020204" pitchFamily="34" charset="0"/>
              <a:buChar char="•"/>
            </a:pPr>
            <a:r>
              <a:rPr lang="en-US" sz="1200" b="0" dirty="0">
                <a:solidFill>
                  <a:schemeClr val="bg1"/>
                </a:solidFill>
                <a:latin typeface="Gill Sans MT" panose="020B0502020104020203" pitchFamily="34" charset="0"/>
              </a:rPr>
              <a:t>Under the statute, a review of the necessity of the commitment shall take place by the superintendent of the facility on days 30, 45, 60, and 75, as long as the commitment continues. Individuals may be released prior to the expiration of the 90-day commitment period upon a written determination by the superintendent that release of the person will not result in a likelihood of serious harm.</a:t>
            </a:r>
          </a:p>
        </p:txBody>
      </p:sp>
      <p:sp>
        <p:nvSpPr>
          <p:cNvPr id="10" name="TextBox 9"/>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Overview of Section 35 Process (cont.)</a:t>
            </a:r>
          </a:p>
        </p:txBody>
      </p:sp>
      <p:sp>
        <p:nvSpPr>
          <p:cNvPr id="5"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13</a:t>
            </a:fld>
            <a:endParaRPr lang="en-US" dirty="0">
              <a:latin typeface="+mj-lt"/>
            </a:endParaRPr>
          </a:p>
        </p:txBody>
      </p:sp>
    </p:spTree>
    <p:extLst>
      <p:ext uri="{BB962C8B-B14F-4D97-AF65-F5344CB8AC3E}">
        <p14:creationId xmlns:p14="http://schemas.microsoft.com/office/powerpoint/2010/main" val="3773979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Section 35 Facilities and Current Capacity</a:t>
            </a:r>
          </a:p>
        </p:txBody>
      </p:sp>
      <p:graphicFrame>
        <p:nvGraphicFramePr>
          <p:cNvPr id="5" name="Table 4"/>
          <p:cNvGraphicFramePr>
            <a:graphicFrameLocks noGrp="1"/>
          </p:cNvGraphicFramePr>
          <p:nvPr>
            <p:extLst>
              <p:ext uri="{D42A27DB-BD31-4B8C-83A1-F6EECF244321}">
                <p14:modId xmlns:p14="http://schemas.microsoft.com/office/powerpoint/2010/main" val="191797672"/>
              </p:ext>
            </p:extLst>
          </p:nvPr>
        </p:nvGraphicFramePr>
        <p:xfrm>
          <a:off x="304800" y="1059580"/>
          <a:ext cx="8605344" cy="2674220"/>
        </p:xfrm>
        <a:graphic>
          <a:graphicData uri="http://schemas.openxmlformats.org/drawingml/2006/table">
            <a:tbl>
              <a:tblPr firstRow="1" bandRow="1">
                <a:tableStyleId>{5C22544A-7EE6-4342-B048-85BDC9FD1C3A}</a:tableStyleId>
              </a:tblPr>
              <a:tblGrid>
                <a:gridCol w="769910">
                  <a:extLst>
                    <a:ext uri="{9D8B030D-6E8A-4147-A177-3AD203B41FA5}">
                      <a16:colId xmlns="" xmlns:a16="http://schemas.microsoft.com/office/drawing/2014/main" val="20000"/>
                    </a:ext>
                  </a:extLst>
                </a:gridCol>
                <a:gridCol w="3300186">
                  <a:extLst>
                    <a:ext uri="{9D8B030D-6E8A-4147-A177-3AD203B41FA5}">
                      <a16:colId xmlns="" xmlns:a16="http://schemas.microsoft.com/office/drawing/2014/main" val="20001"/>
                    </a:ext>
                  </a:extLst>
                </a:gridCol>
                <a:gridCol w="1240410">
                  <a:extLst>
                    <a:ext uri="{9D8B030D-6E8A-4147-A177-3AD203B41FA5}">
                      <a16:colId xmlns="" xmlns:a16="http://schemas.microsoft.com/office/drawing/2014/main" val="20002"/>
                    </a:ext>
                  </a:extLst>
                </a:gridCol>
                <a:gridCol w="886198">
                  <a:extLst>
                    <a:ext uri="{9D8B030D-6E8A-4147-A177-3AD203B41FA5}">
                      <a16:colId xmlns="" xmlns:a16="http://schemas.microsoft.com/office/drawing/2014/main" val="20003"/>
                    </a:ext>
                  </a:extLst>
                </a:gridCol>
                <a:gridCol w="2408640">
                  <a:extLst>
                    <a:ext uri="{9D8B030D-6E8A-4147-A177-3AD203B41FA5}">
                      <a16:colId xmlns="" xmlns:a16="http://schemas.microsoft.com/office/drawing/2014/main" val="20004"/>
                    </a:ext>
                  </a:extLst>
                </a:gridCol>
              </a:tblGrid>
              <a:tr h="148190">
                <a:tc>
                  <a:txBody>
                    <a:bodyPr/>
                    <a:lstStyle/>
                    <a:p>
                      <a:pPr marL="0" marR="0">
                        <a:lnSpc>
                          <a:spcPct val="115000"/>
                        </a:lnSpc>
                        <a:spcBef>
                          <a:spcPts val="0"/>
                        </a:spcBef>
                        <a:spcAft>
                          <a:spcPts val="1000"/>
                        </a:spcAft>
                      </a:pPr>
                      <a:r>
                        <a:rPr lang="en-US" sz="1000" b="1" dirty="0">
                          <a:solidFill>
                            <a:schemeClr val="tx1"/>
                          </a:solidFill>
                          <a:effectLst/>
                          <a:latin typeface="+mj-lt"/>
                          <a:ea typeface="Calibri"/>
                          <a:cs typeface="Times New Roman"/>
                        </a:rPr>
                        <a:t>Oversight</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nSpc>
                          <a:spcPct val="115000"/>
                        </a:lnSpc>
                        <a:spcBef>
                          <a:spcPts val="0"/>
                        </a:spcBef>
                        <a:spcAft>
                          <a:spcPts val="1000"/>
                        </a:spcAft>
                      </a:pPr>
                      <a:r>
                        <a:rPr lang="en-US" sz="1000" b="1" dirty="0">
                          <a:solidFill>
                            <a:schemeClr val="tx1"/>
                          </a:solidFill>
                          <a:effectLst/>
                          <a:latin typeface="+mj-lt"/>
                          <a:ea typeface="Calibri"/>
                          <a:cs typeface="Times New Roman"/>
                        </a:rPr>
                        <a:t>Facility Name</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a:lnSpc>
                          <a:spcPct val="115000"/>
                        </a:lnSpc>
                        <a:spcBef>
                          <a:spcPts val="0"/>
                        </a:spcBef>
                        <a:spcAft>
                          <a:spcPts val="1000"/>
                        </a:spcAft>
                      </a:pPr>
                      <a:r>
                        <a:rPr lang="en-US" sz="1000" b="1" dirty="0">
                          <a:solidFill>
                            <a:schemeClr val="tx1"/>
                          </a:solidFill>
                          <a:effectLst/>
                          <a:latin typeface="+mj-lt"/>
                          <a:ea typeface="Calibri"/>
                          <a:cs typeface="Times New Roman"/>
                        </a:rPr>
                        <a:t>Location</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a:lnSpc>
                          <a:spcPct val="115000"/>
                        </a:lnSpc>
                        <a:spcBef>
                          <a:spcPts val="0"/>
                        </a:spcBef>
                        <a:spcAft>
                          <a:spcPts val="1000"/>
                        </a:spcAft>
                      </a:pPr>
                      <a:r>
                        <a:rPr lang="en-US" sz="1000" b="1" dirty="0">
                          <a:solidFill>
                            <a:schemeClr val="tx1"/>
                          </a:solidFill>
                          <a:effectLst/>
                          <a:latin typeface="+mj-lt"/>
                          <a:ea typeface="Calibri"/>
                          <a:cs typeface="Times New Roman"/>
                        </a:rPr>
                        <a:t>Population</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a:lnSpc>
                          <a:spcPct val="115000"/>
                        </a:lnSpc>
                        <a:spcBef>
                          <a:spcPts val="0"/>
                        </a:spcBef>
                        <a:spcAft>
                          <a:spcPts val="1000"/>
                        </a:spcAft>
                      </a:pPr>
                      <a:r>
                        <a:rPr lang="en-US" sz="1000" b="1" dirty="0">
                          <a:solidFill>
                            <a:schemeClr val="tx1"/>
                          </a:solidFill>
                          <a:effectLst/>
                          <a:latin typeface="+mj-lt"/>
                          <a:ea typeface="Calibri"/>
                          <a:cs typeface="Times New Roman"/>
                        </a:rPr>
                        <a:t>Capacity</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 xmlns:a16="http://schemas.microsoft.com/office/drawing/2014/main" val="10000"/>
                  </a:ext>
                </a:extLst>
              </a:tr>
              <a:tr h="301752">
                <a:tc rowSpan="3">
                  <a:txBody>
                    <a:bodyPr/>
                    <a:lstStyle/>
                    <a:p>
                      <a:pPr algn="ctr"/>
                      <a:r>
                        <a:rPr lang="en-US" sz="900" b="0" dirty="0">
                          <a:solidFill>
                            <a:schemeClr val="tx1"/>
                          </a:solidFill>
                          <a:latin typeface="+mj-lt"/>
                        </a:rPr>
                        <a:t>DPH </a:t>
                      </a:r>
                    </a:p>
                    <a:p>
                      <a:pPr algn="ctr"/>
                      <a:endParaRPr lang="en-US" sz="900" b="0" dirty="0">
                        <a:solidFill>
                          <a:schemeClr val="tx1"/>
                        </a:solidFill>
                        <a:latin typeface="+mj-lt"/>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nSpc>
                          <a:spcPct val="115000"/>
                        </a:lnSpc>
                        <a:spcBef>
                          <a:spcPts val="0"/>
                        </a:spcBef>
                        <a:spcAft>
                          <a:spcPts val="1000"/>
                        </a:spcAft>
                      </a:pPr>
                      <a:r>
                        <a:rPr lang="en-US" sz="900" b="0" dirty="0">
                          <a:solidFill>
                            <a:schemeClr val="tx1"/>
                          </a:solidFill>
                          <a:effectLst/>
                          <a:latin typeface="+mj-lt"/>
                        </a:rPr>
                        <a:t>High Point Women’s Addiction Treatment Center (WATC)</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New Bedford, MA</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Female</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nSpc>
                          <a:spcPct val="115000"/>
                        </a:lnSpc>
                        <a:spcBef>
                          <a:spcPts val="0"/>
                        </a:spcBef>
                        <a:spcAft>
                          <a:spcPts val="1000"/>
                        </a:spcAft>
                      </a:pPr>
                      <a:r>
                        <a:rPr lang="en-US" sz="900" b="0" dirty="0">
                          <a:solidFill>
                            <a:schemeClr val="tx1"/>
                          </a:solidFill>
                          <a:effectLst/>
                          <a:latin typeface="+mj-lt"/>
                        </a:rPr>
                        <a:t>102 beds (30 ATS and 72 </a:t>
                      </a:r>
                      <a:r>
                        <a:rPr lang="en-US" sz="900" b="0" dirty="0" err="1">
                          <a:solidFill>
                            <a:schemeClr val="tx1"/>
                          </a:solidFill>
                          <a:effectLst/>
                          <a:latin typeface="+mj-lt"/>
                        </a:rPr>
                        <a:t>CSS</a:t>
                      </a:r>
                      <a:r>
                        <a:rPr lang="en-US" sz="900" b="0" dirty="0">
                          <a:solidFill>
                            <a:schemeClr val="tx1"/>
                          </a:solidFill>
                          <a:effectLst/>
                          <a:latin typeface="+mj-lt"/>
                        </a:rPr>
                        <a:t>)</a:t>
                      </a:r>
                      <a:r>
                        <a:rPr lang="en-US" sz="900" b="0" baseline="30000" dirty="0">
                          <a:solidFill>
                            <a:schemeClr val="tx1"/>
                          </a:solidFill>
                          <a:effectLst/>
                          <a:latin typeface="+mj-lt"/>
                        </a:rPr>
                        <a:t>4</a:t>
                      </a:r>
                      <a:endParaRPr lang="en-US" sz="900" b="0" baseline="3000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1"/>
                  </a:ext>
                </a:extLst>
              </a:tr>
              <a:tr h="301752">
                <a:tc vMerge="1">
                  <a:txBody>
                    <a:bodyPr/>
                    <a:lstStyle/>
                    <a:p>
                      <a:endParaRPr lang="en-US" dirty="0">
                        <a:latin typeface="Calibri" panose="020F0502020204030204" pitchFamily="34" charset="0"/>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1000"/>
                        </a:spcAft>
                      </a:pPr>
                      <a:r>
                        <a:rPr lang="en-US" sz="900" b="0" dirty="0">
                          <a:solidFill>
                            <a:schemeClr val="tx1"/>
                          </a:solidFill>
                          <a:effectLst/>
                          <a:latin typeface="+mj-lt"/>
                        </a:rPr>
                        <a:t>High</a:t>
                      </a:r>
                      <a:r>
                        <a:rPr lang="en-US" sz="900" b="0" baseline="0" dirty="0">
                          <a:solidFill>
                            <a:schemeClr val="tx1"/>
                          </a:solidFill>
                          <a:effectLst/>
                          <a:latin typeface="+mj-lt"/>
                        </a:rPr>
                        <a:t> P</a:t>
                      </a:r>
                      <a:r>
                        <a:rPr lang="en-US" sz="900" b="0" dirty="0">
                          <a:solidFill>
                            <a:schemeClr val="tx1"/>
                          </a:solidFill>
                          <a:effectLst/>
                          <a:latin typeface="+mj-lt"/>
                        </a:rPr>
                        <a:t>oint Treatment Center at Shattuck Hospital (</a:t>
                      </a:r>
                      <a:r>
                        <a:rPr lang="en-US" sz="900" b="0" dirty="0" err="1">
                          <a:solidFill>
                            <a:schemeClr val="tx1"/>
                          </a:solidFill>
                          <a:effectLst/>
                          <a:latin typeface="+mj-lt"/>
                        </a:rPr>
                        <a:t>HPTC</a:t>
                      </a:r>
                      <a:r>
                        <a:rPr lang="en-US" sz="900" b="0" dirty="0">
                          <a:solidFill>
                            <a:schemeClr val="tx1"/>
                          </a:solidFill>
                          <a:effectLst/>
                          <a:latin typeface="+mj-lt"/>
                        </a:rPr>
                        <a:t>)</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Jamaica Plain, MA</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Female</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nSpc>
                          <a:spcPct val="115000"/>
                        </a:lnSpc>
                        <a:spcBef>
                          <a:spcPts val="0"/>
                        </a:spcBef>
                        <a:spcAft>
                          <a:spcPts val="1000"/>
                        </a:spcAft>
                      </a:pPr>
                      <a:r>
                        <a:rPr lang="en-US" sz="900" b="0" dirty="0">
                          <a:solidFill>
                            <a:schemeClr val="tx1"/>
                          </a:solidFill>
                          <a:effectLst/>
                          <a:latin typeface="+mj-lt"/>
                        </a:rPr>
                        <a:t>32 beds (16 ATS and 16 </a:t>
                      </a:r>
                      <a:r>
                        <a:rPr lang="en-US" sz="900" b="0" dirty="0" err="1">
                          <a:solidFill>
                            <a:schemeClr val="tx1"/>
                          </a:solidFill>
                          <a:effectLst/>
                          <a:latin typeface="+mj-lt"/>
                        </a:rPr>
                        <a:t>CSS</a:t>
                      </a:r>
                      <a:r>
                        <a:rPr lang="en-US" sz="900" b="0" dirty="0">
                          <a:solidFill>
                            <a:schemeClr val="tx1"/>
                          </a:solidFill>
                          <a:effectLst/>
                          <a:latin typeface="+mj-lt"/>
                        </a:rPr>
                        <a:t>)</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2"/>
                  </a:ext>
                </a:extLst>
              </a:tr>
              <a:tr h="301752">
                <a:tc vMerge="1">
                  <a:txBody>
                    <a:bodyPr/>
                    <a:lstStyle/>
                    <a:p>
                      <a:endParaRPr lang="en-US" dirty="0"/>
                    </a:p>
                  </a:txBody>
                  <a:tcPr marL="84943" marR="84943" marT="42472" marB="42472" anchor="ctr"/>
                </a:tc>
                <a:tc>
                  <a:txBody>
                    <a:bodyPr/>
                    <a:lstStyle/>
                    <a:p>
                      <a:pPr marL="0" marR="0">
                        <a:lnSpc>
                          <a:spcPct val="115000"/>
                        </a:lnSpc>
                        <a:spcBef>
                          <a:spcPts val="0"/>
                        </a:spcBef>
                        <a:spcAft>
                          <a:spcPts val="1000"/>
                        </a:spcAft>
                      </a:pPr>
                      <a:r>
                        <a:rPr lang="en-US" sz="900" b="0" dirty="0">
                          <a:solidFill>
                            <a:schemeClr val="tx1"/>
                          </a:solidFill>
                          <a:effectLst/>
                          <a:latin typeface="+mj-lt"/>
                        </a:rPr>
                        <a:t>High Point Men’s Addiction Treatment Center (MATC)</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Brockton, MA</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Male</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nSpc>
                          <a:spcPct val="115000"/>
                        </a:lnSpc>
                        <a:spcBef>
                          <a:spcPts val="0"/>
                        </a:spcBef>
                        <a:spcAft>
                          <a:spcPts val="1000"/>
                        </a:spcAft>
                      </a:pPr>
                      <a:r>
                        <a:rPr lang="en-US" sz="900" b="0" dirty="0">
                          <a:solidFill>
                            <a:schemeClr val="tx1"/>
                          </a:solidFill>
                          <a:effectLst/>
                          <a:latin typeface="+mj-lt"/>
                        </a:rPr>
                        <a:t>108 beds (32 ATS and 76 </a:t>
                      </a:r>
                      <a:r>
                        <a:rPr lang="en-US" sz="900" b="0" dirty="0" err="1">
                          <a:solidFill>
                            <a:schemeClr val="tx1"/>
                          </a:solidFill>
                          <a:effectLst/>
                          <a:latin typeface="+mj-lt"/>
                        </a:rPr>
                        <a:t>CSS</a:t>
                      </a:r>
                      <a:r>
                        <a:rPr lang="en-US" sz="900" b="0" dirty="0">
                          <a:solidFill>
                            <a:schemeClr val="tx1"/>
                          </a:solidFill>
                          <a:effectLst/>
                          <a:latin typeface="+mj-lt"/>
                        </a:rPr>
                        <a:t>)</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3"/>
                  </a:ext>
                </a:extLst>
              </a:tr>
              <a:tr h="301752">
                <a:tc>
                  <a:txBody>
                    <a:bodyPr/>
                    <a:lstStyle/>
                    <a:p>
                      <a:pPr algn="ctr"/>
                      <a:r>
                        <a:rPr lang="en-US" sz="900" b="0" dirty="0">
                          <a:solidFill>
                            <a:schemeClr val="tx1"/>
                          </a:solidFill>
                          <a:latin typeface="+mj-lt"/>
                        </a:rPr>
                        <a:t>DMH</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nSpc>
                          <a:spcPct val="115000"/>
                        </a:lnSpc>
                        <a:spcBef>
                          <a:spcPts val="0"/>
                        </a:spcBef>
                        <a:spcAft>
                          <a:spcPts val="1000"/>
                        </a:spcAft>
                      </a:pPr>
                      <a:r>
                        <a:rPr lang="en-US" sz="900" b="0" dirty="0">
                          <a:solidFill>
                            <a:schemeClr val="tx1"/>
                          </a:solidFill>
                          <a:effectLst/>
                          <a:latin typeface="+mj-lt"/>
                        </a:rPr>
                        <a:t>DMH Women’s Recovery from Addiction Program (WRAP)</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Taunton, MA</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Female</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nSpc>
                          <a:spcPct val="115000"/>
                        </a:lnSpc>
                        <a:spcBef>
                          <a:spcPts val="0"/>
                        </a:spcBef>
                        <a:spcAft>
                          <a:spcPts val="1000"/>
                        </a:spcAft>
                      </a:pPr>
                      <a:r>
                        <a:rPr lang="en-US" sz="900" b="0" dirty="0">
                          <a:solidFill>
                            <a:schemeClr val="tx1"/>
                          </a:solidFill>
                          <a:effectLst/>
                          <a:latin typeface="+mj-lt"/>
                        </a:rPr>
                        <a:t>45 beds (15 ATS and 30 </a:t>
                      </a:r>
                      <a:r>
                        <a:rPr lang="en-US" sz="900" b="0" dirty="0" err="1">
                          <a:solidFill>
                            <a:schemeClr val="tx1"/>
                          </a:solidFill>
                          <a:effectLst/>
                          <a:latin typeface="+mj-lt"/>
                        </a:rPr>
                        <a:t>CSS</a:t>
                      </a:r>
                      <a:r>
                        <a:rPr lang="en-US" sz="900" b="0" dirty="0">
                          <a:solidFill>
                            <a:schemeClr val="tx1"/>
                          </a:solidFill>
                          <a:effectLst/>
                          <a:latin typeface="+mj-lt"/>
                        </a:rPr>
                        <a:t>)</a:t>
                      </a:r>
                      <a:r>
                        <a:rPr lang="en-US" sz="900" b="0" baseline="30000" dirty="0">
                          <a:solidFill>
                            <a:schemeClr val="tx1"/>
                          </a:solidFill>
                          <a:effectLst/>
                          <a:latin typeface="+mj-lt"/>
                        </a:rPr>
                        <a:t>5</a:t>
                      </a:r>
                      <a:endParaRPr lang="en-US" sz="900" b="0" baseline="3000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4"/>
                  </a:ext>
                </a:extLst>
              </a:tr>
              <a:tr h="301752">
                <a:tc rowSpan="2">
                  <a:txBody>
                    <a:bodyPr/>
                    <a:lstStyle/>
                    <a:p>
                      <a:pPr algn="ctr"/>
                      <a:r>
                        <a:rPr lang="en-US" sz="900" b="0" dirty="0" err="1">
                          <a:solidFill>
                            <a:schemeClr val="tx1"/>
                          </a:solidFill>
                          <a:latin typeface="+mj-lt"/>
                        </a:rPr>
                        <a:t>DOC</a:t>
                      </a:r>
                      <a:r>
                        <a:rPr lang="en-US" sz="900" b="0" baseline="30000" dirty="0" err="1">
                          <a:solidFill>
                            <a:schemeClr val="tx1"/>
                          </a:solidFill>
                          <a:latin typeface="+mj-lt"/>
                        </a:rPr>
                        <a:t>1</a:t>
                      </a:r>
                      <a:endParaRPr lang="en-US" sz="900" b="0" baseline="30000" dirty="0">
                        <a:solidFill>
                          <a:schemeClr val="tx1"/>
                        </a:solidFill>
                        <a:latin typeface="+mj-lt"/>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nSpc>
                          <a:spcPct val="115000"/>
                        </a:lnSpc>
                        <a:spcBef>
                          <a:spcPts val="0"/>
                        </a:spcBef>
                        <a:spcAft>
                          <a:spcPts val="1000"/>
                        </a:spcAft>
                      </a:pPr>
                      <a:r>
                        <a:rPr lang="en-US" sz="900" b="0" dirty="0">
                          <a:solidFill>
                            <a:schemeClr val="tx1"/>
                          </a:solidFill>
                          <a:effectLst/>
                          <a:latin typeface="+mj-lt"/>
                        </a:rPr>
                        <a:t>Massachusetts Alcohol and Substance Abuse Center (</a:t>
                      </a:r>
                      <a:r>
                        <a:rPr lang="en-US" sz="900" b="0" dirty="0" err="1">
                          <a:solidFill>
                            <a:schemeClr val="tx1"/>
                          </a:solidFill>
                          <a:effectLst/>
                          <a:latin typeface="+mj-lt"/>
                        </a:rPr>
                        <a:t>MASAC</a:t>
                      </a:r>
                      <a:r>
                        <a:rPr lang="en-US" sz="900" b="0" dirty="0">
                          <a:solidFill>
                            <a:schemeClr val="tx1"/>
                          </a:solidFill>
                          <a:effectLst/>
                          <a:latin typeface="+mj-lt"/>
                        </a:rPr>
                        <a:t>)</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Plymouth, MA</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Male</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nSpc>
                          <a:spcPct val="115000"/>
                        </a:lnSpc>
                        <a:spcBef>
                          <a:spcPts val="0"/>
                        </a:spcBef>
                        <a:spcAft>
                          <a:spcPts val="1000"/>
                        </a:spcAft>
                      </a:pPr>
                      <a:r>
                        <a:rPr lang="en-US" sz="900" b="0" dirty="0">
                          <a:solidFill>
                            <a:schemeClr val="tx1"/>
                          </a:solidFill>
                          <a:effectLst/>
                          <a:latin typeface="+mj-lt"/>
                        </a:rPr>
                        <a:t>251 beds (42 ATS and 209 </a:t>
                      </a:r>
                      <a:r>
                        <a:rPr lang="en-US" sz="900" b="0" dirty="0" err="1">
                          <a:solidFill>
                            <a:schemeClr val="tx1"/>
                          </a:solidFill>
                          <a:effectLst/>
                          <a:latin typeface="+mj-lt"/>
                        </a:rPr>
                        <a:t>CSS</a:t>
                      </a:r>
                      <a:r>
                        <a:rPr lang="en-US" sz="900" b="0" dirty="0">
                          <a:solidFill>
                            <a:schemeClr val="tx1"/>
                          </a:solidFill>
                          <a:effectLst/>
                          <a:latin typeface="+mj-lt"/>
                        </a:rPr>
                        <a:t>)</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5"/>
                  </a:ext>
                </a:extLst>
              </a:tr>
              <a:tr h="301752">
                <a:tc vMerge="1">
                  <a:txBody>
                    <a:bodyPr/>
                    <a:lstStyle/>
                    <a:p>
                      <a:endParaRPr lang="en-US"/>
                    </a:p>
                  </a:txBody>
                  <a:tcPr marL="84943" marR="84943" marT="42472" marB="42472" anchor="ctr"/>
                </a:tc>
                <a:tc>
                  <a:txBody>
                    <a:bodyPr/>
                    <a:lstStyle/>
                    <a:p>
                      <a:pPr marL="0" marR="0">
                        <a:lnSpc>
                          <a:spcPct val="115000"/>
                        </a:lnSpc>
                        <a:spcBef>
                          <a:spcPts val="0"/>
                        </a:spcBef>
                        <a:spcAft>
                          <a:spcPts val="1000"/>
                        </a:spcAft>
                      </a:pPr>
                      <a:r>
                        <a:rPr lang="en-US" sz="900" b="0" dirty="0">
                          <a:solidFill>
                            <a:schemeClr val="tx1"/>
                          </a:solidFill>
                          <a:effectLst/>
                          <a:latin typeface="+mj-lt"/>
                        </a:rPr>
                        <a:t>MCI – Framingham First Step </a:t>
                      </a:r>
                      <a:r>
                        <a:rPr lang="en-US" sz="900" b="0" dirty="0" err="1">
                          <a:solidFill>
                            <a:schemeClr val="tx1"/>
                          </a:solidFill>
                          <a:effectLst/>
                          <a:latin typeface="+mj-lt"/>
                        </a:rPr>
                        <a:t>Program</a:t>
                      </a:r>
                      <a:r>
                        <a:rPr lang="en-US" sz="900" b="0" baseline="30000" dirty="0" err="1">
                          <a:solidFill>
                            <a:schemeClr val="tx1"/>
                          </a:solidFill>
                          <a:effectLst/>
                          <a:latin typeface="+mj-lt"/>
                        </a:rPr>
                        <a:t>3</a:t>
                      </a:r>
                      <a:endParaRPr lang="en-US" sz="900" b="0" baseline="3000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Framingham,</a:t>
                      </a:r>
                      <a:r>
                        <a:rPr lang="en-US" sz="900" b="0" baseline="0" dirty="0">
                          <a:solidFill>
                            <a:schemeClr val="tx1"/>
                          </a:solidFill>
                          <a:effectLst/>
                          <a:latin typeface="+mj-lt"/>
                          <a:ea typeface="Calibri"/>
                          <a:cs typeface="Times New Roman"/>
                        </a:rPr>
                        <a:t> MA</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Female</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nSpc>
                          <a:spcPct val="115000"/>
                        </a:lnSpc>
                        <a:spcBef>
                          <a:spcPts val="0"/>
                        </a:spcBef>
                        <a:spcAft>
                          <a:spcPts val="1000"/>
                        </a:spcAft>
                      </a:pPr>
                      <a:r>
                        <a:rPr lang="en-US" sz="900" b="0" dirty="0">
                          <a:solidFill>
                            <a:schemeClr val="tx1"/>
                          </a:solidFill>
                          <a:effectLst/>
                          <a:latin typeface="+mj-lt"/>
                        </a:rPr>
                        <a:t>N/A; dual status must have bail (ATS and </a:t>
                      </a:r>
                      <a:r>
                        <a:rPr lang="en-US" sz="900" b="0" dirty="0" err="1">
                          <a:solidFill>
                            <a:schemeClr val="tx1"/>
                          </a:solidFill>
                          <a:effectLst/>
                          <a:latin typeface="+mj-lt"/>
                        </a:rPr>
                        <a:t>CSS</a:t>
                      </a:r>
                      <a:r>
                        <a:rPr lang="en-US" sz="900" b="0" dirty="0">
                          <a:solidFill>
                            <a:schemeClr val="tx1"/>
                          </a:solidFill>
                          <a:effectLst/>
                          <a:latin typeface="+mj-lt"/>
                        </a:rPr>
                        <a:t>)</a:t>
                      </a:r>
                      <a:endParaRPr lang="en-US" sz="900" b="0" baseline="3000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6"/>
                  </a:ext>
                </a:extLst>
              </a:tr>
              <a:tr h="301752">
                <a:tc rowSpan="2">
                  <a:txBody>
                    <a:bodyPr/>
                    <a:lstStyle/>
                    <a:p>
                      <a:pPr algn="ctr"/>
                      <a:r>
                        <a:rPr lang="en-US" sz="900" b="0" dirty="0" err="1">
                          <a:solidFill>
                            <a:schemeClr val="tx1"/>
                          </a:solidFill>
                          <a:latin typeface="+mj-lt"/>
                        </a:rPr>
                        <a:t>HCSD</a:t>
                      </a:r>
                      <a:r>
                        <a:rPr lang="en-US" sz="900" b="0" baseline="30000" dirty="0" err="1">
                          <a:solidFill>
                            <a:schemeClr val="tx1"/>
                          </a:solidFill>
                          <a:latin typeface="+mj-lt"/>
                        </a:rPr>
                        <a:t>2</a:t>
                      </a:r>
                      <a:endParaRPr lang="en-US" sz="900" b="0" baseline="30000" dirty="0">
                        <a:solidFill>
                          <a:schemeClr val="tx1"/>
                        </a:solidFill>
                        <a:latin typeface="+mj-lt"/>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nSpc>
                          <a:spcPct val="115000"/>
                        </a:lnSpc>
                        <a:spcBef>
                          <a:spcPts val="0"/>
                        </a:spcBef>
                        <a:spcAft>
                          <a:spcPts val="1000"/>
                        </a:spcAft>
                      </a:pPr>
                      <a:r>
                        <a:rPr lang="en-US" sz="900" b="0" dirty="0" err="1">
                          <a:solidFill>
                            <a:schemeClr val="tx1"/>
                          </a:solidFill>
                          <a:effectLst/>
                          <a:latin typeface="+mj-lt"/>
                        </a:rPr>
                        <a:t>Stonybrook</a:t>
                      </a:r>
                      <a:r>
                        <a:rPr lang="en-US" sz="900" b="0" dirty="0">
                          <a:solidFill>
                            <a:schemeClr val="tx1"/>
                          </a:solidFill>
                          <a:effectLst/>
                          <a:latin typeface="+mj-lt"/>
                        </a:rPr>
                        <a:t> Stabilization and Treatment Center – Ludlow</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Ludlow, MA</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Male</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nSpc>
                          <a:spcPct val="115000"/>
                        </a:lnSpc>
                        <a:spcBef>
                          <a:spcPts val="0"/>
                        </a:spcBef>
                        <a:spcAft>
                          <a:spcPts val="1000"/>
                        </a:spcAft>
                      </a:pPr>
                      <a:r>
                        <a:rPr lang="en-US" sz="900" b="0" dirty="0">
                          <a:solidFill>
                            <a:schemeClr val="tx1"/>
                          </a:solidFill>
                          <a:effectLst/>
                          <a:latin typeface="+mj-lt"/>
                        </a:rPr>
                        <a:t>85 beds (ATS and </a:t>
                      </a:r>
                      <a:r>
                        <a:rPr lang="en-US" sz="900" b="0" dirty="0" err="1">
                          <a:solidFill>
                            <a:schemeClr val="tx1"/>
                          </a:solidFill>
                          <a:effectLst/>
                          <a:latin typeface="+mj-lt"/>
                        </a:rPr>
                        <a:t>CSS</a:t>
                      </a:r>
                      <a:r>
                        <a:rPr lang="en-US" sz="900" b="0" dirty="0">
                          <a:solidFill>
                            <a:schemeClr val="tx1"/>
                          </a:solidFill>
                          <a:effectLst/>
                          <a:latin typeface="+mj-lt"/>
                        </a:rPr>
                        <a:t>)</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7"/>
                  </a:ext>
                </a:extLst>
              </a:tr>
              <a:tr h="301752">
                <a:tc vMerge="1">
                  <a:txBody>
                    <a:bodyPr/>
                    <a:lstStyle/>
                    <a:p>
                      <a:endParaRPr lang="en-US" sz="1000" b="0" dirty="0">
                        <a:solidFill>
                          <a:schemeClr val="tx1"/>
                        </a:solidFill>
                        <a:latin typeface="Calibri" panose="020F0502020204030204" pitchFamily="34" charset="0"/>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1000"/>
                        </a:spcAft>
                      </a:pPr>
                      <a:r>
                        <a:rPr lang="en-US" sz="900" b="0" dirty="0" err="1">
                          <a:solidFill>
                            <a:schemeClr val="tx1"/>
                          </a:solidFill>
                          <a:effectLst/>
                          <a:latin typeface="+mj-lt"/>
                        </a:rPr>
                        <a:t>Stonybrook</a:t>
                      </a:r>
                      <a:r>
                        <a:rPr lang="en-US" sz="900" b="0" dirty="0">
                          <a:solidFill>
                            <a:schemeClr val="tx1"/>
                          </a:solidFill>
                          <a:effectLst/>
                          <a:latin typeface="+mj-lt"/>
                        </a:rPr>
                        <a:t> Stabilization and Treatment Center – Springfield</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Springfield, MA</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15000"/>
                        </a:lnSpc>
                        <a:spcBef>
                          <a:spcPts val="0"/>
                        </a:spcBef>
                        <a:spcAft>
                          <a:spcPts val="1000"/>
                        </a:spcAft>
                      </a:pPr>
                      <a:r>
                        <a:rPr lang="en-US" sz="900" b="0" dirty="0">
                          <a:solidFill>
                            <a:schemeClr val="tx1"/>
                          </a:solidFill>
                          <a:effectLst/>
                          <a:latin typeface="+mj-lt"/>
                          <a:ea typeface="Calibri"/>
                          <a:cs typeface="Times New Roman"/>
                        </a:rPr>
                        <a:t>Male</a:t>
                      </a: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nSpc>
                          <a:spcPct val="115000"/>
                        </a:lnSpc>
                        <a:spcBef>
                          <a:spcPts val="0"/>
                        </a:spcBef>
                        <a:spcAft>
                          <a:spcPts val="1000"/>
                        </a:spcAft>
                      </a:pPr>
                      <a:r>
                        <a:rPr lang="en-US" sz="900" b="0" dirty="0">
                          <a:solidFill>
                            <a:schemeClr val="tx1"/>
                          </a:solidFill>
                          <a:effectLst/>
                          <a:latin typeface="+mj-lt"/>
                        </a:rPr>
                        <a:t>32 beds (</a:t>
                      </a:r>
                      <a:r>
                        <a:rPr lang="en-US" sz="900" b="0" dirty="0" err="1">
                          <a:solidFill>
                            <a:schemeClr val="tx1"/>
                          </a:solidFill>
                          <a:effectLst/>
                          <a:latin typeface="+mj-lt"/>
                        </a:rPr>
                        <a:t>CSS</a:t>
                      </a:r>
                      <a:r>
                        <a:rPr lang="en-US" sz="900" b="0" dirty="0">
                          <a:solidFill>
                            <a:schemeClr val="tx1"/>
                          </a:solidFill>
                          <a:effectLst/>
                          <a:latin typeface="+mj-lt"/>
                        </a:rPr>
                        <a:t>)</a:t>
                      </a:r>
                      <a:endParaRPr lang="en-US" sz="9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8"/>
                  </a:ext>
                </a:extLst>
              </a:tr>
            </a:tbl>
          </a:graphicData>
        </a:graphic>
      </p:graphicFrame>
      <p:sp>
        <p:nvSpPr>
          <p:cNvPr id="6" name="TextBox 5"/>
          <p:cNvSpPr txBox="1"/>
          <p:nvPr/>
        </p:nvSpPr>
        <p:spPr>
          <a:xfrm>
            <a:off x="304800" y="4114800"/>
            <a:ext cx="8534400" cy="1631216"/>
          </a:xfrm>
          <a:prstGeom prst="rect">
            <a:avLst/>
          </a:prstGeom>
          <a:noFill/>
        </p:spPr>
        <p:txBody>
          <a:bodyPr wrap="square" rtlCol="0">
            <a:spAutoFit/>
          </a:bodyPr>
          <a:lstStyle/>
          <a:p>
            <a:r>
              <a:rPr lang="en-US" sz="1000" baseline="30000" dirty="0">
                <a:solidFill>
                  <a:schemeClr val="bg1"/>
                </a:solidFill>
              </a:rPr>
              <a:t>1</a:t>
            </a:r>
            <a:r>
              <a:rPr lang="en-US" sz="1000" dirty="0">
                <a:solidFill>
                  <a:schemeClr val="bg1"/>
                </a:solidFill>
              </a:rPr>
              <a:t> Department </a:t>
            </a:r>
            <a:r>
              <a:rPr lang="en-US" sz="1000">
                <a:solidFill>
                  <a:schemeClr val="bg1"/>
                </a:solidFill>
              </a:rPr>
              <a:t>of </a:t>
            </a:r>
            <a:r>
              <a:rPr lang="en-US" sz="1000" smtClean="0">
                <a:solidFill>
                  <a:schemeClr val="bg1"/>
                </a:solidFill>
              </a:rPr>
              <a:t>Correction </a:t>
            </a:r>
            <a:r>
              <a:rPr lang="en-US" sz="1000" dirty="0">
                <a:solidFill>
                  <a:schemeClr val="bg1"/>
                </a:solidFill>
              </a:rPr>
              <a:t>(DOC)</a:t>
            </a:r>
          </a:p>
          <a:p>
            <a:r>
              <a:rPr lang="en-US" sz="1000" baseline="30000" dirty="0">
                <a:solidFill>
                  <a:schemeClr val="bg1"/>
                </a:solidFill>
              </a:rPr>
              <a:t>2</a:t>
            </a:r>
            <a:r>
              <a:rPr lang="en-US" sz="1000" dirty="0">
                <a:solidFill>
                  <a:schemeClr val="bg1"/>
                </a:solidFill>
              </a:rPr>
              <a:t> Hampden County Sheriff’s Department (HCSD)</a:t>
            </a:r>
          </a:p>
          <a:p>
            <a:r>
              <a:rPr lang="en-US" sz="1000" baseline="30000" dirty="0">
                <a:solidFill>
                  <a:schemeClr val="bg1"/>
                </a:solidFill>
              </a:rPr>
              <a:t>3</a:t>
            </a:r>
            <a:r>
              <a:rPr lang="en-US" sz="1000" dirty="0">
                <a:solidFill>
                  <a:schemeClr val="bg1"/>
                </a:solidFill>
              </a:rPr>
              <a:t> Female dual status commitments (civil commitment and bail set pursuant to a criminal case) are committed to the Massachusetts Correctional Institution (MCI) in Framingham, where they are housed in a separate unit from the general population and participate in a treatment program offered at the facility called “First Steps.” If bail is paid, the individual is transferred to a different Section 35 facility for women.</a:t>
            </a:r>
          </a:p>
          <a:p>
            <a:r>
              <a:rPr lang="en-US" sz="1000" baseline="30000" dirty="0">
                <a:solidFill>
                  <a:schemeClr val="bg1"/>
                </a:solidFill>
              </a:rPr>
              <a:t>4</a:t>
            </a:r>
            <a:r>
              <a:rPr lang="en-US" sz="1000" dirty="0">
                <a:solidFill>
                  <a:schemeClr val="bg1"/>
                </a:solidFill>
              </a:rPr>
              <a:t> Acute Treatment Services (ATS) and Clinical Stabilization Services (</a:t>
            </a:r>
            <a:r>
              <a:rPr lang="en-US" sz="1000" dirty="0" err="1">
                <a:solidFill>
                  <a:schemeClr val="bg1"/>
                </a:solidFill>
              </a:rPr>
              <a:t>CSS</a:t>
            </a:r>
            <a:r>
              <a:rPr lang="en-US" sz="1000" dirty="0">
                <a:solidFill>
                  <a:schemeClr val="bg1"/>
                </a:solidFill>
              </a:rPr>
              <a:t>) (See Appendix F for additional details)</a:t>
            </a:r>
          </a:p>
          <a:p>
            <a:r>
              <a:rPr lang="en-US" sz="1000" baseline="30000" dirty="0">
                <a:solidFill>
                  <a:schemeClr val="bg1"/>
                </a:solidFill>
              </a:rPr>
              <a:t>5</a:t>
            </a:r>
            <a:r>
              <a:rPr lang="en-US" sz="1000" dirty="0">
                <a:solidFill>
                  <a:schemeClr val="bg1"/>
                </a:solidFill>
              </a:rPr>
              <a:t> In January 2016, Governor Baker signed Chapter 8 of the Acts of 2016 (</a:t>
            </a:r>
            <a:r>
              <a:rPr lang="en-US" sz="1000" dirty="0">
                <a:solidFill>
                  <a:schemeClr val="bg1"/>
                </a:solidFill>
                <a:hlinkClick r:id="rId3"/>
              </a:rPr>
              <a:t>https://malegislature.gov/Laws/SessionLaws/Acts/2016/Chapter8</a:t>
            </a:r>
            <a:r>
              <a:rPr lang="en-US" sz="1000" dirty="0">
                <a:solidFill>
                  <a:schemeClr val="bg1"/>
                </a:solidFill>
              </a:rPr>
              <a:t>). Under this law, women who are civilly committed under Section 35 may no longer be sent to MCI-Framingham. To ensure the closure did not reduce the availability of treatment capacity for civilly committed women, EOHHS created the DMH WRAP 45 bed treatment program and a 32 bed treatment program at Shattuck Hospital. The WRAP is funded by a state appropriation to the Department of Mental Health.</a:t>
            </a:r>
          </a:p>
        </p:txBody>
      </p:sp>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14</a:t>
            </a:fld>
            <a:endParaRPr lang="en-US" dirty="0">
              <a:latin typeface="+mj-lt"/>
            </a:endParaRPr>
          </a:p>
        </p:txBody>
      </p:sp>
    </p:spTree>
    <p:extLst>
      <p:ext uri="{BB962C8B-B14F-4D97-AF65-F5344CB8AC3E}">
        <p14:creationId xmlns:p14="http://schemas.microsoft.com/office/powerpoint/2010/main" val="3723184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90600" y="914400"/>
            <a:ext cx="7162800" cy="4419600"/>
            <a:chOff x="990600" y="1295400"/>
            <a:chExt cx="7162800" cy="4419600"/>
          </a:xfrm>
        </p:grpSpPr>
        <p:grpSp>
          <p:nvGrpSpPr>
            <p:cNvPr id="3" name="Group 2"/>
            <p:cNvGrpSpPr/>
            <p:nvPr/>
          </p:nvGrpSpPr>
          <p:grpSpPr>
            <a:xfrm>
              <a:off x="990600" y="1295400"/>
              <a:ext cx="7162800" cy="4419600"/>
              <a:chOff x="990600" y="1295400"/>
              <a:chExt cx="7162800" cy="4419600"/>
            </a:xfrm>
          </p:grpSpPr>
          <p:pic>
            <p:nvPicPr>
              <p:cNvPr id="11" name="Picture 10"/>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7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90600" y="1295400"/>
                <a:ext cx="7086600" cy="4419600"/>
              </a:xfrm>
              <a:prstGeom prst="rect">
                <a:avLst/>
              </a:prstGeom>
            </p:spPr>
          </p:pic>
          <p:grpSp>
            <p:nvGrpSpPr>
              <p:cNvPr id="16" name="Group 15"/>
              <p:cNvGrpSpPr/>
              <p:nvPr/>
            </p:nvGrpSpPr>
            <p:grpSpPr>
              <a:xfrm>
                <a:off x="2895600" y="3380601"/>
                <a:ext cx="2133600" cy="276999"/>
                <a:chOff x="2895600" y="3380601"/>
                <a:chExt cx="2133600" cy="276999"/>
              </a:xfrm>
            </p:grpSpPr>
            <p:sp>
              <p:nvSpPr>
                <p:cNvPr id="12" name="Isosceles Triangle 11"/>
                <p:cNvSpPr>
                  <a:spLocks noChangeAspect="1"/>
                </p:cNvSpPr>
                <p:nvPr/>
              </p:nvSpPr>
              <p:spPr>
                <a:xfrm>
                  <a:off x="2895600" y="3455822"/>
                  <a:ext cx="49378" cy="49378"/>
                </a:xfrm>
                <a:prstGeom prst="triangle">
                  <a:avLst/>
                </a:prstGeom>
                <a:solidFill>
                  <a:srgbClr val="FFC000"/>
                </a:solidFill>
                <a:ln w="3810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95600" y="3380601"/>
                  <a:ext cx="2133600" cy="276999"/>
                </a:xfrm>
                <a:prstGeom prst="rect">
                  <a:avLst/>
                </a:prstGeom>
              </p:spPr>
              <p:txBody>
                <a:bodyPr wrap="square">
                  <a:spAutoFit/>
                </a:bodyPr>
                <a:lstStyle/>
                <a:p>
                  <a:r>
                    <a:rPr lang="en-US" sz="600" b="1" dirty="0"/>
                    <a:t>Stonybrook Stabilization and Treatment</a:t>
                  </a:r>
                  <a:br>
                    <a:rPr lang="en-US" sz="600" b="1" dirty="0"/>
                  </a:br>
                  <a:r>
                    <a:rPr lang="en-US" sz="600" b="1" dirty="0"/>
                    <a:t>Center (Springfield)</a:t>
                  </a:r>
                  <a:endParaRPr lang="en-US" sz="600" dirty="0"/>
                </a:p>
              </p:txBody>
            </p:sp>
          </p:grpSp>
          <p:grpSp>
            <p:nvGrpSpPr>
              <p:cNvPr id="45" name="Group 44"/>
              <p:cNvGrpSpPr/>
              <p:nvPr/>
            </p:nvGrpSpPr>
            <p:grpSpPr>
              <a:xfrm>
                <a:off x="5867400" y="3429000"/>
                <a:ext cx="2133600" cy="276999"/>
                <a:chOff x="2895600" y="3437556"/>
                <a:chExt cx="2133600" cy="276999"/>
              </a:xfrm>
            </p:grpSpPr>
            <p:sp>
              <p:nvSpPr>
                <p:cNvPr id="46" name="Isosceles Triangle 45"/>
                <p:cNvSpPr>
                  <a:spLocks noChangeAspect="1"/>
                </p:cNvSpPr>
                <p:nvPr/>
              </p:nvSpPr>
              <p:spPr>
                <a:xfrm>
                  <a:off x="2895600" y="3505200"/>
                  <a:ext cx="49378" cy="49378"/>
                </a:xfrm>
                <a:prstGeom prst="triangle">
                  <a:avLst/>
                </a:prstGeom>
                <a:solidFill>
                  <a:srgbClr val="FFC000"/>
                </a:solidFill>
                <a:ln w="3810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895600" y="3437556"/>
                  <a:ext cx="2133600" cy="276999"/>
                </a:xfrm>
                <a:prstGeom prst="rect">
                  <a:avLst/>
                </a:prstGeom>
              </p:spPr>
              <p:txBody>
                <a:bodyPr wrap="square">
                  <a:spAutoFit/>
                </a:bodyPr>
                <a:lstStyle/>
                <a:p>
                  <a:r>
                    <a:rPr lang="en-US" sz="600" b="1" dirty="0"/>
                    <a:t>Men’s Addiction Treatment</a:t>
                  </a:r>
                  <a:br>
                    <a:rPr lang="en-US" sz="600" b="1" dirty="0"/>
                  </a:br>
                  <a:r>
                    <a:rPr lang="en-US" sz="600" b="1" dirty="0"/>
                    <a:t>Center (MATC)</a:t>
                  </a:r>
                  <a:endParaRPr lang="en-US" sz="600" dirty="0"/>
                </a:p>
              </p:txBody>
            </p:sp>
          </p:grpSp>
          <p:grpSp>
            <p:nvGrpSpPr>
              <p:cNvPr id="52" name="Group 51"/>
              <p:cNvGrpSpPr/>
              <p:nvPr/>
            </p:nvGrpSpPr>
            <p:grpSpPr>
              <a:xfrm>
                <a:off x="3124200" y="3152001"/>
                <a:ext cx="2133600" cy="276999"/>
                <a:chOff x="2895600" y="3389157"/>
                <a:chExt cx="2133600" cy="276999"/>
              </a:xfrm>
            </p:grpSpPr>
            <p:sp>
              <p:nvSpPr>
                <p:cNvPr id="53" name="Isosceles Triangle 52"/>
                <p:cNvSpPr>
                  <a:spLocks noChangeAspect="1"/>
                </p:cNvSpPr>
                <p:nvPr/>
              </p:nvSpPr>
              <p:spPr>
                <a:xfrm>
                  <a:off x="2895600" y="3464378"/>
                  <a:ext cx="49378" cy="49378"/>
                </a:xfrm>
                <a:prstGeom prst="triangle">
                  <a:avLst/>
                </a:prstGeom>
                <a:solidFill>
                  <a:srgbClr val="FFC000"/>
                </a:solidFill>
                <a:ln w="3810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895600" y="3389157"/>
                  <a:ext cx="2133600" cy="276999"/>
                </a:xfrm>
                <a:prstGeom prst="rect">
                  <a:avLst/>
                </a:prstGeom>
              </p:spPr>
              <p:txBody>
                <a:bodyPr wrap="square" anchor="t">
                  <a:spAutoFit/>
                </a:bodyPr>
                <a:lstStyle/>
                <a:p>
                  <a:r>
                    <a:rPr lang="en-US" sz="600" b="1" dirty="0"/>
                    <a:t>Stonybrook Stabilization and Treatment</a:t>
                  </a:r>
                  <a:br>
                    <a:rPr lang="en-US" sz="600" b="1" dirty="0"/>
                  </a:br>
                  <a:r>
                    <a:rPr lang="en-US" sz="600" b="1" dirty="0"/>
                    <a:t>Center (Ludlow)</a:t>
                  </a:r>
                  <a:endParaRPr lang="en-US" sz="600" dirty="0"/>
                </a:p>
              </p:txBody>
            </p:sp>
          </p:grpSp>
          <p:grpSp>
            <p:nvGrpSpPr>
              <p:cNvPr id="55" name="Group 54"/>
              <p:cNvGrpSpPr/>
              <p:nvPr/>
            </p:nvGrpSpPr>
            <p:grpSpPr>
              <a:xfrm>
                <a:off x="5105400" y="2787134"/>
                <a:ext cx="2133600" cy="184666"/>
                <a:chOff x="2895600" y="3453689"/>
                <a:chExt cx="2133600" cy="184666"/>
              </a:xfrm>
            </p:grpSpPr>
            <p:sp>
              <p:nvSpPr>
                <p:cNvPr id="56" name="Isosceles Triangle 55"/>
                <p:cNvSpPr>
                  <a:spLocks noChangeAspect="1"/>
                </p:cNvSpPr>
                <p:nvPr/>
              </p:nvSpPr>
              <p:spPr>
                <a:xfrm>
                  <a:off x="2895600" y="3512777"/>
                  <a:ext cx="49378" cy="49378"/>
                </a:xfrm>
                <a:prstGeom prst="triangle">
                  <a:avLst/>
                </a:prstGeom>
                <a:solidFill>
                  <a:srgbClr val="FFC000"/>
                </a:solidFill>
                <a:ln w="3810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895600" y="3453689"/>
                  <a:ext cx="2133600" cy="184666"/>
                </a:xfrm>
                <a:prstGeom prst="rect">
                  <a:avLst/>
                </a:prstGeom>
              </p:spPr>
              <p:txBody>
                <a:bodyPr wrap="square" anchor="t">
                  <a:spAutoFit/>
                </a:bodyPr>
                <a:lstStyle/>
                <a:p>
                  <a:r>
                    <a:rPr lang="en-US" sz="600" b="1" dirty="0"/>
                    <a:t>MCI-Framingham First Step Program</a:t>
                  </a:r>
                  <a:endParaRPr lang="en-US" sz="600" dirty="0"/>
                </a:p>
              </p:txBody>
            </p:sp>
          </p:grpSp>
          <p:grpSp>
            <p:nvGrpSpPr>
              <p:cNvPr id="58" name="Group 57"/>
              <p:cNvGrpSpPr/>
              <p:nvPr/>
            </p:nvGrpSpPr>
            <p:grpSpPr>
              <a:xfrm>
                <a:off x="5715000" y="2923401"/>
                <a:ext cx="2133600" cy="276999"/>
                <a:chOff x="2895600" y="3345223"/>
                <a:chExt cx="2133600" cy="276999"/>
              </a:xfrm>
            </p:grpSpPr>
            <p:sp>
              <p:nvSpPr>
                <p:cNvPr id="59" name="Isosceles Triangle 58"/>
                <p:cNvSpPr>
                  <a:spLocks noChangeAspect="1"/>
                </p:cNvSpPr>
                <p:nvPr/>
              </p:nvSpPr>
              <p:spPr>
                <a:xfrm>
                  <a:off x="2895600" y="3412867"/>
                  <a:ext cx="49378" cy="49378"/>
                </a:xfrm>
                <a:prstGeom prst="triangle">
                  <a:avLst/>
                </a:prstGeom>
                <a:solidFill>
                  <a:srgbClr val="FFC000"/>
                </a:solidFill>
                <a:ln w="3810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895600" y="3345223"/>
                  <a:ext cx="2133600" cy="276999"/>
                </a:xfrm>
                <a:prstGeom prst="rect">
                  <a:avLst/>
                </a:prstGeom>
              </p:spPr>
              <p:txBody>
                <a:bodyPr wrap="square">
                  <a:spAutoFit/>
                </a:bodyPr>
                <a:lstStyle/>
                <a:p>
                  <a:r>
                    <a:rPr lang="en-US" sz="600" b="1" dirty="0"/>
                    <a:t>High Point Treatment Center</a:t>
                  </a:r>
                  <a:br>
                    <a:rPr lang="en-US" sz="600" b="1" dirty="0"/>
                  </a:br>
                  <a:r>
                    <a:rPr lang="en-US" sz="600" b="1" dirty="0"/>
                    <a:t>at Shattuck Hospital (</a:t>
                  </a:r>
                  <a:r>
                    <a:rPr lang="en-US" sz="600" b="1" dirty="0" err="1"/>
                    <a:t>HPTC</a:t>
                  </a:r>
                  <a:r>
                    <a:rPr lang="en-US" sz="600" b="1" dirty="0"/>
                    <a:t>)</a:t>
                  </a:r>
                  <a:endParaRPr lang="en-US" sz="600" dirty="0"/>
                </a:p>
              </p:txBody>
            </p:sp>
          </p:grpSp>
          <p:grpSp>
            <p:nvGrpSpPr>
              <p:cNvPr id="62" name="Group 61"/>
              <p:cNvGrpSpPr/>
              <p:nvPr/>
            </p:nvGrpSpPr>
            <p:grpSpPr>
              <a:xfrm>
                <a:off x="6553200" y="3990201"/>
                <a:ext cx="1524000" cy="276999"/>
                <a:chOff x="2895600" y="3437556"/>
                <a:chExt cx="1524000" cy="276999"/>
              </a:xfrm>
            </p:grpSpPr>
            <p:sp>
              <p:nvSpPr>
                <p:cNvPr id="64" name="Rectangle 63"/>
                <p:cNvSpPr/>
                <p:nvPr/>
              </p:nvSpPr>
              <p:spPr>
                <a:xfrm>
                  <a:off x="2895600" y="3437556"/>
                  <a:ext cx="1524000" cy="276999"/>
                </a:xfrm>
                <a:prstGeom prst="rect">
                  <a:avLst/>
                </a:prstGeom>
              </p:spPr>
              <p:txBody>
                <a:bodyPr wrap="square">
                  <a:spAutoFit/>
                </a:bodyPr>
                <a:lstStyle/>
                <a:p>
                  <a:r>
                    <a:rPr lang="en-US" sz="600" b="1" dirty="0"/>
                    <a:t>Massachusetts Alcohol and Substance</a:t>
                  </a:r>
                  <a:br>
                    <a:rPr lang="en-US" sz="600" b="1" dirty="0"/>
                  </a:br>
                  <a:r>
                    <a:rPr lang="en-US" sz="600" b="1" dirty="0"/>
                    <a:t>Abuse Center (MASAC)</a:t>
                  </a:r>
                  <a:endParaRPr lang="en-US" sz="600" dirty="0"/>
                </a:p>
              </p:txBody>
            </p:sp>
            <p:sp>
              <p:nvSpPr>
                <p:cNvPr id="63" name="Isosceles Triangle 62"/>
                <p:cNvSpPr>
                  <a:spLocks noChangeAspect="1"/>
                </p:cNvSpPr>
                <p:nvPr/>
              </p:nvSpPr>
              <p:spPr>
                <a:xfrm>
                  <a:off x="2895600" y="3512777"/>
                  <a:ext cx="49378" cy="49378"/>
                </a:xfrm>
                <a:prstGeom prst="triangle">
                  <a:avLst/>
                </a:prstGeom>
                <a:solidFill>
                  <a:srgbClr val="FFC000"/>
                </a:solidFill>
                <a:ln w="3810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6019800" y="4495800"/>
                <a:ext cx="2133600" cy="276999"/>
                <a:chOff x="2819400" y="3485955"/>
                <a:chExt cx="2133600" cy="276999"/>
              </a:xfrm>
            </p:grpSpPr>
            <p:sp>
              <p:nvSpPr>
                <p:cNvPr id="66" name="Isosceles Triangle 65"/>
                <p:cNvSpPr>
                  <a:spLocks noChangeAspect="1"/>
                </p:cNvSpPr>
                <p:nvPr/>
              </p:nvSpPr>
              <p:spPr>
                <a:xfrm>
                  <a:off x="2819400" y="3553599"/>
                  <a:ext cx="49378" cy="49378"/>
                </a:xfrm>
                <a:prstGeom prst="triangle">
                  <a:avLst/>
                </a:prstGeom>
                <a:solidFill>
                  <a:srgbClr val="FFC000"/>
                </a:solidFill>
                <a:ln w="3810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819400" y="3485955"/>
                  <a:ext cx="2133600" cy="276999"/>
                </a:xfrm>
                <a:prstGeom prst="rect">
                  <a:avLst/>
                </a:prstGeom>
              </p:spPr>
              <p:txBody>
                <a:bodyPr wrap="square">
                  <a:spAutoFit/>
                </a:bodyPr>
                <a:lstStyle/>
                <a:p>
                  <a:r>
                    <a:rPr lang="en-US" sz="600" b="1" dirty="0"/>
                    <a:t>Women’s Addiction Treatment</a:t>
                  </a:r>
                  <a:br>
                    <a:rPr lang="en-US" sz="600" b="1" dirty="0"/>
                  </a:br>
                  <a:r>
                    <a:rPr lang="en-US" sz="600" b="1" dirty="0"/>
                    <a:t>Center (WATC)</a:t>
                  </a:r>
                  <a:endParaRPr lang="en-US" sz="600" dirty="0"/>
                </a:p>
              </p:txBody>
            </p:sp>
          </p:grpSp>
          <p:grpSp>
            <p:nvGrpSpPr>
              <p:cNvPr id="68" name="Group 67"/>
              <p:cNvGrpSpPr/>
              <p:nvPr/>
            </p:nvGrpSpPr>
            <p:grpSpPr>
              <a:xfrm>
                <a:off x="5715000" y="3837801"/>
                <a:ext cx="2133600" cy="276999"/>
                <a:chOff x="2819400" y="3421423"/>
                <a:chExt cx="2133600" cy="276999"/>
              </a:xfrm>
            </p:grpSpPr>
            <p:sp>
              <p:nvSpPr>
                <p:cNvPr id="70" name="Rectangle 69"/>
                <p:cNvSpPr/>
                <p:nvPr/>
              </p:nvSpPr>
              <p:spPr>
                <a:xfrm>
                  <a:off x="2819400" y="3421423"/>
                  <a:ext cx="2133600" cy="276999"/>
                </a:xfrm>
                <a:prstGeom prst="rect">
                  <a:avLst/>
                </a:prstGeom>
              </p:spPr>
              <p:txBody>
                <a:bodyPr wrap="square">
                  <a:spAutoFit/>
                </a:bodyPr>
                <a:lstStyle/>
                <a:p>
                  <a:r>
                    <a:rPr lang="en-US" sz="600" b="1" dirty="0"/>
                    <a:t>Women’s Recovery from Addiction</a:t>
                  </a:r>
                  <a:br>
                    <a:rPr lang="en-US" sz="600" b="1" dirty="0"/>
                  </a:br>
                  <a:r>
                    <a:rPr lang="en-US" sz="600" b="1" dirty="0"/>
                    <a:t>Program (WRAP)</a:t>
                  </a:r>
                  <a:endParaRPr lang="en-US" sz="600" dirty="0"/>
                </a:p>
              </p:txBody>
            </p:sp>
            <p:sp>
              <p:nvSpPr>
                <p:cNvPr id="69" name="Isosceles Triangle 68"/>
                <p:cNvSpPr>
                  <a:spLocks noChangeAspect="1"/>
                </p:cNvSpPr>
                <p:nvPr/>
              </p:nvSpPr>
              <p:spPr>
                <a:xfrm>
                  <a:off x="2819400" y="3496644"/>
                  <a:ext cx="49378" cy="49378"/>
                </a:xfrm>
                <a:prstGeom prst="triangle">
                  <a:avLst/>
                </a:prstGeom>
                <a:solidFill>
                  <a:srgbClr val="FFC000"/>
                </a:solidFill>
                <a:ln w="3810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p:cNvSpPr txBox="1"/>
            <p:nvPr/>
          </p:nvSpPr>
          <p:spPr>
            <a:xfrm>
              <a:off x="1981200" y="1295400"/>
              <a:ext cx="3915046" cy="369332"/>
            </a:xfrm>
            <a:prstGeom prst="rect">
              <a:avLst/>
            </a:prstGeom>
            <a:noFill/>
          </p:spPr>
          <p:txBody>
            <a:bodyPr wrap="none" rtlCol="0">
              <a:spAutoFit/>
            </a:bodyPr>
            <a:lstStyle/>
            <a:p>
              <a:r>
                <a:rPr lang="en-US" b="1" dirty="0"/>
                <a:t>Massachusetts Section 35 Facilities</a:t>
              </a:r>
            </a:p>
          </p:txBody>
        </p:sp>
      </p:grpSp>
      <p:sp>
        <p:nvSpPr>
          <p:cNvPr id="34" name="TextBox 33"/>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Section 35 Facilities and Current Capacity (cont.)</a:t>
            </a:r>
          </a:p>
        </p:txBody>
      </p:sp>
      <p:sp>
        <p:nvSpPr>
          <p:cNvPr id="5" name="TextBox 4"/>
          <p:cNvSpPr txBox="1"/>
          <p:nvPr/>
        </p:nvSpPr>
        <p:spPr>
          <a:xfrm>
            <a:off x="1676400" y="4539734"/>
            <a:ext cx="2438400" cy="184666"/>
          </a:xfrm>
          <a:prstGeom prst="rect">
            <a:avLst/>
          </a:prstGeom>
          <a:noFill/>
          <a:ln>
            <a:noFill/>
          </a:ln>
        </p:spPr>
        <p:txBody>
          <a:bodyPr wrap="square" rtlCol="0">
            <a:spAutoFit/>
          </a:bodyPr>
          <a:lstStyle/>
          <a:p>
            <a:r>
              <a:rPr lang="en-US" sz="600" dirty="0"/>
              <a:t>  0                                             25                                         50 miles</a:t>
            </a:r>
          </a:p>
        </p:txBody>
      </p:sp>
      <p:sp>
        <p:nvSpPr>
          <p:cNvPr id="25" name="Freeform 24"/>
          <p:cNvSpPr/>
          <p:nvPr/>
        </p:nvSpPr>
        <p:spPr>
          <a:xfrm rot="10800000">
            <a:off x="1828801" y="4519612"/>
            <a:ext cx="1905001" cy="52388"/>
          </a:xfrm>
          <a:custGeom>
            <a:avLst/>
            <a:gdLst>
              <a:gd name="connsiteX0" fmla="*/ 0 w 819150"/>
              <a:gd name="connsiteY0" fmla="*/ 0 h 319088"/>
              <a:gd name="connsiteX1" fmla="*/ 0 w 819150"/>
              <a:gd name="connsiteY1" fmla="*/ 319088 h 319088"/>
              <a:gd name="connsiteX2" fmla="*/ 819150 w 819150"/>
              <a:gd name="connsiteY2" fmla="*/ 319088 h 319088"/>
              <a:gd name="connsiteX3" fmla="*/ 819150 w 819150"/>
              <a:gd name="connsiteY3" fmla="*/ 28575 h 319088"/>
            </a:gdLst>
            <a:ahLst/>
            <a:cxnLst>
              <a:cxn ang="0">
                <a:pos x="connsiteX0" y="connsiteY0"/>
              </a:cxn>
              <a:cxn ang="0">
                <a:pos x="connsiteX1" y="connsiteY1"/>
              </a:cxn>
              <a:cxn ang="0">
                <a:pos x="connsiteX2" y="connsiteY2"/>
              </a:cxn>
              <a:cxn ang="0">
                <a:pos x="connsiteX3" y="connsiteY3"/>
              </a:cxn>
            </a:cxnLst>
            <a:rect l="l" t="t" r="r" b="b"/>
            <a:pathLst>
              <a:path w="819150" h="319088">
                <a:moveTo>
                  <a:pt x="0" y="0"/>
                </a:moveTo>
                <a:lnTo>
                  <a:pt x="0" y="319088"/>
                </a:lnTo>
                <a:lnTo>
                  <a:pt x="819150" y="319088"/>
                </a:lnTo>
                <a:lnTo>
                  <a:pt x="819150" y="28575"/>
                </a:lnTo>
              </a:path>
            </a:pathLst>
          </a:cu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9" name="Freeform 28"/>
          <p:cNvSpPr/>
          <p:nvPr/>
        </p:nvSpPr>
        <p:spPr>
          <a:xfrm>
            <a:off x="2819400" y="4519612"/>
            <a:ext cx="0" cy="52388"/>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35"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15</a:t>
            </a:fld>
            <a:endParaRPr lang="en-US" dirty="0">
              <a:latin typeface="+mj-lt"/>
            </a:endParaRPr>
          </a:p>
        </p:txBody>
      </p:sp>
    </p:spTree>
    <p:extLst>
      <p:ext uri="{BB962C8B-B14F-4D97-AF65-F5344CB8AC3E}">
        <p14:creationId xmlns:p14="http://schemas.microsoft.com/office/powerpoint/2010/main" val="1687029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Section 35 Facilities’ Treatment Options and Length of Stay</a:t>
            </a:r>
          </a:p>
        </p:txBody>
      </p:sp>
      <p:graphicFrame>
        <p:nvGraphicFramePr>
          <p:cNvPr id="4" name="Table 3">
            <a:extLst>
              <a:ext uri="{FF2B5EF4-FFF2-40B4-BE49-F238E27FC236}">
                <a16:creationId xmlns="" xmlns:a16="http://schemas.microsoft.com/office/drawing/2014/main" id="{43F63AF8-D818-4DC1-96FE-FFC19B6B6A93}"/>
              </a:ext>
            </a:extLst>
          </p:cNvPr>
          <p:cNvGraphicFramePr>
            <a:graphicFrameLocks noGrp="1"/>
          </p:cNvGraphicFramePr>
          <p:nvPr>
            <p:extLst>
              <p:ext uri="{D42A27DB-BD31-4B8C-83A1-F6EECF244321}">
                <p14:modId xmlns:p14="http://schemas.microsoft.com/office/powerpoint/2010/main" val="2589342581"/>
              </p:ext>
            </p:extLst>
          </p:nvPr>
        </p:nvGraphicFramePr>
        <p:xfrm>
          <a:off x="137160" y="685800"/>
          <a:ext cx="8884918" cy="5473408"/>
        </p:xfrm>
        <a:graphic>
          <a:graphicData uri="http://schemas.openxmlformats.org/drawingml/2006/table">
            <a:tbl>
              <a:tblPr firstRow="1" bandRow="1">
                <a:tableStyleId>{5C22544A-7EE6-4342-B048-85BDC9FD1C3A}</a:tableStyleId>
              </a:tblPr>
              <a:tblGrid>
                <a:gridCol w="1386840">
                  <a:extLst>
                    <a:ext uri="{9D8B030D-6E8A-4147-A177-3AD203B41FA5}">
                      <a16:colId xmlns="" xmlns:a16="http://schemas.microsoft.com/office/drawing/2014/main" val="226033911"/>
                    </a:ext>
                  </a:extLst>
                </a:gridCol>
                <a:gridCol w="1295400">
                  <a:extLst>
                    <a:ext uri="{9D8B030D-6E8A-4147-A177-3AD203B41FA5}">
                      <a16:colId xmlns="" xmlns:a16="http://schemas.microsoft.com/office/drawing/2014/main" val="2604268681"/>
                    </a:ext>
                  </a:extLst>
                </a:gridCol>
                <a:gridCol w="1295400">
                  <a:extLst>
                    <a:ext uri="{9D8B030D-6E8A-4147-A177-3AD203B41FA5}">
                      <a16:colId xmlns="" xmlns:a16="http://schemas.microsoft.com/office/drawing/2014/main" val="3250306318"/>
                    </a:ext>
                  </a:extLst>
                </a:gridCol>
                <a:gridCol w="1905000">
                  <a:extLst>
                    <a:ext uri="{9D8B030D-6E8A-4147-A177-3AD203B41FA5}">
                      <a16:colId xmlns="" xmlns:a16="http://schemas.microsoft.com/office/drawing/2014/main" val="602977297"/>
                    </a:ext>
                  </a:extLst>
                </a:gridCol>
                <a:gridCol w="2164078">
                  <a:extLst>
                    <a:ext uri="{9D8B030D-6E8A-4147-A177-3AD203B41FA5}">
                      <a16:colId xmlns="" xmlns:a16="http://schemas.microsoft.com/office/drawing/2014/main" val="378985364"/>
                    </a:ext>
                  </a:extLst>
                </a:gridCol>
                <a:gridCol w="838200">
                  <a:extLst>
                    <a:ext uri="{9D8B030D-6E8A-4147-A177-3AD203B41FA5}">
                      <a16:colId xmlns="" xmlns:a16="http://schemas.microsoft.com/office/drawing/2014/main" val="133299879"/>
                    </a:ext>
                  </a:extLst>
                </a:gridCol>
              </a:tblGrid>
              <a:tr h="365760">
                <a:tc>
                  <a:txBody>
                    <a:bodyPr/>
                    <a:lstStyle/>
                    <a:p>
                      <a:pPr algn="ctr"/>
                      <a:r>
                        <a:rPr lang="en-US" sz="900" dirty="0">
                          <a:solidFill>
                            <a:schemeClr val="tx1"/>
                          </a:solidFill>
                          <a:latin typeface="+mj-lt"/>
                        </a:rPr>
                        <a:t>Facility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900" dirty="0">
                          <a:solidFill>
                            <a:schemeClr val="tx1"/>
                          </a:solidFill>
                          <a:latin typeface="+mj-lt"/>
                        </a:rPr>
                        <a:t>Medication Options for Detoxification*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900" dirty="0">
                          <a:solidFill>
                            <a:schemeClr val="tx1"/>
                          </a:solidFill>
                          <a:latin typeface="+mj-lt"/>
                        </a:rPr>
                        <a:t>Options for Induction on MAT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900" dirty="0">
                          <a:solidFill>
                            <a:schemeClr val="tx1"/>
                          </a:solidFill>
                          <a:latin typeface="+mj-lt"/>
                        </a:rPr>
                        <a:t>Access to Counseling/ Group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900" dirty="0">
                          <a:solidFill>
                            <a:schemeClr val="tx1"/>
                          </a:solidFill>
                          <a:latin typeface="+mj-lt"/>
                        </a:rPr>
                        <a:t>Discharge Planning/ Aftercare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900" dirty="0">
                          <a:solidFill>
                            <a:schemeClr val="tx1"/>
                          </a:solidFill>
                          <a:latin typeface="+mj-lt"/>
                        </a:rPr>
                        <a:t>Avg. Length of Stay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3636667852"/>
                  </a:ext>
                </a:extLst>
              </a:tr>
              <a:tr h="457200">
                <a:tc>
                  <a:txBody>
                    <a:bodyPr/>
                    <a:lstStyle/>
                    <a:p>
                      <a:r>
                        <a:rPr lang="en-US" sz="800" b="0" dirty="0">
                          <a:solidFill>
                            <a:schemeClr val="tx1"/>
                          </a:solidFill>
                          <a:latin typeface="+mj-lt"/>
                        </a:rPr>
                        <a:t>High Point Women’s Addiction Treatment Center (WATC)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3">
                  <a:txBody>
                    <a:bodyPr/>
                    <a:lstStyle/>
                    <a:p>
                      <a:pPr marL="114300" indent="-114300">
                        <a:buFont typeface="Arial" panose="020B0604020202020204" pitchFamily="34" charset="0"/>
                        <a:buChar char="•"/>
                      </a:pPr>
                      <a:r>
                        <a:rPr lang="en-US" sz="700" dirty="0">
                          <a:solidFill>
                            <a:schemeClr val="tx1"/>
                          </a:solidFill>
                        </a:rPr>
                        <a:t>Methadone</a:t>
                      </a:r>
                      <a:endParaRPr lang="en-US" sz="700" kern="1200" dirty="0">
                        <a:solidFill>
                          <a:schemeClr val="tx1"/>
                        </a:solidFill>
                        <a:latin typeface="+mn-lt"/>
                        <a:ea typeface="+mn-ea"/>
                        <a:cs typeface="+mn-cs"/>
                      </a:endParaRPr>
                    </a:p>
                    <a:p>
                      <a:pPr marL="114300" indent="-114300">
                        <a:buFont typeface="Arial" panose="020B0604020202020204" pitchFamily="34" charset="0"/>
                        <a:buChar char="•"/>
                      </a:pPr>
                      <a:r>
                        <a:rPr lang="en-US" sz="700" kern="1200" dirty="0">
                          <a:solidFill>
                            <a:schemeClr val="tx1"/>
                          </a:solidFill>
                          <a:latin typeface="+mn-lt"/>
                          <a:ea typeface="+mn-ea"/>
                          <a:cs typeface="+mn-cs"/>
                        </a:rPr>
                        <a:t>Buprenorphine</a:t>
                      </a:r>
                    </a:p>
                    <a:p>
                      <a:pPr marL="114300" indent="-114300">
                        <a:buFont typeface="Arial" panose="020B0604020202020204" pitchFamily="34" charset="0"/>
                        <a:buChar char="•"/>
                      </a:pPr>
                      <a:r>
                        <a:rPr lang="en-US" sz="700" kern="1200" dirty="0">
                          <a:solidFill>
                            <a:schemeClr val="tx1"/>
                          </a:solidFill>
                          <a:latin typeface="+mn-lt"/>
                          <a:ea typeface="+mn-ea"/>
                          <a:cs typeface="+mn-cs"/>
                        </a:rPr>
                        <a:t>Additional medications</a:t>
                      </a:r>
                      <a:r>
                        <a:rPr lang="en-US" sz="700" kern="1200" baseline="0" dirty="0">
                          <a:solidFill>
                            <a:schemeClr val="tx1"/>
                          </a:solidFill>
                          <a:latin typeface="+mn-lt"/>
                          <a:ea typeface="+mn-ea"/>
                          <a:cs typeface="+mn-cs"/>
                        </a:rPr>
                        <a:t> (</a:t>
                      </a:r>
                      <a:r>
                        <a:rPr lang="en-US" sz="700" kern="1200" dirty="0">
                          <a:solidFill>
                            <a:schemeClr val="tx1"/>
                          </a:solidFill>
                          <a:latin typeface="+mn-lt"/>
                          <a:ea typeface="+mn-ea"/>
                          <a:cs typeface="+mn-cs"/>
                        </a:rPr>
                        <a:t>Clonidine,</a:t>
                      </a:r>
                      <a:r>
                        <a:rPr lang="en-US" sz="700" kern="1200" baseline="0" dirty="0">
                          <a:solidFill>
                            <a:schemeClr val="tx1"/>
                          </a:solidFill>
                          <a:latin typeface="+mn-lt"/>
                          <a:ea typeface="+mn-ea"/>
                          <a:cs typeface="+mn-cs"/>
                        </a:rPr>
                        <a:t> </a:t>
                      </a:r>
                      <a:r>
                        <a:rPr lang="en-US" sz="700" kern="1200" dirty="0" err="1">
                          <a:solidFill>
                            <a:schemeClr val="tx1"/>
                          </a:solidFill>
                          <a:latin typeface="+mn-lt"/>
                          <a:ea typeface="+mn-ea"/>
                          <a:cs typeface="+mn-cs"/>
                        </a:rPr>
                        <a:t>Chlordiazepoxide</a:t>
                      </a:r>
                      <a:r>
                        <a:rPr lang="en-US" sz="700" kern="1200" dirty="0">
                          <a:solidFill>
                            <a:schemeClr val="tx1"/>
                          </a:solidFill>
                          <a:latin typeface="+mn-lt"/>
                          <a:ea typeface="+mn-ea"/>
                          <a:cs typeface="+mn-cs"/>
                        </a:rPr>
                        <a:t>,</a:t>
                      </a:r>
                      <a:r>
                        <a:rPr lang="en-US" sz="700" kern="1200" baseline="0" dirty="0">
                          <a:solidFill>
                            <a:schemeClr val="tx1"/>
                          </a:solidFill>
                          <a:latin typeface="+mn-lt"/>
                          <a:ea typeface="+mn-ea"/>
                          <a:cs typeface="+mn-cs"/>
                        </a:rPr>
                        <a:t> </a:t>
                      </a:r>
                      <a:r>
                        <a:rPr lang="en-US" sz="700" kern="1200" dirty="0" err="1">
                          <a:solidFill>
                            <a:schemeClr val="tx1"/>
                          </a:solidFill>
                          <a:latin typeface="+mn-lt"/>
                          <a:ea typeface="+mn-ea"/>
                          <a:cs typeface="+mn-cs"/>
                        </a:rPr>
                        <a:t>Oxazepam</a:t>
                      </a:r>
                      <a:r>
                        <a:rPr lang="en-US" sz="700" kern="1200" dirty="0">
                          <a:solidFill>
                            <a:schemeClr val="tx1"/>
                          </a:solidFill>
                          <a:latin typeface="+mn-lt"/>
                          <a:ea typeface="+mn-ea"/>
                          <a:cs typeface="+mn-cs"/>
                        </a:rPr>
                        <a:t>, Phenobarbital)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3">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Methadone</a:t>
                      </a:r>
                    </a:p>
                    <a:p>
                      <a:pPr marL="114300" indent="-114300">
                        <a:buFont typeface="Arial" panose="020B0604020202020204" pitchFamily="34" charset="0"/>
                        <a:buChar char="•"/>
                      </a:pPr>
                      <a:r>
                        <a:rPr lang="en-US" sz="700" kern="1200" dirty="0">
                          <a:solidFill>
                            <a:schemeClr val="tx1"/>
                          </a:solidFill>
                          <a:latin typeface="+mn-lt"/>
                          <a:ea typeface="+mn-ea"/>
                          <a:cs typeface="+mn-cs"/>
                        </a:rPr>
                        <a:t>Buprenorphine</a:t>
                      </a:r>
                      <a:br>
                        <a:rPr lang="en-US" sz="700" kern="1200" dirty="0">
                          <a:solidFill>
                            <a:schemeClr val="tx1"/>
                          </a:solidFill>
                          <a:latin typeface="+mn-lt"/>
                          <a:ea typeface="+mn-ea"/>
                          <a:cs typeface="+mn-cs"/>
                        </a:rPr>
                      </a:br>
                      <a:r>
                        <a:rPr lang="en-US" sz="700" kern="1200" dirty="0">
                          <a:solidFill>
                            <a:schemeClr val="tx1"/>
                          </a:solidFill>
                          <a:latin typeface="+mn-lt"/>
                          <a:ea typeface="+mn-ea"/>
                          <a:cs typeface="+mn-cs"/>
                        </a:rPr>
                        <a:t>Naltrexone (oral &amp; inject.)</a:t>
                      </a:r>
                    </a:p>
                    <a:p>
                      <a:pPr marL="114300" indent="-114300">
                        <a:buFont typeface="Arial" panose="020B0604020202020204" pitchFamily="34" charset="0"/>
                        <a:buChar char="•"/>
                      </a:pPr>
                      <a:r>
                        <a:rPr lang="en-US" sz="700" kern="1200" dirty="0">
                          <a:solidFill>
                            <a:schemeClr val="tx1"/>
                          </a:solidFill>
                          <a:latin typeface="+mn-lt"/>
                          <a:ea typeface="+mn-ea"/>
                          <a:cs typeface="+mn-cs"/>
                        </a:rPr>
                        <a:t>Baclofen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3">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00" u="sng" kern="1200" dirty="0">
                          <a:solidFill>
                            <a:schemeClr val="tx1"/>
                          </a:solidFill>
                          <a:latin typeface="+mn-lt"/>
                          <a:ea typeface="+mn-ea"/>
                          <a:cs typeface="+mn-cs"/>
                        </a:rPr>
                        <a:t>ATS</a:t>
                      </a:r>
                    </a:p>
                    <a:p>
                      <a:pPr marL="114300" indent="-114300">
                        <a:buFont typeface="Arial" panose="020B0604020202020204" pitchFamily="34" charset="0"/>
                        <a:buChar char="•"/>
                      </a:pPr>
                      <a:r>
                        <a:rPr lang="en-US" sz="700" dirty="0">
                          <a:solidFill>
                            <a:schemeClr val="tx1"/>
                          </a:solidFill>
                          <a:latin typeface="+mj-lt"/>
                        </a:rPr>
                        <a:t>4 hours/day of psycho-educational  group sessions</a:t>
                      </a:r>
                    </a:p>
                    <a:p>
                      <a:pPr marL="114300" indent="-114300">
                        <a:buFont typeface="Arial" panose="020B0604020202020204" pitchFamily="34" charset="0"/>
                        <a:buChar char="•"/>
                      </a:pPr>
                      <a:r>
                        <a:rPr lang="en-US" sz="700" dirty="0">
                          <a:solidFill>
                            <a:schemeClr val="tx1"/>
                          </a:solidFill>
                          <a:latin typeface="+mj-lt"/>
                        </a:rPr>
                        <a:t>4 hours/week of group self help sessions</a:t>
                      </a:r>
                    </a:p>
                    <a:p>
                      <a:pPr marL="0" indent="0">
                        <a:buFont typeface="Arial" panose="020B0604020202020204" pitchFamily="34" charset="0"/>
                        <a:buNone/>
                      </a:pPr>
                      <a:r>
                        <a:rPr lang="en-US" sz="700" u="sng" kern="1200" dirty="0" err="1">
                          <a:solidFill>
                            <a:schemeClr val="tx1"/>
                          </a:solidFill>
                          <a:latin typeface="+mn-lt"/>
                          <a:ea typeface="+mn-ea"/>
                          <a:cs typeface="+mn-cs"/>
                        </a:rPr>
                        <a:t>CSS</a:t>
                      </a:r>
                      <a:endParaRPr lang="en-US" sz="700" u="sng" kern="1200" dirty="0">
                        <a:solidFill>
                          <a:schemeClr val="tx1"/>
                        </a:solidFill>
                        <a:latin typeface="+mn-lt"/>
                        <a:ea typeface="+mn-ea"/>
                        <a:cs typeface="+mn-cs"/>
                      </a:endParaRP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1200" dirty="0">
                          <a:solidFill>
                            <a:schemeClr val="tx1"/>
                          </a:solidFill>
                          <a:latin typeface="+mn-lt"/>
                          <a:ea typeface="+mn-ea"/>
                          <a:cs typeface="+mn-cs"/>
                        </a:rPr>
                        <a:t>3 hours/week of individualized</a:t>
                      </a:r>
                      <a:r>
                        <a:rPr lang="en-US" sz="700" kern="1200" baseline="0" dirty="0">
                          <a:solidFill>
                            <a:schemeClr val="tx1"/>
                          </a:solidFill>
                          <a:latin typeface="+mn-lt"/>
                          <a:ea typeface="+mn-ea"/>
                          <a:cs typeface="+mn-cs"/>
                        </a:rPr>
                        <a:t> </a:t>
                      </a:r>
                      <a:r>
                        <a:rPr lang="en-US" sz="700" kern="1200" dirty="0">
                          <a:solidFill>
                            <a:schemeClr val="tx1"/>
                          </a:solidFill>
                          <a:latin typeface="+mn-lt"/>
                          <a:ea typeface="+mn-ea"/>
                          <a:cs typeface="+mn-cs"/>
                        </a:rPr>
                        <a:t>clinical counseling</a:t>
                      </a:r>
                    </a:p>
                    <a:p>
                      <a:pPr marL="114300" indent="-114300">
                        <a:buFont typeface="Arial" panose="020B0604020202020204" pitchFamily="34" charset="0"/>
                        <a:buChar char="•"/>
                      </a:pPr>
                      <a:r>
                        <a:rPr lang="en-US" sz="700" kern="1200" dirty="0">
                          <a:solidFill>
                            <a:schemeClr val="tx1"/>
                          </a:solidFill>
                          <a:latin typeface="+mn-lt"/>
                          <a:ea typeface="+mn-ea"/>
                          <a:cs typeface="+mn-cs"/>
                        </a:rPr>
                        <a:t>1.5 hours/week with care coordinators</a:t>
                      </a:r>
                    </a:p>
                    <a:p>
                      <a:pPr marL="114300" indent="-114300">
                        <a:buFont typeface="Arial" panose="020B0604020202020204" pitchFamily="34" charset="0"/>
                        <a:buChar char="•"/>
                      </a:pPr>
                      <a:r>
                        <a:rPr lang="en-US" sz="700" kern="1200" dirty="0">
                          <a:solidFill>
                            <a:schemeClr val="tx1"/>
                          </a:solidFill>
                          <a:latin typeface="+mn-lt"/>
                          <a:ea typeface="+mn-ea"/>
                          <a:cs typeface="+mn-cs"/>
                        </a:rPr>
                        <a:t>10 hours/week of group therapy</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1200" dirty="0">
                          <a:solidFill>
                            <a:schemeClr val="tx1"/>
                          </a:solidFill>
                          <a:latin typeface="+mn-lt"/>
                          <a:ea typeface="+mn-ea"/>
                          <a:cs typeface="+mn-cs"/>
                        </a:rPr>
                        <a:t>15/week psycho-educational  group sessions</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1200" dirty="0">
                          <a:solidFill>
                            <a:schemeClr val="tx1"/>
                          </a:solidFill>
                          <a:latin typeface="+mn-lt"/>
                          <a:ea typeface="+mn-ea"/>
                          <a:cs typeface="+mn-cs"/>
                        </a:rPr>
                        <a:t>Access to AA/NA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3">
                  <a:txBody>
                    <a:bodyPr/>
                    <a:lstStyle/>
                    <a:p>
                      <a:pPr marL="114300" indent="-114300">
                        <a:buFont typeface="Arial" panose="020B0604020202020204" pitchFamily="34" charset="0"/>
                        <a:buChar char="•"/>
                      </a:pPr>
                      <a:r>
                        <a:rPr lang="en-US" sz="700" dirty="0">
                          <a:solidFill>
                            <a:schemeClr val="tx1"/>
                          </a:solidFill>
                          <a:latin typeface="+mj-lt"/>
                        </a:rPr>
                        <a:t>Individualized</a:t>
                      </a:r>
                      <a:r>
                        <a:rPr lang="en-US" sz="700" baseline="0" dirty="0">
                          <a:solidFill>
                            <a:schemeClr val="tx1"/>
                          </a:solidFill>
                          <a:latin typeface="+mj-lt"/>
                        </a:rPr>
                        <a:t> a</a:t>
                      </a:r>
                      <a:r>
                        <a:rPr lang="en-US" sz="700" dirty="0">
                          <a:solidFill>
                            <a:schemeClr val="tx1"/>
                          </a:solidFill>
                          <a:latin typeface="+mj-lt"/>
                        </a:rPr>
                        <a:t>ftercare plans developed with Aftercare Coordinator</a:t>
                      </a:r>
                    </a:p>
                    <a:p>
                      <a:pPr marL="114300" indent="-114300">
                        <a:buFont typeface="Arial" panose="020B0604020202020204" pitchFamily="34" charset="0"/>
                        <a:buChar char="•"/>
                      </a:pPr>
                      <a:r>
                        <a:rPr lang="en-US" sz="700" dirty="0">
                          <a:solidFill>
                            <a:schemeClr val="tx1"/>
                          </a:solidFill>
                          <a:latin typeface="+mj-lt"/>
                        </a:rPr>
                        <a:t>May include medical</a:t>
                      </a:r>
                      <a:r>
                        <a:rPr lang="en-US" sz="700" baseline="0" dirty="0">
                          <a:solidFill>
                            <a:schemeClr val="tx1"/>
                          </a:solidFill>
                          <a:latin typeface="+mj-lt"/>
                        </a:rPr>
                        <a:t> and psychiatric appointments</a:t>
                      </a:r>
                    </a:p>
                    <a:p>
                      <a:pPr marL="114300" indent="-114300">
                        <a:buFont typeface="Arial" panose="020B0604020202020204" pitchFamily="34" charset="0"/>
                        <a:buChar char="•"/>
                      </a:pPr>
                      <a:r>
                        <a:rPr lang="en-US" sz="700" baseline="0" dirty="0">
                          <a:solidFill>
                            <a:schemeClr val="tx1"/>
                          </a:solidFill>
                          <a:latin typeface="+mj-lt"/>
                        </a:rPr>
                        <a:t>R</a:t>
                      </a:r>
                      <a:r>
                        <a:rPr lang="en-US" sz="700" dirty="0">
                          <a:solidFill>
                            <a:schemeClr val="tx1"/>
                          </a:solidFill>
                          <a:latin typeface="+mj-lt"/>
                        </a:rPr>
                        <a:t>eferrals to community-based case management, SUD services, and MAT providers</a:t>
                      </a:r>
                    </a:p>
                    <a:p>
                      <a:pPr marL="114300" indent="-114300">
                        <a:buFont typeface="Arial" panose="020B0604020202020204" pitchFamily="34" charset="0"/>
                        <a:buChar char="•"/>
                      </a:pPr>
                      <a:r>
                        <a:rPr lang="en-US" sz="700" dirty="0">
                          <a:solidFill>
                            <a:schemeClr val="tx1"/>
                          </a:solidFill>
                          <a:latin typeface="+mj-lt"/>
                        </a:rPr>
                        <a:t>May include Recovery Coaches,</a:t>
                      </a:r>
                      <a:r>
                        <a:rPr lang="en-US" sz="700" baseline="0" dirty="0">
                          <a:solidFill>
                            <a:schemeClr val="tx1"/>
                          </a:solidFill>
                          <a:latin typeface="+mj-lt"/>
                        </a:rPr>
                        <a:t> </a:t>
                      </a:r>
                      <a:r>
                        <a:rPr lang="en-US" sz="700" dirty="0">
                          <a:solidFill>
                            <a:schemeClr val="tx1"/>
                          </a:solidFill>
                          <a:latin typeface="+mj-lt"/>
                        </a:rPr>
                        <a:t>Recovery Support Navigators, Behavioral Health Community Partners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20 days (FY 2018)</a:t>
                      </a:r>
                      <a:endParaRPr lang="en-US" sz="7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2909643626"/>
                  </a:ext>
                </a:extLst>
              </a:tr>
              <a:tr h="457200">
                <a:tc>
                  <a:txBody>
                    <a:bodyPr/>
                    <a:lstStyle/>
                    <a:p>
                      <a:pPr marL="0" marR="0">
                        <a:lnSpc>
                          <a:spcPct val="115000"/>
                        </a:lnSpc>
                        <a:spcBef>
                          <a:spcPts val="0"/>
                        </a:spcBef>
                        <a:spcAft>
                          <a:spcPts val="1000"/>
                        </a:spcAft>
                      </a:pPr>
                      <a:r>
                        <a:rPr lang="en-US" sz="800" b="0" dirty="0">
                          <a:solidFill>
                            <a:schemeClr val="tx1"/>
                          </a:solidFill>
                          <a:effectLst/>
                          <a:latin typeface="+mj-lt"/>
                        </a:rPr>
                        <a:t>High</a:t>
                      </a:r>
                      <a:r>
                        <a:rPr lang="en-US" sz="800" b="0" baseline="0" dirty="0">
                          <a:solidFill>
                            <a:schemeClr val="tx1"/>
                          </a:solidFill>
                          <a:effectLst/>
                          <a:latin typeface="+mj-lt"/>
                        </a:rPr>
                        <a:t> P</a:t>
                      </a:r>
                      <a:r>
                        <a:rPr lang="en-US" sz="800" b="0" dirty="0">
                          <a:solidFill>
                            <a:schemeClr val="tx1"/>
                          </a:solidFill>
                          <a:effectLst/>
                          <a:latin typeface="+mj-lt"/>
                        </a:rPr>
                        <a:t>oint Treatment Center (</a:t>
                      </a:r>
                      <a:r>
                        <a:rPr lang="en-US" sz="800" b="0" dirty="0" err="1">
                          <a:solidFill>
                            <a:schemeClr val="tx1"/>
                          </a:solidFill>
                          <a:effectLst/>
                          <a:latin typeface="+mj-lt"/>
                        </a:rPr>
                        <a:t>HPTC</a:t>
                      </a:r>
                      <a:r>
                        <a:rPr lang="en-US" sz="800" b="0" dirty="0">
                          <a:solidFill>
                            <a:schemeClr val="tx1"/>
                          </a:solidFill>
                          <a:effectLst/>
                          <a:latin typeface="+mj-lt"/>
                        </a:rPr>
                        <a:t>) at Shattuck Hospital </a:t>
                      </a:r>
                      <a:endParaRPr lang="en-US" sz="8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19 days (FY 2018)</a:t>
                      </a:r>
                      <a:endParaRPr lang="en-US" sz="7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2"/>
                  </a:ext>
                </a:extLst>
              </a:tr>
              <a:tr h="320040">
                <a:tc>
                  <a:txBody>
                    <a:bodyPr/>
                    <a:lstStyle/>
                    <a:p>
                      <a:pPr marL="0" marR="0">
                        <a:lnSpc>
                          <a:spcPct val="115000"/>
                        </a:lnSpc>
                        <a:spcBef>
                          <a:spcPts val="0"/>
                        </a:spcBef>
                        <a:spcAft>
                          <a:spcPts val="1000"/>
                        </a:spcAft>
                      </a:pPr>
                      <a:r>
                        <a:rPr lang="en-US" sz="800" b="0" dirty="0">
                          <a:solidFill>
                            <a:schemeClr val="tx1"/>
                          </a:solidFill>
                          <a:effectLst/>
                          <a:latin typeface="+mj-lt"/>
                        </a:rPr>
                        <a:t>High Point Men’s Addiction Treatment Center (MATC)</a:t>
                      </a:r>
                      <a:endParaRPr lang="en-US" sz="8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23 days (FY 2018)</a:t>
                      </a:r>
                      <a:endParaRPr lang="en-US" sz="7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3"/>
                  </a:ext>
                </a:extLst>
              </a:tr>
              <a:tr h="624840">
                <a:tc>
                  <a:txBody>
                    <a:bodyPr/>
                    <a:lstStyle/>
                    <a:p>
                      <a:pPr marL="0" marR="0">
                        <a:lnSpc>
                          <a:spcPct val="115000"/>
                        </a:lnSpc>
                        <a:spcBef>
                          <a:spcPts val="0"/>
                        </a:spcBef>
                        <a:spcAft>
                          <a:spcPts val="1000"/>
                        </a:spcAft>
                      </a:pPr>
                      <a:r>
                        <a:rPr lang="en-US" sz="800" b="0" dirty="0">
                          <a:solidFill>
                            <a:schemeClr val="tx1"/>
                          </a:solidFill>
                          <a:effectLst/>
                          <a:latin typeface="+mj-lt"/>
                        </a:rPr>
                        <a:t>DMH Women’s Recovery from Addiction Program (WRAP)</a:t>
                      </a:r>
                      <a:endParaRPr lang="en-US" sz="8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dirty="0">
                          <a:solidFill>
                            <a:schemeClr val="tx1"/>
                          </a:solidFill>
                        </a:rPr>
                        <a:t>Methadone</a:t>
                      </a:r>
                      <a:endParaRPr lang="en-US" sz="700" kern="1200" dirty="0">
                        <a:solidFill>
                          <a:schemeClr val="tx1"/>
                        </a:solidFill>
                        <a:latin typeface="+mn-lt"/>
                        <a:ea typeface="+mn-ea"/>
                        <a:cs typeface="+mn-cs"/>
                      </a:endParaRPr>
                    </a:p>
                    <a:p>
                      <a:pPr marL="114300" indent="-114300">
                        <a:buFont typeface="Arial" panose="020B0604020202020204" pitchFamily="34" charset="0"/>
                        <a:buChar char="•"/>
                      </a:pPr>
                      <a:r>
                        <a:rPr lang="en-US" sz="700" kern="1200" dirty="0">
                          <a:solidFill>
                            <a:schemeClr val="tx1"/>
                          </a:solidFill>
                          <a:latin typeface="+mn-lt"/>
                          <a:ea typeface="+mn-ea"/>
                          <a:cs typeface="+mn-cs"/>
                        </a:rPr>
                        <a:t>Buprenorphine</a:t>
                      </a:r>
                    </a:p>
                    <a:p>
                      <a:pPr marL="114300" indent="-114300">
                        <a:buFont typeface="Arial" panose="020B0604020202020204" pitchFamily="34" charset="0"/>
                        <a:buChar char="•"/>
                      </a:pPr>
                      <a:r>
                        <a:rPr lang="en-US" sz="700" kern="1200" dirty="0">
                          <a:solidFill>
                            <a:schemeClr val="tx1"/>
                          </a:solidFill>
                          <a:latin typeface="+mn-lt"/>
                          <a:ea typeface="+mn-ea"/>
                          <a:cs typeface="+mn-cs"/>
                        </a:rPr>
                        <a:t>Additional medications (</a:t>
                      </a:r>
                      <a:r>
                        <a:rPr lang="en-US" sz="700" kern="1200" dirty="0" err="1">
                          <a:solidFill>
                            <a:schemeClr val="tx1"/>
                          </a:solidFill>
                          <a:latin typeface="+mn-lt"/>
                          <a:ea typeface="+mn-ea"/>
                          <a:cs typeface="+mn-cs"/>
                        </a:rPr>
                        <a:t>Chlordiazepoxide</a:t>
                      </a:r>
                      <a:r>
                        <a:rPr lang="en-US" sz="700" kern="1200" dirty="0">
                          <a:solidFill>
                            <a:schemeClr val="tx1"/>
                          </a:solidFill>
                          <a:latin typeface="+mn-lt"/>
                          <a:ea typeface="+mn-ea"/>
                          <a:cs typeface="+mn-cs"/>
                        </a:rPr>
                        <a:t>, Clonidine, </a:t>
                      </a:r>
                      <a:r>
                        <a:rPr lang="en-US" sz="700" kern="1200" dirty="0" err="1">
                          <a:solidFill>
                            <a:schemeClr val="tx1"/>
                          </a:solidFill>
                          <a:latin typeface="+mn-lt"/>
                          <a:ea typeface="+mn-ea"/>
                          <a:cs typeface="+mn-cs"/>
                        </a:rPr>
                        <a:t>Oxazepam</a:t>
                      </a:r>
                      <a:r>
                        <a:rPr lang="en-US" sz="700" kern="1200" dirty="0">
                          <a:solidFill>
                            <a:schemeClr val="tx1"/>
                          </a:solidFill>
                          <a:latin typeface="+mn-lt"/>
                          <a:ea typeface="+mn-ea"/>
                          <a:cs typeface="+mn-cs"/>
                        </a:rPr>
                        <a:t>, Phenobarbital)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dirty="0">
                          <a:solidFill>
                            <a:schemeClr val="tx1"/>
                          </a:solidFill>
                        </a:rPr>
                        <a:t>Methadone</a:t>
                      </a:r>
                      <a:endParaRPr lang="en-US" sz="700" kern="1200" dirty="0">
                        <a:solidFill>
                          <a:schemeClr val="tx1"/>
                        </a:solidFill>
                        <a:latin typeface="+mn-lt"/>
                        <a:ea typeface="+mn-ea"/>
                        <a:cs typeface="+mn-cs"/>
                      </a:endParaRPr>
                    </a:p>
                    <a:p>
                      <a:pPr marL="114300" indent="-114300">
                        <a:buFont typeface="Arial" panose="020B0604020202020204" pitchFamily="34" charset="0"/>
                        <a:buChar char="•"/>
                      </a:pPr>
                      <a:r>
                        <a:rPr lang="en-US" sz="700" kern="1200" dirty="0">
                          <a:solidFill>
                            <a:schemeClr val="tx1"/>
                          </a:solidFill>
                          <a:latin typeface="+mn-lt"/>
                          <a:ea typeface="+mn-ea"/>
                          <a:cs typeface="+mn-cs"/>
                        </a:rPr>
                        <a:t>Buprenorphine</a:t>
                      </a:r>
                    </a:p>
                    <a:p>
                      <a:pPr marL="114300" indent="-114300">
                        <a:buFont typeface="Arial" panose="020B0604020202020204" pitchFamily="34" charset="0"/>
                        <a:buChar char="•"/>
                      </a:pPr>
                      <a:r>
                        <a:rPr lang="en-US" sz="700" kern="1200" dirty="0">
                          <a:solidFill>
                            <a:schemeClr val="tx1"/>
                          </a:solidFill>
                          <a:latin typeface="+mn-lt"/>
                          <a:ea typeface="+mn-ea"/>
                          <a:cs typeface="+mn-cs"/>
                        </a:rPr>
                        <a:t>Naltrexone (oral &amp; inject.)</a:t>
                      </a:r>
                    </a:p>
                    <a:p>
                      <a:pPr marL="114300" indent="-114300">
                        <a:buFont typeface="Arial" panose="020B0604020202020204" pitchFamily="34" charset="0"/>
                        <a:buChar char="•"/>
                      </a:pPr>
                      <a:r>
                        <a:rPr lang="en-US" sz="700" kern="1200" dirty="0" err="1">
                          <a:solidFill>
                            <a:schemeClr val="tx1"/>
                          </a:solidFill>
                          <a:latin typeface="+mn-lt"/>
                          <a:ea typeface="+mn-ea"/>
                          <a:cs typeface="+mn-cs"/>
                        </a:rPr>
                        <a:t>Acamprosate</a:t>
                      </a:r>
                      <a:endParaRPr lang="en-US" sz="700" kern="1200" dirty="0">
                        <a:solidFill>
                          <a:schemeClr val="tx1"/>
                        </a:solidFill>
                        <a:latin typeface="+mn-lt"/>
                        <a:ea typeface="+mn-ea"/>
                        <a:cs typeface="+mn-cs"/>
                      </a:endParaRPr>
                    </a:p>
                    <a:p>
                      <a:pPr marL="114300" indent="-114300">
                        <a:buFont typeface="Arial" panose="020B0604020202020204" pitchFamily="34" charset="0"/>
                        <a:buChar char="•"/>
                      </a:pPr>
                      <a:r>
                        <a:rPr lang="en-US" sz="700" kern="1200" dirty="0">
                          <a:solidFill>
                            <a:schemeClr val="tx1"/>
                          </a:solidFill>
                          <a:latin typeface="+mn-lt"/>
                          <a:ea typeface="+mn-ea"/>
                          <a:cs typeface="+mn-cs"/>
                        </a:rPr>
                        <a:t>Disulfiram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11-12 hours/day of individual counseling, psycho-educational group sessions, skill development, relapse prevention, and self-help</a:t>
                      </a:r>
                    </a:p>
                    <a:p>
                      <a:pPr marL="114300" indent="-114300">
                        <a:buFont typeface="Arial" panose="020B0604020202020204" pitchFamily="34" charset="0"/>
                        <a:buChar char="•"/>
                      </a:pPr>
                      <a:r>
                        <a:rPr lang="en-US" sz="700" kern="1200" dirty="0">
                          <a:solidFill>
                            <a:schemeClr val="tx1"/>
                          </a:solidFill>
                          <a:latin typeface="+mn-lt"/>
                          <a:ea typeface="+mn-ea"/>
                          <a:cs typeface="+mn-cs"/>
                        </a:rPr>
                        <a:t>Access to AA/NA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Individualized</a:t>
                      </a:r>
                      <a:r>
                        <a:rPr lang="en-US" sz="700" kern="1200" baseline="0" dirty="0">
                          <a:solidFill>
                            <a:schemeClr val="tx1"/>
                          </a:solidFill>
                          <a:latin typeface="+mn-lt"/>
                          <a:ea typeface="+mn-ea"/>
                          <a:cs typeface="+mn-cs"/>
                        </a:rPr>
                        <a:t> a</a:t>
                      </a:r>
                      <a:r>
                        <a:rPr lang="en-US" sz="700" dirty="0">
                          <a:solidFill>
                            <a:schemeClr val="tx1"/>
                          </a:solidFill>
                          <a:latin typeface="+mj-lt"/>
                        </a:rPr>
                        <a:t>ftercare plans developed with Aftercare staff</a:t>
                      </a:r>
                    </a:p>
                    <a:p>
                      <a:pPr marL="114300" indent="-114300">
                        <a:buFont typeface="Arial" panose="020B0604020202020204" pitchFamily="34" charset="0"/>
                        <a:buChar char="•"/>
                      </a:pPr>
                      <a:r>
                        <a:rPr lang="en-US" sz="700" dirty="0">
                          <a:solidFill>
                            <a:schemeClr val="tx1"/>
                          </a:solidFill>
                          <a:latin typeface="+mj-lt"/>
                        </a:rPr>
                        <a:t>Includes</a:t>
                      </a:r>
                      <a:r>
                        <a:rPr lang="en-US" sz="700" baseline="0" dirty="0">
                          <a:solidFill>
                            <a:schemeClr val="tx1"/>
                          </a:solidFill>
                          <a:latin typeface="+mj-lt"/>
                        </a:rPr>
                        <a:t> </a:t>
                      </a:r>
                      <a:r>
                        <a:rPr lang="en-US" sz="700" dirty="0">
                          <a:solidFill>
                            <a:schemeClr val="tx1"/>
                          </a:solidFill>
                          <a:latin typeface="+mj-lt"/>
                        </a:rPr>
                        <a:t>medical and psychiatric appointments</a:t>
                      </a:r>
                    </a:p>
                    <a:p>
                      <a:pPr marL="114300" indent="-114300">
                        <a:buFont typeface="Arial" panose="020B0604020202020204" pitchFamily="34" charset="0"/>
                        <a:buChar char="•"/>
                      </a:pPr>
                      <a:r>
                        <a:rPr lang="en-US" sz="700" dirty="0">
                          <a:solidFill>
                            <a:schemeClr val="tx1"/>
                          </a:solidFill>
                          <a:latin typeface="+mj-lt"/>
                        </a:rPr>
                        <a:t>Referrals to community-based case management services, MAT providers, and Recovery Coaches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dirty="0">
                          <a:solidFill>
                            <a:schemeClr val="tx1"/>
                          </a:solidFill>
                          <a:latin typeface="+mj-lt"/>
                        </a:rPr>
                        <a:t>44 days (FY 2019 partial)</a:t>
                      </a:r>
                    </a:p>
                    <a:p>
                      <a:pPr marL="0" indent="0">
                        <a:buFont typeface="Arial" panose="020B0604020202020204" pitchFamily="34" charset="0"/>
                        <a:buNone/>
                      </a:pPr>
                      <a:endParaRPr lang="en-US" sz="7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542116061"/>
                  </a:ext>
                </a:extLst>
              </a:tr>
              <a:tr h="853440">
                <a:tc>
                  <a:txBody>
                    <a:bodyPr/>
                    <a:lstStyle/>
                    <a:p>
                      <a:pPr marL="0" marR="0">
                        <a:lnSpc>
                          <a:spcPct val="115000"/>
                        </a:lnSpc>
                        <a:spcBef>
                          <a:spcPts val="0"/>
                        </a:spcBef>
                        <a:spcAft>
                          <a:spcPts val="1000"/>
                        </a:spcAft>
                      </a:pPr>
                      <a:r>
                        <a:rPr lang="en-US" sz="800" b="0" dirty="0">
                          <a:solidFill>
                            <a:schemeClr val="tx1"/>
                          </a:solidFill>
                          <a:effectLst/>
                          <a:latin typeface="+mj-lt"/>
                        </a:rPr>
                        <a:t>Massachusetts Alcohol and Substance Abuse Center (</a:t>
                      </a:r>
                      <a:r>
                        <a:rPr lang="en-US" sz="800" b="0" dirty="0" err="1">
                          <a:solidFill>
                            <a:schemeClr val="tx1"/>
                          </a:solidFill>
                          <a:effectLst/>
                          <a:latin typeface="+mj-lt"/>
                        </a:rPr>
                        <a:t>MASAC</a:t>
                      </a:r>
                      <a:r>
                        <a:rPr lang="en-US" sz="800" b="0" dirty="0">
                          <a:solidFill>
                            <a:schemeClr val="tx1"/>
                          </a:solidFill>
                          <a:effectLst/>
                          <a:latin typeface="+mj-lt"/>
                        </a:rPr>
                        <a:t>)*</a:t>
                      </a:r>
                      <a:endParaRPr lang="en-US" sz="8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Buprenorphine</a:t>
                      </a:r>
                    </a:p>
                    <a:p>
                      <a:pPr marL="114300" indent="-114300">
                        <a:buFont typeface="Arial" panose="020B0604020202020204" pitchFamily="34" charset="0"/>
                        <a:buChar char="•"/>
                      </a:pPr>
                      <a:r>
                        <a:rPr lang="en-US" sz="700" kern="1200" dirty="0">
                          <a:solidFill>
                            <a:schemeClr val="tx1"/>
                          </a:solidFill>
                          <a:latin typeface="+mn-lt"/>
                          <a:ea typeface="+mn-ea"/>
                          <a:cs typeface="+mn-cs"/>
                        </a:rPr>
                        <a:t>Additional medications</a:t>
                      </a:r>
                      <a:r>
                        <a:rPr lang="en-US" sz="700" kern="1200" baseline="0" dirty="0">
                          <a:solidFill>
                            <a:schemeClr val="tx1"/>
                          </a:solidFill>
                          <a:latin typeface="+mn-lt"/>
                          <a:ea typeface="+mn-ea"/>
                          <a:cs typeface="+mn-cs"/>
                        </a:rPr>
                        <a:t> (</a:t>
                      </a:r>
                      <a:r>
                        <a:rPr lang="en-US" sz="700" kern="1200" dirty="0" err="1">
                          <a:solidFill>
                            <a:schemeClr val="tx1"/>
                          </a:solidFill>
                          <a:latin typeface="+mn-lt"/>
                          <a:ea typeface="+mn-ea"/>
                          <a:cs typeface="+mn-cs"/>
                        </a:rPr>
                        <a:t>Chlordiazepoxide</a:t>
                      </a:r>
                      <a:r>
                        <a:rPr lang="en-US" sz="700" kern="1200" dirty="0">
                          <a:solidFill>
                            <a:schemeClr val="tx1"/>
                          </a:solidFill>
                          <a:latin typeface="+mn-lt"/>
                          <a:ea typeface="+mn-ea"/>
                          <a:cs typeface="+mn-cs"/>
                        </a:rPr>
                        <a:t>, Clonidine, Depakote, </a:t>
                      </a:r>
                      <a:r>
                        <a:rPr lang="en-US" sz="700" kern="1200" dirty="0" err="1">
                          <a:solidFill>
                            <a:schemeClr val="tx1"/>
                          </a:solidFill>
                          <a:latin typeface="+mn-lt"/>
                          <a:ea typeface="+mn-ea"/>
                          <a:cs typeface="+mn-cs"/>
                        </a:rPr>
                        <a:t>Levetiracetam</a:t>
                      </a:r>
                      <a:r>
                        <a:rPr lang="en-US" sz="700" kern="1200" dirty="0">
                          <a:solidFill>
                            <a:schemeClr val="tx1"/>
                          </a:solidFill>
                          <a:latin typeface="+mn-lt"/>
                          <a:ea typeface="+mn-ea"/>
                          <a:cs typeface="+mn-cs"/>
                        </a:rPr>
                        <a:t>, Lorazepam, Ondansetron, Promethazine, </a:t>
                      </a:r>
                      <a:r>
                        <a:rPr lang="en-US" sz="700" kern="1200" dirty="0" err="1">
                          <a:solidFill>
                            <a:schemeClr val="tx1"/>
                          </a:solidFill>
                          <a:latin typeface="+mn-lt"/>
                          <a:ea typeface="+mn-ea"/>
                          <a:cs typeface="+mn-cs"/>
                        </a:rPr>
                        <a:t>Ropinirole</a:t>
                      </a:r>
                      <a:r>
                        <a:rPr lang="en-US" sz="700"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Buprenorphine</a:t>
                      </a:r>
                    </a:p>
                    <a:p>
                      <a:pPr marL="114300" indent="-114300">
                        <a:buFont typeface="Arial" panose="020B0604020202020204" pitchFamily="34" charset="0"/>
                        <a:buChar char="•"/>
                      </a:pPr>
                      <a:r>
                        <a:rPr lang="en-US" sz="700" kern="1200" dirty="0">
                          <a:solidFill>
                            <a:schemeClr val="tx1"/>
                          </a:solidFill>
                          <a:latin typeface="+mn-lt"/>
                          <a:ea typeface="+mn-ea"/>
                          <a:cs typeface="+mn-cs"/>
                        </a:rPr>
                        <a:t>Naltrexone (inject.)</a:t>
                      </a:r>
                    </a:p>
                    <a:p>
                      <a:pPr marL="114300" indent="-114300">
                        <a:buFont typeface="Arial" panose="020B0604020202020204" pitchFamily="34" charset="0"/>
                        <a:buChar char="•"/>
                      </a:pPr>
                      <a:endParaRPr lang="en-US" sz="7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1.5 hours/week</a:t>
                      </a:r>
                      <a:r>
                        <a:rPr lang="en-US" sz="700" kern="1200" baseline="0" dirty="0">
                          <a:solidFill>
                            <a:schemeClr val="tx1"/>
                          </a:solidFill>
                          <a:latin typeface="+mn-lt"/>
                          <a:ea typeface="+mn-ea"/>
                          <a:cs typeface="+mn-cs"/>
                        </a:rPr>
                        <a:t> individual</a:t>
                      </a:r>
                      <a:r>
                        <a:rPr lang="en-US" sz="700" kern="1200" dirty="0">
                          <a:solidFill>
                            <a:schemeClr val="tx1"/>
                          </a:solidFill>
                          <a:latin typeface="+mn-lt"/>
                          <a:ea typeface="+mn-ea"/>
                          <a:cs typeface="+mn-cs"/>
                        </a:rPr>
                        <a:t> case management planning</a:t>
                      </a:r>
                    </a:p>
                    <a:p>
                      <a:pPr marL="114300" indent="-114300">
                        <a:buFont typeface="Arial" panose="020B0604020202020204" pitchFamily="34" charset="0"/>
                        <a:buChar char="•"/>
                      </a:pPr>
                      <a:r>
                        <a:rPr lang="en-US" sz="700" kern="1200" baseline="0" dirty="0">
                          <a:solidFill>
                            <a:schemeClr val="tx1"/>
                          </a:solidFill>
                          <a:latin typeface="+mn-lt"/>
                          <a:ea typeface="+mn-ea"/>
                          <a:cs typeface="+mn-cs"/>
                        </a:rPr>
                        <a:t>1 hour/week of group therapy</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1200" dirty="0">
                          <a:solidFill>
                            <a:schemeClr val="tx1"/>
                          </a:solidFill>
                          <a:latin typeface="+mn-lt"/>
                          <a:ea typeface="+mn-ea"/>
                          <a:cs typeface="+mn-cs"/>
                        </a:rPr>
                        <a:t>16 hours/week </a:t>
                      </a:r>
                      <a:r>
                        <a:rPr lang="en-US" sz="700" kern="1200" baseline="0" dirty="0">
                          <a:solidFill>
                            <a:schemeClr val="tx1"/>
                          </a:solidFill>
                          <a:latin typeface="+mn-lt"/>
                          <a:ea typeface="+mn-ea"/>
                          <a:cs typeface="+mn-cs"/>
                        </a:rPr>
                        <a:t>of group education</a:t>
                      </a:r>
                    </a:p>
                    <a:p>
                      <a:pPr marL="114300" indent="-114300">
                        <a:buFont typeface="Arial" panose="020B0604020202020204" pitchFamily="34" charset="0"/>
                        <a:buChar char="•"/>
                      </a:pPr>
                      <a:r>
                        <a:rPr lang="en-US" sz="700" kern="1200" dirty="0">
                          <a:solidFill>
                            <a:schemeClr val="tx1"/>
                          </a:solidFill>
                          <a:latin typeface="+mn-lt"/>
                          <a:ea typeface="+mn-ea"/>
                          <a:cs typeface="+mn-cs"/>
                        </a:rPr>
                        <a:t>Access to peer-led support groups (AA/NA)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Individualized</a:t>
                      </a:r>
                      <a:r>
                        <a:rPr lang="en-US" sz="700" kern="1200" baseline="0" dirty="0">
                          <a:solidFill>
                            <a:schemeClr val="tx1"/>
                          </a:solidFill>
                          <a:latin typeface="+mn-lt"/>
                          <a:ea typeface="+mn-ea"/>
                          <a:cs typeface="+mn-cs"/>
                        </a:rPr>
                        <a:t> a</a:t>
                      </a:r>
                      <a:r>
                        <a:rPr lang="en-US" sz="700" kern="1200" dirty="0">
                          <a:solidFill>
                            <a:schemeClr val="tx1"/>
                          </a:solidFill>
                          <a:latin typeface="+mn-lt"/>
                          <a:ea typeface="+mn-ea"/>
                          <a:cs typeface="+mn-cs"/>
                        </a:rPr>
                        <a:t>ftercare plans developed with Substance Abuse Programming staff.</a:t>
                      </a:r>
                    </a:p>
                    <a:p>
                      <a:pPr marL="114300" indent="-114300">
                        <a:buFont typeface="Arial" panose="020B0604020202020204" pitchFamily="34" charset="0"/>
                        <a:buChar char="•"/>
                      </a:pPr>
                      <a:r>
                        <a:rPr lang="en-US" sz="700" kern="1200" dirty="0">
                          <a:solidFill>
                            <a:schemeClr val="tx1"/>
                          </a:solidFill>
                          <a:latin typeface="+mn-lt"/>
                          <a:ea typeface="+mn-ea"/>
                          <a:cs typeface="+mn-cs"/>
                        </a:rPr>
                        <a:t>Includes</a:t>
                      </a:r>
                      <a:r>
                        <a:rPr lang="en-US" sz="700" kern="1200" baseline="0" dirty="0">
                          <a:solidFill>
                            <a:schemeClr val="tx1"/>
                          </a:solidFill>
                          <a:latin typeface="+mn-lt"/>
                          <a:ea typeface="+mn-ea"/>
                          <a:cs typeface="+mn-cs"/>
                        </a:rPr>
                        <a:t> </a:t>
                      </a:r>
                      <a:r>
                        <a:rPr lang="en-US" sz="700" kern="1200" dirty="0">
                          <a:solidFill>
                            <a:schemeClr val="tx1"/>
                          </a:solidFill>
                          <a:latin typeface="+mn-lt"/>
                          <a:ea typeface="+mn-ea"/>
                          <a:cs typeface="+mn-cs"/>
                        </a:rPr>
                        <a:t>medical and psychiatric appointments</a:t>
                      </a:r>
                    </a:p>
                    <a:p>
                      <a:pPr marL="114300" indent="-114300">
                        <a:buFont typeface="Arial" panose="020B0604020202020204" pitchFamily="34" charset="0"/>
                        <a:buChar char="•"/>
                      </a:pPr>
                      <a:r>
                        <a:rPr lang="en-US" sz="700" kern="1200" dirty="0">
                          <a:solidFill>
                            <a:schemeClr val="tx1"/>
                          </a:solidFill>
                          <a:effectLst/>
                          <a:latin typeface="+mn-lt"/>
                          <a:ea typeface="+mn-ea"/>
                          <a:cs typeface="+mn-cs"/>
                        </a:rPr>
                        <a:t>Referrals to</a:t>
                      </a:r>
                      <a:r>
                        <a:rPr lang="en-US" sz="700" kern="1200" baseline="0" dirty="0">
                          <a:solidFill>
                            <a:schemeClr val="tx1"/>
                          </a:solidFill>
                          <a:effectLst/>
                          <a:latin typeface="+mn-lt"/>
                          <a:ea typeface="+mn-ea"/>
                          <a:cs typeface="+mn-cs"/>
                        </a:rPr>
                        <a:t> </a:t>
                      </a:r>
                      <a:r>
                        <a:rPr lang="en-US" sz="700" kern="1200" dirty="0">
                          <a:solidFill>
                            <a:schemeClr val="tx1"/>
                          </a:solidFill>
                          <a:effectLst/>
                          <a:latin typeface="+mn-lt"/>
                          <a:ea typeface="+mn-ea"/>
                          <a:cs typeface="+mn-cs"/>
                        </a:rPr>
                        <a:t>community-based case management services, MAT providers, and Recovery Pathfinders, based on client</a:t>
                      </a:r>
                      <a:r>
                        <a:rPr lang="en-US" sz="700" kern="1200" baseline="0" dirty="0">
                          <a:solidFill>
                            <a:schemeClr val="tx1"/>
                          </a:solidFill>
                          <a:effectLst/>
                          <a:latin typeface="+mn-lt"/>
                          <a:ea typeface="+mn-ea"/>
                          <a:cs typeface="+mn-cs"/>
                        </a:rPr>
                        <a:t> interest</a:t>
                      </a:r>
                      <a:endParaRPr lang="en-US" sz="70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39 days (FY 2019 partial)</a:t>
                      </a:r>
                      <a:endParaRPr lang="en-US" sz="7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4245758836"/>
                  </a:ext>
                </a:extLst>
              </a:tr>
              <a:tr h="883920">
                <a:tc>
                  <a:txBody>
                    <a:bodyPr/>
                    <a:lstStyle/>
                    <a:p>
                      <a:pPr marL="0" marR="0">
                        <a:lnSpc>
                          <a:spcPct val="115000"/>
                        </a:lnSpc>
                        <a:spcBef>
                          <a:spcPts val="0"/>
                        </a:spcBef>
                        <a:spcAft>
                          <a:spcPts val="1000"/>
                        </a:spcAft>
                      </a:pPr>
                      <a:r>
                        <a:rPr lang="en-US" sz="800" b="0" dirty="0">
                          <a:solidFill>
                            <a:schemeClr val="tx1"/>
                          </a:solidFill>
                          <a:effectLst/>
                          <a:latin typeface="+mj-lt"/>
                        </a:rPr>
                        <a:t>MCI – Framingham First Step Program*</a:t>
                      </a:r>
                      <a:endParaRPr lang="en-US" sz="8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1200" dirty="0">
                          <a:solidFill>
                            <a:schemeClr val="tx1"/>
                          </a:solidFill>
                          <a:latin typeface="+mn-lt"/>
                          <a:ea typeface="+mn-ea"/>
                          <a:cs typeface="+mn-cs"/>
                        </a:rPr>
                        <a:t>Methadone (for pregnant maintenance and postpartum taper)</a:t>
                      </a:r>
                    </a:p>
                    <a:p>
                      <a:pPr marL="114300" indent="-114300">
                        <a:buFont typeface="Arial" panose="020B0604020202020204" pitchFamily="34" charset="0"/>
                        <a:buChar char="•"/>
                      </a:pPr>
                      <a:r>
                        <a:rPr lang="en-US" sz="700" kern="1200" dirty="0">
                          <a:solidFill>
                            <a:schemeClr val="tx1"/>
                          </a:solidFill>
                          <a:latin typeface="+mn-lt"/>
                          <a:ea typeface="+mn-ea"/>
                          <a:cs typeface="+mn-cs"/>
                        </a:rPr>
                        <a:t>Buprenorphine</a:t>
                      </a:r>
                    </a:p>
                    <a:p>
                      <a:pPr marL="114300" indent="-114300">
                        <a:buFont typeface="Arial" panose="020B0604020202020204" pitchFamily="34" charset="0"/>
                        <a:buChar char="•"/>
                      </a:pPr>
                      <a:r>
                        <a:rPr lang="en-US" sz="700" kern="1200" dirty="0">
                          <a:solidFill>
                            <a:schemeClr val="tx1"/>
                          </a:solidFill>
                          <a:latin typeface="+mn-lt"/>
                          <a:ea typeface="+mn-ea"/>
                          <a:cs typeface="+mn-cs"/>
                        </a:rPr>
                        <a:t>Additional medications</a:t>
                      </a:r>
                      <a:r>
                        <a:rPr lang="en-US" sz="700" kern="1200" baseline="0" dirty="0">
                          <a:solidFill>
                            <a:schemeClr val="tx1"/>
                          </a:solidFill>
                          <a:latin typeface="+mn-lt"/>
                          <a:ea typeface="+mn-ea"/>
                          <a:cs typeface="+mn-cs"/>
                        </a:rPr>
                        <a:t> (</a:t>
                      </a:r>
                      <a:r>
                        <a:rPr lang="en-US" sz="700" kern="1200" dirty="0" err="1">
                          <a:solidFill>
                            <a:schemeClr val="tx1"/>
                          </a:solidFill>
                          <a:latin typeface="+mn-lt"/>
                          <a:ea typeface="+mn-ea"/>
                          <a:cs typeface="+mn-cs"/>
                        </a:rPr>
                        <a:t>Chlordiazepoxide</a:t>
                      </a:r>
                      <a:r>
                        <a:rPr lang="en-US" sz="700" kern="1200" dirty="0">
                          <a:solidFill>
                            <a:schemeClr val="tx1"/>
                          </a:solidFill>
                          <a:latin typeface="+mn-lt"/>
                          <a:ea typeface="+mn-ea"/>
                          <a:cs typeface="+mn-cs"/>
                        </a:rPr>
                        <a:t>, Clonidine, Depakote, </a:t>
                      </a:r>
                      <a:r>
                        <a:rPr lang="en-US" sz="700" kern="1200" dirty="0" err="1">
                          <a:solidFill>
                            <a:schemeClr val="tx1"/>
                          </a:solidFill>
                          <a:latin typeface="+mn-lt"/>
                          <a:ea typeface="+mn-ea"/>
                          <a:cs typeface="+mn-cs"/>
                        </a:rPr>
                        <a:t>Levetiracetam</a:t>
                      </a:r>
                      <a:r>
                        <a:rPr lang="en-US" sz="700" kern="1200" dirty="0">
                          <a:solidFill>
                            <a:schemeClr val="tx1"/>
                          </a:solidFill>
                          <a:latin typeface="+mn-lt"/>
                          <a:ea typeface="+mn-ea"/>
                          <a:cs typeface="+mn-cs"/>
                        </a:rPr>
                        <a:t>, Lorazepam, Ondansetron, Promethazine, </a:t>
                      </a:r>
                      <a:r>
                        <a:rPr lang="en-US" sz="700" kern="1200" dirty="0" err="1">
                          <a:solidFill>
                            <a:schemeClr val="tx1"/>
                          </a:solidFill>
                          <a:latin typeface="+mn-lt"/>
                          <a:ea typeface="+mn-ea"/>
                          <a:cs typeface="+mn-cs"/>
                        </a:rPr>
                        <a:t>Ropinirole</a:t>
                      </a:r>
                      <a:r>
                        <a:rPr lang="en-US" sz="700"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Methadone (for pregnant maintenance and postpartum taper)</a:t>
                      </a:r>
                    </a:p>
                    <a:p>
                      <a:pPr marL="114300" indent="-114300">
                        <a:buFont typeface="Arial" panose="020B0604020202020204" pitchFamily="34" charset="0"/>
                        <a:buChar char="•"/>
                      </a:pPr>
                      <a:r>
                        <a:rPr lang="en-US" sz="700" kern="1200" dirty="0">
                          <a:solidFill>
                            <a:schemeClr val="tx1"/>
                          </a:solidFill>
                          <a:latin typeface="+mn-lt"/>
                          <a:ea typeface="+mn-ea"/>
                          <a:cs typeface="+mn-cs"/>
                        </a:rPr>
                        <a:t>Buprenorphine</a:t>
                      </a:r>
                    </a:p>
                    <a:p>
                      <a:pPr marL="114300" indent="-114300">
                        <a:buFont typeface="Arial" panose="020B0604020202020204" pitchFamily="34" charset="0"/>
                        <a:buChar char="•"/>
                      </a:pPr>
                      <a:r>
                        <a:rPr lang="en-US" sz="700" kern="1200" dirty="0">
                          <a:solidFill>
                            <a:schemeClr val="tx1"/>
                          </a:solidFill>
                          <a:latin typeface="+mn-lt"/>
                          <a:ea typeface="+mn-ea"/>
                          <a:cs typeface="+mn-cs"/>
                        </a:rPr>
                        <a:t>Naltrexone (oral &amp; inject.)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30 minutes/week</a:t>
                      </a:r>
                      <a:r>
                        <a:rPr lang="en-US" sz="700" kern="1200" baseline="0" dirty="0">
                          <a:solidFill>
                            <a:schemeClr val="tx1"/>
                          </a:solidFill>
                          <a:latin typeface="+mn-lt"/>
                          <a:ea typeface="+mn-ea"/>
                          <a:cs typeface="+mn-cs"/>
                        </a:rPr>
                        <a:t> individual</a:t>
                      </a:r>
                      <a:r>
                        <a:rPr lang="en-US" sz="700" kern="1200" dirty="0">
                          <a:solidFill>
                            <a:schemeClr val="tx1"/>
                          </a:solidFill>
                          <a:latin typeface="+mn-lt"/>
                          <a:ea typeface="+mn-ea"/>
                          <a:cs typeface="+mn-cs"/>
                        </a:rPr>
                        <a:t> counseling</a:t>
                      </a:r>
                    </a:p>
                    <a:p>
                      <a:pPr marL="114300" indent="-114300">
                        <a:buFont typeface="Arial" panose="020B0604020202020204" pitchFamily="34" charset="0"/>
                        <a:buChar char="•"/>
                      </a:pPr>
                      <a:r>
                        <a:rPr lang="en-US" sz="700" kern="1200" dirty="0">
                          <a:solidFill>
                            <a:schemeClr val="tx1"/>
                          </a:solidFill>
                          <a:latin typeface="+mn-lt"/>
                          <a:ea typeface="+mn-ea"/>
                          <a:cs typeface="+mn-cs"/>
                        </a:rPr>
                        <a:t>2.5 hours/day</a:t>
                      </a:r>
                      <a:r>
                        <a:rPr lang="en-US" sz="700" kern="1200" baseline="0" dirty="0">
                          <a:solidFill>
                            <a:schemeClr val="tx1"/>
                          </a:solidFill>
                          <a:latin typeface="+mn-lt"/>
                          <a:ea typeface="+mn-ea"/>
                          <a:cs typeface="+mn-cs"/>
                        </a:rPr>
                        <a:t> (Mon-Thurs) of group therapy</a:t>
                      </a:r>
                    </a:p>
                    <a:p>
                      <a:pPr marL="114300" indent="-114300">
                        <a:buFont typeface="Arial" panose="020B0604020202020204" pitchFamily="34" charset="0"/>
                        <a:buChar char="•"/>
                      </a:pPr>
                      <a:r>
                        <a:rPr lang="en-US" sz="700" kern="1200" baseline="0" dirty="0">
                          <a:solidFill>
                            <a:schemeClr val="tx1"/>
                          </a:solidFill>
                          <a:latin typeface="+mn-lt"/>
                          <a:ea typeface="+mn-ea"/>
                          <a:cs typeface="+mn-cs"/>
                        </a:rPr>
                        <a:t>2 hours/day (Fri) of group counseling and self help sessions</a:t>
                      </a:r>
                      <a:endParaRPr lang="en-US" sz="7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1200" dirty="0">
                          <a:solidFill>
                            <a:schemeClr val="tx1"/>
                          </a:solidFill>
                          <a:effectLst/>
                          <a:latin typeface="+mn-lt"/>
                          <a:ea typeface="+mn-ea"/>
                          <a:cs typeface="+mn-cs"/>
                        </a:rPr>
                        <a:t>Aftercare plans developed with counselors during weekly meetings</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1200" dirty="0">
                          <a:solidFill>
                            <a:schemeClr val="tx1"/>
                          </a:solidFill>
                          <a:effectLst/>
                          <a:latin typeface="+mn-lt"/>
                          <a:ea typeface="+mn-ea"/>
                          <a:cs typeface="+mn-cs"/>
                        </a:rPr>
                        <a:t>Counselors may facilitate arrangements </a:t>
                      </a:r>
                      <a:r>
                        <a:rPr lang="en-US" sz="700" kern="1200" baseline="0" dirty="0">
                          <a:solidFill>
                            <a:schemeClr val="tx1"/>
                          </a:solidFill>
                          <a:effectLst/>
                          <a:latin typeface="+mn-lt"/>
                          <a:ea typeface="+mn-ea"/>
                          <a:cs typeface="+mn-cs"/>
                        </a:rPr>
                        <a:t>for community-based care</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1200" baseline="0" dirty="0">
                          <a:solidFill>
                            <a:schemeClr val="tx1"/>
                          </a:solidFill>
                          <a:effectLst/>
                          <a:latin typeface="+mn-lt"/>
                          <a:ea typeface="+mn-ea"/>
                          <a:cs typeface="+mn-cs"/>
                        </a:rPr>
                        <a:t>Due to dual status, majority of civil commitments are transferred to awaiting trial status or WATC if bail is posted.</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70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1200" dirty="0">
                          <a:solidFill>
                            <a:schemeClr val="tx1"/>
                          </a:solidFill>
                          <a:latin typeface="+mn-lt"/>
                          <a:ea typeface="+mn-ea"/>
                          <a:cs typeface="+mn-cs"/>
                        </a:rPr>
                        <a:t>34 days (FY 2019 partial)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299705000"/>
                  </a:ext>
                </a:extLst>
              </a:tr>
              <a:tr h="274320">
                <a:tc>
                  <a:txBody>
                    <a:bodyPr/>
                    <a:lstStyle/>
                    <a:p>
                      <a:pPr marL="0" marR="0">
                        <a:lnSpc>
                          <a:spcPct val="115000"/>
                        </a:lnSpc>
                        <a:spcBef>
                          <a:spcPts val="0"/>
                        </a:spcBef>
                        <a:spcAft>
                          <a:spcPts val="1000"/>
                        </a:spcAft>
                      </a:pPr>
                      <a:r>
                        <a:rPr lang="en-US" sz="800" b="0" dirty="0" err="1">
                          <a:solidFill>
                            <a:schemeClr val="tx1"/>
                          </a:solidFill>
                          <a:effectLst/>
                          <a:latin typeface="+mj-lt"/>
                        </a:rPr>
                        <a:t>Stonybrook</a:t>
                      </a:r>
                      <a:r>
                        <a:rPr lang="en-US" sz="800" b="0" dirty="0">
                          <a:solidFill>
                            <a:schemeClr val="tx1"/>
                          </a:solidFill>
                          <a:effectLst/>
                          <a:latin typeface="+mj-lt"/>
                        </a:rPr>
                        <a:t> Stabilization and Treatment Center – Ludlow</a:t>
                      </a:r>
                      <a:endParaRPr lang="en-US" sz="8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Buprenorphine</a:t>
                      </a:r>
                    </a:p>
                    <a:p>
                      <a:pPr marL="114300" indent="-114300">
                        <a:buFont typeface="Arial" panose="020B0604020202020204" pitchFamily="34" charset="0"/>
                        <a:buChar char="•"/>
                      </a:pPr>
                      <a:r>
                        <a:rPr lang="en-US" sz="700" kern="1200" dirty="0" err="1">
                          <a:solidFill>
                            <a:schemeClr val="tx1"/>
                          </a:solidFill>
                          <a:latin typeface="+mn-lt"/>
                          <a:ea typeface="+mn-ea"/>
                          <a:cs typeface="+mn-cs"/>
                        </a:rPr>
                        <a:t>Chlordiazepoxide</a:t>
                      </a:r>
                      <a:endParaRPr lang="en-US" sz="7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Buprenorphine</a:t>
                      </a:r>
                    </a:p>
                    <a:p>
                      <a:pPr marL="114300" indent="-114300">
                        <a:buFont typeface="Arial" panose="020B0604020202020204" pitchFamily="34" charset="0"/>
                        <a:buChar char="•"/>
                      </a:pPr>
                      <a:r>
                        <a:rPr lang="en-US" sz="700" kern="1200" dirty="0">
                          <a:solidFill>
                            <a:schemeClr val="tx1"/>
                          </a:solidFill>
                          <a:latin typeface="+mn-lt"/>
                          <a:ea typeface="+mn-ea"/>
                          <a:cs typeface="+mn-cs"/>
                        </a:rPr>
                        <a:t>Naltrexone (oral &amp; inject.)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32 hours/week of</a:t>
                      </a:r>
                      <a:r>
                        <a:rPr lang="en-US" sz="700" kern="1200" baseline="0" dirty="0">
                          <a:solidFill>
                            <a:schemeClr val="tx1"/>
                          </a:solidFill>
                          <a:latin typeface="+mn-lt"/>
                          <a:ea typeface="+mn-ea"/>
                          <a:cs typeface="+mn-cs"/>
                        </a:rPr>
                        <a:t> group and individual counseling</a:t>
                      </a:r>
                    </a:p>
                    <a:p>
                      <a:pPr marL="114300" indent="-114300">
                        <a:buFont typeface="Arial" panose="020B0604020202020204" pitchFamily="34" charset="0"/>
                        <a:buChar char="•"/>
                      </a:pPr>
                      <a:r>
                        <a:rPr lang="en-US" sz="700" kern="1200" dirty="0">
                          <a:solidFill>
                            <a:schemeClr val="tx1"/>
                          </a:solidFill>
                          <a:latin typeface="+mn-lt"/>
                          <a:ea typeface="+mn-ea"/>
                          <a:cs typeface="+mn-cs"/>
                        </a:rPr>
                        <a:t>Access to AA/NA</a:t>
                      </a:r>
                      <a:endParaRPr lang="en-US" sz="7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1200" dirty="0">
                          <a:solidFill>
                            <a:schemeClr val="tx1"/>
                          </a:solidFill>
                          <a:latin typeface="+mn-lt"/>
                          <a:ea typeface="+mn-ea"/>
                          <a:cs typeface="+mn-cs"/>
                        </a:rPr>
                        <a:t>Individualized</a:t>
                      </a:r>
                      <a:r>
                        <a:rPr lang="en-US" sz="700" kern="1200" baseline="0" dirty="0">
                          <a:solidFill>
                            <a:schemeClr val="tx1"/>
                          </a:solidFill>
                          <a:latin typeface="+mn-lt"/>
                          <a:ea typeface="+mn-ea"/>
                          <a:cs typeface="+mn-cs"/>
                        </a:rPr>
                        <a:t> a</a:t>
                      </a:r>
                      <a:r>
                        <a:rPr lang="en-US" sz="700" kern="1200" dirty="0">
                          <a:solidFill>
                            <a:schemeClr val="tx1"/>
                          </a:solidFill>
                          <a:latin typeface="+mn-lt"/>
                          <a:ea typeface="+mn-ea"/>
                          <a:cs typeface="+mn-cs"/>
                        </a:rPr>
                        <a:t>ftercare plans developed with Aftercare staff</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1200" dirty="0">
                          <a:solidFill>
                            <a:schemeClr val="tx1"/>
                          </a:solidFill>
                          <a:latin typeface="+mn-lt"/>
                          <a:ea typeface="+mn-ea"/>
                          <a:cs typeface="+mn-cs"/>
                        </a:rPr>
                        <a:t>Includes</a:t>
                      </a:r>
                      <a:r>
                        <a:rPr lang="en-US" sz="700" kern="1200" baseline="0" dirty="0">
                          <a:solidFill>
                            <a:schemeClr val="tx1"/>
                          </a:solidFill>
                          <a:latin typeface="+mn-lt"/>
                          <a:ea typeface="+mn-ea"/>
                          <a:cs typeface="+mn-cs"/>
                        </a:rPr>
                        <a:t> </a:t>
                      </a:r>
                      <a:r>
                        <a:rPr lang="en-US" sz="700" kern="1200" dirty="0">
                          <a:solidFill>
                            <a:schemeClr val="tx1"/>
                          </a:solidFill>
                          <a:latin typeface="+mn-lt"/>
                          <a:ea typeface="+mn-ea"/>
                          <a:cs typeface="+mn-cs"/>
                        </a:rPr>
                        <a:t>medical and psychiatric appointments</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1200" dirty="0">
                          <a:solidFill>
                            <a:schemeClr val="tx1"/>
                          </a:solidFill>
                          <a:effectLst/>
                          <a:latin typeface="+mn-lt"/>
                          <a:ea typeface="+mn-ea"/>
                          <a:cs typeface="+mn-cs"/>
                        </a:rPr>
                        <a:t>Referrals to</a:t>
                      </a:r>
                      <a:r>
                        <a:rPr lang="en-US" sz="700" kern="1200" baseline="0" dirty="0">
                          <a:solidFill>
                            <a:schemeClr val="tx1"/>
                          </a:solidFill>
                          <a:effectLst/>
                          <a:latin typeface="+mn-lt"/>
                          <a:ea typeface="+mn-ea"/>
                          <a:cs typeface="+mn-cs"/>
                        </a:rPr>
                        <a:t> </a:t>
                      </a:r>
                      <a:r>
                        <a:rPr lang="en-US" sz="700" kern="1200" dirty="0">
                          <a:solidFill>
                            <a:schemeClr val="tx1"/>
                          </a:solidFill>
                          <a:effectLst/>
                          <a:latin typeface="+mn-lt"/>
                          <a:ea typeface="+mn-ea"/>
                          <a:cs typeface="+mn-cs"/>
                        </a:rPr>
                        <a:t>community-based case management services, MAT providers,</a:t>
                      </a:r>
                      <a:r>
                        <a:rPr lang="en-US" sz="700" kern="1200" baseline="0" dirty="0">
                          <a:solidFill>
                            <a:schemeClr val="tx1"/>
                          </a:solidFill>
                          <a:effectLst/>
                          <a:latin typeface="+mn-lt"/>
                          <a:ea typeface="+mn-ea"/>
                          <a:cs typeface="+mn-cs"/>
                        </a:rPr>
                        <a:t> </a:t>
                      </a:r>
                      <a:r>
                        <a:rPr lang="en-US" sz="700" kern="1200" dirty="0">
                          <a:solidFill>
                            <a:schemeClr val="tx1"/>
                          </a:solidFill>
                          <a:effectLst/>
                          <a:latin typeface="+mn-lt"/>
                          <a:ea typeface="+mn-ea"/>
                          <a:cs typeface="+mn-cs"/>
                        </a:rPr>
                        <a:t>and Recovery Coaches and/or Recovery Pathfinders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marL="114300" indent="-114300">
                        <a:buFont typeface="Arial" panose="020B0604020202020204" pitchFamily="34" charset="0"/>
                        <a:buChar char="•"/>
                      </a:pPr>
                      <a:r>
                        <a:rPr lang="en-US" sz="700" dirty="0">
                          <a:solidFill>
                            <a:schemeClr val="tx1"/>
                          </a:solidFill>
                          <a:latin typeface="+mj-lt"/>
                        </a:rPr>
                        <a:t>49 days (FY 2019</a:t>
                      </a:r>
                      <a:r>
                        <a:rPr lang="en-US" sz="700" baseline="0" dirty="0">
                          <a:solidFill>
                            <a:schemeClr val="tx1"/>
                          </a:solidFill>
                          <a:latin typeface="+mj-lt"/>
                        </a:rPr>
                        <a:t> partial)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79592897"/>
                  </a:ext>
                </a:extLst>
              </a:tr>
              <a:tr h="457200">
                <a:tc>
                  <a:txBody>
                    <a:bodyPr/>
                    <a:lstStyle/>
                    <a:p>
                      <a:pPr marL="0" marR="0">
                        <a:lnSpc>
                          <a:spcPct val="115000"/>
                        </a:lnSpc>
                        <a:spcBef>
                          <a:spcPts val="0"/>
                        </a:spcBef>
                        <a:spcAft>
                          <a:spcPts val="1000"/>
                        </a:spcAft>
                      </a:pPr>
                      <a:r>
                        <a:rPr lang="en-US" sz="800" b="0" dirty="0" err="1">
                          <a:solidFill>
                            <a:schemeClr val="tx1"/>
                          </a:solidFill>
                          <a:effectLst/>
                          <a:latin typeface="+mj-lt"/>
                        </a:rPr>
                        <a:t>Stonybrook</a:t>
                      </a:r>
                      <a:r>
                        <a:rPr lang="en-US" sz="800" b="0" dirty="0">
                          <a:solidFill>
                            <a:schemeClr val="tx1"/>
                          </a:solidFill>
                          <a:effectLst/>
                          <a:latin typeface="+mj-lt"/>
                        </a:rPr>
                        <a:t> Stabilization and Treatment Center – Springfield</a:t>
                      </a:r>
                      <a:endParaRPr lang="en-US" sz="800" b="0"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tabLst/>
                      </a:pPr>
                      <a:r>
                        <a:rPr lang="en-US" sz="700" kern="1200" dirty="0">
                          <a:solidFill>
                            <a:schemeClr val="tx1"/>
                          </a:solidFill>
                          <a:latin typeface="+mn-lt"/>
                          <a:ea typeface="+mn-ea"/>
                          <a:cs typeface="+mn-cs"/>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pPr marL="0" indent="0">
                        <a:buFont typeface="Arial" panose="020B0604020202020204" pitchFamily="34" charset="0"/>
                        <a:buNone/>
                      </a:pPr>
                      <a:endParaRPr lang="en-US" sz="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14300" indent="-114300">
                        <a:buFont typeface="Arial" panose="020B0604020202020204" pitchFamily="34" charset="0"/>
                        <a:buChar char="•"/>
                      </a:pPr>
                      <a:r>
                        <a:rPr lang="en-US" sz="700" kern="1200" dirty="0">
                          <a:solidFill>
                            <a:schemeClr val="tx1"/>
                          </a:solidFill>
                          <a:latin typeface="+mn-lt"/>
                          <a:ea typeface="+mn-ea"/>
                          <a:cs typeface="+mn-cs"/>
                        </a:rPr>
                        <a:t>32 hours/week of group</a:t>
                      </a:r>
                      <a:r>
                        <a:rPr lang="en-US" sz="700" kern="1200" baseline="0" dirty="0">
                          <a:solidFill>
                            <a:schemeClr val="tx1"/>
                          </a:solidFill>
                          <a:latin typeface="+mn-lt"/>
                          <a:ea typeface="+mn-ea"/>
                          <a:cs typeface="+mn-cs"/>
                        </a:rPr>
                        <a:t> and individual c</a:t>
                      </a:r>
                      <a:r>
                        <a:rPr lang="en-US" sz="700" kern="1200" dirty="0">
                          <a:solidFill>
                            <a:schemeClr val="tx1"/>
                          </a:solidFill>
                          <a:latin typeface="+mn-lt"/>
                          <a:ea typeface="+mn-ea"/>
                          <a:cs typeface="+mn-cs"/>
                        </a:rPr>
                        <a:t>ounseling</a:t>
                      </a:r>
                    </a:p>
                    <a:p>
                      <a:pPr marL="114300" indent="-114300">
                        <a:buFont typeface="Arial" panose="020B0604020202020204" pitchFamily="34" charset="0"/>
                        <a:buChar char="•"/>
                      </a:pPr>
                      <a:r>
                        <a:rPr lang="en-US" sz="700" kern="1200" dirty="0">
                          <a:solidFill>
                            <a:schemeClr val="tx1"/>
                          </a:solidFill>
                          <a:latin typeface="+mn-lt"/>
                          <a:ea typeface="+mn-ea"/>
                          <a:cs typeface="+mn-cs"/>
                        </a:rPr>
                        <a:t>Access to AA/NA</a:t>
                      </a:r>
                    </a:p>
                    <a:p>
                      <a:pPr marL="114300" indent="-114300">
                        <a:buFont typeface="Arial" panose="020B0604020202020204" pitchFamily="34" charset="0"/>
                        <a:buChar char="•"/>
                      </a:pPr>
                      <a:r>
                        <a:rPr lang="en-US" sz="700" kern="1200" dirty="0">
                          <a:solidFill>
                            <a:schemeClr val="tx1"/>
                          </a:solidFill>
                          <a:latin typeface="+mn-lt"/>
                          <a:ea typeface="+mn-ea"/>
                          <a:cs typeface="+mn-cs"/>
                        </a:rPr>
                        <a:t>15 hours/</a:t>
                      </a:r>
                      <a:r>
                        <a:rPr lang="en-US" sz="700" kern="1200" baseline="0" dirty="0">
                          <a:solidFill>
                            <a:schemeClr val="tx1"/>
                          </a:solidFill>
                          <a:latin typeface="+mn-lt"/>
                          <a:ea typeface="+mn-ea"/>
                          <a:cs typeface="+mn-cs"/>
                        </a:rPr>
                        <a:t>week of </a:t>
                      </a:r>
                      <a:r>
                        <a:rPr lang="en-US" sz="700" kern="1200" dirty="0">
                          <a:solidFill>
                            <a:schemeClr val="tx1"/>
                          </a:solidFill>
                          <a:latin typeface="+mn-lt"/>
                          <a:ea typeface="+mn-ea"/>
                          <a:cs typeface="+mn-cs"/>
                        </a:rPr>
                        <a:t>intensive outpatient services through Providence Hospital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800" dirty="0">
                        <a:latin typeface="+mj-lt"/>
                      </a:endParaRPr>
                    </a:p>
                  </a:txBody>
                  <a:tcPr>
                    <a:solidFill>
                      <a:schemeClr val="bg1">
                        <a:lumMod val="95000"/>
                      </a:schemeClr>
                    </a:solidFill>
                  </a:tcPr>
                </a:tc>
                <a:extLst>
                  <a:ext uri="{0D108BD9-81ED-4DB2-BD59-A6C34878D82A}">
                    <a16:rowId xmlns="" xmlns:a16="http://schemas.microsoft.com/office/drawing/2014/main" val="214456233"/>
                  </a:ext>
                </a:extLst>
              </a:tr>
            </a:tbl>
          </a:graphicData>
        </a:graphic>
      </p:graphicFrame>
      <p:sp>
        <p:nvSpPr>
          <p:cNvPr id="2" name="TextBox 1"/>
          <p:cNvSpPr txBox="1"/>
          <p:nvPr/>
        </p:nvSpPr>
        <p:spPr>
          <a:xfrm>
            <a:off x="6449546" y="210979"/>
            <a:ext cx="2377574" cy="246221"/>
          </a:xfrm>
          <a:prstGeom prst="rect">
            <a:avLst/>
          </a:prstGeom>
          <a:noFill/>
        </p:spPr>
        <p:txBody>
          <a:bodyPr wrap="none" rtlCol="0">
            <a:spAutoFit/>
          </a:bodyPr>
          <a:lstStyle/>
          <a:p>
            <a:r>
              <a:rPr lang="en-US" sz="1000" dirty="0">
                <a:solidFill>
                  <a:schemeClr val="bg1"/>
                </a:solidFill>
                <a:latin typeface="+mj-lt"/>
              </a:rPr>
              <a:t>* Information accurate as of June 19, 2019</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16</a:t>
            </a:fld>
            <a:endParaRPr lang="en-US" dirty="0">
              <a:latin typeface="+mj-lt"/>
            </a:endParaRPr>
          </a:p>
        </p:txBody>
      </p:sp>
    </p:spTree>
    <p:extLst>
      <p:ext uri="{BB962C8B-B14F-4D97-AF65-F5344CB8AC3E}">
        <p14:creationId xmlns:p14="http://schemas.microsoft.com/office/powerpoint/2010/main" val="2208642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Section 35 Discharge Data</a:t>
            </a:r>
          </a:p>
        </p:txBody>
      </p:sp>
      <p:graphicFrame>
        <p:nvGraphicFramePr>
          <p:cNvPr id="5" name="Table 4">
            <a:extLst>
              <a:ext uri="{FF2B5EF4-FFF2-40B4-BE49-F238E27FC236}">
                <a16:creationId xmlns="" xmlns:a16="http://schemas.microsoft.com/office/drawing/2014/main" id="{43F63AF8-D818-4DC1-96FE-FFC19B6B6A93}"/>
              </a:ext>
            </a:extLst>
          </p:cNvPr>
          <p:cNvGraphicFramePr>
            <a:graphicFrameLocks noGrp="1"/>
          </p:cNvGraphicFramePr>
          <p:nvPr>
            <p:extLst>
              <p:ext uri="{D42A27DB-BD31-4B8C-83A1-F6EECF244321}">
                <p14:modId xmlns:p14="http://schemas.microsoft.com/office/powerpoint/2010/main" val="2822755747"/>
              </p:ext>
            </p:extLst>
          </p:nvPr>
        </p:nvGraphicFramePr>
        <p:xfrm>
          <a:off x="228600" y="647700"/>
          <a:ext cx="8686800" cy="5600700"/>
        </p:xfrm>
        <a:graphic>
          <a:graphicData uri="http://schemas.openxmlformats.org/drawingml/2006/table">
            <a:tbl>
              <a:tblPr firstRow="1" bandRow="1">
                <a:tableStyleId>{5C22544A-7EE6-4342-B048-85BDC9FD1C3A}</a:tableStyleId>
              </a:tblPr>
              <a:tblGrid>
                <a:gridCol w="3079866">
                  <a:extLst>
                    <a:ext uri="{9D8B030D-6E8A-4147-A177-3AD203B41FA5}">
                      <a16:colId xmlns="" xmlns:a16="http://schemas.microsoft.com/office/drawing/2014/main" val="226033911"/>
                    </a:ext>
                  </a:extLst>
                </a:gridCol>
                <a:gridCol w="2921924">
                  <a:extLst>
                    <a:ext uri="{9D8B030D-6E8A-4147-A177-3AD203B41FA5}">
                      <a16:colId xmlns="" xmlns:a16="http://schemas.microsoft.com/office/drawing/2014/main" val="2604268681"/>
                    </a:ext>
                  </a:extLst>
                </a:gridCol>
                <a:gridCol w="2685010">
                  <a:extLst>
                    <a:ext uri="{9D8B030D-6E8A-4147-A177-3AD203B41FA5}">
                      <a16:colId xmlns="" xmlns:a16="http://schemas.microsoft.com/office/drawing/2014/main" val="20002"/>
                    </a:ext>
                  </a:extLst>
                </a:gridCol>
              </a:tblGrid>
              <a:tr h="182880">
                <a:tc>
                  <a:txBody>
                    <a:bodyPr/>
                    <a:lstStyle/>
                    <a:p>
                      <a:pPr algn="ctr"/>
                      <a:r>
                        <a:rPr lang="en-US" sz="900" dirty="0">
                          <a:solidFill>
                            <a:schemeClr val="tx1"/>
                          </a:solidFill>
                        </a:rPr>
                        <a:t>Facility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gridSpan="2">
                  <a:txBody>
                    <a:bodyPr/>
                    <a:lstStyle/>
                    <a:p>
                      <a:pPr algn="ctr"/>
                      <a:r>
                        <a:rPr lang="en-US" sz="900" dirty="0">
                          <a:solidFill>
                            <a:schemeClr val="tx1"/>
                          </a:solidFill>
                        </a:rPr>
                        <a:t>Discharge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hMerge="1">
                  <a:txBody>
                    <a:bodyPr/>
                    <a:lstStyle/>
                    <a:p>
                      <a:endParaRPr lang="en-US"/>
                    </a:p>
                  </a:txBody>
                  <a:tcPr/>
                </a:tc>
                <a:extLst>
                  <a:ext uri="{0D108BD9-81ED-4DB2-BD59-A6C34878D82A}">
                    <a16:rowId xmlns="" xmlns:a16="http://schemas.microsoft.com/office/drawing/2014/main" val="3636667852"/>
                  </a:ext>
                </a:extLst>
              </a:tr>
              <a:tr h="274320">
                <a:tc>
                  <a:txBody>
                    <a:bodyPr/>
                    <a:lstStyle/>
                    <a:p>
                      <a:r>
                        <a:rPr lang="en-US" sz="900" b="1" dirty="0">
                          <a:solidFill>
                            <a:schemeClr val="tx1"/>
                          </a:solidFill>
                          <a:latin typeface="+mj-lt"/>
                        </a:rPr>
                        <a:t>High Point Women’s Addiction Treatment Center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3">
                  <a:txBody>
                    <a:bodyPr/>
                    <a:lstStyle/>
                    <a:p>
                      <a:r>
                        <a:rPr lang="en-US" sz="750" u="sng" dirty="0">
                          <a:solidFill>
                            <a:schemeClr val="tx1"/>
                          </a:solidFill>
                          <a:latin typeface="+mj-lt"/>
                        </a:rPr>
                        <a:t>FY 2018</a:t>
                      </a:r>
                    </a:p>
                    <a:p>
                      <a:pPr marL="114300" indent="-114300">
                        <a:buFont typeface="Arial" panose="020B0604020202020204" pitchFamily="34" charset="0"/>
                        <a:buChar char="•"/>
                      </a:pPr>
                      <a:r>
                        <a:rPr lang="en-US" sz="750" u="none" dirty="0">
                          <a:solidFill>
                            <a:schemeClr val="tx1"/>
                          </a:solidFill>
                          <a:latin typeface="+mj-lt"/>
                        </a:rPr>
                        <a:t>Home (alone, </a:t>
                      </a:r>
                      <a:r>
                        <a:rPr lang="en-US" sz="750" u="none" baseline="0" dirty="0">
                          <a:solidFill>
                            <a:schemeClr val="tx1"/>
                          </a:solidFill>
                          <a:latin typeface="+mj-lt"/>
                        </a:rPr>
                        <a:t>family, community organization)</a:t>
                      </a:r>
                      <a:r>
                        <a:rPr lang="en-US" sz="750" u="none" dirty="0">
                          <a:solidFill>
                            <a:schemeClr val="tx1"/>
                          </a:solidFill>
                          <a:latin typeface="+mj-lt"/>
                        </a:rPr>
                        <a:t>: 74.6% </a:t>
                      </a:r>
                    </a:p>
                    <a:p>
                      <a:pPr marL="114300" indent="-114300">
                        <a:buFont typeface="Arial" panose="020B0604020202020204" pitchFamily="34" charset="0"/>
                        <a:buChar char="•"/>
                      </a:pPr>
                      <a:r>
                        <a:rPr lang="en-US" sz="750" u="none" baseline="0" dirty="0">
                          <a:solidFill>
                            <a:schemeClr val="tx1"/>
                          </a:solidFill>
                          <a:latin typeface="+mj-lt"/>
                        </a:rPr>
                        <a:t>Residential program (</a:t>
                      </a:r>
                      <a:r>
                        <a:rPr lang="en-US" sz="750" u="none" baseline="0" dirty="0" err="1">
                          <a:solidFill>
                            <a:schemeClr val="tx1"/>
                          </a:solidFill>
                          <a:latin typeface="+mj-lt"/>
                        </a:rPr>
                        <a:t>CSS</a:t>
                      </a:r>
                      <a:r>
                        <a:rPr lang="en-US" sz="750" u="none" baseline="0" dirty="0">
                          <a:solidFill>
                            <a:schemeClr val="tx1"/>
                          </a:solidFill>
                          <a:latin typeface="+mj-lt"/>
                        </a:rPr>
                        <a:t>, </a:t>
                      </a:r>
                      <a:r>
                        <a:rPr lang="en-US" sz="750" u="none" baseline="0" dirty="0" err="1">
                          <a:solidFill>
                            <a:schemeClr val="tx1"/>
                          </a:solidFill>
                          <a:latin typeface="+mj-lt"/>
                        </a:rPr>
                        <a:t>TSS</a:t>
                      </a:r>
                      <a:r>
                        <a:rPr lang="en-US" sz="750" u="none" baseline="0" dirty="0">
                          <a:solidFill>
                            <a:schemeClr val="tx1"/>
                          </a:solidFill>
                          <a:latin typeface="+mj-lt"/>
                        </a:rPr>
                        <a:t>, sober home): 24.3%</a:t>
                      </a:r>
                    </a:p>
                    <a:p>
                      <a:pPr marL="114300" indent="-114300">
                        <a:buFont typeface="Arial" panose="020B0604020202020204" pitchFamily="34" charset="0"/>
                        <a:buChar char="•"/>
                      </a:pPr>
                      <a:r>
                        <a:rPr lang="en-US" sz="750" u="none" baseline="0" dirty="0">
                          <a:solidFill>
                            <a:schemeClr val="tx1"/>
                          </a:solidFill>
                          <a:latin typeface="+mj-lt"/>
                        </a:rPr>
                        <a:t>Opioid treatment (MAT): 12.0%</a:t>
                      </a:r>
                    </a:p>
                    <a:p>
                      <a:pPr marL="114300" indent="-114300">
                        <a:buFont typeface="Arial" panose="020B0604020202020204" pitchFamily="34" charset="0"/>
                        <a:buChar char="•"/>
                      </a:pPr>
                      <a:r>
                        <a:rPr lang="en-US" sz="750" u="none" baseline="0" dirty="0">
                          <a:solidFill>
                            <a:schemeClr val="tx1"/>
                          </a:solidFill>
                          <a:latin typeface="+mj-lt"/>
                        </a:rPr>
                        <a:t>Acute medical facility: 6.1%</a:t>
                      </a:r>
                    </a:p>
                    <a:p>
                      <a:pPr marL="114300" indent="-114300">
                        <a:buFont typeface="Arial" panose="020B0604020202020204" pitchFamily="34" charset="0"/>
                        <a:buChar char="•"/>
                      </a:pPr>
                      <a:r>
                        <a:rPr lang="en-US" sz="750" u="none" baseline="0" dirty="0">
                          <a:solidFill>
                            <a:schemeClr val="tx1"/>
                          </a:solidFill>
                          <a:latin typeface="+mj-lt"/>
                        </a:rPr>
                        <a:t>Other: 6%</a:t>
                      </a:r>
                    </a:p>
                    <a:p>
                      <a:pPr marL="114300" indent="-114300">
                        <a:buFont typeface="Arial" panose="020B0604020202020204" pitchFamily="34" charset="0"/>
                        <a:buChar char="•"/>
                      </a:pPr>
                      <a:r>
                        <a:rPr lang="en-US" sz="750" u="none" baseline="0" dirty="0">
                          <a:solidFill>
                            <a:schemeClr val="tx1"/>
                          </a:solidFill>
                          <a:latin typeface="+mj-lt"/>
                        </a:rPr>
                        <a:t>AMA: 4.9%</a:t>
                      </a:r>
                    </a:p>
                    <a:p>
                      <a:pPr marL="114300" indent="-114300">
                        <a:buFont typeface="Arial" panose="020B0604020202020204" pitchFamily="34" charset="0"/>
                        <a:buChar char="•"/>
                      </a:pPr>
                      <a:r>
                        <a:rPr lang="en-US" sz="750" u="none" baseline="0" dirty="0">
                          <a:solidFill>
                            <a:schemeClr val="tx1"/>
                          </a:solidFill>
                          <a:latin typeface="+mj-lt"/>
                        </a:rPr>
                        <a:t>Shelter: 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3">
                  <a:txBody>
                    <a:bodyPr/>
                    <a:lstStyle/>
                    <a:p>
                      <a:r>
                        <a:rPr lang="en-US" sz="750" u="sng" baseline="0" dirty="0">
                          <a:solidFill>
                            <a:schemeClr val="tx1"/>
                          </a:solidFill>
                          <a:latin typeface="+mj-lt"/>
                        </a:rPr>
                        <a:t>Notes:</a:t>
                      </a:r>
                    </a:p>
                    <a:p>
                      <a:pPr marL="114300" indent="-114300">
                        <a:buFont typeface="Arial" panose="020B0604020202020204" pitchFamily="34" charset="0"/>
                        <a:buChar char="•"/>
                      </a:pPr>
                      <a:r>
                        <a:rPr lang="en-US" sz="750" u="none" baseline="0" dirty="0">
                          <a:solidFill>
                            <a:schemeClr val="tx1"/>
                          </a:solidFill>
                          <a:latin typeface="+mj-lt"/>
                        </a:rPr>
                        <a:t>Up to three referrals may be listed for each discharged individual, but majority (70%) of discharged individuals only listed a single referral.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2909643626"/>
                  </a:ext>
                </a:extLst>
              </a:tr>
              <a:tr h="365760">
                <a:tc>
                  <a:txBody>
                    <a:bodyPr/>
                    <a:lstStyle/>
                    <a:p>
                      <a:pPr marL="0" marR="0">
                        <a:lnSpc>
                          <a:spcPct val="115000"/>
                        </a:lnSpc>
                        <a:spcBef>
                          <a:spcPts val="0"/>
                        </a:spcBef>
                        <a:spcAft>
                          <a:spcPts val="1000"/>
                        </a:spcAft>
                      </a:pPr>
                      <a:r>
                        <a:rPr lang="en-US" sz="900" b="1" dirty="0">
                          <a:solidFill>
                            <a:schemeClr val="tx1"/>
                          </a:solidFill>
                          <a:effectLst/>
                          <a:latin typeface="+mj-lt"/>
                        </a:rPr>
                        <a:t>High</a:t>
                      </a:r>
                      <a:r>
                        <a:rPr lang="en-US" sz="900" b="1" baseline="0" dirty="0">
                          <a:solidFill>
                            <a:schemeClr val="tx1"/>
                          </a:solidFill>
                          <a:effectLst/>
                          <a:latin typeface="+mj-lt"/>
                        </a:rPr>
                        <a:t> P</a:t>
                      </a:r>
                      <a:r>
                        <a:rPr lang="en-US" sz="900" b="1" dirty="0">
                          <a:solidFill>
                            <a:schemeClr val="tx1"/>
                          </a:solidFill>
                          <a:effectLst/>
                          <a:latin typeface="+mj-lt"/>
                        </a:rPr>
                        <a:t>oint Treatment Center at Shattuck Hospital</a:t>
                      </a:r>
                      <a:endParaRPr lang="en-US" sz="900" b="1"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endParaRPr lang="en-US" sz="11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endParaRPr lang="en-US" sz="11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2090398688"/>
                  </a:ext>
                </a:extLst>
              </a:tr>
              <a:tr h="0">
                <a:tc>
                  <a:txBody>
                    <a:bodyPr/>
                    <a:lstStyle/>
                    <a:p>
                      <a:pPr marL="0" marR="0">
                        <a:lnSpc>
                          <a:spcPct val="115000"/>
                        </a:lnSpc>
                        <a:spcBef>
                          <a:spcPts val="0"/>
                        </a:spcBef>
                        <a:spcAft>
                          <a:spcPts val="1000"/>
                        </a:spcAft>
                      </a:pPr>
                      <a:r>
                        <a:rPr lang="en-US" sz="900" b="1" dirty="0">
                          <a:solidFill>
                            <a:schemeClr val="tx1"/>
                          </a:solidFill>
                          <a:effectLst/>
                          <a:latin typeface="+mj-lt"/>
                        </a:rPr>
                        <a:t>High Point Men’s Addiction Treatment Center</a:t>
                      </a:r>
                      <a:endParaRPr lang="en-US" sz="900" b="1"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endParaRPr lang="en-US" sz="11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endParaRPr lang="en-US" sz="11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498878246"/>
                  </a:ext>
                </a:extLst>
              </a:tr>
              <a:tr h="655320">
                <a:tc>
                  <a:txBody>
                    <a:bodyPr/>
                    <a:lstStyle/>
                    <a:p>
                      <a:pPr marL="0" marR="0">
                        <a:lnSpc>
                          <a:spcPct val="115000"/>
                        </a:lnSpc>
                        <a:spcBef>
                          <a:spcPts val="0"/>
                        </a:spcBef>
                        <a:spcAft>
                          <a:spcPts val="1000"/>
                        </a:spcAft>
                      </a:pPr>
                      <a:r>
                        <a:rPr lang="en-US" sz="900" b="1" dirty="0">
                          <a:solidFill>
                            <a:schemeClr val="tx1"/>
                          </a:solidFill>
                          <a:effectLst/>
                          <a:latin typeface="+mj-lt"/>
                        </a:rPr>
                        <a:t>DMH Women’s Recovery from Addiction Program</a:t>
                      </a:r>
                      <a:endParaRPr lang="en-US" sz="900" b="1"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750" u="sng" dirty="0">
                          <a:solidFill>
                            <a:schemeClr val="tx1"/>
                          </a:solidFill>
                          <a:latin typeface="+mj-lt"/>
                        </a:rPr>
                        <a:t>FY 2018</a:t>
                      </a:r>
                    </a:p>
                    <a:p>
                      <a:pPr marL="114300" indent="-114300">
                        <a:buFont typeface="Arial" panose="020B0604020202020204" pitchFamily="34" charset="0"/>
                        <a:buChar char="•"/>
                      </a:pPr>
                      <a:r>
                        <a:rPr lang="en-US" sz="750" dirty="0">
                          <a:solidFill>
                            <a:schemeClr val="tx1"/>
                          </a:solidFill>
                          <a:latin typeface="+mj-lt"/>
                        </a:rPr>
                        <a:t>Home (alone, family, non-family): 69.1%</a:t>
                      </a:r>
                    </a:p>
                    <a:p>
                      <a:pPr marL="114300" indent="-114300">
                        <a:buFont typeface="Arial" panose="020B0604020202020204" pitchFamily="34" charset="0"/>
                        <a:buChar char="•"/>
                      </a:pPr>
                      <a:r>
                        <a:rPr lang="en-US" sz="750" dirty="0">
                          <a:solidFill>
                            <a:schemeClr val="tx1"/>
                          </a:solidFill>
                        </a:rPr>
                        <a:t>Residential program: 18.0%</a:t>
                      </a:r>
                    </a:p>
                    <a:p>
                      <a:pPr marL="114300" indent="-114300">
                        <a:buFont typeface="Arial" panose="020B0604020202020204" pitchFamily="34" charset="0"/>
                        <a:buChar char="•"/>
                      </a:pPr>
                      <a:r>
                        <a:rPr lang="en-US" sz="750" dirty="0">
                          <a:solidFill>
                            <a:schemeClr val="tx1"/>
                          </a:solidFill>
                          <a:latin typeface="+mj-lt"/>
                        </a:rPr>
                        <a:t>Shelter: 6.3%</a:t>
                      </a:r>
                    </a:p>
                    <a:p>
                      <a:pPr marL="114300" indent="-114300">
                        <a:buFont typeface="Arial" panose="020B0604020202020204" pitchFamily="34" charset="0"/>
                        <a:buChar char="•"/>
                      </a:pPr>
                      <a:r>
                        <a:rPr lang="en-US" sz="750" dirty="0">
                          <a:solidFill>
                            <a:schemeClr val="tx1"/>
                          </a:solidFill>
                          <a:latin typeface="+mj-lt"/>
                        </a:rPr>
                        <a:t>Acute medical facility:</a:t>
                      </a:r>
                      <a:r>
                        <a:rPr lang="en-US" sz="750" baseline="0" dirty="0">
                          <a:solidFill>
                            <a:schemeClr val="tx1"/>
                          </a:solidFill>
                          <a:latin typeface="+mj-lt"/>
                        </a:rPr>
                        <a:t> 4.1%</a:t>
                      </a:r>
                    </a:p>
                    <a:p>
                      <a:pPr marL="114300" indent="-114300">
                        <a:buFont typeface="Arial" panose="020B0604020202020204" pitchFamily="34" charset="0"/>
                        <a:buChar char="•"/>
                      </a:pPr>
                      <a:r>
                        <a:rPr lang="en-US" sz="750" kern="1200" dirty="0">
                          <a:solidFill>
                            <a:schemeClr val="tx1"/>
                          </a:solidFill>
                          <a:latin typeface="+mn-lt"/>
                          <a:ea typeface="+mn-ea"/>
                          <a:cs typeface="+mn-cs"/>
                        </a:rPr>
                        <a:t>State</a:t>
                      </a:r>
                      <a:r>
                        <a:rPr lang="en-US" sz="750" kern="1200" baseline="0" dirty="0">
                          <a:solidFill>
                            <a:schemeClr val="tx1"/>
                          </a:solidFill>
                          <a:latin typeface="+mn-lt"/>
                          <a:ea typeface="+mn-ea"/>
                          <a:cs typeface="+mn-cs"/>
                        </a:rPr>
                        <a:t> operated mental health center: 1.2%</a:t>
                      </a:r>
                    </a:p>
                    <a:p>
                      <a:pPr marL="114300" indent="-114300">
                        <a:buFont typeface="Arial" panose="020B0604020202020204" pitchFamily="34" charset="0"/>
                        <a:buChar char="•"/>
                      </a:pPr>
                      <a:r>
                        <a:rPr lang="en-US" sz="750" kern="1200" baseline="0" dirty="0">
                          <a:solidFill>
                            <a:schemeClr val="tx1"/>
                          </a:solidFill>
                          <a:latin typeface="+mn-lt"/>
                          <a:ea typeface="+mn-ea"/>
                          <a:cs typeface="+mn-cs"/>
                        </a:rPr>
                        <a:t>Court: 0.7%</a:t>
                      </a:r>
                    </a:p>
                    <a:p>
                      <a:pPr marL="114300" indent="-114300">
                        <a:buFont typeface="Arial" panose="020B0604020202020204" pitchFamily="34" charset="0"/>
                        <a:buChar char="•"/>
                      </a:pPr>
                      <a:r>
                        <a:rPr lang="en-US" sz="750" kern="1200" baseline="0" dirty="0">
                          <a:solidFill>
                            <a:schemeClr val="tx1"/>
                          </a:solidFill>
                          <a:latin typeface="+mn-lt"/>
                          <a:ea typeface="+mn-ea"/>
                          <a:cs typeface="+mn-cs"/>
                        </a:rPr>
                        <a:t>Respite: 0.2%</a:t>
                      </a:r>
                    </a:p>
                    <a:p>
                      <a:pPr marL="114300" indent="-114300">
                        <a:buFont typeface="Arial" panose="020B0604020202020204" pitchFamily="34" charset="0"/>
                        <a:buChar char="•"/>
                      </a:pPr>
                      <a:r>
                        <a:rPr lang="en-US" sz="750" kern="1200" baseline="0" dirty="0">
                          <a:solidFill>
                            <a:schemeClr val="tx1"/>
                          </a:solidFill>
                          <a:latin typeface="+mn-lt"/>
                          <a:ea typeface="+mn-ea"/>
                          <a:cs typeface="+mn-cs"/>
                        </a:rPr>
                        <a:t>AMA: 0.2%</a:t>
                      </a:r>
                      <a:endParaRPr lang="en-US" sz="7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750" u="sng"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542116061"/>
                  </a:ext>
                </a:extLst>
              </a:tr>
              <a:tr h="0">
                <a:tc>
                  <a:txBody>
                    <a:bodyPr/>
                    <a:lstStyle/>
                    <a:p>
                      <a:pPr marL="0" marR="0">
                        <a:lnSpc>
                          <a:spcPct val="115000"/>
                        </a:lnSpc>
                        <a:spcBef>
                          <a:spcPts val="0"/>
                        </a:spcBef>
                        <a:spcAft>
                          <a:spcPts val="1000"/>
                        </a:spcAft>
                      </a:pPr>
                      <a:r>
                        <a:rPr lang="en-US" sz="900" b="1" dirty="0">
                          <a:solidFill>
                            <a:schemeClr val="tx1"/>
                          </a:solidFill>
                          <a:effectLst/>
                          <a:latin typeface="+mj-lt"/>
                        </a:rPr>
                        <a:t>Massachusetts Alcohol and Substance Abuse Center</a:t>
                      </a:r>
                      <a:endParaRPr lang="en-US" sz="900" b="1"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750" u="sng" kern="1200" dirty="0">
                          <a:solidFill>
                            <a:schemeClr val="tx1"/>
                          </a:solidFill>
                          <a:latin typeface="+mn-lt"/>
                          <a:ea typeface="+mn-ea"/>
                          <a:cs typeface="+mn-cs"/>
                        </a:rPr>
                        <a:t>FY 2019 (partial)</a:t>
                      </a:r>
                      <a:endParaRPr lang="en-US" sz="750" u="none" kern="1200" baseline="30000" dirty="0">
                        <a:solidFill>
                          <a:schemeClr val="tx1"/>
                        </a:solidFill>
                        <a:latin typeface="+mn-lt"/>
                        <a:ea typeface="+mn-ea"/>
                        <a:cs typeface="+mn-cs"/>
                      </a:endParaRP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Referrals f</a:t>
                      </a:r>
                      <a:r>
                        <a:rPr lang="en-US" sz="750" kern="1200" baseline="0" dirty="0">
                          <a:solidFill>
                            <a:schemeClr val="tx1"/>
                          </a:solidFill>
                          <a:latin typeface="+mn-lt"/>
                          <a:ea typeface="+mn-ea"/>
                          <a:cs typeface="+mn-cs"/>
                        </a:rPr>
                        <a:t>or self help (AA/NA): 44.5%</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Referrals f</a:t>
                      </a:r>
                      <a:r>
                        <a:rPr lang="en-US" sz="750" kern="1200" baseline="0" dirty="0">
                          <a:solidFill>
                            <a:schemeClr val="tx1"/>
                          </a:solidFill>
                          <a:latin typeface="+mn-lt"/>
                          <a:ea typeface="+mn-ea"/>
                          <a:cs typeface="+mn-cs"/>
                        </a:rPr>
                        <a:t>or intensive outpatient services: 24.6%</a:t>
                      </a:r>
                    </a:p>
                    <a:p>
                      <a:pPr marL="114300" indent="-114300">
                        <a:buFont typeface="Arial" panose="020B0604020202020204" pitchFamily="34" charset="0"/>
                        <a:buChar char="•"/>
                      </a:pPr>
                      <a:r>
                        <a:rPr lang="en-US" sz="750" kern="1200" dirty="0">
                          <a:solidFill>
                            <a:schemeClr val="tx1"/>
                          </a:solidFill>
                          <a:latin typeface="+mn-lt"/>
                          <a:ea typeface="+mn-ea"/>
                          <a:cs typeface="+mn-cs"/>
                        </a:rPr>
                        <a:t>Home (alone, family, non-family): 24.0%</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Referrals f</a:t>
                      </a:r>
                      <a:r>
                        <a:rPr lang="en-US" sz="750" kern="1200" baseline="0" dirty="0">
                          <a:solidFill>
                            <a:schemeClr val="tx1"/>
                          </a:solidFill>
                          <a:latin typeface="+mn-lt"/>
                          <a:ea typeface="+mn-ea"/>
                          <a:cs typeface="+mn-cs"/>
                        </a:rPr>
                        <a:t>or mental health services: 15.6%</a:t>
                      </a:r>
                    </a:p>
                    <a:p>
                      <a:pPr marL="114300" indent="-114300">
                        <a:buFont typeface="Arial" panose="020B0604020202020204" pitchFamily="34" charset="0"/>
                        <a:buChar char="•"/>
                      </a:pPr>
                      <a:r>
                        <a:rPr lang="en-US" sz="750" kern="1200" dirty="0">
                          <a:solidFill>
                            <a:schemeClr val="tx1"/>
                          </a:solidFill>
                          <a:latin typeface="+mn-lt"/>
                          <a:ea typeface="+mn-ea"/>
                          <a:cs typeface="+mn-cs"/>
                        </a:rPr>
                        <a:t>Shelter: 14.5%</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solidFill>
                            <a:schemeClr val="tx1"/>
                          </a:solidFill>
                        </a:rPr>
                        <a:t>Residential program: 12.9%</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baseline="0" dirty="0">
                          <a:solidFill>
                            <a:schemeClr val="tx1"/>
                          </a:solidFill>
                          <a:latin typeface="+mn-lt"/>
                          <a:ea typeface="+mn-ea"/>
                          <a:cs typeface="+mn-cs"/>
                        </a:rPr>
                        <a:t>Court: 10.4%</a:t>
                      </a:r>
                      <a:endParaRPr lang="en-US" sz="750" kern="1200" dirty="0">
                        <a:solidFill>
                          <a:schemeClr val="tx1"/>
                        </a:solidFill>
                        <a:latin typeface="+mn-lt"/>
                        <a:ea typeface="+mn-ea"/>
                        <a:cs typeface="+mn-cs"/>
                      </a:endParaRP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Acute medical facility:</a:t>
                      </a:r>
                      <a:r>
                        <a:rPr lang="en-US" sz="750" kern="1200" baseline="0" dirty="0">
                          <a:solidFill>
                            <a:schemeClr val="tx1"/>
                          </a:solidFill>
                          <a:latin typeface="+mn-lt"/>
                          <a:ea typeface="+mn-ea"/>
                          <a:cs typeface="+mn-cs"/>
                        </a:rPr>
                        <a:t> 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750" u="sng" kern="1200" baseline="0" dirty="0">
                          <a:solidFill>
                            <a:schemeClr val="tx1"/>
                          </a:solidFill>
                          <a:latin typeface="+mn-lt"/>
                          <a:ea typeface="+mn-ea"/>
                          <a:cs typeface="+mn-cs"/>
                        </a:rPr>
                        <a:t>Notes:</a:t>
                      </a:r>
                    </a:p>
                    <a:p>
                      <a:pPr marL="114300" indent="-114300">
                        <a:buFont typeface="Arial" panose="020B0604020202020204" pitchFamily="34" charset="0"/>
                        <a:buChar char="•"/>
                      </a:pPr>
                      <a:r>
                        <a:rPr lang="en-US" sz="750" u="none" kern="1200" baseline="0" dirty="0">
                          <a:solidFill>
                            <a:schemeClr val="tx1"/>
                          </a:solidFill>
                          <a:latin typeface="+mn-lt"/>
                          <a:ea typeface="+mn-ea"/>
                          <a:cs typeface="+mn-cs"/>
                        </a:rPr>
                        <a:t>Acute medical facility data includes commitments under Section 12 and medical releases to hospitals.</a:t>
                      </a:r>
                    </a:p>
                    <a:p>
                      <a:pPr marL="0" indent="0">
                        <a:buFont typeface="Arial" panose="020B0604020202020204" pitchFamily="34" charset="0"/>
                        <a:buNone/>
                      </a:pPr>
                      <a:endParaRPr lang="en-US" sz="750" u="non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4245758836"/>
                  </a:ext>
                </a:extLst>
              </a:tr>
              <a:tr h="0">
                <a:tc>
                  <a:txBody>
                    <a:bodyPr/>
                    <a:lstStyle/>
                    <a:p>
                      <a:pPr marL="0" marR="0">
                        <a:lnSpc>
                          <a:spcPct val="115000"/>
                        </a:lnSpc>
                        <a:spcBef>
                          <a:spcPts val="0"/>
                        </a:spcBef>
                        <a:spcAft>
                          <a:spcPts val="1000"/>
                        </a:spcAft>
                      </a:pPr>
                      <a:r>
                        <a:rPr lang="en-US" sz="900" b="1" dirty="0">
                          <a:solidFill>
                            <a:schemeClr val="tx1"/>
                          </a:solidFill>
                          <a:effectLst/>
                          <a:latin typeface="+mj-lt"/>
                        </a:rPr>
                        <a:t>MCI – Framingham First Step Program</a:t>
                      </a:r>
                      <a:endParaRPr lang="en-US" sz="900" b="1"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750" u="sng" kern="1200" dirty="0">
                          <a:solidFill>
                            <a:schemeClr val="tx1"/>
                          </a:solidFill>
                          <a:latin typeface="+mn-lt"/>
                          <a:ea typeface="+mn-ea"/>
                          <a:cs typeface="+mn-cs"/>
                        </a:rPr>
                        <a:t>FY 2018</a:t>
                      </a:r>
                      <a:endParaRPr lang="en-US" sz="750" u="none" kern="1200" baseline="30000" dirty="0">
                        <a:solidFill>
                          <a:schemeClr val="tx1"/>
                        </a:solidFill>
                        <a:latin typeface="+mn-lt"/>
                        <a:ea typeface="+mn-ea"/>
                        <a:cs typeface="+mn-cs"/>
                      </a:endParaRP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baseline="0" dirty="0">
                          <a:solidFill>
                            <a:schemeClr val="tx1"/>
                          </a:solidFill>
                          <a:latin typeface="+mn-lt"/>
                          <a:ea typeface="+mn-ea"/>
                          <a:cs typeface="+mn-cs"/>
                        </a:rPr>
                        <a:t>Awaiting trial: 20</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baseline="0" dirty="0">
                          <a:solidFill>
                            <a:schemeClr val="tx1"/>
                          </a:solidFill>
                          <a:latin typeface="+mn-lt"/>
                          <a:ea typeface="+mn-ea"/>
                          <a:cs typeface="+mn-cs"/>
                        </a:rPr>
                        <a:t>Court: 17</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baseline="0" dirty="0">
                          <a:solidFill>
                            <a:schemeClr val="tx1"/>
                          </a:solidFill>
                          <a:latin typeface="+mn-lt"/>
                          <a:ea typeface="+mn-ea"/>
                          <a:cs typeface="+mn-cs"/>
                        </a:rPr>
                        <a:t>Released to criminal sentence: 2</a:t>
                      </a:r>
                    </a:p>
                    <a:p>
                      <a:pPr marL="114300" indent="-114300">
                        <a:buFont typeface="Arial" panose="020B0604020202020204" pitchFamily="34" charset="0"/>
                        <a:buChar char="•"/>
                      </a:pPr>
                      <a:r>
                        <a:rPr lang="en-US" sz="750" baseline="0" dirty="0">
                          <a:solidFill>
                            <a:schemeClr val="tx1"/>
                          </a:solidFill>
                          <a:latin typeface="+mj-lt"/>
                        </a:rPr>
                        <a:t>State operated mental health facility: 1</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Home, R</a:t>
                      </a:r>
                      <a:r>
                        <a:rPr lang="en-US" sz="750" dirty="0">
                          <a:solidFill>
                            <a:schemeClr val="tx1"/>
                          </a:solidFill>
                        </a:rPr>
                        <a:t>esidential program, Shelter,</a:t>
                      </a:r>
                      <a:r>
                        <a:rPr lang="en-US" sz="750" baseline="0" dirty="0">
                          <a:solidFill>
                            <a:schemeClr val="tx1"/>
                          </a:solidFill>
                        </a:rPr>
                        <a:t> Acute Medical Facility: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u="sng" kern="1200" dirty="0">
                          <a:solidFill>
                            <a:schemeClr val="tx1"/>
                          </a:solidFill>
                          <a:latin typeface="+mn-lt"/>
                          <a:ea typeface="+mn-ea"/>
                          <a:cs typeface="+mn-cs"/>
                        </a:rPr>
                        <a:t>Notes:</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Total number of commitments,</a:t>
                      </a:r>
                      <a:r>
                        <a:rPr lang="en-US" sz="750" kern="1200" baseline="0" dirty="0">
                          <a:solidFill>
                            <a:schemeClr val="tx1"/>
                          </a:solidFill>
                          <a:latin typeface="+mn-lt"/>
                          <a:ea typeface="+mn-ea"/>
                          <a:cs typeface="+mn-cs"/>
                        </a:rPr>
                        <a:t> </a:t>
                      </a:r>
                      <a:r>
                        <a:rPr lang="en-US" sz="750" kern="1200" dirty="0">
                          <a:solidFill>
                            <a:schemeClr val="tx1"/>
                          </a:solidFill>
                          <a:latin typeface="+mn-lt"/>
                          <a:ea typeface="+mn-ea"/>
                          <a:cs typeface="+mn-cs"/>
                        </a:rPr>
                        <a:t>not percentages.</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Due to dual commitment status, civil commitments are not released directly to the street from facility; all are released either through court or to their awaiting trial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3299705000"/>
                  </a:ext>
                </a:extLst>
              </a:tr>
              <a:tr h="579120">
                <a:tc>
                  <a:txBody>
                    <a:bodyPr/>
                    <a:lstStyle/>
                    <a:p>
                      <a:pPr marL="0" marR="0">
                        <a:lnSpc>
                          <a:spcPct val="115000"/>
                        </a:lnSpc>
                        <a:spcBef>
                          <a:spcPts val="0"/>
                        </a:spcBef>
                        <a:spcAft>
                          <a:spcPts val="1000"/>
                        </a:spcAft>
                      </a:pPr>
                      <a:r>
                        <a:rPr lang="en-US" sz="900" b="1" dirty="0" err="1">
                          <a:solidFill>
                            <a:schemeClr val="tx1"/>
                          </a:solidFill>
                          <a:effectLst/>
                          <a:latin typeface="+mj-lt"/>
                        </a:rPr>
                        <a:t>Stonybrook</a:t>
                      </a:r>
                      <a:r>
                        <a:rPr lang="en-US" sz="900" b="1" dirty="0">
                          <a:solidFill>
                            <a:schemeClr val="tx1"/>
                          </a:solidFill>
                          <a:effectLst/>
                          <a:latin typeface="+mj-lt"/>
                        </a:rPr>
                        <a:t> Stabilization and Treatment Center – Ludlow</a:t>
                      </a:r>
                      <a:endParaRPr lang="en-US" sz="900" b="1"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p>
                      <a:r>
                        <a:rPr lang="en-US" sz="750" u="sng" dirty="0">
                          <a:solidFill>
                            <a:schemeClr val="tx1"/>
                          </a:solidFill>
                          <a:latin typeface="+mj-lt"/>
                        </a:rPr>
                        <a:t>FY 2019 (partial)</a:t>
                      </a:r>
                    </a:p>
                    <a:p>
                      <a:pPr marL="114300" indent="-114300">
                        <a:buFont typeface="Arial" panose="020B0604020202020204" pitchFamily="34" charset="0"/>
                        <a:buChar char="•"/>
                      </a:pPr>
                      <a:r>
                        <a:rPr lang="en-US" sz="750" kern="1200" dirty="0">
                          <a:solidFill>
                            <a:schemeClr val="tx1"/>
                          </a:solidFill>
                          <a:latin typeface="+mn-lt"/>
                          <a:ea typeface="+mn-ea"/>
                          <a:cs typeface="+mn-cs"/>
                        </a:rPr>
                        <a:t>Home (alone, family, non-family): 4</a:t>
                      </a:r>
                      <a:r>
                        <a:rPr lang="en-US" sz="750" dirty="0">
                          <a:solidFill>
                            <a:schemeClr val="tx1"/>
                          </a:solidFill>
                          <a:latin typeface="+mj-lt"/>
                        </a:rPr>
                        <a:t>3.7%</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Residential program, Foundation House, </a:t>
                      </a:r>
                      <a:r>
                        <a:rPr lang="en-US" sz="750" kern="1200" dirty="0" err="1">
                          <a:solidFill>
                            <a:schemeClr val="tx1"/>
                          </a:solidFill>
                          <a:latin typeface="+mn-lt"/>
                          <a:ea typeface="+mn-ea"/>
                          <a:cs typeface="+mn-cs"/>
                        </a:rPr>
                        <a:t>TSS</a:t>
                      </a:r>
                      <a:r>
                        <a:rPr lang="en-US" sz="750" kern="1200" dirty="0">
                          <a:solidFill>
                            <a:schemeClr val="tx1"/>
                          </a:solidFill>
                          <a:latin typeface="+mn-lt"/>
                          <a:ea typeface="+mn-ea"/>
                          <a:cs typeface="+mn-cs"/>
                        </a:rPr>
                        <a:t>, </a:t>
                      </a:r>
                      <a:r>
                        <a:rPr lang="en-US" sz="750" kern="1200" dirty="0" err="1">
                          <a:solidFill>
                            <a:schemeClr val="tx1"/>
                          </a:solidFill>
                          <a:latin typeface="+mn-lt"/>
                          <a:ea typeface="+mn-ea"/>
                          <a:cs typeface="+mn-cs"/>
                        </a:rPr>
                        <a:t>CSS</a:t>
                      </a:r>
                      <a:r>
                        <a:rPr lang="en-US" sz="750" kern="1200" dirty="0">
                          <a:solidFill>
                            <a:schemeClr val="tx1"/>
                          </a:solidFill>
                          <a:latin typeface="+mn-lt"/>
                          <a:ea typeface="+mn-ea"/>
                          <a:cs typeface="+mn-cs"/>
                        </a:rPr>
                        <a:t>: 20.9%</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Court: 11.0%</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Transferred back to MASAC: 9.3%</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Shelter: 7.3%</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Transferred to other HOC (various counties):</a:t>
                      </a:r>
                      <a:r>
                        <a:rPr lang="en-US" sz="750" kern="1200" baseline="0" dirty="0">
                          <a:solidFill>
                            <a:schemeClr val="tx1"/>
                          </a:solidFill>
                          <a:latin typeface="+mn-lt"/>
                          <a:ea typeface="+mn-ea"/>
                          <a:cs typeface="+mn-cs"/>
                        </a:rPr>
                        <a:t> </a:t>
                      </a:r>
                      <a:r>
                        <a:rPr lang="en-US" sz="750" kern="1200" dirty="0">
                          <a:solidFill>
                            <a:schemeClr val="tx1"/>
                          </a:solidFill>
                          <a:latin typeface="+mn-lt"/>
                          <a:ea typeface="+mn-ea"/>
                          <a:cs typeface="+mn-cs"/>
                        </a:rPr>
                        <a:t>2.4%</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Medical rescission:</a:t>
                      </a:r>
                      <a:r>
                        <a:rPr lang="en-US" sz="750" kern="1200" baseline="0" dirty="0">
                          <a:solidFill>
                            <a:schemeClr val="tx1"/>
                          </a:solidFill>
                          <a:latin typeface="+mn-lt"/>
                          <a:ea typeface="+mn-ea"/>
                          <a:cs typeface="+mn-cs"/>
                        </a:rPr>
                        <a:t> </a:t>
                      </a:r>
                      <a:r>
                        <a:rPr lang="en-US" sz="750" kern="1200" dirty="0">
                          <a:solidFill>
                            <a:schemeClr val="tx1"/>
                          </a:solidFill>
                          <a:latin typeface="+mn-lt"/>
                          <a:ea typeface="+mn-ea"/>
                          <a:cs typeface="+mn-cs"/>
                        </a:rPr>
                        <a:t>1.2%</a:t>
                      </a: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kern="1200" dirty="0">
                          <a:solidFill>
                            <a:schemeClr val="tx1"/>
                          </a:solidFill>
                          <a:latin typeface="+mn-lt"/>
                          <a:ea typeface="+mn-ea"/>
                          <a:cs typeface="+mn-cs"/>
                        </a:rPr>
                        <a:t>Other agency: 0.8%</a:t>
                      </a:r>
                    </a:p>
                    <a:p>
                      <a:pPr marL="114300" indent="-114300">
                        <a:buFont typeface="Arial" panose="020B0604020202020204" pitchFamily="34" charset="0"/>
                        <a:buChar char="•"/>
                      </a:pPr>
                      <a:r>
                        <a:rPr lang="en-US" sz="750" dirty="0">
                          <a:solidFill>
                            <a:schemeClr val="tx1"/>
                          </a:solidFill>
                          <a:latin typeface="+mj-lt"/>
                        </a:rPr>
                        <a:t>Nursing home: 0.6%</a:t>
                      </a:r>
                    </a:p>
                    <a:p>
                      <a:pPr marL="114300" indent="-114300">
                        <a:buFont typeface="Arial" panose="020B0604020202020204" pitchFamily="34" charset="0"/>
                        <a:buChar char="•"/>
                      </a:pPr>
                      <a:r>
                        <a:rPr lang="en-US" sz="750" dirty="0">
                          <a:solidFill>
                            <a:schemeClr val="tx1"/>
                          </a:solidFill>
                          <a:latin typeface="+mj-lt"/>
                        </a:rPr>
                        <a:t>Section 12: 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p>
                      <a:r>
                        <a:rPr lang="en-US" sz="750" u="sng" dirty="0">
                          <a:solidFill>
                            <a:schemeClr val="tx1"/>
                          </a:solidFill>
                          <a:latin typeface="+mj-lt"/>
                        </a:rPr>
                        <a:t>Notes:</a:t>
                      </a:r>
                    </a:p>
                    <a:p>
                      <a:pPr marL="114300" indent="-114300">
                        <a:buFont typeface="Arial" panose="020B0604020202020204" pitchFamily="34" charset="0"/>
                        <a:buChar char="•"/>
                      </a:pPr>
                      <a:r>
                        <a:rPr lang="en-US" sz="750" dirty="0">
                          <a:solidFill>
                            <a:schemeClr val="tx1"/>
                          </a:solidFill>
                          <a:latin typeface="+mj-lt"/>
                        </a:rPr>
                        <a:t>Out of 551 total discharges, 89% (492) were tracked with confidence. Additional discharge data for remaining 59 releases is being validated and will be incorporated.</a:t>
                      </a:r>
                    </a:p>
                    <a:p>
                      <a:pPr marL="114300" indent="-114300">
                        <a:buFont typeface="Arial" panose="020B0604020202020204" pitchFamily="34" charset="0"/>
                        <a:buChar char="•"/>
                      </a:pPr>
                      <a:r>
                        <a:rPr lang="en-US" sz="750" dirty="0">
                          <a:solidFill>
                            <a:schemeClr val="tx1"/>
                          </a:solidFill>
                          <a:latin typeface="+mj-lt"/>
                        </a:rPr>
                        <a:t>Patients transferred back to MASAC</a:t>
                      </a:r>
                      <a:r>
                        <a:rPr lang="en-US" sz="750" baseline="0" dirty="0">
                          <a:solidFill>
                            <a:schemeClr val="tx1"/>
                          </a:solidFill>
                          <a:latin typeface="+mj-lt"/>
                        </a:rPr>
                        <a:t> included </a:t>
                      </a:r>
                      <a:r>
                        <a:rPr lang="en-US" sz="750" kern="1200" dirty="0">
                          <a:solidFill>
                            <a:schemeClr val="tx1"/>
                          </a:solidFill>
                          <a:latin typeface="+mn-lt"/>
                          <a:ea typeface="+mn-ea"/>
                          <a:cs typeface="+mn-cs"/>
                        </a:rPr>
                        <a:t>non-Western MA clients with open cases.</a:t>
                      </a:r>
                      <a:endParaRPr lang="en-US" sz="7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379592897"/>
                  </a:ext>
                </a:extLst>
              </a:tr>
              <a:tr h="0">
                <a:tc>
                  <a:txBody>
                    <a:bodyPr/>
                    <a:lstStyle/>
                    <a:p>
                      <a:pPr marL="0" marR="0">
                        <a:lnSpc>
                          <a:spcPct val="115000"/>
                        </a:lnSpc>
                        <a:spcBef>
                          <a:spcPts val="0"/>
                        </a:spcBef>
                        <a:spcAft>
                          <a:spcPts val="1000"/>
                        </a:spcAft>
                      </a:pPr>
                      <a:r>
                        <a:rPr lang="en-US" sz="900" b="1" dirty="0" err="1">
                          <a:solidFill>
                            <a:schemeClr val="tx1"/>
                          </a:solidFill>
                          <a:effectLst/>
                          <a:latin typeface="+mj-lt"/>
                        </a:rPr>
                        <a:t>Stonybrook</a:t>
                      </a:r>
                      <a:r>
                        <a:rPr lang="en-US" sz="900" b="1" dirty="0">
                          <a:solidFill>
                            <a:schemeClr val="tx1"/>
                          </a:solidFill>
                          <a:effectLst/>
                          <a:latin typeface="+mj-lt"/>
                        </a:rPr>
                        <a:t> Stabilization and Treatment Center – Springfield</a:t>
                      </a:r>
                      <a:endParaRPr lang="en-US" sz="900" b="1" dirty="0">
                        <a:solidFill>
                          <a:schemeClr val="tx1"/>
                        </a:solidFill>
                        <a:effectLst/>
                        <a:latin typeface="+mj-lt"/>
                        <a:ea typeface="Calibri"/>
                        <a:cs typeface="Times New Roman"/>
                      </a:endParaRPr>
                    </a:p>
                  </a:txBody>
                  <a:tcPr marL="84943" marR="84943" marT="42472" marB="42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endParaRPr lang="en-US" sz="9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endParaRPr lang="en-US" sz="9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214456233"/>
                  </a:ext>
                </a:extLst>
              </a:tr>
            </a:tbl>
          </a:graphicData>
        </a:graphic>
      </p:graphicFrame>
    </p:spTree>
    <p:extLst>
      <p:ext uri="{BB962C8B-B14F-4D97-AF65-F5344CB8AC3E}">
        <p14:creationId xmlns:p14="http://schemas.microsoft.com/office/powerpoint/2010/main" val="3655233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457200" y="5257800"/>
            <a:ext cx="7863840" cy="685797"/>
          </a:xfrm>
        </p:spPr>
        <p:txBody>
          <a:bodyPr/>
          <a:lstStyle/>
          <a:p>
            <a:r>
              <a:rPr lang="en-US" sz="1000" baseline="30000" dirty="0">
                <a:latin typeface="+mj-lt"/>
              </a:rPr>
              <a:t>1</a:t>
            </a:r>
            <a:r>
              <a:rPr lang="en-US" sz="1000" dirty="0">
                <a:latin typeface="+mj-lt"/>
              </a:rPr>
              <a:t> Massachusetts Trial Court data</a:t>
            </a:r>
          </a:p>
          <a:p>
            <a:r>
              <a:rPr lang="en-US" sz="1000" baseline="30000" dirty="0">
                <a:latin typeface="+mj-lt"/>
              </a:rPr>
              <a:t>2</a:t>
            </a:r>
            <a:r>
              <a:rPr lang="en-US" sz="1000" dirty="0">
                <a:latin typeface="+mj-lt"/>
              </a:rPr>
              <a:t> DMH Court Clinic data</a:t>
            </a:r>
          </a:p>
          <a:p>
            <a:r>
              <a:rPr lang="en-US" sz="1000" baseline="30000" dirty="0">
                <a:latin typeface="+mj-lt"/>
              </a:rPr>
              <a:t>3</a:t>
            </a:r>
            <a:r>
              <a:rPr lang="en-US" sz="1000" dirty="0">
                <a:latin typeface="+mj-lt"/>
              </a:rPr>
              <a:t> Examples of reasons for cases not to proceed as a Section 35 commitment include an advancement of criminal proceedings, inability of police to locate the respondent, and hospitalization or detainment elsewhere.</a:t>
            </a:r>
          </a:p>
        </p:txBody>
      </p:sp>
      <p:sp>
        <p:nvSpPr>
          <p:cNvPr id="10" name="Content Placeholder 5"/>
          <p:cNvSpPr txBox="1">
            <a:spLocks/>
          </p:cNvSpPr>
          <p:nvPr/>
        </p:nvSpPr>
        <p:spPr bwMode="auto">
          <a:xfrm>
            <a:off x="457200" y="874931"/>
            <a:ext cx="8153400" cy="1868269"/>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indent="0">
              <a:spcAft>
                <a:spcPts val="600"/>
              </a:spcAft>
              <a:buSzPct val="100000"/>
              <a:buNone/>
            </a:pPr>
            <a:r>
              <a:rPr lang="en-US" sz="1200" b="0" u="sng" dirty="0" smtClean="0">
                <a:solidFill>
                  <a:schemeClr val="bg1"/>
                </a:solidFill>
                <a:latin typeface="+mj-lt"/>
              </a:rPr>
              <a:t>In </a:t>
            </a:r>
            <a:r>
              <a:rPr lang="en-US" sz="1200" b="0" u="sng" dirty="0">
                <a:solidFill>
                  <a:schemeClr val="bg1"/>
                </a:solidFill>
                <a:latin typeface="+mj-lt"/>
              </a:rPr>
              <a:t>FY 2018:</a:t>
            </a:r>
          </a:p>
          <a:p>
            <a:pPr marL="233363" lvl="0" indent="-233363" eaLnBrk="1" fontAlgn="auto" hangingPunct="1">
              <a:spcBef>
                <a:spcPts val="0"/>
              </a:spcBef>
              <a:spcAft>
                <a:spcPts val="600"/>
              </a:spcAft>
              <a:buSzPct val="100000"/>
              <a:buFont typeface="Arial" panose="020B0604020202020204" pitchFamily="34" charset="0"/>
              <a:buChar char="•"/>
            </a:pPr>
            <a:r>
              <a:rPr lang="en-US" sz="1200" b="0" dirty="0">
                <a:solidFill>
                  <a:schemeClr val="bg1"/>
                </a:solidFill>
                <a:latin typeface="+mj-lt"/>
              </a:rPr>
              <a:t>10,770 petitions for civil commitment under Section 35 were filed in Massachusetts </a:t>
            </a:r>
            <a:r>
              <a:rPr lang="en-US" sz="1200" b="0" dirty="0" err="1">
                <a:solidFill>
                  <a:schemeClr val="bg1"/>
                </a:solidFill>
                <a:latin typeface="+mj-lt"/>
              </a:rPr>
              <a:t>courts.</a:t>
            </a:r>
            <a:r>
              <a:rPr lang="en-US" sz="1200" b="0" baseline="30000" dirty="0" err="1">
                <a:solidFill>
                  <a:schemeClr val="bg1"/>
                </a:solidFill>
                <a:latin typeface="+mj-lt"/>
              </a:rPr>
              <a:t>1</a:t>
            </a:r>
            <a:r>
              <a:rPr lang="en-US" sz="1200" dirty="0">
                <a:solidFill>
                  <a:schemeClr val="bg1"/>
                </a:solidFill>
                <a:latin typeface="+mj-lt"/>
              </a:rPr>
              <a:t> </a:t>
            </a:r>
            <a:endParaRPr lang="en-US" sz="1200" b="0" dirty="0">
              <a:solidFill>
                <a:schemeClr val="bg1"/>
              </a:solidFill>
              <a:latin typeface="+mj-lt"/>
            </a:endParaRPr>
          </a:p>
          <a:p>
            <a:pPr marL="233363" lvl="0" indent="-233363" eaLnBrk="1" fontAlgn="auto" hangingPunct="1">
              <a:spcBef>
                <a:spcPts val="0"/>
              </a:spcBef>
              <a:spcAft>
                <a:spcPts val="600"/>
              </a:spcAft>
              <a:buSzPct val="100000"/>
              <a:buFont typeface="Arial" panose="020B0604020202020204" pitchFamily="34" charset="0"/>
              <a:buChar char="•"/>
            </a:pPr>
            <a:r>
              <a:rPr lang="en-US" sz="1200" b="0" dirty="0">
                <a:solidFill>
                  <a:schemeClr val="bg1"/>
                </a:solidFill>
                <a:latin typeface="Gill Sans MT"/>
                <a:ea typeface="+mn-ea"/>
                <a:cs typeface="+mn-cs"/>
              </a:rPr>
              <a:t>32.5% (3,503) were not heard and did not proceed as a Section 35 </a:t>
            </a:r>
            <a:r>
              <a:rPr lang="en-US" sz="1200" b="0" dirty="0" err="1">
                <a:solidFill>
                  <a:schemeClr val="bg1"/>
                </a:solidFill>
                <a:latin typeface="Gill Sans MT"/>
                <a:ea typeface="+mn-ea"/>
                <a:cs typeface="+mn-cs"/>
              </a:rPr>
              <a:t>commitment.</a:t>
            </a:r>
            <a:r>
              <a:rPr lang="en-US" sz="1200" b="0" baseline="30000" dirty="0" err="1">
                <a:solidFill>
                  <a:schemeClr val="bg1"/>
                </a:solidFill>
                <a:latin typeface="Gill Sans MT"/>
                <a:ea typeface="+mn-ea"/>
                <a:cs typeface="+mn-cs"/>
              </a:rPr>
              <a:t>2,3</a:t>
            </a:r>
            <a:endParaRPr lang="en-US" sz="1200" b="0" baseline="30000" dirty="0">
              <a:solidFill>
                <a:schemeClr val="bg1"/>
              </a:solidFill>
              <a:latin typeface="Gill Sans MT"/>
              <a:ea typeface="+mn-ea"/>
              <a:cs typeface="+mn-cs"/>
            </a:endParaRPr>
          </a:p>
          <a:p>
            <a:pPr marL="233363" indent="-233363" eaLnBrk="1" fontAlgn="auto" hangingPunct="1">
              <a:spcBef>
                <a:spcPts val="0"/>
              </a:spcBef>
              <a:spcAft>
                <a:spcPts val="600"/>
              </a:spcAft>
              <a:buSzPct val="100000"/>
              <a:buFont typeface="Arial" panose="020B0604020202020204" pitchFamily="34" charset="0"/>
              <a:buChar char="•"/>
            </a:pPr>
            <a:r>
              <a:rPr lang="en-US" sz="1200" b="0" dirty="0">
                <a:solidFill>
                  <a:schemeClr val="bg1"/>
                </a:solidFill>
                <a:latin typeface="Gill Sans MT"/>
              </a:rPr>
              <a:t>67.5% (7,267) moved forward, resulting in an order for an in-court evaluation </a:t>
            </a:r>
            <a:r>
              <a:rPr lang="en-US" sz="1200" b="0" dirty="0">
                <a:solidFill>
                  <a:schemeClr val="bg1"/>
                </a:solidFill>
                <a:latin typeface="+mj-lt"/>
              </a:rPr>
              <a:t>by court clinicians.</a:t>
            </a:r>
            <a:endParaRPr lang="en-US" sz="1200" b="0" baseline="30000" dirty="0">
              <a:solidFill>
                <a:schemeClr val="bg1"/>
              </a:solidFill>
              <a:latin typeface="+mj-lt"/>
            </a:endParaRPr>
          </a:p>
          <a:p>
            <a:pPr marL="233363" indent="-233363" eaLnBrk="1" fontAlgn="auto" hangingPunct="1">
              <a:spcBef>
                <a:spcPts val="0"/>
              </a:spcBef>
              <a:spcAft>
                <a:spcPts val="600"/>
              </a:spcAft>
              <a:buSzPct val="100000"/>
              <a:buFont typeface="Arial" panose="020B0604020202020204" pitchFamily="34" charset="0"/>
              <a:buChar char="•"/>
            </a:pPr>
            <a:r>
              <a:rPr lang="en-US" sz="1200" b="0" dirty="0">
                <a:solidFill>
                  <a:schemeClr val="bg1"/>
                </a:solidFill>
                <a:latin typeface="+mj-lt"/>
              </a:rPr>
              <a:t>Overall, 83.2% (6,048 of 7,267) of all petitions heard resulted in commitment to a Section 35 treatment facility.</a:t>
            </a:r>
          </a:p>
        </p:txBody>
      </p:sp>
      <p:graphicFrame>
        <p:nvGraphicFramePr>
          <p:cNvPr id="31" name="Table 30"/>
          <p:cNvGraphicFramePr>
            <a:graphicFrameLocks noGrp="1"/>
          </p:cNvGraphicFramePr>
          <p:nvPr>
            <p:extLst>
              <p:ext uri="{D42A27DB-BD31-4B8C-83A1-F6EECF244321}">
                <p14:modId xmlns:p14="http://schemas.microsoft.com/office/powerpoint/2010/main" val="641718535"/>
              </p:ext>
            </p:extLst>
          </p:nvPr>
        </p:nvGraphicFramePr>
        <p:xfrm>
          <a:off x="533400" y="2590800"/>
          <a:ext cx="8153400" cy="2449581"/>
        </p:xfrm>
        <a:graphic>
          <a:graphicData uri="http://schemas.openxmlformats.org/drawingml/2006/table">
            <a:tbl>
              <a:tblPr firstRow="1" bandRow="1">
                <a:tableStyleId>{5C22544A-7EE6-4342-B048-85BDC9FD1C3A}</a:tableStyleId>
              </a:tblPr>
              <a:tblGrid>
                <a:gridCol w="2286000">
                  <a:extLst>
                    <a:ext uri="{9D8B030D-6E8A-4147-A177-3AD203B41FA5}">
                      <a16:colId xmlns="" xmlns:a16="http://schemas.microsoft.com/office/drawing/2014/main" val="20000"/>
                    </a:ext>
                  </a:extLst>
                </a:gridCol>
                <a:gridCol w="733425">
                  <a:extLst>
                    <a:ext uri="{9D8B030D-6E8A-4147-A177-3AD203B41FA5}">
                      <a16:colId xmlns="" xmlns:a16="http://schemas.microsoft.com/office/drawing/2014/main" val="20001"/>
                    </a:ext>
                  </a:extLst>
                </a:gridCol>
                <a:gridCol w="733425">
                  <a:extLst>
                    <a:ext uri="{9D8B030D-6E8A-4147-A177-3AD203B41FA5}">
                      <a16:colId xmlns="" xmlns:a16="http://schemas.microsoft.com/office/drawing/2014/main" val="20002"/>
                    </a:ext>
                  </a:extLst>
                </a:gridCol>
                <a:gridCol w="733425">
                  <a:extLst>
                    <a:ext uri="{9D8B030D-6E8A-4147-A177-3AD203B41FA5}">
                      <a16:colId xmlns="" xmlns:a16="http://schemas.microsoft.com/office/drawing/2014/main" val="20003"/>
                    </a:ext>
                  </a:extLst>
                </a:gridCol>
                <a:gridCol w="733425">
                  <a:extLst>
                    <a:ext uri="{9D8B030D-6E8A-4147-A177-3AD203B41FA5}">
                      <a16:colId xmlns="" xmlns:a16="http://schemas.microsoft.com/office/drawing/2014/main" val="20004"/>
                    </a:ext>
                  </a:extLst>
                </a:gridCol>
                <a:gridCol w="733425">
                  <a:extLst>
                    <a:ext uri="{9D8B030D-6E8A-4147-A177-3AD203B41FA5}">
                      <a16:colId xmlns="" xmlns:a16="http://schemas.microsoft.com/office/drawing/2014/main" val="20005"/>
                    </a:ext>
                  </a:extLst>
                </a:gridCol>
                <a:gridCol w="733425">
                  <a:extLst>
                    <a:ext uri="{9D8B030D-6E8A-4147-A177-3AD203B41FA5}">
                      <a16:colId xmlns="" xmlns:a16="http://schemas.microsoft.com/office/drawing/2014/main" val="20006"/>
                    </a:ext>
                  </a:extLst>
                </a:gridCol>
                <a:gridCol w="733425">
                  <a:extLst>
                    <a:ext uri="{9D8B030D-6E8A-4147-A177-3AD203B41FA5}">
                      <a16:colId xmlns="" xmlns:a16="http://schemas.microsoft.com/office/drawing/2014/main" val="20007"/>
                    </a:ext>
                  </a:extLst>
                </a:gridCol>
                <a:gridCol w="733425">
                  <a:extLst>
                    <a:ext uri="{9D8B030D-6E8A-4147-A177-3AD203B41FA5}">
                      <a16:colId xmlns="" xmlns:a16="http://schemas.microsoft.com/office/drawing/2014/main" val="20008"/>
                    </a:ext>
                  </a:extLst>
                </a:gridCol>
              </a:tblGrid>
              <a:tr h="461265">
                <a:tc gridSpan="9">
                  <a:txBody>
                    <a:bodyPr/>
                    <a:lstStyle/>
                    <a:p>
                      <a:pPr algn="ctr"/>
                      <a:r>
                        <a:rPr lang="en-US" sz="1200" dirty="0">
                          <a:solidFill>
                            <a:schemeClr val="tx1"/>
                          </a:solidFill>
                          <a:latin typeface="+mj-lt"/>
                        </a:rPr>
                        <a:t>Section 35 Commitment Data,</a:t>
                      </a:r>
                      <a:r>
                        <a:rPr lang="en-US" sz="1200" baseline="0" dirty="0">
                          <a:solidFill>
                            <a:schemeClr val="tx1"/>
                          </a:solidFill>
                          <a:latin typeface="+mj-lt"/>
                        </a:rPr>
                        <a:t> </a:t>
                      </a:r>
                      <a:r>
                        <a:rPr lang="en-US" sz="1200" dirty="0">
                          <a:solidFill>
                            <a:schemeClr val="tx1"/>
                          </a:solidFill>
                          <a:latin typeface="+mj-lt"/>
                        </a:rPr>
                        <a:t>FY 2011-2018</a:t>
                      </a:r>
                      <a:r>
                        <a:rPr lang="en-US" sz="1200" baseline="30000" dirty="0">
                          <a:solidFill>
                            <a:schemeClr val="tx1"/>
                          </a:solidFill>
                          <a:latin typeface="+mj-l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pPr algn="l"/>
                      <a:r>
                        <a:rPr lang="en-US" sz="1000" b="1" dirty="0">
                          <a:solidFill>
                            <a:schemeClr val="tx1"/>
                          </a:solidFill>
                          <a:latin typeface="+mj-lt"/>
                        </a:rPr>
                        <a:t>Section</a:t>
                      </a:r>
                      <a:r>
                        <a:rPr lang="en-US" sz="1000" b="1" baseline="0" dirty="0">
                          <a:solidFill>
                            <a:schemeClr val="tx1"/>
                          </a:solidFill>
                          <a:latin typeface="+mj-lt"/>
                        </a:rPr>
                        <a:t> 35 Data</a:t>
                      </a:r>
                      <a:endParaRPr lang="en-US" sz="10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100" b="1" dirty="0">
                          <a:solidFill>
                            <a:schemeClr val="tx1"/>
                          </a:solidFill>
                          <a:effectLst/>
                          <a:latin typeface="+mj-lt"/>
                        </a:rPr>
                        <a:t>FY 2011</a:t>
                      </a:r>
                      <a:endParaRPr lang="en-US" sz="1100" b="1"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100" b="1" dirty="0">
                          <a:solidFill>
                            <a:schemeClr val="tx1"/>
                          </a:solidFill>
                          <a:effectLst/>
                          <a:latin typeface="+mj-lt"/>
                        </a:rPr>
                        <a:t>FY 2012</a:t>
                      </a:r>
                      <a:endParaRPr lang="en-US" sz="1100" b="1"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100" b="1" dirty="0">
                          <a:solidFill>
                            <a:schemeClr val="tx1"/>
                          </a:solidFill>
                          <a:effectLst/>
                          <a:latin typeface="+mj-lt"/>
                        </a:rPr>
                        <a:t>FY 2013</a:t>
                      </a:r>
                      <a:endParaRPr lang="en-US" sz="1100" b="1"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100" b="1" dirty="0">
                          <a:solidFill>
                            <a:schemeClr val="tx1"/>
                          </a:solidFill>
                          <a:effectLst/>
                          <a:latin typeface="+mj-lt"/>
                        </a:rPr>
                        <a:t>FY 2014</a:t>
                      </a:r>
                      <a:endParaRPr lang="en-US" sz="1100" b="1"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100" b="1" dirty="0">
                          <a:solidFill>
                            <a:schemeClr val="tx1"/>
                          </a:solidFill>
                          <a:effectLst/>
                          <a:latin typeface="+mj-lt"/>
                        </a:rPr>
                        <a:t>FY 2015</a:t>
                      </a:r>
                      <a:endParaRPr lang="en-US" sz="1100" b="1"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100" b="1" dirty="0">
                          <a:solidFill>
                            <a:schemeClr val="tx1"/>
                          </a:solidFill>
                          <a:effectLst/>
                          <a:latin typeface="+mj-lt"/>
                        </a:rPr>
                        <a:t>FY 2016</a:t>
                      </a:r>
                      <a:endParaRPr lang="en-US" sz="1100" b="1"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100" b="1" dirty="0">
                          <a:solidFill>
                            <a:schemeClr val="tx1"/>
                          </a:solidFill>
                          <a:effectLst/>
                          <a:latin typeface="+mj-lt"/>
                        </a:rPr>
                        <a:t>FY 2017</a:t>
                      </a:r>
                      <a:endParaRPr lang="en-US" sz="1100" b="1"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100" b="1" dirty="0">
                          <a:solidFill>
                            <a:schemeClr val="tx1"/>
                          </a:solidFill>
                          <a:effectLst/>
                          <a:latin typeface="+mj-lt"/>
                        </a:rPr>
                        <a:t>FY 2018</a:t>
                      </a:r>
                      <a:endParaRPr lang="en-US" sz="1100" b="1"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1"/>
                  </a:ext>
                </a:extLst>
              </a:tr>
              <a:tr h="404369">
                <a:tc>
                  <a:txBody>
                    <a:bodyPr/>
                    <a:lstStyle/>
                    <a:p>
                      <a:pPr algn="l"/>
                      <a:r>
                        <a:rPr lang="en-US" sz="1000" dirty="0">
                          <a:solidFill>
                            <a:schemeClr val="tx1"/>
                          </a:solidFill>
                          <a:latin typeface="+mj-lt"/>
                        </a:rPr>
                        <a:t>Number of petitions</a:t>
                      </a:r>
                      <a:r>
                        <a:rPr lang="en-US" sz="1000" b="0" dirty="0">
                          <a:solidFill>
                            <a:schemeClr val="tx1"/>
                          </a:solidFill>
                          <a:latin typeface="+mj-lt"/>
                        </a:rPr>
                        <a:t> for civil commitment filed in MA courts</a:t>
                      </a:r>
                      <a:endParaRPr lang="en-US" sz="10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b="0" dirty="0">
                          <a:solidFill>
                            <a:schemeClr val="tx1"/>
                          </a:solidFill>
                          <a:effectLst/>
                          <a:latin typeface="+mj-lt"/>
                        </a:rPr>
                        <a:t>6,105</a:t>
                      </a:r>
                      <a:endParaRPr lang="en-US" sz="1000" b="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b="0" dirty="0">
                          <a:solidFill>
                            <a:schemeClr val="tx1"/>
                          </a:solidFill>
                          <a:effectLst/>
                          <a:latin typeface="+mj-lt"/>
                        </a:rPr>
                        <a:t>7,129</a:t>
                      </a:r>
                      <a:endParaRPr lang="en-US" sz="1000" b="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rPr>
                        <a:t>7,358</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rPr>
                        <a:t>7,773</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rPr>
                        <a:t>8,371</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rPr>
                        <a:t>10,040</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rPr>
                        <a:t>10,917</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rPr>
                        <a:t>10,770</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2"/>
                  </a:ext>
                </a:extLst>
              </a:tr>
              <a:tr h="4043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j-lt"/>
                          <a:ea typeface="+mn-ea"/>
                          <a:cs typeface="+mn-cs"/>
                        </a:rPr>
                        <a:t>Number of petitions filed in MA courts that were not heard</a:t>
                      </a:r>
                      <a:endParaRPr lang="en-US" sz="1000" b="0" kern="1200" baseline="30000" dirty="0">
                        <a:solidFill>
                          <a:schemeClr val="tx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b="0" kern="1200" dirty="0">
                          <a:solidFill>
                            <a:schemeClr val="tx1"/>
                          </a:solidFill>
                          <a:latin typeface="+mj-lt"/>
                          <a:ea typeface="+mn-ea"/>
                          <a:cs typeface="+mn-cs"/>
                        </a:rPr>
                        <a:t>859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1,017</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1,776</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2,004</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2,034</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a:solidFill>
                            <a:schemeClr val="tx1"/>
                          </a:solidFill>
                          <a:effectLst/>
                          <a:latin typeface="+mj-lt"/>
                          <a:ea typeface="Times New Roman"/>
                          <a:cs typeface="Times New Roman"/>
                        </a:rPr>
                        <a:t>2,647</a:t>
                      </a:r>
                      <a:endParaRPr lang="en-US" sz="100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3,403</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3,503</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3"/>
                  </a:ext>
                </a:extLst>
              </a:tr>
              <a:tr h="404369">
                <a:tc>
                  <a:txBody>
                    <a:bodyPr/>
                    <a:lstStyle/>
                    <a:p>
                      <a:pPr algn="l"/>
                      <a:r>
                        <a:rPr lang="en-US" sz="1000" b="0" dirty="0">
                          <a:solidFill>
                            <a:schemeClr val="tx1"/>
                          </a:solidFill>
                          <a:effectLst/>
                          <a:latin typeface="+mj-lt"/>
                          <a:ea typeface="Calibri"/>
                          <a:cs typeface="Times New Roman"/>
                        </a:rPr>
                        <a:t>Number of Section 35</a:t>
                      </a:r>
                      <a:r>
                        <a:rPr lang="en-US" sz="1000" b="0" baseline="0" dirty="0">
                          <a:solidFill>
                            <a:schemeClr val="tx1"/>
                          </a:solidFill>
                          <a:effectLst/>
                          <a:latin typeface="+mj-lt"/>
                          <a:ea typeface="Calibri"/>
                          <a:cs typeface="Times New Roman"/>
                        </a:rPr>
                        <a:t> </a:t>
                      </a:r>
                      <a:r>
                        <a:rPr lang="en-US" sz="1000" dirty="0">
                          <a:solidFill>
                            <a:schemeClr val="tx1"/>
                          </a:solidFill>
                          <a:effectLst/>
                          <a:latin typeface="+mj-lt"/>
                          <a:ea typeface="Calibri"/>
                          <a:cs typeface="Times New Roman"/>
                        </a:rPr>
                        <a:t>evaluations by court clinicians</a:t>
                      </a:r>
                      <a:endParaRPr lang="en-US" sz="1000" baseline="300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5,246</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6,112</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5,582</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5,769</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6,337</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7,393</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7,514</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dirty="0">
                          <a:solidFill>
                            <a:schemeClr val="tx1"/>
                          </a:solidFill>
                          <a:effectLst/>
                          <a:latin typeface="+mj-lt"/>
                          <a:ea typeface="Times New Roman"/>
                          <a:cs typeface="Times New Roman"/>
                        </a:rPr>
                        <a:t>7,267</a:t>
                      </a:r>
                      <a:endParaRPr lang="en-US" sz="100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4"/>
                  </a:ext>
                </a:extLst>
              </a:tr>
              <a:tr h="404369">
                <a:tc>
                  <a:txBody>
                    <a:bodyPr/>
                    <a:lstStyle/>
                    <a:p>
                      <a:pPr algn="l"/>
                      <a:r>
                        <a:rPr lang="en-US" sz="1000" dirty="0">
                          <a:solidFill>
                            <a:schemeClr val="tx1"/>
                          </a:solidFill>
                          <a:latin typeface="+mj-lt"/>
                        </a:rPr>
                        <a:t>Number of commitments to a Section 35 treatment facility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b="0" dirty="0">
                          <a:solidFill>
                            <a:schemeClr val="tx1"/>
                          </a:solidFill>
                          <a:effectLst/>
                          <a:latin typeface="+mj-lt"/>
                          <a:ea typeface="Times New Roman"/>
                          <a:cs typeface="Times New Roman"/>
                        </a:rPr>
                        <a:t>4,103</a:t>
                      </a:r>
                      <a:endParaRPr lang="en-US" sz="1000" b="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b="0" dirty="0">
                          <a:solidFill>
                            <a:schemeClr val="tx1"/>
                          </a:solidFill>
                          <a:effectLst/>
                          <a:latin typeface="+mj-lt"/>
                          <a:ea typeface="Times New Roman"/>
                          <a:cs typeface="Times New Roman"/>
                        </a:rPr>
                        <a:t>4,984</a:t>
                      </a:r>
                      <a:endParaRPr lang="en-US" sz="1000" b="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b="0" dirty="0">
                          <a:solidFill>
                            <a:schemeClr val="tx1"/>
                          </a:solidFill>
                          <a:effectLst/>
                          <a:latin typeface="+mj-lt"/>
                          <a:ea typeface="Times New Roman"/>
                          <a:cs typeface="Times New Roman"/>
                        </a:rPr>
                        <a:t>4,790</a:t>
                      </a:r>
                      <a:endParaRPr lang="en-US" sz="1000" b="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b="0" dirty="0">
                          <a:solidFill>
                            <a:schemeClr val="tx1"/>
                          </a:solidFill>
                          <a:effectLst/>
                          <a:latin typeface="+mj-lt"/>
                          <a:ea typeface="Times New Roman"/>
                          <a:cs typeface="Times New Roman"/>
                        </a:rPr>
                        <a:t>4,890</a:t>
                      </a:r>
                      <a:endParaRPr lang="en-US" sz="1000" b="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b="0" dirty="0">
                          <a:solidFill>
                            <a:schemeClr val="tx1"/>
                          </a:solidFill>
                          <a:effectLst/>
                          <a:latin typeface="+mj-lt"/>
                          <a:ea typeface="Times New Roman"/>
                          <a:cs typeface="Times New Roman"/>
                        </a:rPr>
                        <a:t>5,363</a:t>
                      </a:r>
                      <a:endParaRPr lang="en-US" sz="1000" b="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b="0" dirty="0">
                          <a:solidFill>
                            <a:schemeClr val="tx1"/>
                          </a:solidFill>
                          <a:effectLst/>
                          <a:latin typeface="+mj-lt"/>
                          <a:ea typeface="Times New Roman"/>
                          <a:cs typeface="Times New Roman"/>
                        </a:rPr>
                        <a:t>6,337</a:t>
                      </a:r>
                      <a:endParaRPr lang="en-US" sz="1000" b="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b="0" dirty="0">
                          <a:solidFill>
                            <a:schemeClr val="tx1"/>
                          </a:solidFill>
                          <a:effectLst/>
                          <a:latin typeface="+mj-lt"/>
                          <a:ea typeface="Times New Roman"/>
                          <a:cs typeface="Times New Roman"/>
                        </a:rPr>
                        <a:t>6,338</a:t>
                      </a:r>
                      <a:endParaRPr lang="en-US" sz="1000" b="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000" b="0" dirty="0">
                          <a:solidFill>
                            <a:schemeClr val="tx1"/>
                          </a:solidFill>
                          <a:effectLst/>
                          <a:latin typeface="+mj-lt"/>
                          <a:ea typeface="Times New Roman"/>
                          <a:cs typeface="Times New Roman"/>
                        </a:rPr>
                        <a:t>6,048</a:t>
                      </a:r>
                      <a:endParaRPr lang="en-US" sz="1000" b="0" dirty="0">
                        <a:solidFill>
                          <a:schemeClr val="tx1"/>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5"/>
                  </a:ext>
                </a:extLst>
              </a:tr>
            </a:tbl>
          </a:graphicData>
        </a:graphic>
      </p:graphicFrame>
      <p:sp>
        <p:nvSpPr>
          <p:cNvPr id="6" name="TextBox 5"/>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Section 35 Commitment Data</a:t>
            </a:r>
          </a:p>
        </p:txBody>
      </p:sp>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18</a:t>
            </a:fld>
            <a:endParaRPr lang="en-US" dirty="0">
              <a:latin typeface="+mj-lt"/>
            </a:endParaRPr>
          </a:p>
        </p:txBody>
      </p:sp>
    </p:spTree>
    <p:extLst>
      <p:ext uri="{BB962C8B-B14F-4D97-AF65-F5344CB8AC3E}">
        <p14:creationId xmlns:p14="http://schemas.microsoft.com/office/powerpoint/2010/main" val="3847472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762000" y="5486400"/>
            <a:ext cx="8153400" cy="304800"/>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indent="0">
              <a:buSzPct val="100000"/>
              <a:buNone/>
            </a:pPr>
            <a:r>
              <a:rPr lang="en-US" sz="1000" b="0" dirty="0">
                <a:solidFill>
                  <a:schemeClr val="bg1"/>
                </a:solidFill>
                <a:latin typeface="+mj-lt"/>
              </a:rPr>
              <a:t>Source: Massachusetts Trial Court data</a:t>
            </a:r>
          </a:p>
        </p:txBody>
      </p:sp>
      <p:graphicFrame>
        <p:nvGraphicFramePr>
          <p:cNvPr id="6" name="Chart 5"/>
          <p:cNvGraphicFramePr/>
          <p:nvPr>
            <p:extLst>
              <p:ext uri="{D42A27DB-BD31-4B8C-83A1-F6EECF244321}">
                <p14:modId xmlns:p14="http://schemas.microsoft.com/office/powerpoint/2010/main" val="3971193867"/>
              </p:ext>
            </p:extLst>
          </p:nvPr>
        </p:nvGraphicFramePr>
        <p:xfrm>
          <a:off x="381000" y="762003"/>
          <a:ext cx="8077200" cy="476673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Section 35 Commitment Data (cont.)</a:t>
            </a:r>
          </a:p>
        </p:txBody>
      </p:sp>
      <p:sp>
        <p:nvSpPr>
          <p:cNvPr id="8"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19</a:t>
            </a:fld>
            <a:endParaRPr lang="en-US" dirty="0">
              <a:latin typeface="+mj-lt"/>
            </a:endParaRPr>
          </a:p>
        </p:txBody>
      </p:sp>
    </p:spTree>
    <p:extLst>
      <p:ext uri="{BB962C8B-B14F-4D97-AF65-F5344CB8AC3E}">
        <p14:creationId xmlns:p14="http://schemas.microsoft.com/office/powerpoint/2010/main" val="2874206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199" y="1371600"/>
            <a:ext cx="8188801" cy="1631216"/>
          </a:xfrm>
          <a:prstGeom prst="rect">
            <a:avLst/>
          </a:prstGeom>
        </p:spPr>
        <p:txBody>
          <a:bodyPr wrap="square">
            <a:spAutoFit/>
          </a:bodyPr>
          <a:lstStyle/>
          <a:p>
            <a:pPr marL="0" lvl="1">
              <a:spcAft>
                <a:spcPts val="600"/>
              </a:spcAft>
            </a:pPr>
            <a:r>
              <a:rPr lang="en-US" sz="2000" kern="0" dirty="0">
                <a:solidFill>
                  <a:schemeClr val="bg1"/>
                </a:solidFill>
              </a:rPr>
              <a:t>On March 29, 2019, the Commonwealth was formally served with </a:t>
            </a:r>
            <a:r>
              <a:rPr lang="en-US" sz="2000" i="1" kern="0" dirty="0">
                <a:solidFill>
                  <a:schemeClr val="bg1"/>
                </a:solidFill>
              </a:rPr>
              <a:t>John D</a:t>
            </a:r>
            <a:r>
              <a:rPr lang="en-US" sz="2000" i="1" kern="0" dirty="0">
                <a:solidFill>
                  <a:schemeClr val="bg1"/>
                </a:solidFill>
                <a:latin typeface="+mj-lt"/>
              </a:rPr>
              <a:t>oe v. Mici et al. </a:t>
            </a:r>
            <a:r>
              <a:rPr lang="en-US" sz="2000" kern="0" dirty="0">
                <a:solidFill>
                  <a:schemeClr val="bg1"/>
                </a:solidFill>
                <a:latin typeface="+mj-lt"/>
              </a:rPr>
              <a:t>As a result, all executive branch employees appointed to this Commission abstained from opining or voting on specific recommendations. No executive branch employee endorsed this report either in part or in its entirety.</a:t>
            </a:r>
            <a:r>
              <a:rPr lang="en-US" sz="2000" kern="0" baseline="30000" dirty="0">
                <a:solidFill>
                  <a:schemeClr val="bg1"/>
                </a:solidFill>
                <a:latin typeface="+mj-lt"/>
              </a:rPr>
              <a:t>1</a:t>
            </a:r>
            <a:endParaRPr lang="en-US" sz="2000" kern="0" baseline="30000" dirty="0">
              <a:solidFill>
                <a:srgbClr val="FFFF00"/>
              </a:solidFill>
            </a:endParaRPr>
          </a:p>
        </p:txBody>
      </p:sp>
      <p:sp>
        <p:nvSpPr>
          <p:cNvPr id="2" name="TextBox 1">
            <a:extLst>
              <a:ext uri="{FF2B5EF4-FFF2-40B4-BE49-F238E27FC236}">
                <a16:creationId xmlns="" xmlns:a16="http://schemas.microsoft.com/office/drawing/2014/main" id="{74850224-A11C-4E26-9744-A2823F693E7B}"/>
              </a:ext>
            </a:extLst>
          </p:cNvPr>
          <p:cNvSpPr txBox="1"/>
          <p:nvPr/>
        </p:nvSpPr>
        <p:spPr>
          <a:xfrm>
            <a:off x="457200" y="5681990"/>
            <a:ext cx="7924800" cy="261610"/>
          </a:xfrm>
          <a:prstGeom prst="rect">
            <a:avLst/>
          </a:prstGeom>
          <a:noFill/>
        </p:spPr>
        <p:txBody>
          <a:bodyPr wrap="square" rtlCol="0">
            <a:spAutoFit/>
          </a:bodyPr>
          <a:lstStyle/>
          <a:p>
            <a:r>
              <a:rPr lang="en-US" sz="1050" dirty="0">
                <a:solidFill>
                  <a:schemeClr val="bg1"/>
                </a:solidFill>
              </a:rPr>
              <a:t>1. The legal memorandum in Appendix G was prepared by executive branch employees for the Commission’s consideration. </a:t>
            </a:r>
          </a:p>
        </p:txBody>
      </p:sp>
      <p:sp>
        <p:nvSpPr>
          <p:cNvPr id="5"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2</a:t>
            </a:fld>
            <a:endParaRPr lang="en-US" dirty="0">
              <a:latin typeface="+mj-lt"/>
            </a:endParaRPr>
          </a:p>
        </p:txBody>
      </p:sp>
    </p:spTree>
    <p:extLst>
      <p:ext uri="{BB962C8B-B14F-4D97-AF65-F5344CB8AC3E}">
        <p14:creationId xmlns:p14="http://schemas.microsoft.com/office/powerpoint/2010/main" val="1551108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Section 35 Commitment Data (cont.)</a:t>
            </a:r>
          </a:p>
        </p:txBody>
      </p:sp>
      <p:sp>
        <p:nvSpPr>
          <p:cNvPr id="8" name="TextBox 7"/>
          <p:cNvSpPr txBox="1"/>
          <p:nvPr/>
        </p:nvSpPr>
        <p:spPr>
          <a:xfrm>
            <a:off x="381000" y="5562600"/>
            <a:ext cx="8077200" cy="246221"/>
          </a:xfrm>
          <a:prstGeom prst="rect">
            <a:avLst/>
          </a:prstGeom>
          <a:noFill/>
        </p:spPr>
        <p:txBody>
          <a:bodyPr wrap="square" rtlCol="0">
            <a:spAutoFit/>
          </a:bodyPr>
          <a:lstStyle/>
          <a:p>
            <a:r>
              <a:rPr lang="en-US" sz="1000" dirty="0">
                <a:solidFill>
                  <a:schemeClr val="bg1"/>
                </a:solidFill>
              </a:rPr>
              <a:t>* The complete survey results can be found at</a:t>
            </a:r>
            <a:r>
              <a:rPr lang="en-US" sz="1000" dirty="0" smtClean="0">
                <a:solidFill>
                  <a:schemeClr val="bg1"/>
                </a:solidFill>
              </a:rPr>
              <a:t>: </a:t>
            </a:r>
            <a:r>
              <a:rPr lang="en-US" sz="1000" dirty="0">
                <a:hlinkClick r:id="rId3"/>
              </a:rPr>
              <a:t>https://www.mass.gov/files/documents/2019/06/28/CPCS%20Survey%20May%202019.pdf</a:t>
            </a:r>
            <a:endParaRPr lang="en-US" sz="1000" dirty="0">
              <a:solidFill>
                <a:srgbClr val="FFFF00"/>
              </a:solidFill>
            </a:endParaRPr>
          </a:p>
        </p:txBody>
      </p:sp>
      <p:sp>
        <p:nvSpPr>
          <p:cNvPr id="3" name="TextBox 2">
            <a:extLst>
              <a:ext uri="{FF2B5EF4-FFF2-40B4-BE49-F238E27FC236}">
                <a16:creationId xmlns="" xmlns:a16="http://schemas.microsoft.com/office/drawing/2014/main" id="{BFD92705-034B-4050-91AE-B143DE7BCF90}"/>
              </a:ext>
            </a:extLst>
          </p:cNvPr>
          <p:cNvSpPr txBox="1"/>
          <p:nvPr/>
        </p:nvSpPr>
        <p:spPr>
          <a:xfrm>
            <a:off x="259080" y="907971"/>
            <a:ext cx="8580120" cy="3416320"/>
          </a:xfrm>
          <a:prstGeom prst="rect">
            <a:avLst/>
          </a:prstGeom>
          <a:noFill/>
        </p:spPr>
        <p:txBody>
          <a:bodyPr wrap="square" rtlCol="0">
            <a:spAutoFit/>
          </a:bodyPr>
          <a:lstStyle/>
          <a:p>
            <a:pPr marL="228600" indent="-228600">
              <a:buFont typeface="Arial" panose="020B0604020202020204" pitchFamily="34" charset="0"/>
              <a:buChar char="•"/>
            </a:pPr>
            <a:r>
              <a:rPr lang="en-US" sz="1400" dirty="0">
                <a:solidFill>
                  <a:schemeClr val="bg1"/>
                </a:solidFill>
              </a:rPr>
              <a:t>In May 2019, the Committee for Public Council Services (CPCS) conducted an informal, online survey of 269 CPCS attorneys that handle Section 35 petitions. The informal survey suggests that a portion of Section 35 commitments are unopposed by the respondent. *</a:t>
            </a:r>
          </a:p>
          <a:p>
            <a:pPr marL="285750" indent="-285750">
              <a:buFont typeface="Arial" panose="020B0604020202020204" pitchFamily="34" charset="0"/>
              <a:buChar char="•"/>
            </a:pPr>
            <a:endParaRPr lang="en-US" sz="1400" dirty="0">
              <a:solidFill>
                <a:schemeClr val="bg1"/>
              </a:solidFill>
            </a:endParaRPr>
          </a:p>
          <a:p>
            <a:pPr marL="228600" indent="-228600">
              <a:buFont typeface="Arial" panose="020B0604020202020204" pitchFamily="34" charset="0"/>
              <a:buChar char="•"/>
            </a:pPr>
            <a:r>
              <a:rPr lang="en-US" sz="1400" dirty="0">
                <a:solidFill>
                  <a:schemeClr val="bg1"/>
                </a:solidFill>
              </a:rPr>
              <a:t>94% of attorneys surveyed acknowledged representing a client who was not objecting to the Section 35 petition.</a:t>
            </a:r>
          </a:p>
          <a:p>
            <a:pPr marL="285750" indent="-285750">
              <a:buFont typeface="Arial" panose="020B0604020202020204" pitchFamily="34" charset="0"/>
              <a:buChar char="•"/>
            </a:pPr>
            <a:endParaRPr lang="en-US" sz="1400" dirty="0">
              <a:solidFill>
                <a:schemeClr val="bg1"/>
              </a:solidFill>
            </a:endParaRPr>
          </a:p>
          <a:p>
            <a:pPr marL="228600" indent="-228600">
              <a:buFont typeface="Arial" panose="020B0604020202020204" pitchFamily="34" charset="0"/>
              <a:buChar char="•"/>
            </a:pPr>
            <a:r>
              <a:rPr lang="en-US" sz="1400" dirty="0">
                <a:solidFill>
                  <a:schemeClr val="bg1"/>
                </a:solidFill>
              </a:rPr>
              <a:t>Of those, 24% indicated that over a third of their clients did not object to the Section 35 petition.</a:t>
            </a:r>
          </a:p>
          <a:p>
            <a:pPr marL="285750" indent="-285750">
              <a:buFont typeface="Arial" panose="020B0604020202020204" pitchFamily="34" charset="0"/>
              <a:buChar char="•"/>
            </a:pPr>
            <a:endParaRPr lang="en-US" sz="1400" dirty="0">
              <a:solidFill>
                <a:schemeClr val="bg1"/>
              </a:solidFill>
            </a:endParaRPr>
          </a:p>
          <a:p>
            <a:pPr marL="685800" lvl="1" indent="-228600">
              <a:buFont typeface="Courier New" panose="02070309020205020404" pitchFamily="49" charset="0"/>
              <a:buChar char="o"/>
            </a:pPr>
            <a:r>
              <a:rPr lang="en-US" sz="1400" dirty="0">
                <a:solidFill>
                  <a:schemeClr val="bg1"/>
                </a:solidFill>
              </a:rPr>
              <a:t>When representing a client who was NOT objecting to the Section 35 petition:</a:t>
            </a:r>
          </a:p>
          <a:p>
            <a:pPr marL="742950" lvl="1" indent="-285750">
              <a:buFont typeface="Courier New" panose="02070309020205020404" pitchFamily="49" charset="0"/>
              <a:buChar char="o"/>
            </a:pPr>
            <a:endParaRPr lang="en-US" sz="1400" dirty="0">
              <a:solidFill>
                <a:schemeClr val="bg1"/>
              </a:solidFill>
            </a:endParaRPr>
          </a:p>
          <a:p>
            <a:pPr marL="1143000" lvl="1" indent="-228600">
              <a:buFont typeface="Wingdings" panose="05000000000000000000" pitchFamily="2" charset="2"/>
              <a:buChar char="§"/>
            </a:pPr>
            <a:r>
              <a:rPr lang="en-US" sz="1400" dirty="0">
                <a:solidFill>
                  <a:schemeClr val="bg1"/>
                </a:solidFill>
              </a:rPr>
              <a:t>47% of attorneys indicated that while in court, the respondent was restrained and held in the same lock up as criminal defendants.</a:t>
            </a:r>
          </a:p>
          <a:p>
            <a:pPr marL="1200150" lvl="1" indent="-285750">
              <a:buFont typeface="Wingdings" panose="05000000000000000000" pitchFamily="2" charset="2"/>
              <a:buChar char="§"/>
            </a:pPr>
            <a:endParaRPr lang="en-US" sz="1000" dirty="0">
              <a:solidFill>
                <a:schemeClr val="bg1"/>
              </a:solidFill>
            </a:endParaRPr>
          </a:p>
          <a:p>
            <a:pPr marL="1143000" lvl="1" indent="-228600">
              <a:buFont typeface="Wingdings" panose="05000000000000000000" pitchFamily="2" charset="2"/>
              <a:buChar char="§"/>
            </a:pPr>
            <a:r>
              <a:rPr lang="en-US" sz="1400" dirty="0">
                <a:solidFill>
                  <a:schemeClr val="bg1"/>
                </a:solidFill>
              </a:rPr>
              <a:t>27% of attorneys indicated that the respondent was allowed to remain in court without restraint.</a:t>
            </a:r>
          </a:p>
          <a:p>
            <a:pPr marL="1200150" lvl="1" indent="-285750">
              <a:buFont typeface="Wingdings" panose="05000000000000000000" pitchFamily="2" charset="2"/>
              <a:buChar char="§"/>
            </a:pPr>
            <a:endParaRPr lang="en-US" sz="1000" dirty="0">
              <a:solidFill>
                <a:schemeClr val="bg1"/>
              </a:solidFill>
            </a:endParaRPr>
          </a:p>
          <a:p>
            <a:pPr marL="1143000" lvl="1" indent="-228600">
              <a:buFont typeface="Wingdings" panose="05000000000000000000" pitchFamily="2" charset="2"/>
              <a:buChar char="§"/>
            </a:pPr>
            <a:r>
              <a:rPr lang="en-US" sz="1400" dirty="0">
                <a:solidFill>
                  <a:schemeClr val="bg1"/>
                </a:solidFill>
              </a:rPr>
              <a:t>81% of attorneys indicated that the wait for a hearing is between 1-3 hours.</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20</a:t>
            </a:fld>
            <a:endParaRPr lang="en-US" dirty="0">
              <a:latin typeface="+mj-lt"/>
            </a:endParaRPr>
          </a:p>
        </p:txBody>
      </p:sp>
    </p:spTree>
    <p:extLst>
      <p:ext uri="{BB962C8B-B14F-4D97-AF65-F5344CB8AC3E}">
        <p14:creationId xmlns:p14="http://schemas.microsoft.com/office/powerpoint/2010/main" val="3767386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p:cNvSpPr txBox="1">
            <a:spLocks/>
          </p:cNvSpPr>
          <p:nvPr/>
        </p:nvSpPr>
        <p:spPr bwMode="auto">
          <a:xfrm>
            <a:off x="350520" y="914400"/>
            <a:ext cx="8580120" cy="4763869"/>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indent="0">
              <a:buNone/>
            </a:pPr>
            <a:endParaRPr lang="en-US" sz="1200" dirty="0">
              <a:solidFill>
                <a:schemeClr val="bg1"/>
              </a:solidFill>
              <a:latin typeface="+mj-lt"/>
            </a:endParaRPr>
          </a:p>
        </p:txBody>
      </p:sp>
      <p:graphicFrame>
        <p:nvGraphicFramePr>
          <p:cNvPr id="2" name="Table 1"/>
          <p:cNvGraphicFramePr>
            <a:graphicFrameLocks noGrp="1"/>
          </p:cNvGraphicFramePr>
          <p:nvPr>
            <p:extLst>
              <p:ext uri="{D42A27DB-BD31-4B8C-83A1-F6EECF244321}">
                <p14:modId xmlns:p14="http://schemas.microsoft.com/office/powerpoint/2010/main" val="1813729955"/>
              </p:ext>
            </p:extLst>
          </p:nvPr>
        </p:nvGraphicFramePr>
        <p:xfrm>
          <a:off x="533478" y="685800"/>
          <a:ext cx="8000923" cy="4411980"/>
        </p:xfrm>
        <a:graphic>
          <a:graphicData uri="http://schemas.openxmlformats.org/drawingml/2006/table">
            <a:tbl>
              <a:tblPr firstRow="1" bandRow="1">
                <a:tableStyleId>{5C22544A-7EE6-4342-B048-85BDC9FD1C3A}</a:tableStyleId>
              </a:tblPr>
              <a:tblGrid>
                <a:gridCol w="2743122">
                  <a:extLst>
                    <a:ext uri="{9D8B030D-6E8A-4147-A177-3AD203B41FA5}">
                      <a16:colId xmlns="" xmlns:a16="http://schemas.microsoft.com/office/drawing/2014/main" val="20000"/>
                    </a:ext>
                  </a:extLst>
                </a:gridCol>
                <a:gridCol w="506764">
                  <a:extLst>
                    <a:ext uri="{9D8B030D-6E8A-4147-A177-3AD203B41FA5}">
                      <a16:colId xmlns="" xmlns:a16="http://schemas.microsoft.com/office/drawing/2014/main" val="20001"/>
                    </a:ext>
                  </a:extLst>
                </a:gridCol>
                <a:gridCol w="365760">
                  <a:extLst>
                    <a:ext uri="{9D8B030D-6E8A-4147-A177-3AD203B41FA5}">
                      <a16:colId xmlns="" xmlns:a16="http://schemas.microsoft.com/office/drawing/2014/main" val="20002"/>
                    </a:ext>
                  </a:extLst>
                </a:gridCol>
                <a:gridCol w="365760">
                  <a:extLst>
                    <a:ext uri="{9D8B030D-6E8A-4147-A177-3AD203B41FA5}">
                      <a16:colId xmlns="" xmlns:a16="http://schemas.microsoft.com/office/drawing/2014/main" val="20003"/>
                    </a:ext>
                  </a:extLst>
                </a:gridCol>
                <a:gridCol w="1143731">
                  <a:extLst>
                    <a:ext uri="{9D8B030D-6E8A-4147-A177-3AD203B41FA5}">
                      <a16:colId xmlns="" xmlns:a16="http://schemas.microsoft.com/office/drawing/2014/main" val="20004"/>
                    </a:ext>
                  </a:extLst>
                </a:gridCol>
                <a:gridCol w="692421">
                  <a:extLst>
                    <a:ext uri="{9D8B030D-6E8A-4147-A177-3AD203B41FA5}">
                      <a16:colId xmlns="" xmlns:a16="http://schemas.microsoft.com/office/drawing/2014/main" val="20005"/>
                    </a:ext>
                  </a:extLst>
                </a:gridCol>
                <a:gridCol w="365760">
                  <a:extLst>
                    <a:ext uri="{9D8B030D-6E8A-4147-A177-3AD203B41FA5}">
                      <a16:colId xmlns="" xmlns:a16="http://schemas.microsoft.com/office/drawing/2014/main" val="20006"/>
                    </a:ext>
                  </a:extLst>
                </a:gridCol>
                <a:gridCol w="1125184">
                  <a:extLst>
                    <a:ext uri="{9D8B030D-6E8A-4147-A177-3AD203B41FA5}">
                      <a16:colId xmlns="" xmlns:a16="http://schemas.microsoft.com/office/drawing/2014/main" val="20007"/>
                    </a:ext>
                  </a:extLst>
                </a:gridCol>
                <a:gridCol w="692421">
                  <a:extLst>
                    <a:ext uri="{9D8B030D-6E8A-4147-A177-3AD203B41FA5}">
                      <a16:colId xmlns="" xmlns:a16="http://schemas.microsoft.com/office/drawing/2014/main" val="20008"/>
                    </a:ext>
                  </a:extLst>
                </a:gridCol>
              </a:tblGrid>
              <a:tr h="365760">
                <a:tc gridSpan="9">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0" u="sng" kern="1200" dirty="0">
                          <a:solidFill>
                            <a:schemeClr val="bg1"/>
                          </a:solidFill>
                          <a:latin typeface="+mn-lt"/>
                          <a:ea typeface="+mn-ea"/>
                          <a:cs typeface="+mn-cs"/>
                        </a:rPr>
                        <a:t>DMH Adult Court Clinic Data (FY 2018)</a:t>
                      </a:r>
                      <a:r>
                        <a:rPr lang="en-US" sz="1050" b="0" u="sng" kern="1200" baseline="30000" dirty="0">
                          <a:solidFill>
                            <a:schemeClr val="bg1"/>
                          </a:solidFill>
                          <a:latin typeface="+mn-lt"/>
                          <a:ea typeface="+mn-ea"/>
                          <a:cs typeface="+mn-cs"/>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1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u="sng" kern="1200" dirty="0">
                        <a:solidFill>
                          <a:schemeClr val="bg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buNone/>
                      </a:pPr>
                      <a:endParaRPr lang="en-US" sz="1100" u="sng" dirty="0">
                        <a:solidFill>
                          <a:schemeClr val="tx1"/>
                        </a:solidFill>
                        <a:effectLst/>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1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1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1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1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74320">
                <a:tc gridSpan="3">
                  <a:txBody>
                    <a:bodyPr/>
                    <a:lstStyle/>
                    <a:p>
                      <a:pPr marL="0" indent="0">
                        <a:buNone/>
                      </a:pPr>
                      <a:r>
                        <a:rPr lang="en-US" sz="1050" b="1" dirty="0">
                          <a:solidFill>
                            <a:schemeClr val="tx1"/>
                          </a:solidFill>
                          <a:effectLst/>
                          <a:latin typeface="+mj-lt"/>
                        </a:rPr>
                        <a:t>Race                                                                  </a:t>
                      </a:r>
                      <a:r>
                        <a:rPr lang="en-US" sz="1050" b="0" dirty="0">
                          <a:solidFill>
                            <a:schemeClr val="tx1"/>
                          </a:solidFill>
                          <a:effectLst/>
                          <a:latin typeface="+mj-lt"/>
                        </a:rPr>
                        <a:t>(N = 6,982)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hMerge="1">
                  <a:txBody>
                    <a:bodyPr/>
                    <a:lstStyle/>
                    <a:p>
                      <a:pPr algn="ctr"/>
                      <a:endParaRPr lang="en-US" sz="1100" b="1"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hMerge="1">
                  <a:txBody>
                    <a:bodyPr/>
                    <a:lstStyle/>
                    <a:p>
                      <a:pPr algn="ctr"/>
                      <a:endParaRPr lang="en-US" sz="1050" b="1"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1050" b="1"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buNone/>
                      </a:pPr>
                      <a:r>
                        <a:rPr lang="en-US" sz="1050" b="1" u="none" dirty="0">
                          <a:solidFill>
                            <a:schemeClr val="tx1"/>
                          </a:solidFill>
                          <a:effectLst/>
                          <a:latin typeface="+mj-lt"/>
                        </a:rPr>
                        <a:t>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hMerge="1">
                  <a:txBody>
                    <a:bodyPr/>
                    <a:lstStyle/>
                    <a:p>
                      <a:endParaRPr lang="en-US" sz="11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US" sz="1050" b="1" dirty="0">
                          <a:solidFill>
                            <a:schemeClr val="tx1"/>
                          </a:solidFill>
                          <a:latin typeface="+mj-lt"/>
                        </a:rPr>
                        <a:t>County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hMerge="1">
                  <a:txBody>
                    <a:bodyPr/>
                    <a:lstStyle/>
                    <a:p>
                      <a:endParaRPr lang="en-US" sz="11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 xmlns:a16="http://schemas.microsoft.com/office/drawing/2014/main" val="10001"/>
                  </a:ext>
                </a:extLst>
              </a:tr>
              <a:tr h="167383">
                <a:tc>
                  <a:txBody>
                    <a:bodyPr/>
                    <a:lstStyle/>
                    <a:p>
                      <a:r>
                        <a:rPr lang="en-US" sz="1050" dirty="0">
                          <a:solidFill>
                            <a:schemeClr val="tx1"/>
                          </a:solidFill>
                          <a:latin typeface="+mj-lt"/>
                        </a:rPr>
                        <a:t>White (non-Hispanic)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algn="ctr"/>
                      <a:r>
                        <a:rPr lang="en-US" sz="1050" dirty="0">
                          <a:solidFill>
                            <a:schemeClr val="tx1"/>
                          </a:solidFill>
                          <a:latin typeface="+mj-lt"/>
                        </a:rPr>
                        <a:t>84.2%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effectLst/>
                          <a:latin typeface="+mj-lt"/>
                        </a:rPr>
                        <a:t>Central</a:t>
                      </a: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2,600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err="1">
                          <a:solidFill>
                            <a:schemeClr val="tx1"/>
                          </a:solidFill>
                          <a:latin typeface="+mj-lt"/>
                        </a:rPr>
                        <a:t>Homeless</a:t>
                      </a:r>
                      <a:r>
                        <a:rPr lang="en-US" sz="1050" baseline="30000" dirty="0" err="1">
                          <a:solidFill>
                            <a:schemeClr val="tx1"/>
                          </a:solidFill>
                          <a:latin typeface="+mj-lt"/>
                        </a:rPr>
                        <a:t>2</a:t>
                      </a:r>
                      <a:endParaRPr lang="en-US" sz="1050" baseline="30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1,654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2"/>
                  </a:ext>
                </a:extLst>
              </a:tr>
              <a:tr h="167383">
                <a:tc>
                  <a:txBody>
                    <a:bodyPr/>
                    <a:lstStyle/>
                    <a:p>
                      <a:r>
                        <a:rPr lang="en-US" sz="1050" dirty="0">
                          <a:solidFill>
                            <a:schemeClr val="tx1"/>
                          </a:solidFill>
                          <a:latin typeface="+mj-lt"/>
                        </a:rPr>
                        <a:t>White (Hispanic)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algn="ctr"/>
                      <a:r>
                        <a:rPr lang="en-US" sz="1050" dirty="0">
                          <a:solidFill>
                            <a:schemeClr val="tx1"/>
                          </a:solidFill>
                          <a:latin typeface="+mj-lt"/>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effectLst/>
                          <a:latin typeface="+mj-lt"/>
                        </a:rPr>
                        <a:t>Southeast</a:t>
                      </a: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1,731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Middle</a:t>
                      </a:r>
                      <a:r>
                        <a:rPr lang="en-US" sz="1050" baseline="0" dirty="0">
                          <a:solidFill>
                            <a:schemeClr val="tx1"/>
                          </a:solidFill>
                          <a:latin typeface="+mj-lt"/>
                        </a:rPr>
                        <a:t>se</a:t>
                      </a:r>
                      <a:r>
                        <a:rPr lang="en-US" sz="1050" dirty="0">
                          <a:solidFill>
                            <a:schemeClr val="tx1"/>
                          </a:solidFill>
                          <a:latin typeface="+mj-lt"/>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835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15"/>
                  </a:ext>
                </a:extLst>
              </a:tr>
              <a:tr h="167383">
                <a:tc>
                  <a:txBody>
                    <a:bodyPr/>
                    <a:lstStyle/>
                    <a:p>
                      <a:r>
                        <a:rPr lang="en-US" sz="1050" dirty="0">
                          <a:solidFill>
                            <a:schemeClr val="tx1"/>
                          </a:solidFill>
                          <a:latin typeface="+mj-lt"/>
                        </a:rPr>
                        <a:t>Black or African-American (non-Hispanic)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algn="ctr"/>
                      <a:r>
                        <a:rPr lang="en-US" sz="1050" dirty="0">
                          <a:solidFill>
                            <a:schemeClr val="tx1"/>
                          </a:solidFill>
                          <a:latin typeface="+mj-lt"/>
                        </a:rPr>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Northeast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1,060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Bristol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705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3"/>
                  </a:ext>
                </a:extLst>
              </a:tr>
              <a:tr h="1673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latin typeface="+mn-lt"/>
                          <a:ea typeface="+mn-ea"/>
                          <a:cs typeface="+mn-cs"/>
                        </a:rPr>
                        <a:t>Black or African-American (Hispanic)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algn="ctr"/>
                      <a:r>
                        <a:rPr lang="en-US" sz="1050" dirty="0">
                          <a:solidFill>
                            <a:schemeClr val="tx1"/>
                          </a:solidFill>
                          <a:latin typeface="+mj-lt"/>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Western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946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Worcester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631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16"/>
                  </a:ext>
                </a:extLst>
              </a:tr>
              <a:tr h="167383">
                <a:tc>
                  <a:txBody>
                    <a:bodyPr/>
                    <a:lstStyle/>
                    <a:p>
                      <a:r>
                        <a:rPr lang="en-US" sz="1050" dirty="0">
                          <a:solidFill>
                            <a:schemeClr val="tx1"/>
                          </a:solidFill>
                          <a:latin typeface="+mj-lt"/>
                        </a:rPr>
                        <a:t>Asian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algn="ctr"/>
                      <a:r>
                        <a:rPr lang="en-US" sz="1050" dirty="0">
                          <a:solidFill>
                            <a:schemeClr val="tx1"/>
                          </a:solidFill>
                          <a:latin typeface="+mj-lt"/>
                        </a:rPr>
                        <a:t>0.44%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Boston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472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Hampden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607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4"/>
                  </a:ext>
                </a:extLst>
              </a:tr>
              <a:tr h="167383">
                <a:tc>
                  <a:txBody>
                    <a:bodyPr/>
                    <a:lstStyle/>
                    <a:p>
                      <a:r>
                        <a:rPr lang="en-US" sz="1050" dirty="0">
                          <a:solidFill>
                            <a:schemeClr val="tx1"/>
                          </a:solidFill>
                          <a:latin typeface="+mj-lt"/>
                        </a:rPr>
                        <a:t>American Indian or Alaska Native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algn="ctr"/>
                      <a:r>
                        <a:rPr lang="en-US" sz="1050" dirty="0">
                          <a:solidFill>
                            <a:schemeClr val="tx1"/>
                          </a:solidFill>
                          <a:latin typeface="+mj-lt"/>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aseline="0" dirty="0">
                          <a:solidFill>
                            <a:schemeClr val="tx1"/>
                          </a:solidFill>
                          <a:latin typeface="+mj-lt"/>
                        </a:rPr>
                        <a:t>Plymouth</a:t>
                      </a: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519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5"/>
                  </a:ext>
                </a:extLst>
              </a:tr>
              <a:tr h="167383">
                <a:tc>
                  <a:txBody>
                    <a:bodyPr/>
                    <a:lstStyle/>
                    <a:p>
                      <a:r>
                        <a:rPr lang="en-US" sz="1050" dirty="0">
                          <a:solidFill>
                            <a:schemeClr val="tx1"/>
                          </a:solidFill>
                          <a:latin typeface="+mj-lt"/>
                        </a:rPr>
                        <a:t>Native Hawaiian or</a:t>
                      </a:r>
                      <a:r>
                        <a:rPr lang="en-US" sz="1050" baseline="0" dirty="0">
                          <a:solidFill>
                            <a:schemeClr val="tx1"/>
                          </a:solidFill>
                          <a:latin typeface="+mj-lt"/>
                        </a:rPr>
                        <a:t> Other Pacific Islander</a:t>
                      </a: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algn="ctr"/>
                      <a:r>
                        <a:rPr lang="en-US" sz="1050" dirty="0">
                          <a:solidFill>
                            <a:schemeClr val="tx1"/>
                          </a:solidFill>
                          <a:latin typeface="+mj-lt"/>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kern="1200" dirty="0">
                          <a:solidFill>
                            <a:schemeClr val="tx1"/>
                          </a:solidFill>
                          <a:latin typeface="+mn-lt"/>
                          <a:ea typeface="+mn-ea"/>
                          <a:cs typeface="+mn-cs"/>
                        </a:rPr>
                        <a:t>Housing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hMerge="1">
                  <a:txBody>
                    <a:bodyPr/>
                    <a:lstStyle/>
                    <a:p>
                      <a:pPr algn="ct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mj-lt"/>
                        </a:rPr>
                        <a:t>Suffolk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mj-lt"/>
                        </a:rPr>
                        <a:t>416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6"/>
                  </a:ext>
                </a:extLst>
              </a:tr>
              <a:tr h="167383">
                <a:tc>
                  <a:txBody>
                    <a:bodyPr/>
                    <a:lstStyle/>
                    <a:p>
                      <a:r>
                        <a:rPr lang="en-US" sz="1050" dirty="0">
                          <a:solidFill>
                            <a:schemeClr val="tx1"/>
                          </a:solidFill>
                          <a:latin typeface="+mj-lt"/>
                        </a:rPr>
                        <a:t>Two</a:t>
                      </a:r>
                      <a:r>
                        <a:rPr lang="en-US" sz="1050" baseline="0" dirty="0">
                          <a:solidFill>
                            <a:schemeClr val="tx1"/>
                          </a:solidFill>
                          <a:latin typeface="+mj-lt"/>
                        </a:rPr>
                        <a:t> or More Races</a:t>
                      </a: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algn="ctr"/>
                      <a:r>
                        <a:rPr lang="en-US" sz="1050" dirty="0">
                          <a:solidFill>
                            <a:schemeClr val="tx1"/>
                          </a:solidFill>
                          <a:latin typeface="+mj-lt"/>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0" dirty="0">
                          <a:solidFill>
                            <a:schemeClr val="tx1"/>
                          </a:solidFill>
                          <a:latin typeface="+mj-lt"/>
                        </a:rPr>
                        <a:t>Homeless</a:t>
                      </a: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mj-lt"/>
                        </a:rPr>
                        <a:t>22.8%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Essex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391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7"/>
                  </a:ext>
                </a:extLst>
              </a:tr>
              <a:tr h="1673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mj-lt"/>
                        </a:rPr>
                        <a:t>Declined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mj-lt"/>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Norfolk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383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8"/>
                  </a:ext>
                </a:extLst>
              </a:tr>
              <a:tr h="236306">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05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Barnstable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268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09"/>
                  </a:ext>
                </a:extLst>
              </a:tr>
              <a:tr h="236306">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Berkshire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138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10"/>
                  </a:ext>
                </a:extLst>
              </a:tr>
              <a:tr h="236306">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Hampshire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11"/>
                  </a:ext>
                </a:extLst>
              </a:tr>
              <a:tr h="236306">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Franklin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12"/>
                  </a:ext>
                </a:extLst>
              </a:tr>
              <a:tr h="236306">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Dukes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13"/>
                  </a:ext>
                </a:extLst>
              </a:tr>
              <a:tr h="236306">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solidFill>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dirty="0">
                          <a:solidFill>
                            <a:schemeClr val="tx1"/>
                          </a:solidFill>
                          <a:latin typeface="+mj-lt"/>
                        </a:rPr>
                        <a:t>Nantucket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050" dirty="0">
                          <a:solidFill>
                            <a:schemeClr val="tx1"/>
                          </a:solidFill>
                          <a:latin typeface="+mj-lt"/>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014"/>
                  </a:ext>
                </a:extLst>
              </a:tr>
            </a:tbl>
          </a:graphicData>
        </a:graphic>
      </p:graphicFrame>
      <p:sp>
        <p:nvSpPr>
          <p:cNvPr id="11" name="TextBox 10"/>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Section 35 Demographic Data</a:t>
            </a:r>
          </a:p>
        </p:txBody>
      </p:sp>
      <p:sp>
        <p:nvSpPr>
          <p:cNvPr id="13" name="TextBox 12"/>
          <p:cNvSpPr txBox="1"/>
          <p:nvPr/>
        </p:nvSpPr>
        <p:spPr>
          <a:xfrm>
            <a:off x="5867400" y="5310426"/>
            <a:ext cx="2971800" cy="861774"/>
          </a:xfrm>
          <a:prstGeom prst="rect">
            <a:avLst/>
          </a:prstGeom>
          <a:noFill/>
        </p:spPr>
        <p:txBody>
          <a:bodyPr wrap="square" rtlCol="0">
            <a:spAutoFit/>
          </a:bodyPr>
          <a:lstStyle/>
          <a:p>
            <a:r>
              <a:rPr lang="en-US" sz="1000" baseline="30000" dirty="0">
                <a:solidFill>
                  <a:schemeClr val="bg1"/>
                </a:solidFill>
              </a:rPr>
              <a:t>1</a:t>
            </a:r>
            <a:r>
              <a:rPr lang="en-US" sz="1000" dirty="0">
                <a:solidFill>
                  <a:schemeClr val="bg1"/>
                </a:solidFill>
              </a:rPr>
              <a:t> Totals may not reflect all client demographic data due to incomplete data reporting at time of court clinic evaluation.</a:t>
            </a:r>
          </a:p>
          <a:p>
            <a:r>
              <a:rPr lang="en-US" sz="1000" baseline="30000" dirty="0">
                <a:solidFill>
                  <a:schemeClr val="bg1"/>
                </a:solidFill>
              </a:rPr>
              <a:t>2</a:t>
            </a:r>
            <a:r>
              <a:rPr lang="en-US" sz="1000" dirty="0">
                <a:solidFill>
                  <a:schemeClr val="bg1"/>
                </a:solidFill>
              </a:rPr>
              <a:t> County of residence for homeless respondents not recorded.</a:t>
            </a:r>
          </a:p>
        </p:txBody>
      </p:sp>
      <p:grpSp>
        <p:nvGrpSpPr>
          <p:cNvPr id="14" name="Group 13"/>
          <p:cNvGrpSpPr>
            <a:grpSpLocks noChangeAspect="1"/>
          </p:cNvGrpSpPr>
          <p:nvPr/>
        </p:nvGrpSpPr>
        <p:grpSpPr>
          <a:xfrm>
            <a:off x="533399" y="3810001"/>
            <a:ext cx="5077353" cy="2209798"/>
            <a:chOff x="457200" y="3629562"/>
            <a:chExt cx="5150069" cy="2161638"/>
          </a:xfrm>
        </p:grpSpPr>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9000" contrast="69000"/>
                      </a14:imgEffect>
                    </a14:imgLayer>
                  </a14:imgProps>
                </a:ext>
                <a:ext uri="{28A0092B-C50C-407E-A947-70E740481C1C}">
                  <a14:useLocalDpi xmlns:a14="http://schemas.microsoft.com/office/drawing/2010/main" val="0"/>
                </a:ext>
              </a:extLst>
            </a:blip>
            <a:stretch>
              <a:fillRect/>
            </a:stretch>
          </p:blipFill>
          <p:spPr>
            <a:xfrm>
              <a:off x="457200" y="3821929"/>
              <a:ext cx="5150069" cy="1969271"/>
            </a:xfrm>
            <a:prstGeom prst="rect">
              <a:avLst/>
            </a:prstGeom>
          </p:spPr>
        </p:pic>
        <p:sp>
          <p:nvSpPr>
            <p:cNvPr id="16" name="TextBox 15"/>
            <p:cNvSpPr txBox="1"/>
            <p:nvPr/>
          </p:nvSpPr>
          <p:spPr>
            <a:xfrm>
              <a:off x="457200" y="3629562"/>
              <a:ext cx="5150069" cy="541642"/>
            </a:xfrm>
            <a:prstGeom prst="rect">
              <a:avLst/>
            </a:prstGeom>
            <a:solidFill>
              <a:schemeClr val="bg1"/>
            </a:solidFill>
          </p:spPr>
          <p:txBody>
            <a:bodyPr wrap="square" rtlCol="0" anchor="ctr">
              <a:spAutoFit/>
            </a:bodyPr>
            <a:lstStyle/>
            <a:p>
              <a:pPr algn="ctr"/>
              <a:endParaRPr lang="en-US" sz="400" b="1" dirty="0"/>
            </a:p>
            <a:p>
              <a:pPr algn="ctr">
                <a:lnSpc>
                  <a:spcPct val="150000"/>
                </a:lnSpc>
              </a:pPr>
              <a:r>
                <a:rPr lang="en-US" sz="1100" b="1" dirty="0"/>
                <a:t>Client Age and Gender</a:t>
              </a:r>
            </a:p>
            <a:p>
              <a:pPr algn="ctr"/>
              <a:r>
                <a:rPr lang="en-US" sz="1000" b="1" dirty="0"/>
                <a:t>Data for Section 35 Civil and Criminal Cases Combined</a:t>
              </a:r>
              <a:endParaRPr lang="en-US" sz="1100" b="1" dirty="0"/>
            </a:p>
            <a:p>
              <a:pPr algn="ctr"/>
              <a:endParaRPr lang="en-US" sz="400" b="1" dirty="0">
                <a:solidFill>
                  <a:srgbClr val="FFFF00"/>
                </a:solidFill>
              </a:endParaRPr>
            </a:p>
          </p:txBody>
        </p:sp>
      </p:grpSp>
      <p:sp>
        <p:nvSpPr>
          <p:cNvPr id="17"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21</a:t>
            </a:fld>
            <a:endParaRPr lang="en-US" dirty="0">
              <a:latin typeface="+mj-lt"/>
            </a:endParaRPr>
          </a:p>
        </p:txBody>
      </p:sp>
    </p:spTree>
    <p:extLst>
      <p:ext uri="{BB962C8B-B14F-4D97-AF65-F5344CB8AC3E}">
        <p14:creationId xmlns:p14="http://schemas.microsoft.com/office/powerpoint/2010/main" val="334553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457200" y="2362200"/>
            <a:ext cx="8305800" cy="3048000"/>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228600" indent="-228600" eaLnBrk="1" hangingPunct="1">
              <a:buSzPct val="100000"/>
              <a:buFont typeface="Arial" panose="020B0604020202020204" pitchFamily="34" charset="0"/>
              <a:buChar char="•"/>
              <a:defRPr/>
            </a:pPr>
            <a:r>
              <a:rPr lang="en-US" sz="1400" b="0" dirty="0">
                <a:solidFill>
                  <a:schemeClr val="bg1"/>
                </a:solidFill>
                <a:latin typeface="+mj-lt"/>
              </a:rPr>
              <a:t>There is limited quality, peer-reviewed research on the efficacy of involuntary treatment for alcohol and substance use disorders.  The limited research that exists generally relies upon observational data of previously incarcerated populations. Variations across study conditions make comparisons difficult. Moreover, findings related to observations about compulsory treatment in the criminal justice context cannot be generally extrapolated to civilly committed individuals because the coercive factors at play are different.</a:t>
            </a:r>
          </a:p>
          <a:p>
            <a:pPr marL="228600" indent="-228600" eaLnBrk="1" hangingPunct="1">
              <a:buSzPct val="100000"/>
              <a:buFont typeface="Arial" panose="020B0604020202020204" pitchFamily="34" charset="0"/>
              <a:buChar char="•"/>
              <a:defRPr/>
            </a:pPr>
            <a:r>
              <a:rPr lang="en-US" sz="1400" b="0" dirty="0">
                <a:solidFill>
                  <a:schemeClr val="bg1"/>
                </a:solidFill>
                <a:latin typeface="+mj-lt"/>
              </a:rPr>
              <a:t>A 2016 review by </a:t>
            </a:r>
            <a:r>
              <a:rPr lang="en-US" sz="1400" b="0" dirty="0" err="1">
                <a:solidFill>
                  <a:schemeClr val="bg1"/>
                </a:solidFill>
                <a:latin typeface="+mj-lt"/>
              </a:rPr>
              <a:t>Werb</a:t>
            </a:r>
            <a:r>
              <a:rPr lang="en-US" sz="1400" b="0" dirty="0">
                <a:solidFill>
                  <a:schemeClr val="bg1"/>
                </a:solidFill>
                <a:latin typeface="+mj-lt"/>
              </a:rPr>
              <a:t> et </a:t>
            </a:r>
            <a:r>
              <a:rPr lang="en-US" sz="1400" b="0" dirty="0" err="1" smtClean="0">
                <a:solidFill>
                  <a:schemeClr val="bg1"/>
                </a:solidFill>
                <a:latin typeface="+mj-lt"/>
              </a:rPr>
              <a:t>al.</a:t>
            </a:r>
            <a:r>
              <a:rPr lang="en-US" sz="1400" b="0" baseline="30000" dirty="0" err="1" smtClean="0">
                <a:solidFill>
                  <a:schemeClr val="bg1"/>
                </a:solidFill>
                <a:latin typeface="+mj-lt"/>
              </a:rPr>
              <a:t>1</a:t>
            </a:r>
            <a:r>
              <a:rPr lang="en-US" sz="1400" b="0" baseline="30000" dirty="0" smtClean="0">
                <a:solidFill>
                  <a:schemeClr val="bg1"/>
                </a:solidFill>
                <a:latin typeface="+mj-lt"/>
              </a:rPr>
              <a:t> </a:t>
            </a:r>
            <a:r>
              <a:rPr lang="en-US" sz="1400" b="0" dirty="0">
                <a:solidFill>
                  <a:schemeClr val="bg1"/>
                </a:solidFill>
                <a:latin typeface="+mj-lt"/>
              </a:rPr>
              <a:t>of nine quantitative studies looked at whether compulsory drug treatment results in decreased drug use or a decrease in criminal recidivism. Of the nine quantitative studies, four were from Southeast Asia, four were from North America and one was from Western Europe. Across the nine studies, a range of compulsory treatment settings including drug detention facilities, short (i.e., 21-day) and long-term (i.e., 6 months) inpatient treatment, community-based treatment, group-based outpatient treatment, and prison-based treatment were evaluated. </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17475"/>
            <a:r>
              <a:rPr lang="en-US" sz="1700" b="1" dirty="0">
                <a:solidFill>
                  <a:schemeClr val="bg1"/>
                </a:solidFill>
                <a:latin typeface="Gill Sans MT" panose="020B0502020104020203" pitchFamily="34" charset="0"/>
              </a:rPr>
              <a:t>Research on Outcomes Following Involuntary Commitment</a:t>
            </a:r>
          </a:p>
        </p:txBody>
      </p:sp>
      <p:sp>
        <p:nvSpPr>
          <p:cNvPr id="2" name="TextBox 1"/>
          <p:cNvSpPr txBox="1"/>
          <p:nvPr/>
        </p:nvSpPr>
        <p:spPr>
          <a:xfrm>
            <a:off x="228600" y="762000"/>
            <a:ext cx="8534400" cy="1200329"/>
          </a:xfrm>
          <a:prstGeom prst="rect">
            <a:avLst/>
          </a:prstGeom>
          <a:solidFill>
            <a:schemeClr val="accent1">
              <a:lumMod val="20000"/>
              <a:lumOff val="80000"/>
            </a:schemeClr>
          </a:solidFill>
          <a:ln>
            <a:solidFill>
              <a:schemeClr val="bg1"/>
            </a:solidFill>
          </a:ln>
        </p:spPr>
        <p:txBody>
          <a:bodyPr wrap="square" rtlCol="0">
            <a:spAutoFit/>
          </a:bodyPr>
          <a:lstStyle/>
          <a:p>
            <a:r>
              <a:rPr lang="en-US" sz="1200" i="1" dirty="0">
                <a:solidFill>
                  <a:sysClr val="windowText" lastClr="000000"/>
                </a:solidFill>
              </a:rPr>
              <a:t>The Commission is charged with reviewing medical literature and expert opinions on the long-term relapse rates of individuals diagnosed with a substance use disorder following involuntary inpatient treatment, including:</a:t>
            </a:r>
          </a:p>
          <a:p>
            <a:pPr marL="228600" indent="-228600">
              <a:buAutoNum type="arabicParenR"/>
            </a:pPr>
            <a:r>
              <a:rPr lang="en-US" sz="1200" i="1" dirty="0">
                <a:solidFill>
                  <a:sysClr val="windowText" lastClr="000000"/>
                </a:solidFill>
              </a:rPr>
              <a:t>the differences in outcomes for coerced and non-coerced patients,</a:t>
            </a:r>
          </a:p>
          <a:p>
            <a:pPr marL="228600" indent="-228600">
              <a:buAutoNum type="arabicParenR"/>
            </a:pPr>
            <a:r>
              <a:rPr lang="en-US" sz="1200" i="1" dirty="0">
                <a:solidFill>
                  <a:sysClr val="windowText" lastClr="000000"/>
                </a:solidFill>
              </a:rPr>
              <a:t>any potential increased risk of an individual suffering a fatal overdose following a period of involuntary treatment, </a:t>
            </a:r>
          </a:p>
          <a:p>
            <a:pPr marL="228600" indent="-228600">
              <a:buFont typeface="+mj-lt"/>
              <a:buAutoNum type="arabicParenR" startAt="7"/>
            </a:pPr>
            <a:r>
              <a:rPr lang="en-US" sz="1200" i="1" dirty="0">
                <a:solidFill>
                  <a:sysClr val="windowText" lastClr="000000"/>
                </a:solidFill>
              </a:rPr>
              <a:t>the effectiveness of the existing involuntary commitment procedures pursuant to Section 35 of Chapter 123 of the General Laws at reducing long-term relapse rates.</a:t>
            </a:r>
          </a:p>
        </p:txBody>
      </p:sp>
      <p:sp>
        <p:nvSpPr>
          <p:cNvPr id="3" name="TextBox 2">
            <a:extLst>
              <a:ext uri="{FF2B5EF4-FFF2-40B4-BE49-F238E27FC236}">
                <a16:creationId xmlns="" xmlns:a16="http://schemas.microsoft.com/office/drawing/2014/main" id="{D53A7377-3D97-4A47-9DAF-12B9B8CBCC23}"/>
              </a:ext>
            </a:extLst>
          </p:cNvPr>
          <p:cNvSpPr txBox="1"/>
          <p:nvPr/>
        </p:nvSpPr>
        <p:spPr>
          <a:xfrm>
            <a:off x="381000" y="5486400"/>
            <a:ext cx="8153400" cy="430887"/>
          </a:xfrm>
          <a:prstGeom prst="rect">
            <a:avLst/>
          </a:prstGeom>
          <a:noFill/>
        </p:spPr>
        <p:txBody>
          <a:bodyPr wrap="square" rtlCol="0">
            <a:spAutoFit/>
          </a:bodyPr>
          <a:lstStyle/>
          <a:p>
            <a:r>
              <a:rPr lang="en-US" sz="1100" baseline="30000" dirty="0" smtClean="0">
                <a:solidFill>
                  <a:schemeClr val="bg1"/>
                </a:solidFill>
              </a:rPr>
              <a:t>1</a:t>
            </a:r>
            <a:r>
              <a:rPr lang="en-US" sz="1100" dirty="0" smtClean="0">
                <a:solidFill>
                  <a:schemeClr val="bg1"/>
                </a:solidFill>
              </a:rPr>
              <a:t> </a:t>
            </a:r>
            <a:r>
              <a:rPr lang="en-US" sz="1100" dirty="0" err="1" smtClean="0">
                <a:solidFill>
                  <a:schemeClr val="bg1"/>
                </a:solidFill>
              </a:rPr>
              <a:t>Werb</a:t>
            </a:r>
            <a:r>
              <a:rPr lang="en-US" sz="1100" dirty="0" smtClean="0">
                <a:solidFill>
                  <a:schemeClr val="bg1"/>
                </a:solidFill>
              </a:rPr>
              <a:t> </a:t>
            </a:r>
            <a:r>
              <a:rPr lang="en-US" sz="1100" dirty="0">
                <a:solidFill>
                  <a:schemeClr val="bg1"/>
                </a:solidFill>
              </a:rPr>
              <a:t>et al. (2016). The effectiveness of compulsory drug treatment: A systematic review. International Journal of Drug Policy, 28:1-9.  https://www.ncbi.nlm.nih.gov/pubmed/26790691</a:t>
            </a:r>
          </a:p>
        </p:txBody>
      </p:sp>
      <p:sp>
        <p:nvSpPr>
          <p:cNvPr id="8"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22</a:t>
            </a:fld>
            <a:endParaRPr lang="en-US" dirty="0">
              <a:latin typeface="+mj-lt"/>
            </a:endParaRPr>
          </a:p>
        </p:txBody>
      </p:sp>
    </p:spTree>
    <p:extLst>
      <p:ext uri="{BB962C8B-B14F-4D97-AF65-F5344CB8AC3E}">
        <p14:creationId xmlns:p14="http://schemas.microsoft.com/office/powerpoint/2010/main" val="2827139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457200" y="1219200"/>
            <a:ext cx="8001000" cy="3048000"/>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228600" indent="-228600" eaLnBrk="1" hangingPunct="1">
              <a:buSzPct val="100000"/>
              <a:buFont typeface="Arial" panose="020B0604020202020204" pitchFamily="34" charset="0"/>
              <a:buChar char="•"/>
              <a:defRPr/>
            </a:pPr>
            <a:r>
              <a:rPr lang="en-US" sz="1400" b="0" dirty="0">
                <a:solidFill>
                  <a:schemeClr val="bg1"/>
                </a:solidFill>
                <a:latin typeface="+mj-lt"/>
              </a:rPr>
              <a:t>The analysis by </a:t>
            </a:r>
            <a:r>
              <a:rPr lang="en-US" sz="1400" b="0" dirty="0" err="1">
                <a:solidFill>
                  <a:schemeClr val="bg1"/>
                </a:solidFill>
                <a:latin typeface="+mj-lt"/>
              </a:rPr>
              <a:t>Werb</a:t>
            </a:r>
            <a:r>
              <a:rPr lang="en-US" sz="1400" b="0" dirty="0">
                <a:solidFill>
                  <a:schemeClr val="bg1"/>
                </a:solidFill>
                <a:latin typeface="+mj-lt"/>
              </a:rPr>
              <a:t> et al. </a:t>
            </a:r>
            <a:r>
              <a:rPr lang="en-US" sz="1400" b="0" dirty="0" smtClean="0">
                <a:solidFill>
                  <a:schemeClr val="bg1"/>
                </a:solidFill>
                <a:latin typeface="+mj-lt"/>
              </a:rPr>
              <a:t>concluded </a:t>
            </a:r>
            <a:r>
              <a:rPr lang="en-US" sz="1400" b="0" dirty="0">
                <a:solidFill>
                  <a:schemeClr val="bg1"/>
                </a:solidFill>
                <a:latin typeface="+mj-lt"/>
              </a:rPr>
              <a:t>that while limited literature exists, the majority of studies evaluating compulsory treatment failed to detect any significant positive impacts on drug use or criminal recidivism over other approaches, with two studies detecting negative impacts of compulsory treatment on criminal recidivism compared with control arms. </a:t>
            </a:r>
          </a:p>
          <a:p>
            <a:pPr marL="228600" indent="-228600" eaLnBrk="1" hangingPunct="1">
              <a:buSzPct val="100000"/>
              <a:buFont typeface="Arial" panose="020B0604020202020204" pitchFamily="34" charset="0"/>
              <a:buChar char="•"/>
              <a:defRPr/>
            </a:pPr>
            <a:r>
              <a:rPr lang="en-US" sz="1400" b="0" dirty="0" err="1">
                <a:solidFill>
                  <a:schemeClr val="bg1"/>
                </a:solidFill>
                <a:latin typeface="+mj-lt"/>
              </a:rPr>
              <a:t>Werb</a:t>
            </a:r>
            <a:r>
              <a:rPr lang="en-US" sz="1400" b="0" dirty="0">
                <a:solidFill>
                  <a:schemeClr val="bg1"/>
                </a:solidFill>
                <a:latin typeface="+mj-lt"/>
              </a:rPr>
              <a:t> et al. further found, only two studies observed positive impact of long-term compulsory inpatient treatment on criminal recidivism: one reported a small effect size on recidivism after two years, and one found a lower risk of drug use within one week of release from compulsory treatment.  </a:t>
            </a:r>
          </a:p>
          <a:p>
            <a:pPr marL="228600" indent="-228600" eaLnBrk="1" hangingPunct="1">
              <a:buSzPct val="100000"/>
              <a:buFont typeface="Arial" panose="020B0604020202020204" pitchFamily="34" charset="0"/>
              <a:buChar char="•"/>
              <a:defRPr/>
            </a:pPr>
            <a:r>
              <a:rPr lang="en-US" sz="1400" b="0" dirty="0" err="1">
                <a:solidFill>
                  <a:schemeClr val="bg1"/>
                </a:solidFill>
                <a:latin typeface="+mj-lt"/>
              </a:rPr>
              <a:t>Werb</a:t>
            </a:r>
            <a:r>
              <a:rPr lang="en-US" sz="1400" b="0" dirty="0">
                <a:solidFill>
                  <a:schemeClr val="bg1"/>
                </a:solidFill>
                <a:latin typeface="+mj-lt"/>
              </a:rPr>
              <a:t> et al. further </a:t>
            </a:r>
            <a:r>
              <a:rPr lang="en-US" sz="1400" b="0" dirty="0" smtClean="0">
                <a:solidFill>
                  <a:schemeClr val="bg1"/>
                </a:solidFill>
                <a:latin typeface="+mj-lt"/>
              </a:rPr>
              <a:t>concluded </a:t>
            </a:r>
            <a:r>
              <a:rPr lang="en-US" sz="1400" b="0" dirty="0">
                <a:solidFill>
                  <a:schemeClr val="bg1"/>
                </a:solidFill>
                <a:latin typeface="+mj-lt"/>
              </a:rPr>
              <a:t>that in light of the potential for human rights violations that were reported in some of the studies (i.e. forced labor, physical and sexual abuse) within compulsory treatment settings, the results of this systematic review </a:t>
            </a:r>
            <a:r>
              <a:rPr lang="en-US" sz="1400" b="0" dirty="0" smtClean="0">
                <a:solidFill>
                  <a:schemeClr val="bg1"/>
                </a:solidFill>
                <a:latin typeface="+mj-lt"/>
              </a:rPr>
              <a:t>did </a:t>
            </a:r>
            <a:r>
              <a:rPr lang="en-US" sz="1400" b="0" dirty="0">
                <a:solidFill>
                  <a:schemeClr val="bg1"/>
                </a:solidFill>
                <a:latin typeface="+mj-lt"/>
              </a:rPr>
              <a:t>not, on the whole, suggest improved outcomes in reducing drug use and criminal recidivism among drug-dependent individuals. </a:t>
            </a:r>
          </a:p>
          <a:p>
            <a:pPr marL="228600" indent="-228600" eaLnBrk="1" hangingPunct="1">
              <a:buSzPct val="100000"/>
              <a:buFont typeface="Arial" panose="020B0604020202020204" pitchFamily="34" charset="0"/>
              <a:buChar char="•"/>
              <a:defRPr/>
            </a:pPr>
            <a:r>
              <a:rPr lang="en-US" sz="1400" b="0" dirty="0" err="1">
                <a:solidFill>
                  <a:schemeClr val="bg1"/>
                </a:solidFill>
                <a:latin typeface="+mj-lt"/>
              </a:rPr>
              <a:t>Rafful</a:t>
            </a:r>
            <a:r>
              <a:rPr lang="en-US" sz="1400" b="0" dirty="0">
                <a:solidFill>
                  <a:schemeClr val="bg1"/>
                </a:solidFill>
                <a:latin typeface="+mj-lt"/>
              </a:rPr>
              <a:t> et al.</a:t>
            </a:r>
            <a:r>
              <a:rPr lang="en-US" sz="1400" b="0" baseline="30000" dirty="0">
                <a:solidFill>
                  <a:schemeClr val="bg1"/>
                </a:solidFill>
                <a:latin typeface="+mj-lt"/>
              </a:rPr>
              <a:t>1</a:t>
            </a:r>
            <a:r>
              <a:rPr lang="en-US" sz="1400" b="0" dirty="0">
                <a:solidFill>
                  <a:schemeClr val="bg1"/>
                </a:solidFill>
                <a:latin typeface="+mj-lt"/>
              </a:rPr>
              <a:t> also noted that few studies have examined the relationship between drug treatment (either voluntary or involuntary) and non-fatal overdose.</a:t>
            </a:r>
          </a:p>
          <a:p>
            <a:pPr marL="228600" indent="-228600" eaLnBrk="1" hangingPunct="1">
              <a:buSzPct val="100000"/>
              <a:buFont typeface="Arial" panose="020B0604020202020204" pitchFamily="34" charset="0"/>
              <a:buChar char="•"/>
              <a:defRPr/>
            </a:pPr>
            <a:endParaRPr lang="en-US" sz="1400" b="0" dirty="0">
              <a:solidFill>
                <a:schemeClr val="bg1"/>
              </a:solidFill>
              <a:latin typeface="+mj-lt"/>
            </a:endParaRP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17475"/>
            <a:r>
              <a:rPr lang="en-US" sz="1700" b="1" dirty="0">
                <a:solidFill>
                  <a:schemeClr val="bg1"/>
                </a:solidFill>
                <a:latin typeface="Gill Sans MT" panose="020B0502020104020203" pitchFamily="34" charset="0"/>
              </a:rPr>
              <a:t>Research on Outcomes Following Involuntary Commitment (cont.)</a:t>
            </a:r>
          </a:p>
        </p:txBody>
      </p:sp>
      <p:sp>
        <p:nvSpPr>
          <p:cNvPr id="6" name="TextBox 5">
            <a:extLst>
              <a:ext uri="{FF2B5EF4-FFF2-40B4-BE49-F238E27FC236}">
                <a16:creationId xmlns="" xmlns:a16="http://schemas.microsoft.com/office/drawing/2014/main" id="{7D404613-751D-4F70-BDD2-C0ACCD9E2E3F}"/>
              </a:ext>
            </a:extLst>
          </p:cNvPr>
          <p:cNvSpPr txBox="1"/>
          <p:nvPr/>
        </p:nvSpPr>
        <p:spPr>
          <a:xfrm>
            <a:off x="381000" y="5436513"/>
            <a:ext cx="8153400" cy="430887"/>
          </a:xfrm>
          <a:prstGeom prst="rect">
            <a:avLst/>
          </a:prstGeom>
          <a:noFill/>
        </p:spPr>
        <p:txBody>
          <a:bodyPr wrap="square" rtlCol="0">
            <a:spAutoFit/>
          </a:bodyPr>
          <a:lstStyle/>
          <a:p>
            <a:r>
              <a:rPr lang="en-US" sz="1100" baseline="30000" dirty="0" smtClean="0">
                <a:solidFill>
                  <a:schemeClr val="bg1"/>
                </a:solidFill>
              </a:rPr>
              <a:t>1</a:t>
            </a:r>
            <a:r>
              <a:rPr lang="en-US" sz="1100" dirty="0" smtClean="0">
                <a:solidFill>
                  <a:schemeClr val="bg1"/>
                </a:solidFill>
              </a:rPr>
              <a:t> </a:t>
            </a:r>
            <a:r>
              <a:rPr lang="en-US" sz="1100" dirty="0" err="1">
                <a:solidFill>
                  <a:schemeClr val="bg1"/>
                </a:solidFill>
              </a:rPr>
              <a:t>Rafful</a:t>
            </a:r>
            <a:r>
              <a:rPr lang="en-US" sz="1100" dirty="0">
                <a:solidFill>
                  <a:schemeClr val="bg1"/>
                </a:solidFill>
              </a:rPr>
              <a:t> et al. (2018). Increased non-fatal overdose risk associated with involuntary drug treatment in a longitudinal study with people who inject drugs. Addiction, 113(6): 1056-1063.) https://www.ncbi.nlm.nih.gov/pubmed/29333664. </a:t>
            </a:r>
          </a:p>
        </p:txBody>
      </p:sp>
      <p:sp>
        <p:nvSpPr>
          <p:cNvPr id="8"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23</a:t>
            </a:fld>
            <a:endParaRPr lang="en-US" dirty="0">
              <a:latin typeface="+mj-lt"/>
            </a:endParaRPr>
          </a:p>
        </p:txBody>
      </p:sp>
    </p:spTree>
    <p:extLst>
      <p:ext uri="{BB962C8B-B14F-4D97-AF65-F5344CB8AC3E}">
        <p14:creationId xmlns:p14="http://schemas.microsoft.com/office/powerpoint/2010/main" val="3609280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304800" y="1066800"/>
            <a:ext cx="8458200" cy="3048000"/>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223838" indent="-223838" eaLnBrk="1" hangingPunct="1">
              <a:buSzPct val="100000"/>
              <a:buFont typeface="Arial" panose="020B0604020202020204" pitchFamily="34" charset="0"/>
              <a:buChar char="•"/>
              <a:defRPr/>
            </a:pPr>
            <a:r>
              <a:rPr lang="en-US" sz="1400" b="0" dirty="0">
                <a:solidFill>
                  <a:schemeClr val="bg1"/>
                </a:solidFill>
                <a:latin typeface="+mj-lt"/>
              </a:rPr>
              <a:t>In Massachusetts, the availability of outcome data for patients following periods of involuntary commitment has been limited. The most recent analysis of outcome data related to involuntary and voluntary commitments was published by DPH in 2016, </a:t>
            </a:r>
            <a:r>
              <a:rPr lang="en-US" sz="1400" b="0" i="1" dirty="0">
                <a:solidFill>
                  <a:schemeClr val="bg1"/>
                </a:solidFill>
                <a:latin typeface="+mj-lt"/>
              </a:rPr>
              <a:t>An Assessment of Opioid-related Deaths in Massachusetts (2013–2014)</a:t>
            </a:r>
            <a:r>
              <a:rPr lang="en-US" sz="1400" b="0" dirty="0">
                <a:solidFill>
                  <a:schemeClr val="bg1"/>
                </a:solidFill>
                <a:latin typeface="+mj-lt"/>
              </a:rPr>
              <a:t>.</a:t>
            </a:r>
            <a:r>
              <a:rPr lang="en-US" sz="1400" b="0" baseline="30000" dirty="0">
                <a:solidFill>
                  <a:schemeClr val="bg1"/>
                </a:solidFill>
                <a:latin typeface="+mj-lt"/>
              </a:rPr>
              <a:t>1</a:t>
            </a:r>
            <a:endParaRPr lang="en-US" sz="1400" b="0" dirty="0">
              <a:solidFill>
                <a:schemeClr val="bg1"/>
              </a:solidFill>
              <a:latin typeface="+mj-lt"/>
            </a:endParaRPr>
          </a:p>
          <a:p>
            <a:pPr marL="223838" indent="-223838" eaLnBrk="1" hangingPunct="1">
              <a:buSzPct val="100000"/>
              <a:buFont typeface="Arial" panose="020B0604020202020204" pitchFamily="34" charset="0"/>
              <a:buChar char="•"/>
              <a:defRPr/>
            </a:pPr>
            <a:r>
              <a:rPr lang="en-US" sz="1400" b="0" dirty="0">
                <a:solidFill>
                  <a:schemeClr val="bg1"/>
                </a:solidFill>
                <a:latin typeface="+mj-lt"/>
              </a:rPr>
              <a:t>The DPH report acknowledges that data from only two Section 35 treatment facilities (WATC, MATC) over a limited time period were utilized for the analyses. This was a crude analysis, meaning it did not account for all factors that may have contributed to opioid-related overdose deaths. In the report, DPH recommends additional analysis be conducted to better understand the underlying risk factors that impact patient outcomes following a period of involuntary treatment.</a:t>
            </a:r>
          </a:p>
          <a:p>
            <a:pPr marL="223838" indent="-223838" eaLnBrk="1" hangingPunct="1">
              <a:buSzPct val="100000"/>
              <a:buFont typeface="Arial" panose="020B0604020202020204" pitchFamily="34" charset="0"/>
              <a:buChar char="•"/>
              <a:defRPr/>
            </a:pPr>
            <a:r>
              <a:rPr lang="en-US" sz="1400" b="0" dirty="0">
                <a:solidFill>
                  <a:schemeClr val="bg1"/>
                </a:solidFill>
                <a:latin typeface="+mj-lt"/>
              </a:rPr>
              <a:t>Direct comparisons of treatment outcomes for individuals who have undergone involuntary and voluntary treatment is challenging, as characteristics of those not seeking treatment for addiction are inherently different than those who have chosen to seek help through either inpatient or outpatient treatment settings. Patients who are committed for treatment under Section 35 are among the most ill, most complex and at the greatest risk for an overdose. </a:t>
            </a:r>
          </a:p>
          <a:p>
            <a:pPr marL="223838" indent="-223838" eaLnBrk="1" hangingPunct="1">
              <a:buSzPct val="100000"/>
              <a:buFont typeface="Arial" panose="020B0604020202020204" pitchFamily="34" charset="0"/>
              <a:buChar char="•"/>
              <a:defRPr/>
            </a:pPr>
            <a:r>
              <a:rPr lang="en-US" sz="1400" b="0" dirty="0">
                <a:solidFill>
                  <a:schemeClr val="bg1"/>
                </a:solidFill>
                <a:latin typeface="+mj-lt"/>
              </a:rPr>
              <a:t>If the Commonwealth wants to examine the effectiveness of Section 35, additional datasets would need to be compiled and linked over an extended period of time. This work would be extensive. Due to the significant changes  to the treatment environment over the past five years, careful thought would need to be given to study design.  This first of its kind analysis would need to be conducted in a way that addresses potential biases and other limitations inherent to this kind of study. </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17475"/>
            <a:r>
              <a:rPr lang="en-US" sz="1700" b="1" dirty="0">
                <a:solidFill>
                  <a:schemeClr val="bg1"/>
                </a:solidFill>
                <a:latin typeface="Gill Sans MT" panose="020B0502020104020203" pitchFamily="34" charset="0"/>
              </a:rPr>
              <a:t>Research on Outcomes Following Involuntary Commitment (cont.)</a:t>
            </a:r>
          </a:p>
        </p:txBody>
      </p:sp>
      <p:sp>
        <p:nvSpPr>
          <p:cNvPr id="5" name="TextBox 4"/>
          <p:cNvSpPr txBox="1"/>
          <p:nvPr/>
        </p:nvSpPr>
        <p:spPr>
          <a:xfrm>
            <a:off x="457200" y="5715000"/>
            <a:ext cx="8534400" cy="230832"/>
          </a:xfrm>
          <a:prstGeom prst="rect">
            <a:avLst/>
          </a:prstGeom>
          <a:noFill/>
        </p:spPr>
        <p:txBody>
          <a:bodyPr wrap="square" rtlCol="0">
            <a:spAutoFit/>
          </a:bodyPr>
          <a:lstStyle/>
          <a:p>
            <a:r>
              <a:rPr lang="en-US" sz="900" baseline="30000" dirty="0">
                <a:solidFill>
                  <a:schemeClr val="bg1"/>
                </a:solidFill>
              </a:rPr>
              <a:t>1 </a:t>
            </a:r>
            <a:r>
              <a:rPr lang="en-US" sz="900" dirty="0">
                <a:solidFill>
                  <a:schemeClr val="bg1"/>
                </a:solidFill>
              </a:rPr>
              <a:t>DPH Chapter 55 report</a:t>
            </a:r>
            <a:r>
              <a:rPr lang="en-US" sz="900" i="1" dirty="0">
                <a:solidFill>
                  <a:schemeClr val="bg1"/>
                </a:solidFill>
              </a:rPr>
              <a:t> </a:t>
            </a:r>
            <a:r>
              <a:rPr lang="en-US" sz="900" dirty="0">
                <a:solidFill>
                  <a:schemeClr val="bg1"/>
                </a:solidFill>
              </a:rPr>
              <a:t>(</a:t>
            </a:r>
            <a:r>
              <a:rPr lang="en-US" sz="900" dirty="0">
                <a:hlinkClick r:id="rId3"/>
              </a:rPr>
              <a:t>https://www.mass.gov/files/documents/2016/09/pg/chapter-55-report.pdf</a:t>
            </a:r>
            <a:r>
              <a:rPr lang="en-US" sz="900" dirty="0">
                <a:solidFill>
                  <a:schemeClr val="bg1"/>
                </a:solidFill>
              </a:rPr>
              <a:t>)</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24</a:t>
            </a:fld>
            <a:endParaRPr lang="en-US" dirty="0">
              <a:latin typeface="+mj-lt"/>
            </a:endParaRPr>
          </a:p>
        </p:txBody>
      </p:sp>
    </p:spTree>
    <p:extLst>
      <p:ext uri="{BB962C8B-B14F-4D97-AF65-F5344CB8AC3E}">
        <p14:creationId xmlns:p14="http://schemas.microsoft.com/office/powerpoint/2010/main" val="1763196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17475"/>
            <a:r>
              <a:rPr lang="en-US" sz="1700" b="1" dirty="0">
                <a:solidFill>
                  <a:schemeClr val="bg1"/>
                </a:solidFill>
                <a:latin typeface="Gill Sans MT" panose="020B0502020104020203" pitchFamily="34" charset="0"/>
              </a:rPr>
              <a:t>Detoxification Prior to Induction on Medication-assisted Treatment</a:t>
            </a:r>
          </a:p>
        </p:txBody>
      </p:sp>
      <p:sp>
        <p:nvSpPr>
          <p:cNvPr id="3" name="TextBox 2"/>
          <p:cNvSpPr txBox="1"/>
          <p:nvPr/>
        </p:nvSpPr>
        <p:spPr>
          <a:xfrm>
            <a:off x="609600" y="5562600"/>
            <a:ext cx="8153400" cy="400110"/>
          </a:xfrm>
          <a:prstGeom prst="rect">
            <a:avLst/>
          </a:prstGeom>
          <a:noFill/>
        </p:spPr>
        <p:txBody>
          <a:bodyPr wrap="square" rtlCol="0">
            <a:spAutoFit/>
          </a:bodyPr>
          <a:lstStyle/>
          <a:p>
            <a:r>
              <a:rPr lang="en-US" sz="1000" baseline="30000" dirty="0">
                <a:solidFill>
                  <a:schemeClr val="bg1"/>
                </a:solidFill>
              </a:rPr>
              <a:t>1 </a:t>
            </a:r>
            <a:r>
              <a:rPr lang="en-US" sz="1000" dirty="0">
                <a:solidFill>
                  <a:schemeClr val="bg1"/>
                </a:solidFill>
              </a:rPr>
              <a:t>Dr. Walley’s presentation </a:t>
            </a:r>
            <a:r>
              <a:rPr lang="en-US" sz="1000" dirty="0">
                <a:hlinkClick r:id="rId3"/>
              </a:rPr>
              <a:t>https://www.mass.gov/files/documents/2018/11/16/Section%2035%20PPT%20Walley%2011.5.pdf</a:t>
            </a:r>
            <a:endParaRPr lang="en-US" sz="1000" dirty="0"/>
          </a:p>
          <a:p>
            <a:r>
              <a:rPr lang="en-US" sz="1000" baseline="30000" dirty="0">
                <a:solidFill>
                  <a:schemeClr val="bg1"/>
                </a:solidFill>
              </a:rPr>
              <a:t>2</a:t>
            </a:r>
            <a:r>
              <a:rPr lang="en-US" sz="1000" dirty="0">
                <a:solidFill>
                  <a:schemeClr val="bg1"/>
                </a:solidFill>
              </a:rPr>
              <a:t> Dr. Sullivan’s presentation </a:t>
            </a:r>
            <a:r>
              <a:rPr lang="en-US" sz="1000" dirty="0">
                <a:hlinkClick r:id="rId4"/>
              </a:rPr>
              <a:t>https://www.mass.gov/files/documents/2018/11/16/Section%2035%20PPT%20Sullivan%2011.5.pdf</a:t>
            </a:r>
            <a:endParaRPr lang="en-US" sz="1000" dirty="0"/>
          </a:p>
        </p:txBody>
      </p:sp>
      <p:graphicFrame>
        <p:nvGraphicFramePr>
          <p:cNvPr id="8" name="Table 7"/>
          <p:cNvGraphicFramePr>
            <a:graphicFrameLocks noGrp="1"/>
          </p:cNvGraphicFramePr>
          <p:nvPr>
            <p:extLst>
              <p:ext uri="{D42A27DB-BD31-4B8C-83A1-F6EECF244321}">
                <p14:modId xmlns:p14="http://schemas.microsoft.com/office/powerpoint/2010/main" val="3858571828"/>
              </p:ext>
            </p:extLst>
          </p:nvPr>
        </p:nvGraphicFramePr>
        <p:xfrm>
          <a:off x="685800" y="2346961"/>
          <a:ext cx="7680960" cy="2971799"/>
        </p:xfrm>
        <a:graphic>
          <a:graphicData uri="http://schemas.openxmlformats.org/drawingml/2006/table">
            <a:tbl>
              <a:tblPr firstRow="1" bandRow="1">
                <a:tableStyleId>{5C22544A-7EE6-4342-B048-85BDC9FD1C3A}</a:tableStyleId>
              </a:tblPr>
              <a:tblGrid>
                <a:gridCol w="2194560">
                  <a:extLst>
                    <a:ext uri="{9D8B030D-6E8A-4147-A177-3AD203B41FA5}">
                      <a16:colId xmlns="" xmlns:a16="http://schemas.microsoft.com/office/drawing/2014/main" val="20000"/>
                    </a:ext>
                  </a:extLst>
                </a:gridCol>
                <a:gridCol w="1828800">
                  <a:extLst>
                    <a:ext uri="{9D8B030D-6E8A-4147-A177-3AD203B41FA5}">
                      <a16:colId xmlns="" xmlns:a16="http://schemas.microsoft.com/office/drawing/2014/main" val="20001"/>
                    </a:ext>
                  </a:extLst>
                </a:gridCol>
                <a:gridCol w="1828800">
                  <a:extLst>
                    <a:ext uri="{9D8B030D-6E8A-4147-A177-3AD203B41FA5}">
                      <a16:colId xmlns="" xmlns:a16="http://schemas.microsoft.com/office/drawing/2014/main" val="20002"/>
                    </a:ext>
                  </a:extLst>
                </a:gridCol>
                <a:gridCol w="1828800">
                  <a:extLst>
                    <a:ext uri="{9D8B030D-6E8A-4147-A177-3AD203B41FA5}">
                      <a16:colId xmlns="" xmlns:a16="http://schemas.microsoft.com/office/drawing/2014/main" val="20003"/>
                    </a:ext>
                  </a:extLst>
                </a:gridCol>
              </a:tblGrid>
              <a:tr h="457199">
                <a:tc>
                  <a:txBody>
                    <a:bodyPr/>
                    <a:lstStyle/>
                    <a:p>
                      <a:pPr marL="55563" indent="0"/>
                      <a:r>
                        <a:rPr lang="en-US" sz="1100" dirty="0">
                          <a:solidFill>
                            <a:sysClr val="windowText" lastClr="000000"/>
                          </a:solidFill>
                          <a:latin typeface="+mj-lt"/>
                        </a:rPr>
                        <a:t>MAT Option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100" dirty="0">
                          <a:solidFill>
                            <a:sysClr val="windowText" lastClr="000000"/>
                          </a:solidFill>
                          <a:latin typeface="+mj-lt"/>
                        </a:rPr>
                        <a:t>Abstinence 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100" dirty="0">
                          <a:solidFill>
                            <a:sysClr val="windowText" lastClr="000000"/>
                          </a:solidFill>
                          <a:latin typeface="+mj-lt"/>
                        </a:rPr>
                        <a:t>Dosing Schedule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100" dirty="0">
                          <a:solidFill>
                            <a:sysClr val="windowText" lastClr="000000"/>
                          </a:solidFill>
                          <a:latin typeface="+mj-lt"/>
                        </a:rPr>
                        <a:t>Required Training/ </a:t>
                      </a:r>
                      <a:br>
                        <a:rPr lang="en-US" sz="1100" dirty="0">
                          <a:solidFill>
                            <a:sysClr val="windowText" lastClr="000000"/>
                          </a:solidFill>
                          <a:latin typeface="+mj-lt"/>
                        </a:rPr>
                      </a:br>
                      <a:r>
                        <a:rPr lang="en-US" sz="1100" dirty="0">
                          <a:solidFill>
                            <a:sysClr val="windowText" lastClr="000000"/>
                          </a:solidFill>
                          <a:latin typeface="+mj-lt"/>
                        </a:rPr>
                        <a:t>Regulation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0"/>
                  </a:ext>
                </a:extLst>
              </a:tr>
              <a:tr h="762000">
                <a:tc>
                  <a:txBody>
                    <a:bodyPr/>
                    <a:lstStyle/>
                    <a:p>
                      <a:pPr marL="55563" indent="0"/>
                      <a:r>
                        <a:rPr lang="en-US" sz="1100" b="1" dirty="0">
                          <a:solidFill>
                            <a:sysClr val="windowText" lastClr="000000"/>
                          </a:solidFill>
                          <a:latin typeface="+mj-lt"/>
                        </a:rPr>
                        <a:t>Methadone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588" indent="0" algn="l"/>
                      <a:r>
                        <a:rPr lang="en-US" sz="1100" dirty="0">
                          <a:solidFill>
                            <a:sysClr val="windowText" lastClr="000000"/>
                          </a:solidFill>
                          <a:latin typeface="+mj-lt"/>
                        </a:rPr>
                        <a:t>No, but recommended to initiate with low dose and titrate based on patient’s </a:t>
                      </a:r>
                      <a:r>
                        <a:rPr lang="en-US" sz="1100" dirty="0" err="1">
                          <a:solidFill>
                            <a:sysClr val="windowText" lastClr="000000"/>
                          </a:solidFill>
                          <a:latin typeface="+mj-lt"/>
                        </a:rPr>
                        <a:t>response</a:t>
                      </a:r>
                      <a:r>
                        <a:rPr lang="en-US" sz="1100" baseline="30000" dirty="0" err="1">
                          <a:solidFill>
                            <a:sysClr val="windowText" lastClr="000000"/>
                          </a:solidFill>
                          <a:latin typeface="+mj-lt"/>
                        </a:rPr>
                        <a:t>1</a:t>
                      </a:r>
                      <a:endParaRPr lang="en-US" sz="1100" baseline="30000" dirty="0">
                        <a:solidFill>
                          <a:sysClr val="windowText" lastClr="00000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1100" dirty="0">
                          <a:solidFill>
                            <a:sysClr val="windowText" lastClr="000000"/>
                          </a:solidFill>
                          <a:latin typeface="+mj-lt"/>
                        </a:rPr>
                        <a:t>Daily clinic </a:t>
                      </a:r>
                      <a:r>
                        <a:rPr lang="en-US" sz="1100" dirty="0" err="1">
                          <a:solidFill>
                            <a:sysClr val="windowText" lastClr="000000"/>
                          </a:solidFill>
                          <a:latin typeface="+mj-lt"/>
                        </a:rPr>
                        <a:t>administered</a:t>
                      </a:r>
                      <a:r>
                        <a:rPr lang="en-US" sz="1100" baseline="30000" dirty="0" err="1">
                          <a:solidFill>
                            <a:sysClr val="windowText" lastClr="000000"/>
                          </a:solidFill>
                          <a:latin typeface="+mj-lt"/>
                        </a:rPr>
                        <a:t>1</a:t>
                      </a:r>
                      <a:endParaRPr lang="en-US" sz="1100" dirty="0">
                        <a:solidFill>
                          <a:sysClr val="windowText" lastClr="00000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1100" dirty="0">
                          <a:solidFill>
                            <a:sysClr val="windowText" lastClr="000000"/>
                          </a:solidFill>
                          <a:latin typeface="+mj-lt"/>
                        </a:rPr>
                        <a:t>Licensed</a:t>
                      </a:r>
                      <a:r>
                        <a:rPr lang="en-US" sz="1100" baseline="0" dirty="0">
                          <a:solidFill>
                            <a:sysClr val="windowText" lastClr="000000"/>
                          </a:solidFill>
                          <a:latin typeface="+mj-lt"/>
                        </a:rPr>
                        <a:t> OTP clinic </a:t>
                      </a:r>
                      <a:r>
                        <a:rPr lang="en-US" sz="1100" baseline="0" dirty="0" err="1">
                          <a:solidFill>
                            <a:sysClr val="windowText" lastClr="000000"/>
                          </a:solidFill>
                          <a:latin typeface="+mj-lt"/>
                        </a:rPr>
                        <a:t>only</a:t>
                      </a:r>
                      <a:r>
                        <a:rPr lang="en-US" sz="1100" baseline="30000" dirty="0" err="1">
                          <a:solidFill>
                            <a:sysClr val="windowText" lastClr="000000"/>
                          </a:solidFill>
                          <a:latin typeface="+mj-lt"/>
                        </a:rPr>
                        <a:t>1</a:t>
                      </a:r>
                      <a:endParaRPr lang="en-US" sz="1100" baseline="30000" dirty="0">
                        <a:solidFill>
                          <a:sysClr val="windowText" lastClr="00000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1"/>
                  </a:ext>
                </a:extLst>
              </a:tr>
              <a:tr h="457200">
                <a:tc>
                  <a:txBody>
                    <a:bodyPr/>
                    <a:lstStyle/>
                    <a:p>
                      <a:pPr marL="55563" indent="0"/>
                      <a:r>
                        <a:rPr lang="en-US" sz="1100" b="1" dirty="0">
                          <a:latin typeface="+mj-lt"/>
                        </a:rPr>
                        <a:t>Buprenorphine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dirty="0">
                          <a:latin typeface="+mj-lt"/>
                        </a:rPr>
                        <a:t>12 </a:t>
                      </a:r>
                      <a:r>
                        <a:rPr lang="en-US" sz="1100" dirty="0" err="1">
                          <a:latin typeface="+mj-lt"/>
                        </a:rPr>
                        <a:t>hours</a:t>
                      </a:r>
                      <a:r>
                        <a:rPr lang="en-US" sz="1100" baseline="30000" dirty="0" err="1">
                          <a:latin typeface="+mj-lt"/>
                        </a:rPr>
                        <a:t>1</a:t>
                      </a:r>
                      <a:endParaRPr lang="en-US" sz="11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1100" dirty="0">
                          <a:latin typeface="+mj-lt"/>
                        </a:rPr>
                        <a:t>Daily pharmacy </a:t>
                      </a:r>
                      <a:r>
                        <a:rPr lang="en-US" sz="1100" dirty="0" err="1">
                          <a:latin typeface="+mj-lt"/>
                        </a:rPr>
                        <a:t>prescription</a:t>
                      </a:r>
                      <a:r>
                        <a:rPr lang="en-US" sz="1100" baseline="30000" dirty="0" err="1">
                          <a:latin typeface="+mj-lt"/>
                        </a:rPr>
                        <a:t>1</a:t>
                      </a:r>
                      <a:endParaRPr lang="en-US" sz="1100" baseline="30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latin typeface="+mj-lt"/>
                        </a:rPr>
                        <a:t>8</a:t>
                      </a:r>
                      <a:r>
                        <a:rPr lang="en-US" sz="1100" baseline="0" dirty="0">
                          <a:latin typeface="+mj-lt"/>
                        </a:rPr>
                        <a:t> hour training for MD/DO</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mj-lt"/>
                        </a:rPr>
                        <a:t>24 hour training for NP/</a:t>
                      </a:r>
                      <a:r>
                        <a:rPr lang="en-US" sz="1100" baseline="0" dirty="0" err="1">
                          <a:latin typeface="+mj-lt"/>
                        </a:rPr>
                        <a:t>PA</a:t>
                      </a:r>
                      <a:r>
                        <a:rPr lang="en-US" sz="1100" baseline="30000" dirty="0" err="1">
                          <a:latin typeface="+mj-lt"/>
                        </a:rPr>
                        <a:t>1</a:t>
                      </a:r>
                      <a:endParaRPr lang="en-US" sz="1100" baseline="30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2"/>
                  </a:ext>
                </a:extLst>
              </a:tr>
              <a:tr h="762000">
                <a:tc>
                  <a:txBody>
                    <a:bodyPr/>
                    <a:lstStyle/>
                    <a:p>
                      <a:pPr marL="55563" indent="0"/>
                      <a:r>
                        <a:rPr lang="en-US" sz="1100" b="1" dirty="0">
                          <a:latin typeface="+mj-lt"/>
                        </a:rPr>
                        <a:t>Naltrexone (extended-release</a:t>
                      </a:r>
                      <a:r>
                        <a:rPr lang="en-US" sz="1100" b="1" baseline="0" dirty="0">
                          <a:latin typeface="+mj-lt"/>
                        </a:rPr>
                        <a:t> i</a:t>
                      </a:r>
                      <a:r>
                        <a:rPr lang="en-US" sz="1100" b="1" dirty="0">
                          <a:latin typeface="+mj-lt"/>
                        </a:rPr>
                        <a:t>njectable</a:t>
                      </a:r>
                      <a:r>
                        <a:rPr lang="en-US" sz="1100" b="1" baseline="0" dirty="0">
                          <a:latin typeface="+mj-lt"/>
                        </a:rPr>
                        <a:t>) (</a:t>
                      </a:r>
                      <a:r>
                        <a:rPr lang="en-US" sz="1100" b="1" dirty="0">
                          <a:latin typeface="+mj-lt"/>
                        </a:rPr>
                        <a:t>Vivitrol)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dirty="0">
                          <a:latin typeface="+mj-lt"/>
                        </a:rPr>
                        <a:t>7-10 </a:t>
                      </a:r>
                      <a:r>
                        <a:rPr lang="en-US" sz="1100" dirty="0" err="1">
                          <a:latin typeface="+mj-lt"/>
                        </a:rPr>
                        <a:t>days</a:t>
                      </a:r>
                      <a:r>
                        <a:rPr lang="en-US" sz="1100" baseline="30000" dirty="0" err="1">
                          <a:latin typeface="+mj-lt"/>
                        </a:rPr>
                        <a:t>2</a:t>
                      </a:r>
                      <a:endParaRPr lang="en-US" sz="1100" baseline="30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r>
                        <a:rPr lang="en-US" sz="1100" baseline="0" dirty="0">
                          <a:latin typeface="+mj-lt"/>
                        </a:rPr>
                        <a:t>Every 4 weeks; administered by a health care provider as an intramuscular gluteal </a:t>
                      </a:r>
                      <a:r>
                        <a:rPr lang="en-US" sz="1100" baseline="0" dirty="0" err="1">
                          <a:latin typeface="+mj-lt"/>
                        </a:rPr>
                        <a:t>injection</a:t>
                      </a:r>
                      <a:r>
                        <a:rPr lang="en-US" sz="1100" baseline="30000" dirty="0" err="1">
                          <a:latin typeface="+mj-lt"/>
                        </a:rPr>
                        <a:t>2</a:t>
                      </a:r>
                      <a:endParaRPr lang="en-US" sz="1100" baseline="30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dirty="0" err="1">
                          <a:latin typeface="+mj-lt"/>
                        </a:rPr>
                        <a:t>None</a:t>
                      </a:r>
                      <a:r>
                        <a:rPr lang="en-US" sz="1100" baseline="30000" dirty="0" err="1">
                          <a:latin typeface="+mj-lt"/>
                        </a:rPr>
                        <a:t>1</a:t>
                      </a:r>
                      <a:endParaRPr lang="en-US" sz="1100" baseline="30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3"/>
                  </a:ext>
                </a:extLst>
              </a:tr>
              <a:tr h="533400">
                <a:tc>
                  <a:txBody>
                    <a:bodyPr/>
                    <a:lstStyle/>
                    <a:p>
                      <a:pPr marL="55563" indent="0"/>
                      <a:r>
                        <a:rPr lang="en-US" sz="1100" b="1" dirty="0">
                          <a:latin typeface="+mj-lt"/>
                        </a:rPr>
                        <a:t>Naltrexone (oral)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dirty="0">
                          <a:latin typeface="+mj-lt"/>
                        </a:rPr>
                        <a:t>7-10 </a:t>
                      </a:r>
                      <a:r>
                        <a:rPr lang="en-US" sz="1100" dirty="0" err="1">
                          <a:latin typeface="+mj-lt"/>
                        </a:rPr>
                        <a:t>days</a:t>
                      </a:r>
                      <a:r>
                        <a:rPr lang="en-US" sz="1100" baseline="30000" dirty="0" err="1">
                          <a:latin typeface="+mj-lt"/>
                        </a:rPr>
                        <a:t>1</a:t>
                      </a:r>
                      <a:endParaRPr lang="en-US" sz="1100" baseline="30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1100" dirty="0">
                          <a:latin typeface="+mj-lt"/>
                        </a:rPr>
                        <a:t>Daily pharmacy </a:t>
                      </a:r>
                      <a:r>
                        <a:rPr lang="en-US" sz="1100" dirty="0" err="1">
                          <a:latin typeface="+mj-lt"/>
                        </a:rPr>
                        <a:t>prescription</a:t>
                      </a:r>
                      <a:r>
                        <a:rPr lang="en-US" sz="1100" baseline="30000" dirty="0" err="1">
                          <a:latin typeface="+mj-lt"/>
                        </a:rPr>
                        <a:t>1</a:t>
                      </a:r>
                      <a:endParaRPr lang="en-US" sz="1100" baseline="30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dirty="0" err="1">
                          <a:latin typeface="+mj-lt"/>
                        </a:rPr>
                        <a:t>None</a:t>
                      </a:r>
                      <a:r>
                        <a:rPr lang="en-US" sz="1100" baseline="30000" dirty="0" err="1">
                          <a:latin typeface="+mj-lt"/>
                        </a:rPr>
                        <a:t>1</a:t>
                      </a:r>
                      <a:endParaRPr lang="en-US" sz="1100" baseline="30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4"/>
                  </a:ext>
                </a:extLst>
              </a:tr>
            </a:tbl>
          </a:graphicData>
        </a:graphic>
      </p:graphicFrame>
      <p:sp>
        <p:nvSpPr>
          <p:cNvPr id="10" name="TextBox 9"/>
          <p:cNvSpPr txBox="1"/>
          <p:nvPr/>
        </p:nvSpPr>
        <p:spPr>
          <a:xfrm>
            <a:off x="228600" y="762000"/>
            <a:ext cx="8534400" cy="461665"/>
          </a:xfrm>
          <a:prstGeom prst="rect">
            <a:avLst/>
          </a:prstGeom>
          <a:solidFill>
            <a:schemeClr val="accent1">
              <a:lumMod val="20000"/>
              <a:lumOff val="80000"/>
            </a:schemeClr>
          </a:solidFill>
          <a:ln>
            <a:solidFill>
              <a:schemeClr val="bg1"/>
            </a:solidFill>
          </a:ln>
        </p:spPr>
        <p:txBody>
          <a:bodyPr wrap="square" rtlCol="0">
            <a:spAutoFit/>
          </a:bodyPr>
          <a:lstStyle/>
          <a:p>
            <a:r>
              <a:rPr lang="en-US" sz="1200" i="1" dirty="0"/>
              <a:t>The Commission is charged with reviewing medical literature and expert opinions on the length of time necessary for detoxification of opioids and recommended time following detoxification to begin medication-assisted treatment</a:t>
            </a:r>
          </a:p>
        </p:txBody>
      </p:sp>
      <p:sp>
        <p:nvSpPr>
          <p:cNvPr id="9" name="TextBox 8">
            <a:extLst>
              <a:ext uri="{FF2B5EF4-FFF2-40B4-BE49-F238E27FC236}">
                <a16:creationId xmlns="" xmlns:a16="http://schemas.microsoft.com/office/drawing/2014/main" id="{1C23A1AB-D671-4B83-8F8E-2CB80FC068DA}"/>
              </a:ext>
            </a:extLst>
          </p:cNvPr>
          <p:cNvSpPr txBox="1"/>
          <p:nvPr/>
        </p:nvSpPr>
        <p:spPr>
          <a:xfrm>
            <a:off x="635540" y="1394936"/>
            <a:ext cx="7898860" cy="738664"/>
          </a:xfrm>
          <a:prstGeom prst="rect">
            <a:avLst/>
          </a:prstGeom>
          <a:noFill/>
          <a:ln w="25400">
            <a:noFill/>
          </a:ln>
        </p:spPr>
        <p:txBody>
          <a:bodyPr wrap="square" rtlCol="0">
            <a:spAutoFit/>
          </a:bodyPr>
          <a:lstStyle/>
          <a:p>
            <a:r>
              <a:rPr lang="en-US" sz="1400" dirty="0">
                <a:solidFill>
                  <a:schemeClr val="bg1"/>
                </a:solidFill>
              </a:rPr>
              <a:t>For the Commission’s November 5, 2018 meeting, Alexander Y. Walley, MD, MSc, Colleen LaBelle, MSN, RN-BC, CARN, and Maria Sullivan, MD, PhD were invited to present on this </a:t>
            </a:r>
            <a:r>
              <a:rPr lang="en-US" sz="1400" dirty="0" smtClean="0">
                <a:solidFill>
                  <a:schemeClr val="bg1"/>
                </a:solidFill>
              </a:rPr>
              <a:t>topic; </a:t>
            </a:r>
            <a:r>
              <a:rPr lang="en-US" sz="1400" dirty="0">
                <a:solidFill>
                  <a:schemeClr val="bg1"/>
                </a:solidFill>
              </a:rPr>
              <a:t>a summary of </a:t>
            </a:r>
            <a:r>
              <a:rPr lang="en-US" sz="1400" dirty="0" smtClean="0">
                <a:solidFill>
                  <a:schemeClr val="bg1"/>
                </a:solidFill>
              </a:rPr>
              <a:t>their presentations </a:t>
            </a:r>
            <a:r>
              <a:rPr lang="en-US" sz="1400" dirty="0">
                <a:solidFill>
                  <a:schemeClr val="bg1"/>
                </a:solidFill>
              </a:rPr>
              <a:t>appears in the table below.</a:t>
            </a:r>
          </a:p>
        </p:txBody>
      </p:sp>
      <p:sp>
        <p:nvSpPr>
          <p:cNvPr id="11"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25</a:t>
            </a:fld>
            <a:endParaRPr lang="en-US" dirty="0">
              <a:latin typeface="+mj-lt"/>
            </a:endParaRPr>
          </a:p>
        </p:txBody>
      </p:sp>
    </p:spTree>
    <p:extLst>
      <p:ext uri="{BB962C8B-B14F-4D97-AF65-F5344CB8AC3E}">
        <p14:creationId xmlns:p14="http://schemas.microsoft.com/office/powerpoint/2010/main" val="650827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304800" y="1371600"/>
            <a:ext cx="8458200" cy="3276600"/>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228600" indent="-228600" eaLnBrk="1" hangingPunct="1">
              <a:spcAft>
                <a:spcPts val="600"/>
              </a:spcAft>
              <a:buSzPct val="100000"/>
              <a:buFont typeface="Arial" panose="020B0604020202020204" pitchFamily="34" charset="0"/>
              <a:buChar char="•"/>
              <a:defRPr/>
            </a:pPr>
            <a:r>
              <a:rPr lang="en-US" sz="1200" b="0" dirty="0">
                <a:solidFill>
                  <a:schemeClr val="bg1"/>
                </a:solidFill>
                <a:latin typeface="+mj-lt"/>
              </a:rPr>
              <a:t>A draft memorandum was prepared by the Office of DMH General Counsel and shared with a sub-group of the Commission on May 7, 2019. Limited edits were offered, all of which were incorporated.  An updated version of the memorandum was shared with the entire Commission on May 17, 2019. An email from the ACLU, in response to the memorandum, is also attached to the final document. See Appendix G. </a:t>
            </a:r>
          </a:p>
          <a:p>
            <a:pPr lvl="1" eaLnBrk="1" hangingPunct="1">
              <a:spcAft>
                <a:spcPts val="600"/>
              </a:spcAft>
              <a:buSzPct val="100000"/>
              <a:buFont typeface="Courier New" panose="02070309020205020404" pitchFamily="49" charset="0"/>
              <a:buChar char="o"/>
              <a:defRPr/>
            </a:pPr>
            <a:r>
              <a:rPr lang="en-US" sz="1200" b="0" dirty="0">
                <a:solidFill>
                  <a:schemeClr val="bg1"/>
                </a:solidFill>
                <a:latin typeface="+mj-lt"/>
              </a:rPr>
              <a:t>The memorandum concludes that there is no legal impediment;</a:t>
            </a:r>
            <a:r>
              <a:rPr lang="en-US" sz="1200" b="0" dirty="0">
                <a:solidFill>
                  <a:srgbClr val="FFC000"/>
                </a:solidFill>
                <a:latin typeface="+mj-lt"/>
              </a:rPr>
              <a:t> </a:t>
            </a:r>
            <a:r>
              <a:rPr lang="en-US" sz="1200" b="0" dirty="0">
                <a:solidFill>
                  <a:schemeClr val="bg1"/>
                </a:solidFill>
                <a:latin typeface="+mj-lt"/>
              </a:rPr>
              <a:t>the Massachusetts Legislature may permit a qualified clinician to authorize short-term emergency hospitalizations without judicial involvement for individuals with a substance use disorder, similar to the process for commitment of mentally ill persons under M.G.L. c. 123, § 12. The memorandum n</a:t>
            </a:r>
            <a:r>
              <a:rPr lang="en-US" sz="1200" b="0" dirty="0">
                <a:solidFill>
                  <a:schemeClr val="bg1"/>
                </a:solidFill>
                <a:latin typeface="+mj-lt"/>
                <a:ea typeface="+mn-ea"/>
                <a:cs typeface="+mn-cs"/>
              </a:rPr>
              <a:t>otes that such an amendment should include similar due process protections that apply to commitments made under Section 12.  A full copy of the memorandum is available in Appendix G, as well as the </a:t>
            </a:r>
            <a:r>
              <a:rPr lang="en-US" sz="1200" b="0" dirty="0">
                <a:solidFill>
                  <a:schemeClr val="bg1"/>
                </a:solidFill>
                <a:latin typeface="+mj-lt"/>
                <a:ea typeface="+mn-ea"/>
                <a:cs typeface="+mn-cs"/>
                <a:hlinkClick r:id="rId3">
                  <a:extLst>
                    <a:ext uri="{A12FA001-AC4F-418D-AE19-62706E023703}">
                      <ahyp:hlinkClr xmlns="" xmlns:ahyp="http://schemas.microsoft.com/office/drawing/2018/hyperlinkcolor" val="tx"/>
                    </a:ext>
                  </a:extLst>
                </a:hlinkClick>
              </a:rPr>
              <a:t>Section 35 Commission’s webpage</a:t>
            </a:r>
            <a:r>
              <a:rPr lang="en-US" sz="1200" b="0" dirty="0">
                <a:solidFill>
                  <a:schemeClr val="bg1"/>
                </a:solidFill>
                <a:latin typeface="+mj-lt"/>
                <a:ea typeface="+mn-ea"/>
                <a:cs typeface="+mn-cs"/>
              </a:rPr>
              <a:t>. </a:t>
            </a:r>
          </a:p>
          <a:p>
            <a:pPr marL="228600" indent="-228600" eaLnBrk="1" hangingPunct="1">
              <a:spcAft>
                <a:spcPts val="600"/>
              </a:spcAft>
              <a:buSzPct val="100000"/>
              <a:buFont typeface="Arial" panose="020B0604020202020204" pitchFamily="34" charset="0"/>
              <a:buChar char="•"/>
              <a:defRPr/>
            </a:pPr>
            <a:r>
              <a:rPr lang="en-US" sz="1200" b="0" dirty="0">
                <a:solidFill>
                  <a:schemeClr val="bg1"/>
                </a:solidFill>
                <a:latin typeface="+mj-lt"/>
              </a:rPr>
              <a:t>A memorandum drafted by the Committee for Public Counsel Services (CPCS) was submitted to the Commission on May 23, 2019. </a:t>
            </a:r>
          </a:p>
          <a:p>
            <a:pPr lvl="1" eaLnBrk="1" hangingPunct="1">
              <a:spcAft>
                <a:spcPts val="600"/>
              </a:spcAft>
              <a:buSzPct val="100000"/>
              <a:buFont typeface="Courier New" panose="02070309020205020404" pitchFamily="49" charset="0"/>
              <a:buChar char="o"/>
              <a:defRPr/>
            </a:pPr>
            <a:r>
              <a:rPr lang="en-US" sz="1200" b="0" dirty="0">
                <a:solidFill>
                  <a:schemeClr val="bg1"/>
                </a:solidFill>
                <a:latin typeface="+mj-lt"/>
              </a:rPr>
              <a:t>The memorandum acknowledges that the Legislature could authorize short-term emergency hospitalizations without judicial involvement. However, the memorandum outlines constitutional, procedural and practical concerns with the current commitment process under M.G.L. c. 123, § 12. Specifically, the lack of a statutory limit on the length of time a person can be detained while waiting for admission to a mental health facility and the lack of judicial review for the short-term emergency hospitalization in the emergency department.  Given these concerns, the memorandum cautions against grafting section 12 (a) and 12 (b) onto Section 35.  A f</a:t>
            </a:r>
            <a:r>
              <a:rPr lang="en-US" sz="1200" b="0" dirty="0">
                <a:solidFill>
                  <a:schemeClr val="bg1"/>
                </a:solidFill>
                <a:latin typeface="+mj-lt"/>
                <a:ea typeface="+mn-ea"/>
                <a:cs typeface="+mn-cs"/>
              </a:rPr>
              <a:t>ull copy of the memorandum is available in Appendix H, as well as the </a:t>
            </a:r>
            <a:r>
              <a:rPr lang="en-US" sz="1200" b="0" dirty="0">
                <a:solidFill>
                  <a:schemeClr val="bg1"/>
                </a:solidFill>
                <a:latin typeface="+mj-lt"/>
                <a:ea typeface="+mn-ea"/>
                <a:cs typeface="+mn-cs"/>
                <a:hlinkClick r:id="rId3">
                  <a:extLst>
                    <a:ext uri="{A12FA001-AC4F-418D-AE19-62706E023703}">
                      <ahyp:hlinkClr xmlns="" xmlns:ahyp="http://schemas.microsoft.com/office/drawing/2018/hyperlinkcolor" val="tx"/>
                    </a:ext>
                  </a:extLst>
                </a:hlinkClick>
              </a:rPr>
              <a:t>Section 35 Commission’s webpage</a:t>
            </a:r>
            <a:r>
              <a:rPr lang="en-US" sz="1200" b="0" dirty="0">
                <a:solidFill>
                  <a:schemeClr val="bg1"/>
                </a:solidFill>
                <a:latin typeface="+mj-lt"/>
                <a:ea typeface="+mn-ea"/>
                <a:cs typeface="+mn-cs"/>
              </a:rPr>
              <a:t>.</a:t>
            </a:r>
          </a:p>
          <a:p>
            <a:pPr marL="228600" indent="-228600" eaLnBrk="1" hangingPunct="1">
              <a:buSzPct val="100000"/>
              <a:buFont typeface="Arial" panose="020B0604020202020204" pitchFamily="34" charset="0"/>
              <a:buChar char="•"/>
              <a:defRPr/>
            </a:pPr>
            <a:r>
              <a:rPr lang="en-US" sz="1200" b="0" dirty="0">
                <a:solidFill>
                  <a:schemeClr val="bg1"/>
                </a:solidFill>
                <a:latin typeface="+mj-lt"/>
              </a:rPr>
              <a:t>During the May 23 meeting, during the discussion of the two memoranda, </a:t>
            </a:r>
            <a:r>
              <a:rPr lang="en-US" sz="1200" b="0" dirty="0" smtClean="0">
                <a:solidFill>
                  <a:schemeClr val="bg1"/>
                </a:solidFill>
                <a:latin typeface="+mj-lt"/>
              </a:rPr>
              <a:t>several Commission members raised practical </a:t>
            </a:r>
            <a:r>
              <a:rPr lang="en-US" sz="1200" b="0" dirty="0">
                <a:solidFill>
                  <a:schemeClr val="bg1"/>
                </a:solidFill>
                <a:latin typeface="+mj-lt"/>
              </a:rPr>
              <a:t>concerns </a:t>
            </a:r>
            <a:r>
              <a:rPr lang="en-US" sz="1200" b="0" dirty="0" smtClean="0">
                <a:solidFill>
                  <a:schemeClr val="bg1"/>
                </a:solidFill>
                <a:latin typeface="+mj-lt"/>
              </a:rPr>
              <a:t>regarding </a:t>
            </a:r>
            <a:r>
              <a:rPr lang="en-US" sz="1200" b="0" dirty="0">
                <a:solidFill>
                  <a:schemeClr val="bg1"/>
                </a:solidFill>
                <a:latin typeface="+mj-lt"/>
              </a:rPr>
              <a:t>implementation of a non-court involved alternative pathway to involuntary treatment, similar to the process outlined in Section 12 of Chapter 123 of the General Laws. (See </a:t>
            </a:r>
            <a:r>
              <a:rPr lang="en-US" sz="1200" b="0" dirty="0">
                <a:solidFill>
                  <a:schemeClr val="bg1"/>
                </a:solidFill>
                <a:latin typeface="+mj-lt"/>
                <a:hlinkClick r:id="rId4"/>
              </a:rPr>
              <a:t>https://www.mass.gov/lists/section-35-commission-meeting-minutes</a:t>
            </a:r>
            <a:r>
              <a:rPr lang="en-US" sz="1200" b="0" dirty="0" smtClean="0">
                <a:solidFill>
                  <a:schemeClr val="bg1"/>
                </a:solidFill>
                <a:latin typeface="+mj-lt"/>
              </a:rPr>
              <a:t>) Two </a:t>
            </a:r>
            <a:r>
              <a:rPr lang="en-US" sz="1200" b="0" dirty="0">
                <a:solidFill>
                  <a:schemeClr val="bg1"/>
                </a:solidFill>
                <a:latin typeface="+mj-lt"/>
              </a:rPr>
              <a:t>members also raised </a:t>
            </a:r>
            <a:r>
              <a:rPr lang="en-US" sz="1200" b="0" dirty="0" smtClean="0">
                <a:solidFill>
                  <a:schemeClr val="bg1"/>
                </a:solidFill>
                <a:latin typeface="+mj-lt"/>
              </a:rPr>
              <a:t>that </a:t>
            </a:r>
            <a:r>
              <a:rPr lang="en-US" sz="1200" b="0" dirty="0">
                <a:solidFill>
                  <a:schemeClr val="bg1"/>
                </a:solidFill>
                <a:latin typeface="+mj-lt"/>
              </a:rPr>
              <a:t>procedural and substantive due process </a:t>
            </a:r>
            <a:r>
              <a:rPr lang="en-US" sz="1200" b="0" dirty="0" smtClean="0">
                <a:solidFill>
                  <a:schemeClr val="bg1"/>
                </a:solidFill>
                <a:latin typeface="+mj-lt"/>
              </a:rPr>
              <a:t>questions had never been litigated with respect to Section 12, and noted they had substantive due process concerns with the existing Section 12 process and the proposed </a:t>
            </a:r>
            <a:r>
              <a:rPr lang="en-US" sz="1200" b="0" dirty="0">
                <a:solidFill>
                  <a:schemeClr val="bg1"/>
                </a:solidFill>
                <a:latin typeface="+mj-lt"/>
              </a:rPr>
              <a:t>addition </a:t>
            </a:r>
            <a:r>
              <a:rPr lang="en-US" sz="1200" b="0" dirty="0" smtClean="0">
                <a:solidFill>
                  <a:schemeClr val="bg1"/>
                </a:solidFill>
                <a:latin typeface="+mj-lt"/>
              </a:rPr>
              <a:t>of short-term </a:t>
            </a:r>
            <a:r>
              <a:rPr lang="en-US" sz="1200" b="0" dirty="0">
                <a:solidFill>
                  <a:schemeClr val="bg1"/>
                </a:solidFill>
                <a:latin typeface="+mj-lt"/>
              </a:rPr>
              <a:t>emergency hospitalizations without judicial involvement for individuals with a substance use disorder</a:t>
            </a:r>
            <a:r>
              <a:rPr lang="en-US" sz="1200" b="0" dirty="0" smtClean="0">
                <a:solidFill>
                  <a:schemeClr val="bg1"/>
                </a:solidFill>
                <a:latin typeface="+mj-lt"/>
              </a:rPr>
              <a:t>.  </a:t>
            </a:r>
            <a:endParaRPr lang="en-US" sz="1200" b="0" dirty="0">
              <a:solidFill>
                <a:schemeClr val="bg1"/>
              </a:solidFill>
              <a:latin typeface="+mj-lt"/>
            </a:endParaRP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15888"/>
            <a:r>
              <a:rPr lang="en-US" sz="1700" b="1" dirty="0">
                <a:solidFill>
                  <a:schemeClr val="bg1"/>
                </a:solidFill>
                <a:latin typeface="Gill Sans MT" panose="020B0502020104020203" pitchFamily="34" charset="0"/>
              </a:rPr>
              <a:t>Legal Implications of an Alternative Path for Involuntary Treatment </a:t>
            </a:r>
          </a:p>
        </p:txBody>
      </p:sp>
      <p:sp>
        <p:nvSpPr>
          <p:cNvPr id="5" name="TextBox 4"/>
          <p:cNvSpPr txBox="1"/>
          <p:nvPr/>
        </p:nvSpPr>
        <p:spPr>
          <a:xfrm>
            <a:off x="228600" y="762000"/>
            <a:ext cx="8534400" cy="461665"/>
          </a:xfrm>
          <a:prstGeom prst="rect">
            <a:avLst/>
          </a:prstGeom>
          <a:solidFill>
            <a:schemeClr val="accent1">
              <a:lumMod val="20000"/>
              <a:lumOff val="80000"/>
            </a:schemeClr>
          </a:solidFill>
          <a:ln>
            <a:solidFill>
              <a:schemeClr val="bg1"/>
            </a:solidFill>
          </a:ln>
        </p:spPr>
        <p:txBody>
          <a:bodyPr wrap="square" rtlCol="0">
            <a:spAutoFit/>
          </a:bodyPr>
          <a:lstStyle/>
          <a:p>
            <a:r>
              <a:rPr lang="en-US" sz="1200" i="1" dirty="0"/>
              <a:t>The Commission is charged with reviewing the legal implications of holding a non-court involved individual who is diagnosed with a substance use disorder but is no longer under the influence of substances</a:t>
            </a:r>
          </a:p>
        </p:txBody>
      </p:sp>
      <p:sp>
        <p:nvSpPr>
          <p:cNvPr id="8"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26</a:t>
            </a:fld>
            <a:endParaRPr lang="en-US" dirty="0">
              <a:latin typeface="+mj-lt"/>
            </a:endParaRPr>
          </a:p>
        </p:txBody>
      </p:sp>
    </p:spTree>
    <p:extLst>
      <p:ext uri="{BB962C8B-B14F-4D97-AF65-F5344CB8AC3E}">
        <p14:creationId xmlns:p14="http://schemas.microsoft.com/office/powerpoint/2010/main" val="4219846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457200" y="1752599"/>
            <a:ext cx="8077200" cy="4231217"/>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228600" indent="-228600" eaLnBrk="1" hangingPunct="1">
              <a:buSzPct val="100000"/>
              <a:buFont typeface="Arial" panose="020B0604020202020204" pitchFamily="34" charset="0"/>
              <a:buChar char="•"/>
              <a:defRPr/>
            </a:pPr>
            <a:r>
              <a:rPr lang="en-US" sz="1400" b="0" dirty="0">
                <a:solidFill>
                  <a:schemeClr val="bg1"/>
                </a:solidFill>
                <a:latin typeface="+mj-lt"/>
              </a:rPr>
              <a:t>Since 2015, treatment capacity has significantly increased. (See chart on following slide for additional details.)</a:t>
            </a:r>
          </a:p>
          <a:p>
            <a:pPr marL="228600" indent="-228600" eaLnBrk="1" hangingPunct="1">
              <a:buSzPct val="100000"/>
              <a:buFont typeface="Arial" panose="020B0604020202020204" pitchFamily="34" charset="0"/>
              <a:buChar char="•"/>
              <a:defRPr/>
            </a:pPr>
            <a:r>
              <a:rPr lang="en-US" sz="1400" b="0" dirty="0">
                <a:solidFill>
                  <a:schemeClr val="bg1"/>
                </a:solidFill>
                <a:latin typeface="+mj-lt"/>
              </a:rPr>
              <a:t>Chapter 208 of the Acts of 2018 required acute care hospitals that provide emergency services within an emergency department and satellite emergency facilities to have the capacity to initiate opioid agonist therapy to patients that present after an opioid-related overdose. The patient must also be directly connected to continuing treatment prior to discharge. </a:t>
            </a:r>
          </a:p>
          <a:p>
            <a:pPr marL="228600" indent="-228600" eaLnBrk="1" hangingPunct="1">
              <a:buSzPct val="100000"/>
              <a:buFont typeface="Arial" panose="020B0604020202020204" pitchFamily="34" charset="0"/>
              <a:buChar char="•"/>
              <a:defRPr/>
            </a:pPr>
            <a:r>
              <a:rPr lang="en-US" sz="1400" b="0" dirty="0">
                <a:solidFill>
                  <a:schemeClr val="bg1"/>
                </a:solidFill>
                <a:latin typeface="+mj-lt"/>
              </a:rPr>
              <a:t>The Massachusetts Helpline is a statewide public resource for finding licensed and approved substance use treatment and recovery services. In 2018, it launched several new enhancements, including an online chat feature, real-time wait list management system for use by all DPH-funded residential treatment programs, and a Spanish version of the Helpline website. (</a:t>
            </a:r>
            <a:r>
              <a:rPr lang="en-US" sz="1400" b="0" dirty="0">
                <a:solidFill>
                  <a:schemeClr val="bg1"/>
                </a:solidFill>
                <a:latin typeface="+mj-lt"/>
                <a:hlinkClick r:id="rId3"/>
              </a:rPr>
              <a:t>https://helplinema.org</a:t>
            </a:r>
            <a:r>
              <a:rPr lang="en-US" sz="1400" b="0" dirty="0">
                <a:solidFill>
                  <a:schemeClr val="bg1"/>
                </a:solidFill>
                <a:latin typeface="+mj-lt"/>
              </a:rPr>
              <a:t>)</a:t>
            </a:r>
          </a:p>
          <a:p>
            <a:pPr marL="228600" indent="-228600" eaLnBrk="1" hangingPunct="1">
              <a:buSzPct val="100000"/>
              <a:buFont typeface="Arial" panose="020B0604020202020204" pitchFamily="34" charset="0"/>
              <a:buChar char="•"/>
              <a:defRPr/>
            </a:pPr>
            <a:r>
              <a:rPr lang="en-US" sz="1400" b="0" dirty="0">
                <a:solidFill>
                  <a:schemeClr val="bg1"/>
                </a:solidFill>
                <a:latin typeface="+mj-lt"/>
              </a:rPr>
              <a:t>Massachusetts Behavioral Health Access (MABHA), administered by the Massachusetts Behavioral Health Partnership, helps providers and members locate openings in mental health and substance use treatment services. (</a:t>
            </a:r>
            <a:r>
              <a:rPr lang="en-US" sz="1400" b="0" dirty="0">
                <a:solidFill>
                  <a:schemeClr val="bg1"/>
                </a:solidFill>
                <a:latin typeface="+mj-lt"/>
                <a:hlinkClick r:id="rId4"/>
              </a:rPr>
              <a:t>https://www.mabhaccess.com</a:t>
            </a:r>
            <a:r>
              <a:rPr lang="en-US" sz="1400" b="0" dirty="0">
                <a:solidFill>
                  <a:schemeClr val="bg1"/>
                </a:solidFill>
                <a:latin typeface="+mj-lt"/>
              </a:rPr>
              <a:t>)</a:t>
            </a:r>
          </a:p>
          <a:p>
            <a:pPr marL="228600" indent="-228600" eaLnBrk="1" hangingPunct="1">
              <a:buSzPct val="100000"/>
              <a:buFont typeface="Arial" panose="020B0604020202020204" pitchFamily="34" charset="0"/>
              <a:buChar char="•"/>
              <a:defRPr/>
            </a:pPr>
            <a:r>
              <a:rPr lang="en-US" sz="1400" b="0" dirty="0">
                <a:solidFill>
                  <a:schemeClr val="bg1"/>
                </a:solidFill>
                <a:latin typeface="+mj-lt"/>
              </a:rPr>
              <a:t>Learn to Cope is a statewide family support organization. (</a:t>
            </a:r>
            <a:r>
              <a:rPr lang="en-US" sz="1400" b="0" dirty="0">
                <a:solidFill>
                  <a:schemeClr val="bg1"/>
                </a:solidFill>
                <a:latin typeface="+mj-lt"/>
                <a:hlinkClick r:id="rId5"/>
              </a:rPr>
              <a:t>https://www.learn2cope.org</a:t>
            </a:r>
            <a:r>
              <a:rPr lang="en-US" sz="1400" b="0" dirty="0">
                <a:solidFill>
                  <a:schemeClr val="bg1"/>
                </a:solidFill>
                <a:latin typeface="+mj-lt"/>
              </a:rPr>
              <a:t>)</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17475"/>
            <a:r>
              <a:rPr lang="en-US" sz="1700" b="1" dirty="0">
                <a:solidFill>
                  <a:schemeClr val="bg1"/>
                </a:solidFill>
                <a:latin typeface="Gill Sans MT" panose="020B0502020104020203" pitchFamily="34" charset="0"/>
              </a:rPr>
              <a:t>Current Treatment Capacity </a:t>
            </a:r>
          </a:p>
        </p:txBody>
      </p:sp>
      <p:sp>
        <p:nvSpPr>
          <p:cNvPr id="2" name="TextBox 1"/>
          <p:cNvSpPr txBox="1"/>
          <p:nvPr/>
        </p:nvSpPr>
        <p:spPr>
          <a:xfrm>
            <a:off x="228600" y="762000"/>
            <a:ext cx="8534400" cy="830997"/>
          </a:xfrm>
          <a:prstGeom prst="rect">
            <a:avLst/>
          </a:prstGeom>
          <a:solidFill>
            <a:schemeClr val="accent1">
              <a:lumMod val="20000"/>
              <a:lumOff val="80000"/>
            </a:schemeClr>
          </a:solidFill>
          <a:ln>
            <a:solidFill>
              <a:schemeClr val="bg1"/>
            </a:solidFill>
          </a:ln>
        </p:spPr>
        <p:txBody>
          <a:bodyPr wrap="square" rtlCol="0">
            <a:spAutoFit/>
          </a:bodyPr>
          <a:lstStyle/>
          <a:p>
            <a:r>
              <a:rPr lang="en-US" sz="1200" i="1" dirty="0">
                <a:solidFill>
                  <a:sysClr val="windowText" lastClr="000000"/>
                </a:solidFill>
              </a:rPr>
              <a:t>The Commission is charged with reviewing:</a:t>
            </a:r>
          </a:p>
          <a:p>
            <a:pPr marL="228600" indent="-228600"/>
            <a:r>
              <a:rPr lang="en-US" sz="1200" i="1" dirty="0">
                <a:solidFill>
                  <a:sysClr val="windowText" lastClr="000000"/>
                </a:solidFill>
              </a:rPr>
              <a:t>5) 	whether the current capacity, including acute treatment services, clinical stabilization services, transitional support services and recovery homes, is sufficient to treat individuals seeking voluntary treatment for substance use disorder,</a:t>
            </a:r>
          </a:p>
          <a:p>
            <a:pPr marL="228600" indent="-228600"/>
            <a:r>
              <a:rPr lang="en-US" sz="1200" i="1" dirty="0">
                <a:solidFill>
                  <a:sysClr val="windowText" lastClr="000000"/>
                </a:solidFill>
              </a:rPr>
              <a:t>6) 	the availability of other treatments for substance use disorder, including those treatments used in less restrictive settings</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27</a:t>
            </a:fld>
            <a:endParaRPr lang="en-US" dirty="0">
              <a:latin typeface="+mj-lt"/>
            </a:endParaRPr>
          </a:p>
        </p:txBody>
      </p:sp>
    </p:spTree>
    <p:extLst>
      <p:ext uri="{BB962C8B-B14F-4D97-AF65-F5344CB8AC3E}">
        <p14:creationId xmlns:p14="http://schemas.microsoft.com/office/powerpoint/2010/main" val="1392021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p:cNvSpPr txBox="1">
            <a:spLocks/>
          </p:cNvSpPr>
          <p:nvPr/>
        </p:nvSpPr>
        <p:spPr>
          <a:xfrm>
            <a:off x="365760" y="5410200"/>
            <a:ext cx="7635240" cy="340783"/>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aseline="30000" dirty="0">
                <a:latin typeface="+mj-lt"/>
              </a:rPr>
              <a:t>1</a:t>
            </a:r>
            <a:r>
              <a:rPr lang="en-US" sz="900" dirty="0">
                <a:latin typeface="+mj-lt"/>
              </a:rPr>
              <a:t> These numbers reflect total licensed capacity. In 2017, RRS became a covered benefit under MassHealth. This significantly increased access to this level of care for MassHealth members. </a:t>
            </a:r>
          </a:p>
          <a:p>
            <a:r>
              <a:rPr lang="en-US" sz="900" baseline="30000" dirty="0"/>
              <a:t>2</a:t>
            </a:r>
            <a:r>
              <a:rPr lang="en-US" sz="900" dirty="0">
                <a:latin typeface="+mj-lt"/>
              </a:rPr>
              <a:t> This new level of care is a covered benefit under MassHealth and DPH has contracted with 26 providers as the payer of last resort. Approximately 350 additional beds are projected to open by the end of FY 2022. More info at: </a:t>
            </a:r>
            <a:r>
              <a:rPr lang="en-US" sz="900" dirty="0">
                <a:hlinkClick r:id="rId3"/>
              </a:rPr>
              <a:t>https://www.mass.gov/news/baker-polito-administration-to-fund-26-new-programs-to-help-people-with-substance-use-and</a:t>
            </a:r>
            <a:endParaRPr lang="en-US" sz="900" dirty="0">
              <a:latin typeface="+mj-lt"/>
            </a:endParaRPr>
          </a:p>
        </p:txBody>
      </p:sp>
      <p:graphicFrame>
        <p:nvGraphicFramePr>
          <p:cNvPr id="2" name="Table 1">
            <a:extLst>
              <a:ext uri="{FF2B5EF4-FFF2-40B4-BE49-F238E27FC236}">
                <a16:creationId xmlns="" xmlns:a16="http://schemas.microsoft.com/office/drawing/2014/main" id="{9113440B-4FDA-4F19-AB80-579FC84997DA}"/>
              </a:ext>
            </a:extLst>
          </p:cNvPr>
          <p:cNvGraphicFramePr>
            <a:graphicFrameLocks noGrp="1"/>
          </p:cNvGraphicFramePr>
          <p:nvPr>
            <p:extLst>
              <p:ext uri="{D42A27DB-BD31-4B8C-83A1-F6EECF244321}">
                <p14:modId xmlns:p14="http://schemas.microsoft.com/office/powerpoint/2010/main" val="1339938836"/>
              </p:ext>
            </p:extLst>
          </p:nvPr>
        </p:nvGraphicFramePr>
        <p:xfrm>
          <a:off x="457201" y="762000"/>
          <a:ext cx="8229599" cy="4602480"/>
        </p:xfrm>
        <a:graphic>
          <a:graphicData uri="http://schemas.openxmlformats.org/drawingml/2006/table">
            <a:tbl>
              <a:tblPr>
                <a:tableStyleId>{5C22544A-7EE6-4342-B048-85BDC9FD1C3A}</a:tableStyleId>
              </a:tblPr>
              <a:tblGrid>
                <a:gridCol w="4047344">
                  <a:extLst>
                    <a:ext uri="{9D8B030D-6E8A-4147-A177-3AD203B41FA5}">
                      <a16:colId xmlns="" xmlns:a16="http://schemas.microsoft.com/office/drawing/2014/main" val="3136738841"/>
                    </a:ext>
                  </a:extLst>
                </a:gridCol>
                <a:gridCol w="1496291">
                  <a:extLst>
                    <a:ext uri="{9D8B030D-6E8A-4147-A177-3AD203B41FA5}">
                      <a16:colId xmlns="" xmlns:a16="http://schemas.microsoft.com/office/drawing/2014/main" val="3319829203"/>
                    </a:ext>
                  </a:extLst>
                </a:gridCol>
                <a:gridCol w="1496291">
                  <a:extLst>
                    <a:ext uri="{9D8B030D-6E8A-4147-A177-3AD203B41FA5}">
                      <a16:colId xmlns="" xmlns:a16="http://schemas.microsoft.com/office/drawing/2014/main" val="2005844955"/>
                    </a:ext>
                  </a:extLst>
                </a:gridCol>
                <a:gridCol w="1189673">
                  <a:extLst>
                    <a:ext uri="{9D8B030D-6E8A-4147-A177-3AD203B41FA5}">
                      <a16:colId xmlns="" xmlns:a16="http://schemas.microsoft.com/office/drawing/2014/main" val="2574234415"/>
                    </a:ext>
                  </a:extLst>
                </a:gridCol>
              </a:tblGrid>
              <a:tr h="297994">
                <a:tc>
                  <a:txBody>
                    <a:bodyPr/>
                    <a:lstStyle/>
                    <a:p>
                      <a:pPr marL="114300" marR="0" indent="0">
                        <a:lnSpc>
                          <a:spcPct val="107000"/>
                        </a:lnSpc>
                        <a:spcBef>
                          <a:spcPts val="0"/>
                        </a:spcBef>
                        <a:spcAft>
                          <a:spcPts val="800"/>
                        </a:spcAft>
                      </a:pPr>
                      <a:r>
                        <a:rPr lang="en-US" sz="900" b="1" dirty="0">
                          <a:solidFill>
                            <a:schemeClr val="tx1"/>
                          </a:solidFill>
                          <a:effectLst/>
                        </a:rPr>
                        <a:t>Adult Behavioral Health Inpatient Beds</a:t>
                      </a:r>
                      <a:endParaRPr lang="en-US"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indent="0" algn="ctr">
                        <a:lnSpc>
                          <a:spcPct val="100000"/>
                        </a:lnSpc>
                        <a:spcBef>
                          <a:spcPts val="0"/>
                        </a:spcBef>
                        <a:spcAft>
                          <a:spcPts val="0"/>
                        </a:spcAft>
                      </a:pPr>
                      <a:r>
                        <a:rPr lang="en-US" sz="900" b="1" dirty="0">
                          <a:solidFill>
                            <a:schemeClr val="tx1"/>
                          </a:solidFill>
                          <a:effectLst/>
                        </a:rPr>
                        <a:t>Licensed Capacity</a:t>
                      </a:r>
                    </a:p>
                    <a:p>
                      <a:pPr marL="0" marR="0" indent="0" algn="ctr">
                        <a:lnSpc>
                          <a:spcPct val="100000"/>
                        </a:lnSpc>
                        <a:spcBef>
                          <a:spcPts val="0"/>
                        </a:spcBef>
                        <a:spcAft>
                          <a:spcPts val="0"/>
                        </a:spcAft>
                      </a:pPr>
                      <a:r>
                        <a:rPr lang="en-US" sz="900" b="1" dirty="0">
                          <a:solidFill>
                            <a:schemeClr val="tx1"/>
                          </a:solidFill>
                          <a:effectLst/>
                        </a:rPr>
                        <a:t>as of January 1, 2015</a:t>
                      </a:r>
                      <a:endParaRPr lang="en-US"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algn="ctr">
                        <a:lnSpc>
                          <a:spcPct val="100000"/>
                        </a:lnSpc>
                        <a:spcBef>
                          <a:spcPts val="0"/>
                        </a:spcBef>
                        <a:spcAft>
                          <a:spcPts val="0"/>
                        </a:spcAft>
                      </a:pPr>
                      <a:r>
                        <a:rPr lang="en-US" sz="900" b="1" dirty="0">
                          <a:solidFill>
                            <a:schemeClr val="tx1"/>
                          </a:solidFill>
                          <a:effectLst/>
                        </a:rPr>
                        <a:t>Licensed Capacity</a:t>
                      </a:r>
                      <a:br>
                        <a:rPr lang="en-US" sz="900" b="1" dirty="0">
                          <a:solidFill>
                            <a:schemeClr val="tx1"/>
                          </a:solidFill>
                          <a:effectLst/>
                        </a:rPr>
                      </a:br>
                      <a:r>
                        <a:rPr lang="en-US" sz="900" b="1" dirty="0">
                          <a:solidFill>
                            <a:schemeClr val="tx1"/>
                          </a:solidFill>
                          <a:effectLst/>
                        </a:rPr>
                        <a:t>as of May 1, 2019</a:t>
                      </a:r>
                      <a:endParaRPr lang="en-US"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algn="ctr">
                        <a:lnSpc>
                          <a:spcPct val="100000"/>
                        </a:lnSpc>
                        <a:spcBef>
                          <a:spcPts val="0"/>
                        </a:spcBef>
                        <a:spcAft>
                          <a:spcPts val="0"/>
                        </a:spcAft>
                      </a:pPr>
                      <a:r>
                        <a:rPr lang="en-US" sz="900" b="1" dirty="0">
                          <a:solidFill>
                            <a:schemeClr val="tx1"/>
                          </a:solidFill>
                          <a:effectLst/>
                        </a:rPr>
                        <a:t>Change</a:t>
                      </a:r>
                      <a:endParaRPr lang="en-US"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3034409444"/>
                  </a:ext>
                </a:extLst>
              </a:tr>
              <a:tr h="182880">
                <a:tc>
                  <a:txBody>
                    <a:bodyPr/>
                    <a:lstStyle/>
                    <a:p>
                      <a:pPr marL="114300" marR="0" indent="0">
                        <a:lnSpc>
                          <a:spcPct val="107000"/>
                        </a:lnSpc>
                        <a:spcBef>
                          <a:spcPts val="0"/>
                        </a:spcBef>
                        <a:spcAft>
                          <a:spcPts val="800"/>
                        </a:spcAft>
                      </a:pPr>
                      <a:r>
                        <a:rPr lang="en-US" sz="900" dirty="0">
                          <a:solidFill>
                            <a:schemeClr val="tx1"/>
                          </a:solidFill>
                          <a:effectLst/>
                        </a:rPr>
                        <a:t>DPH Acute Treatment Services (ATS) (level 4.0 &amp; 3.7)</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846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900" dirty="0">
                          <a:solidFill>
                            <a:schemeClr val="tx1"/>
                          </a:solidFill>
                          <a:effectLst/>
                        </a:rPr>
                        <a:t>173 beds (4.0)</a:t>
                      </a:r>
                    </a:p>
                    <a:p>
                      <a:pPr marL="0" marR="0" algn="ctr">
                        <a:lnSpc>
                          <a:spcPct val="107000"/>
                        </a:lnSpc>
                        <a:spcBef>
                          <a:spcPts val="0"/>
                        </a:spcBef>
                        <a:spcAft>
                          <a:spcPts val="800"/>
                        </a:spcAft>
                      </a:pPr>
                      <a:r>
                        <a:rPr lang="en-US" sz="900" dirty="0">
                          <a:solidFill>
                            <a:schemeClr val="tx1"/>
                          </a:solidFill>
                          <a:effectLst/>
                        </a:rPr>
                        <a:t>1,033 beds (3.7)</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360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2858859360"/>
                  </a:ext>
                </a:extLst>
              </a:tr>
              <a:tr h="182880">
                <a:tc>
                  <a:txBody>
                    <a:bodyPr/>
                    <a:lstStyle/>
                    <a:p>
                      <a:pPr marL="114300" marR="0" indent="0">
                        <a:lnSpc>
                          <a:spcPct val="107000"/>
                        </a:lnSpc>
                        <a:spcBef>
                          <a:spcPts val="0"/>
                        </a:spcBef>
                        <a:spcAft>
                          <a:spcPts val="800"/>
                        </a:spcAft>
                      </a:pPr>
                      <a:r>
                        <a:rPr lang="en-US" sz="900" dirty="0">
                          <a:solidFill>
                            <a:schemeClr val="tx1"/>
                          </a:solidFill>
                          <a:effectLst/>
                        </a:rPr>
                        <a:t>DPH Clinical Stabilization Services (</a:t>
                      </a:r>
                      <a:r>
                        <a:rPr lang="en-US" sz="900" dirty="0" err="1">
                          <a:solidFill>
                            <a:schemeClr val="tx1"/>
                          </a:solidFill>
                          <a:effectLst/>
                        </a:rPr>
                        <a:t>CSS</a:t>
                      </a:r>
                      <a:r>
                        <a:rPr lang="en-US" sz="900" dirty="0">
                          <a:solidFill>
                            <a:schemeClr val="tx1"/>
                          </a:solidFill>
                          <a:effectLst/>
                        </a:rPr>
                        <a:t>)</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297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819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522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529347114"/>
                  </a:ext>
                </a:extLst>
              </a:tr>
              <a:tr h="182880">
                <a:tc>
                  <a:txBody>
                    <a:bodyPr/>
                    <a:lstStyle/>
                    <a:p>
                      <a:pPr marL="114300" marR="0" indent="0">
                        <a:lnSpc>
                          <a:spcPct val="107000"/>
                        </a:lnSpc>
                        <a:spcBef>
                          <a:spcPts val="0"/>
                        </a:spcBef>
                        <a:spcAft>
                          <a:spcPts val="800"/>
                        </a:spcAft>
                      </a:pPr>
                      <a:r>
                        <a:rPr lang="en-US" sz="900" dirty="0">
                          <a:solidFill>
                            <a:schemeClr val="tx1"/>
                          </a:solidFill>
                          <a:effectLst/>
                        </a:rPr>
                        <a:t>DPH Transitional Support Services (</a:t>
                      </a:r>
                      <a:r>
                        <a:rPr lang="en-US" sz="900" dirty="0" err="1">
                          <a:solidFill>
                            <a:schemeClr val="tx1"/>
                          </a:solidFill>
                          <a:effectLst/>
                        </a:rPr>
                        <a:t>TSS</a:t>
                      </a:r>
                      <a:r>
                        <a:rPr lang="en-US" sz="900" dirty="0">
                          <a:solidFill>
                            <a:schemeClr val="tx1"/>
                          </a:solidFill>
                          <a:effectLst/>
                        </a:rPr>
                        <a:t>)</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339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382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43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508188796"/>
                  </a:ext>
                </a:extLst>
              </a:tr>
              <a:tr h="182880">
                <a:tc>
                  <a:txBody>
                    <a:bodyPr/>
                    <a:lstStyle/>
                    <a:p>
                      <a:pPr marL="114300" marR="0" indent="0">
                        <a:lnSpc>
                          <a:spcPct val="107000"/>
                        </a:lnSpc>
                        <a:spcBef>
                          <a:spcPts val="0"/>
                        </a:spcBef>
                        <a:spcAft>
                          <a:spcPts val="800"/>
                        </a:spcAft>
                      </a:pPr>
                      <a:r>
                        <a:rPr lang="en-US" sz="900" dirty="0">
                          <a:solidFill>
                            <a:schemeClr val="tx1"/>
                          </a:solidFill>
                          <a:effectLst/>
                        </a:rPr>
                        <a:t>DPH Adult Residential Recovery Services (RRS)</a:t>
                      </a:r>
                      <a:endParaRPr lang="en-US" sz="9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2,300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kern="1200" dirty="0">
                          <a:solidFill>
                            <a:schemeClr val="tx1"/>
                          </a:solidFill>
                          <a:effectLst/>
                          <a:latin typeface="+mn-lt"/>
                          <a:ea typeface="+mn-ea"/>
                          <a:cs typeface="+mn-cs"/>
                        </a:rPr>
                        <a:t>2,324 beds</a:t>
                      </a:r>
                      <a:r>
                        <a:rPr lang="en-US" sz="900" kern="1200" baseline="30000" dirty="0">
                          <a:solidFill>
                            <a:schemeClr val="tx1"/>
                          </a:solidFill>
                          <a:effectLst/>
                          <a:latin typeface="+mn-lt"/>
                          <a:ea typeface="+mn-ea"/>
                          <a:cs typeface="+mn-cs"/>
                        </a:rPr>
                        <a:t>1</a:t>
                      </a: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24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704239246"/>
                  </a:ext>
                </a:extLst>
              </a:tr>
              <a:tr h="182880">
                <a:tc>
                  <a:txBody>
                    <a:bodyPr/>
                    <a:lstStyle/>
                    <a:p>
                      <a:pPr marL="114300" marR="0" indent="0">
                        <a:lnSpc>
                          <a:spcPct val="107000"/>
                        </a:lnSpc>
                        <a:spcBef>
                          <a:spcPts val="0"/>
                        </a:spcBef>
                        <a:spcAft>
                          <a:spcPts val="800"/>
                        </a:spcAft>
                      </a:pPr>
                      <a:r>
                        <a:rPr lang="en-US" sz="900" dirty="0">
                          <a:solidFill>
                            <a:schemeClr val="tx1"/>
                          </a:solidFill>
                          <a:effectLst/>
                        </a:rPr>
                        <a:t>DPH Co-occurring Enhanced Adult Residential </a:t>
                      </a:r>
                      <a:r>
                        <a:rPr lang="en-US" sz="900" dirty="0" err="1">
                          <a:solidFill>
                            <a:schemeClr val="tx1"/>
                          </a:solidFill>
                          <a:effectLst/>
                        </a:rPr>
                        <a:t>Programs</a:t>
                      </a:r>
                      <a:r>
                        <a:rPr lang="en-US" sz="900" baseline="30000" dirty="0" err="1">
                          <a:solidFill>
                            <a:schemeClr val="tx1"/>
                          </a:solidFill>
                          <a:effectLst/>
                        </a:rPr>
                        <a:t>2</a:t>
                      </a:r>
                      <a:endParaRPr lang="en-US" sz="9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N/A</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kern="1200" dirty="0">
                          <a:solidFill>
                            <a:schemeClr val="tx1"/>
                          </a:solidFill>
                          <a:effectLst/>
                          <a:latin typeface="+mn-lt"/>
                          <a:ea typeface="+mn-ea"/>
                          <a:cs typeface="+mn-cs"/>
                        </a:rPr>
                        <a:t>50 beds</a:t>
                      </a: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50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875685902"/>
                  </a:ext>
                </a:extLst>
              </a:tr>
              <a:tr h="182880">
                <a:tc>
                  <a:txBody>
                    <a:bodyPr/>
                    <a:lstStyle/>
                    <a:p>
                      <a:pPr marL="114300" marR="0" indent="0">
                        <a:lnSpc>
                          <a:spcPct val="107000"/>
                        </a:lnSpc>
                        <a:spcBef>
                          <a:spcPts val="0"/>
                        </a:spcBef>
                        <a:spcAft>
                          <a:spcPts val="800"/>
                        </a:spcAft>
                      </a:pPr>
                      <a:r>
                        <a:rPr lang="en-US" sz="900" dirty="0">
                          <a:solidFill>
                            <a:schemeClr val="tx1"/>
                          </a:solidFill>
                          <a:effectLst/>
                        </a:rPr>
                        <a:t>DPH Second Offender Residential Program</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58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kern="1200" dirty="0">
                          <a:solidFill>
                            <a:schemeClr val="tx1"/>
                          </a:solidFill>
                          <a:effectLst/>
                          <a:latin typeface="+mn-lt"/>
                          <a:ea typeface="+mn-ea"/>
                          <a:cs typeface="+mn-cs"/>
                        </a:rPr>
                        <a:t>58 beds</a:t>
                      </a: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0</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083227467"/>
                  </a:ext>
                </a:extLst>
              </a:tr>
              <a:tr h="182880">
                <a:tc>
                  <a:txBody>
                    <a:bodyPr/>
                    <a:lstStyle/>
                    <a:p>
                      <a:pPr marL="114300" marR="0" indent="0">
                        <a:lnSpc>
                          <a:spcPct val="107000"/>
                        </a:lnSpc>
                        <a:spcBef>
                          <a:spcPts val="0"/>
                        </a:spcBef>
                        <a:spcAft>
                          <a:spcPts val="800"/>
                        </a:spcAft>
                      </a:pPr>
                      <a:r>
                        <a:rPr lang="en-US" sz="900" dirty="0">
                          <a:solidFill>
                            <a:schemeClr val="tx1"/>
                          </a:solidFill>
                          <a:effectLst/>
                        </a:rPr>
                        <a:t>DPH Adolescent / Transitional Youth Residential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144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101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(43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886188295"/>
                  </a:ext>
                </a:extLst>
              </a:tr>
              <a:tr h="182880">
                <a:tc>
                  <a:txBody>
                    <a:bodyPr/>
                    <a:lstStyle/>
                    <a:p>
                      <a:pPr marL="114300" marR="0" indent="0">
                        <a:lnSpc>
                          <a:spcPct val="107000"/>
                        </a:lnSpc>
                        <a:spcBef>
                          <a:spcPts val="0"/>
                        </a:spcBef>
                        <a:spcAft>
                          <a:spcPts val="800"/>
                        </a:spcAft>
                      </a:pPr>
                      <a:r>
                        <a:rPr lang="en-US" sz="900" dirty="0">
                          <a:solidFill>
                            <a:schemeClr val="tx1"/>
                          </a:solidFill>
                          <a:effectLst/>
                        </a:rPr>
                        <a:t>Section 35 Men's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258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476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218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2709619362"/>
                  </a:ext>
                </a:extLst>
              </a:tr>
              <a:tr h="182880">
                <a:tc>
                  <a:txBody>
                    <a:bodyPr/>
                    <a:lstStyle/>
                    <a:p>
                      <a:pPr marL="114300" marR="0" indent="0">
                        <a:lnSpc>
                          <a:spcPct val="107000"/>
                        </a:lnSpc>
                        <a:spcBef>
                          <a:spcPts val="0"/>
                        </a:spcBef>
                        <a:spcAft>
                          <a:spcPts val="800"/>
                        </a:spcAft>
                      </a:pPr>
                      <a:r>
                        <a:rPr lang="en-US" sz="900" dirty="0">
                          <a:solidFill>
                            <a:schemeClr val="tx1"/>
                          </a:solidFill>
                          <a:effectLst/>
                        </a:rPr>
                        <a:t>Section 35 Women's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90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179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89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10262204"/>
                  </a:ext>
                </a:extLst>
              </a:tr>
              <a:tr h="223497">
                <a:tc gridSpan="4">
                  <a:txBody>
                    <a:bodyPr/>
                    <a:lstStyle/>
                    <a:p>
                      <a:pPr marL="114300" marR="0" indent="0">
                        <a:lnSpc>
                          <a:spcPct val="107000"/>
                        </a:lnSpc>
                        <a:spcBef>
                          <a:spcPts val="0"/>
                        </a:spcBef>
                        <a:spcAft>
                          <a:spcPts val="800"/>
                        </a:spcAft>
                      </a:pPr>
                      <a:r>
                        <a:rPr lang="en-US" sz="900" b="1" dirty="0">
                          <a:solidFill>
                            <a:schemeClr val="tx1"/>
                          </a:solidFill>
                          <a:effectLst/>
                        </a:rPr>
                        <a:t>Youth Behavioral Health Inpatient Beds</a:t>
                      </a:r>
                      <a:endParaRPr lang="en-US"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338143163"/>
                  </a:ext>
                </a:extLst>
              </a:tr>
              <a:tr h="182880">
                <a:tc>
                  <a:txBody>
                    <a:bodyPr/>
                    <a:lstStyle/>
                    <a:p>
                      <a:pPr marL="114300" marR="0" indent="0">
                        <a:lnSpc>
                          <a:spcPct val="107000"/>
                        </a:lnSpc>
                        <a:spcBef>
                          <a:spcPts val="0"/>
                        </a:spcBef>
                        <a:spcAft>
                          <a:spcPts val="800"/>
                        </a:spcAft>
                      </a:pPr>
                      <a:r>
                        <a:rPr lang="en-US" sz="900" dirty="0">
                          <a:solidFill>
                            <a:schemeClr val="tx1"/>
                          </a:solidFill>
                          <a:effectLst/>
                        </a:rPr>
                        <a:t>DPH Youth Stabilization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48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48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0</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711077555"/>
                  </a:ext>
                </a:extLst>
              </a:tr>
              <a:tr h="182880">
                <a:tc>
                  <a:txBody>
                    <a:bodyPr/>
                    <a:lstStyle/>
                    <a:p>
                      <a:pPr marL="114300" marR="0" indent="0">
                        <a:lnSpc>
                          <a:spcPct val="107000"/>
                        </a:lnSpc>
                        <a:spcBef>
                          <a:spcPts val="0"/>
                        </a:spcBef>
                        <a:spcAft>
                          <a:spcPts val="800"/>
                        </a:spcAft>
                      </a:pPr>
                      <a:r>
                        <a:rPr lang="en-US" sz="900" dirty="0">
                          <a:solidFill>
                            <a:schemeClr val="tx1"/>
                          </a:solidFill>
                          <a:effectLst/>
                        </a:rPr>
                        <a:t>DPH Family Residential</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110 families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112 families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2 families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387074168"/>
                  </a:ext>
                </a:extLst>
              </a:tr>
              <a:tr h="223497">
                <a:tc gridSpan="4">
                  <a:txBody>
                    <a:bodyPr/>
                    <a:lstStyle/>
                    <a:p>
                      <a:pPr marL="114300" marR="0" indent="0">
                        <a:lnSpc>
                          <a:spcPct val="107000"/>
                        </a:lnSpc>
                        <a:spcBef>
                          <a:spcPts val="0"/>
                        </a:spcBef>
                        <a:spcAft>
                          <a:spcPts val="800"/>
                        </a:spcAft>
                      </a:pPr>
                      <a:r>
                        <a:rPr lang="en-US" sz="900" b="1" dirty="0">
                          <a:solidFill>
                            <a:schemeClr val="tx1"/>
                          </a:solidFill>
                          <a:effectLst/>
                        </a:rPr>
                        <a:t>Outpatient Substance Use Disorder Programs</a:t>
                      </a:r>
                      <a:endParaRPr lang="en-US"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099040766"/>
                  </a:ext>
                </a:extLst>
              </a:tr>
              <a:tr h="182880">
                <a:tc>
                  <a:txBody>
                    <a:bodyPr/>
                    <a:lstStyle/>
                    <a:p>
                      <a:pPr marL="114300" marR="0" indent="0">
                        <a:lnSpc>
                          <a:spcPct val="107000"/>
                        </a:lnSpc>
                        <a:spcBef>
                          <a:spcPts val="0"/>
                        </a:spcBef>
                        <a:spcAft>
                          <a:spcPts val="800"/>
                        </a:spcAft>
                      </a:pPr>
                      <a:r>
                        <a:rPr lang="en-US" sz="900" dirty="0">
                          <a:solidFill>
                            <a:schemeClr val="tx1"/>
                          </a:solidFill>
                          <a:effectLst/>
                        </a:rPr>
                        <a:t>DPH Outpatient Treatment Program (OTP) – MAT Programs (methadone)</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kern="1200" dirty="0">
                          <a:solidFill>
                            <a:schemeClr val="tx1"/>
                          </a:solidFill>
                          <a:effectLst/>
                          <a:latin typeface="+mn-lt"/>
                          <a:ea typeface="+mn-ea"/>
                          <a:cs typeface="+mn-cs"/>
                        </a:rPr>
                        <a:t>39 programs</a:t>
                      </a: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kern="1200" dirty="0">
                          <a:solidFill>
                            <a:schemeClr val="tx1"/>
                          </a:solidFill>
                          <a:effectLst/>
                          <a:latin typeface="+mn-lt"/>
                          <a:ea typeface="+mn-ea"/>
                          <a:cs typeface="+mn-cs"/>
                        </a:rPr>
                        <a:t>43 programs</a:t>
                      </a: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4 programs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586523209"/>
                  </a:ext>
                </a:extLst>
              </a:tr>
              <a:tr h="182880">
                <a:tc>
                  <a:txBody>
                    <a:bodyPr/>
                    <a:lstStyle/>
                    <a:p>
                      <a:pPr marL="114300" marR="0" indent="0">
                        <a:lnSpc>
                          <a:spcPct val="107000"/>
                        </a:lnSpc>
                        <a:spcBef>
                          <a:spcPts val="0"/>
                        </a:spcBef>
                        <a:spcAft>
                          <a:spcPts val="800"/>
                        </a:spcAft>
                      </a:pPr>
                      <a:r>
                        <a:rPr lang="en-US" sz="900" dirty="0">
                          <a:solidFill>
                            <a:schemeClr val="tx1"/>
                          </a:solidFill>
                          <a:effectLst/>
                        </a:rPr>
                        <a:t>DPH Outpatient Counseling and Outpatient Detoxification Programs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190 programs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900" dirty="0">
                          <a:solidFill>
                            <a:schemeClr val="tx1"/>
                          </a:solidFill>
                          <a:effectLst/>
                        </a:rPr>
                        <a:t>245 outpatient counseling</a:t>
                      </a:r>
                    </a:p>
                    <a:p>
                      <a:pPr marL="0" marR="0" algn="ctr">
                        <a:lnSpc>
                          <a:spcPct val="100000"/>
                        </a:lnSpc>
                        <a:spcBef>
                          <a:spcPts val="0"/>
                        </a:spcBef>
                        <a:spcAft>
                          <a:spcPts val="800"/>
                        </a:spcAft>
                      </a:pPr>
                      <a:r>
                        <a:rPr lang="en-US" sz="900" dirty="0">
                          <a:solidFill>
                            <a:schemeClr val="tx1"/>
                          </a:solidFill>
                          <a:effectLst/>
                        </a:rPr>
                        <a:t>1 outpatient detox</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56 programs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950708573"/>
                  </a:ext>
                </a:extLst>
              </a:tr>
              <a:tr h="182880">
                <a:tc>
                  <a:txBody>
                    <a:bodyPr/>
                    <a:lstStyle/>
                    <a:p>
                      <a:pPr marL="114300" marR="0" indent="0">
                        <a:lnSpc>
                          <a:spcPct val="107000"/>
                        </a:lnSpc>
                        <a:spcBef>
                          <a:spcPts val="0"/>
                        </a:spcBef>
                        <a:spcAft>
                          <a:spcPts val="800"/>
                        </a:spcAft>
                      </a:pPr>
                      <a:r>
                        <a:rPr lang="en-US" sz="900" dirty="0">
                          <a:solidFill>
                            <a:schemeClr val="tx1"/>
                          </a:solidFill>
                          <a:effectLst/>
                        </a:rPr>
                        <a:t>DPH Office-Based Outpatient Treatment (</a:t>
                      </a:r>
                      <a:r>
                        <a:rPr lang="en-US" sz="900" dirty="0" err="1">
                          <a:solidFill>
                            <a:schemeClr val="tx1"/>
                          </a:solidFill>
                          <a:effectLst/>
                        </a:rPr>
                        <a:t>OBOT</a:t>
                      </a:r>
                      <a:r>
                        <a:rPr lang="en-US" sz="900" dirty="0">
                          <a:solidFill>
                            <a:schemeClr val="tx1"/>
                          </a:solidFill>
                          <a:effectLst/>
                        </a:rPr>
                        <a:t>) (buprenorphine) – MAT sites funded by DPH</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14 programs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900" dirty="0">
                          <a:solidFill>
                            <a:schemeClr val="tx1"/>
                          </a:solidFill>
                          <a:effectLst/>
                        </a:rPr>
                        <a:t>33 licensed</a:t>
                      </a:r>
                    </a:p>
                    <a:p>
                      <a:pPr marL="0" marR="0" algn="ctr">
                        <a:lnSpc>
                          <a:spcPct val="100000"/>
                        </a:lnSpc>
                        <a:spcBef>
                          <a:spcPts val="0"/>
                        </a:spcBef>
                        <a:spcAft>
                          <a:spcPts val="0"/>
                        </a:spcAft>
                      </a:pPr>
                      <a:r>
                        <a:rPr lang="en-US" sz="900" dirty="0">
                          <a:solidFill>
                            <a:schemeClr val="tx1"/>
                          </a:solidFill>
                          <a:effectLst/>
                        </a:rPr>
                        <a:t>32 funded</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51 programs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4021548864"/>
                  </a:ext>
                </a:extLst>
              </a:tr>
              <a:tr h="223497">
                <a:tc gridSpan="4">
                  <a:txBody>
                    <a:bodyPr/>
                    <a:lstStyle/>
                    <a:p>
                      <a:pPr marL="114300" marR="0" indent="0">
                        <a:lnSpc>
                          <a:spcPct val="107000"/>
                        </a:lnSpc>
                        <a:spcBef>
                          <a:spcPts val="0"/>
                        </a:spcBef>
                        <a:spcAft>
                          <a:spcPts val="800"/>
                        </a:spcAft>
                      </a:pPr>
                      <a:r>
                        <a:rPr lang="en-US" sz="900" b="1" dirty="0">
                          <a:solidFill>
                            <a:schemeClr val="tx1"/>
                          </a:solidFill>
                          <a:effectLst/>
                        </a:rPr>
                        <a:t>Sober Homes</a:t>
                      </a:r>
                      <a:endParaRPr lang="en-US"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348487623"/>
                  </a:ext>
                </a:extLst>
              </a:tr>
              <a:tr h="182880">
                <a:tc>
                  <a:txBody>
                    <a:bodyPr/>
                    <a:lstStyle/>
                    <a:p>
                      <a:pPr marL="114300" marR="0" indent="0">
                        <a:lnSpc>
                          <a:spcPct val="107000"/>
                        </a:lnSpc>
                        <a:spcBef>
                          <a:spcPts val="0"/>
                        </a:spcBef>
                        <a:spcAft>
                          <a:spcPts val="800"/>
                        </a:spcAft>
                      </a:pPr>
                      <a:r>
                        <a:rPr lang="en-US" sz="900" dirty="0">
                          <a:solidFill>
                            <a:schemeClr val="tx1"/>
                          </a:solidFill>
                          <a:effectLst/>
                        </a:rPr>
                        <a:t>Sober Homes Certified by the Massachusetts Alliance for Sober Housing</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lnSpc>
                          <a:spcPct val="107000"/>
                        </a:lnSpc>
                        <a:spcBef>
                          <a:spcPts val="0"/>
                        </a:spcBef>
                        <a:spcAft>
                          <a:spcPts val="800"/>
                        </a:spcAft>
                      </a:pP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900" dirty="0">
                          <a:solidFill>
                            <a:schemeClr val="tx1"/>
                          </a:solidFill>
                          <a:effectLst/>
                        </a:rPr>
                        <a:t>186 homes</a:t>
                      </a:r>
                    </a:p>
                    <a:p>
                      <a:pPr marL="0" marR="0" algn="ctr">
                        <a:lnSpc>
                          <a:spcPct val="100000"/>
                        </a:lnSpc>
                        <a:spcBef>
                          <a:spcPts val="0"/>
                        </a:spcBef>
                        <a:spcAft>
                          <a:spcPts val="800"/>
                        </a:spcAft>
                      </a:pPr>
                      <a:r>
                        <a:rPr lang="en-US" sz="900" dirty="0">
                          <a:solidFill>
                            <a:schemeClr val="tx1"/>
                          </a:solidFill>
                          <a:effectLst/>
                        </a:rPr>
                        <a:t>(2,579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900" dirty="0">
                          <a:solidFill>
                            <a:schemeClr val="tx1"/>
                          </a:solidFill>
                          <a:effectLst/>
                        </a:rPr>
                        <a:t>186 homes</a:t>
                      </a:r>
                    </a:p>
                    <a:p>
                      <a:pPr marL="0" marR="0" algn="ctr">
                        <a:lnSpc>
                          <a:spcPct val="100000"/>
                        </a:lnSpc>
                        <a:spcBef>
                          <a:spcPts val="0"/>
                        </a:spcBef>
                        <a:spcAft>
                          <a:spcPts val="800"/>
                        </a:spcAft>
                      </a:pPr>
                      <a:r>
                        <a:rPr lang="en-US" sz="900" dirty="0">
                          <a:solidFill>
                            <a:schemeClr val="tx1"/>
                          </a:solidFill>
                          <a:effectLst/>
                        </a:rPr>
                        <a:t>(2,579 beds)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40796465"/>
                  </a:ext>
                </a:extLst>
              </a:tr>
              <a:tr h="298563">
                <a:tc gridSpan="4">
                  <a:txBody>
                    <a:bodyPr/>
                    <a:lstStyle/>
                    <a:p>
                      <a:pPr marL="114300" marR="0" indent="0">
                        <a:lnSpc>
                          <a:spcPct val="107000"/>
                        </a:lnSpc>
                        <a:spcBef>
                          <a:spcPts val="0"/>
                        </a:spcBef>
                        <a:spcAft>
                          <a:spcPts val="800"/>
                        </a:spcAft>
                      </a:pPr>
                      <a:r>
                        <a:rPr lang="en-US" sz="900" b="1" dirty="0">
                          <a:solidFill>
                            <a:schemeClr val="tx1"/>
                          </a:solidFill>
                          <a:effectLst/>
                        </a:rPr>
                        <a:t>Recovery Support </a:t>
                      </a:r>
                      <a:endParaRPr lang="en-US"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583035360"/>
                  </a:ext>
                </a:extLst>
              </a:tr>
              <a:tr h="182880">
                <a:tc>
                  <a:txBody>
                    <a:bodyPr/>
                    <a:lstStyle/>
                    <a:p>
                      <a:pPr marL="114300" marR="0" indent="0">
                        <a:lnSpc>
                          <a:spcPct val="107000"/>
                        </a:lnSpc>
                        <a:spcBef>
                          <a:spcPts val="0"/>
                        </a:spcBef>
                        <a:spcAft>
                          <a:spcPts val="800"/>
                        </a:spcAft>
                      </a:pPr>
                      <a:r>
                        <a:rPr lang="en-US" sz="900" dirty="0">
                          <a:solidFill>
                            <a:schemeClr val="tx1"/>
                          </a:solidFill>
                          <a:effectLst/>
                        </a:rPr>
                        <a:t>Recovery Centers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10 centers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a:lnSpc>
                          <a:spcPct val="107000"/>
                        </a:lnSpc>
                        <a:spcBef>
                          <a:spcPts val="0"/>
                        </a:spcBef>
                        <a:spcAft>
                          <a:spcPts val="800"/>
                        </a:spcAft>
                      </a:pPr>
                      <a:r>
                        <a:rPr lang="en-US" sz="900" dirty="0">
                          <a:solidFill>
                            <a:schemeClr val="tx1"/>
                          </a:solidFill>
                          <a:effectLst/>
                        </a:rPr>
                        <a:t>18 centers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28" marR="7028" marT="70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800"/>
                        </a:spcAft>
                      </a:pPr>
                      <a:r>
                        <a:rPr lang="en-US" sz="900" dirty="0">
                          <a:solidFill>
                            <a:schemeClr val="tx1"/>
                          </a:solidFill>
                          <a:effectLst/>
                        </a:rPr>
                        <a:t>8 centers </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497" marR="7497" marT="74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2818583155"/>
                  </a:ext>
                </a:extLst>
              </a:tr>
            </a:tbl>
          </a:graphicData>
        </a:graphic>
      </p:graphicFrame>
      <p:sp>
        <p:nvSpPr>
          <p:cNvPr id="6" name="TextBox 5"/>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17475"/>
            <a:r>
              <a:rPr lang="en-US" sz="1700" b="1" dirty="0">
                <a:solidFill>
                  <a:schemeClr val="bg1"/>
                </a:solidFill>
                <a:latin typeface="Gill Sans MT" panose="020B0502020104020203" pitchFamily="34" charset="0"/>
              </a:rPr>
              <a:t>Behavioral Health Treatment Capacity </a:t>
            </a:r>
          </a:p>
        </p:txBody>
      </p:sp>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28</a:t>
            </a:fld>
            <a:endParaRPr lang="en-US" dirty="0">
              <a:latin typeface="+mj-lt"/>
            </a:endParaRPr>
          </a:p>
        </p:txBody>
      </p:sp>
    </p:spTree>
    <p:extLst>
      <p:ext uri="{BB962C8B-B14F-4D97-AF65-F5344CB8AC3E}">
        <p14:creationId xmlns:p14="http://schemas.microsoft.com/office/powerpoint/2010/main" val="33050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457200" y="1066800"/>
            <a:ext cx="8077200" cy="4231217"/>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228600" indent="-228600" eaLnBrk="1" hangingPunct="1">
              <a:buSzPct val="100000"/>
              <a:buFont typeface="Arial" panose="020B0604020202020204" pitchFamily="34" charset="0"/>
              <a:buChar char="•"/>
              <a:defRPr/>
            </a:pPr>
            <a:r>
              <a:rPr lang="en-US" sz="1400" b="0" dirty="0">
                <a:solidFill>
                  <a:schemeClr val="bg1"/>
                </a:solidFill>
                <a:latin typeface="+mn-lt"/>
              </a:rPr>
              <a:t>The Hampden County Sheriff’s Department developed a Section 35 treatment program in Western Massachusetts. The commission heard more positive comments about the program run by the Hampden County Sheriff than about MASAC. </a:t>
            </a:r>
          </a:p>
          <a:p>
            <a:pPr marL="228600" indent="-228600" eaLnBrk="1" hangingPunct="1">
              <a:buSzPct val="100000"/>
              <a:buFont typeface="Arial" panose="020B0604020202020204" pitchFamily="34" charset="0"/>
              <a:buChar char="•"/>
              <a:defRPr/>
            </a:pPr>
            <a:r>
              <a:rPr lang="en-US" sz="1400" b="0" dirty="0">
                <a:solidFill>
                  <a:schemeClr val="bg1"/>
                </a:solidFill>
                <a:latin typeface="+mn-lt"/>
              </a:rPr>
              <a:t>A procurement for Section 35 treatment beds for men has not been released since FY 2007.  A procurement for Section 35 treatment beds for women has not been released since 200</a:t>
            </a:r>
            <a:r>
              <a:rPr lang="en-US" sz="1400" b="0" dirty="0">
                <a:solidFill>
                  <a:schemeClr val="bg1"/>
                </a:solidFill>
                <a:latin typeface="+mj-lt"/>
              </a:rPr>
              <a:t>6. </a:t>
            </a:r>
            <a:r>
              <a:rPr lang="en-US" sz="1400" b="0" baseline="30000" dirty="0">
                <a:solidFill>
                  <a:schemeClr val="bg1"/>
                </a:solidFill>
                <a:latin typeface="+mj-lt"/>
              </a:rPr>
              <a:t>1,2</a:t>
            </a:r>
          </a:p>
          <a:p>
            <a:pPr marL="228600" indent="-228600" eaLnBrk="1" hangingPunct="1">
              <a:buSzPct val="100000"/>
              <a:buFont typeface="Arial" panose="020B0604020202020204" pitchFamily="34" charset="0"/>
              <a:buChar char="•"/>
              <a:defRPr/>
            </a:pPr>
            <a:r>
              <a:rPr lang="en-US" sz="1400" b="0" dirty="0">
                <a:solidFill>
                  <a:schemeClr val="bg1"/>
                </a:solidFill>
                <a:latin typeface="+mn-lt"/>
              </a:rPr>
              <a:t>This Commission issued a request for information to identify vendors with potential interest in operating a secure treatment center for individuals committed under Section 35 in Western and Central Massachusetts. </a:t>
            </a:r>
          </a:p>
          <a:p>
            <a:pPr marL="228600" indent="-228600" eaLnBrk="1" hangingPunct="1">
              <a:buSzPct val="100000"/>
              <a:buFont typeface="Arial" panose="020B0604020202020204" pitchFamily="34" charset="0"/>
              <a:buChar char="•"/>
              <a:defRPr/>
            </a:pPr>
            <a:r>
              <a:rPr lang="en-US" sz="1400" b="0" dirty="0">
                <a:solidFill>
                  <a:schemeClr val="bg1"/>
                </a:solidFill>
                <a:latin typeface="+mn-lt"/>
              </a:rPr>
              <a:t>Seven responses were received. Six of those responses indicated an interest in providing treatment for individuals committed under Section 35 in Western and Central Massachusetts. For more details, see Appendix I. </a:t>
            </a:r>
          </a:p>
          <a:p>
            <a:pPr marL="228600" indent="-228600" eaLnBrk="1" hangingPunct="1">
              <a:buSzPct val="100000"/>
              <a:buFont typeface="Arial" panose="020B0604020202020204" pitchFamily="34" charset="0"/>
              <a:buChar char="•"/>
              <a:defRPr/>
            </a:pPr>
            <a:endParaRPr lang="en-US" sz="1400" b="0" dirty="0">
              <a:solidFill>
                <a:schemeClr val="bg1"/>
              </a:solidFill>
              <a:latin typeface="+mj-lt"/>
            </a:endParaRP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17475"/>
            <a:r>
              <a:rPr lang="en-US" sz="1700" b="1" dirty="0">
                <a:solidFill>
                  <a:schemeClr val="bg1"/>
                </a:solidFill>
                <a:latin typeface="Gill Sans MT" panose="020B0502020104020203" pitchFamily="34" charset="0"/>
              </a:rPr>
              <a:t>Treatment for </a:t>
            </a:r>
            <a:r>
              <a:rPr lang="en-US" sz="1700" b="1" dirty="0" smtClean="0">
                <a:solidFill>
                  <a:schemeClr val="bg1"/>
                </a:solidFill>
                <a:latin typeface="Gill Sans MT" panose="020B0502020104020203" pitchFamily="34" charset="0"/>
              </a:rPr>
              <a:t>Individuals Committed Under </a:t>
            </a:r>
            <a:r>
              <a:rPr lang="en-US" sz="1700" b="1" dirty="0">
                <a:solidFill>
                  <a:schemeClr val="bg1"/>
                </a:solidFill>
                <a:latin typeface="Gill Sans MT" panose="020B0502020104020203" pitchFamily="34" charset="0"/>
              </a:rPr>
              <a:t>Section 35 in Western Massachusetts</a:t>
            </a:r>
          </a:p>
        </p:txBody>
      </p:sp>
      <p:sp>
        <p:nvSpPr>
          <p:cNvPr id="5" name="TextBox 4">
            <a:extLst>
              <a:ext uri="{FF2B5EF4-FFF2-40B4-BE49-F238E27FC236}">
                <a16:creationId xmlns="" xmlns:a16="http://schemas.microsoft.com/office/drawing/2014/main" id="{97870409-50EC-4338-9AA7-A9232A95DADC}"/>
              </a:ext>
            </a:extLst>
          </p:cNvPr>
          <p:cNvSpPr txBox="1"/>
          <p:nvPr/>
        </p:nvSpPr>
        <p:spPr>
          <a:xfrm>
            <a:off x="381000" y="4572000"/>
            <a:ext cx="8153400" cy="1277273"/>
          </a:xfrm>
          <a:prstGeom prst="rect">
            <a:avLst/>
          </a:prstGeom>
          <a:noFill/>
        </p:spPr>
        <p:txBody>
          <a:bodyPr wrap="square" rtlCol="0">
            <a:spAutoFit/>
          </a:bodyPr>
          <a:lstStyle/>
          <a:p>
            <a:r>
              <a:rPr lang="en-US" sz="1100" baseline="30000" dirty="0">
                <a:solidFill>
                  <a:schemeClr val="bg1"/>
                </a:solidFill>
              </a:rPr>
              <a:t>1</a:t>
            </a:r>
            <a:r>
              <a:rPr lang="en-US" sz="1100" dirty="0">
                <a:solidFill>
                  <a:schemeClr val="bg1"/>
                </a:solidFill>
              </a:rPr>
              <a:t> See COMMBUYS: (S104135-vCurrent) Statewide Treatment Center for Civilly-Committed Women and (S107833-vCurrent) Substance Abuse Treatment for Civilly Committed Men. </a:t>
            </a:r>
          </a:p>
          <a:p>
            <a:r>
              <a:rPr lang="en-US" sz="1100" baseline="30000" dirty="0">
                <a:solidFill>
                  <a:schemeClr val="bg1"/>
                </a:solidFill>
              </a:rPr>
              <a:t>2</a:t>
            </a:r>
            <a:r>
              <a:rPr lang="en-US" sz="1100" dirty="0">
                <a:solidFill>
                  <a:schemeClr val="bg1"/>
                </a:solidFill>
              </a:rPr>
              <a:t> A procurement for Acute Treatment Service beds to provide treatment for individuals who are voluntarily seeking treatment was issued in December, 2016.  As part of this procurement, the Department of Public Health attempted to identify providers who provide voluntary treatment in a setting that also could meet the security requirements necessary to provide involuntary treatment. The Department was attempting to identify providers that could accept Section 35 transfers from another Section 35 facility if existing Section 35 treatment beds were full. No provider indicated that they had this type of dual capacity.</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29</a:t>
            </a:fld>
            <a:endParaRPr lang="en-US" dirty="0">
              <a:latin typeface="+mj-lt"/>
            </a:endParaRPr>
          </a:p>
        </p:txBody>
      </p:sp>
    </p:spTree>
    <p:extLst>
      <p:ext uri="{BB962C8B-B14F-4D97-AF65-F5344CB8AC3E}">
        <p14:creationId xmlns:p14="http://schemas.microsoft.com/office/powerpoint/2010/main" val="4257502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000" y="609600"/>
            <a:ext cx="8229600" cy="5627181"/>
          </a:xfrm>
          <a:prstGeom prst="rect">
            <a:avLst/>
          </a:prstGeom>
        </p:spPr>
        <p:txBody>
          <a:bodyPr wrap="square" rtlCol="0">
            <a:spAutoFit/>
          </a:bodyPr>
          <a:lstStyle/>
          <a:p>
            <a:pPr marL="342900" indent="-342900">
              <a:buFont typeface="+mj-lt"/>
              <a:buAutoNum type="arabicPeriod"/>
            </a:pPr>
            <a:r>
              <a:rPr lang="en-US" sz="1200" b="1" dirty="0">
                <a:solidFill>
                  <a:schemeClr val="bg1"/>
                </a:solidFill>
                <a:latin typeface="Gill Sans MT" panose="020B0502020104020203" pitchFamily="34" charset="0"/>
              </a:rPr>
              <a:t>Commission </a:t>
            </a:r>
            <a:r>
              <a:rPr lang="en-US" sz="1200" b="1" dirty="0" smtClean="0">
                <a:solidFill>
                  <a:schemeClr val="bg1"/>
                </a:solidFill>
                <a:latin typeface="Gill Sans MT" panose="020B0502020104020203" pitchFamily="34" charset="0"/>
              </a:rPr>
              <a:t>Overview  </a:t>
            </a:r>
            <a:r>
              <a:rPr lang="en-US" sz="1200" dirty="0" smtClean="0">
                <a:solidFill>
                  <a:schemeClr val="bg1"/>
                </a:solidFill>
                <a:latin typeface="Gill Sans MT" panose="020B0502020104020203" pitchFamily="34" charset="0"/>
              </a:rPr>
              <a:t>-  </a:t>
            </a:r>
            <a:r>
              <a:rPr lang="en-US" sz="1050" i="1" dirty="0" smtClean="0">
                <a:solidFill>
                  <a:schemeClr val="bg1"/>
                </a:solidFill>
                <a:latin typeface="Gill Sans MT" panose="020B0502020104020203" pitchFamily="34" charset="0"/>
              </a:rPr>
              <a:t>Slides 4-5</a:t>
            </a:r>
            <a:endParaRPr lang="en-US" sz="1200" i="1" dirty="0">
              <a:solidFill>
                <a:schemeClr val="bg1"/>
              </a:solidFill>
              <a:latin typeface="Gill Sans MT" panose="020B0502020104020203" pitchFamily="34" charset="0"/>
            </a:endParaRPr>
          </a:p>
          <a:p>
            <a:pPr marL="342900" indent="-342900">
              <a:buFont typeface="+mj-lt"/>
              <a:buAutoNum type="arabicPeriod"/>
            </a:pPr>
            <a:endParaRPr lang="en-US" sz="300" b="1" dirty="0">
              <a:solidFill>
                <a:schemeClr val="bg1"/>
              </a:solidFill>
              <a:latin typeface="Gill Sans MT" panose="020B0502020104020203" pitchFamily="34" charset="0"/>
            </a:endParaRPr>
          </a:p>
          <a:p>
            <a:pPr marL="342900" indent="-342900">
              <a:buFont typeface="+mj-lt"/>
              <a:buAutoNum type="arabicPeriod"/>
            </a:pPr>
            <a:r>
              <a:rPr lang="en-US" sz="1200" b="1" dirty="0" smtClean="0">
                <a:solidFill>
                  <a:schemeClr val="bg1"/>
                </a:solidFill>
                <a:latin typeface="Gill Sans MT" panose="020B0502020104020203" pitchFamily="34" charset="0"/>
              </a:rPr>
              <a:t>Recommendations </a:t>
            </a:r>
            <a:r>
              <a:rPr lang="en-US" sz="1200" b="1" dirty="0">
                <a:solidFill>
                  <a:schemeClr val="bg1"/>
                </a:solidFill>
                <a:latin typeface="Gill Sans MT" panose="020B0502020104020203" pitchFamily="34" charset="0"/>
              </a:rPr>
              <a:t>Proposed by Individual Members and Voted on June 27, 2019 </a:t>
            </a:r>
            <a:r>
              <a:rPr lang="en-US" sz="1200" b="1" dirty="0" smtClean="0">
                <a:solidFill>
                  <a:schemeClr val="bg1"/>
                </a:solidFill>
                <a:latin typeface="Gill Sans MT" panose="020B0502020104020203" pitchFamily="34" charset="0"/>
              </a:rPr>
              <a:t> </a:t>
            </a:r>
            <a:r>
              <a:rPr lang="en-US" sz="1050" dirty="0" smtClean="0">
                <a:solidFill>
                  <a:schemeClr val="bg1"/>
                </a:solidFill>
                <a:latin typeface="Gill Sans MT" panose="020B0502020104020203" pitchFamily="34" charset="0"/>
              </a:rPr>
              <a:t>-  </a:t>
            </a:r>
            <a:r>
              <a:rPr lang="en-US" sz="1050" i="1" dirty="0" smtClean="0">
                <a:solidFill>
                  <a:schemeClr val="bg1"/>
                </a:solidFill>
                <a:latin typeface="Gill Sans MT" panose="020B0502020104020203" pitchFamily="34" charset="0"/>
              </a:rPr>
              <a:t>Slides 6-9</a:t>
            </a:r>
            <a:endParaRPr lang="en-US" sz="1200" i="1" dirty="0">
              <a:solidFill>
                <a:schemeClr val="bg1"/>
              </a:solidFill>
              <a:latin typeface="Gill Sans MT" panose="020B0502020104020203" pitchFamily="34" charset="0"/>
            </a:endParaRPr>
          </a:p>
          <a:p>
            <a:pPr marL="342900" indent="-342900">
              <a:buFont typeface="+mj-lt"/>
              <a:buAutoNum type="arabicPeriod"/>
            </a:pPr>
            <a:endParaRPr lang="en-US" sz="300" b="1" dirty="0">
              <a:solidFill>
                <a:schemeClr val="bg1"/>
              </a:solidFill>
              <a:latin typeface="Gill Sans MT" panose="020B0502020104020203" pitchFamily="34" charset="0"/>
            </a:endParaRPr>
          </a:p>
          <a:p>
            <a:pPr marL="342900" indent="-342900">
              <a:buFont typeface="+mj-lt"/>
              <a:buAutoNum type="arabicPeriod"/>
            </a:pPr>
            <a:r>
              <a:rPr lang="en-US" sz="1200" b="1" dirty="0">
                <a:solidFill>
                  <a:schemeClr val="bg1"/>
                </a:solidFill>
                <a:latin typeface="Gill Sans MT" panose="020B0502020104020203" pitchFamily="34" charset="0"/>
              </a:rPr>
              <a:t>Section 35 Commitment Criteria </a:t>
            </a:r>
            <a:r>
              <a:rPr lang="en-US" sz="1200" b="1" dirty="0" smtClean="0">
                <a:solidFill>
                  <a:schemeClr val="bg1"/>
                </a:solidFill>
                <a:latin typeface="Gill Sans MT" panose="020B0502020104020203" pitchFamily="34" charset="0"/>
              </a:rPr>
              <a:t> -  </a:t>
            </a:r>
            <a:r>
              <a:rPr lang="en-US" sz="1050" i="1" dirty="0" smtClean="0">
                <a:solidFill>
                  <a:schemeClr val="bg1"/>
                </a:solidFill>
                <a:latin typeface="Gill Sans MT" panose="020B0502020104020203" pitchFamily="34" charset="0"/>
              </a:rPr>
              <a:t>Slide 10</a:t>
            </a:r>
            <a:endParaRPr lang="en-US" sz="1200" i="1" dirty="0">
              <a:solidFill>
                <a:schemeClr val="bg1"/>
              </a:solidFill>
              <a:latin typeface="Gill Sans MT" panose="020B0502020104020203" pitchFamily="34" charset="0"/>
            </a:endParaRPr>
          </a:p>
          <a:p>
            <a:pPr marL="342900" indent="-342900">
              <a:buFont typeface="+mj-lt"/>
              <a:buAutoNum type="arabicPeriod"/>
            </a:pPr>
            <a:endParaRPr lang="en-US" sz="300" b="1" dirty="0">
              <a:solidFill>
                <a:schemeClr val="bg1"/>
              </a:solidFill>
              <a:latin typeface="Gill Sans MT" panose="020B0502020104020203" pitchFamily="34" charset="0"/>
            </a:endParaRPr>
          </a:p>
          <a:p>
            <a:pPr marL="342900" indent="-342900">
              <a:buFont typeface="+mj-lt"/>
              <a:buAutoNum type="arabicPeriod"/>
            </a:pPr>
            <a:r>
              <a:rPr lang="en-US" sz="1200" b="1" dirty="0">
                <a:solidFill>
                  <a:schemeClr val="bg1"/>
                </a:solidFill>
                <a:latin typeface="Gill Sans MT" panose="020B0502020104020203" pitchFamily="34" charset="0"/>
              </a:rPr>
              <a:t>Overview of Section 35 Process </a:t>
            </a:r>
            <a:r>
              <a:rPr lang="en-US" sz="1200" b="1" dirty="0" smtClean="0">
                <a:solidFill>
                  <a:schemeClr val="bg1"/>
                </a:solidFill>
                <a:latin typeface="Gill Sans MT" panose="020B0502020104020203" pitchFamily="34" charset="0"/>
              </a:rPr>
              <a:t> -  </a:t>
            </a:r>
            <a:r>
              <a:rPr lang="en-US" sz="1050" i="1" dirty="0" smtClean="0">
                <a:solidFill>
                  <a:schemeClr val="bg1"/>
                </a:solidFill>
                <a:latin typeface="Gill Sans MT" panose="020B0502020104020203" pitchFamily="34" charset="0"/>
              </a:rPr>
              <a:t>Slides 11-13</a:t>
            </a:r>
            <a:endParaRPr lang="en-US" sz="1200" b="1" i="1" dirty="0">
              <a:solidFill>
                <a:schemeClr val="bg1"/>
              </a:solidFill>
              <a:latin typeface="Gill Sans MT" panose="020B0502020104020203" pitchFamily="34" charset="0"/>
            </a:endParaRPr>
          </a:p>
          <a:p>
            <a:pPr marL="342900" indent="-342900">
              <a:buFont typeface="+mj-lt"/>
              <a:buAutoNum type="arabicPeriod"/>
            </a:pPr>
            <a:endParaRPr lang="en-US" sz="300" b="1" dirty="0">
              <a:solidFill>
                <a:schemeClr val="bg1"/>
              </a:solidFill>
              <a:latin typeface="Gill Sans MT" panose="020B0502020104020203" pitchFamily="34" charset="0"/>
            </a:endParaRPr>
          </a:p>
          <a:p>
            <a:pPr marL="342900" indent="-342900">
              <a:buFont typeface="+mj-lt"/>
              <a:buAutoNum type="arabicPeriod"/>
            </a:pPr>
            <a:r>
              <a:rPr lang="en-US" sz="1200" b="1" dirty="0">
                <a:solidFill>
                  <a:schemeClr val="bg1"/>
                </a:solidFill>
                <a:latin typeface="Gill Sans MT" panose="020B0502020104020203" pitchFamily="34" charset="0"/>
              </a:rPr>
              <a:t>Section 35 Facilities and Current Capacity </a:t>
            </a:r>
            <a:r>
              <a:rPr lang="en-US" sz="1200" b="1" dirty="0" smtClean="0">
                <a:solidFill>
                  <a:schemeClr val="bg1"/>
                </a:solidFill>
                <a:latin typeface="Gill Sans MT" panose="020B0502020104020203" pitchFamily="34" charset="0"/>
              </a:rPr>
              <a:t> -  </a:t>
            </a:r>
            <a:r>
              <a:rPr lang="en-US" sz="1050" i="1" dirty="0" smtClean="0">
                <a:solidFill>
                  <a:schemeClr val="bg1"/>
                </a:solidFill>
                <a:latin typeface="Gill Sans MT" panose="020B0502020104020203" pitchFamily="34" charset="0"/>
              </a:rPr>
              <a:t>Slides 14-15</a:t>
            </a:r>
            <a:endParaRPr lang="en-US" sz="1200" i="1" dirty="0">
              <a:solidFill>
                <a:schemeClr val="bg1"/>
              </a:solidFill>
              <a:latin typeface="Gill Sans MT" panose="020B0502020104020203" pitchFamily="34" charset="0"/>
            </a:endParaRPr>
          </a:p>
          <a:p>
            <a:pPr marL="342900" indent="-342900">
              <a:buFont typeface="+mj-lt"/>
              <a:buAutoNum type="arabicPeriod"/>
            </a:pPr>
            <a:endParaRPr lang="en-US" sz="300" b="1" dirty="0">
              <a:solidFill>
                <a:schemeClr val="bg1"/>
              </a:solidFill>
              <a:latin typeface="Gill Sans MT" panose="020B0502020104020203" pitchFamily="34" charset="0"/>
            </a:endParaRPr>
          </a:p>
          <a:p>
            <a:pPr marL="342900" indent="-342900">
              <a:buFont typeface="+mj-lt"/>
              <a:buAutoNum type="arabicPeriod"/>
            </a:pPr>
            <a:r>
              <a:rPr lang="en-US" sz="1200" b="1" dirty="0">
                <a:solidFill>
                  <a:schemeClr val="bg1"/>
                </a:solidFill>
                <a:latin typeface="Gill Sans MT" panose="020B0502020104020203" pitchFamily="34" charset="0"/>
              </a:rPr>
              <a:t>Section 35 Facilities’ Treatment Options and Length of Stay </a:t>
            </a:r>
            <a:r>
              <a:rPr lang="en-US" sz="1200" b="1" dirty="0" smtClean="0">
                <a:solidFill>
                  <a:schemeClr val="bg1"/>
                </a:solidFill>
                <a:latin typeface="Gill Sans MT" panose="020B0502020104020203" pitchFamily="34" charset="0"/>
              </a:rPr>
              <a:t> -  </a:t>
            </a:r>
            <a:r>
              <a:rPr lang="en-US" sz="1050" i="1" dirty="0" smtClean="0">
                <a:solidFill>
                  <a:schemeClr val="bg1"/>
                </a:solidFill>
                <a:latin typeface="Gill Sans MT" panose="020B0502020104020203" pitchFamily="34" charset="0"/>
              </a:rPr>
              <a:t>Slide 16</a:t>
            </a:r>
            <a:endParaRPr lang="en-US" sz="1200" i="1" dirty="0">
              <a:solidFill>
                <a:schemeClr val="bg1"/>
              </a:solidFill>
              <a:latin typeface="Gill Sans MT" panose="020B0502020104020203" pitchFamily="34" charset="0"/>
            </a:endParaRPr>
          </a:p>
          <a:p>
            <a:pPr marL="342900" indent="-342900">
              <a:buFont typeface="+mj-lt"/>
              <a:buAutoNum type="arabicPeriod"/>
            </a:pPr>
            <a:endParaRPr lang="en-US" sz="300" b="1" dirty="0">
              <a:solidFill>
                <a:schemeClr val="bg1"/>
              </a:solidFill>
              <a:latin typeface="Gill Sans MT" panose="020B0502020104020203" pitchFamily="34" charset="0"/>
            </a:endParaRPr>
          </a:p>
          <a:p>
            <a:pPr marL="342900" indent="-342900">
              <a:buFont typeface="+mj-lt"/>
              <a:buAutoNum type="arabicPeriod"/>
            </a:pPr>
            <a:r>
              <a:rPr lang="en-US" sz="1200" b="1" dirty="0">
                <a:solidFill>
                  <a:schemeClr val="bg1"/>
                </a:solidFill>
                <a:latin typeface="Gill Sans MT" panose="020B0502020104020203" pitchFamily="34" charset="0"/>
              </a:rPr>
              <a:t>Section 35 Discharge Data </a:t>
            </a:r>
            <a:r>
              <a:rPr lang="en-US" sz="1200" b="1" dirty="0" smtClean="0">
                <a:solidFill>
                  <a:schemeClr val="bg1"/>
                </a:solidFill>
                <a:latin typeface="Gill Sans MT" panose="020B0502020104020203" pitchFamily="34" charset="0"/>
              </a:rPr>
              <a:t> -  </a:t>
            </a:r>
            <a:r>
              <a:rPr lang="en-US" sz="1050" i="1" dirty="0" smtClean="0">
                <a:solidFill>
                  <a:schemeClr val="bg1"/>
                </a:solidFill>
                <a:latin typeface="Gill Sans MT" panose="020B0502020104020203" pitchFamily="34" charset="0"/>
              </a:rPr>
              <a:t>Slide 17</a:t>
            </a:r>
            <a:endParaRPr lang="en-US" sz="1200" i="1" dirty="0">
              <a:solidFill>
                <a:schemeClr val="bg1"/>
              </a:solidFill>
              <a:latin typeface="Gill Sans MT" panose="020B0502020104020203" pitchFamily="34" charset="0"/>
            </a:endParaRPr>
          </a:p>
          <a:p>
            <a:pPr marL="342900" indent="-342900">
              <a:buFont typeface="+mj-lt"/>
              <a:buAutoNum type="arabicPeriod"/>
            </a:pPr>
            <a:endParaRPr lang="en-US" sz="300" b="1" dirty="0">
              <a:solidFill>
                <a:schemeClr val="bg1"/>
              </a:solidFill>
              <a:latin typeface="Gill Sans MT" panose="020B0502020104020203" pitchFamily="34" charset="0"/>
            </a:endParaRPr>
          </a:p>
          <a:p>
            <a:pPr marL="342900" indent="-342900">
              <a:buFont typeface="+mj-lt"/>
              <a:buAutoNum type="arabicPeriod"/>
            </a:pPr>
            <a:r>
              <a:rPr lang="en-US" sz="1200" b="1" dirty="0">
                <a:solidFill>
                  <a:schemeClr val="bg1"/>
                </a:solidFill>
                <a:latin typeface="Gill Sans MT" panose="020B0502020104020203" pitchFamily="34" charset="0"/>
              </a:rPr>
              <a:t>Section 35 Commitment Data </a:t>
            </a:r>
            <a:r>
              <a:rPr lang="en-US" sz="1200" b="1" dirty="0" smtClean="0">
                <a:solidFill>
                  <a:schemeClr val="bg1"/>
                </a:solidFill>
                <a:latin typeface="Gill Sans MT" panose="020B0502020104020203" pitchFamily="34" charset="0"/>
              </a:rPr>
              <a:t> -  </a:t>
            </a:r>
            <a:r>
              <a:rPr lang="en-US" sz="1050" i="1" dirty="0" smtClean="0">
                <a:solidFill>
                  <a:schemeClr val="bg1"/>
                </a:solidFill>
                <a:latin typeface="Gill Sans MT" panose="020B0502020104020203" pitchFamily="34" charset="0"/>
              </a:rPr>
              <a:t>Slides 18-20</a:t>
            </a:r>
            <a:endParaRPr lang="en-US" sz="1200" i="1" dirty="0">
              <a:solidFill>
                <a:schemeClr val="bg1"/>
              </a:solidFill>
              <a:latin typeface="Gill Sans MT" panose="020B0502020104020203" pitchFamily="34" charset="0"/>
            </a:endParaRPr>
          </a:p>
          <a:p>
            <a:pPr marL="342900" indent="-342900">
              <a:buFont typeface="+mj-lt"/>
              <a:buAutoNum type="arabicPeriod"/>
            </a:pPr>
            <a:endParaRPr lang="en-US" sz="300" b="1" dirty="0">
              <a:solidFill>
                <a:schemeClr val="bg1"/>
              </a:solidFill>
              <a:latin typeface="Gill Sans MT" panose="020B0502020104020203" pitchFamily="34" charset="0"/>
            </a:endParaRPr>
          </a:p>
          <a:p>
            <a:pPr marL="342900" indent="-342900">
              <a:buFont typeface="+mj-lt"/>
              <a:buAutoNum type="arabicPeriod"/>
            </a:pPr>
            <a:r>
              <a:rPr lang="en-US" sz="1200" b="1" dirty="0">
                <a:solidFill>
                  <a:schemeClr val="bg1"/>
                </a:solidFill>
                <a:latin typeface="Gill Sans MT" panose="020B0502020104020203" pitchFamily="34" charset="0"/>
              </a:rPr>
              <a:t>Section 35 Demographic Data </a:t>
            </a:r>
            <a:r>
              <a:rPr lang="en-US" sz="1200" b="1" dirty="0" smtClean="0">
                <a:solidFill>
                  <a:schemeClr val="bg1"/>
                </a:solidFill>
                <a:latin typeface="Gill Sans MT" panose="020B0502020104020203" pitchFamily="34" charset="0"/>
              </a:rPr>
              <a:t> -  </a:t>
            </a:r>
            <a:r>
              <a:rPr lang="en-US" sz="1050" i="1" dirty="0" smtClean="0">
                <a:solidFill>
                  <a:schemeClr val="bg1"/>
                </a:solidFill>
                <a:latin typeface="Gill Sans MT" panose="020B0502020104020203" pitchFamily="34" charset="0"/>
              </a:rPr>
              <a:t>Slide 21</a:t>
            </a:r>
            <a:endParaRPr lang="en-US" sz="1200" i="1" dirty="0">
              <a:solidFill>
                <a:schemeClr val="bg1"/>
              </a:solidFill>
              <a:latin typeface="Gill Sans MT" panose="020B0502020104020203" pitchFamily="34" charset="0"/>
            </a:endParaRPr>
          </a:p>
          <a:p>
            <a:pPr marL="342900" indent="-342900">
              <a:buFont typeface="+mj-lt"/>
              <a:buAutoNum type="arabicPeriod"/>
            </a:pPr>
            <a:endParaRPr lang="en-US" sz="300" b="1" dirty="0">
              <a:solidFill>
                <a:schemeClr val="bg1"/>
              </a:solidFill>
              <a:latin typeface="Gill Sans MT" panose="020B0502020104020203" pitchFamily="34" charset="0"/>
            </a:endParaRPr>
          </a:p>
          <a:p>
            <a:pPr marL="342900" indent="-342900">
              <a:spcAft>
                <a:spcPts val="400"/>
              </a:spcAft>
              <a:buFont typeface="+mj-lt"/>
              <a:buAutoNum type="arabicPeriod"/>
            </a:pPr>
            <a:r>
              <a:rPr lang="en-US" sz="1200" b="1" dirty="0">
                <a:solidFill>
                  <a:schemeClr val="bg1"/>
                </a:solidFill>
                <a:latin typeface="Gill Sans MT" panose="020B0502020104020203" pitchFamily="34" charset="0"/>
              </a:rPr>
              <a:t>Charges</a:t>
            </a:r>
          </a:p>
          <a:p>
            <a:pPr marL="742950" lvl="1" indent="-285750">
              <a:spcAft>
                <a:spcPts val="400"/>
              </a:spcAft>
              <a:buFont typeface="+mj-lt"/>
              <a:buAutoNum type="alphaLcPeriod"/>
            </a:pPr>
            <a:r>
              <a:rPr lang="en-US" sz="1200" dirty="0">
                <a:solidFill>
                  <a:schemeClr val="bg1"/>
                </a:solidFill>
                <a:latin typeface="Gill Sans MT" panose="020B0502020104020203" pitchFamily="34" charset="0"/>
              </a:rPr>
              <a:t>Review medical literature and expert opinions on the long-term relapse rates of individuals diagnosed with a substance use disorder following involuntary inpatient treatment</a:t>
            </a:r>
          </a:p>
          <a:p>
            <a:pPr marL="742950" lvl="1" indent="-285750">
              <a:buFont typeface="+mj-lt"/>
              <a:buAutoNum type="alphaLcPeriod"/>
            </a:pPr>
            <a:r>
              <a:rPr lang="en-US" sz="1200" dirty="0">
                <a:solidFill>
                  <a:schemeClr val="bg1"/>
                </a:solidFill>
                <a:latin typeface="Gill Sans MT" panose="020B0502020104020203" pitchFamily="34" charset="0"/>
              </a:rPr>
              <a:t>Evaluate and develop a proposal for a consistent statewide standard for the medical review of individuals who are involuntarily committed due to an alcohol or substance use disorder pursuant to Section 35 of Chapter 123 of the General Laws</a:t>
            </a:r>
          </a:p>
          <a:p>
            <a:pPr marL="342900" indent="-342900">
              <a:buFont typeface="+mj-lt"/>
              <a:buAutoNum type="arabicPeriod"/>
            </a:pPr>
            <a:endParaRPr lang="en-US" sz="200" b="1" dirty="0">
              <a:solidFill>
                <a:schemeClr val="bg1"/>
              </a:solidFill>
              <a:latin typeface="Gill Sans MT" panose="020B0502020104020203" pitchFamily="34" charset="0"/>
            </a:endParaRPr>
          </a:p>
          <a:p>
            <a:pPr marL="342900" indent="-342900">
              <a:buFont typeface="+mj-lt"/>
              <a:buAutoNum type="arabicPeriod"/>
            </a:pPr>
            <a:r>
              <a:rPr lang="en-US" sz="1200" b="1" dirty="0">
                <a:solidFill>
                  <a:schemeClr val="bg1"/>
                </a:solidFill>
                <a:latin typeface="Gill Sans MT" panose="020B0502020104020203" pitchFamily="34" charset="0"/>
              </a:rPr>
              <a:t>Appendices</a:t>
            </a:r>
          </a:p>
          <a:p>
            <a:pPr marL="742950" lvl="1" indent="-285750">
              <a:buFont typeface="Arial" panose="020B0604020202020204" pitchFamily="34" charset="0"/>
              <a:buChar char="•"/>
              <a:tabLst>
                <a:tab pos="1543050" algn="l"/>
              </a:tabLst>
            </a:pPr>
            <a:r>
              <a:rPr lang="en-US" sz="1200" dirty="0">
                <a:solidFill>
                  <a:schemeClr val="bg1"/>
                </a:solidFill>
                <a:latin typeface="Gill Sans MT" panose="020B0502020104020203" pitchFamily="34" charset="0"/>
              </a:rPr>
              <a:t>Appendix A	–  Legislative Mandate</a:t>
            </a:r>
          </a:p>
          <a:p>
            <a:pPr marL="742950" lvl="1" indent="-285750">
              <a:buFont typeface="Arial" panose="020B0604020202020204" pitchFamily="34" charset="0"/>
              <a:buChar char="•"/>
              <a:tabLst>
                <a:tab pos="1543050" algn="l"/>
              </a:tabLst>
            </a:pPr>
            <a:r>
              <a:rPr lang="en-US" sz="1200" dirty="0">
                <a:solidFill>
                  <a:schemeClr val="bg1"/>
                </a:solidFill>
                <a:latin typeface="Gill Sans MT" panose="020B0502020104020203" pitchFamily="34" charset="0"/>
              </a:rPr>
              <a:t>Appendix B	–  Section 35 Commission Members</a:t>
            </a:r>
          </a:p>
          <a:p>
            <a:pPr marL="742950" lvl="1" indent="-285750">
              <a:buFont typeface="Arial" panose="020B0604020202020204" pitchFamily="34" charset="0"/>
              <a:buChar char="•"/>
              <a:tabLst>
                <a:tab pos="1543050" algn="l"/>
              </a:tabLst>
            </a:pPr>
            <a:r>
              <a:rPr lang="en-US" sz="1200" dirty="0">
                <a:solidFill>
                  <a:schemeClr val="bg1"/>
                </a:solidFill>
                <a:latin typeface="Gill Sans MT" panose="020B0502020104020203" pitchFamily="34" charset="0"/>
              </a:rPr>
              <a:t>Appendix C	–  Summary of Meetings and Input Provided to the Commission</a:t>
            </a:r>
          </a:p>
          <a:p>
            <a:pPr marL="742950" lvl="1" indent="-285750">
              <a:buFont typeface="Arial" panose="020B0604020202020204" pitchFamily="34" charset="0"/>
              <a:buChar char="•"/>
              <a:tabLst>
                <a:tab pos="1543050" algn="l"/>
              </a:tabLst>
            </a:pPr>
            <a:r>
              <a:rPr lang="en-US" sz="1200" dirty="0">
                <a:solidFill>
                  <a:schemeClr val="bg1"/>
                </a:solidFill>
                <a:latin typeface="Gill Sans MT" panose="020B0502020104020203" pitchFamily="34" charset="0"/>
              </a:rPr>
              <a:t>Appendix D	–  Resources Reviewed by the Commission</a:t>
            </a:r>
          </a:p>
          <a:p>
            <a:pPr marL="742950" lvl="1" indent="-285750">
              <a:buFont typeface="Arial" panose="020B0604020202020204" pitchFamily="34" charset="0"/>
              <a:buChar char="•"/>
              <a:tabLst>
                <a:tab pos="1543050" algn="l"/>
              </a:tabLst>
            </a:pPr>
            <a:r>
              <a:rPr lang="en-US" sz="1200" dirty="0">
                <a:solidFill>
                  <a:schemeClr val="bg1"/>
                </a:solidFill>
                <a:latin typeface="Gill Sans MT" panose="020B0502020104020203" pitchFamily="34" charset="0"/>
              </a:rPr>
              <a:t>Appendix E	–  Trial Court Forms</a:t>
            </a:r>
          </a:p>
          <a:p>
            <a:pPr marL="742950" lvl="1" indent="-285750">
              <a:buFont typeface="Arial" panose="020B0604020202020204" pitchFamily="34" charset="0"/>
              <a:buChar char="•"/>
              <a:tabLst>
                <a:tab pos="1543050" algn="l"/>
              </a:tabLst>
            </a:pPr>
            <a:r>
              <a:rPr lang="en-US" sz="1200" dirty="0">
                <a:solidFill>
                  <a:schemeClr val="bg1"/>
                </a:solidFill>
                <a:latin typeface="Gill Sans MT" panose="020B0502020104020203" pitchFamily="34" charset="0"/>
              </a:rPr>
              <a:t>Appendix F	–  Bureau of Substance Addiction Services Treatment and Recovery Programs</a:t>
            </a:r>
          </a:p>
          <a:p>
            <a:pPr marL="742950" lvl="1" indent="-285750">
              <a:buFont typeface="Arial" panose="020B0604020202020204" pitchFamily="34" charset="0"/>
              <a:buChar char="•"/>
              <a:tabLst>
                <a:tab pos="1543050" algn="l"/>
              </a:tabLst>
            </a:pPr>
            <a:r>
              <a:rPr lang="en-US" sz="1200" dirty="0">
                <a:solidFill>
                  <a:schemeClr val="bg1"/>
                </a:solidFill>
                <a:latin typeface="Gill Sans MT" panose="020B0502020104020203" pitchFamily="34" charset="0"/>
              </a:rPr>
              <a:t>Appendix G	–  Section 35 Legal Memorandum</a:t>
            </a:r>
          </a:p>
          <a:p>
            <a:pPr marL="742950" lvl="1" indent="-285750">
              <a:buFont typeface="Arial" panose="020B0604020202020204" pitchFamily="34" charset="0"/>
              <a:buChar char="•"/>
              <a:tabLst>
                <a:tab pos="1543050" algn="l"/>
              </a:tabLst>
            </a:pPr>
            <a:r>
              <a:rPr lang="en-US" sz="1200" dirty="0">
                <a:solidFill>
                  <a:schemeClr val="bg1"/>
                </a:solidFill>
                <a:latin typeface="Gill Sans MT" panose="020B0502020104020203" pitchFamily="34" charset="0"/>
              </a:rPr>
              <a:t>Appendix H	–  Committee for Public Counsel Services Legal Memorandum</a:t>
            </a:r>
          </a:p>
          <a:p>
            <a:pPr marL="742950" lvl="1" indent="-285750">
              <a:buFont typeface="Arial" panose="020B0604020202020204" pitchFamily="34" charset="0"/>
              <a:buChar char="•"/>
              <a:tabLst>
                <a:tab pos="1546225" algn="l"/>
                <a:tab pos="1716088" algn="l"/>
              </a:tabLst>
            </a:pPr>
            <a:r>
              <a:rPr lang="en-US" sz="1200" dirty="0">
                <a:solidFill>
                  <a:schemeClr val="bg1"/>
                </a:solidFill>
                <a:latin typeface="Gill Sans MT" panose="020B0502020104020203" pitchFamily="34" charset="0"/>
              </a:rPr>
              <a:t>Appendix I 	– 	Request for Information and Responses Received by June 20, 2019</a:t>
            </a:r>
          </a:p>
          <a:p>
            <a:pPr marL="742950" lvl="1" indent="-285750">
              <a:buFont typeface="Arial" panose="020B0604020202020204" pitchFamily="34" charset="0"/>
              <a:buChar char="•"/>
              <a:tabLst>
                <a:tab pos="1546225" algn="l"/>
                <a:tab pos="1716088" algn="l"/>
              </a:tabLst>
            </a:pPr>
            <a:r>
              <a:rPr lang="en-US" sz="1200" dirty="0">
                <a:solidFill>
                  <a:schemeClr val="bg1"/>
                </a:solidFill>
                <a:latin typeface="Gill Sans MT" panose="020B0502020104020203" pitchFamily="34" charset="0"/>
              </a:rPr>
              <a:t>Appendix J 	–  Recommendations </a:t>
            </a:r>
            <a:r>
              <a:rPr lang="en-US" sz="1200" dirty="0" smtClean="0">
                <a:solidFill>
                  <a:schemeClr val="bg1"/>
                </a:solidFill>
                <a:latin typeface="Gill Sans MT" panose="020B0502020104020203" pitchFamily="34" charset="0"/>
              </a:rPr>
              <a:t>Considered </a:t>
            </a:r>
            <a:r>
              <a:rPr lang="en-US" sz="1200" dirty="0">
                <a:solidFill>
                  <a:schemeClr val="bg1"/>
                </a:solidFill>
                <a:latin typeface="Gill Sans MT" panose="020B0502020104020203" pitchFamily="34" charset="0"/>
              </a:rPr>
              <a:t>Out-of-scope and Not Voted on by the Commission on June 27, </a:t>
            </a:r>
            <a:r>
              <a:rPr lang="en-US" sz="1200" dirty="0" smtClean="0">
                <a:solidFill>
                  <a:schemeClr val="bg1"/>
                </a:solidFill>
                <a:latin typeface="Gill Sans MT" panose="020B0502020104020203" pitchFamily="34" charset="0"/>
              </a:rPr>
              <a:t>2019</a:t>
            </a:r>
            <a:endParaRPr lang="en-US" sz="1200" dirty="0">
              <a:solidFill>
                <a:schemeClr val="bg1"/>
              </a:solidFill>
              <a:latin typeface="Gill Sans MT" panose="020B0502020104020203" pitchFamily="34" charset="0"/>
            </a:endParaRPr>
          </a:p>
          <a:p>
            <a:pPr marL="742950" lvl="1" indent="-285750">
              <a:buFont typeface="Arial" panose="020B0604020202020204" pitchFamily="34" charset="0"/>
              <a:buChar char="•"/>
              <a:tabLst>
                <a:tab pos="1546225" algn="l"/>
                <a:tab pos="1716088" algn="l"/>
              </a:tabLst>
            </a:pPr>
            <a:r>
              <a:rPr lang="en-US" sz="1200" dirty="0">
                <a:solidFill>
                  <a:schemeClr val="bg1"/>
                </a:solidFill>
                <a:latin typeface="Gill Sans MT" panose="020B0502020104020203" pitchFamily="34" charset="0"/>
              </a:rPr>
              <a:t>Appendix K 	– 	Comments Received from Members on the Draft Report to the Legislature</a:t>
            </a:r>
          </a:p>
        </p:txBody>
      </p:sp>
      <p:sp>
        <p:nvSpPr>
          <p:cNvPr id="6" name="TextBox 5"/>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17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Table of Contents</a:t>
            </a:r>
          </a:p>
        </p:txBody>
      </p:sp>
      <p:sp>
        <p:nvSpPr>
          <p:cNvPr id="5"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3</a:t>
            </a:fld>
            <a:endParaRPr lang="en-US" dirty="0">
              <a:latin typeface="+mj-lt"/>
            </a:endParaRPr>
          </a:p>
        </p:txBody>
      </p:sp>
    </p:spTree>
    <p:extLst>
      <p:ext uri="{BB962C8B-B14F-4D97-AF65-F5344CB8AC3E}">
        <p14:creationId xmlns:p14="http://schemas.microsoft.com/office/powerpoint/2010/main" val="3367219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A6B38DEF-A774-43CC-8F9F-9B83395CE7B6}"/>
              </a:ext>
            </a:extLst>
          </p:cNvPr>
          <p:cNvSpPr/>
          <p:nvPr/>
        </p:nvSpPr>
        <p:spPr>
          <a:xfrm>
            <a:off x="228600" y="685800"/>
            <a:ext cx="8686800" cy="1677382"/>
          </a:xfrm>
          <a:prstGeom prst="rect">
            <a:avLst/>
          </a:prstGeom>
        </p:spPr>
        <p:txBody>
          <a:bodyPr wrap="square">
            <a:spAutoFit/>
          </a:bodyPr>
          <a:lstStyle/>
          <a:p>
            <a:pPr marL="228600" indent="-228600">
              <a:spcAft>
                <a:spcPts val="600"/>
              </a:spcAft>
              <a:buFont typeface="Arial" panose="020B0604020202020204" pitchFamily="34" charset="0"/>
              <a:buChar char="•"/>
              <a:defRPr/>
            </a:pPr>
            <a:r>
              <a:rPr lang="en-US" sz="1400" dirty="0">
                <a:solidFill>
                  <a:schemeClr val="bg1"/>
                </a:solidFill>
              </a:rPr>
              <a:t>Chapter 208 of the Acts of 2018, requires acute care hospitals to have the capacity to initiate opioid agonist therapy to patients that present after an opioid-related overdose. The patient must also be directly connected to continuing treatment prior to discharge. </a:t>
            </a:r>
          </a:p>
          <a:p>
            <a:pPr marL="228600" indent="-228600">
              <a:buFont typeface="Arial" panose="020B0604020202020204" pitchFamily="34" charset="0"/>
              <a:buChar char="•"/>
              <a:defRPr/>
            </a:pPr>
            <a:r>
              <a:rPr lang="en-US" sz="1400" dirty="0">
                <a:solidFill>
                  <a:schemeClr val="bg1"/>
                </a:solidFill>
              </a:rPr>
              <a:t>The Massachusetts Health and Hospital Association (MHA) worked in collaboration with the Massachusetts College of Emergency Physicians (MACEP) to develop guidelines for administering MAT for opioid use disorder within the emergency department. The guidance primarily focuses on the prescription and administration of buprenorphine. </a:t>
            </a:r>
            <a:r>
              <a:rPr lang="en-US" sz="1400" baseline="30000" dirty="0">
                <a:solidFill>
                  <a:schemeClr val="bg1"/>
                </a:solidFill>
              </a:rPr>
              <a:t>1</a:t>
            </a:r>
          </a:p>
        </p:txBody>
      </p:sp>
      <p:grpSp>
        <p:nvGrpSpPr>
          <p:cNvPr id="3" name="Group 2"/>
          <p:cNvGrpSpPr/>
          <p:nvPr/>
        </p:nvGrpSpPr>
        <p:grpSpPr>
          <a:xfrm>
            <a:off x="4800600" y="2508225"/>
            <a:ext cx="4191000" cy="3130575"/>
            <a:chOff x="4745835" y="2960924"/>
            <a:chExt cx="4321965" cy="3372818"/>
          </a:xfrm>
        </p:grpSpPr>
        <p:pic>
          <p:nvPicPr>
            <p:cNvPr id="12" name="Picture 11">
              <a:extLst>
                <a:ext uri="{FF2B5EF4-FFF2-40B4-BE49-F238E27FC236}">
                  <a16:creationId xmlns="" xmlns:a16="http://schemas.microsoft.com/office/drawing/2014/main" id="{273DA2D8-1881-4B11-9729-44507773AF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73" t="44820" r="7370" b="13130"/>
            <a:stretch/>
          </p:blipFill>
          <p:spPr>
            <a:xfrm>
              <a:off x="4745835" y="3316818"/>
              <a:ext cx="4321965" cy="3016924"/>
            </a:xfrm>
            <a:prstGeom prst="rect">
              <a:avLst/>
            </a:prstGeom>
          </p:spPr>
        </p:pic>
        <p:sp>
          <p:nvSpPr>
            <p:cNvPr id="13" name="TextBox 12">
              <a:extLst>
                <a:ext uri="{FF2B5EF4-FFF2-40B4-BE49-F238E27FC236}">
                  <a16:creationId xmlns="" xmlns:a16="http://schemas.microsoft.com/office/drawing/2014/main" id="{EA94EB3C-5689-4037-9FAE-67FB21DC223E}"/>
                </a:ext>
              </a:extLst>
            </p:cNvPr>
            <p:cNvSpPr txBox="1"/>
            <p:nvPr/>
          </p:nvSpPr>
          <p:spPr>
            <a:xfrm>
              <a:off x="4745835" y="2960924"/>
              <a:ext cx="4321965" cy="414491"/>
            </a:xfrm>
            <a:prstGeom prst="rect">
              <a:avLst/>
            </a:prstGeom>
            <a:solidFill>
              <a:schemeClr val="bg1"/>
            </a:solidFill>
          </p:spPr>
          <p:txBody>
            <a:bodyPr wrap="square" rtlCol="0">
              <a:spAutoFit/>
            </a:bodyPr>
            <a:lstStyle/>
            <a:p>
              <a:pPr algn="ctr"/>
              <a:r>
                <a:rPr lang="en-US" sz="1400" dirty="0">
                  <a:highlight>
                    <a:srgbClr val="FFFFFF"/>
                  </a:highlight>
                </a:rPr>
                <a:t>Practitioner DATA Waivers (by City/Town </a:t>
              </a:r>
              <a:r>
                <a:rPr lang="en-US" sz="1400" dirty="0" err="1">
                  <a:highlight>
                    <a:srgbClr val="FFFFFF"/>
                  </a:highlight>
                </a:rPr>
                <a:t>FY18</a:t>
              </a:r>
              <a:r>
                <a:rPr lang="en-US" sz="1400" dirty="0">
                  <a:highlight>
                    <a:srgbClr val="FFFFFF"/>
                  </a:highlight>
                </a:rPr>
                <a:t>)</a:t>
              </a:r>
              <a:r>
                <a:rPr lang="en-US" sz="1400" baseline="30000" dirty="0">
                  <a:highlight>
                    <a:srgbClr val="FFFFFF"/>
                  </a:highlight>
                </a:rPr>
                <a:t>2</a:t>
              </a:r>
            </a:p>
            <a:p>
              <a:pPr algn="ctr"/>
              <a:r>
                <a:rPr lang="en-US" sz="500" dirty="0">
                  <a:highlight>
                    <a:srgbClr val="FFFFFF"/>
                  </a:highlight>
                </a:rPr>
                <a:t> </a:t>
              </a:r>
            </a:p>
          </p:txBody>
        </p:sp>
      </p:grpSp>
      <p:grpSp>
        <p:nvGrpSpPr>
          <p:cNvPr id="2" name="Group 1"/>
          <p:cNvGrpSpPr/>
          <p:nvPr/>
        </p:nvGrpSpPr>
        <p:grpSpPr>
          <a:xfrm>
            <a:off x="152400" y="2508225"/>
            <a:ext cx="4495800" cy="3130575"/>
            <a:chOff x="76200" y="3001665"/>
            <a:chExt cx="4611172" cy="3322935"/>
          </a:xfrm>
        </p:grpSpPr>
        <p:pic>
          <p:nvPicPr>
            <p:cNvPr id="11" name="Picture 10">
              <a:extLst>
                <a:ext uri="{FF2B5EF4-FFF2-40B4-BE49-F238E27FC236}">
                  <a16:creationId xmlns="" xmlns:a16="http://schemas.microsoft.com/office/drawing/2014/main" id="{1379D976-D749-4DF4-BE39-648A828FF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51" t="45357" r="7375" b="14384"/>
            <a:stretch/>
          </p:blipFill>
          <p:spPr>
            <a:xfrm>
              <a:off x="76200" y="3316817"/>
              <a:ext cx="4611172" cy="3007783"/>
            </a:xfrm>
            <a:prstGeom prst="rect">
              <a:avLst/>
            </a:prstGeom>
          </p:spPr>
        </p:pic>
        <p:sp>
          <p:nvSpPr>
            <p:cNvPr id="14" name="TextBox 13">
              <a:extLst>
                <a:ext uri="{FF2B5EF4-FFF2-40B4-BE49-F238E27FC236}">
                  <a16:creationId xmlns="" xmlns:a16="http://schemas.microsoft.com/office/drawing/2014/main" id="{D9FCC1D8-517E-4C93-AEB8-102DAAB4BCB6}"/>
                </a:ext>
              </a:extLst>
            </p:cNvPr>
            <p:cNvSpPr txBox="1"/>
            <p:nvPr/>
          </p:nvSpPr>
          <p:spPr>
            <a:xfrm>
              <a:off x="76200" y="3001665"/>
              <a:ext cx="4611172" cy="555370"/>
            </a:xfrm>
            <a:prstGeom prst="rect">
              <a:avLst/>
            </a:prstGeom>
            <a:solidFill>
              <a:schemeClr val="bg1"/>
            </a:solidFill>
          </p:spPr>
          <p:txBody>
            <a:bodyPr wrap="square" rtlCol="0">
              <a:spAutoFit/>
            </a:bodyPr>
            <a:lstStyle/>
            <a:p>
              <a:pPr algn="ctr"/>
              <a:r>
                <a:rPr lang="en-US" sz="1400" dirty="0">
                  <a:highlight>
                    <a:srgbClr val="FFFFFF"/>
                  </a:highlight>
                </a:rPr>
                <a:t>Percentage of MA City/Town Residents Receiving Buprenorphine </a:t>
              </a:r>
              <a:r>
                <a:rPr lang="en-US" sz="1400" dirty="0" err="1">
                  <a:highlight>
                    <a:srgbClr val="FFFFFF"/>
                  </a:highlight>
                </a:rPr>
                <a:t>Medications</a:t>
              </a:r>
              <a:r>
                <a:rPr lang="en-US" sz="1400" baseline="30000" dirty="0" err="1">
                  <a:highlight>
                    <a:srgbClr val="FFFFFF"/>
                  </a:highlight>
                </a:rPr>
                <a:t>2</a:t>
              </a:r>
              <a:endParaRPr lang="en-US" sz="1400" baseline="30000" dirty="0">
                <a:highlight>
                  <a:srgbClr val="FFFFFF"/>
                </a:highlight>
              </a:endParaRPr>
            </a:p>
          </p:txBody>
        </p:sp>
      </p:grpSp>
      <p:sp>
        <p:nvSpPr>
          <p:cNvPr id="4" name="Rectangle 3"/>
          <p:cNvSpPr/>
          <p:nvPr/>
        </p:nvSpPr>
        <p:spPr>
          <a:xfrm>
            <a:off x="457200" y="5695890"/>
            <a:ext cx="8534400" cy="400110"/>
          </a:xfrm>
          <a:prstGeom prst="rect">
            <a:avLst/>
          </a:prstGeom>
        </p:spPr>
        <p:txBody>
          <a:bodyPr wrap="square">
            <a:spAutoFit/>
          </a:bodyPr>
          <a:lstStyle/>
          <a:p>
            <a:r>
              <a:rPr lang="en-US" sz="1000" baseline="30000" dirty="0">
                <a:solidFill>
                  <a:schemeClr val="bg1"/>
                </a:solidFill>
              </a:rPr>
              <a:t>1</a:t>
            </a:r>
            <a:r>
              <a:rPr lang="en-US" sz="1000" dirty="0">
                <a:solidFill>
                  <a:schemeClr val="bg1"/>
                </a:solidFill>
              </a:rPr>
              <a:t> Latest version available on </a:t>
            </a:r>
            <a:r>
              <a:rPr lang="en-US" sz="1000" dirty="0" err="1">
                <a:solidFill>
                  <a:schemeClr val="bg1"/>
                </a:solidFill>
              </a:rPr>
              <a:t>PatientCareLink</a:t>
            </a:r>
            <a:r>
              <a:rPr lang="en-US" sz="1000" dirty="0">
                <a:solidFill>
                  <a:schemeClr val="bg1"/>
                </a:solidFill>
              </a:rPr>
              <a:t> (</a:t>
            </a:r>
            <a:r>
              <a:rPr lang="en-US" sz="1000" dirty="0">
                <a:solidFill>
                  <a:schemeClr val="bg1"/>
                </a:solidFill>
                <a:hlinkClick r:id="rId5"/>
              </a:rPr>
              <a:t>https://patientcarelink.org/improving-patient-care/substance-use-disorder-prevention-treatment-2/</a:t>
            </a:r>
            <a:r>
              <a:rPr lang="en-US" sz="1000" dirty="0">
                <a:solidFill>
                  <a:schemeClr val="bg1"/>
                </a:solidFill>
              </a:rPr>
              <a:t>)</a:t>
            </a:r>
          </a:p>
          <a:p>
            <a:r>
              <a:rPr lang="en-US" sz="1000" baseline="30000" dirty="0">
                <a:solidFill>
                  <a:schemeClr val="bg1"/>
                </a:solidFill>
              </a:rPr>
              <a:t>2</a:t>
            </a:r>
            <a:r>
              <a:rPr lang="en-US" sz="1000" dirty="0">
                <a:solidFill>
                  <a:schemeClr val="bg1"/>
                </a:solidFill>
              </a:rPr>
              <a:t> Source: DPH 2019 </a:t>
            </a:r>
            <a:r>
              <a:rPr lang="en-US" sz="1000" dirty="0" smtClean="0">
                <a:solidFill>
                  <a:schemeClr val="bg1"/>
                </a:solidFill>
              </a:rPr>
              <a:t>(</a:t>
            </a:r>
            <a:r>
              <a:rPr lang="en-US" sz="1000" dirty="0">
                <a:hlinkClick r:id="rId6"/>
              </a:rPr>
              <a:t>https://www.mass.gov/files/documents/2019/06/28/BSAS%20Buprenorphine%20provider%20capacity%205-21.pdf</a:t>
            </a:r>
            <a:r>
              <a:rPr lang="en-US" sz="1000" dirty="0" smtClean="0">
                <a:solidFill>
                  <a:schemeClr val="bg1"/>
                </a:solidFill>
              </a:rPr>
              <a:t>)</a:t>
            </a:r>
            <a:endParaRPr lang="en-US" sz="1000" dirty="0">
              <a:solidFill>
                <a:schemeClr val="bg1"/>
              </a:solidFill>
            </a:endParaRPr>
          </a:p>
        </p:txBody>
      </p:sp>
      <p:sp>
        <p:nvSpPr>
          <p:cNvPr id="15" name="TextBox 14"/>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17475"/>
            <a:r>
              <a:rPr lang="en-US" sz="1700" b="1" dirty="0">
                <a:solidFill>
                  <a:schemeClr val="bg1"/>
                </a:solidFill>
                <a:latin typeface="Gill Sans MT" panose="020B0502020104020203" pitchFamily="34" charset="0"/>
              </a:rPr>
              <a:t>Access to Buprenorphine</a:t>
            </a:r>
          </a:p>
        </p:txBody>
      </p:sp>
      <p:sp>
        <p:nvSpPr>
          <p:cNvPr id="1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30</a:t>
            </a:fld>
            <a:endParaRPr lang="en-US" dirty="0">
              <a:latin typeface="+mj-lt"/>
            </a:endParaRPr>
          </a:p>
        </p:txBody>
      </p:sp>
    </p:spTree>
    <p:extLst>
      <p:ext uri="{BB962C8B-B14F-4D97-AF65-F5344CB8AC3E}">
        <p14:creationId xmlns:p14="http://schemas.microsoft.com/office/powerpoint/2010/main" val="1548423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p:cNvSpPr txBox="1">
            <a:spLocks/>
          </p:cNvSpPr>
          <p:nvPr/>
        </p:nvSpPr>
        <p:spPr>
          <a:xfrm>
            <a:off x="609600" y="5562600"/>
            <a:ext cx="7635240" cy="340783"/>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Locations as of June 1, </a:t>
            </a:r>
            <a:r>
              <a:rPr lang="en-US" dirty="0" smtClean="0">
                <a:latin typeface="+mj-lt"/>
              </a:rPr>
              <a:t>2019</a:t>
            </a:r>
            <a:r>
              <a:rPr lang="en-US" dirty="0">
                <a:latin typeface="+mj-lt"/>
              </a:rPr>
              <a:t>			</a:t>
            </a:r>
          </a:p>
        </p:txBody>
      </p:sp>
      <p:sp>
        <p:nvSpPr>
          <p:cNvPr id="5" name="TextBox 4"/>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17475"/>
            <a:r>
              <a:rPr lang="en-US" sz="1700" b="1" dirty="0">
                <a:solidFill>
                  <a:schemeClr val="bg1"/>
                </a:solidFill>
                <a:latin typeface="Gill Sans MT" panose="020B0502020104020203" pitchFamily="34" charset="0"/>
              </a:rPr>
              <a:t>Access to Methadone – Locations of Opioid Treatment Programs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667"/>
          <a:stretch/>
        </p:blipFill>
        <p:spPr bwMode="auto">
          <a:xfrm>
            <a:off x="609600" y="914400"/>
            <a:ext cx="785403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 xmlns:a16="http://schemas.microsoft.com/office/drawing/2014/main" id="{3D63B145-DD41-4DEC-AFE5-1E675BA8A371}"/>
              </a:ext>
            </a:extLst>
          </p:cNvPr>
          <p:cNvSpPr txBox="1"/>
          <p:nvPr/>
        </p:nvSpPr>
        <p:spPr>
          <a:xfrm>
            <a:off x="609600" y="4800600"/>
            <a:ext cx="4800600" cy="609600"/>
          </a:xfrm>
          <a:prstGeom prst="rect">
            <a:avLst/>
          </a:prstGeom>
          <a:solidFill>
            <a:srgbClr val="FFFFFF"/>
          </a:solidFill>
        </p:spPr>
        <p:txBody>
          <a:bodyPr wrap="square" rtlCol="0">
            <a:spAutoFit/>
          </a:bodyPr>
          <a:lstStyle/>
          <a:p>
            <a:endParaRPr lang="en-US" dirty="0"/>
          </a:p>
        </p:txBody>
      </p:sp>
      <p:sp>
        <p:nvSpPr>
          <p:cNvPr id="8"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31</a:t>
            </a:fld>
            <a:endParaRPr lang="en-US" dirty="0">
              <a:latin typeface="+mj-lt"/>
            </a:endParaRPr>
          </a:p>
        </p:txBody>
      </p:sp>
    </p:spTree>
    <p:extLst>
      <p:ext uri="{BB962C8B-B14F-4D97-AF65-F5344CB8AC3E}">
        <p14:creationId xmlns:p14="http://schemas.microsoft.com/office/powerpoint/2010/main" val="180645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p:cNvSpPr txBox="1">
            <a:spLocks/>
          </p:cNvSpPr>
          <p:nvPr/>
        </p:nvSpPr>
        <p:spPr>
          <a:xfrm>
            <a:off x="685800" y="5867400"/>
            <a:ext cx="7635240" cy="340783"/>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Locations as of June 12, 2019	</a:t>
            </a:r>
          </a:p>
        </p:txBody>
      </p:sp>
      <p:sp>
        <p:nvSpPr>
          <p:cNvPr id="5" name="TextBox 4"/>
          <p:cNvSpPr txBox="1"/>
          <p:nvPr/>
        </p:nvSpPr>
        <p:spPr>
          <a:xfrm>
            <a:off x="1905000" y="1143000"/>
            <a:ext cx="184731" cy="369332"/>
          </a:xfrm>
          <a:prstGeom prst="rect">
            <a:avLst/>
          </a:prstGeom>
          <a:noFill/>
        </p:spPr>
        <p:txBody>
          <a:bodyPr wrap="none" rtlCol="0">
            <a:spAutoFit/>
          </a:bodyPr>
          <a:lstStyle/>
          <a:p>
            <a:endParaRPr lang="en-US" dirty="0">
              <a:solidFill>
                <a:srgbClr val="FFFF00"/>
              </a:solidFill>
            </a:endParaRPr>
          </a:p>
        </p:txBody>
      </p:sp>
      <p:sp>
        <p:nvSpPr>
          <p:cNvPr id="9" name="TextBox 8"/>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17475"/>
            <a:r>
              <a:rPr lang="en-US" sz="1700" b="1" dirty="0">
                <a:solidFill>
                  <a:schemeClr val="bg1"/>
                </a:solidFill>
                <a:latin typeface="Gill Sans MT" panose="020B0502020104020203" pitchFamily="34" charset="0"/>
              </a:rPr>
              <a:t>Access to Naltrexone – Known Naltrexone Providers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8" t="19697" r="3632"/>
          <a:stretch/>
        </p:blipFill>
        <p:spPr bwMode="auto">
          <a:xfrm>
            <a:off x="685800" y="659613"/>
            <a:ext cx="7772400" cy="520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 xmlns:a16="http://schemas.microsoft.com/office/drawing/2014/main" id="{4A174CC2-FE59-4570-ABA6-56B1297F77D6}"/>
              </a:ext>
            </a:extLst>
          </p:cNvPr>
          <p:cNvSpPr txBox="1"/>
          <p:nvPr/>
        </p:nvSpPr>
        <p:spPr>
          <a:xfrm>
            <a:off x="685800" y="5131587"/>
            <a:ext cx="4572000" cy="609600"/>
          </a:xfrm>
          <a:prstGeom prst="rect">
            <a:avLst/>
          </a:prstGeom>
          <a:solidFill>
            <a:srgbClr val="FFFFFF"/>
          </a:solidFill>
        </p:spPr>
        <p:txBody>
          <a:bodyPr wrap="square" rtlCol="0">
            <a:spAutoFit/>
          </a:bodyPr>
          <a:lstStyle/>
          <a:p>
            <a:endParaRPr lang="en-US" dirty="0"/>
          </a:p>
        </p:txBody>
      </p:sp>
      <p:sp>
        <p:nvSpPr>
          <p:cNvPr id="10"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32</a:t>
            </a:fld>
            <a:endParaRPr lang="en-US" dirty="0">
              <a:latin typeface="+mj-lt"/>
            </a:endParaRPr>
          </a:p>
        </p:txBody>
      </p:sp>
    </p:spTree>
    <p:extLst>
      <p:ext uri="{BB962C8B-B14F-4D97-AF65-F5344CB8AC3E}">
        <p14:creationId xmlns:p14="http://schemas.microsoft.com/office/powerpoint/2010/main" val="326696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Standardization of Forms and Procedures</a:t>
            </a:r>
          </a:p>
        </p:txBody>
      </p:sp>
      <p:sp>
        <p:nvSpPr>
          <p:cNvPr id="4" name="Content Placeholder 5"/>
          <p:cNvSpPr txBox="1">
            <a:spLocks/>
          </p:cNvSpPr>
          <p:nvPr/>
        </p:nvSpPr>
        <p:spPr bwMode="auto">
          <a:xfrm>
            <a:off x="457200" y="2170324"/>
            <a:ext cx="8305800" cy="3163676"/>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223838" indent="-223838" eaLnBrk="1" hangingPunct="1">
              <a:spcAft>
                <a:spcPts val="600"/>
              </a:spcAft>
              <a:buSzPct val="100000"/>
              <a:buFont typeface="Arial" panose="020B0604020202020204" pitchFamily="34" charset="0"/>
              <a:buChar char="•"/>
              <a:defRPr/>
            </a:pPr>
            <a:r>
              <a:rPr lang="en-US" sz="1200" b="0" dirty="0">
                <a:solidFill>
                  <a:schemeClr val="bg1"/>
                </a:solidFill>
                <a:latin typeface="+mj-lt"/>
              </a:rPr>
              <a:t>Massachusetts Health and Hospitals Association (MHA), working with a representative group of providers, developed a proposed set of materials to help standardize the process for submitting patients’ medical information to the Courts for use during a Section 35 commitment hearing. Copies of the materials are available on</a:t>
            </a:r>
            <a:r>
              <a:rPr lang="en-US" sz="1200" b="0" dirty="0">
                <a:solidFill>
                  <a:prstClr val="white"/>
                </a:solidFill>
                <a:latin typeface="+mj-lt"/>
                <a:ea typeface="+mn-ea"/>
                <a:cs typeface="+mn-cs"/>
              </a:rPr>
              <a:t> the </a:t>
            </a:r>
            <a:r>
              <a:rPr lang="en-US" sz="1200" b="0" dirty="0">
                <a:solidFill>
                  <a:prstClr val="white"/>
                </a:solidFill>
                <a:latin typeface="+mj-lt"/>
                <a:ea typeface="+mn-ea"/>
                <a:cs typeface="+mn-cs"/>
                <a:hlinkClick r:id="rId3"/>
              </a:rPr>
              <a:t>Section 35 Commission’s webpage</a:t>
            </a:r>
            <a:r>
              <a:rPr lang="en-US" sz="1200" b="0" dirty="0">
                <a:solidFill>
                  <a:schemeClr val="bg1"/>
                </a:solidFill>
                <a:latin typeface="+mj-lt"/>
              </a:rPr>
              <a:t> and include the following: </a:t>
            </a:r>
          </a:p>
          <a:p>
            <a:pPr lvl="1" eaLnBrk="1" hangingPunct="1">
              <a:spcAft>
                <a:spcPts val="600"/>
              </a:spcAft>
              <a:buSzPct val="100000"/>
              <a:buFont typeface="Courier New" panose="02070309020205020404" pitchFamily="49" charset="0"/>
              <a:buChar char="o"/>
              <a:defRPr/>
            </a:pPr>
            <a:r>
              <a:rPr lang="en-US" sz="1200" b="0" dirty="0">
                <a:solidFill>
                  <a:schemeClr val="bg1"/>
                </a:solidFill>
                <a:latin typeface="+mj-lt"/>
              </a:rPr>
              <a:t>Affidavit letter issued by a physician that outlines the clinical support for the Section 35 petition. The affidavit letter would be attached to the existing Trial Court form: “Affidavit in Support of Petition for Commitment under </a:t>
            </a:r>
            <a:r>
              <a:rPr lang="en-US" sz="1200" b="0" dirty="0" err="1">
                <a:solidFill>
                  <a:schemeClr val="bg1"/>
                </a:solidFill>
                <a:latin typeface="+mj-lt"/>
              </a:rPr>
              <a:t>G.L</a:t>
            </a:r>
            <a:r>
              <a:rPr lang="en-US" sz="1200" b="0" dirty="0">
                <a:solidFill>
                  <a:schemeClr val="bg1"/>
                </a:solidFill>
                <a:latin typeface="+mj-lt"/>
              </a:rPr>
              <a:t>. c. 123, Section </a:t>
            </a:r>
            <a:r>
              <a:rPr lang="en-US" sz="1200" b="0" dirty="0" smtClean="0">
                <a:solidFill>
                  <a:schemeClr val="bg1"/>
                </a:solidFill>
                <a:latin typeface="+mj-lt"/>
              </a:rPr>
              <a:t>35” </a:t>
            </a:r>
            <a:r>
              <a:rPr lang="en-US" sz="1200" b="0" dirty="0">
                <a:solidFill>
                  <a:schemeClr val="bg1"/>
                </a:solidFill>
                <a:latin typeface="+mj-lt"/>
              </a:rPr>
              <a:t>(See Appendix E for copies of the Trial Court </a:t>
            </a:r>
            <a:r>
              <a:rPr lang="en-US" sz="1200" b="0" dirty="0" smtClean="0">
                <a:solidFill>
                  <a:schemeClr val="bg1"/>
                </a:solidFill>
                <a:latin typeface="+mj-lt"/>
              </a:rPr>
              <a:t>forms).</a:t>
            </a:r>
            <a:endParaRPr lang="en-US" sz="1200" b="0" dirty="0">
              <a:solidFill>
                <a:schemeClr val="bg1"/>
              </a:solidFill>
              <a:latin typeface="+mj-lt"/>
            </a:endParaRPr>
          </a:p>
          <a:p>
            <a:pPr lvl="1" eaLnBrk="1" hangingPunct="1">
              <a:spcAft>
                <a:spcPts val="600"/>
              </a:spcAft>
              <a:buSzPct val="100000"/>
              <a:buFont typeface="Courier New" panose="02070309020205020404" pitchFamily="49" charset="0"/>
              <a:buChar char="o"/>
              <a:defRPr/>
            </a:pPr>
            <a:r>
              <a:rPr lang="en-US" sz="1200" b="0" dirty="0">
                <a:solidFill>
                  <a:schemeClr val="bg1"/>
                </a:solidFill>
                <a:latin typeface="+mj-lt"/>
              </a:rPr>
              <a:t>Checklist of supporting clinical information for use by hospitals and physicians that outlines the minimum information and supporting documentation that should be included along with the affidavit letter.</a:t>
            </a:r>
          </a:p>
          <a:p>
            <a:pPr lvl="1" eaLnBrk="1" hangingPunct="1">
              <a:spcAft>
                <a:spcPts val="600"/>
              </a:spcAft>
              <a:buSzPct val="100000"/>
              <a:buFont typeface="Courier New" panose="02070309020205020404" pitchFamily="49" charset="0"/>
              <a:buChar char="o"/>
              <a:defRPr/>
            </a:pPr>
            <a:r>
              <a:rPr lang="en-US" sz="1200" b="0" dirty="0">
                <a:solidFill>
                  <a:schemeClr val="bg1"/>
                </a:solidFill>
                <a:latin typeface="+mj-lt"/>
              </a:rPr>
              <a:t>Privacy memorandum drafted by an outside counsel retained by MHA that outlines the federal and state legal protections that permit the disclosure of patients’ medical information to the Courts for use during a Section 35 commitment hearing.</a:t>
            </a:r>
          </a:p>
          <a:p>
            <a:pPr marL="223838" indent="-223838" eaLnBrk="1" hangingPunct="1">
              <a:buFont typeface="Arial" panose="020B0604020202020204" pitchFamily="34" charset="0"/>
              <a:buChar char="•"/>
              <a:defRPr/>
            </a:pPr>
            <a:r>
              <a:rPr lang="en-US" sz="1200" b="0" dirty="0">
                <a:solidFill>
                  <a:schemeClr val="bg1"/>
                </a:solidFill>
                <a:latin typeface="+mj-lt"/>
              </a:rPr>
              <a:t>Beginning in June 2019, MHA and DMH will coordinate to pilot the introduction of the affidavit and checklist with specific courts in the Commonwealth to ensure that the clinical information outlined in the documents is sufficient, whether additional information is needed to assist with care coordination during placement post-hearing, and to identify any potential gaps in the process.</a:t>
            </a:r>
          </a:p>
          <a:p>
            <a:pPr marL="223838" indent="-223838" eaLnBrk="1" hangingPunct="1">
              <a:buFont typeface="Arial" panose="020B0604020202020204" pitchFamily="34" charset="0"/>
              <a:buChar char="•"/>
              <a:defRPr/>
            </a:pPr>
            <a:r>
              <a:rPr lang="en-US" sz="1200" b="0" dirty="0">
                <a:solidFill>
                  <a:schemeClr val="bg1"/>
                </a:solidFill>
                <a:latin typeface="+mj-lt"/>
              </a:rPr>
              <a:t>Following the pilot program, MHA will coordinate with the Trial Courts and DMH to host a statewide educational webinar for providers to review the materials and process and discuss best practices based on the pilot program. The session may be recorded for the benefit of new hospital staff to ensure continuous understanding of the new standardized process and materials.</a:t>
            </a:r>
          </a:p>
        </p:txBody>
      </p:sp>
      <p:sp>
        <p:nvSpPr>
          <p:cNvPr id="5" name="TextBox 4"/>
          <p:cNvSpPr txBox="1"/>
          <p:nvPr/>
        </p:nvSpPr>
        <p:spPr>
          <a:xfrm>
            <a:off x="228600" y="762000"/>
            <a:ext cx="8534400" cy="1200329"/>
          </a:xfrm>
          <a:prstGeom prst="rect">
            <a:avLst/>
          </a:prstGeom>
          <a:solidFill>
            <a:schemeClr val="accent1">
              <a:lumMod val="20000"/>
              <a:lumOff val="80000"/>
            </a:schemeClr>
          </a:solidFill>
          <a:ln>
            <a:solidFill>
              <a:schemeClr val="bg1"/>
            </a:solidFill>
          </a:ln>
        </p:spPr>
        <p:txBody>
          <a:bodyPr wrap="square" rtlCol="0">
            <a:spAutoFit/>
          </a:bodyPr>
          <a:lstStyle/>
          <a:p>
            <a:r>
              <a:rPr lang="en-US" sz="1200" i="1" dirty="0"/>
              <a:t>The Commission is charged with evaluating and developing a proposal for a consistent statewide standard for the medical review of individuals who are involuntarily committed due to an alcohol or substance use disorder pursuant to Section 35 of Chapter 123 of the General Laws, including, but not limited to, developing: </a:t>
            </a:r>
          </a:p>
          <a:p>
            <a:pPr marL="228600" indent="-228600">
              <a:buAutoNum type="arabicParenR"/>
            </a:pPr>
            <a:r>
              <a:rPr lang="en-US" sz="1200" i="1" dirty="0"/>
              <a:t>a proposed standardized form and criteria for releasing medical information for use in a commitment hearing under said Section 35 of said Chapter 123 that is in compliance with federal and state privacy requirements, and</a:t>
            </a:r>
          </a:p>
          <a:p>
            <a:pPr marL="228600" indent="-228600">
              <a:buAutoNum type="arabicParenR"/>
            </a:pPr>
            <a:r>
              <a:rPr lang="en-US" sz="1200" i="1" dirty="0"/>
              <a:t>criteria and guidance to medical staff about filing a petition under said Section 35 of said Chapter 123</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33</a:t>
            </a:fld>
            <a:endParaRPr lang="en-US" dirty="0">
              <a:latin typeface="+mj-lt"/>
            </a:endParaRPr>
          </a:p>
        </p:txBody>
      </p:sp>
    </p:spTree>
    <p:extLst>
      <p:ext uri="{BB962C8B-B14F-4D97-AF65-F5344CB8AC3E}">
        <p14:creationId xmlns:p14="http://schemas.microsoft.com/office/powerpoint/2010/main" val="139686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2512366"/>
            <a:ext cx="2057400" cy="461665"/>
          </a:xfrm>
          <a:prstGeom prst="rect">
            <a:avLst/>
          </a:prstGeom>
          <a:noFill/>
        </p:spPr>
        <p:txBody>
          <a:bodyPr wrap="square" rtlCol="0">
            <a:spAutoFit/>
          </a:bodyPr>
          <a:lstStyle/>
          <a:p>
            <a:pPr algn="ctr"/>
            <a:r>
              <a:rPr lang="en-US" sz="2400" b="1" dirty="0">
                <a:solidFill>
                  <a:schemeClr val="bg1"/>
                </a:solidFill>
              </a:rPr>
              <a:t>Appendices</a:t>
            </a:r>
          </a:p>
        </p:txBody>
      </p:sp>
      <p:sp>
        <p:nvSpPr>
          <p:cNvPr id="4"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34</a:t>
            </a:fld>
            <a:endParaRPr lang="en-US" dirty="0">
              <a:latin typeface="+mj-lt"/>
            </a:endParaRPr>
          </a:p>
        </p:txBody>
      </p:sp>
    </p:spTree>
    <p:extLst>
      <p:ext uri="{BB962C8B-B14F-4D97-AF65-F5344CB8AC3E}">
        <p14:creationId xmlns:p14="http://schemas.microsoft.com/office/powerpoint/2010/main" val="1658043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533400" y="838200"/>
            <a:ext cx="8229599" cy="4953000"/>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marR="0" lvl="0" indent="0" algn="l" defTabSz="914400" rtl="0" eaLnBrk="0" fontAlgn="base" latinLnBrk="0" hangingPunct="0">
              <a:lnSpc>
                <a:spcPct val="100000"/>
              </a:lnSpc>
              <a:spcBef>
                <a:spcPct val="0"/>
              </a:spcBef>
              <a:spcAft>
                <a:spcPts val="1200"/>
              </a:spcAft>
              <a:buClrTx/>
              <a:buSzPct val="80000"/>
              <a:buFont typeface="Wingdings" pitchFamily="2" charset="2"/>
              <a:buNone/>
              <a:tabLst/>
              <a:defRPr/>
            </a:pPr>
            <a:r>
              <a:rPr kumimoji="0" lang="en-US" sz="900" i="0" u="none" strike="noStrike" kern="0" cap="none" spc="0" normalizeH="0" baseline="0" noProof="0" dirty="0">
                <a:ln>
                  <a:noFill/>
                </a:ln>
                <a:solidFill>
                  <a:schemeClr val="bg1"/>
                </a:solidFill>
                <a:effectLst/>
                <a:uLnTx/>
                <a:uFillTx/>
                <a:latin typeface="+mj-lt"/>
              </a:rPr>
              <a:t>CHAPTER 208, SECTION 104 OF THE ACTS OF 2018</a:t>
            </a:r>
          </a:p>
          <a:p>
            <a:pPr marL="0" lvl="0" indent="0">
              <a:spcAft>
                <a:spcPts val="0"/>
              </a:spcAft>
              <a:buNone/>
              <a:defRPr/>
            </a:pPr>
            <a:r>
              <a:rPr lang="en-US" sz="900" b="0" kern="0" dirty="0">
                <a:solidFill>
                  <a:schemeClr val="bg1"/>
                </a:solidFill>
                <a:latin typeface="+mj-lt"/>
              </a:rPr>
              <a:t>There shall be a section 35 involuntary commitment commission to study the efficacy of involuntary inpatient treatment for non-court involved individuals diagnosed with substance use disorder. The commission shall:</a:t>
            </a:r>
          </a:p>
          <a:p>
            <a:pPr marL="0" lvl="0" indent="0">
              <a:spcAft>
                <a:spcPts val="0"/>
              </a:spcAft>
              <a:buNone/>
              <a:defRPr/>
            </a:pPr>
            <a:endParaRPr lang="en-US" sz="900" b="0" kern="0" dirty="0">
              <a:solidFill>
                <a:schemeClr val="bg1"/>
              </a:solidFill>
              <a:latin typeface="+mj-lt"/>
            </a:endParaRPr>
          </a:p>
          <a:p>
            <a:pPr marL="228600" lvl="0" indent="-228600">
              <a:spcAft>
                <a:spcPts val="0"/>
              </a:spcAft>
              <a:buFont typeface="+mj-lt"/>
              <a:buAutoNum type="alphaLcParenR"/>
              <a:defRPr/>
            </a:pPr>
            <a:r>
              <a:rPr lang="en-US" sz="900" b="0" kern="0" dirty="0">
                <a:solidFill>
                  <a:schemeClr val="bg1"/>
                </a:solidFill>
                <a:latin typeface="+mj-lt"/>
              </a:rPr>
              <a:t>review medical literature and expert opinions on the long-term relapse rates of individuals diagnosed with substance use disorder following involuntary inpatient treatment including:</a:t>
            </a:r>
          </a:p>
          <a:p>
            <a:pPr marL="517525" lvl="0" indent="-114300">
              <a:spcAft>
                <a:spcPts val="0"/>
              </a:spcAft>
              <a:buFont typeface="+mj-lt"/>
              <a:buAutoNum type="arabicParenR"/>
              <a:defRPr/>
            </a:pPr>
            <a:r>
              <a:rPr lang="en-US" sz="900" b="0" kern="0" dirty="0">
                <a:solidFill>
                  <a:schemeClr val="bg1"/>
                </a:solidFill>
                <a:latin typeface="+mj-lt"/>
              </a:rPr>
              <a:t>the differences in outcomes for coerced and non-coerced patients</a:t>
            </a:r>
          </a:p>
          <a:p>
            <a:pPr marL="517525" lvl="0" indent="-114300">
              <a:spcAft>
                <a:spcPts val="0"/>
              </a:spcAft>
              <a:buFont typeface="+mj-lt"/>
              <a:buAutoNum type="arabicParenR"/>
              <a:defRPr/>
            </a:pPr>
            <a:r>
              <a:rPr lang="en-US" sz="900" b="0" kern="0" dirty="0">
                <a:solidFill>
                  <a:schemeClr val="bg1"/>
                </a:solidFill>
                <a:latin typeface="+mj-lt"/>
              </a:rPr>
              <a:t>any potential increased risk of an individual suffering a fatal overdose following a period of involuntary treatment,</a:t>
            </a:r>
          </a:p>
          <a:p>
            <a:pPr marL="517525" lvl="0" indent="-114300">
              <a:spcAft>
                <a:spcPts val="0"/>
              </a:spcAft>
              <a:buFont typeface="+mj-lt"/>
              <a:buAutoNum type="arabicParenR"/>
              <a:defRPr/>
            </a:pPr>
            <a:r>
              <a:rPr lang="en-US" sz="900" b="0" kern="0" dirty="0">
                <a:solidFill>
                  <a:schemeClr val="bg1"/>
                </a:solidFill>
                <a:latin typeface="+mj-lt"/>
              </a:rPr>
              <a:t>medical literature on length of time necessary for detoxification of opioids and recommended time following detoxification to begin medication-assisted treatment,</a:t>
            </a:r>
          </a:p>
          <a:p>
            <a:pPr marL="517525" lvl="0" indent="-114300">
              <a:spcAft>
                <a:spcPts val="0"/>
              </a:spcAft>
              <a:buFont typeface="+mj-lt"/>
              <a:buAutoNum type="arabicParenR"/>
              <a:defRPr/>
            </a:pPr>
            <a:r>
              <a:rPr lang="en-US" sz="900" b="0" kern="0" dirty="0">
                <a:solidFill>
                  <a:schemeClr val="bg1"/>
                </a:solidFill>
                <a:latin typeface="+mj-lt"/>
              </a:rPr>
              <a:t>the legal implications of holding a non-court involved individual who is diagnosed with substance use disorder but is no longer under the influence of substances,</a:t>
            </a:r>
          </a:p>
          <a:p>
            <a:pPr marL="517525" lvl="0" indent="-114300">
              <a:spcAft>
                <a:spcPts val="0"/>
              </a:spcAft>
              <a:buFont typeface="+mj-lt"/>
              <a:buAutoNum type="arabicParenR"/>
              <a:defRPr/>
            </a:pPr>
            <a:r>
              <a:rPr lang="en-US" sz="900" b="0" kern="0" dirty="0">
                <a:solidFill>
                  <a:schemeClr val="bg1"/>
                </a:solidFill>
                <a:latin typeface="+mj-lt"/>
              </a:rPr>
              <a:t>whether the current capacity, including acute treatment services, clinical stabilization services, transitional support services and recovery homes, is sufficient to treat individuals seeking voluntary treatment for substance use disorder</a:t>
            </a:r>
          </a:p>
          <a:p>
            <a:pPr marL="517525" lvl="0" indent="-114300">
              <a:spcAft>
                <a:spcPts val="0"/>
              </a:spcAft>
              <a:buFont typeface="+mj-lt"/>
              <a:buAutoNum type="arabicParenR"/>
              <a:defRPr/>
            </a:pPr>
            <a:r>
              <a:rPr lang="en-US" sz="900" b="0" kern="0" dirty="0">
                <a:solidFill>
                  <a:schemeClr val="bg1"/>
                </a:solidFill>
                <a:latin typeface="+mj-lt"/>
              </a:rPr>
              <a:t>the availability of other treatments for substance use disorder, including those treatments used in less restrictive settings, and</a:t>
            </a:r>
          </a:p>
          <a:p>
            <a:pPr marL="517525" lvl="0" indent="-114300">
              <a:spcAft>
                <a:spcPts val="0"/>
              </a:spcAft>
              <a:buFont typeface="+mj-lt"/>
              <a:buAutoNum type="arabicParenR"/>
              <a:defRPr/>
            </a:pPr>
            <a:r>
              <a:rPr lang="en-US" sz="900" b="0" kern="0" dirty="0">
                <a:solidFill>
                  <a:schemeClr val="bg1"/>
                </a:solidFill>
                <a:latin typeface="+mj-lt"/>
              </a:rPr>
              <a:t>the effectiveness of the existing involuntary commitment procedures pursuant to section 35 of chapter 123 of the General Laws at reducing long-term relapse rates; and</a:t>
            </a:r>
          </a:p>
          <a:p>
            <a:pPr marL="285750" lvl="0" indent="-285750">
              <a:spcAft>
                <a:spcPts val="0"/>
              </a:spcAft>
              <a:buFont typeface="Wingdings" pitchFamily="2" charset="2"/>
              <a:buAutoNum type="romanLcParenBoth"/>
              <a:defRPr/>
            </a:pPr>
            <a:endParaRPr lang="en-US" sz="900" b="0" kern="0" dirty="0">
              <a:solidFill>
                <a:schemeClr val="bg1"/>
              </a:solidFill>
              <a:latin typeface="+mj-lt"/>
            </a:endParaRPr>
          </a:p>
          <a:p>
            <a:pPr marL="228600" lvl="0" indent="-228600">
              <a:spcAft>
                <a:spcPts val="0"/>
              </a:spcAft>
              <a:buFont typeface="+mj-lt"/>
              <a:buAutoNum type="alphaLcParenR" startAt="2"/>
              <a:defRPr/>
            </a:pPr>
            <a:r>
              <a:rPr lang="en-US" sz="900" b="0" kern="0" dirty="0">
                <a:solidFill>
                  <a:schemeClr val="bg1"/>
                </a:solidFill>
                <a:latin typeface="+mj-lt"/>
              </a:rPr>
              <a:t>evaluate and develop a proposal for a consistent statewide standard for the medical review of individuals who are involuntarily committed due to an alcohol or substance use disorder pursuant to section 35 of chapter 123 of the General Laws, including, but not limited to, developing:</a:t>
            </a:r>
          </a:p>
          <a:p>
            <a:pPr marL="511175" lvl="1" indent="-111125">
              <a:spcAft>
                <a:spcPts val="0"/>
              </a:spcAft>
              <a:buSzPct val="80000"/>
              <a:buFont typeface="+mj-lt"/>
              <a:buAutoNum type="arabicParenR"/>
              <a:defRPr/>
            </a:pPr>
            <a:r>
              <a:rPr lang="en-US" sz="900" b="0" kern="0" dirty="0">
                <a:solidFill>
                  <a:schemeClr val="bg1"/>
                </a:solidFill>
                <a:latin typeface="+mj-lt"/>
              </a:rPr>
              <a:t>a proposed standardized form and criteria for releasing medical information for use in a commitment hearing under said section 35 of said chapter 123 that is in compliance with federal and state privacy requirements, and </a:t>
            </a:r>
          </a:p>
          <a:p>
            <a:pPr marL="511175" lvl="1" indent="-111125">
              <a:spcAft>
                <a:spcPts val="0"/>
              </a:spcAft>
              <a:buSzPct val="80000"/>
              <a:buFont typeface="+mj-lt"/>
              <a:buAutoNum type="arabicParenR"/>
              <a:defRPr/>
            </a:pPr>
            <a:r>
              <a:rPr lang="en-US" sz="900" b="0" kern="0" dirty="0">
                <a:solidFill>
                  <a:schemeClr val="bg1"/>
                </a:solidFill>
                <a:latin typeface="+mj-lt"/>
              </a:rPr>
              <a:t>criteria and guidance to medical staff about filing a petition under said section 35 of said chapter 123.</a:t>
            </a:r>
          </a:p>
          <a:p>
            <a:pPr marL="285750" lvl="0" indent="-285750">
              <a:spcAft>
                <a:spcPts val="0"/>
              </a:spcAft>
              <a:buFont typeface="Wingdings" pitchFamily="2" charset="2"/>
              <a:buAutoNum type="romanLcParenBoth"/>
              <a:defRPr/>
            </a:pPr>
            <a:endParaRPr lang="en-US" sz="900" b="0" kern="0" dirty="0">
              <a:solidFill>
                <a:schemeClr val="bg1"/>
              </a:solidFill>
              <a:latin typeface="+mj-lt"/>
            </a:endParaRPr>
          </a:p>
          <a:p>
            <a:pPr marL="0" lvl="0" indent="0">
              <a:spcAft>
                <a:spcPts val="0"/>
              </a:spcAft>
              <a:buNone/>
              <a:defRPr/>
            </a:pPr>
            <a:r>
              <a:rPr lang="en-US" sz="900" b="0" kern="0" dirty="0">
                <a:solidFill>
                  <a:schemeClr val="bg1"/>
                </a:solidFill>
                <a:latin typeface="+mj-lt"/>
              </a:rPr>
              <a:t>The commission shall consist of: the secretary of health and human services or a designee, who shall serve as chair; the house and senate chairs of the joint committee on mental health, substance use and recovery or their designees; the house and senate chairs of the joint committee on judiciary or their designees; the minority leader of the house or a designee; the minority leader of the senate or a designee; 1 representative of an academic institution appointed by the speaker of the house; 1 representative of an academic institution appointed by the senate president; the chief justice of the trial court or a designee; the commissioner of the department of mental health or a designee; the commissioner of the department of public health or a designee; the director of the office of health equity in the department of public health; an addiction expert with experience in federal and state policy on substance use disorder; and 1 representative from each of the following organizations: Massachusetts Organization for Addiction Recovery, Inc.; The Boston Health Care for the Homeless Program, Inc.; Massachusetts Nurses Association; the Massachusetts Association of Advanced Practice Psychiatric Nurses; the Massachusetts chapter of the National Association of Social Workers, Inc.; American Civil Liberties Union of Massachusetts, Inc.; the committee for public counsel services; Massachusetts Health &amp; Hospital Association, Inc.; the Massachusetts Psychological Association, Inc.; Massachusetts Medical Society; Massachusetts Psychiatric Society, Inc.; Massachusetts College of Emergency Physicians, Inc.; Massachusetts Society of Addiction Medicine, Inc.; Association for Behavioral Healthcare, Inc.; and Massachusetts Association of Behavioral Health Systems, Inc.</a:t>
            </a:r>
          </a:p>
          <a:p>
            <a:pPr marL="0" lvl="0" indent="0">
              <a:spcAft>
                <a:spcPts val="0"/>
              </a:spcAft>
              <a:buNone/>
              <a:defRPr/>
            </a:pPr>
            <a:endParaRPr lang="en-US" sz="900" b="0" kern="0" dirty="0">
              <a:solidFill>
                <a:schemeClr val="bg1"/>
              </a:solidFill>
              <a:latin typeface="+mj-lt"/>
            </a:endParaRPr>
          </a:p>
          <a:p>
            <a:pPr marL="0" lvl="0" indent="0">
              <a:spcAft>
                <a:spcPts val="0"/>
              </a:spcAft>
              <a:buNone/>
              <a:defRPr/>
            </a:pPr>
            <a:r>
              <a:rPr lang="en-US" sz="900" b="0" kern="0" dirty="0">
                <a:solidFill>
                  <a:schemeClr val="bg1"/>
                </a:solidFill>
                <a:latin typeface="+mj-lt"/>
              </a:rPr>
              <a:t>The commission shall file recommendations, including any proposed legislation, with the clerks of the house of representatives and the senate not later July 1, 2019.</a:t>
            </a:r>
            <a:endParaRPr kumimoji="0" lang="en-US" sz="900" b="1" i="0" u="none" strike="noStrike" kern="0" cap="none" spc="0" normalizeH="0" baseline="0" noProof="0" dirty="0">
              <a:ln>
                <a:noFill/>
              </a:ln>
              <a:solidFill>
                <a:schemeClr val="bg1"/>
              </a:solidFill>
              <a:effectLst/>
              <a:uLnTx/>
              <a:uFillTx/>
              <a:latin typeface="+mj-lt"/>
            </a:endParaRPr>
          </a:p>
        </p:txBody>
      </p:sp>
      <p:sp>
        <p:nvSpPr>
          <p:cNvPr id="4" name="TextBox 3"/>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A – Legislative Mandate</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35</a:t>
            </a:fld>
            <a:endParaRPr lang="en-US" dirty="0">
              <a:latin typeface="+mj-lt"/>
            </a:endParaRPr>
          </a:p>
        </p:txBody>
      </p:sp>
    </p:spTree>
    <p:extLst>
      <p:ext uri="{BB962C8B-B14F-4D97-AF65-F5344CB8AC3E}">
        <p14:creationId xmlns:p14="http://schemas.microsoft.com/office/powerpoint/2010/main" val="647521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992074004"/>
              </p:ext>
            </p:extLst>
          </p:nvPr>
        </p:nvGraphicFramePr>
        <p:xfrm>
          <a:off x="609600" y="762003"/>
          <a:ext cx="8229600" cy="5266944"/>
        </p:xfrm>
        <a:graphic>
          <a:graphicData uri="http://schemas.openxmlformats.org/drawingml/2006/table">
            <a:tbl>
              <a:tblPr firstRow="1" firstCol="1" bandRow="1">
                <a:tableStyleId>{9D7B26C5-4107-4FEC-AEDC-1716B250A1EF}</a:tableStyleId>
              </a:tblPr>
              <a:tblGrid>
                <a:gridCol w="2819400">
                  <a:extLst>
                    <a:ext uri="{9D8B030D-6E8A-4147-A177-3AD203B41FA5}">
                      <a16:colId xmlns="" xmlns:a16="http://schemas.microsoft.com/office/drawing/2014/main" val="20000"/>
                    </a:ext>
                  </a:extLst>
                </a:gridCol>
                <a:gridCol w="5410200">
                  <a:extLst>
                    <a:ext uri="{9D8B030D-6E8A-4147-A177-3AD203B41FA5}">
                      <a16:colId xmlns="" xmlns:a16="http://schemas.microsoft.com/office/drawing/2014/main" val="20001"/>
                    </a:ext>
                  </a:extLst>
                </a:gridCol>
              </a:tblGrid>
              <a:tr h="329184">
                <a:tc>
                  <a:txBody>
                    <a:bodyPr/>
                    <a:lstStyle/>
                    <a:p>
                      <a:pPr marL="0" marR="0">
                        <a:lnSpc>
                          <a:spcPct val="115000"/>
                        </a:lnSpc>
                        <a:spcBef>
                          <a:spcPts val="0"/>
                        </a:spcBef>
                        <a:spcAft>
                          <a:spcPts val="0"/>
                        </a:spcAft>
                      </a:pPr>
                      <a:r>
                        <a:rPr lang="en-US" sz="1200" dirty="0">
                          <a:solidFill>
                            <a:schemeClr val="bg1"/>
                          </a:solidFill>
                          <a:effectLst/>
                          <a:latin typeface="Gill Sans MT" panose="020B0502020104020203" pitchFamily="34" charset="0"/>
                        </a:rPr>
                        <a:t>Name</a:t>
                      </a:r>
                      <a:endParaRPr lang="en-US" sz="1200" dirty="0">
                        <a:solidFill>
                          <a:schemeClr val="bg1"/>
                        </a:solidFill>
                        <a:effectLst/>
                        <a:latin typeface="Gill Sans MT" panose="020B0502020104020203" pitchFamily="34" charset="0"/>
                        <a:ea typeface="Calibri"/>
                        <a:cs typeface="Times New Roman"/>
                      </a:endParaRPr>
                    </a:p>
                  </a:txBody>
                  <a:tcPr marL="73025" marR="73025" marT="0" marB="0" anchor="ctr"/>
                </a:tc>
                <a:tc>
                  <a:txBody>
                    <a:bodyPr/>
                    <a:lstStyle/>
                    <a:p>
                      <a:pPr marL="0" marR="0">
                        <a:lnSpc>
                          <a:spcPct val="115000"/>
                        </a:lnSpc>
                        <a:spcBef>
                          <a:spcPts val="0"/>
                        </a:spcBef>
                        <a:spcAft>
                          <a:spcPts val="0"/>
                        </a:spcAft>
                      </a:pPr>
                      <a:r>
                        <a:rPr lang="en-US" sz="1200" dirty="0">
                          <a:solidFill>
                            <a:schemeClr val="bg1"/>
                          </a:solidFill>
                          <a:effectLst/>
                          <a:latin typeface="Gill Sans MT" panose="020B0502020104020203" pitchFamily="34" charset="0"/>
                        </a:rPr>
                        <a:t>Title / Affiliation</a:t>
                      </a:r>
                      <a:endParaRPr lang="en-US" sz="120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00"/>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rPr>
                        <a:t>Marylou Sudders (Chair)</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rPr>
                        <a:t>Secretary, Executive Office of Health and Human Services, Massachusetts</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01"/>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Ruth B. Balser, PhD</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Massachusetts State Representative</a:t>
                      </a:r>
                    </a:p>
                  </a:txBody>
                  <a:tcPr marL="73025" marR="73025" marT="0" marB="0" anchor="ctr"/>
                </a:tc>
                <a:extLst>
                  <a:ext uri="{0D108BD9-81ED-4DB2-BD59-A6C34878D82A}">
                    <a16:rowId xmlns="" xmlns:a16="http://schemas.microsoft.com/office/drawing/2014/main" val="10007"/>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Leo Beletsky,</a:t>
                      </a:r>
                      <a:r>
                        <a:rPr lang="en-US" sz="1100" b="0" baseline="0" dirty="0">
                          <a:solidFill>
                            <a:schemeClr val="bg1"/>
                          </a:solidFill>
                          <a:effectLst/>
                          <a:latin typeface="Gill Sans MT" panose="020B0502020104020203" pitchFamily="34" charset="0"/>
                          <a:ea typeface="Calibri"/>
                          <a:cs typeface="Times New Roman"/>
                        </a:rPr>
                        <a:t> JD, MPH</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Associate Professor of Law and Health Sciences, Northeastern University</a:t>
                      </a:r>
                    </a:p>
                  </a:txBody>
                  <a:tcPr marL="73025" marR="73025" marT="0" marB="0" anchor="ctr"/>
                </a:tc>
                <a:extLst>
                  <a:ext uri="{0D108BD9-81ED-4DB2-BD59-A6C34878D82A}">
                    <a16:rowId xmlns="" xmlns:a16="http://schemas.microsoft.com/office/drawing/2014/main" val="10002"/>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Kristin Beville, </a:t>
                      </a:r>
                      <a:r>
                        <a:rPr lang="en-US" sz="1100" b="0" dirty="0" err="1">
                          <a:solidFill>
                            <a:schemeClr val="bg1"/>
                          </a:solidFill>
                          <a:effectLst/>
                          <a:latin typeface="Gill Sans MT" panose="020B0502020104020203" pitchFamily="34" charset="0"/>
                          <a:ea typeface="Calibri"/>
                          <a:cs typeface="Times New Roman"/>
                        </a:rPr>
                        <a:t>MSW</a:t>
                      </a:r>
                      <a:r>
                        <a:rPr lang="en-US" sz="1100" b="0" dirty="0">
                          <a:solidFill>
                            <a:schemeClr val="bg1"/>
                          </a:solidFill>
                          <a:effectLst/>
                          <a:latin typeface="Gill Sans MT" panose="020B0502020104020203" pitchFamily="34" charset="0"/>
                          <a:ea typeface="Calibri"/>
                          <a:cs typeface="Times New Roman"/>
                        </a:rPr>
                        <a:t>, LICSW, MPH</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Director, Department of Social Work, McLean Hospital</a:t>
                      </a:r>
                    </a:p>
                  </a:txBody>
                  <a:tcPr marL="73025" marR="73025" marT="0" marB="0" anchor="ctr"/>
                </a:tc>
                <a:extLst>
                  <a:ext uri="{0D108BD9-81ED-4DB2-BD59-A6C34878D82A}">
                    <a16:rowId xmlns="" xmlns:a16="http://schemas.microsoft.com/office/drawing/2014/main" val="10011"/>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rPr>
                        <a:t>Monica Bharel, MD, MPH</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rPr>
                        <a:t>Commissioner, Massachusetts Department of Public Health</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03"/>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William N. Brownsberger</a:t>
                      </a:r>
                    </a:p>
                  </a:txBody>
                  <a:tcPr marL="73025" marR="73025"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100" b="0" dirty="0">
                          <a:solidFill>
                            <a:schemeClr val="bg1"/>
                          </a:solidFill>
                          <a:effectLst/>
                          <a:latin typeface="Gill Sans MT" panose="020B0502020104020203" pitchFamily="34" charset="0"/>
                        </a:rPr>
                        <a:t>Massachusetts State Senator</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13"/>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Hon. Paula M. Carey</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Chief Justice,</a:t>
                      </a:r>
                      <a:r>
                        <a:rPr lang="en-US" sz="1100" b="0" baseline="0" dirty="0">
                          <a:solidFill>
                            <a:schemeClr val="bg1"/>
                          </a:solidFill>
                          <a:effectLst/>
                          <a:latin typeface="Gill Sans MT" panose="020B0502020104020203" pitchFamily="34" charset="0"/>
                          <a:ea typeface="Calibri"/>
                          <a:cs typeface="Times New Roman"/>
                        </a:rPr>
                        <a:t> </a:t>
                      </a:r>
                      <a:r>
                        <a:rPr lang="en-US" sz="1100" b="0" dirty="0">
                          <a:solidFill>
                            <a:schemeClr val="bg1"/>
                          </a:solidFill>
                          <a:effectLst/>
                          <a:latin typeface="Gill Sans MT" panose="020B0502020104020203" pitchFamily="34" charset="0"/>
                          <a:ea typeface="Calibri"/>
                          <a:cs typeface="Times New Roman"/>
                        </a:rPr>
                        <a:t>Trial Court</a:t>
                      </a:r>
                    </a:p>
                  </a:txBody>
                  <a:tcPr marL="73025" marR="73025" marT="0" marB="0" anchor="ctr"/>
                </a:tc>
                <a:extLst>
                  <a:ext uri="{0D108BD9-81ED-4DB2-BD59-A6C34878D82A}">
                    <a16:rowId xmlns="" xmlns:a16="http://schemas.microsoft.com/office/drawing/2014/main" val="10004"/>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Alain A. Chaoui, MD</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rPr>
                        <a:t>President, Massachusetts Medical Society</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05"/>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Nancy Connolly, </a:t>
                      </a:r>
                      <a:r>
                        <a:rPr lang="en-US" sz="1100" b="0" dirty="0" err="1">
                          <a:solidFill>
                            <a:schemeClr val="bg1"/>
                          </a:solidFill>
                          <a:effectLst/>
                          <a:latin typeface="Gill Sans MT" panose="020B0502020104020203" pitchFamily="34" charset="0"/>
                          <a:ea typeface="Calibri"/>
                          <a:cs typeface="Times New Roman"/>
                        </a:rPr>
                        <a:t>PsyD</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rPr>
                        <a:t>Assistant Commissioner, Massachusetts Department of Mental Health</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06"/>
                  </a:ext>
                </a:extLst>
              </a:tr>
              <a:tr h="329184">
                <a:tc>
                  <a:txBody>
                    <a:bodyPr/>
                    <a:lstStyle/>
                    <a:p>
                      <a:pPr marL="0" marR="0">
                        <a:lnSpc>
                          <a:spcPct val="115000"/>
                        </a:lnSpc>
                        <a:spcBef>
                          <a:spcPts val="0"/>
                        </a:spcBef>
                        <a:spcAft>
                          <a:spcPts val="0"/>
                        </a:spcAft>
                      </a:pPr>
                      <a:r>
                        <a:rPr lang="en-US" sz="1100" b="0" dirty="0" err="1">
                          <a:solidFill>
                            <a:schemeClr val="bg1"/>
                          </a:solidFill>
                          <a:effectLst/>
                          <a:latin typeface="Gill Sans MT" panose="020B0502020104020203" pitchFamily="34" charset="0"/>
                          <a:ea typeface="Calibri"/>
                          <a:cs typeface="Times New Roman"/>
                        </a:rPr>
                        <a:t>Vicker</a:t>
                      </a:r>
                      <a:r>
                        <a:rPr lang="en-US" sz="1100" b="0" dirty="0">
                          <a:solidFill>
                            <a:schemeClr val="bg1"/>
                          </a:solidFill>
                          <a:effectLst/>
                          <a:latin typeface="Gill Sans MT" panose="020B0502020104020203" pitchFamily="34" charset="0"/>
                          <a:ea typeface="Calibri"/>
                          <a:cs typeface="Times New Roman"/>
                        </a:rPr>
                        <a:t> V. </a:t>
                      </a:r>
                      <a:r>
                        <a:rPr lang="en-US" sz="1100" b="0">
                          <a:solidFill>
                            <a:schemeClr val="bg1"/>
                          </a:solidFill>
                          <a:effectLst/>
                          <a:latin typeface="Gill Sans MT" panose="020B0502020104020203" pitchFamily="34" charset="0"/>
                          <a:ea typeface="Calibri"/>
                          <a:cs typeface="Times New Roman"/>
                        </a:rPr>
                        <a:t>DiGravio III</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President/CEO, Association for Behavioral Health</a:t>
                      </a:r>
                    </a:p>
                  </a:txBody>
                  <a:tcPr marL="73025" marR="73025" marT="0" marB="0" anchor="ctr"/>
                </a:tc>
                <a:extLst>
                  <a:ext uri="{0D108BD9-81ED-4DB2-BD59-A6C34878D82A}">
                    <a16:rowId xmlns="" xmlns:a16="http://schemas.microsoft.com/office/drawing/2014/main" val="10008"/>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Michael J. Finn</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Massachusetts State Representative</a:t>
                      </a:r>
                    </a:p>
                  </a:txBody>
                  <a:tcPr marL="73025" marR="73025" marT="0" marB="0" anchor="ctr"/>
                </a:tc>
                <a:extLst>
                  <a:ext uri="{0D108BD9-81ED-4DB2-BD59-A6C34878D82A}">
                    <a16:rowId xmlns="" xmlns:a16="http://schemas.microsoft.com/office/drawing/2014/main" val="10014"/>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Marcia Fowler</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CEO, </a:t>
                      </a:r>
                      <a:r>
                        <a:rPr lang="en-US" sz="1100" b="0" dirty="0" err="1">
                          <a:solidFill>
                            <a:schemeClr val="bg1"/>
                          </a:solidFill>
                          <a:effectLst/>
                          <a:latin typeface="Gill Sans MT" panose="020B0502020104020203" pitchFamily="34" charset="0"/>
                          <a:ea typeface="Calibri"/>
                          <a:cs typeface="Times New Roman"/>
                        </a:rPr>
                        <a:t>Bournewood</a:t>
                      </a:r>
                      <a:r>
                        <a:rPr lang="en-US" sz="1100" b="0" dirty="0">
                          <a:solidFill>
                            <a:schemeClr val="bg1"/>
                          </a:solidFill>
                          <a:effectLst/>
                          <a:latin typeface="Gill Sans MT" panose="020B0502020104020203" pitchFamily="34" charset="0"/>
                          <a:ea typeface="Calibri"/>
                          <a:cs typeface="Times New Roman"/>
                        </a:rPr>
                        <a:t> Health Systems</a:t>
                      </a:r>
                    </a:p>
                  </a:txBody>
                  <a:tcPr marL="73025" marR="73025" marT="0" marB="0" anchor="ctr"/>
                </a:tc>
                <a:extLst>
                  <a:ext uri="{0D108BD9-81ED-4DB2-BD59-A6C34878D82A}">
                    <a16:rowId xmlns="" xmlns:a16="http://schemas.microsoft.com/office/drawing/2014/main" val="10009"/>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Maryanne Frangules</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Executive Director, Massachusetts</a:t>
                      </a:r>
                      <a:r>
                        <a:rPr lang="en-US" sz="1100" b="0" baseline="0" dirty="0">
                          <a:solidFill>
                            <a:schemeClr val="bg1"/>
                          </a:solidFill>
                          <a:effectLst/>
                          <a:latin typeface="Gill Sans MT" panose="020B0502020104020203" pitchFamily="34" charset="0"/>
                          <a:ea typeface="Calibri"/>
                          <a:cs typeface="Times New Roman"/>
                        </a:rPr>
                        <a:t> </a:t>
                      </a:r>
                      <a:r>
                        <a:rPr lang="en-US" sz="1100" b="0" dirty="0">
                          <a:solidFill>
                            <a:schemeClr val="bg1"/>
                          </a:solidFill>
                          <a:effectLst/>
                          <a:latin typeface="Gill Sans MT" panose="020B0502020104020203" pitchFamily="34" charset="0"/>
                          <a:ea typeface="Calibri"/>
                          <a:cs typeface="Times New Roman"/>
                        </a:rPr>
                        <a:t>Organization for Addiction Recovery</a:t>
                      </a:r>
                    </a:p>
                  </a:txBody>
                  <a:tcPr marL="73025" marR="73025" marT="0" marB="0" anchor="ctr"/>
                </a:tc>
                <a:extLst>
                  <a:ext uri="{0D108BD9-81ED-4DB2-BD59-A6C34878D82A}">
                    <a16:rowId xmlns="" xmlns:a16="http://schemas.microsoft.com/office/drawing/2014/main" val="10010"/>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rPr>
                        <a:t>Richard G. Frank, PhD</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rPr>
                        <a:t>Professor of Health Economics, Harvard Medical School</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12"/>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rPr>
                        <a:t>Cindy F. Friedman</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rPr>
                        <a:t>Massachusetts State Senator</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15"/>
                  </a:ext>
                </a:extLst>
              </a:tr>
            </a:tbl>
          </a:graphicData>
        </a:graphic>
      </p:graphicFrame>
      <p:sp>
        <p:nvSpPr>
          <p:cNvPr id="4" name="TextBox 3"/>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B – Section 35 Commission Members</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36</a:t>
            </a:fld>
            <a:endParaRPr lang="en-US" dirty="0">
              <a:latin typeface="+mj-lt"/>
            </a:endParaRPr>
          </a:p>
        </p:txBody>
      </p:sp>
    </p:spTree>
    <p:extLst>
      <p:ext uri="{BB962C8B-B14F-4D97-AF65-F5344CB8AC3E}">
        <p14:creationId xmlns:p14="http://schemas.microsoft.com/office/powerpoint/2010/main" val="684725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985824630"/>
              </p:ext>
            </p:extLst>
          </p:nvPr>
        </p:nvGraphicFramePr>
        <p:xfrm>
          <a:off x="609600" y="762001"/>
          <a:ext cx="8229600" cy="4979289"/>
        </p:xfrm>
        <a:graphic>
          <a:graphicData uri="http://schemas.openxmlformats.org/drawingml/2006/table">
            <a:tbl>
              <a:tblPr firstRow="1" firstCol="1" bandRow="1">
                <a:tableStyleId>{9D7B26C5-4107-4FEC-AEDC-1716B250A1EF}</a:tableStyleId>
              </a:tblPr>
              <a:tblGrid>
                <a:gridCol w="2819400">
                  <a:extLst>
                    <a:ext uri="{9D8B030D-6E8A-4147-A177-3AD203B41FA5}">
                      <a16:colId xmlns="" xmlns:a16="http://schemas.microsoft.com/office/drawing/2014/main" val="20000"/>
                    </a:ext>
                  </a:extLst>
                </a:gridCol>
                <a:gridCol w="5410200">
                  <a:extLst>
                    <a:ext uri="{9D8B030D-6E8A-4147-A177-3AD203B41FA5}">
                      <a16:colId xmlns="" xmlns:a16="http://schemas.microsoft.com/office/drawing/2014/main" val="20001"/>
                    </a:ext>
                  </a:extLst>
                </a:gridCol>
              </a:tblGrid>
              <a:tr h="329184">
                <a:tc>
                  <a:txBody>
                    <a:bodyPr/>
                    <a:lstStyle/>
                    <a:p>
                      <a:pPr marL="0" marR="0">
                        <a:lnSpc>
                          <a:spcPct val="115000"/>
                        </a:lnSpc>
                        <a:spcBef>
                          <a:spcPts val="0"/>
                        </a:spcBef>
                        <a:spcAft>
                          <a:spcPts val="0"/>
                        </a:spcAft>
                      </a:pPr>
                      <a:r>
                        <a:rPr lang="en-US" sz="1200" dirty="0">
                          <a:solidFill>
                            <a:schemeClr val="bg1"/>
                          </a:solidFill>
                          <a:effectLst/>
                          <a:latin typeface="Gill Sans MT" panose="020B0502020104020203" pitchFamily="34" charset="0"/>
                        </a:rPr>
                        <a:t>Name</a:t>
                      </a:r>
                      <a:endParaRPr lang="en-US" sz="1200" dirty="0">
                        <a:solidFill>
                          <a:schemeClr val="bg1"/>
                        </a:solidFill>
                        <a:effectLst/>
                        <a:latin typeface="Gill Sans MT" panose="020B0502020104020203" pitchFamily="34" charset="0"/>
                        <a:ea typeface="Calibri"/>
                        <a:cs typeface="Times New Roman"/>
                      </a:endParaRPr>
                    </a:p>
                  </a:txBody>
                  <a:tcPr marL="73025" marR="73025" marT="0" marB="0" anchor="ctr"/>
                </a:tc>
                <a:tc>
                  <a:txBody>
                    <a:bodyPr/>
                    <a:lstStyle/>
                    <a:p>
                      <a:pPr marL="0" marR="0">
                        <a:lnSpc>
                          <a:spcPct val="115000"/>
                        </a:lnSpc>
                        <a:spcBef>
                          <a:spcPts val="0"/>
                        </a:spcBef>
                        <a:spcAft>
                          <a:spcPts val="0"/>
                        </a:spcAft>
                      </a:pPr>
                      <a:r>
                        <a:rPr lang="en-US" sz="1200" dirty="0">
                          <a:solidFill>
                            <a:schemeClr val="bg1"/>
                          </a:solidFill>
                          <a:effectLst/>
                          <a:latin typeface="Gill Sans MT" panose="020B0502020104020203" pitchFamily="34" charset="0"/>
                        </a:rPr>
                        <a:t>Title / Affiliation</a:t>
                      </a:r>
                      <a:endParaRPr lang="en-US" sz="120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00"/>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Mark Green, MD</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Addiction Psychiatrist, Psych Garden</a:t>
                      </a:r>
                    </a:p>
                  </a:txBody>
                  <a:tcPr marL="73025" marR="73025" marT="0" marB="0" anchor="ctr"/>
                </a:tc>
                <a:extLst>
                  <a:ext uri="{0D108BD9-81ED-4DB2-BD59-A6C34878D82A}">
                    <a16:rowId xmlns="" xmlns:a16="http://schemas.microsoft.com/office/drawing/2014/main" val="10001"/>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Neal S. Hovey</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Sergeant, Topsfield Police Department</a:t>
                      </a:r>
                    </a:p>
                  </a:txBody>
                  <a:tcPr marL="73025" marR="73025" marT="0" marB="0" anchor="ctr"/>
                </a:tc>
                <a:extLst>
                  <a:ext uri="{0D108BD9-81ED-4DB2-BD59-A6C34878D82A}">
                    <a16:rowId xmlns="" xmlns:a16="http://schemas.microsoft.com/office/drawing/2014/main" val="10003"/>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Carrie Jochelson PMHCNS-BC</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Clinical Nurse Specialist,</a:t>
                      </a:r>
                      <a:r>
                        <a:rPr lang="en-US" sz="1100" b="0" baseline="0" dirty="0">
                          <a:solidFill>
                            <a:schemeClr val="bg1"/>
                          </a:solidFill>
                          <a:effectLst/>
                          <a:latin typeface="Gill Sans MT" panose="020B0502020104020203" pitchFamily="34" charset="0"/>
                          <a:ea typeface="Calibri"/>
                          <a:cs typeface="Times New Roman"/>
                        </a:rPr>
                        <a:t> </a:t>
                      </a:r>
                      <a:r>
                        <a:rPr lang="en-US" sz="1100" b="0" dirty="0">
                          <a:solidFill>
                            <a:schemeClr val="bg1"/>
                          </a:solidFill>
                          <a:effectLst/>
                          <a:latin typeface="Gill Sans MT" panose="020B0502020104020203" pitchFamily="34" charset="0"/>
                          <a:ea typeface="Calibri"/>
                          <a:cs typeface="Times New Roman"/>
                        </a:rPr>
                        <a:t>Massachusetts Association of Advanced Practice Psychiatric Nurses</a:t>
                      </a:r>
                    </a:p>
                  </a:txBody>
                  <a:tcPr marL="73025" marR="73025" marT="0" marB="0" anchor="ctr"/>
                </a:tc>
                <a:extLst>
                  <a:ext uri="{0D108BD9-81ED-4DB2-BD59-A6C34878D82A}">
                    <a16:rowId xmlns="" xmlns:a16="http://schemas.microsoft.com/office/drawing/2014/main" val="10005"/>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Todd A. Kerensky,</a:t>
                      </a:r>
                      <a:r>
                        <a:rPr lang="en-US" sz="1100" b="0" baseline="0" dirty="0">
                          <a:solidFill>
                            <a:schemeClr val="bg1"/>
                          </a:solidFill>
                          <a:effectLst/>
                          <a:latin typeface="Gill Sans MT" panose="020B0502020104020203" pitchFamily="34" charset="0"/>
                          <a:ea typeface="Calibri"/>
                          <a:cs typeface="Times New Roman"/>
                        </a:rPr>
                        <a:t> MD</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Medical Director, Spectrum Health</a:t>
                      </a:r>
                    </a:p>
                  </a:txBody>
                  <a:tcPr marL="73025" marR="73025" marT="0" marB="0" anchor="ctr"/>
                </a:tc>
                <a:extLst>
                  <a:ext uri="{0D108BD9-81ED-4DB2-BD59-A6C34878D82A}">
                    <a16:rowId xmlns="" xmlns:a16="http://schemas.microsoft.com/office/drawing/2014/main" val="10006"/>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Mark Larsen</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Committee for Public Counsel</a:t>
                      </a:r>
                      <a:r>
                        <a:rPr lang="en-US" sz="1100" b="0" baseline="0" dirty="0">
                          <a:solidFill>
                            <a:schemeClr val="bg1"/>
                          </a:solidFill>
                          <a:effectLst/>
                          <a:latin typeface="Gill Sans MT" panose="020B0502020104020203" pitchFamily="34" charset="0"/>
                          <a:ea typeface="Calibri"/>
                          <a:cs typeface="Times New Roman"/>
                        </a:rPr>
                        <a:t> Services</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08"/>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Carol Mallia, RN, MSN</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Massachusetts Nurses Association</a:t>
                      </a:r>
                    </a:p>
                  </a:txBody>
                  <a:tcPr marL="73025" marR="73025" marT="0" marB="0" anchor="ctr"/>
                </a:tc>
                <a:extLst>
                  <a:ext uri="{0D108BD9-81ED-4DB2-BD59-A6C34878D82A}">
                    <a16:rowId xmlns="" xmlns:a16="http://schemas.microsoft.com/office/drawing/2014/main" val="10007"/>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David Munson, MD</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Medical Director, Respite Programs, Boston Health Care for</a:t>
                      </a:r>
                      <a:r>
                        <a:rPr lang="en-US" sz="1100" b="0" baseline="0" dirty="0">
                          <a:solidFill>
                            <a:schemeClr val="bg1"/>
                          </a:solidFill>
                          <a:effectLst/>
                          <a:latin typeface="Gill Sans MT" panose="020B0502020104020203" pitchFamily="34" charset="0"/>
                          <a:ea typeface="Calibri"/>
                          <a:cs typeface="Times New Roman"/>
                        </a:rPr>
                        <a:t> the Homeless Program</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09"/>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David Podell, PhD</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President,</a:t>
                      </a:r>
                      <a:r>
                        <a:rPr lang="en-US" sz="1100" b="0" baseline="0" dirty="0">
                          <a:solidFill>
                            <a:schemeClr val="bg1"/>
                          </a:solidFill>
                          <a:effectLst/>
                          <a:latin typeface="Gill Sans MT" panose="020B0502020104020203" pitchFamily="34" charset="0"/>
                          <a:ea typeface="Calibri"/>
                          <a:cs typeface="Times New Roman"/>
                        </a:rPr>
                        <a:t> </a:t>
                      </a:r>
                      <a:r>
                        <a:rPr lang="en-US" sz="1100" b="0" dirty="0">
                          <a:solidFill>
                            <a:schemeClr val="bg1"/>
                          </a:solidFill>
                          <a:effectLst/>
                          <a:latin typeface="Gill Sans MT" panose="020B0502020104020203" pitchFamily="34" charset="0"/>
                          <a:ea typeface="Calibri"/>
                          <a:cs typeface="Times New Roman"/>
                        </a:rPr>
                        <a:t>MassBay Community College</a:t>
                      </a:r>
                    </a:p>
                  </a:txBody>
                  <a:tcPr marL="73025" marR="73025" marT="0" marB="0" anchor="ctr"/>
                </a:tc>
                <a:extLst>
                  <a:ext uri="{0D108BD9-81ED-4DB2-BD59-A6C34878D82A}">
                    <a16:rowId xmlns="" xmlns:a16="http://schemas.microsoft.com/office/drawing/2014/main" val="10010"/>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John E. Rosenthal</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Police Assisted Addiction and Recovery</a:t>
                      </a:r>
                      <a:r>
                        <a:rPr lang="en-US" sz="1100" b="0" baseline="0" dirty="0">
                          <a:solidFill>
                            <a:schemeClr val="bg1"/>
                          </a:solidFill>
                          <a:effectLst/>
                          <a:latin typeface="Gill Sans MT" panose="020B0502020104020203" pitchFamily="34" charset="0"/>
                          <a:ea typeface="Calibri"/>
                          <a:cs typeface="Times New Roman"/>
                        </a:rPr>
                        <a:t> </a:t>
                      </a:r>
                      <a:r>
                        <a:rPr lang="en-US" sz="1100" b="0" dirty="0">
                          <a:solidFill>
                            <a:schemeClr val="bg1"/>
                          </a:solidFill>
                          <a:effectLst/>
                          <a:latin typeface="Gill Sans MT" panose="020B0502020104020203" pitchFamily="34" charset="0"/>
                          <a:ea typeface="Calibri"/>
                          <a:cs typeface="Times New Roman"/>
                        </a:rPr>
                        <a:t>Initiative</a:t>
                      </a:r>
                    </a:p>
                  </a:txBody>
                  <a:tcPr marL="73025" marR="73025" marT="0" marB="0" anchor="ctr"/>
                </a:tc>
                <a:extLst>
                  <a:ext uri="{0D108BD9-81ED-4DB2-BD59-A6C34878D82A}">
                    <a16:rowId xmlns="" xmlns:a16="http://schemas.microsoft.com/office/drawing/2014/main" val="10012"/>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Jessie Rossman</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American Civil Liberties Union of Massachusetts</a:t>
                      </a:r>
                    </a:p>
                  </a:txBody>
                  <a:tcPr marL="73025" marR="73025" marT="0" marB="0" anchor="ctr"/>
                </a:tc>
                <a:extLst>
                  <a:ext uri="{0D108BD9-81ED-4DB2-BD59-A6C34878D82A}">
                    <a16:rowId xmlns="" xmlns:a16="http://schemas.microsoft.com/office/drawing/2014/main" val="10013"/>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Sabrina Selk, </a:t>
                      </a:r>
                      <a:r>
                        <a:rPr lang="en-US" sz="1100" b="0" dirty="0" err="1">
                          <a:solidFill>
                            <a:schemeClr val="bg1"/>
                          </a:solidFill>
                          <a:effectLst/>
                          <a:latin typeface="Gill Sans MT" panose="020B0502020104020203" pitchFamily="34" charset="0"/>
                          <a:ea typeface="Calibri"/>
                          <a:cs typeface="Times New Roman"/>
                        </a:rPr>
                        <a:t>ScM</a:t>
                      </a:r>
                      <a:r>
                        <a:rPr lang="en-US" sz="1100" b="0" dirty="0">
                          <a:solidFill>
                            <a:schemeClr val="bg1"/>
                          </a:solidFill>
                          <a:effectLst/>
                          <a:latin typeface="Gill Sans MT" panose="020B0502020104020203" pitchFamily="34" charset="0"/>
                          <a:ea typeface="Calibri"/>
                          <a:cs typeface="Times New Roman"/>
                        </a:rPr>
                        <a:t>, ScD</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Director, Office of Health Equity, </a:t>
                      </a:r>
                      <a:r>
                        <a:rPr lang="en-US" sz="1100" b="0" baseline="0" dirty="0">
                          <a:solidFill>
                            <a:schemeClr val="bg1"/>
                          </a:solidFill>
                          <a:effectLst/>
                          <a:latin typeface="Gill Sans MT" panose="020B0502020104020203" pitchFamily="34" charset="0"/>
                          <a:ea typeface="Calibri"/>
                          <a:cs typeface="Times New Roman"/>
                        </a:rPr>
                        <a:t>Department of Public Health</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11"/>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David G. Stewart,</a:t>
                      </a:r>
                      <a:r>
                        <a:rPr lang="en-US" sz="1100" b="0" baseline="0" dirty="0">
                          <a:solidFill>
                            <a:schemeClr val="bg1"/>
                          </a:solidFill>
                          <a:effectLst/>
                          <a:latin typeface="Gill Sans MT" panose="020B0502020104020203" pitchFamily="34" charset="0"/>
                          <a:ea typeface="Calibri"/>
                          <a:cs typeface="Times New Roman"/>
                        </a:rPr>
                        <a:t> PhD, </a:t>
                      </a:r>
                      <a:r>
                        <a:rPr lang="en-US" sz="1100" b="0" baseline="0" dirty="0" err="1">
                          <a:solidFill>
                            <a:schemeClr val="bg1"/>
                          </a:solidFill>
                          <a:effectLst/>
                          <a:latin typeface="Gill Sans MT" panose="020B0502020104020203" pitchFamily="34" charset="0"/>
                          <a:ea typeface="Calibri"/>
                          <a:cs typeface="Times New Roman"/>
                        </a:rPr>
                        <a:t>ABPP</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Chief of Psychology, Department of Psychiatry, Cambridge Health Allia</a:t>
                      </a:r>
                      <a:r>
                        <a:rPr lang="en-US" sz="1100" b="0" baseline="0" dirty="0">
                          <a:solidFill>
                            <a:schemeClr val="bg1"/>
                          </a:solidFill>
                          <a:effectLst/>
                          <a:latin typeface="Gill Sans MT" panose="020B0502020104020203" pitchFamily="34" charset="0"/>
                          <a:ea typeface="Calibri"/>
                          <a:cs typeface="Times New Roman"/>
                        </a:rPr>
                        <a:t>nce</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extLst>
                  <a:ext uri="{0D108BD9-81ED-4DB2-BD59-A6C34878D82A}">
                    <a16:rowId xmlns="" xmlns:a16="http://schemas.microsoft.com/office/drawing/2014/main" val="10014"/>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Scott G. Weiner, MD, MPH, </a:t>
                      </a:r>
                      <a:r>
                        <a:rPr lang="en-US" sz="1100" b="0" dirty="0" err="1">
                          <a:solidFill>
                            <a:schemeClr val="bg1"/>
                          </a:solidFill>
                          <a:effectLst/>
                          <a:latin typeface="Gill Sans MT" panose="020B0502020104020203" pitchFamily="34" charset="0"/>
                          <a:ea typeface="Calibri"/>
                          <a:cs typeface="Times New Roman"/>
                        </a:rPr>
                        <a:t>FACEP</a:t>
                      </a:r>
                      <a:r>
                        <a:rPr lang="en-US" sz="1100" b="0" dirty="0">
                          <a:solidFill>
                            <a:schemeClr val="bg1"/>
                          </a:solidFill>
                          <a:effectLst/>
                          <a:latin typeface="Gill Sans MT" panose="020B0502020104020203" pitchFamily="34" charset="0"/>
                          <a:ea typeface="Calibri"/>
                          <a:cs typeface="Times New Roman"/>
                        </a:rPr>
                        <a:t>, </a:t>
                      </a:r>
                      <a:r>
                        <a:rPr lang="en-US" sz="1100" b="0" dirty="0" err="1">
                          <a:solidFill>
                            <a:schemeClr val="bg1"/>
                          </a:solidFill>
                          <a:effectLst/>
                          <a:latin typeface="Gill Sans MT" panose="020B0502020104020203" pitchFamily="34" charset="0"/>
                          <a:ea typeface="Calibri"/>
                          <a:cs typeface="Times New Roman"/>
                        </a:rPr>
                        <a:t>FAAEM</a:t>
                      </a:r>
                      <a:endParaRPr lang="en-US" sz="1100" b="0" dirty="0">
                        <a:solidFill>
                          <a:schemeClr val="bg1"/>
                        </a:solidFill>
                        <a:effectLst/>
                        <a:latin typeface="Gill Sans MT" panose="020B0502020104020203" pitchFamily="34" charset="0"/>
                        <a:ea typeface="Calibri"/>
                        <a:cs typeface="Times New Roman"/>
                      </a:endParaRP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President, Massachusetts College of Emergency Physicians</a:t>
                      </a:r>
                    </a:p>
                  </a:txBody>
                  <a:tcPr marL="73025" marR="73025" marT="0" marB="0" anchor="ctr"/>
                </a:tc>
                <a:extLst>
                  <a:ext uri="{0D108BD9-81ED-4DB2-BD59-A6C34878D82A}">
                    <a16:rowId xmlns="" xmlns:a16="http://schemas.microsoft.com/office/drawing/2014/main" val="10015"/>
                  </a:ext>
                </a:extLst>
              </a:tr>
              <a:tr h="329184">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Leigh Simons Youmans, MPH</a:t>
                      </a:r>
                    </a:p>
                  </a:txBody>
                  <a:tcPr marL="73025" marR="73025" marT="0" marB="0" anchor="ctr"/>
                </a:tc>
                <a:tc>
                  <a:txBody>
                    <a:bodyPr/>
                    <a:lstStyle/>
                    <a:p>
                      <a:pPr marL="0" marR="0">
                        <a:lnSpc>
                          <a:spcPct val="115000"/>
                        </a:lnSpc>
                        <a:spcBef>
                          <a:spcPts val="0"/>
                        </a:spcBef>
                        <a:spcAft>
                          <a:spcPts val="0"/>
                        </a:spcAft>
                      </a:pPr>
                      <a:r>
                        <a:rPr lang="en-US" sz="1100" b="0" dirty="0">
                          <a:solidFill>
                            <a:schemeClr val="bg1"/>
                          </a:solidFill>
                          <a:effectLst/>
                          <a:latin typeface="Gill Sans MT" panose="020B0502020104020203" pitchFamily="34" charset="0"/>
                          <a:ea typeface="Calibri"/>
                          <a:cs typeface="Times New Roman"/>
                        </a:rPr>
                        <a:t>Director,</a:t>
                      </a:r>
                      <a:r>
                        <a:rPr lang="en-US" sz="1100" b="0" baseline="0" dirty="0">
                          <a:solidFill>
                            <a:schemeClr val="bg1"/>
                          </a:solidFill>
                          <a:effectLst/>
                          <a:latin typeface="Gill Sans MT" panose="020B0502020104020203" pitchFamily="34" charset="0"/>
                          <a:ea typeface="Calibri"/>
                          <a:cs typeface="Times New Roman"/>
                        </a:rPr>
                        <a:t> </a:t>
                      </a:r>
                      <a:r>
                        <a:rPr lang="en-US" sz="1100" b="0" dirty="0">
                          <a:solidFill>
                            <a:schemeClr val="bg1"/>
                          </a:solidFill>
                          <a:effectLst/>
                          <a:latin typeface="Gill Sans MT" panose="020B0502020104020203" pitchFamily="34" charset="0"/>
                          <a:ea typeface="Calibri"/>
                          <a:cs typeface="Times New Roman"/>
                        </a:rPr>
                        <a:t>Behavioral</a:t>
                      </a:r>
                      <a:r>
                        <a:rPr lang="en-US" sz="1100" b="0" baseline="0" dirty="0">
                          <a:solidFill>
                            <a:schemeClr val="bg1"/>
                          </a:solidFill>
                          <a:effectLst/>
                          <a:latin typeface="Gill Sans MT" panose="020B0502020104020203" pitchFamily="34" charset="0"/>
                          <a:ea typeface="Calibri"/>
                          <a:cs typeface="Times New Roman"/>
                        </a:rPr>
                        <a:t> Health and Healthcare Policy, </a:t>
                      </a:r>
                      <a:r>
                        <a:rPr lang="en-US" sz="1100" b="0" dirty="0">
                          <a:solidFill>
                            <a:schemeClr val="bg1"/>
                          </a:solidFill>
                          <a:effectLst/>
                          <a:latin typeface="Gill Sans MT" panose="020B0502020104020203" pitchFamily="34" charset="0"/>
                          <a:ea typeface="Calibri"/>
                          <a:cs typeface="Times New Roman"/>
                        </a:rPr>
                        <a:t>Massachusetts Health and Hospital Association</a:t>
                      </a:r>
                    </a:p>
                  </a:txBody>
                  <a:tcPr marL="73025" marR="73025" marT="0" marB="0" anchor="ctr"/>
                </a:tc>
                <a:extLst>
                  <a:ext uri="{0D108BD9-81ED-4DB2-BD59-A6C34878D82A}">
                    <a16:rowId xmlns="" xmlns:a16="http://schemas.microsoft.com/office/drawing/2014/main" val="10016"/>
                  </a:ext>
                </a:extLst>
              </a:tr>
            </a:tbl>
          </a:graphicData>
        </a:graphic>
      </p:graphicFrame>
      <p:sp>
        <p:nvSpPr>
          <p:cNvPr id="4" name="TextBox 3"/>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B – Section 35 Commission Members (cont.)</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37</a:t>
            </a:fld>
            <a:endParaRPr lang="en-US" dirty="0">
              <a:latin typeface="+mj-lt"/>
            </a:endParaRPr>
          </a:p>
        </p:txBody>
      </p:sp>
    </p:spTree>
    <p:extLst>
      <p:ext uri="{BB962C8B-B14F-4D97-AF65-F5344CB8AC3E}">
        <p14:creationId xmlns:p14="http://schemas.microsoft.com/office/powerpoint/2010/main" val="2506869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147917263"/>
              </p:ext>
            </p:extLst>
          </p:nvPr>
        </p:nvGraphicFramePr>
        <p:xfrm>
          <a:off x="533401" y="838200"/>
          <a:ext cx="8092440" cy="5174924"/>
        </p:xfrm>
        <a:graphic>
          <a:graphicData uri="http://schemas.openxmlformats.org/drawingml/2006/table">
            <a:tbl>
              <a:tblPr firstRow="1" firstCol="1" bandRow="1">
                <a:tableStyleId>{5940675A-B579-460E-94D1-54222C63F5DA}</a:tableStyleId>
              </a:tblPr>
              <a:tblGrid>
                <a:gridCol w="3017520">
                  <a:extLst>
                    <a:ext uri="{9D8B030D-6E8A-4147-A177-3AD203B41FA5}">
                      <a16:colId xmlns="" xmlns:a16="http://schemas.microsoft.com/office/drawing/2014/main" val="20000"/>
                    </a:ext>
                  </a:extLst>
                </a:gridCol>
                <a:gridCol w="2148840">
                  <a:extLst>
                    <a:ext uri="{9D8B030D-6E8A-4147-A177-3AD203B41FA5}">
                      <a16:colId xmlns="" xmlns:a16="http://schemas.microsoft.com/office/drawing/2014/main" val="20001"/>
                    </a:ext>
                  </a:extLst>
                </a:gridCol>
                <a:gridCol w="2926080">
                  <a:extLst>
                    <a:ext uri="{9D8B030D-6E8A-4147-A177-3AD203B41FA5}">
                      <a16:colId xmlns="" xmlns:a16="http://schemas.microsoft.com/office/drawing/2014/main" val="20002"/>
                    </a:ext>
                  </a:extLst>
                </a:gridCol>
              </a:tblGrid>
              <a:tr h="274320">
                <a:tc>
                  <a:txBody>
                    <a:bodyPr/>
                    <a:lstStyle/>
                    <a:p>
                      <a:pPr marL="0" marR="0" algn="ctr">
                        <a:lnSpc>
                          <a:spcPct val="115000"/>
                        </a:lnSpc>
                        <a:spcBef>
                          <a:spcPts val="0"/>
                        </a:spcBef>
                        <a:spcAft>
                          <a:spcPts val="0"/>
                        </a:spcAft>
                      </a:pPr>
                      <a:r>
                        <a:rPr lang="en-US" sz="1200" b="1" dirty="0">
                          <a:solidFill>
                            <a:sysClr val="windowText" lastClr="000000"/>
                          </a:solidFill>
                          <a:effectLst/>
                          <a:latin typeface="+mj-lt"/>
                        </a:rPr>
                        <a:t>Presenters</a:t>
                      </a:r>
                      <a:endParaRPr lang="en-US" sz="12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200" b="1" dirty="0">
                          <a:solidFill>
                            <a:sysClr val="windowText" lastClr="000000"/>
                          </a:solidFill>
                          <a:effectLst/>
                          <a:latin typeface="+mj-lt"/>
                        </a:rPr>
                        <a:t>Topics Discussed</a:t>
                      </a:r>
                      <a:endParaRPr lang="en-US" sz="12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200" b="1" dirty="0">
                          <a:solidFill>
                            <a:sysClr val="windowText" lastClr="000000"/>
                          </a:solidFill>
                          <a:effectLst/>
                          <a:latin typeface="+mj-lt"/>
                        </a:rPr>
                        <a:t>Resources and Supporting Documents</a:t>
                      </a:r>
                      <a:endParaRPr lang="en-US" sz="12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extLst>
                  <a:ext uri="{0D108BD9-81ED-4DB2-BD59-A6C34878D82A}">
                    <a16:rowId xmlns="" xmlns:a16="http://schemas.microsoft.com/office/drawing/2014/main" val="10000"/>
                  </a:ext>
                </a:extLst>
              </a:tr>
              <a:tr h="274320">
                <a:tc gridSpan="3">
                  <a:txBody>
                    <a:bodyPr/>
                    <a:lstStyle/>
                    <a:p>
                      <a:pPr marL="58738" marR="0" indent="0">
                        <a:lnSpc>
                          <a:spcPct val="115000"/>
                        </a:lnSpc>
                        <a:spcBef>
                          <a:spcPts val="0"/>
                        </a:spcBef>
                        <a:spcAft>
                          <a:spcPts val="0"/>
                        </a:spcAft>
                      </a:pPr>
                      <a:r>
                        <a:rPr lang="en-US" sz="1200" b="1" dirty="0">
                          <a:solidFill>
                            <a:schemeClr val="tx1"/>
                          </a:solidFill>
                          <a:effectLst/>
                          <a:latin typeface="+mj-lt"/>
                        </a:rPr>
                        <a:t>October 30, 2018</a:t>
                      </a:r>
                      <a:endParaRPr lang="en-US" sz="1200" b="1" dirty="0">
                        <a:solidFill>
                          <a:schemeClr val="tx1"/>
                        </a:solidFill>
                        <a:effectLst/>
                        <a:latin typeface="+mj-lt"/>
                        <a:ea typeface="Calibri"/>
                        <a:cs typeface="Times New Roman"/>
                      </a:endParaRPr>
                    </a:p>
                  </a:txBody>
                  <a:tcPr marL="24267" marR="24267" marT="9074" marB="9074" anchor="ctr">
                    <a:solidFill>
                      <a:schemeClr val="accent4">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868680">
                <a:tc>
                  <a:txBody>
                    <a:bodyPr/>
                    <a:lstStyle/>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Secretary Sudders</a:t>
                      </a:r>
                    </a:p>
                    <a:p>
                      <a:pPr marL="58738" marR="0" indent="0" algn="l" defTabSz="914400" rtl="0" eaLnBrk="1" latinLnBrk="0" hangingPunct="1">
                        <a:lnSpc>
                          <a:spcPct val="115000"/>
                        </a:lnSpc>
                        <a:spcBef>
                          <a:spcPts val="0"/>
                        </a:spcBef>
                        <a:spcAft>
                          <a:spcPts val="0"/>
                        </a:spcAft>
                      </a:pPr>
                      <a:r>
                        <a:rPr lang="en-US" sz="1100" b="0" i="1" kern="1200" dirty="0">
                          <a:solidFill>
                            <a:sysClr val="windowText" lastClr="000000"/>
                          </a:solidFill>
                          <a:effectLst/>
                          <a:latin typeface="+mj-lt"/>
                          <a:ea typeface="+mn-ea"/>
                          <a:cs typeface="+mn-cs"/>
                        </a:rPr>
                        <a:t>Commission Chair</a:t>
                      </a:r>
                    </a:p>
                  </a:txBody>
                  <a:tcPr marL="24267" marR="24267" marT="9074" marB="9074" anchor="ctr">
                    <a:solidFill>
                      <a:schemeClr val="accent4">
                        <a:lumMod val="20000"/>
                        <a:lumOff val="80000"/>
                      </a:schemeClr>
                    </a:solidFill>
                  </a:tcPr>
                </a:tc>
                <a:tc>
                  <a:txBody>
                    <a:bodyPr/>
                    <a:lstStyle/>
                    <a:p>
                      <a:pPr marL="119063" marR="0" indent="0" algn="l" defTabSz="914400" rtl="0" eaLnBrk="1" latinLnBrk="0" hangingPunct="1">
                        <a:lnSpc>
                          <a:spcPct val="115000"/>
                        </a:lnSpc>
                        <a:spcBef>
                          <a:spcPts val="0"/>
                        </a:spcBef>
                        <a:spcAft>
                          <a:spcPts val="0"/>
                        </a:spcAft>
                      </a:pPr>
                      <a:r>
                        <a:rPr lang="en-US" sz="1100" kern="1200" dirty="0">
                          <a:solidFill>
                            <a:sysClr val="windowText" lastClr="000000"/>
                          </a:solidFill>
                          <a:effectLst/>
                          <a:latin typeface="+mj-lt"/>
                          <a:ea typeface="+mn-ea"/>
                          <a:cs typeface="+mn-cs"/>
                        </a:rPr>
                        <a:t>Discussion of the Commission’s charges, members’ expectations, and proposed schedule for each meeting</a:t>
                      </a:r>
                    </a:p>
                  </a:txBody>
                  <a:tcPr marL="24267" marR="24267" marT="9074" marB="15193" anchor="ctr">
                    <a:solidFill>
                      <a:schemeClr val="accent4">
                        <a:lumMod val="20000"/>
                        <a:lumOff val="80000"/>
                      </a:schemeClr>
                    </a:solidFill>
                  </a:tcPr>
                </a:tc>
                <a:tc>
                  <a:txBody>
                    <a:bodyPr/>
                    <a:lstStyle/>
                    <a:p>
                      <a:pPr marL="111125" marR="0" lvl="0" indent="0">
                        <a:lnSpc>
                          <a:spcPct val="115000"/>
                        </a:lnSpc>
                        <a:spcBef>
                          <a:spcPts val="0"/>
                        </a:spcBef>
                        <a:spcAft>
                          <a:spcPts val="0"/>
                        </a:spcAft>
                        <a:buFont typeface="Symbol"/>
                        <a:buNone/>
                      </a:pPr>
                      <a:r>
                        <a:rPr lang="en-US" sz="1100" b="1" u="sng" dirty="0">
                          <a:solidFill>
                            <a:sysClr val="windowText" lastClr="000000"/>
                          </a:solidFill>
                          <a:effectLst/>
                          <a:latin typeface="+mj-lt"/>
                          <a:hlinkClick r:id="rId3" invalidUrl="https://www.mass.gov/files/documents/2018/11/01/HRC presentation - 10.24.2018.pdf"/>
                        </a:rPr>
                        <a:t>Commission presentation</a:t>
                      </a:r>
                      <a:endParaRPr lang="en-US" sz="1100" b="1" dirty="0">
                        <a:solidFill>
                          <a:sysClr val="windowText" lastClr="000000"/>
                        </a:solidFill>
                        <a:effectLst/>
                        <a:latin typeface="+mj-lt"/>
                      </a:endParaRPr>
                    </a:p>
                  </a:txBody>
                  <a:tcPr marL="24267" marR="24267" marT="9074" marB="15193" anchor="ctr">
                    <a:solidFill>
                      <a:schemeClr val="accent4">
                        <a:lumMod val="20000"/>
                        <a:lumOff val="80000"/>
                      </a:schemeClr>
                    </a:solidFill>
                  </a:tcPr>
                </a:tc>
                <a:extLst>
                  <a:ext uri="{0D108BD9-81ED-4DB2-BD59-A6C34878D82A}">
                    <a16:rowId xmlns="" xmlns:a16="http://schemas.microsoft.com/office/drawing/2014/main" val="10002"/>
                  </a:ext>
                </a:extLst>
              </a:tr>
              <a:tr h="274320">
                <a:tc gridSpan="3">
                  <a:txBody>
                    <a:bodyPr/>
                    <a:lstStyle/>
                    <a:p>
                      <a:pPr marL="58738" marR="0" indent="0">
                        <a:lnSpc>
                          <a:spcPct val="115000"/>
                        </a:lnSpc>
                        <a:spcBef>
                          <a:spcPts val="0"/>
                        </a:spcBef>
                        <a:spcAft>
                          <a:spcPts val="0"/>
                        </a:spcAft>
                        <a:buFont typeface="Arial" panose="020B0604020202020204" pitchFamily="34" charset="0"/>
                        <a:buNone/>
                      </a:pPr>
                      <a:r>
                        <a:rPr lang="en-US" sz="1200" b="1" dirty="0">
                          <a:solidFill>
                            <a:schemeClr val="tx1"/>
                          </a:solidFill>
                          <a:effectLst/>
                          <a:latin typeface="+mj-lt"/>
                        </a:rPr>
                        <a:t>November 5, 2018</a:t>
                      </a:r>
                      <a:endParaRPr lang="en-US" sz="1200" b="1" dirty="0">
                        <a:solidFill>
                          <a:schemeClr val="tx1"/>
                        </a:solidFill>
                        <a:effectLst/>
                        <a:latin typeface="+mj-lt"/>
                        <a:ea typeface="Calibri"/>
                        <a:cs typeface="Times New Roman"/>
                      </a:endParaRPr>
                    </a:p>
                  </a:txBody>
                  <a:tcPr marL="24267" marR="24267" marT="9074" marB="9074" anchor="ctr">
                    <a:solidFill>
                      <a:schemeClr val="accent4">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870821">
                <a:tc>
                  <a:txBody>
                    <a:bodyPr/>
                    <a:lstStyle/>
                    <a:p>
                      <a:pPr marL="58738" marR="0" indent="0">
                        <a:lnSpc>
                          <a:spcPct val="115000"/>
                        </a:lnSpc>
                        <a:spcBef>
                          <a:spcPts val="0"/>
                        </a:spcBef>
                        <a:spcAft>
                          <a:spcPts val="0"/>
                        </a:spcAft>
                      </a:pPr>
                      <a:r>
                        <a:rPr lang="en-US" sz="1100" b="1" dirty="0">
                          <a:solidFill>
                            <a:sysClr val="windowText" lastClr="000000"/>
                          </a:solidFill>
                          <a:effectLst/>
                          <a:latin typeface="+mj-lt"/>
                          <a:ea typeface="Calibri"/>
                          <a:cs typeface="Times New Roman"/>
                        </a:rPr>
                        <a:t>Hon. Rosemary Minehan</a:t>
                      </a:r>
                    </a:p>
                    <a:p>
                      <a:pPr marL="58738" marR="0" indent="0">
                        <a:lnSpc>
                          <a:spcPct val="115000"/>
                        </a:lnSpc>
                        <a:spcBef>
                          <a:spcPts val="0"/>
                        </a:spcBef>
                        <a:spcAft>
                          <a:spcPts val="0"/>
                        </a:spcAft>
                      </a:pPr>
                      <a:r>
                        <a:rPr lang="en-US" sz="1100" b="0" i="1" dirty="0">
                          <a:solidFill>
                            <a:sysClr val="windowText" lastClr="000000"/>
                          </a:solidFill>
                          <a:effectLst/>
                          <a:latin typeface="+mj-lt"/>
                          <a:ea typeface="Calibri"/>
                          <a:cs typeface="Times New Roman"/>
                        </a:rPr>
                        <a:t>Massachusetts Trial Court</a:t>
                      </a:r>
                    </a:p>
                  </a:txBody>
                  <a:tcPr marL="24267" marR="24267" marT="9074" marB="9074" anchor="ctr">
                    <a:solidFill>
                      <a:schemeClr val="accent4">
                        <a:lumMod val="20000"/>
                        <a:lumOff val="80000"/>
                      </a:schemeClr>
                    </a:solidFill>
                  </a:tcPr>
                </a:tc>
                <a:tc>
                  <a:txBody>
                    <a:bodyPr/>
                    <a:lstStyle/>
                    <a:p>
                      <a:pPr marL="119063" marR="0" indent="0" algn="l" defTabSz="914400" rtl="0" eaLnBrk="1" latinLnBrk="0" hangingPunct="1">
                        <a:lnSpc>
                          <a:spcPct val="115000"/>
                        </a:lnSpc>
                        <a:spcBef>
                          <a:spcPts val="0"/>
                        </a:spcBef>
                        <a:spcAft>
                          <a:spcPts val="0"/>
                        </a:spcAft>
                      </a:pPr>
                      <a:r>
                        <a:rPr lang="en-US" sz="1100" kern="1200" dirty="0">
                          <a:solidFill>
                            <a:sysClr val="windowText" lastClr="000000"/>
                          </a:solidFill>
                          <a:effectLst/>
                          <a:latin typeface="+mj-lt"/>
                          <a:ea typeface="+mn-ea"/>
                          <a:cs typeface="+mn-cs"/>
                        </a:rPr>
                        <a:t>Overview of the Section 35 process</a:t>
                      </a:r>
                    </a:p>
                  </a:txBody>
                  <a:tcPr marL="24267" marR="24267" marT="9074" marB="9074" anchor="ctr">
                    <a:solidFill>
                      <a:schemeClr val="accent4">
                        <a:lumMod val="20000"/>
                        <a:lumOff val="80000"/>
                      </a:schemeClr>
                    </a:solidFill>
                  </a:tcPr>
                </a:tc>
                <a:tc>
                  <a:txBody>
                    <a:bodyPr/>
                    <a:lstStyle/>
                    <a:p>
                      <a:pPr marL="114300" marR="0" lvl="0" indent="0" algn="l" defTabSz="914400" rtl="0" eaLnBrk="0" fontAlgn="base" latinLnBrk="0" hangingPunct="0">
                        <a:lnSpc>
                          <a:spcPct val="100000"/>
                        </a:lnSpc>
                        <a:spcBef>
                          <a:spcPct val="0"/>
                        </a:spcBef>
                        <a:spcAft>
                          <a:spcPts val="200"/>
                        </a:spcAft>
                        <a:buClrTx/>
                        <a:buSzPct val="80000"/>
                        <a:buFont typeface="+mj-lt"/>
                        <a:buNone/>
                        <a:tabLst/>
                        <a:defRPr/>
                      </a:pPr>
                      <a:r>
                        <a:rPr kumimoji="0" lang="en-US" sz="1100" b="1" i="0" u="none" strike="noStrike" kern="0" cap="none" spc="0" normalizeH="0" baseline="0" noProof="0" dirty="0">
                          <a:ln>
                            <a:noFill/>
                          </a:ln>
                          <a:solidFill>
                            <a:sysClr val="windowText" lastClr="000000"/>
                          </a:solidFill>
                          <a:effectLst/>
                          <a:uLnTx/>
                          <a:uFillTx/>
                          <a:latin typeface="+mj-lt"/>
                          <a:ea typeface="+mn-ea"/>
                          <a:cs typeface="+mn-cs"/>
                          <a:hlinkClick r:id="rId4"/>
                        </a:rPr>
                        <a:t>Judge </a:t>
                      </a:r>
                      <a:r>
                        <a:rPr kumimoji="0" lang="en-US" sz="1100" b="1" i="0" u="none" strike="noStrike" kern="0" cap="none" spc="0" normalizeH="0" baseline="0" noProof="0" dirty="0" err="1">
                          <a:ln>
                            <a:noFill/>
                          </a:ln>
                          <a:solidFill>
                            <a:sysClr val="windowText" lastClr="000000"/>
                          </a:solidFill>
                          <a:effectLst/>
                          <a:uLnTx/>
                          <a:uFillTx/>
                          <a:latin typeface="+mj-lt"/>
                          <a:ea typeface="+mn-ea"/>
                          <a:cs typeface="+mn-cs"/>
                          <a:hlinkClick r:id="rId4"/>
                        </a:rPr>
                        <a:t>Minehan’s</a:t>
                      </a:r>
                      <a:r>
                        <a:rPr kumimoji="0" lang="en-US" sz="1100" b="1" i="0" u="none" strike="noStrike" kern="0" cap="none" spc="0" normalizeH="0" baseline="0" noProof="0" dirty="0">
                          <a:ln>
                            <a:noFill/>
                          </a:ln>
                          <a:solidFill>
                            <a:sysClr val="windowText" lastClr="000000"/>
                          </a:solidFill>
                          <a:effectLst/>
                          <a:uLnTx/>
                          <a:uFillTx/>
                          <a:latin typeface="+mj-lt"/>
                          <a:ea typeface="+mn-ea"/>
                          <a:cs typeface="+mn-cs"/>
                          <a:hlinkClick r:id="rId4"/>
                        </a:rPr>
                        <a:t> presentation </a:t>
                      </a:r>
                      <a:endParaRPr kumimoji="0" lang="en-US" sz="1100" b="1" i="0" u="none" strike="noStrike" kern="0" cap="none" spc="0" normalizeH="0" baseline="0" noProof="0" dirty="0">
                        <a:ln>
                          <a:noFill/>
                        </a:ln>
                        <a:solidFill>
                          <a:sysClr val="windowText" lastClr="000000"/>
                        </a:solidFill>
                        <a:effectLst/>
                        <a:uLnTx/>
                        <a:uFillTx/>
                        <a:latin typeface="+mj-lt"/>
                        <a:ea typeface="+mn-ea"/>
                        <a:cs typeface="+mn-cs"/>
                      </a:endParaRP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4"/>
                  </a:ext>
                </a:extLst>
              </a:tr>
              <a:tr h="870821">
                <a:tc>
                  <a:txBody>
                    <a:bodyPr/>
                    <a:lstStyle/>
                    <a:p>
                      <a:pPr marL="58738" marR="0" indent="0" algn="l" defTabSz="914400" rtl="0" eaLnBrk="1" fontAlgn="auto" latinLnBrk="0" hangingPunct="1">
                        <a:lnSpc>
                          <a:spcPct val="115000"/>
                        </a:lnSpc>
                        <a:spcBef>
                          <a:spcPts val="0"/>
                        </a:spcBef>
                        <a:spcAft>
                          <a:spcPts val="0"/>
                        </a:spcAft>
                        <a:buClrTx/>
                        <a:buSzTx/>
                        <a:buFontTx/>
                        <a:buNone/>
                        <a:tabLst/>
                        <a:defRPr/>
                      </a:pPr>
                      <a:r>
                        <a:rPr lang="en-US" sz="1100" b="1" dirty="0">
                          <a:solidFill>
                            <a:sysClr val="windowText" lastClr="000000"/>
                          </a:solidFill>
                          <a:effectLst/>
                          <a:latin typeface="+mj-lt"/>
                        </a:rPr>
                        <a:t>Alexander Y. Walley, MD, MSc</a:t>
                      </a:r>
                    </a:p>
                    <a:p>
                      <a:pPr marL="58738" marR="0" indent="0" algn="l" defTabSz="914400" rtl="0" eaLnBrk="1" fontAlgn="auto" latinLnBrk="0" hangingPunct="1">
                        <a:lnSpc>
                          <a:spcPct val="115000"/>
                        </a:lnSpc>
                        <a:spcBef>
                          <a:spcPts val="0"/>
                        </a:spcBef>
                        <a:spcAft>
                          <a:spcPts val="0"/>
                        </a:spcAft>
                        <a:buClrTx/>
                        <a:buSzTx/>
                        <a:buFontTx/>
                        <a:buNone/>
                        <a:tabLst/>
                        <a:defRPr/>
                      </a:pPr>
                      <a:r>
                        <a:rPr lang="en-US" sz="1100" b="0" i="1" dirty="0">
                          <a:solidFill>
                            <a:sysClr val="windowText" lastClr="000000"/>
                          </a:solidFill>
                          <a:effectLst/>
                          <a:latin typeface="+mj-lt"/>
                          <a:ea typeface="Calibri"/>
                          <a:cs typeface="Times New Roman"/>
                        </a:rPr>
                        <a:t>Boston Medical Center</a:t>
                      </a:r>
                    </a:p>
                  </a:txBody>
                  <a:tcPr marL="24267" marR="24267" marT="9074" marB="9074" anchor="ctr">
                    <a:solidFill>
                      <a:schemeClr val="accent4">
                        <a:lumMod val="20000"/>
                        <a:lumOff val="80000"/>
                      </a:schemeClr>
                    </a:solidFill>
                  </a:tcPr>
                </a:tc>
                <a:tc>
                  <a:txBody>
                    <a:bodyPr/>
                    <a:lstStyle/>
                    <a:p>
                      <a:pPr marL="119063" marR="0" indent="0" algn="l" defTabSz="914400" rtl="0" eaLnBrk="1" latinLnBrk="0" hangingPunct="1">
                        <a:lnSpc>
                          <a:spcPct val="115000"/>
                        </a:lnSpc>
                        <a:spcBef>
                          <a:spcPts val="0"/>
                        </a:spcBef>
                        <a:spcAft>
                          <a:spcPts val="0"/>
                        </a:spcAft>
                      </a:pPr>
                      <a:r>
                        <a:rPr lang="en-US" sz="1100" kern="1200" dirty="0">
                          <a:solidFill>
                            <a:sysClr val="windowText" lastClr="000000"/>
                          </a:solidFill>
                          <a:effectLst/>
                          <a:latin typeface="+mj-lt"/>
                          <a:ea typeface="+mn-ea"/>
                          <a:cs typeface="+mn-cs"/>
                        </a:rPr>
                        <a:t>Medication-based treatment approaches for addressing opioid overdose and opioid use disorder</a:t>
                      </a:r>
                    </a:p>
                  </a:txBody>
                  <a:tcPr marL="24267" marR="24267" marT="9074" marB="9074" anchor="ctr">
                    <a:solidFill>
                      <a:schemeClr val="accent4">
                        <a:lumMod val="20000"/>
                        <a:lumOff val="80000"/>
                      </a:schemeClr>
                    </a:solidFill>
                  </a:tcPr>
                </a:tc>
                <a:tc>
                  <a:txBody>
                    <a:bodyPr/>
                    <a:lstStyle/>
                    <a:p>
                      <a:pPr marL="111125" marR="0" lvl="0" indent="0" algn="l" defTabSz="914400" rtl="0" eaLnBrk="1" fontAlgn="auto" latinLnBrk="0" hangingPunct="1">
                        <a:lnSpc>
                          <a:spcPct val="115000"/>
                        </a:lnSpc>
                        <a:spcBef>
                          <a:spcPts val="0"/>
                        </a:spcBef>
                        <a:spcAft>
                          <a:spcPts val="0"/>
                        </a:spcAft>
                        <a:buClrTx/>
                        <a:buSzTx/>
                        <a:buFont typeface="Symbol"/>
                        <a:buNone/>
                        <a:tabLst/>
                        <a:defRPr/>
                      </a:pPr>
                      <a:r>
                        <a:rPr kumimoji="0" lang="en-US" sz="1100" b="1" i="0" u="none" strike="noStrike" kern="0" cap="none" spc="0" normalizeH="0" baseline="0" noProof="0" dirty="0">
                          <a:ln>
                            <a:noFill/>
                          </a:ln>
                          <a:solidFill>
                            <a:sysClr val="windowText" lastClr="000000"/>
                          </a:solidFill>
                          <a:effectLst/>
                          <a:uLnTx/>
                          <a:uFillTx/>
                          <a:latin typeface="+mj-lt"/>
                          <a:ea typeface="+mn-ea"/>
                          <a:cs typeface="+mn-cs"/>
                          <a:hlinkClick r:id="rId5"/>
                        </a:rPr>
                        <a:t>Dr. Walley’s presentation</a:t>
                      </a:r>
                      <a:endParaRPr lang="en-US" sz="1100" b="1" dirty="0">
                        <a:solidFill>
                          <a:sysClr val="windowText" lastClr="000000"/>
                        </a:solidFill>
                        <a:effectLst/>
                        <a:latin typeface="+mj-lt"/>
                        <a:ea typeface="Calibri"/>
                        <a:cs typeface="Times New Roman"/>
                      </a:endParaRP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7"/>
                  </a:ext>
                </a:extLst>
              </a:tr>
              <a:tr h="870821">
                <a:tc>
                  <a:txBody>
                    <a:bodyPr/>
                    <a:lstStyle/>
                    <a:p>
                      <a:pPr marL="58738" marR="0" indent="0">
                        <a:lnSpc>
                          <a:spcPct val="115000"/>
                        </a:lnSpc>
                        <a:spcBef>
                          <a:spcPts val="0"/>
                        </a:spcBef>
                        <a:spcAft>
                          <a:spcPts val="0"/>
                        </a:spcAft>
                      </a:pPr>
                      <a:r>
                        <a:rPr lang="en-US" sz="1100" b="1" dirty="0">
                          <a:solidFill>
                            <a:sysClr val="windowText" lastClr="000000"/>
                          </a:solidFill>
                          <a:effectLst/>
                          <a:latin typeface="+mj-lt"/>
                          <a:ea typeface="Calibri"/>
                          <a:cs typeface="Times New Roman"/>
                        </a:rPr>
                        <a:t>Colleen LaBelle</a:t>
                      </a:r>
                      <a:r>
                        <a:rPr kumimoji="0" lang="en-US" sz="1100" b="1" i="0" u="none" strike="noStrike" kern="0" cap="none" spc="0" normalizeH="0" baseline="0" noProof="0" dirty="0">
                          <a:ln>
                            <a:noFill/>
                          </a:ln>
                          <a:solidFill>
                            <a:sysClr val="windowText" lastClr="000000"/>
                          </a:solidFill>
                          <a:effectLst/>
                          <a:uLnTx/>
                          <a:uFillTx/>
                          <a:latin typeface="+mj-lt"/>
                          <a:ea typeface="+mn-ea"/>
                          <a:cs typeface="+mn-cs"/>
                        </a:rPr>
                        <a:t>, MSN, RN-BC, </a:t>
                      </a:r>
                      <a:r>
                        <a:rPr kumimoji="0" lang="en-US" sz="1100" b="1" i="0" u="none" strike="noStrike" kern="0" cap="none" spc="0" normalizeH="0" baseline="0" noProof="0" dirty="0" err="1">
                          <a:ln>
                            <a:noFill/>
                          </a:ln>
                          <a:solidFill>
                            <a:sysClr val="windowText" lastClr="000000"/>
                          </a:solidFill>
                          <a:effectLst/>
                          <a:uLnTx/>
                          <a:uFillTx/>
                          <a:latin typeface="+mj-lt"/>
                          <a:ea typeface="+mn-ea"/>
                          <a:cs typeface="+mn-cs"/>
                        </a:rPr>
                        <a:t>CARN</a:t>
                      </a:r>
                      <a:endParaRPr kumimoji="0" lang="en-US" sz="1100" b="1" i="0" u="none" strike="noStrike" kern="0" cap="none" spc="0" normalizeH="0" baseline="0" noProof="0" dirty="0">
                        <a:ln>
                          <a:noFill/>
                        </a:ln>
                        <a:solidFill>
                          <a:sysClr val="windowText" lastClr="000000"/>
                        </a:solidFill>
                        <a:effectLst/>
                        <a:uLnTx/>
                        <a:uFillTx/>
                        <a:latin typeface="+mj-lt"/>
                        <a:ea typeface="+mn-ea"/>
                        <a:cs typeface="+mn-cs"/>
                      </a:endParaRPr>
                    </a:p>
                    <a:p>
                      <a:pPr marL="58738" marR="0" indent="0">
                        <a:lnSpc>
                          <a:spcPct val="115000"/>
                        </a:lnSpc>
                        <a:spcBef>
                          <a:spcPts val="0"/>
                        </a:spcBef>
                        <a:spcAft>
                          <a:spcPts val="0"/>
                        </a:spcAft>
                      </a:pPr>
                      <a:r>
                        <a:rPr kumimoji="0" lang="en-US" sz="1100" b="0" i="1" u="none" strike="noStrike" kern="0" cap="none" spc="0" normalizeH="0" baseline="0" noProof="0" dirty="0">
                          <a:ln>
                            <a:noFill/>
                          </a:ln>
                          <a:solidFill>
                            <a:sysClr val="windowText" lastClr="000000"/>
                          </a:solidFill>
                          <a:effectLst/>
                          <a:uLnTx/>
                          <a:uFillTx/>
                          <a:latin typeface="+mj-lt"/>
                          <a:ea typeface="+mn-ea"/>
                          <a:cs typeface="+mn-cs"/>
                        </a:rPr>
                        <a:t>Boston Medical Center</a:t>
                      </a:r>
                      <a:endParaRPr lang="en-US" sz="1100" b="0" i="1" dirty="0">
                        <a:solidFill>
                          <a:sysClr val="windowText" lastClr="000000"/>
                        </a:solidFill>
                        <a:effectLst/>
                        <a:latin typeface="+mj-lt"/>
                        <a:ea typeface="Calibri"/>
                        <a:cs typeface="Times New Roman"/>
                      </a:endParaRPr>
                    </a:p>
                  </a:txBody>
                  <a:tcPr marL="24267" marR="24267" marT="9074" marB="9074" anchor="ctr">
                    <a:solidFill>
                      <a:schemeClr val="accent4">
                        <a:lumMod val="20000"/>
                        <a:lumOff val="80000"/>
                      </a:schemeClr>
                    </a:solidFill>
                  </a:tcPr>
                </a:tc>
                <a:tc>
                  <a:txBody>
                    <a:bodyPr/>
                    <a:lstStyle/>
                    <a:p>
                      <a:pPr marL="119063" marR="0" indent="0" algn="l" defTabSz="914400" rtl="0" eaLnBrk="1" latinLnBrk="0" hangingPunct="1">
                        <a:lnSpc>
                          <a:spcPct val="115000"/>
                        </a:lnSpc>
                        <a:spcBef>
                          <a:spcPts val="0"/>
                        </a:spcBef>
                        <a:spcAft>
                          <a:spcPts val="0"/>
                        </a:spcAft>
                      </a:pPr>
                      <a:r>
                        <a:rPr kumimoji="0" lang="en-US" sz="1100" b="0" i="0" u="none" strike="noStrike" kern="0" cap="none" spc="0" normalizeH="0" baseline="0" noProof="0" dirty="0">
                          <a:ln>
                            <a:noFill/>
                          </a:ln>
                          <a:solidFill>
                            <a:sysClr val="windowText" lastClr="000000"/>
                          </a:solidFill>
                          <a:effectLst/>
                          <a:uLnTx/>
                          <a:uFillTx/>
                          <a:latin typeface="+mj-lt"/>
                          <a:ea typeface="+mn-ea"/>
                          <a:cs typeface="+mn-cs"/>
                        </a:rPr>
                        <a:t>Treating opioid use disorder with evidence-based treatments</a:t>
                      </a:r>
                      <a:endParaRPr lang="en-US" sz="1100" kern="1200" dirty="0">
                        <a:solidFill>
                          <a:sysClr val="windowText" lastClr="000000"/>
                        </a:solidFill>
                        <a:effectLst/>
                        <a:latin typeface="+mj-lt"/>
                        <a:ea typeface="+mn-ea"/>
                        <a:cs typeface="+mn-cs"/>
                      </a:endParaRPr>
                    </a:p>
                  </a:txBody>
                  <a:tcPr marL="24267" marR="24267" marT="9074" marB="9074" anchor="ctr">
                    <a:solidFill>
                      <a:schemeClr val="accent4">
                        <a:lumMod val="20000"/>
                        <a:lumOff val="80000"/>
                      </a:schemeClr>
                    </a:solidFill>
                  </a:tcPr>
                </a:tc>
                <a:tc>
                  <a:txBody>
                    <a:bodyPr/>
                    <a:lstStyle/>
                    <a:p>
                      <a:pPr marL="114300" marR="0" lvl="0" indent="0" algn="l" defTabSz="914400" rtl="0" eaLnBrk="0" fontAlgn="base" latinLnBrk="0" hangingPunct="0">
                        <a:lnSpc>
                          <a:spcPct val="100000"/>
                        </a:lnSpc>
                        <a:spcBef>
                          <a:spcPct val="0"/>
                        </a:spcBef>
                        <a:spcAft>
                          <a:spcPts val="200"/>
                        </a:spcAft>
                        <a:buClrTx/>
                        <a:buSzPct val="80000"/>
                        <a:buFont typeface="+mj-lt"/>
                        <a:buNone/>
                        <a:tabLst/>
                        <a:defRPr/>
                      </a:pPr>
                      <a:r>
                        <a:rPr kumimoji="0" lang="en-US" sz="1100" b="1" i="0" u="none" strike="noStrike" kern="0" cap="none" spc="0" normalizeH="0" baseline="0" noProof="0" dirty="0">
                          <a:ln>
                            <a:noFill/>
                          </a:ln>
                          <a:solidFill>
                            <a:sysClr val="windowText" lastClr="000000"/>
                          </a:solidFill>
                          <a:effectLst/>
                          <a:uLnTx/>
                          <a:uFillTx/>
                          <a:latin typeface="+mj-lt"/>
                          <a:ea typeface="+mn-ea"/>
                          <a:cs typeface="+mn-cs"/>
                          <a:hlinkClick r:id="rId6"/>
                        </a:rPr>
                        <a:t>Ms. LaBelle’s presentation</a:t>
                      </a:r>
                      <a:endParaRPr kumimoji="0" lang="en-US" sz="1100" b="1" i="0" u="none" strike="noStrike" kern="0" cap="none" spc="0" normalizeH="0" baseline="0" noProof="0" dirty="0">
                        <a:ln>
                          <a:noFill/>
                        </a:ln>
                        <a:solidFill>
                          <a:sysClr val="windowText" lastClr="000000"/>
                        </a:solidFill>
                        <a:effectLst/>
                        <a:uLnTx/>
                        <a:uFillTx/>
                        <a:latin typeface="+mj-lt"/>
                        <a:ea typeface="+mn-ea"/>
                        <a:cs typeface="+mn-cs"/>
                      </a:endParaRP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5"/>
                  </a:ext>
                </a:extLst>
              </a:tr>
              <a:tr h="870821">
                <a:tc>
                  <a:txBody>
                    <a:bodyPr/>
                    <a:lstStyle/>
                    <a:p>
                      <a:pPr marL="58738" marR="0" indent="0">
                        <a:lnSpc>
                          <a:spcPct val="115000"/>
                        </a:lnSpc>
                        <a:spcBef>
                          <a:spcPts val="0"/>
                        </a:spcBef>
                        <a:spcAft>
                          <a:spcPts val="0"/>
                        </a:spcAft>
                      </a:pPr>
                      <a:r>
                        <a:rPr kumimoji="0" lang="en-US" sz="1100" b="1" i="0" u="none" strike="noStrike" kern="0" cap="none" spc="0" normalizeH="0" baseline="0" noProof="0" dirty="0">
                          <a:ln>
                            <a:noFill/>
                          </a:ln>
                          <a:solidFill>
                            <a:sysClr val="windowText" lastClr="000000"/>
                          </a:solidFill>
                          <a:effectLst/>
                          <a:uLnTx/>
                          <a:uFillTx/>
                          <a:latin typeface="+mj-lt"/>
                          <a:ea typeface="+mn-ea"/>
                          <a:cs typeface="+mn-cs"/>
                        </a:rPr>
                        <a:t>Maria Sullivan, MD, PhD</a:t>
                      </a:r>
                    </a:p>
                    <a:p>
                      <a:pPr marL="58738" marR="0" indent="0">
                        <a:lnSpc>
                          <a:spcPct val="115000"/>
                        </a:lnSpc>
                        <a:spcBef>
                          <a:spcPts val="0"/>
                        </a:spcBef>
                        <a:spcAft>
                          <a:spcPts val="0"/>
                        </a:spcAft>
                      </a:pPr>
                      <a:r>
                        <a:rPr kumimoji="0" lang="en-US" sz="1100" b="0" i="1" u="none" strike="noStrike" kern="0" cap="none" spc="0" normalizeH="0" baseline="0" noProof="0" dirty="0" err="1">
                          <a:ln>
                            <a:noFill/>
                          </a:ln>
                          <a:solidFill>
                            <a:sysClr val="windowText" lastClr="000000"/>
                          </a:solidFill>
                          <a:effectLst/>
                          <a:uLnTx/>
                          <a:uFillTx/>
                          <a:latin typeface="+mj-lt"/>
                          <a:ea typeface="+mn-ea"/>
                          <a:cs typeface="+mn-cs"/>
                        </a:rPr>
                        <a:t>Alkermes</a:t>
                      </a:r>
                      <a:endParaRPr lang="en-US" sz="1100" b="0" i="1" dirty="0">
                        <a:solidFill>
                          <a:sysClr val="windowText" lastClr="000000"/>
                        </a:solidFill>
                        <a:effectLst/>
                        <a:latin typeface="+mj-lt"/>
                        <a:ea typeface="Calibri"/>
                        <a:cs typeface="Times New Roman"/>
                      </a:endParaRPr>
                    </a:p>
                  </a:txBody>
                  <a:tcPr marL="24267" marR="24267" marT="9074" marB="9074" anchor="ctr">
                    <a:solidFill>
                      <a:schemeClr val="accent4">
                        <a:lumMod val="20000"/>
                        <a:lumOff val="80000"/>
                      </a:schemeClr>
                    </a:solidFill>
                  </a:tcPr>
                </a:tc>
                <a:tc>
                  <a:txBody>
                    <a:bodyPr/>
                    <a:lstStyle/>
                    <a:p>
                      <a:pPr marL="119063" marR="0" lvl="0" indent="0" algn="l" defTabSz="914400" rtl="0" eaLnBrk="0" fontAlgn="base" latinLnBrk="0" hangingPunct="0">
                        <a:lnSpc>
                          <a:spcPct val="100000"/>
                        </a:lnSpc>
                        <a:spcBef>
                          <a:spcPct val="0"/>
                        </a:spcBef>
                        <a:spcAft>
                          <a:spcPts val="200"/>
                        </a:spcAft>
                        <a:buClrTx/>
                        <a:buSzPct val="80000"/>
                        <a:buFont typeface="+mj-lt"/>
                        <a:buNone/>
                        <a:tabLst/>
                        <a:defRPr/>
                      </a:pPr>
                      <a:r>
                        <a:rPr kumimoji="0" lang="en-US" sz="1100" b="0" i="0" u="none" strike="noStrike" kern="0" cap="none" spc="0" normalizeH="0" baseline="0" noProof="0" dirty="0">
                          <a:ln>
                            <a:noFill/>
                          </a:ln>
                          <a:solidFill>
                            <a:sysClr val="windowText" lastClr="000000"/>
                          </a:solidFill>
                          <a:effectLst/>
                          <a:uLnTx/>
                          <a:uFillTx/>
                          <a:latin typeface="+mj-lt"/>
                          <a:ea typeface="+mn-ea"/>
                          <a:cs typeface="+mn-cs"/>
                        </a:rPr>
                        <a:t>Detoxification and induction on medication-assisted treatment</a:t>
                      </a:r>
                      <a:endParaRPr lang="en-US" sz="1100" kern="1200" dirty="0">
                        <a:solidFill>
                          <a:sysClr val="windowText" lastClr="000000"/>
                        </a:solidFill>
                        <a:effectLst/>
                        <a:latin typeface="+mj-lt"/>
                        <a:ea typeface="+mn-ea"/>
                        <a:cs typeface="+mn-cs"/>
                      </a:endParaRPr>
                    </a:p>
                  </a:txBody>
                  <a:tcPr marL="24267" marR="24267" marT="9074" marB="9074" anchor="ctr">
                    <a:solidFill>
                      <a:schemeClr val="accent4">
                        <a:lumMod val="20000"/>
                        <a:lumOff val="80000"/>
                      </a:schemeClr>
                    </a:solidFill>
                  </a:tcPr>
                </a:tc>
                <a:tc>
                  <a:txBody>
                    <a:bodyPr/>
                    <a:lstStyle/>
                    <a:p>
                      <a:pPr marL="114300" marR="0" lvl="0" indent="0" algn="l" defTabSz="914400" rtl="0" eaLnBrk="0" fontAlgn="base" latinLnBrk="0" hangingPunct="0">
                        <a:lnSpc>
                          <a:spcPct val="100000"/>
                        </a:lnSpc>
                        <a:spcBef>
                          <a:spcPct val="0"/>
                        </a:spcBef>
                        <a:spcAft>
                          <a:spcPts val="200"/>
                        </a:spcAft>
                        <a:buClrTx/>
                        <a:buSzPct val="80000"/>
                        <a:buFont typeface="+mj-lt"/>
                        <a:buNone/>
                        <a:tabLst/>
                        <a:defRPr/>
                      </a:pPr>
                      <a:r>
                        <a:rPr lang="en-US" sz="1100" b="1" u="sng" kern="1200" noProof="0" dirty="0">
                          <a:solidFill>
                            <a:sysClr val="windowText" lastClr="000000"/>
                          </a:solidFill>
                          <a:effectLst/>
                          <a:latin typeface="+mj-lt"/>
                          <a:ea typeface="+mn-ea"/>
                          <a:cs typeface="+mn-cs"/>
                          <a:hlinkClick r:id="rId7"/>
                        </a:rPr>
                        <a:t>Dr. Sullivan’s presentation</a:t>
                      </a:r>
                      <a:endParaRPr lang="en-US" sz="1100" b="1" u="sng" kern="1200" noProof="0" dirty="0">
                        <a:solidFill>
                          <a:sysClr val="windowText" lastClr="000000"/>
                        </a:solidFill>
                        <a:effectLst/>
                        <a:latin typeface="+mj-lt"/>
                        <a:ea typeface="+mn-ea"/>
                        <a:cs typeface="+mn-cs"/>
                      </a:endParaRP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6"/>
                  </a:ext>
                </a:extLst>
              </a:tr>
            </a:tbl>
          </a:graphicData>
        </a:graphic>
      </p:graphicFrame>
      <p:sp>
        <p:nvSpPr>
          <p:cNvPr id="9" name="TextBox 8"/>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C – Summary of Meetings and Input Provided to the Commission</a:t>
            </a:r>
          </a:p>
        </p:txBody>
      </p:sp>
      <p:sp>
        <p:nvSpPr>
          <p:cNvPr id="5"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38</a:t>
            </a:fld>
            <a:endParaRPr lang="en-US" dirty="0">
              <a:latin typeface="+mj-lt"/>
            </a:endParaRPr>
          </a:p>
        </p:txBody>
      </p:sp>
    </p:spTree>
    <p:extLst>
      <p:ext uri="{BB962C8B-B14F-4D97-AF65-F5344CB8AC3E}">
        <p14:creationId xmlns:p14="http://schemas.microsoft.com/office/powerpoint/2010/main" val="3951084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556637168"/>
              </p:ext>
            </p:extLst>
          </p:nvPr>
        </p:nvGraphicFramePr>
        <p:xfrm>
          <a:off x="533400" y="838201"/>
          <a:ext cx="8092440" cy="5208794"/>
        </p:xfrm>
        <a:graphic>
          <a:graphicData uri="http://schemas.openxmlformats.org/drawingml/2006/table">
            <a:tbl>
              <a:tblPr firstRow="1" firstCol="1" bandRow="1">
                <a:tableStyleId>{5940675A-B579-460E-94D1-54222C63F5DA}</a:tableStyleId>
              </a:tblPr>
              <a:tblGrid>
                <a:gridCol w="3017520">
                  <a:extLst>
                    <a:ext uri="{9D8B030D-6E8A-4147-A177-3AD203B41FA5}">
                      <a16:colId xmlns="" xmlns:a16="http://schemas.microsoft.com/office/drawing/2014/main" val="20000"/>
                    </a:ext>
                  </a:extLst>
                </a:gridCol>
                <a:gridCol w="2148840">
                  <a:extLst>
                    <a:ext uri="{9D8B030D-6E8A-4147-A177-3AD203B41FA5}">
                      <a16:colId xmlns="" xmlns:a16="http://schemas.microsoft.com/office/drawing/2014/main" val="20001"/>
                    </a:ext>
                  </a:extLst>
                </a:gridCol>
                <a:gridCol w="2926080">
                  <a:extLst>
                    <a:ext uri="{9D8B030D-6E8A-4147-A177-3AD203B41FA5}">
                      <a16:colId xmlns="" xmlns:a16="http://schemas.microsoft.com/office/drawing/2014/main" val="20002"/>
                    </a:ext>
                  </a:extLst>
                </a:gridCol>
              </a:tblGrid>
              <a:tr h="274320">
                <a:tc>
                  <a:txBody>
                    <a:bodyPr/>
                    <a:lstStyle/>
                    <a:p>
                      <a:pPr marL="0" marR="0" algn="ctr">
                        <a:lnSpc>
                          <a:spcPct val="115000"/>
                        </a:lnSpc>
                        <a:spcBef>
                          <a:spcPts val="0"/>
                        </a:spcBef>
                        <a:spcAft>
                          <a:spcPts val="0"/>
                        </a:spcAft>
                      </a:pPr>
                      <a:r>
                        <a:rPr lang="en-US" sz="1200" b="1" dirty="0">
                          <a:solidFill>
                            <a:sysClr val="windowText" lastClr="000000"/>
                          </a:solidFill>
                          <a:effectLst/>
                          <a:latin typeface="+mj-lt"/>
                        </a:rPr>
                        <a:t>Presenters</a:t>
                      </a:r>
                      <a:endParaRPr lang="en-US" sz="12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200" b="1" dirty="0">
                          <a:solidFill>
                            <a:sysClr val="windowText" lastClr="000000"/>
                          </a:solidFill>
                          <a:effectLst/>
                          <a:latin typeface="+mj-lt"/>
                        </a:rPr>
                        <a:t>Topics Discussed</a:t>
                      </a:r>
                      <a:endParaRPr lang="en-US" sz="12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200" b="1" dirty="0">
                          <a:solidFill>
                            <a:sysClr val="windowText" lastClr="000000"/>
                          </a:solidFill>
                          <a:effectLst/>
                          <a:latin typeface="+mj-lt"/>
                        </a:rPr>
                        <a:t>Resources and Supporting Documents</a:t>
                      </a:r>
                      <a:endParaRPr lang="en-US" sz="12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extLst>
                  <a:ext uri="{0D108BD9-81ED-4DB2-BD59-A6C34878D82A}">
                    <a16:rowId xmlns="" xmlns:a16="http://schemas.microsoft.com/office/drawing/2014/main" val="10000"/>
                  </a:ext>
                </a:extLst>
              </a:tr>
              <a:tr h="274320">
                <a:tc gridSpan="3">
                  <a:txBody>
                    <a:bodyPr/>
                    <a:lstStyle/>
                    <a:p>
                      <a:pPr marL="58738" marR="0" indent="0">
                        <a:lnSpc>
                          <a:spcPct val="115000"/>
                        </a:lnSpc>
                        <a:spcBef>
                          <a:spcPts val="0"/>
                        </a:spcBef>
                        <a:spcAft>
                          <a:spcPts val="0"/>
                        </a:spcAft>
                      </a:pPr>
                      <a:r>
                        <a:rPr lang="en-US" sz="1200" b="1" dirty="0">
                          <a:solidFill>
                            <a:schemeClr val="tx1"/>
                          </a:solidFill>
                          <a:effectLst/>
                          <a:latin typeface="+mj-lt"/>
                        </a:rPr>
                        <a:t>December 6, 2018</a:t>
                      </a:r>
                      <a:endParaRPr lang="en-US" sz="1200" b="1" dirty="0">
                        <a:solidFill>
                          <a:schemeClr val="tx1"/>
                        </a:solidFill>
                        <a:effectLst/>
                        <a:latin typeface="+mj-lt"/>
                        <a:ea typeface="Calibri"/>
                        <a:cs typeface="Times New Roman"/>
                      </a:endParaRPr>
                    </a:p>
                  </a:txBody>
                  <a:tcPr marL="24267" marR="24267" marT="9074" marB="9074" anchor="ctr">
                    <a:solidFill>
                      <a:schemeClr val="accent4">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1392186">
                <a:tc>
                  <a:txBody>
                    <a:bodyPr/>
                    <a:lstStyle/>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Lina Abdalla</a:t>
                      </a:r>
                    </a:p>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Denise Bohan</a:t>
                      </a:r>
                    </a:p>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Merredith Cunniff</a:t>
                      </a:r>
                    </a:p>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Joel Kergaravat</a:t>
                      </a:r>
                    </a:p>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Joanne Peterson</a:t>
                      </a:r>
                    </a:p>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Robin Wallace</a:t>
                      </a:r>
                    </a:p>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Zachary Wallace</a:t>
                      </a:r>
                      <a:endParaRPr lang="en-US" sz="1100" b="0" kern="1200" dirty="0">
                        <a:solidFill>
                          <a:sysClr val="windowText" lastClr="000000"/>
                        </a:solidFill>
                        <a:effectLst/>
                        <a:latin typeface="+mj-lt"/>
                        <a:ea typeface="+mn-ea"/>
                        <a:cs typeface="+mn-cs"/>
                      </a:endParaRPr>
                    </a:p>
                  </a:txBody>
                  <a:tcPr marL="24267" marR="24267" marT="9074" marB="9074" anchor="ctr">
                    <a:solidFill>
                      <a:schemeClr val="accent4">
                        <a:lumMod val="20000"/>
                        <a:lumOff val="80000"/>
                      </a:schemeClr>
                    </a:solidFill>
                  </a:tcPr>
                </a:tc>
                <a:tc>
                  <a:txBody>
                    <a:bodyPr/>
                    <a:lstStyle/>
                    <a:p>
                      <a:pPr marL="119063" marR="0" indent="0" algn="l" defTabSz="914400" rtl="0" eaLnBrk="1" latinLnBrk="0" hangingPunct="1">
                        <a:lnSpc>
                          <a:spcPct val="115000"/>
                        </a:lnSpc>
                        <a:spcBef>
                          <a:spcPts val="0"/>
                        </a:spcBef>
                        <a:spcAft>
                          <a:spcPts val="0"/>
                        </a:spcAft>
                      </a:pPr>
                      <a:r>
                        <a:rPr lang="en-US" sz="1100" kern="1200" dirty="0">
                          <a:solidFill>
                            <a:sysClr val="windowText" lastClr="000000"/>
                          </a:solidFill>
                          <a:effectLst/>
                          <a:latin typeface="+mj-lt"/>
                          <a:ea typeface="+mn-ea"/>
                          <a:cs typeface="+mn-cs"/>
                        </a:rPr>
                        <a:t>Patients’ and families’ perspectives and firsthand</a:t>
                      </a:r>
                      <a:r>
                        <a:rPr lang="en-US" sz="1100" kern="1200" baseline="0" dirty="0">
                          <a:solidFill>
                            <a:sysClr val="windowText" lastClr="000000"/>
                          </a:solidFill>
                          <a:effectLst/>
                          <a:latin typeface="+mj-lt"/>
                          <a:ea typeface="+mn-ea"/>
                          <a:cs typeface="+mn-cs"/>
                        </a:rPr>
                        <a:t> experiences with the </a:t>
                      </a:r>
                      <a:r>
                        <a:rPr lang="en-US" sz="1100" kern="1200" dirty="0">
                          <a:solidFill>
                            <a:sysClr val="windowText" lastClr="000000"/>
                          </a:solidFill>
                          <a:effectLst/>
                          <a:latin typeface="+mj-lt"/>
                          <a:ea typeface="+mn-ea"/>
                          <a:cs typeface="+mn-cs"/>
                        </a:rPr>
                        <a:t>Section 35 process</a:t>
                      </a:r>
                    </a:p>
                  </a:txBody>
                  <a:tcPr marL="24267" marR="24267" marT="9074" marB="15193" anchor="ctr">
                    <a:solidFill>
                      <a:schemeClr val="accent4">
                        <a:lumMod val="20000"/>
                        <a:lumOff val="80000"/>
                      </a:schemeClr>
                    </a:solidFill>
                  </a:tcPr>
                </a:tc>
                <a:tc>
                  <a:txBody>
                    <a:bodyPr/>
                    <a:lstStyle/>
                    <a:p>
                      <a:endParaRPr lang="en-US"/>
                    </a:p>
                  </a:txBody>
                  <a:tcPr marL="24267" marR="24267" marT="9074" marB="15193" anchor="ctr">
                    <a:solidFill>
                      <a:schemeClr val="accent4">
                        <a:lumMod val="20000"/>
                        <a:lumOff val="80000"/>
                      </a:schemeClr>
                    </a:solidFill>
                  </a:tcPr>
                </a:tc>
                <a:extLst>
                  <a:ext uri="{0D108BD9-81ED-4DB2-BD59-A6C34878D82A}">
                    <a16:rowId xmlns="" xmlns:a16="http://schemas.microsoft.com/office/drawing/2014/main" val="10002"/>
                  </a:ext>
                </a:extLst>
              </a:tr>
              <a:tr h="274320">
                <a:tc gridSpan="3">
                  <a:txBody>
                    <a:bodyPr/>
                    <a:lstStyle/>
                    <a:p>
                      <a:pPr marL="58738" marR="0" indent="0">
                        <a:lnSpc>
                          <a:spcPct val="115000"/>
                        </a:lnSpc>
                        <a:spcBef>
                          <a:spcPts val="0"/>
                        </a:spcBef>
                        <a:spcAft>
                          <a:spcPts val="0"/>
                        </a:spcAft>
                        <a:buFont typeface="Arial" panose="020B0604020202020204" pitchFamily="34" charset="0"/>
                        <a:buNone/>
                      </a:pPr>
                      <a:r>
                        <a:rPr lang="en-US" sz="1200" b="1" dirty="0">
                          <a:solidFill>
                            <a:schemeClr val="tx1"/>
                          </a:solidFill>
                          <a:effectLst/>
                          <a:latin typeface="+mj-lt"/>
                        </a:rPr>
                        <a:t>February 28, 2019</a:t>
                      </a:r>
                      <a:endParaRPr lang="en-US" sz="1200" b="1" dirty="0">
                        <a:solidFill>
                          <a:schemeClr val="tx1"/>
                        </a:solidFill>
                        <a:effectLst/>
                        <a:latin typeface="+mj-lt"/>
                        <a:ea typeface="Calibri"/>
                        <a:cs typeface="Times New Roman"/>
                      </a:endParaRPr>
                    </a:p>
                  </a:txBody>
                  <a:tcPr marL="24267" marR="24267" marT="9074" marB="9074" anchor="ctr">
                    <a:solidFill>
                      <a:schemeClr val="accent4">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869713">
                <a:tc>
                  <a:txBody>
                    <a:bodyPr/>
                    <a:lstStyle/>
                    <a:p>
                      <a:pPr marL="58738" marR="0" indent="0">
                        <a:lnSpc>
                          <a:spcPct val="115000"/>
                        </a:lnSpc>
                        <a:spcBef>
                          <a:spcPts val="0"/>
                        </a:spcBef>
                        <a:spcAft>
                          <a:spcPts val="0"/>
                        </a:spcAft>
                      </a:pPr>
                      <a:r>
                        <a:rPr lang="en-US" sz="1100" b="1" dirty="0">
                          <a:solidFill>
                            <a:sysClr val="windowText" lastClr="000000"/>
                          </a:solidFill>
                          <a:effectLst/>
                          <a:latin typeface="+mj-lt"/>
                          <a:ea typeface="Calibri"/>
                          <a:cs typeface="Times New Roman"/>
                        </a:rPr>
                        <a:t>Hermik Babakhanlou-Chase</a:t>
                      </a:r>
                    </a:p>
                    <a:p>
                      <a:pPr marL="58738" marR="0" indent="0">
                        <a:lnSpc>
                          <a:spcPct val="115000"/>
                        </a:lnSpc>
                        <a:spcBef>
                          <a:spcPts val="0"/>
                        </a:spcBef>
                        <a:spcAft>
                          <a:spcPts val="0"/>
                        </a:spcAft>
                      </a:pPr>
                      <a:r>
                        <a:rPr lang="en-US" sz="1100" b="1" dirty="0">
                          <a:solidFill>
                            <a:sysClr val="windowText" lastClr="000000"/>
                          </a:solidFill>
                          <a:effectLst/>
                          <a:latin typeface="+mj-lt"/>
                          <a:ea typeface="Calibri"/>
                          <a:cs typeface="Times New Roman"/>
                        </a:rPr>
                        <a:t>Michael Richardson</a:t>
                      </a:r>
                    </a:p>
                    <a:p>
                      <a:pPr marL="58738" marR="0" indent="0">
                        <a:lnSpc>
                          <a:spcPct val="115000"/>
                        </a:lnSpc>
                        <a:spcBef>
                          <a:spcPts val="0"/>
                        </a:spcBef>
                        <a:spcAft>
                          <a:spcPts val="0"/>
                        </a:spcAft>
                      </a:pPr>
                      <a:r>
                        <a:rPr lang="en-US" sz="1100" b="1" dirty="0">
                          <a:solidFill>
                            <a:sysClr val="windowText" lastClr="000000"/>
                          </a:solidFill>
                          <a:effectLst/>
                          <a:latin typeface="+mj-lt"/>
                          <a:ea typeface="Calibri"/>
                          <a:cs typeface="Times New Roman"/>
                        </a:rPr>
                        <a:t>Dana Bernson, MPH</a:t>
                      </a:r>
                    </a:p>
                    <a:p>
                      <a:pPr marL="58738" marR="0" indent="0" algn="l" defTabSz="914400" rtl="0" eaLnBrk="1" fontAlgn="auto" latinLnBrk="0" hangingPunct="1">
                        <a:lnSpc>
                          <a:spcPct val="115000"/>
                        </a:lnSpc>
                        <a:spcBef>
                          <a:spcPts val="0"/>
                        </a:spcBef>
                        <a:spcAft>
                          <a:spcPts val="0"/>
                        </a:spcAft>
                        <a:buClrTx/>
                        <a:buSzTx/>
                        <a:buFontTx/>
                        <a:buNone/>
                        <a:tabLst/>
                        <a:defRPr/>
                      </a:pPr>
                      <a:r>
                        <a:rPr lang="en-US" sz="1100" b="0" i="1" dirty="0">
                          <a:solidFill>
                            <a:sysClr val="windowText" lastClr="000000"/>
                          </a:solidFill>
                          <a:effectLst/>
                          <a:latin typeface="+mj-lt"/>
                          <a:ea typeface="Calibri"/>
                          <a:cs typeface="Times New Roman"/>
                        </a:rPr>
                        <a:t>Bureau of Substance Addiction Services</a:t>
                      </a:r>
                    </a:p>
                  </a:txBody>
                  <a:tcPr marL="24267" marR="24267" marT="9074" marB="9074" anchor="ctr">
                    <a:solidFill>
                      <a:schemeClr val="accent4">
                        <a:lumMod val="20000"/>
                        <a:lumOff val="80000"/>
                      </a:schemeClr>
                    </a:solidFill>
                  </a:tcPr>
                </a:tc>
                <a:tc>
                  <a:txBody>
                    <a:bodyPr/>
                    <a:lstStyle/>
                    <a:p>
                      <a:pPr marL="119063" marR="0" indent="0" algn="l" defTabSz="914400" rtl="0" eaLnBrk="1" latinLnBrk="0" hangingPunct="1">
                        <a:lnSpc>
                          <a:spcPct val="115000"/>
                        </a:lnSpc>
                        <a:spcBef>
                          <a:spcPts val="0"/>
                        </a:spcBef>
                        <a:spcAft>
                          <a:spcPts val="0"/>
                        </a:spcAft>
                      </a:pPr>
                      <a:r>
                        <a:rPr lang="en-US" sz="1100" kern="1200" dirty="0">
                          <a:solidFill>
                            <a:sysClr val="windowText" lastClr="000000"/>
                          </a:solidFill>
                          <a:effectLst/>
                          <a:latin typeface="+mj-lt"/>
                          <a:ea typeface="+mn-ea"/>
                          <a:cs typeface="+mn-cs"/>
                        </a:rPr>
                        <a:t>DPH data from Section 35</a:t>
                      </a:r>
                      <a:br>
                        <a:rPr lang="en-US" sz="1100" kern="1200" dirty="0">
                          <a:solidFill>
                            <a:sysClr val="windowText" lastClr="000000"/>
                          </a:solidFill>
                          <a:effectLst/>
                          <a:latin typeface="+mj-lt"/>
                          <a:ea typeface="+mn-ea"/>
                          <a:cs typeface="+mn-cs"/>
                        </a:rPr>
                      </a:br>
                      <a:r>
                        <a:rPr lang="en-US" sz="1100" kern="1200" dirty="0">
                          <a:solidFill>
                            <a:sysClr val="windowText" lastClr="000000"/>
                          </a:solidFill>
                          <a:effectLst/>
                          <a:latin typeface="+mj-lt"/>
                          <a:ea typeface="+mn-ea"/>
                          <a:cs typeface="+mn-cs"/>
                        </a:rPr>
                        <a:t>facilities</a:t>
                      </a:r>
                    </a:p>
                  </a:txBody>
                  <a:tcPr marL="24267" marR="24267" marT="9074" marB="9074" anchor="ctr">
                    <a:solidFill>
                      <a:schemeClr val="accent4">
                        <a:lumMod val="20000"/>
                        <a:lumOff val="80000"/>
                      </a:schemeClr>
                    </a:solidFill>
                  </a:tcPr>
                </a:tc>
                <a:tc>
                  <a:txBody>
                    <a:bodyPr/>
                    <a:lstStyle/>
                    <a:p>
                      <a:pPr marL="114300" marR="0" lvl="0" indent="0" algn="l" defTabSz="914400" rtl="0" eaLnBrk="0" fontAlgn="base" latinLnBrk="0" hangingPunct="0">
                        <a:lnSpc>
                          <a:spcPct val="100000"/>
                        </a:lnSpc>
                        <a:spcBef>
                          <a:spcPct val="0"/>
                        </a:spcBef>
                        <a:spcAft>
                          <a:spcPts val="200"/>
                        </a:spcAft>
                        <a:buClrTx/>
                        <a:buSzPct val="80000"/>
                        <a:buFont typeface="+mj-lt"/>
                        <a:buNone/>
                        <a:tabLst/>
                        <a:defRPr/>
                      </a:pPr>
                      <a:r>
                        <a:rPr kumimoji="0" lang="en-US" sz="1100" b="1" i="0" u="none" strike="noStrike" kern="0" cap="none" spc="0" normalizeH="0" baseline="0" noProof="0" dirty="0">
                          <a:ln>
                            <a:noFill/>
                          </a:ln>
                          <a:solidFill>
                            <a:sysClr val="windowText" lastClr="000000"/>
                          </a:solidFill>
                          <a:effectLst/>
                          <a:uLnTx/>
                          <a:uFillTx/>
                          <a:latin typeface="+mj-lt"/>
                          <a:ea typeface="+mn-ea"/>
                          <a:cs typeface="+mn-cs"/>
                          <a:hlinkClick r:id="rId3"/>
                        </a:rPr>
                        <a:t>Bureau of Substance Addiction Services’ presentation</a:t>
                      </a:r>
                      <a:endParaRPr kumimoji="0" lang="en-US" sz="1100" b="1" i="0" u="none" strike="noStrike" kern="0" cap="none" spc="0" normalizeH="0" baseline="0" noProof="0" dirty="0">
                        <a:ln>
                          <a:noFill/>
                        </a:ln>
                        <a:solidFill>
                          <a:sysClr val="windowText" lastClr="000000"/>
                        </a:solidFill>
                        <a:effectLst/>
                        <a:uLnTx/>
                        <a:uFillTx/>
                        <a:latin typeface="+mj-lt"/>
                        <a:ea typeface="+mn-ea"/>
                        <a:cs typeface="+mn-cs"/>
                      </a:endParaRP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5"/>
                  </a:ext>
                </a:extLst>
              </a:tr>
              <a:tr h="2079987">
                <a:tc>
                  <a:txBody>
                    <a:bodyPr/>
                    <a:lstStyle/>
                    <a:p>
                      <a:pPr marL="58738" marR="0" indent="0">
                        <a:lnSpc>
                          <a:spcPct val="115000"/>
                        </a:lnSpc>
                        <a:spcBef>
                          <a:spcPts val="0"/>
                        </a:spcBef>
                        <a:spcAft>
                          <a:spcPts val="0"/>
                        </a:spcAft>
                      </a:pPr>
                      <a:r>
                        <a:rPr lang="en-US" sz="1100" b="1" dirty="0">
                          <a:solidFill>
                            <a:sysClr val="windowText" lastClr="000000"/>
                          </a:solidFill>
                          <a:effectLst/>
                          <a:latin typeface="+mj-lt"/>
                          <a:ea typeface="Calibri"/>
                          <a:cs typeface="Times New Roman"/>
                        </a:rPr>
                        <a:t>Steven Garceau</a:t>
                      </a:r>
                    </a:p>
                    <a:p>
                      <a:pPr marL="58738" marR="0" indent="0">
                        <a:lnSpc>
                          <a:spcPct val="115000"/>
                        </a:lnSpc>
                        <a:spcBef>
                          <a:spcPts val="0"/>
                        </a:spcBef>
                        <a:spcAft>
                          <a:spcPts val="0"/>
                        </a:spcAft>
                      </a:pPr>
                      <a:r>
                        <a:rPr lang="en-US" sz="1100" b="0" i="1" dirty="0">
                          <a:solidFill>
                            <a:sysClr val="windowText" lastClr="000000"/>
                          </a:solidFill>
                          <a:effectLst/>
                          <a:latin typeface="+mj-lt"/>
                          <a:ea typeface="Calibri"/>
                          <a:cs typeface="Times New Roman"/>
                        </a:rPr>
                        <a:t>Boston EMS</a:t>
                      </a:r>
                    </a:p>
                    <a:p>
                      <a:pPr marL="58738" marR="0" indent="0">
                        <a:lnSpc>
                          <a:spcPct val="115000"/>
                        </a:lnSpc>
                        <a:spcBef>
                          <a:spcPts val="0"/>
                        </a:spcBef>
                        <a:spcAft>
                          <a:spcPts val="0"/>
                        </a:spcAft>
                      </a:pPr>
                      <a:r>
                        <a:rPr lang="en-US" sz="1100" b="1" dirty="0">
                          <a:solidFill>
                            <a:sysClr val="windowText" lastClr="000000"/>
                          </a:solidFill>
                          <a:effectLst/>
                          <a:latin typeface="+mj-lt"/>
                          <a:ea typeface="Calibri"/>
                          <a:cs typeface="Times New Roman"/>
                        </a:rPr>
                        <a:t>Chief John McCarthy</a:t>
                      </a:r>
                    </a:p>
                    <a:p>
                      <a:pPr marL="58738" marR="0" indent="0">
                        <a:lnSpc>
                          <a:spcPct val="115000"/>
                        </a:lnSpc>
                        <a:spcBef>
                          <a:spcPts val="0"/>
                        </a:spcBef>
                        <a:spcAft>
                          <a:spcPts val="0"/>
                        </a:spcAft>
                      </a:pPr>
                      <a:r>
                        <a:rPr lang="en-US" sz="1100" b="0" i="1" dirty="0">
                          <a:solidFill>
                            <a:sysClr val="windowText" lastClr="000000"/>
                          </a:solidFill>
                          <a:effectLst/>
                          <a:latin typeface="+mj-lt"/>
                          <a:ea typeface="Calibri"/>
                          <a:cs typeface="Times New Roman"/>
                        </a:rPr>
                        <a:t>Gloucester Police Department</a:t>
                      </a:r>
                    </a:p>
                    <a:p>
                      <a:pPr marL="58738" marR="0" indent="0">
                        <a:lnSpc>
                          <a:spcPct val="115000"/>
                        </a:lnSpc>
                        <a:spcBef>
                          <a:spcPts val="0"/>
                        </a:spcBef>
                        <a:spcAft>
                          <a:spcPts val="0"/>
                        </a:spcAft>
                      </a:pPr>
                      <a:r>
                        <a:rPr lang="en-US" sz="1100" b="1" dirty="0">
                          <a:solidFill>
                            <a:sysClr val="windowText" lastClr="000000"/>
                          </a:solidFill>
                          <a:effectLst/>
                          <a:latin typeface="+mj-lt"/>
                          <a:ea typeface="Calibri"/>
                          <a:cs typeface="Times New Roman"/>
                        </a:rPr>
                        <a:t>Leslie W. Milne, MD</a:t>
                      </a:r>
                    </a:p>
                    <a:p>
                      <a:pPr marL="58738" marR="0" indent="0">
                        <a:lnSpc>
                          <a:spcPct val="115000"/>
                        </a:lnSpc>
                        <a:spcBef>
                          <a:spcPts val="0"/>
                        </a:spcBef>
                        <a:spcAft>
                          <a:spcPts val="0"/>
                        </a:spcAft>
                      </a:pPr>
                      <a:r>
                        <a:rPr lang="en-US" sz="1100" b="0" i="1" dirty="0">
                          <a:solidFill>
                            <a:sysClr val="windowText" lastClr="000000"/>
                          </a:solidFill>
                          <a:effectLst/>
                          <a:latin typeface="+mj-lt"/>
                          <a:ea typeface="Calibri"/>
                          <a:cs typeface="Times New Roman"/>
                        </a:rPr>
                        <a:t>Massachusetts General Hospital</a:t>
                      </a:r>
                    </a:p>
                    <a:p>
                      <a:pPr marL="58738" marR="0" indent="0">
                        <a:lnSpc>
                          <a:spcPct val="115000"/>
                        </a:lnSpc>
                        <a:spcBef>
                          <a:spcPts val="0"/>
                        </a:spcBef>
                        <a:spcAft>
                          <a:spcPts val="0"/>
                        </a:spcAft>
                      </a:pPr>
                      <a:r>
                        <a:rPr lang="en-US" sz="1100" b="1" dirty="0">
                          <a:solidFill>
                            <a:sysClr val="windowText" lastClr="000000"/>
                          </a:solidFill>
                          <a:effectLst/>
                          <a:latin typeface="+mj-lt"/>
                          <a:ea typeface="Calibri"/>
                          <a:cs typeface="Times New Roman"/>
                        </a:rPr>
                        <a:t>John Rosa</a:t>
                      </a:r>
                    </a:p>
                    <a:p>
                      <a:pPr marL="58738" marR="0" indent="0" algn="l" defTabSz="914400" rtl="0" eaLnBrk="1" fontAlgn="auto" latinLnBrk="0" hangingPunct="1">
                        <a:lnSpc>
                          <a:spcPct val="115000"/>
                        </a:lnSpc>
                        <a:spcBef>
                          <a:spcPts val="0"/>
                        </a:spcBef>
                        <a:spcAft>
                          <a:spcPts val="0"/>
                        </a:spcAft>
                        <a:buClrTx/>
                        <a:buSzTx/>
                        <a:buFontTx/>
                        <a:buNone/>
                        <a:tabLst/>
                        <a:defRPr/>
                      </a:pPr>
                      <a:r>
                        <a:rPr lang="en-US" sz="1100" b="0" i="1" dirty="0">
                          <a:solidFill>
                            <a:sysClr val="windowText" lastClr="000000"/>
                          </a:solidFill>
                          <a:effectLst/>
                          <a:latin typeface="+mj-lt"/>
                          <a:ea typeface="Calibri"/>
                          <a:cs typeface="Times New Roman"/>
                        </a:rPr>
                        <a:t>Boston EMS</a:t>
                      </a:r>
                    </a:p>
                    <a:p>
                      <a:pPr marL="58738" marR="0" indent="0">
                        <a:lnSpc>
                          <a:spcPct val="115000"/>
                        </a:lnSpc>
                        <a:spcBef>
                          <a:spcPts val="0"/>
                        </a:spcBef>
                        <a:spcAft>
                          <a:spcPts val="0"/>
                        </a:spcAft>
                      </a:pPr>
                      <a:r>
                        <a:rPr lang="en-US" sz="1100" b="1" dirty="0">
                          <a:solidFill>
                            <a:sysClr val="windowText" lastClr="000000"/>
                          </a:solidFill>
                          <a:effectLst/>
                          <a:latin typeface="+mj-lt"/>
                          <a:ea typeface="Calibri"/>
                          <a:cs typeface="Times New Roman"/>
                        </a:rPr>
                        <a:t>Deputy Superintendent Leonard</a:t>
                      </a:r>
                      <a:r>
                        <a:rPr lang="en-US" sz="1100" b="1" baseline="0" dirty="0">
                          <a:solidFill>
                            <a:sysClr val="windowText" lastClr="000000"/>
                          </a:solidFill>
                          <a:effectLst/>
                          <a:latin typeface="+mj-lt"/>
                          <a:ea typeface="Calibri"/>
                          <a:cs typeface="Times New Roman"/>
                        </a:rPr>
                        <a:t> Shubitowski</a:t>
                      </a:r>
                    </a:p>
                    <a:p>
                      <a:pPr marL="58738" marR="0" indent="0" algn="l" defTabSz="914400" rtl="0" eaLnBrk="1" fontAlgn="auto" latinLnBrk="0" hangingPunct="1">
                        <a:lnSpc>
                          <a:spcPct val="115000"/>
                        </a:lnSpc>
                        <a:spcBef>
                          <a:spcPts val="0"/>
                        </a:spcBef>
                        <a:spcAft>
                          <a:spcPts val="0"/>
                        </a:spcAft>
                        <a:buClrTx/>
                        <a:buSzTx/>
                        <a:buFontTx/>
                        <a:buNone/>
                        <a:tabLst/>
                        <a:defRPr/>
                      </a:pPr>
                      <a:r>
                        <a:rPr lang="en-US" sz="1100" b="0" i="1" dirty="0">
                          <a:solidFill>
                            <a:sysClr val="windowText" lastClr="000000"/>
                          </a:solidFill>
                          <a:effectLst/>
                          <a:latin typeface="+mj-lt"/>
                          <a:ea typeface="Calibri"/>
                          <a:cs typeface="Times New Roman"/>
                        </a:rPr>
                        <a:t>Boston EMS</a:t>
                      </a:r>
                    </a:p>
                  </a:txBody>
                  <a:tcPr marL="24267" marR="24267" marT="9074" marB="9074" anchor="ctr">
                    <a:solidFill>
                      <a:schemeClr val="accent4">
                        <a:lumMod val="20000"/>
                        <a:lumOff val="80000"/>
                      </a:schemeClr>
                    </a:solidFill>
                  </a:tcPr>
                </a:tc>
                <a:tc>
                  <a:txBody>
                    <a:bodyPr/>
                    <a:lstStyle/>
                    <a:p>
                      <a:pPr marL="119063" marR="0" lvl="0" indent="0" algn="l" defTabSz="914400" rtl="0" eaLnBrk="0" fontAlgn="base" latinLnBrk="0" hangingPunct="0">
                        <a:lnSpc>
                          <a:spcPct val="100000"/>
                        </a:lnSpc>
                        <a:spcBef>
                          <a:spcPct val="0"/>
                        </a:spcBef>
                        <a:spcAft>
                          <a:spcPts val="200"/>
                        </a:spcAft>
                        <a:buClrTx/>
                        <a:buSzPct val="80000"/>
                        <a:buFont typeface="+mj-lt"/>
                        <a:buNone/>
                        <a:tabLst/>
                        <a:defRPr/>
                      </a:pPr>
                      <a:r>
                        <a:rPr kumimoji="0" lang="en-US" sz="1100" b="0" i="0" u="none" strike="noStrike" kern="0" cap="none" spc="0" normalizeH="0" baseline="0" noProof="0" dirty="0">
                          <a:ln>
                            <a:noFill/>
                          </a:ln>
                          <a:solidFill>
                            <a:sysClr val="windowText" lastClr="000000"/>
                          </a:solidFill>
                          <a:effectLst/>
                          <a:uLnTx/>
                          <a:uFillTx/>
                          <a:latin typeface="+mj-lt"/>
                          <a:ea typeface="+mn-ea"/>
                          <a:cs typeface="+mn-cs"/>
                        </a:rPr>
                        <a:t>First responders and their experiences with the Section 35 process</a:t>
                      </a:r>
                      <a:endParaRPr lang="en-US" sz="1100" kern="1200" dirty="0">
                        <a:solidFill>
                          <a:sysClr val="windowText" lastClr="000000"/>
                        </a:solidFill>
                        <a:effectLst/>
                        <a:latin typeface="+mj-lt"/>
                        <a:ea typeface="+mn-ea"/>
                        <a:cs typeface="+mn-cs"/>
                      </a:endParaRPr>
                    </a:p>
                  </a:txBody>
                  <a:tcPr marL="24267" marR="24267" marT="9074" marB="9074" anchor="ctr">
                    <a:solidFill>
                      <a:schemeClr val="accent4">
                        <a:lumMod val="20000"/>
                        <a:lumOff val="80000"/>
                      </a:schemeClr>
                    </a:solidFill>
                  </a:tcPr>
                </a:tc>
                <a:tc>
                  <a:txBody>
                    <a:bodyPr/>
                    <a:lstStyle/>
                    <a:p>
                      <a:pPr marL="114300" marR="0" lvl="0" indent="0" algn="l" defTabSz="914400" rtl="0" eaLnBrk="0" fontAlgn="base" latinLnBrk="0" hangingPunct="0">
                        <a:lnSpc>
                          <a:spcPct val="100000"/>
                        </a:lnSpc>
                        <a:spcBef>
                          <a:spcPct val="0"/>
                        </a:spcBef>
                        <a:spcAft>
                          <a:spcPts val="200"/>
                        </a:spcAft>
                        <a:buClrTx/>
                        <a:buSzPct val="80000"/>
                        <a:buFont typeface="+mj-lt"/>
                        <a:buNone/>
                        <a:tabLst/>
                        <a:defRPr/>
                      </a:pPr>
                      <a:r>
                        <a:rPr lang="en-US" sz="1100" b="1" u="sng" kern="1200" noProof="0" dirty="0">
                          <a:solidFill>
                            <a:sysClr val="windowText" lastClr="000000"/>
                          </a:solidFill>
                          <a:effectLst/>
                          <a:latin typeface="+mj-lt"/>
                          <a:ea typeface="+mn-ea"/>
                          <a:cs typeface="+mn-cs"/>
                          <a:hlinkClick r:id="rId4"/>
                        </a:rPr>
                        <a:t>Dr. Milne’s presentation</a:t>
                      </a:r>
                      <a:endParaRPr lang="en-US" sz="1100" b="1" u="sng" kern="1200" noProof="0" dirty="0">
                        <a:solidFill>
                          <a:sysClr val="windowText" lastClr="000000"/>
                        </a:solidFill>
                        <a:effectLst/>
                        <a:latin typeface="+mj-lt"/>
                        <a:ea typeface="+mn-ea"/>
                        <a:cs typeface="+mn-cs"/>
                      </a:endParaRP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6"/>
                  </a:ext>
                </a:extLst>
              </a:tr>
            </a:tbl>
          </a:graphicData>
        </a:graphic>
      </p:graphicFrame>
      <p:sp>
        <p:nvSpPr>
          <p:cNvPr id="4" name="TextBox 3"/>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C – Summary of Meetings and Input Provided to the Commission (cont.)</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39</a:t>
            </a:fld>
            <a:endParaRPr lang="en-US" dirty="0">
              <a:latin typeface="+mj-lt"/>
            </a:endParaRPr>
          </a:p>
        </p:txBody>
      </p:sp>
    </p:spTree>
    <p:extLst>
      <p:ext uri="{BB962C8B-B14F-4D97-AF65-F5344CB8AC3E}">
        <p14:creationId xmlns:p14="http://schemas.microsoft.com/office/powerpoint/2010/main" val="2985154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a:xfrm>
            <a:off x="304800" y="838200"/>
            <a:ext cx="8610600" cy="449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indent="-228600">
              <a:spcBef>
                <a:spcPts val="0"/>
              </a:spcBef>
              <a:spcAft>
                <a:spcPts val="1000"/>
              </a:spcAft>
              <a:buSzPct val="100000"/>
            </a:pPr>
            <a:r>
              <a:rPr lang="en-US" sz="1200" dirty="0">
                <a:solidFill>
                  <a:schemeClr val="bg1"/>
                </a:solidFill>
                <a:latin typeface="+mj-lt"/>
              </a:rPr>
              <a:t>The Section 35 Commission was established in Section 104 of Chapter 208 of the Acts of 2018 to study the efficacy of involuntary inpatient treatment for non-court involved individuals diagnosed with a substance use disorder.</a:t>
            </a:r>
          </a:p>
          <a:p>
            <a:pPr marL="228600" indent="-228600">
              <a:spcBef>
                <a:spcPts val="0"/>
              </a:spcBef>
              <a:spcAft>
                <a:spcPts val="1000"/>
              </a:spcAft>
              <a:buSzPct val="100000"/>
            </a:pPr>
            <a:r>
              <a:rPr lang="en-US" sz="1200" dirty="0">
                <a:solidFill>
                  <a:schemeClr val="bg1"/>
                </a:solidFill>
                <a:latin typeface="+mj-lt"/>
              </a:rPr>
              <a:t>The Commission was charged with:</a:t>
            </a:r>
          </a:p>
          <a:p>
            <a:pPr marL="628650" lvl="1" indent="-228600">
              <a:spcBef>
                <a:spcPts val="0"/>
              </a:spcBef>
              <a:spcAft>
                <a:spcPts val="400"/>
              </a:spcAft>
              <a:buFont typeface="+mj-lt"/>
              <a:buAutoNum type="alphaLcParenR"/>
              <a:defRPr/>
            </a:pPr>
            <a:r>
              <a:rPr lang="en-US" sz="1200" kern="0" dirty="0">
                <a:solidFill>
                  <a:schemeClr val="bg1"/>
                </a:solidFill>
                <a:latin typeface="+mj-lt"/>
              </a:rPr>
              <a:t>Reviewing medical literature and expert opinions on the long-term relapse rates of individuals diagnosed with a substance use disorder following involuntary inpatient treatment, including:</a:t>
            </a:r>
          </a:p>
          <a:p>
            <a:pPr marL="1028700" lvl="2">
              <a:spcBef>
                <a:spcPts val="0"/>
              </a:spcBef>
              <a:buFont typeface="+mj-lt"/>
              <a:buAutoNum type="arabicPeriod"/>
              <a:defRPr/>
            </a:pPr>
            <a:r>
              <a:rPr lang="en-US" sz="1200" kern="0" dirty="0">
                <a:solidFill>
                  <a:schemeClr val="bg1"/>
                </a:solidFill>
                <a:latin typeface="+mj-lt"/>
              </a:rPr>
              <a:t>the differences in outcomes for coerced and non-coerced patients,</a:t>
            </a:r>
          </a:p>
          <a:p>
            <a:pPr marL="1028700" lvl="2">
              <a:spcBef>
                <a:spcPts val="0"/>
              </a:spcBef>
              <a:buFont typeface="+mj-lt"/>
              <a:buAutoNum type="arabicPeriod"/>
              <a:defRPr/>
            </a:pPr>
            <a:r>
              <a:rPr lang="en-US" sz="1200" kern="0" dirty="0">
                <a:solidFill>
                  <a:schemeClr val="bg1"/>
                </a:solidFill>
                <a:latin typeface="+mj-lt"/>
              </a:rPr>
              <a:t>any potential increased risk of an individual suffering a fatal overdose following a period of involuntary treatment,</a:t>
            </a:r>
          </a:p>
          <a:p>
            <a:pPr marL="1028700" lvl="2">
              <a:spcBef>
                <a:spcPts val="0"/>
              </a:spcBef>
              <a:buFont typeface="+mj-lt"/>
              <a:buAutoNum type="arabicPeriod"/>
              <a:defRPr/>
            </a:pPr>
            <a:r>
              <a:rPr lang="en-US" sz="1200" kern="0" dirty="0">
                <a:solidFill>
                  <a:schemeClr val="bg1"/>
                </a:solidFill>
                <a:latin typeface="+mj-lt"/>
              </a:rPr>
              <a:t>medical literature on length of time necessary for detoxification of opioids and recommended time following detoxification to begin medication-assisted treatment,</a:t>
            </a:r>
          </a:p>
          <a:p>
            <a:pPr marL="1028700" lvl="2">
              <a:spcBef>
                <a:spcPts val="0"/>
              </a:spcBef>
              <a:buFont typeface="+mj-lt"/>
              <a:buAutoNum type="arabicPeriod"/>
              <a:defRPr/>
            </a:pPr>
            <a:r>
              <a:rPr lang="en-US" sz="1200" kern="0" dirty="0">
                <a:solidFill>
                  <a:schemeClr val="bg1"/>
                </a:solidFill>
                <a:latin typeface="+mj-lt"/>
              </a:rPr>
              <a:t>the legal implications of holding a non-court involved individual who is diagnosed with a substance use disorder but is no longer under the influence of substances,</a:t>
            </a:r>
          </a:p>
          <a:p>
            <a:pPr marL="1028700" lvl="2">
              <a:spcBef>
                <a:spcPts val="0"/>
              </a:spcBef>
              <a:buFont typeface="+mj-lt"/>
              <a:buAutoNum type="arabicPeriod"/>
              <a:defRPr/>
            </a:pPr>
            <a:r>
              <a:rPr lang="en-US" sz="1200" kern="0" dirty="0">
                <a:solidFill>
                  <a:schemeClr val="bg1"/>
                </a:solidFill>
                <a:latin typeface="+mj-lt"/>
              </a:rPr>
              <a:t>whether the current capacity, including acute treatment services, clinical stabilization services, transitional support services and recovery homes, is sufficient to treat individuals seeking voluntary treatment for substance use disorder,</a:t>
            </a:r>
          </a:p>
          <a:p>
            <a:pPr marL="1028700" lvl="2">
              <a:spcBef>
                <a:spcPts val="0"/>
              </a:spcBef>
              <a:buFont typeface="+mj-lt"/>
              <a:buAutoNum type="arabicPeriod"/>
              <a:defRPr/>
            </a:pPr>
            <a:r>
              <a:rPr lang="en-US" sz="1200" kern="0" dirty="0">
                <a:solidFill>
                  <a:schemeClr val="bg1"/>
                </a:solidFill>
                <a:latin typeface="+mj-lt"/>
              </a:rPr>
              <a:t>the availability of other treatments for substance use disorder, including those treatments used in less restrictive settings, and</a:t>
            </a:r>
          </a:p>
          <a:p>
            <a:pPr marL="1028700" lvl="2">
              <a:spcBef>
                <a:spcPts val="0"/>
              </a:spcBef>
              <a:buFont typeface="+mj-lt"/>
              <a:buAutoNum type="arabicPeriod"/>
              <a:defRPr/>
            </a:pPr>
            <a:r>
              <a:rPr lang="en-US" sz="1200" kern="0" dirty="0">
                <a:solidFill>
                  <a:schemeClr val="bg1"/>
                </a:solidFill>
                <a:latin typeface="+mj-lt"/>
              </a:rPr>
              <a:t>the effectiveness of the existing involuntary commitment procedures pursuant to Section 35 of Chapter 123 of the General Laws at reducing long-term relapse rates; and</a:t>
            </a:r>
          </a:p>
          <a:p>
            <a:pPr marL="285750" lvl="0" indent="-285750">
              <a:spcBef>
                <a:spcPts val="0"/>
              </a:spcBef>
              <a:buFont typeface="Wingdings" pitchFamily="2" charset="2"/>
              <a:buAutoNum type="romanLcParenBoth"/>
              <a:defRPr/>
            </a:pPr>
            <a:endParaRPr lang="en-US" sz="1200" kern="0" dirty="0">
              <a:solidFill>
                <a:schemeClr val="bg1"/>
              </a:solidFill>
              <a:latin typeface="+mj-lt"/>
            </a:endParaRPr>
          </a:p>
          <a:p>
            <a:pPr marL="630238" lvl="0" indent="-228600">
              <a:spcBef>
                <a:spcPts val="0"/>
              </a:spcBef>
              <a:buFont typeface="+mj-lt"/>
              <a:buAutoNum type="alphaLcParenR" startAt="2"/>
              <a:defRPr/>
            </a:pPr>
            <a:r>
              <a:rPr lang="en-US" sz="1200" dirty="0">
                <a:solidFill>
                  <a:schemeClr val="bg1"/>
                </a:solidFill>
                <a:latin typeface="+mj-lt"/>
              </a:rPr>
              <a:t>Evaluating and developing a proposal for a consistent statewide standard for the medical review of individuals who are involuntarily committed due to an alcohol or substance use disorder pursuant to Section 35 of Chapter 123 of the General Laws, including, but not limited to, developing:</a:t>
            </a:r>
          </a:p>
          <a:p>
            <a:pPr marL="1030288" lvl="1" indent="-228600">
              <a:spcBef>
                <a:spcPts val="0"/>
              </a:spcBef>
              <a:buSzPct val="100000"/>
              <a:buFont typeface="+mj-lt"/>
              <a:buAutoNum type="arabicPeriod"/>
              <a:defRPr/>
            </a:pPr>
            <a:r>
              <a:rPr lang="en-US" sz="1200" kern="0" dirty="0">
                <a:solidFill>
                  <a:schemeClr val="bg1"/>
                </a:solidFill>
                <a:latin typeface="+mj-lt"/>
              </a:rPr>
              <a:t>a proposed standardized form and criteria for releasing medical information for use in a commitment hearing under Section 35 that is in compliance with federal and state privacy requirements, and </a:t>
            </a:r>
          </a:p>
          <a:p>
            <a:pPr marL="1030288" lvl="1" indent="-228600">
              <a:spcBef>
                <a:spcPts val="0"/>
              </a:spcBef>
              <a:buSzPct val="100000"/>
              <a:buFont typeface="+mj-lt"/>
              <a:buAutoNum type="arabicPeriod"/>
              <a:defRPr/>
            </a:pPr>
            <a:r>
              <a:rPr lang="en-US" sz="1200" kern="0" dirty="0">
                <a:solidFill>
                  <a:schemeClr val="bg1"/>
                </a:solidFill>
                <a:latin typeface="+mj-lt"/>
              </a:rPr>
              <a:t>criteria and guidance to medical staff about filing a petition under Section 35.</a:t>
            </a:r>
          </a:p>
          <a:p>
            <a:pPr marL="801688" lvl="1" indent="0">
              <a:spcBef>
                <a:spcPts val="0"/>
              </a:spcBef>
              <a:buSzPct val="100000"/>
              <a:buNone/>
              <a:defRPr/>
            </a:pPr>
            <a:endParaRPr lang="en-US" sz="500" kern="0" dirty="0">
              <a:solidFill>
                <a:schemeClr val="bg1"/>
              </a:solidFill>
              <a:latin typeface="+mj-lt"/>
            </a:endParaRP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Commission Overview</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4</a:t>
            </a:fld>
            <a:endParaRPr lang="en-US" dirty="0">
              <a:latin typeface="+mj-lt"/>
            </a:endParaRPr>
          </a:p>
        </p:txBody>
      </p:sp>
    </p:spTree>
    <p:extLst>
      <p:ext uri="{BB962C8B-B14F-4D97-AF65-F5344CB8AC3E}">
        <p14:creationId xmlns:p14="http://schemas.microsoft.com/office/powerpoint/2010/main" val="510908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59743307"/>
              </p:ext>
            </p:extLst>
          </p:nvPr>
        </p:nvGraphicFramePr>
        <p:xfrm>
          <a:off x="533400" y="838201"/>
          <a:ext cx="8092440" cy="4023359"/>
        </p:xfrm>
        <a:graphic>
          <a:graphicData uri="http://schemas.openxmlformats.org/drawingml/2006/table">
            <a:tbl>
              <a:tblPr firstRow="1" firstCol="1" bandRow="1">
                <a:tableStyleId>{5940675A-B579-460E-94D1-54222C63F5DA}</a:tableStyleId>
              </a:tblPr>
              <a:tblGrid>
                <a:gridCol w="3017520">
                  <a:extLst>
                    <a:ext uri="{9D8B030D-6E8A-4147-A177-3AD203B41FA5}">
                      <a16:colId xmlns="" xmlns:a16="http://schemas.microsoft.com/office/drawing/2014/main" val="20000"/>
                    </a:ext>
                  </a:extLst>
                </a:gridCol>
                <a:gridCol w="2148840">
                  <a:extLst>
                    <a:ext uri="{9D8B030D-6E8A-4147-A177-3AD203B41FA5}">
                      <a16:colId xmlns="" xmlns:a16="http://schemas.microsoft.com/office/drawing/2014/main" val="20001"/>
                    </a:ext>
                  </a:extLst>
                </a:gridCol>
                <a:gridCol w="2926080">
                  <a:extLst>
                    <a:ext uri="{9D8B030D-6E8A-4147-A177-3AD203B41FA5}">
                      <a16:colId xmlns="" xmlns:a16="http://schemas.microsoft.com/office/drawing/2014/main" val="20002"/>
                    </a:ext>
                  </a:extLst>
                </a:gridCol>
              </a:tblGrid>
              <a:tr h="274320">
                <a:tc>
                  <a:txBody>
                    <a:bodyPr/>
                    <a:lstStyle/>
                    <a:p>
                      <a:pPr marL="0" marR="0" algn="ctr">
                        <a:lnSpc>
                          <a:spcPct val="115000"/>
                        </a:lnSpc>
                        <a:spcBef>
                          <a:spcPts val="0"/>
                        </a:spcBef>
                        <a:spcAft>
                          <a:spcPts val="0"/>
                        </a:spcAft>
                      </a:pPr>
                      <a:r>
                        <a:rPr lang="en-US" sz="1200" b="1" dirty="0">
                          <a:solidFill>
                            <a:sysClr val="windowText" lastClr="000000"/>
                          </a:solidFill>
                          <a:effectLst/>
                          <a:latin typeface="+mj-lt"/>
                        </a:rPr>
                        <a:t>Presenters</a:t>
                      </a:r>
                      <a:endParaRPr lang="en-US" sz="12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200" b="1" dirty="0">
                          <a:solidFill>
                            <a:sysClr val="windowText" lastClr="000000"/>
                          </a:solidFill>
                          <a:effectLst/>
                          <a:latin typeface="+mj-lt"/>
                        </a:rPr>
                        <a:t>Topics Discussed</a:t>
                      </a:r>
                      <a:endParaRPr lang="en-US" sz="12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200" b="1" dirty="0">
                          <a:solidFill>
                            <a:sysClr val="windowText" lastClr="000000"/>
                          </a:solidFill>
                          <a:effectLst/>
                          <a:latin typeface="+mj-lt"/>
                        </a:rPr>
                        <a:t>Resources and Supporting Documents</a:t>
                      </a:r>
                      <a:endParaRPr lang="en-US" sz="12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extLst>
                  <a:ext uri="{0D108BD9-81ED-4DB2-BD59-A6C34878D82A}">
                    <a16:rowId xmlns="" xmlns:a16="http://schemas.microsoft.com/office/drawing/2014/main" val="10000"/>
                  </a:ext>
                </a:extLst>
              </a:tr>
              <a:tr h="274320">
                <a:tc gridSpan="3">
                  <a:txBody>
                    <a:bodyPr/>
                    <a:lstStyle/>
                    <a:p>
                      <a:pPr marL="58738" marR="0" indent="0">
                        <a:lnSpc>
                          <a:spcPct val="115000"/>
                        </a:lnSpc>
                        <a:spcBef>
                          <a:spcPts val="0"/>
                        </a:spcBef>
                        <a:spcAft>
                          <a:spcPts val="0"/>
                        </a:spcAft>
                      </a:pPr>
                      <a:r>
                        <a:rPr lang="en-US" sz="1200" b="1" dirty="0">
                          <a:solidFill>
                            <a:schemeClr val="tx1"/>
                          </a:solidFill>
                          <a:effectLst/>
                          <a:latin typeface="+mj-lt"/>
                        </a:rPr>
                        <a:t>April 25, 2019</a:t>
                      </a:r>
                      <a:endParaRPr lang="en-US" sz="1200" b="1" dirty="0">
                        <a:solidFill>
                          <a:schemeClr val="tx1"/>
                        </a:solidFill>
                        <a:effectLst/>
                        <a:latin typeface="+mj-lt"/>
                        <a:ea typeface="Calibri"/>
                        <a:cs typeface="Times New Roman"/>
                      </a:endParaRPr>
                    </a:p>
                  </a:txBody>
                  <a:tcPr marL="24267" marR="24267" marT="9074" marB="9074" anchor="ctr">
                    <a:solidFill>
                      <a:schemeClr val="accent4">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1280159">
                <a:tc>
                  <a:txBody>
                    <a:bodyPr/>
                    <a:lstStyle/>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Sheriff Nicholas Cocchi</a:t>
                      </a:r>
                    </a:p>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Thomas </a:t>
                      </a:r>
                      <a:r>
                        <a:rPr lang="en-US" sz="1100" b="1" kern="1200" dirty="0" err="1">
                          <a:solidFill>
                            <a:sysClr val="windowText" lastClr="000000"/>
                          </a:solidFill>
                          <a:effectLst/>
                          <a:latin typeface="+mj-lt"/>
                          <a:ea typeface="+mn-ea"/>
                          <a:cs typeface="+mn-cs"/>
                        </a:rPr>
                        <a:t>Foye</a:t>
                      </a:r>
                      <a:endParaRPr lang="en-US" sz="1100" b="1" kern="1200" dirty="0">
                        <a:solidFill>
                          <a:sysClr val="windowText" lastClr="000000"/>
                        </a:solidFill>
                        <a:effectLst/>
                        <a:latin typeface="+mj-lt"/>
                        <a:ea typeface="+mn-ea"/>
                        <a:cs typeface="+mn-cs"/>
                      </a:endParaRPr>
                    </a:p>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Elizabeth Hanna</a:t>
                      </a:r>
                      <a:endParaRPr lang="en-US" sz="1100" b="0" kern="1200" dirty="0">
                        <a:solidFill>
                          <a:sysClr val="windowText" lastClr="000000"/>
                        </a:solidFill>
                        <a:effectLst/>
                        <a:latin typeface="+mj-lt"/>
                        <a:ea typeface="+mn-ea"/>
                        <a:cs typeface="+mn-cs"/>
                      </a:endParaRPr>
                    </a:p>
                    <a:p>
                      <a:pPr marL="58738" marR="0" indent="0" algn="l" defTabSz="914400" rtl="0" eaLnBrk="1" fontAlgn="auto" latinLnBrk="0" hangingPunct="1">
                        <a:lnSpc>
                          <a:spcPct val="115000"/>
                        </a:lnSpc>
                        <a:spcBef>
                          <a:spcPts val="0"/>
                        </a:spcBef>
                        <a:spcAft>
                          <a:spcPts val="0"/>
                        </a:spcAft>
                        <a:buClrTx/>
                        <a:buSzTx/>
                        <a:buFontTx/>
                        <a:buNone/>
                        <a:tabLst/>
                        <a:defRPr/>
                      </a:pPr>
                      <a:r>
                        <a:rPr lang="en-US" sz="1100" b="1" kern="1200" dirty="0">
                          <a:solidFill>
                            <a:sysClr val="windowText" lastClr="000000"/>
                          </a:solidFill>
                          <a:effectLst/>
                          <a:latin typeface="+mj-lt"/>
                          <a:ea typeface="+mn-ea"/>
                          <a:cs typeface="+mn-cs"/>
                        </a:rPr>
                        <a:t>Sally Johnson Van Wright</a:t>
                      </a:r>
                    </a:p>
                    <a:p>
                      <a:pPr marL="58738" marR="0" indent="0" algn="l" defTabSz="914400" rtl="0" eaLnBrk="1" fontAlgn="auto" latinLnBrk="0" hangingPunct="1">
                        <a:lnSpc>
                          <a:spcPct val="115000"/>
                        </a:lnSpc>
                        <a:spcBef>
                          <a:spcPts val="0"/>
                        </a:spcBef>
                        <a:spcAft>
                          <a:spcPts val="0"/>
                        </a:spcAft>
                        <a:buClrTx/>
                        <a:buSzTx/>
                        <a:buFontTx/>
                        <a:buNone/>
                        <a:tabLst/>
                        <a:defRPr/>
                      </a:pPr>
                      <a:r>
                        <a:rPr lang="en-US" sz="1100" b="1" kern="1200" dirty="0">
                          <a:solidFill>
                            <a:sysClr val="windowText" lastClr="000000"/>
                          </a:solidFill>
                          <a:effectLst/>
                          <a:latin typeface="+mj-lt"/>
                          <a:ea typeface="+mn-ea"/>
                          <a:cs typeface="+mn-cs"/>
                        </a:rPr>
                        <a:t>Anthony </a:t>
                      </a:r>
                      <a:r>
                        <a:rPr lang="en-US" sz="1100" b="1" kern="1200" dirty="0" err="1">
                          <a:solidFill>
                            <a:sysClr val="windowText" lastClr="000000"/>
                          </a:solidFill>
                          <a:effectLst/>
                          <a:latin typeface="+mj-lt"/>
                          <a:ea typeface="+mn-ea"/>
                          <a:cs typeface="+mn-cs"/>
                        </a:rPr>
                        <a:t>Scibelli</a:t>
                      </a:r>
                      <a:endParaRPr lang="en-US" sz="1100" b="1" kern="1200" dirty="0">
                        <a:solidFill>
                          <a:sysClr val="windowText" lastClr="000000"/>
                        </a:solidFill>
                        <a:effectLst/>
                        <a:latin typeface="+mj-lt"/>
                        <a:ea typeface="+mn-ea"/>
                        <a:cs typeface="+mn-cs"/>
                      </a:endParaRPr>
                    </a:p>
                    <a:p>
                      <a:pPr marL="58738" marR="0" indent="0" algn="l" defTabSz="914400" rtl="0" eaLnBrk="1" latinLnBrk="0" hangingPunct="1">
                        <a:lnSpc>
                          <a:spcPct val="115000"/>
                        </a:lnSpc>
                        <a:spcBef>
                          <a:spcPts val="0"/>
                        </a:spcBef>
                        <a:spcAft>
                          <a:spcPts val="0"/>
                        </a:spcAft>
                      </a:pPr>
                      <a:r>
                        <a:rPr lang="en-US" sz="1100" b="0" i="1" kern="1200" dirty="0">
                          <a:solidFill>
                            <a:sysClr val="windowText" lastClr="000000"/>
                          </a:solidFill>
                          <a:effectLst/>
                          <a:latin typeface="+mj-lt"/>
                          <a:ea typeface="+mn-ea"/>
                          <a:cs typeface="+mn-cs"/>
                        </a:rPr>
                        <a:t>Hampden County Sheriff’s Department</a:t>
                      </a:r>
                    </a:p>
                  </a:txBody>
                  <a:tcPr marL="24267" marR="24267" marT="9074" marB="9074" anchor="ctr">
                    <a:solidFill>
                      <a:schemeClr val="accent4">
                        <a:lumMod val="20000"/>
                        <a:lumOff val="80000"/>
                      </a:schemeClr>
                    </a:solidFill>
                  </a:tcPr>
                </a:tc>
                <a:tc>
                  <a:txBody>
                    <a:bodyPr/>
                    <a:lstStyle/>
                    <a:p>
                      <a:pPr marL="119063" marR="0" indent="0" algn="l" defTabSz="914400" rtl="0" eaLnBrk="1" latinLnBrk="0" hangingPunct="1">
                        <a:lnSpc>
                          <a:spcPct val="115000"/>
                        </a:lnSpc>
                        <a:spcBef>
                          <a:spcPts val="0"/>
                        </a:spcBef>
                        <a:spcAft>
                          <a:spcPts val="0"/>
                        </a:spcAft>
                      </a:pPr>
                      <a:r>
                        <a:rPr lang="en-US" sz="1100" kern="1200" dirty="0">
                          <a:solidFill>
                            <a:sysClr val="windowText" lastClr="000000"/>
                          </a:solidFill>
                          <a:effectLst/>
                          <a:latin typeface="+mj-lt"/>
                          <a:ea typeface="+mn-ea"/>
                          <a:cs typeface="+mn-cs"/>
                        </a:rPr>
                        <a:t>Overview of the Stonybrook Stabilization and Treatment Centers</a:t>
                      </a:r>
                    </a:p>
                  </a:txBody>
                  <a:tcPr marL="24267" marR="24267" marT="9074" marB="15193" anchor="ctr">
                    <a:solidFill>
                      <a:schemeClr val="accent4">
                        <a:lumMod val="20000"/>
                        <a:lumOff val="80000"/>
                      </a:schemeClr>
                    </a:solidFill>
                  </a:tcPr>
                </a:tc>
                <a:tc>
                  <a:txBody>
                    <a:bodyPr/>
                    <a:lstStyle/>
                    <a:p>
                      <a:pPr marL="114300" marR="0" lvl="0" indent="0" algn="l" defTabSz="914400" rtl="0" eaLnBrk="0" fontAlgn="base" latinLnBrk="0" hangingPunct="0">
                        <a:lnSpc>
                          <a:spcPct val="100000"/>
                        </a:lnSpc>
                        <a:spcBef>
                          <a:spcPct val="0"/>
                        </a:spcBef>
                        <a:spcAft>
                          <a:spcPts val="200"/>
                        </a:spcAft>
                        <a:buClrTx/>
                        <a:buSzPct val="80000"/>
                        <a:buFont typeface="+mj-lt"/>
                        <a:buNone/>
                        <a:tabLst/>
                        <a:defRPr/>
                      </a:pPr>
                      <a:r>
                        <a:rPr kumimoji="0" lang="en-US" sz="1100" b="1" i="0" u="sng" strike="noStrike" kern="1200" cap="none" spc="0" normalizeH="0" baseline="0" noProof="0" dirty="0">
                          <a:ln>
                            <a:noFill/>
                          </a:ln>
                          <a:solidFill>
                            <a:sysClr val="windowText" lastClr="000000"/>
                          </a:solidFill>
                          <a:effectLst/>
                          <a:uLnTx/>
                          <a:uFillTx/>
                          <a:latin typeface="+mj-lt"/>
                          <a:ea typeface="+mn-ea"/>
                          <a:cs typeface="+mn-cs"/>
                          <a:hlinkClick r:id="rId3"/>
                        </a:rPr>
                        <a:t>Hampden County Sheriff's Department presentation</a:t>
                      </a:r>
                      <a:endParaRPr kumimoji="0" lang="en-US" sz="1100" b="1" i="0" u="sng" strike="noStrike" kern="1200" cap="none" spc="0" normalizeH="0" baseline="0" noProof="0" dirty="0">
                        <a:ln>
                          <a:noFill/>
                        </a:ln>
                        <a:solidFill>
                          <a:sysClr val="windowText" lastClr="000000"/>
                        </a:solidFill>
                        <a:effectLst/>
                        <a:uLnTx/>
                        <a:uFillTx/>
                        <a:latin typeface="+mj-lt"/>
                        <a:ea typeface="+mn-ea"/>
                        <a:cs typeface="+mn-cs"/>
                      </a:endParaRPr>
                    </a:p>
                    <a:p>
                      <a:pPr marL="114300" marR="0" lvl="0" indent="0" algn="l" defTabSz="914400" rtl="0" eaLnBrk="0" fontAlgn="base" latinLnBrk="0" hangingPunct="0">
                        <a:lnSpc>
                          <a:spcPct val="100000"/>
                        </a:lnSpc>
                        <a:spcBef>
                          <a:spcPct val="0"/>
                        </a:spcBef>
                        <a:spcAft>
                          <a:spcPts val="200"/>
                        </a:spcAft>
                        <a:buClrTx/>
                        <a:buSzPct val="80000"/>
                        <a:buFont typeface="+mj-lt"/>
                        <a:buNone/>
                        <a:tabLst/>
                        <a:defRPr/>
                      </a:pPr>
                      <a:r>
                        <a:rPr kumimoji="0" lang="en-US" sz="1100" b="1" i="0" u="sng" strike="noStrike" kern="1200" cap="none" spc="0" normalizeH="0" baseline="0" noProof="0" dirty="0">
                          <a:ln>
                            <a:noFill/>
                          </a:ln>
                          <a:solidFill>
                            <a:sysClr val="windowText" lastClr="000000"/>
                          </a:solidFill>
                          <a:effectLst/>
                          <a:uLnTx/>
                          <a:uFillTx/>
                          <a:latin typeface="+mj-lt"/>
                          <a:ea typeface="+mn-ea"/>
                          <a:cs typeface="+mn-cs"/>
                          <a:hlinkClick r:id="rId4"/>
                        </a:rPr>
                        <a:t>Hampden County Sheriff's Department materials </a:t>
                      </a:r>
                      <a:endParaRPr kumimoji="0" lang="en-US" sz="1100" b="1" i="0" u="sng" strike="noStrike" kern="1200" cap="none" spc="0" normalizeH="0" baseline="0" noProof="0" dirty="0">
                        <a:ln>
                          <a:noFill/>
                        </a:ln>
                        <a:solidFill>
                          <a:sysClr val="windowText" lastClr="000000"/>
                        </a:solidFill>
                        <a:effectLst/>
                        <a:uLnTx/>
                        <a:uFillTx/>
                        <a:latin typeface="+mj-lt"/>
                        <a:ea typeface="+mn-ea"/>
                        <a:cs typeface="+mn-cs"/>
                      </a:endParaRPr>
                    </a:p>
                  </a:txBody>
                  <a:tcPr marL="24267" marR="24267" marT="9074" marB="15193" anchor="ctr">
                    <a:solidFill>
                      <a:schemeClr val="accent4">
                        <a:lumMod val="20000"/>
                        <a:lumOff val="80000"/>
                      </a:schemeClr>
                    </a:solidFill>
                  </a:tcPr>
                </a:tc>
                <a:extLst>
                  <a:ext uri="{0D108BD9-81ED-4DB2-BD59-A6C34878D82A}">
                    <a16:rowId xmlns="" xmlns:a16="http://schemas.microsoft.com/office/drawing/2014/main" val="10002"/>
                  </a:ext>
                </a:extLst>
              </a:tr>
              <a:tr h="1097280">
                <a:tc>
                  <a:txBody>
                    <a:bodyPr/>
                    <a:lstStyle/>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Teri St. Pierre, LMHC</a:t>
                      </a:r>
                    </a:p>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Rasim Arikan, MD</a:t>
                      </a:r>
                    </a:p>
                    <a:p>
                      <a:pPr marL="58738" marR="0" indent="0" algn="l" defTabSz="914400" rtl="0" eaLnBrk="1" latinLnBrk="0" hangingPunct="1">
                        <a:lnSpc>
                          <a:spcPct val="115000"/>
                        </a:lnSpc>
                        <a:spcBef>
                          <a:spcPts val="0"/>
                        </a:spcBef>
                        <a:spcAft>
                          <a:spcPts val="0"/>
                        </a:spcAft>
                      </a:pPr>
                      <a:r>
                        <a:rPr lang="en-US" sz="1100" b="0" i="1" kern="1200" dirty="0">
                          <a:solidFill>
                            <a:sysClr val="windowText" lastClr="000000"/>
                          </a:solidFill>
                          <a:effectLst/>
                          <a:latin typeface="+mj-lt"/>
                          <a:ea typeface="+mn-ea"/>
                          <a:cs typeface="+mn-cs"/>
                        </a:rPr>
                        <a:t>Women’s Recovery from Addiction Program</a:t>
                      </a:r>
                    </a:p>
                  </a:txBody>
                  <a:tcPr marL="24267" marR="24267" marT="9074" marB="9074" anchor="ctr">
                    <a:solidFill>
                      <a:schemeClr val="accent4">
                        <a:lumMod val="20000"/>
                        <a:lumOff val="80000"/>
                      </a:schemeClr>
                    </a:solidFill>
                  </a:tcPr>
                </a:tc>
                <a:tc>
                  <a:txBody>
                    <a:bodyPr/>
                    <a:lstStyle/>
                    <a:p>
                      <a:pPr marL="119063" marR="0" indent="0" algn="l" defTabSz="914400" rtl="0" eaLnBrk="1" latinLnBrk="0" hangingPunct="1">
                        <a:lnSpc>
                          <a:spcPct val="115000"/>
                        </a:lnSpc>
                        <a:spcBef>
                          <a:spcPts val="0"/>
                        </a:spcBef>
                        <a:spcAft>
                          <a:spcPts val="0"/>
                        </a:spcAft>
                      </a:pPr>
                      <a:r>
                        <a:rPr lang="en-US" sz="1100" kern="1200" dirty="0">
                          <a:solidFill>
                            <a:sysClr val="windowText" lastClr="000000"/>
                          </a:solidFill>
                          <a:effectLst/>
                          <a:latin typeface="+mj-lt"/>
                          <a:ea typeface="+mn-ea"/>
                          <a:cs typeface="+mn-cs"/>
                        </a:rPr>
                        <a:t>Overview of Women’s Recovery from Addiction Program</a:t>
                      </a:r>
                    </a:p>
                  </a:txBody>
                  <a:tcPr marL="24267" marR="24267" marT="9074" marB="15193" anchor="ctr">
                    <a:solidFill>
                      <a:schemeClr val="accent4">
                        <a:lumMod val="20000"/>
                        <a:lumOff val="80000"/>
                      </a:schemeClr>
                    </a:solidFill>
                  </a:tcPr>
                </a:tc>
                <a:tc>
                  <a:txBody>
                    <a:bodyPr/>
                    <a:lstStyle/>
                    <a:p>
                      <a:pPr marL="114300" marR="0" lvl="0" indent="0" algn="l" defTabSz="914400" rtl="0" eaLnBrk="0" fontAlgn="base" latinLnBrk="0" hangingPunct="0">
                        <a:lnSpc>
                          <a:spcPct val="100000"/>
                        </a:lnSpc>
                        <a:spcBef>
                          <a:spcPct val="0"/>
                        </a:spcBef>
                        <a:spcAft>
                          <a:spcPts val="200"/>
                        </a:spcAft>
                        <a:buClrTx/>
                        <a:buSzPct val="80000"/>
                        <a:buFont typeface="+mj-lt"/>
                        <a:buNone/>
                        <a:tabLst/>
                        <a:defRPr/>
                      </a:pPr>
                      <a:r>
                        <a:rPr kumimoji="0" lang="en-US" sz="1100" b="1" i="0" u="sng" strike="noStrike" kern="1200" cap="none" spc="0" normalizeH="0" baseline="0" noProof="0" dirty="0">
                          <a:ln>
                            <a:noFill/>
                          </a:ln>
                          <a:solidFill>
                            <a:sysClr val="windowText" lastClr="000000"/>
                          </a:solidFill>
                          <a:effectLst/>
                          <a:uLnTx/>
                          <a:uFillTx/>
                          <a:latin typeface="+mj-lt"/>
                          <a:ea typeface="+mn-ea"/>
                          <a:cs typeface="+mn-cs"/>
                          <a:hlinkClick r:id="rId5"/>
                        </a:rPr>
                        <a:t>Women’s Recovery from Addictions Program presentation</a:t>
                      </a:r>
                      <a:endParaRPr kumimoji="0" lang="en-US" sz="1100" b="1" i="0" u="sng" strike="noStrike" kern="1200" cap="none" spc="0" normalizeH="0" baseline="0" noProof="0" dirty="0">
                        <a:ln>
                          <a:noFill/>
                        </a:ln>
                        <a:solidFill>
                          <a:sysClr val="windowText" lastClr="000000"/>
                        </a:solidFill>
                        <a:effectLst/>
                        <a:uLnTx/>
                        <a:uFillTx/>
                        <a:latin typeface="+mj-lt"/>
                        <a:ea typeface="+mn-ea"/>
                        <a:cs typeface="+mn-cs"/>
                      </a:endParaRPr>
                    </a:p>
                  </a:txBody>
                  <a:tcPr marL="24267" marR="24267" marT="9074" marB="15193" anchor="ctr">
                    <a:solidFill>
                      <a:schemeClr val="accent4">
                        <a:lumMod val="20000"/>
                        <a:lumOff val="80000"/>
                      </a:schemeClr>
                    </a:solidFill>
                  </a:tcPr>
                </a:tc>
                <a:extLst>
                  <a:ext uri="{0D108BD9-81ED-4DB2-BD59-A6C34878D82A}">
                    <a16:rowId xmlns="" xmlns:a16="http://schemas.microsoft.com/office/drawing/2014/main" val="10003"/>
                  </a:ext>
                </a:extLst>
              </a:tr>
              <a:tr h="1097280">
                <a:tc>
                  <a:txBody>
                    <a:bodyPr/>
                    <a:lstStyle/>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Mark Larsen</a:t>
                      </a:r>
                    </a:p>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Jessica Gallagher</a:t>
                      </a:r>
                    </a:p>
                    <a:p>
                      <a:pPr marL="58738" marR="0" indent="0" algn="l" defTabSz="914400" rtl="0" eaLnBrk="1" latinLnBrk="0" hangingPunct="1">
                        <a:lnSpc>
                          <a:spcPct val="115000"/>
                        </a:lnSpc>
                        <a:spcBef>
                          <a:spcPts val="0"/>
                        </a:spcBef>
                        <a:spcAft>
                          <a:spcPts val="0"/>
                        </a:spcAft>
                      </a:pPr>
                      <a:r>
                        <a:rPr lang="en-US" sz="1100" b="1" kern="1200" dirty="0">
                          <a:solidFill>
                            <a:sysClr val="windowText" lastClr="000000"/>
                          </a:solidFill>
                          <a:effectLst/>
                          <a:latin typeface="+mj-lt"/>
                          <a:ea typeface="+mn-ea"/>
                          <a:cs typeface="+mn-cs"/>
                        </a:rPr>
                        <a:t>Ann</a:t>
                      </a:r>
                      <a:r>
                        <a:rPr lang="en-US" sz="1100" b="1" kern="1200" baseline="0" dirty="0">
                          <a:solidFill>
                            <a:sysClr val="windowText" lastClr="000000"/>
                          </a:solidFill>
                          <a:effectLst/>
                          <a:latin typeface="+mj-lt"/>
                          <a:ea typeface="+mn-ea"/>
                          <a:cs typeface="+mn-cs"/>
                        </a:rPr>
                        <a:t> Grant</a:t>
                      </a:r>
                      <a:endParaRPr lang="en-US" sz="1100" b="1" kern="1200" dirty="0">
                        <a:solidFill>
                          <a:sysClr val="windowText" lastClr="000000"/>
                        </a:solidFill>
                        <a:effectLst/>
                        <a:latin typeface="+mj-lt"/>
                        <a:ea typeface="+mn-ea"/>
                        <a:cs typeface="+mn-cs"/>
                      </a:endParaRPr>
                    </a:p>
                    <a:p>
                      <a:pPr marL="58738" marR="0" indent="0" algn="l" defTabSz="914400" rtl="0" eaLnBrk="1" latinLnBrk="0" hangingPunct="1">
                        <a:lnSpc>
                          <a:spcPct val="115000"/>
                        </a:lnSpc>
                        <a:spcBef>
                          <a:spcPts val="0"/>
                        </a:spcBef>
                        <a:spcAft>
                          <a:spcPts val="0"/>
                        </a:spcAft>
                      </a:pPr>
                      <a:r>
                        <a:rPr lang="en-US" sz="1100" b="0" i="1" kern="1200" dirty="0">
                          <a:solidFill>
                            <a:sysClr val="windowText" lastClr="000000"/>
                          </a:solidFill>
                          <a:effectLst/>
                          <a:latin typeface="+mj-lt"/>
                          <a:ea typeface="+mn-ea"/>
                          <a:cs typeface="+mn-cs"/>
                        </a:rPr>
                        <a:t>Committee for Public Counsel Services</a:t>
                      </a:r>
                    </a:p>
                  </a:txBody>
                  <a:tcPr marL="24267" marR="24267" marT="9074" marB="9074" anchor="ctr">
                    <a:solidFill>
                      <a:schemeClr val="accent4">
                        <a:lumMod val="20000"/>
                        <a:lumOff val="80000"/>
                      </a:schemeClr>
                    </a:solidFill>
                  </a:tcPr>
                </a:tc>
                <a:tc>
                  <a:txBody>
                    <a:bodyPr/>
                    <a:lstStyle/>
                    <a:p>
                      <a:pPr marL="119063" marR="0" indent="0" algn="l" defTabSz="914400" rtl="0" eaLnBrk="1" fontAlgn="auto" latinLnBrk="0" hangingPunct="1">
                        <a:lnSpc>
                          <a:spcPct val="115000"/>
                        </a:lnSpc>
                        <a:spcBef>
                          <a:spcPts val="0"/>
                        </a:spcBef>
                        <a:spcAft>
                          <a:spcPts val="0"/>
                        </a:spcAft>
                        <a:buClrTx/>
                        <a:buSzTx/>
                        <a:buFontTx/>
                        <a:buNone/>
                        <a:tabLst/>
                        <a:defRPr/>
                      </a:pPr>
                      <a:r>
                        <a:rPr lang="en-US" sz="1100" kern="1200" dirty="0">
                          <a:solidFill>
                            <a:sysClr val="windowText" lastClr="000000"/>
                          </a:solidFill>
                          <a:effectLst/>
                          <a:latin typeface="+mj-lt"/>
                          <a:ea typeface="+mn-ea"/>
                          <a:cs typeface="+mn-cs"/>
                        </a:rPr>
                        <a:t>Legal representation and the Section 35 process </a:t>
                      </a:r>
                    </a:p>
                  </a:txBody>
                  <a:tcPr marL="24267" marR="24267" marT="9074" marB="15193" anchor="ctr">
                    <a:solidFill>
                      <a:schemeClr val="accent4">
                        <a:lumMod val="20000"/>
                        <a:lumOff val="80000"/>
                      </a:schemeClr>
                    </a:solidFill>
                  </a:tcPr>
                </a:tc>
                <a:tc>
                  <a:txBody>
                    <a:bodyPr/>
                    <a:lstStyle/>
                    <a:p>
                      <a:pPr marL="114300" marR="0" lvl="0" indent="0" algn="l" defTabSz="914400" rtl="0" eaLnBrk="0" fontAlgn="base" latinLnBrk="0" hangingPunct="0">
                        <a:lnSpc>
                          <a:spcPct val="100000"/>
                        </a:lnSpc>
                        <a:spcBef>
                          <a:spcPct val="0"/>
                        </a:spcBef>
                        <a:spcAft>
                          <a:spcPts val="200"/>
                        </a:spcAft>
                        <a:buClrTx/>
                        <a:buSzPct val="80000"/>
                        <a:buFont typeface="+mj-lt"/>
                        <a:buNone/>
                        <a:tabLst/>
                        <a:defRPr/>
                      </a:pPr>
                      <a:r>
                        <a:rPr kumimoji="0" lang="en-US" sz="1100" b="1" i="0" u="sng" strike="noStrike" kern="1200" cap="none" spc="0" normalizeH="0" baseline="0" noProof="0" dirty="0">
                          <a:ln>
                            <a:noFill/>
                          </a:ln>
                          <a:solidFill>
                            <a:sysClr val="windowText" lastClr="000000"/>
                          </a:solidFill>
                          <a:effectLst/>
                          <a:uLnTx/>
                          <a:uFillTx/>
                          <a:latin typeface="+mj-lt"/>
                          <a:ea typeface="+mn-ea"/>
                          <a:cs typeface="+mn-cs"/>
                          <a:hlinkClick r:id="rId6"/>
                        </a:rPr>
                        <a:t>Committee for Public Counsel Services presentation</a:t>
                      </a:r>
                      <a:endParaRPr kumimoji="0" lang="en-US" sz="1100" b="1" i="0" u="sng" strike="noStrike" kern="1200" cap="none" spc="0" normalizeH="0" baseline="0" noProof="0" dirty="0">
                        <a:ln>
                          <a:noFill/>
                        </a:ln>
                        <a:solidFill>
                          <a:sysClr val="windowText" lastClr="000000"/>
                        </a:solidFill>
                        <a:effectLst/>
                        <a:uLnTx/>
                        <a:uFillTx/>
                        <a:latin typeface="+mj-lt"/>
                        <a:ea typeface="+mn-ea"/>
                        <a:cs typeface="+mn-cs"/>
                      </a:endParaRPr>
                    </a:p>
                  </a:txBody>
                  <a:tcPr marL="24267" marR="24267" marT="9074" marB="15193" anchor="ctr">
                    <a:solidFill>
                      <a:schemeClr val="accent4">
                        <a:lumMod val="20000"/>
                        <a:lumOff val="80000"/>
                      </a:schemeClr>
                    </a:solidFill>
                  </a:tcPr>
                </a:tc>
                <a:extLst>
                  <a:ext uri="{0D108BD9-81ED-4DB2-BD59-A6C34878D82A}">
                    <a16:rowId xmlns="" xmlns:a16="http://schemas.microsoft.com/office/drawing/2014/main" val="10004"/>
                  </a:ext>
                </a:extLst>
              </a:tr>
            </a:tbl>
          </a:graphicData>
        </a:graphic>
      </p:graphicFrame>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C – Summary of Meetings and Input Provided to the Commission (cont.)</a:t>
            </a:r>
          </a:p>
        </p:txBody>
      </p:sp>
      <p:sp>
        <p:nvSpPr>
          <p:cNvPr id="5"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40</a:t>
            </a:fld>
            <a:endParaRPr lang="en-US" dirty="0">
              <a:latin typeface="+mj-lt"/>
            </a:endParaRPr>
          </a:p>
        </p:txBody>
      </p:sp>
    </p:spTree>
    <p:extLst>
      <p:ext uri="{BB962C8B-B14F-4D97-AF65-F5344CB8AC3E}">
        <p14:creationId xmlns:p14="http://schemas.microsoft.com/office/powerpoint/2010/main" val="1099022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995601094"/>
              </p:ext>
            </p:extLst>
          </p:nvPr>
        </p:nvGraphicFramePr>
        <p:xfrm>
          <a:off x="533400" y="838202"/>
          <a:ext cx="8092440" cy="1842681"/>
        </p:xfrm>
        <a:graphic>
          <a:graphicData uri="http://schemas.openxmlformats.org/drawingml/2006/table">
            <a:tbl>
              <a:tblPr firstRow="1" firstCol="1" bandRow="1">
                <a:tableStyleId>{5940675A-B579-460E-94D1-54222C63F5DA}</a:tableStyleId>
              </a:tblPr>
              <a:tblGrid>
                <a:gridCol w="3017520">
                  <a:extLst>
                    <a:ext uri="{9D8B030D-6E8A-4147-A177-3AD203B41FA5}">
                      <a16:colId xmlns="" xmlns:a16="http://schemas.microsoft.com/office/drawing/2014/main" val="20000"/>
                    </a:ext>
                  </a:extLst>
                </a:gridCol>
                <a:gridCol w="2148840">
                  <a:extLst>
                    <a:ext uri="{9D8B030D-6E8A-4147-A177-3AD203B41FA5}">
                      <a16:colId xmlns="" xmlns:a16="http://schemas.microsoft.com/office/drawing/2014/main" val="20001"/>
                    </a:ext>
                  </a:extLst>
                </a:gridCol>
                <a:gridCol w="2926080">
                  <a:extLst>
                    <a:ext uri="{9D8B030D-6E8A-4147-A177-3AD203B41FA5}">
                      <a16:colId xmlns="" xmlns:a16="http://schemas.microsoft.com/office/drawing/2014/main" val="20002"/>
                    </a:ext>
                  </a:extLst>
                </a:gridCol>
              </a:tblGrid>
              <a:tr h="274320">
                <a:tc>
                  <a:txBody>
                    <a:bodyPr/>
                    <a:lstStyle/>
                    <a:p>
                      <a:pPr marL="0" marR="0" algn="ctr">
                        <a:lnSpc>
                          <a:spcPct val="115000"/>
                        </a:lnSpc>
                        <a:spcBef>
                          <a:spcPts val="0"/>
                        </a:spcBef>
                        <a:spcAft>
                          <a:spcPts val="0"/>
                        </a:spcAft>
                      </a:pPr>
                      <a:r>
                        <a:rPr lang="en-US" sz="1200" b="1" dirty="0">
                          <a:solidFill>
                            <a:sysClr val="windowText" lastClr="000000"/>
                          </a:solidFill>
                          <a:effectLst/>
                          <a:latin typeface="+mj-lt"/>
                        </a:rPr>
                        <a:t>Presenters</a:t>
                      </a:r>
                      <a:endParaRPr lang="en-US" sz="12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200" b="1" dirty="0">
                          <a:solidFill>
                            <a:sysClr val="windowText" lastClr="000000"/>
                          </a:solidFill>
                          <a:effectLst/>
                          <a:latin typeface="+mj-lt"/>
                        </a:rPr>
                        <a:t>Topics Discussed</a:t>
                      </a:r>
                      <a:endParaRPr lang="en-US" sz="12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200" b="1" dirty="0">
                          <a:solidFill>
                            <a:sysClr val="windowText" lastClr="000000"/>
                          </a:solidFill>
                          <a:effectLst/>
                          <a:latin typeface="+mj-lt"/>
                        </a:rPr>
                        <a:t>Resources and Supporting Documents</a:t>
                      </a:r>
                      <a:endParaRPr lang="en-US" sz="12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extLst>
                  <a:ext uri="{0D108BD9-81ED-4DB2-BD59-A6C34878D82A}">
                    <a16:rowId xmlns="" xmlns:a16="http://schemas.microsoft.com/office/drawing/2014/main" val="10000"/>
                  </a:ext>
                </a:extLst>
              </a:tr>
              <a:tr h="274320">
                <a:tc gridSpan="3">
                  <a:txBody>
                    <a:bodyPr/>
                    <a:lstStyle/>
                    <a:p>
                      <a:pPr marL="58738" marR="0" indent="0">
                        <a:lnSpc>
                          <a:spcPct val="115000"/>
                        </a:lnSpc>
                        <a:spcBef>
                          <a:spcPts val="0"/>
                        </a:spcBef>
                        <a:spcAft>
                          <a:spcPts val="0"/>
                        </a:spcAft>
                      </a:pPr>
                      <a:r>
                        <a:rPr lang="en-US" sz="1200" b="1" dirty="0">
                          <a:solidFill>
                            <a:schemeClr val="tx1"/>
                          </a:solidFill>
                          <a:effectLst/>
                          <a:latin typeface="+mj-lt"/>
                        </a:rPr>
                        <a:t>May 23, 2019</a:t>
                      </a:r>
                      <a:endParaRPr lang="en-US" sz="1200" b="1" dirty="0">
                        <a:solidFill>
                          <a:schemeClr val="tx1"/>
                        </a:solidFill>
                        <a:effectLst/>
                        <a:latin typeface="+mj-lt"/>
                        <a:ea typeface="Calibri"/>
                        <a:cs typeface="Times New Roman"/>
                      </a:endParaRPr>
                    </a:p>
                  </a:txBody>
                  <a:tcPr marL="24267" marR="24267" marT="9074" marB="9074" anchor="ctr">
                    <a:solidFill>
                      <a:schemeClr val="accent4">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1294041">
                <a:tc>
                  <a:txBody>
                    <a:bodyPr/>
                    <a:lstStyle/>
                    <a:p>
                      <a:pPr marL="58738" marR="0" indent="0">
                        <a:lnSpc>
                          <a:spcPct val="115000"/>
                        </a:lnSpc>
                        <a:spcBef>
                          <a:spcPts val="0"/>
                        </a:spcBef>
                        <a:spcAft>
                          <a:spcPts val="0"/>
                        </a:spcAft>
                      </a:pPr>
                      <a:endParaRPr lang="en-US" sz="1100" b="0" dirty="0">
                        <a:solidFill>
                          <a:sysClr val="windowText" lastClr="000000"/>
                        </a:solidFill>
                        <a:effectLst/>
                        <a:latin typeface="+mj-lt"/>
                        <a:ea typeface="Calibri"/>
                        <a:cs typeface="Times New Roman"/>
                      </a:endParaRPr>
                    </a:p>
                    <a:p>
                      <a:pPr marL="58738" marR="0" indent="0">
                        <a:lnSpc>
                          <a:spcPct val="115000"/>
                        </a:lnSpc>
                        <a:spcBef>
                          <a:spcPts val="0"/>
                        </a:spcBef>
                        <a:spcAft>
                          <a:spcPts val="0"/>
                        </a:spcAft>
                      </a:pPr>
                      <a:r>
                        <a:rPr lang="en-US" sz="1100" b="1" dirty="0">
                          <a:solidFill>
                            <a:sysClr val="windowText" lastClr="000000"/>
                          </a:solidFill>
                          <a:effectLst/>
                          <a:latin typeface="+mj-lt"/>
                          <a:ea typeface="Calibri"/>
                          <a:cs typeface="Times New Roman"/>
                        </a:rPr>
                        <a:t>Anuj K. Goel,</a:t>
                      </a:r>
                      <a:r>
                        <a:rPr lang="en-US" sz="1100" b="1" baseline="0" dirty="0">
                          <a:solidFill>
                            <a:sysClr val="windowText" lastClr="000000"/>
                          </a:solidFill>
                          <a:effectLst/>
                          <a:latin typeface="+mj-lt"/>
                          <a:ea typeface="Calibri"/>
                          <a:cs typeface="Times New Roman"/>
                        </a:rPr>
                        <a:t> JD, MPH</a:t>
                      </a:r>
                      <a:endParaRPr lang="en-US" sz="1100" b="1" dirty="0">
                        <a:solidFill>
                          <a:sysClr val="windowText" lastClr="000000"/>
                        </a:solidFill>
                        <a:effectLst/>
                        <a:latin typeface="+mj-lt"/>
                        <a:ea typeface="Calibri"/>
                        <a:cs typeface="Times New Roman"/>
                      </a:endParaRPr>
                    </a:p>
                    <a:p>
                      <a:pPr marL="58738" marR="0" indent="0">
                        <a:lnSpc>
                          <a:spcPct val="115000"/>
                        </a:lnSpc>
                        <a:spcBef>
                          <a:spcPts val="0"/>
                        </a:spcBef>
                        <a:spcAft>
                          <a:spcPts val="0"/>
                        </a:spcAft>
                      </a:pPr>
                      <a:r>
                        <a:rPr lang="en-US" sz="1100" b="0" i="1" dirty="0">
                          <a:solidFill>
                            <a:sysClr val="windowText" lastClr="000000"/>
                          </a:solidFill>
                          <a:effectLst/>
                          <a:latin typeface="+mj-lt"/>
                          <a:ea typeface="Calibri"/>
                          <a:cs typeface="Times New Roman"/>
                        </a:rPr>
                        <a:t>Massachusetts Health and Hospital</a:t>
                      </a:r>
                      <a:r>
                        <a:rPr lang="en-US" sz="1100" b="0" i="1" baseline="0" dirty="0">
                          <a:solidFill>
                            <a:sysClr val="windowText" lastClr="000000"/>
                          </a:solidFill>
                          <a:effectLst/>
                          <a:latin typeface="+mj-lt"/>
                          <a:ea typeface="Calibri"/>
                          <a:cs typeface="Times New Roman"/>
                        </a:rPr>
                        <a:t> Association (MHA)</a:t>
                      </a:r>
                      <a:endParaRPr lang="en-US" sz="1100" b="0" i="1" dirty="0">
                        <a:solidFill>
                          <a:sysClr val="windowText" lastClr="000000"/>
                        </a:solidFill>
                        <a:effectLst/>
                        <a:latin typeface="+mj-lt"/>
                        <a:ea typeface="Calibri"/>
                        <a:cs typeface="Times New Roman"/>
                      </a:endParaRPr>
                    </a:p>
                    <a:p>
                      <a:pPr marL="58738" marR="0" indent="0">
                        <a:lnSpc>
                          <a:spcPct val="115000"/>
                        </a:lnSpc>
                        <a:spcBef>
                          <a:spcPts val="0"/>
                        </a:spcBef>
                        <a:spcAft>
                          <a:spcPts val="0"/>
                        </a:spcAft>
                      </a:pPr>
                      <a:r>
                        <a:rPr lang="en-US" sz="1100" b="1" dirty="0">
                          <a:solidFill>
                            <a:sysClr val="windowText" lastClr="000000"/>
                          </a:solidFill>
                          <a:effectLst/>
                          <a:latin typeface="+mj-lt"/>
                          <a:ea typeface="Calibri"/>
                          <a:cs typeface="Times New Roman"/>
                        </a:rPr>
                        <a:t>Nancy Connolly, </a:t>
                      </a:r>
                      <a:r>
                        <a:rPr lang="en-US" sz="1100" b="1" dirty="0" err="1">
                          <a:solidFill>
                            <a:sysClr val="windowText" lastClr="000000"/>
                          </a:solidFill>
                          <a:effectLst/>
                          <a:latin typeface="+mj-lt"/>
                          <a:ea typeface="Calibri"/>
                          <a:cs typeface="Times New Roman"/>
                        </a:rPr>
                        <a:t>PsyD</a:t>
                      </a:r>
                      <a:endParaRPr lang="en-US" sz="1100" b="1" dirty="0">
                        <a:solidFill>
                          <a:sysClr val="windowText" lastClr="000000"/>
                        </a:solidFill>
                        <a:effectLst/>
                        <a:latin typeface="+mj-lt"/>
                        <a:ea typeface="Calibri"/>
                        <a:cs typeface="Times New Roman"/>
                      </a:endParaRPr>
                    </a:p>
                    <a:p>
                      <a:pPr marL="58738" marR="0" indent="0">
                        <a:lnSpc>
                          <a:spcPct val="115000"/>
                        </a:lnSpc>
                        <a:spcBef>
                          <a:spcPts val="0"/>
                        </a:spcBef>
                        <a:spcAft>
                          <a:spcPts val="0"/>
                        </a:spcAft>
                      </a:pPr>
                      <a:r>
                        <a:rPr lang="en-US" sz="1100" b="0" i="1" dirty="0">
                          <a:solidFill>
                            <a:sysClr val="windowText" lastClr="000000"/>
                          </a:solidFill>
                          <a:effectLst/>
                          <a:latin typeface="+mj-lt"/>
                          <a:ea typeface="Calibri"/>
                          <a:cs typeface="Times New Roman"/>
                        </a:rPr>
                        <a:t>Department</a:t>
                      </a:r>
                      <a:r>
                        <a:rPr lang="en-US" sz="1100" b="0" i="1" baseline="0" dirty="0">
                          <a:solidFill>
                            <a:sysClr val="windowText" lastClr="000000"/>
                          </a:solidFill>
                          <a:effectLst/>
                          <a:latin typeface="+mj-lt"/>
                          <a:ea typeface="Calibri"/>
                          <a:cs typeface="Times New Roman"/>
                        </a:rPr>
                        <a:t> of Mental Health</a:t>
                      </a:r>
                      <a:endParaRPr lang="en-US" sz="1100" b="0" i="1" dirty="0">
                        <a:solidFill>
                          <a:sysClr val="windowText" lastClr="000000"/>
                        </a:solidFill>
                        <a:effectLst/>
                        <a:latin typeface="+mj-lt"/>
                        <a:ea typeface="Calibri"/>
                        <a:cs typeface="Times New Roman"/>
                      </a:endParaRPr>
                    </a:p>
                    <a:p>
                      <a:pPr marL="58738" marR="0" indent="0">
                        <a:lnSpc>
                          <a:spcPct val="115000"/>
                        </a:lnSpc>
                        <a:spcBef>
                          <a:spcPts val="0"/>
                        </a:spcBef>
                        <a:spcAft>
                          <a:spcPts val="0"/>
                        </a:spcAft>
                      </a:pPr>
                      <a:endParaRPr lang="en-US" sz="1100" b="0" dirty="0">
                        <a:solidFill>
                          <a:sysClr val="windowText" lastClr="000000"/>
                        </a:solidFill>
                        <a:effectLst/>
                        <a:latin typeface="+mj-lt"/>
                        <a:ea typeface="Calibri"/>
                        <a:cs typeface="Times New Roman"/>
                      </a:endParaRPr>
                    </a:p>
                  </a:txBody>
                  <a:tcPr marL="24267" marR="24267" marT="9074" marB="9074" anchor="ctr">
                    <a:solidFill>
                      <a:schemeClr val="accent4">
                        <a:lumMod val="20000"/>
                        <a:lumOff val="80000"/>
                      </a:schemeClr>
                    </a:solidFill>
                  </a:tcPr>
                </a:tc>
                <a:tc>
                  <a:txBody>
                    <a:bodyPr/>
                    <a:lstStyle/>
                    <a:p>
                      <a:pPr marL="119063" marR="0" indent="0" algn="l" defTabSz="914400" rtl="0" eaLnBrk="1" latinLnBrk="0" hangingPunct="1">
                        <a:lnSpc>
                          <a:spcPct val="115000"/>
                        </a:lnSpc>
                        <a:spcBef>
                          <a:spcPts val="0"/>
                        </a:spcBef>
                        <a:spcAft>
                          <a:spcPts val="0"/>
                        </a:spcAft>
                      </a:pPr>
                      <a:r>
                        <a:rPr lang="en-US" sz="1100" kern="1200" dirty="0">
                          <a:solidFill>
                            <a:sysClr val="windowText" lastClr="000000"/>
                          </a:solidFill>
                          <a:effectLst/>
                          <a:latin typeface="+mj-lt"/>
                          <a:ea typeface="+mn-ea"/>
                          <a:cs typeface="+mn-cs"/>
                        </a:rPr>
                        <a:t>Proposed guidelines and standardized clinical forms for submission of medical information to the Courts for use during Section 35 commitment hearings</a:t>
                      </a:r>
                    </a:p>
                  </a:txBody>
                  <a:tcPr marL="24267" marR="24267" marT="9074" marB="9074" anchor="ctr">
                    <a:solidFill>
                      <a:schemeClr val="accent4">
                        <a:lumMod val="20000"/>
                        <a:lumOff val="80000"/>
                      </a:schemeClr>
                    </a:solidFill>
                  </a:tcPr>
                </a:tc>
                <a:tc>
                  <a:txBody>
                    <a:bodyPr/>
                    <a:lstStyle/>
                    <a:p>
                      <a:pPr marL="114300" marR="0" lvl="0" indent="0" algn="l" defTabSz="914400" rtl="0" eaLnBrk="0" fontAlgn="base" latinLnBrk="0" hangingPunct="0">
                        <a:lnSpc>
                          <a:spcPct val="100000"/>
                        </a:lnSpc>
                        <a:spcBef>
                          <a:spcPct val="0"/>
                        </a:spcBef>
                        <a:spcAft>
                          <a:spcPts val="200"/>
                        </a:spcAft>
                        <a:buClrTx/>
                        <a:buSzPct val="80000"/>
                        <a:buFont typeface="+mj-lt"/>
                        <a:buNone/>
                        <a:tabLst/>
                        <a:defRPr/>
                      </a:pPr>
                      <a:r>
                        <a:rPr kumimoji="0" lang="en-US" sz="1100" b="1" i="0" u="sng" strike="noStrike" kern="1200" cap="none" spc="0" normalizeH="0" baseline="0" noProof="0" dirty="0">
                          <a:ln>
                            <a:noFill/>
                          </a:ln>
                          <a:solidFill>
                            <a:sysClr val="windowText" lastClr="000000"/>
                          </a:solidFill>
                          <a:effectLst/>
                          <a:uLnTx/>
                          <a:uFillTx/>
                          <a:latin typeface="+mj-lt"/>
                          <a:ea typeface="+mn-ea"/>
                          <a:cs typeface="+mn-cs"/>
                          <a:hlinkClick r:id="rId3"/>
                        </a:rPr>
                        <a:t>MHA presentation</a:t>
                      </a:r>
                      <a:endParaRPr kumimoji="0" lang="en-US" sz="1100" b="1" i="0" u="sng" strike="noStrike" kern="1200" cap="none" spc="0" normalizeH="0" baseline="0" noProof="0" dirty="0">
                        <a:ln>
                          <a:noFill/>
                        </a:ln>
                        <a:solidFill>
                          <a:sysClr val="windowText" lastClr="000000"/>
                        </a:solidFill>
                        <a:effectLst/>
                        <a:uLnTx/>
                        <a:uFillTx/>
                        <a:latin typeface="+mj-lt"/>
                        <a:ea typeface="+mn-ea"/>
                        <a:cs typeface="+mn-cs"/>
                      </a:endParaRPr>
                    </a:p>
                    <a:p>
                      <a:pPr marL="114300" marR="0" lvl="0" indent="0" algn="l" defTabSz="914400" rtl="0" eaLnBrk="0" fontAlgn="base" latinLnBrk="0" hangingPunct="0">
                        <a:lnSpc>
                          <a:spcPct val="100000"/>
                        </a:lnSpc>
                        <a:spcBef>
                          <a:spcPct val="0"/>
                        </a:spcBef>
                        <a:spcAft>
                          <a:spcPts val="200"/>
                        </a:spcAft>
                        <a:buClrTx/>
                        <a:buSzPct val="80000"/>
                        <a:buFont typeface="+mj-lt"/>
                        <a:buNone/>
                        <a:tabLst/>
                        <a:defRPr/>
                      </a:pPr>
                      <a:r>
                        <a:rPr kumimoji="0" lang="en-US" sz="1100" b="1" i="0" u="sng" strike="noStrike" kern="1200" cap="none" spc="0" normalizeH="0" baseline="0" noProof="0" dirty="0">
                          <a:ln>
                            <a:noFill/>
                          </a:ln>
                          <a:solidFill>
                            <a:sysClr val="windowText" lastClr="000000"/>
                          </a:solidFill>
                          <a:effectLst/>
                          <a:uLnTx/>
                          <a:uFillTx/>
                          <a:latin typeface="+mj-lt"/>
                          <a:ea typeface="+mn-ea"/>
                          <a:cs typeface="+mn-cs"/>
                          <a:hlinkClick r:id="rId4"/>
                        </a:rPr>
                        <a:t>Proposed affidavit, checklist, and privacy memorandum</a:t>
                      </a:r>
                      <a:endParaRPr kumimoji="0" lang="en-US" sz="1100" b="1" i="0" u="sng" strike="noStrike" kern="1200" cap="none" spc="0" normalizeH="0" baseline="0" noProof="0" dirty="0">
                        <a:ln>
                          <a:noFill/>
                        </a:ln>
                        <a:solidFill>
                          <a:sysClr val="windowText" lastClr="000000"/>
                        </a:solidFill>
                        <a:effectLst/>
                        <a:uLnTx/>
                        <a:uFillTx/>
                        <a:latin typeface="+mj-lt"/>
                        <a:ea typeface="+mn-ea"/>
                        <a:cs typeface="+mn-cs"/>
                      </a:endParaRP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5"/>
                  </a:ext>
                </a:extLst>
              </a:tr>
            </a:tbl>
          </a:graphicData>
        </a:graphic>
      </p:graphicFrame>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C – Summary of Meetings and Input Provided to the Commission (cont.)</a:t>
            </a:r>
          </a:p>
        </p:txBody>
      </p:sp>
      <p:sp>
        <p:nvSpPr>
          <p:cNvPr id="5"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41</a:t>
            </a:fld>
            <a:endParaRPr lang="en-US" dirty="0">
              <a:latin typeface="+mj-lt"/>
            </a:endParaRPr>
          </a:p>
        </p:txBody>
      </p:sp>
    </p:spTree>
    <p:extLst>
      <p:ext uri="{BB962C8B-B14F-4D97-AF65-F5344CB8AC3E}">
        <p14:creationId xmlns:p14="http://schemas.microsoft.com/office/powerpoint/2010/main" val="1366625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p:cNvSpPr txBox="1">
            <a:spLocks/>
          </p:cNvSpPr>
          <p:nvPr/>
        </p:nvSpPr>
        <p:spPr bwMode="auto">
          <a:xfrm>
            <a:off x="609600" y="914400"/>
            <a:ext cx="8077200" cy="4461641"/>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marR="0" lvl="0" indent="0" algn="l" defTabSz="914400" rtl="0" eaLnBrk="0" fontAlgn="base" latinLnBrk="0" hangingPunct="0">
              <a:lnSpc>
                <a:spcPct val="100000"/>
              </a:lnSpc>
              <a:spcBef>
                <a:spcPct val="0"/>
              </a:spcBef>
              <a:spcAft>
                <a:spcPts val="200"/>
              </a:spcAft>
              <a:buClrTx/>
              <a:buSzPct val="80000"/>
              <a:buFont typeface="Wingdings" pitchFamily="2" charset="2"/>
              <a:buNone/>
              <a:tabLst/>
              <a:defRPr/>
            </a:pPr>
            <a:r>
              <a:rPr kumimoji="0" lang="en-US" sz="1300" b="1" i="0" strike="noStrike" kern="0" cap="none" spc="0" normalizeH="0" baseline="0" noProof="0" dirty="0">
                <a:ln>
                  <a:noFill/>
                </a:ln>
                <a:solidFill>
                  <a:schemeClr val="bg1"/>
                </a:solidFill>
                <a:effectLst/>
                <a:uLnTx/>
                <a:uFillTx/>
                <a:latin typeface="+mj-lt"/>
              </a:rPr>
              <a:t>October </a:t>
            </a:r>
            <a:r>
              <a:rPr lang="en-US" sz="1300" kern="0" dirty="0">
                <a:solidFill>
                  <a:schemeClr val="bg1"/>
                </a:solidFill>
                <a:latin typeface="+mj-lt"/>
              </a:rPr>
              <a:t>30</a:t>
            </a:r>
            <a:r>
              <a:rPr kumimoji="0" lang="en-US" sz="1300" b="1" i="0" strike="noStrike" kern="0" cap="none" spc="0" normalizeH="0" baseline="0" noProof="0" dirty="0">
                <a:ln>
                  <a:noFill/>
                </a:ln>
                <a:solidFill>
                  <a:schemeClr val="bg1"/>
                </a:solidFill>
                <a:effectLst/>
                <a:uLnTx/>
                <a:uFillTx/>
                <a:latin typeface="+mj-lt"/>
              </a:rPr>
              <a:t>, 2018</a:t>
            </a:r>
          </a:p>
          <a:p>
            <a:pPr marL="0" marR="0" lvl="0" indent="0" algn="l" defTabSz="914400" rtl="0" eaLnBrk="0" fontAlgn="base" latinLnBrk="0" hangingPunct="0">
              <a:lnSpc>
                <a:spcPct val="100000"/>
              </a:lnSpc>
              <a:spcBef>
                <a:spcPct val="0"/>
              </a:spcBef>
              <a:spcAft>
                <a:spcPts val="200"/>
              </a:spcAft>
              <a:buClrTx/>
              <a:buSzPct val="80000"/>
              <a:buFont typeface="Wingdings" pitchFamily="2" charset="2"/>
              <a:buNone/>
              <a:tabLst/>
              <a:defRPr/>
            </a:pPr>
            <a:endParaRPr kumimoji="0" lang="en-US" sz="1200" b="1" i="0" strike="noStrike" kern="0" cap="none" spc="0" normalizeH="0" baseline="0" noProof="0" dirty="0">
              <a:ln>
                <a:noFill/>
              </a:ln>
              <a:solidFill>
                <a:schemeClr val="bg1"/>
              </a:solidFill>
              <a:effectLst/>
              <a:uLnTx/>
              <a:uFillTx/>
              <a:latin typeface="+mj-lt"/>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a:tabLst/>
              <a:defRPr/>
            </a:pPr>
            <a:r>
              <a:rPr kumimoji="0" lang="en-US" sz="1200" b="0" i="0" u="none" strike="noStrike" kern="0" cap="none" spc="0" normalizeH="0" baseline="0" noProof="0" dirty="0">
                <a:ln>
                  <a:noFill/>
                </a:ln>
                <a:solidFill>
                  <a:schemeClr val="bg1"/>
                </a:solidFill>
                <a:effectLst/>
                <a:uLnTx/>
                <a:uFillTx/>
                <a:latin typeface="+mj-lt"/>
                <a:hlinkClick r:id="rId3"/>
              </a:rPr>
              <a:t>Section 35 Commission Meeting Presentation </a:t>
            </a:r>
            <a:endParaRPr kumimoji="0" lang="en-US" sz="1200" b="0" i="0" u="none" strike="noStrike" kern="0" cap="none" spc="0" normalizeH="0" baseline="0" noProof="0" dirty="0">
              <a:ln>
                <a:noFill/>
              </a:ln>
              <a:solidFill>
                <a:schemeClr val="bg1"/>
              </a:solidFill>
              <a:effectLst/>
              <a:uLnTx/>
              <a:uFillTx/>
              <a:latin typeface="+mj-lt"/>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a:tabLst/>
              <a:defRPr/>
            </a:pPr>
            <a:r>
              <a:rPr kumimoji="0" lang="en-US" sz="1200" b="0" i="0" u="none" strike="noStrike" kern="0" cap="none" spc="0" normalizeH="0" baseline="0" noProof="0" dirty="0">
                <a:ln>
                  <a:noFill/>
                </a:ln>
                <a:solidFill>
                  <a:schemeClr val="bg1"/>
                </a:solidFill>
                <a:effectLst/>
                <a:uLnTx/>
                <a:uFillTx/>
                <a:latin typeface="+mj-lt"/>
                <a:hlinkClick r:id="rId4"/>
              </a:rPr>
              <a:t>Massachusetts Department of Public Health Chapter 55 Data Brief. (2017) “An Assessment of Opioid-Related Overdoses in Massachusetts 2011-2015 (2017) </a:t>
            </a:r>
            <a:endParaRPr kumimoji="0" lang="en-US" sz="1200" b="0" i="0" u="none" strike="noStrike" kern="0" cap="none" spc="0" normalizeH="0" baseline="0" noProof="0" dirty="0">
              <a:ln>
                <a:noFill/>
              </a:ln>
              <a:solidFill>
                <a:schemeClr val="bg1"/>
              </a:solidFill>
              <a:effectLst/>
              <a:uLnTx/>
              <a:uFillTx/>
              <a:latin typeface="+mj-lt"/>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a:tabLst/>
              <a:defRPr/>
            </a:pPr>
            <a:r>
              <a:rPr kumimoji="0" lang="en-US" sz="1200" b="0" i="0" u="none" strike="noStrike" kern="0" cap="none" spc="0" normalizeH="0" baseline="0" noProof="0" dirty="0">
                <a:ln>
                  <a:noFill/>
                </a:ln>
                <a:solidFill>
                  <a:schemeClr val="bg1"/>
                </a:solidFill>
                <a:effectLst/>
                <a:uLnTx/>
                <a:uFillTx/>
                <a:latin typeface="+mj-lt"/>
                <a:hlinkClick r:id="rId5"/>
              </a:rPr>
              <a:t>Massachusetts Department of Public Health Chapter 55 Data Brief (excerpt) (2017) </a:t>
            </a:r>
            <a:endParaRPr kumimoji="0" lang="en-US" sz="1200" b="0" i="0" u="none" strike="noStrike" kern="0" cap="none" spc="0" normalizeH="0" baseline="0" noProof="0" dirty="0">
              <a:ln>
                <a:noFill/>
              </a:ln>
              <a:solidFill>
                <a:schemeClr val="bg1"/>
              </a:solidFill>
              <a:effectLst/>
              <a:uLnTx/>
              <a:uFillTx/>
              <a:latin typeface="+mj-lt"/>
            </a:endParaRPr>
          </a:p>
          <a:p>
            <a:pPr marL="228600" indent="-228600">
              <a:spcAft>
                <a:spcPts val="200"/>
              </a:spcAft>
              <a:buFont typeface="+mj-lt"/>
              <a:buAutoNum type="arabicPeriod"/>
              <a:defRPr/>
            </a:pPr>
            <a:r>
              <a:rPr lang="en-US" sz="1200" b="0" kern="0" dirty="0">
                <a:solidFill>
                  <a:schemeClr val="bg1"/>
                </a:solidFill>
                <a:latin typeface="+mj-lt"/>
                <a:hlinkClick r:id="rId6"/>
              </a:rPr>
              <a:t>Harvard Institute of Politics (2014) “Involuntary Commitment for Substance Abuse Treatment in Massachusetts: Problems and Proposed Solutions.”</a:t>
            </a:r>
          </a:p>
          <a:p>
            <a:pPr marL="228600" indent="-228600">
              <a:spcAft>
                <a:spcPts val="200"/>
              </a:spcAft>
              <a:buFont typeface="+mj-lt"/>
              <a:buAutoNum type="arabicPeriod"/>
              <a:defRPr/>
            </a:pPr>
            <a:r>
              <a:rPr lang="en-US" sz="1200" b="0" kern="0" dirty="0">
                <a:solidFill>
                  <a:schemeClr val="bg1"/>
                </a:solidFill>
                <a:latin typeface="+mj-lt"/>
                <a:hlinkClick r:id="rId7"/>
              </a:rPr>
              <a:t>National Alliance for Model State Drug Laws. (2016) “Involuntary Commitment for Individuals with a Substance Use Disorder or Alcoholism</a:t>
            </a:r>
            <a:r>
              <a:rPr lang="en-US" sz="1200" b="0" kern="0" dirty="0">
                <a:solidFill>
                  <a:schemeClr val="bg1"/>
                </a:solidFill>
                <a:latin typeface="+mj-lt"/>
                <a:hlinkClick r:id="rId5"/>
              </a:rPr>
              <a:t>.” </a:t>
            </a:r>
            <a:endParaRPr lang="en-US" sz="1200" b="0" kern="0" dirty="0">
              <a:solidFill>
                <a:schemeClr val="bg1"/>
              </a:solidFill>
              <a:latin typeface="+mj-lt"/>
            </a:endParaRPr>
          </a:p>
          <a:p>
            <a:pPr marL="228600" indent="-228600">
              <a:spcAft>
                <a:spcPts val="200"/>
              </a:spcAft>
              <a:buFont typeface="+mj-lt"/>
              <a:buAutoNum type="arabicPeriod"/>
              <a:defRPr/>
            </a:pPr>
            <a:r>
              <a:rPr lang="en-US" sz="1200" b="0" kern="0" dirty="0">
                <a:solidFill>
                  <a:schemeClr val="bg1"/>
                </a:solidFill>
                <a:latin typeface="+mj-lt"/>
                <a:hlinkClick r:id="rId8"/>
              </a:rPr>
              <a:t>Overview of New Requirements Related to Involuntary Treatment Act (1/18/2018)</a:t>
            </a:r>
            <a:endParaRPr lang="en-US" sz="1200" b="0" kern="0" dirty="0">
              <a:solidFill>
                <a:schemeClr val="bg1"/>
              </a:solidFill>
              <a:latin typeface="+mj-lt"/>
            </a:endParaRPr>
          </a:p>
          <a:p>
            <a:pPr marL="228600" indent="-228600">
              <a:spcAft>
                <a:spcPts val="200"/>
              </a:spcAft>
              <a:buFont typeface="+mj-lt"/>
              <a:buAutoNum type="arabicPeriod"/>
              <a:defRPr/>
            </a:pPr>
            <a:r>
              <a:rPr lang="en-US" sz="1200" b="0" kern="0" dirty="0">
                <a:solidFill>
                  <a:schemeClr val="bg1"/>
                </a:solidFill>
                <a:latin typeface="+mj-lt"/>
                <a:hlinkClick r:id="rId9"/>
              </a:rPr>
              <a:t>Summary of Massachusetts Behavioral Health Treatment Capacity (October 2018)</a:t>
            </a:r>
            <a:endParaRPr lang="en-US" sz="1200" b="0" kern="0" dirty="0">
              <a:solidFill>
                <a:schemeClr val="bg1"/>
              </a:solidFill>
              <a:latin typeface="+mj-lt"/>
            </a:endParaRPr>
          </a:p>
          <a:p>
            <a:pPr marL="228600" indent="-228600">
              <a:spcAft>
                <a:spcPts val="200"/>
              </a:spcAft>
              <a:buFont typeface="+mj-lt"/>
              <a:buAutoNum type="arabicPeriod"/>
              <a:defRPr/>
            </a:pPr>
            <a:r>
              <a:rPr lang="en-US" sz="1200" b="0" kern="0" dirty="0">
                <a:solidFill>
                  <a:schemeClr val="bg1"/>
                </a:solidFill>
                <a:latin typeface="+mj-lt"/>
                <a:hlinkClick r:id="rId10"/>
              </a:rPr>
              <a:t>Chelsea Appeals Court. (2016) In the Matter of A.M.</a:t>
            </a:r>
            <a:endParaRPr lang="en-US" sz="1200" b="0" kern="0" dirty="0">
              <a:solidFill>
                <a:schemeClr val="bg1"/>
              </a:solidFill>
              <a:latin typeface="+mj-lt"/>
            </a:endParaRPr>
          </a:p>
          <a:p>
            <a:pPr marL="228600" indent="-228600">
              <a:spcAft>
                <a:spcPts val="200"/>
              </a:spcAft>
              <a:buFont typeface="+mj-lt"/>
              <a:buAutoNum type="arabicPeriod"/>
              <a:defRPr/>
            </a:pPr>
            <a:endParaRPr lang="en-US" sz="1200" b="0" kern="0" dirty="0">
              <a:solidFill>
                <a:schemeClr val="bg1"/>
              </a:solidFill>
              <a:latin typeface="+mj-lt"/>
            </a:endParaRPr>
          </a:p>
          <a:p>
            <a:pPr marL="0" lvl="0" indent="0">
              <a:spcAft>
                <a:spcPts val="200"/>
              </a:spcAft>
              <a:buNone/>
              <a:defRPr/>
            </a:pPr>
            <a:r>
              <a:rPr lang="en-US" sz="1300" kern="0" dirty="0">
                <a:solidFill>
                  <a:schemeClr val="bg1"/>
                </a:solidFill>
                <a:latin typeface="+mj-lt"/>
              </a:rPr>
              <a:t>November 5, 2018</a:t>
            </a:r>
          </a:p>
          <a:p>
            <a:pPr marL="0" lvl="0" indent="0">
              <a:spcAft>
                <a:spcPts val="200"/>
              </a:spcAft>
              <a:buNone/>
              <a:defRPr/>
            </a:pPr>
            <a:endParaRPr lang="en-US" sz="1200" kern="0" dirty="0">
              <a:solidFill>
                <a:schemeClr val="bg1"/>
              </a:solidFill>
              <a:latin typeface="+mj-lt"/>
            </a:endParaRPr>
          </a:p>
          <a:p>
            <a:pPr marL="228600" lvl="0" indent="-228600">
              <a:spcAft>
                <a:spcPts val="200"/>
              </a:spcAft>
              <a:buFont typeface="+mj-lt"/>
              <a:buAutoNum type="arabicPeriod" startAt="9"/>
              <a:defRPr/>
            </a:pPr>
            <a:r>
              <a:rPr lang="en-US" sz="1200" b="0" kern="0" dirty="0">
                <a:solidFill>
                  <a:schemeClr val="bg1"/>
                </a:solidFill>
                <a:latin typeface="+mj-lt"/>
                <a:hlinkClick r:id="rId11"/>
              </a:rPr>
              <a:t>Section 35 Commission Meeting Presentation </a:t>
            </a:r>
            <a:endParaRPr lang="en-US" sz="1200" b="0" kern="0" dirty="0">
              <a:solidFill>
                <a:schemeClr val="bg1"/>
              </a:solidFill>
              <a:latin typeface="+mj-lt"/>
            </a:endParaRPr>
          </a:p>
          <a:p>
            <a:pPr marL="228600" lvl="0" indent="-228600">
              <a:spcAft>
                <a:spcPts val="200"/>
              </a:spcAft>
              <a:buFont typeface="+mj-lt"/>
              <a:buAutoNum type="arabicPeriod" startAt="9"/>
              <a:defRPr/>
            </a:pPr>
            <a:r>
              <a:rPr lang="en-US" sz="1200" b="0" kern="0" dirty="0">
                <a:solidFill>
                  <a:schemeClr val="bg1"/>
                </a:solidFill>
                <a:latin typeface="+mj-lt"/>
                <a:hlinkClick r:id="rId12"/>
              </a:rPr>
              <a:t>Section 35 Commission Updated Meeting Agenda </a:t>
            </a:r>
            <a:endParaRPr lang="en-US" sz="1200" b="0" kern="0" dirty="0">
              <a:solidFill>
                <a:schemeClr val="bg1"/>
              </a:solidFill>
              <a:latin typeface="+mj-lt"/>
            </a:endParaRPr>
          </a:p>
          <a:p>
            <a:pPr marL="228600" lvl="0" indent="-228600">
              <a:spcAft>
                <a:spcPts val="200"/>
              </a:spcAft>
              <a:buFont typeface="+mj-lt"/>
              <a:buAutoNum type="arabicPeriod" startAt="9"/>
              <a:defRPr/>
            </a:pPr>
            <a:r>
              <a:rPr lang="en-US" sz="1200" b="0" kern="0" dirty="0">
                <a:solidFill>
                  <a:schemeClr val="bg1"/>
                </a:solidFill>
                <a:latin typeface="+mj-lt"/>
                <a:hlinkClick r:id="rId13"/>
              </a:rPr>
              <a:t>Presentation from Hon. Rosemary Minehan on Section 35 Process </a:t>
            </a:r>
            <a:endParaRPr lang="en-US" sz="1200" b="0" kern="0" dirty="0">
              <a:solidFill>
                <a:schemeClr val="bg1"/>
              </a:solidFill>
              <a:latin typeface="+mj-lt"/>
            </a:endParaRPr>
          </a:p>
          <a:p>
            <a:pPr marL="228600" lvl="0" indent="-228600">
              <a:spcAft>
                <a:spcPts val="200"/>
              </a:spcAft>
              <a:buFont typeface="+mj-lt"/>
              <a:buAutoNum type="arabicPeriod" startAt="9"/>
              <a:defRPr/>
            </a:pPr>
            <a:r>
              <a:rPr lang="en-US" sz="1200" b="0" kern="0" dirty="0">
                <a:solidFill>
                  <a:schemeClr val="bg1"/>
                </a:solidFill>
                <a:latin typeface="+mj-lt"/>
                <a:hlinkClick r:id="rId14"/>
              </a:rPr>
              <a:t>Presentation from Alexander Y. Walley, MD, MSc on Medication-based Treatment Approaches </a:t>
            </a:r>
            <a:endParaRPr lang="en-US" sz="1200" b="0" kern="0" dirty="0">
              <a:solidFill>
                <a:schemeClr val="bg1"/>
              </a:solidFill>
              <a:latin typeface="+mj-lt"/>
            </a:endParaRPr>
          </a:p>
          <a:p>
            <a:pPr marL="228600" lvl="0" indent="-228600">
              <a:spcAft>
                <a:spcPts val="200"/>
              </a:spcAft>
              <a:buFont typeface="+mj-lt"/>
              <a:buAutoNum type="arabicPeriod" startAt="9"/>
              <a:defRPr/>
            </a:pPr>
            <a:r>
              <a:rPr lang="en-US" sz="1200" b="0" kern="0" dirty="0">
                <a:solidFill>
                  <a:schemeClr val="bg1"/>
                </a:solidFill>
                <a:latin typeface="+mj-lt"/>
                <a:hlinkClick r:id="rId15"/>
              </a:rPr>
              <a:t>Presentation from Colleen LaBelle, MSN, RN-BC, </a:t>
            </a:r>
            <a:r>
              <a:rPr lang="en-US" sz="1200" b="0" kern="0" dirty="0" err="1">
                <a:solidFill>
                  <a:schemeClr val="bg1"/>
                </a:solidFill>
                <a:latin typeface="+mj-lt"/>
                <a:hlinkClick r:id="rId15"/>
              </a:rPr>
              <a:t>CARN</a:t>
            </a:r>
            <a:r>
              <a:rPr lang="en-US" sz="1200" b="0" kern="0" dirty="0">
                <a:solidFill>
                  <a:schemeClr val="bg1"/>
                </a:solidFill>
                <a:latin typeface="+mj-lt"/>
                <a:hlinkClick r:id="rId15"/>
              </a:rPr>
              <a:t> on Medication-assisted Treatment for Opioid Use Disorder</a:t>
            </a:r>
            <a:endParaRPr lang="en-US" sz="1200" b="0" kern="0" dirty="0">
              <a:solidFill>
                <a:schemeClr val="bg1"/>
              </a:solidFill>
              <a:latin typeface="+mj-lt"/>
            </a:endParaRPr>
          </a:p>
          <a:p>
            <a:pPr marL="228600" lvl="0" indent="-228600">
              <a:spcAft>
                <a:spcPts val="200"/>
              </a:spcAft>
              <a:buFont typeface="+mj-lt"/>
              <a:buAutoNum type="arabicPeriod" startAt="9"/>
              <a:defRPr/>
            </a:pPr>
            <a:r>
              <a:rPr lang="en-US" sz="1200" b="0" kern="0" dirty="0">
                <a:solidFill>
                  <a:schemeClr val="bg1"/>
                </a:solidFill>
                <a:latin typeface="+mj-lt"/>
                <a:hlinkClick r:id="rId16"/>
              </a:rPr>
              <a:t>Presentation from Maria Sullivan, MD, PhD on Detoxification and Induction on Medication-assisted Treatment</a:t>
            </a:r>
            <a:endParaRPr lang="en-US" sz="1200" b="0" kern="0" dirty="0">
              <a:solidFill>
                <a:schemeClr val="bg1"/>
              </a:solidFill>
              <a:latin typeface="+mj-lt"/>
            </a:endParaRPr>
          </a:p>
          <a:p>
            <a:pPr marL="228600" lvl="0" indent="-228600">
              <a:spcAft>
                <a:spcPts val="200"/>
              </a:spcAft>
              <a:buFont typeface="+mj-lt"/>
              <a:buAutoNum type="arabicPeriod" startAt="9"/>
              <a:defRPr/>
            </a:pPr>
            <a:r>
              <a:rPr lang="en-US" sz="1200" b="0" kern="0" dirty="0" err="1">
                <a:solidFill>
                  <a:schemeClr val="bg1"/>
                </a:solidFill>
                <a:latin typeface="+mj-lt"/>
                <a:hlinkClick r:id="rId17"/>
              </a:rPr>
              <a:t>Bisaga</a:t>
            </a:r>
            <a:r>
              <a:rPr lang="en-US" sz="1200" b="0" kern="0" dirty="0">
                <a:solidFill>
                  <a:schemeClr val="bg1"/>
                </a:solidFill>
                <a:latin typeface="+mj-lt"/>
                <a:hlinkClick r:id="rId17"/>
              </a:rPr>
              <a:t>, A. et al. (2018) Antagonists in the Medical Management of Opioid Use Disorders: Historical and Existing Treatment Strategies. </a:t>
            </a:r>
            <a:r>
              <a:rPr lang="en-US" sz="1200" b="0" i="1" kern="0" dirty="0">
                <a:solidFill>
                  <a:schemeClr val="bg1"/>
                </a:solidFill>
                <a:latin typeface="+mj-lt"/>
                <a:hlinkClick r:id="rId17"/>
              </a:rPr>
              <a:t>American Journal on Addictions</a:t>
            </a:r>
            <a:r>
              <a:rPr lang="en-US" sz="1200" b="0" kern="0" dirty="0">
                <a:solidFill>
                  <a:schemeClr val="bg1"/>
                </a:solidFill>
                <a:latin typeface="+mj-lt"/>
                <a:hlinkClick r:id="rId17"/>
              </a:rPr>
              <a:t>, 27: 177–187</a:t>
            </a:r>
            <a:endParaRPr kumimoji="0" lang="en-US" sz="1200" b="0" i="0" u="none" strike="noStrike" kern="0" cap="none" spc="0" normalizeH="0" baseline="0" noProof="0" dirty="0">
              <a:ln>
                <a:noFill/>
              </a:ln>
              <a:solidFill>
                <a:schemeClr val="bg1"/>
              </a:solidFill>
              <a:effectLst/>
              <a:uLnTx/>
              <a:uFillTx/>
              <a:latin typeface="+mj-lt"/>
            </a:endParaRPr>
          </a:p>
        </p:txBody>
      </p:sp>
      <p:sp>
        <p:nvSpPr>
          <p:cNvPr id="6" name="TextBox 5"/>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D – Resources Reviewed by the Commission</a:t>
            </a:r>
          </a:p>
        </p:txBody>
      </p:sp>
      <p:sp>
        <p:nvSpPr>
          <p:cNvPr id="5"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42</a:t>
            </a:fld>
            <a:endParaRPr lang="en-US" dirty="0">
              <a:latin typeface="+mj-lt"/>
            </a:endParaRPr>
          </a:p>
        </p:txBody>
      </p:sp>
    </p:spTree>
    <p:extLst>
      <p:ext uri="{BB962C8B-B14F-4D97-AF65-F5344CB8AC3E}">
        <p14:creationId xmlns:p14="http://schemas.microsoft.com/office/powerpoint/2010/main" val="3564144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609600" y="914400"/>
            <a:ext cx="8077200" cy="4461641"/>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marR="0" lvl="0" indent="0" algn="l" defTabSz="914400" rtl="0" eaLnBrk="0" fontAlgn="base" latinLnBrk="0" hangingPunct="0">
              <a:lnSpc>
                <a:spcPct val="100000"/>
              </a:lnSpc>
              <a:spcBef>
                <a:spcPct val="0"/>
              </a:spcBef>
              <a:spcAft>
                <a:spcPts val="200"/>
              </a:spcAft>
              <a:buClrTx/>
              <a:buSzPct val="80000"/>
              <a:buFont typeface="Wingdings" pitchFamily="2" charset="2"/>
              <a:buNone/>
              <a:tabLst/>
              <a:defRPr/>
            </a:pPr>
            <a:r>
              <a:rPr kumimoji="0" lang="en-US" sz="1300" b="1" i="0" strike="noStrike" kern="0" cap="none" spc="0" normalizeH="0" baseline="0" noProof="0" dirty="0">
                <a:ln>
                  <a:noFill/>
                </a:ln>
                <a:solidFill>
                  <a:schemeClr val="bg1"/>
                </a:solidFill>
                <a:effectLst/>
                <a:uLnTx/>
                <a:uFillTx/>
                <a:latin typeface="+mj-lt"/>
              </a:rPr>
              <a:t>December </a:t>
            </a:r>
            <a:r>
              <a:rPr lang="en-US" sz="1300" kern="0" dirty="0">
                <a:solidFill>
                  <a:schemeClr val="bg1"/>
                </a:solidFill>
                <a:latin typeface="+mj-lt"/>
              </a:rPr>
              <a:t>6</a:t>
            </a:r>
            <a:r>
              <a:rPr kumimoji="0" lang="en-US" sz="1300" b="1" i="0" strike="noStrike" kern="0" cap="none" spc="0" normalizeH="0" baseline="0" noProof="0" dirty="0">
                <a:ln>
                  <a:noFill/>
                </a:ln>
                <a:solidFill>
                  <a:schemeClr val="bg1"/>
                </a:solidFill>
                <a:effectLst/>
                <a:uLnTx/>
                <a:uFillTx/>
                <a:latin typeface="+mj-lt"/>
              </a:rPr>
              <a:t>, 2018</a:t>
            </a:r>
          </a:p>
          <a:p>
            <a:pPr marL="0" marR="0" lvl="0" indent="0" algn="l" defTabSz="914400" rtl="0" eaLnBrk="0" fontAlgn="base" latinLnBrk="0" hangingPunct="0">
              <a:lnSpc>
                <a:spcPct val="100000"/>
              </a:lnSpc>
              <a:spcBef>
                <a:spcPct val="0"/>
              </a:spcBef>
              <a:spcAft>
                <a:spcPts val="200"/>
              </a:spcAft>
              <a:buClrTx/>
              <a:buSzPct val="80000"/>
              <a:buFont typeface="Wingdings" pitchFamily="2" charset="2"/>
              <a:buNone/>
              <a:tabLst/>
              <a:defRPr/>
            </a:pPr>
            <a:endParaRPr kumimoji="0" lang="en-US" sz="1300" b="1" i="0" strike="noStrike" kern="0" cap="none" spc="0" normalizeH="0" baseline="0" noProof="0" dirty="0">
              <a:ln>
                <a:noFill/>
              </a:ln>
              <a:solidFill>
                <a:schemeClr val="bg1"/>
              </a:solidFill>
              <a:effectLst/>
              <a:uLnTx/>
              <a:uFillTx/>
              <a:latin typeface="+mj-lt"/>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16"/>
              <a:tabLst/>
              <a:defRPr/>
            </a:pPr>
            <a:r>
              <a:rPr lang="en-US" sz="1200" b="0" u="sng" dirty="0">
                <a:solidFill>
                  <a:schemeClr val="bg1"/>
                </a:solidFill>
                <a:latin typeface="+mj-lt"/>
                <a:hlinkClick r:id="rId3"/>
              </a:rPr>
              <a:t>Section 35 Commission Meeting Presentation</a:t>
            </a:r>
            <a:endParaRPr lang="en-US" sz="1200" b="0" dirty="0">
              <a:solidFill>
                <a:schemeClr val="bg1"/>
              </a:solidFill>
              <a:latin typeface="+mj-lt"/>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16"/>
              <a:tabLst/>
              <a:defRPr/>
            </a:pPr>
            <a:r>
              <a:rPr lang="en-US" sz="1200" b="0" u="sng" dirty="0">
                <a:solidFill>
                  <a:schemeClr val="bg1"/>
                </a:solidFill>
                <a:latin typeface="+mj-lt"/>
                <a:hlinkClick r:id="rId4"/>
              </a:rPr>
              <a:t>Section 35 Commission Updated Meeting Agenda</a:t>
            </a: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16"/>
              <a:tabLst/>
              <a:defRPr/>
            </a:pPr>
            <a:r>
              <a:rPr lang="en-US" sz="1200" b="0" u="sng" dirty="0">
                <a:solidFill>
                  <a:schemeClr val="bg1"/>
                </a:solidFill>
                <a:latin typeface="+mj-lt"/>
                <a:hlinkClick r:id="rId5"/>
              </a:rPr>
              <a:t>Uniform Trial Court Rules for Civil Commitment Proceedings for Alcohol And Substance Abuse</a:t>
            </a: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16"/>
              <a:tabLst/>
              <a:defRPr/>
            </a:pPr>
            <a:r>
              <a:rPr lang="en-US" sz="1200" b="0" u="sng" dirty="0">
                <a:solidFill>
                  <a:schemeClr val="bg1"/>
                </a:solidFill>
                <a:latin typeface="+mj-lt"/>
                <a:hlinkClick r:id="rId6"/>
              </a:rPr>
              <a:t>Opioid Related Overdose Deaths Among MA Residents</a:t>
            </a:r>
            <a:endParaRPr lang="en-US" sz="1200" b="0" u="sng" dirty="0">
              <a:solidFill>
                <a:schemeClr val="bg1"/>
              </a:solidFill>
              <a:latin typeface="+mj-lt"/>
            </a:endParaRPr>
          </a:p>
          <a:p>
            <a:pPr marL="228600" lvl="0" indent="-228600">
              <a:spcAft>
                <a:spcPts val="200"/>
              </a:spcAft>
              <a:buFont typeface="+mj-lt"/>
              <a:buAutoNum type="arabicPeriod" startAt="16"/>
              <a:defRPr/>
            </a:pPr>
            <a:r>
              <a:rPr lang="en-US" sz="1200" b="0" u="sng" dirty="0">
                <a:solidFill>
                  <a:schemeClr val="bg1"/>
                </a:solidFill>
                <a:latin typeface="+mj-lt"/>
                <a:hlinkClick r:id="rId7"/>
              </a:rPr>
              <a:t>Jain, A. et al. (2018) Civil Commitment for Opioid and Other Substance Use Disorder: Does It Work? </a:t>
            </a:r>
            <a:r>
              <a:rPr lang="en-US" sz="1200" b="0" i="1" u="sng" dirty="0">
                <a:solidFill>
                  <a:schemeClr val="bg1"/>
                </a:solidFill>
                <a:latin typeface="+mj-lt"/>
                <a:hlinkClick r:id="rId7"/>
              </a:rPr>
              <a:t>Psychiatric Services</a:t>
            </a:r>
            <a:r>
              <a:rPr lang="en-US" sz="1200" b="0" u="sng" dirty="0">
                <a:solidFill>
                  <a:schemeClr val="bg1"/>
                </a:solidFill>
                <a:latin typeface="+mj-lt"/>
                <a:hlinkClick r:id="rId7"/>
              </a:rPr>
              <a:t>, 69:4</a:t>
            </a: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16"/>
              <a:tabLst/>
              <a:defRPr/>
            </a:pPr>
            <a:r>
              <a:rPr lang="en-US" sz="1200" b="0" u="sng" dirty="0">
                <a:solidFill>
                  <a:schemeClr val="bg1"/>
                </a:solidFill>
                <a:latin typeface="+mj-lt"/>
                <a:hlinkClick r:id="rId8"/>
              </a:rPr>
              <a:t>In the Matter of </a:t>
            </a:r>
            <a:r>
              <a:rPr lang="en-US" sz="1200" b="0" u="sng" dirty="0" err="1">
                <a:solidFill>
                  <a:schemeClr val="bg1"/>
                </a:solidFill>
                <a:latin typeface="+mj-lt"/>
                <a:hlinkClick r:id="rId8"/>
              </a:rPr>
              <a:t>G.P</a:t>
            </a:r>
            <a:r>
              <a:rPr lang="en-US" sz="1200" b="0" u="sng" dirty="0">
                <a:solidFill>
                  <a:schemeClr val="bg1"/>
                </a:solidFill>
                <a:latin typeface="+mj-lt"/>
                <a:hlinkClick r:id="rId8"/>
              </a:rPr>
              <a:t>. Summary</a:t>
            </a: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16"/>
              <a:tabLst/>
              <a:defRPr/>
            </a:pPr>
            <a:r>
              <a:rPr lang="en-US" sz="1200" b="0" u="sng" dirty="0">
                <a:solidFill>
                  <a:schemeClr val="bg1"/>
                </a:solidFill>
                <a:latin typeface="+mj-lt"/>
                <a:hlinkClick r:id="rId9"/>
              </a:rPr>
              <a:t>In the Matter of </a:t>
            </a:r>
            <a:r>
              <a:rPr lang="en-US" sz="1200" b="0" u="sng" dirty="0" err="1">
                <a:solidFill>
                  <a:schemeClr val="bg1"/>
                </a:solidFill>
                <a:latin typeface="+mj-lt"/>
                <a:hlinkClick r:id="rId9"/>
              </a:rPr>
              <a:t>G.P</a:t>
            </a:r>
            <a:r>
              <a:rPr lang="en-US" sz="1200" b="0" u="sng" dirty="0">
                <a:solidFill>
                  <a:schemeClr val="bg1"/>
                </a:solidFill>
                <a:latin typeface="+mj-lt"/>
                <a:hlinkClick r:id="rId9"/>
              </a:rPr>
              <a:t>. Opinion</a:t>
            </a: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16"/>
              <a:tabLst/>
              <a:defRPr/>
            </a:pPr>
            <a:r>
              <a:rPr lang="en-US" sz="1200" b="0" u="sng" dirty="0">
                <a:solidFill>
                  <a:schemeClr val="bg1"/>
                </a:solidFill>
                <a:latin typeface="+mj-lt"/>
                <a:hlinkClick r:id="rId10"/>
              </a:rPr>
              <a:t>In the Matter of A.M.</a:t>
            </a:r>
            <a:endParaRPr lang="en-US" sz="1200" b="0" kern="0" dirty="0">
              <a:solidFill>
                <a:schemeClr val="bg1"/>
              </a:solidFill>
              <a:latin typeface="+mj-lt"/>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16"/>
              <a:tabLst/>
              <a:defRPr/>
            </a:pPr>
            <a:endParaRPr lang="en-US" sz="1400" b="0" u="sng" dirty="0">
              <a:solidFill>
                <a:schemeClr val="bg1"/>
              </a:solidFill>
              <a:latin typeface="+mj-lt"/>
              <a:hlinkClick r:id="rId11"/>
            </a:endParaRPr>
          </a:p>
          <a:p>
            <a:pPr marL="0" marR="0" lvl="0" indent="0" algn="l" defTabSz="914400" rtl="0" eaLnBrk="0" fontAlgn="base" latinLnBrk="0" hangingPunct="0">
              <a:lnSpc>
                <a:spcPct val="100000"/>
              </a:lnSpc>
              <a:spcBef>
                <a:spcPct val="0"/>
              </a:spcBef>
              <a:spcAft>
                <a:spcPts val="200"/>
              </a:spcAft>
              <a:buClrTx/>
              <a:buSzPct val="80000"/>
              <a:buNone/>
              <a:tabLst/>
              <a:defRPr/>
            </a:pPr>
            <a:r>
              <a:rPr lang="en-US" sz="1300" dirty="0">
                <a:solidFill>
                  <a:schemeClr val="bg1"/>
                </a:solidFill>
                <a:latin typeface="+mj-lt"/>
              </a:rPr>
              <a:t>February 28, 2019</a:t>
            </a:r>
          </a:p>
          <a:p>
            <a:pPr marL="0" marR="0" lvl="0" indent="0" algn="l" defTabSz="914400" rtl="0" eaLnBrk="0" fontAlgn="base" latinLnBrk="0" hangingPunct="0">
              <a:lnSpc>
                <a:spcPct val="100000"/>
              </a:lnSpc>
              <a:spcBef>
                <a:spcPct val="0"/>
              </a:spcBef>
              <a:spcAft>
                <a:spcPts val="200"/>
              </a:spcAft>
              <a:buClrTx/>
              <a:buSzPct val="80000"/>
              <a:buNone/>
              <a:tabLst/>
              <a:defRPr/>
            </a:pPr>
            <a:endParaRPr lang="en-US" sz="1200" b="0" u="sng" dirty="0">
              <a:solidFill>
                <a:schemeClr val="bg1"/>
              </a:solidFill>
              <a:latin typeface="+mj-lt"/>
              <a:hlinkClick r:id="rId11"/>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24"/>
              <a:tabLst/>
              <a:defRPr/>
            </a:pPr>
            <a:r>
              <a:rPr lang="en-US" sz="1200" b="0" u="sng" dirty="0">
                <a:solidFill>
                  <a:schemeClr val="bg1"/>
                </a:solidFill>
                <a:latin typeface="+mj-lt"/>
                <a:hlinkClick r:id="rId11"/>
              </a:rPr>
              <a:t>Section 35 Commission Meeting Presentation</a:t>
            </a:r>
            <a:endParaRPr lang="en-US" sz="1200" b="0" u="sng" dirty="0">
              <a:solidFill>
                <a:schemeClr val="bg1"/>
              </a:solidFill>
              <a:latin typeface="+mj-lt"/>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24"/>
              <a:tabLst/>
              <a:defRPr/>
            </a:pPr>
            <a:r>
              <a:rPr lang="en-US" sz="1200" b="0" u="sng" dirty="0">
                <a:solidFill>
                  <a:schemeClr val="bg1"/>
                </a:solidFill>
                <a:latin typeface="+mj-lt"/>
                <a:hlinkClick r:id="rId12"/>
              </a:rPr>
              <a:t>Section 35 Commission Updated Meeting Schedule</a:t>
            </a:r>
            <a:endParaRPr lang="en-US" sz="1200" b="0" u="sng" dirty="0">
              <a:solidFill>
                <a:schemeClr val="bg1"/>
              </a:solidFill>
              <a:latin typeface="+mj-lt"/>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24"/>
              <a:tabLst/>
              <a:defRPr/>
            </a:pPr>
            <a:r>
              <a:rPr lang="en-US" sz="1200" b="0" u="sng" dirty="0">
                <a:solidFill>
                  <a:schemeClr val="bg1"/>
                </a:solidFill>
                <a:latin typeface="+mj-lt"/>
                <a:hlinkClick r:id="rId13"/>
              </a:rPr>
              <a:t>Presentation on DPH Opioid and Civil Commitment Data</a:t>
            </a:r>
            <a:endParaRPr lang="en-US" sz="1200" b="0" u="sng" dirty="0">
              <a:solidFill>
                <a:schemeClr val="bg1"/>
              </a:solidFill>
              <a:latin typeface="+mj-lt"/>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24"/>
              <a:tabLst/>
              <a:defRPr/>
            </a:pPr>
            <a:r>
              <a:rPr lang="en-US" sz="1200" b="0" u="sng" dirty="0">
                <a:solidFill>
                  <a:schemeClr val="bg1"/>
                </a:solidFill>
                <a:latin typeface="+mj-lt"/>
                <a:hlinkClick r:id="rId14"/>
              </a:rPr>
              <a:t>DPH Opioid-related Overdose Deaths Among Massachusetts Residents (Feb. 2019)</a:t>
            </a:r>
            <a:endParaRPr lang="en-US" sz="1200" b="0" u="sng" dirty="0">
              <a:solidFill>
                <a:schemeClr val="bg1"/>
              </a:solidFill>
              <a:latin typeface="+mj-lt"/>
            </a:endParaRPr>
          </a:p>
          <a:p>
            <a:pPr marL="228600" lvl="0" indent="-228600">
              <a:spcAft>
                <a:spcPts val="200"/>
              </a:spcAft>
              <a:buFont typeface="+mj-lt"/>
              <a:buAutoNum type="arabicPeriod" startAt="24"/>
              <a:defRPr/>
            </a:pPr>
            <a:r>
              <a:rPr lang="en-US" sz="1200" b="0" dirty="0">
                <a:solidFill>
                  <a:schemeClr val="bg1"/>
                </a:solidFill>
                <a:latin typeface="+mj-lt"/>
                <a:hlinkClick r:id="rId15"/>
              </a:rPr>
              <a:t>Dr. Leslie W. Milne MGH Emergency Department Section 35 Data</a:t>
            </a:r>
            <a:endParaRPr lang="en-US" sz="1200" b="0" dirty="0">
              <a:solidFill>
                <a:schemeClr val="bg1"/>
              </a:solidFill>
              <a:latin typeface="+mj-lt"/>
            </a:endParaRPr>
          </a:p>
          <a:p>
            <a:pPr marL="228600" lvl="0" indent="-228600">
              <a:spcAft>
                <a:spcPts val="200"/>
              </a:spcAft>
              <a:buFont typeface="+mj-lt"/>
              <a:buAutoNum type="arabicPeriod" startAt="24"/>
              <a:defRPr/>
            </a:pPr>
            <a:r>
              <a:rPr lang="en-US" sz="1200" b="0" dirty="0">
                <a:solidFill>
                  <a:schemeClr val="bg1"/>
                </a:solidFill>
                <a:latin typeface="+mj-lt"/>
                <a:hlinkClick r:id="rId16"/>
              </a:rPr>
              <a:t>Christopher, P. et al. (2018) Civil Commitment Experiences Among Opioid Users </a:t>
            </a:r>
            <a:endParaRPr lang="en-US" sz="1200" b="0" dirty="0">
              <a:solidFill>
                <a:schemeClr val="bg1"/>
              </a:solidFill>
              <a:latin typeface="+mj-lt"/>
            </a:endParaRPr>
          </a:p>
          <a:p>
            <a:pPr marL="228600" lvl="0" indent="-228600">
              <a:spcAft>
                <a:spcPts val="200"/>
              </a:spcAft>
              <a:buFont typeface="+mj-lt"/>
              <a:buAutoNum type="arabicPeriod" startAt="24"/>
              <a:defRPr/>
            </a:pPr>
            <a:r>
              <a:rPr lang="en-US" sz="1200" b="0" dirty="0">
                <a:solidFill>
                  <a:schemeClr val="bg1"/>
                </a:solidFill>
                <a:latin typeface="+mj-lt"/>
                <a:hlinkClick r:id="rId17"/>
              </a:rPr>
              <a:t>Cover Letter and Additional Materials Provided by Dr. Maria Sullivan (12/3/2018)</a:t>
            </a:r>
            <a:endParaRPr lang="en-US" sz="1200" b="0" dirty="0">
              <a:solidFill>
                <a:schemeClr val="bg1"/>
              </a:solidFill>
              <a:latin typeface="+mj-lt"/>
            </a:endParaRPr>
          </a:p>
        </p:txBody>
      </p:sp>
      <p:sp>
        <p:nvSpPr>
          <p:cNvPr id="6" name="TextBox 5"/>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D – Resources Reviewed by the Commission (cont.)</a:t>
            </a:r>
          </a:p>
        </p:txBody>
      </p:sp>
      <p:sp>
        <p:nvSpPr>
          <p:cNvPr id="7"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43</a:t>
            </a:fld>
            <a:endParaRPr lang="en-US" dirty="0">
              <a:latin typeface="+mj-lt"/>
            </a:endParaRPr>
          </a:p>
        </p:txBody>
      </p:sp>
    </p:spTree>
    <p:extLst>
      <p:ext uri="{BB962C8B-B14F-4D97-AF65-F5344CB8AC3E}">
        <p14:creationId xmlns:p14="http://schemas.microsoft.com/office/powerpoint/2010/main" val="2994504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p:cNvSpPr txBox="1">
            <a:spLocks/>
          </p:cNvSpPr>
          <p:nvPr/>
        </p:nvSpPr>
        <p:spPr bwMode="auto">
          <a:xfrm>
            <a:off x="609600" y="914400"/>
            <a:ext cx="8077200" cy="4461641"/>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marR="0" lvl="0" indent="0" algn="l" defTabSz="914400" rtl="0" eaLnBrk="0" fontAlgn="base" latinLnBrk="0" hangingPunct="0">
              <a:lnSpc>
                <a:spcPct val="100000"/>
              </a:lnSpc>
              <a:spcBef>
                <a:spcPct val="0"/>
              </a:spcBef>
              <a:spcAft>
                <a:spcPts val="200"/>
              </a:spcAft>
              <a:buClrTx/>
              <a:buSzPct val="80000"/>
              <a:buFont typeface="Wingdings" pitchFamily="2" charset="2"/>
              <a:buNone/>
              <a:tabLst/>
              <a:defRPr/>
            </a:pPr>
            <a:r>
              <a:rPr kumimoji="0" lang="en-US" sz="1300" b="1" i="0" strike="noStrike" kern="0" cap="none" spc="0" normalizeH="0" baseline="0" noProof="0" dirty="0">
                <a:ln>
                  <a:noFill/>
                </a:ln>
                <a:solidFill>
                  <a:schemeClr val="bg1"/>
                </a:solidFill>
                <a:effectLst/>
                <a:uLnTx/>
                <a:uFillTx/>
                <a:latin typeface="+mj-lt"/>
              </a:rPr>
              <a:t>April 25, 2019</a:t>
            </a:r>
          </a:p>
          <a:p>
            <a:pPr marL="0" marR="0" lvl="0" indent="0" algn="l" defTabSz="914400" rtl="0" eaLnBrk="0" fontAlgn="base" latinLnBrk="0" hangingPunct="0">
              <a:lnSpc>
                <a:spcPct val="100000"/>
              </a:lnSpc>
              <a:spcBef>
                <a:spcPct val="0"/>
              </a:spcBef>
              <a:spcAft>
                <a:spcPts val="200"/>
              </a:spcAft>
              <a:buClrTx/>
              <a:buSzPct val="80000"/>
              <a:buFont typeface="Wingdings" pitchFamily="2" charset="2"/>
              <a:buNone/>
              <a:tabLst/>
              <a:defRPr/>
            </a:pPr>
            <a:endParaRPr kumimoji="0" lang="en-US" sz="1300" b="1" i="0" strike="noStrike" kern="0" cap="none" spc="0" normalizeH="0" baseline="0" noProof="0" dirty="0">
              <a:ln>
                <a:noFill/>
              </a:ln>
              <a:solidFill>
                <a:schemeClr val="bg1"/>
              </a:solidFill>
              <a:effectLst/>
              <a:uLnTx/>
              <a:uFillTx/>
              <a:latin typeface="+mj-lt"/>
            </a:endParaRPr>
          </a:p>
          <a:p>
            <a:pPr marL="228600" lvl="0" indent="-228600">
              <a:spcAft>
                <a:spcPts val="200"/>
              </a:spcAft>
              <a:buFont typeface="+mj-lt"/>
              <a:buAutoNum type="arabicPeriod" startAt="31"/>
              <a:defRPr/>
            </a:pPr>
            <a:r>
              <a:rPr lang="en-US" sz="1200" b="0" u="sng" dirty="0">
                <a:solidFill>
                  <a:schemeClr val="bg1"/>
                </a:solidFill>
                <a:latin typeface="+mj-lt"/>
                <a:hlinkClick r:id="rId3"/>
              </a:rPr>
              <a:t>Section 35 Commission Meeting Presentation</a:t>
            </a:r>
            <a:endParaRPr kumimoji="0" lang="en-US" sz="1200" b="0" i="0" u="none" strike="noStrike" kern="0" cap="none" spc="0" normalizeH="0" baseline="0" noProof="0" dirty="0">
              <a:ln>
                <a:noFill/>
              </a:ln>
              <a:solidFill>
                <a:schemeClr val="bg1"/>
              </a:solidFill>
              <a:effectLst/>
              <a:uLnTx/>
              <a:uFillTx/>
              <a:latin typeface="+mj-lt"/>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31"/>
              <a:tabLst/>
              <a:defRPr/>
            </a:pPr>
            <a:r>
              <a:rPr lang="en-US" sz="1200" b="0" kern="0" dirty="0">
                <a:solidFill>
                  <a:schemeClr val="bg1"/>
                </a:solidFill>
                <a:latin typeface="+mj-lt"/>
                <a:hlinkClick r:id="rId4"/>
              </a:rPr>
              <a:t>Section 35 Commission Updated Meeting Agenda</a:t>
            </a:r>
            <a:endParaRPr lang="en-US" sz="1200" b="0" kern="0" dirty="0">
              <a:solidFill>
                <a:schemeClr val="bg1"/>
              </a:solidFill>
              <a:latin typeface="+mj-lt"/>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31"/>
              <a:tabLst/>
              <a:defRPr/>
            </a:pPr>
            <a:r>
              <a:rPr lang="en-US" sz="1200" b="0" kern="0" dirty="0">
                <a:solidFill>
                  <a:schemeClr val="bg1"/>
                </a:solidFill>
                <a:latin typeface="+mj-lt"/>
                <a:hlinkClick r:id="rId5"/>
              </a:rPr>
              <a:t>Presentation on Stonybrook Stabilization and Treatment Centers </a:t>
            </a:r>
            <a:endParaRPr lang="en-US" sz="1200" b="0" kern="0" dirty="0">
              <a:solidFill>
                <a:schemeClr val="bg1"/>
              </a:solidFill>
              <a:latin typeface="+mj-lt"/>
            </a:endParaRPr>
          </a:p>
          <a:p>
            <a:pPr marL="228600" lvl="0" indent="-228600">
              <a:spcAft>
                <a:spcPts val="200"/>
              </a:spcAft>
              <a:buFont typeface="+mj-lt"/>
              <a:buAutoNum type="arabicPeriod" startAt="31"/>
              <a:defRPr/>
            </a:pPr>
            <a:r>
              <a:rPr lang="en-US" sz="1200" b="0" kern="0" dirty="0">
                <a:solidFill>
                  <a:schemeClr val="bg1"/>
                </a:solidFill>
                <a:latin typeface="+mj-lt"/>
                <a:hlinkClick r:id="rId6"/>
              </a:rPr>
              <a:t>Hampden County Sheriff’s Department Section 35 Materials</a:t>
            </a:r>
            <a:endParaRPr lang="en-US" sz="1200" b="0" kern="0" dirty="0">
              <a:solidFill>
                <a:schemeClr val="bg1"/>
              </a:solidFill>
              <a:latin typeface="+mj-lt"/>
            </a:endParaRPr>
          </a:p>
          <a:p>
            <a:pPr marL="228600" lvl="0" indent="-228600">
              <a:spcAft>
                <a:spcPts val="200"/>
              </a:spcAft>
              <a:buFont typeface="+mj-lt"/>
              <a:buAutoNum type="arabicPeriod" startAt="31"/>
              <a:defRPr/>
            </a:pPr>
            <a:r>
              <a:rPr lang="en-US" sz="1200" b="0" kern="0" dirty="0">
                <a:solidFill>
                  <a:schemeClr val="bg1"/>
                </a:solidFill>
                <a:latin typeface="+mj-lt"/>
                <a:hlinkClick r:id="rId7"/>
              </a:rPr>
              <a:t>Presentation on Women’s Recovery from Addictions Program</a:t>
            </a:r>
            <a:endParaRPr lang="en-US" sz="1200" b="0" kern="0" dirty="0">
              <a:solidFill>
                <a:schemeClr val="bg1"/>
              </a:solidFill>
              <a:latin typeface="+mj-lt"/>
            </a:endParaRPr>
          </a:p>
          <a:p>
            <a:pPr marL="228600" lvl="0" indent="-228600">
              <a:spcAft>
                <a:spcPts val="200"/>
              </a:spcAft>
              <a:buFont typeface="+mj-lt"/>
              <a:buAutoNum type="arabicPeriod" startAt="31"/>
              <a:defRPr/>
            </a:pPr>
            <a:r>
              <a:rPr lang="en-US" sz="1200" b="0" kern="0" dirty="0">
                <a:solidFill>
                  <a:schemeClr val="bg1"/>
                </a:solidFill>
                <a:latin typeface="+mj-lt"/>
                <a:hlinkClick r:id="rId8"/>
              </a:rPr>
              <a:t>Presentation on Committee for Public Counsel Services</a:t>
            </a:r>
            <a:endParaRPr lang="en-US" sz="1200" b="0" kern="0" dirty="0">
              <a:solidFill>
                <a:schemeClr val="bg1"/>
              </a:solidFill>
              <a:latin typeface="+mj-lt"/>
            </a:endParaRPr>
          </a:p>
          <a:p>
            <a:pPr marL="228600" lvl="0" indent="-228600">
              <a:spcAft>
                <a:spcPts val="200"/>
              </a:spcAft>
              <a:buFont typeface="+mj-lt"/>
              <a:buAutoNum type="arabicPeriod" startAt="31"/>
              <a:defRPr/>
            </a:pPr>
            <a:endParaRPr lang="en-US" sz="1200" b="0" kern="0" dirty="0">
              <a:solidFill>
                <a:schemeClr val="bg1"/>
              </a:solidFill>
              <a:latin typeface="+mj-lt"/>
            </a:endParaRPr>
          </a:p>
          <a:p>
            <a:pPr marL="0" lvl="0" indent="0">
              <a:spcAft>
                <a:spcPts val="200"/>
              </a:spcAft>
              <a:buNone/>
              <a:defRPr/>
            </a:pPr>
            <a:r>
              <a:rPr lang="en-US" sz="1300" kern="0" dirty="0">
                <a:solidFill>
                  <a:schemeClr val="bg1"/>
                </a:solidFill>
                <a:latin typeface="+mj-lt"/>
              </a:rPr>
              <a:t>May 23, 2019</a:t>
            </a:r>
          </a:p>
          <a:p>
            <a:pPr marL="0" lvl="0" indent="0">
              <a:spcAft>
                <a:spcPts val="200"/>
              </a:spcAft>
              <a:buNone/>
              <a:defRPr/>
            </a:pPr>
            <a:endParaRPr lang="en-US" sz="1300" kern="0" dirty="0">
              <a:solidFill>
                <a:schemeClr val="bg1"/>
              </a:solidFill>
              <a:latin typeface="+mj-lt"/>
            </a:endParaRPr>
          </a:p>
          <a:p>
            <a:pPr marL="228600" lvl="0" indent="-228600">
              <a:spcAft>
                <a:spcPts val="200"/>
              </a:spcAft>
              <a:buFont typeface="+mj-lt"/>
              <a:buAutoNum type="arabicPeriod" startAt="37"/>
              <a:defRPr/>
            </a:pPr>
            <a:r>
              <a:rPr lang="en-US" sz="1200" b="0" kern="0" dirty="0">
                <a:solidFill>
                  <a:schemeClr val="bg1"/>
                </a:solidFill>
                <a:latin typeface="+mj-lt"/>
                <a:hlinkClick r:id="rId9"/>
              </a:rPr>
              <a:t>Section 35 Commission Meeting Presentation</a:t>
            </a:r>
            <a:endParaRPr lang="en-US" sz="1200" b="0" kern="0" dirty="0">
              <a:solidFill>
                <a:schemeClr val="bg1"/>
              </a:solidFill>
              <a:latin typeface="+mj-lt"/>
            </a:endParaRPr>
          </a:p>
          <a:p>
            <a:pPr marL="228600" lvl="0" indent="-228600">
              <a:spcAft>
                <a:spcPts val="200"/>
              </a:spcAft>
              <a:buFont typeface="+mj-lt"/>
              <a:buAutoNum type="arabicPeriod" startAt="37"/>
              <a:defRPr/>
            </a:pPr>
            <a:r>
              <a:rPr lang="en-US" sz="1200" b="0" kern="0" dirty="0">
                <a:solidFill>
                  <a:schemeClr val="bg1"/>
                </a:solidFill>
                <a:latin typeface="+mj-lt"/>
                <a:hlinkClick r:id="rId10"/>
              </a:rPr>
              <a:t>Massachusetts Health and Hospital Association Presentation</a:t>
            </a:r>
            <a:r>
              <a:rPr lang="en-US" sz="1200" b="0" kern="0" dirty="0">
                <a:solidFill>
                  <a:schemeClr val="bg1"/>
                </a:solidFill>
                <a:latin typeface="+mj-lt"/>
              </a:rPr>
              <a:t> </a:t>
            </a:r>
          </a:p>
          <a:p>
            <a:pPr marL="228600" lvl="0" indent="-228600">
              <a:spcAft>
                <a:spcPts val="200"/>
              </a:spcAft>
              <a:buFont typeface="+mj-lt"/>
              <a:buAutoNum type="arabicPeriod" startAt="37"/>
              <a:defRPr/>
            </a:pPr>
            <a:r>
              <a:rPr lang="en-US" sz="1200" b="0" kern="0" dirty="0">
                <a:solidFill>
                  <a:schemeClr val="bg1"/>
                </a:solidFill>
                <a:latin typeface="+mj-lt"/>
                <a:hlinkClick r:id="rId11"/>
              </a:rPr>
              <a:t>Proposed Guidelines and Standardized Clinical Forms</a:t>
            </a:r>
            <a:endParaRPr lang="en-US" sz="1200" b="0" kern="0" dirty="0">
              <a:solidFill>
                <a:schemeClr val="bg1"/>
              </a:solidFill>
              <a:latin typeface="+mj-lt"/>
            </a:endParaRPr>
          </a:p>
          <a:p>
            <a:pPr marL="228600" lvl="0" indent="-228600">
              <a:spcAft>
                <a:spcPts val="200"/>
              </a:spcAft>
              <a:buFont typeface="+mj-lt"/>
              <a:buAutoNum type="arabicPeriod" startAt="37"/>
              <a:defRPr/>
            </a:pPr>
            <a:r>
              <a:rPr kumimoji="0" lang="en-US" sz="1200" b="0" i="0" u="none" strike="noStrike" kern="0" cap="none" spc="0" normalizeH="0" baseline="0" noProof="0" dirty="0">
                <a:ln>
                  <a:noFill/>
                </a:ln>
                <a:solidFill>
                  <a:schemeClr val="bg1"/>
                </a:solidFill>
                <a:effectLst/>
                <a:uLnTx/>
                <a:uFillTx/>
                <a:latin typeface="+mj-lt"/>
                <a:hlinkClick r:id="rId12"/>
              </a:rPr>
              <a:t>Section 35 Legal Memorandum</a:t>
            </a:r>
            <a:r>
              <a:rPr kumimoji="0" lang="en-US" sz="1200" b="0" i="0" u="none" strike="noStrike" kern="0" cap="none" spc="0" normalizeH="0" baseline="0" noProof="0" dirty="0">
                <a:ln>
                  <a:noFill/>
                </a:ln>
                <a:solidFill>
                  <a:schemeClr val="bg1"/>
                </a:solidFill>
                <a:effectLst/>
                <a:uLnTx/>
                <a:uFillTx/>
                <a:latin typeface="+mj-lt"/>
              </a:rPr>
              <a:t> </a:t>
            </a:r>
          </a:p>
          <a:p>
            <a:pPr marL="228600" lvl="0" indent="-228600">
              <a:spcAft>
                <a:spcPts val="200"/>
              </a:spcAft>
              <a:buFont typeface="+mj-lt"/>
              <a:buAutoNum type="arabicPeriod" startAt="37"/>
              <a:defRPr/>
            </a:pPr>
            <a:r>
              <a:rPr lang="en-US" sz="1200" b="0" kern="0" dirty="0">
                <a:solidFill>
                  <a:schemeClr val="bg1"/>
                </a:solidFill>
                <a:latin typeface="+mj-lt"/>
                <a:hlinkClick r:id="rId13"/>
              </a:rPr>
              <a:t>Committee for Public Counsel Services Legal Memorandum</a:t>
            </a:r>
            <a:endParaRPr lang="en-US" sz="1200" b="0" kern="0" dirty="0">
              <a:solidFill>
                <a:schemeClr val="bg1"/>
              </a:solidFill>
              <a:latin typeface="+mj-lt"/>
            </a:endParaRPr>
          </a:p>
          <a:p>
            <a:pPr marL="228600" lvl="0" indent="-228600">
              <a:spcAft>
                <a:spcPts val="200"/>
              </a:spcAft>
              <a:buFont typeface="+mj-lt"/>
              <a:buAutoNum type="arabicPeriod" startAt="37"/>
              <a:defRPr/>
            </a:pPr>
            <a:r>
              <a:rPr kumimoji="0" lang="en-US" sz="1200" b="0" i="0" u="none" strike="noStrike" kern="0" cap="none" spc="0" normalizeH="0" baseline="0" noProof="0" dirty="0">
                <a:ln>
                  <a:noFill/>
                </a:ln>
                <a:solidFill>
                  <a:schemeClr val="bg1"/>
                </a:solidFill>
                <a:effectLst/>
                <a:uLnTx/>
                <a:uFillTx/>
                <a:latin typeface="+mj-lt"/>
                <a:hlinkClick r:id="rId14"/>
              </a:rPr>
              <a:t>DPH Opioid-related Overdose Deaths Among MA Residents (May 2019)</a:t>
            </a:r>
            <a:endParaRPr kumimoji="0" lang="en-US" sz="1200" b="0" i="0" u="none" strike="noStrike" kern="0" cap="none" spc="0" normalizeH="0" baseline="0" noProof="0" dirty="0">
              <a:ln>
                <a:noFill/>
              </a:ln>
              <a:solidFill>
                <a:schemeClr val="bg1"/>
              </a:solidFill>
              <a:effectLst/>
              <a:uLnTx/>
              <a:uFillTx/>
              <a:latin typeface="+mj-lt"/>
            </a:endParaRPr>
          </a:p>
          <a:p>
            <a:pPr marL="228600" lvl="0" indent="-228600">
              <a:spcAft>
                <a:spcPts val="200"/>
              </a:spcAft>
              <a:buFont typeface="+mj-lt"/>
              <a:buAutoNum type="arabicPeriod" startAt="37"/>
              <a:defRPr/>
            </a:pPr>
            <a:r>
              <a:rPr lang="en-US" sz="1200" b="0" kern="0" dirty="0">
                <a:solidFill>
                  <a:schemeClr val="bg1"/>
                </a:solidFill>
                <a:latin typeface="+mj-lt"/>
                <a:hlinkClick r:id="rId15"/>
              </a:rPr>
              <a:t>Prisoners’ Legal Services Written Testimony</a:t>
            </a:r>
            <a:endParaRPr lang="en-US" sz="1200" b="0" kern="0" dirty="0">
              <a:solidFill>
                <a:schemeClr val="bg1"/>
              </a:solidFill>
              <a:latin typeface="+mj-lt"/>
            </a:endParaRPr>
          </a:p>
          <a:p>
            <a:pPr marL="228600" lvl="0" indent="-228600">
              <a:spcAft>
                <a:spcPts val="200"/>
              </a:spcAft>
              <a:buFont typeface="+mj-lt"/>
              <a:buAutoNum type="arabicPeriod" startAt="37"/>
              <a:defRPr/>
            </a:pPr>
            <a:r>
              <a:rPr lang="en-US" sz="1200" b="0" kern="0" dirty="0">
                <a:solidFill>
                  <a:schemeClr val="bg1"/>
                </a:solidFill>
                <a:latin typeface="+mj-lt"/>
                <a:hlinkClick r:id="rId16"/>
              </a:rPr>
              <a:t>Bhalla, I. et al. (2018) The Role of Civil Commitment in the Opioid Crisis. </a:t>
            </a:r>
            <a:r>
              <a:rPr lang="en-US" sz="1200" b="0" i="1" kern="0" dirty="0">
                <a:solidFill>
                  <a:schemeClr val="bg1"/>
                </a:solidFill>
                <a:latin typeface="+mj-lt"/>
                <a:hlinkClick r:id="rId16"/>
              </a:rPr>
              <a:t>Journal of Law, Medicine and Ethics</a:t>
            </a:r>
            <a:r>
              <a:rPr lang="en-US" sz="1200" b="0" kern="0" dirty="0">
                <a:solidFill>
                  <a:schemeClr val="bg1"/>
                </a:solidFill>
                <a:latin typeface="+mj-lt"/>
                <a:hlinkClick r:id="rId16"/>
              </a:rPr>
              <a:t> (forthcoming)</a:t>
            </a:r>
            <a:endParaRPr lang="en-US" sz="1200" b="0" kern="0" dirty="0">
              <a:solidFill>
                <a:schemeClr val="bg1"/>
              </a:solidFill>
              <a:latin typeface="+mj-lt"/>
            </a:endParaRPr>
          </a:p>
          <a:p>
            <a:pPr marL="228600" lvl="0" indent="-228600">
              <a:spcAft>
                <a:spcPts val="200"/>
              </a:spcAft>
              <a:buFont typeface="+mj-lt"/>
              <a:buAutoNum type="arabicPeriod" startAt="37"/>
              <a:defRPr/>
            </a:pPr>
            <a:r>
              <a:rPr lang="en-US" sz="1200" b="0" kern="0" dirty="0">
                <a:solidFill>
                  <a:schemeClr val="bg1"/>
                </a:solidFill>
                <a:latin typeface="+mj-lt"/>
                <a:hlinkClick r:id="rId17"/>
              </a:rPr>
              <a:t>Beletsky, L. (2018) Involuntary Treatment for Substance Use Disorder: A Misguided Response to the Opioid Crisis. </a:t>
            </a:r>
            <a:r>
              <a:rPr lang="en-US" sz="1200" b="0" kern="0" dirty="0">
                <a:solidFill>
                  <a:schemeClr val="bg1"/>
                </a:solidFill>
                <a:hlinkClick r:id="rId17"/>
              </a:rPr>
              <a:t>Harvard Health Blog</a:t>
            </a:r>
            <a:endParaRPr lang="en-US" sz="1200" b="0" kern="0" dirty="0">
              <a:solidFill>
                <a:schemeClr val="bg1"/>
              </a:solidFill>
              <a:latin typeface="+mj-lt"/>
            </a:endParaRPr>
          </a:p>
          <a:p>
            <a:pPr marL="228600" lvl="0" indent="-228600">
              <a:spcAft>
                <a:spcPts val="200"/>
              </a:spcAft>
              <a:buFont typeface="+mj-lt"/>
              <a:buAutoNum type="arabicPeriod" startAt="37"/>
              <a:defRPr/>
            </a:pPr>
            <a:endParaRPr lang="en-US" sz="1200" b="0" kern="0" dirty="0">
              <a:solidFill>
                <a:schemeClr val="bg1"/>
              </a:solidFill>
              <a:latin typeface="+mj-lt"/>
            </a:endParaRPr>
          </a:p>
          <a:p>
            <a:pPr marL="228600" lvl="0" indent="-228600">
              <a:spcAft>
                <a:spcPts val="200"/>
              </a:spcAft>
              <a:buFont typeface="+mj-lt"/>
              <a:buAutoNum type="arabicPeriod" startAt="37"/>
              <a:defRPr/>
            </a:pPr>
            <a:endParaRPr lang="en-US" sz="1200" b="0" kern="0" dirty="0">
              <a:solidFill>
                <a:schemeClr val="bg1"/>
              </a:solidFill>
              <a:latin typeface="+mj-lt"/>
            </a:endParaRPr>
          </a:p>
          <a:p>
            <a:pPr marL="228600" lvl="0" indent="-228600">
              <a:spcAft>
                <a:spcPts val="200"/>
              </a:spcAft>
              <a:buFont typeface="+mj-lt"/>
              <a:buAutoNum type="arabicPeriod" startAt="37"/>
              <a:defRPr/>
            </a:pPr>
            <a:endParaRPr kumimoji="0" lang="en-US" sz="1200" b="0" i="0" u="none" strike="noStrike" kern="0" cap="none" spc="0" normalizeH="0" baseline="0" noProof="0" dirty="0">
              <a:ln>
                <a:noFill/>
              </a:ln>
              <a:solidFill>
                <a:schemeClr val="bg1"/>
              </a:solidFill>
              <a:effectLst/>
              <a:uLnTx/>
              <a:uFillTx/>
              <a:latin typeface="+mj-lt"/>
            </a:endParaRPr>
          </a:p>
          <a:p>
            <a:pPr marL="228600" marR="0" lvl="0" indent="-228600" algn="l" defTabSz="914400" rtl="0" eaLnBrk="0" fontAlgn="base" latinLnBrk="0" hangingPunct="0">
              <a:lnSpc>
                <a:spcPct val="100000"/>
              </a:lnSpc>
              <a:spcBef>
                <a:spcPct val="0"/>
              </a:spcBef>
              <a:spcAft>
                <a:spcPts val="200"/>
              </a:spcAft>
              <a:buClrTx/>
              <a:buSzPct val="80000"/>
              <a:buFont typeface="+mj-lt"/>
              <a:buAutoNum type="arabicPeriod" startAt="37"/>
              <a:tabLst/>
              <a:defRPr/>
            </a:pPr>
            <a:endParaRPr kumimoji="0" lang="en-US" sz="1200" b="0" i="0" u="none" strike="noStrike" kern="0" cap="none" spc="0" normalizeH="0" baseline="0" noProof="0" dirty="0">
              <a:ln>
                <a:noFill/>
              </a:ln>
              <a:solidFill>
                <a:schemeClr val="bg1"/>
              </a:solidFill>
              <a:effectLst/>
              <a:uLnTx/>
              <a:uFillTx/>
              <a:latin typeface="+mj-lt"/>
            </a:endParaRPr>
          </a:p>
        </p:txBody>
      </p:sp>
      <p:sp>
        <p:nvSpPr>
          <p:cNvPr id="6" name="TextBox 5"/>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D – Resources Reviewed by the Commission (cont.)</a:t>
            </a:r>
          </a:p>
        </p:txBody>
      </p:sp>
      <p:sp>
        <p:nvSpPr>
          <p:cNvPr id="7"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44</a:t>
            </a:fld>
            <a:endParaRPr lang="en-US" dirty="0">
              <a:latin typeface="+mj-lt"/>
            </a:endParaRPr>
          </a:p>
        </p:txBody>
      </p:sp>
    </p:spTree>
    <p:extLst>
      <p:ext uri="{BB962C8B-B14F-4D97-AF65-F5344CB8AC3E}">
        <p14:creationId xmlns:p14="http://schemas.microsoft.com/office/powerpoint/2010/main" val="1491981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p:cNvSpPr txBox="1">
            <a:spLocks/>
          </p:cNvSpPr>
          <p:nvPr/>
        </p:nvSpPr>
        <p:spPr bwMode="auto">
          <a:xfrm>
            <a:off x="609600" y="914400"/>
            <a:ext cx="8077200" cy="4461641"/>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marR="0" lvl="0" indent="0" algn="l" defTabSz="914400" rtl="0" eaLnBrk="0" fontAlgn="base" latinLnBrk="0" hangingPunct="0">
              <a:lnSpc>
                <a:spcPct val="100000"/>
              </a:lnSpc>
              <a:spcBef>
                <a:spcPct val="0"/>
              </a:spcBef>
              <a:spcAft>
                <a:spcPts val="200"/>
              </a:spcAft>
              <a:buClrTx/>
              <a:buSzPct val="80000"/>
              <a:buFont typeface="Wingdings" pitchFamily="2" charset="2"/>
              <a:buNone/>
              <a:tabLst/>
              <a:defRPr/>
            </a:pPr>
            <a:r>
              <a:rPr kumimoji="0" lang="en-US" sz="1300" b="1" i="0" strike="noStrike" kern="0" cap="none" spc="0" normalizeH="0" baseline="0" noProof="0" dirty="0">
                <a:ln>
                  <a:noFill/>
                </a:ln>
                <a:solidFill>
                  <a:schemeClr val="bg1"/>
                </a:solidFill>
                <a:effectLst/>
                <a:uLnTx/>
                <a:uFillTx/>
                <a:latin typeface="+mj-lt"/>
              </a:rPr>
              <a:t>June 27, 2019</a:t>
            </a:r>
          </a:p>
          <a:p>
            <a:pPr marL="0" marR="0" lvl="0" indent="0" algn="l" defTabSz="914400" rtl="0" eaLnBrk="0" fontAlgn="base" latinLnBrk="0" hangingPunct="0">
              <a:lnSpc>
                <a:spcPct val="100000"/>
              </a:lnSpc>
              <a:spcBef>
                <a:spcPct val="0"/>
              </a:spcBef>
              <a:spcAft>
                <a:spcPts val="200"/>
              </a:spcAft>
              <a:buClrTx/>
              <a:buSzPct val="80000"/>
              <a:buFont typeface="Wingdings" pitchFamily="2" charset="2"/>
              <a:buNone/>
              <a:tabLst/>
              <a:defRPr/>
            </a:pPr>
            <a:endParaRPr kumimoji="0" lang="en-US" sz="1300" b="1" i="0" strike="noStrike" kern="0" cap="none" spc="0" normalizeH="0" baseline="0" noProof="0" dirty="0">
              <a:ln>
                <a:noFill/>
              </a:ln>
              <a:solidFill>
                <a:schemeClr val="bg1"/>
              </a:solidFill>
              <a:effectLst/>
              <a:uLnTx/>
              <a:uFillTx/>
              <a:latin typeface="+mj-lt"/>
            </a:endParaRPr>
          </a:p>
          <a:p>
            <a:pPr marL="228600" lvl="0" indent="-228600">
              <a:spcAft>
                <a:spcPts val="200"/>
              </a:spcAft>
              <a:buFont typeface="+mj-lt"/>
              <a:buAutoNum type="arabicPeriod" startAt="46"/>
              <a:defRPr/>
            </a:pPr>
            <a:r>
              <a:rPr lang="en-US" sz="1200" b="0" kern="0" dirty="0" smtClean="0">
                <a:solidFill>
                  <a:schemeClr val="bg1"/>
                </a:solidFill>
                <a:latin typeface="+mj-lt"/>
                <a:hlinkClick r:id="rId3"/>
              </a:rPr>
              <a:t>Request </a:t>
            </a:r>
            <a:r>
              <a:rPr lang="en-US" sz="1200" b="0" kern="0" dirty="0">
                <a:solidFill>
                  <a:schemeClr val="bg1"/>
                </a:solidFill>
                <a:latin typeface="+mj-lt"/>
                <a:hlinkClick r:id="rId3"/>
              </a:rPr>
              <a:t>for Information Regarding Western and Central Massachusetts Secure Section 35 Treatment Centers</a:t>
            </a:r>
            <a:endParaRPr lang="en-US" sz="1200" b="0" kern="0" dirty="0">
              <a:solidFill>
                <a:schemeClr val="bg1"/>
              </a:solidFill>
              <a:latin typeface="+mj-lt"/>
            </a:endParaRPr>
          </a:p>
          <a:p>
            <a:pPr marL="228600" indent="-228600">
              <a:spcAft>
                <a:spcPts val="200"/>
              </a:spcAft>
              <a:buFont typeface="+mj-lt"/>
              <a:buAutoNum type="arabicPeriod" startAt="46"/>
              <a:defRPr/>
            </a:pPr>
            <a:r>
              <a:rPr lang="en-US" sz="1200" b="0" kern="0" dirty="0">
                <a:solidFill>
                  <a:schemeClr val="bg1"/>
                </a:solidFill>
                <a:latin typeface="+mj-lt"/>
                <a:hlinkClick r:id="rId4"/>
              </a:rPr>
              <a:t>Charts of Licensed Addiction Treatment Capacity Submitted by Association for Behavioral Healthcare</a:t>
            </a:r>
            <a:endParaRPr lang="en-US" sz="1200" b="0" kern="0" dirty="0">
              <a:solidFill>
                <a:schemeClr val="bg1"/>
              </a:solidFill>
              <a:latin typeface="+mj-lt"/>
            </a:endParaRPr>
          </a:p>
          <a:p>
            <a:pPr marL="228600" lvl="0" indent="-228600">
              <a:spcAft>
                <a:spcPts val="200"/>
              </a:spcAft>
              <a:buFont typeface="+mj-lt"/>
              <a:buAutoNum type="arabicPeriod" startAt="46"/>
              <a:defRPr/>
            </a:pPr>
            <a:r>
              <a:rPr lang="en-US" sz="1200" b="0" kern="0" dirty="0" smtClean="0">
                <a:solidFill>
                  <a:schemeClr val="bg1"/>
                </a:solidFill>
                <a:latin typeface="+mj-lt"/>
                <a:hlinkClick r:id="rId5"/>
              </a:rPr>
              <a:t>Committee </a:t>
            </a:r>
            <a:r>
              <a:rPr lang="en-US" sz="1200" b="0" kern="0" dirty="0">
                <a:solidFill>
                  <a:schemeClr val="bg1"/>
                </a:solidFill>
                <a:latin typeface="+mj-lt"/>
                <a:hlinkClick r:id="rId5"/>
              </a:rPr>
              <a:t>for Public Counsel Services Survey Results (May 2019)</a:t>
            </a:r>
            <a:endParaRPr lang="en-US" sz="1200" b="0" kern="0" dirty="0">
              <a:solidFill>
                <a:schemeClr val="bg1"/>
              </a:solidFill>
              <a:latin typeface="+mj-lt"/>
            </a:endParaRPr>
          </a:p>
          <a:p>
            <a:pPr marL="228600" lvl="0" indent="-228600">
              <a:spcAft>
                <a:spcPts val="200"/>
              </a:spcAft>
              <a:buFont typeface="+mj-lt"/>
              <a:buAutoNum type="arabicPeriod" startAt="46"/>
              <a:defRPr/>
            </a:pPr>
            <a:r>
              <a:rPr lang="en-US" sz="1200" b="0" kern="0" dirty="0" err="1">
                <a:solidFill>
                  <a:schemeClr val="bg1"/>
                </a:solidFill>
                <a:latin typeface="+mj-lt"/>
                <a:hlinkClick r:id="rId6"/>
              </a:rPr>
              <a:t>Werb</a:t>
            </a:r>
            <a:r>
              <a:rPr lang="en-US" sz="1200" b="0" kern="0" dirty="0">
                <a:solidFill>
                  <a:schemeClr val="bg1"/>
                </a:solidFill>
                <a:latin typeface="+mj-lt"/>
                <a:hlinkClick r:id="rId6"/>
              </a:rPr>
              <a:t>, D. et al. (2016) The effectiveness of compulsory drug treatment: A systematic review. </a:t>
            </a:r>
            <a:r>
              <a:rPr lang="en-US" sz="1200" b="0" i="1" kern="0" dirty="0">
                <a:solidFill>
                  <a:schemeClr val="bg1"/>
                </a:solidFill>
                <a:latin typeface="+mj-lt"/>
                <a:hlinkClick r:id="rId6"/>
              </a:rPr>
              <a:t>International Journal of Drug Policy</a:t>
            </a:r>
            <a:r>
              <a:rPr lang="en-US" sz="1200" b="0" kern="0" dirty="0">
                <a:solidFill>
                  <a:schemeClr val="bg1"/>
                </a:solidFill>
                <a:latin typeface="+mj-lt"/>
                <a:hlinkClick r:id="rId6"/>
              </a:rPr>
              <a:t>, </a:t>
            </a:r>
            <a:r>
              <a:rPr lang="en-US" sz="1200" b="0" kern="0" dirty="0" err="1">
                <a:solidFill>
                  <a:schemeClr val="bg1"/>
                </a:solidFill>
                <a:latin typeface="+mj-lt"/>
                <a:hlinkClick r:id="rId6"/>
              </a:rPr>
              <a:t>Feb;28:1-9</a:t>
            </a:r>
            <a:endParaRPr lang="en-US" sz="1200" b="0" kern="0" dirty="0">
              <a:solidFill>
                <a:schemeClr val="bg1"/>
              </a:solidFill>
              <a:latin typeface="+mj-lt"/>
            </a:endParaRPr>
          </a:p>
          <a:p>
            <a:pPr marL="228600" lvl="0" indent="-228600">
              <a:spcAft>
                <a:spcPts val="200"/>
              </a:spcAft>
              <a:buFont typeface="+mj-lt"/>
              <a:buAutoNum type="arabicPeriod" startAt="46"/>
              <a:defRPr/>
            </a:pPr>
            <a:r>
              <a:rPr lang="en-US" sz="1200" b="0" kern="0" dirty="0" err="1">
                <a:solidFill>
                  <a:schemeClr val="bg1"/>
                </a:solidFill>
                <a:latin typeface="+mj-lt"/>
                <a:hlinkClick r:id="rId7"/>
              </a:rPr>
              <a:t>Rafful</a:t>
            </a:r>
            <a:r>
              <a:rPr lang="en-US" sz="1200" b="0" kern="0" dirty="0">
                <a:solidFill>
                  <a:schemeClr val="bg1"/>
                </a:solidFill>
                <a:latin typeface="+mj-lt"/>
                <a:hlinkClick r:id="rId7"/>
              </a:rPr>
              <a:t>, C. et al. (2018) Increased non-fatal overdose risk associated with involuntary drug treatment in a longitudinal study with people who inject drugs. </a:t>
            </a:r>
            <a:r>
              <a:rPr lang="en-US" sz="1200" b="0" i="1" kern="0" dirty="0">
                <a:solidFill>
                  <a:schemeClr val="bg1"/>
                </a:solidFill>
                <a:latin typeface="+mj-lt"/>
                <a:hlinkClick r:id="rId7"/>
              </a:rPr>
              <a:t>Addiction</a:t>
            </a:r>
            <a:r>
              <a:rPr lang="en-US" sz="1200" b="0" kern="0" dirty="0">
                <a:solidFill>
                  <a:schemeClr val="bg1"/>
                </a:solidFill>
                <a:latin typeface="+mj-lt"/>
                <a:hlinkClick r:id="rId7"/>
              </a:rPr>
              <a:t>, </a:t>
            </a:r>
            <a:r>
              <a:rPr lang="en-US" sz="1200" b="0" kern="0" dirty="0" err="1">
                <a:solidFill>
                  <a:schemeClr val="bg1"/>
                </a:solidFill>
                <a:latin typeface="+mj-lt"/>
                <a:hlinkClick r:id="rId7"/>
              </a:rPr>
              <a:t>Jun;113</a:t>
            </a:r>
            <a:r>
              <a:rPr lang="en-US" sz="1200" b="0" kern="0" dirty="0">
                <a:solidFill>
                  <a:schemeClr val="bg1"/>
                </a:solidFill>
                <a:latin typeface="+mj-lt"/>
                <a:hlinkClick r:id="rId7"/>
              </a:rPr>
              <a:t>(6):1056-1063</a:t>
            </a:r>
            <a:endParaRPr lang="en-US" sz="1200" b="0" kern="0" dirty="0">
              <a:solidFill>
                <a:schemeClr val="bg1"/>
              </a:solidFill>
              <a:latin typeface="+mj-lt"/>
            </a:endParaRPr>
          </a:p>
          <a:p>
            <a:pPr marL="228600" lvl="0" indent="-228600">
              <a:spcAft>
                <a:spcPts val="200"/>
              </a:spcAft>
              <a:buFont typeface="+mj-lt"/>
              <a:buAutoNum type="arabicPeriod" startAt="46"/>
              <a:defRPr/>
            </a:pPr>
            <a:r>
              <a:rPr lang="en-US" sz="1200" b="0" kern="0" dirty="0">
                <a:solidFill>
                  <a:schemeClr val="bg1"/>
                </a:solidFill>
                <a:latin typeface="+mj-lt"/>
                <a:hlinkClick r:id="rId8"/>
              </a:rPr>
              <a:t>DPH Presentation on Opioid-related Overdose Death Data</a:t>
            </a:r>
            <a:endParaRPr lang="en-US" sz="1200" b="0" kern="0" dirty="0">
              <a:solidFill>
                <a:schemeClr val="bg1"/>
              </a:solidFill>
              <a:latin typeface="+mj-lt"/>
            </a:endParaRPr>
          </a:p>
          <a:p>
            <a:pPr marL="228600" lvl="0" indent="-228600">
              <a:spcAft>
                <a:spcPts val="200"/>
              </a:spcAft>
              <a:buFont typeface="+mj-lt"/>
              <a:buAutoNum type="arabicPeriod" startAt="46"/>
              <a:defRPr/>
            </a:pPr>
            <a:r>
              <a:rPr lang="en-US" sz="1200" b="0" kern="0" dirty="0">
                <a:solidFill>
                  <a:schemeClr val="bg1"/>
                </a:solidFill>
                <a:latin typeface="+mj-lt"/>
                <a:hlinkClick r:id="rId9"/>
              </a:rPr>
              <a:t>BSAS Presentation on OTP and </a:t>
            </a:r>
            <a:r>
              <a:rPr lang="en-US" sz="1200" b="0" kern="0" dirty="0" err="1">
                <a:solidFill>
                  <a:schemeClr val="bg1"/>
                </a:solidFill>
                <a:latin typeface="+mj-lt"/>
                <a:hlinkClick r:id="rId9"/>
              </a:rPr>
              <a:t>OBOT</a:t>
            </a:r>
            <a:r>
              <a:rPr lang="en-US" sz="1200" b="0" kern="0" dirty="0">
                <a:solidFill>
                  <a:schemeClr val="bg1"/>
                </a:solidFill>
                <a:latin typeface="+mj-lt"/>
                <a:hlinkClick r:id="rId9"/>
              </a:rPr>
              <a:t> Statistics</a:t>
            </a:r>
            <a:endParaRPr lang="en-US" sz="1200" b="0" kern="0" dirty="0">
              <a:solidFill>
                <a:schemeClr val="bg1"/>
              </a:solidFill>
              <a:latin typeface="+mj-lt"/>
            </a:endParaRPr>
          </a:p>
          <a:p>
            <a:pPr marL="228600" lvl="0" indent="-228600">
              <a:spcAft>
                <a:spcPts val="200"/>
              </a:spcAft>
              <a:buFont typeface="+mj-lt"/>
              <a:buAutoNum type="arabicPeriod" startAt="46"/>
              <a:defRPr/>
            </a:pPr>
            <a:r>
              <a:rPr lang="en-US" sz="1200" b="0" kern="0" dirty="0">
                <a:solidFill>
                  <a:schemeClr val="bg1"/>
                </a:solidFill>
                <a:latin typeface="+mj-lt"/>
                <a:hlinkClick r:id="rId10"/>
              </a:rPr>
              <a:t>BSAS Presentation on Buprenorphine Provider Capacity</a:t>
            </a:r>
            <a:endParaRPr lang="en-US" sz="1200" b="0" kern="0" dirty="0">
              <a:solidFill>
                <a:schemeClr val="bg1"/>
              </a:solidFill>
              <a:latin typeface="+mj-lt"/>
            </a:endParaRPr>
          </a:p>
          <a:p>
            <a:pPr marL="228600" lvl="0" indent="-228600">
              <a:spcAft>
                <a:spcPts val="200"/>
              </a:spcAft>
              <a:buFont typeface="+mj-lt"/>
              <a:buAutoNum type="arabicPeriod" startAt="46"/>
              <a:defRPr/>
            </a:pPr>
            <a:r>
              <a:rPr lang="en-US" sz="1200" b="0" kern="0" dirty="0">
                <a:solidFill>
                  <a:schemeClr val="bg1"/>
                </a:solidFill>
                <a:latin typeface="+mj-lt"/>
                <a:hlinkClick r:id="rId11"/>
              </a:rPr>
              <a:t>Health Policy Commission Presentation on Availability of Behavioral Health and Substance Use Disorder Treatment</a:t>
            </a:r>
            <a:endParaRPr lang="en-US" sz="1200" b="0" kern="0" dirty="0">
              <a:solidFill>
                <a:schemeClr val="bg1"/>
              </a:solidFill>
              <a:latin typeface="+mj-lt"/>
            </a:endParaRPr>
          </a:p>
          <a:p>
            <a:pPr marL="228600" lvl="0" indent="-228600">
              <a:spcAft>
                <a:spcPts val="200"/>
              </a:spcAft>
              <a:buFont typeface="+mj-lt"/>
              <a:buAutoNum type="arabicPeriod" startAt="46"/>
              <a:defRPr/>
            </a:pPr>
            <a:r>
              <a:rPr lang="en-US" sz="1200" b="0" kern="0" dirty="0">
                <a:solidFill>
                  <a:schemeClr val="bg1"/>
                </a:solidFill>
                <a:latin typeface="+mj-lt"/>
                <a:hlinkClick r:id="rId12"/>
              </a:rPr>
              <a:t>MassHealth Presentation on MAT Initiation Among Members with Opioid Use Disorder</a:t>
            </a:r>
            <a:endParaRPr kumimoji="0" lang="en-US" sz="1200" b="0" i="0" u="none" strike="noStrike" kern="0" cap="none" spc="0" normalizeH="0" baseline="0" noProof="0" dirty="0">
              <a:ln>
                <a:noFill/>
              </a:ln>
              <a:solidFill>
                <a:schemeClr val="bg1"/>
              </a:solidFill>
              <a:effectLst/>
              <a:uLnTx/>
              <a:uFillTx/>
              <a:latin typeface="+mj-lt"/>
            </a:endParaRPr>
          </a:p>
        </p:txBody>
      </p:sp>
      <p:sp>
        <p:nvSpPr>
          <p:cNvPr id="6" name="TextBox 5"/>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D – Resources Reviewed by the Commission (cont.)</a:t>
            </a:r>
          </a:p>
        </p:txBody>
      </p:sp>
      <p:sp>
        <p:nvSpPr>
          <p:cNvPr id="7"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45</a:t>
            </a:fld>
            <a:endParaRPr lang="en-US" dirty="0">
              <a:latin typeface="+mj-lt"/>
            </a:endParaRPr>
          </a:p>
        </p:txBody>
      </p:sp>
    </p:spTree>
    <p:extLst>
      <p:ext uri="{BB962C8B-B14F-4D97-AF65-F5344CB8AC3E}">
        <p14:creationId xmlns:p14="http://schemas.microsoft.com/office/powerpoint/2010/main" val="3922044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Boards and Commissions - Baker\! Boards and Commissions\Section 35 Commission\Report\Petition for commitm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10" y="1002056"/>
            <a:ext cx="3871490" cy="50259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Boards and Commissions - Baker\! Boards and Commissions\Section 35 Commission\Report\Respondent information for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42" y="990600"/>
            <a:ext cx="3886158" cy="5037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E – Trial Court Forms</a:t>
            </a:r>
          </a:p>
        </p:txBody>
      </p:sp>
      <p:sp>
        <p:nvSpPr>
          <p:cNvPr id="7"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46</a:t>
            </a:fld>
            <a:endParaRPr lang="en-US" dirty="0">
              <a:latin typeface="+mj-lt"/>
            </a:endParaRPr>
          </a:p>
        </p:txBody>
      </p:sp>
    </p:spTree>
    <p:extLst>
      <p:ext uri="{BB962C8B-B14F-4D97-AF65-F5344CB8AC3E}">
        <p14:creationId xmlns:p14="http://schemas.microsoft.com/office/powerpoint/2010/main" val="3333603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Boards and Commissions - Baker\! Boards and Commissions\Section 35 Commission\Report\Affidavit Page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3886200" cy="50189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Boards and Commissions - Baker\! Boards and Commissions\Section 35 Commission\Report\Affidavit Page 2.PNG"/>
          <p:cNvPicPr>
            <a:picLocks noChangeAspect="1" noChangeArrowheads="1"/>
          </p:cNvPicPr>
          <p:nvPr/>
        </p:nvPicPr>
        <p:blipFill rotWithShape="1">
          <a:blip r:embed="rId4">
            <a:extLst>
              <a:ext uri="{28A0092B-C50C-407E-A947-70E740481C1C}">
                <a14:useLocalDpi xmlns:a14="http://schemas.microsoft.com/office/drawing/2010/main" val="0"/>
              </a:ext>
            </a:extLst>
          </a:blip>
          <a:srcRect l="1802" r="-1"/>
          <a:stretch/>
        </p:blipFill>
        <p:spPr bwMode="auto">
          <a:xfrm>
            <a:off x="4888149" y="1002059"/>
            <a:ext cx="3798651" cy="50074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1                                                                                                          Page 2</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E – Trial Court Forms (cont.)</a:t>
            </a:r>
          </a:p>
        </p:txBody>
      </p:sp>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47</a:t>
            </a:fld>
            <a:endParaRPr lang="en-US" dirty="0">
              <a:latin typeface="+mj-lt"/>
            </a:endParaRPr>
          </a:p>
        </p:txBody>
      </p:sp>
    </p:spTree>
    <p:extLst>
      <p:ext uri="{BB962C8B-B14F-4D97-AF65-F5344CB8AC3E}">
        <p14:creationId xmlns:p14="http://schemas.microsoft.com/office/powerpoint/2010/main" val="2347559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381000" y="838200"/>
            <a:ext cx="8153400" cy="4763869"/>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lvl1pPr marL="381000" indent="-381000" algn="l" rtl="0" eaLnBrk="0" fontAlgn="base" hangingPunct="0">
              <a:spcBef>
                <a:spcPct val="0"/>
              </a:spcBef>
              <a:spcAft>
                <a:spcPts val="1200"/>
              </a:spcAft>
              <a:buClrTx/>
              <a:buSzPct val="80000"/>
              <a:buFont typeface="Wingdings" pitchFamily="2" charset="2"/>
              <a:buChar char="n"/>
              <a:defRPr sz="2400" b="1">
                <a:solidFill>
                  <a:schemeClr val="tx1"/>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Tx/>
              <a:buSzPct val="115000"/>
              <a:buFont typeface="Arial" pitchFamily="34" charset="0"/>
              <a:buChar char="•"/>
              <a:defRPr sz="2400" b="1">
                <a:solidFill>
                  <a:schemeClr val="tx1"/>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None/>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a:lstStyle>
          <a:p>
            <a:pPr marL="0" indent="0">
              <a:buSzPct val="100000"/>
              <a:buNone/>
            </a:pPr>
            <a:r>
              <a:rPr lang="en-US" sz="1100" b="0" u="sng" dirty="0">
                <a:solidFill>
                  <a:schemeClr val="bg1"/>
                </a:solidFill>
                <a:latin typeface="Gill Sans MT" panose="020B0502020104020203" pitchFamily="34" charset="0"/>
              </a:rPr>
              <a:t>Partial List of Bureau of Substance Addiction Services Treatment and Recovery Programs</a:t>
            </a:r>
          </a:p>
          <a:p>
            <a:pPr marL="234950" indent="-234950">
              <a:buSzPct val="100000"/>
              <a:buFont typeface="Arial" panose="020B0604020202020204" pitchFamily="34" charset="0"/>
              <a:buChar char="•"/>
            </a:pPr>
            <a:r>
              <a:rPr lang="en-US" sz="1100" b="0" u="sng" dirty="0">
                <a:solidFill>
                  <a:schemeClr val="bg1"/>
                </a:solidFill>
                <a:latin typeface="Gill Sans MT" panose="020B0502020104020203" pitchFamily="34" charset="0"/>
              </a:rPr>
              <a:t>Acute Treatment Services (ATS):</a:t>
            </a:r>
            <a:r>
              <a:rPr lang="en-US" sz="1100" b="0" dirty="0">
                <a:solidFill>
                  <a:schemeClr val="bg1"/>
                </a:solidFill>
                <a:latin typeface="Gill Sans MT" panose="020B0502020104020203" pitchFamily="34" charset="0"/>
              </a:rPr>
              <a:t> 24-hour medically supervised addiction treatment for adults or adolescents provided in a medically managed or medically monitored inpatient facility equivalent to American Society for Addiction Medicine (</a:t>
            </a:r>
            <a:r>
              <a:rPr lang="en-US" sz="1100" b="0" dirty="0" err="1">
                <a:solidFill>
                  <a:schemeClr val="bg1"/>
                </a:solidFill>
                <a:latin typeface="Gill Sans MT" panose="020B0502020104020203" pitchFamily="34" charset="0"/>
              </a:rPr>
              <a:t>ASAM</a:t>
            </a:r>
            <a:r>
              <a:rPr lang="en-US" sz="1100" b="0" dirty="0">
                <a:solidFill>
                  <a:schemeClr val="bg1"/>
                </a:solidFill>
                <a:latin typeface="Gill Sans MT" panose="020B0502020104020203" pitchFamily="34" charset="0"/>
              </a:rPr>
              <a:t>) Level 3.7 that provides evaluation and withdrawal management and which may include biopsychosocial assessment, individual and group counseling, psychoeducational groups and discharge </a:t>
            </a:r>
            <a:r>
              <a:rPr lang="en-US" sz="1100" b="0" dirty="0" err="1">
                <a:solidFill>
                  <a:schemeClr val="bg1"/>
                </a:solidFill>
                <a:latin typeface="Gill Sans MT" panose="020B0502020104020203" pitchFamily="34" charset="0"/>
              </a:rPr>
              <a:t>planning.</a:t>
            </a:r>
            <a:r>
              <a:rPr lang="en-US" sz="1100" b="0" baseline="30000" dirty="0" err="1">
                <a:solidFill>
                  <a:schemeClr val="bg1"/>
                </a:solidFill>
                <a:latin typeface="Gill Sans MT" panose="020B0502020104020203" pitchFamily="34" charset="0"/>
              </a:rPr>
              <a:t>1,2</a:t>
            </a:r>
            <a:endParaRPr lang="en-US" sz="1100" b="0" baseline="30000" dirty="0">
              <a:solidFill>
                <a:schemeClr val="bg1"/>
              </a:solidFill>
              <a:latin typeface="Gill Sans MT" panose="020B0502020104020203" pitchFamily="34" charset="0"/>
            </a:endParaRPr>
          </a:p>
          <a:p>
            <a:pPr marL="234950" indent="-234950">
              <a:buSzPct val="100000"/>
              <a:buFont typeface="Arial" panose="020B0604020202020204" pitchFamily="34" charset="0"/>
              <a:buChar char="•"/>
            </a:pPr>
            <a:r>
              <a:rPr lang="en-US" sz="1100" b="0" u="sng" dirty="0">
                <a:solidFill>
                  <a:schemeClr val="bg1"/>
                </a:solidFill>
                <a:latin typeface="Gill Sans MT" panose="020B0502020104020203" pitchFamily="34" charset="0"/>
              </a:rPr>
              <a:t>Clinical Stabilization Services (</a:t>
            </a:r>
            <a:r>
              <a:rPr lang="en-US" sz="1100" b="0" u="sng" dirty="0" err="1">
                <a:solidFill>
                  <a:schemeClr val="bg1"/>
                </a:solidFill>
                <a:latin typeface="Gill Sans MT" panose="020B0502020104020203" pitchFamily="34" charset="0"/>
              </a:rPr>
              <a:t>CSS</a:t>
            </a:r>
            <a:r>
              <a:rPr lang="en-US" sz="1100" b="0" u="sng" dirty="0">
                <a:solidFill>
                  <a:schemeClr val="bg1"/>
                </a:solidFill>
                <a:latin typeface="Gill Sans MT" panose="020B0502020104020203" pitchFamily="34" charset="0"/>
              </a:rPr>
              <a:t>):</a:t>
            </a:r>
            <a:r>
              <a:rPr lang="en-US" sz="1100" b="0" dirty="0">
                <a:solidFill>
                  <a:schemeClr val="bg1"/>
                </a:solidFill>
                <a:latin typeface="Gill Sans MT" panose="020B0502020104020203" pitchFamily="34" charset="0"/>
              </a:rPr>
              <a:t> 24-hour clinically managed post detoxification treatment for adults or adolescents equivalent to </a:t>
            </a:r>
            <a:r>
              <a:rPr lang="en-US" sz="1100" b="0" dirty="0" err="1">
                <a:solidFill>
                  <a:schemeClr val="bg1"/>
                </a:solidFill>
                <a:latin typeface="Gill Sans MT" panose="020B0502020104020203" pitchFamily="34" charset="0"/>
              </a:rPr>
              <a:t>ASAM</a:t>
            </a:r>
            <a:r>
              <a:rPr lang="en-US" sz="1100" b="0" dirty="0">
                <a:solidFill>
                  <a:schemeClr val="bg1"/>
                </a:solidFill>
                <a:latin typeface="Gill Sans MT" panose="020B0502020104020203" pitchFamily="34" charset="0"/>
              </a:rPr>
              <a:t> Level 3.5, usually following acute treatment services for substance abuse, which may include intensive education and counseling regarding the nature of addiction and its consequences, relapse prevention, outreach to families and significant others and aftercare planning, for individuals beginning to engage in recovery from </a:t>
            </a:r>
            <a:r>
              <a:rPr lang="en-US" sz="1100" b="0" dirty="0" err="1">
                <a:solidFill>
                  <a:schemeClr val="bg1"/>
                </a:solidFill>
                <a:latin typeface="Gill Sans MT" panose="020B0502020104020203" pitchFamily="34" charset="0"/>
              </a:rPr>
              <a:t>addiction.</a:t>
            </a:r>
            <a:r>
              <a:rPr lang="en-US" sz="1100" b="0" baseline="30000" dirty="0" err="1">
                <a:solidFill>
                  <a:schemeClr val="bg1"/>
                </a:solidFill>
                <a:latin typeface="Gill Sans MT" panose="020B0502020104020203" pitchFamily="34" charset="0"/>
              </a:rPr>
              <a:t>1,2</a:t>
            </a:r>
            <a:endParaRPr lang="en-US" sz="1100" b="0" dirty="0">
              <a:solidFill>
                <a:schemeClr val="bg1"/>
              </a:solidFill>
              <a:latin typeface="Gill Sans MT" panose="020B0502020104020203" pitchFamily="34" charset="0"/>
            </a:endParaRPr>
          </a:p>
          <a:p>
            <a:pPr marL="234950" indent="-234950">
              <a:buSzPct val="100000"/>
              <a:buFont typeface="Arial" panose="020B0604020202020204" pitchFamily="34" charset="0"/>
              <a:buChar char="•"/>
            </a:pPr>
            <a:r>
              <a:rPr lang="en-US" sz="1100" b="0" u="sng" dirty="0">
                <a:solidFill>
                  <a:schemeClr val="bg1"/>
                </a:solidFill>
                <a:latin typeface="Gill Sans MT" panose="020B0502020104020203" pitchFamily="34" charset="0"/>
              </a:rPr>
              <a:t>Transitional Support Services (</a:t>
            </a:r>
            <a:r>
              <a:rPr lang="en-US" sz="1100" b="0" u="sng" dirty="0" err="1">
                <a:solidFill>
                  <a:schemeClr val="bg1"/>
                </a:solidFill>
                <a:latin typeface="Gill Sans MT" panose="020B0502020104020203" pitchFamily="34" charset="0"/>
              </a:rPr>
              <a:t>TSS</a:t>
            </a:r>
            <a:r>
              <a:rPr lang="en-US" sz="1100" b="0" u="sng" dirty="0">
                <a:solidFill>
                  <a:schemeClr val="bg1"/>
                </a:solidFill>
                <a:latin typeface="Gill Sans MT" panose="020B0502020104020203" pitchFamily="34" charset="0"/>
              </a:rPr>
              <a:t>):</a:t>
            </a:r>
            <a:r>
              <a:rPr lang="en-US" sz="1100" b="0" dirty="0">
                <a:solidFill>
                  <a:schemeClr val="bg1"/>
                </a:solidFill>
                <a:latin typeface="Gill Sans MT" panose="020B0502020104020203" pitchFamily="34" charset="0"/>
              </a:rPr>
              <a:t> Short-term residential support services equivalent to </a:t>
            </a:r>
            <a:r>
              <a:rPr lang="en-US" sz="1100" b="0" dirty="0" err="1">
                <a:solidFill>
                  <a:schemeClr val="bg1"/>
                </a:solidFill>
                <a:latin typeface="Gill Sans MT" panose="020B0502020104020203" pitchFamily="34" charset="0"/>
              </a:rPr>
              <a:t>ASAM</a:t>
            </a:r>
            <a:r>
              <a:rPr lang="en-US" sz="1100" b="0" dirty="0">
                <a:solidFill>
                  <a:schemeClr val="bg1"/>
                </a:solidFill>
                <a:latin typeface="Gill Sans MT" panose="020B0502020104020203" pitchFamily="34" charset="0"/>
              </a:rPr>
              <a:t> Level 3.1 for clients who need a safe and structured environment to support their recovery process after detoxification. Designed to help those who need services between acute treatment and residential rehabilitation, outpatient, or other aftercare. Eligibility restricted to individuals ages 18 years or older who are referred by a publicly-funded ATS program, homeless shelter, or by homeless outreach </a:t>
            </a:r>
            <a:r>
              <a:rPr lang="en-US" sz="1100" b="0" dirty="0" err="1">
                <a:solidFill>
                  <a:schemeClr val="bg1"/>
                </a:solidFill>
                <a:latin typeface="Gill Sans MT" panose="020B0502020104020203" pitchFamily="34" charset="0"/>
              </a:rPr>
              <a:t>worker.</a:t>
            </a:r>
            <a:r>
              <a:rPr lang="en-US" sz="1100" b="0" baseline="30000" dirty="0" err="1">
                <a:solidFill>
                  <a:schemeClr val="bg1"/>
                </a:solidFill>
                <a:latin typeface="Gill Sans MT" panose="020B0502020104020203" pitchFamily="34" charset="0"/>
              </a:rPr>
              <a:t>3</a:t>
            </a:r>
            <a:endParaRPr lang="en-US" sz="1100" b="0" baseline="30000" dirty="0">
              <a:solidFill>
                <a:schemeClr val="bg1"/>
              </a:solidFill>
              <a:latin typeface="Gill Sans MT" panose="020B0502020104020203" pitchFamily="34" charset="0"/>
            </a:endParaRPr>
          </a:p>
          <a:p>
            <a:pPr marL="234950" indent="-234950">
              <a:buSzPct val="100000"/>
              <a:buFont typeface="Arial" panose="020B0604020202020204" pitchFamily="34" charset="0"/>
              <a:buChar char="•"/>
            </a:pPr>
            <a:r>
              <a:rPr lang="en-US" sz="1100" b="0" u="sng" dirty="0">
                <a:solidFill>
                  <a:schemeClr val="bg1"/>
                </a:solidFill>
                <a:latin typeface="Gill Sans MT" panose="020B0502020104020203" pitchFamily="34" charset="0"/>
              </a:rPr>
              <a:t>Residential Treatment Over 30 Days:</a:t>
            </a:r>
            <a:r>
              <a:rPr lang="en-US" sz="1100" b="0" dirty="0">
                <a:solidFill>
                  <a:schemeClr val="bg1"/>
                </a:solidFill>
                <a:latin typeface="Gill Sans MT" panose="020B0502020104020203" pitchFamily="34" charset="0"/>
              </a:rPr>
              <a:t> Services for individuals who have recently stopped using alcohol and/or other substances, have been stabilized medically, and are able to participate in a structured, residential treatment program. Includes Recovery Homes, Social Model Homes, Therapeutic Communities, Specialized Residential Services for Women, Specialized Residential Services for Families, and Youth Residential Programs.</a:t>
            </a:r>
          </a:p>
          <a:p>
            <a:pPr marL="234950" indent="-234950">
              <a:buSzPct val="100000"/>
              <a:buFont typeface="Arial" panose="020B0604020202020204" pitchFamily="34" charset="0"/>
              <a:buChar char="•"/>
            </a:pPr>
            <a:r>
              <a:rPr lang="en-US" sz="1100" b="0" u="sng" dirty="0">
                <a:solidFill>
                  <a:schemeClr val="bg1"/>
                </a:solidFill>
                <a:latin typeface="Gill Sans MT" panose="020B0502020104020203" pitchFamily="34" charset="0"/>
              </a:rPr>
              <a:t>Recovery Homes:</a:t>
            </a:r>
            <a:r>
              <a:rPr lang="en-US" sz="1100" b="0" dirty="0">
                <a:solidFill>
                  <a:schemeClr val="bg1"/>
                </a:solidFill>
                <a:latin typeface="Gill Sans MT" panose="020B0502020104020203" pitchFamily="34" charset="0"/>
              </a:rPr>
              <a:t> Structured, sober environments for individuals recovering from addiction to alcohol and/or other substances. Programming emphasizes recovery and treatment within a structured, therapeutic setting. Residents are encouraged to integrate with the community and to access community resources, including self-help groups and employment. Some Recovery Homes offer residents enhanced services for pregnant and post-partum women and their infants, which include coordination of prenatal/pediatric care.</a:t>
            </a:r>
          </a:p>
        </p:txBody>
      </p:sp>
      <p:sp>
        <p:nvSpPr>
          <p:cNvPr id="10" name="TextBox 9"/>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F – Bureau of Substance Addiction Services Treatment and Recovery Programs</a:t>
            </a:r>
          </a:p>
        </p:txBody>
      </p:sp>
      <p:sp>
        <p:nvSpPr>
          <p:cNvPr id="5" name="TextBox 4"/>
          <p:cNvSpPr txBox="1"/>
          <p:nvPr/>
        </p:nvSpPr>
        <p:spPr>
          <a:xfrm>
            <a:off x="457200" y="5410200"/>
            <a:ext cx="8153400" cy="553998"/>
          </a:xfrm>
          <a:prstGeom prst="rect">
            <a:avLst/>
          </a:prstGeom>
          <a:noFill/>
        </p:spPr>
        <p:txBody>
          <a:bodyPr wrap="square" rtlCol="0">
            <a:spAutoFit/>
          </a:bodyPr>
          <a:lstStyle/>
          <a:p>
            <a:r>
              <a:rPr lang="en-US" sz="1000" baseline="30000" dirty="0">
                <a:solidFill>
                  <a:schemeClr val="bg1"/>
                </a:solidFill>
              </a:rPr>
              <a:t>1</a:t>
            </a:r>
            <a:r>
              <a:rPr lang="en-US" sz="1000" dirty="0">
                <a:solidFill>
                  <a:schemeClr val="bg1"/>
                </a:solidFill>
              </a:rPr>
              <a:t> </a:t>
            </a:r>
            <a:r>
              <a:rPr lang="en-US" sz="1000" dirty="0" err="1">
                <a:solidFill>
                  <a:schemeClr val="bg1"/>
                </a:solidFill>
              </a:rPr>
              <a:t>M.G.L</a:t>
            </a:r>
            <a:r>
              <a:rPr lang="en-US" sz="1000" dirty="0">
                <a:solidFill>
                  <a:schemeClr val="bg1"/>
                </a:solidFill>
              </a:rPr>
              <a:t>. c. 175 § </a:t>
            </a:r>
            <a:r>
              <a:rPr lang="en-US" sz="1000" dirty="0" err="1">
                <a:solidFill>
                  <a:schemeClr val="bg1"/>
                </a:solidFill>
              </a:rPr>
              <a:t>47GG</a:t>
            </a:r>
            <a:r>
              <a:rPr lang="en-US" sz="1000" dirty="0">
                <a:solidFill>
                  <a:schemeClr val="bg1"/>
                </a:solidFill>
              </a:rPr>
              <a:t>: </a:t>
            </a:r>
            <a:r>
              <a:rPr lang="en-US" sz="1000" dirty="0">
                <a:hlinkClick r:id="rId3"/>
              </a:rPr>
              <a:t>https://malegislature.gov/Laws/GeneralLaws/PartI/TitleXXII/Chapter175/Section47GG</a:t>
            </a:r>
            <a:endParaRPr lang="en-US" sz="1000" dirty="0"/>
          </a:p>
          <a:p>
            <a:r>
              <a:rPr lang="en-US" sz="1000" baseline="30000" dirty="0">
                <a:solidFill>
                  <a:schemeClr val="bg1"/>
                </a:solidFill>
              </a:rPr>
              <a:t>2</a:t>
            </a:r>
            <a:r>
              <a:rPr lang="en-US" sz="1000" dirty="0">
                <a:solidFill>
                  <a:schemeClr val="bg1"/>
                </a:solidFill>
              </a:rPr>
              <a:t> </a:t>
            </a:r>
            <a:r>
              <a:rPr lang="en-US" sz="1000" dirty="0" err="1">
                <a:solidFill>
                  <a:schemeClr val="bg1"/>
                </a:solidFill>
              </a:rPr>
              <a:t>ASAM</a:t>
            </a:r>
            <a:r>
              <a:rPr lang="en-US" sz="1000" dirty="0">
                <a:solidFill>
                  <a:schemeClr val="bg1"/>
                </a:solidFill>
              </a:rPr>
              <a:t> Levels of Care: </a:t>
            </a:r>
            <a:r>
              <a:rPr lang="en-US" sz="1000" dirty="0">
                <a:hlinkClick r:id="rId4"/>
              </a:rPr>
              <a:t>https://www.asamcontinuum.org/knowledgebase/what-are-the-asam-levels-of-care/</a:t>
            </a:r>
            <a:endParaRPr lang="en-US" sz="1000" dirty="0"/>
          </a:p>
          <a:p>
            <a:r>
              <a:rPr lang="en-US" sz="1000" baseline="30000" dirty="0">
                <a:solidFill>
                  <a:schemeClr val="bg1"/>
                </a:solidFill>
              </a:rPr>
              <a:t>3</a:t>
            </a:r>
            <a:r>
              <a:rPr lang="en-US" sz="1000" dirty="0">
                <a:solidFill>
                  <a:schemeClr val="bg1"/>
                </a:solidFill>
              </a:rPr>
              <a:t> BSAS Substance Abuse Services Descriptions: </a:t>
            </a:r>
            <a:r>
              <a:rPr lang="en-US" sz="1000" dirty="0">
                <a:hlinkClick r:id="rId5"/>
              </a:rPr>
              <a:t>https://www.mass.gov/service-details/substance-abuse-services-descriptions</a:t>
            </a:r>
            <a:endParaRPr lang="en-US" sz="1000" dirty="0">
              <a:solidFill>
                <a:schemeClr val="bg1"/>
              </a:solidFill>
            </a:endParaRP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48</a:t>
            </a:fld>
            <a:endParaRPr lang="en-US" dirty="0">
              <a:latin typeface="+mj-lt"/>
            </a:endParaRPr>
          </a:p>
        </p:txBody>
      </p:sp>
    </p:spTree>
    <p:extLst>
      <p:ext uri="{BB962C8B-B14F-4D97-AF65-F5344CB8AC3E}">
        <p14:creationId xmlns:p14="http://schemas.microsoft.com/office/powerpoint/2010/main" val="2833989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1                                                                                                          Page 2</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G – Section 35 Legal Memorandum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39170" cy="49741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0"/>
            <a:ext cx="3851574" cy="4974175"/>
          </a:xfrm>
          <a:prstGeom prst="rect">
            <a:avLst/>
          </a:prstGeom>
        </p:spPr>
      </p:pic>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49</a:t>
            </a:fld>
            <a:endParaRPr lang="en-US" dirty="0">
              <a:latin typeface="+mj-lt"/>
            </a:endParaRPr>
          </a:p>
        </p:txBody>
      </p:sp>
    </p:spTree>
    <p:extLst>
      <p:ext uri="{BB962C8B-B14F-4D97-AF65-F5344CB8AC3E}">
        <p14:creationId xmlns:p14="http://schemas.microsoft.com/office/powerpoint/2010/main" val="1495832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a:xfrm>
            <a:off x="304800" y="609600"/>
            <a:ext cx="8610600" cy="449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1688" lvl="1" indent="0">
              <a:spcBef>
                <a:spcPts val="0"/>
              </a:spcBef>
              <a:buSzPct val="100000"/>
              <a:buNone/>
              <a:defRPr/>
            </a:pPr>
            <a:endParaRPr lang="en-US" sz="1200" dirty="0">
              <a:solidFill>
                <a:schemeClr val="bg1"/>
              </a:solidFill>
            </a:endParaRPr>
          </a:p>
          <a:p>
            <a:pPr marL="228600" indent="-228600">
              <a:spcBef>
                <a:spcPts val="0"/>
              </a:spcBef>
              <a:spcAft>
                <a:spcPts val="1000"/>
              </a:spcAft>
              <a:buSzPct val="100000"/>
            </a:pPr>
            <a:endParaRPr lang="en-US" sz="1200" kern="0" dirty="0">
              <a:solidFill>
                <a:schemeClr val="bg1"/>
              </a:solidFill>
            </a:endParaRPr>
          </a:p>
          <a:p>
            <a:pPr marL="228600" indent="-228600">
              <a:spcBef>
                <a:spcPts val="0"/>
              </a:spcBef>
              <a:spcAft>
                <a:spcPts val="1000"/>
              </a:spcAft>
              <a:buSzPct val="100000"/>
            </a:pPr>
            <a:r>
              <a:rPr lang="en-US" sz="1200" kern="0" dirty="0">
                <a:solidFill>
                  <a:schemeClr val="bg1"/>
                </a:solidFill>
              </a:rPr>
              <a:t>The Commission was required to file recommendations, including any proposed legislation, with the Clerks of the House of Representatives and the Senate, not later than July 1, 2019.</a:t>
            </a:r>
          </a:p>
          <a:p>
            <a:pPr marL="228600" indent="-228600">
              <a:spcBef>
                <a:spcPts val="0"/>
              </a:spcBef>
              <a:spcAft>
                <a:spcPts val="1000"/>
              </a:spcAft>
              <a:buSzPct val="100000"/>
            </a:pPr>
            <a:r>
              <a:rPr lang="en-US" sz="1200" dirty="0">
                <a:solidFill>
                  <a:schemeClr val="bg1"/>
                </a:solidFill>
              </a:rPr>
              <a:t>The Commission met seven times from October 2018 through June 2019. All meetings were subject to the open meeting law and minutes were taken and approved for each meeting. Minutes of the Commission’s meetings may be found online: </a:t>
            </a:r>
            <a:r>
              <a:rPr lang="en-US" sz="1200" dirty="0">
                <a:solidFill>
                  <a:schemeClr val="bg1"/>
                </a:solidFill>
                <a:hlinkClick r:id="rId3"/>
              </a:rPr>
              <a:t>https://www.mass.gov/lists/section-35-commission-meeting-minutes</a:t>
            </a:r>
            <a:r>
              <a:rPr lang="en-US" sz="1200" dirty="0">
                <a:solidFill>
                  <a:schemeClr val="bg1"/>
                </a:solidFill>
              </a:rPr>
              <a:t>.</a:t>
            </a:r>
          </a:p>
          <a:p>
            <a:pPr marL="228600" indent="-228600">
              <a:spcBef>
                <a:spcPts val="0"/>
              </a:spcBef>
              <a:spcAft>
                <a:spcPts val="1000"/>
              </a:spcAft>
              <a:buSzPct val="100000"/>
            </a:pPr>
            <a:r>
              <a:rPr lang="en-US" sz="1200" dirty="0">
                <a:solidFill>
                  <a:schemeClr val="bg1"/>
                </a:solidFill>
              </a:rPr>
              <a:t>Appendix C outlines the meetings and input provided, including the individuals who presented. Reading materials considered by the Commission are posted on a publicly-available webpage: </a:t>
            </a:r>
            <a:r>
              <a:rPr lang="en-US" sz="1200" dirty="0">
                <a:solidFill>
                  <a:schemeClr val="bg1"/>
                </a:solidFill>
                <a:hlinkClick r:id="rId4"/>
              </a:rPr>
              <a:t>https://www.mass.gov/orgs/section-35-commission</a:t>
            </a:r>
            <a:r>
              <a:rPr lang="en-US" sz="1200" dirty="0">
                <a:solidFill>
                  <a:schemeClr val="bg1"/>
                </a:solidFill>
              </a:rPr>
              <a:t> and listed in </a:t>
            </a:r>
            <a:r>
              <a:rPr lang="en-US" sz="1200" dirty="0" smtClean="0">
                <a:solidFill>
                  <a:schemeClr val="bg1"/>
                </a:solidFill>
              </a:rPr>
              <a:t>Appendix </a:t>
            </a:r>
            <a:r>
              <a:rPr lang="en-US" sz="1200" dirty="0">
                <a:solidFill>
                  <a:schemeClr val="bg1"/>
                </a:solidFill>
              </a:rPr>
              <a:t>D.  </a:t>
            </a:r>
          </a:p>
          <a:p>
            <a:pPr marL="228600" indent="-228600">
              <a:spcBef>
                <a:spcPts val="0"/>
              </a:spcBef>
              <a:spcAft>
                <a:spcPts val="1000"/>
              </a:spcAft>
              <a:buSzPct val="100000"/>
            </a:pPr>
            <a:r>
              <a:rPr lang="en-US" sz="1200" dirty="0" smtClean="0">
                <a:solidFill>
                  <a:schemeClr val="bg1"/>
                </a:solidFill>
              </a:rPr>
              <a:t>The Department of </a:t>
            </a:r>
            <a:r>
              <a:rPr lang="en-US" sz="1200" dirty="0" smtClean="0">
                <a:solidFill>
                  <a:schemeClr val="bg1"/>
                </a:solidFill>
              </a:rPr>
              <a:t>Correction </a:t>
            </a:r>
            <a:r>
              <a:rPr lang="en-US" sz="1200" dirty="0" smtClean="0">
                <a:solidFill>
                  <a:schemeClr val="bg1"/>
                </a:solidFill>
              </a:rPr>
              <a:t>was not asked to make a presentation to the Commission. Data provided by the </a:t>
            </a:r>
            <a:r>
              <a:rPr lang="en-US" sz="1200" dirty="0">
                <a:solidFill>
                  <a:schemeClr val="bg1"/>
                </a:solidFill>
              </a:rPr>
              <a:t>Department of Correction </a:t>
            </a:r>
            <a:r>
              <a:rPr lang="en-US" sz="1200" dirty="0" smtClean="0">
                <a:solidFill>
                  <a:schemeClr val="bg1"/>
                </a:solidFill>
              </a:rPr>
              <a:t>can </a:t>
            </a:r>
            <a:r>
              <a:rPr lang="en-US" sz="1200" dirty="0">
                <a:solidFill>
                  <a:schemeClr val="bg1"/>
                </a:solidFill>
              </a:rPr>
              <a:t>be found on </a:t>
            </a:r>
            <a:r>
              <a:rPr lang="en-US" sz="1200" dirty="0" smtClean="0">
                <a:solidFill>
                  <a:schemeClr val="bg1"/>
                </a:solidFill>
              </a:rPr>
              <a:t>Slides </a:t>
            </a:r>
            <a:r>
              <a:rPr lang="en-US" sz="1200" dirty="0">
                <a:solidFill>
                  <a:schemeClr val="bg1"/>
                </a:solidFill>
              </a:rPr>
              <a:t>15 and 16.</a:t>
            </a:r>
          </a:p>
          <a:p>
            <a:pPr marL="228600" indent="-228600">
              <a:spcBef>
                <a:spcPts val="0"/>
              </a:spcBef>
              <a:spcAft>
                <a:spcPts val="1000"/>
              </a:spcAft>
              <a:buSzPct val="100000"/>
            </a:pPr>
            <a:r>
              <a:rPr lang="en-US" sz="1200" dirty="0">
                <a:solidFill>
                  <a:schemeClr val="bg1"/>
                </a:solidFill>
              </a:rPr>
              <a:t>An email address was created for members of the public to submit comments and questions for the Commission: </a:t>
            </a:r>
            <a:r>
              <a:rPr lang="en-US" sz="1200" dirty="0">
                <a:solidFill>
                  <a:schemeClr val="bg1"/>
                </a:solidFill>
                <a:hlinkClick r:id="rId5"/>
              </a:rPr>
              <a:t>EHS.Section35Commission@MassMail.State.MA.US</a:t>
            </a:r>
            <a:endParaRPr lang="en-US" sz="1200" dirty="0">
              <a:solidFill>
                <a:schemeClr val="bg1"/>
              </a:solidFill>
            </a:endParaRP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700" b="1" dirty="0">
                <a:solidFill>
                  <a:schemeClr val="bg1"/>
                </a:solidFill>
                <a:latin typeface="Gill Sans MT" panose="020B0502020104020203" pitchFamily="34" charset="0"/>
              </a:rPr>
              <a:t>Commission Overview (continued)</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5</a:t>
            </a:fld>
            <a:endParaRPr lang="en-US" dirty="0">
              <a:latin typeface="+mj-lt"/>
            </a:endParaRPr>
          </a:p>
        </p:txBody>
      </p:sp>
    </p:spTree>
    <p:extLst>
      <p:ext uri="{BB962C8B-B14F-4D97-AF65-F5344CB8AC3E}">
        <p14:creationId xmlns:p14="http://schemas.microsoft.com/office/powerpoint/2010/main" val="1750449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3                                                                                                          Page 4</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G – Section 35 Legal Memorandum (cont.)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60092" cy="49932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0"/>
            <a:ext cx="3846778" cy="4974175"/>
          </a:xfrm>
          <a:prstGeom prst="rect">
            <a:avLst/>
          </a:prstGeom>
        </p:spPr>
      </p:pic>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50</a:t>
            </a:fld>
            <a:endParaRPr lang="en-US" dirty="0">
              <a:latin typeface="+mj-lt"/>
            </a:endParaRPr>
          </a:p>
        </p:txBody>
      </p:sp>
    </p:spTree>
    <p:extLst>
      <p:ext uri="{BB962C8B-B14F-4D97-AF65-F5344CB8AC3E}">
        <p14:creationId xmlns:p14="http://schemas.microsoft.com/office/powerpoint/2010/main" val="3117448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Boards and Commissions - Baker\! Boards and Commissions\Section 35 Commission\Report\Jessie ema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675" y="990601"/>
            <a:ext cx="3826125" cy="49860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5</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G – Section 35 Legal Memorandum (cont.)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990600"/>
            <a:ext cx="3849068" cy="4993217"/>
          </a:xfrm>
          <a:prstGeom prst="rect">
            <a:avLst/>
          </a:prstGeom>
        </p:spPr>
      </p:pic>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51</a:t>
            </a:fld>
            <a:endParaRPr lang="en-US" dirty="0">
              <a:latin typeface="+mj-lt"/>
            </a:endParaRPr>
          </a:p>
        </p:txBody>
      </p:sp>
    </p:spTree>
    <p:extLst>
      <p:ext uri="{BB962C8B-B14F-4D97-AF65-F5344CB8AC3E}">
        <p14:creationId xmlns:p14="http://schemas.microsoft.com/office/powerpoint/2010/main" val="1293555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1                                                                                                          Page 2</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H – Committee for Public Counsel Services Legal Memorandum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38182" cy="49741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0"/>
            <a:ext cx="3836643" cy="4974175"/>
          </a:xfrm>
          <a:prstGeom prst="rect">
            <a:avLst/>
          </a:prstGeom>
        </p:spPr>
      </p:pic>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52</a:t>
            </a:fld>
            <a:endParaRPr lang="en-US" dirty="0">
              <a:latin typeface="+mj-lt"/>
            </a:endParaRPr>
          </a:p>
        </p:txBody>
      </p:sp>
    </p:spTree>
    <p:extLst>
      <p:ext uri="{BB962C8B-B14F-4D97-AF65-F5344CB8AC3E}">
        <p14:creationId xmlns:p14="http://schemas.microsoft.com/office/powerpoint/2010/main" val="1210758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3                                                                                                          Page 4</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H – Committee for Public Counsel Services Legal Memorandum (cont.)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29912" cy="497417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069"/>
          <a:stretch/>
        </p:blipFill>
        <p:spPr>
          <a:xfrm>
            <a:off x="4876801" y="990600"/>
            <a:ext cx="3829049" cy="4974175"/>
          </a:xfrm>
          <a:prstGeom prst="rect">
            <a:avLst/>
          </a:prstGeom>
        </p:spPr>
      </p:pic>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53</a:t>
            </a:fld>
            <a:endParaRPr lang="en-US" dirty="0">
              <a:latin typeface="+mj-lt"/>
            </a:endParaRPr>
          </a:p>
        </p:txBody>
      </p:sp>
    </p:spTree>
    <p:extLst>
      <p:ext uri="{BB962C8B-B14F-4D97-AF65-F5344CB8AC3E}">
        <p14:creationId xmlns:p14="http://schemas.microsoft.com/office/powerpoint/2010/main" val="208062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599"/>
            <a:ext cx="3847428" cy="4968821"/>
          </a:xfrm>
          <a:prstGeom prst="rect">
            <a:avLst/>
          </a:prstGeom>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I – Request for Information and Responses Received by June 20, 2019</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441" y="990600"/>
            <a:ext cx="3847359" cy="4974175"/>
          </a:xfrm>
          <a:prstGeom prst="rect">
            <a:avLst/>
          </a:prstGeom>
        </p:spPr>
      </p:pic>
      <p:sp>
        <p:nvSpPr>
          <p:cNvPr id="10" name="TextBox 9"/>
          <p:cNvSpPr txBox="1"/>
          <p:nvPr/>
        </p:nvSpPr>
        <p:spPr>
          <a:xfrm>
            <a:off x="1524000" y="559713"/>
            <a:ext cx="6477000" cy="430887"/>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Request for Information                                                                                  Request for Information</a:t>
            </a:r>
            <a:br>
              <a:rPr lang="en-US" sz="1100" dirty="0">
                <a:solidFill>
                  <a:schemeClr val="bg1"/>
                </a:solidFill>
                <a:latin typeface="Gill Sans MT" panose="020B0502020104020203" pitchFamily="34" charset="0"/>
              </a:rPr>
            </a:br>
            <a:r>
              <a:rPr lang="en-US" sz="1100" dirty="0">
                <a:solidFill>
                  <a:schemeClr val="bg1"/>
                </a:solidFill>
                <a:latin typeface="Gill Sans MT" panose="020B0502020104020203" pitchFamily="34" charset="0"/>
              </a:rPr>
              <a:t>             Cover                                                                                                            Page 1</a:t>
            </a:r>
          </a:p>
        </p:txBody>
      </p:sp>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54</a:t>
            </a:fld>
            <a:endParaRPr lang="en-US" dirty="0">
              <a:latin typeface="+mj-lt"/>
            </a:endParaRPr>
          </a:p>
        </p:txBody>
      </p:sp>
    </p:spTree>
    <p:extLst>
      <p:ext uri="{BB962C8B-B14F-4D97-AF65-F5344CB8AC3E}">
        <p14:creationId xmlns:p14="http://schemas.microsoft.com/office/powerpoint/2010/main" val="1604635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15012" cy="4968820"/>
          </a:xfrm>
          <a:prstGeom prst="rect">
            <a:avLst/>
          </a:prstGeom>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I – Request for Information and Responses Received by June 20, 2019 (cont.)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4154" y="990600"/>
            <a:ext cx="3822646" cy="4968820"/>
          </a:xfrm>
          <a:prstGeom prst="rect">
            <a:avLst/>
          </a:prstGeom>
        </p:spPr>
      </p:pic>
      <p:sp>
        <p:nvSpPr>
          <p:cNvPr id="10" name="TextBox 9"/>
          <p:cNvSpPr txBox="1"/>
          <p:nvPr/>
        </p:nvSpPr>
        <p:spPr>
          <a:xfrm>
            <a:off x="1524000" y="559713"/>
            <a:ext cx="6477000" cy="430887"/>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Request for Information                                                                                  Request for Information</a:t>
            </a:r>
            <a:br>
              <a:rPr lang="en-US" sz="1100" dirty="0">
                <a:solidFill>
                  <a:schemeClr val="bg1"/>
                </a:solidFill>
                <a:latin typeface="Gill Sans MT" panose="020B0502020104020203" pitchFamily="34" charset="0"/>
              </a:rPr>
            </a:br>
            <a:r>
              <a:rPr lang="en-US" sz="1100" dirty="0">
                <a:solidFill>
                  <a:schemeClr val="bg1"/>
                </a:solidFill>
                <a:latin typeface="Gill Sans MT" panose="020B0502020104020203" pitchFamily="34" charset="0"/>
              </a:rPr>
              <a:t>             Page 2                                                                                                            Page 3</a:t>
            </a:r>
          </a:p>
        </p:txBody>
      </p:sp>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55</a:t>
            </a:fld>
            <a:endParaRPr lang="en-US" dirty="0">
              <a:latin typeface="+mj-lt"/>
            </a:endParaRPr>
          </a:p>
        </p:txBody>
      </p:sp>
    </p:spTree>
    <p:extLst>
      <p:ext uri="{BB962C8B-B14F-4D97-AF65-F5344CB8AC3E}">
        <p14:creationId xmlns:p14="http://schemas.microsoft.com/office/powerpoint/2010/main" val="3705347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19780" cy="4968820"/>
          </a:xfrm>
          <a:prstGeom prst="rect">
            <a:avLst/>
          </a:prstGeom>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I – Request for Information and Responses Received by June 20, 2019 (cont.)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539" y="990600"/>
            <a:ext cx="3830261" cy="4968820"/>
          </a:xfrm>
          <a:prstGeom prst="rect">
            <a:avLst/>
          </a:prstGeom>
        </p:spPr>
      </p:pic>
      <p:sp>
        <p:nvSpPr>
          <p:cNvPr id="12" name="TextBox 11"/>
          <p:cNvSpPr txBox="1"/>
          <p:nvPr/>
        </p:nvSpPr>
        <p:spPr>
          <a:xfrm>
            <a:off x="1524000" y="559713"/>
            <a:ext cx="6477000" cy="430887"/>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Request for Information                                                                                        </a:t>
            </a:r>
            <a:r>
              <a:rPr lang="en-US" sz="1100" dirty="0" err="1">
                <a:solidFill>
                  <a:schemeClr val="bg1"/>
                </a:solidFill>
                <a:latin typeface="Gill Sans MT" panose="020B0502020104020203" pitchFamily="34" charset="0"/>
              </a:rPr>
              <a:t>Arbour</a:t>
            </a:r>
            <a:r>
              <a:rPr lang="en-US" sz="1100" dirty="0">
                <a:solidFill>
                  <a:schemeClr val="bg1"/>
                </a:solidFill>
                <a:latin typeface="Gill Sans MT" panose="020B0502020104020203" pitchFamily="34" charset="0"/>
              </a:rPr>
              <a:t> Hospital</a:t>
            </a:r>
            <a:br>
              <a:rPr lang="en-US" sz="1100" dirty="0">
                <a:solidFill>
                  <a:schemeClr val="bg1"/>
                </a:solidFill>
                <a:latin typeface="Gill Sans MT" panose="020B0502020104020203" pitchFamily="34" charset="0"/>
              </a:rPr>
            </a:br>
            <a:r>
              <a:rPr lang="en-US" sz="1100" dirty="0">
                <a:solidFill>
                  <a:schemeClr val="bg1"/>
                </a:solidFill>
                <a:latin typeface="Gill Sans MT" panose="020B0502020104020203" pitchFamily="34" charset="0"/>
              </a:rPr>
              <a:t>             Page 4                                                                                                            Page 1</a:t>
            </a:r>
          </a:p>
        </p:txBody>
      </p:sp>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56</a:t>
            </a:fld>
            <a:endParaRPr lang="en-US" dirty="0">
              <a:latin typeface="+mj-lt"/>
            </a:endParaRPr>
          </a:p>
        </p:txBody>
      </p:sp>
    </p:spTree>
    <p:extLst>
      <p:ext uri="{BB962C8B-B14F-4D97-AF65-F5344CB8AC3E}">
        <p14:creationId xmlns:p14="http://schemas.microsoft.com/office/powerpoint/2010/main" val="3044225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30261" cy="4968820"/>
          </a:xfrm>
          <a:prstGeom prst="rect">
            <a:avLst/>
          </a:prstGeom>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I – Request for Information and Responses Received by June 20, 2019 (cont.)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727" y="990600"/>
            <a:ext cx="3824073" cy="4968820"/>
          </a:xfrm>
          <a:prstGeom prst="rect">
            <a:avLst/>
          </a:prstGeom>
        </p:spPr>
      </p:pic>
      <p:sp>
        <p:nvSpPr>
          <p:cNvPr id="10" name="TextBox 9"/>
          <p:cNvSpPr txBox="1"/>
          <p:nvPr/>
        </p:nvSpPr>
        <p:spPr>
          <a:xfrm>
            <a:off x="1676400" y="559713"/>
            <a:ext cx="6553200" cy="430887"/>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Behavioral Health Network                                                                       Behavioral Health Network</a:t>
            </a:r>
            <a:br>
              <a:rPr lang="en-US" sz="1100" dirty="0">
                <a:solidFill>
                  <a:schemeClr val="bg1"/>
                </a:solidFill>
                <a:latin typeface="Gill Sans MT" panose="020B0502020104020203" pitchFamily="34" charset="0"/>
              </a:rPr>
            </a:br>
            <a:r>
              <a:rPr lang="en-US" sz="1100" dirty="0">
                <a:solidFill>
                  <a:schemeClr val="bg1"/>
                </a:solidFill>
                <a:latin typeface="Gill Sans MT" panose="020B0502020104020203" pitchFamily="34" charset="0"/>
              </a:rPr>
              <a:t>             Page 1				                             Page 2</a:t>
            </a:r>
          </a:p>
        </p:txBody>
      </p:sp>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57</a:t>
            </a:fld>
            <a:endParaRPr lang="en-US" dirty="0">
              <a:latin typeface="+mj-lt"/>
            </a:endParaRPr>
          </a:p>
        </p:txBody>
      </p:sp>
    </p:spTree>
    <p:extLst>
      <p:ext uri="{BB962C8B-B14F-4D97-AF65-F5344CB8AC3E}">
        <p14:creationId xmlns:p14="http://schemas.microsoft.com/office/powerpoint/2010/main" val="28210771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30261" cy="4968820"/>
          </a:xfrm>
          <a:prstGeom prst="rect">
            <a:avLst/>
          </a:prstGeom>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I – Request for Information and Responses Received by June 20, 2019 (cont.)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1"/>
            <a:ext cx="3835037" cy="496882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990601"/>
            <a:ext cx="3838413" cy="4968820"/>
          </a:xfrm>
          <a:prstGeom prst="rect">
            <a:avLst/>
          </a:prstGeom>
        </p:spPr>
      </p:pic>
      <p:sp>
        <p:nvSpPr>
          <p:cNvPr id="10" name="TextBox 9"/>
          <p:cNvSpPr txBox="1"/>
          <p:nvPr/>
        </p:nvSpPr>
        <p:spPr>
          <a:xfrm>
            <a:off x="1676400" y="559713"/>
            <a:ext cx="6553200" cy="430887"/>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Berkshire Medical Center                                                                           Berkshire Medical Center</a:t>
            </a:r>
            <a:br>
              <a:rPr lang="en-US" sz="1100" dirty="0">
                <a:solidFill>
                  <a:schemeClr val="bg1"/>
                </a:solidFill>
                <a:latin typeface="Gill Sans MT" panose="020B0502020104020203" pitchFamily="34" charset="0"/>
              </a:rPr>
            </a:br>
            <a:r>
              <a:rPr lang="en-US" sz="1100" dirty="0">
                <a:solidFill>
                  <a:schemeClr val="bg1"/>
                </a:solidFill>
                <a:latin typeface="Gill Sans MT" panose="020B0502020104020203" pitchFamily="34" charset="0"/>
              </a:rPr>
              <a:t>             Page 1				                              Page 2</a:t>
            </a:r>
          </a:p>
        </p:txBody>
      </p:sp>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58</a:t>
            </a:fld>
            <a:endParaRPr lang="en-US" dirty="0">
              <a:latin typeface="+mj-lt"/>
            </a:endParaRPr>
          </a:p>
        </p:txBody>
      </p:sp>
    </p:spTree>
    <p:extLst>
      <p:ext uri="{BB962C8B-B14F-4D97-AF65-F5344CB8AC3E}">
        <p14:creationId xmlns:p14="http://schemas.microsoft.com/office/powerpoint/2010/main" val="2420347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30261" cy="49688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1"/>
            <a:ext cx="3849436" cy="4968820"/>
          </a:xfrm>
          <a:prstGeom prst="rect">
            <a:avLst/>
          </a:prstGeom>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I – Request for Information and Responses Received by June 20, 2019 (cont.)</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990600"/>
            <a:ext cx="3841233" cy="4968820"/>
          </a:xfrm>
          <a:prstGeom prst="rect">
            <a:avLst/>
          </a:prstGeom>
        </p:spPr>
      </p:pic>
      <p:sp>
        <p:nvSpPr>
          <p:cNvPr id="10" name="TextBox 9"/>
          <p:cNvSpPr txBox="1"/>
          <p:nvPr/>
        </p:nvSpPr>
        <p:spPr>
          <a:xfrm>
            <a:off x="1371600" y="559713"/>
            <a:ext cx="6858000" cy="430887"/>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Center for Human Development                                                                 Center for Human Development</a:t>
            </a:r>
            <a:br>
              <a:rPr lang="en-US" sz="1100" dirty="0">
                <a:solidFill>
                  <a:schemeClr val="bg1"/>
                </a:solidFill>
                <a:latin typeface="Gill Sans MT" panose="020B0502020104020203" pitchFamily="34" charset="0"/>
              </a:rPr>
            </a:br>
            <a:r>
              <a:rPr lang="en-US" sz="1100" dirty="0">
                <a:solidFill>
                  <a:schemeClr val="bg1"/>
                </a:solidFill>
                <a:latin typeface="Gill Sans MT" panose="020B0502020104020203" pitchFamily="34" charset="0"/>
              </a:rPr>
              <a:t>                   Page 1				             Page 2</a:t>
            </a:r>
          </a:p>
        </p:txBody>
      </p:sp>
      <p:sp>
        <p:nvSpPr>
          <p:cNvPr id="11"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59</a:t>
            </a:fld>
            <a:endParaRPr lang="en-US" dirty="0">
              <a:latin typeface="+mj-lt"/>
            </a:endParaRPr>
          </a:p>
        </p:txBody>
      </p:sp>
    </p:spTree>
    <p:extLst>
      <p:ext uri="{BB962C8B-B14F-4D97-AF65-F5344CB8AC3E}">
        <p14:creationId xmlns:p14="http://schemas.microsoft.com/office/powerpoint/2010/main" val="3775298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500" b="1" dirty="0">
                <a:solidFill>
                  <a:schemeClr val="bg1"/>
                </a:solidFill>
                <a:latin typeface="Gill Sans MT" panose="020B0502020104020203" pitchFamily="34" charset="0"/>
              </a:rPr>
              <a:t>Recommendations </a:t>
            </a:r>
            <a:r>
              <a:rPr lang="en-US" sz="1500" b="1" dirty="0" smtClean="0">
                <a:solidFill>
                  <a:schemeClr val="bg1"/>
                </a:solidFill>
                <a:latin typeface="Gill Sans MT" panose="020B0502020104020203" pitchFamily="34" charset="0"/>
              </a:rPr>
              <a:t>Proposed by Individual Members and Voted </a:t>
            </a:r>
            <a:r>
              <a:rPr lang="en-US" sz="1500" b="1" dirty="0">
                <a:solidFill>
                  <a:schemeClr val="bg1"/>
                </a:solidFill>
                <a:latin typeface="Gill Sans MT" panose="020B0502020104020203" pitchFamily="34" charset="0"/>
              </a:rPr>
              <a:t>on </a:t>
            </a:r>
            <a:r>
              <a:rPr lang="en-US" sz="1500" b="1" dirty="0" smtClean="0">
                <a:solidFill>
                  <a:schemeClr val="bg1"/>
                </a:solidFill>
                <a:latin typeface="Gill Sans MT" panose="020B0502020104020203" pitchFamily="34" charset="0"/>
              </a:rPr>
              <a:t>June 27, 2019</a:t>
            </a:r>
            <a:endParaRPr lang="en-US" sz="1500" b="1" dirty="0">
              <a:solidFill>
                <a:schemeClr val="bg1"/>
              </a:solidFill>
              <a:latin typeface="Gill Sans MT" panose="020B0502020104020203"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917123772"/>
              </p:ext>
            </p:extLst>
          </p:nvPr>
        </p:nvGraphicFramePr>
        <p:xfrm>
          <a:off x="381000" y="993343"/>
          <a:ext cx="8381999" cy="4188257"/>
        </p:xfrm>
        <a:graphic>
          <a:graphicData uri="http://schemas.openxmlformats.org/drawingml/2006/table">
            <a:tbl>
              <a:tblPr firstRow="1" firstCol="1" bandRow="1">
                <a:tableStyleId>{5940675A-B579-460E-94D1-54222C63F5DA}</a:tableStyleId>
              </a:tblPr>
              <a:tblGrid>
                <a:gridCol w="4873255">
                  <a:extLst>
                    <a:ext uri="{9D8B030D-6E8A-4147-A177-3AD203B41FA5}">
                      <a16:colId xmlns="" xmlns:a16="http://schemas.microsoft.com/office/drawing/2014/main" val="20000"/>
                    </a:ext>
                  </a:extLst>
                </a:gridCol>
                <a:gridCol w="877186">
                  <a:extLst>
                    <a:ext uri="{9D8B030D-6E8A-4147-A177-3AD203B41FA5}">
                      <a16:colId xmlns="" xmlns:a16="http://schemas.microsoft.com/office/drawing/2014/main" val="20002"/>
                    </a:ext>
                  </a:extLst>
                </a:gridCol>
                <a:gridCol w="877186">
                  <a:extLst>
                    <a:ext uri="{9D8B030D-6E8A-4147-A177-3AD203B41FA5}">
                      <a16:colId xmlns="" xmlns:a16="http://schemas.microsoft.com/office/drawing/2014/main" val="20003"/>
                    </a:ext>
                  </a:extLst>
                </a:gridCol>
                <a:gridCol w="877186">
                  <a:extLst>
                    <a:ext uri="{9D8B030D-6E8A-4147-A177-3AD203B41FA5}">
                      <a16:colId xmlns="" xmlns:a16="http://schemas.microsoft.com/office/drawing/2014/main" val="20004"/>
                    </a:ext>
                  </a:extLst>
                </a:gridCol>
                <a:gridCol w="877186">
                  <a:extLst>
                    <a:ext uri="{9D8B030D-6E8A-4147-A177-3AD203B41FA5}">
                      <a16:colId xmlns="" xmlns:a16="http://schemas.microsoft.com/office/drawing/2014/main" val="20005"/>
                    </a:ext>
                  </a:extLst>
                </a:gridCol>
              </a:tblGrid>
              <a:tr h="347777">
                <a:tc>
                  <a:txBody>
                    <a:bodyPr/>
                    <a:lstStyle/>
                    <a:p>
                      <a:pPr marL="0" marR="0" algn="ctr">
                        <a:lnSpc>
                          <a:spcPct val="115000"/>
                        </a:lnSpc>
                        <a:spcBef>
                          <a:spcPts val="0"/>
                        </a:spcBef>
                        <a:spcAft>
                          <a:spcPts val="0"/>
                        </a:spcAft>
                      </a:pPr>
                      <a:r>
                        <a:rPr lang="en-US" sz="1100" b="1" dirty="0">
                          <a:solidFill>
                            <a:sysClr val="windowText" lastClr="000000"/>
                          </a:solidFill>
                          <a:effectLst/>
                          <a:latin typeface="+mj-lt"/>
                        </a:rPr>
                        <a:t>Recommendation</a:t>
                      </a:r>
                      <a:endParaRPr lang="en-US" sz="11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In favor</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Opposed</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Abstained</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Absent</a:t>
                      </a:r>
                    </a:p>
                  </a:txBody>
                  <a:tcPr marL="24267" marR="24267" marT="9074" marB="9074" anchor="ctr">
                    <a:solidFill>
                      <a:schemeClr val="accent4">
                        <a:lumMod val="60000"/>
                        <a:lumOff val="40000"/>
                      </a:schemeClr>
                    </a:solidFill>
                  </a:tcPr>
                </a:tc>
                <a:extLst>
                  <a:ext uri="{0D108BD9-81ED-4DB2-BD59-A6C34878D82A}">
                    <a16:rowId xmlns="" xmlns:a16="http://schemas.microsoft.com/office/drawing/2014/main" val="10000"/>
                  </a:ext>
                </a:extLst>
              </a:tr>
              <a:tr h="1097280">
                <a:tc>
                  <a:txBody>
                    <a:bodyPr/>
                    <a:lstStyle/>
                    <a:p>
                      <a:pPr marL="0" marR="0">
                        <a:lnSpc>
                          <a:spcPct val="100000"/>
                        </a:lnSpc>
                        <a:spcBef>
                          <a:spcPts val="0"/>
                        </a:spcBef>
                        <a:spcAft>
                          <a:spcPts val="0"/>
                        </a:spcAft>
                      </a:pPr>
                      <a:r>
                        <a:rPr lang="en-US" sz="1050" kern="1200" dirty="0" smtClean="0">
                          <a:solidFill>
                            <a:schemeClr val="tx1"/>
                          </a:solidFill>
                          <a:latin typeface="+mn-lt"/>
                          <a:ea typeface="+mn-ea"/>
                          <a:cs typeface="+mn-cs"/>
                        </a:rPr>
                        <a:t>The </a:t>
                      </a:r>
                      <a:r>
                        <a:rPr lang="en-US" sz="1050" kern="1200" dirty="0">
                          <a:solidFill>
                            <a:schemeClr val="tx1"/>
                          </a:solidFill>
                          <a:latin typeface="+mn-lt"/>
                          <a:ea typeface="+mn-ea"/>
                          <a:cs typeface="+mn-cs"/>
                        </a:rPr>
                        <a:t>Commonwealth should expand development of low-threshold, treatment on demand models, including harm reduction interventions in community-based settings, immediate access to </a:t>
                      </a:r>
                      <a:r>
                        <a:rPr lang="en-US" sz="1050" kern="1200" dirty="0" smtClean="0">
                          <a:solidFill>
                            <a:schemeClr val="tx1"/>
                          </a:solidFill>
                          <a:latin typeface="+mn-lt"/>
                          <a:ea typeface="+mn-ea"/>
                          <a:cs typeface="+mn-cs"/>
                        </a:rPr>
                        <a:t>medication-assisted treatment (MAT) </a:t>
                      </a:r>
                      <a:r>
                        <a:rPr lang="en-US" sz="1050" kern="1200" dirty="0">
                          <a:solidFill>
                            <a:schemeClr val="tx1"/>
                          </a:solidFill>
                          <a:latin typeface="+mn-lt"/>
                          <a:ea typeface="+mn-ea"/>
                          <a:cs typeface="+mn-cs"/>
                        </a:rPr>
                        <a:t>and expansion of bridge clinics, addiction consult services, outreach and engagement programs, post-overdose intervention programs, syringe services programs, and family intervention programs.</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18</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0</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4</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1"/>
                  </a:ext>
                </a:extLst>
              </a:tr>
              <a:tr h="548640">
                <a:tc>
                  <a:txBody>
                    <a:bodyPr/>
                    <a:lstStyle/>
                    <a:p>
                      <a:pPr marL="0" marR="0">
                        <a:lnSpc>
                          <a:spcPct val="100000"/>
                        </a:lnSpc>
                        <a:spcBef>
                          <a:spcPts val="0"/>
                        </a:spcBef>
                        <a:spcAft>
                          <a:spcPts val="0"/>
                        </a:spcAft>
                        <a:tabLst>
                          <a:tab pos="2070100" algn="l"/>
                        </a:tabLst>
                      </a:pPr>
                      <a:r>
                        <a:rPr lang="en-US" sz="1050" kern="1200" dirty="0">
                          <a:solidFill>
                            <a:schemeClr val="tx1"/>
                          </a:solidFill>
                          <a:latin typeface="+mn-lt"/>
                          <a:ea typeface="+mn-ea"/>
                          <a:cs typeface="+mn-cs"/>
                        </a:rPr>
                        <a:t>The Commonwealth should establish standards of medical care for patients who are committed under Section 35. </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18</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0</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4</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2"/>
                  </a:ext>
                </a:extLst>
              </a:tr>
              <a:tr h="548640">
                <a:tc>
                  <a:txBody>
                    <a:bodyPr/>
                    <a:lstStyle/>
                    <a:p>
                      <a:pPr marL="0" marR="0">
                        <a:lnSpc>
                          <a:spcPct val="100000"/>
                        </a:lnSpc>
                        <a:spcBef>
                          <a:spcPts val="0"/>
                        </a:spcBef>
                        <a:spcAft>
                          <a:spcPts val="0"/>
                        </a:spcAft>
                      </a:pPr>
                      <a:r>
                        <a:rPr lang="en-US" sz="1050" kern="1200" dirty="0">
                          <a:solidFill>
                            <a:schemeClr val="tx1"/>
                          </a:solidFill>
                          <a:latin typeface="+mn-lt"/>
                          <a:ea typeface="+mn-ea"/>
                          <a:cs typeface="+mn-cs"/>
                        </a:rPr>
                        <a:t>The Commonwealth should ensure continuity of care post-discharge between Section 35 facilities and community-based facilities.</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18</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0</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4</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3"/>
                  </a:ext>
                </a:extLst>
              </a:tr>
              <a:tr h="1645920">
                <a:tc>
                  <a:txBody>
                    <a:bodyPr/>
                    <a:lstStyle/>
                    <a:p>
                      <a:pPr marL="0" marR="0">
                        <a:lnSpc>
                          <a:spcPct val="100000"/>
                        </a:lnSpc>
                        <a:spcBef>
                          <a:spcPts val="0"/>
                        </a:spcBef>
                        <a:spcAft>
                          <a:spcPts val="0"/>
                        </a:spcAft>
                      </a:pPr>
                      <a:r>
                        <a:rPr lang="en-US" sz="1050" b="0" i="0" kern="1200" dirty="0">
                          <a:solidFill>
                            <a:schemeClr val="tx1"/>
                          </a:solidFill>
                          <a:effectLst/>
                          <a:latin typeface="+mj-lt"/>
                          <a:ea typeface="Calibri"/>
                          <a:cs typeface="Times New Roman"/>
                        </a:rPr>
                        <a:t>The Commonwealth, in conjunction with the research community and other relevant stakeholders, should define and collect the necessary data to determine the effectiveness of the current Section 35 process as it relates to relapse, ongoing treatment and recovery within the next two years. EOHHS should seek appropriations, grants and other financing tools to conduct an in-depth multi-year study using best research practices. As part of the study, EOHHS should identify any successful initiatives or practices that support the recovery of people with a substance use disorder. </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18</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ysClr val="windowText" lastClr="000000"/>
                          </a:solidFill>
                          <a:effectLst/>
                          <a:latin typeface="+mj-lt"/>
                          <a:ea typeface="+mn-ea"/>
                          <a:cs typeface="+mn-cs"/>
                        </a:rPr>
                        <a:t>0</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ysClr val="windowText" lastClr="000000"/>
                          </a:solidFill>
                          <a:effectLst/>
                          <a:latin typeface="+mj-lt"/>
                          <a:ea typeface="+mn-ea"/>
                          <a:cs typeface="+mn-cs"/>
                        </a:rPr>
                        <a:t>4</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ysClr val="windowText" lastClr="000000"/>
                          </a:solidFill>
                          <a:effectLst/>
                          <a:latin typeface="+mj-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4"/>
                  </a:ext>
                </a:extLst>
              </a:tr>
            </a:tbl>
          </a:graphicData>
        </a:graphic>
      </p:graphicFrame>
      <p:sp>
        <p:nvSpPr>
          <p:cNvPr id="8"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6</a:t>
            </a:fld>
            <a:endParaRPr lang="en-US" dirty="0">
              <a:latin typeface="+mj-lt"/>
            </a:endParaRPr>
          </a:p>
        </p:txBody>
      </p:sp>
    </p:spTree>
    <p:extLst>
      <p:ext uri="{BB962C8B-B14F-4D97-AF65-F5344CB8AC3E}">
        <p14:creationId xmlns:p14="http://schemas.microsoft.com/office/powerpoint/2010/main" val="26568947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30261" cy="49688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0"/>
            <a:ext cx="3838413" cy="4968820"/>
          </a:xfrm>
          <a:prstGeom prst="rect">
            <a:avLst/>
          </a:prstGeom>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I – Request for Information and Responses Received by June 20, 2019 (cont.)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000126"/>
            <a:ext cx="3831054" cy="4959294"/>
          </a:xfrm>
          <a:prstGeom prst="rect">
            <a:avLst/>
          </a:prstGeom>
        </p:spPr>
      </p:pic>
      <p:sp>
        <p:nvSpPr>
          <p:cNvPr id="10" name="TextBox 9"/>
          <p:cNvSpPr txBox="1"/>
          <p:nvPr/>
        </p:nvSpPr>
        <p:spPr>
          <a:xfrm>
            <a:off x="1371600" y="559713"/>
            <a:ext cx="6858000" cy="430887"/>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Center for Human Development                                                                 Center for Human Development</a:t>
            </a:r>
            <a:br>
              <a:rPr lang="en-US" sz="1100" dirty="0">
                <a:solidFill>
                  <a:schemeClr val="bg1"/>
                </a:solidFill>
                <a:latin typeface="Gill Sans MT" panose="020B0502020104020203" pitchFamily="34" charset="0"/>
              </a:rPr>
            </a:br>
            <a:r>
              <a:rPr lang="en-US" sz="1100" dirty="0">
                <a:solidFill>
                  <a:schemeClr val="bg1"/>
                </a:solidFill>
                <a:latin typeface="Gill Sans MT" panose="020B0502020104020203" pitchFamily="34" charset="0"/>
              </a:rPr>
              <a:t>                   Page 3				             Page 4</a:t>
            </a:r>
          </a:p>
        </p:txBody>
      </p:sp>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60</a:t>
            </a:fld>
            <a:endParaRPr lang="en-US" dirty="0">
              <a:latin typeface="+mj-lt"/>
            </a:endParaRPr>
          </a:p>
        </p:txBody>
      </p:sp>
    </p:spTree>
    <p:extLst>
      <p:ext uri="{BB962C8B-B14F-4D97-AF65-F5344CB8AC3E}">
        <p14:creationId xmlns:p14="http://schemas.microsoft.com/office/powerpoint/2010/main" val="37569408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15012" cy="49688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0"/>
            <a:ext cx="3838413" cy="4968820"/>
          </a:xfrm>
          <a:prstGeom prst="rect">
            <a:avLst/>
          </a:prstGeom>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I – Request for Information and Responses Received by June 20, 2019 (cont.)</a:t>
            </a:r>
          </a:p>
        </p:txBody>
      </p:sp>
      <p:sp>
        <p:nvSpPr>
          <p:cNvPr id="10" name="TextBox 9"/>
          <p:cNvSpPr txBox="1"/>
          <p:nvPr/>
        </p:nvSpPr>
        <p:spPr>
          <a:xfrm>
            <a:off x="1676400" y="559713"/>
            <a:ext cx="6553200" cy="430887"/>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Community </a:t>
            </a:r>
            <a:r>
              <a:rPr lang="en-US" sz="1100" dirty="0" err="1">
                <a:solidFill>
                  <a:schemeClr val="bg1"/>
                </a:solidFill>
                <a:latin typeface="Gill Sans MT" panose="020B0502020104020203" pitchFamily="34" charset="0"/>
              </a:rPr>
              <a:t>Healthlink</a:t>
            </a:r>
            <a:r>
              <a:rPr lang="en-US" sz="1100" dirty="0">
                <a:solidFill>
                  <a:schemeClr val="bg1"/>
                </a:solidFill>
                <a:latin typeface="Gill Sans MT" panose="020B0502020104020203" pitchFamily="34" charset="0"/>
              </a:rPr>
              <a:t>                                                                                   Community </a:t>
            </a:r>
            <a:r>
              <a:rPr lang="en-US" sz="1100" dirty="0" err="1">
                <a:solidFill>
                  <a:schemeClr val="bg1"/>
                </a:solidFill>
                <a:latin typeface="Gill Sans MT" panose="020B0502020104020203" pitchFamily="34" charset="0"/>
              </a:rPr>
              <a:t>Healthlink</a:t>
            </a:r>
            <a:r>
              <a:rPr lang="en-US" sz="1100" dirty="0">
                <a:solidFill>
                  <a:schemeClr val="bg1"/>
                </a:solidFill>
                <a:latin typeface="Gill Sans MT" panose="020B0502020104020203" pitchFamily="34" charset="0"/>
              </a:rPr>
              <a:t/>
            </a:r>
            <a:br>
              <a:rPr lang="en-US" sz="1100" dirty="0">
                <a:solidFill>
                  <a:schemeClr val="bg1"/>
                </a:solidFill>
                <a:latin typeface="Gill Sans MT" panose="020B0502020104020203" pitchFamily="34" charset="0"/>
              </a:rPr>
            </a:br>
            <a:r>
              <a:rPr lang="en-US" sz="1100" dirty="0">
                <a:solidFill>
                  <a:schemeClr val="bg1"/>
                </a:solidFill>
                <a:latin typeface="Gill Sans MT" panose="020B0502020104020203" pitchFamily="34" charset="0"/>
              </a:rPr>
              <a:t>           Page 1				                                Page 2</a:t>
            </a:r>
          </a:p>
        </p:txBody>
      </p:sp>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61</a:t>
            </a:fld>
            <a:endParaRPr lang="en-US" dirty="0">
              <a:latin typeface="+mj-lt"/>
            </a:endParaRPr>
          </a:p>
        </p:txBody>
      </p:sp>
    </p:spTree>
    <p:extLst>
      <p:ext uri="{BB962C8B-B14F-4D97-AF65-F5344CB8AC3E}">
        <p14:creationId xmlns:p14="http://schemas.microsoft.com/office/powerpoint/2010/main" val="4103982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986413"/>
            <a:ext cx="3843061" cy="4973007"/>
          </a:xfrm>
          <a:prstGeom prst="rect">
            <a:avLst/>
          </a:prstGeom>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I – Request for Information and Responses Received by June 20, 2019 (cont.)</a:t>
            </a:r>
          </a:p>
        </p:txBody>
      </p:sp>
      <p:sp>
        <p:nvSpPr>
          <p:cNvPr id="10" name="TextBox 9"/>
          <p:cNvSpPr txBox="1"/>
          <p:nvPr/>
        </p:nvSpPr>
        <p:spPr>
          <a:xfrm>
            <a:off x="1143000" y="559713"/>
            <a:ext cx="7086600" cy="430887"/>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Hampden County Sheriff’s Department                                                           Hampden County Sheriff’s Department</a:t>
            </a:r>
            <a:br>
              <a:rPr lang="en-US" sz="1100" dirty="0">
                <a:solidFill>
                  <a:schemeClr val="bg1"/>
                </a:solidFill>
                <a:latin typeface="Gill Sans MT" panose="020B0502020104020203" pitchFamily="34" charset="0"/>
              </a:rPr>
            </a:br>
            <a:r>
              <a:rPr lang="en-US" sz="1100" dirty="0">
                <a:solidFill>
                  <a:schemeClr val="bg1"/>
                </a:solidFill>
                <a:latin typeface="Gill Sans MT" panose="020B0502020104020203" pitchFamily="34" charset="0"/>
              </a:rPr>
              <a:t>                        Page 1				                     Page 2</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990599"/>
            <a:ext cx="3809999" cy="4968487"/>
          </a:xfrm>
          <a:prstGeom prst="rect">
            <a:avLst/>
          </a:prstGeom>
        </p:spPr>
      </p:pic>
      <p:sp>
        <p:nvSpPr>
          <p:cNvPr id="11"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62</a:t>
            </a:fld>
            <a:endParaRPr lang="en-US" dirty="0">
              <a:latin typeface="+mj-lt"/>
            </a:endParaRPr>
          </a:p>
        </p:txBody>
      </p:sp>
    </p:spTree>
    <p:extLst>
      <p:ext uri="{BB962C8B-B14F-4D97-AF65-F5344CB8AC3E}">
        <p14:creationId xmlns:p14="http://schemas.microsoft.com/office/powerpoint/2010/main" val="41859239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I – Request for Information and Responses Received by June 20, 2019 (cont.)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22389" cy="4968486"/>
          </a:xfrm>
          <a:prstGeom prst="rect">
            <a:avLst/>
          </a:prstGeom>
        </p:spPr>
      </p:pic>
      <p:sp>
        <p:nvSpPr>
          <p:cNvPr id="10" name="TextBox 9"/>
          <p:cNvSpPr txBox="1"/>
          <p:nvPr/>
        </p:nvSpPr>
        <p:spPr>
          <a:xfrm>
            <a:off x="1524000" y="559713"/>
            <a:ext cx="6705600" cy="430887"/>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Steward Health Care System</a:t>
            </a:r>
            <a:br>
              <a:rPr lang="en-US" sz="1100" dirty="0">
                <a:solidFill>
                  <a:schemeClr val="bg1"/>
                </a:solidFill>
                <a:latin typeface="Gill Sans MT" panose="020B0502020104020203" pitchFamily="34" charset="0"/>
              </a:rPr>
            </a:br>
            <a:r>
              <a:rPr lang="en-US" sz="1100" dirty="0">
                <a:solidFill>
                  <a:schemeClr val="bg1"/>
                </a:solidFill>
                <a:latin typeface="Gill Sans MT" panose="020B0502020104020203" pitchFamily="34" charset="0"/>
              </a:rPr>
              <a:t>                Page 1	</a:t>
            </a:r>
          </a:p>
        </p:txBody>
      </p:sp>
      <p:sp>
        <p:nvSpPr>
          <p:cNvPr id="5" name="Rectangle 4"/>
          <p:cNvSpPr/>
          <p:nvPr/>
        </p:nvSpPr>
        <p:spPr>
          <a:xfrm>
            <a:off x="685800" y="5410200"/>
            <a:ext cx="914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2000" y="1143000"/>
            <a:ext cx="2286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7201" y="1447800"/>
            <a:ext cx="3822388" cy="4195189"/>
          </a:xfrm>
          <a:prstGeom prst="rect">
            <a:avLst/>
          </a:prstGeom>
        </p:spPr>
      </p:pic>
      <p:sp>
        <p:nvSpPr>
          <p:cNvPr id="11" name="Rectangle 10"/>
          <p:cNvSpPr/>
          <p:nvPr/>
        </p:nvSpPr>
        <p:spPr>
          <a:xfrm>
            <a:off x="1524000" y="1019174"/>
            <a:ext cx="2667000" cy="5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0800000" flipV="1">
            <a:off x="792004" y="5219700"/>
            <a:ext cx="3246596" cy="72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63</a:t>
            </a:fld>
            <a:endParaRPr lang="en-US" dirty="0">
              <a:latin typeface="+mj-lt"/>
            </a:endParaRPr>
          </a:p>
        </p:txBody>
      </p:sp>
    </p:spTree>
    <p:extLst>
      <p:ext uri="{BB962C8B-B14F-4D97-AF65-F5344CB8AC3E}">
        <p14:creationId xmlns:p14="http://schemas.microsoft.com/office/powerpoint/2010/main" val="19063436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J – Recommendations Considered Out-of-scope and Not Voted on by the Commission on June 27, 2019</a:t>
            </a:r>
          </a:p>
        </p:txBody>
      </p:sp>
      <p:graphicFrame>
        <p:nvGraphicFramePr>
          <p:cNvPr id="6" name="Table 5"/>
          <p:cNvGraphicFramePr>
            <a:graphicFrameLocks noGrp="1"/>
          </p:cNvGraphicFramePr>
          <p:nvPr>
            <p:extLst>
              <p:ext uri="{D42A27DB-BD31-4B8C-83A1-F6EECF244321}">
                <p14:modId xmlns:p14="http://schemas.microsoft.com/office/powerpoint/2010/main" val="2086406829"/>
              </p:ext>
            </p:extLst>
          </p:nvPr>
        </p:nvGraphicFramePr>
        <p:xfrm>
          <a:off x="609600" y="1217397"/>
          <a:ext cx="7772400" cy="3108960"/>
        </p:xfrm>
        <a:graphic>
          <a:graphicData uri="http://schemas.openxmlformats.org/drawingml/2006/table">
            <a:tbl>
              <a:tblPr firstRow="1" firstCol="1" bandRow="1">
                <a:tableStyleId>{5940675A-B579-460E-94D1-54222C63F5DA}</a:tableStyleId>
              </a:tblPr>
              <a:tblGrid>
                <a:gridCol w="7772400">
                  <a:extLst>
                    <a:ext uri="{9D8B030D-6E8A-4147-A177-3AD203B41FA5}">
                      <a16:colId xmlns="" xmlns:a16="http://schemas.microsoft.com/office/drawing/2014/main" val="20000"/>
                    </a:ext>
                  </a:extLst>
                </a:gridCol>
              </a:tblGrid>
              <a:tr h="365760">
                <a:tc>
                  <a:txBody>
                    <a:bodyPr/>
                    <a:lstStyle/>
                    <a:p>
                      <a:pPr marL="0" marR="0" algn="ctr">
                        <a:lnSpc>
                          <a:spcPct val="115000"/>
                        </a:lnSpc>
                        <a:spcBef>
                          <a:spcPts val="0"/>
                        </a:spcBef>
                        <a:spcAft>
                          <a:spcPts val="0"/>
                        </a:spcAft>
                      </a:pPr>
                      <a:r>
                        <a:rPr lang="en-US" sz="1100" b="1" dirty="0">
                          <a:solidFill>
                            <a:schemeClr val="tx1"/>
                          </a:solidFill>
                          <a:effectLst/>
                          <a:latin typeface="+mj-lt"/>
                        </a:rPr>
                        <a:t>Recommendation</a:t>
                      </a:r>
                      <a:endParaRPr lang="en-US" sz="1100" b="1" dirty="0">
                        <a:solidFill>
                          <a:schemeClr val="tx1"/>
                        </a:solidFill>
                        <a:effectLst/>
                        <a:latin typeface="+mj-lt"/>
                        <a:ea typeface="Calibri"/>
                        <a:cs typeface="Times New Roman"/>
                      </a:endParaRPr>
                    </a:p>
                  </a:txBody>
                  <a:tcPr marL="24267" marR="24267" marT="9074" marB="9074" anchor="ctr">
                    <a:solidFill>
                      <a:schemeClr val="accent4">
                        <a:lumMod val="60000"/>
                        <a:lumOff val="40000"/>
                      </a:schemeClr>
                    </a:solidFill>
                  </a:tcPr>
                </a:tc>
                <a:extLst>
                  <a:ext uri="{0D108BD9-81ED-4DB2-BD59-A6C34878D82A}">
                    <a16:rowId xmlns="" xmlns:a16="http://schemas.microsoft.com/office/drawing/2014/main" val="10000"/>
                  </a:ext>
                </a:extLst>
              </a:tr>
              <a:tr h="548640">
                <a:tc>
                  <a:txBody>
                    <a:bodyPr/>
                    <a:lstStyle/>
                    <a:p>
                      <a:pPr marL="0" marR="0">
                        <a:lnSpc>
                          <a:spcPct val="115000"/>
                        </a:lnSpc>
                        <a:spcBef>
                          <a:spcPts val="0"/>
                        </a:spcBef>
                        <a:spcAft>
                          <a:spcPts val="0"/>
                        </a:spcAft>
                      </a:pPr>
                      <a:r>
                        <a:rPr lang="en-US" sz="1050" kern="1200" dirty="0">
                          <a:solidFill>
                            <a:schemeClr val="tx1"/>
                          </a:solidFill>
                          <a:latin typeface="+mn-lt"/>
                          <a:ea typeface="+mn-ea"/>
                          <a:cs typeface="+mn-cs"/>
                        </a:rPr>
                        <a:t>A review should be conducted on use of gabapentin, </a:t>
                      </a:r>
                      <a:r>
                        <a:rPr lang="en-US" sz="1050" kern="1200" dirty="0" err="1">
                          <a:solidFill>
                            <a:schemeClr val="tx1"/>
                          </a:solidFill>
                          <a:latin typeface="+mn-lt"/>
                          <a:ea typeface="+mn-ea"/>
                          <a:cs typeface="+mn-cs"/>
                        </a:rPr>
                        <a:t>Klonopin</a:t>
                      </a:r>
                      <a:r>
                        <a:rPr lang="en-US" sz="1050" kern="1200" dirty="0">
                          <a:solidFill>
                            <a:schemeClr val="tx1"/>
                          </a:solidFill>
                          <a:latin typeface="+mn-lt"/>
                          <a:ea typeface="+mn-ea"/>
                          <a:cs typeface="+mn-cs"/>
                        </a:rPr>
                        <a:t>, and Adderall combined with Suboxone post treatment</a:t>
                      </a:r>
                      <a:r>
                        <a:rPr lang="en-US" sz="1050" kern="1200" dirty="0" smtClean="0">
                          <a:solidFill>
                            <a:schemeClr val="tx1"/>
                          </a:solidFill>
                          <a:latin typeface="+mn-lt"/>
                          <a:ea typeface="+mn-ea"/>
                          <a:cs typeface="+mn-cs"/>
                        </a:rPr>
                        <a:t>.</a:t>
                      </a:r>
                      <a:endParaRPr lang="en-US" sz="1050" kern="1200" dirty="0">
                        <a:solidFill>
                          <a:schemeClr val="tx1"/>
                        </a:solidFill>
                        <a:latin typeface="+mn-lt"/>
                        <a:ea typeface="+mn-ea"/>
                        <a:cs typeface="+mn-cs"/>
                      </a:endParaRPr>
                    </a:p>
                  </a:txBody>
                  <a:tcPr marL="68580" marR="68580" marT="0" marB="0" anchor="ctr">
                    <a:solidFill>
                      <a:schemeClr val="accent4">
                        <a:lumMod val="20000"/>
                        <a:lumOff val="80000"/>
                      </a:schemeClr>
                    </a:solidFill>
                  </a:tcPr>
                </a:tc>
                <a:extLst>
                  <a:ext uri="{0D108BD9-81ED-4DB2-BD59-A6C34878D82A}">
                    <a16:rowId xmlns="" xmlns:a16="http://schemas.microsoft.com/office/drawing/2014/main" val="10006"/>
                  </a:ext>
                </a:extLst>
              </a:tr>
              <a:tr h="548640">
                <a:tc>
                  <a:txBody>
                    <a:bodyPr/>
                    <a:lstStyle/>
                    <a:p>
                      <a:pPr marL="0" marR="0">
                        <a:lnSpc>
                          <a:spcPct val="115000"/>
                        </a:lnSpc>
                        <a:spcBef>
                          <a:spcPts val="0"/>
                        </a:spcBef>
                        <a:spcAft>
                          <a:spcPts val="0"/>
                        </a:spcAft>
                      </a:pPr>
                      <a:r>
                        <a:rPr lang="en-US" sz="1050" kern="1200" dirty="0">
                          <a:solidFill>
                            <a:schemeClr val="tx1"/>
                          </a:solidFill>
                          <a:latin typeface="+mn-lt"/>
                          <a:ea typeface="+mn-ea"/>
                          <a:cs typeface="+mn-cs"/>
                        </a:rPr>
                        <a:t>The Commonwealth should implement “Know Your Rights Campaigns” that would ideally be supported by EOHHS, AGO, and </a:t>
                      </a:r>
                      <a:r>
                        <a:rPr lang="en-US" sz="1050" kern="1200" dirty="0" err="1">
                          <a:solidFill>
                            <a:schemeClr val="tx1"/>
                          </a:solidFill>
                          <a:latin typeface="+mn-lt"/>
                          <a:ea typeface="+mn-ea"/>
                          <a:cs typeface="+mn-cs"/>
                        </a:rPr>
                        <a:t>DOI</a:t>
                      </a:r>
                      <a:r>
                        <a:rPr lang="en-US" sz="1050" kern="1200" dirty="0">
                          <a:solidFill>
                            <a:schemeClr val="tx1"/>
                          </a:solidFill>
                          <a:latin typeface="+mn-lt"/>
                          <a:ea typeface="+mn-ea"/>
                          <a:cs typeface="+mn-cs"/>
                        </a:rPr>
                        <a:t> with family and recovery community organizations on how to use the continuum of care and get immediate access to care</a:t>
                      </a:r>
                      <a:r>
                        <a:rPr lang="en-US" sz="1050" kern="1200" dirty="0" smtClean="0">
                          <a:solidFill>
                            <a:schemeClr val="tx1"/>
                          </a:solidFill>
                          <a:latin typeface="+mn-lt"/>
                          <a:ea typeface="+mn-ea"/>
                          <a:cs typeface="+mn-cs"/>
                        </a:rPr>
                        <a:t>.</a:t>
                      </a:r>
                      <a:endParaRPr lang="en-US" sz="1050" kern="1200" dirty="0">
                        <a:solidFill>
                          <a:schemeClr val="tx1"/>
                        </a:solidFill>
                        <a:latin typeface="+mn-lt"/>
                        <a:ea typeface="+mn-ea"/>
                        <a:cs typeface="+mn-cs"/>
                      </a:endParaRPr>
                    </a:p>
                  </a:txBody>
                  <a:tcPr marL="68580" marR="68580" marT="0" marB="0" anchor="ctr">
                    <a:solidFill>
                      <a:schemeClr val="accent4">
                        <a:lumMod val="20000"/>
                        <a:lumOff val="80000"/>
                      </a:schemeClr>
                    </a:solidFill>
                  </a:tcPr>
                </a:tc>
                <a:extLst>
                  <a:ext uri="{0D108BD9-81ED-4DB2-BD59-A6C34878D82A}">
                    <a16:rowId xmlns="" xmlns:a16="http://schemas.microsoft.com/office/drawing/2014/main" val="10002"/>
                  </a:ext>
                </a:extLst>
              </a:tr>
              <a:tr h="548640">
                <a:tc>
                  <a:txBody>
                    <a:bodyPr/>
                    <a:lstStyle/>
                    <a:p>
                      <a:pPr marL="0" marR="0">
                        <a:lnSpc>
                          <a:spcPct val="115000"/>
                        </a:lnSpc>
                        <a:spcBef>
                          <a:spcPts val="0"/>
                        </a:spcBef>
                        <a:spcAft>
                          <a:spcPts val="0"/>
                        </a:spcAft>
                      </a:pPr>
                      <a:r>
                        <a:rPr lang="en-US" sz="1050" kern="1200" dirty="0">
                          <a:solidFill>
                            <a:schemeClr val="tx1"/>
                          </a:solidFill>
                          <a:latin typeface="+mn-lt"/>
                          <a:ea typeface="+mn-ea"/>
                          <a:cs typeface="+mn-cs"/>
                        </a:rPr>
                        <a:t>Actions should be taken by the Commonwealth to strengthen parity laws for equal access to care</a:t>
                      </a:r>
                      <a:r>
                        <a:rPr lang="en-US" sz="1050" kern="1200" dirty="0" smtClean="0">
                          <a:solidFill>
                            <a:schemeClr val="tx1"/>
                          </a:solidFill>
                          <a:latin typeface="+mn-lt"/>
                          <a:ea typeface="+mn-ea"/>
                          <a:cs typeface="+mn-cs"/>
                        </a:rPr>
                        <a:t>.</a:t>
                      </a:r>
                    </a:p>
                  </a:txBody>
                  <a:tcPr marL="68580" marR="68580" marT="0" marB="0" anchor="ctr">
                    <a:solidFill>
                      <a:schemeClr val="accent4">
                        <a:lumMod val="20000"/>
                        <a:lumOff val="80000"/>
                      </a:schemeClr>
                    </a:solidFill>
                  </a:tcPr>
                </a:tc>
                <a:extLst>
                  <a:ext uri="{0D108BD9-81ED-4DB2-BD59-A6C34878D82A}">
                    <a16:rowId xmlns="" xmlns:a16="http://schemas.microsoft.com/office/drawing/2014/main" val="10003"/>
                  </a:ext>
                </a:extLst>
              </a:tr>
              <a:tr h="548640">
                <a:tc>
                  <a:txBody>
                    <a:bodyPr/>
                    <a:lstStyle/>
                    <a:p>
                      <a:pPr marL="0" marR="0">
                        <a:lnSpc>
                          <a:spcPct val="115000"/>
                        </a:lnSpc>
                        <a:spcBef>
                          <a:spcPts val="0"/>
                        </a:spcBef>
                        <a:spcAft>
                          <a:spcPts val="0"/>
                        </a:spcAft>
                      </a:pPr>
                      <a:r>
                        <a:rPr lang="en-US" sz="1050" kern="1200" dirty="0">
                          <a:solidFill>
                            <a:schemeClr val="tx1"/>
                          </a:solidFill>
                          <a:latin typeface="+mn-lt"/>
                          <a:ea typeface="+mn-ea"/>
                          <a:cs typeface="+mn-cs"/>
                        </a:rPr>
                        <a:t>The Commonwealth should explore whether the Hampden County model could be scaled up for general population</a:t>
                      </a:r>
                      <a:r>
                        <a:rPr lang="en-US" sz="1050" kern="1200" dirty="0" smtClean="0">
                          <a:solidFill>
                            <a:schemeClr val="tx1"/>
                          </a:solidFill>
                          <a:latin typeface="+mn-lt"/>
                          <a:ea typeface="+mn-ea"/>
                          <a:cs typeface="+mn-cs"/>
                        </a:rPr>
                        <a:t>.</a:t>
                      </a:r>
                    </a:p>
                  </a:txBody>
                  <a:tcPr marL="68580" marR="68580" marT="0" marB="0" anchor="ctr">
                    <a:solidFill>
                      <a:schemeClr val="accent4">
                        <a:lumMod val="20000"/>
                        <a:lumOff val="80000"/>
                      </a:schemeClr>
                    </a:solidFill>
                  </a:tcPr>
                </a:tc>
                <a:extLst>
                  <a:ext uri="{0D108BD9-81ED-4DB2-BD59-A6C34878D82A}">
                    <a16:rowId xmlns="" xmlns:a16="http://schemas.microsoft.com/office/drawing/2014/main" val="10004"/>
                  </a:ext>
                </a:extLst>
              </a:tr>
              <a:tr h="548640">
                <a:tc>
                  <a:txBody>
                    <a:bodyPr/>
                    <a:lstStyle/>
                    <a:p>
                      <a:pPr marL="0" marR="0">
                        <a:lnSpc>
                          <a:spcPct val="115000"/>
                        </a:lnSpc>
                        <a:spcBef>
                          <a:spcPts val="0"/>
                        </a:spcBef>
                        <a:spcAft>
                          <a:spcPts val="0"/>
                        </a:spcAft>
                      </a:pPr>
                      <a:r>
                        <a:rPr lang="en-US" sz="1050" kern="1200" dirty="0">
                          <a:solidFill>
                            <a:schemeClr val="tx1"/>
                          </a:solidFill>
                          <a:latin typeface="+mn-lt"/>
                          <a:ea typeface="+mn-ea"/>
                          <a:cs typeface="+mn-cs"/>
                        </a:rPr>
                        <a:t>The Commonwealth should address the lack of adequate insurance coverage, including inadequate networks, low and wildly disparate rates among plans, insufficient treatment duration as well as workforce that pose barriers to treatment.</a:t>
                      </a:r>
                    </a:p>
                  </a:txBody>
                  <a:tcPr marL="68580" marR="68580" marT="0" marB="0" anchor="ctr">
                    <a:solidFill>
                      <a:schemeClr val="accent4">
                        <a:lumMod val="20000"/>
                        <a:lumOff val="80000"/>
                      </a:schemeClr>
                    </a:solidFill>
                  </a:tcPr>
                </a:tc>
                <a:extLst>
                  <a:ext uri="{0D108BD9-81ED-4DB2-BD59-A6C34878D82A}">
                    <a16:rowId xmlns="" xmlns:a16="http://schemas.microsoft.com/office/drawing/2014/main" val="10005"/>
                  </a:ext>
                </a:extLst>
              </a:tr>
            </a:tbl>
          </a:graphicData>
        </a:graphic>
      </p:graphicFrame>
      <p:sp>
        <p:nvSpPr>
          <p:cNvPr id="5"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64</a:t>
            </a:fld>
            <a:endParaRPr lang="en-US" dirty="0">
              <a:latin typeface="+mj-lt"/>
            </a:endParaRPr>
          </a:p>
        </p:txBody>
      </p:sp>
    </p:spTree>
    <p:extLst>
      <p:ext uri="{BB962C8B-B14F-4D97-AF65-F5344CB8AC3E}">
        <p14:creationId xmlns:p14="http://schemas.microsoft.com/office/powerpoint/2010/main" val="1840459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a:t>
            </a:r>
            <a:r>
              <a:rPr lang="en-US" sz="1600" b="1" dirty="0" smtClean="0">
                <a:solidFill>
                  <a:schemeClr val="bg1"/>
                </a:solidFill>
                <a:latin typeface="Gill Sans MT" panose="020B0502020104020203" pitchFamily="34" charset="0"/>
              </a:rPr>
              <a:t>Report </a:t>
            </a:r>
            <a:r>
              <a:rPr lang="en-US" sz="1600" b="1" dirty="0">
                <a:solidFill>
                  <a:schemeClr val="bg1"/>
                </a:solidFill>
                <a:latin typeface="Gill Sans MT" panose="020B0502020104020203" pitchFamily="34" charset="0"/>
              </a:rPr>
              <a:t>to the Legislature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599"/>
            <a:ext cx="3814985" cy="49741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599"/>
            <a:ext cx="3840195" cy="4974176"/>
          </a:xfrm>
          <a:prstGeom prst="rect">
            <a:avLst/>
          </a:prstGeom>
        </p:spPr>
      </p:pic>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65</a:t>
            </a:fld>
            <a:endParaRPr lang="en-US" dirty="0">
              <a:latin typeface="+mj-lt"/>
            </a:endParaRPr>
          </a:p>
        </p:txBody>
      </p:sp>
    </p:spTree>
    <p:extLst>
      <p:ext uri="{BB962C8B-B14F-4D97-AF65-F5344CB8AC3E}">
        <p14:creationId xmlns:p14="http://schemas.microsoft.com/office/powerpoint/2010/main" val="29911411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Boards and Commissions - Baker\! Boards and Commissions\Section 35 Commission\Report\Members' feedback 6-17\Chaoui 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3847428" cy="49741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a:t>
            </a:r>
            <a:r>
              <a:rPr lang="en-US" sz="1600" b="1" dirty="0" smtClean="0">
                <a:solidFill>
                  <a:schemeClr val="bg1"/>
                </a:solidFill>
                <a:latin typeface="Gill Sans MT" panose="020B0502020104020203" pitchFamily="34" charset="0"/>
              </a:rPr>
              <a:t>Report to </a:t>
            </a:r>
            <a:r>
              <a:rPr lang="en-US" sz="1600" b="1" dirty="0">
                <a:solidFill>
                  <a:schemeClr val="bg1"/>
                </a:solidFill>
                <a:latin typeface="Gill Sans MT" panose="020B0502020104020203" pitchFamily="34" charset="0"/>
              </a:rPr>
              <a:t>the Legislature (cont.)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0"/>
            <a:ext cx="3828406" cy="4974175"/>
          </a:xfrm>
          <a:prstGeom prst="rect">
            <a:avLst/>
          </a:prstGeom>
        </p:spPr>
      </p:pic>
      <p:sp>
        <p:nvSpPr>
          <p:cNvPr id="9" name="TextBox 8"/>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1                                                                                                          Page 2</a:t>
            </a:r>
          </a:p>
        </p:txBody>
      </p:sp>
      <p:sp>
        <p:nvSpPr>
          <p:cNvPr id="10"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66</a:t>
            </a:fld>
            <a:endParaRPr lang="en-US" dirty="0">
              <a:latin typeface="+mj-lt"/>
            </a:endParaRPr>
          </a:p>
        </p:txBody>
      </p:sp>
    </p:spTree>
    <p:extLst>
      <p:ext uri="{BB962C8B-B14F-4D97-AF65-F5344CB8AC3E}">
        <p14:creationId xmlns:p14="http://schemas.microsoft.com/office/powerpoint/2010/main" val="1435709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47427" cy="4987406"/>
          </a:xfrm>
          <a:prstGeom prst="rect">
            <a:avLst/>
          </a:prstGeom>
        </p:spPr>
      </p:pic>
      <p:pic>
        <p:nvPicPr>
          <p:cNvPr id="3" name="Picture 2" descr="S:\Boards and Commissions - Baker\! Boards and Commissions\Section 35 Commission\Report\Members' feedback 6-17\Finn 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90601"/>
            <a:ext cx="3847427" cy="49786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67</a:t>
            </a:fld>
            <a:endParaRPr lang="en-US" dirty="0">
              <a:latin typeface="+mj-lt"/>
            </a:endParaRPr>
          </a:p>
        </p:txBody>
      </p:sp>
    </p:spTree>
    <p:extLst>
      <p:ext uri="{BB962C8B-B14F-4D97-AF65-F5344CB8AC3E}">
        <p14:creationId xmlns:p14="http://schemas.microsoft.com/office/powerpoint/2010/main" val="4240545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599"/>
            <a:ext cx="3837499" cy="4974175"/>
          </a:xfrm>
          <a:prstGeom prst="rect">
            <a:avLst/>
          </a:prstGeom>
        </p:spPr>
      </p:pic>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1                                                                                                          Page 2</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grpSp>
        <p:nvGrpSpPr>
          <p:cNvPr id="2" name="Group 1"/>
          <p:cNvGrpSpPr/>
          <p:nvPr/>
        </p:nvGrpSpPr>
        <p:grpSpPr>
          <a:xfrm>
            <a:off x="4876800" y="990600"/>
            <a:ext cx="3829050" cy="4974175"/>
            <a:chOff x="4876800" y="990600"/>
            <a:chExt cx="3829050" cy="497417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069"/>
            <a:stretch/>
          </p:blipFill>
          <p:spPr>
            <a:xfrm>
              <a:off x="4876801" y="990600"/>
              <a:ext cx="3829049" cy="4974175"/>
            </a:xfrm>
            <a:prstGeom prst="rect">
              <a:avLst/>
            </a:prstGeom>
          </p:spPr>
        </p:pic>
        <p:pic>
          <p:nvPicPr>
            <p:cNvPr id="10" name="Picture 9" descr="C:\Users\Gcohen\AppData\Local\Microsoft\Windows\Temporary Internet Files\Content.Outlook\KSTVJDIX\IMG_1090.PNG"/>
            <p:cNvPicPr>
              <a:picLocks noChangeAspect="1"/>
            </p:cNvPicPr>
            <p:nvPr/>
          </p:nvPicPr>
          <p:blipFill rotWithShape="1">
            <a:blip r:embed="rId5" cstate="print">
              <a:extLst>
                <a:ext uri="{28A0092B-C50C-407E-A947-70E740481C1C}">
                  <a14:useLocalDpi xmlns:a14="http://schemas.microsoft.com/office/drawing/2010/main" val="0"/>
                </a:ext>
              </a:extLst>
            </a:blip>
            <a:srcRect l="3726" r="1803"/>
            <a:stretch/>
          </p:blipFill>
          <p:spPr bwMode="auto">
            <a:xfrm>
              <a:off x="4876800" y="1384118"/>
              <a:ext cx="3820461" cy="2273482"/>
            </a:xfrm>
            <a:prstGeom prst="rect">
              <a:avLst/>
            </a:prstGeom>
            <a:noFill/>
            <a:ln>
              <a:noFill/>
            </a:ln>
            <a:extLst>
              <a:ext uri="{53640926-AAD7-44D8-BBD7-CCE9431645EC}">
                <a14:shadowObscured xmlns:a14="http://schemas.microsoft.com/office/drawing/2010/main"/>
              </a:ext>
            </a:extLst>
          </p:spPr>
        </p:pic>
      </p:grpSp>
      <p:sp>
        <p:nvSpPr>
          <p:cNvPr id="11"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68</a:t>
            </a:fld>
            <a:endParaRPr lang="en-US" dirty="0">
              <a:latin typeface="+mj-lt"/>
            </a:endParaRPr>
          </a:p>
        </p:txBody>
      </p:sp>
    </p:spTree>
    <p:extLst>
      <p:ext uri="{BB962C8B-B14F-4D97-AF65-F5344CB8AC3E}">
        <p14:creationId xmlns:p14="http://schemas.microsoft.com/office/powerpoint/2010/main" val="168621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990600"/>
            <a:ext cx="3733801" cy="4939748"/>
          </a:xfrm>
          <a:prstGeom prst="rect">
            <a:avLst/>
          </a:prstGeom>
        </p:spPr>
      </p:pic>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1                                                                                                          Page 2</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0"/>
            <a:ext cx="3729423" cy="4939748"/>
          </a:xfrm>
          <a:prstGeom prst="rect">
            <a:avLst/>
          </a:prstGeom>
        </p:spPr>
      </p:pic>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69</a:t>
            </a:fld>
            <a:endParaRPr lang="en-US" dirty="0">
              <a:latin typeface="+mj-lt"/>
            </a:endParaRPr>
          </a:p>
        </p:txBody>
      </p:sp>
    </p:spTree>
    <p:extLst>
      <p:ext uri="{BB962C8B-B14F-4D97-AF65-F5344CB8AC3E}">
        <p14:creationId xmlns:p14="http://schemas.microsoft.com/office/powerpoint/2010/main" val="2762020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500" b="1" dirty="0">
                <a:solidFill>
                  <a:schemeClr val="bg1"/>
                </a:solidFill>
                <a:latin typeface="Gill Sans MT" panose="020B0502020104020203" pitchFamily="34" charset="0"/>
              </a:rPr>
              <a:t>Recommendations Proposed by Individual Members and Voted on June 27, </a:t>
            </a:r>
            <a:r>
              <a:rPr lang="en-US" sz="1500" b="1" dirty="0" smtClean="0">
                <a:solidFill>
                  <a:schemeClr val="bg1"/>
                </a:solidFill>
                <a:latin typeface="Gill Sans MT" panose="020B0502020104020203" pitchFamily="34" charset="0"/>
              </a:rPr>
              <a:t>2019 (cont.)</a:t>
            </a:r>
            <a:endParaRPr lang="en-US" sz="1500" b="1" dirty="0">
              <a:solidFill>
                <a:schemeClr val="bg1"/>
              </a:solidFill>
              <a:latin typeface="Gill Sans MT" panose="020B0502020104020203"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57409518"/>
              </p:ext>
            </p:extLst>
          </p:nvPr>
        </p:nvGraphicFramePr>
        <p:xfrm>
          <a:off x="381000" y="990600"/>
          <a:ext cx="8381999" cy="4610443"/>
        </p:xfrm>
        <a:graphic>
          <a:graphicData uri="http://schemas.openxmlformats.org/drawingml/2006/table">
            <a:tbl>
              <a:tblPr firstRow="1" firstCol="1" bandRow="1">
                <a:tableStyleId>{5940675A-B579-460E-94D1-54222C63F5DA}</a:tableStyleId>
              </a:tblPr>
              <a:tblGrid>
                <a:gridCol w="4873255">
                  <a:extLst>
                    <a:ext uri="{9D8B030D-6E8A-4147-A177-3AD203B41FA5}">
                      <a16:colId xmlns="" xmlns:a16="http://schemas.microsoft.com/office/drawing/2014/main" val="20000"/>
                    </a:ext>
                  </a:extLst>
                </a:gridCol>
                <a:gridCol w="877186">
                  <a:extLst>
                    <a:ext uri="{9D8B030D-6E8A-4147-A177-3AD203B41FA5}">
                      <a16:colId xmlns="" xmlns:a16="http://schemas.microsoft.com/office/drawing/2014/main" val="20002"/>
                    </a:ext>
                  </a:extLst>
                </a:gridCol>
                <a:gridCol w="877186">
                  <a:extLst>
                    <a:ext uri="{9D8B030D-6E8A-4147-A177-3AD203B41FA5}">
                      <a16:colId xmlns="" xmlns:a16="http://schemas.microsoft.com/office/drawing/2014/main" val="20003"/>
                    </a:ext>
                  </a:extLst>
                </a:gridCol>
                <a:gridCol w="877186">
                  <a:extLst>
                    <a:ext uri="{9D8B030D-6E8A-4147-A177-3AD203B41FA5}">
                      <a16:colId xmlns="" xmlns:a16="http://schemas.microsoft.com/office/drawing/2014/main" val="20004"/>
                    </a:ext>
                  </a:extLst>
                </a:gridCol>
                <a:gridCol w="877186">
                  <a:extLst>
                    <a:ext uri="{9D8B030D-6E8A-4147-A177-3AD203B41FA5}">
                      <a16:colId xmlns="" xmlns:a16="http://schemas.microsoft.com/office/drawing/2014/main" val="20005"/>
                    </a:ext>
                  </a:extLst>
                </a:gridCol>
              </a:tblGrid>
              <a:tr h="347472">
                <a:tc>
                  <a:txBody>
                    <a:bodyPr/>
                    <a:lstStyle/>
                    <a:p>
                      <a:pPr marL="0" marR="0" algn="ctr">
                        <a:lnSpc>
                          <a:spcPct val="115000"/>
                        </a:lnSpc>
                        <a:spcBef>
                          <a:spcPts val="0"/>
                        </a:spcBef>
                        <a:spcAft>
                          <a:spcPts val="0"/>
                        </a:spcAft>
                      </a:pPr>
                      <a:r>
                        <a:rPr lang="en-US" sz="1100" b="1" dirty="0">
                          <a:solidFill>
                            <a:sysClr val="windowText" lastClr="000000"/>
                          </a:solidFill>
                          <a:effectLst/>
                          <a:latin typeface="+mj-lt"/>
                        </a:rPr>
                        <a:t>Recommendation</a:t>
                      </a:r>
                      <a:endParaRPr lang="en-US" sz="11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In favor</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Opposed</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Abstained</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Absent</a:t>
                      </a:r>
                    </a:p>
                  </a:txBody>
                  <a:tcPr marL="24267" marR="24267" marT="9074" marB="9074" anchor="ctr">
                    <a:solidFill>
                      <a:schemeClr val="accent4">
                        <a:lumMod val="60000"/>
                        <a:lumOff val="40000"/>
                      </a:schemeClr>
                    </a:solidFill>
                  </a:tcPr>
                </a:tc>
                <a:extLst>
                  <a:ext uri="{0D108BD9-81ED-4DB2-BD59-A6C34878D82A}">
                    <a16:rowId xmlns="" xmlns:a16="http://schemas.microsoft.com/office/drawing/2014/main" val="10000"/>
                  </a:ext>
                </a:extLst>
              </a:tr>
              <a:tr h="1023113">
                <a:tc>
                  <a:txBody>
                    <a:bodyPr/>
                    <a:lstStyle/>
                    <a:p>
                      <a:pPr marL="58738" marR="0" indent="0" algn="l">
                        <a:lnSpc>
                          <a:spcPct val="100000"/>
                        </a:lnSpc>
                        <a:spcBef>
                          <a:spcPts val="0"/>
                        </a:spcBef>
                        <a:spcAft>
                          <a:spcPts val="0"/>
                        </a:spcAft>
                      </a:pPr>
                      <a:r>
                        <a:rPr lang="en-US" sz="1050" b="0" i="0" dirty="0">
                          <a:solidFill>
                            <a:sysClr val="windowText" lastClr="000000"/>
                          </a:solidFill>
                          <a:effectLst/>
                          <a:latin typeface="+mj-lt"/>
                          <a:ea typeface="Calibri"/>
                          <a:cs typeface="Times New Roman"/>
                        </a:rPr>
                        <a:t>The Commonwealth, in consultation with provider organizations, peer and family groups, legal advocates, other stakeholders, and academic experts in the field of evaluation of care of people with substance use disorder, should create a consistent set of required quality metrics that will be regularly, publicly reported on by every provider of care to a person civilly committed through the Section 35 process.</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chemeClr val="tx1"/>
                          </a:solidFill>
                          <a:effectLst/>
                          <a:latin typeface="+mj-lt"/>
                          <a:ea typeface="+mn-ea"/>
                          <a:cs typeface="+mn-cs"/>
                        </a:rPr>
                        <a:t>16</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chemeClr val="tx1"/>
                          </a:solidFill>
                          <a:effectLst/>
                          <a:latin typeface="+mj-lt"/>
                          <a:ea typeface="+mn-ea"/>
                          <a:cs typeface="+mn-cs"/>
                        </a:rPr>
                        <a:t>0</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chemeClr val="tx1"/>
                          </a:solidFill>
                          <a:effectLst/>
                          <a:latin typeface="+mj-lt"/>
                          <a:ea typeface="+mn-ea"/>
                          <a:cs typeface="+mn-cs"/>
                        </a:rPr>
                        <a:t>6</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chemeClr val="tx1"/>
                          </a:solidFill>
                          <a:effectLst/>
                          <a:latin typeface="+mj-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5"/>
                  </a:ext>
                </a:extLst>
              </a:tr>
              <a:tr h="852594">
                <a:tc>
                  <a:txBody>
                    <a:bodyPr/>
                    <a:lstStyle/>
                    <a:p>
                      <a:pPr marL="58738" marR="0" indent="0" algn="l" defTabSz="914400" rtl="0" eaLnBrk="1" latinLnBrk="0" hangingPunct="1">
                        <a:lnSpc>
                          <a:spcPct val="100000"/>
                        </a:lnSpc>
                        <a:spcBef>
                          <a:spcPts val="0"/>
                        </a:spcBef>
                        <a:spcAft>
                          <a:spcPts val="0"/>
                        </a:spcAft>
                      </a:pPr>
                      <a:r>
                        <a:rPr lang="en-US" sz="1050" b="0" i="0" kern="1200" dirty="0">
                          <a:solidFill>
                            <a:sysClr val="windowText" lastClr="000000"/>
                          </a:solidFill>
                          <a:effectLst/>
                          <a:latin typeface="+mj-lt"/>
                          <a:ea typeface="+mn-ea"/>
                          <a:cs typeface="+mn-cs"/>
                        </a:rPr>
                        <a:t>The Commonwealth, in consultation with provider organizations, peer and family groups, legal advocates and other stakeholders, should identify alternative pathways in addition to the current court-based process, to civilly-commit individuals for addiction treatment.</a:t>
                      </a:r>
                    </a:p>
                  </a:txBody>
                  <a:tcPr marL="24267" marR="24267" marT="9074" marB="9074" anchor="ctr">
                    <a:solidFill>
                      <a:schemeClr val="accent4">
                        <a:lumMod val="20000"/>
                        <a:lumOff val="80000"/>
                      </a:schemeClr>
                    </a:solidFill>
                  </a:tcPr>
                </a:tc>
                <a:tc>
                  <a:txBody>
                    <a:bodyPr/>
                    <a:lstStyle/>
                    <a:p>
                      <a:pPr algn="ctr"/>
                      <a:r>
                        <a:rPr lang="en-US" sz="1050" kern="1200" dirty="0">
                          <a:solidFill>
                            <a:schemeClr val="tx1"/>
                          </a:solidFill>
                          <a:latin typeface="+mn-lt"/>
                          <a:ea typeface="+mn-ea"/>
                          <a:cs typeface="+mn-cs"/>
                        </a:rPr>
                        <a:t>14</a:t>
                      </a:r>
                    </a:p>
                  </a:txBody>
                  <a:tcPr marL="24267" marR="24267" marT="9074" marB="15193" anchor="ctr">
                    <a:solidFill>
                      <a:schemeClr val="accent4">
                        <a:lumMod val="20000"/>
                        <a:lumOff val="80000"/>
                      </a:schemeClr>
                    </a:solidFill>
                  </a:tcPr>
                </a:tc>
                <a:tc>
                  <a:txBody>
                    <a:bodyPr/>
                    <a:lstStyle/>
                    <a:p>
                      <a:pPr algn="ctr"/>
                      <a:r>
                        <a:rPr lang="en-US" sz="1050" dirty="0"/>
                        <a:t>4</a:t>
                      </a:r>
                    </a:p>
                  </a:txBody>
                  <a:tcPr marL="24267" marR="24267" marT="9074" marB="15193" anchor="ctr">
                    <a:solidFill>
                      <a:schemeClr val="accent4">
                        <a:lumMod val="20000"/>
                        <a:lumOff val="80000"/>
                      </a:schemeClr>
                    </a:solidFill>
                  </a:tcPr>
                </a:tc>
                <a:tc>
                  <a:txBody>
                    <a:bodyPr/>
                    <a:lstStyle/>
                    <a:p>
                      <a:pPr algn="ctr"/>
                      <a:r>
                        <a:rPr lang="en-US" sz="1050" dirty="0"/>
                        <a:t>4</a:t>
                      </a:r>
                    </a:p>
                  </a:txBody>
                  <a:tcPr marL="24267" marR="24267" marT="9074" marB="15193"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1"/>
                  </a:ext>
                </a:extLst>
              </a:tr>
              <a:tr h="1023113">
                <a:tc>
                  <a:txBody>
                    <a:bodyPr/>
                    <a:lstStyle/>
                    <a:p>
                      <a:pPr marL="0" marR="0">
                        <a:lnSpc>
                          <a:spcPct val="100000"/>
                        </a:lnSpc>
                        <a:spcBef>
                          <a:spcPts val="0"/>
                        </a:spcBef>
                        <a:spcAft>
                          <a:spcPts val="0"/>
                        </a:spcAft>
                        <a:tabLst>
                          <a:tab pos="2070100" algn="l"/>
                        </a:tabLst>
                      </a:pPr>
                      <a:r>
                        <a:rPr lang="en-US" sz="1050" b="0" i="0" kern="1200" dirty="0">
                          <a:solidFill>
                            <a:sysClr val="windowText" lastClr="000000"/>
                          </a:solidFill>
                          <a:effectLst/>
                          <a:latin typeface="+mj-lt"/>
                          <a:ea typeface="Calibri"/>
                          <a:cs typeface="Times New Roman"/>
                        </a:rPr>
                        <a:t>The Commonwealth should prohibit civilly-committed men from receiving treatment for addictions at any criminal justice facility, provided that the Commonwealth fund and/or procure vendor or state-operated beds in Western Massachusetts and other parts of the Commonwealth to offset on a one-to-one basis diminished bed capacity resulting from the prohibition on placing individuals in criminal justice settings. </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chemeClr val="tx1"/>
                          </a:solidFill>
                          <a:effectLst/>
                          <a:latin typeface="+mj-lt"/>
                          <a:ea typeface="+mn-ea"/>
                          <a:cs typeface="+mn-cs"/>
                        </a:rPr>
                        <a:t>13</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chemeClr val="tx1"/>
                          </a:solidFill>
                          <a:effectLst/>
                          <a:latin typeface="+mj-lt"/>
                          <a:ea typeface="+mn-ea"/>
                          <a:cs typeface="+mn-cs"/>
                        </a:rPr>
                        <a:t>1</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chemeClr val="tx1"/>
                          </a:solidFill>
                          <a:effectLst/>
                          <a:latin typeface="+mj-lt"/>
                          <a:ea typeface="+mn-ea"/>
                          <a:cs typeface="+mn-cs"/>
                        </a:rPr>
                        <a:t>8</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2"/>
                  </a:ext>
                </a:extLst>
              </a:tr>
              <a:tr h="511557">
                <a:tc>
                  <a:txBody>
                    <a:bodyPr/>
                    <a:lstStyle/>
                    <a:p>
                      <a:pPr marL="0" marR="0">
                        <a:lnSpc>
                          <a:spcPct val="100000"/>
                        </a:lnSpc>
                        <a:spcBef>
                          <a:spcPts val="0"/>
                        </a:spcBef>
                        <a:spcAft>
                          <a:spcPts val="0"/>
                        </a:spcAft>
                      </a:pPr>
                      <a:r>
                        <a:rPr lang="en-US" sz="1050" b="0" i="0" kern="1200" dirty="0">
                          <a:solidFill>
                            <a:sysClr val="windowText" lastClr="000000"/>
                          </a:solidFill>
                          <a:effectLst/>
                          <a:latin typeface="+mj-lt"/>
                          <a:ea typeface="Calibri"/>
                          <a:cs typeface="Times New Roman"/>
                        </a:rPr>
                        <a:t>If restraints are needed, they should be humane, and training should be provided to staff on proper usage.</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chemeClr val="tx1"/>
                          </a:solidFill>
                          <a:effectLst/>
                          <a:latin typeface="+mj-lt"/>
                          <a:ea typeface="+mn-ea"/>
                          <a:cs typeface="+mn-cs"/>
                        </a:rPr>
                        <a:t>12</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chemeClr val="tx1"/>
                          </a:solidFill>
                          <a:effectLst/>
                          <a:latin typeface="+mj-lt"/>
                          <a:ea typeface="+mn-ea"/>
                          <a:cs typeface="+mn-cs"/>
                        </a:rPr>
                        <a:t>0</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chemeClr val="tx1"/>
                          </a:solidFill>
                          <a:effectLst/>
                          <a:latin typeface="+mj-lt"/>
                          <a:ea typeface="+mn-ea"/>
                          <a:cs typeface="+mn-cs"/>
                        </a:rPr>
                        <a:t>10</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3"/>
                  </a:ext>
                </a:extLst>
              </a:tr>
              <a:tr h="852594">
                <a:tc>
                  <a:txBody>
                    <a:bodyPr/>
                    <a:lstStyle/>
                    <a:p>
                      <a:pPr marL="0" marR="0">
                        <a:lnSpc>
                          <a:spcPct val="100000"/>
                        </a:lnSpc>
                        <a:spcBef>
                          <a:spcPts val="0"/>
                        </a:spcBef>
                        <a:spcAft>
                          <a:spcPts val="0"/>
                        </a:spcAft>
                      </a:pPr>
                      <a:r>
                        <a:rPr lang="en-US" sz="1050" b="0" i="0" kern="1200" dirty="0">
                          <a:solidFill>
                            <a:sysClr val="windowText" lastClr="000000"/>
                          </a:solidFill>
                          <a:effectLst/>
                          <a:latin typeface="+mj-lt"/>
                          <a:ea typeface="Calibri"/>
                          <a:cs typeface="Times New Roman"/>
                        </a:rPr>
                        <a:t>The Legislature, in conjunction with EOHHS and in consultation with stakeholders, should (1) conduct an analysis of the benefits of, and any barriers to, creating a Section 35 process that models the Section 12 process found in </a:t>
                      </a:r>
                      <a:r>
                        <a:rPr lang="en-US" sz="1050" b="0" i="0" kern="1200" dirty="0" err="1">
                          <a:solidFill>
                            <a:sysClr val="windowText" lastClr="000000"/>
                          </a:solidFill>
                          <a:effectLst/>
                          <a:latin typeface="+mj-lt"/>
                          <a:ea typeface="Calibri"/>
                          <a:cs typeface="Times New Roman"/>
                        </a:rPr>
                        <a:t>MGL</a:t>
                      </a:r>
                      <a:r>
                        <a:rPr lang="en-US" sz="1050" b="0" i="0" kern="1200" dirty="0">
                          <a:solidFill>
                            <a:sysClr val="windowText" lastClr="000000"/>
                          </a:solidFill>
                          <a:effectLst/>
                          <a:latin typeface="+mj-lt"/>
                          <a:ea typeface="Calibri"/>
                          <a:cs typeface="Times New Roman"/>
                        </a:rPr>
                        <a:t> Chapter 123, and (2) develop and file legislation to implement this change.</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12</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ysClr val="windowText" lastClr="000000"/>
                          </a:solidFill>
                          <a:effectLst/>
                          <a:latin typeface="+mj-lt"/>
                          <a:ea typeface="+mn-ea"/>
                          <a:cs typeface="+mn-cs"/>
                        </a:rPr>
                        <a:t>5</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ysClr val="windowText" lastClr="000000"/>
                          </a:solidFill>
                          <a:effectLst/>
                          <a:latin typeface="+mj-lt"/>
                          <a:ea typeface="+mn-ea"/>
                          <a:cs typeface="+mn-cs"/>
                        </a:rPr>
                        <a:t>5</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ysClr val="windowText" lastClr="000000"/>
                          </a:solidFill>
                          <a:effectLst/>
                          <a:latin typeface="+mj-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4"/>
                  </a:ext>
                </a:extLst>
              </a:tr>
            </a:tbl>
          </a:graphicData>
        </a:graphic>
      </p:graphicFrame>
      <p:sp>
        <p:nvSpPr>
          <p:cNvPr id="5"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7</a:t>
            </a:fld>
            <a:endParaRPr lang="en-US" dirty="0">
              <a:latin typeface="+mj-lt"/>
            </a:endParaRPr>
          </a:p>
        </p:txBody>
      </p:sp>
    </p:spTree>
    <p:extLst>
      <p:ext uri="{BB962C8B-B14F-4D97-AF65-F5344CB8AC3E}">
        <p14:creationId xmlns:p14="http://schemas.microsoft.com/office/powerpoint/2010/main" val="40134178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90"/>
          <a:stretch/>
        </p:blipFill>
        <p:spPr>
          <a:xfrm>
            <a:off x="457200" y="990601"/>
            <a:ext cx="3872629" cy="4939747"/>
          </a:xfrm>
          <a:prstGeom prst="rect">
            <a:avLst/>
          </a:prstGeom>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pic>
        <p:nvPicPr>
          <p:cNvPr id="1026" name="Picture 2" descr="S:\Boards and Commissions - Baker\! Boards and Commissions\Section 35 Commission\Report\Members' feedback 6-17\Friedman 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90601"/>
            <a:ext cx="3808176" cy="4939748"/>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70</a:t>
            </a:fld>
            <a:endParaRPr lang="en-US" dirty="0">
              <a:latin typeface="+mj-lt"/>
            </a:endParaRPr>
          </a:p>
        </p:txBody>
      </p:sp>
    </p:spTree>
    <p:extLst>
      <p:ext uri="{BB962C8B-B14F-4D97-AF65-F5344CB8AC3E}">
        <p14:creationId xmlns:p14="http://schemas.microsoft.com/office/powerpoint/2010/main" val="19562571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Boards and Commissions - Baker\! Boards and Commissions\Section 35 Commission\Report\Members' feedback 6-17\Green 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1"/>
            <a:ext cx="3810000" cy="49486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pic>
        <p:nvPicPr>
          <p:cNvPr id="2051" name="Picture 3" descr="S:\Boards and Commissions - Baker\! Boards and Commissions\Section 35 Commission\Report\Members' feedback 6-17\Green p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90600"/>
            <a:ext cx="3814002" cy="49397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1                                                                                                           Page 2</a:t>
            </a:r>
          </a:p>
        </p:txBody>
      </p:sp>
      <p:sp>
        <p:nvSpPr>
          <p:cNvPr id="10"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71</a:t>
            </a:fld>
            <a:endParaRPr lang="en-US" dirty="0">
              <a:latin typeface="+mj-lt"/>
            </a:endParaRPr>
          </a:p>
        </p:txBody>
      </p:sp>
    </p:spTree>
    <p:extLst>
      <p:ext uri="{BB962C8B-B14F-4D97-AF65-F5344CB8AC3E}">
        <p14:creationId xmlns:p14="http://schemas.microsoft.com/office/powerpoint/2010/main" val="6856374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Boards and Commissions - Baker\! Boards and Commissions\Section 35 Commission\Report\Members' feedback 6-17\Green p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68" y="990599"/>
            <a:ext cx="3813332" cy="49486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sp>
        <p:nvSpPr>
          <p:cNvPr id="9" name="TextBox 8"/>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3                                                                                                           Page 1</a:t>
            </a:r>
          </a:p>
        </p:txBody>
      </p:sp>
      <p:pic>
        <p:nvPicPr>
          <p:cNvPr id="10" name="Picture 2" descr="S:\Boards and Commissions - Baker\! Boards and Commissions\Section 35 Commission\Report\Members' feedback 6-17\Hovey 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90600"/>
            <a:ext cx="3822034" cy="493974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72</a:t>
            </a:fld>
            <a:endParaRPr lang="en-US" dirty="0">
              <a:latin typeface="+mj-lt"/>
            </a:endParaRPr>
          </a:p>
        </p:txBody>
      </p:sp>
    </p:spTree>
    <p:extLst>
      <p:ext uri="{BB962C8B-B14F-4D97-AF65-F5344CB8AC3E}">
        <p14:creationId xmlns:p14="http://schemas.microsoft.com/office/powerpoint/2010/main" val="20575296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2                                                                                                           Page 3</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pic>
        <p:nvPicPr>
          <p:cNvPr id="2051" name="Picture 3" descr="S:\Boards and Commissions - Baker\! Boards and Commissions\Section 35 Commission\Report\Members' feedback 6-17\Hovey 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40" y="990600"/>
            <a:ext cx="3829260" cy="49397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Boards and Commissions - Baker\! Boards and Commissions\Section 35 Commission\Report\Members' feedback 6-17\Hovey p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8991" y="990600"/>
            <a:ext cx="3884009" cy="493974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73</a:t>
            </a:fld>
            <a:endParaRPr lang="en-US" dirty="0">
              <a:latin typeface="+mj-lt"/>
            </a:endParaRPr>
          </a:p>
        </p:txBody>
      </p:sp>
    </p:spTree>
    <p:extLst>
      <p:ext uri="{BB962C8B-B14F-4D97-AF65-F5344CB8AC3E}">
        <p14:creationId xmlns:p14="http://schemas.microsoft.com/office/powerpoint/2010/main" val="3676004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4                                                                                                           Page 5</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pic>
        <p:nvPicPr>
          <p:cNvPr id="3075" name="Picture 3" descr="S:\Boards and Commissions - Baker\! Boards and Commissions\Section 35 Commission\Report\Members' feedback 6-17\Hovey p4.PNG"/>
          <p:cNvPicPr>
            <a:picLocks noChangeAspect="1" noChangeArrowheads="1"/>
          </p:cNvPicPr>
          <p:nvPr/>
        </p:nvPicPr>
        <p:blipFill rotWithShape="1">
          <a:blip r:embed="rId3">
            <a:extLst>
              <a:ext uri="{28A0092B-C50C-407E-A947-70E740481C1C}">
                <a14:useLocalDpi xmlns:a14="http://schemas.microsoft.com/office/drawing/2010/main" val="0"/>
              </a:ext>
            </a:extLst>
          </a:blip>
          <a:srcRect r="2010"/>
          <a:stretch/>
        </p:blipFill>
        <p:spPr bwMode="auto">
          <a:xfrm>
            <a:off x="457200" y="990599"/>
            <a:ext cx="3848100" cy="49397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S:\Boards and Commissions - Baker\! Boards and Commissions\Section 35 Commission\Report\Members' feedback 6-17\Hovey p5.PNG"/>
          <p:cNvPicPr>
            <a:picLocks noChangeAspect="1" noChangeArrowheads="1"/>
          </p:cNvPicPr>
          <p:nvPr/>
        </p:nvPicPr>
        <p:blipFill rotWithShape="1">
          <a:blip r:embed="rId4">
            <a:extLst>
              <a:ext uri="{28A0092B-C50C-407E-A947-70E740481C1C}">
                <a14:useLocalDpi xmlns:a14="http://schemas.microsoft.com/office/drawing/2010/main" val="0"/>
              </a:ext>
            </a:extLst>
          </a:blip>
          <a:srcRect r="2279"/>
          <a:stretch/>
        </p:blipFill>
        <p:spPr bwMode="auto">
          <a:xfrm>
            <a:off x="4876800" y="990599"/>
            <a:ext cx="3880572" cy="493974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74</a:t>
            </a:fld>
            <a:endParaRPr lang="en-US" dirty="0">
              <a:latin typeface="+mj-lt"/>
            </a:endParaRPr>
          </a:p>
        </p:txBody>
      </p:sp>
    </p:spTree>
    <p:extLst>
      <p:ext uri="{BB962C8B-B14F-4D97-AF65-F5344CB8AC3E}">
        <p14:creationId xmlns:p14="http://schemas.microsoft.com/office/powerpoint/2010/main" val="20530484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6                                                                                                           </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pic>
        <p:nvPicPr>
          <p:cNvPr id="4100" name="Picture 4" descr="S:\Boards and Commissions - Baker\! Boards and Commissions\Section 35 Commission\Report\Members' feedback 6-17\Hovey p6.PNG"/>
          <p:cNvPicPr>
            <a:picLocks noChangeAspect="1" noChangeArrowheads="1"/>
          </p:cNvPicPr>
          <p:nvPr/>
        </p:nvPicPr>
        <p:blipFill rotWithShape="1">
          <a:blip r:embed="rId3">
            <a:extLst>
              <a:ext uri="{28A0092B-C50C-407E-A947-70E740481C1C}">
                <a14:useLocalDpi xmlns:a14="http://schemas.microsoft.com/office/drawing/2010/main" val="0"/>
              </a:ext>
            </a:extLst>
          </a:blip>
          <a:srcRect r="2001"/>
          <a:stretch/>
        </p:blipFill>
        <p:spPr bwMode="auto">
          <a:xfrm>
            <a:off x="533400" y="990600"/>
            <a:ext cx="3730726" cy="49397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1"/>
            <a:ext cx="3796784" cy="4920158"/>
          </a:xfrm>
          <a:prstGeom prst="rect">
            <a:avLst/>
          </a:prstGeom>
        </p:spPr>
      </p:pic>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75</a:t>
            </a:fld>
            <a:endParaRPr lang="en-US" dirty="0">
              <a:latin typeface="+mj-lt"/>
            </a:endParaRPr>
          </a:p>
        </p:txBody>
      </p:sp>
    </p:spTree>
    <p:extLst>
      <p:ext uri="{BB962C8B-B14F-4D97-AF65-F5344CB8AC3E}">
        <p14:creationId xmlns:p14="http://schemas.microsoft.com/office/powerpoint/2010/main" val="546284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Boards and Commissions - Baker\! Boards and Commissions\Section 35 Commission\Report\Members' feedback 6-17\Larsen 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90600"/>
            <a:ext cx="3846299" cy="49397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1                                                                                                           Page 2</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pic>
        <p:nvPicPr>
          <p:cNvPr id="12" name="Picture 2" descr="S:\Boards and Commissions - Baker\! Boards and Commissions\Section 35 Commission\Report\Members' feedback 6-17\Larsen 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74" y="990601"/>
            <a:ext cx="3825026" cy="4939748"/>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76</a:t>
            </a:fld>
            <a:endParaRPr lang="en-US" dirty="0">
              <a:latin typeface="+mj-lt"/>
            </a:endParaRPr>
          </a:p>
        </p:txBody>
      </p:sp>
    </p:spTree>
    <p:extLst>
      <p:ext uri="{BB962C8B-B14F-4D97-AF65-F5344CB8AC3E}">
        <p14:creationId xmlns:p14="http://schemas.microsoft.com/office/powerpoint/2010/main" val="38657478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Boards and Commissions - Baker\! Boards and Commissions\Section 35 Commission\Report\Members' feedback 6-17\Larsen p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90600"/>
            <a:ext cx="3924884" cy="49397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3                                                                                                           Page 4</a:t>
            </a:r>
          </a:p>
        </p:txBody>
      </p:sp>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pic>
        <p:nvPicPr>
          <p:cNvPr id="11" name="Picture 3" descr="S:\Boards and Commissions - Baker\! Boards and Commissions\Section 35 Commission\Report\Members' feedback 6-17\Larsen p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3901226" cy="4951556"/>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77</a:t>
            </a:fld>
            <a:endParaRPr lang="en-US" dirty="0">
              <a:latin typeface="+mj-lt"/>
            </a:endParaRPr>
          </a:p>
        </p:txBody>
      </p:sp>
    </p:spTree>
    <p:extLst>
      <p:ext uri="{BB962C8B-B14F-4D97-AF65-F5344CB8AC3E}">
        <p14:creationId xmlns:p14="http://schemas.microsoft.com/office/powerpoint/2010/main" val="15604717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pic>
        <p:nvPicPr>
          <p:cNvPr id="10" name="Picture 3" descr="S:\Boards and Commissions - Baker\! Boards and Commissions\Section 35 Commission\Report\Members' feedback 6-17\Larsen p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965777" cy="4951556"/>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78</a:t>
            </a:fld>
            <a:endParaRPr lang="en-US" dirty="0">
              <a:latin typeface="+mj-lt"/>
            </a:endParaRPr>
          </a:p>
        </p:txBody>
      </p:sp>
      <p:sp>
        <p:nvSpPr>
          <p:cNvPr id="11" name="TextBox 10"/>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5                                                                                                           </a:t>
            </a:r>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1</a:t>
            </a:r>
            <a:endParaRPr lang="en-US" sz="1100" dirty="0">
              <a:solidFill>
                <a:schemeClr val="bg1"/>
              </a:solidFill>
              <a:latin typeface="Gill Sans MT" panose="020B0502020104020203"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587" y="990600"/>
            <a:ext cx="3825213" cy="4951556"/>
          </a:xfrm>
          <a:prstGeom prst="rect">
            <a:avLst/>
          </a:prstGeom>
        </p:spPr>
      </p:pic>
    </p:spTree>
    <p:extLst>
      <p:ext uri="{BB962C8B-B14F-4D97-AF65-F5344CB8AC3E}">
        <p14:creationId xmlns:p14="http://schemas.microsoft.com/office/powerpoint/2010/main" val="27550757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79</a:t>
            </a:fld>
            <a:endParaRPr lang="en-US" dirty="0">
              <a:latin typeface="+mj-lt"/>
            </a:endParaRPr>
          </a:p>
        </p:txBody>
      </p:sp>
      <p:sp>
        <p:nvSpPr>
          <p:cNvPr id="11" name="TextBox 10"/>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2                                                                                                           </a:t>
            </a:r>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3</a:t>
            </a:r>
            <a:endParaRPr lang="en-US" sz="1100" dirty="0">
              <a:solidFill>
                <a:schemeClr val="bg1"/>
              </a:solidFill>
              <a:latin typeface="Gill Sans MT" panose="020B0502020104020203"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449" y="990600"/>
            <a:ext cx="3819351" cy="49510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990600"/>
            <a:ext cx="3859140" cy="4951556"/>
          </a:xfrm>
          <a:prstGeom prst="rect">
            <a:avLst/>
          </a:prstGeom>
        </p:spPr>
      </p:pic>
    </p:spTree>
    <p:extLst>
      <p:ext uri="{BB962C8B-B14F-4D97-AF65-F5344CB8AC3E}">
        <p14:creationId xmlns:p14="http://schemas.microsoft.com/office/powerpoint/2010/main" val="871127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500" b="1" dirty="0">
                <a:solidFill>
                  <a:schemeClr val="bg1"/>
                </a:solidFill>
                <a:latin typeface="Gill Sans MT" panose="020B0502020104020203" pitchFamily="34" charset="0"/>
              </a:rPr>
              <a:t>Recommendations Proposed by Individual Members and Voted on June 27, 2019 (cont.)</a:t>
            </a:r>
          </a:p>
        </p:txBody>
      </p:sp>
      <p:graphicFrame>
        <p:nvGraphicFramePr>
          <p:cNvPr id="6" name="Table 5"/>
          <p:cNvGraphicFramePr>
            <a:graphicFrameLocks noGrp="1"/>
          </p:cNvGraphicFramePr>
          <p:nvPr>
            <p:extLst>
              <p:ext uri="{D42A27DB-BD31-4B8C-83A1-F6EECF244321}">
                <p14:modId xmlns:p14="http://schemas.microsoft.com/office/powerpoint/2010/main" val="4233498247"/>
              </p:ext>
            </p:extLst>
          </p:nvPr>
        </p:nvGraphicFramePr>
        <p:xfrm>
          <a:off x="381000" y="990600"/>
          <a:ext cx="8381999" cy="3456737"/>
        </p:xfrm>
        <a:graphic>
          <a:graphicData uri="http://schemas.openxmlformats.org/drawingml/2006/table">
            <a:tbl>
              <a:tblPr firstRow="1" firstCol="1" bandRow="1">
                <a:tableStyleId>{5940675A-B579-460E-94D1-54222C63F5DA}</a:tableStyleId>
              </a:tblPr>
              <a:tblGrid>
                <a:gridCol w="4873255">
                  <a:extLst>
                    <a:ext uri="{9D8B030D-6E8A-4147-A177-3AD203B41FA5}">
                      <a16:colId xmlns="" xmlns:a16="http://schemas.microsoft.com/office/drawing/2014/main" val="20000"/>
                    </a:ext>
                  </a:extLst>
                </a:gridCol>
                <a:gridCol w="877186">
                  <a:extLst>
                    <a:ext uri="{9D8B030D-6E8A-4147-A177-3AD203B41FA5}">
                      <a16:colId xmlns="" xmlns:a16="http://schemas.microsoft.com/office/drawing/2014/main" val="20002"/>
                    </a:ext>
                  </a:extLst>
                </a:gridCol>
                <a:gridCol w="877186">
                  <a:extLst>
                    <a:ext uri="{9D8B030D-6E8A-4147-A177-3AD203B41FA5}">
                      <a16:colId xmlns="" xmlns:a16="http://schemas.microsoft.com/office/drawing/2014/main" val="20003"/>
                    </a:ext>
                  </a:extLst>
                </a:gridCol>
                <a:gridCol w="877186">
                  <a:extLst>
                    <a:ext uri="{9D8B030D-6E8A-4147-A177-3AD203B41FA5}">
                      <a16:colId xmlns="" xmlns:a16="http://schemas.microsoft.com/office/drawing/2014/main" val="20004"/>
                    </a:ext>
                  </a:extLst>
                </a:gridCol>
                <a:gridCol w="877186">
                  <a:extLst>
                    <a:ext uri="{9D8B030D-6E8A-4147-A177-3AD203B41FA5}">
                      <a16:colId xmlns="" xmlns:a16="http://schemas.microsoft.com/office/drawing/2014/main" val="20005"/>
                    </a:ext>
                  </a:extLst>
                </a:gridCol>
              </a:tblGrid>
              <a:tr h="347777">
                <a:tc>
                  <a:txBody>
                    <a:bodyPr/>
                    <a:lstStyle/>
                    <a:p>
                      <a:pPr marL="0" marR="0" algn="ctr">
                        <a:lnSpc>
                          <a:spcPct val="115000"/>
                        </a:lnSpc>
                        <a:spcBef>
                          <a:spcPts val="0"/>
                        </a:spcBef>
                        <a:spcAft>
                          <a:spcPts val="0"/>
                        </a:spcAft>
                      </a:pPr>
                      <a:r>
                        <a:rPr lang="en-US" sz="1100" b="1" dirty="0">
                          <a:solidFill>
                            <a:sysClr val="windowText" lastClr="000000"/>
                          </a:solidFill>
                          <a:effectLst/>
                          <a:latin typeface="+mj-lt"/>
                        </a:rPr>
                        <a:t>Recommendation</a:t>
                      </a:r>
                      <a:endParaRPr lang="en-US" sz="11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In favor</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Opposed</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Abstained</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Absent</a:t>
                      </a:r>
                    </a:p>
                  </a:txBody>
                  <a:tcPr marL="24267" marR="24267" marT="9074" marB="9074" anchor="ctr">
                    <a:solidFill>
                      <a:schemeClr val="accent4">
                        <a:lumMod val="60000"/>
                        <a:lumOff val="40000"/>
                      </a:schemeClr>
                    </a:solidFill>
                  </a:tcPr>
                </a:tc>
                <a:extLst>
                  <a:ext uri="{0D108BD9-81ED-4DB2-BD59-A6C34878D82A}">
                    <a16:rowId xmlns="" xmlns:a16="http://schemas.microsoft.com/office/drawing/2014/main" val="10000"/>
                  </a:ext>
                </a:extLst>
              </a:tr>
              <a:tr h="548640">
                <a:tc>
                  <a:txBody>
                    <a:bodyPr/>
                    <a:lstStyle/>
                    <a:p>
                      <a:pPr marL="0" marR="0">
                        <a:lnSpc>
                          <a:spcPct val="100000"/>
                        </a:lnSpc>
                        <a:spcBef>
                          <a:spcPts val="0"/>
                        </a:spcBef>
                        <a:spcAft>
                          <a:spcPts val="0"/>
                        </a:spcAft>
                      </a:pPr>
                      <a:r>
                        <a:rPr lang="en-US" sz="1050" kern="1200" dirty="0">
                          <a:solidFill>
                            <a:schemeClr val="tx1"/>
                          </a:solidFill>
                          <a:latin typeface="+mn-lt"/>
                          <a:ea typeface="+mn-ea"/>
                          <a:cs typeface="+mn-cs"/>
                        </a:rPr>
                        <a:t>The Commission should oppose a 72-hour involuntary civil commitment for substance use disorder without judicial involvement.</a:t>
                      </a:r>
                    </a:p>
                  </a:txBody>
                  <a:tcPr marL="68580" marR="68580" marT="0" marB="0" anchor="ctr">
                    <a:solidFill>
                      <a:schemeClr val="accent4">
                        <a:lumMod val="20000"/>
                        <a:lumOff val="80000"/>
                      </a:schemeClr>
                    </a:solidFill>
                  </a:tcPr>
                </a:tc>
                <a:tc>
                  <a:txBody>
                    <a:bodyPr/>
                    <a:lstStyle/>
                    <a:p>
                      <a:pPr marL="0" marR="0" algn="ctr">
                        <a:lnSpc>
                          <a:spcPct val="115000"/>
                        </a:lnSpc>
                        <a:spcBef>
                          <a:spcPts val="0"/>
                        </a:spcBef>
                        <a:spcAft>
                          <a:spcPts val="0"/>
                        </a:spcAft>
                      </a:pPr>
                      <a:r>
                        <a:rPr lang="en-US" sz="1050" kern="1200" dirty="0">
                          <a:solidFill>
                            <a:schemeClr val="tx1"/>
                          </a:solidFill>
                          <a:latin typeface="+mn-lt"/>
                          <a:ea typeface="+mn-ea"/>
                          <a:cs typeface="+mn-cs"/>
                        </a:rPr>
                        <a:t> 11</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2</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9</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ysClr val="windowText" lastClr="000000"/>
                          </a:solidFill>
                          <a:effectLst/>
                          <a:latin typeface="+mj-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4"/>
                  </a:ext>
                </a:extLst>
              </a:tr>
              <a:tr h="1097280">
                <a:tc>
                  <a:txBody>
                    <a:bodyPr/>
                    <a:lstStyle/>
                    <a:p>
                      <a:pPr>
                        <a:lnSpc>
                          <a:spcPct val="100000"/>
                        </a:lnSpc>
                      </a:pPr>
                      <a:r>
                        <a:rPr lang="en-US" sz="1050" kern="1200" dirty="0">
                          <a:solidFill>
                            <a:schemeClr val="tx1"/>
                          </a:solidFill>
                          <a:latin typeface="+mn-lt"/>
                          <a:ea typeface="+mn-ea"/>
                          <a:cs typeface="+mn-cs"/>
                        </a:rPr>
                        <a:t>The use of Section 35 should be statutorily narrowed in two ways: (1) Section 35 should not be used for voluntary commitments; (2) Even for involuntary commitments Section 35 should be rewritten so that it is available only in cases in which it is clear that the subject individual is in danger of causing severe immediate harm to self or others or loss of life above and beyond the harms that are routinely attendant upon the abuse of substances, such as death by overdose.</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9</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12</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1"/>
                  </a:ext>
                </a:extLst>
              </a:tr>
              <a:tr h="548640">
                <a:tc>
                  <a:txBody>
                    <a:bodyPr/>
                    <a:lstStyle/>
                    <a:p>
                      <a:pPr marL="0" marR="0">
                        <a:lnSpc>
                          <a:spcPct val="100000"/>
                        </a:lnSpc>
                        <a:spcBef>
                          <a:spcPts val="0"/>
                        </a:spcBef>
                        <a:spcAft>
                          <a:spcPts val="0"/>
                        </a:spcAft>
                      </a:pPr>
                      <a:r>
                        <a:rPr lang="en-US" sz="1050" kern="1200" dirty="0">
                          <a:solidFill>
                            <a:schemeClr val="tx1"/>
                          </a:solidFill>
                          <a:latin typeface="+mn-lt"/>
                          <a:ea typeface="+mn-ea"/>
                          <a:cs typeface="+mn-cs"/>
                        </a:rPr>
                        <a:t>The Section 35 process should be amended to provide adequate time for the presentation of independent medical testimony by the respondent.</a:t>
                      </a:r>
                    </a:p>
                  </a:txBody>
                  <a:tcPr marL="68580" marR="68580" marT="0" marB="0" anchor="ctr">
                    <a:solidFill>
                      <a:schemeClr val="accent4">
                        <a:lumMod val="20000"/>
                        <a:lumOff val="80000"/>
                      </a:schemeClr>
                    </a:solidFill>
                  </a:tcPr>
                </a:tc>
                <a:tc>
                  <a:txBody>
                    <a:bodyPr/>
                    <a:lstStyle/>
                    <a:p>
                      <a:pPr marL="0" marR="0" algn="ctr">
                        <a:lnSpc>
                          <a:spcPct val="115000"/>
                        </a:lnSpc>
                        <a:spcBef>
                          <a:spcPts val="0"/>
                        </a:spcBef>
                        <a:spcAft>
                          <a:spcPts val="0"/>
                        </a:spcAft>
                      </a:pPr>
                      <a:r>
                        <a:rPr lang="en-US" sz="1050" kern="1200" dirty="0">
                          <a:solidFill>
                            <a:schemeClr val="tx1"/>
                          </a:solidFill>
                          <a:latin typeface="+mn-lt"/>
                          <a:ea typeface="+mn-ea"/>
                          <a:cs typeface="+mn-cs"/>
                        </a:rPr>
                        <a:t>8</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13</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2"/>
                  </a:ext>
                </a:extLst>
              </a:tr>
              <a:tr h="914400">
                <a:tc>
                  <a:txBody>
                    <a:bodyPr/>
                    <a:lstStyle/>
                    <a:p>
                      <a:pPr marL="0" marR="0">
                        <a:lnSpc>
                          <a:spcPct val="100000"/>
                        </a:lnSpc>
                        <a:spcBef>
                          <a:spcPts val="0"/>
                        </a:spcBef>
                        <a:spcAft>
                          <a:spcPts val="0"/>
                        </a:spcAft>
                      </a:pPr>
                      <a:r>
                        <a:rPr lang="en-US" sz="1050" kern="1200" dirty="0">
                          <a:solidFill>
                            <a:schemeClr val="tx1"/>
                          </a:solidFill>
                          <a:latin typeface="+mn-lt"/>
                          <a:ea typeface="+mn-ea"/>
                          <a:cs typeface="+mn-cs"/>
                        </a:rPr>
                        <a:t>The Commonwealth should “commence a process with the goal to reduce and/or eliminate the use of Section 35,” as there is insufficient evidence of its efficacy to justify deprivation of individuals’ civil liberties. Demographic data suggests significant racial and ethnic disparities in the use of Section 35. </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6</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3</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13</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3"/>
                  </a:ext>
                </a:extLst>
              </a:tr>
            </a:tbl>
          </a:graphicData>
        </a:graphic>
      </p:graphicFrame>
      <p:sp>
        <p:nvSpPr>
          <p:cNvPr id="5"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8</a:t>
            </a:fld>
            <a:endParaRPr lang="en-US" dirty="0">
              <a:latin typeface="+mj-lt"/>
            </a:endParaRPr>
          </a:p>
        </p:txBody>
      </p:sp>
    </p:spTree>
    <p:extLst>
      <p:ext uri="{BB962C8B-B14F-4D97-AF65-F5344CB8AC3E}">
        <p14:creationId xmlns:p14="http://schemas.microsoft.com/office/powerpoint/2010/main" val="33120135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pic>
        <p:nvPicPr>
          <p:cNvPr id="5122" name="Picture 2" descr="S:\Boards and Commissions - Baker\! Boards and Commissions\Section 35 Commission\Report\Members' feedback 6-17\Munson 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3817279" cy="4951556"/>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80</a:t>
            </a:fld>
            <a:endParaRPr lang="en-US" dirty="0">
              <a:latin typeface="+mj-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825" y="990599"/>
            <a:ext cx="3823975" cy="4951557"/>
          </a:xfrm>
          <a:prstGeom prst="rect">
            <a:avLst/>
          </a:prstGeom>
        </p:spPr>
      </p:pic>
    </p:spTree>
    <p:extLst>
      <p:ext uri="{BB962C8B-B14F-4D97-AF65-F5344CB8AC3E}">
        <p14:creationId xmlns:p14="http://schemas.microsoft.com/office/powerpoint/2010/main" val="3844760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1"/>
            <a:ext cx="3820870" cy="4940498"/>
          </a:xfrm>
          <a:prstGeom prst="rect">
            <a:avLst/>
          </a:prstGeom>
        </p:spPr>
      </p:pic>
      <p:sp>
        <p:nvSpPr>
          <p:cNvPr id="6"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81</a:t>
            </a:fld>
            <a:endParaRPr lang="en-US" dirty="0">
              <a:latin typeface="+mj-lt"/>
            </a:endParaRPr>
          </a:p>
        </p:txBody>
      </p:sp>
      <p:pic>
        <p:nvPicPr>
          <p:cNvPr id="11" name="Picture 2" descr="S:\Boards and Commissions - Baker\! Boards and Commissions\Section 35 Commission\Report\Members' feedback 6-17\Rossman 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088" y="990600"/>
            <a:ext cx="3821712" cy="49515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33600" y="685800"/>
            <a:ext cx="5029200" cy="261610"/>
          </a:xfrm>
          <a:prstGeom prst="rect">
            <a:avLst/>
          </a:prstGeom>
          <a:noFill/>
        </p:spPr>
        <p:txBody>
          <a:bodyPr wrap="square" rtlCol="0">
            <a:spAutoFit/>
          </a:bodyPr>
          <a:lstStyle/>
          <a:p>
            <a:r>
              <a:rPr lang="en-US" sz="1100" dirty="0" smtClean="0">
                <a:solidFill>
                  <a:schemeClr val="bg1"/>
                </a:solidFill>
                <a:latin typeface="Gill Sans MT" panose="020B0502020104020203" pitchFamily="34" charset="0"/>
              </a:rPr>
              <a:t>                                                                                                                     </a:t>
            </a:r>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1</a:t>
            </a:r>
            <a:endParaRPr lang="en-US" sz="11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7644142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sp>
        <p:nvSpPr>
          <p:cNvPr id="9" name="TextBox 8"/>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2                                                                                                           </a:t>
            </a:r>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3</a:t>
            </a:r>
            <a:endParaRPr lang="en-US" sz="1100" dirty="0">
              <a:solidFill>
                <a:schemeClr val="bg1"/>
              </a:solidFill>
              <a:latin typeface="Gill Sans MT" panose="020B0502020104020203" pitchFamily="34" charset="0"/>
            </a:endParaRPr>
          </a:p>
        </p:txBody>
      </p:sp>
      <p:pic>
        <p:nvPicPr>
          <p:cNvPr id="6147" name="Picture 3" descr="S:\Boards and Commissions - Baker\! Boards and Commissions\Section 35 Commission\Report\Members' feedback 6-17\Rossman p2.PNG"/>
          <p:cNvPicPr>
            <a:picLocks noChangeAspect="1" noChangeArrowheads="1"/>
          </p:cNvPicPr>
          <p:nvPr/>
        </p:nvPicPr>
        <p:blipFill rotWithShape="1">
          <a:blip r:embed="rId3">
            <a:extLst>
              <a:ext uri="{28A0092B-C50C-407E-A947-70E740481C1C}">
                <a14:useLocalDpi xmlns:a14="http://schemas.microsoft.com/office/drawing/2010/main" val="0"/>
              </a:ext>
            </a:extLst>
          </a:blip>
          <a:srcRect r="1999"/>
          <a:stretch/>
        </p:blipFill>
        <p:spPr bwMode="auto">
          <a:xfrm>
            <a:off x="457200" y="990600"/>
            <a:ext cx="3810000" cy="4951556"/>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82</a:t>
            </a:fld>
            <a:endParaRPr lang="en-US" dirty="0">
              <a:latin typeface="+mj-lt"/>
            </a:endParaRPr>
          </a:p>
        </p:txBody>
      </p:sp>
      <p:pic>
        <p:nvPicPr>
          <p:cNvPr id="11" name="Picture 2" descr="S:\Boards and Commissions - Baker\! Boards and Commissions\Section 35 Commission\Report\Members' feedback 6-17\Rossman p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90600"/>
            <a:ext cx="3933112" cy="495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1726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sp>
        <p:nvSpPr>
          <p:cNvPr id="9" name="TextBox 8"/>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4                                                                                                           </a:t>
            </a:r>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1</a:t>
            </a:r>
            <a:endParaRPr lang="en-US" sz="1100" dirty="0">
              <a:solidFill>
                <a:schemeClr val="bg1"/>
              </a:solidFill>
              <a:latin typeface="Gill Sans MT" panose="020B0502020104020203" pitchFamily="34" charset="0"/>
            </a:endParaRPr>
          </a:p>
        </p:txBody>
      </p:sp>
      <p:pic>
        <p:nvPicPr>
          <p:cNvPr id="7171" name="Picture 3" descr="S:\Boards and Commissions - Baker\! Boards and Commissions\Section 35 Commission\Report\Members' feedback 6-17\Rossman p4.PNG"/>
          <p:cNvPicPr>
            <a:picLocks noChangeAspect="1" noChangeArrowheads="1"/>
          </p:cNvPicPr>
          <p:nvPr/>
        </p:nvPicPr>
        <p:blipFill rotWithShape="1">
          <a:blip r:embed="rId3">
            <a:extLst>
              <a:ext uri="{28A0092B-C50C-407E-A947-70E740481C1C}">
                <a14:useLocalDpi xmlns:a14="http://schemas.microsoft.com/office/drawing/2010/main" val="0"/>
              </a:ext>
            </a:extLst>
          </a:blip>
          <a:srcRect r="3294"/>
          <a:stretch/>
        </p:blipFill>
        <p:spPr bwMode="auto">
          <a:xfrm>
            <a:off x="439232" y="990600"/>
            <a:ext cx="3904168" cy="4951556"/>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83</a:t>
            </a:fld>
            <a:endParaRPr lang="en-US" dirty="0">
              <a:latin typeface="+mj-lt"/>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0"/>
            <a:ext cx="3821966" cy="4951556"/>
          </a:xfrm>
          <a:prstGeom prst="rect">
            <a:avLst/>
          </a:prstGeom>
        </p:spPr>
      </p:pic>
    </p:spTree>
    <p:extLst>
      <p:ext uri="{BB962C8B-B14F-4D97-AF65-F5344CB8AC3E}">
        <p14:creationId xmlns:p14="http://schemas.microsoft.com/office/powerpoint/2010/main" val="3426524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24461" cy="4951556"/>
          </a:xfrm>
          <a:prstGeom prst="rect">
            <a:avLst/>
          </a:prstGeom>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sp>
        <p:nvSpPr>
          <p:cNvPr id="9" name="TextBox 8"/>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2                                                                                                           </a:t>
            </a:r>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3</a:t>
            </a:r>
            <a:endParaRPr lang="en-US" sz="1100" dirty="0">
              <a:solidFill>
                <a:schemeClr val="bg1"/>
              </a:solidFill>
              <a:latin typeface="Gill Sans MT" panose="020B0502020104020203" pitchFamily="34" charset="0"/>
            </a:endParaRPr>
          </a:p>
        </p:txBody>
      </p:sp>
      <p:sp>
        <p:nvSpPr>
          <p:cNvPr id="10"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84</a:t>
            </a:fld>
            <a:endParaRPr lang="en-US" dirty="0">
              <a:latin typeface="+mj-lt"/>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0"/>
            <a:ext cx="3821966" cy="4957040"/>
          </a:xfrm>
          <a:prstGeom prst="rect">
            <a:avLst/>
          </a:prstGeom>
        </p:spPr>
      </p:pic>
    </p:spTree>
    <p:extLst>
      <p:ext uri="{BB962C8B-B14F-4D97-AF65-F5344CB8AC3E}">
        <p14:creationId xmlns:p14="http://schemas.microsoft.com/office/powerpoint/2010/main" val="11583597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26198" cy="4957040"/>
          </a:xfrm>
          <a:prstGeom prst="rect">
            <a:avLst/>
          </a:prstGeom>
        </p:spPr>
      </p:pic>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sp>
        <p:nvSpPr>
          <p:cNvPr id="9" name="TextBox 8"/>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4                                                                                                           </a:t>
            </a:r>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1</a:t>
            </a:r>
            <a:endParaRPr lang="en-US" sz="1100" dirty="0">
              <a:solidFill>
                <a:schemeClr val="bg1"/>
              </a:solidFill>
              <a:latin typeface="Gill Sans MT" panose="020B0502020104020203" pitchFamily="34" charset="0"/>
            </a:endParaRPr>
          </a:p>
        </p:txBody>
      </p:sp>
      <p:sp>
        <p:nvSpPr>
          <p:cNvPr id="10"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85</a:t>
            </a:fld>
            <a:endParaRPr lang="en-US" dirty="0">
              <a:latin typeface="+mj-lt"/>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90600"/>
            <a:ext cx="3824944" cy="4957039"/>
          </a:xfrm>
          <a:prstGeom prst="rect">
            <a:avLst/>
          </a:prstGeom>
        </p:spPr>
      </p:pic>
    </p:spTree>
    <p:extLst>
      <p:ext uri="{BB962C8B-B14F-4D97-AF65-F5344CB8AC3E}">
        <p14:creationId xmlns:p14="http://schemas.microsoft.com/office/powerpoint/2010/main" val="19926728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sp>
        <p:nvSpPr>
          <p:cNvPr id="9" name="TextBox 8"/>
          <p:cNvSpPr txBox="1"/>
          <p:nvPr/>
        </p:nvSpPr>
        <p:spPr>
          <a:xfrm>
            <a:off x="2133600" y="685800"/>
            <a:ext cx="5029200" cy="261610"/>
          </a:xfrm>
          <a:prstGeom prst="rect">
            <a:avLst/>
          </a:prstGeom>
          <a:noFill/>
        </p:spPr>
        <p:txBody>
          <a:bodyPr wrap="square" rtlCol="0">
            <a:spAutoFit/>
          </a:bodyPr>
          <a:lstStyle/>
          <a:p>
            <a:r>
              <a:rPr lang="en-US" sz="1100" dirty="0">
                <a:solidFill>
                  <a:schemeClr val="bg1"/>
                </a:solidFill>
                <a:latin typeface="Gill Sans MT" panose="020B0502020104020203" pitchFamily="34" charset="0"/>
              </a:rPr>
              <a:t>Page </a:t>
            </a:r>
            <a:r>
              <a:rPr lang="en-US" sz="1100" dirty="0" smtClean="0">
                <a:solidFill>
                  <a:schemeClr val="bg1"/>
                </a:solidFill>
                <a:latin typeface="Gill Sans MT" panose="020B0502020104020203" pitchFamily="34" charset="0"/>
              </a:rPr>
              <a:t>2                                                                                                           </a:t>
            </a:r>
            <a:endParaRPr lang="en-US" sz="1100" dirty="0">
              <a:solidFill>
                <a:schemeClr val="bg1"/>
              </a:solidFill>
              <a:latin typeface="Gill Sans MT" panose="020B0502020104020203" pitchFamily="34" charset="0"/>
            </a:endParaRPr>
          </a:p>
        </p:txBody>
      </p:sp>
      <p:sp>
        <p:nvSpPr>
          <p:cNvPr id="10"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86</a:t>
            </a:fld>
            <a:endParaRPr lang="en-US"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599"/>
            <a:ext cx="3826197" cy="4957039"/>
          </a:xfrm>
          <a:prstGeom prst="rect">
            <a:avLst/>
          </a:prstGeom>
        </p:spPr>
      </p:pic>
      <p:pic>
        <p:nvPicPr>
          <p:cNvPr id="2050" name="Picture 2" descr="S:\Boards and Commissions - Baker\! Boards and Commissions\Section 35 Commission\Report\Members' feedback 6-17\Weiner 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760" y="990601"/>
            <a:ext cx="3819040" cy="495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20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600" b="1" dirty="0">
                <a:solidFill>
                  <a:schemeClr val="bg1"/>
                </a:solidFill>
                <a:latin typeface="Gill Sans MT" panose="020B0502020104020203" pitchFamily="34" charset="0"/>
              </a:rPr>
              <a:t>Appendix K – Comments Received from Members on the Draft Report to the Legislature (cont.)</a:t>
            </a:r>
          </a:p>
        </p:txBody>
      </p:sp>
      <p:sp>
        <p:nvSpPr>
          <p:cNvPr id="8"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87</a:t>
            </a:fld>
            <a:endParaRPr lang="en-US"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3800537" cy="4951557"/>
          </a:xfrm>
          <a:prstGeom prst="rect">
            <a:avLst/>
          </a:prstGeom>
        </p:spPr>
      </p:pic>
    </p:spTree>
    <p:extLst>
      <p:ext uri="{BB962C8B-B14F-4D97-AF65-F5344CB8AC3E}">
        <p14:creationId xmlns:p14="http://schemas.microsoft.com/office/powerpoint/2010/main" val="781764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09599"/>
          </a:xfrm>
          <a:prstGeom prst="rect">
            <a:avLst/>
          </a:prstGeom>
          <a:solidFill>
            <a:schemeClr val="accent4">
              <a:lumMod val="75000"/>
            </a:schemeClr>
          </a:solidFill>
          <a:ln w="76200">
            <a:noFill/>
          </a:ln>
          <a:effectLst>
            <a:outerShdw blurRad="25400" dist="50800" dir="5400000" algn="t" rotWithShape="0">
              <a:schemeClr val="bg2">
                <a:lumMod val="50000"/>
                <a:alpha val="9000"/>
              </a:schemeClr>
            </a:outerShdw>
          </a:effectLst>
        </p:spPr>
        <p:txBody>
          <a:bodyPr wrap="square" rtlCol="0" anchor="ctr" anchorCtr="0">
            <a:noAutofit/>
          </a:bodyPr>
          <a:lstStyle/>
          <a:p>
            <a:pPr marL="171450"/>
            <a:r>
              <a:rPr lang="en-US" sz="1500" b="1" dirty="0">
                <a:solidFill>
                  <a:schemeClr val="bg1"/>
                </a:solidFill>
                <a:latin typeface="Gill Sans MT" panose="020B0502020104020203" pitchFamily="34" charset="0"/>
              </a:rPr>
              <a:t>Recommendations Proposed by Individual Members and Voted on June 27, 2019 (cont.)</a:t>
            </a:r>
          </a:p>
        </p:txBody>
      </p:sp>
      <p:graphicFrame>
        <p:nvGraphicFramePr>
          <p:cNvPr id="6" name="Table 5"/>
          <p:cNvGraphicFramePr>
            <a:graphicFrameLocks noGrp="1"/>
          </p:cNvGraphicFramePr>
          <p:nvPr>
            <p:extLst>
              <p:ext uri="{D42A27DB-BD31-4B8C-83A1-F6EECF244321}">
                <p14:modId xmlns:p14="http://schemas.microsoft.com/office/powerpoint/2010/main" val="2138160164"/>
              </p:ext>
            </p:extLst>
          </p:nvPr>
        </p:nvGraphicFramePr>
        <p:xfrm>
          <a:off x="381000" y="990600"/>
          <a:ext cx="8381999" cy="3456737"/>
        </p:xfrm>
        <a:graphic>
          <a:graphicData uri="http://schemas.openxmlformats.org/drawingml/2006/table">
            <a:tbl>
              <a:tblPr firstRow="1" firstCol="1" bandRow="1">
                <a:tableStyleId>{5940675A-B579-460E-94D1-54222C63F5DA}</a:tableStyleId>
              </a:tblPr>
              <a:tblGrid>
                <a:gridCol w="4873255">
                  <a:extLst>
                    <a:ext uri="{9D8B030D-6E8A-4147-A177-3AD203B41FA5}">
                      <a16:colId xmlns="" xmlns:a16="http://schemas.microsoft.com/office/drawing/2014/main" val="20000"/>
                    </a:ext>
                  </a:extLst>
                </a:gridCol>
                <a:gridCol w="877186">
                  <a:extLst>
                    <a:ext uri="{9D8B030D-6E8A-4147-A177-3AD203B41FA5}">
                      <a16:colId xmlns="" xmlns:a16="http://schemas.microsoft.com/office/drawing/2014/main" val="20002"/>
                    </a:ext>
                  </a:extLst>
                </a:gridCol>
                <a:gridCol w="877186">
                  <a:extLst>
                    <a:ext uri="{9D8B030D-6E8A-4147-A177-3AD203B41FA5}">
                      <a16:colId xmlns="" xmlns:a16="http://schemas.microsoft.com/office/drawing/2014/main" val="20003"/>
                    </a:ext>
                  </a:extLst>
                </a:gridCol>
                <a:gridCol w="877186">
                  <a:extLst>
                    <a:ext uri="{9D8B030D-6E8A-4147-A177-3AD203B41FA5}">
                      <a16:colId xmlns="" xmlns:a16="http://schemas.microsoft.com/office/drawing/2014/main" val="20004"/>
                    </a:ext>
                  </a:extLst>
                </a:gridCol>
                <a:gridCol w="877186">
                  <a:extLst>
                    <a:ext uri="{9D8B030D-6E8A-4147-A177-3AD203B41FA5}">
                      <a16:colId xmlns="" xmlns:a16="http://schemas.microsoft.com/office/drawing/2014/main" val="20005"/>
                    </a:ext>
                  </a:extLst>
                </a:gridCol>
              </a:tblGrid>
              <a:tr h="347777">
                <a:tc>
                  <a:txBody>
                    <a:bodyPr/>
                    <a:lstStyle/>
                    <a:p>
                      <a:pPr marL="0" marR="0" algn="ctr">
                        <a:lnSpc>
                          <a:spcPct val="115000"/>
                        </a:lnSpc>
                        <a:spcBef>
                          <a:spcPts val="0"/>
                        </a:spcBef>
                        <a:spcAft>
                          <a:spcPts val="0"/>
                        </a:spcAft>
                      </a:pPr>
                      <a:r>
                        <a:rPr lang="en-US" sz="1100" b="1" dirty="0">
                          <a:solidFill>
                            <a:sysClr val="windowText" lastClr="000000"/>
                          </a:solidFill>
                          <a:effectLst/>
                          <a:latin typeface="+mj-lt"/>
                        </a:rPr>
                        <a:t>Recommendation</a:t>
                      </a:r>
                      <a:endParaRPr lang="en-US" sz="11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In favor</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Opposed</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Abstained</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Absent</a:t>
                      </a:r>
                    </a:p>
                  </a:txBody>
                  <a:tcPr marL="24267" marR="24267" marT="9074" marB="9074" anchor="ctr">
                    <a:solidFill>
                      <a:schemeClr val="accent4">
                        <a:lumMod val="60000"/>
                        <a:lumOff val="40000"/>
                      </a:schemeClr>
                    </a:solidFill>
                  </a:tcPr>
                </a:tc>
                <a:extLst>
                  <a:ext uri="{0D108BD9-81ED-4DB2-BD59-A6C34878D82A}">
                    <a16:rowId xmlns="" xmlns:a16="http://schemas.microsoft.com/office/drawing/2014/main" val="10000"/>
                  </a:ext>
                </a:extLst>
              </a:tr>
              <a:tr h="548640">
                <a:tc>
                  <a:txBody>
                    <a:bodyPr/>
                    <a:lstStyle/>
                    <a:p>
                      <a:pPr marL="0" marR="0">
                        <a:lnSpc>
                          <a:spcPct val="100000"/>
                        </a:lnSpc>
                        <a:spcBef>
                          <a:spcPts val="0"/>
                        </a:spcBef>
                        <a:spcAft>
                          <a:spcPts val="0"/>
                        </a:spcAft>
                      </a:pPr>
                      <a:r>
                        <a:rPr lang="en-US" sz="1050" kern="1200" dirty="0">
                          <a:solidFill>
                            <a:schemeClr val="tx1"/>
                          </a:solidFill>
                          <a:latin typeface="+mn-lt"/>
                          <a:ea typeface="+mn-ea"/>
                          <a:cs typeface="+mn-cs"/>
                        </a:rPr>
                        <a:t>The Commission should oppose a 72-hour involuntary civil commitment for substance use disorder without judicial involvement.</a:t>
                      </a:r>
                    </a:p>
                  </a:txBody>
                  <a:tcPr marL="68580" marR="6858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1050" kern="1200" dirty="0">
                          <a:solidFill>
                            <a:schemeClr val="tx1"/>
                          </a:solidFill>
                          <a:latin typeface="+mn-lt"/>
                          <a:ea typeface="+mn-ea"/>
                          <a:cs typeface="+mn-cs"/>
                        </a:rPr>
                        <a:t> 11</a:t>
                      </a:r>
                    </a:p>
                  </a:txBody>
                  <a:tcPr marL="68580" marR="68580" marT="0" marB="0">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2</a:t>
                      </a:r>
                    </a:p>
                  </a:txBody>
                  <a:tcPr marL="24267" marR="24267" marT="9074" marB="9074">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9</a:t>
                      </a:r>
                    </a:p>
                  </a:txBody>
                  <a:tcPr marL="24267" marR="24267" marT="9074" marB="9074">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ysClr val="windowText" lastClr="000000"/>
                          </a:solidFill>
                          <a:effectLst/>
                          <a:latin typeface="+mj-lt"/>
                          <a:ea typeface="+mn-ea"/>
                          <a:cs typeface="+mn-cs"/>
                        </a:rPr>
                        <a:t>7</a:t>
                      </a:r>
                    </a:p>
                  </a:txBody>
                  <a:tcPr marL="24267" marR="24267" marT="9074" marB="9074">
                    <a:solidFill>
                      <a:schemeClr val="accent4">
                        <a:lumMod val="20000"/>
                        <a:lumOff val="80000"/>
                      </a:schemeClr>
                    </a:solidFill>
                  </a:tcPr>
                </a:tc>
                <a:extLst>
                  <a:ext uri="{0D108BD9-81ED-4DB2-BD59-A6C34878D82A}">
                    <a16:rowId xmlns="" xmlns:a16="http://schemas.microsoft.com/office/drawing/2014/main" val="10004"/>
                  </a:ext>
                </a:extLst>
              </a:tr>
              <a:tr h="1097280">
                <a:tc>
                  <a:txBody>
                    <a:bodyPr/>
                    <a:lstStyle/>
                    <a:p>
                      <a:pPr>
                        <a:lnSpc>
                          <a:spcPct val="100000"/>
                        </a:lnSpc>
                      </a:pPr>
                      <a:r>
                        <a:rPr lang="en-US" sz="1050" kern="1200" dirty="0">
                          <a:solidFill>
                            <a:schemeClr val="tx1"/>
                          </a:solidFill>
                          <a:latin typeface="+mn-lt"/>
                          <a:ea typeface="+mn-ea"/>
                          <a:cs typeface="+mn-cs"/>
                        </a:rPr>
                        <a:t>The use of Section 35 should be statutorily narrowed in two ways: (1) Section 35 should not be used for voluntary commitments; (2) Even for involuntary commitments Section 35 should be rewritten so that it is available only in cases in which it is clear that the subject individual is in danger of causing severe immediate harm to self or others or loss of life above and beyond the harms that are routinely attendant upon the abuse of substances, such as death by overdose.</a:t>
                      </a:r>
                    </a:p>
                  </a:txBody>
                  <a:tcPr marL="68580" marR="68580" marT="0" marB="0">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9</a:t>
                      </a:r>
                    </a:p>
                  </a:txBody>
                  <a:tcPr marL="24267" marR="24267" marT="9074" marB="9074">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a:t>
                      </a:r>
                    </a:p>
                  </a:txBody>
                  <a:tcPr marL="24267" marR="24267" marT="9074" marB="9074">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12</a:t>
                      </a:r>
                    </a:p>
                  </a:txBody>
                  <a:tcPr marL="24267" marR="24267" marT="9074" marB="9074">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solidFill>
                      <a:schemeClr val="accent4">
                        <a:lumMod val="20000"/>
                        <a:lumOff val="80000"/>
                      </a:schemeClr>
                    </a:solidFill>
                  </a:tcPr>
                </a:tc>
                <a:extLst>
                  <a:ext uri="{0D108BD9-81ED-4DB2-BD59-A6C34878D82A}">
                    <a16:rowId xmlns="" xmlns:a16="http://schemas.microsoft.com/office/drawing/2014/main" val="10001"/>
                  </a:ext>
                </a:extLst>
              </a:tr>
              <a:tr h="548640">
                <a:tc>
                  <a:txBody>
                    <a:bodyPr/>
                    <a:lstStyle/>
                    <a:p>
                      <a:pPr marL="0" marR="0">
                        <a:lnSpc>
                          <a:spcPct val="100000"/>
                        </a:lnSpc>
                        <a:spcBef>
                          <a:spcPts val="0"/>
                        </a:spcBef>
                        <a:spcAft>
                          <a:spcPts val="0"/>
                        </a:spcAft>
                      </a:pPr>
                      <a:r>
                        <a:rPr lang="en-US" sz="1050" kern="1200" dirty="0">
                          <a:solidFill>
                            <a:schemeClr val="tx1"/>
                          </a:solidFill>
                          <a:latin typeface="+mn-lt"/>
                          <a:ea typeface="+mn-ea"/>
                          <a:cs typeface="+mn-cs"/>
                        </a:rPr>
                        <a:t>The Section 35 process should be amended to provide adequate time for the presentation of independent medical testimony by the respondent.</a:t>
                      </a:r>
                    </a:p>
                  </a:txBody>
                  <a:tcPr marL="68580" marR="6858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1050" kern="1200" dirty="0">
                          <a:solidFill>
                            <a:schemeClr val="tx1"/>
                          </a:solidFill>
                          <a:latin typeface="+mn-lt"/>
                          <a:ea typeface="+mn-ea"/>
                          <a:cs typeface="+mn-cs"/>
                        </a:rPr>
                        <a:t>8</a:t>
                      </a:r>
                    </a:p>
                  </a:txBody>
                  <a:tcPr marL="68580" marR="68580" marT="0" marB="0">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a:t>
                      </a:r>
                    </a:p>
                  </a:txBody>
                  <a:tcPr marL="24267" marR="24267" marT="9074" marB="9074">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13</a:t>
                      </a:r>
                    </a:p>
                  </a:txBody>
                  <a:tcPr marL="24267" marR="24267" marT="9074" marB="9074">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solidFill>
                      <a:schemeClr val="accent4">
                        <a:lumMod val="20000"/>
                        <a:lumOff val="80000"/>
                      </a:schemeClr>
                    </a:solidFill>
                  </a:tcPr>
                </a:tc>
                <a:extLst>
                  <a:ext uri="{0D108BD9-81ED-4DB2-BD59-A6C34878D82A}">
                    <a16:rowId xmlns="" xmlns:a16="http://schemas.microsoft.com/office/drawing/2014/main" val="10002"/>
                  </a:ext>
                </a:extLst>
              </a:tr>
              <a:tr h="914400">
                <a:tc>
                  <a:txBody>
                    <a:bodyPr/>
                    <a:lstStyle/>
                    <a:p>
                      <a:pPr marL="0" marR="0">
                        <a:lnSpc>
                          <a:spcPct val="100000"/>
                        </a:lnSpc>
                        <a:spcBef>
                          <a:spcPts val="0"/>
                        </a:spcBef>
                        <a:spcAft>
                          <a:spcPts val="0"/>
                        </a:spcAft>
                      </a:pPr>
                      <a:r>
                        <a:rPr lang="en-US" sz="1050" kern="1200" dirty="0">
                          <a:solidFill>
                            <a:schemeClr val="tx1"/>
                          </a:solidFill>
                          <a:latin typeface="+mn-lt"/>
                          <a:ea typeface="+mn-ea"/>
                          <a:cs typeface="+mn-cs"/>
                        </a:rPr>
                        <a:t>The Commonwealth should “commence a process with the goal to reduce and/or eliminate the use of Section 35,” as there is insufficient evidence of its efficacy to justify deprivation of individuals’ civil liberties. Demographic data suggests significant racial and ethnic disparities in the use of Section 35. </a:t>
                      </a:r>
                    </a:p>
                  </a:txBody>
                  <a:tcPr marL="68580" marR="68580" marT="0" marB="0">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6</a:t>
                      </a:r>
                    </a:p>
                  </a:txBody>
                  <a:tcPr marL="24267" marR="24267" marT="9074" marB="9074">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3</a:t>
                      </a:r>
                    </a:p>
                  </a:txBody>
                  <a:tcPr marL="24267" marR="24267" marT="9074" marB="9074">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13</a:t>
                      </a:r>
                    </a:p>
                  </a:txBody>
                  <a:tcPr marL="24267" marR="24267" marT="9074" marB="9074">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solidFill>
                      <a:schemeClr val="accent4">
                        <a:lumMod val="20000"/>
                        <a:lumOff val="80000"/>
                      </a:schemeClr>
                    </a:solidFill>
                  </a:tcPr>
                </a:tc>
                <a:extLst>
                  <a:ext uri="{0D108BD9-81ED-4DB2-BD59-A6C34878D82A}">
                    <a16:rowId xmlns=""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03488923"/>
              </p:ext>
            </p:extLst>
          </p:nvPr>
        </p:nvGraphicFramePr>
        <p:xfrm>
          <a:off x="381000" y="990600"/>
          <a:ext cx="8381999" cy="4203497"/>
        </p:xfrm>
        <a:graphic>
          <a:graphicData uri="http://schemas.openxmlformats.org/drawingml/2006/table">
            <a:tbl>
              <a:tblPr firstRow="1" firstCol="1" bandRow="1">
                <a:tableStyleId>{5940675A-B579-460E-94D1-54222C63F5DA}</a:tableStyleId>
              </a:tblPr>
              <a:tblGrid>
                <a:gridCol w="4873255">
                  <a:extLst>
                    <a:ext uri="{9D8B030D-6E8A-4147-A177-3AD203B41FA5}">
                      <a16:colId xmlns="" xmlns:a16="http://schemas.microsoft.com/office/drawing/2014/main" val="20000"/>
                    </a:ext>
                  </a:extLst>
                </a:gridCol>
                <a:gridCol w="877186">
                  <a:extLst>
                    <a:ext uri="{9D8B030D-6E8A-4147-A177-3AD203B41FA5}">
                      <a16:colId xmlns="" xmlns:a16="http://schemas.microsoft.com/office/drawing/2014/main" val="20002"/>
                    </a:ext>
                  </a:extLst>
                </a:gridCol>
                <a:gridCol w="877186">
                  <a:extLst>
                    <a:ext uri="{9D8B030D-6E8A-4147-A177-3AD203B41FA5}">
                      <a16:colId xmlns="" xmlns:a16="http://schemas.microsoft.com/office/drawing/2014/main" val="20003"/>
                    </a:ext>
                  </a:extLst>
                </a:gridCol>
                <a:gridCol w="877186">
                  <a:extLst>
                    <a:ext uri="{9D8B030D-6E8A-4147-A177-3AD203B41FA5}">
                      <a16:colId xmlns="" xmlns:a16="http://schemas.microsoft.com/office/drawing/2014/main" val="20004"/>
                    </a:ext>
                  </a:extLst>
                </a:gridCol>
                <a:gridCol w="877186">
                  <a:extLst>
                    <a:ext uri="{9D8B030D-6E8A-4147-A177-3AD203B41FA5}">
                      <a16:colId xmlns="" xmlns:a16="http://schemas.microsoft.com/office/drawing/2014/main" val="20005"/>
                    </a:ext>
                  </a:extLst>
                </a:gridCol>
              </a:tblGrid>
              <a:tr h="347777">
                <a:tc>
                  <a:txBody>
                    <a:bodyPr/>
                    <a:lstStyle/>
                    <a:p>
                      <a:pPr marL="0" marR="0" algn="ctr">
                        <a:lnSpc>
                          <a:spcPct val="115000"/>
                        </a:lnSpc>
                        <a:spcBef>
                          <a:spcPts val="0"/>
                        </a:spcBef>
                        <a:spcAft>
                          <a:spcPts val="0"/>
                        </a:spcAft>
                      </a:pPr>
                      <a:r>
                        <a:rPr lang="en-US" sz="1100" b="1" dirty="0">
                          <a:solidFill>
                            <a:sysClr val="windowText" lastClr="000000"/>
                          </a:solidFill>
                          <a:effectLst/>
                          <a:latin typeface="+mj-lt"/>
                        </a:rPr>
                        <a:t>Recommendation</a:t>
                      </a:r>
                      <a:endParaRPr lang="en-US" sz="1100" b="1" dirty="0">
                        <a:solidFill>
                          <a:sysClr val="windowText" lastClr="000000"/>
                        </a:solidFill>
                        <a:effectLst/>
                        <a:latin typeface="+mj-lt"/>
                        <a:ea typeface="Calibri"/>
                        <a:cs typeface="Times New Roman"/>
                      </a:endParaRP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In favor</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Opposed</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Abstained</a:t>
                      </a:r>
                    </a:p>
                  </a:txBody>
                  <a:tcPr marL="24267" marR="24267" marT="9074" marB="9074" anchor="ctr">
                    <a:solidFill>
                      <a:schemeClr val="accent4">
                        <a:lumMod val="60000"/>
                        <a:lumOff val="40000"/>
                      </a:schemeClr>
                    </a:solidFill>
                  </a:tcPr>
                </a:tc>
                <a:tc>
                  <a:txBody>
                    <a:bodyPr/>
                    <a:lstStyle/>
                    <a:p>
                      <a:pPr marL="0" marR="0" algn="ctr">
                        <a:lnSpc>
                          <a:spcPct val="115000"/>
                        </a:lnSpc>
                        <a:spcBef>
                          <a:spcPts val="0"/>
                        </a:spcBef>
                        <a:spcAft>
                          <a:spcPts val="0"/>
                        </a:spcAft>
                      </a:pPr>
                      <a:r>
                        <a:rPr lang="en-US" sz="1100" b="1" dirty="0">
                          <a:solidFill>
                            <a:sysClr val="windowText" lastClr="000000"/>
                          </a:solidFill>
                          <a:effectLst/>
                          <a:latin typeface="+mj-lt"/>
                          <a:ea typeface="Calibri"/>
                          <a:cs typeface="Times New Roman"/>
                        </a:rPr>
                        <a:t>Absent</a:t>
                      </a:r>
                    </a:p>
                  </a:txBody>
                  <a:tcPr marL="24267" marR="24267" marT="9074" marB="9074" anchor="ctr">
                    <a:solidFill>
                      <a:schemeClr val="accent4">
                        <a:lumMod val="60000"/>
                        <a:lumOff val="40000"/>
                      </a:schemeClr>
                    </a:solidFill>
                  </a:tcPr>
                </a:tc>
                <a:extLst>
                  <a:ext uri="{0D108BD9-81ED-4DB2-BD59-A6C34878D82A}">
                    <a16:rowId xmlns="" xmlns:a16="http://schemas.microsoft.com/office/drawing/2014/main" val="10000"/>
                  </a:ext>
                </a:extLst>
              </a:tr>
              <a:tr h="365760">
                <a:tc>
                  <a:txBody>
                    <a:bodyPr/>
                    <a:lstStyle/>
                    <a:p>
                      <a:pPr marL="0" marR="0">
                        <a:lnSpc>
                          <a:spcPct val="115000"/>
                        </a:lnSpc>
                        <a:spcBef>
                          <a:spcPts val="0"/>
                        </a:spcBef>
                        <a:spcAft>
                          <a:spcPts val="0"/>
                        </a:spcAft>
                      </a:pPr>
                      <a:r>
                        <a:rPr lang="en-US" sz="1050" kern="1200" dirty="0">
                          <a:solidFill>
                            <a:schemeClr val="tx1"/>
                          </a:solidFill>
                          <a:latin typeface="+mn-lt"/>
                          <a:ea typeface="+mn-ea"/>
                          <a:cs typeface="+mn-cs"/>
                        </a:rPr>
                        <a:t>Nurse</a:t>
                      </a:r>
                      <a:r>
                        <a:rPr lang="en-US" sz="1050" kern="1200" baseline="0" dirty="0">
                          <a:solidFill>
                            <a:schemeClr val="tx1"/>
                          </a:solidFill>
                          <a:latin typeface="+mn-lt"/>
                          <a:ea typeface="+mn-ea"/>
                          <a:cs typeface="+mn-cs"/>
                        </a:rPr>
                        <a:t> practitioners should be allowed </a:t>
                      </a:r>
                      <a:r>
                        <a:rPr lang="en-US" sz="1050" kern="1200" dirty="0">
                          <a:solidFill>
                            <a:schemeClr val="tx1"/>
                          </a:solidFill>
                          <a:latin typeface="+mn-lt"/>
                          <a:ea typeface="+mn-ea"/>
                          <a:cs typeface="+mn-cs"/>
                        </a:rPr>
                        <a:t>to file Section 35 petitions.</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4</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7</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11</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smtClean="0">
                          <a:solidFill>
                            <a:schemeClr val="tx1"/>
                          </a:solidFill>
                          <a:effectLst/>
                          <a:latin typeface="+mj-lt"/>
                          <a:ea typeface="+mn-ea"/>
                          <a:cs typeface="+mn-cs"/>
                        </a:rPr>
                        <a:t>7</a:t>
                      </a:r>
                      <a:endParaRPr lang="en-US" sz="1050" b="0" u="none" kern="1200" noProof="0" dirty="0">
                        <a:solidFill>
                          <a:schemeClr val="tx1"/>
                        </a:solidFill>
                        <a:effectLst/>
                        <a:latin typeface="+mj-lt"/>
                        <a:ea typeface="+mn-ea"/>
                        <a:cs typeface="+mn-cs"/>
                      </a:endParaRP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5"/>
                  </a:ext>
                </a:extLst>
              </a:tr>
              <a:tr h="1295400">
                <a:tc>
                  <a:txBody>
                    <a:bodyPr/>
                    <a:lstStyle/>
                    <a:p>
                      <a:pPr marL="0" marR="0">
                        <a:lnSpc>
                          <a:spcPct val="115000"/>
                        </a:lnSpc>
                        <a:spcBef>
                          <a:spcPts val="0"/>
                        </a:spcBef>
                        <a:spcAft>
                          <a:spcPts val="0"/>
                        </a:spcAft>
                      </a:pPr>
                      <a:r>
                        <a:rPr lang="en-US" sz="1050" kern="1200" dirty="0">
                          <a:solidFill>
                            <a:schemeClr val="tx1"/>
                          </a:solidFill>
                          <a:latin typeface="+mn-lt"/>
                          <a:ea typeface="+mn-ea"/>
                          <a:cs typeface="+mn-cs"/>
                        </a:rPr>
                        <a:t>The Legislature should amend the law to allow for correctional facilities to become licensed by DPH and/or DMH to provide addiction treatment services. In the case of dual status individuals, it would make sense to be able to provide services for addiction simultaneously to the path and time of ongoing criminal cases. While the current system may need improvement a complete ban on Section 35 commitment in correctional settings is not ideal either</a:t>
                      </a:r>
                      <a:r>
                        <a:rPr lang="en-US" sz="1050" kern="1200" dirty="0" smtClean="0">
                          <a:solidFill>
                            <a:schemeClr val="tx1"/>
                          </a:solidFill>
                          <a:latin typeface="+mn-lt"/>
                          <a:ea typeface="+mn-ea"/>
                          <a:cs typeface="+mn-cs"/>
                        </a:rPr>
                        <a:t>.</a:t>
                      </a:r>
                      <a:endParaRPr lang="en-US" sz="1050" kern="1200" dirty="0">
                        <a:solidFill>
                          <a:schemeClr val="tx1"/>
                        </a:solidFill>
                        <a:latin typeface="+mn-lt"/>
                        <a:ea typeface="+mn-ea"/>
                        <a:cs typeface="+mn-cs"/>
                      </a:endParaRP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2</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10</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10</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smtClean="0">
                          <a:solidFill>
                            <a:schemeClr val="tx1"/>
                          </a:solidFill>
                          <a:latin typeface="+mn-lt"/>
                          <a:ea typeface="+mn-ea"/>
                          <a:cs typeface="+mn-cs"/>
                        </a:rPr>
                        <a:t>7</a:t>
                      </a:r>
                      <a:endParaRPr lang="en-US" sz="1050" kern="1200" noProof="0" dirty="0">
                        <a:solidFill>
                          <a:schemeClr val="tx1"/>
                        </a:solidFill>
                        <a:latin typeface="+mn-lt"/>
                        <a:ea typeface="+mn-ea"/>
                        <a:cs typeface="+mn-cs"/>
                      </a:endParaRP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1"/>
                  </a:ext>
                </a:extLst>
              </a:tr>
              <a:tr h="1280160">
                <a:tc>
                  <a:txBody>
                    <a:bodyPr/>
                    <a:lstStyle/>
                    <a:p>
                      <a:pPr marL="58738" marR="0" indent="0">
                        <a:lnSpc>
                          <a:spcPct val="115000"/>
                        </a:lnSpc>
                        <a:spcBef>
                          <a:spcPts val="0"/>
                        </a:spcBef>
                        <a:spcAft>
                          <a:spcPts val="0"/>
                        </a:spcAft>
                      </a:pPr>
                      <a:r>
                        <a:rPr lang="en-US" sz="1050" b="0" i="0" kern="1200" dirty="0">
                          <a:solidFill>
                            <a:sysClr val="windowText" lastClr="000000"/>
                          </a:solidFill>
                          <a:effectLst/>
                          <a:latin typeface="+mj-lt"/>
                          <a:ea typeface="Calibri"/>
                          <a:cs typeface="Times New Roman"/>
                        </a:rPr>
                        <a:t>The Commonwealth should create a process where the Trial Court "On Call Judge" be incorporated into the current process of civil commitment to address </a:t>
                      </a:r>
                      <a:r>
                        <a:rPr lang="en-US" sz="1050" b="0" i="0" kern="1200" dirty="0" smtClean="0">
                          <a:solidFill>
                            <a:sysClr val="windowText" lastClr="000000"/>
                          </a:solidFill>
                          <a:effectLst/>
                          <a:latin typeface="+mj-lt"/>
                          <a:ea typeface="Calibri"/>
                          <a:cs typeface="Times New Roman"/>
                        </a:rPr>
                        <a:t>the expiring </a:t>
                      </a:r>
                      <a:r>
                        <a:rPr lang="en-US" sz="1050" b="0" i="0" kern="1200" dirty="0">
                          <a:solidFill>
                            <a:sysClr val="windowText" lastClr="000000"/>
                          </a:solidFill>
                          <a:effectLst/>
                          <a:latin typeface="+mj-lt"/>
                          <a:ea typeface="Calibri"/>
                          <a:cs typeface="Times New Roman"/>
                        </a:rPr>
                        <a:t>nature of apprehension warrants and the limited ability of law enforcement in locating individuals during the courts regular business hours. Additionally, a preliminary request for commitment could be approved that could bridge the gap until a full hearing could be conducted.</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a:solidFill>
                            <a:schemeClr val="tx1"/>
                          </a:solidFill>
                          <a:latin typeface="+mn-lt"/>
                          <a:ea typeface="+mn-ea"/>
                          <a:cs typeface="+mn-cs"/>
                        </a:rPr>
                        <a:t>1</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kumimoji="0" lang="en-US" sz="1050" b="0" i="0" u="none" strike="noStrike" kern="0" cap="none" spc="0" normalizeH="0" baseline="0" noProof="0" dirty="0">
                          <a:ln>
                            <a:noFill/>
                          </a:ln>
                          <a:solidFill>
                            <a:sysClr val="windowText" lastClr="000000"/>
                          </a:solidFill>
                          <a:effectLst/>
                          <a:uLnTx/>
                          <a:uFillTx/>
                          <a:latin typeface="+mj-lt"/>
                          <a:ea typeface="+mn-ea"/>
                          <a:cs typeface="+mn-cs"/>
                        </a:rPr>
                        <a:t>11</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kumimoji="0" lang="en-US" sz="1050" b="0" i="0" u="none" strike="noStrike" kern="0" cap="none" spc="0" normalizeH="0" baseline="0" noProof="0" dirty="0">
                          <a:ln>
                            <a:noFill/>
                          </a:ln>
                          <a:solidFill>
                            <a:sysClr val="windowText" lastClr="000000"/>
                          </a:solidFill>
                          <a:effectLst/>
                          <a:uLnTx/>
                          <a:uFillTx/>
                          <a:latin typeface="+mj-lt"/>
                          <a:ea typeface="+mn-ea"/>
                          <a:cs typeface="+mn-cs"/>
                        </a:rPr>
                        <a:t>10</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smtClean="0">
                          <a:solidFill>
                            <a:schemeClr val="tx1"/>
                          </a:solidFill>
                          <a:latin typeface="+mn-lt"/>
                          <a:ea typeface="+mn-ea"/>
                          <a:cs typeface="+mn-cs"/>
                        </a:rPr>
                        <a:t>7</a:t>
                      </a:r>
                      <a:endParaRPr lang="en-US" sz="1050" kern="1200" noProof="0" dirty="0">
                        <a:solidFill>
                          <a:schemeClr val="tx1"/>
                        </a:solidFill>
                        <a:latin typeface="+mn-lt"/>
                        <a:ea typeface="+mn-ea"/>
                        <a:cs typeface="+mn-cs"/>
                      </a:endParaRP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2"/>
                  </a:ext>
                </a:extLst>
              </a:tr>
              <a:tr h="914400">
                <a:tc>
                  <a:txBody>
                    <a:bodyPr/>
                    <a:lstStyle/>
                    <a:p>
                      <a:pPr marL="0" marR="0">
                        <a:lnSpc>
                          <a:spcPct val="115000"/>
                        </a:lnSpc>
                        <a:spcBef>
                          <a:spcPts val="0"/>
                        </a:spcBef>
                        <a:spcAft>
                          <a:spcPts val="0"/>
                        </a:spcAft>
                      </a:pPr>
                      <a:r>
                        <a:rPr lang="en-US" sz="1050" b="0" i="0" kern="1200" dirty="0">
                          <a:solidFill>
                            <a:sysClr val="windowText" lastClr="000000"/>
                          </a:solidFill>
                          <a:effectLst/>
                          <a:latin typeface="+mj-lt"/>
                          <a:ea typeface="Calibri"/>
                          <a:cs typeface="Times New Roman"/>
                        </a:rPr>
                        <a:t>The Legislature should authorize the short-term hospitalization of patients with a substance use disorder under Chapter 123 S. 12. The legislative change would amend Chapter 123 S. 12 to include “a person who represents a likelihood of serious harm by reason of a substance use disorder.”</a:t>
                      </a:r>
                    </a:p>
                  </a:txBody>
                  <a:tcPr marL="68580" marR="68580" marT="0" marB="0"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ysClr val="windowText" lastClr="000000"/>
                          </a:solidFill>
                          <a:effectLst/>
                          <a:latin typeface="+mj-lt"/>
                          <a:ea typeface="+mn-ea"/>
                          <a:cs typeface="+mn-cs"/>
                        </a:rPr>
                        <a:t>1</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ysClr val="windowText" lastClr="000000"/>
                          </a:solidFill>
                          <a:effectLst/>
                          <a:latin typeface="+mj-lt"/>
                          <a:ea typeface="+mn-ea"/>
                          <a:cs typeface="+mn-cs"/>
                        </a:rPr>
                        <a:t>15</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b="0" u="none" kern="1200" noProof="0" dirty="0">
                          <a:solidFill>
                            <a:sysClr val="windowText" lastClr="000000"/>
                          </a:solidFill>
                          <a:effectLst/>
                          <a:latin typeface="+mj-lt"/>
                          <a:ea typeface="+mn-ea"/>
                          <a:cs typeface="+mn-cs"/>
                        </a:rPr>
                        <a:t>6</a:t>
                      </a:r>
                    </a:p>
                  </a:txBody>
                  <a:tcPr marL="24267" marR="24267" marT="9074" marB="9074" anchor="c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ts val="200"/>
                        </a:spcAft>
                        <a:buClrTx/>
                        <a:buSzPct val="80000"/>
                        <a:buFont typeface="+mj-lt"/>
                        <a:buNone/>
                        <a:tabLst/>
                        <a:defRPr/>
                      </a:pPr>
                      <a:r>
                        <a:rPr lang="en-US" sz="1050" kern="1200" noProof="0" dirty="0" smtClean="0">
                          <a:solidFill>
                            <a:schemeClr val="tx1"/>
                          </a:solidFill>
                          <a:latin typeface="+mn-lt"/>
                          <a:ea typeface="+mn-ea"/>
                          <a:cs typeface="+mn-cs"/>
                        </a:rPr>
                        <a:t>7</a:t>
                      </a:r>
                      <a:endParaRPr lang="en-US" sz="1050" kern="1200" noProof="0" dirty="0">
                        <a:solidFill>
                          <a:schemeClr val="tx1"/>
                        </a:solidFill>
                        <a:latin typeface="+mn-lt"/>
                        <a:ea typeface="+mn-ea"/>
                        <a:cs typeface="+mn-cs"/>
                      </a:endParaRPr>
                    </a:p>
                  </a:txBody>
                  <a:tcPr marL="24267" marR="24267" marT="9074" marB="9074" anchor="ctr">
                    <a:solidFill>
                      <a:schemeClr val="accent4">
                        <a:lumMod val="20000"/>
                        <a:lumOff val="80000"/>
                      </a:schemeClr>
                    </a:solidFill>
                  </a:tcPr>
                </a:tc>
                <a:extLst>
                  <a:ext uri="{0D108BD9-81ED-4DB2-BD59-A6C34878D82A}">
                    <a16:rowId xmlns="" xmlns:a16="http://schemas.microsoft.com/office/drawing/2014/main" val="10003"/>
                  </a:ext>
                </a:extLst>
              </a:tr>
            </a:tbl>
          </a:graphicData>
        </a:graphic>
      </p:graphicFrame>
      <p:sp>
        <p:nvSpPr>
          <p:cNvPr id="9" name="Footer Placeholder 1"/>
          <p:cNvSpPr txBox="1">
            <a:spLocks/>
          </p:cNvSpPr>
          <p:nvPr/>
        </p:nvSpPr>
        <p:spPr>
          <a:xfrm>
            <a:off x="3810000" y="6096001"/>
            <a:ext cx="1524000" cy="304800"/>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701DB5-7B1D-4CD4-8F85-A147641B38FC}" type="slidenum">
              <a:rPr lang="en-US" smtClean="0">
                <a:latin typeface="+mj-lt"/>
              </a:rPr>
              <a:pPr algn="ctr"/>
              <a:t>9</a:t>
            </a:fld>
            <a:endParaRPr lang="en-US" dirty="0">
              <a:latin typeface="+mj-lt"/>
            </a:endParaRPr>
          </a:p>
        </p:txBody>
      </p:sp>
    </p:spTree>
    <p:extLst>
      <p:ext uri="{BB962C8B-B14F-4D97-AF65-F5344CB8AC3E}">
        <p14:creationId xmlns:p14="http://schemas.microsoft.com/office/powerpoint/2010/main" val="22535405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Gil Sans MT">
      <a:majorFont>
        <a:latin typeface="Gill Sans MT"/>
        <a:ea typeface=""/>
        <a:cs typeface=""/>
      </a:majorFont>
      <a:minorFont>
        <a:latin typeface="Gill Sans MT"/>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32153</TotalTime>
  <Words>11475</Words>
  <Application>Microsoft Office PowerPoint</Application>
  <PresentationFormat>Custom</PresentationFormat>
  <Paragraphs>1295</Paragraphs>
  <Slides>87</Slides>
  <Notes>87</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Elemental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EOHHS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Fevrier, Lucyus (EHS)</dc:creator>
  <cp:lastModifiedBy>Gabriel Cohen</cp:lastModifiedBy>
  <cp:revision>1983</cp:revision>
  <cp:lastPrinted>2019-07-01T17:07:49Z</cp:lastPrinted>
  <dcterms:created xsi:type="dcterms:W3CDTF">2019-02-05T21:30:53Z</dcterms:created>
  <dcterms:modified xsi:type="dcterms:W3CDTF">2019-07-01T18:27:35Z</dcterms:modified>
</cp:coreProperties>
</file>