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20516850" cy="13833475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7E6E6"/>
    <a:srgbClr val="A7AD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388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2026/3/27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2026/3/27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0455" y="1143000"/>
            <a:ext cx="4577089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352697" y="130628"/>
            <a:ext cx="5447211" cy="979714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/>
          <a:p>
            <a:pPr marL="0" marR="0" indent="0">
              <a:spcAft>
                <a:spcPct val="0"/>
              </a:spcAft>
            </a:pPr>
            <a:r>
              <a:rPr lang="en-US" sz="2100" b="1" dirty="0">
                <a:solidFill>
                  <a:srgbClr val="244D7D"/>
                </a:solidFill>
                <a:cs typeface="+mn-ea"/>
                <a:sym typeface="+mn-lt"/>
              </a:rPr>
              <a:t>MVP 2.0 </a:t>
            </a:r>
            <a:r>
              <a:rPr lang="zh-CN" altLang="en-US" sz="2100" b="1" dirty="0">
                <a:solidFill>
                  <a:srgbClr val="244D7D"/>
                </a:solidFill>
                <a:cs typeface="+mn-ea"/>
                <a:sym typeface="+mn-lt"/>
              </a:rPr>
              <a:t>种子项目预算与时间规划表</a:t>
            </a:r>
          </a:p>
          <a:p>
            <a:pPr marL="0" marR="0" indent="0">
              <a:spcAft>
                <a:spcPct val="0"/>
              </a:spcAft>
            </a:pPr>
            <a:r>
              <a:rPr lang="zh-CN" altLang="en-US" sz="2100" dirty="0">
                <a:solidFill>
                  <a:srgbClr val="E28F60"/>
                </a:solidFill>
                <a:cs typeface="+mn-ea"/>
                <a:sym typeface="+mn-lt"/>
              </a:rPr>
              <a:t>受赠方名称：</a:t>
            </a:r>
          </a:p>
          <a:p>
            <a:pPr marL="0" marR="0" indent="0">
              <a:spcAft>
                <a:spcPct val="0"/>
              </a:spcAft>
            </a:pPr>
            <a:r>
              <a:rPr lang="zh-CN" altLang="en-US" sz="2100" dirty="0">
                <a:solidFill>
                  <a:srgbClr val="E28F60"/>
                </a:solidFill>
                <a:cs typeface="+mn-ea"/>
                <a:sym typeface="+mn-lt"/>
              </a:rPr>
              <a:t>种子项目名称：</a:t>
            </a: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287382" y="1286638"/>
          <a:ext cx="12566467" cy="9056862"/>
        </p:xfrm>
        <a:graphic>
          <a:graphicData uri="http://schemas.openxmlformats.org/drawingml/2006/table">
            <a:tbl>
              <a:tblPr/>
              <a:tblGrid>
                <a:gridCol w="61003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2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26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7991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项目任务说明</a:t>
                      </a:r>
                    </a:p>
                  </a:txBody>
                  <a:tcPr marL="0" marR="0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交付成果</a:t>
                      </a:r>
                    </a:p>
                  </a:txBody>
                  <a:tcPr marL="0" marR="0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</a:pPr>
                      <a:r>
                        <a:rPr lang="en-US" sz="12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预计开始日期</a:t>
                      </a:r>
                    </a:p>
                  </a:txBody>
                  <a:tcPr marL="0" marR="0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预计结束日期</a:t>
                      </a:r>
                    </a:p>
                  </a:txBody>
                  <a:tcPr marL="0" marR="0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pc="0" dirty="0">
                          <a:solidFill>
                            <a:srgbClr val="342234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项目团队成本</a:t>
                      </a:r>
                      <a:endParaRPr lang="en-US" sz="1200" b="1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FAC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532">
                <a:tc gridSpan="5">
                  <a:txBody>
                    <a:bodyPr/>
                    <a:lstStyle/>
                    <a:p>
                      <a:pPr marL="0" marR="0" indent="0" defTabSz="124752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474575" algn="l"/>
                        </a:tabLst>
                      </a:pPr>
                      <a:r>
                        <a:rPr lang="en-US" sz="1200" b="1" spc="0" dirty="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任务 / 阶段 1: 【说明】 【示例：项目管理】	</a:t>
                      </a:r>
                      <a:endParaRPr lang="en-US" sz="1200" spc="0" dirty="0">
                        <a:solidFill>
                          <a:srgbClr val="FFFFFF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1F4E7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206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1.1 【说明】 【示例：与 MVP 区域协调员召开项目启动会】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551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1.2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223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1.3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551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1.4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551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1.5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551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需增加行请插入至上方</a:t>
                      </a:r>
                      <a:endParaRPr lang="en-US" sz="1200" cap="small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5558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任务</a:t>
                      </a:r>
                      <a:r>
                        <a:rPr lang="en-US" altLang="zh-CN" sz="12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1 </a:t>
                      </a:r>
                      <a:r>
                        <a:rPr lang="zh-CN" altLang="en-US" sz="12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总成本</a:t>
                      </a:r>
                    </a:p>
                  </a:txBody>
                  <a:tcPr marL="0" marR="0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65405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AC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3206">
                <a:tc gridSpan="4"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pc="0" dirty="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任务 / 阶段 2: 【说明】</a:t>
                      </a:r>
                    </a:p>
                  </a:txBody>
                  <a:tcPr marL="0" marR="0" marT="0" marB="0" anchor="ctr">
                    <a:solidFill>
                      <a:srgbClr val="1E4E7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1F4E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4392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2.1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568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2.2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7796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2.3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3223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2.4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pc="0" baseline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6551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2.5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9881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需增加行请插入至上方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3206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任务</a:t>
                      </a:r>
                      <a:r>
                        <a:rPr lang="en-US" altLang="zh-CN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2 </a:t>
                      </a:r>
                      <a:r>
                        <a:rPr lang="zh-CN" altLang="en-US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总成本</a:t>
                      </a:r>
                      <a:endParaRPr lang="zh-CN" altLang="en-US"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65405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AC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3206">
                <a:tc gridSpan="4"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pc="0" dirty="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任务 / 阶段 3: 【说明】</a:t>
                      </a:r>
                    </a:p>
                  </a:txBody>
                  <a:tcPr marL="0" marR="0" marT="0" marB="0" anchor="ctr">
                    <a:solidFill>
                      <a:srgbClr val="1F4E7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1E4E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1929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3.1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6568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3.2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66551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3.3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53223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3.4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66551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3.5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79881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需增加行请插入至上方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93206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任务</a:t>
                      </a:r>
                      <a:r>
                        <a:rPr lang="en-US" altLang="zh-CN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3 </a:t>
                      </a:r>
                      <a:r>
                        <a:rPr lang="zh-CN" altLang="en-US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总成本</a:t>
                      </a:r>
                      <a:endParaRPr lang="en-US" sz="1200" b="1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65405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AC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93206">
                <a:tc gridSpan="4"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pc="0" dirty="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任务 / 阶段 4: 【说明】</a:t>
                      </a:r>
                    </a:p>
                  </a:txBody>
                  <a:tcPr marL="0" marR="0" marT="0" marB="0" anchor="ctr">
                    <a:solidFill>
                      <a:srgbClr val="1F4E7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1F4E7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94670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4.1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S0.00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53223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4.2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93206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4.3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93206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4.4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293206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 4.5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6905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257594">
                <a:tc>
                  <a:txBody>
                    <a:bodyPr/>
                    <a:lstStyle/>
                    <a:p>
                      <a:pPr marL="0" marR="0" indent="88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需增加行请插入至上方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62420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FB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239899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任务</a:t>
                      </a:r>
                      <a:r>
                        <a:rPr lang="en-US" altLang="zh-CN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4 </a:t>
                      </a:r>
                      <a:r>
                        <a:rPr lang="zh-CN" altLang="en-US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总成本</a:t>
                      </a:r>
                      <a:endParaRPr lang="en-US" sz="1200" b="1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65405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FAC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</a:tbl>
          </a:graphicData>
        </a:graphic>
      </p:graphicFrame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287382" y="12918077"/>
          <a:ext cx="12566468" cy="352697"/>
        </p:xfrm>
        <a:graphic>
          <a:graphicData uri="http://schemas.openxmlformats.org/drawingml/2006/table">
            <a:tbl>
              <a:tblPr/>
              <a:tblGrid>
                <a:gridCol w="11403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2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2697">
                <a:tc>
                  <a:txBody>
                    <a:bodyPr/>
                    <a:lstStyle/>
                    <a:p>
                      <a:pPr marL="0" marR="0" indent="0" defTabSz="113518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351260" algn="l"/>
                        </a:tabLst>
                      </a:pPr>
                      <a:r>
                        <a:rPr lang="en-US" altLang="zh-CN" sz="1200" b="1" spc="0" dirty="0">
                          <a:solidFill>
                            <a:srgbClr val="244D7D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 </a:t>
                      </a:r>
                      <a:r>
                        <a:rPr lang="zh-CN" altLang="en-US" sz="1200" b="1" spc="0" dirty="0">
                          <a:solidFill>
                            <a:srgbClr val="244D7D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项目成本合计</a:t>
                      </a:r>
                      <a:r>
                        <a:rPr lang="en-US" sz="12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	</a:t>
                      </a:r>
                      <a:endParaRPr lang="en-US" sz="1200" b="1" spc="0" dirty="0">
                        <a:solidFill>
                          <a:srgbClr val="244D7D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表格 12"/>
          <p:cNvGraphicFramePr>
            <a:graphicFrameLocks noGrp="1"/>
          </p:cNvGraphicFramePr>
          <p:nvPr/>
        </p:nvGraphicFramePr>
        <p:xfrm>
          <a:off x="13337177" y="1554480"/>
          <a:ext cx="5669280" cy="7279640"/>
        </p:xfrm>
        <a:graphic>
          <a:graphicData uri="http://schemas.openxmlformats.org/drawingml/2006/table">
            <a:tbl>
              <a:tblPr/>
              <a:tblGrid>
                <a:gridCol w="5669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5369">
                <a:tc>
                  <a:txBody>
                    <a:bodyPr/>
                    <a:lstStyle/>
                    <a:p>
                      <a:pPr indent="0" algn="just" defTabSz="914400" eaLnBrk="1" fontAlgn="auto" latinLnBrk="0" hangingPunct="1">
                        <a:lnSpc>
                          <a:spcPts val="156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363220" algn="l"/>
                        </a:tabLst>
                      </a:pPr>
                      <a:r>
                        <a:rPr lang="zh-CN" alt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使用说明：</a:t>
                      </a:r>
                    </a:p>
                    <a:p>
                      <a:pPr indent="0" algn="just" defTabSz="914400" eaLnBrk="1" fontAlgn="auto" latinLnBrk="0" hangingPunct="1">
                        <a:lnSpc>
                          <a:spcPts val="156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363220" algn="l"/>
                        </a:tabLst>
                      </a:pPr>
                      <a:r>
                        <a:rPr lang="en-US" altLang="zh-CN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	</a:t>
                      </a:r>
                      <a:r>
                        <a:rPr lang="zh-CN" alt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填写任务名称：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在深蓝色行中填写各主任务（或阶段）的说明。若任务数量超过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项，选中任意任务及其子任务的整行内容，复制后插入至任务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后方即可。</a:t>
                      </a:r>
                    </a:p>
                    <a:p>
                      <a:pPr indent="0" algn="just" defTabSz="914400" eaLnBrk="1" fontAlgn="auto" latinLnBrk="0" hangingPunct="1">
                        <a:lnSpc>
                          <a:spcPts val="156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363220" algn="l"/>
                        </a:tabLst>
                      </a:pPr>
                      <a:r>
                        <a:rPr lang="en-US" altLang="zh-CN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	</a:t>
                      </a:r>
                      <a:r>
                        <a:rPr lang="zh-CN" alt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填写子任务名称：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在各任务下方的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列填写子任务说明。若某一任务的子任务数量超过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项，按需插入新行即可。</a:t>
                      </a:r>
                    </a:p>
                    <a:p>
                      <a:pPr marL="363855" indent="0" algn="just" defTabSz="914400" eaLnBrk="1" fontAlgn="auto" latinLnBrk="0" hangingPunct="1">
                        <a:lnSpc>
                          <a:spcPts val="156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363220" algn="l"/>
                        </a:tabLst>
                      </a:pP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必须包含以下子任务：向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MVP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团队提交项目中期进度更新（邮件或会议形式）。</a:t>
                      </a:r>
                      <a:endParaRPr lang="zh-CN" altLang="zh-CN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indent="0" algn="just" defTabSz="914400" eaLnBrk="1" fontAlgn="auto" latinLnBrk="0" hangingPunct="1">
                        <a:lnSpc>
                          <a:spcPts val="156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363220" algn="l"/>
                        </a:tabLst>
                      </a:pPr>
                      <a:r>
                        <a:rPr lang="en-US" altLang="zh-CN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	</a:t>
                      </a:r>
                      <a:r>
                        <a:rPr lang="zh-CN" alt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填写交付成果：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在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列明确各子任务对应的交付成果，交付成果包含该子任务产生的所有资料；对于会议或活动类任务，交付成果可包含会议纪要或其他相关文件。</a:t>
                      </a:r>
                      <a:endParaRPr lang="zh-CN" altLang="zh-CN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indent="0" algn="just" defTabSz="914400" eaLnBrk="1" fontAlgn="auto" latinLnBrk="0" hangingPunct="1">
                        <a:lnSpc>
                          <a:spcPts val="156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363220" algn="l"/>
                        </a:tabLst>
                      </a:pPr>
                      <a:r>
                        <a:rPr lang="en-US" altLang="zh-CN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4)	</a:t>
                      </a:r>
                      <a:r>
                        <a:rPr lang="zh-CN" alt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填写时间规划：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在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列和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列填写各子任务的预计开始和结束日期。</a:t>
                      </a:r>
                      <a:endParaRPr lang="zh-CN" altLang="zh-CN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indent="0" algn="just" defTabSz="914400" eaLnBrk="1" fontAlgn="auto" latinLnBrk="0" hangingPunct="1">
                        <a:lnSpc>
                          <a:spcPts val="156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363220" algn="l"/>
                        </a:tabLst>
                      </a:pPr>
                      <a:r>
                        <a:rPr lang="en-US" altLang="zh-CN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5)	</a:t>
                      </a:r>
                      <a:r>
                        <a:rPr lang="zh-CN" alt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填写项目团队成本：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项目团队成本（橙色框内金额）为团队完成各任务的人工费用，可选择以下任一方式核算：</a:t>
                      </a:r>
                      <a:endParaRPr lang="zh-CN" altLang="zh-CN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63855" indent="0" algn="just" defTabSz="914400" eaLnBrk="1" fontAlgn="auto" latinLnBrk="0" hangingPunct="1">
                        <a:lnSpc>
                          <a:spcPts val="156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363220" algn="l"/>
                        </a:tabLst>
                      </a:pP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a)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填写第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个工作表【可选预算明细表】，录入各团队成员的项目工作时长，系统将自动核算各子任务成本；若完成该表填写，本页（表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）的项目成本将自动同步生成。</a:t>
                      </a:r>
                      <a:endParaRPr lang="zh-CN" altLang="zh-CN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63855" indent="0" algn="just" defTabSz="914400" eaLnBrk="1" fontAlgn="auto" latinLnBrk="0" hangingPunct="1">
                        <a:lnSpc>
                          <a:spcPts val="156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363220" algn="l"/>
                        </a:tabLst>
                      </a:pP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b)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若无需按上述详细程度核算成本，可直接在表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中录入项目团队成本，金额根据团队完成各子任务的实际人工成本核定，填写至浅橙色框内即可；深橙色框内的各任务总成本将自动核算。</a:t>
                      </a:r>
                      <a:endParaRPr lang="zh-CN" altLang="zh-CN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indent="0" algn="just" defTabSz="914400" eaLnBrk="1" fontAlgn="auto" latinLnBrk="0" hangingPunct="1">
                        <a:lnSpc>
                          <a:spcPts val="156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363220" algn="l"/>
                        </a:tabLst>
                      </a:pPr>
                      <a:r>
                        <a:rPr lang="en-US" altLang="zh-CN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6)	</a:t>
                      </a:r>
                      <a:r>
                        <a:rPr lang="zh-CN" alt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填写直接成本：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在本预算表底部的「直接成本」区域，填写项目各项直接成本的说明。直接成本指非团队人工工时相关的所有开支，包括文件翻译、口译服务、线下调研活动餐费等。在「核算依据」列填写各项成本的核算方式，在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列浅蓝色框内填写对应金额；深蓝色框内的直接成本合计将自动核算。</a:t>
                      </a:r>
                      <a:endParaRPr lang="en-US" altLang="zh-CN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ts val="156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363220" algn="l"/>
                        </a:tabLst>
                        <a:defRPr/>
                      </a:pPr>
                      <a:r>
                        <a:rPr lang="en-US" altLang="zh-CN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7)	</a:t>
                      </a:r>
                      <a:r>
                        <a:rPr lang="zh-CN" alt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核对项目总成本：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右下角深橙色框将显示项目总成本，需确认金额不超过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50000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元，并再次核对所有单元格的公式计算是否正常。</a:t>
                      </a:r>
                      <a:endParaRPr lang="zh-CN" altLang="zh-CN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tabLst>
                          <a:tab pos="363220" algn="l"/>
                        </a:tabLst>
                      </a:pPr>
                      <a:endParaRPr lang="zh-CN" altLang="zh-CN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63220" algn="l"/>
                        </a:tabLst>
                      </a:pPr>
                      <a:endParaRPr lang="en-US" sz="13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表格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019137"/>
              </p:ext>
            </p:extLst>
          </p:nvPr>
        </p:nvGraphicFramePr>
        <p:xfrm>
          <a:off x="13337176" y="9653451"/>
          <a:ext cx="5885543" cy="3344085"/>
        </p:xfrm>
        <a:graphic>
          <a:graphicData uri="http://schemas.openxmlformats.org/drawingml/2006/table">
            <a:tbl>
              <a:tblPr/>
              <a:tblGrid>
                <a:gridCol w="58855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44085">
                <a:tc>
                  <a:txBody>
                    <a:bodyPr/>
                    <a:lstStyle/>
                    <a:p>
                      <a:pPr marL="0" indent="0" eaLnBrk="1" fontAlgn="auto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公式核算检查方法</a:t>
                      </a:r>
                      <a:endParaRPr lang="zh-CN" altLang="zh-CN" sz="13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eaLnBrk="1" fontAlgn="auto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任务总成本：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双击橙色框内的美金金额，公式应显示为汇总该任务下上方所有子任务的金额。</a:t>
                      </a:r>
                      <a:endParaRPr lang="zh-CN" altLang="zh-CN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eaLnBrk="1" fontAlgn="auto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直接成本合计：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双击深蓝色框内的美金金额，公式应显示为汇总下方所有直接成本的金额。</a:t>
                      </a:r>
                      <a:endParaRPr lang="zh-CN" altLang="zh-CN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eaLnBrk="1" fontAlgn="auto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项目总预算：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双击右下角深橙色框内的美金金额，公式应显示为汇总所有橙色框内的任务总成本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深蓝色框内的直接成本合计。</a:t>
                      </a:r>
                      <a:endParaRPr lang="zh-CN" altLang="zh-CN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eaLnBrk="1" fontAlgn="auto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若使用了第</a:t>
                      </a:r>
                      <a:r>
                        <a:rPr lang="en-US" altLang="zh-CN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 </a:t>
                      </a:r>
                      <a:r>
                        <a:rPr lang="zh-CN" alt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个工作表【可选预算明细表】：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需确认表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中所有浅橙色框均与表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中对应子任务的浅橙色框建立关联，且表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各任务的总成本与表</a:t>
                      </a:r>
                      <a:r>
                        <a:rPr lang="en-US" altLang="zh-CN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 </a:t>
                      </a:r>
                      <a:r>
                        <a:rPr lang="zh-CN" altLang="en-US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对应任务的总成本保持一致。</a:t>
                      </a:r>
                      <a:endParaRPr lang="zh-CN" altLang="zh-CN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表格 16"/>
          <p:cNvGraphicFramePr>
            <a:graphicFrameLocks noGrp="1"/>
          </p:cNvGraphicFramePr>
          <p:nvPr/>
        </p:nvGraphicFramePr>
        <p:xfrm>
          <a:off x="287382" y="10424160"/>
          <a:ext cx="12566467" cy="2455812"/>
        </p:xfrm>
        <a:graphic>
          <a:graphicData uri="http://schemas.openxmlformats.org/drawingml/2006/table">
            <a:tbl>
              <a:tblPr/>
              <a:tblGrid>
                <a:gridCol w="5447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6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25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pc="0" dirty="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直接成本</a:t>
                      </a:r>
                    </a:p>
                  </a:txBody>
                  <a:tcPr marL="0" marR="0" marT="0" marB="0" anchor="ctr">
                    <a:solidFill>
                      <a:srgbClr val="2E75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b="1" spc="0" dirty="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核算依据</a:t>
                      </a:r>
                    </a:p>
                  </a:txBody>
                  <a:tcPr marL="0" marR="0" marT="0" marB="0" anchor="ctr">
                    <a:solidFill>
                      <a:srgbClr val="2E74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54305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直接成本</a:t>
                      </a:r>
                    </a:p>
                  </a:txBody>
                  <a:tcPr marL="0" marR="0" marT="0" marB="0" anchor="ctr">
                    <a:solidFill>
                      <a:srgbClr val="DAE7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445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直接成本 1 【说明】</a:t>
                      </a:r>
                      <a:r>
                        <a:rPr lang="zh-CN" alt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【示例：社区晚宴口译服务】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【示例：双语口译，服务</a:t>
                      </a:r>
                      <a:r>
                        <a:rPr lang="en-US" altLang="zh-CN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2 </a:t>
                      </a:r>
                      <a:r>
                        <a:rPr lang="zh-CN" alt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小时，单价</a:t>
                      </a:r>
                      <a:r>
                        <a:rPr lang="en-US" altLang="zh-CN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100 </a:t>
                      </a:r>
                      <a:r>
                        <a:rPr lang="zh-CN" alt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元</a:t>
                      </a:r>
                      <a:r>
                        <a:rPr lang="en-US" altLang="zh-CN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/ </a:t>
                      </a:r>
                      <a:r>
                        <a:rPr lang="zh-CN" alt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小时】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6350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DAE7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382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直接成本 2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6350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DAE7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382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直接成本 3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6350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DAE7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7382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直接成本 4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6350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DAE7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7382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直接成本 5 【说明】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6350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</a:t>
                      </a:r>
                    </a:p>
                  </a:txBody>
                  <a:tcPr marL="0" marR="0" marT="0" marB="0" anchor="ctr">
                    <a:solidFill>
                      <a:srgbClr val="DAE7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7382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需增加行请插入至上方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>
                    <a:solidFill>
                      <a:srgbClr val="DAE7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直接成本</a:t>
                      </a:r>
                      <a:r>
                        <a:rPr lang="zh-CN" alt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合计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2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5405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$0.00 </a:t>
                      </a:r>
                    </a:p>
                  </a:txBody>
                  <a:tcPr marL="0" marR="0" marT="0" marB="0" anchor="ctr">
                    <a:solidFill>
                      <a:srgbClr val="9EC2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62891" y="565202"/>
            <a:ext cx="3554730" cy="297180"/>
          </a:xfrm>
          <a:prstGeom prst="rect">
            <a:avLst/>
          </a:prstGeom>
          <a:noFill/>
        </p:spPr>
        <p:txBody>
          <a:bodyPr wrap="none" lIns="0" tIns="0" rIns="0" bIns="0">
            <a:noAutofit/>
          </a:bodyPr>
          <a:lstStyle/>
          <a:p>
            <a:pPr marL="0" marR="0" indent="0" algn="l"/>
            <a:r>
              <a:rPr lang="en-US" sz="2000" b="1" dirty="0">
                <a:solidFill>
                  <a:srgbClr val="244D7D"/>
                </a:solidFill>
                <a:cs typeface="+mn-ea"/>
                <a:sym typeface="+mn-lt"/>
              </a:rPr>
              <a:t>MVP 2.0</a:t>
            </a:r>
            <a:r>
              <a:rPr lang="zh-CN" altLang="en-US" sz="2000" b="1" dirty="0">
                <a:solidFill>
                  <a:srgbClr val="244D7D"/>
                </a:solidFill>
                <a:cs typeface="+mn-ea"/>
                <a:sym typeface="+mn-lt"/>
              </a:rPr>
              <a:t>种子项目可选预算明细表</a:t>
            </a: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017251"/>
              </p:ext>
            </p:extLst>
          </p:nvPr>
        </p:nvGraphicFramePr>
        <p:xfrm>
          <a:off x="14367510" y="1348740"/>
          <a:ext cx="5886450" cy="9544050"/>
        </p:xfrm>
        <a:graphic>
          <a:graphicData uri="http://schemas.openxmlformats.org/drawingml/2006/table">
            <a:tbl>
              <a:tblPr/>
              <a:tblGrid>
                <a:gridCol w="5886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80760">
                <a:tc>
                  <a:txBody>
                    <a:bodyPr/>
                    <a:lstStyle/>
                    <a:p>
                      <a:pPr marL="0" marR="0" indent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alt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使用说明：</a:t>
                      </a:r>
                      <a:endParaRPr lang="en-US" sz="1600" b="1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indent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altLang="en-US" sz="1600" b="1" spc="0" dirty="0">
                          <a:solidFill>
                            <a:srgbClr val="E28F6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本工作表为可选填写项，填写后可辅助核算团队完成各任务及子任务的人工成本；若按以下步骤完成填写，核算结果将自动同步至项目预算表（表</a:t>
                      </a:r>
                      <a:r>
                        <a:rPr lang="en-US" altLang="zh-CN" sz="1600" b="1" spc="0" dirty="0">
                          <a:solidFill>
                            <a:srgbClr val="E28F6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 1</a:t>
                      </a:r>
                      <a:r>
                        <a:rPr lang="zh-CN" altLang="en-US" sz="1600" b="1" spc="0" dirty="0">
                          <a:solidFill>
                            <a:srgbClr val="E28F6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）。</a:t>
                      </a:r>
                      <a:endParaRPr lang="en-US" sz="1600" b="1" spc="0" dirty="0">
                        <a:solidFill>
                          <a:srgbClr val="E28F60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indent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altLang="en-US" sz="1600" b="1" spc="0" dirty="0">
                          <a:solidFill>
                            <a:srgbClr val="E28F6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注意：仅可在黄色框内修改数字，其余单元格均含计算公式，将自动核算结果。</a:t>
                      </a:r>
                      <a:endParaRPr lang="en-US" sz="1600" b="1" spc="0" dirty="0">
                        <a:solidFill>
                          <a:srgbClr val="E28F60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indent="0" defTabSz="18288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2880" algn="l"/>
                        </a:tabLst>
                      </a:pPr>
                      <a:r>
                        <a:rPr 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1)	</a:t>
                      </a:r>
                      <a:r>
                        <a:rPr lang="zh-CN" alt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录入团队信息：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在第</a:t>
                      </a:r>
                      <a:r>
                        <a:rPr lang="en-US" altLang="zh-CN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3 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行指定位置填写团队成员的姓名及岗位。若团队成员超过</a:t>
                      </a:r>
                      <a:r>
                        <a:rPr lang="en-US" altLang="zh-CN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6 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人，选中任意成员对应的两列内容，复制后插入新列即可。</a:t>
                      </a:r>
                      <a:endParaRPr lang="en-US" sz="16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indent="0" defTabSz="18288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2880" algn="l"/>
                        </a:tabLst>
                      </a:pPr>
                      <a:r>
                        <a:rPr 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2)</a:t>
                      </a:r>
                      <a:r>
                        <a:rPr lang="zh-CN" alt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填写人员时薪：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在第</a:t>
                      </a:r>
                      <a:r>
                        <a:rPr lang="en-US" altLang="zh-CN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4 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行指定位置填写各团队成员的工时单价（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$</a:t>
                      </a:r>
                      <a:r>
                        <a:rPr lang="en-US" altLang="zh-CN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/ 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小时）。</a:t>
                      </a:r>
                      <a:endParaRPr lang="en-US" sz="16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indent="0" defTabSz="18288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2880" algn="l"/>
                        </a:tabLst>
                      </a:pPr>
                      <a:r>
                        <a:rPr 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3)	</a:t>
                      </a:r>
                      <a:r>
                        <a:rPr lang="zh-CN" alt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填写任务名称：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在深灰色行中填写各主任务（或阶段）的说明，必须与表</a:t>
                      </a:r>
                      <a:r>
                        <a:rPr lang="en-US" altLang="zh-CN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1 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中的任务名称保持一致。若任务数量超过</a:t>
                      </a:r>
                      <a:r>
                        <a:rPr lang="en-US" altLang="zh-CN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4 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项，选中任意任务及其子任务的整行内容，复制后插入至任务</a:t>
                      </a:r>
                      <a:r>
                        <a:rPr lang="en-US" altLang="zh-CN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4 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后方即可。</a:t>
                      </a:r>
                      <a:endParaRPr lang="en-US" sz="16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indent="0" defTabSz="18288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2880" algn="l"/>
                        </a:tabLst>
                      </a:pPr>
                      <a:r>
                        <a:rPr 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4)	</a:t>
                      </a:r>
                      <a:r>
                        <a:rPr lang="zh-CN" alt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填写子任务名称：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在各任务下方的</a:t>
                      </a:r>
                      <a:r>
                        <a:rPr lang="en-US" altLang="zh-CN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A 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列填写子任务说明，必须与表</a:t>
                      </a:r>
                      <a:r>
                        <a:rPr lang="en-US" altLang="zh-CN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1 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中的子任务名称保持一致。若某一任务的子任务数量超过</a:t>
                      </a:r>
                      <a:r>
                        <a:rPr lang="en-US" altLang="zh-CN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5 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项，按需插入新行即可。</a:t>
                      </a:r>
                      <a:endParaRPr lang="en-US" sz="16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indent="0" defTabSz="18288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82880" algn="l"/>
                        </a:tabLst>
                      </a:pPr>
                      <a:r>
                        <a:rPr 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5)	</a:t>
                      </a:r>
                      <a:r>
                        <a:rPr lang="zh-CN" alt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填写团队工作时长：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在各子任务对应的黄色列中，录入每位团队成员的工作时长（小时）；系统将自动通过「时长</a:t>
                      </a:r>
                      <a:r>
                        <a:rPr lang="en-US" altLang="zh-CN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</a:t>
                      </a:r>
                      <a:r>
                        <a:rPr lang="en-US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r>
                        <a:rPr lang="en-US" altLang="zh-CN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时薪」核算出对应成本。若按上述步骤新增了列或行，需确认其公式核算功能正常。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900" spc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0">
                <a:tc>
                  <a:txBody>
                    <a:bodyPr/>
                    <a:lstStyle/>
                    <a:p>
                      <a:pPr marL="0" marR="0" indent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zh-CN" alt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公式核算检查方法</a:t>
                      </a:r>
                      <a:endParaRPr lang="en-US" sz="1600" b="1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indent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zh-CN" alt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子任务个人成本：</a:t>
                      </a:r>
                      <a:r>
                        <a:rPr lang="zh-CN" altLang="en-US" sz="1600" b="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双击白色框内的美金金额，公式应显示为</a:t>
                      </a:r>
                      <a:r>
                        <a:rPr lang="zh-CN" alt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左侧黄色框内的工作时长</a:t>
                      </a:r>
                      <a:r>
                        <a:rPr lang="en-US" altLang="zh-CN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</a:t>
                      </a:r>
                      <a:r>
                        <a:rPr lang="en-US" alt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×</a:t>
                      </a:r>
                      <a:r>
                        <a:rPr lang="en-US" altLang="zh-CN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 </a:t>
                      </a:r>
                      <a:r>
                        <a:rPr lang="zh-CN" alt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对应团队成员的时薪</a:t>
                      </a:r>
                      <a:r>
                        <a:rPr lang="zh-CN" altLang="en-US" sz="1600" b="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。</a:t>
                      </a:r>
                      <a:endParaRPr lang="en-US" sz="1600" b="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indent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zh-CN" alt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子任务总成本：</a:t>
                      </a:r>
                      <a:r>
                        <a:rPr lang="zh-CN" altLang="en-US" sz="1600" b="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双击浅橙色框内的美金金额，公式应显示为汇总该行中所有团队成员的个人成本。</a:t>
                      </a:r>
                    </a:p>
                    <a:p>
                      <a:pPr marL="0" marR="0" indent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zh-CN" alt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任务总成本：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双击橙色框内的美金金额，公式应显示为汇总该任务下上方所有子任务的总成本。</a:t>
                      </a:r>
                      <a:endParaRPr lang="en-US" sz="16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marL="0" marR="0" indent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zh-CN" altLang="en-US" sz="1600" b="1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项目团队总成本：</a:t>
                      </a:r>
                      <a:r>
                        <a:rPr lang="zh-CN" altLang="en-US" sz="1600" spc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双击右下角深橙色框内的美金金额，公式应显示为汇总所有橙色框内的各任务总成本。</a:t>
                      </a:r>
                      <a:endParaRPr lang="en-US" sz="1600" spc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262891" y="1087436"/>
          <a:ext cx="13895561" cy="10965572"/>
        </p:xfrm>
        <a:graphic>
          <a:graphicData uri="http://schemas.openxmlformats.org/drawingml/2006/table">
            <a:tbl>
              <a:tblPr/>
              <a:tblGrid>
                <a:gridCol w="5174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8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9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98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97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97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584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836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1691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7259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7848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3312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6170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100" kern="1200" dirty="0">
                          <a:solidFill>
                            <a:srgbClr val="E28F60"/>
                          </a:solidFill>
                          <a:latin typeface="+mn-lt"/>
                          <a:ea typeface="+mn-ea"/>
                          <a:cs typeface="+mn-ea"/>
                        </a:rPr>
                        <a:t>可选预算明细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项目团队工作时长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CF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总成本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C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993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zh-CN" sz="1400" dirty="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人名</a:t>
                      </a:r>
                      <a:endParaRPr lang="en-US" sz="1400" b="1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岗位</a:t>
                      </a:r>
                      <a:r>
                        <a:rPr lang="en-US" altLang="zh-CN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/</a:t>
                      </a: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职务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CF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人名</a:t>
                      </a:r>
                      <a:endParaRPr lang="en-US" sz="1400" b="1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岗位</a:t>
                      </a:r>
                      <a:r>
                        <a:rPr lang="en-US" altLang="zh-CN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/</a:t>
                      </a: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职务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CF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人名</a:t>
                      </a:r>
                      <a:endParaRPr lang="en-US" sz="1400" b="1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岗位</a:t>
                      </a:r>
                      <a:r>
                        <a:rPr lang="en-US" altLang="zh-CN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/</a:t>
                      </a: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职务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CF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人名</a:t>
                      </a:r>
                      <a:endParaRPr lang="en-US" sz="1400" b="1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岗位</a:t>
                      </a:r>
                      <a:r>
                        <a:rPr lang="en-US" altLang="zh-CN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/</a:t>
                      </a: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职务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CF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人名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 </a:t>
                      </a:r>
                    </a:p>
                    <a:p>
                      <a:pPr algn="ctr"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岗位</a:t>
                      </a:r>
                      <a:r>
                        <a:rPr lang="en-US" altLang="zh-CN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/</a:t>
                      </a: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职务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CF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人名</a:t>
                      </a:r>
                      <a:endParaRPr lang="en-US" altLang="zh-CN" sz="1400" b="1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 </a:t>
                      </a: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岗位</a:t>
                      </a:r>
                      <a:r>
                        <a:rPr lang="en-US" altLang="zh-CN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/</a:t>
                      </a: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职务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CF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993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5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5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5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5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5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S0.00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5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任务</a:t>
                      </a:r>
                      <a:r>
                        <a:rPr lang="en-US" altLang="zh-CN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 / </a:t>
                      </a: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阶段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 1: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时长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合计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时长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合计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时长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合计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时长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合计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时长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合计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时长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合计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1.1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1.2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1.3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1.4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1.5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 需增加行请插入至上方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endParaRPr lang="zh-CN" sz="1400" dirty="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任务</a:t>
                      </a:r>
                      <a:r>
                        <a:rPr lang="en-US" altLang="zh-CN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 1 </a:t>
                      </a: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总成本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任务</a:t>
                      </a:r>
                      <a:r>
                        <a:rPr lang="en-US" altLang="zh-CN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 / </a:t>
                      </a: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阶段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 2: 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2.1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2.2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2.3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2.4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2.5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 需增加行请插入至上方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endParaRPr lang="zh-CN" sz="1400" dirty="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任务</a:t>
                      </a:r>
                      <a:r>
                        <a:rPr lang="en-US" altLang="zh-CN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 2 </a:t>
                      </a: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总成本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任务</a:t>
                      </a:r>
                      <a:r>
                        <a:rPr lang="en-US" altLang="zh-CN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 / </a:t>
                      </a: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阶段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 3: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3.1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3.2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3.3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3.4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3.5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 需增加行请插入至上方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99993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任务</a:t>
                      </a:r>
                      <a:r>
                        <a:rPr lang="en-US" altLang="zh-CN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 3</a:t>
                      </a: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总成本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任务</a:t>
                      </a:r>
                      <a:r>
                        <a:rPr lang="en-US" altLang="zh-CN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 / </a:t>
                      </a: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阶段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 4: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4.1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4.2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4.3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4.4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子任务 4.5 【说明】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5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2999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 需增加行请插入至上方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endParaRPr lang="zh-CN" sz="1400" dirty="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299993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任务</a:t>
                      </a:r>
                      <a:r>
                        <a:rPr lang="en-US" altLang="zh-CN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4 </a:t>
                      </a: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  <a:sym typeface="+mn-ea"/>
                        </a:rPr>
                        <a:t>总成本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299993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项目团队</a:t>
                      </a:r>
                      <a:r>
                        <a:rPr lang="zh-CN" alt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总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成本</a:t>
                      </a:r>
                      <a:endParaRPr lang="zh-CN" sz="140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sz="1400"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等线" panose="02010600030101010101" pitchFamily="2" charset="-122"/>
                        </a:rPr>
                        <a:t>$0.00</a:t>
                      </a:r>
                      <a:endParaRPr lang="zh-CN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等线" panose="02010600030101010101" pitchFamily="2" charset="-122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hyn1ctz">
      <a:majorFont>
        <a:latin typeface="Times New Roman"/>
        <a:ea typeface="SimSun"/>
        <a:cs typeface=""/>
      </a:majorFont>
      <a:minorFont>
        <a:latin typeface="Times New Roman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D4B72A2883A54B8CE9B4608E4F3D4C" ma:contentTypeVersion="29" ma:contentTypeDescription="Create a new document." ma:contentTypeScope="" ma:versionID="59d12580b2ef3e0e81f2baaa66ada088">
  <xsd:schema xmlns:xsd="http://www.w3.org/2001/XMLSchema" xmlns:xs="http://www.w3.org/2001/XMLSchema" xmlns:p="http://schemas.microsoft.com/office/2006/metadata/properties" xmlns:ns1="http://schemas.microsoft.com/sharepoint/v3" xmlns:ns2="f4888985-777b-4b68-9fc3-6a4384cc4f29" xmlns:ns3="89b213bb-812a-4895-99d0-a44ca20ff357" xmlns:ns4="1da56e6b-ac0e-4ffc-8b40-9e4a1d231754" targetNamespace="http://schemas.microsoft.com/office/2006/metadata/properties" ma:root="true" ma:fieldsID="40aea62c4ea9aa5cc28622d8c2ed8b39" ns1:_="" ns2:_="" ns3:_="" ns4:_="">
    <xsd:import namespace="http://schemas.microsoft.com/sharepoint/v3"/>
    <xsd:import namespace="f4888985-777b-4b68-9fc3-6a4384cc4f29"/>
    <xsd:import namespace="89b213bb-812a-4895-99d0-a44ca20ff357"/>
    <xsd:import namespace="1da56e6b-ac0e-4ffc-8b40-9e4a1d2317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VPRegion" minOccurs="0"/>
                <xsd:element ref="ns2:On_x002d_Track_x003f_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FY" minOccurs="0"/>
                <xsd:element ref="ns2:MediaServiceSearchProperties" minOccurs="0"/>
                <xsd:element ref="ns2:MediaServiceBillingMetadata" minOccurs="0"/>
                <xsd:element ref="ns2:Goodexample_x003f_" minOccurs="0"/>
                <xsd:element ref="ns2:Grant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888985-777b-4b68-9fc3-6a4384cc4f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VPRegion" ma:index="18" nillable="true" ma:displayName="MVP Region" ma:format="Dropdown" ma:internalName="MVPRegion">
      <xsd:simpleType>
        <xsd:union memberTypes="dms:Text">
          <xsd:simpleType>
            <xsd:restriction base="dms:Choice">
              <xsd:enumeration value="Berkshires &amp; Hilltowns"/>
              <xsd:enumeration value="Central"/>
              <xsd:enumeration value="Greater Boston"/>
              <xsd:enumeration value="Greater CT River Valley"/>
              <xsd:enumeration value="Northeast"/>
              <xsd:enumeration value="Southeast"/>
            </xsd:restriction>
          </xsd:simpleType>
        </xsd:union>
      </xsd:simpleType>
    </xsd:element>
    <xsd:element name="On_x002d_Track_x003f_" ma:index="19" nillable="true" ma:displayName="On-Track?" ma:default="1" ma:description="Eyeball assessment of whether or not they are on-track." ma:format="Dropdown" ma:internalName="On_x002d_Track_x003f_">
      <xsd:simpleType>
        <xsd:restriction base="dms:Boolea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FY" ma:index="29" nillable="true" ma:displayName="FY" ma:format="Dropdown" ma:internalName="FY">
      <xsd:simpleType>
        <xsd:restriction base="dms:Choice">
          <xsd:enumeration value="FY24"/>
          <xsd:enumeration value="FY24/25"/>
          <xsd:enumeration value="FY26"/>
          <xsd:enumeration value="FY25"/>
          <xsd:enumeration value="FY23"/>
          <xsd:enumeration value="FY22"/>
          <xsd:enumeration value="FY21"/>
          <xsd:enumeration value="FY20"/>
          <xsd:enumeration value="FY19"/>
          <xsd:enumeration value="FY18"/>
        </xsd:restriction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  <xsd:element name="Goodexample_x003f_" ma:index="32" nillable="true" ma:displayName="Good example?" ma:default="1" ma:format="Dropdown" ma:indexed="true" ma:internalName="Goodexample_x003f_">
      <xsd:simpleType>
        <xsd:restriction base="dms:Boolean"/>
      </xsd:simpleType>
    </xsd:element>
    <xsd:element name="GrantType" ma:index="33" nillable="true" ma:displayName="Grant Type" ma:format="Dropdown" ma:internalName="GrantType">
      <xsd:simpleType>
        <xsd:restriction base="dms:Choice">
          <xsd:enumeration value="Action"/>
          <xsd:enumeration value="Planning"/>
          <xsd:enumeration value="2.0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213bb-812a-4895-99d0-a44ca20ff35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a56e6b-ac0e-4ffc-8b40-9e4a1d231754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da82a8a7-7260-45ae-beb4-7fa6dbd9e9ea}" ma:internalName="TaxCatchAll" ma:showField="CatchAllData" ma:web="1da56e6b-ac0e-4ffc-8b40-9e4a1d2317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n_x002d_Track_x003f_ xmlns="f4888985-777b-4b68-9fc3-6a4384cc4f29">true</On_x002d_Track_x003f_>
    <_ip_UnifiedCompliancePolicyUIAction xmlns="http://schemas.microsoft.com/sharepoint/v3" xsi:nil="true"/>
    <FY xmlns="f4888985-777b-4b68-9fc3-6a4384cc4f29" xsi:nil="true"/>
    <MVPRegion xmlns="f4888985-777b-4b68-9fc3-6a4384cc4f29" xsi:nil="true"/>
    <TaxCatchAll xmlns="1da56e6b-ac0e-4ffc-8b40-9e4a1d231754" xsi:nil="true"/>
    <Goodexample_x003f_ xmlns="f4888985-777b-4b68-9fc3-6a4384cc4f29">true</Goodexample_x003f_>
    <_ip_UnifiedCompliancePolicyProperties xmlns="http://schemas.microsoft.com/sharepoint/v3" xsi:nil="true"/>
    <GrantType xmlns="f4888985-777b-4b68-9fc3-6a4384cc4f29" xsi:nil="true"/>
    <lcf76f155ced4ddcb4097134ff3c332f xmlns="f4888985-777b-4b68-9fc3-6a4384cc4f2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2602D05-398D-4903-A15F-7F3457D0AB79}"/>
</file>

<file path=customXml/itemProps2.xml><?xml version="1.0" encoding="utf-8"?>
<ds:datastoreItem xmlns:ds="http://schemas.openxmlformats.org/officeDocument/2006/customXml" ds:itemID="{B6A365EC-AE43-4F38-95A8-E7C9E6BF2066}"/>
</file>

<file path=customXml/itemProps3.xml><?xml version="1.0" encoding="utf-8"?>
<ds:datastoreItem xmlns:ds="http://schemas.openxmlformats.org/officeDocument/2006/customXml" ds:itemID="{617A0EAA-A2F4-4160-90AE-7AF60352A345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1992</Words>
  <Application>Microsoft Office PowerPoint</Application>
  <PresentationFormat>自定义</PresentationFormat>
  <Paragraphs>445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4" baseType="lpstr">
      <vt:lpstr>Calibri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Charles Chen</cp:lastModifiedBy>
  <cp:revision>12</cp:revision>
  <dcterms:created xsi:type="dcterms:W3CDTF">2026-03-24T06:55:00Z</dcterms:created>
  <dcterms:modified xsi:type="dcterms:W3CDTF">2026-03-27T14:26:50Z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16C4580E461B4154809306A657201099_12</vt:lpwstr>
  </property>
  <property fmtid="{D5CDD505-2E9C-101B-9397-08002B2CF9AE}" pid="4" name="ContentTypeId">
    <vt:lpwstr>0x01010082D4B72A2883A54B8CE9B4608E4F3D4C</vt:lpwstr>
  </property>
</Properties>
</file>