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332" r:id="rId2"/>
    <p:sldId id="305" r:id="rId3"/>
    <p:sldId id="297" r:id="rId4"/>
    <p:sldId id="295" r:id="rId5"/>
    <p:sldId id="300" r:id="rId6"/>
    <p:sldId id="299" r:id="rId7"/>
    <p:sldId id="294" r:id="rId8"/>
    <p:sldId id="301" r:id="rId9"/>
    <p:sldId id="308" r:id="rId10"/>
    <p:sldId id="310" r:id="rId11"/>
    <p:sldId id="311" r:id="rId12"/>
    <p:sldId id="312" r:id="rId13"/>
    <p:sldId id="313" r:id="rId14"/>
    <p:sldId id="314" r:id="rId15"/>
    <p:sldId id="316" r:id="rId16"/>
    <p:sldId id="324" r:id="rId17"/>
    <p:sldId id="325" r:id="rId18"/>
    <p:sldId id="326" r:id="rId19"/>
    <p:sldId id="319" r:id="rId20"/>
    <p:sldId id="320" r:id="rId21"/>
    <p:sldId id="321" r:id="rId22"/>
    <p:sldId id="322" r:id="rId23"/>
    <p:sldId id="323" r:id="rId24"/>
    <p:sldId id="327" r:id="rId25"/>
    <p:sldId id="328" r:id="rId26"/>
    <p:sldId id="309" r:id="rId27"/>
    <p:sldId id="333" r:id="rId28"/>
    <p:sldId id="329" r:id="rId29"/>
    <p:sldId id="330" r:id="rId30"/>
  </p:sldIdLst>
  <p:sldSz cx="9144000" cy="6858000" type="screen4x3"/>
  <p:notesSz cx="6858000" cy="9144000"/>
  <p:custDataLst>
    <p:tags r:id="rId3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E49EA941-FEA9-463E-9FF3-8A2A2B5FD7AD}">
          <p14:sldIdLst>
            <p14:sldId id="332"/>
            <p14:sldId id="305"/>
          </p14:sldIdLst>
        </p14:section>
        <p14:section name="definition, data source" id="{0841D0BF-D455-4AC6-8080-FF4B4CEB4177}">
          <p14:sldIdLst>
            <p14:sldId id="297"/>
            <p14:sldId id="295"/>
            <p14:sldId id="300"/>
            <p14:sldId id="299"/>
            <p14:sldId id="294"/>
            <p14:sldId id="301"/>
          </p14:sldIdLst>
        </p14:section>
        <p14:section name="slide notes" id="{94719FCE-8C78-49D0-B9A6-18277324EDAF}">
          <p14:sldIdLst>
            <p14:sldId id="308"/>
            <p14:sldId id="310"/>
            <p14:sldId id="311"/>
            <p14:sldId id="312"/>
            <p14:sldId id="313"/>
            <p14:sldId id="314"/>
            <p14:sldId id="316"/>
            <p14:sldId id="324"/>
            <p14:sldId id="325"/>
            <p14:sldId id="326"/>
            <p14:sldId id="319"/>
            <p14:sldId id="320"/>
            <p14:sldId id="321"/>
            <p14:sldId id="322"/>
            <p14:sldId id="323"/>
            <p14:sldId id="327"/>
            <p14:sldId id="328"/>
            <p14:sldId id="309"/>
            <p14:sldId id="333"/>
            <p14:sldId id="329"/>
            <p14:sldId id="330"/>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48" autoAdjust="0"/>
    <p:restoredTop sz="94660"/>
  </p:normalViewPr>
  <p:slideViewPr>
    <p:cSldViewPr>
      <p:cViewPr>
        <p:scale>
          <a:sx n="100" d="100"/>
          <a:sy n="100" d="100"/>
        </p:scale>
        <p:origin x="-2244" y="-66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notesMaster" Target="notesMasters/notesMaster1.xml"/>
  <Relationship Id="rId32" Type="http://schemas.openxmlformats.org/officeDocument/2006/relationships/tags" Target="tags/tag1.xml"/>
  <Relationship Id="rId33" Type="http://schemas.openxmlformats.org/officeDocument/2006/relationships/presProps" Target="presProps.xml"/>
  <Relationship Id="rId34" Type="http://schemas.openxmlformats.org/officeDocument/2006/relationships/viewProps" Target="viewProps.xml"/>
  <Relationship Id="rId35" Type="http://schemas.openxmlformats.org/officeDocument/2006/relationships/theme" Target="theme/theme1.xml"/>
  <Relationship Id="rId36" Type="http://schemas.openxmlformats.org/officeDocument/2006/relationships/tableStyles" Target="tableStyles.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drawings/_rels/vmlDrawing1.vml.rels><?xml version="1.0" encoding="UTF-8"?>

<Relationships xmlns="http://schemas.openxmlformats.org/package/2006/relationships">
  <Relationship Id="rId1" Type="http://schemas.openxmlformats.org/officeDocument/2006/relationships/image" Target="../media/image1.emf"/>
</Relationships>

</file>

<file path=ppt/drawings/_rels/vmlDrawing2.vml.rels><?xml version="1.0" encoding="UTF-8"?>

<Relationships xmlns="http://schemas.openxmlformats.org/package/2006/relationships">
  <Relationship Id="rId1" Type="http://schemas.openxmlformats.org/officeDocument/2006/relationships/image" Target="../media/image1.emf"/>
</Relationships>

</file>

<file path=ppt/drawings/_rels/vmlDrawing3.vml.rels><?xml version="1.0" encoding="UTF-8"?>

<Relationships xmlns="http://schemas.openxmlformats.org/package/2006/relationships">
  <Relationship Id="rId1" Type="http://schemas.openxmlformats.org/officeDocument/2006/relationships/image" Target="../media/image1.emf"/>
</Relationships>

</file>

<file path=ppt/drawings/_rels/vmlDrawing4.vml.rels><?xml version="1.0" encoding="UTF-8"?>

<Relationships xmlns="http://schemas.openxmlformats.org/package/2006/relationships">
  <Relationship Id="rId1" Type="http://schemas.openxmlformats.org/officeDocument/2006/relationships/image" Target="../media/image1.emf"/>
</Relationships>

</file>

<file path=ppt/drawings/_rels/vmlDrawing5.vml.rels><?xml version="1.0" encoding="UTF-8"?>

<Relationships xmlns="http://schemas.openxmlformats.org/package/2006/relationships">
  <Relationship Id="rId1" Type="http://schemas.openxmlformats.org/officeDocument/2006/relationships/image" Target="../media/image1.emf"/>
</Relationships>

</file>

<file path=ppt/drawings/_rels/vmlDrawing6.vml.rels><?xml version="1.0" encoding="UTF-8"?>

<Relationships xmlns="http://schemas.openxmlformats.org/package/2006/relationships">
  <Relationship Id="rId1" Type="http://schemas.openxmlformats.org/officeDocument/2006/relationships/image" Target="../media/image1.emf"/>
</Relationships>

</file>

<file path=ppt/drawings/_rels/vmlDrawing7.vml.rels><?xml version="1.0" encoding="UTF-8"?>

<Relationships xmlns="http://schemas.openxmlformats.org/package/2006/relationships">
  <Relationship Id="rId1" Type="http://schemas.openxmlformats.org/officeDocument/2006/relationships/image" Target="../media/image1.emf"/>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1FEA90-D2AE-48FA-9EEC-CED6024FEBA8}" type="datetimeFigureOut">
              <a:rPr lang="en-US" smtClean="0"/>
              <a:t>12/17/2014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F5F93C-0589-4B61-9877-8696F456E949}" type="slidenum">
              <a:rPr lang="en-US" smtClean="0"/>
              <a:t>‹#›</a:t>
            </a:fld>
            <a:endParaRPr lang="en-US"/>
          </a:p>
        </p:txBody>
      </p:sp>
    </p:spTree>
    <p:extLst>
      <p:ext uri="{BB962C8B-B14F-4D97-AF65-F5344CB8AC3E}">
        <p14:creationId xmlns:p14="http://schemas.microsoft.com/office/powerpoint/2010/main" val="1940919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Relationships xmlns="http://schemas.openxmlformats.org/package/2006/relationships">
  <Relationship Id="rId1" Type="http://schemas.openxmlformats.org/officeDocument/2006/relationships/vmlDrawing" Target="../drawings/vmlDrawing2.vml"/>
  <Relationship Id="rId2" Type="http://schemas.openxmlformats.org/officeDocument/2006/relationships/tags" Target="../tags/tag3.xml"/>
  <Relationship Id="rId3" Type="http://schemas.openxmlformats.org/officeDocument/2006/relationships/slideMaster" Target="../slideMasters/slideMaster1.xml"/>
  <Relationship Id="rId4" Type="http://schemas.openxmlformats.org/officeDocument/2006/relationships/oleObject" Target="../embeddings/oleObject2.bin"/>
  <Relationship Id="rId5" Type="http://schemas.openxmlformats.org/officeDocument/2006/relationships/image" Target="../media/image1.emf"/>
  <Relationship Id="rId6" Type="http://schemas.openxmlformats.org/officeDocument/2006/relationships/image" Target="../media/image2.png"/>
</Relationships>

</file>

<file path=ppt/slideLayouts/_rels/slideLayout2.xml.rels><?xml version="1.0" encoding="UTF-8"?>

<Relationships xmlns="http://schemas.openxmlformats.org/package/2006/relationships">
  <Relationship Id="rId1" Type="http://schemas.openxmlformats.org/officeDocument/2006/relationships/vmlDrawing" Target="../drawings/vmlDrawing3.vml"/>
  <Relationship Id="rId2" Type="http://schemas.openxmlformats.org/officeDocument/2006/relationships/tags" Target="../tags/tag4.xml"/>
  <Relationship Id="rId3" Type="http://schemas.openxmlformats.org/officeDocument/2006/relationships/slideMaster" Target="../slideMasters/slideMaster1.xml"/>
  <Relationship Id="rId4" Type="http://schemas.openxmlformats.org/officeDocument/2006/relationships/oleObject" Target="../embeddings/oleObject3.bin"/>
  <Relationship Id="rId5" Type="http://schemas.openxmlformats.org/officeDocument/2006/relationships/image" Target="../media/image1.emf"/>
  <Relationship Id="rId6" Type="http://schemas.openxmlformats.org/officeDocument/2006/relationships/image" Target="../media/image2.png"/>
</Relationships>

</file>

<file path=ppt/slideLayouts/_rels/slideLayout3.xml.rels><?xml version="1.0" encoding="UTF-8"?>

<Relationships xmlns="http://schemas.openxmlformats.org/package/2006/relationships">
  <Relationship Id="rId1" Type="http://schemas.openxmlformats.org/officeDocument/2006/relationships/vmlDrawing" Target="../drawings/vmlDrawing4.vml"/>
  <Relationship Id="rId2" Type="http://schemas.openxmlformats.org/officeDocument/2006/relationships/tags" Target="../tags/tag5.xml"/>
  <Relationship Id="rId3" Type="http://schemas.openxmlformats.org/officeDocument/2006/relationships/slideMaster" Target="../slideMasters/slideMaster1.xml"/>
  <Relationship Id="rId4" Type="http://schemas.openxmlformats.org/officeDocument/2006/relationships/oleObject" Target="../embeddings/oleObject4.bin"/>
  <Relationship Id="rId5" Type="http://schemas.openxmlformats.org/officeDocument/2006/relationships/image" Target="../media/image1.emf"/>
</Relationships>

</file>

<file path=ppt/slideLayouts/_rels/slideLayout4.xml.rels><?xml version="1.0" encoding="UTF-8"?>

<Relationships xmlns="http://schemas.openxmlformats.org/package/2006/relationships">
  <Relationship Id="rId1" Type="http://schemas.openxmlformats.org/officeDocument/2006/relationships/vmlDrawing" Target="../drawings/vmlDrawing5.vml"/>
  <Relationship Id="rId2" Type="http://schemas.openxmlformats.org/officeDocument/2006/relationships/tags" Target="../tags/tag6.xml"/>
  <Relationship Id="rId3" Type="http://schemas.openxmlformats.org/officeDocument/2006/relationships/slideMaster" Target="../slideMasters/slideMaster1.xml"/>
  <Relationship Id="rId4" Type="http://schemas.openxmlformats.org/officeDocument/2006/relationships/oleObject" Target="../embeddings/oleObject5.bin"/>
  <Relationship Id="rId5" Type="http://schemas.openxmlformats.org/officeDocument/2006/relationships/image" Target="../media/image1.emf"/>
</Relationships>

</file>

<file path=ppt/slideLayouts/_rels/slideLayout5.xml.rels><?xml version="1.0" encoding="UTF-8"?>

<Relationships xmlns="http://schemas.openxmlformats.org/package/2006/relationships">
  <Relationship Id="rId1" Type="http://schemas.openxmlformats.org/officeDocument/2006/relationships/vmlDrawing" Target="../drawings/vmlDrawing6.vml"/>
  <Relationship Id="rId2" Type="http://schemas.openxmlformats.org/officeDocument/2006/relationships/tags" Target="../tags/tag7.xml"/>
  <Relationship Id="rId3" Type="http://schemas.openxmlformats.org/officeDocument/2006/relationships/slideMaster" Target="../slideMasters/slideMaster1.xml"/>
  <Relationship Id="rId4" Type="http://schemas.openxmlformats.org/officeDocument/2006/relationships/oleObject" Target="../embeddings/oleObject6.bin"/>
  <Relationship Id="rId5" Type="http://schemas.openxmlformats.org/officeDocument/2006/relationships/image" Target="../media/image1.emf"/>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273513516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6330"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cxnSp>
        <p:nvCxnSpPr>
          <p:cNvPr id="2" name="Straight Connector 1"/>
          <p:cNvCxnSpPr/>
          <p:nvPr userDrawn="1"/>
        </p:nvCxnSpPr>
        <p:spPr>
          <a:xfrm flipH="1">
            <a:off x="304800" y="1447800"/>
            <a:ext cx="8585042" cy="0"/>
          </a:xfrm>
          <a:prstGeom prst="line">
            <a:avLst/>
          </a:prstGeom>
          <a:ln>
            <a:solidFill>
              <a:schemeClr val="bg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userDrawn="1"/>
        </p:nvSpPr>
        <p:spPr>
          <a:xfrm>
            <a:off x="304802" y="228600"/>
            <a:ext cx="8595188" cy="1200329"/>
          </a:xfrm>
          <a:prstGeom prst="rect">
            <a:avLst/>
          </a:prstGeom>
          <a:noFill/>
        </p:spPr>
        <p:txBody>
          <a:bodyPr wrap="square" lIns="91420" tIns="45711" rIns="91420" bIns="45711" rtlCol="0">
            <a:spAutoFit/>
          </a:bodyPr>
          <a:lstStyle/>
          <a:p>
            <a:pPr algn="ctr" defTabSz="914206" fontAlgn="auto">
              <a:spcBef>
                <a:spcPts val="0"/>
              </a:spcBef>
              <a:spcAft>
                <a:spcPts val="0"/>
              </a:spcAft>
            </a:pPr>
            <a:r>
              <a:rPr lang="en-US" sz="2800" cap="small" dirty="0" smtClean="0">
                <a:solidFill>
                  <a:schemeClr val="tx2"/>
                </a:solidFill>
                <a:latin typeface="Garamond" pitchFamily="18" charset="0"/>
              </a:rPr>
              <a:t>Commonwealth of Massachusetts</a:t>
            </a:r>
          </a:p>
          <a:p>
            <a:pPr algn="ctr" defTabSz="914206" fontAlgn="auto">
              <a:spcBef>
                <a:spcPts val="0"/>
              </a:spcBef>
              <a:spcAft>
                <a:spcPts val="0"/>
              </a:spcAft>
            </a:pPr>
            <a:r>
              <a:rPr lang="en-US" sz="4400" cap="small" dirty="0" smtClean="0">
                <a:solidFill>
                  <a:schemeClr val="tx2"/>
                </a:solidFill>
                <a:latin typeface="Garamond" pitchFamily="18" charset="0"/>
              </a:rPr>
              <a:t>Health Policy Commission</a:t>
            </a:r>
            <a:endParaRPr lang="en-US" sz="4400" cap="small" dirty="0">
              <a:solidFill>
                <a:schemeClr val="tx2"/>
              </a:solidFill>
              <a:latin typeface="Garamond" pitchFamily="18" charset="0"/>
            </a:endParaRPr>
          </a:p>
        </p:txBody>
      </p:sp>
      <p:sp>
        <p:nvSpPr>
          <p:cNvPr id="7" name="Text Placeholder 6"/>
          <p:cNvSpPr>
            <a:spLocks noGrp="1"/>
          </p:cNvSpPr>
          <p:nvPr>
            <p:ph type="body" sz="quarter" idx="10" hasCustomPrompt="1"/>
          </p:nvPr>
        </p:nvSpPr>
        <p:spPr>
          <a:xfrm>
            <a:off x="914400" y="2895600"/>
            <a:ext cx="7543800" cy="1066800"/>
          </a:xfrm>
          <a:prstGeom prst="rect">
            <a:avLst/>
          </a:prstGeom>
        </p:spPr>
        <p:txBody>
          <a:bodyPr lIns="91420" tIns="45711" rIns="91420" bIns="45711" anchor="ctr"/>
          <a:lstStyle>
            <a:lvl1pPr marL="0" indent="0" algn="ctr">
              <a:buNone/>
              <a:defRPr sz="4400" b="0">
                <a:solidFill>
                  <a:schemeClr val="tx2"/>
                </a:solidFill>
                <a:latin typeface="Garamond" panose="02020404030301010803" pitchFamily="18" charset="0"/>
              </a:defRPr>
            </a:lvl1pPr>
          </a:lstStyle>
          <a:p>
            <a:pPr lvl="0"/>
            <a:r>
              <a:rPr lang="en-US" dirty="0" smtClean="0"/>
              <a:t>Title here</a:t>
            </a:r>
          </a:p>
        </p:txBody>
      </p:sp>
      <p:sp>
        <p:nvSpPr>
          <p:cNvPr id="8" name="Text Placeholder 6"/>
          <p:cNvSpPr>
            <a:spLocks noGrp="1"/>
          </p:cNvSpPr>
          <p:nvPr>
            <p:ph type="body" sz="quarter" idx="11" hasCustomPrompt="1"/>
          </p:nvPr>
        </p:nvSpPr>
        <p:spPr>
          <a:xfrm>
            <a:off x="2590800" y="4876800"/>
            <a:ext cx="4114800" cy="304800"/>
          </a:xfrm>
          <a:prstGeom prst="rect">
            <a:avLst/>
          </a:prstGeom>
        </p:spPr>
        <p:txBody>
          <a:bodyPr lIns="91420" tIns="45711" rIns="91420" bIns="45711"/>
          <a:lstStyle>
            <a:lvl1pPr marL="0" indent="0" algn="ctr">
              <a:buNone/>
              <a:defRPr sz="1800">
                <a:solidFill>
                  <a:schemeClr val="tx2"/>
                </a:solidFill>
                <a:latin typeface="Garamond" panose="02020404030301010803" pitchFamily="18" charset="0"/>
              </a:defRPr>
            </a:lvl1pPr>
          </a:lstStyle>
          <a:p>
            <a:pPr lvl="0"/>
            <a:r>
              <a:rPr lang="en-US" dirty="0" smtClean="0"/>
              <a:t>Date here</a:t>
            </a:r>
          </a:p>
        </p:txBody>
      </p:sp>
      <p:sp>
        <p:nvSpPr>
          <p:cNvPr id="9" name="Rectangle 8"/>
          <p:cNvSpPr>
            <a:spLocks noChangeArrowheads="1"/>
          </p:cNvSpPr>
          <p:nvPr userDrawn="1"/>
        </p:nvSpPr>
        <p:spPr bwMode="auto">
          <a:xfrm>
            <a:off x="0" y="6251900"/>
            <a:ext cx="9144000" cy="197485"/>
          </a:xfrm>
          <a:prstGeom prst="rect">
            <a:avLst/>
          </a:prstGeom>
          <a:solidFill>
            <a:srgbClr val="DDA037"/>
          </a:solidFill>
          <a:ln w="12700" algn="in">
            <a:solidFill>
              <a:schemeClr val="bg2"/>
            </a:solidFill>
            <a:miter lim="800000"/>
            <a:headEnd/>
            <a:tailEnd/>
          </a:ln>
          <a:effectLst/>
          <a:extLst/>
        </p:spPr>
        <p:txBody>
          <a:bodyPr rot="0" vert="horz" wrap="square" lIns="36558" tIns="36558" rIns="36558" bIns="36558" anchor="t" anchorCtr="0" upright="1">
            <a:noAutofit/>
          </a:bodyPr>
          <a:lstStyle/>
          <a:p>
            <a:pPr defTabSz="914303" fontAlgn="auto">
              <a:spcBef>
                <a:spcPts val="0"/>
              </a:spcBef>
              <a:spcAft>
                <a:spcPts val="0"/>
              </a:spcAft>
            </a:pPr>
            <a:endParaRPr lang="en-US" sz="1800" dirty="0">
              <a:solidFill>
                <a:prstClr val="black"/>
              </a:solidFill>
              <a:latin typeface="Calibri"/>
            </a:endParaRPr>
          </a:p>
        </p:txBody>
      </p:sp>
      <p:sp>
        <p:nvSpPr>
          <p:cNvPr id="10" name="Rectangle 9"/>
          <p:cNvSpPr>
            <a:spLocks noChangeArrowheads="1"/>
          </p:cNvSpPr>
          <p:nvPr userDrawn="1"/>
        </p:nvSpPr>
        <p:spPr bwMode="auto">
          <a:xfrm>
            <a:off x="0" y="6543403"/>
            <a:ext cx="9144000" cy="314598"/>
          </a:xfrm>
          <a:prstGeom prst="rect">
            <a:avLst/>
          </a:prstGeom>
          <a:solidFill>
            <a:srgbClr val="0C2D83"/>
          </a:solidFill>
          <a:ln w="12700" algn="in">
            <a:solidFill>
              <a:schemeClr val="tx2"/>
            </a:solidFill>
            <a:miter lim="800000"/>
            <a:headEnd/>
            <a:tailEnd/>
          </a:ln>
          <a:effectLst/>
          <a:extLst>
            <a:ext uri="{AF507438-7753-43E0-B8FC-AC1667EBCBE1}">
              <a14:hiddenEffects xmlns:a14="http://schemas.microsoft.com/office/drawing/2010/main">
                <a:effectLst>
                  <a:outerShdw dist="35921" dir="2700000" algn="ctr" rotWithShape="0">
                    <a:srgbClr val="DEDEDE"/>
                  </a:outerShdw>
                </a:effectLst>
              </a14:hiddenEffects>
            </a:ext>
          </a:extLst>
        </p:spPr>
        <p:txBody>
          <a:bodyPr rot="0" vert="horz" wrap="square" lIns="36558" tIns="36558" rIns="36558" bIns="36558" anchor="t" anchorCtr="0" upright="1">
            <a:noAutofit/>
          </a:bodyPr>
          <a:lstStyle/>
          <a:p>
            <a:pPr defTabSz="914303" fontAlgn="auto">
              <a:spcBef>
                <a:spcPts val="0"/>
              </a:spcBef>
              <a:spcAft>
                <a:spcPts val="0"/>
              </a:spcAft>
            </a:pPr>
            <a:endParaRPr lang="en-US" sz="1800" dirty="0">
              <a:solidFill>
                <a:prstClr val="black"/>
              </a:solidFill>
              <a:latin typeface="Calibri"/>
            </a:endParaRPr>
          </a:p>
        </p:txBody>
      </p:sp>
      <p:pic>
        <p:nvPicPr>
          <p:cNvPr id="11" name="Picture 10"/>
          <p:cNvPicPr/>
          <p:nvPr userDrawn="1"/>
        </p:nvPicPr>
        <p:blipFill>
          <a:blip r:embed="rId6" cstate="print">
            <a:extLst>
              <a:ext uri="{28A0092B-C50C-407E-A947-70E740481C1C}">
                <a14:useLocalDpi xmlns:a14="http://schemas.microsoft.com/office/drawing/2010/main" val="0"/>
              </a:ext>
            </a:extLst>
          </a:blip>
          <a:stretch>
            <a:fillRect/>
          </a:stretch>
        </p:blipFill>
        <p:spPr>
          <a:xfrm>
            <a:off x="4302444" y="6278291"/>
            <a:ext cx="539115" cy="530225"/>
          </a:xfrm>
          <a:prstGeom prst="rect">
            <a:avLst/>
          </a:prstGeom>
        </p:spPr>
      </p:pic>
    </p:spTree>
    <p:extLst>
      <p:ext uri="{BB962C8B-B14F-4D97-AF65-F5344CB8AC3E}">
        <p14:creationId xmlns:p14="http://schemas.microsoft.com/office/powerpoint/2010/main" val="126103346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Agenda tracker">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275023434"/>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961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4"/>
          <p:cNvSpPr>
            <a:spLocks noGrp="1"/>
          </p:cNvSpPr>
          <p:nvPr>
            <p:ph type="body" sz="quarter" idx="10" hasCustomPrompt="1"/>
          </p:nvPr>
        </p:nvSpPr>
        <p:spPr>
          <a:xfrm>
            <a:off x="990600" y="838200"/>
            <a:ext cx="7239000" cy="685800"/>
          </a:xfrm>
          <a:prstGeom prst="rect">
            <a:avLst/>
          </a:prstGeom>
        </p:spPr>
        <p:txBody>
          <a:bodyPr/>
          <a:lstStyle>
            <a:lvl1pPr marL="0" indent="0" algn="ctr">
              <a:buNone/>
              <a:defRPr b="1">
                <a:solidFill>
                  <a:schemeClr val="tx2"/>
                </a:solidFill>
                <a:latin typeface="Garamond" panose="02020404030301010803" pitchFamily="18" charset="0"/>
              </a:defRPr>
            </a:lvl1pPr>
            <a:lvl2pPr marL="457200" indent="-457200" algn="l">
              <a:buFont typeface="Arial" panose="020B0604020202020204" pitchFamily="34" charset="0"/>
              <a:buChar char="•"/>
              <a:defRPr>
                <a:solidFill>
                  <a:schemeClr val="tx2"/>
                </a:solidFill>
                <a:latin typeface="Garamond" panose="02020404030301010803" pitchFamily="18" charset="0"/>
              </a:defRPr>
            </a:lvl2pPr>
            <a:lvl3pPr marL="914303" indent="0" algn="ctr">
              <a:buNone/>
              <a:defRPr>
                <a:solidFill>
                  <a:schemeClr val="tx2"/>
                </a:solidFill>
                <a:latin typeface="Garamond" panose="02020404030301010803" pitchFamily="18" charset="0"/>
              </a:defRPr>
            </a:lvl3pPr>
            <a:lvl4pPr marL="1371454" indent="0" algn="ctr">
              <a:buNone/>
              <a:defRPr>
                <a:solidFill>
                  <a:schemeClr val="tx2"/>
                </a:solidFill>
                <a:latin typeface="Garamond" panose="02020404030301010803" pitchFamily="18" charset="0"/>
              </a:defRPr>
            </a:lvl4pPr>
            <a:lvl5pPr marL="1828606" indent="0" algn="ctr">
              <a:buNone/>
              <a:defRPr>
                <a:solidFill>
                  <a:schemeClr val="tx2"/>
                </a:solidFill>
                <a:latin typeface="Garamond" panose="02020404030301010803" pitchFamily="18" charset="0"/>
              </a:defRPr>
            </a:lvl5pPr>
          </a:lstStyle>
          <a:p>
            <a:pPr lvl="0"/>
            <a:r>
              <a:rPr lang="en-US" dirty="0" smtClean="0"/>
              <a:t>Insert Agenda Title</a:t>
            </a:r>
          </a:p>
        </p:txBody>
      </p:sp>
      <p:sp>
        <p:nvSpPr>
          <p:cNvPr id="3" name="Text Placeholder 2"/>
          <p:cNvSpPr>
            <a:spLocks noGrp="1"/>
          </p:cNvSpPr>
          <p:nvPr>
            <p:ph type="body" sz="quarter" idx="11" hasCustomPrompt="1"/>
          </p:nvPr>
        </p:nvSpPr>
        <p:spPr>
          <a:xfrm>
            <a:off x="1905000" y="2057400"/>
            <a:ext cx="5410200" cy="3352800"/>
          </a:xfrm>
          <a:prstGeom prst="rect">
            <a:avLst/>
          </a:prstGeom>
        </p:spPr>
        <p:txBody>
          <a:bodyPr anchor="ctr"/>
          <a:lstStyle>
            <a:lvl1pPr marL="284163" indent="-284163">
              <a:spcAft>
                <a:spcPts val="600"/>
              </a:spcAft>
              <a:buFont typeface="Wingdings" panose="05000000000000000000" pitchFamily="2" charset="2"/>
              <a:buChar char="§"/>
              <a:defRPr sz="2400">
                <a:solidFill>
                  <a:schemeClr val="tx2"/>
                </a:solidFill>
                <a:latin typeface="Garamond" panose="02020404030301010803" pitchFamily="18" charset="0"/>
              </a:defRPr>
            </a:lvl1pPr>
            <a:lvl2pPr>
              <a:spcAft>
                <a:spcPts val="600"/>
              </a:spcAft>
              <a:defRPr sz="2000">
                <a:solidFill>
                  <a:schemeClr val="tx2"/>
                </a:solidFill>
                <a:latin typeface="Garamond" panose="02020404030301010803" pitchFamily="18" charset="0"/>
              </a:defRPr>
            </a:lvl2pPr>
            <a:lvl3pPr>
              <a:spcAft>
                <a:spcPts val="600"/>
              </a:spcAft>
              <a:defRPr sz="1800">
                <a:solidFill>
                  <a:schemeClr val="tx2"/>
                </a:solidFill>
                <a:latin typeface="Garamond" panose="02020404030301010803" pitchFamily="18" charset="0"/>
              </a:defRPr>
            </a:lvl3pPr>
            <a:lvl4pPr>
              <a:spcAft>
                <a:spcPts val="600"/>
              </a:spcAft>
              <a:defRPr sz="1600">
                <a:solidFill>
                  <a:schemeClr val="tx2"/>
                </a:solidFill>
                <a:latin typeface="Garamond" panose="02020404030301010803" pitchFamily="18" charset="0"/>
              </a:defRPr>
            </a:lvl4pPr>
            <a:lvl5pPr>
              <a:spcAft>
                <a:spcPts val="600"/>
              </a:spcAft>
              <a:defRPr sz="1600">
                <a:solidFill>
                  <a:schemeClr val="tx2"/>
                </a:solidFill>
                <a:latin typeface="Garamond" panose="02020404030301010803" pitchFamily="18" charset="0"/>
              </a:defRPr>
            </a:lvl5pPr>
          </a:lstStyle>
          <a:p>
            <a:pPr lvl="0"/>
            <a:r>
              <a:rPr lang="en-US" dirty="0" smtClean="0"/>
              <a:t>Write agenda items, and move light blue box to indicate active agenda item (bold active agenda item if desired)</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Rectangle 7"/>
          <p:cNvSpPr>
            <a:spLocks noChangeArrowheads="1"/>
          </p:cNvSpPr>
          <p:nvPr userDrawn="1"/>
        </p:nvSpPr>
        <p:spPr bwMode="auto">
          <a:xfrm>
            <a:off x="0" y="6251900"/>
            <a:ext cx="9144000" cy="197485"/>
          </a:xfrm>
          <a:prstGeom prst="rect">
            <a:avLst/>
          </a:prstGeom>
          <a:solidFill>
            <a:srgbClr val="DDA037"/>
          </a:solidFill>
          <a:ln w="12700" algn="in">
            <a:solidFill>
              <a:schemeClr val="bg2"/>
            </a:solidFill>
            <a:miter lim="800000"/>
            <a:headEnd/>
            <a:tailEnd/>
          </a:ln>
          <a:effectLst/>
          <a:extLst/>
        </p:spPr>
        <p:txBody>
          <a:bodyPr rot="0" vert="horz" wrap="square" lIns="36558" tIns="36558" rIns="36558" bIns="36558" anchor="t" anchorCtr="0" upright="1">
            <a:noAutofit/>
          </a:bodyPr>
          <a:lstStyle/>
          <a:p>
            <a:pPr defTabSz="914303" fontAlgn="auto">
              <a:spcBef>
                <a:spcPts val="0"/>
              </a:spcBef>
              <a:spcAft>
                <a:spcPts val="0"/>
              </a:spcAft>
            </a:pPr>
            <a:endParaRPr lang="en-US" sz="1800" dirty="0">
              <a:solidFill>
                <a:prstClr val="black"/>
              </a:solidFill>
              <a:latin typeface="Calibri"/>
            </a:endParaRPr>
          </a:p>
        </p:txBody>
      </p:sp>
      <p:sp>
        <p:nvSpPr>
          <p:cNvPr id="9" name="Rectangle 8"/>
          <p:cNvSpPr>
            <a:spLocks noChangeArrowheads="1"/>
          </p:cNvSpPr>
          <p:nvPr userDrawn="1"/>
        </p:nvSpPr>
        <p:spPr bwMode="auto">
          <a:xfrm>
            <a:off x="0" y="6543403"/>
            <a:ext cx="9144000" cy="314598"/>
          </a:xfrm>
          <a:prstGeom prst="rect">
            <a:avLst/>
          </a:prstGeom>
          <a:solidFill>
            <a:srgbClr val="0C2D83"/>
          </a:solidFill>
          <a:ln w="12700" algn="in">
            <a:solidFill>
              <a:schemeClr val="tx2"/>
            </a:solidFill>
            <a:miter lim="800000"/>
            <a:headEnd/>
            <a:tailEnd/>
          </a:ln>
          <a:effectLst/>
          <a:extLst>
            <a:ext uri="{AF507438-7753-43E0-B8FC-AC1667EBCBE1}">
              <a14:hiddenEffects xmlns:a14="http://schemas.microsoft.com/office/drawing/2010/main">
                <a:effectLst>
                  <a:outerShdw dist="35921" dir="2700000" algn="ctr" rotWithShape="0">
                    <a:srgbClr val="DEDEDE"/>
                  </a:outerShdw>
                </a:effectLst>
              </a14:hiddenEffects>
            </a:ext>
          </a:extLst>
        </p:spPr>
        <p:txBody>
          <a:bodyPr rot="0" vert="horz" wrap="square" lIns="36558" tIns="36558" rIns="36558" bIns="36558" anchor="t" anchorCtr="0" upright="1">
            <a:noAutofit/>
          </a:bodyPr>
          <a:lstStyle/>
          <a:p>
            <a:pPr defTabSz="914303" fontAlgn="auto">
              <a:spcBef>
                <a:spcPts val="0"/>
              </a:spcBef>
              <a:spcAft>
                <a:spcPts val="0"/>
              </a:spcAft>
            </a:pPr>
            <a:endParaRPr lang="en-US" sz="1800" dirty="0">
              <a:solidFill>
                <a:prstClr val="black"/>
              </a:solidFill>
              <a:latin typeface="Calibri"/>
            </a:endParaRPr>
          </a:p>
        </p:txBody>
      </p:sp>
      <p:pic>
        <p:nvPicPr>
          <p:cNvPr id="10" name="Picture 9"/>
          <p:cNvPicPr/>
          <p:nvPr userDrawn="1"/>
        </p:nvPicPr>
        <p:blipFill>
          <a:blip r:embed="rId6" cstate="print">
            <a:extLst>
              <a:ext uri="{28A0092B-C50C-407E-A947-70E740481C1C}">
                <a14:useLocalDpi xmlns:a14="http://schemas.microsoft.com/office/drawing/2010/main" val="0"/>
              </a:ext>
            </a:extLst>
          </a:blip>
          <a:stretch>
            <a:fillRect/>
          </a:stretch>
        </p:blipFill>
        <p:spPr>
          <a:xfrm>
            <a:off x="4302444" y="6278291"/>
            <a:ext cx="539115" cy="530225"/>
          </a:xfrm>
          <a:prstGeom prst="rect">
            <a:avLst/>
          </a:prstGeom>
        </p:spPr>
      </p:pic>
    </p:spTree>
    <p:extLst>
      <p:ext uri="{BB962C8B-B14F-4D97-AF65-F5344CB8AC3E}">
        <p14:creationId xmlns:p14="http://schemas.microsoft.com/office/powerpoint/2010/main" val="312283457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tandard content">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2"/>
            </p:custDataLst>
            <p:extLst>
              <p:ext uri="{D42A27DB-BD31-4B8C-83A1-F6EECF244321}">
                <p14:modId xmlns:p14="http://schemas.microsoft.com/office/powerpoint/2010/main" val="336509339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7343"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a:xfrm>
            <a:off x="152400" y="6096000"/>
            <a:ext cx="7162800" cy="685800"/>
          </a:xfrm>
          <a:prstGeom prst="rect">
            <a:avLst/>
          </a:prstGeom>
        </p:spPr>
        <p:txBody>
          <a:bodyPr lIns="0" tIns="0" rIns="0" bIns="0" anchor="b"/>
          <a:lstStyle>
            <a:lvl1pPr marL="0" indent="0">
              <a:buNone/>
              <a:defRPr sz="800" baseline="0">
                <a:solidFill>
                  <a:schemeClr val="bg1">
                    <a:lumMod val="50000"/>
                  </a:schemeClr>
                </a:solidFill>
                <a:latin typeface="Arial" panose="020B0604020202020204" pitchFamily="34" charset="0"/>
                <a:cs typeface="Arial" panose="020B0604020202020204" pitchFamily="34" charset="0"/>
              </a:defRPr>
            </a:lvl1pPr>
          </a:lstStyle>
          <a:p>
            <a:pPr lvl="0"/>
            <a:r>
              <a:rPr lang="en-US" dirty="0" smtClean="0"/>
              <a:t>Insert source and notes</a:t>
            </a:r>
            <a:endParaRPr lang="en-US" dirty="0"/>
          </a:p>
        </p:txBody>
      </p:sp>
      <p:sp>
        <p:nvSpPr>
          <p:cNvPr id="2"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a:solidFill>
                  <a:schemeClr val="tx2"/>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Tree>
    <p:extLst>
      <p:ext uri="{BB962C8B-B14F-4D97-AF65-F5344CB8AC3E}">
        <p14:creationId xmlns:p14="http://schemas.microsoft.com/office/powerpoint/2010/main" val="323894132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with subheading">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2"/>
            </p:custDataLst>
            <p:extLst>
              <p:ext uri="{D42A27DB-BD31-4B8C-83A1-F6EECF244321}">
                <p14:modId xmlns:p14="http://schemas.microsoft.com/office/powerpoint/2010/main" val="148925789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0621"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a:xfrm>
            <a:off x="152400" y="6096000"/>
            <a:ext cx="7162800" cy="685800"/>
          </a:xfrm>
          <a:prstGeom prst="rect">
            <a:avLst/>
          </a:prstGeom>
        </p:spPr>
        <p:txBody>
          <a:bodyPr lIns="0" tIns="0" rIns="0" bIns="0" anchor="b"/>
          <a:lstStyle>
            <a:lvl1pPr marL="0" indent="0">
              <a:buNone/>
              <a:defRPr sz="800" baseline="0">
                <a:solidFill>
                  <a:schemeClr val="bg1">
                    <a:lumMod val="50000"/>
                  </a:schemeClr>
                </a:solidFill>
                <a:latin typeface="Arial" panose="020B0604020202020204" pitchFamily="34" charset="0"/>
                <a:cs typeface="Arial" panose="020B0604020202020204" pitchFamily="34" charset="0"/>
              </a:defRPr>
            </a:lvl1pPr>
          </a:lstStyle>
          <a:p>
            <a:pPr lvl="0"/>
            <a:r>
              <a:rPr lang="en-US" dirty="0" smtClean="0"/>
              <a:t>Insert source and notes</a:t>
            </a:r>
            <a:endParaRPr lang="en-US" dirty="0"/>
          </a:p>
        </p:txBody>
      </p:sp>
      <p:sp>
        <p:nvSpPr>
          <p:cNvPr id="2"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a:solidFill>
                  <a:schemeClr val="tx2"/>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4" name="Text Placeholder 3"/>
          <p:cNvSpPr>
            <a:spLocks noGrp="1"/>
          </p:cNvSpPr>
          <p:nvPr>
            <p:ph type="body" sz="quarter" idx="11" hasCustomPrompt="1"/>
          </p:nvPr>
        </p:nvSpPr>
        <p:spPr>
          <a:xfrm>
            <a:off x="457200" y="1066800"/>
            <a:ext cx="8229600" cy="533400"/>
          </a:xfrm>
          <a:prstGeom prst="rect">
            <a:avLst/>
          </a:prstGeom>
        </p:spPr>
        <p:txBody>
          <a:bodyPr/>
          <a:lstStyle>
            <a:lvl1pPr marL="0" indent="0">
              <a:buNone/>
              <a:defRPr sz="1400" i="1">
                <a:solidFill>
                  <a:schemeClr val="bg1">
                    <a:lumMod val="50000"/>
                  </a:schemeClr>
                </a:solidFill>
              </a:defRPr>
            </a:lvl1pPr>
            <a:lvl2pPr marL="457006" indent="0">
              <a:buNone/>
              <a:defRPr/>
            </a:lvl2pPr>
          </a:lstStyle>
          <a:p>
            <a:pPr lvl="0"/>
            <a:r>
              <a:rPr lang="en-US" dirty="0" smtClean="0"/>
              <a:t>Click to add subheading</a:t>
            </a:r>
          </a:p>
        </p:txBody>
      </p:sp>
    </p:spTree>
    <p:extLst>
      <p:ext uri="{BB962C8B-B14F-4D97-AF65-F5344CB8AC3E}">
        <p14:creationId xmlns:p14="http://schemas.microsoft.com/office/powerpoint/2010/main" val="114306268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bullets">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userDrawn="1">
            <p:custDataLst>
              <p:tags r:id="rId2"/>
            </p:custDataLst>
            <p:extLst>
              <p:ext uri="{D42A27DB-BD31-4B8C-83A1-F6EECF244321}">
                <p14:modId xmlns:p14="http://schemas.microsoft.com/office/powerpoint/2010/main" val="80117725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1645"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a:xfrm>
            <a:off x="152400" y="6096000"/>
            <a:ext cx="7162800" cy="685800"/>
          </a:xfrm>
          <a:prstGeom prst="rect">
            <a:avLst/>
          </a:prstGeom>
        </p:spPr>
        <p:txBody>
          <a:bodyPr lIns="0" tIns="0" rIns="0" bIns="0" anchor="b"/>
          <a:lstStyle>
            <a:lvl1pPr marL="0" indent="0">
              <a:buNone/>
              <a:defRPr sz="800" baseline="0">
                <a:solidFill>
                  <a:schemeClr val="bg1">
                    <a:lumMod val="50000"/>
                  </a:schemeClr>
                </a:solidFill>
                <a:latin typeface="Arial" panose="020B0604020202020204" pitchFamily="34" charset="0"/>
                <a:cs typeface="Arial" panose="020B0604020202020204" pitchFamily="34" charset="0"/>
              </a:defRPr>
            </a:lvl1pPr>
          </a:lstStyle>
          <a:p>
            <a:pPr lvl="0"/>
            <a:r>
              <a:rPr lang="en-US" dirty="0" smtClean="0"/>
              <a:t>Insert source and notes</a:t>
            </a:r>
            <a:endParaRPr lang="en-US" dirty="0"/>
          </a:p>
        </p:txBody>
      </p:sp>
      <p:sp>
        <p:nvSpPr>
          <p:cNvPr id="2" name="Title 1"/>
          <p:cNvSpPr>
            <a:spLocks noGrp="1"/>
          </p:cNvSpPr>
          <p:nvPr>
            <p:ph type="ctrTitle"/>
          </p:nvPr>
        </p:nvSpPr>
        <p:spPr>
          <a:xfrm>
            <a:off x="457200" y="152400"/>
            <a:ext cx="8229600" cy="685800"/>
          </a:xfrm>
          <a:prstGeom prst="rect">
            <a:avLst/>
          </a:prstGeom>
        </p:spPr>
        <p:txBody>
          <a:bodyPr lIns="91402" tIns="45701" rIns="91402" bIns="45701" anchor="ctr"/>
          <a:lstStyle>
            <a:lvl1pPr algn="l">
              <a:defRPr sz="1800" b="1">
                <a:solidFill>
                  <a:schemeClr val="tx2"/>
                </a:solidFill>
                <a:latin typeface="Arial" panose="020B0604020202020204" pitchFamily="34" charset="0"/>
                <a:ea typeface="Arial Unicode MS" panose="020B0604020202020204" pitchFamily="34" charset="-128"/>
                <a:cs typeface="Arial" panose="020B0604020202020204" pitchFamily="34" charset="0"/>
              </a:defRPr>
            </a:lvl1pPr>
          </a:lstStyle>
          <a:p>
            <a:r>
              <a:rPr lang="en-US" smtClean="0"/>
              <a:t>Click to edit Master title style</a:t>
            </a:r>
            <a:endParaRPr lang="en-US" dirty="0"/>
          </a:p>
        </p:txBody>
      </p:sp>
      <p:sp>
        <p:nvSpPr>
          <p:cNvPr id="11" name="Text Placeholder 10"/>
          <p:cNvSpPr>
            <a:spLocks noGrp="1"/>
          </p:cNvSpPr>
          <p:nvPr>
            <p:ph type="body" sz="quarter" idx="11"/>
          </p:nvPr>
        </p:nvSpPr>
        <p:spPr>
          <a:xfrm>
            <a:off x="1752600" y="1828800"/>
            <a:ext cx="5638800" cy="3657600"/>
          </a:xfrm>
          <a:prstGeom prst="rect">
            <a:avLst/>
          </a:prstGeom>
        </p:spPr>
        <p:txBody>
          <a:bodyPr lIns="91440" tIns="182880" bIns="182880"/>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490659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6161905"/>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oleObject" Target="../embeddings/oleObject1.bin"/>
  <Relationship Id="rId11" Type="http://schemas.openxmlformats.org/officeDocument/2006/relationships/image" Target="../media/image1.emf"/>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theme" Target="../theme/theme1.xml"/>
  <Relationship Id="rId8" Type="http://schemas.openxmlformats.org/officeDocument/2006/relationships/vmlDrawing" Target="../drawings/vmlDrawing1.vml"/>
  <Relationship Id="rId9" Type="http://schemas.openxmlformats.org/officeDocument/2006/relationships/tags" Target="../tags/tag2.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9"/>
            </p:custDataLst>
            <p:extLst>
              <p:ext uri="{D42A27DB-BD31-4B8C-83A1-F6EECF244321}">
                <p14:modId xmlns:p14="http://schemas.microsoft.com/office/powerpoint/2010/main" val="314185940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242" name="think-cell Slide" r:id="rId10" imgW="270" imgH="270" progId="TCLayout.ActiveDocument.1">
                  <p:embed/>
                </p:oleObj>
              </mc:Choice>
              <mc:Fallback>
                <p:oleObj name="think-cell Slide" r:id="rId10" imgW="270" imgH="270" progId="TCLayout.ActiveDocument.1">
                  <p:embed/>
                  <p:pic>
                    <p:nvPicPr>
                      <p:cNvPr id="0" name=""/>
                      <p:cNvPicPr/>
                      <p:nvPr/>
                    </p:nvPicPr>
                    <p:blipFill>
                      <a:blip r:embed="rId11"/>
                      <a:stretch>
                        <a:fillRect/>
                      </a:stretch>
                    </p:blipFill>
                    <p:spPr>
                      <a:xfrm>
                        <a:off x="1588" y="1588"/>
                        <a:ext cx="1587" cy="1587"/>
                      </a:xfrm>
                      <a:prstGeom prst="rect">
                        <a:avLst/>
                      </a:prstGeom>
                    </p:spPr>
                  </p:pic>
                </p:oleObj>
              </mc:Fallback>
            </mc:AlternateContent>
          </a:graphicData>
        </a:graphic>
      </p:graphicFrame>
      <p:sp>
        <p:nvSpPr>
          <p:cNvPr id="8" name="Rectangle 7"/>
          <p:cNvSpPr>
            <a:spLocks noChangeArrowheads="1"/>
          </p:cNvSpPr>
          <p:nvPr/>
        </p:nvSpPr>
        <p:spPr bwMode="auto">
          <a:xfrm>
            <a:off x="457200" y="914400"/>
            <a:ext cx="8229600" cy="45719"/>
          </a:xfrm>
          <a:prstGeom prst="rect">
            <a:avLst/>
          </a:prstGeom>
          <a:solidFill>
            <a:srgbClr val="DDA037"/>
          </a:solidFill>
          <a:ln w="12700" algn="in">
            <a:solidFill>
              <a:srgbClr val="DDA037"/>
            </a:solidFill>
            <a:miter lim="800000"/>
            <a:headEnd/>
            <a:tailEnd/>
          </a:ln>
          <a:effectLst/>
          <a:extLst/>
        </p:spPr>
        <p:txBody>
          <a:bodyPr rot="0" vert="horz" wrap="square" lIns="36562" tIns="36562" rIns="36562" bIns="36562" anchor="t" anchorCtr="0" upright="1">
            <a:noAutofit/>
          </a:bodyPr>
          <a:lstStyle/>
          <a:p>
            <a:endParaRPr lang="en-US"/>
          </a:p>
        </p:txBody>
      </p:sp>
      <p:sp>
        <p:nvSpPr>
          <p:cNvPr id="9" name="TextBox 8"/>
          <p:cNvSpPr txBox="1"/>
          <p:nvPr/>
        </p:nvSpPr>
        <p:spPr>
          <a:xfrm>
            <a:off x="6781800" y="6627912"/>
            <a:ext cx="2286001" cy="153888"/>
          </a:xfrm>
          <a:prstGeom prst="rect">
            <a:avLst/>
          </a:prstGeom>
          <a:noFill/>
        </p:spPr>
        <p:txBody>
          <a:bodyPr wrap="square" lIns="0" tIns="0" rIns="0" bIns="0" rtlCol="0">
            <a:spAutoFit/>
          </a:bodyPr>
          <a:lstStyle/>
          <a:p>
            <a:pPr algn="r"/>
            <a:r>
              <a:rPr lang="en-US" sz="1000" dirty="0" smtClean="0">
                <a:solidFill>
                  <a:schemeClr val="tx2"/>
                </a:solidFill>
                <a:latin typeface="Arial" panose="020B0604020202020204" pitchFamily="34" charset="0"/>
                <a:cs typeface="Arial" panose="020B0604020202020204" pitchFamily="34" charset="0"/>
              </a:rPr>
              <a:t>Health Policy  Commission | </a:t>
            </a:r>
            <a:fld id="{A5227E9D-7D62-4008-BFCE-C7B8B3FEB975}" type="slidenum">
              <a:rPr lang="en-US" sz="1000" smtClean="0">
                <a:solidFill>
                  <a:schemeClr val="tx2"/>
                </a:solidFill>
                <a:latin typeface="Arial" panose="020B0604020202020204" pitchFamily="34" charset="0"/>
                <a:cs typeface="Arial" panose="020B0604020202020204" pitchFamily="34" charset="0"/>
              </a:rPr>
              <a:pPr algn="r"/>
              <a:t>‹#›</a:t>
            </a:fld>
            <a:endParaRPr lang="en-US" sz="1000" dirty="0">
              <a:solidFill>
                <a:schemeClr val="tx2"/>
              </a:solidFill>
              <a:latin typeface="Arial" panose="020B0604020202020204" pitchFamily="34" charset="0"/>
              <a:cs typeface="Arial" panose="020B0604020202020204" pitchFamily="34" charset="0"/>
            </a:endParaRPr>
          </a:p>
        </p:txBody>
      </p:sp>
      <p:sp>
        <p:nvSpPr>
          <p:cNvPr id="6" name="TextBox 5"/>
          <p:cNvSpPr txBox="1"/>
          <p:nvPr/>
        </p:nvSpPr>
        <p:spPr>
          <a:xfrm rot="16200000">
            <a:off x="-2008187" y="2961790"/>
            <a:ext cx="4254500" cy="215444"/>
          </a:xfrm>
          <a:prstGeom prst="rect">
            <a:avLst/>
          </a:prstGeom>
          <a:noFill/>
        </p:spPr>
        <p:txBody>
          <a:bodyPr wrap="square" rtlCol="0">
            <a:spAutoFit/>
          </a:bodyPr>
          <a:lstStyle/>
          <a:p>
            <a:pPr algn="ctr"/>
            <a:r>
              <a:rPr lang="en-US" sz="800" b="0" cap="all" baseline="0" dirty="0" smtClean="0"/>
              <a:t>Confidential WORKING draft – policy IN DEVELOPMENT</a:t>
            </a:r>
            <a:endParaRPr lang="en-US" sz="800" b="0" cap="all" baseline="0" dirty="0"/>
          </a:p>
        </p:txBody>
      </p:sp>
    </p:spTree>
    <p:extLst>
      <p:ext uri="{BB962C8B-B14F-4D97-AF65-F5344CB8AC3E}">
        <p14:creationId xmlns:p14="http://schemas.microsoft.com/office/powerpoint/2010/main" val="3041313990"/>
      </p:ext>
    </p:extLst>
  </p:cSld>
  <p:clrMap bg1="lt1" tx1="dk1" bg2="lt2" tx2="dk2" accent1="accent1" accent2="accent2" accent3="accent3" accent4="accent4" accent5="accent5" accent6="accent6" hlink="hlink" folHlink="folHlink"/>
  <p:sldLayoutIdLst>
    <p:sldLayoutId id="2147483653" r:id="rId1"/>
    <p:sldLayoutId id="2147483656" r:id="rId2"/>
    <p:sldLayoutId id="2147483649" r:id="rId3"/>
    <p:sldLayoutId id="2147483657" r:id="rId4"/>
    <p:sldLayoutId id="2147483658" r:id="rId5"/>
    <p:sldLayoutId id="2147483659" r:id="rId6"/>
  </p:sldLayoutIdLst>
  <p:timing>
    <p:tnLst>
      <p:par>
        <p:cTn id="1" dur="indefinite" restart="never" nodeType="tmRoot"/>
      </p:par>
    </p:tnLst>
  </p:timing>
  <p:txStyles>
    <p:titleStyle>
      <a:lvl1pPr algn="ctr" defTabSz="914012" rtl="0" eaLnBrk="1" latinLnBrk="0" hangingPunct="1">
        <a:spcBef>
          <a:spcPct val="0"/>
        </a:spcBef>
        <a:buNone/>
        <a:defRPr sz="4400" kern="1200">
          <a:solidFill>
            <a:schemeClr val="tx1"/>
          </a:solidFill>
          <a:latin typeface="+mj-lt"/>
          <a:ea typeface="+mj-ea"/>
          <a:cs typeface="+mj-cs"/>
        </a:defRPr>
      </a:lvl1pPr>
    </p:titleStyle>
    <p:bodyStyle>
      <a:lvl1pPr marL="342754" indent="-342754" algn="l" defTabSz="914012"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636" indent="-285630" algn="l" defTabSz="914012"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515" indent="-228502" algn="l" defTabSz="91401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599521"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6528"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3534"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540"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547"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4552"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012" rtl="0" eaLnBrk="1" latinLnBrk="0" hangingPunct="1">
        <a:defRPr sz="1800" kern="1200">
          <a:solidFill>
            <a:schemeClr val="tx1"/>
          </a:solidFill>
          <a:latin typeface="+mn-lt"/>
          <a:ea typeface="+mn-ea"/>
          <a:cs typeface="+mn-cs"/>
        </a:defRPr>
      </a:lvl1pPr>
      <a:lvl2pPr marL="457008" algn="l" defTabSz="914012" rtl="0" eaLnBrk="1" latinLnBrk="0" hangingPunct="1">
        <a:defRPr sz="1800" kern="1200">
          <a:solidFill>
            <a:schemeClr val="tx1"/>
          </a:solidFill>
          <a:latin typeface="+mn-lt"/>
          <a:ea typeface="+mn-ea"/>
          <a:cs typeface="+mn-cs"/>
        </a:defRPr>
      </a:lvl2pPr>
      <a:lvl3pPr marL="914012" algn="l" defTabSz="914012" rtl="0" eaLnBrk="1" latinLnBrk="0" hangingPunct="1">
        <a:defRPr sz="1800" kern="1200">
          <a:solidFill>
            <a:schemeClr val="tx1"/>
          </a:solidFill>
          <a:latin typeface="+mn-lt"/>
          <a:ea typeface="+mn-ea"/>
          <a:cs typeface="+mn-cs"/>
        </a:defRPr>
      </a:lvl3pPr>
      <a:lvl4pPr marL="1371020" algn="l" defTabSz="914012" rtl="0" eaLnBrk="1" latinLnBrk="0" hangingPunct="1">
        <a:defRPr sz="1800" kern="1200">
          <a:solidFill>
            <a:schemeClr val="tx1"/>
          </a:solidFill>
          <a:latin typeface="+mn-lt"/>
          <a:ea typeface="+mn-ea"/>
          <a:cs typeface="+mn-cs"/>
        </a:defRPr>
      </a:lvl4pPr>
      <a:lvl5pPr marL="1828025" algn="l" defTabSz="914012" rtl="0" eaLnBrk="1" latinLnBrk="0" hangingPunct="1">
        <a:defRPr sz="1800" kern="1200">
          <a:solidFill>
            <a:schemeClr val="tx1"/>
          </a:solidFill>
          <a:latin typeface="+mn-lt"/>
          <a:ea typeface="+mn-ea"/>
          <a:cs typeface="+mn-cs"/>
        </a:defRPr>
      </a:lvl5pPr>
      <a:lvl6pPr marL="2285032" algn="l" defTabSz="914012" rtl="0" eaLnBrk="1" latinLnBrk="0" hangingPunct="1">
        <a:defRPr sz="1800" kern="1200">
          <a:solidFill>
            <a:schemeClr val="tx1"/>
          </a:solidFill>
          <a:latin typeface="+mn-lt"/>
          <a:ea typeface="+mn-ea"/>
          <a:cs typeface="+mn-cs"/>
        </a:defRPr>
      </a:lvl6pPr>
      <a:lvl7pPr marL="2742037" algn="l" defTabSz="914012" rtl="0" eaLnBrk="1" latinLnBrk="0" hangingPunct="1">
        <a:defRPr sz="1800" kern="1200">
          <a:solidFill>
            <a:schemeClr val="tx1"/>
          </a:solidFill>
          <a:latin typeface="+mn-lt"/>
          <a:ea typeface="+mn-ea"/>
          <a:cs typeface="+mn-cs"/>
        </a:defRPr>
      </a:lvl7pPr>
      <a:lvl8pPr marL="3199044" algn="l" defTabSz="914012" rtl="0" eaLnBrk="1" latinLnBrk="0" hangingPunct="1">
        <a:defRPr sz="1800" kern="1200">
          <a:solidFill>
            <a:schemeClr val="tx1"/>
          </a:solidFill>
          <a:latin typeface="+mn-lt"/>
          <a:ea typeface="+mn-ea"/>
          <a:cs typeface="+mn-cs"/>
        </a:defRPr>
      </a:lvl8pPr>
      <a:lvl9pPr marL="3656050" algn="l" defTabSz="914012"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2.xml.rels><?xml version="1.0" encoding="UTF-8"?>

<Relationships xmlns="http://schemas.openxmlformats.org/package/2006/relationships">
  <Relationship Id="rId1" Type="http://schemas.openxmlformats.org/officeDocument/2006/relationships/vmlDrawing" Target="../drawings/vmlDrawing7.vml"/>
  <Relationship Id="rId2" Type="http://schemas.openxmlformats.org/officeDocument/2006/relationships/tags" Target="../tags/tag8.xml"/>
  <Relationship Id="rId3" Type="http://schemas.openxmlformats.org/officeDocument/2006/relationships/slideLayout" Target="../slideLayouts/slideLayout5.xml"/>
  <Relationship Id="rId4" Type="http://schemas.openxmlformats.org/officeDocument/2006/relationships/oleObject" Target="../embeddings/oleObject7.bin"/>
  <Relationship Id="rId5" Type="http://schemas.openxmlformats.org/officeDocument/2006/relationships/image" Target="../media/image1.emf"/>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5.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4.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3.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5.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r>
              <a:rPr lang="en-US" dirty="0" smtClean="0"/>
              <a:t>2014 Cost Trends Report Technical Notes</a:t>
            </a:r>
            <a:endParaRPr lang="en-US" dirty="0"/>
          </a:p>
        </p:txBody>
      </p:sp>
      <p:sp>
        <p:nvSpPr>
          <p:cNvPr id="3" name="Text Placeholder 2"/>
          <p:cNvSpPr>
            <a:spLocks noGrp="1"/>
          </p:cNvSpPr>
          <p:nvPr>
            <p:ph type="body" sz="quarter" idx="11"/>
          </p:nvPr>
        </p:nvSpPr>
        <p:spPr/>
        <p:txBody>
          <a:bodyPr/>
          <a:lstStyle/>
          <a:p>
            <a:r>
              <a:rPr lang="en-US" dirty="0" smtClean="0"/>
              <a:t>December 17, 2014</a:t>
            </a:r>
            <a:endParaRPr lang="en-US" dirty="0"/>
          </a:p>
        </p:txBody>
      </p:sp>
    </p:spTree>
    <p:extLst>
      <p:ext uri="{BB962C8B-B14F-4D97-AF65-F5344CB8AC3E}">
        <p14:creationId xmlns:p14="http://schemas.microsoft.com/office/powerpoint/2010/main" val="1828011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Spending trends </a:t>
            </a:r>
            <a:br>
              <a:rPr lang="en-US" dirty="0" smtClean="0"/>
            </a:br>
            <a:r>
              <a:rPr lang="en-US" dirty="0" smtClean="0"/>
              <a:t>Slide 9:  </a:t>
            </a:r>
            <a:r>
              <a:rPr lang="en-US" dirty="0" err="1" smtClean="0"/>
              <a:t>PMPM</a:t>
            </a:r>
            <a:r>
              <a:rPr lang="en-US" dirty="0" smtClean="0"/>
              <a:t> growth, 2012-2013, and total spending by market, 2013</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smtClean="0"/>
              <a:t>Some </a:t>
            </a:r>
            <a:r>
              <a:rPr lang="en-US" sz="1200" dirty="0"/>
              <a:t>categories of spending excluded from </a:t>
            </a:r>
            <a:r>
              <a:rPr lang="en-US" sz="1200" dirty="0" smtClean="0"/>
              <a:t>the figures shown such </a:t>
            </a:r>
            <a:r>
              <a:rPr lang="en-US" sz="1200" dirty="0"/>
              <a:t>as </a:t>
            </a:r>
            <a:r>
              <a:rPr lang="en-US" sz="1200" dirty="0" err="1"/>
              <a:t>MassHealth</a:t>
            </a:r>
            <a:r>
              <a:rPr lang="en-US" sz="1200" dirty="0"/>
              <a:t> fee-for-service spending for elderly and disabled populations.</a:t>
            </a:r>
          </a:p>
          <a:p>
            <a:pPr>
              <a:buFont typeface="Wingdings" panose="05000000000000000000" pitchFamily="2" charset="2"/>
              <a:buChar char="§"/>
            </a:pPr>
            <a:endParaRPr lang="en-US" sz="1200" dirty="0"/>
          </a:p>
        </p:txBody>
      </p:sp>
    </p:spTree>
    <p:extLst>
      <p:ext uri="{BB962C8B-B14F-4D97-AF65-F5344CB8AC3E}">
        <p14:creationId xmlns:p14="http://schemas.microsoft.com/office/powerpoint/2010/main" val="957655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Spending trends </a:t>
            </a:r>
            <a:br>
              <a:rPr lang="en-US" dirty="0" smtClean="0"/>
            </a:br>
            <a:r>
              <a:rPr lang="en-US" dirty="0" smtClean="0"/>
              <a:t>Slide 10:  Percent growth in per-capita spending for commercial enrollees in MA and the U.S. , 2010-2013</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smtClean="0"/>
              <a:t>U.S. data shown are based on CMS’ National Health Expenditures, “Private Health Insurance” series.</a:t>
            </a:r>
          </a:p>
          <a:p>
            <a:pPr>
              <a:buFont typeface="Wingdings" panose="05000000000000000000" pitchFamily="2" charset="2"/>
              <a:buChar char="§"/>
            </a:pPr>
            <a:endParaRPr lang="en-US" sz="1200" dirty="0"/>
          </a:p>
        </p:txBody>
      </p:sp>
    </p:spTree>
    <p:extLst>
      <p:ext uri="{BB962C8B-B14F-4D97-AF65-F5344CB8AC3E}">
        <p14:creationId xmlns:p14="http://schemas.microsoft.com/office/powerpoint/2010/main" val="957655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Spending trends </a:t>
            </a:r>
            <a:br>
              <a:rPr lang="en-US" dirty="0" smtClean="0"/>
            </a:br>
            <a:r>
              <a:rPr lang="en-US" dirty="0" smtClean="0"/>
              <a:t>Slide 11:  Percent growth in </a:t>
            </a:r>
            <a:r>
              <a:rPr lang="en-US" dirty="0" err="1" smtClean="0"/>
              <a:t>PMPY</a:t>
            </a:r>
            <a:r>
              <a:rPr lang="en-US" dirty="0" smtClean="0"/>
              <a:t> spending for Medicare </a:t>
            </a:r>
            <a:r>
              <a:rPr lang="en-US" dirty="0" err="1" smtClean="0"/>
              <a:t>FFS</a:t>
            </a:r>
            <a:r>
              <a:rPr lang="en-US" dirty="0" smtClean="0"/>
              <a:t> in MA and the U.S. , 2010-2013</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a:t>Figure reports spending on traditional Medicare parts A and B, and includes part D prescription drug coverage</a:t>
            </a:r>
            <a:r>
              <a:rPr lang="en-US" sz="1200" dirty="0" smtClean="0"/>
              <a:t>. Data were obtained directly from CMS and are not yet publicly available.</a:t>
            </a:r>
            <a:endParaRPr lang="en-US" sz="1200" dirty="0"/>
          </a:p>
          <a:p>
            <a:pPr>
              <a:buFont typeface="Wingdings" panose="05000000000000000000" pitchFamily="2" charset="2"/>
              <a:buChar char="§"/>
            </a:pPr>
            <a:endParaRPr lang="en-US" sz="1200" dirty="0"/>
          </a:p>
        </p:txBody>
      </p:sp>
    </p:spTree>
    <p:extLst>
      <p:ext uri="{BB962C8B-B14F-4D97-AF65-F5344CB8AC3E}">
        <p14:creationId xmlns:p14="http://schemas.microsoft.com/office/powerpoint/2010/main" val="25964869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Delivery system trends</a:t>
            </a:r>
            <a:br>
              <a:rPr lang="en-US" dirty="0" smtClean="0"/>
            </a:br>
            <a:r>
              <a:rPr lang="en-US" dirty="0" smtClean="0"/>
              <a:t>Slide 13:  New findings</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smtClean="0"/>
              <a:t>Discharges exclude emergency and transfer admissions. The decrease noted among community hospitals includes both shifts in patterns of where patients go for care and the changing affiliation of some hospitals over this time period. Reported finding on independent community hospitals incorporates two Partner’s transactions (Hallmark and South Shore) pending in 2014.</a:t>
            </a:r>
            <a:endParaRPr lang="en-US" sz="1200" dirty="0"/>
          </a:p>
        </p:txBody>
      </p:sp>
    </p:spTree>
    <p:extLst>
      <p:ext uri="{BB962C8B-B14F-4D97-AF65-F5344CB8AC3E}">
        <p14:creationId xmlns:p14="http://schemas.microsoft.com/office/powerpoint/2010/main" val="25964869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Delivery system trends</a:t>
            </a:r>
            <a:br>
              <a:rPr lang="en-US" dirty="0" smtClean="0"/>
            </a:br>
            <a:r>
              <a:rPr lang="en-US" dirty="0" smtClean="0"/>
              <a:t>Slide 14:  Percent of total inpatient discharges</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a:t>2014 data not yet available. </a:t>
            </a:r>
            <a:r>
              <a:rPr lang="en-US" sz="1200" dirty="0" err="1"/>
              <a:t>PHS</a:t>
            </a:r>
            <a:r>
              <a:rPr lang="en-US" sz="1200" dirty="0"/>
              <a:t> = Partners HealthCare System.  Pre-</a:t>
            </a:r>
            <a:r>
              <a:rPr lang="en-US" sz="1200" dirty="0" err="1"/>
              <a:t>PHS</a:t>
            </a:r>
            <a:r>
              <a:rPr lang="en-US" sz="1200" dirty="0"/>
              <a:t> transactions are based on applying systems established by 2014 (including 2013 Partners HealthCare acquisition of Cooley Dickinson and 2014 </a:t>
            </a:r>
            <a:r>
              <a:rPr lang="en-US" sz="1200" dirty="0" err="1"/>
              <a:t>Lahey</a:t>
            </a:r>
            <a:r>
              <a:rPr lang="en-US" sz="1200" dirty="0"/>
              <a:t> Health acquisition of Winchester hospital) to 2012 inpatient discharge data. Post-</a:t>
            </a:r>
            <a:r>
              <a:rPr lang="en-US" sz="1200" dirty="0" err="1"/>
              <a:t>PHS</a:t>
            </a:r>
            <a:r>
              <a:rPr lang="en-US" sz="1200" dirty="0"/>
              <a:t> transactions estimate includes South Shore Hospital and Hallmark Health hospitals joining Partners HealthCare System. Figures may not add to totals due to rounding. </a:t>
            </a:r>
            <a:endParaRPr lang="en-US" sz="1200" dirty="0" smtClean="0"/>
          </a:p>
          <a:p>
            <a:pPr>
              <a:buFont typeface="Wingdings" panose="05000000000000000000" pitchFamily="2" charset="2"/>
              <a:buChar char="§"/>
            </a:pPr>
            <a:endParaRPr lang="en-US" sz="1200" dirty="0"/>
          </a:p>
        </p:txBody>
      </p:sp>
    </p:spTree>
    <p:extLst>
      <p:ext uri="{BB962C8B-B14F-4D97-AF65-F5344CB8AC3E}">
        <p14:creationId xmlns:p14="http://schemas.microsoft.com/office/powerpoint/2010/main" val="31812607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Delivery system trends</a:t>
            </a:r>
            <a:br>
              <a:rPr lang="en-US" dirty="0" smtClean="0"/>
            </a:br>
            <a:r>
              <a:rPr lang="en-US" dirty="0" smtClean="0"/>
              <a:t>Slide 15:  Occupancy rates, FY2009 - FY2012</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smtClean="0"/>
              <a:t>Rates </a:t>
            </a:r>
            <a:r>
              <a:rPr lang="en-US" sz="1200" dirty="0"/>
              <a:t>are calculated </a:t>
            </a:r>
            <a:r>
              <a:rPr lang="en-US" sz="1200" dirty="0" smtClean="0"/>
              <a:t>as </a:t>
            </a:r>
            <a:r>
              <a:rPr lang="en-US" sz="1200" dirty="0"/>
              <a:t>a simple average of hospital occupancy rates due to the lack of </a:t>
            </a:r>
            <a:r>
              <a:rPr lang="en-US" sz="1200" dirty="0" smtClean="0"/>
              <a:t>detailed patient volume data in which to perform a weighted calculation.</a:t>
            </a:r>
          </a:p>
          <a:p>
            <a:pPr>
              <a:buFont typeface="Wingdings" panose="05000000000000000000" pitchFamily="2" charset="2"/>
              <a:buChar char="§"/>
            </a:pPr>
            <a:endParaRPr lang="en-US" sz="1200" dirty="0"/>
          </a:p>
          <a:p>
            <a:pPr>
              <a:buFont typeface="Wingdings" panose="05000000000000000000" pitchFamily="2" charset="2"/>
              <a:buChar char="§"/>
            </a:pPr>
            <a:r>
              <a:rPr lang="en-US" sz="1200" dirty="0"/>
              <a:t>Academic Medical Center rates are not included in the Major Teaching Hospital </a:t>
            </a:r>
            <a:r>
              <a:rPr lang="en-US" sz="1200" dirty="0" smtClean="0"/>
              <a:t>rate</a:t>
            </a:r>
            <a:r>
              <a:rPr lang="en-US" sz="1200" dirty="0" smtClean="0"/>
              <a:t>.</a:t>
            </a:r>
          </a:p>
          <a:p>
            <a:pPr>
              <a:buFont typeface="Wingdings" panose="05000000000000000000" pitchFamily="2" charset="2"/>
              <a:buChar char="§"/>
            </a:pPr>
            <a:endParaRPr lang="en-US" sz="1200" dirty="0"/>
          </a:p>
          <a:p>
            <a:pPr>
              <a:buFont typeface="Wingdings" panose="05000000000000000000" pitchFamily="2" charset="2"/>
              <a:buChar char="§"/>
            </a:pPr>
            <a:r>
              <a:rPr lang="en-US" sz="1200" dirty="0" smtClean="0"/>
              <a:t>Occupancy rates are based on staffed, and </a:t>
            </a:r>
            <a:r>
              <a:rPr lang="en-US" sz="1200" smtClean="0"/>
              <a:t>not licensed, beds. </a:t>
            </a:r>
            <a:endParaRPr lang="en-US" sz="1200" dirty="0"/>
          </a:p>
          <a:p>
            <a:pPr>
              <a:buFont typeface="Wingdings" panose="05000000000000000000" pitchFamily="2" charset="2"/>
              <a:buChar char="§"/>
            </a:pPr>
            <a:endParaRPr lang="en-US" sz="1200" dirty="0"/>
          </a:p>
        </p:txBody>
      </p:sp>
    </p:spTree>
    <p:extLst>
      <p:ext uri="{BB962C8B-B14F-4D97-AF65-F5344CB8AC3E}">
        <p14:creationId xmlns:p14="http://schemas.microsoft.com/office/powerpoint/2010/main" val="5800989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Episodes</a:t>
            </a:r>
            <a:br>
              <a:rPr lang="en-US" dirty="0" smtClean="0"/>
            </a:br>
            <a:r>
              <a:rPr lang="en-US" dirty="0" smtClean="0"/>
              <a:t>Slide 19</a:t>
            </a:r>
            <a:r>
              <a:rPr lang="en-US" dirty="0"/>
              <a:t>: Average total payment per episode of knee replacement, by </a:t>
            </a:r>
            <a:r>
              <a:rPr lang="en-US" dirty="0" smtClean="0"/>
              <a:t>hospital and quality measures used</a:t>
            </a:r>
            <a:endParaRPr lang="en-US" dirty="0"/>
          </a:p>
        </p:txBody>
      </p:sp>
      <p:sp>
        <p:nvSpPr>
          <p:cNvPr id="4" name="Text Placeholder 3"/>
          <p:cNvSpPr>
            <a:spLocks noGrp="1"/>
          </p:cNvSpPr>
          <p:nvPr>
            <p:ph type="body" sz="quarter" idx="11"/>
          </p:nvPr>
        </p:nvSpPr>
        <p:spPr>
          <a:xfrm>
            <a:off x="533400" y="990600"/>
            <a:ext cx="8077200" cy="5029200"/>
          </a:xfrm>
        </p:spPr>
        <p:txBody>
          <a:bodyPr/>
          <a:lstStyle/>
          <a:p>
            <a:pPr>
              <a:buFont typeface="Wingdings" panose="05000000000000000000" pitchFamily="2" charset="2"/>
              <a:buChar char="§"/>
            </a:pPr>
            <a:r>
              <a:rPr lang="en-US" sz="1200" dirty="0" smtClean="0"/>
              <a:t>Only </a:t>
            </a:r>
            <a:r>
              <a:rPr lang="en-US" sz="1200" dirty="0"/>
              <a:t>hospitals with greater than 15 discharges are displayed as </a:t>
            </a:r>
            <a:r>
              <a:rPr lang="en-US" sz="1200" dirty="0" smtClean="0"/>
              <a:t>bars</a:t>
            </a:r>
          </a:p>
          <a:p>
            <a:pPr>
              <a:buFont typeface="Wingdings" panose="05000000000000000000" pitchFamily="2" charset="2"/>
              <a:buChar char="§"/>
            </a:pPr>
            <a:r>
              <a:rPr lang="en-US" sz="1200" dirty="0" smtClean="0"/>
              <a:t>Average payment by type of hospital is the population payment average within each type of hospital.  This includes all hospitals regardless of the number of discharges. </a:t>
            </a:r>
          </a:p>
          <a:p>
            <a:pPr marL="0" indent="0">
              <a:buNone/>
            </a:pPr>
            <a:endParaRPr lang="en-US" sz="1200" b="1" dirty="0" smtClean="0"/>
          </a:p>
          <a:p>
            <a:pPr marL="0" indent="0">
              <a:buNone/>
            </a:pPr>
            <a:r>
              <a:rPr lang="en-US" sz="1200" b="1" dirty="0" smtClean="0"/>
              <a:t>Payment Analysis</a:t>
            </a:r>
          </a:p>
          <a:p>
            <a:pPr marL="0" indent="0">
              <a:buNone/>
            </a:pPr>
            <a:r>
              <a:rPr lang="en-US" sz="1200" dirty="0" smtClean="0"/>
              <a:t>Data: 2012 All Payer Claims Database, Joint Degeneration Episodes for Hip and Knee Replacements</a:t>
            </a:r>
          </a:p>
          <a:p>
            <a:pPr marL="0" indent="0">
              <a:buNone/>
            </a:pPr>
            <a:r>
              <a:rPr lang="en-US" sz="1200" dirty="0" smtClean="0"/>
              <a:t>Methods</a:t>
            </a:r>
            <a:r>
              <a:rPr lang="en-US" sz="1200" dirty="0"/>
              <a:t>: </a:t>
            </a:r>
          </a:p>
          <a:p>
            <a:pPr lvl="1"/>
            <a:r>
              <a:rPr lang="en-US" sz="1200" dirty="0"/>
              <a:t>We wanted to look at a homogenous, low severity, patient population in order to isolate practice patterns at the hospital level.</a:t>
            </a:r>
          </a:p>
          <a:p>
            <a:pPr lvl="1"/>
            <a:r>
              <a:rPr lang="en-US" sz="1200" dirty="0"/>
              <a:t>To homogenize the patient population we filtered out the following:</a:t>
            </a:r>
          </a:p>
          <a:p>
            <a:pPr lvl="2"/>
            <a:r>
              <a:rPr lang="en-US" sz="1200" dirty="0" smtClean="0"/>
              <a:t>Only </a:t>
            </a:r>
            <a:r>
              <a:rPr lang="en-US" sz="1200" dirty="0"/>
              <a:t>i</a:t>
            </a:r>
            <a:r>
              <a:rPr lang="en-US" sz="1200" dirty="0" smtClean="0"/>
              <a:t>npatient stays </a:t>
            </a:r>
            <a:r>
              <a:rPr lang="en-US" sz="1200" dirty="0"/>
              <a:t>at acute care facilities</a:t>
            </a:r>
          </a:p>
          <a:p>
            <a:pPr lvl="2"/>
            <a:r>
              <a:rPr lang="en-US" sz="1200" dirty="0"/>
              <a:t>Only Complete Episodes</a:t>
            </a:r>
          </a:p>
          <a:p>
            <a:pPr lvl="2"/>
            <a:r>
              <a:rPr lang="en-US" sz="1200" dirty="0"/>
              <a:t>Only patients who are over the age of 18</a:t>
            </a:r>
          </a:p>
          <a:p>
            <a:pPr lvl="2"/>
            <a:r>
              <a:rPr lang="en-US" sz="1200" dirty="0"/>
              <a:t>Only patients who are classified as low severity by the </a:t>
            </a:r>
            <a:r>
              <a:rPr lang="en-US" sz="1200" dirty="0" err="1"/>
              <a:t>Optum</a:t>
            </a:r>
            <a:r>
              <a:rPr lang="en-US" sz="1200" dirty="0"/>
              <a:t> ETG grouper</a:t>
            </a:r>
          </a:p>
          <a:p>
            <a:pPr lvl="2"/>
            <a:r>
              <a:rPr lang="en-US" sz="1200" dirty="0"/>
              <a:t>All episodes in the top and bottom 5% of payments were cut out of the sample</a:t>
            </a:r>
          </a:p>
          <a:p>
            <a:pPr marL="0" indent="0">
              <a:buNone/>
            </a:pPr>
            <a:endParaRPr lang="en-US" sz="1200" b="1" dirty="0" smtClean="0"/>
          </a:p>
          <a:p>
            <a:pPr marL="0" indent="0">
              <a:buNone/>
            </a:pPr>
            <a:r>
              <a:rPr lang="en-US" sz="1200" b="1" dirty="0" smtClean="0"/>
              <a:t>Quality Analysis</a:t>
            </a:r>
          </a:p>
          <a:p>
            <a:pPr marL="0" indent="0">
              <a:buNone/>
            </a:pPr>
            <a:r>
              <a:rPr lang="en-US" sz="1200" dirty="0"/>
              <a:t>Data: </a:t>
            </a:r>
            <a:r>
              <a:rPr lang="en-US" sz="1200" dirty="0" smtClean="0"/>
              <a:t>2013 Reporting Period for Hospital Compare, Centers for Medicare and Medicaid Services</a:t>
            </a:r>
          </a:p>
          <a:p>
            <a:pPr marL="0" indent="0">
              <a:buNone/>
            </a:pPr>
            <a:r>
              <a:rPr lang="en-US" sz="1200" dirty="0" smtClean="0"/>
              <a:t>Methods:</a:t>
            </a:r>
          </a:p>
          <a:p>
            <a:pPr lvl="1"/>
            <a:r>
              <a:rPr lang="en-US" sz="1200" dirty="0" smtClean="0"/>
              <a:t>We used readmission and major complication rate for Hip and Knee Replacements</a:t>
            </a:r>
          </a:p>
          <a:p>
            <a:pPr lvl="1"/>
            <a:r>
              <a:rPr lang="en-US" sz="1200" dirty="0" smtClean="0"/>
              <a:t>All hospitals were compared to US mean readmission and major complication rate.  </a:t>
            </a:r>
          </a:p>
          <a:p>
            <a:pPr lvl="2"/>
            <a:r>
              <a:rPr lang="en-US" sz="1200" dirty="0" smtClean="0"/>
              <a:t>United States Readmission Rate: 5.4%; United States Major Complication Rate: 3.4%</a:t>
            </a:r>
          </a:p>
          <a:p>
            <a:pPr lvl="2"/>
            <a:r>
              <a:rPr lang="en-US" sz="1200" dirty="0" smtClean="0"/>
              <a:t>New England Baptist Readmission </a:t>
            </a:r>
            <a:r>
              <a:rPr lang="en-US" sz="1200" dirty="0"/>
              <a:t>Rate: 4</a:t>
            </a:r>
            <a:r>
              <a:rPr lang="en-US" sz="1200" dirty="0" smtClean="0"/>
              <a:t>.1%; New England Baptist Major </a:t>
            </a:r>
            <a:r>
              <a:rPr lang="en-US" sz="1200" dirty="0"/>
              <a:t>Complication Rate: </a:t>
            </a:r>
            <a:r>
              <a:rPr lang="en-US" sz="1200" dirty="0" smtClean="0"/>
              <a:t>2.0%</a:t>
            </a:r>
            <a:endParaRPr lang="en-US" sz="1200" dirty="0"/>
          </a:p>
        </p:txBody>
      </p:sp>
    </p:spTree>
    <p:extLst>
      <p:ext uri="{BB962C8B-B14F-4D97-AF65-F5344CB8AC3E}">
        <p14:creationId xmlns:p14="http://schemas.microsoft.com/office/powerpoint/2010/main" val="10985117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Episodes</a:t>
            </a:r>
            <a:br>
              <a:rPr lang="en-US" dirty="0" smtClean="0"/>
            </a:br>
            <a:r>
              <a:rPr lang="en-US" dirty="0" smtClean="0"/>
              <a:t>Slide 20: Average share of episode spending represented by the procedure, by hospital</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a:t>We looked at the entire episode of care and the first procedure/DRG. </a:t>
            </a:r>
            <a:endParaRPr lang="en-US" sz="1200" dirty="0" smtClean="0"/>
          </a:p>
          <a:p>
            <a:pPr>
              <a:buFont typeface="Wingdings" panose="05000000000000000000" pitchFamily="2" charset="2"/>
              <a:buChar char="§"/>
            </a:pPr>
            <a:endParaRPr lang="en-US" sz="1200" dirty="0" smtClean="0"/>
          </a:p>
          <a:p>
            <a:pPr>
              <a:buFont typeface="Wingdings" panose="05000000000000000000" pitchFamily="2" charset="2"/>
              <a:buChar char="§"/>
            </a:pPr>
            <a:r>
              <a:rPr lang="en-US" sz="1200" dirty="0" smtClean="0"/>
              <a:t>Episode Payments: </a:t>
            </a:r>
          </a:p>
          <a:p>
            <a:pPr lvl="1">
              <a:buFontTx/>
              <a:buChar char="-"/>
            </a:pPr>
            <a:r>
              <a:rPr lang="en-US" sz="1200" dirty="0" smtClean="0"/>
              <a:t>An </a:t>
            </a:r>
            <a:r>
              <a:rPr lang="en-US" sz="1200" dirty="0"/>
              <a:t>episode was defined by </a:t>
            </a:r>
            <a:r>
              <a:rPr lang="en-US" sz="1200" dirty="0" err="1"/>
              <a:t>Optum’s</a:t>
            </a:r>
            <a:r>
              <a:rPr lang="en-US" sz="1200" dirty="0"/>
              <a:t> ETG grouper.  </a:t>
            </a:r>
          </a:p>
          <a:p>
            <a:pPr lvl="1">
              <a:buFontTx/>
              <a:buChar char="-"/>
            </a:pPr>
            <a:r>
              <a:rPr lang="en-US" sz="1200" dirty="0" smtClean="0"/>
              <a:t>An episode includes the surgical procedure, any pre-surgical consolations, and any post-surgical care (which could include readmissions, rehab, or PAC)</a:t>
            </a:r>
          </a:p>
          <a:p>
            <a:pPr>
              <a:buFont typeface="Wingdings" panose="05000000000000000000" pitchFamily="2" charset="2"/>
              <a:buChar char="§"/>
            </a:pPr>
            <a:endParaRPr lang="en-US" sz="1200" dirty="0" smtClean="0"/>
          </a:p>
          <a:p>
            <a:pPr>
              <a:buFont typeface="Wingdings" panose="05000000000000000000" pitchFamily="2" charset="2"/>
              <a:buChar char="§"/>
            </a:pPr>
            <a:r>
              <a:rPr lang="en-US" sz="1200" dirty="0" smtClean="0"/>
              <a:t>Procedure Payments:</a:t>
            </a:r>
          </a:p>
          <a:p>
            <a:pPr lvl="1">
              <a:buFontTx/>
              <a:buChar char="-"/>
            </a:pPr>
            <a:r>
              <a:rPr lang="en-US" sz="1200" dirty="0" smtClean="0"/>
              <a:t>The </a:t>
            </a:r>
            <a:r>
              <a:rPr lang="en-US" sz="1200" dirty="0"/>
              <a:t>procedure was defined as the location with the first overnight patient </a:t>
            </a:r>
            <a:r>
              <a:rPr lang="en-US" sz="1200" dirty="0" smtClean="0"/>
              <a:t>stay</a:t>
            </a:r>
          </a:p>
          <a:p>
            <a:pPr lvl="1">
              <a:buFontTx/>
              <a:buChar char="-"/>
            </a:pPr>
            <a:r>
              <a:rPr lang="en-US" sz="1200" dirty="0" smtClean="0"/>
              <a:t>Payments </a:t>
            </a:r>
            <a:r>
              <a:rPr lang="en-US" sz="1200" dirty="0"/>
              <a:t>for the procedure were defined as all payments between the admit date and discharge date</a:t>
            </a:r>
          </a:p>
        </p:txBody>
      </p:sp>
    </p:spTree>
    <p:extLst>
      <p:ext uri="{BB962C8B-B14F-4D97-AF65-F5344CB8AC3E}">
        <p14:creationId xmlns:p14="http://schemas.microsoft.com/office/powerpoint/2010/main" val="335785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Episodes</a:t>
            </a:r>
            <a:br>
              <a:rPr lang="en-US" dirty="0" smtClean="0"/>
            </a:br>
            <a:r>
              <a:rPr lang="en-US" dirty="0" smtClean="0"/>
              <a:t>Slide 21: </a:t>
            </a:r>
            <a:r>
              <a:rPr lang="en-US" dirty="0"/>
              <a:t>Average total </a:t>
            </a:r>
            <a:r>
              <a:rPr lang="en-US" dirty="0" smtClean="0"/>
              <a:t>spending </a:t>
            </a:r>
            <a:r>
              <a:rPr lang="en-US" dirty="0"/>
              <a:t>per episode of </a:t>
            </a:r>
            <a:r>
              <a:rPr lang="en-US" dirty="0" smtClean="0"/>
              <a:t>PCI, </a:t>
            </a:r>
            <a:r>
              <a:rPr lang="en-US" dirty="0"/>
              <a:t>by hospital</a:t>
            </a:r>
          </a:p>
        </p:txBody>
      </p:sp>
      <p:sp>
        <p:nvSpPr>
          <p:cNvPr id="4" name="Text Placeholder 3"/>
          <p:cNvSpPr>
            <a:spLocks noGrp="1"/>
          </p:cNvSpPr>
          <p:nvPr>
            <p:ph type="body" sz="quarter" idx="11"/>
          </p:nvPr>
        </p:nvSpPr>
        <p:spPr>
          <a:xfrm>
            <a:off x="533400" y="1066800"/>
            <a:ext cx="8077200" cy="4572000"/>
          </a:xfrm>
        </p:spPr>
        <p:txBody>
          <a:bodyPr/>
          <a:lstStyle/>
          <a:p>
            <a:pPr>
              <a:buFont typeface="Wingdings" panose="05000000000000000000" pitchFamily="2" charset="2"/>
              <a:buChar char="§"/>
            </a:pPr>
            <a:r>
              <a:rPr lang="en-US" sz="1200" dirty="0"/>
              <a:t>Only hospitals with greater than 15 discharges are displayed as bars</a:t>
            </a:r>
          </a:p>
          <a:p>
            <a:pPr>
              <a:buFont typeface="Wingdings" panose="05000000000000000000" pitchFamily="2" charset="2"/>
              <a:buChar char="§"/>
            </a:pPr>
            <a:r>
              <a:rPr lang="en-US" sz="1200" dirty="0"/>
              <a:t>Average payment by type of hospital is the population payment average within each type of hospital.  This includes all hospitals regardless of the number of discharges. </a:t>
            </a:r>
          </a:p>
          <a:p>
            <a:pPr marL="0" indent="0">
              <a:buNone/>
            </a:pPr>
            <a:endParaRPr lang="en-US" sz="1200" b="1" dirty="0" smtClean="0"/>
          </a:p>
          <a:p>
            <a:pPr marL="0" indent="0">
              <a:buNone/>
            </a:pPr>
            <a:r>
              <a:rPr lang="en-US" sz="1200" b="1" dirty="0" smtClean="0"/>
              <a:t>Payment </a:t>
            </a:r>
            <a:r>
              <a:rPr lang="en-US" sz="1200" b="1" dirty="0"/>
              <a:t>Analysis</a:t>
            </a:r>
          </a:p>
          <a:p>
            <a:pPr marL="0" indent="0">
              <a:buNone/>
            </a:pPr>
            <a:r>
              <a:rPr lang="en-US" sz="1200" dirty="0"/>
              <a:t>Data: 2012 All Payer Claims Database, </a:t>
            </a:r>
            <a:r>
              <a:rPr lang="en-US" sz="1200" dirty="0" smtClean="0"/>
              <a:t>Ischemic Heart Disease Episodes that had a PCI</a:t>
            </a:r>
          </a:p>
          <a:p>
            <a:pPr marL="0" indent="0">
              <a:buNone/>
            </a:pPr>
            <a:r>
              <a:rPr lang="en-US" sz="1200" dirty="0" smtClean="0"/>
              <a:t>Methods</a:t>
            </a:r>
            <a:r>
              <a:rPr lang="en-US" sz="1200" dirty="0"/>
              <a:t>: </a:t>
            </a:r>
          </a:p>
          <a:p>
            <a:pPr lvl="1"/>
            <a:r>
              <a:rPr lang="en-US" sz="1200" dirty="0" smtClean="0"/>
              <a:t>We used all Ischemic Heart Disease Episodes with the following PCI </a:t>
            </a:r>
            <a:r>
              <a:rPr lang="en-US" sz="1200" dirty="0"/>
              <a:t>procedure codes (00.66, 36.0x, 37.22, 37.23, and 88.5x, except 88.59</a:t>
            </a:r>
            <a:endParaRPr lang="en-US" sz="1200" dirty="0" smtClean="0"/>
          </a:p>
          <a:p>
            <a:pPr lvl="1"/>
            <a:r>
              <a:rPr lang="en-US" sz="1200" dirty="0" smtClean="0"/>
              <a:t>To </a:t>
            </a:r>
            <a:r>
              <a:rPr lang="en-US" sz="1200" dirty="0"/>
              <a:t>homogenize the patient population we filtered out the following:</a:t>
            </a:r>
          </a:p>
          <a:p>
            <a:pPr lvl="2"/>
            <a:r>
              <a:rPr lang="en-US" sz="1200" dirty="0"/>
              <a:t>Only inpatient stays at acute care facilities</a:t>
            </a:r>
          </a:p>
          <a:p>
            <a:pPr lvl="2"/>
            <a:r>
              <a:rPr lang="en-US" sz="1200" dirty="0"/>
              <a:t>Only Complete Episodes</a:t>
            </a:r>
          </a:p>
          <a:p>
            <a:pPr lvl="2"/>
            <a:r>
              <a:rPr lang="en-US" sz="1200" dirty="0"/>
              <a:t>Only patients who are over the age of 18</a:t>
            </a:r>
          </a:p>
          <a:p>
            <a:pPr lvl="2"/>
            <a:r>
              <a:rPr lang="en-US" sz="1200" dirty="0"/>
              <a:t>Only patients who are classified as low severity by the </a:t>
            </a:r>
            <a:r>
              <a:rPr lang="en-US" sz="1200" dirty="0" err="1"/>
              <a:t>Optum</a:t>
            </a:r>
            <a:r>
              <a:rPr lang="en-US" sz="1200" dirty="0"/>
              <a:t> ETG grouper</a:t>
            </a:r>
          </a:p>
          <a:p>
            <a:pPr lvl="2"/>
            <a:r>
              <a:rPr lang="en-US" sz="1200" dirty="0"/>
              <a:t>All episodes in the top and bottom 5% of payments were cut out of the sample</a:t>
            </a:r>
          </a:p>
          <a:p>
            <a:pPr marL="0" indent="0">
              <a:buNone/>
            </a:pPr>
            <a:endParaRPr lang="en-US" sz="1200" b="1" dirty="0" smtClean="0"/>
          </a:p>
          <a:p>
            <a:pPr marL="0" indent="0">
              <a:buNone/>
            </a:pPr>
            <a:r>
              <a:rPr lang="en-US" sz="1200" b="1" dirty="0" smtClean="0"/>
              <a:t>Quality </a:t>
            </a:r>
            <a:r>
              <a:rPr lang="en-US" sz="1200" b="1" dirty="0"/>
              <a:t>Analysis</a:t>
            </a:r>
          </a:p>
          <a:p>
            <a:pPr marL="0" indent="0">
              <a:buNone/>
            </a:pPr>
            <a:r>
              <a:rPr lang="en-US" sz="1200" dirty="0"/>
              <a:t>Data: </a:t>
            </a:r>
            <a:r>
              <a:rPr lang="en-US" sz="1200" dirty="0" smtClean="0"/>
              <a:t>Adult PCI in the Commonwealth of Massachusetts, Fiscal Year 2012. Massachusetts Data Analysis Center</a:t>
            </a:r>
            <a:endParaRPr lang="en-US" sz="1200" dirty="0"/>
          </a:p>
          <a:p>
            <a:pPr marL="0" indent="0">
              <a:buNone/>
            </a:pPr>
            <a:r>
              <a:rPr lang="en-US" sz="1200" dirty="0"/>
              <a:t>Methods:</a:t>
            </a:r>
          </a:p>
          <a:p>
            <a:pPr lvl="1"/>
            <a:r>
              <a:rPr lang="en-US" sz="1200" dirty="0"/>
              <a:t>We </a:t>
            </a:r>
            <a:r>
              <a:rPr lang="en-US" sz="1200" dirty="0" smtClean="0"/>
              <a:t>used Standardized Mortality Incidence Rates for No Shock/STEMI PCI</a:t>
            </a:r>
            <a:endParaRPr lang="en-US" sz="1200" dirty="0"/>
          </a:p>
          <a:p>
            <a:pPr lvl="1"/>
            <a:r>
              <a:rPr lang="en-US" sz="1200" dirty="0"/>
              <a:t>All hospitals were compared to </a:t>
            </a:r>
            <a:r>
              <a:rPr lang="en-US" sz="1200" dirty="0" smtClean="0"/>
              <a:t>MA mean mortality rate</a:t>
            </a:r>
            <a:r>
              <a:rPr lang="en-US" sz="1200" dirty="0"/>
              <a:t>.  </a:t>
            </a:r>
          </a:p>
          <a:p>
            <a:pPr lvl="2"/>
            <a:r>
              <a:rPr lang="en-US" sz="1200" dirty="0" smtClean="0"/>
              <a:t>MA Mortality Rate: 0.52%</a:t>
            </a:r>
            <a:endParaRPr lang="en-US" sz="1200" dirty="0"/>
          </a:p>
        </p:txBody>
      </p:sp>
    </p:spTree>
    <p:extLst>
      <p:ext uri="{BB962C8B-B14F-4D97-AF65-F5344CB8AC3E}">
        <p14:creationId xmlns:p14="http://schemas.microsoft.com/office/powerpoint/2010/main" val="25842796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Post-acute care</a:t>
            </a:r>
            <a:br>
              <a:rPr lang="en-US" dirty="0" smtClean="0"/>
            </a:br>
            <a:r>
              <a:rPr lang="en-US" dirty="0" smtClean="0"/>
              <a:t>Slide 23: HCUP Massachusetts and U.S. </a:t>
            </a:r>
            <a:r>
              <a:rPr lang="en-US" dirty="0"/>
              <a:t>d</a:t>
            </a:r>
            <a:r>
              <a:rPr lang="en-US" dirty="0" smtClean="0"/>
              <a:t>ischarge destination</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smtClean="0"/>
              <a:t>Other </a:t>
            </a:r>
            <a:r>
              <a:rPr lang="en-US" sz="1200" dirty="0"/>
              <a:t>includes Against Medical Advice (AMA); died; alive destination unknown; and not recorded.</a:t>
            </a:r>
          </a:p>
          <a:p>
            <a:pPr>
              <a:buFont typeface="Wingdings" panose="05000000000000000000" pitchFamily="2" charset="2"/>
              <a:buChar char="§"/>
            </a:pPr>
            <a:endParaRPr lang="en-US" sz="1200" dirty="0" smtClean="0"/>
          </a:p>
          <a:p>
            <a:pPr>
              <a:buFont typeface="Wingdings" panose="05000000000000000000" pitchFamily="2" charset="2"/>
              <a:buChar char="§"/>
            </a:pPr>
            <a:r>
              <a:rPr lang="en-US" sz="1200" dirty="0" smtClean="0"/>
              <a:t>Notes</a:t>
            </a:r>
            <a:r>
              <a:rPr lang="en-US" sz="1200" dirty="0"/>
              <a:t>: Institutional includes Skilled Nursing Facility (</a:t>
            </a:r>
            <a:r>
              <a:rPr lang="en-US" sz="1200" dirty="0" err="1"/>
              <a:t>SNF</a:t>
            </a:r>
            <a:r>
              <a:rPr lang="en-US" sz="1200" dirty="0"/>
              <a:t>); Short-term hospital; Intermediate Care Facility (</a:t>
            </a:r>
            <a:r>
              <a:rPr lang="en-US" sz="1200" dirty="0" err="1"/>
              <a:t>ICF</a:t>
            </a:r>
            <a:r>
              <a:rPr lang="en-US" sz="1200" dirty="0"/>
              <a:t>); and Another Type of Facility. </a:t>
            </a:r>
          </a:p>
          <a:p>
            <a:pPr>
              <a:buFont typeface="Wingdings" panose="05000000000000000000" pitchFamily="2" charset="2"/>
              <a:buChar char="§"/>
            </a:pPr>
            <a:endParaRPr lang="en-US" sz="1200" dirty="0" smtClean="0"/>
          </a:p>
          <a:p>
            <a:pPr>
              <a:buFont typeface="Wingdings" panose="05000000000000000000" pitchFamily="2" charset="2"/>
              <a:buChar char="§"/>
            </a:pPr>
            <a:r>
              <a:rPr lang="en-US" sz="1200" dirty="0" smtClean="0"/>
              <a:t>Institutional</a:t>
            </a:r>
            <a:r>
              <a:rPr lang="en-US" sz="1200" dirty="0"/>
              <a:t>: includes skilled nursing facility, short-term hospital, intermediate care facility, another type of facility including inpatient rehabilitation facility and long-term care hospital</a:t>
            </a:r>
            <a:r>
              <a:rPr lang="en-US" sz="1200" dirty="0" smtClean="0"/>
              <a:t>.</a:t>
            </a:r>
          </a:p>
          <a:p>
            <a:pPr>
              <a:buFont typeface="Wingdings" panose="05000000000000000000" pitchFamily="2" charset="2"/>
              <a:buChar char="§"/>
            </a:pPr>
            <a:endParaRPr lang="en-US" sz="1200" dirty="0"/>
          </a:p>
          <a:p>
            <a:pPr>
              <a:buFont typeface="Wingdings" panose="05000000000000000000" pitchFamily="2" charset="2"/>
              <a:buChar char="§"/>
            </a:pPr>
            <a:endParaRPr lang="en-US" sz="1200" dirty="0"/>
          </a:p>
        </p:txBody>
      </p:sp>
    </p:spTree>
    <p:extLst>
      <p:ext uri="{BB962C8B-B14F-4D97-AF65-F5344CB8AC3E}">
        <p14:creationId xmlns:p14="http://schemas.microsoft.com/office/powerpoint/2010/main" val="26362953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extLst>
              <p:ext uri="{D42A27DB-BD31-4B8C-83A1-F6EECF244321}">
                <p14:modId xmlns:p14="http://schemas.microsoft.com/office/powerpoint/2010/main" val="116479231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23599"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2" name="Text Placeholder 1"/>
          <p:cNvSpPr>
            <a:spLocks noGrp="1"/>
          </p:cNvSpPr>
          <p:nvPr>
            <p:ph type="body" sz="quarter" idx="10"/>
          </p:nvPr>
        </p:nvSpPr>
        <p:spPr/>
        <p:txBody>
          <a:bodyPr/>
          <a:lstStyle/>
          <a:p>
            <a:endParaRPr lang="en-US"/>
          </a:p>
        </p:txBody>
      </p:sp>
      <p:sp>
        <p:nvSpPr>
          <p:cNvPr id="4" name="Title 3"/>
          <p:cNvSpPr>
            <a:spLocks noGrp="1"/>
          </p:cNvSpPr>
          <p:nvPr>
            <p:ph type="ctrTitle"/>
          </p:nvPr>
        </p:nvSpPr>
        <p:spPr/>
        <p:txBody>
          <a:bodyPr/>
          <a:lstStyle/>
          <a:p>
            <a:r>
              <a:rPr lang="en-US" dirty="0"/>
              <a:t>Technical notes </a:t>
            </a:r>
          </a:p>
        </p:txBody>
      </p:sp>
      <p:grpSp>
        <p:nvGrpSpPr>
          <p:cNvPr id="17" name="Group 16"/>
          <p:cNvGrpSpPr/>
          <p:nvPr/>
        </p:nvGrpSpPr>
        <p:grpSpPr>
          <a:xfrm>
            <a:off x="1600200" y="1524000"/>
            <a:ext cx="5943600" cy="76200"/>
            <a:chOff x="1600200" y="1600200"/>
            <a:chExt cx="5943600" cy="76200"/>
          </a:xfrm>
        </p:grpSpPr>
        <p:cxnSp>
          <p:nvCxnSpPr>
            <p:cNvPr id="6" name="Straight Connector 5"/>
            <p:cNvCxnSpPr/>
            <p:nvPr/>
          </p:nvCxnSpPr>
          <p:spPr>
            <a:xfrm>
              <a:off x="1600200" y="1600200"/>
              <a:ext cx="5943600"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600200" y="1676400"/>
              <a:ext cx="59436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1600200" y="5514975"/>
            <a:ext cx="5943600" cy="76200"/>
            <a:chOff x="1600200" y="5410200"/>
            <a:chExt cx="5943600" cy="76200"/>
          </a:xfrm>
        </p:grpSpPr>
        <p:cxnSp>
          <p:nvCxnSpPr>
            <p:cNvPr id="8" name="Straight Connector 7"/>
            <p:cNvCxnSpPr/>
            <p:nvPr/>
          </p:nvCxnSpPr>
          <p:spPr>
            <a:xfrm>
              <a:off x="1600200" y="5486400"/>
              <a:ext cx="5943600" cy="0"/>
            </a:xfrm>
            <a:prstGeom prst="line">
              <a:avLst/>
            </a:prstGeom>
            <a:ln w="19050">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1600200" y="5410200"/>
              <a:ext cx="59436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12" name="Rectangle 11"/>
          <p:cNvSpPr/>
          <p:nvPr/>
        </p:nvSpPr>
        <p:spPr>
          <a:xfrm>
            <a:off x="1828800" y="2310579"/>
            <a:ext cx="5486400" cy="585021"/>
          </a:xfrm>
          <a:prstGeom prst="rect">
            <a:avLst/>
          </a:prstGeom>
          <a:solidFill>
            <a:srgbClr val="E7EFF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rIns="91440" rtlCol="0" anchor="ctr"/>
          <a:lstStyle/>
          <a:p>
            <a:pPr marL="228600" lvl="1" indent="-228600" defTabSz="914012">
              <a:spcBef>
                <a:spcPct val="20000"/>
              </a:spcBef>
              <a:buClr>
                <a:srgbClr val="0C2D83"/>
              </a:buClr>
              <a:buFont typeface="Wingdings" panose="05000000000000000000" pitchFamily="2" charset="2"/>
              <a:buChar char="§"/>
            </a:pPr>
            <a:r>
              <a:rPr lang="en-US" sz="1600" dirty="0" smtClean="0">
                <a:solidFill>
                  <a:srgbClr val="000000"/>
                </a:solidFill>
              </a:rPr>
              <a:t>Definitions</a:t>
            </a:r>
            <a:endParaRPr lang="en-US" sz="1600" dirty="0">
              <a:solidFill>
                <a:srgbClr val="000000"/>
              </a:solidFill>
            </a:endParaRPr>
          </a:p>
        </p:txBody>
      </p:sp>
      <p:sp>
        <p:nvSpPr>
          <p:cNvPr id="13" name="Rectangle 12"/>
          <p:cNvSpPr/>
          <p:nvPr/>
        </p:nvSpPr>
        <p:spPr>
          <a:xfrm>
            <a:off x="1828800" y="3224979"/>
            <a:ext cx="5486400" cy="585021"/>
          </a:xfrm>
          <a:prstGeom prst="rect">
            <a:avLst/>
          </a:prstGeom>
          <a:solidFill>
            <a:srgbClr val="E7EFF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rIns="91440" rtlCol="0" anchor="ctr"/>
          <a:lstStyle/>
          <a:p>
            <a:pPr marL="228600" lvl="1" indent="-228600" defTabSz="914012">
              <a:spcBef>
                <a:spcPct val="20000"/>
              </a:spcBef>
              <a:buClr>
                <a:srgbClr val="0C2D83"/>
              </a:buClr>
              <a:buFont typeface="Wingdings" panose="05000000000000000000" pitchFamily="2" charset="2"/>
              <a:buChar char="§"/>
            </a:pPr>
            <a:r>
              <a:rPr lang="en-US" sz="1600" dirty="0" smtClean="0">
                <a:solidFill>
                  <a:srgbClr val="000000"/>
                </a:solidFill>
              </a:rPr>
              <a:t>Data sources</a:t>
            </a:r>
            <a:endParaRPr lang="en-US" sz="1600" dirty="0">
              <a:solidFill>
                <a:srgbClr val="000000"/>
              </a:solidFill>
            </a:endParaRPr>
          </a:p>
        </p:txBody>
      </p:sp>
      <p:sp>
        <p:nvSpPr>
          <p:cNvPr id="15" name="Rectangle 14"/>
          <p:cNvSpPr/>
          <p:nvPr/>
        </p:nvSpPr>
        <p:spPr>
          <a:xfrm>
            <a:off x="1819275" y="4191000"/>
            <a:ext cx="5486400" cy="585021"/>
          </a:xfrm>
          <a:prstGeom prst="rect">
            <a:avLst/>
          </a:prstGeom>
          <a:solidFill>
            <a:srgbClr val="E7EFF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rIns="91440" rtlCol="0" anchor="ctr"/>
          <a:lstStyle/>
          <a:p>
            <a:pPr marL="228600" lvl="1" indent="-228600" defTabSz="914012">
              <a:spcBef>
                <a:spcPct val="20000"/>
              </a:spcBef>
              <a:buClr>
                <a:srgbClr val="0C2D83"/>
              </a:buClr>
              <a:buFont typeface="Wingdings" panose="05000000000000000000" pitchFamily="2" charset="2"/>
              <a:buChar char="§"/>
            </a:pPr>
            <a:r>
              <a:rPr lang="en-US" sz="1600" dirty="0" smtClean="0">
                <a:solidFill>
                  <a:srgbClr val="000000"/>
                </a:solidFill>
              </a:rPr>
              <a:t>Enhanced slide notes</a:t>
            </a:r>
            <a:endParaRPr lang="en-US" sz="1600" dirty="0">
              <a:solidFill>
                <a:srgbClr val="000000"/>
              </a:solidFill>
            </a:endParaRPr>
          </a:p>
        </p:txBody>
      </p:sp>
    </p:spTree>
    <p:extLst>
      <p:ext uri="{BB962C8B-B14F-4D97-AF65-F5344CB8AC3E}">
        <p14:creationId xmlns:p14="http://schemas.microsoft.com/office/powerpoint/2010/main" val="39244172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Post-acute care</a:t>
            </a:r>
            <a:br>
              <a:rPr lang="en-US" dirty="0" smtClean="0"/>
            </a:br>
            <a:r>
              <a:rPr lang="en-US" dirty="0" smtClean="0"/>
              <a:t>Slide 24: Share of all discharges sent to any post-acute care setting versus routine discharge, 2012</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smtClean="0"/>
              <a:t>Share </a:t>
            </a:r>
            <a:r>
              <a:rPr lang="en-US" sz="1200" dirty="0"/>
              <a:t>of discharges for each hospital were calculated </a:t>
            </a:r>
            <a:r>
              <a:rPr lang="en-US" sz="1200" dirty="0" smtClean="0"/>
              <a:t>using a logistic regression that adjusted for </a:t>
            </a:r>
            <a:r>
              <a:rPr lang="en-US" sz="1200" dirty="0"/>
              <a:t>the following: age, sex, payer group, income, admit source of the patient, </a:t>
            </a:r>
            <a:r>
              <a:rPr lang="en-US" sz="1200" dirty="0" smtClean="0"/>
              <a:t>case mix differences, and </a:t>
            </a:r>
            <a:r>
              <a:rPr lang="en-US" sz="1200" dirty="0"/>
              <a:t>length of stay. Our sample included only all discharged patients that were at least 18 years of age, and had either a discharge to a long-term acute care hospital, inpatient rehabilitation facility, skilled nursing facility, or a discharge to a home healthcare provider.  Specialty hospitals were excluded from the display table and the adjusted state rate. “Non-AMC” pertains to community hospitals and major teaching hospitals. “AMC” pertains to those hospitals defined as Academic Medical Centers, based on the Center for Health Information and Analysis’ Acute Cohort Hospital </a:t>
            </a:r>
            <a:r>
              <a:rPr lang="en-US" sz="1200" dirty="0" smtClean="0"/>
              <a:t>Profiles. </a:t>
            </a:r>
          </a:p>
          <a:p>
            <a:pPr>
              <a:buFont typeface="Wingdings" panose="05000000000000000000" pitchFamily="2" charset="2"/>
              <a:buChar char="§"/>
            </a:pPr>
            <a:endParaRPr lang="en-US" sz="1200" dirty="0"/>
          </a:p>
          <a:p>
            <a:pPr marL="0" indent="0">
              <a:buNone/>
            </a:pPr>
            <a:endParaRPr lang="en-US" sz="1200" dirty="0"/>
          </a:p>
        </p:txBody>
      </p:sp>
    </p:spTree>
    <p:extLst>
      <p:ext uri="{BB962C8B-B14F-4D97-AF65-F5344CB8AC3E}">
        <p14:creationId xmlns:p14="http://schemas.microsoft.com/office/powerpoint/2010/main" val="220987504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Post-acute care</a:t>
            </a:r>
            <a:br>
              <a:rPr lang="en-US" dirty="0" smtClean="0"/>
            </a:br>
            <a:r>
              <a:rPr lang="en-US" dirty="0" smtClean="0"/>
              <a:t>Slide 25: </a:t>
            </a:r>
            <a:r>
              <a:rPr lang="en-US" dirty="0"/>
              <a:t>HCUP Massachusetts and U.S. discharge </a:t>
            </a:r>
            <a:r>
              <a:rPr lang="en-US" dirty="0" smtClean="0"/>
              <a:t>destination for joint replacement, by payer</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a:t>Other includes Against Medical Advice (AMA); died; alive destination unknown; and not recorded.</a:t>
            </a:r>
          </a:p>
          <a:p>
            <a:pPr>
              <a:buFont typeface="Wingdings" panose="05000000000000000000" pitchFamily="2" charset="2"/>
              <a:buChar char="§"/>
            </a:pPr>
            <a:endParaRPr lang="en-US" sz="1200" dirty="0" smtClean="0"/>
          </a:p>
          <a:p>
            <a:pPr>
              <a:buFont typeface="Wingdings" panose="05000000000000000000" pitchFamily="2" charset="2"/>
              <a:buChar char="§"/>
            </a:pPr>
            <a:r>
              <a:rPr lang="en-US" sz="1200" dirty="0" smtClean="0"/>
              <a:t>Notes</a:t>
            </a:r>
            <a:r>
              <a:rPr lang="en-US" sz="1200" dirty="0"/>
              <a:t>: Institutional includes Skilled Nursing Facility (</a:t>
            </a:r>
            <a:r>
              <a:rPr lang="en-US" sz="1200" dirty="0" err="1"/>
              <a:t>SNF</a:t>
            </a:r>
            <a:r>
              <a:rPr lang="en-US" sz="1200" dirty="0"/>
              <a:t>); Short-term hospital; Intermediate Care Facility (</a:t>
            </a:r>
            <a:r>
              <a:rPr lang="en-US" sz="1200" dirty="0" err="1"/>
              <a:t>ICF</a:t>
            </a:r>
            <a:r>
              <a:rPr lang="en-US" sz="1200" dirty="0"/>
              <a:t>); and Another Type of Facility. </a:t>
            </a:r>
          </a:p>
          <a:p>
            <a:pPr>
              <a:buFont typeface="Wingdings" panose="05000000000000000000" pitchFamily="2" charset="2"/>
              <a:buChar char="§"/>
            </a:pPr>
            <a:endParaRPr lang="en-US" sz="1200" dirty="0" smtClean="0"/>
          </a:p>
          <a:p>
            <a:pPr>
              <a:buFont typeface="Wingdings" panose="05000000000000000000" pitchFamily="2" charset="2"/>
              <a:buChar char="§"/>
            </a:pPr>
            <a:r>
              <a:rPr lang="en-US" sz="1200" dirty="0" smtClean="0"/>
              <a:t>Institutional</a:t>
            </a:r>
            <a:r>
              <a:rPr lang="en-US" sz="1200" dirty="0"/>
              <a:t>: includes skilled nursing facility, short-term hospital, intermediate care facility, another type of facility including inpatient rehabilitation facility and long-term care hospital</a:t>
            </a:r>
            <a:r>
              <a:rPr lang="en-US" sz="1200" dirty="0" smtClean="0"/>
              <a:t>.</a:t>
            </a:r>
            <a:endParaRPr lang="en-US" sz="1200" dirty="0"/>
          </a:p>
        </p:txBody>
      </p:sp>
    </p:spTree>
    <p:extLst>
      <p:ext uri="{BB962C8B-B14F-4D97-AF65-F5344CB8AC3E}">
        <p14:creationId xmlns:p14="http://schemas.microsoft.com/office/powerpoint/2010/main" val="20570538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Post-acute care</a:t>
            </a:r>
            <a:br>
              <a:rPr lang="en-US" dirty="0" smtClean="0"/>
            </a:br>
            <a:r>
              <a:rPr lang="en-US" dirty="0" smtClean="0"/>
              <a:t>Slide 26: </a:t>
            </a:r>
            <a:r>
              <a:rPr lang="en-US" dirty="0"/>
              <a:t>Share of all post-acute care discharges sent to an institutional setting for </a:t>
            </a:r>
            <a:r>
              <a:rPr lang="en-US" dirty="0" err="1"/>
              <a:t>DRG</a:t>
            </a:r>
            <a:r>
              <a:rPr lang="en-US" dirty="0"/>
              <a:t> 470 (Hip and Knee replacement), 2012</a:t>
            </a:r>
          </a:p>
        </p:txBody>
      </p:sp>
      <p:sp>
        <p:nvSpPr>
          <p:cNvPr id="4" name="Text Placeholder 3"/>
          <p:cNvSpPr>
            <a:spLocks noGrp="1"/>
          </p:cNvSpPr>
          <p:nvPr>
            <p:ph type="body" sz="quarter" idx="11"/>
          </p:nvPr>
        </p:nvSpPr>
        <p:spPr>
          <a:xfrm>
            <a:off x="533400" y="1371600"/>
            <a:ext cx="8077200" cy="4267200"/>
          </a:xfrm>
        </p:spPr>
        <p:txBody>
          <a:bodyPr/>
          <a:lstStyle/>
          <a:p>
            <a:pPr>
              <a:buClr>
                <a:srgbClr val="002960"/>
              </a:buClr>
              <a:buFont typeface="Wingdings" panose="05000000000000000000" pitchFamily="2" charset="2"/>
              <a:buChar char="§"/>
            </a:pPr>
            <a:r>
              <a:rPr lang="en-US" sz="1200" dirty="0"/>
              <a:t>Share of </a:t>
            </a:r>
            <a:r>
              <a:rPr lang="en-US" sz="1200" dirty="0" err="1" smtClean="0"/>
              <a:t>DRG</a:t>
            </a:r>
            <a:r>
              <a:rPr lang="en-US" sz="1200" dirty="0" smtClean="0"/>
              <a:t> 470 discharges </a:t>
            </a:r>
            <a:r>
              <a:rPr lang="en-US" sz="1200" dirty="0"/>
              <a:t>for each hospital were calculated using a logistic regression that adjusted for the following: age, sex, payer group, income, admit source of the </a:t>
            </a:r>
            <a:r>
              <a:rPr lang="en-US" sz="1200" dirty="0" smtClean="0"/>
              <a:t>patient, </a:t>
            </a:r>
            <a:r>
              <a:rPr lang="en-US" sz="1200" dirty="0"/>
              <a:t>and length of stay. Our sample included only all discharged patients that were at least 18 years of age, and had either a discharge to a long-term acute care hospital, inpatient rehabilitation facility, skilled nursing facility, or a discharge to a home healthcare provider.  Specialty hospitals were excluded from the display table and the adjusted state rate. “Non-AMC” pertains to community hospitals and major teaching hospitals. “AMC” pertains to those hospitals defined as Academic Medical Centers, based on the Center for Health Information and Analysis’ Acute Cohort Hospital Profiles Difference adjusted for case mix differences is estimated by applying the U.S. mix of </a:t>
            </a:r>
            <a:r>
              <a:rPr lang="en-US" sz="1200" dirty="0" err="1"/>
              <a:t>DRGs</a:t>
            </a:r>
            <a:r>
              <a:rPr lang="en-US" sz="1200" dirty="0"/>
              <a:t> to the Massachusetts rates of each discharge disposition for each </a:t>
            </a:r>
            <a:r>
              <a:rPr lang="en-US" sz="1200" dirty="0" err="1"/>
              <a:t>DRG</a:t>
            </a:r>
            <a:r>
              <a:rPr lang="en-US" sz="1200" dirty="0"/>
              <a:t>.</a:t>
            </a:r>
          </a:p>
          <a:p>
            <a:pPr marL="171450" indent="-171450"/>
            <a:endParaRPr lang="en-US" sz="1200" dirty="0" smtClean="0"/>
          </a:p>
          <a:p>
            <a:pPr marL="0" indent="0">
              <a:buNone/>
            </a:pPr>
            <a:endParaRPr lang="en-US" sz="1200" dirty="0"/>
          </a:p>
          <a:p>
            <a:pPr>
              <a:spcAft>
                <a:spcPts val="0"/>
              </a:spcAft>
              <a:buClr>
                <a:srgbClr val="002960"/>
              </a:buClr>
              <a:buFont typeface="Wingdings" panose="05000000000000000000" pitchFamily="2" charset="2"/>
              <a:buChar char="§"/>
            </a:pPr>
            <a:endParaRPr lang="en-US" sz="1200" dirty="0"/>
          </a:p>
        </p:txBody>
      </p:sp>
    </p:spTree>
    <p:extLst>
      <p:ext uri="{BB962C8B-B14F-4D97-AF65-F5344CB8AC3E}">
        <p14:creationId xmlns:p14="http://schemas.microsoft.com/office/powerpoint/2010/main" val="30091497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Waste</a:t>
            </a:r>
            <a:br>
              <a:rPr lang="en-US" dirty="0" smtClean="0"/>
            </a:br>
            <a:r>
              <a:rPr lang="en-US" dirty="0" smtClean="0"/>
              <a:t>Slide 29-30: Total outpatient ED visits and Avoidable ED visits</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Clr>
                <a:srgbClr val="002960"/>
              </a:buClr>
              <a:buFont typeface="Wingdings" panose="05000000000000000000" pitchFamily="2" charset="2"/>
              <a:buChar char="§"/>
            </a:pPr>
            <a:r>
              <a:rPr lang="en-US" sz="1200" dirty="0"/>
              <a:t>This report uses </a:t>
            </a:r>
            <a:r>
              <a:rPr lang="en-US" sz="1200" dirty="0" err="1"/>
              <a:t>CHIA’s</a:t>
            </a:r>
            <a:r>
              <a:rPr lang="en-US" sz="1200" dirty="0"/>
              <a:t> modified version of the Emergency Department Algorithm developed by John Billings and colleagues at New York University. The main purpose of the NYU ED Algorithm is to identify emergency department visits for primary care treatable conditions - i.e., visits that could have been provided in primary care setting or emergencies that could have been avoided if primary care had been delivered at earlier stage of illness. Since its creation in 2001, there has been no update to the NYU ED Algorithm to account for the annual revision of ICD-9 codes. As a result, CHIA found that the unclassified visit category was the fastest growing category over time, thereby distorting the trend for all other categories. In 2008, with assistance from Peter B. </a:t>
            </a:r>
            <a:r>
              <a:rPr lang="en-US" sz="1200" dirty="0" err="1"/>
              <a:t>Smulowitz</a:t>
            </a:r>
            <a:r>
              <a:rPr lang="en-US" sz="1200" dirty="0"/>
              <a:t> MD, MPH, Attending Physician, Department of Emergency Medicine at Beth Israel Deaconess Medical Center, the Division reclassified the most significant group of ICD-9 codes that fell into the unclassified category using the same basic logic used by Billings. The adjustment method was also reviewed by Mr. Billings. </a:t>
            </a:r>
          </a:p>
          <a:p>
            <a:pPr>
              <a:buClr>
                <a:srgbClr val="002960"/>
              </a:buClr>
              <a:buFont typeface="Wingdings" panose="05000000000000000000" pitchFamily="2" charset="2"/>
              <a:buChar char="§"/>
            </a:pPr>
            <a:endParaRPr lang="en-US" sz="1200" dirty="0"/>
          </a:p>
          <a:p>
            <a:pPr>
              <a:buClr>
                <a:srgbClr val="002960"/>
              </a:buClr>
              <a:buFont typeface="Wingdings" panose="05000000000000000000" pitchFamily="2" charset="2"/>
              <a:buChar char="§"/>
            </a:pPr>
            <a:r>
              <a:rPr lang="en-US" sz="1200" dirty="0"/>
              <a:t>According to the NYU ED Algorithm background paper published by NYU Center for Health and Public Service Research, the ED Algorithm classifies visits into four </a:t>
            </a:r>
            <a:r>
              <a:rPr lang="en-US" sz="1200" dirty="0" smtClean="0"/>
              <a:t>categories, which taken together are considered preventable/avoidable ED visits. </a:t>
            </a:r>
            <a:endParaRPr lang="en-US" sz="1200" dirty="0"/>
          </a:p>
          <a:p>
            <a:pPr lvl="1">
              <a:buClr>
                <a:srgbClr val="002960"/>
              </a:buClr>
              <a:buFontTx/>
              <a:buChar char="-"/>
            </a:pPr>
            <a:r>
              <a:rPr lang="en-US" sz="1200" dirty="0" smtClean="0"/>
              <a:t>Non-emergency </a:t>
            </a:r>
            <a:r>
              <a:rPr lang="en-US" sz="1200" dirty="0"/>
              <a:t>visits, such as sore throat and where immediate medical care was not required within 12 </a:t>
            </a:r>
            <a:r>
              <a:rPr lang="en-US" sz="1200" dirty="0" smtClean="0"/>
              <a:t>hours;</a:t>
            </a:r>
          </a:p>
          <a:p>
            <a:pPr lvl="1">
              <a:buClr>
                <a:srgbClr val="002960"/>
              </a:buClr>
              <a:buFontTx/>
              <a:buChar char="-"/>
            </a:pPr>
            <a:r>
              <a:rPr lang="en-US" sz="1200" dirty="0" smtClean="0"/>
              <a:t>Emergency </a:t>
            </a:r>
            <a:r>
              <a:rPr lang="en-US" sz="1200" dirty="0"/>
              <a:t>but primary care treatable conditions where treatment is required within 12 hours but could have been treated in a primary care setting (e.g., CAT scan or certain lab tests</a:t>
            </a:r>
            <a:r>
              <a:rPr lang="en-US" sz="1200" dirty="0" smtClean="0"/>
              <a:t>);</a:t>
            </a:r>
          </a:p>
          <a:p>
            <a:pPr lvl="1">
              <a:buClr>
                <a:srgbClr val="002960"/>
              </a:buClr>
              <a:buFontTx/>
              <a:buChar char="-"/>
            </a:pPr>
            <a:r>
              <a:rPr lang="en-US" sz="1200" dirty="0" smtClean="0"/>
              <a:t>Visits </a:t>
            </a:r>
            <a:r>
              <a:rPr lang="en-US" sz="1200" dirty="0"/>
              <a:t>that require ED care but could have been avoided with better primary care (e.g. the flare up of asthma, diabetes etc</a:t>
            </a:r>
            <a:r>
              <a:rPr lang="en-US" sz="1200" dirty="0" smtClean="0"/>
              <a:t>.);</a:t>
            </a:r>
          </a:p>
          <a:p>
            <a:pPr lvl="1">
              <a:buClr>
                <a:srgbClr val="002960"/>
              </a:buClr>
              <a:buFontTx/>
              <a:buChar char="-"/>
            </a:pPr>
            <a:r>
              <a:rPr lang="en-US" sz="1200" dirty="0" smtClean="0"/>
              <a:t>Visits </a:t>
            </a:r>
            <a:r>
              <a:rPr lang="en-US" sz="1200" dirty="0"/>
              <a:t>that require ED care and could not have been avoided (e.g., heart attack</a:t>
            </a:r>
            <a:r>
              <a:rPr lang="en-US" sz="1200" dirty="0" smtClean="0"/>
              <a:t>).</a:t>
            </a:r>
          </a:p>
          <a:p>
            <a:pPr>
              <a:buClr>
                <a:srgbClr val="002960"/>
              </a:buClr>
              <a:buFont typeface="Wingdings" panose="05000000000000000000" pitchFamily="2" charset="2"/>
              <a:buChar char="§"/>
            </a:pPr>
            <a:endParaRPr lang="en-US" sz="1200" dirty="0" smtClean="0"/>
          </a:p>
          <a:p>
            <a:pPr>
              <a:buClr>
                <a:srgbClr val="002960"/>
              </a:buClr>
              <a:buFont typeface="Wingdings" panose="05000000000000000000" pitchFamily="2" charset="2"/>
              <a:buChar char="§"/>
            </a:pPr>
            <a:r>
              <a:rPr lang="en-US" sz="1200" dirty="0" smtClean="0"/>
              <a:t>Regional ED rates were adjusted for age and sex</a:t>
            </a:r>
          </a:p>
          <a:p>
            <a:pPr>
              <a:buClr>
                <a:srgbClr val="002960"/>
              </a:buClr>
              <a:buFont typeface="Wingdings" panose="05000000000000000000" pitchFamily="2" charset="2"/>
              <a:buChar char="§"/>
            </a:pPr>
            <a:endParaRPr lang="en-US" sz="1200" dirty="0"/>
          </a:p>
          <a:p>
            <a:pPr>
              <a:buClr>
                <a:srgbClr val="002960"/>
              </a:buClr>
              <a:buFont typeface="Wingdings" panose="05000000000000000000" pitchFamily="2" charset="2"/>
              <a:buChar char="§"/>
            </a:pPr>
            <a:endParaRPr lang="en-US" sz="1200" dirty="0"/>
          </a:p>
        </p:txBody>
      </p:sp>
    </p:spTree>
    <p:extLst>
      <p:ext uri="{BB962C8B-B14F-4D97-AF65-F5344CB8AC3E}">
        <p14:creationId xmlns:p14="http://schemas.microsoft.com/office/powerpoint/2010/main" val="21605273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High-cost patients</a:t>
            </a:r>
            <a:br>
              <a:rPr lang="en-US" dirty="0" smtClean="0"/>
            </a:br>
            <a:r>
              <a:rPr lang="en-US" dirty="0" smtClean="0"/>
              <a:t>Slide 32: Prevalent and predictive medical conditions</a:t>
            </a:r>
            <a:endParaRPr lang="en-US" dirty="0"/>
          </a:p>
        </p:txBody>
      </p:sp>
      <p:sp>
        <p:nvSpPr>
          <p:cNvPr id="4" name="Text Placeholder 3"/>
          <p:cNvSpPr>
            <a:spLocks noGrp="1"/>
          </p:cNvSpPr>
          <p:nvPr>
            <p:ph type="body" sz="quarter" idx="11"/>
          </p:nvPr>
        </p:nvSpPr>
        <p:spPr>
          <a:xfrm>
            <a:off x="533400" y="990600"/>
            <a:ext cx="8077200" cy="5334000"/>
          </a:xfrm>
        </p:spPr>
        <p:txBody>
          <a:bodyPr/>
          <a:lstStyle/>
          <a:p>
            <a:pPr>
              <a:buClr>
                <a:srgbClr val="002960"/>
              </a:buClr>
              <a:buFont typeface="Wingdings" panose="05000000000000000000" pitchFamily="2" charset="2"/>
              <a:buChar char="§"/>
            </a:pPr>
            <a:r>
              <a:rPr lang="en-US" sz="1200" dirty="0"/>
              <a:t>The data source for this study is the Massachusetts All-Payer Claims Database (</a:t>
            </a:r>
            <a:r>
              <a:rPr lang="en-US" sz="1200" dirty="0" err="1"/>
              <a:t>APCD</a:t>
            </a:r>
            <a:r>
              <a:rPr lang="en-US" sz="1200" dirty="0"/>
              <a:t>), which includes 2010-2012 commercial claims data from the three largest private insurers in Massachusetts (Blue Cross Blue Shield, Tufts, and Harvard Pilgrim). The </a:t>
            </a:r>
            <a:r>
              <a:rPr lang="en-US" sz="1200" dirty="0" err="1"/>
              <a:t>APCD</a:t>
            </a:r>
            <a:r>
              <a:rPr lang="en-US" sz="1200" dirty="0"/>
              <a:t> does not currently include Medicaid data, pharmacy costs, or payments outside of the claims system due to data limitations. End-of-life care costs are also not available due to incomplete data on individuals’ time of death. </a:t>
            </a:r>
          </a:p>
          <a:p>
            <a:pPr>
              <a:buClr>
                <a:srgbClr val="002960"/>
              </a:buClr>
              <a:buFont typeface="Wingdings" panose="05000000000000000000" pitchFamily="2" charset="2"/>
              <a:buChar char="§"/>
            </a:pPr>
            <a:endParaRPr lang="en-US" sz="1200" dirty="0" smtClean="0"/>
          </a:p>
          <a:p>
            <a:pPr>
              <a:buClr>
                <a:srgbClr val="002960"/>
              </a:buClr>
              <a:buFont typeface="Wingdings" panose="05000000000000000000" pitchFamily="2" charset="2"/>
              <a:buChar char="§"/>
            </a:pPr>
            <a:r>
              <a:rPr lang="en-US" sz="1200" dirty="0"/>
              <a:t>The sample was limited to patients who had full years of enrollment for 2010-2012 and costs greater than or equal to $0 in each year. Figures do not capture pharmacy costs, payments outside the claims system, Medicare cost-sharing, or end-of-life care for patients who died during the study </a:t>
            </a:r>
            <a:r>
              <a:rPr lang="en-US" sz="1200" dirty="0" smtClean="0"/>
              <a:t>period.  Patients </a:t>
            </a:r>
            <a:r>
              <a:rPr lang="en-US" sz="1200" dirty="0"/>
              <a:t>with missing age, gender, diagnosis, and/or cost data in any given year were dropped from the sample. Finally, age limits were set at between 19-64 years old in 2010 for commercial </a:t>
            </a:r>
            <a:r>
              <a:rPr lang="en-US" sz="1200" dirty="0" smtClean="0"/>
              <a:t>populations. </a:t>
            </a:r>
            <a:r>
              <a:rPr lang="en-US" sz="1200" dirty="0"/>
              <a:t>The final sample size of commercially insured adults was </a:t>
            </a:r>
            <a:r>
              <a:rPr lang="en-US" sz="1200" dirty="0" smtClean="0"/>
              <a:t>964,525.</a:t>
            </a:r>
          </a:p>
          <a:p>
            <a:pPr>
              <a:buClr>
                <a:srgbClr val="002960"/>
              </a:buClr>
              <a:buFont typeface="Wingdings" panose="05000000000000000000" pitchFamily="2" charset="2"/>
              <a:buChar char="§"/>
            </a:pPr>
            <a:endParaRPr lang="en-US" sz="1200" dirty="0"/>
          </a:p>
          <a:p>
            <a:pPr>
              <a:buClr>
                <a:srgbClr val="002960"/>
              </a:buClr>
              <a:buFont typeface="Wingdings" panose="05000000000000000000" pitchFamily="2" charset="2"/>
              <a:buChar char="§"/>
            </a:pPr>
            <a:r>
              <a:rPr lang="en-US" sz="1200" dirty="0" smtClean="0"/>
              <a:t>Long-term </a:t>
            </a:r>
            <a:r>
              <a:rPr lang="en-US" sz="1200" dirty="0"/>
              <a:t>high cost patients (</a:t>
            </a:r>
            <a:r>
              <a:rPr lang="en-US" sz="1200" dirty="0" err="1"/>
              <a:t>HCP</a:t>
            </a:r>
            <a:r>
              <a:rPr lang="en-US" sz="1200" dirty="0"/>
              <a:t>) are  defined as the 5% of patients with highest claims-based medical expenditures (excluding pharmacy spending) over three consecutive years (2010-2012). </a:t>
            </a:r>
          </a:p>
          <a:p>
            <a:pPr>
              <a:buClr>
                <a:srgbClr val="002960"/>
              </a:buClr>
              <a:buFont typeface="Wingdings" panose="05000000000000000000" pitchFamily="2" charset="2"/>
              <a:buChar char="§"/>
            </a:pPr>
            <a:endParaRPr lang="en-US" sz="1200" dirty="0" smtClean="0"/>
          </a:p>
          <a:p>
            <a:pPr>
              <a:buClr>
                <a:srgbClr val="002960"/>
              </a:buClr>
              <a:buFont typeface="Wingdings" panose="05000000000000000000" pitchFamily="2" charset="2"/>
              <a:buChar char="§"/>
            </a:pPr>
            <a:r>
              <a:rPr lang="en-US" sz="1200" dirty="0"/>
              <a:t>The following patient characteristics were selected as independent predictor variables: age group, gender, age group and gender interaction terms, the 34 medical conditions present in 2010 (and separately an indicator for the number of chronic diseases present in 2010), location of residence (HSA; the average spending area was set as the base for comparison), and community income. Using Stata software, logistic regressions were used to predict either the binary outcome variable of (a) long-term total </a:t>
            </a:r>
            <a:r>
              <a:rPr lang="en-US" sz="1200" dirty="0" err="1"/>
              <a:t>HCP</a:t>
            </a:r>
            <a:r>
              <a:rPr lang="en-US" sz="1200" dirty="0"/>
              <a:t> or (b) long-term ED </a:t>
            </a:r>
            <a:r>
              <a:rPr lang="en-US" sz="1200" dirty="0" err="1"/>
              <a:t>HCP</a:t>
            </a:r>
            <a:r>
              <a:rPr lang="en-US" sz="1200" dirty="0"/>
              <a:t> against the independent variables. Odds ratios were then computed and tested for significance. Variables with significant odds ratios can then be used to identify which patient characteristics best correlate with being a long-term total </a:t>
            </a:r>
            <a:r>
              <a:rPr lang="en-US" sz="1200" dirty="0" err="1"/>
              <a:t>HCP</a:t>
            </a:r>
            <a:r>
              <a:rPr lang="en-US" sz="1200" dirty="0"/>
              <a:t> or a long-term ED </a:t>
            </a:r>
            <a:r>
              <a:rPr lang="en-US" sz="1200" dirty="0" err="1" smtClean="0"/>
              <a:t>HCP</a:t>
            </a:r>
            <a:endParaRPr lang="en-US" sz="1200" dirty="0" smtClean="0"/>
          </a:p>
          <a:p>
            <a:pPr>
              <a:buClr>
                <a:srgbClr val="002960"/>
              </a:buClr>
              <a:buFont typeface="Wingdings" panose="05000000000000000000" pitchFamily="2" charset="2"/>
              <a:buChar char="§"/>
            </a:pPr>
            <a:endParaRPr lang="en-US" sz="1200" dirty="0" smtClean="0"/>
          </a:p>
          <a:p>
            <a:pPr>
              <a:buClr>
                <a:srgbClr val="002960"/>
              </a:buClr>
              <a:buFont typeface="Wingdings" panose="05000000000000000000" pitchFamily="2" charset="2"/>
              <a:buChar char="§"/>
            </a:pPr>
            <a:r>
              <a:rPr lang="en-US" sz="1200" dirty="0" smtClean="0"/>
              <a:t>Predictive </a:t>
            </a:r>
            <a:r>
              <a:rPr lang="en-US" sz="1200" dirty="0"/>
              <a:t>is defined as having an odds ratio of at least 2.0; prevalent is defined as having at least 15% of high cost commercial patients with a given medical condition </a:t>
            </a:r>
          </a:p>
          <a:p>
            <a:pPr>
              <a:buClr>
                <a:srgbClr val="002960"/>
              </a:buClr>
              <a:buFont typeface="Wingdings" panose="05000000000000000000" pitchFamily="2" charset="2"/>
              <a:buChar char="§"/>
            </a:pPr>
            <a:endParaRPr lang="en-US" sz="1200" dirty="0"/>
          </a:p>
        </p:txBody>
      </p:sp>
    </p:spTree>
    <p:extLst>
      <p:ext uri="{BB962C8B-B14F-4D97-AF65-F5344CB8AC3E}">
        <p14:creationId xmlns:p14="http://schemas.microsoft.com/office/powerpoint/2010/main" val="4952909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Behavioral Health</a:t>
            </a:r>
            <a:br>
              <a:rPr lang="en-US" dirty="0" smtClean="0"/>
            </a:br>
            <a:r>
              <a:rPr lang="en-US" dirty="0" smtClean="0"/>
              <a:t>Slide 34: Spending differential between behavioral health and non-behavioral health conditions</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Clr>
                <a:srgbClr val="002960"/>
              </a:buClr>
              <a:buFont typeface="Wingdings" panose="05000000000000000000" pitchFamily="2" charset="2"/>
              <a:buChar char="§"/>
            </a:pPr>
            <a:r>
              <a:rPr lang="en-US" sz="1200" dirty="0"/>
              <a:t>Working together with clinical consultants, we refined </a:t>
            </a:r>
            <a:r>
              <a:rPr lang="en-US" sz="1200" dirty="0" err="1"/>
              <a:t>Optum’s</a:t>
            </a:r>
            <a:r>
              <a:rPr lang="en-US" sz="1200" dirty="0"/>
              <a:t> ERG clinical conditions and categorized five conditions as behavioral health (child psychology, mental health, psychiatric disorders, mood disorders and substance abuse</a:t>
            </a:r>
            <a:r>
              <a:rPr lang="en-US" sz="1200" dirty="0" smtClean="0"/>
              <a:t>).  These </a:t>
            </a:r>
            <a:r>
              <a:rPr lang="en-US" sz="1200" dirty="0"/>
              <a:t>condition indicators were used to identify patients with no behavioral health conditions and patients with one or more behavioral health conditions, as well as to identify the presence of chronic conditions. </a:t>
            </a:r>
          </a:p>
          <a:p>
            <a:pPr>
              <a:buClr>
                <a:srgbClr val="002960"/>
              </a:buClr>
              <a:buFont typeface="Wingdings" panose="05000000000000000000" pitchFamily="2" charset="2"/>
              <a:buChar char="§"/>
            </a:pPr>
            <a:endParaRPr lang="en-US" sz="1200" dirty="0"/>
          </a:p>
          <a:p>
            <a:pPr>
              <a:buClr>
                <a:srgbClr val="002960"/>
              </a:buClr>
              <a:buFont typeface="Wingdings" panose="05000000000000000000" pitchFamily="2" charset="2"/>
              <a:buChar char="§"/>
            </a:pPr>
            <a:r>
              <a:rPr lang="en-US" sz="1200" dirty="0"/>
              <a:t>In order to study spending on episodes of care by medical conditions, we used version 82 of </a:t>
            </a:r>
            <a:r>
              <a:rPr lang="en-US" sz="1200" dirty="0" err="1"/>
              <a:t>Optum’s</a:t>
            </a:r>
            <a:r>
              <a:rPr lang="en-US" sz="1200" dirty="0"/>
              <a:t> Symmetry Episode Treatment Groups (</a:t>
            </a:r>
            <a:r>
              <a:rPr lang="en-US" sz="1200" dirty="0" err="1"/>
              <a:t>ETG</a:t>
            </a:r>
            <a:r>
              <a:rPr lang="en-US" sz="1200" dirty="0"/>
              <a:t>), which evaluates diagnosis codes as well as claim types to classify claim lines into related episodes of care for a patient throughout a single year of treatment. More information on </a:t>
            </a:r>
            <a:r>
              <a:rPr lang="en-US" sz="1200" dirty="0" err="1"/>
              <a:t>Optum’s</a:t>
            </a:r>
            <a:r>
              <a:rPr lang="en-US" sz="1200" dirty="0"/>
              <a:t> </a:t>
            </a:r>
            <a:r>
              <a:rPr lang="en-US" sz="1200" dirty="0" err="1"/>
              <a:t>ETG</a:t>
            </a:r>
            <a:r>
              <a:rPr lang="en-US" sz="1200" dirty="0"/>
              <a:t> software can be found at https://www.optum.com/providers/analytics/health-plan-analytics/symmetry/symmetry-episode-treatment-groups.html. We used the 4-digit base class of the </a:t>
            </a:r>
            <a:r>
              <a:rPr lang="en-US" sz="1200" dirty="0" err="1"/>
              <a:t>ETG</a:t>
            </a:r>
            <a:r>
              <a:rPr lang="en-US" sz="1200" dirty="0"/>
              <a:t> to identify medical conditions. Average levels of spending for the two aforementioned subsets of patients (those with and without behavioral health conditions) were calculated by 4-digit </a:t>
            </a:r>
            <a:r>
              <a:rPr lang="en-US" sz="1200" dirty="0" err="1"/>
              <a:t>ETG</a:t>
            </a:r>
            <a:r>
              <a:rPr lang="en-US" sz="1200" dirty="0"/>
              <a:t> and by category of service, using 2011 Medicare and 2012 commercial claims. For detailed definitions of categories of service, see CHIA and HPC publication, “Massachusetts Commercial Medical Care Spending,” released in July 2014.</a:t>
            </a:r>
          </a:p>
          <a:p>
            <a:pPr>
              <a:buClr>
                <a:srgbClr val="002960"/>
              </a:buClr>
              <a:buFont typeface="Wingdings" panose="05000000000000000000" pitchFamily="2" charset="2"/>
              <a:buChar char="§"/>
            </a:pPr>
            <a:endParaRPr lang="en-US" sz="1200" dirty="0" smtClean="0"/>
          </a:p>
          <a:p>
            <a:r>
              <a:rPr lang="en-US" sz="1200" dirty="0" smtClean="0"/>
              <a:t>The aggregate </a:t>
            </a:r>
            <a:r>
              <a:rPr lang="en-US" sz="1200" dirty="0"/>
              <a:t>difference </a:t>
            </a:r>
            <a:r>
              <a:rPr lang="en-US" sz="1200" dirty="0" smtClean="0"/>
              <a:t>was calculated </a:t>
            </a:r>
            <a:r>
              <a:rPr lang="en-US" sz="1200" dirty="0"/>
              <a:t>as </a:t>
            </a:r>
            <a:r>
              <a:rPr lang="en-US" sz="1200" dirty="0" smtClean="0"/>
              <a:t>the number </a:t>
            </a:r>
            <a:r>
              <a:rPr lang="en-US" sz="1200" dirty="0"/>
              <a:t>of cases for people with at least 1 behavioral health </a:t>
            </a:r>
            <a:r>
              <a:rPr lang="en-US" sz="1200" dirty="0" smtClean="0"/>
              <a:t>condition times </a:t>
            </a:r>
            <a:r>
              <a:rPr lang="en-US" sz="1200" dirty="0"/>
              <a:t>average difference in spending per episode of </a:t>
            </a:r>
            <a:r>
              <a:rPr lang="en-US" sz="1200" dirty="0" smtClean="0"/>
              <a:t>care between </a:t>
            </a:r>
            <a:r>
              <a:rPr lang="en-US" sz="1200" dirty="0"/>
              <a:t>people with and without behavioral health (</a:t>
            </a:r>
            <a:r>
              <a:rPr lang="en-US" sz="1200" dirty="0" err="1"/>
              <a:t>BH</a:t>
            </a:r>
            <a:r>
              <a:rPr lang="en-US" sz="1200" dirty="0"/>
              <a:t>) conditions, among patients with at least one chronic medical </a:t>
            </a:r>
            <a:r>
              <a:rPr lang="en-US" sz="1200" dirty="0" smtClean="0"/>
              <a:t>condition using the </a:t>
            </a:r>
            <a:r>
              <a:rPr lang="en-US" sz="1200" dirty="0"/>
              <a:t>Massachusetts All-Payer Claims Database (</a:t>
            </a:r>
            <a:r>
              <a:rPr lang="en-US" sz="1200" dirty="0" err="1"/>
              <a:t>APCD</a:t>
            </a:r>
            <a:r>
              <a:rPr lang="en-US" sz="1200" dirty="0" smtClean="0"/>
              <a:t>) from </a:t>
            </a:r>
            <a:r>
              <a:rPr lang="en-US" sz="1200" dirty="0"/>
              <a:t>the three largest private insurers in Massachusetts (Blue Cross Blue Shield, Tufts, and Harvard Pilgrim</a:t>
            </a:r>
            <a:r>
              <a:rPr lang="en-US" sz="1200" dirty="0" smtClean="0"/>
              <a:t>) for 2012. </a:t>
            </a:r>
          </a:p>
          <a:p>
            <a:endParaRPr lang="en-US" sz="1200" dirty="0"/>
          </a:p>
        </p:txBody>
      </p:sp>
    </p:spTree>
    <p:extLst>
      <p:ext uri="{BB962C8B-B14F-4D97-AF65-F5344CB8AC3E}">
        <p14:creationId xmlns:p14="http://schemas.microsoft.com/office/powerpoint/2010/main" val="2390551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err="1" smtClean="0"/>
              <a:t>APM</a:t>
            </a:r>
            <a:r>
              <a:rPr lang="en-US" dirty="0" smtClean="0"/>
              <a:t> </a:t>
            </a:r>
            <a:br>
              <a:rPr lang="en-US" dirty="0" smtClean="0"/>
            </a:br>
            <a:r>
              <a:rPr lang="en-US" dirty="0" smtClean="0"/>
              <a:t>Slide 38: Percent </a:t>
            </a:r>
            <a:r>
              <a:rPr lang="en-US" dirty="0"/>
              <a:t>of members covered under an APM, 2012 versus </a:t>
            </a:r>
            <a:r>
              <a:rPr lang="en-US" dirty="0" smtClean="0"/>
              <a:t>2013</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endParaRPr lang="en-US" sz="1200" dirty="0" smtClean="0"/>
          </a:p>
          <a:p>
            <a:pPr>
              <a:buFont typeface="Wingdings" panose="05000000000000000000" pitchFamily="2" charset="2"/>
              <a:buChar char="§"/>
            </a:pPr>
            <a:r>
              <a:rPr lang="en-US" sz="1200" dirty="0" smtClean="0"/>
              <a:t>To </a:t>
            </a:r>
            <a:r>
              <a:rPr lang="en-US" sz="1200" dirty="0"/>
              <a:t>estimate APM coverage by payer type, we summed the number of member months (or number of beneficiaries) associated with </a:t>
            </a:r>
            <a:r>
              <a:rPr lang="en-US" sz="1200" dirty="0" smtClean="0"/>
              <a:t>all </a:t>
            </a:r>
            <a:r>
              <a:rPr lang="en-US" sz="1200" dirty="0"/>
              <a:t>payment methods </a:t>
            </a:r>
            <a:r>
              <a:rPr lang="en-US" sz="1200" dirty="0" smtClean="0"/>
              <a:t>other than FFS </a:t>
            </a:r>
            <a:r>
              <a:rPr lang="en-US" sz="1200" dirty="0"/>
              <a:t>and divided by the total member months (or total number of beneficiaries) for each payer. </a:t>
            </a:r>
            <a:r>
              <a:rPr lang="en-US" sz="1200" dirty="0" smtClean="0"/>
              <a:t>Data from the </a:t>
            </a:r>
            <a:r>
              <a:rPr lang="en-US" sz="1200" dirty="0"/>
              <a:t>commercial, Medicare Advantage, and </a:t>
            </a:r>
            <a:r>
              <a:rPr lang="en-US" sz="1200" dirty="0" err="1"/>
              <a:t>MassHealth</a:t>
            </a:r>
            <a:r>
              <a:rPr lang="en-US" sz="1200" dirty="0"/>
              <a:t> MCO </a:t>
            </a:r>
            <a:r>
              <a:rPr lang="en-US" sz="1200" dirty="0" smtClean="0"/>
              <a:t>markets is </a:t>
            </a:r>
            <a:r>
              <a:rPr lang="en-US" sz="1200" dirty="0"/>
              <a:t>from the CHIA 2014 Annual Report Alternative Payment Methods Data Book (CY 2013) and the CHIA 2013 Alternative Payment Methods Baseline Report Data Appendix (CY 2012). </a:t>
            </a:r>
            <a:r>
              <a:rPr lang="en-US" sz="1200" dirty="0" err="1"/>
              <a:t>MassHealth</a:t>
            </a:r>
            <a:r>
              <a:rPr lang="en-US" sz="1200" dirty="0"/>
              <a:t> </a:t>
            </a:r>
            <a:r>
              <a:rPr lang="en-US" sz="1200" dirty="0" err="1"/>
              <a:t>PCC</a:t>
            </a:r>
            <a:r>
              <a:rPr lang="en-US" sz="1200" dirty="0"/>
              <a:t> data was provided via </a:t>
            </a:r>
            <a:r>
              <a:rPr lang="en-US" sz="1200" dirty="0" err="1"/>
              <a:t>MassHealth</a:t>
            </a:r>
            <a:r>
              <a:rPr lang="en-US" sz="1200" dirty="0"/>
              <a:t> personal communication. Traditional Medicare (</a:t>
            </a:r>
            <a:r>
              <a:rPr lang="en-US" sz="1200" dirty="0" err="1"/>
              <a:t>FFS</a:t>
            </a:r>
            <a:r>
              <a:rPr lang="en-US" sz="1200" dirty="0"/>
              <a:t>) </a:t>
            </a:r>
            <a:r>
              <a:rPr lang="en-US" sz="1200" dirty="0" err="1"/>
              <a:t>APM</a:t>
            </a:r>
            <a:r>
              <a:rPr lang="en-US" sz="1200" dirty="0"/>
              <a:t> data is based on enrollment in the Medicare Shared Savings Program and the Pioneer program and was obtained from the CMS Shared Savings Program Performance Year 1 results and other publicly-available CMS data. </a:t>
            </a:r>
            <a:endParaRPr lang="en-US" sz="1200" dirty="0" smtClean="0"/>
          </a:p>
          <a:p>
            <a:pPr>
              <a:buFont typeface="Wingdings" panose="05000000000000000000" pitchFamily="2" charset="2"/>
              <a:buChar char="§"/>
            </a:pPr>
            <a:endParaRPr lang="en-US" sz="1200" dirty="0" smtClean="0"/>
          </a:p>
          <a:p>
            <a:pPr lvl="1">
              <a:buFontTx/>
              <a:buChar char="-"/>
            </a:pPr>
            <a:r>
              <a:rPr lang="en-US" sz="1200" dirty="0" smtClean="0"/>
              <a:t>For </a:t>
            </a:r>
            <a:r>
              <a:rPr lang="en-US" sz="1200" dirty="0"/>
              <a:t>Traditional Medicare Fee-for-Service(FFS), APM enrollment figures are slightly overestimated because several of the Accountable Care Organizations (ACOs) include residents or neighboring states that we are unable to exclude from data </a:t>
            </a:r>
            <a:r>
              <a:rPr lang="en-US" sz="1200" dirty="0" smtClean="0"/>
              <a:t>calculations, though we were able to obtain such data for two ACOs and excluded out-of-state residents accordingly. In both cases, the percentage of members residing in other states was less than 10%. </a:t>
            </a:r>
            <a:endParaRPr lang="en-US" sz="1200" dirty="0"/>
          </a:p>
          <a:p>
            <a:pPr lvl="1">
              <a:buFontTx/>
              <a:buChar char="-"/>
            </a:pPr>
            <a:endParaRPr lang="en-US" sz="1200" dirty="0"/>
          </a:p>
          <a:p>
            <a:pPr lvl="1">
              <a:buFontTx/>
              <a:buChar char="-"/>
            </a:pPr>
            <a:r>
              <a:rPr lang="en-US" sz="1200" dirty="0" smtClean="0"/>
              <a:t>For </a:t>
            </a:r>
            <a:r>
              <a:rPr lang="en-US" sz="1200" dirty="0"/>
              <a:t>the </a:t>
            </a:r>
            <a:r>
              <a:rPr lang="en-US" sz="1200" dirty="0" err="1"/>
              <a:t>MassHealth</a:t>
            </a:r>
            <a:r>
              <a:rPr lang="en-US" sz="1200" dirty="0"/>
              <a:t> </a:t>
            </a:r>
            <a:r>
              <a:rPr lang="en-US" sz="1200" dirty="0" err="1"/>
              <a:t>PCC</a:t>
            </a:r>
            <a:r>
              <a:rPr lang="en-US" sz="1200" dirty="0"/>
              <a:t> plan, </a:t>
            </a:r>
            <a:r>
              <a:rPr lang="en-US" sz="1200" dirty="0" err="1"/>
              <a:t>APM</a:t>
            </a:r>
            <a:r>
              <a:rPr lang="en-US" sz="1200" dirty="0"/>
              <a:t> enrollment figures include members who were enrolled in the Patient-Centered Medical Home Initiative (</a:t>
            </a:r>
            <a:r>
              <a:rPr lang="en-US" sz="1200" dirty="0" err="1"/>
              <a:t>PCMHI</a:t>
            </a:r>
            <a:r>
              <a:rPr lang="en-US" sz="1200" dirty="0"/>
              <a:t>) only. </a:t>
            </a:r>
            <a:r>
              <a:rPr lang="en-US" sz="1200" dirty="0" err="1"/>
              <a:t>MassHealth</a:t>
            </a:r>
            <a:r>
              <a:rPr lang="en-US" sz="1200" dirty="0"/>
              <a:t> pays  for inpatient stays and outpatient encounters via bundled rates (the </a:t>
            </a:r>
            <a:r>
              <a:rPr lang="en-US" sz="1200" dirty="0" err="1"/>
              <a:t>SPAD</a:t>
            </a:r>
            <a:r>
              <a:rPr lang="en-US" sz="1200" dirty="0"/>
              <a:t> and </a:t>
            </a:r>
            <a:r>
              <a:rPr lang="en-US" sz="1200" dirty="0" err="1"/>
              <a:t>APAD</a:t>
            </a:r>
            <a:r>
              <a:rPr lang="en-US" sz="1200" dirty="0"/>
              <a:t>, formerly PAPE).  The HPC does not include these rates in our estimates of APM coverage,  although </a:t>
            </a:r>
            <a:r>
              <a:rPr lang="en-US" sz="1200" dirty="0" err="1"/>
              <a:t>MassHealth</a:t>
            </a:r>
            <a:r>
              <a:rPr lang="en-US" sz="1200" dirty="0"/>
              <a:t> may consider them APMs for certain reporting purposes</a:t>
            </a:r>
            <a:r>
              <a:rPr lang="en-US" sz="1200" dirty="0" smtClean="0"/>
              <a:t>. </a:t>
            </a:r>
          </a:p>
          <a:p>
            <a:pPr>
              <a:buFont typeface="Wingdings" panose="05000000000000000000" pitchFamily="2" charset="2"/>
              <a:buChar char="§"/>
            </a:pPr>
            <a:endParaRPr lang="en-US" sz="1200" dirty="0" smtClean="0"/>
          </a:p>
        </p:txBody>
      </p:sp>
    </p:spTree>
    <p:extLst>
      <p:ext uri="{BB962C8B-B14F-4D97-AF65-F5344CB8AC3E}">
        <p14:creationId xmlns:p14="http://schemas.microsoft.com/office/powerpoint/2010/main" val="1616976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APM </a:t>
            </a:r>
            <a:br>
              <a:rPr lang="en-US" dirty="0" smtClean="0"/>
            </a:br>
            <a:r>
              <a:rPr lang="en-US" dirty="0" smtClean="0"/>
              <a:t>Slide 39: Percentage adoption of APMs across payers</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endParaRPr lang="en-US" sz="1200" dirty="0" smtClean="0"/>
          </a:p>
          <a:p>
            <a:pPr marL="342754" lvl="1" indent="-342754">
              <a:buFont typeface="Wingdings" panose="05000000000000000000" pitchFamily="2" charset="2"/>
              <a:buChar char="§"/>
            </a:pPr>
            <a:r>
              <a:rPr lang="en-US" sz="1200" dirty="0" smtClean="0"/>
              <a:t>Slide uses the same starting assumptions as used in the calculations on the previous slide (slide 38, see technical notes) with one exception: </a:t>
            </a:r>
          </a:p>
          <a:p>
            <a:pPr marL="342754" lvl="1" indent="-342754">
              <a:buFont typeface="Wingdings" panose="05000000000000000000" pitchFamily="2" charset="2"/>
              <a:buChar char="§"/>
            </a:pPr>
            <a:endParaRPr lang="en-US" sz="1200" dirty="0" smtClean="0"/>
          </a:p>
          <a:p>
            <a:pPr marL="571329" lvl="2" indent="-171450">
              <a:buFontTx/>
              <a:buChar char="-"/>
            </a:pPr>
            <a:r>
              <a:rPr lang="en-US" sz="1200" dirty="0" smtClean="0"/>
              <a:t>Projections </a:t>
            </a:r>
            <a:r>
              <a:rPr lang="en-US" sz="1200" dirty="0"/>
              <a:t>on Slide 39 begin with the estimate that in 2014, 22% </a:t>
            </a:r>
            <a:r>
              <a:rPr lang="en-US" sz="1200" dirty="0" smtClean="0"/>
              <a:t>of </a:t>
            </a:r>
            <a:r>
              <a:rPr lang="en-US" sz="1200" dirty="0" err="1" smtClean="0"/>
              <a:t>MassHealth</a:t>
            </a:r>
            <a:r>
              <a:rPr lang="en-US" sz="1200" dirty="0" smtClean="0"/>
              <a:t> </a:t>
            </a:r>
            <a:r>
              <a:rPr lang="en-US" sz="1200" dirty="0"/>
              <a:t>PCC enrollees are covered under the Primary Care Payment Reform initiative, which we defined to be an </a:t>
            </a:r>
            <a:r>
              <a:rPr lang="en-US" sz="1200" dirty="0" err="1"/>
              <a:t>APM</a:t>
            </a:r>
            <a:r>
              <a:rPr lang="en-US" sz="1200" dirty="0" smtClean="0"/>
              <a:t>.</a:t>
            </a:r>
          </a:p>
          <a:p>
            <a:pPr marL="571329" lvl="2" indent="-171450">
              <a:buFontTx/>
              <a:buChar char="-"/>
            </a:pPr>
            <a:endParaRPr lang="en-US" sz="1200" dirty="0"/>
          </a:p>
          <a:p>
            <a:pPr>
              <a:buFont typeface="Wingdings" panose="05000000000000000000" pitchFamily="2" charset="2"/>
              <a:buChar char="§"/>
            </a:pPr>
            <a:endParaRPr lang="en-US" sz="1200" dirty="0" smtClean="0"/>
          </a:p>
          <a:p>
            <a:pPr>
              <a:buFont typeface="Wingdings" panose="05000000000000000000" pitchFamily="2" charset="2"/>
              <a:buChar char="§"/>
            </a:pPr>
            <a:endParaRPr lang="en-US" sz="1200" dirty="0" smtClean="0"/>
          </a:p>
        </p:txBody>
      </p:sp>
    </p:spTree>
    <p:extLst>
      <p:ext uri="{BB962C8B-B14F-4D97-AF65-F5344CB8AC3E}">
        <p14:creationId xmlns:p14="http://schemas.microsoft.com/office/powerpoint/2010/main" val="38311644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Demand-side incentives</a:t>
            </a:r>
            <a:br>
              <a:rPr lang="en-US" dirty="0" smtClean="0"/>
            </a:br>
            <a:r>
              <a:rPr lang="en-US" dirty="0" smtClean="0"/>
              <a:t>Slide 42</a:t>
            </a:r>
            <a:r>
              <a:rPr lang="en-US" dirty="0"/>
              <a:t>: Median premium of Connector plans by metal tier by narrow and broad network, and percent difference, </a:t>
            </a:r>
            <a:r>
              <a:rPr lang="en-US" dirty="0" smtClean="0"/>
              <a:t>2014</a:t>
            </a:r>
            <a:endParaRPr lang="en-US" dirty="0"/>
          </a:p>
        </p:txBody>
      </p:sp>
      <p:sp>
        <p:nvSpPr>
          <p:cNvPr id="7" name="Text Placeholder 3"/>
          <p:cNvSpPr txBox="1">
            <a:spLocks/>
          </p:cNvSpPr>
          <p:nvPr/>
        </p:nvSpPr>
        <p:spPr>
          <a:xfrm>
            <a:off x="533400" y="1371600"/>
            <a:ext cx="8077200" cy="4572000"/>
          </a:xfrm>
          <a:prstGeom prst="rect">
            <a:avLst/>
          </a:prstGeom>
        </p:spPr>
        <p:txBody>
          <a:bodyPr lIns="91440" tIns="182880" bIns="182880"/>
          <a:lstStyle>
            <a:lvl1pPr marL="342754" indent="-342754" algn="l" defTabSz="91401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636" indent="-285630"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2515" indent="-228502" algn="l" defTabSz="914012"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599521" indent="-228502" algn="l" defTabSz="914012"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6528" indent="-228502" algn="l" defTabSz="914012"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3534"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540"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547"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4552"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
            </a:pPr>
            <a:r>
              <a:rPr lang="en-US" sz="1200" dirty="0"/>
              <a:t>Note: Narrow signifies either a narrow or an ultra-narrow </a:t>
            </a:r>
            <a:r>
              <a:rPr lang="en-US" sz="1200" dirty="0" smtClean="0"/>
              <a:t>network, which are defined as plans that include fewer than 70% of acute care hospitals in-network. Bars </a:t>
            </a:r>
            <a:r>
              <a:rPr lang="en-US" sz="1200" dirty="0"/>
              <a:t>show median </a:t>
            </a:r>
            <a:r>
              <a:rPr lang="en-US" sz="1200" dirty="0" smtClean="0"/>
              <a:t>premiums </a:t>
            </a:r>
            <a:r>
              <a:rPr lang="en-US" sz="1200" dirty="0"/>
              <a:t>by network type within a metal tier. </a:t>
            </a:r>
            <a:endParaRPr lang="en-US" sz="1200" dirty="0" smtClean="0"/>
          </a:p>
          <a:p>
            <a:pPr>
              <a:buFont typeface="Wingdings" panose="05000000000000000000" pitchFamily="2" charset="2"/>
              <a:buChar char="§"/>
            </a:pPr>
            <a:endParaRPr lang="en-US" sz="1200" dirty="0" smtClean="0"/>
          </a:p>
        </p:txBody>
      </p:sp>
    </p:spTree>
    <p:extLst>
      <p:ext uri="{BB962C8B-B14F-4D97-AF65-F5344CB8AC3E}">
        <p14:creationId xmlns:p14="http://schemas.microsoft.com/office/powerpoint/2010/main" val="13750033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Demand-side incentives</a:t>
            </a:r>
            <a:br>
              <a:rPr lang="en-US" dirty="0" smtClean="0"/>
            </a:br>
            <a:r>
              <a:rPr lang="en-US" dirty="0" smtClean="0"/>
              <a:t>Slide 43: </a:t>
            </a:r>
            <a:r>
              <a:rPr lang="en-US" dirty="0"/>
              <a:t>Percentage adoption by network type across all payers, 2010 - 2013</a:t>
            </a:r>
          </a:p>
        </p:txBody>
      </p:sp>
      <p:sp>
        <p:nvSpPr>
          <p:cNvPr id="7" name="Text Placeholder 3"/>
          <p:cNvSpPr txBox="1">
            <a:spLocks/>
          </p:cNvSpPr>
          <p:nvPr/>
        </p:nvSpPr>
        <p:spPr>
          <a:xfrm>
            <a:off x="533400" y="1371600"/>
            <a:ext cx="8077200" cy="4572000"/>
          </a:xfrm>
          <a:prstGeom prst="rect">
            <a:avLst/>
          </a:prstGeom>
        </p:spPr>
        <p:txBody>
          <a:bodyPr lIns="91440" tIns="182880" bIns="182880"/>
          <a:lstStyle>
            <a:lvl1pPr marL="342754" indent="-342754" algn="l" defTabSz="914012"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742636" indent="-285630"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2pPr>
            <a:lvl3pPr marL="1142515" indent="-228502" algn="l" defTabSz="914012"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599521" indent="-228502" algn="l" defTabSz="914012"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4pPr>
            <a:lvl5pPr marL="2056528" indent="-228502" algn="l" defTabSz="914012" rtl="0" eaLnBrk="1" latinLnBrk="0" hangingPunct="1">
              <a:spcBef>
                <a:spcPct val="20000"/>
              </a:spcBef>
              <a:buFont typeface="Arial" panose="020B0604020202020204" pitchFamily="34" charset="0"/>
              <a:buChar char="»"/>
              <a:defRPr sz="1600" kern="1200">
                <a:solidFill>
                  <a:schemeClr val="tx1"/>
                </a:solidFill>
                <a:latin typeface="+mn-lt"/>
                <a:ea typeface="+mn-ea"/>
                <a:cs typeface="+mn-cs"/>
              </a:defRPr>
            </a:lvl5pPr>
            <a:lvl6pPr marL="2513534"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0540"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7547"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4552" indent="-228502" algn="l" defTabSz="914012"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buFont typeface="Wingdings" panose="05000000000000000000" pitchFamily="2" charset="2"/>
              <a:buChar char="§"/>
            </a:pPr>
            <a:r>
              <a:rPr lang="en-US" sz="1200" dirty="0" smtClean="0"/>
              <a:t>Tiered </a:t>
            </a:r>
            <a:r>
              <a:rPr lang="en-US" sz="1200" dirty="0"/>
              <a:t>network </a:t>
            </a:r>
            <a:r>
              <a:rPr lang="en-US" sz="1200" dirty="0" smtClean="0"/>
              <a:t>products are </a:t>
            </a:r>
            <a:r>
              <a:rPr lang="en-US" sz="1200" dirty="0"/>
              <a:t>defined by </a:t>
            </a:r>
            <a:r>
              <a:rPr lang="en-US" sz="1200" dirty="0" smtClean="0"/>
              <a:t>payers. </a:t>
            </a:r>
            <a:r>
              <a:rPr lang="en-US" sz="1200" dirty="0"/>
              <a:t>Some variation may exist in included product lines, for instance, between products with hospital </a:t>
            </a:r>
            <a:r>
              <a:rPr lang="en-US" sz="1200" dirty="0" err="1"/>
              <a:t>tiering</a:t>
            </a:r>
            <a:r>
              <a:rPr lang="en-US" sz="1200" dirty="0"/>
              <a:t> versus Primary Care Physician (PCP)/specialist </a:t>
            </a:r>
            <a:r>
              <a:rPr lang="en-US" sz="1200" dirty="0" err="1"/>
              <a:t>tiering</a:t>
            </a:r>
            <a:r>
              <a:rPr lang="en-US" sz="1200" dirty="0"/>
              <a:t> only (included for Harvard Pilgrim Health Care (</a:t>
            </a:r>
            <a:r>
              <a:rPr lang="en-US" sz="1200" dirty="0" err="1"/>
              <a:t>HPHC</a:t>
            </a:r>
            <a:r>
              <a:rPr lang="en-US" sz="1200" dirty="0"/>
              <a:t>)). Blue Cross Blue Shield (</a:t>
            </a:r>
            <a:r>
              <a:rPr lang="en-US" sz="1200" dirty="0" err="1"/>
              <a:t>BCBS</a:t>
            </a:r>
            <a:r>
              <a:rPr lang="en-US" sz="1200" dirty="0"/>
              <a:t>) and Tufts Health Plan (</a:t>
            </a:r>
            <a:r>
              <a:rPr lang="en-US" sz="1200" dirty="0" err="1"/>
              <a:t>THP</a:t>
            </a:r>
            <a:r>
              <a:rPr lang="en-US" sz="1200" dirty="0"/>
              <a:t>) did not include Group Insurance Commission (</a:t>
            </a:r>
            <a:r>
              <a:rPr lang="en-US" sz="1200" dirty="0" err="1"/>
              <a:t>GIC</a:t>
            </a:r>
            <a:r>
              <a:rPr lang="en-US" sz="1200" dirty="0"/>
              <a:t>) members in commercial tiered product enrollment. Aetna includes Designated Provider Organization (DPO) in tiered network enrollment</a:t>
            </a:r>
            <a:r>
              <a:rPr lang="en-US" sz="1200" dirty="0" smtClean="0"/>
              <a:t>.</a:t>
            </a:r>
          </a:p>
          <a:p>
            <a:pPr>
              <a:buFont typeface="Wingdings" panose="05000000000000000000" pitchFamily="2" charset="2"/>
              <a:buChar char="§"/>
            </a:pPr>
            <a:endParaRPr lang="en-US" sz="1200" dirty="0" smtClean="0"/>
          </a:p>
          <a:p>
            <a:pPr>
              <a:buFont typeface="Wingdings" panose="05000000000000000000" pitchFamily="2" charset="2"/>
              <a:buChar char="§"/>
            </a:pPr>
            <a:r>
              <a:rPr lang="en-US" sz="1200" dirty="0" smtClean="0"/>
              <a:t>All of the GIC plans use tiered networks. The proportion shown denoted as ‘limited’ use limited networks in addition to </a:t>
            </a:r>
            <a:r>
              <a:rPr lang="en-US" sz="1200" dirty="0" err="1" smtClean="0"/>
              <a:t>tiering</a:t>
            </a:r>
            <a:r>
              <a:rPr lang="en-US" sz="1200" smtClean="0"/>
              <a:t>. </a:t>
            </a:r>
          </a:p>
          <a:p>
            <a:pPr>
              <a:buFont typeface="Wingdings" panose="05000000000000000000" pitchFamily="2" charset="2"/>
              <a:buChar char="§"/>
            </a:pPr>
            <a:endParaRPr lang="en-US" sz="1200" dirty="0" smtClean="0"/>
          </a:p>
          <a:p>
            <a:pPr>
              <a:buFont typeface="Wingdings" panose="05000000000000000000" pitchFamily="2" charset="2"/>
              <a:buChar char="§"/>
            </a:pPr>
            <a:r>
              <a:rPr lang="en-US" sz="1200" dirty="0" smtClean="0"/>
              <a:t>Data cover fully-insured population only, as reported in pre-filed testimony to the HPC in advance of October, 2014, cost-trends hearings. Adoption of tiered and limited network products, and high-deductible plans, are likely higher among self-insured products, but data are not available at this time for all payers. </a:t>
            </a:r>
            <a:endParaRPr lang="en-US" sz="1200" dirty="0"/>
          </a:p>
          <a:p>
            <a:pPr>
              <a:buFont typeface="Wingdings" panose="05000000000000000000" pitchFamily="2" charset="2"/>
              <a:buChar char="§"/>
            </a:pPr>
            <a:endParaRPr lang="en-US" sz="1200" dirty="0" smtClean="0"/>
          </a:p>
        </p:txBody>
      </p:sp>
    </p:spTree>
    <p:extLst>
      <p:ext uri="{BB962C8B-B14F-4D97-AF65-F5344CB8AC3E}">
        <p14:creationId xmlns:p14="http://schemas.microsoft.com/office/powerpoint/2010/main" val="13750033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Definitions: </a:t>
            </a:r>
            <a:r>
              <a:rPr lang="en-US" dirty="0" err="1" smtClean="0"/>
              <a:t>ETG</a:t>
            </a:r>
            <a:r>
              <a:rPr lang="en-US" dirty="0" smtClean="0"/>
              <a:t> and ERG</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798306643"/>
              </p:ext>
            </p:extLst>
          </p:nvPr>
        </p:nvGraphicFramePr>
        <p:xfrm>
          <a:off x="457200" y="1295400"/>
          <a:ext cx="8229600" cy="3886200"/>
        </p:xfrm>
        <a:graphic>
          <a:graphicData uri="http://schemas.openxmlformats.org/drawingml/2006/table">
            <a:tbl>
              <a:tblPr firstRow="1" bandRow="1">
                <a:tableStyleId>{2D5ABB26-0587-4C30-8999-92F81FD0307C}</a:tableStyleId>
              </a:tblPr>
              <a:tblGrid>
                <a:gridCol w="2057400"/>
                <a:gridCol w="6172200"/>
              </a:tblGrid>
              <a:tr h="1461860">
                <a:tc>
                  <a:txBody>
                    <a:bodyPr/>
                    <a:lstStyle/>
                    <a:p>
                      <a:r>
                        <a:rPr lang="en-US" sz="1000" b="1" kern="1200" dirty="0" smtClean="0">
                          <a:solidFill>
                            <a:schemeClr val="accent6"/>
                          </a:solidFill>
                          <a:effectLst/>
                          <a:latin typeface="+mn-lt"/>
                          <a:ea typeface="+mn-ea"/>
                          <a:cs typeface="+mn-cs"/>
                        </a:rPr>
                        <a:t>Episode</a:t>
                      </a:r>
                      <a:r>
                        <a:rPr lang="en-US" sz="1000" b="1" kern="1200" baseline="0" dirty="0" smtClean="0">
                          <a:solidFill>
                            <a:schemeClr val="accent6"/>
                          </a:solidFill>
                          <a:effectLst/>
                          <a:latin typeface="+mn-lt"/>
                          <a:ea typeface="+mn-ea"/>
                          <a:cs typeface="+mn-cs"/>
                        </a:rPr>
                        <a:t> of Care </a:t>
                      </a:r>
                    </a:p>
                    <a:p>
                      <a:r>
                        <a:rPr lang="en-US" sz="1000" b="1" kern="1200" baseline="0" dirty="0" smtClean="0">
                          <a:solidFill>
                            <a:schemeClr val="accent6"/>
                          </a:solidFill>
                          <a:effectLst/>
                          <a:latin typeface="+mn-lt"/>
                          <a:ea typeface="+mn-ea"/>
                          <a:cs typeface="+mn-cs"/>
                        </a:rPr>
                        <a:t>(</a:t>
                      </a:r>
                      <a:r>
                        <a:rPr lang="en-US" sz="1000" b="1" kern="1200" baseline="0" dirty="0" err="1" smtClean="0">
                          <a:solidFill>
                            <a:schemeClr val="accent6"/>
                          </a:solidFill>
                          <a:effectLst/>
                          <a:latin typeface="+mn-lt"/>
                          <a:ea typeface="+mn-ea"/>
                          <a:cs typeface="+mn-cs"/>
                        </a:rPr>
                        <a:t>Optum</a:t>
                      </a:r>
                      <a:r>
                        <a:rPr lang="en-US" sz="1000" b="1" kern="1200" baseline="0" dirty="0" smtClean="0">
                          <a:solidFill>
                            <a:schemeClr val="accent6"/>
                          </a:solidFill>
                          <a:effectLst/>
                          <a:latin typeface="+mn-lt"/>
                          <a:ea typeface="+mn-ea"/>
                          <a:cs typeface="+mn-cs"/>
                        </a:rPr>
                        <a:t> </a:t>
                      </a:r>
                      <a:r>
                        <a:rPr lang="en-US" sz="1000" b="1" kern="1200" baseline="0" dirty="0" err="1" smtClean="0">
                          <a:solidFill>
                            <a:schemeClr val="accent6"/>
                          </a:solidFill>
                          <a:effectLst/>
                          <a:latin typeface="+mn-lt"/>
                          <a:ea typeface="+mn-ea"/>
                          <a:cs typeface="+mn-cs"/>
                        </a:rPr>
                        <a:t>ETG</a:t>
                      </a:r>
                      <a:r>
                        <a:rPr lang="en-US" sz="1000" b="1" kern="1200" baseline="0" dirty="0" smtClean="0">
                          <a:solidFill>
                            <a:schemeClr val="accent6"/>
                          </a:solidFill>
                          <a:effectLst/>
                          <a:latin typeface="+mn-lt"/>
                          <a:ea typeface="+mn-ea"/>
                          <a:cs typeface="+mn-cs"/>
                        </a:rPr>
                        <a:t>)</a:t>
                      </a:r>
                      <a:endParaRPr lang="en-US" sz="1000" b="1" kern="1200" dirty="0" smtClean="0">
                        <a:solidFill>
                          <a:schemeClr val="accent6"/>
                        </a:solidFill>
                        <a:effectLst/>
                        <a:latin typeface="+mn-lt"/>
                        <a:ea typeface="+mn-ea"/>
                        <a:cs typeface="+mn-cs"/>
                      </a:endParaRPr>
                    </a:p>
                    <a:p>
                      <a:pPr marL="0" marR="0" indent="0" algn="l" defTabSz="914012" rtl="0" eaLnBrk="1" fontAlgn="auto" latinLnBrk="0" hangingPunct="1">
                        <a:lnSpc>
                          <a:spcPct val="100000"/>
                        </a:lnSpc>
                        <a:spcBef>
                          <a:spcPts val="0"/>
                        </a:spcBef>
                        <a:spcAft>
                          <a:spcPts val="0"/>
                        </a:spcAft>
                        <a:buClrTx/>
                        <a:buSzTx/>
                        <a:buFontTx/>
                        <a:buNone/>
                        <a:tabLst/>
                        <a:defRPr/>
                      </a:pPr>
                      <a:endParaRPr lang="en-US" sz="1000" b="1" kern="1200" dirty="0" smtClean="0">
                        <a:solidFill>
                          <a:schemeClr val="accent6"/>
                        </a:solidFill>
                        <a:effectLst/>
                        <a:latin typeface="+mn-lt"/>
                        <a:ea typeface="+mn-ea"/>
                        <a:cs typeface="+mn-cs"/>
                      </a:endParaRPr>
                    </a:p>
                  </a:txBody>
                  <a:tcPr marL="182880" marR="18288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solidFill>
                  </a:tcPr>
                </a:tc>
                <a:tc>
                  <a:txBody>
                    <a:bodyPr/>
                    <a:lstStyle/>
                    <a:p>
                      <a:pPr marL="0" indent="0">
                        <a:buFont typeface="Arial" panose="020B0604020202020204" pitchFamily="34" charset="0"/>
                        <a:buNone/>
                      </a:pPr>
                      <a:r>
                        <a:rPr lang="en-US" sz="1000" b="0" dirty="0" smtClean="0"/>
                        <a:t>To identify the largest variance in health care costs across specific episodes of care, the</a:t>
                      </a:r>
                      <a:r>
                        <a:rPr lang="en-US" sz="1000" b="0" baseline="0" dirty="0" smtClean="0"/>
                        <a:t> </a:t>
                      </a:r>
                      <a:r>
                        <a:rPr lang="en-US" sz="1000" b="0" baseline="0" dirty="0" err="1" smtClean="0"/>
                        <a:t>Optum</a:t>
                      </a:r>
                      <a:r>
                        <a:rPr lang="en-US" sz="1000" b="0" baseline="0" dirty="0" smtClean="0"/>
                        <a:t> </a:t>
                      </a:r>
                      <a:r>
                        <a:rPr lang="en-US" sz="1000" b="0" dirty="0" smtClean="0"/>
                        <a:t>Symmetry Episode Treatment Grouper was used to group claims into unique episodes of care.</a:t>
                      </a:r>
                      <a:r>
                        <a:rPr lang="en-US" sz="1000" b="0" baseline="0" dirty="0" smtClean="0"/>
                        <a:t>  </a:t>
                      </a:r>
                      <a:r>
                        <a:rPr lang="en-US" sz="1000" b="0" dirty="0" smtClean="0"/>
                        <a:t>Episode Treatment Groups (ETGs) are medically meaningful statistical units representing</a:t>
                      </a:r>
                      <a:r>
                        <a:rPr lang="en-US" sz="1000" b="0" baseline="0" dirty="0" smtClean="0"/>
                        <a:t> </a:t>
                      </a:r>
                      <a:r>
                        <a:rPr lang="en-US" sz="1000" b="0" dirty="0" smtClean="0"/>
                        <a:t>complete episodes of care. These episodes describe a recipient’s observed mix of diseases and</a:t>
                      </a:r>
                      <a:r>
                        <a:rPr lang="en-US" sz="1000" b="0" baseline="0" dirty="0" smtClean="0"/>
                        <a:t> </a:t>
                      </a:r>
                      <a:r>
                        <a:rPr lang="en-US" sz="1000" b="0" dirty="0" smtClean="0"/>
                        <a:t>conditions, and any underlying co-morbidities and complications. ETGs combine medical and pharmacy service data to produce</a:t>
                      </a:r>
                      <a:r>
                        <a:rPr lang="en-US" sz="1000" b="0" baseline="0" dirty="0" smtClean="0"/>
                        <a:t> </a:t>
                      </a:r>
                      <a:r>
                        <a:rPr lang="en-US" sz="1000" b="0" dirty="0" smtClean="0"/>
                        <a:t>mutually exclusive and clinically homogenous categories. Because the available pharmacy dataset is incomplete, these analyses did not include pharmacy claims.</a:t>
                      </a:r>
                    </a:p>
                    <a:p>
                      <a:pPr marL="0" indent="0">
                        <a:buFont typeface="Arial" panose="020B0604020202020204" pitchFamily="34" charset="0"/>
                        <a:buNone/>
                      </a:pPr>
                      <a:endParaRPr lang="en-US" sz="1000" b="0" dirty="0" smtClean="0"/>
                    </a:p>
                    <a:p>
                      <a:pPr marL="0" indent="0">
                        <a:buFont typeface="Arial" panose="020B0604020202020204" pitchFamily="34" charset="0"/>
                        <a:buNone/>
                      </a:pPr>
                      <a:r>
                        <a:rPr lang="en-US" sz="1000" b="0" dirty="0" smtClean="0"/>
                        <a:t>For chronic conditions, the time period for an episode of care is defined as the full calendar year</a:t>
                      </a:r>
                    </a:p>
                    <a:p>
                      <a:pPr marL="0" indent="0">
                        <a:buFont typeface="Arial" panose="020B0604020202020204" pitchFamily="34" charset="0"/>
                        <a:buNone/>
                      </a:pPr>
                      <a:r>
                        <a:rPr lang="en-US" sz="1000" b="0" dirty="0" smtClean="0"/>
                        <a:t>(i.e., the begin date is January 1 and the end date is December 31). For other conditions, the</a:t>
                      </a:r>
                    </a:p>
                    <a:p>
                      <a:pPr marL="0" indent="0">
                        <a:buFont typeface="Arial" panose="020B0604020202020204" pitchFamily="34" charset="0"/>
                        <a:buNone/>
                      </a:pPr>
                      <a:r>
                        <a:rPr lang="en-US" sz="1000" b="0" dirty="0" smtClean="0"/>
                        <a:t>begin date is the first day of care after a clean period, and the end date is the last day of care</a:t>
                      </a:r>
                    </a:p>
                    <a:p>
                      <a:pPr marL="0" indent="0">
                        <a:buFont typeface="Arial" panose="020B0604020202020204" pitchFamily="34" charset="0"/>
                        <a:buNone/>
                      </a:pPr>
                      <a:r>
                        <a:rPr lang="en-US" sz="1000" b="0" dirty="0" smtClean="0"/>
                        <a:t>before a clean period. A clean period is defined as one with no indication of treatment for the</a:t>
                      </a:r>
                    </a:p>
                    <a:p>
                      <a:pPr marL="0" indent="0">
                        <a:buFont typeface="Arial" panose="020B0604020202020204" pitchFamily="34" charset="0"/>
                        <a:buNone/>
                      </a:pPr>
                      <a:r>
                        <a:rPr lang="en-US" sz="1000" b="0" dirty="0" smtClean="0"/>
                        <a:t>condition. As a result, some episodes span calendar years, in which case total spending</a:t>
                      </a:r>
                      <a:r>
                        <a:rPr lang="en-US" sz="1000" b="0" baseline="0" dirty="0" smtClean="0"/>
                        <a:t> </a:t>
                      </a:r>
                      <a:r>
                        <a:rPr lang="en-US" sz="1000" b="0" dirty="0" smtClean="0"/>
                        <a:t>includes spending that occurs during the calendar year only, and the episode count includes</a:t>
                      </a:r>
                      <a:r>
                        <a:rPr lang="en-US" sz="1000" b="0" baseline="0" dirty="0" smtClean="0"/>
                        <a:t> </a:t>
                      </a:r>
                      <a:r>
                        <a:rPr lang="en-US" sz="1000" b="0" dirty="0" smtClean="0"/>
                        <a:t>partial episodes. </a:t>
                      </a:r>
                      <a:endParaRPr lang="en-US" sz="1000" b="0" dirty="0"/>
                    </a:p>
                  </a:txBody>
                  <a:tcPr marT="91440">
                    <a:lnL w="76200"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solidFill>
                      <a:schemeClr val="bg1">
                        <a:lumMod val="95000"/>
                      </a:schemeClr>
                    </a:solidFill>
                  </a:tcPr>
                </a:tc>
              </a:tr>
              <a:tr h="811074">
                <a:tc>
                  <a:txBody>
                    <a:bodyPr/>
                    <a:lstStyle/>
                    <a:p>
                      <a:pPr algn="l"/>
                      <a:r>
                        <a:rPr lang="en-US" sz="1000" b="1" baseline="0" dirty="0" smtClean="0">
                          <a:solidFill>
                            <a:schemeClr val="accent6"/>
                          </a:solidFill>
                        </a:rPr>
                        <a:t>Medical Conditions </a:t>
                      </a:r>
                    </a:p>
                    <a:p>
                      <a:pPr algn="l"/>
                      <a:r>
                        <a:rPr lang="en-US" sz="1000" b="1" baseline="0" dirty="0" smtClean="0">
                          <a:solidFill>
                            <a:schemeClr val="accent6"/>
                          </a:solidFill>
                        </a:rPr>
                        <a:t>(</a:t>
                      </a:r>
                      <a:r>
                        <a:rPr lang="en-US" sz="1000" b="1" baseline="0" dirty="0" err="1" smtClean="0">
                          <a:solidFill>
                            <a:schemeClr val="accent6"/>
                          </a:solidFill>
                        </a:rPr>
                        <a:t>Optum</a:t>
                      </a:r>
                      <a:r>
                        <a:rPr lang="en-US" sz="1000" b="1" baseline="0" dirty="0" smtClean="0">
                          <a:solidFill>
                            <a:schemeClr val="accent6"/>
                          </a:solidFill>
                        </a:rPr>
                        <a:t> ERG)</a:t>
                      </a:r>
                      <a:endParaRPr lang="en-US" sz="1000" b="1" dirty="0">
                        <a:solidFill>
                          <a:schemeClr val="accent6"/>
                        </a:solidFill>
                      </a:endParaRPr>
                    </a:p>
                  </a:txBody>
                  <a:tcPr marL="182880" marR="18288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solidFill>
                  </a:tcPr>
                </a:tc>
                <a:tc>
                  <a:txBody>
                    <a:bodyPr/>
                    <a:lstStyle/>
                    <a:p>
                      <a:r>
                        <a:rPr lang="en-US" sz="1000" dirty="0" smtClean="0"/>
                        <a:t>To determine each patient’s medical</a:t>
                      </a:r>
                      <a:r>
                        <a:rPr lang="en-US" sz="1000" baseline="0" dirty="0" smtClean="0"/>
                        <a:t> </a:t>
                      </a:r>
                      <a:r>
                        <a:rPr lang="en-US" sz="1000" dirty="0" smtClean="0"/>
                        <a:t>conditions, we used </a:t>
                      </a:r>
                      <a:r>
                        <a:rPr lang="en-US" sz="1000" dirty="0" err="1" smtClean="0"/>
                        <a:t>Optum’s</a:t>
                      </a:r>
                      <a:r>
                        <a:rPr lang="en-US" sz="1000" dirty="0" smtClean="0"/>
                        <a:t> Symmetry Episode Risk Group (ERG) risk adjustment grouper. The ERG grouper evaluated diagnosis codes on medical claims (2012 for Top 3 Commercial payers and 2011 for Medicare </a:t>
                      </a:r>
                      <a:r>
                        <a:rPr lang="en-US" sz="1000" dirty="0" err="1" smtClean="0"/>
                        <a:t>FFS</a:t>
                      </a:r>
                      <a:r>
                        <a:rPr lang="en-US" sz="1000" dirty="0" smtClean="0"/>
                        <a:t>) to identify the chronic and acute conditions that were present for each enrollee and that typically have a material impact on health care costs. The data output included indicators for the presence of 34 clinical conditions.</a:t>
                      </a:r>
                    </a:p>
                    <a:p>
                      <a:endParaRPr lang="en-US" sz="1000" dirty="0" smtClean="0"/>
                    </a:p>
                    <a:p>
                      <a:r>
                        <a:rPr lang="en-US" sz="1000" dirty="0" smtClean="0"/>
                        <a:t>Working together with clinical consultants, we refined </a:t>
                      </a:r>
                      <a:r>
                        <a:rPr lang="en-US" sz="1000" dirty="0" err="1" smtClean="0"/>
                        <a:t>Optum’s</a:t>
                      </a:r>
                      <a:r>
                        <a:rPr lang="en-US" sz="1000" dirty="0" smtClean="0"/>
                        <a:t> ERG medical</a:t>
                      </a:r>
                      <a:r>
                        <a:rPr lang="en-US" sz="1000" baseline="0" dirty="0" smtClean="0"/>
                        <a:t> </a:t>
                      </a:r>
                      <a:r>
                        <a:rPr lang="en-US" sz="1000" dirty="0" smtClean="0"/>
                        <a:t>conditions into 17 chronic conditions (arthritis, asthma, child psychology, blood, diabetes, epilepsy, glaucoma, cardiology, HIV/AIDS, hyperlipidemia, hypertension, mental health, multiple sclerosis (MS) and ALS (amyotrophic lateral sclerosis), psychiatric disorders, renal failure, mood disorders, and substance abuse). </a:t>
                      </a:r>
                      <a:endParaRPr lang="en-US" sz="1000" dirty="0"/>
                    </a:p>
                  </a:txBody>
                  <a:tcPr anchor="ctr">
                    <a:lnL w="76200" cap="flat" cmpd="sng" algn="ctr">
                      <a:solidFill>
                        <a:schemeClr val="bg1"/>
                      </a:solidFill>
                      <a:prstDash val="solid"/>
                      <a:round/>
                      <a:headEnd type="none" w="med" len="med"/>
                      <a:tailEnd type="none" w="med" len="med"/>
                    </a:lnL>
                    <a:solidFill>
                      <a:schemeClr val="bg1"/>
                    </a:solidFill>
                  </a:tcPr>
                </a:tc>
              </a:tr>
            </a:tbl>
          </a:graphicData>
        </a:graphic>
      </p:graphicFrame>
    </p:spTree>
    <p:extLst>
      <p:ext uri="{BB962C8B-B14F-4D97-AF65-F5344CB8AC3E}">
        <p14:creationId xmlns:p14="http://schemas.microsoft.com/office/powerpoint/2010/main" val="19347814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152400" y="6172200"/>
            <a:ext cx="7162800" cy="685800"/>
          </a:xfrm>
        </p:spPr>
        <p:txBody>
          <a:bodyPr/>
          <a:lstStyle/>
          <a:p>
            <a:r>
              <a:rPr lang="en-US" dirty="0"/>
              <a:t>Notes: (A) Academic Medical Centers (AMC's) are a subset of Major Teaching Hospitals. </a:t>
            </a:r>
            <a:r>
              <a:rPr lang="en-US" dirty="0" err="1"/>
              <a:t>AMCs</a:t>
            </a:r>
            <a:r>
              <a:rPr lang="en-US" dirty="0"/>
              <a:t> are characterized by (1) extensive research and teaching programs and (2) extensive resources for tertiary and quaternary care, and are (3) principal teaching hospitals for their respective medical schools and (4) full service hospitals with case mix intensity greater than 5% above the statewide average. (B) Teaching Hospitals are those hospitals that report at least 25 full-time equivalent medical school residents per 100 inpatient beds in accordance with Medicare Payment Advisory Commission (</a:t>
            </a:r>
            <a:r>
              <a:rPr lang="en-US" dirty="0" err="1"/>
              <a:t>MedPAC</a:t>
            </a:r>
            <a:r>
              <a:rPr lang="en-US" dirty="0"/>
              <a:t>), and are not classified as </a:t>
            </a:r>
            <a:r>
              <a:rPr lang="en-US" dirty="0" err="1"/>
              <a:t>AMCs</a:t>
            </a:r>
            <a:r>
              <a:rPr lang="en-US" dirty="0"/>
              <a:t>. (C) "Community Hospitals" are not Major Teaching Hospitals and include hospitals with public payer mix of less than 63%, as well as "Disproportionate Share Hospitals (</a:t>
            </a:r>
            <a:r>
              <a:rPr lang="en-US" dirty="0" err="1"/>
              <a:t>DSH</a:t>
            </a:r>
            <a:r>
              <a:rPr lang="en-US" dirty="0"/>
              <a:t>) that have a public payer mix greater than 63%. (D) We define "Affiliated Community Hospitals" as community hospitals that are owned by or affiliated within a larger, integrated hospital system that is anchored by one or more Major Teaching Hospital in 2014.</a:t>
            </a:r>
          </a:p>
          <a:p>
            <a:r>
              <a:rPr lang="en-US" dirty="0"/>
              <a:t>Source: Center for Health Information and Analysis</a:t>
            </a:r>
          </a:p>
        </p:txBody>
      </p:sp>
      <p:sp>
        <p:nvSpPr>
          <p:cNvPr id="3" name="Title 2"/>
          <p:cNvSpPr>
            <a:spLocks noGrp="1"/>
          </p:cNvSpPr>
          <p:nvPr>
            <p:ph type="ctrTitle"/>
          </p:nvPr>
        </p:nvSpPr>
        <p:spPr/>
        <p:txBody>
          <a:bodyPr/>
          <a:lstStyle/>
          <a:p>
            <a:r>
              <a:rPr lang="en-US" dirty="0" smtClean="0"/>
              <a:t>Definitions: Acute Cohort </a:t>
            </a:r>
            <a:r>
              <a:rPr lang="en-US" dirty="0"/>
              <a:t>Hospital Profiles in Massachusetts, </a:t>
            </a:r>
            <a:r>
              <a:rPr lang="en-US" dirty="0" smtClean="0"/>
              <a:t>FY2014</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569293476"/>
              </p:ext>
            </p:extLst>
          </p:nvPr>
        </p:nvGraphicFramePr>
        <p:xfrm>
          <a:off x="990600" y="1012923"/>
          <a:ext cx="7120152" cy="4778277"/>
        </p:xfrm>
        <a:graphic>
          <a:graphicData uri="http://schemas.openxmlformats.org/drawingml/2006/table">
            <a:tbl>
              <a:tblPr/>
              <a:tblGrid>
                <a:gridCol w="2108858"/>
                <a:gridCol w="358708"/>
                <a:gridCol w="2290386"/>
                <a:gridCol w="76200"/>
                <a:gridCol w="2286000"/>
              </a:tblGrid>
              <a:tr h="170856">
                <a:tc>
                  <a:txBody>
                    <a:bodyPr/>
                    <a:lstStyle/>
                    <a:p>
                      <a:pPr algn="ctr" fontAlgn="ctr"/>
                      <a:r>
                        <a:rPr lang="en-US" sz="900" b="0" i="0" u="none" strike="noStrike" dirty="0">
                          <a:solidFill>
                            <a:srgbClr val="000000"/>
                          </a:solidFill>
                          <a:effectLst/>
                          <a:latin typeface="+mn-lt"/>
                        </a:rPr>
                        <a:t>Major Teaching Hospitals (15)</a:t>
                      </a:r>
                    </a:p>
                  </a:txBody>
                  <a:tcPr marL="8543" marR="8543" marT="8543" marB="0" anchor="ctr">
                    <a:lnL>
                      <a:noFill/>
                    </a:lnL>
                    <a:lnR>
                      <a:noFill/>
                    </a:lnR>
                    <a:lnT>
                      <a:noFill/>
                    </a:lnT>
                    <a:lnB w="6350" cap="flat" cmpd="sng" algn="ctr">
                      <a:solidFill>
                        <a:srgbClr val="BFBFBF"/>
                      </a:solidFill>
                      <a:prstDash val="solid"/>
                      <a:round/>
                      <a:headEnd type="none" w="med" len="med"/>
                      <a:tailEnd type="none" w="med" len="med"/>
                    </a:lnB>
                    <a:solidFill>
                      <a:srgbClr val="95B3D7"/>
                    </a:solidFill>
                  </a:tcPr>
                </a:tc>
                <a:tc>
                  <a:txBody>
                    <a:bodyPr/>
                    <a:lstStyle/>
                    <a:p>
                      <a:pPr algn="l" fontAlgn="ctr"/>
                      <a:r>
                        <a:rPr lang="en-US" sz="900" b="0" i="0" u="none" strike="noStrike">
                          <a:solidFill>
                            <a:srgbClr val="000000"/>
                          </a:solidFill>
                          <a:effectLst/>
                          <a:latin typeface="+mn-lt"/>
                        </a:rPr>
                        <a:t> </a:t>
                      </a:r>
                    </a:p>
                  </a:txBody>
                  <a:tcPr marL="8543" marR="8543" marT="8543" marB="0" anchor="ctr">
                    <a:lnL>
                      <a:noFill/>
                    </a:lnL>
                    <a:lnR>
                      <a:noFill/>
                    </a:lnR>
                    <a:lnT>
                      <a:noFill/>
                    </a:lnT>
                    <a:lnB w="6350" cap="flat" cmpd="sng" algn="ctr">
                      <a:solidFill>
                        <a:srgbClr val="BFBFBF"/>
                      </a:solidFill>
                      <a:prstDash val="solid"/>
                      <a:round/>
                      <a:headEnd type="none" w="med" len="med"/>
                      <a:tailEnd type="none" w="med" len="med"/>
                    </a:lnB>
                  </a:tcPr>
                </a:tc>
                <a:tc gridSpan="3">
                  <a:txBody>
                    <a:bodyPr/>
                    <a:lstStyle/>
                    <a:p>
                      <a:pPr algn="ctr" fontAlgn="ctr"/>
                      <a:r>
                        <a:rPr lang="en-US" sz="900" b="0" i="0" u="none" strike="noStrike">
                          <a:solidFill>
                            <a:srgbClr val="000000"/>
                          </a:solidFill>
                          <a:effectLst/>
                          <a:latin typeface="+mn-lt"/>
                        </a:rPr>
                        <a:t>Community Hospitals (46)</a:t>
                      </a:r>
                    </a:p>
                  </a:txBody>
                  <a:tcPr marL="8543" marR="8543" marT="8543" marB="0" anchor="ctr">
                    <a:lnL>
                      <a:noFill/>
                    </a:lnL>
                    <a:lnR>
                      <a:noFill/>
                    </a:lnR>
                    <a:lnT>
                      <a:noFill/>
                    </a:lnT>
                    <a:lnB w="6350" cap="flat" cmpd="sng" algn="ctr">
                      <a:solidFill>
                        <a:srgbClr val="BFBFBF"/>
                      </a:solidFill>
                      <a:prstDash val="solid"/>
                      <a:round/>
                      <a:headEnd type="none" w="med" len="med"/>
                      <a:tailEnd type="none" w="med" len="med"/>
                    </a:lnB>
                    <a:solidFill>
                      <a:srgbClr val="95B3D7"/>
                    </a:solidFill>
                  </a:tcPr>
                </a:tc>
                <a:tc hMerge="1">
                  <a:txBody>
                    <a:bodyPr/>
                    <a:lstStyle/>
                    <a:p>
                      <a:endParaRPr lang="en-US"/>
                    </a:p>
                  </a:txBody>
                  <a:tcPr/>
                </a:tc>
                <a:tc hMerge="1">
                  <a:txBody>
                    <a:bodyPr/>
                    <a:lstStyle/>
                    <a:p>
                      <a:endParaRPr lang="en-US"/>
                    </a:p>
                  </a:txBody>
                  <a:tcPr/>
                </a:tc>
              </a:tr>
              <a:tr h="170856">
                <a:tc>
                  <a:txBody>
                    <a:bodyPr/>
                    <a:lstStyle/>
                    <a:p>
                      <a:pPr algn="l" fontAlgn="ctr"/>
                      <a:r>
                        <a:rPr lang="en-US" sz="900" b="0" i="0" u="none" strike="noStrike" dirty="0">
                          <a:solidFill>
                            <a:srgbClr val="000000"/>
                          </a:solidFill>
                          <a:effectLst/>
                          <a:latin typeface="+mn-lt"/>
                        </a:rPr>
                        <a:t>Academic Medical Centers (6)</a:t>
                      </a:r>
                    </a:p>
                  </a:txBody>
                  <a:tcPr marL="8543" marR="8543" marT="8543" marB="0" anchor="ctr">
                    <a:lnL>
                      <a:noFill/>
                    </a:lnL>
                    <a:lnR>
                      <a:noFill/>
                    </a:lnR>
                    <a:lnT w="6350" cap="flat" cmpd="sng" algn="ctr">
                      <a:solidFill>
                        <a:srgbClr val="BFBFBF"/>
                      </a:solidFill>
                      <a:prstDash val="solid"/>
                      <a:round/>
                      <a:headEnd type="none" w="med" len="med"/>
                      <a:tailEnd type="none" w="med" len="med"/>
                    </a:lnT>
                    <a:lnB>
                      <a:noFill/>
                    </a:lnB>
                    <a:solidFill>
                      <a:srgbClr val="D9D9D9"/>
                    </a:solidFill>
                  </a:tcPr>
                </a:tc>
                <a:tc>
                  <a:txBody>
                    <a:bodyPr/>
                    <a:lstStyle/>
                    <a:p>
                      <a:pPr algn="l" fontAlgn="ctr"/>
                      <a:r>
                        <a:rPr lang="en-US" sz="900" b="0" i="0" u="none" strike="noStrike">
                          <a:solidFill>
                            <a:srgbClr val="000000"/>
                          </a:solidFill>
                          <a:effectLst/>
                          <a:latin typeface="+mn-lt"/>
                        </a:rPr>
                        <a:t> </a:t>
                      </a:r>
                    </a:p>
                  </a:txBody>
                  <a:tcPr marL="8543" marR="8543" marT="8543" marB="0" anchor="ctr">
                    <a:lnL>
                      <a:noFill/>
                    </a:lnL>
                    <a:lnR>
                      <a:noFill/>
                    </a:lnR>
                    <a:lnT w="6350" cap="flat" cmpd="sng" algn="ctr">
                      <a:solidFill>
                        <a:srgbClr val="BFBFBF"/>
                      </a:solidFill>
                      <a:prstDash val="solid"/>
                      <a:round/>
                      <a:headEnd type="none" w="med" len="med"/>
                      <a:tailEnd type="none" w="med" len="med"/>
                    </a:lnT>
                    <a:lnB>
                      <a:noFill/>
                    </a:lnB>
                    <a:solidFill>
                      <a:srgbClr val="FFFFFF"/>
                    </a:solidFill>
                  </a:tcPr>
                </a:tc>
                <a:tc gridSpan="3">
                  <a:txBody>
                    <a:bodyPr/>
                    <a:lstStyle/>
                    <a:p>
                      <a:pPr algn="l" fontAlgn="ctr"/>
                      <a:r>
                        <a:rPr lang="en-US" sz="900" b="0" i="0" u="none" strike="noStrike">
                          <a:solidFill>
                            <a:srgbClr val="000000"/>
                          </a:solidFill>
                          <a:effectLst/>
                          <a:latin typeface="+mn-lt"/>
                        </a:rPr>
                        <a:t>Independent Community Hospitals (18)</a:t>
                      </a:r>
                    </a:p>
                  </a:txBody>
                  <a:tcPr marL="8543" marR="8543" marT="8543" marB="0" anchor="ctr">
                    <a:lnL>
                      <a:noFill/>
                    </a:lnL>
                    <a:lnR>
                      <a:noFill/>
                    </a:lnR>
                    <a:lnT w="6350" cap="flat" cmpd="sng" algn="ctr">
                      <a:solidFill>
                        <a:srgbClr val="BFBFBF"/>
                      </a:solidFill>
                      <a:prstDash val="solid"/>
                      <a:round/>
                      <a:headEnd type="none" w="med" len="med"/>
                      <a:tailEnd type="none" w="med" len="med"/>
                    </a:lnT>
                    <a:lnB>
                      <a:noFill/>
                    </a:lnB>
                    <a:solidFill>
                      <a:srgbClr val="D9D9D9"/>
                    </a:solidFill>
                  </a:tcPr>
                </a:tc>
                <a:tc hMerge="1">
                  <a:txBody>
                    <a:bodyPr/>
                    <a:lstStyle/>
                    <a:p>
                      <a:endParaRPr lang="en-US"/>
                    </a:p>
                  </a:txBody>
                  <a:tcPr/>
                </a:tc>
                <a:tc hMerge="1">
                  <a:txBody>
                    <a:bodyPr/>
                    <a:lstStyle/>
                    <a:p>
                      <a:endParaRPr lang="en-US"/>
                    </a:p>
                  </a:txBody>
                  <a:tcPr/>
                </a:tc>
              </a:tr>
              <a:tr h="170856">
                <a:tc>
                  <a:txBody>
                    <a:bodyPr/>
                    <a:lstStyle/>
                    <a:p>
                      <a:pPr algn="l" fontAlgn="ctr"/>
                      <a:r>
                        <a:rPr lang="en-US" sz="900" b="0" i="1" u="none" strike="noStrike" dirty="0">
                          <a:solidFill>
                            <a:srgbClr val="000000"/>
                          </a:solidFill>
                          <a:effectLst/>
                          <a:latin typeface="+mn-lt"/>
                        </a:rPr>
                        <a:t>    Beth Israel Deaconess Medical Center</a:t>
                      </a: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r>
                        <a:rPr lang="en-US" sz="900" b="0" i="1" u="none" strike="noStrike">
                          <a:solidFill>
                            <a:srgbClr val="000000"/>
                          </a:solidFill>
                          <a:effectLst/>
                          <a:latin typeface="+mn-lt"/>
                        </a:rPr>
                        <a:t>    Anna Jaques Hospital</a:t>
                      </a: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Lawrence General Hospital</a:t>
                      </a:r>
                    </a:p>
                  </a:txBody>
                  <a:tcPr marL="8543" marR="8543" marT="8543" marB="0" anchor="ctr">
                    <a:lnL>
                      <a:noFill/>
                    </a:lnL>
                    <a:lnR>
                      <a:noFill/>
                    </a:lnR>
                    <a:lnT>
                      <a:noFill/>
                    </a:lnT>
                    <a:lnB>
                      <a:noFill/>
                    </a:lnB>
                  </a:tcPr>
                </a:tc>
                <a:tc hMerge="1">
                  <a:txBody>
                    <a:bodyPr/>
                    <a:lstStyle/>
                    <a:p>
                      <a:endParaRPr lang="en-US"/>
                    </a:p>
                  </a:txBody>
                  <a:tcPr/>
                </a:tc>
              </a:tr>
              <a:tr h="170856">
                <a:tc>
                  <a:txBody>
                    <a:bodyPr/>
                    <a:lstStyle/>
                    <a:p>
                      <a:pPr algn="l" fontAlgn="ctr"/>
                      <a:r>
                        <a:rPr lang="en-US" sz="900" b="0" i="1" u="none" strike="noStrike" dirty="0">
                          <a:solidFill>
                            <a:srgbClr val="000000"/>
                          </a:solidFill>
                          <a:effectLst/>
                          <a:latin typeface="+mn-lt"/>
                        </a:rPr>
                        <a:t>    Boston Medical Center</a:t>
                      </a: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r>
                        <a:rPr lang="en-US" sz="900" b="0" i="1" u="none" strike="noStrike" dirty="0">
                          <a:solidFill>
                            <a:srgbClr val="000000"/>
                          </a:solidFill>
                          <a:effectLst/>
                          <a:latin typeface="+mn-lt"/>
                        </a:rPr>
                        <a:t>    Athol Hospital</a:t>
                      </a:r>
                    </a:p>
                  </a:txBody>
                  <a:tcPr marL="8543" marR="8543" marT="8543" marB="0" anchor="ctr">
                    <a:lnL>
                      <a:noFill/>
                    </a:lnL>
                    <a:lnR>
                      <a:noFill/>
                    </a:lnR>
                    <a:lnT>
                      <a:noFill/>
                    </a:lnT>
                    <a:lnB>
                      <a:noFill/>
                    </a:lnB>
                  </a:tcPr>
                </a:tc>
                <a:tc gridSpan="2">
                  <a:txBody>
                    <a:bodyPr/>
                    <a:lstStyle/>
                    <a:p>
                      <a:pPr algn="l" fontAlgn="ctr"/>
                      <a:r>
                        <a:rPr lang="en-US" sz="900" b="0" i="1" u="none" strike="noStrike">
                          <a:solidFill>
                            <a:srgbClr val="000000"/>
                          </a:solidFill>
                          <a:effectLst/>
                          <a:latin typeface="+mn-lt"/>
                        </a:rPr>
                        <a:t>    Mercy Medical Center</a:t>
                      </a:r>
                    </a:p>
                  </a:txBody>
                  <a:tcPr marL="8543" marR="8543" marT="8543" marB="0" anchor="ctr">
                    <a:lnL>
                      <a:noFill/>
                    </a:lnL>
                    <a:lnR>
                      <a:noFill/>
                    </a:lnR>
                    <a:lnT>
                      <a:noFill/>
                    </a:lnT>
                    <a:lnB>
                      <a:noFill/>
                    </a:lnB>
                  </a:tcPr>
                </a:tc>
                <a:tc hMerge="1">
                  <a:txBody>
                    <a:bodyPr/>
                    <a:lstStyle/>
                    <a:p>
                      <a:endParaRPr lang="en-US"/>
                    </a:p>
                  </a:txBody>
                  <a:tcPr/>
                </a:tc>
              </a:tr>
              <a:tr h="170856">
                <a:tc>
                  <a:txBody>
                    <a:bodyPr/>
                    <a:lstStyle/>
                    <a:p>
                      <a:pPr algn="l" fontAlgn="ctr"/>
                      <a:r>
                        <a:rPr lang="en-US" sz="900" b="0" i="1" u="none" strike="noStrike" dirty="0">
                          <a:solidFill>
                            <a:srgbClr val="000000"/>
                          </a:solidFill>
                          <a:effectLst/>
                          <a:latin typeface="+mn-lt"/>
                        </a:rPr>
                        <a:t>    Brigham and Women's Hospital</a:t>
                      </a: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r>
                        <a:rPr lang="en-US" sz="900" b="0" i="1" u="none" strike="noStrike" dirty="0">
                          <a:solidFill>
                            <a:srgbClr val="000000"/>
                          </a:solidFill>
                          <a:effectLst/>
                          <a:latin typeface="+mn-lt"/>
                        </a:rPr>
                        <a:t>    Cape Cod Hospital</a:t>
                      </a:r>
                    </a:p>
                  </a:txBody>
                  <a:tcPr marL="8543" marR="8543" marT="8543" marB="0" anchor="ctr">
                    <a:lnL>
                      <a:noFill/>
                    </a:lnL>
                    <a:lnR>
                      <a:noFill/>
                    </a:lnR>
                    <a:lnT>
                      <a:noFill/>
                    </a:lnT>
                    <a:lnB>
                      <a:noFill/>
                    </a:lnB>
                  </a:tcPr>
                </a:tc>
                <a:tc gridSpan="2">
                  <a:txBody>
                    <a:bodyPr/>
                    <a:lstStyle/>
                    <a:p>
                      <a:pPr algn="l" fontAlgn="ctr"/>
                      <a:r>
                        <a:rPr lang="en-US" sz="900" b="0" i="1" u="none" strike="noStrike">
                          <a:solidFill>
                            <a:srgbClr val="000000"/>
                          </a:solidFill>
                          <a:effectLst/>
                          <a:latin typeface="+mn-lt"/>
                        </a:rPr>
                        <a:t>    Milford Regional Medical Center</a:t>
                      </a:r>
                    </a:p>
                  </a:txBody>
                  <a:tcPr marL="8543" marR="8543" marT="8543" marB="0" anchor="ctr">
                    <a:lnL>
                      <a:noFill/>
                    </a:lnL>
                    <a:lnR>
                      <a:noFill/>
                    </a:lnR>
                    <a:lnT>
                      <a:noFill/>
                    </a:lnT>
                    <a:lnB>
                      <a:noFill/>
                    </a:lnB>
                  </a:tcPr>
                </a:tc>
                <a:tc hMerge="1">
                  <a:txBody>
                    <a:bodyPr/>
                    <a:lstStyle/>
                    <a:p>
                      <a:endParaRPr lang="en-US"/>
                    </a:p>
                  </a:txBody>
                  <a:tcPr/>
                </a:tc>
              </a:tr>
              <a:tr h="170856">
                <a:tc>
                  <a:txBody>
                    <a:bodyPr/>
                    <a:lstStyle/>
                    <a:p>
                      <a:pPr algn="l" fontAlgn="ctr"/>
                      <a:r>
                        <a:rPr lang="en-US" sz="900" b="0" i="1" u="none" strike="noStrike" dirty="0">
                          <a:solidFill>
                            <a:srgbClr val="000000"/>
                          </a:solidFill>
                          <a:effectLst/>
                          <a:latin typeface="+mn-lt"/>
                        </a:rPr>
                        <a:t>    Massachusetts General Hospital</a:t>
                      </a:r>
                    </a:p>
                  </a:txBody>
                  <a:tcPr marL="8543" marR="8543" marT="8543" marB="0" anchor="ctr">
                    <a:lnL>
                      <a:noFill/>
                    </a:lnL>
                    <a:lnR>
                      <a:noFill/>
                    </a:lnR>
                    <a:lnT>
                      <a:noFill/>
                    </a:lnT>
                    <a:lnB>
                      <a:noFill/>
                    </a:lnB>
                  </a:tcPr>
                </a:tc>
                <a:tc>
                  <a:txBody>
                    <a:bodyPr/>
                    <a:lstStyle/>
                    <a:p>
                      <a:pPr algn="l" fontAlgn="ctr"/>
                      <a:endParaRPr lang="en-US" sz="900" b="0" i="1" u="none" strike="noStrike" dirty="0">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r>
                        <a:rPr lang="en-US" sz="900" b="0" i="1" u="none" strike="noStrike" dirty="0">
                          <a:solidFill>
                            <a:srgbClr val="000000"/>
                          </a:solidFill>
                          <a:effectLst/>
                          <a:latin typeface="+mn-lt"/>
                        </a:rPr>
                        <a:t>    Emerson Hospital</a:t>
                      </a:r>
                    </a:p>
                  </a:txBody>
                  <a:tcPr marL="8543" marR="8543" marT="8543" marB="0" anchor="ctr">
                    <a:lnL>
                      <a:noFill/>
                    </a:lnL>
                    <a:lnR>
                      <a:noFill/>
                    </a:lnR>
                    <a:lnT>
                      <a:noFill/>
                    </a:lnT>
                    <a:lnB>
                      <a:noFill/>
                    </a:lnB>
                  </a:tcPr>
                </a:tc>
                <a:tc gridSpan="2">
                  <a:txBody>
                    <a:bodyPr/>
                    <a:lstStyle/>
                    <a:p>
                      <a:pPr algn="l" fontAlgn="ctr"/>
                      <a:r>
                        <a:rPr lang="en-US" sz="900" b="0" i="1" u="none" strike="noStrike">
                          <a:solidFill>
                            <a:srgbClr val="000000"/>
                          </a:solidFill>
                          <a:effectLst/>
                          <a:latin typeface="+mn-lt"/>
                        </a:rPr>
                        <a:t>    Noble Hospital</a:t>
                      </a:r>
                    </a:p>
                  </a:txBody>
                  <a:tcPr marL="8543" marR="8543" marT="8543" marB="0" anchor="ctr">
                    <a:lnL>
                      <a:noFill/>
                    </a:lnL>
                    <a:lnR>
                      <a:noFill/>
                    </a:lnR>
                    <a:lnT>
                      <a:noFill/>
                    </a:lnT>
                    <a:lnB>
                      <a:noFill/>
                    </a:lnB>
                  </a:tcPr>
                </a:tc>
                <a:tc hMerge="1">
                  <a:txBody>
                    <a:bodyPr/>
                    <a:lstStyle/>
                    <a:p>
                      <a:endParaRPr lang="en-US"/>
                    </a:p>
                  </a:txBody>
                  <a:tcPr/>
                </a:tc>
              </a:tr>
              <a:tr h="254575">
                <a:tc>
                  <a:txBody>
                    <a:bodyPr/>
                    <a:lstStyle/>
                    <a:p>
                      <a:pPr algn="l" fontAlgn="ctr"/>
                      <a:r>
                        <a:rPr lang="en-US" sz="900" b="0" i="1" u="none" strike="noStrike" dirty="0">
                          <a:solidFill>
                            <a:srgbClr val="000000"/>
                          </a:solidFill>
                          <a:effectLst/>
                          <a:latin typeface="+mn-lt"/>
                        </a:rPr>
                        <a:t>    Tufts Medical Center</a:t>
                      </a:r>
                    </a:p>
                  </a:txBody>
                  <a:tcPr marL="8543" marR="8543" marT="8543" marB="0" anchor="ctr">
                    <a:lnL>
                      <a:noFill/>
                    </a:lnL>
                    <a:lnR>
                      <a:noFill/>
                    </a:lnR>
                    <a:lnT>
                      <a:noFill/>
                    </a:lnT>
                    <a:lnB>
                      <a:noFill/>
                    </a:lnB>
                  </a:tcPr>
                </a:tc>
                <a:tc>
                  <a:txBody>
                    <a:bodyPr/>
                    <a:lstStyle/>
                    <a:p>
                      <a:pPr algn="l" fontAlgn="ctr"/>
                      <a:endParaRPr lang="en-US" sz="900" b="0" i="1" u="none" strike="noStrike" dirty="0">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r>
                        <a:rPr lang="en-US" sz="900" b="0" i="1" u="none" strike="noStrike" dirty="0">
                          <a:solidFill>
                            <a:srgbClr val="000000"/>
                          </a:solidFill>
                          <a:effectLst/>
                          <a:latin typeface="+mn-lt"/>
                        </a:rPr>
                        <a:t>    Falmouth Hospital</a:t>
                      </a: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North Adams Regional Hospital (closed 2014)</a:t>
                      </a:r>
                    </a:p>
                  </a:txBody>
                  <a:tcPr marL="8543" marR="8543" marT="8543" marB="0" anchor="ctr">
                    <a:lnL>
                      <a:noFill/>
                    </a:lnL>
                    <a:lnR>
                      <a:noFill/>
                    </a:lnR>
                    <a:lnT>
                      <a:noFill/>
                    </a:lnT>
                    <a:lnB>
                      <a:noFill/>
                    </a:lnB>
                  </a:tcPr>
                </a:tc>
                <a:tc hMerge="1">
                  <a:txBody>
                    <a:bodyPr/>
                    <a:lstStyle/>
                    <a:p>
                      <a:endParaRPr lang="en-US"/>
                    </a:p>
                  </a:txBody>
                  <a:tcPr/>
                </a:tc>
              </a:tr>
              <a:tr h="170856">
                <a:tc>
                  <a:txBody>
                    <a:bodyPr/>
                    <a:lstStyle/>
                    <a:p>
                      <a:pPr algn="l" fontAlgn="ctr"/>
                      <a:r>
                        <a:rPr lang="en-US" sz="900" b="0" i="1" u="none" strike="noStrike" dirty="0">
                          <a:solidFill>
                            <a:srgbClr val="000000"/>
                          </a:solidFill>
                          <a:effectLst/>
                          <a:latin typeface="+mn-lt"/>
                        </a:rPr>
                        <a:t>    UMass Memorial Medical Center</a:t>
                      </a: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r>
                        <a:rPr lang="en-US" sz="900" b="0" i="1" u="none" strike="noStrike" dirty="0">
                          <a:solidFill>
                            <a:srgbClr val="000000"/>
                          </a:solidFill>
                          <a:effectLst/>
                          <a:latin typeface="+mn-lt"/>
                        </a:rPr>
                        <a:t>    Hallmark Health</a:t>
                      </a: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Signature Healthcare Brockton Hospital</a:t>
                      </a:r>
                    </a:p>
                  </a:txBody>
                  <a:tcPr marL="8543" marR="8543" marT="8543" marB="0" anchor="ctr">
                    <a:lnL>
                      <a:noFill/>
                    </a:lnL>
                    <a:lnR>
                      <a:noFill/>
                    </a:lnR>
                    <a:lnT>
                      <a:noFill/>
                    </a:lnT>
                    <a:lnB>
                      <a:noFill/>
                    </a:lnB>
                  </a:tcPr>
                </a:tc>
                <a:tc hMerge="1">
                  <a:txBody>
                    <a:bodyPr/>
                    <a:lstStyle/>
                    <a:p>
                      <a:endParaRPr lang="en-US"/>
                    </a:p>
                  </a:txBody>
                  <a:tcPr/>
                </a:tc>
              </a:tr>
              <a:tr h="170856">
                <a:tc>
                  <a:txBody>
                    <a:bodyPr/>
                    <a:lstStyle/>
                    <a:p>
                      <a:pPr algn="l" fontAlgn="ctr"/>
                      <a:r>
                        <a:rPr lang="en-US" sz="900" b="0" i="0" u="none" strike="noStrike" dirty="0">
                          <a:solidFill>
                            <a:srgbClr val="000000"/>
                          </a:solidFill>
                          <a:effectLst/>
                          <a:latin typeface="+mn-lt"/>
                        </a:rPr>
                        <a:t>Teaching Hospitals (9)</a:t>
                      </a:r>
                    </a:p>
                  </a:txBody>
                  <a:tcPr marL="8543" marR="8543" marT="8543" marB="0" anchor="ctr">
                    <a:lnL>
                      <a:noFill/>
                    </a:lnL>
                    <a:lnR>
                      <a:noFill/>
                    </a:lnR>
                    <a:lnT>
                      <a:noFill/>
                    </a:lnT>
                    <a:lnB>
                      <a:noFill/>
                    </a:lnB>
                    <a:solidFill>
                      <a:srgbClr val="D9D9D9"/>
                    </a:solidFill>
                  </a:tcPr>
                </a:tc>
                <a:tc>
                  <a:txBody>
                    <a:bodyPr/>
                    <a:lstStyle/>
                    <a:p>
                      <a:pPr algn="l" fontAlgn="ctr"/>
                      <a:endParaRPr lang="en-US" sz="900" b="0" i="1" u="none" strike="noStrike" dirty="0">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r>
                        <a:rPr lang="en-US" sz="900" b="0" i="1" u="none" strike="noStrike" dirty="0">
                          <a:solidFill>
                            <a:srgbClr val="000000"/>
                          </a:solidFill>
                          <a:effectLst/>
                          <a:latin typeface="+mn-lt"/>
                        </a:rPr>
                        <a:t>    Harrington Memorial Hospital</a:t>
                      </a: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a:t>
                      </a:r>
                      <a:r>
                        <a:rPr lang="en-US" sz="900" b="0" i="1" u="none" strike="noStrike" dirty="0" err="1">
                          <a:solidFill>
                            <a:srgbClr val="000000"/>
                          </a:solidFill>
                          <a:effectLst/>
                          <a:latin typeface="+mn-lt"/>
                        </a:rPr>
                        <a:t>Southcoast</a:t>
                      </a:r>
                      <a:r>
                        <a:rPr lang="en-US" sz="900" b="0" i="1" u="none" strike="noStrike" dirty="0">
                          <a:solidFill>
                            <a:srgbClr val="000000"/>
                          </a:solidFill>
                          <a:effectLst/>
                          <a:latin typeface="+mn-lt"/>
                        </a:rPr>
                        <a:t> Hospitals Group</a:t>
                      </a:r>
                    </a:p>
                  </a:txBody>
                  <a:tcPr marL="8543" marR="8543" marT="8543" marB="0" anchor="ctr">
                    <a:lnL>
                      <a:noFill/>
                    </a:lnL>
                    <a:lnR>
                      <a:noFill/>
                    </a:lnR>
                    <a:lnT>
                      <a:noFill/>
                    </a:lnT>
                    <a:lnB>
                      <a:noFill/>
                    </a:lnB>
                  </a:tcPr>
                </a:tc>
                <a:tc hMerge="1">
                  <a:txBody>
                    <a:bodyPr/>
                    <a:lstStyle/>
                    <a:p>
                      <a:endParaRPr lang="en-US"/>
                    </a:p>
                  </a:txBody>
                  <a:tcPr/>
                </a:tc>
              </a:tr>
              <a:tr h="170856">
                <a:tc>
                  <a:txBody>
                    <a:bodyPr/>
                    <a:lstStyle/>
                    <a:p>
                      <a:pPr algn="l" fontAlgn="ctr"/>
                      <a:r>
                        <a:rPr lang="en-US" sz="900" b="0" i="1" u="none" strike="noStrike" dirty="0">
                          <a:solidFill>
                            <a:srgbClr val="000000"/>
                          </a:solidFill>
                          <a:effectLst/>
                          <a:latin typeface="+mn-lt"/>
                        </a:rPr>
                        <a:t>    </a:t>
                      </a:r>
                      <a:r>
                        <a:rPr lang="en-US" sz="900" b="0" i="1" u="none" strike="noStrike" dirty="0" err="1">
                          <a:solidFill>
                            <a:srgbClr val="000000"/>
                          </a:solidFill>
                          <a:effectLst/>
                          <a:latin typeface="+mn-lt"/>
                        </a:rPr>
                        <a:t>Baystate</a:t>
                      </a:r>
                      <a:r>
                        <a:rPr lang="en-US" sz="900" b="0" i="1" u="none" strike="noStrike" dirty="0">
                          <a:solidFill>
                            <a:srgbClr val="000000"/>
                          </a:solidFill>
                          <a:effectLst/>
                          <a:latin typeface="+mn-lt"/>
                        </a:rPr>
                        <a:t> Medical Center</a:t>
                      </a:r>
                    </a:p>
                  </a:txBody>
                  <a:tcPr marL="8543" marR="8543" marT="8543" marB="0" anchor="ctr">
                    <a:lnL>
                      <a:noFill/>
                    </a:lnL>
                    <a:lnR>
                      <a:noFill/>
                    </a:lnR>
                    <a:lnT>
                      <a:noFill/>
                    </a:lnT>
                    <a:lnB>
                      <a:noFill/>
                    </a:lnB>
                  </a:tcPr>
                </a:tc>
                <a:tc>
                  <a:txBody>
                    <a:bodyPr/>
                    <a:lstStyle/>
                    <a:p>
                      <a:pPr algn="l" fontAlgn="ctr"/>
                      <a:endParaRPr lang="en-US" sz="900" b="0" i="1" u="none" strike="noStrike" dirty="0">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r>
                        <a:rPr lang="en-US" sz="900" b="0" i="1" u="none" strike="noStrike" dirty="0">
                          <a:solidFill>
                            <a:srgbClr val="000000"/>
                          </a:solidFill>
                          <a:effectLst/>
                          <a:latin typeface="+mn-lt"/>
                        </a:rPr>
                        <a:t>    Heywood Hospital</a:t>
                      </a: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South Shore Hospital</a:t>
                      </a:r>
                    </a:p>
                  </a:txBody>
                  <a:tcPr marL="8543" marR="8543" marT="8543" marB="0" anchor="ctr">
                    <a:lnL>
                      <a:noFill/>
                    </a:lnL>
                    <a:lnR>
                      <a:noFill/>
                    </a:lnR>
                    <a:lnT>
                      <a:noFill/>
                    </a:lnT>
                    <a:lnB>
                      <a:noFill/>
                    </a:lnB>
                  </a:tcPr>
                </a:tc>
                <a:tc hMerge="1">
                  <a:txBody>
                    <a:bodyPr/>
                    <a:lstStyle/>
                    <a:p>
                      <a:endParaRPr lang="en-US"/>
                    </a:p>
                  </a:txBody>
                  <a:tcPr/>
                </a:tc>
              </a:tr>
              <a:tr h="170856">
                <a:tc>
                  <a:txBody>
                    <a:bodyPr/>
                    <a:lstStyle/>
                    <a:p>
                      <a:pPr algn="l" fontAlgn="ctr"/>
                      <a:r>
                        <a:rPr lang="en-US" sz="900" b="0" i="1" u="none" strike="noStrike" dirty="0">
                          <a:solidFill>
                            <a:srgbClr val="000000"/>
                          </a:solidFill>
                          <a:effectLst/>
                          <a:latin typeface="+mn-lt"/>
                        </a:rPr>
                        <a:t>    Berkshire Medical Center</a:t>
                      </a: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r>
                        <a:rPr lang="en-US" sz="900" b="0" i="1" u="none" strike="noStrike" dirty="0">
                          <a:solidFill>
                            <a:srgbClr val="000000"/>
                          </a:solidFill>
                          <a:effectLst/>
                          <a:latin typeface="+mn-lt"/>
                        </a:rPr>
                        <a:t>    Holyoke Medical Center</a:t>
                      </a: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Sturdy Memorial Hospital</a:t>
                      </a:r>
                    </a:p>
                  </a:txBody>
                  <a:tcPr marL="8543" marR="8543" marT="8543" marB="0" anchor="ctr">
                    <a:lnL>
                      <a:noFill/>
                    </a:lnL>
                    <a:lnR>
                      <a:noFill/>
                    </a:lnR>
                    <a:lnT>
                      <a:noFill/>
                    </a:lnT>
                    <a:lnB>
                      <a:noFill/>
                    </a:lnB>
                  </a:tcPr>
                </a:tc>
                <a:tc hMerge="1">
                  <a:txBody>
                    <a:bodyPr/>
                    <a:lstStyle/>
                    <a:p>
                      <a:endParaRPr lang="en-US"/>
                    </a:p>
                  </a:txBody>
                  <a:tcPr/>
                </a:tc>
              </a:tr>
              <a:tr h="170856">
                <a:tc>
                  <a:txBody>
                    <a:bodyPr/>
                    <a:lstStyle/>
                    <a:p>
                      <a:pPr algn="l" fontAlgn="ctr"/>
                      <a:r>
                        <a:rPr lang="en-US" sz="900" b="0" i="1" u="none" strike="noStrike" dirty="0">
                          <a:solidFill>
                            <a:srgbClr val="000000"/>
                          </a:solidFill>
                          <a:effectLst/>
                          <a:latin typeface="+mn-lt"/>
                        </a:rPr>
                        <a:t>    Brigham and Women's Faulkner Hospital</a:t>
                      </a: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3">
                  <a:txBody>
                    <a:bodyPr/>
                    <a:lstStyle/>
                    <a:p>
                      <a:pPr algn="l" fontAlgn="ctr"/>
                      <a:r>
                        <a:rPr lang="en-US" sz="900" b="0" i="0" u="none" strike="noStrike" dirty="0">
                          <a:solidFill>
                            <a:srgbClr val="000000"/>
                          </a:solidFill>
                          <a:effectLst/>
                          <a:latin typeface="+mn-lt"/>
                        </a:rPr>
                        <a:t>Affiliated Community Hospitals (28)</a:t>
                      </a:r>
                    </a:p>
                  </a:txBody>
                  <a:tcPr marL="8543" marR="8543" marT="8543" marB="0" anchor="ctr">
                    <a:lnL>
                      <a:noFill/>
                    </a:lnL>
                    <a:lnR>
                      <a:noFill/>
                    </a:lnR>
                    <a:lnT>
                      <a:noFill/>
                    </a:lnT>
                    <a:lnB>
                      <a:noFill/>
                    </a:lnB>
                    <a:solidFill>
                      <a:srgbClr val="D9D9D9"/>
                    </a:solidFill>
                  </a:tcPr>
                </a:tc>
                <a:tc hMerge="1">
                  <a:txBody>
                    <a:bodyPr/>
                    <a:lstStyle/>
                    <a:p>
                      <a:endParaRPr lang="en-US"/>
                    </a:p>
                  </a:txBody>
                  <a:tcPr/>
                </a:tc>
                <a:tc hMerge="1">
                  <a:txBody>
                    <a:bodyPr/>
                    <a:lstStyle/>
                    <a:p>
                      <a:endParaRPr lang="en-US"/>
                    </a:p>
                  </a:txBody>
                  <a:tcPr/>
                </a:tc>
              </a:tr>
              <a:tr h="170856">
                <a:tc>
                  <a:txBody>
                    <a:bodyPr/>
                    <a:lstStyle/>
                    <a:p>
                      <a:pPr algn="l" fontAlgn="ctr"/>
                      <a:r>
                        <a:rPr lang="en-US" sz="900" b="0" i="1" u="none" strike="noStrike">
                          <a:solidFill>
                            <a:srgbClr val="000000"/>
                          </a:solidFill>
                          <a:effectLst/>
                          <a:latin typeface="+mn-lt"/>
                        </a:rPr>
                        <a:t>    Cambridge Health Alliance</a:t>
                      </a:r>
                    </a:p>
                  </a:txBody>
                  <a:tcPr marL="8543" marR="8543" marT="8543" marB="0" anchor="ctr">
                    <a:lnL>
                      <a:noFill/>
                    </a:lnL>
                    <a:lnR>
                      <a:noFill/>
                    </a:lnR>
                    <a:lnT>
                      <a:noFill/>
                    </a:lnT>
                    <a:lnB>
                      <a:noFill/>
                    </a:lnB>
                  </a:tcPr>
                </a:tc>
                <a:tc>
                  <a:txBody>
                    <a:bodyPr/>
                    <a:lstStyle/>
                    <a:p>
                      <a:pPr algn="l" fontAlgn="ctr"/>
                      <a:endParaRPr lang="en-US" sz="900" b="0" i="1" u="none" strike="noStrike" dirty="0">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a:t>
                      </a:r>
                      <a:r>
                        <a:rPr lang="en-US" sz="900" b="0" i="1" u="none" strike="noStrike" dirty="0" err="1">
                          <a:solidFill>
                            <a:srgbClr val="000000"/>
                          </a:solidFill>
                          <a:effectLst/>
                          <a:latin typeface="+mn-lt"/>
                        </a:rPr>
                        <a:t>Baystate</a:t>
                      </a:r>
                      <a:r>
                        <a:rPr lang="en-US" sz="900" b="0" i="1" u="none" strike="noStrike" dirty="0">
                          <a:solidFill>
                            <a:srgbClr val="000000"/>
                          </a:solidFill>
                          <a:effectLst/>
                          <a:latin typeface="+mn-lt"/>
                        </a:rPr>
                        <a:t> Franklin Medical Center</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Morton Hospital</a:t>
                      </a:r>
                    </a:p>
                  </a:txBody>
                  <a:tcPr marL="8543" marR="8543" marT="8543" marB="0" anchor="ctr">
                    <a:lnL>
                      <a:noFill/>
                    </a:lnL>
                    <a:lnR>
                      <a:noFill/>
                    </a:lnR>
                    <a:lnT>
                      <a:noFill/>
                    </a:lnT>
                    <a:lnB>
                      <a:noFill/>
                    </a:lnB>
                  </a:tcPr>
                </a:tc>
              </a:tr>
              <a:tr h="170856">
                <a:tc>
                  <a:txBody>
                    <a:bodyPr/>
                    <a:lstStyle/>
                    <a:p>
                      <a:pPr algn="l" fontAlgn="ctr"/>
                      <a:r>
                        <a:rPr lang="en-US" sz="900" b="0" i="1" u="none" strike="noStrike">
                          <a:solidFill>
                            <a:srgbClr val="000000"/>
                          </a:solidFill>
                          <a:effectLst/>
                          <a:latin typeface="+mn-lt"/>
                        </a:rPr>
                        <a:t>    Lahey Clinic</a:t>
                      </a:r>
                    </a:p>
                  </a:txBody>
                  <a:tcPr marL="8543" marR="8543" marT="8543" marB="0" anchor="ctr">
                    <a:lnL>
                      <a:noFill/>
                    </a:lnL>
                    <a:lnR>
                      <a:noFill/>
                    </a:lnR>
                    <a:lnT>
                      <a:noFill/>
                    </a:lnT>
                    <a:lnB>
                      <a:noFill/>
                    </a:lnB>
                  </a:tcPr>
                </a:tc>
                <a:tc>
                  <a:txBody>
                    <a:bodyPr/>
                    <a:lstStyle/>
                    <a:p>
                      <a:pPr algn="l" fontAlgn="ctr"/>
                      <a:endParaRPr lang="en-US" sz="900" b="0" i="1" u="none" strike="noStrike" dirty="0">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a:t>
                      </a:r>
                      <a:r>
                        <a:rPr lang="en-US" sz="900" b="0" i="1" u="none" strike="noStrike" dirty="0" err="1">
                          <a:solidFill>
                            <a:srgbClr val="000000"/>
                          </a:solidFill>
                          <a:effectLst/>
                          <a:latin typeface="+mn-lt"/>
                        </a:rPr>
                        <a:t>Baystate</a:t>
                      </a:r>
                      <a:r>
                        <a:rPr lang="en-US" sz="900" b="0" i="1" u="none" strike="noStrike" dirty="0">
                          <a:solidFill>
                            <a:srgbClr val="000000"/>
                          </a:solidFill>
                          <a:effectLst/>
                          <a:latin typeface="+mn-lt"/>
                        </a:rPr>
                        <a:t> Mary Lane Hospital</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Nantucket Cottage Hospital</a:t>
                      </a:r>
                    </a:p>
                  </a:txBody>
                  <a:tcPr marL="8543" marR="8543" marT="8543" marB="0" anchor="ctr">
                    <a:lnL>
                      <a:noFill/>
                    </a:lnL>
                    <a:lnR>
                      <a:noFill/>
                    </a:lnR>
                    <a:lnT>
                      <a:noFill/>
                    </a:lnT>
                    <a:lnB>
                      <a:noFill/>
                    </a:lnB>
                  </a:tcPr>
                </a:tc>
              </a:tr>
              <a:tr h="170856">
                <a:tc>
                  <a:txBody>
                    <a:bodyPr/>
                    <a:lstStyle/>
                    <a:p>
                      <a:pPr algn="l" fontAlgn="ctr"/>
                      <a:r>
                        <a:rPr lang="en-US" sz="900" b="0" i="1" u="none" strike="noStrike">
                          <a:solidFill>
                            <a:srgbClr val="000000"/>
                          </a:solidFill>
                          <a:effectLst/>
                          <a:latin typeface="+mn-lt"/>
                        </a:rPr>
                        <a:t>    Mount Auburn Hospital</a:t>
                      </a: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Beth Israel Deaconess Hospital - Milton</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a:t>
                      </a:r>
                      <a:r>
                        <a:rPr lang="en-US" sz="900" b="0" i="1" u="none" strike="noStrike" dirty="0" err="1">
                          <a:solidFill>
                            <a:srgbClr val="000000"/>
                          </a:solidFill>
                          <a:effectLst/>
                          <a:latin typeface="+mn-lt"/>
                        </a:rPr>
                        <a:t>Nashoba</a:t>
                      </a:r>
                      <a:r>
                        <a:rPr lang="en-US" sz="900" b="0" i="1" u="none" strike="noStrike" dirty="0">
                          <a:solidFill>
                            <a:srgbClr val="000000"/>
                          </a:solidFill>
                          <a:effectLst/>
                          <a:latin typeface="+mn-lt"/>
                        </a:rPr>
                        <a:t> Valley Medical Center</a:t>
                      </a:r>
                    </a:p>
                  </a:txBody>
                  <a:tcPr marL="8543" marR="8543" marT="8543" marB="0" anchor="ctr">
                    <a:lnL>
                      <a:noFill/>
                    </a:lnL>
                    <a:lnR>
                      <a:noFill/>
                    </a:lnR>
                    <a:lnT>
                      <a:noFill/>
                    </a:lnT>
                    <a:lnB>
                      <a:noFill/>
                    </a:lnB>
                  </a:tcPr>
                </a:tc>
              </a:tr>
              <a:tr h="170856">
                <a:tc>
                  <a:txBody>
                    <a:bodyPr/>
                    <a:lstStyle/>
                    <a:p>
                      <a:pPr algn="l" fontAlgn="ctr"/>
                      <a:r>
                        <a:rPr lang="en-US" sz="900" b="0" i="1" u="none" strike="noStrike" dirty="0">
                          <a:solidFill>
                            <a:srgbClr val="000000"/>
                          </a:solidFill>
                          <a:effectLst/>
                          <a:latin typeface="+mn-lt"/>
                        </a:rPr>
                        <a:t>    St. Vincent Hospital</a:t>
                      </a: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Beth Israel Deaconess Hospital - Needham</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Newton-Wellesley Hospital</a:t>
                      </a:r>
                    </a:p>
                  </a:txBody>
                  <a:tcPr marL="8543" marR="8543" marT="8543" marB="0" anchor="ctr">
                    <a:lnL>
                      <a:noFill/>
                    </a:lnL>
                    <a:lnR>
                      <a:noFill/>
                    </a:lnR>
                    <a:lnT>
                      <a:noFill/>
                    </a:lnT>
                    <a:lnB>
                      <a:noFill/>
                    </a:lnB>
                  </a:tcPr>
                </a:tc>
              </a:tr>
              <a:tr h="170856">
                <a:tc>
                  <a:txBody>
                    <a:bodyPr/>
                    <a:lstStyle/>
                    <a:p>
                      <a:pPr algn="l" fontAlgn="ctr"/>
                      <a:r>
                        <a:rPr lang="en-US" sz="900" b="0" i="1" u="none" strike="noStrike">
                          <a:solidFill>
                            <a:srgbClr val="000000"/>
                          </a:solidFill>
                          <a:effectLst/>
                          <a:latin typeface="+mn-lt"/>
                        </a:rPr>
                        <a:t>    Steward Carney Hospital</a:t>
                      </a: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Beth Israel Deaconess Hospital - Plymouth</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Northeast Hospital</a:t>
                      </a:r>
                    </a:p>
                  </a:txBody>
                  <a:tcPr marL="8543" marR="8543" marT="8543" marB="0" anchor="ctr">
                    <a:lnL>
                      <a:noFill/>
                    </a:lnL>
                    <a:lnR>
                      <a:noFill/>
                    </a:lnR>
                    <a:lnT>
                      <a:noFill/>
                    </a:lnT>
                    <a:lnB>
                      <a:noFill/>
                    </a:lnB>
                  </a:tcPr>
                </a:tc>
              </a:tr>
              <a:tr h="170856">
                <a:tc>
                  <a:txBody>
                    <a:bodyPr/>
                    <a:lstStyle/>
                    <a:p>
                      <a:pPr algn="l" fontAlgn="ctr"/>
                      <a:r>
                        <a:rPr lang="en-US" sz="900" b="0" i="1" u="none" strike="noStrike">
                          <a:solidFill>
                            <a:srgbClr val="000000"/>
                          </a:solidFill>
                          <a:effectLst/>
                          <a:latin typeface="+mn-lt"/>
                        </a:rPr>
                        <a:t>    Steward St. Elizabeth's Medical Center</a:t>
                      </a: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a:solidFill>
                            <a:srgbClr val="000000"/>
                          </a:solidFill>
                          <a:effectLst/>
                          <a:latin typeface="+mn-lt"/>
                        </a:rPr>
                        <a:t>    Clinton Hospital</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North Shore Medical Center</a:t>
                      </a:r>
                    </a:p>
                  </a:txBody>
                  <a:tcPr marL="8543" marR="8543" marT="8543" marB="0" anchor="ctr">
                    <a:lnL>
                      <a:noFill/>
                    </a:lnL>
                    <a:lnR>
                      <a:noFill/>
                    </a:lnR>
                    <a:lnT>
                      <a:noFill/>
                    </a:lnT>
                    <a:lnB>
                      <a:noFill/>
                    </a:lnB>
                  </a:tcPr>
                </a:tc>
              </a:tr>
              <a:tr h="170856">
                <a:tc>
                  <a:txBody>
                    <a:bodyPr/>
                    <a:lstStyle/>
                    <a:p>
                      <a:pPr algn="l" fontAlgn="ctr"/>
                      <a:endParaRPr lang="en-US" sz="900" b="0" i="0"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Cooley Dickinson Hospital</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Quincy Medical Center (closed 2014)</a:t>
                      </a:r>
                    </a:p>
                  </a:txBody>
                  <a:tcPr marL="8543" marR="8543" marT="8543" marB="0" anchor="ctr">
                    <a:lnL>
                      <a:noFill/>
                    </a:lnL>
                    <a:lnR>
                      <a:noFill/>
                    </a:lnR>
                    <a:lnT>
                      <a:noFill/>
                    </a:lnT>
                    <a:lnB>
                      <a:noFill/>
                    </a:lnB>
                  </a:tcPr>
                </a:tc>
              </a:tr>
              <a:tr h="170856">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a:solidFill>
                            <a:srgbClr val="000000"/>
                          </a:solidFill>
                          <a:effectLst/>
                          <a:latin typeface="+mn-lt"/>
                        </a:rPr>
                        <a:t>    Fairview Hospital</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Saints Medical Center</a:t>
                      </a:r>
                    </a:p>
                  </a:txBody>
                  <a:tcPr marL="8543" marR="8543" marT="8543" marB="0" anchor="ctr">
                    <a:lnL>
                      <a:noFill/>
                    </a:lnL>
                    <a:lnR>
                      <a:noFill/>
                    </a:lnR>
                    <a:lnT>
                      <a:noFill/>
                    </a:lnT>
                    <a:lnB>
                      <a:noFill/>
                    </a:lnB>
                  </a:tcPr>
                </a:tc>
              </a:tr>
              <a:tr h="170856">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a:solidFill>
                            <a:srgbClr val="000000"/>
                          </a:solidFill>
                          <a:effectLst/>
                          <a:latin typeface="+mn-lt"/>
                        </a:rPr>
                        <a:t>    HealthAlliance Hospital</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Steward Good Samaritan Medical Center</a:t>
                      </a:r>
                    </a:p>
                  </a:txBody>
                  <a:tcPr marL="8543" marR="8543" marT="8543" marB="0" anchor="ctr">
                    <a:lnL>
                      <a:noFill/>
                    </a:lnL>
                    <a:lnR>
                      <a:noFill/>
                    </a:lnR>
                    <a:lnT>
                      <a:noFill/>
                    </a:lnT>
                    <a:lnB>
                      <a:noFill/>
                    </a:lnB>
                  </a:tcPr>
                </a:tc>
              </a:tr>
              <a:tr h="170856">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a:solidFill>
                            <a:srgbClr val="000000"/>
                          </a:solidFill>
                          <a:effectLst/>
                          <a:latin typeface="+mn-lt"/>
                        </a:rPr>
                        <a:t>    Lowell General Hospital</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Steward Holy Family Hospital</a:t>
                      </a:r>
                    </a:p>
                  </a:txBody>
                  <a:tcPr marL="8543" marR="8543" marT="8543" marB="0" anchor="ctr">
                    <a:lnL>
                      <a:noFill/>
                    </a:lnL>
                    <a:lnR>
                      <a:noFill/>
                    </a:lnR>
                    <a:lnT>
                      <a:noFill/>
                    </a:lnT>
                    <a:lnB>
                      <a:noFill/>
                    </a:lnB>
                  </a:tcPr>
                </a:tc>
              </a:tr>
              <a:tr h="170856">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dirty="0">
                          <a:solidFill>
                            <a:srgbClr val="000000"/>
                          </a:solidFill>
                          <a:effectLst/>
                          <a:latin typeface="+mn-lt"/>
                        </a:rPr>
                        <a:t>    Marlborough Hospital</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Steward Norwood Hospital</a:t>
                      </a:r>
                    </a:p>
                  </a:txBody>
                  <a:tcPr marL="8543" marR="8543" marT="8543" marB="0" anchor="ctr">
                    <a:lnL>
                      <a:noFill/>
                    </a:lnL>
                    <a:lnR>
                      <a:noFill/>
                    </a:lnR>
                    <a:lnT>
                      <a:noFill/>
                    </a:lnT>
                    <a:lnB>
                      <a:noFill/>
                    </a:lnB>
                  </a:tcPr>
                </a:tc>
              </a:tr>
              <a:tr h="170856">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a:solidFill>
                            <a:srgbClr val="000000"/>
                          </a:solidFill>
                          <a:effectLst/>
                          <a:latin typeface="+mn-lt"/>
                        </a:rPr>
                        <a:t>    Martha's Vineyard Hospital</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Steward Saint Anne's Hospital</a:t>
                      </a:r>
                    </a:p>
                  </a:txBody>
                  <a:tcPr marL="8543" marR="8543" marT="8543" marB="0" anchor="ctr">
                    <a:lnL>
                      <a:noFill/>
                    </a:lnL>
                    <a:lnR>
                      <a:noFill/>
                    </a:lnR>
                    <a:lnT>
                      <a:noFill/>
                    </a:lnT>
                    <a:lnB>
                      <a:noFill/>
                    </a:lnB>
                  </a:tcPr>
                </a:tc>
              </a:tr>
              <a:tr h="170856">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a:txBody>
                    <a:bodyPr/>
                    <a:lstStyle/>
                    <a:p>
                      <a:pPr algn="l" fontAlgn="ctr"/>
                      <a:endParaRPr lang="en-US" sz="900" b="0" i="1" u="none" strike="noStrike">
                        <a:solidFill>
                          <a:srgbClr val="000000"/>
                        </a:solidFill>
                        <a:effectLst/>
                        <a:latin typeface="+mn-lt"/>
                      </a:endParaRPr>
                    </a:p>
                  </a:txBody>
                  <a:tcPr marL="8543" marR="8543" marT="8543" marB="0" anchor="ctr">
                    <a:lnL>
                      <a:noFill/>
                    </a:lnL>
                    <a:lnR>
                      <a:noFill/>
                    </a:lnR>
                    <a:lnT>
                      <a:noFill/>
                    </a:lnT>
                    <a:lnB>
                      <a:noFill/>
                    </a:lnB>
                  </a:tcPr>
                </a:tc>
                <a:tc gridSpan="2">
                  <a:txBody>
                    <a:bodyPr/>
                    <a:lstStyle/>
                    <a:p>
                      <a:pPr algn="l" fontAlgn="ctr"/>
                      <a:r>
                        <a:rPr lang="en-US" sz="900" b="0" i="1" u="none" strike="noStrike">
                          <a:solidFill>
                            <a:srgbClr val="000000"/>
                          </a:solidFill>
                          <a:effectLst/>
                          <a:latin typeface="+mn-lt"/>
                        </a:rPr>
                        <a:t>    Merrimack Valley Hospital</a:t>
                      </a:r>
                    </a:p>
                  </a:txBody>
                  <a:tcPr marL="8543" marR="8543" marT="8543" marB="0" anchor="ctr">
                    <a:lnL>
                      <a:noFill/>
                    </a:lnL>
                    <a:lnR>
                      <a:noFill/>
                    </a:lnR>
                    <a:lnT>
                      <a:noFill/>
                    </a:lnT>
                    <a:lnB>
                      <a:noFill/>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Winchester Hospital</a:t>
                      </a:r>
                    </a:p>
                  </a:txBody>
                  <a:tcPr marL="8543" marR="8543" marT="8543" marB="0" anchor="ctr">
                    <a:lnL>
                      <a:noFill/>
                    </a:lnL>
                    <a:lnR>
                      <a:noFill/>
                    </a:lnR>
                    <a:lnT>
                      <a:noFill/>
                    </a:lnT>
                    <a:lnB>
                      <a:noFill/>
                    </a:lnB>
                  </a:tcPr>
                </a:tc>
              </a:tr>
              <a:tr h="170856">
                <a:tc>
                  <a:txBody>
                    <a:bodyPr/>
                    <a:lstStyle/>
                    <a:p>
                      <a:pPr algn="l" fontAlgn="ctr"/>
                      <a:r>
                        <a:rPr lang="en-US" sz="900" b="0" i="1" u="none" strike="noStrike">
                          <a:solidFill>
                            <a:srgbClr val="000000"/>
                          </a:solidFill>
                          <a:effectLst/>
                          <a:latin typeface="+mn-lt"/>
                        </a:rPr>
                        <a:t> </a:t>
                      </a:r>
                    </a:p>
                  </a:txBody>
                  <a:tcPr marL="8543" marR="8543" marT="8543"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l" fontAlgn="ctr"/>
                      <a:r>
                        <a:rPr lang="en-US" sz="900" b="0" i="1" u="none" strike="noStrike">
                          <a:solidFill>
                            <a:srgbClr val="000000"/>
                          </a:solidFill>
                          <a:effectLst/>
                          <a:latin typeface="+mn-lt"/>
                        </a:rPr>
                        <a:t> </a:t>
                      </a:r>
                    </a:p>
                  </a:txBody>
                  <a:tcPr marL="8543" marR="8543" marT="8543" marB="0" anchor="ctr">
                    <a:lnL>
                      <a:noFill/>
                    </a:lnL>
                    <a:lnR>
                      <a:noFill/>
                    </a:lnR>
                    <a:lnT>
                      <a:noFill/>
                    </a:lnT>
                    <a:lnB w="6350" cap="flat" cmpd="sng" algn="ctr">
                      <a:solidFill>
                        <a:srgbClr val="808080"/>
                      </a:solidFill>
                      <a:prstDash val="solid"/>
                      <a:round/>
                      <a:headEnd type="none" w="med" len="med"/>
                      <a:tailEnd type="none" w="med" len="med"/>
                    </a:lnB>
                  </a:tcPr>
                </a:tc>
                <a:tc gridSpan="2">
                  <a:txBody>
                    <a:bodyPr/>
                    <a:lstStyle/>
                    <a:p>
                      <a:pPr algn="l" fontAlgn="ctr"/>
                      <a:r>
                        <a:rPr lang="en-US" sz="900" b="0" i="1" u="none" strike="noStrike">
                          <a:solidFill>
                            <a:srgbClr val="000000"/>
                          </a:solidFill>
                          <a:effectLst/>
                          <a:latin typeface="+mn-lt"/>
                        </a:rPr>
                        <a:t>    MetroWest Medical Center</a:t>
                      </a:r>
                    </a:p>
                  </a:txBody>
                  <a:tcPr marL="8543" marR="8543" marT="8543" marB="0" anchor="ctr">
                    <a:lnL>
                      <a:noFill/>
                    </a:lnL>
                    <a:lnR>
                      <a:noFill/>
                    </a:lnR>
                    <a:lnT>
                      <a:noFill/>
                    </a:lnT>
                    <a:lnB w="6350" cap="flat" cmpd="sng" algn="ctr">
                      <a:solidFill>
                        <a:srgbClr val="808080"/>
                      </a:solidFill>
                      <a:prstDash val="solid"/>
                      <a:round/>
                      <a:headEnd type="none" w="med" len="med"/>
                      <a:tailEnd type="none" w="med" len="med"/>
                    </a:lnB>
                  </a:tcPr>
                </a:tc>
                <a:tc hMerge="1">
                  <a:txBody>
                    <a:bodyPr/>
                    <a:lstStyle/>
                    <a:p>
                      <a:endParaRPr lang="en-US"/>
                    </a:p>
                  </a:txBody>
                  <a:tcPr/>
                </a:tc>
                <a:tc>
                  <a:txBody>
                    <a:bodyPr/>
                    <a:lstStyle/>
                    <a:p>
                      <a:pPr algn="l" fontAlgn="ctr"/>
                      <a:r>
                        <a:rPr lang="en-US" sz="900" b="0" i="1" u="none" strike="noStrike" dirty="0">
                          <a:solidFill>
                            <a:srgbClr val="000000"/>
                          </a:solidFill>
                          <a:effectLst/>
                          <a:latin typeface="+mn-lt"/>
                        </a:rPr>
                        <a:t>    Wing Memorial Hospital</a:t>
                      </a:r>
                    </a:p>
                  </a:txBody>
                  <a:tcPr marL="8543" marR="8543" marT="8543" marB="0" anchor="ctr">
                    <a:lnL>
                      <a:noFill/>
                    </a:lnL>
                    <a:lnR>
                      <a:noFill/>
                    </a:lnR>
                    <a:lnT>
                      <a:noFill/>
                    </a:lnT>
                    <a:lnB w="6350" cap="flat" cmpd="sng" algn="ctr">
                      <a:solidFill>
                        <a:srgbClr val="80808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64358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dirty="0"/>
          </a:p>
        </p:txBody>
      </p:sp>
      <p:sp>
        <p:nvSpPr>
          <p:cNvPr id="3" name="Title 2"/>
          <p:cNvSpPr>
            <a:spLocks noGrp="1"/>
          </p:cNvSpPr>
          <p:nvPr>
            <p:ph type="ctrTitle"/>
          </p:nvPr>
        </p:nvSpPr>
        <p:spPr/>
        <p:txBody>
          <a:bodyPr/>
          <a:lstStyle/>
          <a:p>
            <a:r>
              <a:rPr lang="en-US" dirty="0" smtClean="0"/>
              <a:t>Definitions: Broad Categories of Services </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926946127"/>
              </p:ext>
            </p:extLst>
          </p:nvPr>
        </p:nvGraphicFramePr>
        <p:xfrm>
          <a:off x="457200" y="1219200"/>
          <a:ext cx="8229600" cy="4806711"/>
        </p:xfrm>
        <a:graphic>
          <a:graphicData uri="http://schemas.openxmlformats.org/drawingml/2006/table">
            <a:tbl>
              <a:tblPr/>
              <a:tblGrid>
                <a:gridCol w="1645920"/>
                <a:gridCol w="115910"/>
                <a:gridCol w="2926970"/>
                <a:gridCol w="3540800"/>
              </a:tblGrid>
              <a:tr h="139092">
                <a:tc>
                  <a:txBody>
                    <a:bodyPr/>
                    <a:lstStyle/>
                    <a:p>
                      <a:pPr algn="ctr" fontAlgn="ctr"/>
                      <a:r>
                        <a:rPr lang="en-US" sz="1000" b="0" i="0" u="none" strike="noStrike" dirty="0">
                          <a:solidFill>
                            <a:srgbClr val="000000"/>
                          </a:solidFill>
                          <a:effectLst/>
                          <a:latin typeface="+mn-lt"/>
                        </a:rPr>
                        <a:t>Broad Categories of Services </a:t>
                      </a:r>
                    </a:p>
                  </a:txBody>
                  <a:tcPr marL="8693" marR="8693" marT="8693" marB="0" anchor="ctr">
                    <a:lnL>
                      <a:noFill/>
                    </a:lnL>
                    <a:lnR>
                      <a:noFill/>
                    </a:lnR>
                    <a:lnT>
                      <a:noFill/>
                    </a:lnT>
                    <a:lnB>
                      <a:noFill/>
                    </a:lnB>
                    <a:solidFill>
                      <a:srgbClr val="95B3D7"/>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gridSpan="2">
                  <a:txBody>
                    <a:bodyPr/>
                    <a:lstStyle/>
                    <a:p>
                      <a:pPr algn="ctr" fontAlgn="ctr"/>
                      <a:r>
                        <a:rPr lang="en-US" sz="1000" b="0" i="0" u="none" strike="noStrike">
                          <a:solidFill>
                            <a:srgbClr val="000000"/>
                          </a:solidFill>
                          <a:effectLst/>
                          <a:latin typeface="+mn-lt"/>
                        </a:rPr>
                        <a:t>Lewin Categories of Services</a:t>
                      </a:r>
                    </a:p>
                  </a:txBody>
                  <a:tcPr marL="8693" marR="8693" marT="8693" marB="0" anchor="ctr">
                    <a:lnL>
                      <a:noFill/>
                    </a:lnL>
                    <a:lnR>
                      <a:noFill/>
                    </a:lnR>
                    <a:lnT>
                      <a:noFill/>
                    </a:lnT>
                    <a:lnB>
                      <a:noFill/>
                    </a:lnB>
                    <a:solidFill>
                      <a:srgbClr val="95B3D7"/>
                    </a:solidFill>
                  </a:tcPr>
                </a:tc>
                <a:tc hMerge="1">
                  <a:txBody>
                    <a:bodyPr/>
                    <a:lstStyle/>
                    <a:p>
                      <a:endParaRPr lang="en-US"/>
                    </a:p>
                  </a:txBody>
                  <a:tcPr/>
                </a:tc>
              </a:tr>
              <a:tr h="139092">
                <a:tc>
                  <a:txBody>
                    <a:bodyPr/>
                    <a:lstStyle/>
                    <a:p>
                      <a:pPr algn="l" fontAlgn="b"/>
                      <a:r>
                        <a:rPr lang="en-US" sz="1000" b="0" i="0" u="none" strike="noStrike" dirty="0">
                          <a:solidFill>
                            <a:srgbClr val="000000"/>
                          </a:solidFill>
                          <a:effectLst/>
                          <a:latin typeface="+mn-lt"/>
                        </a:rPr>
                        <a:t>Inpatient</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mn-lt"/>
                        </a:rPr>
                        <a:t>Inpatient Maternity</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dirty="0">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Inpatient Medical/Surgical</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dirty="0">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Inpatient Psychiatry</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Outpatient</a:t>
                      </a: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Diagnostic Testing</a:t>
                      </a: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Outpatient Clinic</a:t>
                      </a:r>
                    </a:p>
                  </a:txBody>
                  <a:tcPr marL="78239" marR="8693" marT="8693" marB="0" anchor="b">
                    <a:lnL>
                      <a:noFill/>
                    </a:lnL>
                    <a:lnR>
                      <a:noFill/>
                    </a:lnR>
                    <a:lnT>
                      <a:noFill/>
                    </a:lnT>
                    <a:lnB>
                      <a:noFill/>
                    </a:lnB>
                  </a:tcPr>
                </a:tc>
              </a:tr>
              <a:tr h="139092">
                <a:tc>
                  <a:txBody>
                    <a:bodyPr/>
                    <a:lstStyle/>
                    <a:p>
                      <a:pPr algn="l" fontAlgn="b"/>
                      <a:endParaRPr lang="en-US" sz="1000" b="0" i="0" u="none" strike="noStrike" dirty="0">
                        <a:solidFill>
                          <a:srgbClr val="000000"/>
                        </a:solidFill>
                        <a:effectLst/>
                        <a:latin typeface="+mn-lt"/>
                      </a:endParaRP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Dialysis</a:t>
                      </a: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Outpatient ER</a:t>
                      </a:r>
                    </a:p>
                  </a:txBody>
                  <a:tcPr marL="78239" marR="8693" marT="8693" marB="0" anchor="b">
                    <a:lnL>
                      <a:noFill/>
                    </a:lnL>
                    <a:lnR>
                      <a:noFill/>
                    </a:lnR>
                    <a:lnT>
                      <a:noFill/>
                    </a:lnT>
                    <a:lnB>
                      <a:noFill/>
                    </a:lnB>
                  </a:tcPr>
                </a:tc>
              </a:tr>
              <a:tr h="139092">
                <a:tc>
                  <a:txBody>
                    <a:bodyPr/>
                    <a:lstStyle/>
                    <a:p>
                      <a:pPr algn="l" fontAlgn="b"/>
                      <a:endParaRPr lang="en-US" sz="1000" b="0" i="0" u="none" strike="noStrike" dirty="0">
                        <a:solidFill>
                          <a:srgbClr val="000000"/>
                        </a:solidFill>
                        <a:effectLst/>
                        <a:latin typeface="+mn-lt"/>
                      </a:endParaRP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Outpatient Ambulatory Surgery</a:t>
                      </a: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Outpatient Professional Surgery</a:t>
                      </a:r>
                    </a:p>
                  </a:txBody>
                  <a:tcPr marL="78239" marR="8693" marT="8693" marB="0" anchor="b">
                    <a:lnL>
                      <a:noFill/>
                    </a:lnL>
                    <a:lnR>
                      <a:noFill/>
                    </a:lnR>
                    <a:lnT>
                      <a:noFill/>
                    </a:lnT>
                    <a:lnB>
                      <a:noFill/>
                    </a:lnB>
                  </a:tcPr>
                </a:tc>
              </a:tr>
              <a:tr h="139092">
                <a:tc>
                  <a:txBody>
                    <a:bodyPr/>
                    <a:lstStyle/>
                    <a:p>
                      <a:pPr algn="l" fontAlgn="b"/>
                      <a:endParaRPr lang="en-US" sz="1000" b="0" i="0" u="none" strike="noStrike" dirty="0">
                        <a:solidFill>
                          <a:srgbClr val="000000"/>
                        </a:solidFill>
                        <a:effectLst/>
                        <a:latin typeface="+mn-lt"/>
                      </a:endParaRP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Outpatient Behavioral Health/Substance Abuse</a:t>
                      </a: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Outpatient Therapies</a:t>
                      </a:r>
                    </a:p>
                  </a:txBody>
                  <a:tcPr marL="78239" marR="8693" marT="8693" marB="0" anchor="b">
                    <a:lnL>
                      <a:noFill/>
                    </a:lnL>
                    <a:lnR>
                      <a:noFill/>
                    </a:lnR>
                    <a:lnT>
                      <a:noFill/>
                    </a:lnT>
                    <a:lnB>
                      <a:noFill/>
                    </a:lnB>
                  </a:tcPr>
                </a:tc>
              </a:tr>
              <a:tr h="139092">
                <a:tc>
                  <a:txBody>
                    <a:bodyPr/>
                    <a:lstStyle/>
                    <a:p>
                      <a:pPr algn="l" fontAlgn="b"/>
                      <a:r>
                        <a:rPr lang="en-US" sz="1000" b="0" i="0" u="none" strike="noStrike">
                          <a:solidFill>
                            <a:srgbClr val="000000"/>
                          </a:solidFill>
                          <a:effectLst/>
                          <a:latin typeface="+mn-lt"/>
                        </a:rPr>
                        <a:t>Professional</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Alternative Medicine</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Medical Supplies</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dirty="0">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Anesthesiology</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Non-Emergency Transportation</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dirty="0">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Behavioral Health</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Office Drugs</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dirty="0">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Case Management</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Office/Home Services</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dirty="0">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Delivery</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Oncology Treatment</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dirty="0">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Dental</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Opthalmology</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Diagnostics/Treatment</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Orthotics</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err="1">
                          <a:solidFill>
                            <a:srgbClr val="000000"/>
                          </a:solidFill>
                          <a:effectLst/>
                          <a:latin typeface="+mn-lt"/>
                        </a:rPr>
                        <a:t>DME</a:t>
                      </a:r>
                      <a:r>
                        <a:rPr lang="en-US" sz="1000" b="0" i="0" u="none" strike="noStrike" dirty="0">
                          <a:solidFill>
                            <a:srgbClr val="000000"/>
                          </a:solidFill>
                          <a:effectLst/>
                          <a:latin typeface="+mn-lt"/>
                        </a:rPr>
                        <a:t> Supplies</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Other Services</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Emergency Transportation</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Surgery</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Hearing</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Telehealth</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Home and Community Based Services/Waiver Services</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Therapies (occupational, speech, etc.)</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Injection/Infusion</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dirty="0">
                          <a:solidFill>
                            <a:srgbClr val="000000"/>
                          </a:solidFill>
                          <a:effectLst/>
                          <a:latin typeface="+mn-lt"/>
                        </a:rPr>
                        <a:t>Vision</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fr-FR" sz="1000" b="0" i="0" u="none" strike="noStrike" dirty="0" err="1">
                          <a:solidFill>
                            <a:srgbClr val="000000"/>
                          </a:solidFill>
                          <a:effectLst/>
                          <a:latin typeface="+mn-lt"/>
                        </a:rPr>
                        <a:t>Institutional</a:t>
                      </a:r>
                      <a:r>
                        <a:rPr lang="fr-FR" sz="1000" b="0" i="0" u="none" strike="noStrike" dirty="0">
                          <a:solidFill>
                            <a:srgbClr val="000000"/>
                          </a:solidFill>
                          <a:effectLst/>
                          <a:latin typeface="+mn-lt"/>
                        </a:rPr>
                        <a:t> Services (</a:t>
                      </a:r>
                      <a:r>
                        <a:rPr lang="fr-FR" sz="1000" b="0" i="0" u="none" strike="noStrike" dirty="0" err="1">
                          <a:solidFill>
                            <a:srgbClr val="000000"/>
                          </a:solidFill>
                          <a:effectLst/>
                          <a:latin typeface="+mn-lt"/>
                        </a:rPr>
                        <a:t>e,g</a:t>
                      </a:r>
                      <a:r>
                        <a:rPr lang="fr-FR" sz="1000" b="0" i="0" u="none" strike="noStrike" dirty="0">
                          <a:solidFill>
                            <a:srgbClr val="000000"/>
                          </a:solidFill>
                          <a:effectLst/>
                          <a:latin typeface="+mn-lt"/>
                        </a:rPr>
                        <a:t>, </a:t>
                      </a:r>
                      <a:r>
                        <a:rPr lang="fr-FR" sz="1000" b="0" i="0" u="none" strike="noStrike" dirty="0" err="1">
                          <a:solidFill>
                            <a:srgbClr val="000000"/>
                          </a:solidFill>
                          <a:effectLst/>
                          <a:latin typeface="+mn-lt"/>
                        </a:rPr>
                        <a:t>inpatient</a:t>
                      </a:r>
                      <a:r>
                        <a:rPr lang="fr-FR" sz="1000" b="0" i="0" u="none" strike="noStrike" dirty="0">
                          <a:solidFill>
                            <a:srgbClr val="000000"/>
                          </a:solidFill>
                          <a:effectLst/>
                          <a:latin typeface="+mn-lt"/>
                        </a:rPr>
                        <a:t> </a:t>
                      </a:r>
                      <a:r>
                        <a:rPr lang="fr-FR" sz="1000" b="0" i="0" u="none" strike="noStrike" dirty="0" err="1">
                          <a:solidFill>
                            <a:srgbClr val="000000"/>
                          </a:solidFill>
                          <a:effectLst/>
                          <a:latin typeface="+mn-lt"/>
                        </a:rPr>
                        <a:t>consult</a:t>
                      </a:r>
                      <a:r>
                        <a:rPr lang="fr-FR" sz="1000" b="0" i="0" u="none" strike="noStrike" dirty="0">
                          <a:solidFill>
                            <a:srgbClr val="000000"/>
                          </a:solidFill>
                          <a:effectLst/>
                          <a:latin typeface="+mn-lt"/>
                        </a:rPr>
                        <a:t>)</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dirty="0">
                          <a:solidFill>
                            <a:srgbClr val="000000"/>
                          </a:solidFill>
                          <a:effectLst/>
                          <a:latin typeface="+mn-lt"/>
                        </a:rPr>
                        <a:t> </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Lab/X-Ray</a:t>
                      </a: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dirty="0">
                          <a:solidFill>
                            <a:srgbClr val="000000"/>
                          </a:solidFill>
                          <a:effectLst/>
                          <a:latin typeface="+mn-lt"/>
                        </a:rPr>
                        <a:t>Lab/X-Ray</a:t>
                      </a:r>
                    </a:p>
                  </a:txBody>
                  <a:tcPr marL="78239" marR="8693" marT="869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78239" marR="8693" marT="8693" marB="0" anchor="b">
                    <a:lnL>
                      <a:noFill/>
                    </a:lnL>
                    <a:lnR>
                      <a:noFill/>
                    </a:lnR>
                    <a:lnT>
                      <a:noFill/>
                    </a:lnT>
                    <a:lnB>
                      <a:noFill/>
                    </a:lnB>
                  </a:tcPr>
                </a:tc>
              </a:tr>
              <a:tr h="139092">
                <a:tc>
                  <a:txBody>
                    <a:bodyPr/>
                    <a:lstStyle/>
                    <a:p>
                      <a:pPr algn="l" fontAlgn="b"/>
                      <a:endParaRPr lang="en-US" sz="1000" b="0" i="0" u="none" strike="noStrike">
                        <a:solidFill>
                          <a:srgbClr val="000000"/>
                        </a:solidFill>
                        <a:effectLst/>
                        <a:latin typeface="+mn-lt"/>
                      </a:endParaRP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mn-lt"/>
                        </a:rPr>
                        <a:t>Outpatient Lab</a:t>
                      </a:r>
                    </a:p>
                  </a:txBody>
                  <a:tcPr marL="78239" marR="8693" marT="869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78239" marR="8693" marT="8693" marB="0" anchor="b">
                    <a:lnL>
                      <a:noFill/>
                    </a:lnL>
                    <a:lnR>
                      <a:noFill/>
                    </a:lnR>
                    <a:lnT>
                      <a:noFill/>
                    </a:lnT>
                    <a:lnB>
                      <a:noFill/>
                    </a:lnB>
                  </a:tcPr>
                </a:tc>
              </a:tr>
              <a:tr h="139092">
                <a:tc>
                  <a:txBody>
                    <a:bodyPr/>
                    <a:lstStyle/>
                    <a:p>
                      <a:pPr algn="l" fontAlgn="b"/>
                      <a:endParaRPr lang="en-US" sz="1000" b="0" i="0" u="none" strike="noStrike">
                        <a:solidFill>
                          <a:srgbClr val="000000"/>
                        </a:solidFill>
                        <a:effectLst/>
                        <a:latin typeface="+mn-lt"/>
                      </a:endParaRPr>
                    </a:p>
                  </a:txBody>
                  <a:tcPr marL="78239" marR="8693" marT="8693" marB="0" anchor="b">
                    <a:lnL>
                      <a:noFill/>
                    </a:lnL>
                    <a:lnR>
                      <a:noFill/>
                    </a:lnR>
                    <a:lnT>
                      <a:noFill/>
                    </a:lnT>
                    <a:lnB>
                      <a:noFill/>
                    </a:lnB>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mn-lt"/>
                        </a:rPr>
                        <a:t>Outpatient X-Ray</a:t>
                      </a:r>
                    </a:p>
                  </a:txBody>
                  <a:tcPr marL="78239" marR="8693" marT="8693"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mn-lt"/>
                      </a:endParaRPr>
                    </a:p>
                  </a:txBody>
                  <a:tcPr marL="78239" marR="8693" marT="8693" marB="0" anchor="b">
                    <a:lnL>
                      <a:noFill/>
                    </a:lnL>
                    <a:lnR>
                      <a:noFill/>
                    </a:lnR>
                    <a:lnT>
                      <a:noFill/>
                    </a:lnT>
                    <a:lnB>
                      <a:noFill/>
                    </a:lnB>
                  </a:tcPr>
                </a:tc>
              </a:tr>
              <a:tr h="139092">
                <a:tc>
                  <a:txBody>
                    <a:bodyPr/>
                    <a:lstStyle/>
                    <a:p>
                      <a:pPr algn="l" fontAlgn="b"/>
                      <a:r>
                        <a:rPr lang="en-US" sz="1000" b="0" i="0" u="none" strike="noStrike">
                          <a:solidFill>
                            <a:srgbClr val="000000"/>
                          </a:solidFill>
                          <a:effectLst/>
                          <a:latin typeface="+mn-lt"/>
                        </a:rPr>
                        <a:t>Other Institutional</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mn-lt"/>
                        </a:rPr>
                        <a:t>Blood Products</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dirty="0">
                          <a:solidFill>
                            <a:srgbClr val="000000"/>
                          </a:solidFill>
                          <a:effectLst/>
                          <a:latin typeface="+mn-lt"/>
                        </a:rPr>
                        <a:t>Home Health Aide Services/Home and Community Based Services</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mn-lt"/>
                        </a:rPr>
                        <a:t>Crossover</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dirty="0">
                          <a:solidFill>
                            <a:srgbClr val="000000"/>
                          </a:solidFill>
                          <a:effectLst/>
                          <a:latin typeface="+mn-lt"/>
                        </a:rPr>
                        <a:t>Long-Term Care/Institutional</a:t>
                      </a:r>
                    </a:p>
                  </a:txBody>
                  <a:tcPr marL="78239" marR="8693" marT="8693" marB="0" anchor="b">
                    <a:lnL>
                      <a:noFill/>
                    </a:lnL>
                    <a:lnR>
                      <a:noFill/>
                    </a:lnR>
                    <a:lnT>
                      <a:noFill/>
                    </a:lnT>
                    <a:lnB>
                      <a:noFill/>
                    </a:lnB>
                    <a:solidFill>
                      <a:srgbClr val="F2F2F2"/>
                    </a:solidFill>
                  </a:tcPr>
                </a:tc>
              </a:tr>
              <a:tr h="139092">
                <a:tc>
                  <a:txBody>
                    <a:bodyPr/>
                    <a:lstStyle/>
                    <a:p>
                      <a:pPr algn="l" fontAlgn="b"/>
                      <a:r>
                        <a:rPr lang="en-US" sz="1000" b="0" i="0" u="none" strike="noStrike">
                          <a:solidFill>
                            <a:srgbClr val="000000"/>
                          </a:solidFill>
                          <a:effectLst/>
                          <a:latin typeface="+mn-lt"/>
                        </a:rPr>
                        <a:t> </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a:solidFill>
                            <a:srgbClr val="000000"/>
                          </a:solidFill>
                          <a:effectLst/>
                          <a:latin typeface="+mn-lt"/>
                        </a:rPr>
                        <a:t> </a:t>
                      </a:r>
                    </a:p>
                  </a:txBody>
                  <a:tcPr marL="8693" marR="8693" marT="8693" marB="0" anchor="b">
                    <a:lnL>
                      <a:noFill/>
                    </a:lnL>
                    <a:lnR>
                      <a:noFill/>
                    </a:lnR>
                    <a:lnT>
                      <a:noFill/>
                    </a:lnT>
                    <a:lnB>
                      <a:noFill/>
                    </a:lnB>
                    <a:solidFill>
                      <a:srgbClr val="FFFFFF"/>
                    </a:solidFill>
                  </a:tcPr>
                </a:tc>
                <a:tc>
                  <a:txBody>
                    <a:bodyPr/>
                    <a:lstStyle/>
                    <a:p>
                      <a:pPr algn="l" fontAlgn="b"/>
                      <a:r>
                        <a:rPr lang="en-US" sz="1000" b="0" i="0" u="none" strike="noStrike">
                          <a:solidFill>
                            <a:srgbClr val="000000"/>
                          </a:solidFill>
                          <a:effectLst/>
                          <a:latin typeface="+mn-lt"/>
                        </a:rPr>
                        <a:t>Drug/Supply</a:t>
                      </a:r>
                    </a:p>
                  </a:txBody>
                  <a:tcPr marL="78239" marR="8693" marT="8693" marB="0" anchor="b">
                    <a:lnL>
                      <a:noFill/>
                    </a:lnL>
                    <a:lnR>
                      <a:noFill/>
                    </a:lnR>
                    <a:lnT>
                      <a:noFill/>
                    </a:lnT>
                    <a:lnB>
                      <a:noFill/>
                    </a:lnB>
                    <a:solidFill>
                      <a:srgbClr val="F2F2F2"/>
                    </a:solidFill>
                  </a:tcPr>
                </a:tc>
                <a:tc>
                  <a:txBody>
                    <a:bodyPr/>
                    <a:lstStyle/>
                    <a:p>
                      <a:pPr algn="l" fontAlgn="b"/>
                      <a:r>
                        <a:rPr lang="en-US" sz="1000" b="0" i="0" u="none" strike="noStrike" dirty="0">
                          <a:solidFill>
                            <a:srgbClr val="000000"/>
                          </a:solidFill>
                          <a:effectLst/>
                          <a:latin typeface="+mn-lt"/>
                        </a:rPr>
                        <a:t>Other Institutional Claims</a:t>
                      </a:r>
                    </a:p>
                  </a:txBody>
                  <a:tcPr marL="78239" marR="8693" marT="8693" marB="0" anchor="b">
                    <a:lnL>
                      <a:noFill/>
                    </a:lnL>
                    <a:lnR>
                      <a:noFill/>
                    </a:lnR>
                    <a:lnT>
                      <a:noFill/>
                    </a:lnT>
                    <a:lnB>
                      <a:noFill/>
                    </a:lnB>
                    <a:solidFill>
                      <a:srgbClr val="F2F2F2"/>
                    </a:solidFill>
                  </a:tcPr>
                </a:tc>
              </a:tr>
            </a:tbl>
          </a:graphicData>
        </a:graphic>
      </p:graphicFrame>
    </p:spTree>
    <p:extLst>
      <p:ext uri="{BB962C8B-B14F-4D97-AF65-F5344CB8AC3E}">
        <p14:creationId xmlns:p14="http://schemas.microsoft.com/office/powerpoint/2010/main" val="39696750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Definitions: Category of Service Classification of Medical Claims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551245386"/>
              </p:ext>
            </p:extLst>
          </p:nvPr>
        </p:nvGraphicFramePr>
        <p:xfrm>
          <a:off x="1371600" y="1066800"/>
          <a:ext cx="6629401" cy="5350348"/>
        </p:xfrm>
        <a:graphic>
          <a:graphicData uri="http://schemas.openxmlformats.org/drawingml/2006/table">
            <a:tbl>
              <a:tblPr/>
              <a:tblGrid>
                <a:gridCol w="148811"/>
                <a:gridCol w="3174643"/>
                <a:gridCol w="131304"/>
                <a:gridCol w="3174643"/>
              </a:tblGrid>
              <a:tr h="119104">
                <a:tc>
                  <a:txBody>
                    <a:bodyPr/>
                    <a:lstStyle/>
                    <a:p>
                      <a:pPr algn="l" fontAlgn="b"/>
                      <a:endParaRPr lang="en-US" sz="700" b="0" i="0" u="none" strike="noStrike" dirty="0">
                        <a:solidFill>
                          <a:srgbClr val="000000"/>
                        </a:solidFill>
                        <a:effectLst/>
                        <a:latin typeface="Calibri"/>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Institutional Claims</a:t>
                      </a:r>
                    </a:p>
                  </a:txBody>
                  <a:tcPr marL="7444" marR="7444" marT="7444" marB="0" anchor="ctr">
                    <a:lnL>
                      <a:noFill/>
                    </a:lnL>
                    <a:lnR>
                      <a:noFill/>
                    </a:lnR>
                    <a:lnT>
                      <a:noFill/>
                    </a:lnT>
                    <a:lnB>
                      <a:noFill/>
                    </a:lnB>
                    <a:solidFill>
                      <a:srgbClr val="95B3D7"/>
                    </a:solidFill>
                  </a:tcPr>
                </a:tc>
                <a:tc>
                  <a:txBody>
                    <a:bodyPr/>
                    <a:lstStyle/>
                    <a:p>
                      <a:pPr algn="l" fontAlgn="b"/>
                      <a:endParaRPr lang="en-US" sz="900" b="0" i="0" u="none" strike="noStrike">
                        <a:solidFill>
                          <a:srgbClr val="000000"/>
                        </a:solidFill>
                        <a:effectLst/>
                        <a:latin typeface="+mn-l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Professional Claims</a:t>
                      </a:r>
                    </a:p>
                  </a:txBody>
                  <a:tcPr marL="7444" marR="7444" marT="7444" marB="0" anchor="ctr">
                    <a:lnL>
                      <a:noFill/>
                    </a:lnL>
                    <a:lnR>
                      <a:noFill/>
                    </a:lnR>
                    <a:lnT>
                      <a:noFill/>
                    </a:lnT>
                    <a:lnB>
                      <a:noFill/>
                    </a:lnB>
                    <a:solidFill>
                      <a:srgbClr val="95B3D7"/>
                    </a:solidFill>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Inpatient Services</a:t>
                      </a:r>
                    </a:p>
                  </a:txBody>
                  <a:tcPr marL="7444" marR="7444" marT="7444" marB="0" anchor="ctr">
                    <a:lnL>
                      <a:noFill/>
                    </a:lnL>
                    <a:lnR>
                      <a:noFill/>
                    </a:lnR>
                    <a:lnT>
                      <a:noFill/>
                    </a:lnT>
                    <a:lnB>
                      <a:noFill/>
                    </a:lnB>
                    <a:solidFill>
                      <a:srgbClr val="D9D9D9"/>
                    </a:solidFill>
                  </a:tcPr>
                </a:tc>
                <a:tc>
                  <a:txBody>
                    <a:bodyPr/>
                    <a:lstStyle/>
                    <a:p>
                      <a:pPr algn="l" fontAlgn="ctr"/>
                      <a:endParaRPr lang="en-US" sz="900" b="0" i="0" u="none" strike="noStrike">
                        <a:solidFill>
                          <a:srgbClr val="000000"/>
                        </a:solidFill>
                        <a:effectLst/>
                        <a:latin typeface="+mn-lt"/>
                      </a:endParaRPr>
                    </a:p>
                  </a:txBody>
                  <a:tcPr marL="7444"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Professional Services</a:t>
                      </a:r>
                    </a:p>
                  </a:txBody>
                  <a:tcPr marL="7444" marR="7444" marT="7444" marB="0" anchor="ctr">
                    <a:lnL>
                      <a:noFill/>
                    </a:lnL>
                    <a:lnR>
                      <a:noFill/>
                    </a:lnR>
                    <a:lnT>
                      <a:noFill/>
                    </a:lnT>
                    <a:lnB>
                      <a:noFill/>
                    </a:lnB>
                    <a:solidFill>
                      <a:srgbClr val="D9D9D9"/>
                    </a:solidFill>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Inpatient Maternity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Office/Home Visits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Inpatient Medical/Surgical Care</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Delivery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endParaRPr lang="en-US" sz="900" b="0" i="0" u="none" strike="noStrike" dirty="0">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Surgery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Inpatient Psychiatric Services</a:t>
                      </a:r>
                    </a:p>
                  </a:txBody>
                  <a:tcPr marL="7444" marR="7444" marT="7444" marB="0" anchor="ctr">
                    <a:lnL>
                      <a:noFill/>
                    </a:lnL>
                    <a:lnR>
                      <a:noFill/>
                    </a:lnR>
                    <a:lnT>
                      <a:noFill/>
                    </a:lnT>
                    <a:lnB>
                      <a:noFill/>
                    </a:lnB>
                    <a:solidFill>
                      <a:srgbClr val="D9D9D9"/>
                    </a:solidFill>
                  </a:tcPr>
                </a:tc>
                <a:tc>
                  <a:txBody>
                    <a:bodyPr/>
                    <a:lstStyle/>
                    <a:p>
                      <a:pPr algn="l" fontAlgn="ctr"/>
                      <a:endParaRPr lang="en-US" sz="900" b="0" i="0" u="none" strike="noStrike">
                        <a:solidFill>
                          <a:srgbClr val="000000"/>
                        </a:solidFill>
                        <a:effectLst/>
                        <a:latin typeface="+mn-lt"/>
                      </a:endParaRPr>
                    </a:p>
                  </a:txBody>
                  <a:tcPr marL="7444"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Oncology</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Inpatient Psychiatric</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Ophthalmology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endParaRPr lang="en-US" sz="900" b="0" i="0" u="none" strike="noStrike" dirty="0">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Anesthesiology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Long Term Care Services</a:t>
                      </a:r>
                    </a:p>
                  </a:txBody>
                  <a:tcPr marL="7444" marR="7444" marT="7444" marB="0" anchor="ctr">
                    <a:lnL>
                      <a:noFill/>
                    </a:lnL>
                    <a:lnR>
                      <a:noFill/>
                    </a:lnR>
                    <a:lnT>
                      <a:noFill/>
                    </a:lnT>
                    <a:lnB>
                      <a:noFill/>
                    </a:lnB>
                    <a:solidFill>
                      <a:srgbClr val="D9D9D9"/>
                    </a:solidFill>
                  </a:tcPr>
                </a:tc>
                <a:tc>
                  <a:txBody>
                    <a:bodyPr/>
                    <a:lstStyle/>
                    <a:p>
                      <a:pPr algn="l" fontAlgn="ctr"/>
                      <a:endParaRPr lang="en-US" sz="900" b="0" i="0" u="none" strike="noStrike">
                        <a:solidFill>
                          <a:srgbClr val="000000"/>
                        </a:solidFill>
                        <a:effectLst/>
                        <a:latin typeface="+mn-lt"/>
                      </a:endParaRPr>
                    </a:p>
                  </a:txBody>
                  <a:tcPr marL="7444"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Therapy</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Institutional Long Term Care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Alternative Medicine</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endParaRPr lang="en-US" sz="900" b="0" i="0" u="none" strike="noStrike" dirty="0">
                        <a:solidFill>
                          <a:srgbClr val="000000"/>
                        </a:solidFill>
                        <a:effectLst/>
                        <a:latin typeface="+mn-lt"/>
                      </a:endParaRPr>
                    </a:p>
                  </a:txBody>
                  <a:tcPr marL="7444"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7444"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Diagnostic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Institutional Outpatient Services </a:t>
                      </a:r>
                    </a:p>
                  </a:txBody>
                  <a:tcPr marL="7444" marR="7444" marT="7444" marB="0" anchor="ctr">
                    <a:lnL>
                      <a:noFill/>
                    </a:lnL>
                    <a:lnR>
                      <a:noFill/>
                    </a:lnR>
                    <a:lnT>
                      <a:noFill/>
                    </a:lnT>
                    <a:lnB>
                      <a:noFill/>
                    </a:lnB>
                    <a:solidFill>
                      <a:srgbClr val="D9D9D9"/>
                    </a:solidFill>
                  </a:tcPr>
                </a:tc>
                <a:tc>
                  <a:txBody>
                    <a:bodyPr/>
                    <a:lstStyle/>
                    <a:p>
                      <a:pPr algn="l" fontAlgn="ctr"/>
                      <a:endParaRPr lang="en-US" sz="900" b="0" i="0" u="none" strike="noStrike">
                        <a:solidFill>
                          <a:srgbClr val="000000"/>
                        </a:solidFill>
                        <a:effectLst/>
                        <a:latin typeface="+mn-lt"/>
                      </a:endParaRPr>
                    </a:p>
                  </a:txBody>
                  <a:tcPr marL="7444"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Vision</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Outpatient Ambulatory Surgery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Dental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Outpatient Dialysis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Hearing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Outpatient Clinic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Orthotics</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Outpatient Professional Surgery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200988"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Outpatient Diagnostic Testing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Behavioral Health Services</a:t>
                      </a:r>
                    </a:p>
                  </a:txBody>
                  <a:tcPr marL="7444" marR="7444" marT="7444" marB="0" anchor="ctr">
                    <a:lnL>
                      <a:noFill/>
                    </a:lnL>
                    <a:lnR>
                      <a:noFill/>
                    </a:lnR>
                    <a:lnT>
                      <a:noFill/>
                    </a:lnT>
                    <a:lnB>
                      <a:noFill/>
                    </a:lnB>
                    <a:solidFill>
                      <a:srgbClr val="D9D9D9"/>
                    </a:solidFill>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Outpatient Therapy </a:t>
                      </a:r>
                    </a:p>
                  </a:txBody>
                  <a:tcPr marL="66996" marR="7444" marT="7444" marB="0" anchor="ctr">
                    <a:lnL>
                      <a:noFill/>
                    </a:lnL>
                    <a:lnR>
                      <a:noFill/>
                    </a:lnR>
                    <a:lnT>
                      <a:noFill/>
                    </a:lnT>
                    <a:lnB>
                      <a:noFill/>
                    </a:lnB>
                  </a:tcPr>
                </a:tc>
                <a:tc>
                  <a:txBody>
                    <a:bodyPr/>
                    <a:lstStyle/>
                    <a:p>
                      <a:pPr algn="l" fontAlgn="ctr"/>
                      <a:endParaRPr lang="en-US" sz="900" b="0" i="0" u="none" strike="noStrike" dirty="0">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a:solidFill>
                            <a:srgbClr val="000000"/>
                          </a:solidFill>
                          <a:effectLst/>
                          <a:latin typeface="+mn-lt"/>
                        </a:rPr>
                        <a:t>Professional Behavioral Health</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Outpatient Behavioral Health </a:t>
                      </a:r>
                    </a:p>
                  </a:txBody>
                  <a:tcPr marL="66996" marR="7444" marT="7444" marB="0" anchor="ctr">
                    <a:lnL>
                      <a:noFill/>
                    </a:lnL>
                    <a:lnR>
                      <a:noFill/>
                    </a:lnR>
                    <a:lnT>
                      <a:noFill/>
                    </a:lnT>
                    <a:lnB>
                      <a:noFill/>
                    </a:lnB>
                  </a:tcPr>
                </a:tc>
                <a:tc>
                  <a:txBody>
                    <a:bodyPr/>
                    <a:lstStyle/>
                    <a:p>
                      <a:pPr algn="l" fontAlgn="ctr"/>
                      <a:endParaRPr lang="en-US" sz="900" b="0" i="0" u="none" strike="noStrike" dirty="0">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endParaRPr lang="en-US" sz="900" b="0" i="0" u="none" strike="noStrike" dirty="0">
                        <a:solidFill>
                          <a:srgbClr val="000000"/>
                        </a:solidFill>
                        <a:effectLst/>
                        <a:latin typeface="+mn-lt"/>
                      </a:endParaRPr>
                    </a:p>
                  </a:txBody>
                  <a:tcPr marL="200988"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Other Outpatient Services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Other Professional Services</a:t>
                      </a:r>
                    </a:p>
                  </a:txBody>
                  <a:tcPr marL="7444" marR="7444" marT="7444" marB="0" anchor="ctr">
                    <a:lnL>
                      <a:noFill/>
                    </a:lnL>
                    <a:lnR>
                      <a:noFill/>
                    </a:lnR>
                    <a:lnT>
                      <a:noFill/>
                    </a:lnT>
                    <a:lnB>
                      <a:noFill/>
                    </a:lnB>
                    <a:solidFill>
                      <a:srgbClr val="D9D9D9"/>
                    </a:solidFill>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Emergency Transportation</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Outpatient Emergency Room</a:t>
                      </a:r>
                    </a:p>
                  </a:txBody>
                  <a:tcPr marL="7444" marR="7444" marT="7444" marB="0" anchor="ctr">
                    <a:lnL>
                      <a:noFill/>
                    </a:lnL>
                    <a:lnR>
                      <a:noFill/>
                    </a:lnR>
                    <a:lnT>
                      <a:noFill/>
                    </a:lnT>
                    <a:lnB>
                      <a:noFill/>
                    </a:lnB>
                    <a:solidFill>
                      <a:srgbClr val="D9D9D9"/>
                    </a:solidFill>
                  </a:tcPr>
                </a:tc>
                <a:tc>
                  <a:txBody>
                    <a:bodyPr/>
                    <a:lstStyle/>
                    <a:p>
                      <a:pPr algn="l" fontAlgn="ctr"/>
                      <a:endParaRPr lang="en-US" sz="900" b="0" i="0" u="none" strike="noStrike">
                        <a:solidFill>
                          <a:srgbClr val="000000"/>
                        </a:solidFill>
                        <a:effectLst/>
                        <a:latin typeface="+mn-lt"/>
                      </a:endParaRPr>
                    </a:p>
                  </a:txBody>
                  <a:tcPr marL="7444"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Non-Emergency Transportation</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Emergency Room</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err="1">
                          <a:solidFill>
                            <a:srgbClr val="000000"/>
                          </a:solidFill>
                          <a:effectLst/>
                          <a:latin typeface="+mn-lt"/>
                        </a:rPr>
                        <a:t>DME</a:t>
                      </a:r>
                      <a:r>
                        <a:rPr lang="en-US" sz="900" b="0" i="0" u="none" strike="noStrike" dirty="0">
                          <a:solidFill>
                            <a:srgbClr val="000000"/>
                          </a:solidFill>
                          <a:effectLst/>
                          <a:latin typeface="+mn-lt"/>
                        </a:rPr>
                        <a:t> Supplies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Injections/Infusions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Lab/X-Ray</a:t>
                      </a:r>
                    </a:p>
                  </a:txBody>
                  <a:tcPr marL="7444" marR="7444" marT="7444" marB="0" anchor="ctr">
                    <a:lnL>
                      <a:noFill/>
                    </a:lnL>
                    <a:lnR>
                      <a:noFill/>
                    </a:lnR>
                    <a:lnT>
                      <a:noFill/>
                    </a:lnT>
                    <a:lnB>
                      <a:noFill/>
                    </a:lnB>
                    <a:solidFill>
                      <a:srgbClr val="D9D9D9"/>
                    </a:solidFill>
                  </a:tcPr>
                </a:tc>
                <a:tc>
                  <a:txBody>
                    <a:bodyPr/>
                    <a:lstStyle/>
                    <a:p>
                      <a:pPr algn="l" fontAlgn="ctr"/>
                      <a:endParaRPr lang="en-US" sz="900" b="0" i="0" u="none" strike="noStrike">
                        <a:solidFill>
                          <a:srgbClr val="000000"/>
                        </a:solidFill>
                        <a:effectLst/>
                        <a:latin typeface="+mn-lt"/>
                      </a:endParaRPr>
                    </a:p>
                  </a:txBody>
                  <a:tcPr marL="7444"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Office Drugs</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Outpatient X-Ray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Medical Supplies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Outpatient Laboratory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Case Management</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Professional Laboratory and X-Ray </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err="1">
                          <a:solidFill>
                            <a:srgbClr val="000000"/>
                          </a:solidFill>
                          <a:effectLst/>
                          <a:latin typeface="+mn-lt"/>
                        </a:rPr>
                        <a:t>Telehealth</a:t>
                      </a:r>
                      <a:endParaRPr lang="en-US" sz="900" b="0" i="0" u="none" strike="noStrike" dirty="0">
                        <a:solidFill>
                          <a:srgbClr val="000000"/>
                        </a:solidFill>
                        <a:effectLst/>
                        <a:latin typeface="+mn-lt"/>
                      </a:endParaRP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Other Professional </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Other Institutional Services</a:t>
                      </a:r>
                    </a:p>
                  </a:txBody>
                  <a:tcPr marL="7444" marR="7444" marT="7444" marB="0" anchor="ctr">
                    <a:lnL>
                      <a:noFill/>
                    </a:lnL>
                    <a:lnR>
                      <a:noFill/>
                    </a:lnR>
                    <a:lnT>
                      <a:noFill/>
                    </a:lnT>
                    <a:lnB>
                      <a:noFill/>
                    </a:lnB>
                    <a:solidFill>
                      <a:srgbClr val="D9D9D9"/>
                    </a:solidFill>
                  </a:tcPr>
                </a:tc>
                <a:tc>
                  <a:txBody>
                    <a:bodyPr/>
                    <a:lstStyle/>
                    <a:p>
                      <a:pPr algn="l" fontAlgn="ctr"/>
                      <a:endParaRPr lang="en-US" sz="900" b="0" i="0" u="none" strike="noStrike">
                        <a:solidFill>
                          <a:srgbClr val="000000"/>
                        </a:solidFill>
                        <a:effectLst/>
                        <a:latin typeface="+mn-lt"/>
                      </a:endParaRPr>
                    </a:p>
                  </a:txBody>
                  <a:tcPr marL="7444" marR="7444" marT="7444" marB="0" anchor="ctr">
                    <a:lnL>
                      <a:noFill/>
                    </a:lnL>
                    <a:lnR>
                      <a:noFill/>
                    </a:lnR>
                    <a:lnT>
                      <a:noFill/>
                    </a:lnT>
                    <a:lnB>
                      <a:noFill/>
                    </a:lnB>
                  </a:tcPr>
                </a:tc>
                <a:tc>
                  <a:txBody>
                    <a:bodyPr/>
                    <a:lstStyle/>
                    <a:p>
                      <a:pPr algn="l" fontAlgn="ctr"/>
                      <a:endParaRPr lang="en-US" sz="900" b="0" i="0" u="none" strike="noStrike" dirty="0">
                        <a:solidFill>
                          <a:srgbClr val="000000"/>
                        </a:solidFill>
                        <a:effectLst/>
                        <a:latin typeface="+mn-lt"/>
                      </a:endParaRPr>
                    </a:p>
                  </a:txBody>
                  <a:tcPr marL="200988"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Crossover</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Institutional Services</a:t>
                      </a:r>
                    </a:p>
                  </a:txBody>
                  <a:tcPr marL="7444" marR="7444" marT="7444" marB="0" anchor="ctr">
                    <a:lnL>
                      <a:noFill/>
                    </a:lnL>
                    <a:lnR>
                      <a:noFill/>
                    </a:lnR>
                    <a:lnT>
                      <a:noFill/>
                    </a:lnT>
                    <a:lnB>
                      <a:noFill/>
                    </a:lnB>
                    <a:solidFill>
                      <a:srgbClr val="D9D9D9"/>
                    </a:solidFill>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Drugs and Supplies</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Professional Institutional</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Blood Products</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endParaRPr lang="en-US" sz="900" b="0" i="0" u="none" strike="noStrike" dirty="0">
                        <a:solidFill>
                          <a:srgbClr val="000000"/>
                        </a:solidFill>
                        <a:effectLst/>
                        <a:latin typeface="+mn-lt"/>
                      </a:endParaRPr>
                    </a:p>
                  </a:txBody>
                  <a:tcPr marL="200988"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Home Care Services (if submitted as professional claim)</a:t>
                      </a:r>
                    </a:p>
                  </a:txBody>
                  <a:tcPr marL="7444" marR="7444" marT="7444" marB="0" anchor="ctr">
                    <a:lnL>
                      <a:noFill/>
                    </a:lnL>
                    <a:lnR>
                      <a:noFill/>
                    </a:lnR>
                    <a:lnT>
                      <a:noFill/>
                    </a:lnT>
                    <a:lnB>
                      <a:noFill/>
                    </a:lnB>
                    <a:solidFill>
                      <a:srgbClr val="D9D9D9"/>
                    </a:solidFill>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Home Care Services (if submitted as institutional claim)</a:t>
                      </a:r>
                    </a:p>
                  </a:txBody>
                  <a:tcPr marL="7444" marR="7444" marT="7444" marB="0" anchor="ctr">
                    <a:lnL>
                      <a:noFill/>
                    </a:lnL>
                    <a:lnR>
                      <a:noFill/>
                    </a:lnR>
                    <a:lnT>
                      <a:noFill/>
                    </a:lnT>
                    <a:lnB>
                      <a:noFill/>
                    </a:lnB>
                    <a:solidFill>
                      <a:srgbClr val="D9D9D9"/>
                    </a:solidFill>
                  </a:tcPr>
                </a:tc>
                <a:tc>
                  <a:txBody>
                    <a:bodyPr/>
                    <a:lstStyle/>
                    <a:p>
                      <a:pPr algn="l" fontAlgn="ctr"/>
                      <a:endParaRPr lang="en-US" sz="900" b="0" i="0" u="none" strike="noStrike">
                        <a:solidFill>
                          <a:srgbClr val="000000"/>
                        </a:solidFill>
                        <a:effectLst/>
                        <a:latin typeface="+mn-lt"/>
                      </a:endParaRPr>
                    </a:p>
                  </a:txBody>
                  <a:tcPr marL="7444"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Home Health Aide Services</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a:solidFill>
                            <a:srgbClr val="000000"/>
                          </a:solidFill>
                          <a:effectLst/>
                          <a:latin typeface="+mn-lt"/>
                        </a:rPr>
                        <a:t>Home Health Aide Services</a:t>
                      </a:r>
                    </a:p>
                  </a:txBody>
                  <a:tcPr marL="66996" marR="7444" marT="7444" marB="0" anchor="ctr">
                    <a:lnL>
                      <a:noFill/>
                    </a:lnL>
                    <a:lnR>
                      <a:noFill/>
                    </a:lnR>
                    <a:lnT>
                      <a:noFill/>
                    </a:lnT>
                    <a:lnB>
                      <a:noFill/>
                    </a:lnB>
                  </a:tcPr>
                </a:tc>
                <a:tc>
                  <a:txBody>
                    <a:bodyPr/>
                    <a:lstStyle/>
                    <a:p>
                      <a:pPr algn="l" fontAlgn="ctr"/>
                      <a:endParaRPr lang="en-US" sz="900" b="0" i="0" u="none" strike="noStrike">
                        <a:solidFill>
                          <a:srgbClr val="000000"/>
                        </a:solidFill>
                        <a:effectLst/>
                        <a:latin typeface="+mn-lt"/>
                      </a:endParaRPr>
                    </a:p>
                  </a:txBody>
                  <a:tcPr marL="66996" marR="7444" marT="7444" marB="0" anchor="ctr">
                    <a:lnL>
                      <a:noFill/>
                    </a:lnL>
                    <a:lnR>
                      <a:noFill/>
                    </a:lnR>
                    <a:lnT>
                      <a:noFill/>
                    </a:lnT>
                    <a:lnB>
                      <a:noFill/>
                    </a:lnB>
                  </a:tcPr>
                </a:tc>
                <a:tc>
                  <a:txBody>
                    <a:bodyPr/>
                    <a:lstStyle/>
                    <a:p>
                      <a:pPr algn="l" fontAlgn="ctr"/>
                      <a:r>
                        <a:rPr lang="en-US" sz="900" b="0" i="0" u="none" strike="noStrike" dirty="0">
                          <a:solidFill>
                            <a:srgbClr val="000000"/>
                          </a:solidFill>
                          <a:effectLst/>
                          <a:latin typeface="+mn-lt"/>
                        </a:rPr>
                        <a:t>Home and Community Based Services</a:t>
                      </a:r>
                    </a:p>
                  </a:txBody>
                  <a:tcPr marL="66996" marR="7444" marT="7444" marB="0" anchor="ctr">
                    <a:lnL>
                      <a:noFill/>
                    </a:lnL>
                    <a:lnR>
                      <a:noFill/>
                    </a:lnR>
                    <a:lnT>
                      <a:noFill/>
                    </a:lnT>
                    <a:lnB>
                      <a:noFill/>
                    </a:lnB>
                  </a:tcPr>
                </a:tc>
              </a:tr>
              <a:tr h="119104">
                <a:tc>
                  <a:txBody>
                    <a:bodyPr/>
                    <a:lstStyle/>
                    <a:p>
                      <a:pPr algn="l" fontAlgn="b"/>
                      <a:endParaRPr lang="en-US" sz="700" b="0" i="0" u="none" strike="noStrike">
                        <a:solidFill>
                          <a:srgbClr val="000000"/>
                        </a:solidFill>
                        <a:effectLst/>
                        <a:latin typeface="Calibri Light"/>
                      </a:endParaRPr>
                    </a:p>
                  </a:txBody>
                  <a:tcPr marL="7444" marR="7444" marT="7444" marB="0" anchor="b">
                    <a:lnL>
                      <a:noFill/>
                    </a:lnL>
                    <a:lnR>
                      <a:noFill/>
                    </a:lnR>
                    <a:lnT>
                      <a:noFill/>
                    </a:lnT>
                    <a:lnB>
                      <a:noFill/>
                    </a:lnB>
                  </a:tcPr>
                </a:tc>
                <a:tc>
                  <a:txBody>
                    <a:bodyPr/>
                    <a:lstStyle/>
                    <a:p>
                      <a:pPr algn="l" fontAlgn="ctr"/>
                      <a:r>
                        <a:rPr lang="en-US" sz="900" b="0" i="0" u="none" strike="noStrike" dirty="0">
                          <a:solidFill>
                            <a:srgbClr val="000000"/>
                          </a:solidFill>
                          <a:effectLst/>
                          <a:latin typeface="+mn-lt"/>
                        </a:rPr>
                        <a:t>Home and Community Based Services</a:t>
                      </a:r>
                    </a:p>
                  </a:txBody>
                  <a:tcPr marL="66996" marR="7444" marT="7444" marB="0" anchor="ctr">
                    <a:lnL>
                      <a:noFill/>
                    </a:lnL>
                    <a:lnR>
                      <a:noFill/>
                    </a:lnR>
                    <a:lnT>
                      <a:noFill/>
                    </a:lnT>
                    <a:lnB w="12700" cap="flat" cmpd="sng" algn="ctr">
                      <a:solidFill>
                        <a:schemeClr val="bg1">
                          <a:lumMod val="50000"/>
                        </a:schemeClr>
                      </a:solidFill>
                      <a:prstDash val="solid"/>
                      <a:round/>
                      <a:headEnd type="none" w="med" len="med"/>
                      <a:tailEnd type="none" w="med" len="med"/>
                    </a:lnB>
                  </a:tcPr>
                </a:tc>
                <a:tc gridSpan="2">
                  <a:txBody>
                    <a:bodyPr/>
                    <a:lstStyle/>
                    <a:p>
                      <a:pPr algn="l" fontAlgn="ctr"/>
                      <a:endParaRPr lang="en-US" sz="900" b="0" i="0" u="none" strike="noStrike" dirty="0">
                        <a:solidFill>
                          <a:srgbClr val="000000"/>
                        </a:solidFill>
                        <a:effectLst/>
                        <a:latin typeface="+mn-lt"/>
                      </a:endParaRPr>
                    </a:p>
                  </a:txBody>
                  <a:tcPr marL="66996" marR="7444" marT="7444" marB="0" anchor="ctr">
                    <a:lnL>
                      <a:noFill/>
                    </a:lnL>
                    <a:lnR w="12700" cap="flat" cmpd="sng" algn="ctr">
                      <a:noFill/>
                      <a:prstDash val="solid"/>
                      <a:round/>
                      <a:headEnd type="none" w="med" len="med"/>
                      <a:tailEnd type="none" w="med" len="med"/>
                    </a:lnR>
                    <a:lnT>
                      <a:noFill/>
                    </a:lnT>
                    <a:lnB w="12700" cap="flat" cmpd="sng" algn="ctr">
                      <a:solidFill>
                        <a:schemeClr val="bg1">
                          <a:lumMod val="50000"/>
                        </a:schemeClr>
                      </a:solidFill>
                      <a:prstDash val="solid"/>
                      <a:round/>
                      <a:headEnd type="none" w="med" len="med"/>
                      <a:tailEnd type="none" w="med" len="med"/>
                    </a:lnB>
                  </a:tcPr>
                </a:tc>
                <a:tc hMerge="1">
                  <a:txBody>
                    <a:bodyPr/>
                    <a:lstStyle/>
                    <a:p>
                      <a:pPr algn="l" fontAlgn="t"/>
                      <a:endParaRPr lang="en-US" sz="900" b="0" i="0" u="none" strike="noStrike" dirty="0">
                        <a:solidFill>
                          <a:srgbClr val="000000"/>
                        </a:solidFill>
                        <a:effectLst/>
                        <a:latin typeface="Calibri Light"/>
                      </a:endParaRPr>
                    </a:p>
                  </a:txBody>
                  <a:tcPr marL="7444" marR="7444" marT="7444" marB="0">
                    <a:lnL w="12700" cap="flat" cmpd="sng" algn="ctr">
                      <a:solidFill>
                        <a:schemeClr val="bg1">
                          <a:lumMod val="50000"/>
                        </a:schemeClr>
                      </a:solidFill>
                      <a:prstDash val="solid"/>
                      <a:round/>
                      <a:headEnd type="none" w="med" len="med"/>
                      <a:tailEnd type="none" w="med" len="med"/>
                    </a:lnL>
                    <a:lnR>
                      <a:noFill/>
                    </a:lnR>
                    <a:lnT>
                      <a:noFill/>
                    </a:lnT>
                    <a:lnB w="12700" cap="flat" cmpd="sng" algn="ctr">
                      <a:solidFill>
                        <a:schemeClr val="bg1">
                          <a:lumMod val="50000"/>
                        </a:schemeClr>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757973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Data Sources (1 of 2)</a:t>
            </a:r>
            <a:endParaRPr lang="en-US" dirty="0"/>
          </a:p>
        </p:txBody>
      </p:sp>
      <p:sp>
        <p:nvSpPr>
          <p:cNvPr id="4" name="Text Placeholder 3"/>
          <p:cNvSpPr>
            <a:spLocks noGrp="1"/>
          </p:cNvSpPr>
          <p:nvPr>
            <p:ph type="body" sz="quarter" idx="11"/>
          </p:nvPr>
        </p:nvSpPr>
        <p:spPr/>
        <p:txBody>
          <a:bodyPr/>
          <a:lstStyle/>
          <a:p>
            <a:endParaRPr lang="en-US"/>
          </a:p>
        </p:txBody>
      </p:sp>
      <p:graphicFrame>
        <p:nvGraphicFramePr>
          <p:cNvPr id="5" name="Table 4"/>
          <p:cNvGraphicFramePr>
            <a:graphicFrameLocks noGrp="1"/>
          </p:cNvGraphicFramePr>
          <p:nvPr>
            <p:extLst>
              <p:ext uri="{D42A27DB-BD31-4B8C-83A1-F6EECF244321}">
                <p14:modId xmlns:p14="http://schemas.microsoft.com/office/powerpoint/2010/main" val="3624655100"/>
              </p:ext>
            </p:extLst>
          </p:nvPr>
        </p:nvGraphicFramePr>
        <p:xfrm>
          <a:off x="457200" y="1066800"/>
          <a:ext cx="8229600" cy="5486400"/>
        </p:xfrm>
        <a:graphic>
          <a:graphicData uri="http://schemas.openxmlformats.org/drawingml/2006/table">
            <a:tbl>
              <a:tblPr firstRow="1" bandRow="1">
                <a:tableStyleId>{2D5ABB26-0587-4C30-8999-92F81FD0307C}</a:tableStyleId>
              </a:tblPr>
              <a:tblGrid>
                <a:gridCol w="2057400"/>
                <a:gridCol w="6172200"/>
              </a:tblGrid>
              <a:tr h="1461860">
                <a:tc>
                  <a:txBody>
                    <a:bodyPr/>
                    <a:lstStyle/>
                    <a:p>
                      <a:r>
                        <a:rPr lang="en-US" sz="1000" b="1" baseline="0" dirty="0" smtClean="0">
                          <a:solidFill>
                            <a:schemeClr val="accent6"/>
                          </a:solidFill>
                        </a:rPr>
                        <a:t>Emergency Department Database</a:t>
                      </a:r>
                      <a:endParaRPr lang="en-US" sz="1000" b="1" dirty="0">
                        <a:solidFill>
                          <a:schemeClr val="accent6"/>
                        </a:solidFill>
                      </a:endParaRPr>
                    </a:p>
                  </a:txBody>
                  <a:tcPr marL="182880" marR="18288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solidFill>
                  </a:tcPr>
                </a:tc>
                <a:tc>
                  <a:txBody>
                    <a:bodyPr/>
                    <a:lstStyle/>
                    <a:p>
                      <a:pPr marL="0" marR="0" indent="0" algn="l" defTabSz="914012" rtl="0" eaLnBrk="1" fontAlgn="auto" latinLnBrk="0" hangingPunct="1">
                        <a:lnSpc>
                          <a:spcPct val="100000"/>
                        </a:lnSpc>
                        <a:spcBef>
                          <a:spcPts val="0"/>
                        </a:spcBef>
                        <a:spcAft>
                          <a:spcPts val="0"/>
                        </a:spcAft>
                        <a:buClrTx/>
                        <a:buSzTx/>
                        <a:buFontTx/>
                        <a:buNone/>
                        <a:tabLst/>
                        <a:defRPr/>
                      </a:pPr>
                      <a:r>
                        <a:rPr lang="en-US" sz="1000" dirty="0" smtClean="0"/>
                        <a:t>Organization: Center for Health Information and Analysis, FY 2010-FY2012</a:t>
                      </a:r>
                    </a:p>
                    <a:p>
                      <a:pPr algn="l"/>
                      <a:endParaRPr lang="en-US" sz="1000" b="0" i="0" u="none" strike="noStrike" baseline="0" dirty="0" smtClean="0">
                        <a:latin typeface="TimesNewRomanPSMT"/>
                      </a:endParaRPr>
                    </a:p>
                    <a:p>
                      <a:pPr algn="l"/>
                      <a:r>
                        <a:rPr lang="en-US" sz="1000" b="0" i="0" u="none" strike="noStrike" baseline="0" dirty="0" smtClean="0">
                          <a:latin typeface="TimesNewRomanPSMT"/>
                        </a:rPr>
                        <a:t>The data for this report include all emergency department visits, including Satellite Emergency Facility visits, by patients whose visits resulted in neither an outpatient observation stay nor an inpatient admission at the reporting facility. These data provide visit level information for patients who present at the ED and who are discharged as outpatients within 24 hours. The study utilizes data from all Massachusetts residents who visited an acute hospital Emergency Department site from the fiscal year 2010 to the fiscal year </a:t>
                      </a:r>
                      <a:r>
                        <a:rPr lang="en-US" sz="1000" kern="1200" dirty="0" smtClean="0">
                          <a:solidFill>
                            <a:schemeClr val="tx1"/>
                          </a:solidFill>
                          <a:latin typeface="+mn-lt"/>
                          <a:ea typeface="+mn-ea"/>
                          <a:cs typeface="+mn-cs"/>
                        </a:rPr>
                        <a:t>2012</a:t>
                      </a:r>
                      <a:r>
                        <a:rPr lang="en-US" sz="1000" b="0" i="0" u="none" strike="noStrike" baseline="0" dirty="0" smtClean="0">
                          <a:latin typeface="TimesNewRomanPSMT"/>
                        </a:rPr>
                        <a:t>. The study population includes patients who presented at the ED and were discharged as outpatient within 24 hours between October 1, 2009 and September 30, 2012. This data is submitted by hospitals to The Center for Health Information and Analysis. The unit of analysis is the emergency department visit rather the patient; therefore, multiple ED visits per patient are counted individually. The ED data contain information on patient characteristics (age, race/ethnicity, and gender), the hospital that provided the services, charges, procedures and diagnoses. Patients’ income, educational status, or other socioeconomic information were not available in the dataset.</a:t>
                      </a:r>
                      <a:endParaRPr lang="en-US" sz="1000" dirty="0"/>
                    </a:p>
                  </a:txBody>
                  <a:tcPr anchor="ctr">
                    <a:lnL w="76200"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solidFill>
                      <a:schemeClr val="bg1">
                        <a:lumMod val="95000"/>
                      </a:schemeClr>
                    </a:solidFill>
                  </a:tcPr>
                </a:tc>
              </a:tr>
              <a:tr h="1461860">
                <a:tc>
                  <a:txBody>
                    <a:bodyPr/>
                    <a:lstStyle/>
                    <a:p>
                      <a:pPr algn="l"/>
                      <a:r>
                        <a:rPr lang="en-US" sz="1000" b="1" kern="1200" dirty="0" smtClean="0">
                          <a:solidFill>
                            <a:schemeClr val="accent6"/>
                          </a:solidFill>
                          <a:effectLst/>
                          <a:latin typeface="+mn-lt"/>
                          <a:ea typeface="+mn-ea"/>
                          <a:cs typeface="+mn-cs"/>
                        </a:rPr>
                        <a:t>Massachusetts</a:t>
                      </a:r>
                      <a:r>
                        <a:rPr lang="en-US" sz="1000" b="1" kern="1200" baseline="0" dirty="0" smtClean="0">
                          <a:solidFill>
                            <a:schemeClr val="accent6"/>
                          </a:solidFill>
                          <a:effectLst/>
                          <a:latin typeface="+mn-lt"/>
                          <a:ea typeface="+mn-ea"/>
                          <a:cs typeface="+mn-cs"/>
                        </a:rPr>
                        <a:t> </a:t>
                      </a:r>
                    </a:p>
                    <a:p>
                      <a:pPr algn="l"/>
                      <a:r>
                        <a:rPr lang="en-US" sz="1000" b="1" baseline="0" dirty="0" smtClean="0">
                          <a:solidFill>
                            <a:schemeClr val="accent6"/>
                          </a:solidFill>
                        </a:rPr>
                        <a:t>All Payer </a:t>
                      </a:r>
                      <a:r>
                        <a:rPr lang="en-US" sz="1000" b="1" kern="1200" dirty="0" smtClean="0">
                          <a:solidFill>
                            <a:schemeClr val="accent6"/>
                          </a:solidFill>
                          <a:effectLst/>
                          <a:latin typeface="+mn-lt"/>
                          <a:ea typeface="+mn-ea"/>
                          <a:cs typeface="+mn-cs"/>
                        </a:rPr>
                        <a:t>Claims</a:t>
                      </a:r>
                      <a:r>
                        <a:rPr lang="en-US" sz="1000" b="1" baseline="0" dirty="0" smtClean="0">
                          <a:solidFill>
                            <a:schemeClr val="accent6"/>
                          </a:solidFill>
                        </a:rPr>
                        <a:t> Database </a:t>
                      </a:r>
                    </a:p>
                    <a:p>
                      <a:pPr algn="l"/>
                      <a:r>
                        <a:rPr lang="en-US" sz="1000" b="1" baseline="0" dirty="0" smtClean="0">
                          <a:solidFill>
                            <a:schemeClr val="accent6"/>
                          </a:solidFill>
                        </a:rPr>
                        <a:t>(MA </a:t>
                      </a:r>
                      <a:r>
                        <a:rPr lang="en-US" sz="1000" b="1" baseline="0" dirty="0" err="1" smtClean="0">
                          <a:solidFill>
                            <a:schemeClr val="accent6"/>
                          </a:solidFill>
                        </a:rPr>
                        <a:t>APCD</a:t>
                      </a:r>
                      <a:r>
                        <a:rPr lang="en-US" sz="1000" b="1" baseline="0" dirty="0" smtClean="0">
                          <a:solidFill>
                            <a:schemeClr val="accent6"/>
                          </a:solidFill>
                        </a:rPr>
                        <a:t>)</a:t>
                      </a:r>
                      <a:endParaRPr lang="en-US" sz="1000" b="1" dirty="0">
                        <a:solidFill>
                          <a:schemeClr val="accent6"/>
                        </a:solidFill>
                      </a:endParaRPr>
                    </a:p>
                  </a:txBody>
                  <a:tcPr marL="182880" marR="18288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solidFill>
                  </a:tcPr>
                </a:tc>
                <a:tc>
                  <a:txBody>
                    <a:bodyPr/>
                    <a:lstStyle/>
                    <a:p>
                      <a:r>
                        <a:rPr lang="en-US" sz="1000" dirty="0" smtClean="0"/>
                        <a:t>Center for Health Information and Analysis, 2009-2012</a:t>
                      </a:r>
                    </a:p>
                    <a:p>
                      <a:endParaRPr lang="en-US" sz="1000" dirty="0" smtClean="0"/>
                    </a:p>
                    <a:p>
                      <a:r>
                        <a:rPr lang="en-US" sz="1000" dirty="0" smtClean="0"/>
                        <a:t>The Massachusetts All-Payer Claims Database (</a:t>
                      </a:r>
                      <a:r>
                        <a:rPr lang="en-US" sz="1000" dirty="0" err="1" smtClean="0"/>
                        <a:t>APCD</a:t>
                      </a:r>
                      <a:r>
                        <a:rPr lang="en-US" sz="1000" dirty="0" smtClean="0"/>
                        <a:t>) contains medical, pharmacy, and dental claims from all payers that insure Massachusetts residents, as well as information about member, insurance product, and provider characteristics. It does not include payments that occur outside of the claims system, such as supplemental payments related to quality incentives or alternative payment methods, nor does it include self-pay spending that consumers incur outside of their insurance coverage.</a:t>
                      </a:r>
                    </a:p>
                    <a:p>
                      <a:endParaRPr lang="en-US" sz="1000" dirty="0" smtClean="0"/>
                    </a:p>
                    <a:p>
                      <a:r>
                        <a:rPr lang="en-US" sz="1000" dirty="0" smtClean="0"/>
                        <a:t>For this</a:t>
                      </a:r>
                      <a:r>
                        <a:rPr lang="en-US" sz="1000" baseline="0" dirty="0" smtClean="0"/>
                        <a:t> </a:t>
                      </a:r>
                      <a:r>
                        <a:rPr lang="en-US" sz="1000" dirty="0" smtClean="0"/>
                        <a:t>cost trends report, we used a sample that consists of claims for the state’s Medicare Fee-For-Service and three largest commercial payers – Blue Cross Blue Shield of Massachusetts (</a:t>
                      </a:r>
                      <a:r>
                        <a:rPr lang="en-US" sz="1000" dirty="0" err="1" smtClean="0"/>
                        <a:t>BCBS</a:t>
                      </a:r>
                      <a:r>
                        <a:rPr lang="en-US" sz="1000" dirty="0" smtClean="0"/>
                        <a:t>), Harvard Pilgrim Health Care (</a:t>
                      </a:r>
                      <a:r>
                        <a:rPr lang="en-US" sz="1000" dirty="0" err="1" smtClean="0"/>
                        <a:t>HPHC</a:t>
                      </a:r>
                      <a:r>
                        <a:rPr lang="en-US" sz="1000" dirty="0" smtClean="0"/>
                        <a:t>), and Tufts Health Plan (</a:t>
                      </a:r>
                      <a:r>
                        <a:rPr lang="en-US" sz="1000" dirty="0" err="1" smtClean="0"/>
                        <a:t>THP</a:t>
                      </a:r>
                      <a:r>
                        <a:rPr lang="en-US" sz="1000" dirty="0" smtClean="0"/>
                        <a:t>) – who represent 80 percent of the commercial market. Medicare claims analyses do not include expenditures by Medicare Advantage plans. Our analyses incorporated claims-based medical expenditures for Medicare and commercial payers, but not pharmacy spending, payments made outside the claims system, or </a:t>
                      </a:r>
                      <a:r>
                        <a:rPr lang="en-US" sz="1000" dirty="0" err="1" smtClean="0"/>
                        <a:t>MassHealth</a:t>
                      </a:r>
                      <a:r>
                        <a:rPr lang="en-US" sz="1000" dirty="0" smtClean="0"/>
                        <a:t> spending. </a:t>
                      </a:r>
                      <a:endParaRPr lang="en-US" sz="1000" dirty="0"/>
                    </a:p>
                  </a:txBody>
                  <a:tcPr anchor="ctr">
                    <a:lnL w="76200" cap="flat" cmpd="sng" algn="ctr">
                      <a:solidFill>
                        <a:schemeClr val="bg1"/>
                      </a:solidFill>
                      <a:prstDash val="solid"/>
                      <a:round/>
                      <a:headEnd type="none" w="med" len="med"/>
                      <a:tailEnd type="none" w="med" len="med"/>
                    </a:lnL>
                    <a:noFill/>
                  </a:tcPr>
                </a:tc>
              </a:tr>
              <a:tr h="1036320">
                <a:tc>
                  <a:txBody>
                    <a:bodyPr/>
                    <a:lstStyle/>
                    <a:p>
                      <a:r>
                        <a:rPr lang="en-US" sz="1000" b="1" baseline="0" dirty="0" smtClean="0">
                          <a:solidFill>
                            <a:schemeClr val="accent6"/>
                          </a:solidFill>
                        </a:rPr>
                        <a:t>Massachusetts Health Data Consortium Inpatient Discharge Database</a:t>
                      </a:r>
                      <a:endParaRPr lang="en-US" sz="1000" b="1" dirty="0">
                        <a:solidFill>
                          <a:schemeClr val="accent6"/>
                        </a:solidFill>
                      </a:endParaRPr>
                    </a:p>
                  </a:txBody>
                  <a:tcPr marL="182880" marR="18288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solidFill>
                  </a:tcPr>
                </a:tc>
                <a:tc>
                  <a:txBody>
                    <a:bodyPr/>
                    <a:lstStyle/>
                    <a:p>
                      <a:pPr algn="l"/>
                      <a:r>
                        <a:rPr lang="en-US" sz="1000" dirty="0" smtClean="0"/>
                        <a:t>Organization: Massachusetts Health Data Consortium, 2009-2012</a:t>
                      </a:r>
                    </a:p>
                    <a:p>
                      <a:pPr algn="l"/>
                      <a:endParaRPr lang="en-US" sz="1000" dirty="0" smtClean="0"/>
                    </a:p>
                    <a:p>
                      <a:pPr algn="l"/>
                      <a:r>
                        <a:rPr lang="en-US" sz="1000" dirty="0" smtClean="0"/>
                        <a:t>The Inpatient Discharge Database contains the most typical information about a discharge, such as the patient's age, sex, diagnoses, procedures, location of care, type of admission, and </a:t>
                      </a:r>
                      <a:r>
                        <a:rPr lang="en-US" sz="1000" dirty="0" err="1" smtClean="0"/>
                        <a:t>DRG</a:t>
                      </a:r>
                      <a:r>
                        <a:rPr lang="en-US" sz="1000" dirty="0" smtClean="0"/>
                        <a:t> groups. Additionally, the database contains a number of lookup tables for data elements such as hospitals, payers, and ICD9 Codes. </a:t>
                      </a:r>
                      <a:endParaRPr lang="en-US" sz="1000" dirty="0"/>
                    </a:p>
                  </a:txBody>
                  <a:tcPr anchor="ctr">
                    <a:lnL w="76200" cap="flat" cmpd="sng" algn="ctr">
                      <a:solidFill>
                        <a:schemeClr val="bg1"/>
                      </a:solidFill>
                      <a:prstDash val="solid"/>
                      <a:round/>
                      <a:headEnd type="none" w="med" len="med"/>
                      <a:tailEnd type="none" w="med" len="med"/>
                    </a:lnL>
                    <a:solidFill>
                      <a:schemeClr val="bg1">
                        <a:lumMod val="95000"/>
                      </a:schemeClr>
                    </a:solidFill>
                  </a:tcPr>
                </a:tc>
              </a:tr>
            </a:tbl>
          </a:graphicData>
        </a:graphic>
      </p:graphicFrame>
    </p:spTree>
    <p:extLst>
      <p:ext uri="{BB962C8B-B14F-4D97-AF65-F5344CB8AC3E}">
        <p14:creationId xmlns:p14="http://schemas.microsoft.com/office/powerpoint/2010/main" val="2311346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Data Sources (2 of 2)</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56580500"/>
              </p:ext>
            </p:extLst>
          </p:nvPr>
        </p:nvGraphicFramePr>
        <p:xfrm>
          <a:off x="457200" y="1066800"/>
          <a:ext cx="8229600" cy="5349240"/>
        </p:xfrm>
        <a:graphic>
          <a:graphicData uri="http://schemas.openxmlformats.org/drawingml/2006/table">
            <a:tbl>
              <a:tblPr firstRow="1" bandRow="1">
                <a:tableStyleId>{2D5ABB26-0587-4C30-8999-92F81FD0307C}</a:tableStyleId>
              </a:tblPr>
              <a:tblGrid>
                <a:gridCol w="2057400"/>
                <a:gridCol w="6172200"/>
              </a:tblGrid>
              <a:tr h="1461860">
                <a:tc>
                  <a:txBody>
                    <a:bodyPr/>
                    <a:lstStyle/>
                    <a:p>
                      <a:r>
                        <a:rPr lang="en-US" sz="1000" b="1" dirty="0" smtClean="0">
                          <a:solidFill>
                            <a:schemeClr val="accent6"/>
                          </a:solidFill>
                        </a:rPr>
                        <a:t>Medicaid</a:t>
                      </a:r>
                      <a:r>
                        <a:rPr lang="en-US" sz="1000" b="1" baseline="0" dirty="0" smtClean="0">
                          <a:solidFill>
                            <a:schemeClr val="accent6"/>
                          </a:solidFill>
                        </a:rPr>
                        <a:t> Statistical Information System</a:t>
                      </a:r>
                      <a:endParaRPr lang="en-US" sz="1000" b="1" dirty="0">
                        <a:solidFill>
                          <a:schemeClr val="accent6"/>
                        </a:solidFill>
                      </a:endParaRPr>
                    </a:p>
                  </a:txBody>
                  <a:tcPr marL="182880" marR="18288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solidFill>
                  </a:tcPr>
                </a:tc>
                <a:tc>
                  <a:txBody>
                    <a:bodyPr/>
                    <a:lstStyle/>
                    <a:p>
                      <a:r>
                        <a:rPr lang="en-US" sz="1000" dirty="0" smtClean="0"/>
                        <a:t>Organization: Centers for Medicare &amp; Medicaid Services, 2010</a:t>
                      </a:r>
                    </a:p>
                    <a:p>
                      <a:endParaRPr lang="en-US" sz="1000" dirty="0" smtClean="0"/>
                    </a:p>
                    <a:p>
                      <a:r>
                        <a:rPr lang="en-US" sz="1000" dirty="0" smtClean="0"/>
                        <a:t>The data include one file which contains eligibility and demographic characteristics for each person enrolled in Medicaid at any time during the quarter, and four separate files of claims adjudicated for payment during the quarter for long-term care services, drugs, inpatient hospital stays and all other types of services.  The state-submitted data include over 65 million eligibility records and over 3 billion claims records per year. For purposes of this report, </a:t>
                      </a:r>
                      <a:r>
                        <a:rPr lang="en-US" sz="1000" dirty="0" err="1" smtClean="0"/>
                        <a:t>MSIS</a:t>
                      </a:r>
                      <a:r>
                        <a:rPr lang="en-US" sz="1000" dirty="0" smtClean="0"/>
                        <a:t> data was used to calculate </a:t>
                      </a:r>
                      <a:r>
                        <a:rPr lang="en-US" sz="1000" dirty="0" err="1" smtClean="0"/>
                        <a:t>MassHealth</a:t>
                      </a:r>
                      <a:r>
                        <a:rPr lang="en-US" sz="1000" dirty="0" smtClean="0"/>
                        <a:t> spending and enrollment trends by service category and eligibility group. 2010 </a:t>
                      </a:r>
                      <a:r>
                        <a:rPr lang="en-US" sz="1000" dirty="0" err="1" smtClean="0"/>
                        <a:t>MSIS</a:t>
                      </a:r>
                      <a:r>
                        <a:rPr lang="en-US" sz="1000" dirty="0" smtClean="0"/>
                        <a:t> data does not include all data for all </a:t>
                      </a:r>
                      <a:r>
                        <a:rPr lang="en-US" sz="1000" dirty="0" err="1" smtClean="0"/>
                        <a:t>MassHealth</a:t>
                      </a:r>
                      <a:r>
                        <a:rPr lang="en-US" sz="1000" dirty="0" smtClean="0"/>
                        <a:t> covered populations.</a:t>
                      </a:r>
                    </a:p>
                  </a:txBody>
                  <a:tcPr anchor="ctr">
                    <a:lnL w="76200" cap="flat" cmpd="sng" algn="ctr">
                      <a:solidFill>
                        <a:schemeClr val="bg1"/>
                      </a:solidFill>
                      <a:prstDash val="solid"/>
                      <a:round/>
                      <a:headEnd type="none" w="med" len="med"/>
                      <a:tailEnd type="none" w="med" len="med"/>
                    </a:lnL>
                    <a:solidFill>
                      <a:schemeClr val="bg1">
                        <a:lumMod val="95000"/>
                      </a:schemeClr>
                    </a:solidFill>
                  </a:tcPr>
                </a:tc>
              </a:tr>
              <a:tr h="1461860">
                <a:tc>
                  <a:txBody>
                    <a:bodyPr/>
                    <a:lstStyle/>
                    <a:p>
                      <a:r>
                        <a:rPr lang="x-none" sz="1000" b="1" kern="1200" smtClean="0">
                          <a:solidFill>
                            <a:schemeClr val="accent6"/>
                          </a:solidFill>
                          <a:effectLst/>
                          <a:latin typeface="+mn-lt"/>
                          <a:ea typeface="+mn-ea"/>
                          <a:cs typeface="+mn-cs"/>
                        </a:rPr>
                        <a:t>National Health Expenditures Accounts</a:t>
                      </a:r>
                      <a:endParaRPr lang="en-US" sz="1000" b="1" kern="1200" dirty="0" smtClean="0">
                        <a:solidFill>
                          <a:schemeClr val="accent6"/>
                        </a:solidFill>
                        <a:effectLst/>
                        <a:latin typeface="+mn-lt"/>
                        <a:ea typeface="+mn-ea"/>
                        <a:cs typeface="+mn-cs"/>
                      </a:endParaRPr>
                    </a:p>
                    <a:p>
                      <a:pPr marL="0" marR="0" indent="0" algn="l" defTabSz="914012" rtl="0" eaLnBrk="1" fontAlgn="auto" latinLnBrk="0" hangingPunct="1">
                        <a:lnSpc>
                          <a:spcPct val="100000"/>
                        </a:lnSpc>
                        <a:spcBef>
                          <a:spcPts val="0"/>
                        </a:spcBef>
                        <a:spcAft>
                          <a:spcPts val="0"/>
                        </a:spcAft>
                        <a:buClrTx/>
                        <a:buSzTx/>
                        <a:buFontTx/>
                        <a:buNone/>
                        <a:tabLst/>
                        <a:defRPr/>
                      </a:pPr>
                      <a:endParaRPr lang="en-US" sz="1000" b="1" kern="1200" dirty="0" smtClean="0">
                        <a:solidFill>
                          <a:schemeClr val="accent6"/>
                        </a:solidFill>
                        <a:effectLst/>
                        <a:latin typeface="+mn-lt"/>
                        <a:ea typeface="+mn-ea"/>
                        <a:cs typeface="+mn-cs"/>
                      </a:endParaRPr>
                    </a:p>
                  </a:txBody>
                  <a:tcPr marL="182880" marR="18288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solidFill>
                  </a:tcPr>
                </a:tc>
                <a:tc>
                  <a:txBody>
                    <a:bodyPr/>
                    <a:lstStyle/>
                    <a:p>
                      <a:pPr marL="0" marR="0" indent="0" algn="l" defTabSz="914012" rtl="0" eaLnBrk="1" fontAlgn="auto" latinLnBrk="0" hangingPunct="1">
                        <a:lnSpc>
                          <a:spcPct val="100000"/>
                        </a:lnSpc>
                        <a:spcBef>
                          <a:spcPts val="0"/>
                        </a:spcBef>
                        <a:spcAft>
                          <a:spcPts val="0"/>
                        </a:spcAft>
                        <a:buClrTx/>
                        <a:buSzTx/>
                        <a:buFontTx/>
                        <a:buNone/>
                        <a:tabLst/>
                        <a:defRPr/>
                      </a:pPr>
                      <a:r>
                        <a:rPr lang="en-US" sz="1000" kern="1200" dirty="0" smtClean="0">
                          <a:solidFill>
                            <a:schemeClr val="tx1"/>
                          </a:solidFill>
                          <a:effectLst/>
                          <a:latin typeface="+mn-lt"/>
                          <a:ea typeface="+mn-ea"/>
                          <a:cs typeface="+mn-cs"/>
                        </a:rPr>
                        <a:t>Organization: Centers for Medicare &amp; Medicaid Services</a:t>
                      </a:r>
                    </a:p>
                    <a:p>
                      <a:endParaRPr lang="en-US" sz="1000" kern="120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The National Health Expenditures Accounts aims to quantify the complete set of health expenditures in the U.S. in a comprehensive, multidimensional, and consistent way. Health spending is measured in a comprehensive yet mutually exclusive structure to allow accounting for the full set of spending. The data presented in this report as health expenditures are from the "Personal Health Care, Goods and Services" category, which includes spending for all medical goods and services that are rendered and used during the process of treating conditions and diseases for specific people. Additional spending to support the health care industry, such as cost of administration for the insurance industry, public health activity, investment in research, structures and equipment, is not included in this figure at the state-level. The data are available by state of residence as well as aggregated nationally, which allows each state to compare its spending to other states and to the national average. The sources CMS uses to build this dataset include the American Hospital Association, Census Bureau's Economic Census, and the Census Bureau's Service Annual Survey. </a:t>
                      </a:r>
                      <a:endParaRPr lang="en-US" sz="1000" dirty="0"/>
                    </a:p>
                  </a:txBody>
                  <a:tcPr marT="91440">
                    <a:lnL w="76200" cap="flat" cmpd="sng" algn="ctr">
                      <a:solidFill>
                        <a:schemeClr val="bg1"/>
                      </a:solidFill>
                      <a:prstDash val="solid"/>
                      <a:round/>
                      <a:headEnd type="none" w="med" len="med"/>
                      <a:tailEnd type="none" w="med" len="med"/>
                    </a:lnL>
                    <a:noFill/>
                  </a:tcPr>
                </a:tc>
              </a:tr>
              <a:tr h="811074">
                <a:tc>
                  <a:txBody>
                    <a:bodyPr/>
                    <a:lstStyle/>
                    <a:p>
                      <a:r>
                        <a:rPr lang="en-US" sz="1000" b="1" kern="1200" dirty="0" smtClean="0">
                          <a:solidFill>
                            <a:schemeClr val="accent6"/>
                          </a:solidFill>
                          <a:effectLst/>
                          <a:latin typeface="+mn-lt"/>
                          <a:ea typeface="+mn-ea"/>
                          <a:cs typeface="+mn-cs"/>
                        </a:rPr>
                        <a:t>Nationwide</a:t>
                      </a:r>
                      <a:r>
                        <a:rPr lang="en-US" sz="1000" b="1" dirty="0" smtClean="0">
                          <a:solidFill>
                            <a:schemeClr val="accent6"/>
                          </a:solidFill>
                        </a:rPr>
                        <a:t> Inpatient Sample (NIS)</a:t>
                      </a:r>
                    </a:p>
                  </a:txBody>
                  <a:tcPr marL="182880" marR="182880" anchor="ctr">
                    <a:lnL w="76200" cap="flat" cmpd="sng" algn="ctr">
                      <a:solidFill>
                        <a:schemeClr val="bg1"/>
                      </a:solidFill>
                      <a:prstDash val="solid"/>
                      <a:round/>
                      <a:headEnd type="none" w="med" len="med"/>
                      <a:tailEnd type="none" w="med" len="med"/>
                    </a:lnL>
                    <a:lnR w="76200" cap="flat" cmpd="sng" algn="ctr">
                      <a:solidFill>
                        <a:schemeClr val="bg1"/>
                      </a:solid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solidFill>
                      <a:schemeClr val="accent3"/>
                    </a:solidFill>
                  </a:tcPr>
                </a:tc>
                <a:tc>
                  <a:txBody>
                    <a:bodyPr/>
                    <a:lstStyle/>
                    <a:p>
                      <a:r>
                        <a:rPr lang="en-US" sz="1000" dirty="0" smtClean="0"/>
                        <a:t>Organization: Healthcare Cost and Utilization Project (Agency for Healthcare Research and Quality)</a:t>
                      </a:r>
                    </a:p>
                    <a:p>
                      <a:endParaRPr lang="en-US" sz="1000" dirty="0" smtClean="0"/>
                    </a:p>
                    <a:p>
                      <a:r>
                        <a:rPr lang="en-US" sz="1000" dirty="0" smtClean="0"/>
                        <a:t>The Healthcare Cost and Utilization Project (HCUP) is a family of databases and related software tools and products developed through a Federal-State-Industry partnership and sponsored by </a:t>
                      </a:r>
                      <a:r>
                        <a:rPr lang="en-US" sz="1000" dirty="0" err="1" smtClean="0"/>
                        <a:t>AHRQ</a:t>
                      </a:r>
                      <a:r>
                        <a:rPr lang="en-US" sz="1000" dirty="0" smtClean="0"/>
                        <a:t>. HCUP databases are derived from administrative data and contain encounter-level, clinical and nonclinical information including all-listed diagnoses and procedures, discharge status, patient demographics, and charges for all patients, regardless of payer (e.g., Medicare, Medicaid, private insurance, uninsured The Nationwide Inpatient Sample (NIS) is the largest publicly available all-payer hospital inpatient care database in the United States. Researchers and policymakers use NIS data to identify, track, and analyze trends in health care utilization, access, charges, quality, and outcomes. </a:t>
                      </a:r>
                      <a:endParaRPr lang="en-US" sz="1000" dirty="0"/>
                    </a:p>
                  </a:txBody>
                  <a:tcPr anchor="ctr">
                    <a:lnL w="76200" cap="flat" cmpd="sng" algn="ctr">
                      <a:solidFill>
                        <a:schemeClr val="bg1"/>
                      </a:solidFill>
                      <a:prstDash val="solid"/>
                      <a:round/>
                      <a:headEnd type="none" w="med" len="med"/>
                      <a:tailEnd type="none" w="med" len="med"/>
                    </a:lnL>
                    <a:solidFill>
                      <a:schemeClr val="bg1">
                        <a:lumMod val="95000"/>
                      </a:schemeClr>
                    </a:solidFill>
                  </a:tcPr>
                </a:tc>
              </a:tr>
            </a:tbl>
          </a:graphicData>
        </a:graphic>
      </p:graphicFrame>
    </p:spTree>
    <p:extLst>
      <p:ext uri="{BB962C8B-B14F-4D97-AF65-F5344CB8AC3E}">
        <p14:creationId xmlns:p14="http://schemas.microsoft.com/office/powerpoint/2010/main" val="3327642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endParaRPr lang="en-US"/>
          </a:p>
        </p:txBody>
      </p:sp>
      <p:sp>
        <p:nvSpPr>
          <p:cNvPr id="3" name="Title 2"/>
          <p:cNvSpPr>
            <a:spLocks noGrp="1"/>
          </p:cNvSpPr>
          <p:nvPr>
            <p:ph type="ctrTitle"/>
          </p:nvPr>
        </p:nvSpPr>
        <p:spPr/>
        <p:txBody>
          <a:bodyPr/>
          <a:lstStyle/>
          <a:p>
            <a:r>
              <a:rPr lang="en-US" dirty="0" smtClean="0"/>
              <a:t>Spending trends </a:t>
            </a:r>
            <a:br>
              <a:rPr lang="en-US" dirty="0" smtClean="0"/>
            </a:br>
            <a:r>
              <a:rPr lang="en-US" dirty="0" smtClean="0"/>
              <a:t>Slide 8:  New findings</a:t>
            </a:r>
            <a:endParaRPr lang="en-US" dirty="0"/>
          </a:p>
        </p:txBody>
      </p:sp>
      <p:sp>
        <p:nvSpPr>
          <p:cNvPr id="4" name="Text Placeholder 3"/>
          <p:cNvSpPr>
            <a:spLocks noGrp="1"/>
          </p:cNvSpPr>
          <p:nvPr>
            <p:ph type="body" sz="quarter" idx="11"/>
          </p:nvPr>
        </p:nvSpPr>
        <p:spPr>
          <a:xfrm>
            <a:off x="533400" y="1371600"/>
            <a:ext cx="8077200" cy="4267200"/>
          </a:xfrm>
        </p:spPr>
        <p:txBody>
          <a:bodyPr/>
          <a:lstStyle/>
          <a:p>
            <a:pPr>
              <a:buFont typeface="Wingdings" panose="05000000000000000000" pitchFamily="2" charset="2"/>
              <a:buChar char="§"/>
            </a:pPr>
            <a:r>
              <a:rPr lang="en-US" sz="1200" dirty="0" smtClean="0"/>
              <a:t>Reduced spending estimate shown is based on the Massachusetts-to-U.S. comparisons shown on the next several slides for the Commercial, Medicare, and Medicaid categories. For years in which comparable data does not exist and for categories of spending not included in these groups, but included in THCE, we assume Massachusetts spending grew at U.S. rates. U.S. spending growth rates were obtained from the Centers for Medicare and Medicaid Services’ National Health Expenditures (NHE) series. 2013 NHE data are partly based on projections.</a:t>
            </a:r>
            <a:endParaRPr lang="en-US" sz="1200" dirty="0"/>
          </a:p>
        </p:txBody>
      </p:sp>
    </p:spTree>
    <p:extLst>
      <p:ext uri="{BB962C8B-B14F-4D97-AF65-F5344CB8AC3E}">
        <p14:creationId xmlns:p14="http://schemas.microsoft.com/office/powerpoint/2010/main" val="16169760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3227&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m/%#d/%Y&lt;/m_strFormatTime&gt;&lt;/m_precDefaultDate&gt;&lt;m_precDefaultYear/&gt;&lt;m_precDefaultQuarter/&gt;&lt;m_precDefaultMonth/&gt;&lt;m_precDefaultWeek/&gt;&lt;m_precDefaultDay/&gt;&lt;m_mruColor&gt;&lt;m_vecMRU length=&quot;0&quot;/&gt;&lt;/m_mruColor&gt;&lt;m_eweekdayFirstOfWeek val=&quot;1&quot;/&gt;&lt;m_eweekdayFirstOfWorkweek val=&quot;2&quot;/&gt;&lt;m_eweekdayFirstOfWeekend val=&quot;7&quot;/&gt;&lt;/CPresentation&gt;&lt;/root&gt;"/>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lank">
  <a:themeElements>
    <a:clrScheme name="HPC">
      <a:dk1>
        <a:srgbClr val="000000"/>
      </a:dk1>
      <a:lt1>
        <a:srgbClr val="FFFFFF"/>
      </a:lt1>
      <a:dk2>
        <a:srgbClr val="0C2D83"/>
      </a:dk2>
      <a:lt2>
        <a:srgbClr val="DDA041"/>
      </a:lt2>
      <a:accent1>
        <a:srgbClr val="C3CFE1"/>
      </a:accent1>
      <a:accent2>
        <a:srgbClr val="6F8DB9"/>
      </a:accent2>
      <a:accent3>
        <a:srgbClr val="D7E4ED"/>
      </a:accent3>
      <a:accent4>
        <a:srgbClr val="0C6E89"/>
      </a:accent4>
      <a:accent5>
        <a:srgbClr val="D8E4BC"/>
      </a:accent5>
      <a:accent6>
        <a:srgbClr val="002960"/>
      </a:accent6>
      <a:hlink>
        <a:srgbClr val="0066CC"/>
      </a:hlink>
      <a:folHlink>
        <a:srgbClr val="00296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lumMod val="20000"/>
            <a:lumOff val="80000"/>
          </a:schemeClr>
        </a:solidFill>
        <a:ln>
          <a:noFill/>
        </a:ln>
      </a:spPr>
      <a:bodyPr rtlCol="0" anchor="ctr"/>
      <a:lstStyle>
        <a:defPPr algn="ctr">
          <a:defRPr sz="1400" dirty="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3370</TotalTime>
  <Words>5045</Words>
  <Application>Microsoft Office PowerPoint</Application>
  <PresentationFormat>On-screen Show (4:3)</PresentationFormat>
  <Paragraphs>423</Paragraphs>
  <Slides>29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blank</vt:lpstr>
      <vt:lpstr>think-cell Slide</vt:lpstr>
      <vt:lpstr>PowerPoint Presentation</vt:lpstr>
      <vt:lpstr>Technical notes </vt:lpstr>
      <vt:lpstr>Definitions: ETG and ERG</vt:lpstr>
      <vt:lpstr>Definitions: Acute Cohort Hospital Profiles in Massachusetts, FY2014</vt:lpstr>
      <vt:lpstr>Definitions: Broad Categories of Services </vt:lpstr>
      <vt:lpstr>Definitions: Category of Service Classification of Medical Claims</vt:lpstr>
      <vt:lpstr>Data Sources (1 of 2)</vt:lpstr>
      <vt:lpstr>Data Sources (2 of 2)</vt:lpstr>
      <vt:lpstr>Spending trends  Slide 8:  New findings</vt:lpstr>
      <vt:lpstr>Spending trends  Slide 9:  PMPM growth, 2012-2013, and total spending by market, 2013</vt:lpstr>
      <vt:lpstr>Spending trends  Slide 10:  Percent growth in per-capita spending for commercial enrollees in MA and the U.S. , 2010-2013</vt:lpstr>
      <vt:lpstr>Spending trends  Slide 11:  Percent growth in PMPY spending for Medicare FFS in MA and the U.S. , 2010-2013</vt:lpstr>
      <vt:lpstr>Delivery system trends Slide 13:  New findings</vt:lpstr>
      <vt:lpstr>Delivery system trends Slide 14:  Percent of total inpatient discharges</vt:lpstr>
      <vt:lpstr>Delivery system trends Slide 15:  Occupancy rates, FY2009 - FY2012</vt:lpstr>
      <vt:lpstr>Episodes Slide 19: Average total payment per episode of knee replacement, by hospital and quality measures used</vt:lpstr>
      <vt:lpstr>Episodes Slide 20: Average share of episode spending represented by the procedure, by hospital</vt:lpstr>
      <vt:lpstr>Episodes Slide 21: Average total spending per episode of PCI, by hospital</vt:lpstr>
      <vt:lpstr>Post-acute care Slide 23: HCUP Massachusetts and U.S. discharge destination</vt:lpstr>
      <vt:lpstr>Post-acute care Slide 24: Share of all discharges sent to any post-acute care setting versus routine discharge, 2012</vt:lpstr>
      <vt:lpstr>Post-acute care Slide 25: HCUP Massachusetts and U.S. discharge destination for joint replacement, by payer</vt:lpstr>
      <vt:lpstr>Post-acute care Slide 26: Share of all post-acute care discharges sent to an institutional setting for DRG 470 (Hip and Knee replacement), 2012</vt:lpstr>
      <vt:lpstr>Waste Slide 29-30: Total outpatient ED visits and Avoidable ED visits</vt:lpstr>
      <vt:lpstr>High-cost patients Slide 32: Prevalent and predictive medical conditions</vt:lpstr>
      <vt:lpstr>Behavioral Health Slide 34: Spending differential between behavioral health and non-behavioral health conditions</vt:lpstr>
      <vt:lpstr>APM  Slide 38: Percent of members covered under an APM, 2012 versus 2013</vt:lpstr>
      <vt:lpstr>APM  Slide 39: Percentage adoption of APMs across payers</vt:lpstr>
      <vt:lpstr>Demand-side incentives Slide 42: Median premium of Connector plans by metal tier by narrow and broad network, and percent difference, 2014</vt:lpstr>
      <vt:lpstr>Demand-side incentives Slide 43: Percentage adoption by network type across all payers, 2010 - 2013</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2014-12-10T20:53:29Z</dcterms:created>
  <dc:creator>itdlocal</dc:creator>
  <dc:description>Key Slides – Hospital Acquired Conditions</dc:description>
  <lastModifiedBy>David Auerbach</lastModifiedBy>
  <lastPrinted>2014-08-27T20:38:59Z</lastPrinted>
  <dcterms:modified xsi:type="dcterms:W3CDTF">2014-12-17T21:35:18Z</dcterms:modified>
  <revision>65</revision>
  <dc:title>PowerPoint Presentation</dc:title>
</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
    <vt:lpwstr>20140827 - Leadership Summit Flip Book MASTER - v7_GSJ</vt:lpwstr>
  </property>
  <property fmtid="{D5CDD505-2E9C-101B-9397-08002B2CF9AE}" pid="3" name="SlideDescription">
    <vt:lpwstr>Key Slides – Hospital Acquired Conditions</vt:lpwstr>
  </property>
</Properties>
</file>