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77" r:id="rId5"/>
    <p:sldMasterId id="2147483707" r:id="rId6"/>
    <p:sldMasterId id="2147483723" r:id="rId7"/>
    <p:sldMasterId id="2147483738" r:id="rId8"/>
  </p:sldMasterIdLst>
  <p:notesMasterIdLst>
    <p:notesMasterId r:id="rId34"/>
  </p:notesMasterIdLst>
  <p:handoutMasterIdLst>
    <p:handoutMasterId r:id="rId35"/>
  </p:handoutMasterIdLst>
  <p:sldIdLst>
    <p:sldId id="5418" r:id="rId9"/>
    <p:sldId id="5291" r:id="rId10"/>
    <p:sldId id="5389" r:id="rId11"/>
    <p:sldId id="5353" r:id="rId12"/>
    <p:sldId id="5417" r:id="rId13"/>
    <p:sldId id="5351" r:id="rId14"/>
    <p:sldId id="5391" r:id="rId15"/>
    <p:sldId id="5392" r:id="rId16"/>
    <p:sldId id="5286" r:id="rId17"/>
    <p:sldId id="5285" r:id="rId18"/>
    <p:sldId id="5287" r:id="rId19"/>
    <p:sldId id="5288" r:id="rId20"/>
    <p:sldId id="5289" r:id="rId21"/>
    <p:sldId id="5290" r:id="rId22"/>
    <p:sldId id="5270" r:id="rId23"/>
    <p:sldId id="5419" r:id="rId24"/>
    <p:sldId id="4113" r:id="rId25"/>
    <p:sldId id="4114" r:id="rId26"/>
    <p:sldId id="4110" r:id="rId27"/>
    <p:sldId id="5273" r:id="rId28"/>
    <p:sldId id="5244" r:id="rId29"/>
    <p:sldId id="5243" r:id="rId30"/>
    <p:sldId id="5257" r:id="rId31"/>
    <p:sldId id="5264" r:id="rId32"/>
    <p:sldId id="5266" r:id="rId33"/>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B7AF0D-6324-A0EF-8B6A-D6D64FBA536C}" name="DiLoreto Smith, Janis (EEC)" initials="D(" userId="S::janis.diloretosmith@mass.gov::8f17f8b9-5fc8-47d7-8bd8-d1a9eb04e0ec" providerId="AD"/>
  <p188:author id="{0485B24E-BA92-E281-AEBB-9BAF1992FB69}" name="Christine Dorney" initials="CD" userId="S::cdorney@guidehouse.com::599deb0f-7741-45a4-8d7c-b085aad6531b" providerId="AD"/>
  <p188:author id="{46DC5B64-4C6A-5D48-0106-A213879F7896}" name="Murphy, Adrienne L. (EEC)" initials="MAL(" userId="S::adrienne.l.murphy@mass.gov::95af3edf-1c66-41e0-9d29-bde55b5b8d40" providerId="AD"/>
  <p188:author id="{4633556E-3B50-797C-F8E3-0902E3AA3E55}" name="Bowne, Jocelyn (EEC)" initials="B(" userId="S::jocelyn.bowne@mass.gov::bc55a913-06f7-4dff-bbda-8ce0600126b4" providerId="AD"/>
  <p188:author id="{1AB0A7A7-1019-6C98-5CC5-F4BEBF8F2DBB}" name="Kelly, Christian (EEC)" initials="KC(" userId="S::christian.kelly@mass.gov::e8c8b666-4de0-41b6-b008-b6a402dcbea6" providerId="AD"/>
  <p188:author id="{2106CCFC-6F08-3A77-869D-EA7500D77A28}" name="Power, Chris (EEC)" initials="P(" userId="S::chris.power@mass.gov::7355e77b-c52c-4307-b1d1-ece46b2ca1c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garet A Mason" initials="MAM" lastIdx="49" clrIdx="0">
    <p:extLst>
      <p:ext uri="{19B8F6BF-5375-455C-9EA6-DF929625EA0E}">
        <p15:presenceInfo xmlns:p15="http://schemas.microsoft.com/office/powerpoint/2012/main" userId="S::mmason@guidehouse.com::eed319e0-63e5-4e96-a04c-26769ae88d3b" providerId="AD"/>
      </p:ext>
    </p:extLst>
  </p:cmAuthor>
  <p:cmAuthor id="2" name="Hunter Richard" initials="HR" lastIdx="9" clrIdx="1">
    <p:extLst>
      <p:ext uri="{19B8F6BF-5375-455C-9EA6-DF929625EA0E}">
        <p15:presenceInfo xmlns:p15="http://schemas.microsoft.com/office/powerpoint/2012/main" userId="S::hrichard@guidehouse.com::1272f01b-d403-478d-ab35-948c6794f1c8" providerId="AD"/>
      </p:ext>
    </p:extLst>
  </p:cmAuthor>
  <p:cmAuthor id="3" name="Jessica Lim" initials="JL" lastIdx="42" clrIdx="2">
    <p:extLst>
      <p:ext uri="{19B8F6BF-5375-455C-9EA6-DF929625EA0E}">
        <p15:presenceInfo xmlns:p15="http://schemas.microsoft.com/office/powerpoint/2012/main" userId="S::jlim@guidehouse.com::9a4bd5f6-4b08-43aa-aa4f-f70faae969a6" providerId="AD"/>
      </p:ext>
    </p:extLst>
  </p:cmAuthor>
  <p:cmAuthor id="4" name="Dave Tramonte" initials="DT" lastIdx="51" clrIdx="3">
    <p:extLst>
      <p:ext uri="{19B8F6BF-5375-455C-9EA6-DF929625EA0E}">
        <p15:presenceInfo xmlns:p15="http://schemas.microsoft.com/office/powerpoint/2012/main" userId="S::dtramonte@guidehouse.com::cee1f9e2-04dd-4236-aa59-f99226644981" providerId="AD"/>
      </p:ext>
    </p:extLst>
  </p:cmAuthor>
  <p:cmAuthor id="5" name="Margaret" initials="M" lastIdx="21" clrIdx="4">
    <p:extLst>
      <p:ext uri="{19B8F6BF-5375-455C-9EA6-DF929625EA0E}">
        <p15:presenceInfo xmlns:p15="http://schemas.microsoft.com/office/powerpoint/2012/main" userId="S::mmason@guidehouse.com::dd0f8c14-f265-4aeb-99e1-a4049aab7946" providerId="AD"/>
      </p:ext>
    </p:extLst>
  </p:cmAuthor>
  <p:cmAuthor id="6" name="Nasser Bseiso" initials="NB" lastIdx="1" clrIdx="5">
    <p:extLst>
      <p:ext uri="{19B8F6BF-5375-455C-9EA6-DF929625EA0E}">
        <p15:presenceInfo xmlns:p15="http://schemas.microsoft.com/office/powerpoint/2012/main" userId="Nasser Bseiso" providerId="None"/>
      </p:ext>
    </p:extLst>
  </p:cmAuthor>
  <p:cmAuthor id="7" name="Lisa Setrakian" initials="LS" lastIdx="119" clrIdx="6">
    <p:extLst>
      <p:ext uri="{19B8F6BF-5375-455C-9EA6-DF929625EA0E}">
        <p15:presenceInfo xmlns:p15="http://schemas.microsoft.com/office/powerpoint/2012/main" userId="S::lsetrakian@guidehouse.com::677bf6b8-3307-49d5-a2d4-5b60b5ba27f7" providerId="AD"/>
      </p:ext>
    </p:extLst>
  </p:cmAuthor>
  <p:cmAuthor id="8" name="Zeshta Bhat" initials="ZB" lastIdx="9" clrIdx="7">
    <p:extLst>
      <p:ext uri="{19B8F6BF-5375-455C-9EA6-DF929625EA0E}">
        <p15:presenceInfo xmlns:p15="http://schemas.microsoft.com/office/powerpoint/2012/main" userId="S::zbhat@guidehouse.com::1d80838d-6756-456b-b751-ab0b728f2ce7" providerId="AD"/>
      </p:ext>
    </p:extLst>
  </p:cmAuthor>
  <p:cmAuthor id="9" name="Anil Yelamarty" initials="AY" lastIdx="1" clrIdx="8">
    <p:extLst>
      <p:ext uri="{19B8F6BF-5375-455C-9EA6-DF929625EA0E}">
        <p15:presenceInfo xmlns:p15="http://schemas.microsoft.com/office/powerpoint/2012/main" userId="S::ayelamarty@guidehouse.com::3b0d910a-0396-430b-acf7-a7b531f10f66" providerId="AD"/>
      </p:ext>
    </p:extLst>
  </p:cmAuthor>
  <p:cmAuthor id="10" name="Saini, Navjot (EOE)" initials="SN(" lastIdx="9" clrIdx="9">
    <p:extLst>
      <p:ext uri="{19B8F6BF-5375-455C-9EA6-DF929625EA0E}">
        <p15:presenceInfo xmlns:p15="http://schemas.microsoft.com/office/powerpoint/2012/main" userId="S::navjot.saini@mass.gov::1b59f9d2-932c-48c2-a9a1-04ff966738c7" providerId="AD"/>
      </p:ext>
    </p:extLst>
  </p:cmAuthor>
  <p:cmAuthor id="11" name="Jessica Lim" initials="JL [2]" lastIdx="33" clrIdx="10">
    <p:extLst>
      <p:ext uri="{19B8F6BF-5375-455C-9EA6-DF929625EA0E}">
        <p15:presenceInfo xmlns:p15="http://schemas.microsoft.com/office/powerpoint/2012/main" userId="S::jlim@guidehouse.com::1a708cf9-820e-4c3c-9a13-a6c6a26525e8" providerId="AD"/>
      </p:ext>
    </p:extLst>
  </p:cmAuthor>
  <p:cmAuthor id="12" name="Rich Hernandez" initials="RH" lastIdx="1" clrIdx="11">
    <p:extLst>
      <p:ext uri="{19B8F6BF-5375-455C-9EA6-DF929625EA0E}">
        <p15:presenceInfo xmlns:p15="http://schemas.microsoft.com/office/powerpoint/2012/main" userId="S::rhernandez@guidehouse.com::dbb7efdc-fc2a-4da7-a263-32eb0147c84f" providerId="AD"/>
      </p:ext>
    </p:extLst>
  </p:cmAuthor>
  <p:cmAuthor id="13" name="Christine Dorney" initials="CD" lastIdx="2" clrIdx="12">
    <p:extLst>
      <p:ext uri="{19B8F6BF-5375-455C-9EA6-DF929625EA0E}">
        <p15:presenceInfo xmlns:p15="http://schemas.microsoft.com/office/powerpoint/2012/main" userId="S::cdorney@guidehouse.com::599deb0f-7741-45a4-8d7c-b085aad6531b" providerId="AD"/>
      </p:ext>
    </p:extLst>
  </p:cmAuthor>
  <p:cmAuthor id="14" name="Jessica Lim" initials="JL [3]" lastIdx="4" clrIdx="13">
    <p:extLst>
      <p:ext uri="{19B8F6BF-5375-455C-9EA6-DF929625EA0E}">
        <p15:presenceInfo xmlns:p15="http://schemas.microsoft.com/office/powerpoint/2012/main" userId="S::jlim_guidehouse.com#ext#@massgov.onmicrosoft.com::acaac42f-d6c2-4c7d-91ba-114f08f9af75" providerId="AD"/>
      </p:ext>
    </p:extLst>
  </p:cmAuthor>
  <p:cmAuthor id="15" name="Eppich, Andrew (EEC)" initials="EA(" lastIdx="13" clrIdx="14">
    <p:extLst>
      <p:ext uri="{19B8F6BF-5375-455C-9EA6-DF929625EA0E}">
        <p15:presenceInfo xmlns:p15="http://schemas.microsoft.com/office/powerpoint/2012/main" userId="S::andrew.x.eppich@mass.gov::93d6a382-00da-4d04-92d7-d5f143a05f19" providerId="AD"/>
      </p:ext>
    </p:extLst>
  </p:cmAuthor>
  <p:cmAuthor id="16" name="Premont, Catherine (EEC)" initials="PC(" lastIdx="27" clrIdx="15">
    <p:extLst>
      <p:ext uri="{19B8F6BF-5375-455C-9EA6-DF929625EA0E}">
        <p15:presenceInfo xmlns:p15="http://schemas.microsoft.com/office/powerpoint/2012/main" userId="S::catherine.premont@mass.gov::a5dc6443-49f0-4e3a-a866-63b8b2ad8f60" providerId="AD"/>
      </p:ext>
    </p:extLst>
  </p:cmAuthor>
  <p:cmAuthor id="17" name="Kelly, Christian (EEC)" initials="KC(" lastIdx="15" clrIdx="16">
    <p:extLst>
      <p:ext uri="{19B8F6BF-5375-455C-9EA6-DF929625EA0E}">
        <p15:presenceInfo xmlns:p15="http://schemas.microsoft.com/office/powerpoint/2012/main" userId="S::christian.kelly@mass.gov::e8c8b666-4de0-41b6-b008-b6a402dcbea6" providerId="AD"/>
      </p:ext>
    </p:extLst>
  </p:cmAuthor>
  <p:cmAuthor id="18" name="Bowne, Jocelyn (EEC)" initials="BJ(" lastIdx="42" clrIdx="17">
    <p:extLst>
      <p:ext uri="{19B8F6BF-5375-455C-9EA6-DF929625EA0E}">
        <p15:presenceInfo xmlns:p15="http://schemas.microsoft.com/office/powerpoint/2012/main" userId="S::jocelyn.bowne@mass.gov::bc55a913-06f7-4dff-bbda-8ce0600126b4" providerId="AD"/>
      </p:ext>
    </p:extLst>
  </p:cmAuthor>
  <p:cmAuthor id="19" name="Cohen, Joy (EEC)" initials="C(" lastIdx="1" clrIdx="18">
    <p:extLst>
      <p:ext uri="{19B8F6BF-5375-455C-9EA6-DF929625EA0E}">
        <p15:presenceInfo xmlns:p15="http://schemas.microsoft.com/office/powerpoint/2012/main" userId="S::joy.cohen@mass.gov::f2c3f0cb-3182-43af-93a7-c4b7ebe091f6" providerId="AD"/>
      </p:ext>
    </p:extLst>
  </p:cmAuthor>
  <p:cmAuthor id="20" name="Kelleher, Michael W. (DOT)" initials="K(" lastIdx="6" clrIdx="19">
    <p:extLst>
      <p:ext uri="{19B8F6BF-5375-455C-9EA6-DF929625EA0E}">
        <p15:presenceInfo xmlns:p15="http://schemas.microsoft.com/office/powerpoint/2012/main" userId="S::michael.w.kelleher@dot.state.ma.us::83062b0d-3adf-432d-890a-8d5d26bf1b84" providerId="AD"/>
      </p:ext>
    </p:extLst>
  </p:cmAuthor>
  <p:cmAuthor id="21" name="Wei, Wendy (EEC)" initials="WW(" lastIdx="21" clrIdx="20">
    <p:extLst>
      <p:ext uri="{19B8F6BF-5375-455C-9EA6-DF929625EA0E}">
        <p15:presenceInfo xmlns:p15="http://schemas.microsoft.com/office/powerpoint/2012/main" userId="Wei, Wendy (EEC)" providerId="None"/>
      </p:ext>
    </p:extLst>
  </p:cmAuthor>
  <p:cmAuthor id="22" name="Murphy, Adrienne L. (EEC)" initials="MAL(" lastIdx="55" clrIdx="21">
    <p:extLst>
      <p:ext uri="{19B8F6BF-5375-455C-9EA6-DF929625EA0E}">
        <p15:presenceInfo xmlns:p15="http://schemas.microsoft.com/office/powerpoint/2012/main" userId="S::adrienne.l.murphy@mass.gov::95af3edf-1c66-41e0-9d29-bde55b5b8d40" providerId="AD"/>
      </p:ext>
    </p:extLst>
  </p:cmAuthor>
  <p:cmAuthor id="23" name="Checkoway, Amy (EEC)" initials="C(" lastIdx="15" clrIdx="22">
    <p:extLst>
      <p:ext uri="{19B8F6BF-5375-455C-9EA6-DF929625EA0E}">
        <p15:presenceInfo xmlns:p15="http://schemas.microsoft.com/office/powerpoint/2012/main" userId="S::amy.checkoway@mass.gov::705991ab-b9c1-44f2-bfb6-4d1b22ebe416" providerId="AD"/>
      </p:ext>
    </p:extLst>
  </p:cmAuthor>
  <p:cmAuthor id="24" name="Wendy" initials="W" lastIdx="1" clrIdx="23">
    <p:extLst>
      <p:ext uri="{19B8F6BF-5375-455C-9EA6-DF929625EA0E}">
        <p15:presenceInfo xmlns:p15="http://schemas.microsoft.com/office/powerpoint/2012/main" userId="Wendy" providerId="None"/>
      </p:ext>
    </p:extLst>
  </p:cmAuthor>
  <p:cmAuthor id="25" name="DiLoreto Smith, Janis (EEC)" initials="DSJ(" lastIdx="3" clrIdx="24">
    <p:extLst>
      <p:ext uri="{19B8F6BF-5375-455C-9EA6-DF929625EA0E}">
        <p15:presenceInfo xmlns:p15="http://schemas.microsoft.com/office/powerpoint/2012/main" userId="S::janis.diloretosmith@mass.gov::8f17f8b9-5fc8-47d7-8bd8-d1a9eb04e0ec" providerId="AD"/>
      </p:ext>
    </p:extLst>
  </p:cmAuthor>
  <p:cmAuthor id="26" name="Amy" initials="A" lastIdx="20" clrIdx="25">
    <p:extLst>
      <p:ext uri="{19B8F6BF-5375-455C-9EA6-DF929625EA0E}">
        <p15:presenceInfo xmlns:p15="http://schemas.microsoft.com/office/powerpoint/2012/main" userId="S::amy.kershaw2@mass.gov::863cd089-ee56-4616-807b-bb84c497e830" providerId="AD"/>
      </p:ext>
    </p:extLst>
  </p:cmAuthor>
  <p:cmAuthor id="27" name="Brown, Blair (EOE)" initials="BB(" lastIdx="33" clrIdx="26">
    <p:extLst>
      <p:ext uri="{19B8F6BF-5375-455C-9EA6-DF929625EA0E}">
        <p15:presenceInfo xmlns:p15="http://schemas.microsoft.com/office/powerpoint/2012/main" userId="S::blair.brown@Mass.gov::eaa79805-1faf-4275-89b9-c0d60f8c15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8D4B"/>
    <a:srgbClr val="F68F74"/>
    <a:srgbClr val="0033CC"/>
    <a:srgbClr val="F3F8FF"/>
    <a:srgbClr val="E1EFFF"/>
    <a:srgbClr val="CAE2FF"/>
    <a:srgbClr val="F3F3FB"/>
    <a:srgbClr val="002060"/>
    <a:srgbClr val="FFFF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5881FA-FB88-408B-B773-95D1A218B82C}" v="2071" dt="2022-09-08T22:23:27.467"/>
    <p1510:client id="{8027B1EB-73B0-4665-89D2-ACE5C9F518D5}" v="422" dt="2022-09-08T22:53:21.959"/>
    <p1510:client id="{A2A950DA-11D3-4AFF-8E2B-EC7FB3A7C7D7}" v="37" dt="2022-09-09T20:05:00.010"/>
    <p1510:client id="{B78CF9AF-CF6A-1AAC-5777-E709EBB18C96}" v="108" dt="2022-09-09T20:10:41.414"/>
    <p1510:client id="{D1D67DA3-1DFD-AEA1-BEAC-D3F145A736B6}" v="68" dt="2022-09-12T16:36:41.166"/>
    <p1510:client id="{DD974432-269E-E156-4849-DE59A19A1D10}" v="8" dt="2022-09-12T18:32:50.4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140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theme" Target="theme/theme1.xml"/><Relationship Id="rId21" Type="http://schemas.openxmlformats.org/officeDocument/2006/relationships/slide" Target="slides/slide13.xml"/><Relationship Id="rId34" Type="http://schemas.openxmlformats.org/officeDocument/2006/relationships/notesMaster" Target="notesMasters/notesMaster1.xml"/><Relationship Id="rId42" Type="http://schemas.microsoft.com/office/2015/10/relationships/revisionInfo" Target="revisionInfo.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commentAuthors" Target="commentAuthor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handoutMaster" Target="handoutMasters/handoutMaster1.xml"/><Relationship Id="rId43" Type="http://schemas.microsoft.com/office/2018/10/relationships/authors" Target="authors.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oley, Jacquelyne E. (EEC)" userId="S::jacquelyne.e.foley@mass.gov::50e5947b-eb5f-48a7-afc4-9788e1e5ed54" providerId="AD" clId="Web-{DD974432-269E-E156-4849-DE59A19A1D10}"/>
    <pc:docChg chg="modSld">
      <pc:chgData name="Foley, Jacquelyne E. (EEC)" userId="S::jacquelyne.e.foley@mass.gov::50e5947b-eb5f-48a7-afc4-9788e1e5ed54" providerId="AD" clId="Web-{DD974432-269E-E156-4849-DE59A19A1D10}" dt="2022-09-12T18:32:47.274" v="6" actId="20577"/>
      <pc:docMkLst>
        <pc:docMk/>
      </pc:docMkLst>
      <pc:sldChg chg="modSp">
        <pc:chgData name="Foley, Jacquelyne E. (EEC)" userId="S::jacquelyne.e.foley@mass.gov::50e5947b-eb5f-48a7-afc4-9788e1e5ed54" providerId="AD" clId="Web-{DD974432-269E-E156-4849-DE59A19A1D10}" dt="2022-09-12T18:32:47.274" v="6" actId="20577"/>
        <pc:sldMkLst>
          <pc:docMk/>
          <pc:sldMk cId="3191025005" sldId="5289"/>
        </pc:sldMkLst>
        <pc:spChg chg="mod">
          <ac:chgData name="Foley, Jacquelyne E. (EEC)" userId="S::jacquelyne.e.foley@mass.gov::50e5947b-eb5f-48a7-afc4-9788e1e5ed54" providerId="AD" clId="Web-{DD974432-269E-E156-4849-DE59A19A1D10}" dt="2022-09-12T18:32:47.274" v="6" actId="20577"/>
          <ac:spMkLst>
            <pc:docMk/>
            <pc:sldMk cId="3191025005" sldId="5289"/>
            <ac:spMk id="3" creationId="{87CAF0EC-D893-4CED-AB03-1F409780BEB8}"/>
          </ac:spMkLst>
        </pc:spChg>
      </pc:sldChg>
    </pc:docChg>
  </pc:docChgLst>
  <pc:docChgLst>
    <pc:chgData name="Foley, Jacquelyne E. (EEC)" userId="S::jacquelyne.e.foley@mass.gov::50e5947b-eb5f-48a7-afc4-9788e1e5ed54" providerId="AD" clId="Web-{D1D67DA3-1DFD-AEA1-BEAC-D3F145A736B6}"/>
    <pc:docChg chg="modSld">
      <pc:chgData name="Foley, Jacquelyne E. (EEC)" userId="S::jacquelyne.e.foley@mass.gov::50e5947b-eb5f-48a7-afc4-9788e1e5ed54" providerId="AD" clId="Web-{D1D67DA3-1DFD-AEA1-BEAC-D3F145A736B6}" dt="2022-09-12T16:36:41.166" v="65" actId="20577"/>
      <pc:docMkLst>
        <pc:docMk/>
      </pc:docMkLst>
      <pc:sldChg chg="modSp">
        <pc:chgData name="Foley, Jacquelyne E. (EEC)" userId="S::jacquelyne.e.foley@mass.gov::50e5947b-eb5f-48a7-afc4-9788e1e5ed54" providerId="AD" clId="Web-{D1D67DA3-1DFD-AEA1-BEAC-D3F145A736B6}" dt="2022-09-12T16:36:41.166" v="65" actId="20577"/>
        <pc:sldMkLst>
          <pc:docMk/>
          <pc:sldMk cId="3191025005" sldId="5289"/>
        </pc:sldMkLst>
        <pc:spChg chg="mod">
          <ac:chgData name="Foley, Jacquelyne E. (EEC)" userId="S::jacquelyne.e.foley@mass.gov::50e5947b-eb5f-48a7-afc4-9788e1e5ed54" providerId="AD" clId="Web-{D1D67DA3-1DFD-AEA1-BEAC-D3F145A736B6}" dt="2022-09-12T16:36:41.166" v="65" actId="20577"/>
          <ac:spMkLst>
            <pc:docMk/>
            <pc:sldMk cId="3191025005" sldId="5289"/>
            <ac:spMk id="3" creationId="{87CAF0EC-D893-4CED-AB03-1F409780BEB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massgov.sharepoint.com/sites/eec-data-analytics/Shared%20Documents/Analyses/C3%20April%20Survey%20Analyses/Survey%20Spending%20Outpu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massgov.sharepoint.com/sites/eec-data-analytics/Shared%20Documents/Analyses/Ongoing%20C3%20Analyses/C3SalaryAnalysi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massgov.sharepoint.com/sites/eec-data-analytics/Shared%20Documents/Analyses/C3%20April%20Survey%20Analyses/Survey%20Output.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Grant</a:t>
            </a:r>
            <a:r>
              <a:rPr lang="en-US" sz="1800" baseline="0"/>
              <a:t> Spending by Category, </a:t>
            </a:r>
          </a:p>
          <a:p>
            <a:pPr>
              <a:defRPr sz="1800"/>
            </a:pPr>
            <a:r>
              <a:rPr lang="en-US" sz="1800" baseline="0"/>
              <a:t>July 2021 to April 2022</a:t>
            </a:r>
            <a:endParaRPr lang="en-US" sz="180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'Total first'!$G$2</c:f>
              <c:strCache>
                <c:ptCount val="1"/>
                <c:pt idx="0">
                  <c:v>Amount</c:v>
                </c:pt>
              </c:strCache>
            </c:strRef>
          </c:tx>
          <c:dPt>
            <c:idx val="0"/>
            <c:bubble3D val="0"/>
            <c:spPr>
              <a:solidFill>
                <a:schemeClr val="accent6">
                  <a:lumMod val="25000"/>
                </a:schemeClr>
              </a:solidFill>
              <a:ln w="19050">
                <a:solidFill>
                  <a:schemeClr val="lt1"/>
                </a:solidFill>
              </a:ln>
              <a:effectLst/>
            </c:spPr>
            <c:extLst>
              <c:ext xmlns:c16="http://schemas.microsoft.com/office/drawing/2014/chart" uri="{C3380CC4-5D6E-409C-BE32-E72D297353CC}">
                <c16:uniqueId val="{00000001-917B-4DF9-B22B-F9A0C3543605}"/>
              </c:ext>
            </c:extLst>
          </c:dPt>
          <c:dPt>
            <c:idx val="1"/>
            <c:bubble3D val="0"/>
            <c:spPr>
              <a:solidFill>
                <a:schemeClr val="accent5">
                  <a:lumMod val="50000"/>
                </a:schemeClr>
              </a:solidFill>
              <a:ln w="19050">
                <a:solidFill>
                  <a:schemeClr val="lt1"/>
                </a:solidFill>
              </a:ln>
              <a:effectLst/>
            </c:spPr>
            <c:extLst>
              <c:ext xmlns:c16="http://schemas.microsoft.com/office/drawing/2014/chart" uri="{C3380CC4-5D6E-409C-BE32-E72D297353CC}">
                <c16:uniqueId val="{00000003-917B-4DF9-B22B-F9A0C3543605}"/>
              </c:ext>
            </c:extLst>
          </c:dPt>
          <c:dPt>
            <c:idx val="2"/>
            <c:bubble3D val="0"/>
            <c:spPr>
              <a:solidFill>
                <a:schemeClr val="accent5">
                  <a:lumMod val="90000"/>
                </a:schemeClr>
              </a:solidFill>
              <a:ln w="19050">
                <a:solidFill>
                  <a:schemeClr val="lt1"/>
                </a:solidFill>
              </a:ln>
              <a:effectLst/>
            </c:spPr>
            <c:extLst>
              <c:ext xmlns:c16="http://schemas.microsoft.com/office/drawing/2014/chart" uri="{C3380CC4-5D6E-409C-BE32-E72D297353CC}">
                <c16:uniqueId val="{00000005-917B-4DF9-B22B-F9A0C3543605}"/>
              </c:ext>
            </c:extLst>
          </c:dPt>
          <c:dPt>
            <c:idx val="3"/>
            <c:bubble3D val="0"/>
            <c:spPr>
              <a:solidFill>
                <a:srgbClr val="FF0000"/>
              </a:solidFill>
              <a:ln w="19050">
                <a:solidFill>
                  <a:schemeClr val="lt1"/>
                </a:solidFill>
              </a:ln>
              <a:effectLst/>
            </c:spPr>
            <c:extLst>
              <c:ext xmlns:c16="http://schemas.microsoft.com/office/drawing/2014/chart" uri="{C3380CC4-5D6E-409C-BE32-E72D297353CC}">
                <c16:uniqueId val="{00000007-917B-4DF9-B22B-F9A0C3543605}"/>
              </c:ext>
            </c:extLst>
          </c:dPt>
          <c:dPt>
            <c:idx val="4"/>
            <c:bubble3D val="0"/>
            <c:spPr>
              <a:solidFill>
                <a:srgbClr val="FF9966"/>
              </a:solidFill>
              <a:ln w="19050">
                <a:solidFill>
                  <a:schemeClr val="lt1"/>
                </a:solidFill>
              </a:ln>
              <a:effectLst/>
            </c:spPr>
            <c:extLst>
              <c:ext xmlns:c16="http://schemas.microsoft.com/office/drawing/2014/chart" uri="{C3380CC4-5D6E-409C-BE32-E72D297353CC}">
                <c16:uniqueId val="{00000009-917B-4DF9-B22B-F9A0C3543605}"/>
              </c:ext>
            </c:extLst>
          </c:dPt>
          <c:dPt>
            <c:idx val="5"/>
            <c:bubble3D val="0"/>
            <c:spPr>
              <a:solidFill>
                <a:srgbClr val="FFCC99"/>
              </a:solidFill>
              <a:ln w="19050">
                <a:solidFill>
                  <a:schemeClr val="lt1"/>
                </a:solidFill>
              </a:ln>
              <a:effectLst/>
            </c:spPr>
            <c:extLst>
              <c:ext xmlns:c16="http://schemas.microsoft.com/office/drawing/2014/chart" uri="{C3380CC4-5D6E-409C-BE32-E72D297353CC}">
                <c16:uniqueId val="{0000000B-917B-4DF9-B22B-F9A0C3543605}"/>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917B-4DF9-B22B-F9A0C3543605}"/>
              </c:ext>
            </c:extLst>
          </c:dPt>
          <c:dLbls>
            <c:dLbl>
              <c:idx val="0"/>
              <c:layout>
                <c:manualLayout>
                  <c:x val="-0.11876534973272734"/>
                  <c:y val="3.204322139882828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917B-4DF9-B22B-F9A0C3543605}"/>
                </c:ext>
              </c:extLst>
            </c:dLbl>
            <c:dLbl>
              <c:idx val="1"/>
              <c:layout>
                <c:manualLayout>
                  <c:x val="-7.1812979960644244E-2"/>
                  <c:y val="-6.3428433237600959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917B-4DF9-B22B-F9A0C3543605}"/>
                </c:ext>
              </c:extLst>
            </c:dLbl>
            <c:dLbl>
              <c:idx val="2"/>
              <c:layout>
                <c:manualLayout>
                  <c:x val="7.2134474410041352E-2"/>
                  <c:y val="-6.6689582611664855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17B-4DF9-B22B-F9A0C3543605}"/>
                </c:ext>
              </c:extLst>
            </c:dLbl>
            <c:dLbl>
              <c:idx val="3"/>
              <c:layout>
                <c:manualLayout>
                  <c:x val="9.9427098285944093E-2"/>
                  <c:y val="-4.1002684131455899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17B-4DF9-B22B-F9A0C3543605}"/>
                </c:ext>
              </c:extLst>
            </c:dLbl>
            <c:dLbl>
              <c:idx val="4"/>
              <c:layout>
                <c:manualLayout>
                  <c:x val="9.901471133494584E-2"/>
                  <c:y val="6.12285405420204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17B-4DF9-B22B-F9A0C3543605}"/>
                </c:ext>
              </c:extLst>
            </c:dLbl>
            <c:dLbl>
              <c:idx val="5"/>
              <c:layout>
                <c:manualLayout>
                  <c:x val="8.7435564538906524E-2"/>
                  <c:y val="3.1968123514915583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917B-4DF9-B22B-F9A0C3543605}"/>
                </c:ext>
              </c:extLst>
            </c:dLbl>
            <c:dLbl>
              <c:idx val="6"/>
              <c:layout>
                <c:manualLayout>
                  <c:x val="9.6921626720070805E-2"/>
                  <c:y val="8.800616449060250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917B-4DF9-B22B-F9A0C3543605}"/>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'Total first'!$F$3:$F$9</c:f>
              <c:strCache>
                <c:ptCount val="7"/>
                <c:pt idx="0">
                  <c:v>Existing Payroll and Benefits </c:v>
                </c:pt>
                <c:pt idx="1">
                  <c:v>Past Costs</c:v>
                </c:pt>
                <c:pt idx="2">
                  <c:v>Other Operational Expenses</c:v>
                </c:pt>
                <c:pt idx="3">
                  <c:v>Salary/Benefit Increases</c:v>
                </c:pt>
                <c:pt idx="4">
                  <c:v>Bonuses</c:v>
                </c:pt>
                <c:pt idx="5">
                  <c:v>Other New Investments</c:v>
                </c:pt>
                <c:pt idx="6">
                  <c:v>Unspent</c:v>
                </c:pt>
              </c:strCache>
            </c:strRef>
          </c:cat>
          <c:val>
            <c:numRef>
              <c:f>'Total first'!$G$3:$G$9</c:f>
              <c:numCache>
                <c:formatCode>_("$"* #,##0_);_("$"* \(#,##0\);_("$"* "-"??_);_(@_)</c:formatCode>
                <c:ptCount val="7"/>
                <c:pt idx="0">
                  <c:v>87968728</c:v>
                </c:pt>
                <c:pt idx="1">
                  <c:v>11317727</c:v>
                </c:pt>
                <c:pt idx="2">
                  <c:v>49930462</c:v>
                </c:pt>
                <c:pt idx="3">
                  <c:v>18573419.899999999</c:v>
                </c:pt>
                <c:pt idx="4">
                  <c:v>19267464</c:v>
                </c:pt>
                <c:pt idx="5">
                  <c:v>9290381</c:v>
                </c:pt>
                <c:pt idx="6">
                  <c:v>34867594.099999994</c:v>
                </c:pt>
              </c:numCache>
            </c:numRef>
          </c:val>
          <c:extLst>
            <c:ext xmlns:c16="http://schemas.microsoft.com/office/drawing/2014/chart" uri="{C3380CC4-5D6E-409C-BE32-E72D297353CC}">
              <c16:uniqueId val="{0000000E-917B-4DF9-B22B-F9A0C3543605}"/>
            </c:ext>
          </c:extLst>
        </c:ser>
        <c:ser>
          <c:idx val="1"/>
          <c:order val="1"/>
          <c:tx>
            <c:strRef>
              <c:f>'Total first'!$H$2</c:f>
              <c:strCache>
                <c:ptCount val="1"/>
                <c:pt idx="0">
                  <c:v>Percent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10-917B-4DF9-B22B-F9A0C354360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2-917B-4DF9-B22B-F9A0C354360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4-917B-4DF9-B22B-F9A0C354360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6-917B-4DF9-B22B-F9A0C354360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8-917B-4DF9-B22B-F9A0C354360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A-917B-4DF9-B22B-F9A0C3543605}"/>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1C-917B-4DF9-B22B-F9A0C354360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'Total first'!$F$3:$F$9</c:f>
              <c:strCache>
                <c:ptCount val="7"/>
                <c:pt idx="0">
                  <c:v>Existing Payroll and Benefits </c:v>
                </c:pt>
                <c:pt idx="1">
                  <c:v>Past Costs</c:v>
                </c:pt>
                <c:pt idx="2">
                  <c:v>Other Operational Expenses</c:v>
                </c:pt>
                <c:pt idx="3">
                  <c:v>Salary/Benefit Increases</c:v>
                </c:pt>
                <c:pt idx="4">
                  <c:v>Bonuses</c:v>
                </c:pt>
                <c:pt idx="5">
                  <c:v>Other New Investments</c:v>
                </c:pt>
                <c:pt idx="6">
                  <c:v>Unspent</c:v>
                </c:pt>
              </c:strCache>
            </c:strRef>
          </c:cat>
          <c:val>
            <c:numRef>
              <c:f>'Total first'!$H$3:$H$9</c:f>
              <c:numCache>
                <c:formatCode>0%</c:formatCode>
                <c:ptCount val="7"/>
                <c:pt idx="0">
                  <c:v>0.38046161694433861</c:v>
                </c:pt>
                <c:pt idx="1">
                  <c:v>4.8948766367914273E-2</c:v>
                </c:pt>
                <c:pt idx="2">
                  <c:v>0.21594747064317965</c:v>
                </c:pt>
                <c:pt idx="3">
                  <c:v>8.0329379860308484E-2</c:v>
                </c:pt>
                <c:pt idx="4">
                  <c:v>8.3331095885083556E-2</c:v>
                </c:pt>
                <c:pt idx="5">
                  <c:v>4.0180567090716164E-2</c:v>
                </c:pt>
                <c:pt idx="6">
                  <c:v>0.15080110320845924</c:v>
                </c:pt>
              </c:numCache>
            </c:numRef>
          </c:val>
          <c:extLst>
            <c:ext xmlns:c16="http://schemas.microsoft.com/office/drawing/2014/chart" uri="{C3380CC4-5D6E-409C-BE32-E72D297353CC}">
              <c16:uniqueId val="{0000001D-917B-4DF9-B22B-F9A0C3543605}"/>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ayout>
        <c:manualLayout>
          <c:xMode val="edge"/>
          <c:yMode val="edge"/>
          <c:x val="4.035255132462455E-2"/>
          <c:y val="0.626023184903158"/>
          <c:w val="0.91634240204938167"/>
          <c:h val="0.3594895777445614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Sheet1!$A$1</c:f>
              <c:strCache>
                <c:ptCount val="1"/>
                <c:pt idx="0">
                  <c:v> </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D95-48CE-9A52-7AC3D1AC488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D95-48CE-9A52-7AC3D1AC488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D95-48CE-9A52-7AC3D1AC4881}"/>
              </c:ext>
            </c:extLst>
          </c:dPt>
          <c:val>
            <c:numRef>
              <c:f>Sheet1!$A$2:$A$4</c:f>
              <c:numCache>
                <c:formatCode>General</c:formatCode>
                <c:ptCount val="3"/>
                <c:pt idx="0">
                  <c:v>0</c:v>
                </c:pt>
                <c:pt idx="1">
                  <c:v>0</c:v>
                </c:pt>
              </c:numCache>
            </c:numRef>
          </c:val>
          <c:extLst>
            <c:ext xmlns:c16="http://schemas.microsoft.com/office/drawing/2014/chart" uri="{C3380CC4-5D6E-409C-BE32-E72D297353CC}">
              <c16:uniqueId val="{00000006-BD95-48CE-9A52-7AC3D1AC4881}"/>
            </c:ext>
          </c:extLst>
        </c:ser>
        <c:ser>
          <c:idx val="1"/>
          <c:order val="1"/>
          <c:tx>
            <c:strRef>
              <c:f>Sheet1!$B$1</c:f>
              <c:strCache>
                <c:ptCount val="1"/>
                <c:pt idx="0">
                  <c:v>Sales</c:v>
                </c:pt>
              </c:strCache>
            </c:strRef>
          </c:tx>
          <c:spPr>
            <a:ln>
              <a:noFill/>
            </a:ln>
          </c:spPr>
          <c:dPt>
            <c:idx val="0"/>
            <c:bubble3D val="0"/>
            <c:spPr>
              <a:solidFill>
                <a:schemeClr val="accent2"/>
              </a:solidFill>
              <a:ln w="19050">
                <a:noFill/>
              </a:ln>
              <a:effectLst/>
            </c:spPr>
            <c:extLst>
              <c:ext xmlns:c16="http://schemas.microsoft.com/office/drawing/2014/chart" uri="{C3380CC4-5D6E-409C-BE32-E72D297353CC}">
                <c16:uniqueId val="{00000008-BD95-48CE-9A52-7AC3D1AC4881}"/>
              </c:ext>
            </c:extLst>
          </c:dPt>
          <c:dPt>
            <c:idx val="1"/>
            <c:bubble3D val="0"/>
            <c:spPr>
              <a:solidFill>
                <a:schemeClr val="bg2"/>
              </a:solidFill>
              <a:ln w="19050">
                <a:noFill/>
              </a:ln>
              <a:effectLst/>
            </c:spPr>
            <c:extLst>
              <c:ext xmlns:c16="http://schemas.microsoft.com/office/drawing/2014/chart" uri="{C3380CC4-5D6E-409C-BE32-E72D297353CC}">
                <c16:uniqueId val="{0000000A-BD95-48CE-9A52-7AC3D1AC4881}"/>
              </c:ext>
            </c:extLst>
          </c:dPt>
          <c:dPt>
            <c:idx val="2"/>
            <c:bubble3D val="0"/>
            <c:spPr>
              <a:solidFill>
                <a:schemeClr val="accent3"/>
              </a:solidFill>
              <a:ln w="19050">
                <a:noFill/>
              </a:ln>
              <a:effectLst/>
            </c:spPr>
            <c:extLst>
              <c:ext xmlns:c16="http://schemas.microsoft.com/office/drawing/2014/chart" uri="{C3380CC4-5D6E-409C-BE32-E72D297353CC}">
                <c16:uniqueId val="{0000000C-BD95-48CE-9A52-7AC3D1AC4881}"/>
              </c:ext>
            </c:extLst>
          </c:dPt>
          <c:val>
            <c:numRef>
              <c:f>Sheet1!$B$2:$B$4</c:f>
              <c:numCache>
                <c:formatCode>General</c:formatCode>
                <c:ptCount val="3"/>
                <c:pt idx="0">
                  <c:v>81</c:v>
                </c:pt>
                <c:pt idx="1">
                  <c:v>6</c:v>
                </c:pt>
                <c:pt idx="2">
                  <c:v>13</c:v>
                </c:pt>
              </c:numCache>
            </c:numRef>
          </c:val>
          <c:extLst>
            <c:ext xmlns:c16="http://schemas.microsoft.com/office/drawing/2014/chart" uri="{C3380CC4-5D6E-409C-BE32-E72D297353CC}">
              <c16:uniqueId val="{0000000D-BD95-48CE-9A52-7AC3D1AC4881}"/>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a:noFill/>
            </a:ln>
          </c:spPr>
          <c:dPt>
            <c:idx val="0"/>
            <c:bubble3D val="0"/>
            <c:spPr>
              <a:solidFill>
                <a:srgbClr val="EF8D4B"/>
              </a:solidFill>
              <a:ln w="19050">
                <a:noFill/>
              </a:ln>
              <a:effectLst/>
            </c:spPr>
            <c:extLst>
              <c:ext xmlns:c16="http://schemas.microsoft.com/office/drawing/2014/chart" uri="{C3380CC4-5D6E-409C-BE32-E72D297353CC}">
                <c16:uniqueId val="{00000001-C516-454C-9ACD-FE617CC7ABCC}"/>
              </c:ext>
            </c:extLst>
          </c:dPt>
          <c:dPt>
            <c:idx val="1"/>
            <c:bubble3D val="0"/>
            <c:spPr>
              <a:solidFill>
                <a:schemeClr val="bg2"/>
              </a:solidFill>
              <a:ln w="19050">
                <a:noFill/>
              </a:ln>
              <a:effectLst/>
            </c:spPr>
            <c:extLst>
              <c:ext xmlns:c16="http://schemas.microsoft.com/office/drawing/2014/chart" uri="{C3380CC4-5D6E-409C-BE32-E72D297353CC}">
                <c16:uniqueId val="{00000003-C516-454C-9ACD-FE617CC7ABCC}"/>
              </c:ext>
            </c:extLst>
          </c:dPt>
          <c:dPt>
            <c:idx val="2"/>
            <c:bubble3D val="0"/>
            <c:spPr>
              <a:solidFill>
                <a:schemeClr val="bg2"/>
              </a:solidFill>
              <a:ln w="19050">
                <a:noFill/>
              </a:ln>
              <a:effectLst/>
            </c:spPr>
            <c:extLst>
              <c:ext xmlns:c16="http://schemas.microsoft.com/office/drawing/2014/chart" uri="{C3380CC4-5D6E-409C-BE32-E72D297353CC}">
                <c16:uniqueId val="{00000005-C516-454C-9ACD-FE617CC7ABCC}"/>
              </c:ext>
            </c:extLst>
          </c:dPt>
          <c:cat>
            <c:strRef>
              <c:f>Sheet1!$A$2:$A$4</c:f>
              <c:strCache>
                <c:ptCount val="2"/>
                <c:pt idx="0">
                  <c:v>A</c:v>
                </c:pt>
                <c:pt idx="1">
                  <c:v>B</c:v>
                </c:pt>
              </c:strCache>
            </c:strRef>
          </c:cat>
          <c:val>
            <c:numRef>
              <c:f>Sheet1!$B$2:$B$4</c:f>
              <c:numCache>
                <c:formatCode>General</c:formatCode>
                <c:ptCount val="3"/>
                <c:pt idx="0">
                  <c:v>40</c:v>
                </c:pt>
                <c:pt idx="1">
                  <c:v>60</c:v>
                </c:pt>
              </c:numCache>
            </c:numRef>
          </c:val>
          <c:extLst>
            <c:ext xmlns:c16="http://schemas.microsoft.com/office/drawing/2014/chart" uri="{C3380CC4-5D6E-409C-BE32-E72D297353CC}">
              <c16:uniqueId val="{00000006-C516-454C-9ACD-FE617CC7ABCC}"/>
            </c:ext>
          </c:extLst>
        </c:ser>
        <c:dLbls>
          <c:showLegendKey val="0"/>
          <c:showVal val="0"/>
          <c:showCatName val="0"/>
          <c:showSerName val="0"/>
          <c:showPercent val="0"/>
          <c:showBubbleSize val="0"/>
          <c:showLeaderLines val="1"/>
        </c:dLbls>
        <c:firstSliceAng val="36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Sheet1!$A$1</c:f>
              <c:strCache>
                <c:ptCount val="1"/>
                <c:pt idx="0">
                  <c:v> </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2BF-4930-8269-185D6C5E8A8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2BF-4930-8269-185D6C5E8A8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2BF-4930-8269-185D6C5E8A81}"/>
              </c:ext>
            </c:extLst>
          </c:dPt>
          <c:val>
            <c:numRef>
              <c:f>Sheet1!$A$2:$A$4</c:f>
              <c:numCache>
                <c:formatCode>General</c:formatCode>
                <c:ptCount val="3"/>
                <c:pt idx="0">
                  <c:v>0</c:v>
                </c:pt>
                <c:pt idx="1">
                  <c:v>0</c:v>
                </c:pt>
              </c:numCache>
            </c:numRef>
          </c:val>
          <c:extLst>
            <c:ext xmlns:c16="http://schemas.microsoft.com/office/drawing/2014/chart" uri="{C3380CC4-5D6E-409C-BE32-E72D297353CC}">
              <c16:uniqueId val="{00000006-A2BF-4930-8269-185D6C5E8A81}"/>
            </c:ext>
          </c:extLst>
        </c:ser>
        <c:ser>
          <c:idx val="1"/>
          <c:order val="1"/>
          <c:tx>
            <c:strRef>
              <c:f>Sheet1!$B$1</c:f>
              <c:strCache>
                <c:ptCount val="1"/>
                <c:pt idx="0">
                  <c:v>Sales</c:v>
                </c:pt>
              </c:strCache>
            </c:strRef>
          </c:tx>
          <c:spPr>
            <a:ln>
              <a:noFill/>
            </a:ln>
          </c:spPr>
          <c:dPt>
            <c:idx val="0"/>
            <c:bubble3D val="0"/>
            <c:spPr>
              <a:solidFill>
                <a:schemeClr val="accent2"/>
              </a:solidFill>
              <a:ln w="19050">
                <a:noFill/>
              </a:ln>
              <a:effectLst/>
            </c:spPr>
            <c:extLst>
              <c:ext xmlns:c16="http://schemas.microsoft.com/office/drawing/2014/chart" uri="{C3380CC4-5D6E-409C-BE32-E72D297353CC}">
                <c16:uniqueId val="{00000008-A2BF-4930-8269-185D6C5E8A81}"/>
              </c:ext>
            </c:extLst>
          </c:dPt>
          <c:dPt>
            <c:idx val="1"/>
            <c:bubble3D val="0"/>
            <c:spPr>
              <a:solidFill>
                <a:schemeClr val="bg2"/>
              </a:solidFill>
              <a:ln w="19050">
                <a:noFill/>
              </a:ln>
              <a:effectLst/>
            </c:spPr>
            <c:extLst>
              <c:ext xmlns:c16="http://schemas.microsoft.com/office/drawing/2014/chart" uri="{C3380CC4-5D6E-409C-BE32-E72D297353CC}">
                <c16:uniqueId val="{0000000A-A2BF-4930-8269-185D6C5E8A81}"/>
              </c:ext>
            </c:extLst>
          </c:dPt>
          <c:dPt>
            <c:idx val="2"/>
            <c:bubble3D val="0"/>
            <c:spPr>
              <a:solidFill>
                <a:schemeClr val="accent3"/>
              </a:solidFill>
              <a:ln w="19050">
                <a:noFill/>
              </a:ln>
              <a:effectLst/>
            </c:spPr>
            <c:extLst>
              <c:ext xmlns:c16="http://schemas.microsoft.com/office/drawing/2014/chart" uri="{C3380CC4-5D6E-409C-BE32-E72D297353CC}">
                <c16:uniqueId val="{0000000C-A2BF-4930-8269-185D6C5E8A81}"/>
              </c:ext>
            </c:extLst>
          </c:dPt>
          <c:val>
            <c:numRef>
              <c:f>Sheet1!$B$2:$B$4</c:f>
              <c:numCache>
                <c:formatCode>General</c:formatCode>
                <c:ptCount val="3"/>
                <c:pt idx="0">
                  <c:v>81</c:v>
                </c:pt>
                <c:pt idx="1">
                  <c:v>6</c:v>
                </c:pt>
                <c:pt idx="2">
                  <c:v>13</c:v>
                </c:pt>
              </c:numCache>
            </c:numRef>
          </c:val>
          <c:extLst>
            <c:ext xmlns:c16="http://schemas.microsoft.com/office/drawing/2014/chart" uri="{C3380CC4-5D6E-409C-BE32-E72D297353CC}">
              <c16:uniqueId val="{0000000D-A2BF-4930-8269-185D6C5E8A81}"/>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solidFill>
              <a:schemeClr val="accent1">
                <a:lumMod val="75000"/>
              </a:schemeClr>
            </a:solidFill>
            <a:ln>
              <a:noFill/>
            </a:ln>
          </c:spPr>
          <c:dPt>
            <c:idx val="0"/>
            <c:bubble3D val="0"/>
            <c:spPr>
              <a:solidFill>
                <a:srgbClr val="1E1EE8"/>
              </a:solidFill>
              <a:ln w="19050">
                <a:noFill/>
              </a:ln>
              <a:effectLst/>
            </c:spPr>
            <c:extLst>
              <c:ext xmlns:c16="http://schemas.microsoft.com/office/drawing/2014/chart" uri="{C3380CC4-5D6E-409C-BE32-E72D297353CC}">
                <c16:uniqueId val="{00000001-FBCF-4CA3-AB4C-8E696EF48D1B}"/>
              </c:ext>
            </c:extLst>
          </c:dPt>
          <c:dPt>
            <c:idx val="1"/>
            <c:bubble3D val="0"/>
            <c:spPr>
              <a:solidFill>
                <a:schemeClr val="bg2"/>
              </a:solidFill>
              <a:ln w="19050">
                <a:noFill/>
              </a:ln>
              <a:effectLst/>
            </c:spPr>
            <c:extLst>
              <c:ext xmlns:c16="http://schemas.microsoft.com/office/drawing/2014/chart" uri="{C3380CC4-5D6E-409C-BE32-E72D297353CC}">
                <c16:uniqueId val="{00000003-FBCF-4CA3-AB4C-8E696EF48D1B}"/>
              </c:ext>
            </c:extLst>
          </c:dPt>
          <c:dPt>
            <c:idx val="2"/>
            <c:bubble3D val="0"/>
            <c:spPr>
              <a:solidFill>
                <a:schemeClr val="accent1">
                  <a:lumMod val="75000"/>
                </a:schemeClr>
              </a:solidFill>
              <a:ln w="19050">
                <a:noFill/>
              </a:ln>
              <a:effectLst/>
            </c:spPr>
            <c:extLst>
              <c:ext xmlns:c16="http://schemas.microsoft.com/office/drawing/2014/chart" uri="{C3380CC4-5D6E-409C-BE32-E72D297353CC}">
                <c16:uniqueId val="{00000005-FBCF-4CA3-AB4C-8E696EF48D1B}"/>
              </c:ext>
            </c:extLst>
          </c:dPt>
          <c:cat>
            <c:strRef>
              <c:f>Sheet1!$A$2:$A$4</c:f>
              <c:strCache>
                <c:ptCount val="2"/>
                <c:pt idx="0">
                  <c:v>A</c:v>
                </c:pt>
                <c:pt idx="1">
                  <c:v>B</c:v>
                </c:pt>
              </c:strCache>
            </c:strRef>
          </c:cat>
          <c:val>
            <c:numRef>
              <c:f>Sheet1!$B$2:$B$4</c:f>
              <c:numCache>
                <c:formatCode>General</c:formatCode>
                <c:ptCount val="3"/>
                <c:pt idx="0">
                  <c:v>85</c:v>
                </c:pt>
                <c:pt idx="1">
                  <c:v>15</c:v>
                </c:pt>
              </c:numCache>
            </c:numRef>
          </c:val>
          <c:extLst>
            <c:ext xmlns:c16="http://schemas.microsoft.com/office/drawing/2014/chart" uri="{C3380CC4-5D6E-409C-BE32-E72D297353CC}">
              <c16:uniqueId val="{00000006-FBCF-4CA3-AB4C-8E696EF48D1B}"/>
            </c:ext>
          </c:extLst>
        </c:ser>
        <c:dLbls>
          <c:showLegendKey val="0"/>
          <c:showVal val="0"/>
          <c:showCatName val="0"/>
          <c:showSerName val="0"/>
          <c:showPercent val="0"/>
          <c:showBubbleSize val="0"/>
          <c:showLeaderLines val="1"/>
        </c:dLbls>
        <c:firstSliceAng val="36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887292213473315"/>
          <c:y val="4.8192771084337352E-2"/>
          <c:w val="0.78834930008748905"/>
          <c:h val="0.89699316952850772"/>
        </c:manualLayout>
      </c:layout>
      <c:stockChart>
        <c:ser>
          <c:idx val="0"/>
          <c:order val="0"/>
          <c:tx>
            <c:strRef>
              <c:f>'Graph Jul to May'!$C$2</c:f>
              <c:strCache>
                <c:ptCount val="1"/>
                <c:pt idx="0">
                  <c:v>High</c:v>
                </c:pt>
              </c:strCache>
            </c:strRef>
          </c:tx>
          <c:spPr>
            <a:ln w="25400" cap="rnd">
              <a:noFill/>
              <a:round/>
            </a:ln>
            <a:effectLst/>
          </c:spPr>
          <c:marker>
            <c:symbol val="diamond"/>
            <c:size val="5"/>
            <c:spPr>
              <a:solidFill>
                <a:schemeClr val="accent1"/>
              </a:solidFill>
              <a:ln w="31750">
                <a:solidFill>
                  <a:srgbClr val="FFC000"/>
                </a:solidFill>
                <a:headEnd type="diamond"/>
                <a:tailEnd type="diamond"/>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'Graph Jul to May'!$A$3:$B$10</c:f>
              <c:multiLvlStrCache>
                <c:ptCount val="8"/>
                <c:lvl>
                  <c:pt idx="0">
                    <c:v>July 2021</c:v>
                  </c:pt>
                  <c:pt idx="1">
                    <c:v>June 2022</c:v>
                  </c:pt>
                  <c:pt idx="2">
                    <c:v>July 2021</c:v>
                  </c:pt>
                  <c:pt idx="3">
                    <c:v>June 2022</c:v>
                  </c:pt>
                  <c:pt idx="4">
                    <c:v>July 2021</c:v>
                  </c:pt>
                  <c:pt idx="5">
                    <c:v>June 2022</c:v>
                  </c:pt>
                  <c:pt idx="6">
                    <c:v>July 2021</c:v>
                  </c:pt>
                  <c:pt idx="7">
                    <c:v>June 2022</c:v>
                  </c:pt>
                </c:lvl>
                <c:lvl>
                  <c:pt idx="0">
                    <c:v>FCC Assistant</c:v>
                  </c:pt>
                  <c:pt idx="1">
                    <c:v>FCC Assistant</c:v>
                  </c:pt>
                  <c:pt idx="2">
                    <c:v>Center Assistant</c:v>
                  </c:pt>
                  <c:pt idx="3">
                    <c:v>Center Assistant</c:v>
                  </c:pt>
                  <c:pt idx="4">
                    <c:v>Teacher</c:v>
                  </c:pt>
                  <c:pt idx="5">
                    <c:v>Teacher</c:v>
                  </c:pt>
                  <c:pt idx="6">
                    <c:v>Director</c:v>
                  </c:pt>
                  <c:pt idx="7">
                    <c:v>Director</c:v>
                  </c:pt>
                </c:lvl>
              </c:multiLvlStrCache>
            </c:multiLvlStrRef>
          </c:cat>
          <c:val>
            <c:numRef>
              <c:f>'Graph Jul to May'!$C$3:$C$10</c:f>
              <c:numCache>
                <c:formatCode>_("$"* #,##0.00_);_("$"* \(#,##0.00\);_("$"* "-"??_);_(@_)</c:formatCode>
                <c:ptCount val="8"/>
                <c:pt idx="0">
                  <c:v>15.71622</c:v>
                </c:pt>
                <c:pt idx="1">
                  <c:v>16.260529999999999</c:v>
                </c:pt>
                <c:pt idx="2">
                  <c:v>16.34056</c:v>
                </c:pt>
                <c:pt idx="3">
                  <c:v>17.495840000000001</c:v>
                </c:pt>
                <c:pt idx="4">
                  <c:v>21.45984</c:v>
                </c:pt>
                <c:pt idx="5">
                  <c:v>23.14658</c:v>
                </c:pt>
                <c:pt idx="6">
                  <c:v>30.21641</c:v>
                </c:pt>
                <c:pt idx="7">
                  <c:v>31.618480000000002</c:v>
                </c:pt>
              </c:numCache>
            </c:numRef>
          </c:val>
          <c:smooth val="0"/>
          <c:extLst>
            <c:ext xmlns:c16="http://schemas.microsoft.com/office/drawing/2014/chart" uri="{C3380CC4-5D6E-409C-BE32-E72D297353CC}">
              <c16:uniqueId val="{00000000-AECA-4278-A791-DC6C84C3E553}"/>
            </c:ext>
          </c:extLst>
        </c:ser>
        <c:ser>
          <c:idx val="1"/>
          <c:order val="1"/>
          <c:tx>
            <c:strRef>
              <c:f>'Graph Jul to May'!$D$2</c:f>
              <c:strCache>
                <c:ptCount val="1"/>
                <c:pt idx="0">
                  <c:v>Low </c:v>
                </c:pt>
              </c:strCache>
            </c:strRef>
          </c:tx>
          <c:spPr>
            <a:ln w="25400" cap="rnd">
              <a:noFill/>
              <a:round/>
            </a:ln>
            <a:effectLst/>
          </c:spPr>
          <c:marker>
            <c:symbol val="circle"/>
            <c:size val="4"/>
            <c:spPr>
              <a:solidFill>
                <a:schemeClr val="accent2"/>
              </a:solidFill>
              <a:ln w="31750">
                <a:solidFill>
                  <a:srgbClr val="00B05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'Graph Jul to May'!$A$3:$B$10</c:f>
              <c:multiLvlStrCache>
                <c:ptCount val="8"/>
                <c:lvl>
                  <c:pt idx="0">
                    <c:v>July 2021</c:v>
                  </c:pt>
                  <c:pt idx="1">
                    <c:v>June 2022</c:v>
                  </c:pt>
                  <c:pt idx="2">
                    <c:v>July 2021</c:v>
                  </c:pt>
                  <c:pt idx="3">
                    <c:v>June 2022</c:v>
                  </c:pt>
                  <c:pt idx="4">
                    <c:v>July 2021</c:v>
                  </c:pt>
                  <c:pt idx="5">
                    <c:v>June 2022</c:v>
                  </c:pt>
                  <c:pt idx="6">
                    <c:v>July 2021</c:v>
                  </c:pt>
                  <c:pt idx="7">
                    <c:v>June 2022</c:v>
                  </c:pt>
                </c:lvl>
                <c:lvl>
                  <c:pt idx="0">
                    <c:v>FCC Assistant</c:v>
                  </c:pt>
                  <c:pt idx="1">
                    <c:v>FCC Assistant</c:v>
                  </c:pt>
                  <c:pt idx="2">
                    <c:v>Center Assistant</c:v>
                  </c:pt>
                  <c:pt idx="3">
                    <c:v>Center Assistant</c:v>
                  </c:pt>
                  <c:pt idx="4">
                    <c:v>Teacher</c:v>
                  </c:pt>
                  <c:pt idx="5">
                    <c:v>Teacher</c:v>
                  </c:pt>
                  <c:pt idx="6">
                    <c:v>Director</c:v>
                  </c:pt>
                  <c:pt idx="7">
                    <c:v>Director</c:v>
                  </c:pt>
                </c:lvl>
              </c:multiLvlStrCache>
            </c:multiLvlStrRef>
          </c:cat>
          <c:val>
            <c:numRef>
              <c:f>'Graph Jul to May'!$D$3:$D$10</c:f>
              <c:numCache>
                <c:formatCode>_("$"* #,##0.00_);_("$"* \(#,##0.00\);_("$"* "-"??_);_(@_)</c:formatCode>
                <c:ptCount val="8"/>
                <c:pt idx="0">
                  <c:v>13.943160000000001</c:v>
                </c:pt>
                <c:pt idx="1">
                  <c:v>14.369770000000001</c:v>
                </c:pt>
                <c:pt idx="2">
                  <c:v>14.543620000000001</c:v>
                </c:pt>
                <c:pt idx="3">
                  <c:v>15.533300000000001</c:v>
                </c:pt>
                <c:pt idx="4">
                  <c:v>16.343129999999999</c:v>
                </c:pt>
                <c:pt idx="5">
                  <c:v>17.653459999999999</c:v>
                </c:pt>
                <c:pt idx="6">
                  <c:v>26.97203</c:v>
                </c:pt>
                <c:pt idx="7">
                  <c:v>28.058540000000001</c:v>
                </c:pt>
              </c:numCache>
            </c:numRef>
          </c:val>
          <c:smooth val="0"/>
          <c:extLst>
            <c:ext xmlns:c16="http://schemas.microsoft.com/office/drawing/2014/chart" uri="{C3380CC4-5D6E-409C-BE32-E72D297353CC}">
              <c16:uniqueId val="{00000001-AECA-4278-A791-DC6C84C3E553}"/>
            </c:ext>
          </c:extLst>
        </c:ser>
        <c:ser>
          <c:idx val="2"/>
          <c:order val="2"/>
          <c:tx>
            <c:strRef>
              <c:f>'Graph Jul to May'!$E$2</c:f>
              <c:strCache>
                <c:ptCount val="1"/>
                <c:pt idx="0">
                  <c:v>Median</c:v>
                </c:pt>
              </c:strCache>
            </c:strRef>
          </c:tx>
          <c:spPr>
            <a:ln w="25400" cap="rnd">
              <a:noFill/>
              <a:round/>
            </a:ln>
            <a:effectLst/>
          </c:spPr>
          <c:marker>
            <c:symbol val="circle"/>
            <c:size val="5"/>
            <c:spPr>
              <a:solidFill>
                <a:schemeClr val="accent3"/>
              </a:solidFill>
              <a:ln w="31750">
                <a:solidFill>
                  <a:srgbClr val="0070C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'Graph Jul to May'!$A$3:$B$10</c:f>
              <c:multiLvlStrCache>
                <c:ptCount val="8"/>
                <c:lvl>
                  <c:pt idx="0">
                    <c:v>July 2021</c:v>
                  </c:pt>
                  <c:pt idx="1">
                    <c:v>June 2022</c:v>
                  </c:pt>
                  <c:pt idx="2">
                    <c:v>July 2021</c:v>
                  </c:pt>
                  <c:pt idx="3">
                    <c:v>June 2022</c:v>
                  </c:pt>
                  <c:pt idx="4">
                    <c:v>July 2021</c:v>
                  </c:pt>
                  <c:pt idx="5">
                    <c:v>June 2022</c:v>
                  </c:pt>
                  <c:pt idx="6">
                    <c:v>July 2021</c:v>
                  </c:pt>
                  <c:pt idx="7">
                    <c:v>June 2022</c:v>
                  </c:pt>
                </c:lvl>
                <c:lvl>
                  <c:pt idx="0">
                    <c:v>FCC Assistant</c:v>
                  </c:pt>
                  <c:pt idx="1">
                    <c:v>FCC Assistant</c:v>
                  </c:pt>
                  <c:pt idx="2">
                    <c:v>Center Assistant</c:v>
                  </c:pt>
                  <c:pt idx="3">
                    <c:v>Center Assistant</c:v>
                  </c:pt>
                  <c:pt idx="4">
                    <c:v>Teacher</c:v>
                  </c:pt>
                  <c:pt idx="5">
                    <c:v>Teacher</c:v>
                  </c:pt>
                  <c:pt idx="6">
                    <c:v>Director</c:v>
                  </c:pt>
                  <c:pt idx="7">
                    <c:v>Director</c:v>
                  </c:pt>
                </c:lvl>
              </c:multiLvlStrCache>
            </c:multiLvlStrRef>
          </c:cat>
          <c:val>
            <c:numRef>
              <c:f>'Graph Jul to May'!$E$3:$E$10</c:f>
              <c:numCache>
                <c:formatCode>_("$"* #,##0.00_);_("$"* \(#,##0.00\);_("$"* "-"??_);_(@_)</c:formatCode>
                <c:ptCount val="8"/>
                <c:pt idx="0">
                  <c:v>14.829689999999999</c:v>
                </c:pt>
                <c:pt idx="1">
                  <c:v>15.315149999999999</c:v>
                </c:pt>
                <c:pt idx="2">
                  <c:v>15.44209</c:v>
                </c:pt>
                <c:pt idx="3">
                  <c:v>16.514569999999999</c:v>
                </c:pt>
                <c:pt idx="4">
                  <c:v>18.901485000000001</c:v>
                </c:pt>
                <c:pt idx="5">
                  <c:v>20.400019999999998</c:v>
                </c:pt>
                <c:pt idx="6">
                  <c:v>28.59422</c:v>
                </c:pt>
                <c:pt idx="7">
                  <c:v>29.838509999999999</c:v>
                </c:pt>
              </c:numCache>
            </c:numRef>
          </c:val>
          <c:smooth val="0"/>
          <c:extLst>
            <c:ext xmlns:c16="http://schemas.microsoft.com/office/drawing/2014/chart" uri="{C3380CC4-5D6E-409C-BE32-E72D297353CC}">
              <c16:uniqueId val="{00000002-AECA-4278-A791-DC6C84C3E553}"/>
            </c:ext>
          </c:extLst>
        </c:ser>
        <c:dLbls>
          <c:showLegendKey val="0"/>
          <c:showVal val="1"/>
          <c:showCatName val="0"/>
          <c:showSerName val="0"/>
          <c:showPercent val="0"/>
          <c:showBubbleSize val="0"/>
        </c:dLbls>
        <c:hiLowLines>
          <c:spPr>
            <a:ln w="9525" cap="flat" cmpd="sng" algn="ctr">
              <a:solidFill>
                <a:schemeClr val="tx1">
                  <a:lumMod val="75000"/>
                  <a:lumOff val="25000"/>
                </a:schemeClr>
              </a:solidFill>
              <a:round/>
            </a:ln>
            <a:effectLst/>
          </c:spPr>
        </c:hiLowLines>
        <c:axId val="824395759"/>
        <c:axId val="824388687"/>
      </c:stockChart>
      <c:catAx>
        <c:axId val="8243957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4388687"/>
        <c:crosses val="autoZero"/>
        <c:auto val="1"/>
        <c:lblAlgn val="ctr"/>
        <c:lblOffset val="100"/>
        <c:noMultiLvlLbl val="0"/>
      </c:catAx>
      <c:valAx>
        <c:axId val="824388687"/>
        <c:scaling>
          <c:orientation val="minMax"/>
          <c:max val="32"/>
          <c:min val="13"/>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Salary</a:t>
                </a:r>
                <a:r>
                  <a:rPr lang="en-US" baseline="0"/>
                  <a:t> $/hour</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4395759"/>
        <c:crosses val="autoZero"/>
        <c:crossBetween val="between"/>
        <c:majorUnit val="4"/>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1058828441899309"/>
          <c:y val="0.12334877682384943"/>
          <c:w val="0.55151777618706754"/>
          <c:h val="0.80233731473279835"/>
        </c:manualLayout>
      </c:layout>
      <c:barChart>
        <c:barDir val="bar"/>
        <c:grouping val="clustered"/>
        <c:varyColors val="0"/>
        <c:ser>
          <c:idx val="0"/>
          <c:order val="0"/>
          <c:tx>
            <c:strRef>
              <c:f>Spending_IfnoFunds!$B$19</c:f>
              <c:strCache>
                <c:ptCount val="1"/>
                <c:pt idx="0">
                  <c:v>CBC</c:v>
                </c:pt>
              </c:strCache>
            </c:strRef>
          </c:tx>
          <c:spPr>
            <a:solidFill>
              <a:srgbClr val="1E1EE8"/>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Spending_IfnoFunds!$A$20:$A$27</c:f>
              <c:strCache>
                <c:ptCount val="8"/>
                <c:pt idx="0">
                  <c:v>Impact educator salaries</c:v>
                </c:pt>
                <c:pt idx="1">
                  <c:v>Increase tuition rates</c:v>
                </c:pt>
                <c:pt idx="2">
                  <c:v>Reduce discretionary program expenses</c:v>
                </c:pt>
                <c:pt idx="3">
                  <c:v>Defer facility maintenance/improvements</c:v>
                </c:pt>
                <c:pt idx="4">
                  <c:v>Incur or increase debt</c:v>
                </c:pt>
                <c:pt idx="5">
                  <c:v>Reduce staffing level</c:v>
                </c:pt>
                <c:pt idx="6">
                  <c:v>Reduce educator supports</c:v>
                </c:pt>
                <c:pt idx="7">
                  <c:v>Close program</c:v>
                </c:pt>
              </c:strCache>
            </c:strRef>
          </c:cat>
          <c:val>
            <c:numRef>
              <c:f>Spending_IfnoFunds!$B$20:$B$27</c:f>
              <c:numCache>
                <c:formatCode>0%</c:formatCode>
                <c:ptCount val="8"/>
                <c:pt idx="0">
                  <c:v>0.81</c:v>
                </c:pt>
                <c:pt idx="1">
                  <c:v>0.62656639999999997</c:v>
                </c:pt>
                <c:pt idx="2">
                  <c:v>0.55438600000000005</c:v>
                </c:pt>
                <c:pt idx="3">
                  <c:v>0.40100249999999998</c:v>
                </c:pt>
                <c:pt idx="4">
                  <c:v>0.25964910000000002</c:v>
                </c:pt>
                <c:pt idx="5">
                  <c:v>0.44912279999999999</c:v>
                </c:pt>
                <c:pt idx="6">
                  <c:v>0.35438599999999998</c:v>
                </c:pt>
                <c:pt idx="7">
                  <c:v>7.5188000000000005E-2</c:v>
                </c:pt>
              </c:numCache>
            </c:numRef>
          </c:val>
          <c:extLst>
            <c:ext xmlns:c16="http://schemas.microsoft.com/office/drawing/2014/chart" uri="{C3380CC4-5D6E-409C-BE32-E72D297353CC}">
              <c16:uniqueId val="{00000000-8231-46AA-8113-205560882578}"/>
            </c:ext>
          </c:extLst>
        </c:ser>
        <c:ser>
          <c:idx val="1"/>
          <c:order val="1"/>
          <c:tx>
            <c:strRef>
              <c:f>Spending_IfnoFunds!$C$19</c:f>
              <c:strCache>
                <c:ptCount val="1"/>
                <c:pt idx="0">
                  <c:v>FCC</c:v>
                </c:pt>
              </c:strCache>
            </c:strRef>
          </c:tx>
          <c:spPr>
            <a:solidFill>
              <a:srgbClr val="EF8D4B"/>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Spending_IfnoFunds!$A$20:$A$27</c:f>
              <c:strCache>
                <c:ptCount val="8"/>
                <c:pt idx="0">
                  <c:v>Impact educator salaries</c:v>
                </c:pt>
                <c:pt idx="1">
                  <c:v>Increase tuition rates</c:v>
                </c:pt>
                <c:pt idx="2">
                  <c:v>Reduce discretionary program expenses</c:v>
                </c:pt>
                <c:pt idx="3">
                  <c:v>Defer facility maintenance/improvements</c:v>
                </c:pt>
                <c:pt idx="4">
                  <c:v>Incur or increase debt</c:v>
                </c:pt>
                <c:pt idx="5">
                  <c:v>Reduce staffing level</c:v>
                </c:pt>
                <c:pt idx="6">
                  <c:v>Reduce educator supports</c:v>
                </c:pt>
                <c:pt idx="7">
                  <c:v>Close program</c:v>
                </c:pt>
              </c:strCache>
            </c:strRef>
          </c:cat>
          <c:val>
            <c:numRef>
              <c:f>Spending_IfnoFunds!$C$20:$C$27</c:f>
              <c:numCache>
                <c:formatCode>0%</c:formatCode>
                <c:ptCount val="8"/>
                <c:pt idx="0">
                  <c:v>0.42</c:v>
                </c:pt>
                <c:pt idx="1">
                  <c:v>0.5162426</c:v>
                </c:pt>
                <c:pt idx="2">
                  <c:v>0.54033569999999997</c:v>
                </c:pt>
                <c:pt idx="3">
                  <c:v>0.46453709999999998</c:v>
                </c:pt>
                <c:pt idx="4">
                  <c:v>0.34380080000000002</c:v>
                </c:pt>
                <c:pt idx="5">
                  <c:v>0.17487820000000001</c:v>
                </c:pt>
                <c:pt idx="6">
                  <c:v>0.15647</c:v>
                </c:pt>
                <c:pt idx="7">
                  <c:v>0.169464</c:v>
                </c:pt>
              </c:numCache>
            </c:numRef>
          </c:val>
          <c:extLst>
            <c:ext xmlns:c16="http://schemas.microsoft.com/office/drawing/2014/chart" uri="{C3380CC4-5D6E-409C-BE32-E72D297353CC}">
              <c16:uniqueId val="{00000001-8231-46AA-8113-205560882578}"/>
            </c:ext>
          </c:extLst>
        </c:ser>
        <c:dLbls>
          <c:dLblPos val="outEnd"/>
          <c:showLegendKey val="0"/>
          <c:showVal val="1"/>
          <c:showCatName val="0"/>
          <c:showSerName val="0"/>
          <c:showPercent val="0"/>
          <c:showBubbleSize val="0"/>
        </c:dLbls>
        <c:gapWidth val="182"/>
        <c:axId val="686354952"/>
        <c:axId val="686355608"/>
        <c:extLst/>
      </c:barChart>
      <c:catAx>
        <c:axId val="686354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86355608"/>
        <c:crosses val="autoZero"/>
        <c:auto val="1"/>
        <c:lblAlgn val="ctr"/>
        <c:lblOffset val="100"/>
        <c:noMultiLvlLbl val="0"/>
      </c:catAx>
      <c:valAx>
        <c:axId val="686355608"/>
        <c:scaling>
          <c:orientation val="minMax"/>
          <c:max val="0.85000000000000009"/>
          <c:min val="0"/>
        </c:scaling>
        <c:delete val="0"/>
        <c:axPos val="t"/>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t>% of programs</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86354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9787DA-2206-4A24-8076-4CD26533E8A0}" type="doc">
      <dgm:prSet loTypeId="urn:microsoft.com/office/officeart/2005/8/layout/hProcess11" loCatId="process" qsTypeId="urn:microsoft.com/office/officeart/2005/8/quickstyle/simple1" qsCatId="simple" csTypeId="urn:microsoft.com/office/officeart/2005/8/colors/accent1_4" csCatId="accent1" phldr="1"/>
      <dgm:spPr/>
    </dgm:pt>
    <dgm:pt modelId="{AB02617D-9C48-4D9B-85C5-690FD2B6AC34}">
      <dgm:prSet phldrT="[Text]" custT="1"/>
      <dgm:spPr/>
      <dgm:t>
        <a:bodyPr/>
        <a:lstStyle/>
        <a:p>
          <a:r>
            <a:rPr lang="en-US" sz="1100"/>
            <a:t>Launch of monthly grants</a:t>
          </a:r>
        </a:p>
      </dgm:t>
    </dgm:pt>
    <dgm:pt modelId="{EB6E6794-3C1B-4A80-ACE5-D2FA1CBEA361}" type="parTrans" cxnId="{A86FA469-C36E-42FC-9BF7-68D683A4888B}">
      <dgm:prSet/>
      <dgm:spPr/>
      <dgm:t>
        <a:bodyPr/>
        <a:lstStyle/>
        <a:p>
          <a:endParaRPr lang="en-US"/>
        </a:p>
      </dgm:t>
    </dgm:pt>
    <dgm:pt modelId="{BF26D2BB-403D-4D46-9E40-5D48C4106346}" type="sibTrans" cxnId="{A86FA469-C36E-42FC-9BF7-68D683A4888B}">
      <dgm:prSet/>
      <dgm:spPr/>
      <dgm:t>
        <a:bodyPr/>
        <a:lstStyle/>
        <a:p>
          <a:endParaRPr lang="en-US"/>
        </a:p>
      </dgm:t>
    </dgm:pt>
    <dgm:pt modelId="{EC2178AB-D22C-46B5-B020-A67755FC05C3}">
      <dgm:prSet phldrT="[Text]" custT="1"/>
      <dgm:spPr/>
      <dgm:t>
        <a:bodyPr/>
        <a:lstStyle/>
        <a:p>
          <a:r>
            <a:rPr lang="en-US" sz="1100"/>
            <a:t>Extension of grants through June 2022</a:t>
          </a:r>
        </a:p>
      </dgm:t>
    </dgm:pt>
    <dgm:pt modelId="{5D17D7DE-8064-473E-BFEA-58E826754FDE}" type="parTrans" cxnId="{18FAD3B8-1410-4CCF-8AFB-0701D1E31768}">
      <dgm:prSet/>
      <dgm:spPr/>
      <dgm:t>
        <a:bodyPr/>
        <a:lstStyle/>
        <a:p>
          <a:endParaRPr lang="en-US"/>
        </a:p>
      </dgm:t>
    </dgm:pt>
    <dgm:pt modelId="{E9834F8A-FE47-4D4A-A139-AE2963B121F2}" type="sibTrans" cxnId="{18FAD3B8-1410-4CCF-8AFB-0701D1E31768}">
      <dgm:prSet/>
      <dgm:spPr/>
      <dgm:t>
        <a:bodyPr/>
        <a:lstStyle/>
        <a:p>
          <a:endParaRPr lang="en-US"/>
        </a:p>
      </dgm:t>
    </dgm:pt>
    <dgm:pt modelId="{A3F072D6-4C59-47C1-9FBE-F548448CC6D1}">
      <dgm:prSet phldrT="[Text]"/>
      <dgm:spPr/>
      <dgm:t>
        <a:bodyPr/>
        <a:lstStyle/>
        <a:p>
          <a:r>
            <a:rPr lang="en-US"/>
            <a:t>Workforce bonus</a:t>
          </a:r>
        </a:p>
      </dgm:t>
    </dgm:pt>
    <dgm:pt modelId="{C95A7F47-0B90-4BB5-8A65-33BAF63C98C6}" type="parTrans" cxnId="{63454A69-5E32-4C87-A2C5-18A3A0D068B9}">
      <dgm:prSet/>
      <dgm:spPr/>
      <dgm:t>
        <a:bodyPr/>
        <a:lstStyle/>
        <a:p>
          <a:endParaRPr lang="en-US"/>
        </a:p>
      </dgm:t>
    </dgm:pt>
    <dgm:pt modelId="{7B0BF2ED-1805-4069-A78E-4070005090BE}" type="sibTrans" cxnId="{63454A69-5E32-4C87-A2C5-18A3A0D068B9}">
      <dgm:prSet/>
      <dgm:spPr/>
      <dgm:t>
        <a:bodyPr/>
        <a:lstStyle/>
        <a:p>
          <a:endParaRPr lang="en-US"/>
        </a:p>
      </dgm:t>
    </dgm:pt>
    <dgm:pt modelId="{C9C77F02-C886-4A68-866B-23525799870A}">
      <dgm:prSet phldrT="[Text]"/>
      <dgm:spPr/>
      <dgm:t>
        <a:bodyPr/>
        <a:lstStyle/>
        <a:p>
          <a:r>
            <a:rPr lang="en-US"/>
            <a:t>Final funding  month FY22</a:t>
          </a:r>
        </a:p>
      </dgm:t>
    </dgm:pt>
    <dgm:pt modelId="{E85A969F-BA5E-4210-A330-16B0B673E734}" type="parTrans" cxnId="{2AF5B0FF-0EE7-4CFB-A1AE-07CCF84C061C}">
      <dgm:prSet/>
      <dgm:spPr/>
      <dgm:t>
        <a:bodyPr/>
        <a:lstStyle/>
        <a:p>
          <a:endParaRPr lang="en-US"/>
        </a:p>
      </dgm:t>
    </dgm:pt>
    <dgm:pt modelId="{A45873E1-B6B1-4BC4-9329-F0EDD39D47E8}" type="sibTrans" cxnId="{2AF5B0FF-0EE7-4CFB-A1AE-07CCF84C061C}">
      <dgm:prSet/>
      <dgm:spPr/>
      <dgm:t>
        <a:bodyPr/>
        <a:lstStyle/>
        <a:p>
          <a:endParaRPr lang="en-US"/>
        </a:p>
      </dgm:t>
    </dgm:pt>
    <dgm:pt modelId="{C6E718F2-4B23-429C-8783-D263E44EB694}">
      <dgm:prSet phldrT="[Text]"/>
      <dgm:spPr/>
      <dgm:t>
        <a:bodyPr/>
        <a:lstStyle/>
        <a:p>
          <a:r>
            <a:rPr lang="en-US"/>
            <a:t>Grant Survey</a:t>
          </a:r>
        </a:p>
      </dgm:t>
    </dgm:pt>
    <dgm:pt modelId="{26D03E83-B432-4ACD-BF82-B55293CDD895}" type="parTrans" cxnId="{2FEDCFBD-B192-41B3-B1B9-5F701D2A26CE}">
      <dgm:prSet/>
      <dgm:spPr/>
      <dgm:t>
        <a:bodyPr/>
        <a:lstStyle/>
        <a:p>
          <a:endParaRPr lang="en-US"/>
        </a:p>
      </dgm:t>
    </dgm:pt>
    <dgm:pt modelId="{F5B84B3A-9B83-46AB-A56E-77E5E17F415D}" type="sibTrans" cxnId="{2FEDCFBD-B192-41B3-B1B9-5F701D2A26CE}">
      <dgm:prSet/>
      <dgm:spPr/>
      <dgm:t>
        <a:bodyPr/>
        <a:lstStyle/>
        <a:p>
          <a:endParaRPr lang="en-US"/>
        </a:p>
      </dgm:t>
    </dgm:pt>
    <dgm:pt modelId="{1AB32006-A298-4236-9CED-A1F96CD87A41}">
      <dgm:prSet phldrT="[Text]"/>
      <dgm:spPr/>
      <dgm:t>
        <a:bodyPr/>
        <a:lstStyle/>
        <a:p>
          <a:r>
            <a:rPr lang="en-US"/>
            <a:t>Grant Survey</a:t>
          </a:r>
        </a:p>
      </dgm:t>
    </dgm:pt>
    <dgm:pt modelId="{D53EF7ED-DB8E-4DE6-A9D0-F525897E0693}" type="parTrans" cxnId="{812F9094-A519-44EB-80FC-204F625CF4FB}">
      <dgm:prSet/>
      <dgm:spPr/>
      <dgm:t>
        <a:bodyPr/>
        <a:lstStyle/>
        <a:p>
          <a:endParaRPr lang="en-US"/>
        </a:p>
      </dgm:t>
    </dgm:pt>
    <dgm:pt modelId="{9CB8848C-EADF-4D9B-ACE2-D20C07415F49}" type="sibTrans" cxnId="{812F9094-A519-44EB-80FC-204F625CF4FB}">
      <dgm:prSet/>
      <dgm:spPr/>
      <dgm:t>
        <a:bodyPr/>
        <a:lstStyle/>
        <a:p>
          <a:endParaRPr lang="en-US"/>
        </a:p>
      </dgm:t>
    </dgm:pt>
    <dgm:pt modelId="{5D0C0964-1C64-44AA-932F-FC6363F9BCC9}">
      <dgm:prSet phldrT="[Text]"/>
      <dgm:spPr/>
      <dgm:t>
        <a:bodyPr/>
        <a:lstStyle/>
        <a:p>
          <a:r>
            <a:rPr lang="en-US"/>
            <a:t>Expanded eligibility</a:t>
          </a:r>
        </a:p>
      </dgm:t>
    </dgm:pt>
    <dgm:pt modelId="{2AE5E097-50BC-4DEA-A4A3-17C10C5B520F}" type="parTrans" cxnId="{44EA7DF9-2EF4-40E8-BCF8-CF021B150347}">
      <dgm:prSet/>
      <dgm:spPr/>
      <dgm:t>
        <a:bodyPr/>
        <a:lstStyle/>
        <a:p>
          <a:endParaRPr lang="en-US"/>
        </a:p>
      </dgm:t>
    </dgm:pt>
    <dgm:pt modelId="{C6579179-9E73-4E41-990A-015F95D915AC}" type="sibTrans" cxnId="{44EA7DF9-2EF4-40E8-BCF8-CF021B150347}">
      <dgm:prSet/>
      <dgm:spPr/>
      <dgm:t>
        <a:bodyPr/>
        <a:lstStyle/>
        <a:p>
          <a:endParaRPr lang="en-US"/>
        </a:p>
      </dgm:t>
    </dgm:pt>
    <dgm:pt modelId="{98F8B432-88E1-4069-87E1-9F8CD8CB087E}" type="pres">
      <dgm:prSet presAssocID="{B29787DA-2206-4A24-8076-4CD26533E8A0}" presName="Name0" presStyleCnt="0">
        <dgm:presLayoutVars>
          <dgm:dir/>
          <dgm:resizeHandles val="exact"/>
        </dgm:presLayoutVars>
      </dgm:prSet>
      <dgm:spPr/>
    </dgm:pt>
    <dgm:pt modelId="{7E40C0C9-8B1D-4B40-801A-6020C06C7E30}" type="pres">
      <dgm:prSet presAssocID="{B29787DA-2206-4A24-8076-4CD26533E8A0}" presName="arrow" presStyleLbl="bgShp" presStyleIdx="0" presStyleCnt="1" custScaleX="99022" custScaleY="65621"/>
      <dgm:spPr/>
    </dgm:pt>
    <dgm:pt modelId="{5D6C0589-AF5E-4878-B53F-33DBCED25A8A}" type="pres">
      <dgm:prSet presAssocID="{B29787DA-2206-4A24-8076-4CD26533E8A0}" presName="points" presStyleCnt="0"/>
      <dgm:spPr/>
    </dgm:pt>
    <dgm:pt modelId="{C72326F0-A97C-4069-82D0-BC1656FCECDD}" type="pres">
      <dgm:prSet presAssocID="{AB02617D-9C48-4D9B-85C5-690FD2B6AC34}" presName="compositeA" presStyleCnt="0"/>
      <dgm:spPr/>
    </dgm:pt>
    <dgm:pt modelId="{D9373DD9-D2C4-49AD-A9A0-28B8890A6B01}" type="pres">
      <dgm:prSet presAssocID="{AB02617D-9C48-4D9B-85C5-690FD2B6AC34}" presName="textA" presStyleLbl="revTx" presStyleIdx="0" presStyleCnt="7" custLinFactY="36530" custLinFactNeighborX="13146" custLinFactNeighborY="100000">
        <dgm:presLayoutVars>
          <dgm:bulletEnabled val="1"/>
        </dgm:presLayoutVars>
      </dgm:prSet>
      <dgm:spPr/>
    </dgm:pt>
    <dgm:pt modelId="{5F0815DB-CF7B-4AA2-AECA-1FF05C851F55}" type="pres">
      <dgm:prSet presAssocID="{AB02617D-9C48-4D9B-85C5-690FD2B6AC34}" presName="circleA" presStyleLbl="node1" presStyleIdx="0" presStyleCnt="7" custLinFactNeighborX="26622" custLinFactNeighborY="-3776"/>
      <dgm:spPr/>
    </dgm:pt>
    <dgm:pt modelId="{99B96689-AE50-4E61-AEA3-1514D2EFF7A3}" type="pres">
      <dgm:prSet presAssocID="{AB02617D-9C48-4D9B-85C5-690FD2B6AC34}" presName="spaceA" presStyleCnt="0"/>
      <dgm:spPr/>
    </dgm:pt>
    <dgm:pt modelId="{28EE9C94-B45A-45BD-B1EC-46C9B4EA4F7C}" type="pres">
      <dgm:prSet presAssocID="{BF26D2BB-403D-4D46-9E40-5D48C4106346}" presName="space" presStyleCnt="0"/>
      <dgm:spPr/>
    </dgm:pt>
    <dgm:pt modelId="{931C74CF-C6EA-4C98-807F-0C64506661A7}" type="pres">
      <dgm:prSet presAssocID="{C6E718F2-4B23-429C-8783-D263E44EB694}" presName="compositeB" presStyleCnt="0"/>
      <dgm:spPr/>
    </dgm:pt>
    <dgm:pt modelId="{D2BE898B-B0BC-48CA-B140-3EC55BA28014}" type="pres">
      <dgm:prSet presAssocID="{C6E718F2-4B23-429C-8783-D263E44EB694}" presName="textB" presStyleLbl="revTx" presStyleIdx="1" presStyleCnt="7" custLinFactY="-12211" custLinFactNeighborX="56241" custLinFactNeighborY="-100000">
        <dgm:presLayoutVars>
          <dgm:bulletEnabled val="1"/>
        </dgm:presLayoutVars>
      </dgm:prSet>
      <dgm:spPr/>
    </dgm:pt>
    <dgm:pt modelId="{5352D0A5-C795-40DF-A815-613C8ABFC1CB}" type="pres">
      <dgm:prSet presAssocID="{C6E718F2-4B23-429C-8783-D263E44EB694}" presName="circleB" presStyleLbl="node1" presStyleIdx="1" presStyleCnt="7" custLinFactX="100000" custLinFactNeighborX="192579" custLinFactNeighborY="-6531">
        <dgm: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dgm:style>
      </dgm:prSet>
      <dgm:spPr>
        <a:xfrm>
          <a:off x="1899281" y="772442"/>
          <a:ext cx="174181" cy="174181"/>
        </a:xfrm>
        <a:prstGeom prst="star7">
          <a:avLst/>
        </a:prstGeom>
        <a:solidFill>
          <a:srgbClr val="FFFF00"/>
        </a:solidFill>
        <a:ln/>
      </dgm:spPr>
    </dgm:pt>
    <dgm:pt modelId="{E150E9DB-433C-442B-B6C5-A7DFACFD36B3}" type="pres">
      <dgm:prSet presAssocID="{C6E718F2-4B23-429C-8783-D263E44EB694}" presName="spaceB" presStyleCnt="0"/>
      <dgm:spPr/>
    </dgm:pt>
    <dgm:pt modelId="{AE45AB08-4763-4831-9FFE-3EFC7A0A1C5D}" type="pres">
      <dgm:prSet presAssocID="{F5B84B3A-9B83-46AB-A56E-77E5E17F415D}" presName="space" presStyleCnt="0"/>
      <dgm:spPr/>
    </dgm:pt>
    <dgm:pt modelId="{E88C02DD-86AD-4B24-AD8E-8A0E34628D6A}" type="pres">
      <dgm:prSet presAssocID="{EC2178AB-D22C-46B5-B020-A67755FC05C3}" presName="compositeA" presStyleCnt="0"/>
      <dgm:spPr/>
    </dgm:pt>
    <dgm:pt modelId="{1431CE9F-F72B-4198-AA3A-69A702BC3B0C}" type="pres">
      <dgm:prSet presAssocID="{EC2178AB-D22C-46B5-B020-A67755FC05C3}" presName="textA" presStyleLbl="revTx" presStyleIdx="2" presStyleCnt="7" custScaleX="148224" custLinFactY="16070" custLinFactNeighborX="3188" custLinFactNeighborY="100000">
        <dgm:presLayoutVars>
          <dgm:bulletEnabled val="1"/>
        </dgm:presLayoutVars>
      </dgm:prSet>
      <dgm:spPr/>
    </dgm:pt>
    <dgm:pt modelId="{38933102-8ACC-4B87-B3BC-656170D7C010}" type="pres">
      <dgm:prSet presAssocID="{EC2178AB-D22C-46B5-B020-A67755FC05C3}" presName="circleA" presStyleLbl="node1" presStyleIdx="2" presStyleCnt="7" custLinFactNeighborX="18182" custLinFactNeighborY="-3776"/>
      <dgm:spPr>
        <a:xfrm>
          <a:off x="2633943" y="777240"/>
          <a:ext cx="174181" cy="174181"/>
        </a:xfrm>
        <a:prstGeom prst="ellipse">
          <a:avLst/>
        </a:prstGeom>
        <a:solidFill>
          <a:srgbClr val="99CCFF">
            <a:shade val="50000"/>
            <a:hueOff val="0"/>
            <a:satOff val="0"/>
            <a:lumOff val="0"/>
            <a:alphaOff val="0"/>
          </a:srgbClr>
        </a:solidFill>
        <a:ln w="25400" cap="flat" cmpd="sng" algn="ctr">
          <a:solidFill>
            <a:srgbClr val="FFFFFF">
              <a:hueOff val="0"/>
              <a:satOff val="0"/>
              <a:lumOff val="0"/>
              <a:alphaOff val="0"/>
            </a:srgbClr>
          </a:solidFill>
          <a:prstDash val="solid"/>
        </a:ln>
        <a:effectLst/>
      </dgm:spPr>
    </dgm:pt>
    <dgm:pt modelId="{A2068A44-0942-4550-960A-33C1533EFB79}" type="pres">
      <dgm:prSet presAssocID="{EC2178AB-D22C-46B5-B020-A67755FC05C3}" presName="spaceA" presStyleCnt="0"/>
      <dgm:spPr/>
    </dgm:pt>
    <dgm:pt modelId="{813B8D23-B11D-498A-BD38-2E75C3B332B1}" type="pres">
      <dgm:prSet presAssocID="{E9834F8A-FE47-4D4A-A139-AE2963B121F2}" presName="space" presStyleCnt="0"/>
      <dgm:spPr/>
    </dgm:pt>
    <dgm:pt modelId="{17AEC891-BA66-4846-9D48-4A46DD7B1C7E}" type="pres">
      <dgm:prSet presAssocID="{5D0C0964-1C64-44AA-932F-FC6363F9BCC9}" presName="compositeB" presStyleCnt="0"/>
      <dgm:spPr/>
    </dgm:pt>
    <dgm:pt modelId="{5A510D02-FEAC-4B3D-B8BE-89127617D19E}" type="pres">
      <dgm:prSet presAssocID="{5D0C0964-1C64-44AA-932F-FC6363F9BCC9}" presName="textB" presStyleLbl="revTx" presStyleIdx="3" presStyleCnt="7" custLinFactY="-10589" custLinFactNeighborX="19120" custLinFactNeighborY="-100000">
        <dgm:presLayoutVars>
          <dgm:bulletEnabled val="1"/>
        </dgm:presLayoutVars>
      </dgm:prSet>
      <dgm:spPr/>
    </dgm:pt>
    <dgm:pt modelId="{F53FD84A-20E7-4856-823B-22793525F3ED}" type="pres">
      <dgm:prSet presAssocID="{5D0C0964-1C64-44AA-932F-FC6363F9BCC9}" presName="circleB" presStyleLbl="node1" presStyleIdx="3" presStyleCnt="7" custLinFactX="25618" custLinFactNeighborX="100000" custLinFactNeighborY="2123"/>
      <dgm:spPr>
        <a:xfrm>
          <a:off x="4033688" y="787515"/>
          <a:ext cx="174181" cy="174181"/>
        </a:xfrm>
        <a:prstGeom prst="ellipse">
          <a:avLst/>
        </a:prstGeom>
        <a:solidFill>
          <a:srgbClr val="99CCFF">
            <a:shade val="50000"/>
            <a:hueOff val="0"/>
            <a:satOff val="0"/>
            <a:lumOff val="0"/>
            <a:alphaOff val="0"/>
          </a:srgbClr>
        </a:solidFill>
        <a:ln w="25400" cap="flat" cmpd="sng" algn="ctr">
          <a:solidFill>
            <a:srgbClr val="FFFFFF">
              <a:hueOff val="0"/>
              <a:satOff val="0"/>
              <a:lumOff val="0"/>
              <a:alphaOff val="0"/>
            </a:srgbClr>
          </a:solidFill>
          <a:prstDash val="solid"/>
        </a:ln>
        <a:effectLst/>
      </dgm:spPr>
    </dgm:pt>
    <dgm:pt modelId="{7BD33F91-0350-4775-BD11-44660ADF2A15}" type="pres">
      <dgm:prSet presAssocID="{5D0C0964-1C64-44AA-932F-FC6363F9BCC9}" presName="spaceB" presStyleCnt="0"/>
      <dgm:spPr/>
    </dgm:pt>
    <dgm:pt modelId="{9855F790-FBBD-46E4-9FD7-7F2451DD65D8}" type="pres">
      <dgm:prSet presAssocID="{C6579179-9E73-4E41-990A-015F95D915AC}" presName="space" presStyleCnt="0"/>
      <dgm:spPr/>
    </dgm:pt>
    <dgm:pt modelId="{0F73F2E2-8B6A-4D5A-AC02-A0C00DD583E8}" type="pres">
      <dgm:prSet presAssocID="{1AB32006-A298-4236-9CED-A1F96CD87A41}" presName="compositeA" presStyleCnt="0"/>
      <dgm:spPr/>
    </dgm:pt>
    <dgm:pt modelId="{208F171F-860B-4B7D-BB29-552BFCEDEF5C}" type="pres">
      <dgm:prSet presAssocID="{1AB32006-A298-4236-9CED-A1F96CD87A41}" presName="textA" presStyleLbl="revTx" presStyleIdx="4" presStyleCnt="7" custLinFactY="17761" custLinFactNeighborX="-23385" custLinFactNeighborY="100000">
        <dgm:presLayoutVars>
          <dgm:bulletEnabled val="1"/>
        </dgm:presLayoutVars>
      </dgm:prSet>
      <dgm:spPr/>
    </dgm:pt>
    <dgm:pt modelId="{C19D7341-44E6-4E52-9961-C389A0C5C04A}" type="pres">
      <dgm:prSet presAssocID="{1AB32006-A298-4236-9CED-A1F96CD87A41}" presName="circleA" presStyleLbl="node1" presStyleIdx="4" presStyleCnt="7" custLinFactX="-42959" custLinFactNeighborX="-100000" custLinFactNeighborY="-3407">
        <dgm: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dgm:style>
      </dgm:prSet>
      <dgm:spPr>
        <a:xfrm>
          <a:off x="4552029" y="777883"/>
          <a:ext cx="174181" cy="174181"/>
        </a:xfrm>
        <a:prstGeom prst="star7">
          <a:avLst/>
        </a:prstGeom>
        <a:solidFill>
          <a:srgbClr val="FFFF00"/>
        </a:solidFill>
      </dgm:spPr>
    </dgm:pt>
    <dgm:pt modelId="{77A1D32E-91C8-4C1B-9C65-4DF8B84510D3}" type="pres">
      <dgm:prSet presAssocID="{1AB32006-A298-4236-9CED-A1F96CD87A41}" presName="spaceA" presStyleCnt="0"/>
      <dgm:spPr/>
    </dgm:pt>
    <dgm:pt modelId="{F7465C7F-7C69-43CA-AF87-C1EB7C6B8BEE}" type="pres">
      <dgm:prSet presAssocID="{9CB8848C-EADF-4D9B-ACE2-D20C07415F49}" presName="space" presStyleCnt="0"/>
      <dgm:spPr/>
    </dgm:pt>
    <dgm:pt modelId="{84398B3E-5012-4617-BFE0-2BEB0B56EFB6}" type="pres">
      <dgm:prSet presAssocID="{A3F072D6-4C59-47C1-9FBE-F548448CC6D1}" presName="compositeB" presStyleCnt="0"/>
      <dgm:spPr/>
    </dgm:pt>
    <dgm:pt modelId="{9F53C05D-4928-4851-A94A-B64CC0171AAE}" type="pres">
      <dgm:prSet presAssocID="{A3F072D6-4C59-47C1-9FBE-F548448CC6D1}" presName="textB" presStyleLbl="revTx" presStyleIdx="5" presStyleCnt="7" custLinFactY="-10645" custLinFactNeighborX="-75478" custLinFactNeighborY="-100000">
        <dgm:presLayoutVars>
          <dgm:bulletEnabled val="1"/>
        </dgm:presLayoutVars>
      </dgm:prSet>
      <dgm:spPr/>
    </dgm:pt>
    <dgm:pt modelId="{3FBE5C6D-8B2C-4F71-A801-6E26567C4BD1}" type="pres">
      <dgm:prSet presAssocID="{A3F072D6-4C59-47C1-9FBE-F548448CC6D1}" presName="circleB" presStyleLbl="node1" presStyleIdx="5" presStyleCnt="7" custLinFactX="-208462" custLinFactNeighborX="-300000" custLinFactNeighborY="2123"/>
      <dgm:spPr>
        <a:xfrm>
          <a:off x="4901543" y="787515"/>
          <a:ext cx="174181" cy="174181"/>
        </a:xfrm>
        <a:prstGeom prst="ellipse">
          <a:avLst/>
        </a:prstGeom>
        <a:solidFill>
          <a:srgbClr val="99CCFF">
            <a:shade val="50000"/>
            <a:hueOff val="0"/>
            <a:satOff val="0"/>
            <a:lumOff val="0"/>
            <a:alphaOff val="0"/>
          </a:srgbClr>
        </a:solidFill>
        <a:ln w="25400" cap="flat" cmpd="sng" algn="ctr">
          <a:solidFill>
            <a:srgbClr val="FFFFFF">
              <a:hueOff val="0"/>
              <a:satOff val="0"/>
              <a:lumOff val="0"/>
              <a:alphaOff val="0"/>
            </a:srgbClr>
          </a:solidFill>
          <a:prstDash val="solid"/>
        </a:ln>
        <a:effectLst/>
      </dgm:spPr>
    </dgm:pt>
    <dgm:pt modelId="{E9E51DAD-D8B3-456F-A36E-DAEBCEBED71B}" type="pres">
      <dgm:prSet presAssocID="{A3F072D6-4C59-47C1-9FBE-F548448CC6D1}" presName="spaceB" presStyleCnt="0"/>
      <dgm:spPr/>
    </dgm:pt>
    <dgm:pt modelId="{0CEDAF57-AB11-45C0-9CCC-378AFBA0A1BD}" type="pres">
      <dgm:prSet presAssocID="{7B0BF2ED-1805-4069-A78E-4070005090BE}" presName="space" presStyleCnt="0"/>
      <dgm:spPr/>
    </dgm:pt>
    <dgm:pt modelId="{973507CF-994A-44F5-A624-5B70EF15CA58}" type="pres">
      <dgm:prSet presAssocID="{C9C77F02-C886-4A68-866B-23525799870A}" presName="compositeA" presStyleCnt="0"/>
      <dgm:spPr/>
    </dgm:pt>
    <dgm:pt modelId="{DAC7E963-389D-4C3B-9793-31B99445EFF3}" type="pres">
      <dgm:prSet presAssocID="{C9C77F02-C886-4A68-866B-23525799870A}" presName="textA" presStyleLbl="revTx" presStyleIdx="6" presStyleCnt="7" custLinFactX="-40211" custLinFactY="40269" custLinFactNeighborX="-100000" custLinFactNeighborY="100000">
        <dgm:presLayoutVars>
          <dgm:bulletEnabled val="1"/>
        </dgm:presLayoutVars>
      </dgm:prSet>
      <dgm:spPr/>
    </dgm:pt>
    <dgm:pt modelId="{0334D4D6-3D59-4E15-92D0-38CEEDD2CC87}" type="pres">
      <dgm:prSet presAssocID="{C9C77F02-C886-4A68-866B-23525799870A}" presName="circleA" presStyleLbl="node1" presStyleIdx="6" presStyleCnt="7" custLinFactX="-380914" custLinFactNeighborX="-400000" custLinFactNeighborY="-1658"/>
      <dgm:spPr/>
    </dgm:pt>
    <dgm:pt modelId="{4DBDDDE5-3F9E-43FD-9114-30E9E0116691}" type="pres">
      <dgm:prSet presAssocID="{C9C77F02-C886-4A68-866B-23525799870A}" presName="spaceA" presStyleCnt="0"/>
      <dgm:spPr/>
    </dgm:pt>
  </dgm:ptLst>
  <dgm:cxnLst>
    <dgm:cxn modelId="{B731105D-761D-4F3A-A92F-7D24DB626757}" type="presOf" srcId="{1AB32006-A298-4236-9CED-A1F96CD87A41}" destId="{208F171F-860B-4B7D-BB29-552BFCEDEF5C}" srcOrd="0" destOrd="0" presId="urn:microsoft.com/office/officeart/2005/8/layout/hProcess11"/>
    <dgm:cxn modelId="{63454A69-5E32-4C87-A2C5-18A3A0D068B9}" srcId="{B29787DA-2206-4A24-8076-4CD26533E8A0}" destId="{A3F072D6-4C59-47C1-9FBE-F548448CC6D1}" srcOrd="5" destOrd="0" parTransId="{C95A7F47-0B90-4BB5-8A65-33BAF63C98C6}" sibTransId="{7B0BF2ED-1805-4069-A78E-4070005090BE}"/>
    <dgm:cxn modelId="{A86FA469-C36E-42FC-9BF7-68D683A4888B}" srcId="{B29787DA-2206-4A24-8076-4CD26533E8A0}" destId="{AB02617D-9C48-4D9B-85C5-690FD2B6AC34}" srcOrd="0" destOrd="0" parTransId="{EB6E6794-3C1B-4A80-ACE5-D2FA1CBEA361}" sibTransId="{BF26D2BB-403D-4D46-9E40-5D48C4106346}"/>
    <dgm:cxn modelId="{85CED54B-515A-4648-AED8-97402C92F886}" type="presOf" srcId="{C6E718F2-4B23-429C-8783-D263E44EB694}" destId="{D2BE898B-B0BC-48CA-B140-3EC55BA28014}" srcOrd="0" destOrd="0" presId="urn:microsoft.com/office/officeart/2005/8/layout/hProcess11"/>
    <dgm:cxn modelId="{07D0D78F-7816-44BC-901A-494547760D59}" type="presOf" srcId="{A3F072D6-4C59-47C1-9FBE-F548448CC6D1}" destId="{9F53C05D-4928-4851-A94A-B64CC0171AAE}" srcOrd="0" destOrd="0" presId="urn:microsoft.com/office/officeart/2005/8/layout/hProcess11"/>
    <dgm:cxn modelId="{78067692-7364-4CD9-926C-DC353F30278C}" type="presOf" srcId="{EC2178AB-D22C-46B5-B020-A67755FC05C3}" destId="{1431CE9F-F72B-4198-AA3A-69A702BC3B0C}" srcOrd="0" destOrd="0" presId="urn:microsoft.com/office/officeart/2005/8/layout/hProcess11"/>
    <dgm:cxn modelId="{812F9094-A519-44EB-80FC-204F625CF4FB}" srcId="{B29787DA-2206-4A24-8076-4CD26533E8A0}" destId="{1AB32006-A298-4236-9CED-A1F96CD87A41}" srcOrd="4" destOrd="0" parTransId="{D53EF7ED-DB8E-4DE6-A9D0-F525897E0693}" sibTransId="{9CB8848C-EADF-4D9B-ACE2-D20C07415F49}"/>
    <dgm:cxn modelId="{18FAD3B8-1410-4CCF-8AFB-0701D1E31768}" srcId="{B29787DA-2206-4A24-8076-4CD26533E8A0}" destId="{EC2178AB-D22C-46B5-B020-A67755FC05C3}" srcOrd="2" destOrd="0" parTransId="{5D17D7DE-8064-473E-BFEA-58E826754FDE}" sibTransId="{E9834F8A-FE47-4D4A-A139-AE2963B121F2}"/>
    <dgm:cxn modelId="{2FEDCFBD-B192-41B3-B1B9-5F701D2A26CE}" srcId="{B29787DA-2206-4A24-8076-4CD26533E8A0}" destId="{C6E718F2-4B23-429C-8783-D263E44EB694}" srcOrd="1" destOrd="0" parTransId="{26D03E83-B432-4ACD-BF82-B55293CDD895}" sibTransId="{F5B84B3A-9B83-46AB-A56E-77E5E17F415D}"/>
    <dgm:cxn modelId="{FC61BCC0-892B-4178-8D34-7B2E1AE94F7F}" type="presOf" srcId="{B29787DA-2206-4A24-8076-4CD26533E8A0}" destId="{98F8B432-88E1-4069-87E1-9F8CD8CB087E}" srcOrd="0" destOrd="0" presId="urn:microsoft.com/office/officeart/2005/8/layout/hProcess11"/>
    <dgm:cxn modelId="{0DD177DB-0FC2-4544-8682-AA7207F17894}" type="presOf" srcId="{5D0C0964-1C64-44AA-932F-FC6363F9BCC9}" destId="{5A510D02-FEAC-4B3D-B8BE-89127617D19E}" srcOrd="0" destOrd="0" presId="urn:microsoft.com/office/officeart/2005/8/layout/hProcess11"/>
    <dgm:cxn modelId="{C868CCDF-5D7C-43E9-A386-AE40A93887FB}" type="presOf" srcId="{AB02617D-9C48-4D9B-85C5-690FD2B6AC34}" destId="{D9373DD9-D2C4-49AD-A9A0-28B8890A6B01}" srcOrd="0" destOrd="0" presId="urn:microsoft.com/office/officeart/2005/8/layout/hProcess11"/>
    <dgm:cxn modelId="{5D60FFEC-941D-42AF-AAE0-ABE7E7725753}" type="presOf" srcId="{C9C77F02-C886-4A68-866B-23525799870A}" destId="{DAC7E963-389D-4C3B-9793-31B99445EFF3}" srcOrd="0" destOrd="0" presId="urn:microsoft.com/office/officeart/2005/8/layout/hProcess11"/>
    <dgm:cxn modelId="{44EA7DF9-2EF4-40E8-BCF8-CF021B150347}" srcId="{B29787DA-2206-4A24-8076-4CD26533E8A0}" destId="{5D0C0964-1C64-44AA-932F-FC6363F9BCC9}" srcOrd="3" destOrd="0" parTransId="{2AE5E097-50BC-4DEA-A4A3-17C10C5B520F}" sibTransId="{C6579179-9E73-4E41-990A-015F95D915AC}"/>
    <dgm:cxn modelId="{2AF5B0FF-0EE7-4CFB-A1AE-07CCF84C061C}" srcId="{B29787DA-2206-4A24-8076-4CD26533E8A0}" destId="{C9C77F02-C886-4A68-866B-23525799870A}" srcOrd="6" destOrd="0" parTransId="{E85A969F-BA5E-4210-A330-16B0B673E734}" sibTransId="{A45873E1-B6B1-4BC4-9329-F0EDD39D47E8}"/>
    <dgm:cxn modelId="{15B95269-CABA-4264-87C3-3805B3A8DB09}" type="presParOf" srcId="{98F8B432-88E1-4069-87E1-9F8CD8CB087E}" destId="{7E40C0C9-8B1D-4B40-801A-6020C06C7E30}" srcOrd="0" destOrd="0" presId="urn:microsoft.com/office/officeart/2005/8/layout/hProcess11"/>
    <dgm:cxn modelId="{6BB468D3-585F-46BB-8F73-26E475A1C1E4}" type="presParOf" srcId="{98F8B432-88E1-4069-87E1-9F8CD8CB087E}" destId="{5D6C0589-AF5E-4878-B53F-33DBCED25A8A}" srcOrd="1" destOrd="0" presId="urn:microsoft.com/office/officeart/2005/8/layout/hProcess11"/>
    <dgm:cxn modelId="{759FF904-39A0-4D47-8E83-E0E8428252B2}" type="presParOf" srcId="{5D6C0589-AF5E-4878-B53F-33DBCED25A8A}" destId="{C72326F0-A97C-4069-82D0-BC1656FCECDD}" srcOrd="0" destOrd="0" presId="urn:microsoft.com/office/officeart/2005/8/layout/hProcess11"/>
    <dgm:cxn modelId="{EC66D4D3-FA87-44BD-BAEE-BDB192C51E28}" type="presParOf" srcId="{C72326F0-A97C-4069-82D0-BC1656FCECDD}" destId="{D9373DD9-D2C4-49AD-A9A0-28B8890A6B01}" srcOrd="0" destOrd="0" presId="urn:microsoft.com/office/officeart/2005/8/layout/hProcess11"/>
    <dgm:cxn modelId="{7F25E648-397A-4808-BECF-E8507374BAAA}" type="presParOf" srcId="{C72326F0-A97C-4069-82D0-BC1656FCECDD}" destId="{5F0815DB-CF7B-4AA2-AECA-1FF05C851F55}" srcOrd="1" destOrd="0" presId="urn:microsoft.com/office/officeart/2005/8/layout/hProcess11"/>
    <dgm:cxn modelId="{10ECDCB2-3AC6-4A43-BB30-3E13F167D8E0}" type="presParOf" srcId="{C72326F0-A97C-4069-82D0-BC1656FCECDD}" destId="{99B96689-AE50-4E61-AEA3-1514D2EFF7A3}" srcOrd="2" destOrd="0" presId="urn:microsoft.com/office/officeart/2005/8/layout/hProcess11"/>
    <dgm:cxn modelId="{81FDD94D-4A69-43AA-9FFE-9E01635A367D}" type="presParOf" srcId="{5D6C0589-AF5E-4878-B53F-33DBCED25A8A}" destId="{28EE9C94-B45A-45BD-B1EC-46C9B4EA4F7C}" srcOrd="1" destOrd="0" presId="urn:microsoft.com/office/officeart/2005/8/layout/hProcess11"/>
    <dgm:cxn modelId="{E62C35F4-6EFD-4F61-AE16-52B9FB98A90C}" type="presParOf" srcId="{5D6C0589-AF5E-4878-B53F-33DBCED25A8A}" destId="{931C74CF-C6EA-4C98-807F-0C64506661A7}" srcOrd="2" destOrd="0" presId="urn:microsoft.com/office/officeart/2005/8/layout/hProcess11"/>
    <dgm:cxn modelId="{277B5329-3AC7-4666-826F-2C19F90949A9}" type="presParOf" srcId="{931C74CF-C6EA-4C98-807F-0C64506661A7}" destId="{D2BE898B-B0BC-48CA-B140-3EC55BA28014}" srcOrd="0" destOrd="0" presId="urn:microsoft.com/office/officeart/2005/8/layout/hProcess11"/>
    <dgm:cxn modelId="{A8B586F9-71D1-439B-9DC5-90E0197FB066}" type="presParOf" srcId="{931C74CF-C6EA-4C98-807F-0C64506661A7}" destId="{5352D0A5-C795-40DF-A815-613C8ABFC1CB}" srcOrd="1" destOrd="0" presId="urn:microsoft.com/office/officeart/2005/8/layout/hProcess11"/>
    <dgm:cxn modelId="{9782A8C0-9309-4ACA-8F42-F81CF6C91D86}" type="presParOf" srcId="{931C74CF-C6EA-4C98-807F-0C64506661A7}" destId="{E150E9DB-433C-442B-B6C5-A7DFACFD36B3}" srcOrd="2" destOrd="0" presId="urn:microsoft.com/office/officeart/2005/8/layout/hProcess11"/>
    <dgm:cxn modelId="{30EC98AC-D69E-41B6-A02C-D873AA2C3687}" type="presParOf" srcId="{5D6C0589-AF5E-4878-B53F-33DBCED25A8A}" destId="{AE45AB08-4763-4831-9FFE-3EFC7A0A1C5D}" srcOrd="3" destOrd="0" presId="urn:microsoft.com/office/officeart/2005/8/layout/hProcess11"/>
    <dgm:cxn modelId="{0DC4CFE4-F06C-4842-BCB8-62297D86C51B}" type="presParOf" srcId="{5D6C0589-AF5E-4878-B53F-33DBCED25A8A}" destId="{E88C02DD-86AD-4B24-AD8E-8A0E34628D6A}" srcOrd="4" destOrd="0" presId="urn:microsoft.com/office/officeart/2005/8/layout/hProcess11"/>
    <dgm:cxn modelId="{05878536-805C-4A7A-9C94-C3E2FF41F31F}" type="presParOf" srcId="{E88C02DD-86AD-4B24-AD8E-8A0E34628D6A}" destId="{1431CE9F-F72B-4198-AA3A-69A702BC3B0C}" srcOrd="0" destOrd="0" presId="urn:microsoft.com/office/officeart/2005/8/layout/hProcess11"/>
    <dgm:cxn modelId="{91178BA0-2940-4A40-A762-6AA97E3D6261}" type="presParOf" srcId="{E88C02DD-86AD-4B24-AD8E-8A0E34628D6A}" destId="{38933102-8ACC-4B87-B3BC-656170D7C010}" srcOrd="1" destOrd="0" presId="urn:microsoft.com/office/officeart/2005/8/layout/hProcess11"/>
    <dgm:cxn modelId="{77CBC428-15D3-44B6-A4B5-0F422F2E6BF9}" type="presParOf" srcId="{E88C02DD-86AD-4B24-AD8E-8A0E34628D6A}" destId="{A2068A44-0942-4550-960A-33C1533EFB79}" srcOrd="2" destOrd="0" presId="urn:microsoft.com/office/officeart/2005/8/layout/hProcess11"/>
    <dgm:cxn modelId="{50D24E2D-83C6-4608-8B04-5065165E12C8}" type="presParOf" srcId="{5D6C0589-AF5E-4878-B53F-33DBCED25A8A}" destId="{813B8D23-B11D-498A-BD38-2E75C3B332B1}" srcOrd="5" destOrd="0" presId="urn:microsoft.com/office/officeart/2005/8/layout/hProcess11"/>
    <dgm:cxn modelId="{E29C3EA0-9EEC-43D3-94F8-FC11E14D4649}" type="presParOf" srcId="{5D6C0589-AF5E-4878-B53F-33DBCED25A8A}" destId="{17AEC891-BA66-4846-9D48-4A46DD7B1C7E}" srcOrd="6" destOrd="0" presId="urn:microsoft.com/office/officeart/2005/8/layout/hProcess11"/>
    <dgm:cxn modelId="{5825BB12-E945-4FCB-AEED-4754165717A0}" type="presParOf" srcId="{17AEC891-BA66-4846-9D48-4A46DD7B1C7E}" destId="{5A510D02-FEAC-4B3D-B8BE-89127617D19E}" srcOrd="0" destOrd="0" presId="urn:microsoft.com/office/officeart/2005/8/layout/hProcess11"/>
    <dgm:cxn modelId="{7E4C927E-0836-4B96-8A0B-13F8649AD726}" type="presParOf" srcId="{17AEC891-BA66-4846-9D48-4A46DD7B1C7E}" destId="{F53FD84A-20E7-4856-823B-22793525F3ED}" srcOrd="1" destOrd="0" presId="urn:microsoft.com/office/officeart/2005/8/layout/hProcess11"/>
    <dgm:cxn modelId="{2D5BF0F3-C78A-4ACD-A2AF-C6DC9208685F}" type="presParOf" srcId="{17AEC891-BA66-4846-9D48-4A46DD7B1C7E}" destId="{7BD33F91-0350-4775-BD11-44660ADF2A15}" srcOrd="2" destOrd="0" presId="urn:microsoft.com/office/officeart/2005/8/layout/hProcess11"/>
    <dgm:cxn modelId="{66CE826B-3B2E-4428-9DA4-95757A993AA0}" type="presParOf" srcId="{5D6C0589-AF5E-4878-B53F-33DBCED25A8A}" destId="{9855F790-FBBD-46E4-9FD7-7F2451DD65D8}" srcOrd="7" destOrd="0" presId="urn:microsoft.com/office/officeart/2005/8/layout/hProcess11"/>
    <dgm:cxn modelId="{68537812-1388-48A3-9D8A-A3460C0ED078}" type="presParOf" srcId="{5D6C0589-AF5E-4878-B53F-33DBCED25A8A}" destId="{0F73F2E2-8B6A-4D5A-AC02-A0C00DD583E8}" srcOrd="8" destOrd="0" presId="urn:microsoft.com/office/officeart/2005/8/layout/hProcess11"/>
    <dgm:cxn modelId="{E009AE8F-1212-467A-A911-ABB2474B7F65}" type="presParOf" srcId="{0F73F2E2-8B6A-4D5A-AC02-A0C00DD583E8}" destId="{208F171F-860B-4B7D-BB29-552BFCEDEF5C}" srcOrd="0" destOrd="0" presId="urn:microsoft.com/office/officeart/2005/8/layout/hProcess11"/>
    <dgm:cxn modelId="{06A2E77B-E39B-40F0-9772-8A66868960D6}" type="presParOf" srcId="{0F73F2E2-8B6A-4D5A-AC02-A0C00DD583E8}" destId="{C19D7341-44E6-4E52-9961-C389A0C5C04A}" srcOrd="1" destOrd="0" presId="urn:microsoft.com/office/officeart/2005/8/layout/hProcess11"/>
    <dgm:cxn modelId="{DDB5B1ED-639B-4A5A-BF7B-461F2F24442B}" type="presParOf" srcId="{0F73F2E2-8B6A-4D5A-AC02-A0C00DD583E8}" destId="{77A1D32E-91C8-4C1B-9C65-4DF8B84510D3}" srcOrd="2" destOrd="0" presId="urn:microsoft.com/office/officeart/2005/8/layout/hProcess11"/>
    <dgm:cxn modelId="{1D5C2588-2BF7-477F-90D0-7449AA00ADF4}" type="presParOf" srcId="{5D6C0589-AF5E-4878-B53F-33DBCED25A8A}" destId="{F7465C7F-7C69-43CA-AF87-C1EB7C6B8BEE}" srcOrd="9" destOrd="0" presId="urn:microsoft.com/office/officeart/2005/8/layout/hProcess11"/>
    <dgm:cxn modelId="{CEACFBBE-EEE1-4D88-9F5F-80B9B891EDBB}" type="presParOf" srcId="{5D6C0589-AF5E-4878-B53F-33DBCED25A8A}" destId="{84398B3E-5012-4617-BFE0-2BEB0B56EFB6}" srcOrd="10" destOrd="0" presId="urn:microsoft.com/office/officeart/2005/8/layout/hProcess11"/>
    <dgm:cxn modelId="{3094F3C2-BF93-4464-B882-F193C00F7C88}" type="presParOf" srcId="{84398B3E-5012-4617-BFE0-2BEB0B56EFB6}" destId="{9F53C05D-4928-4851-A94A-B64CC0171AAE}" srcOrd="0" destOrd="0" presId="urn:microsoft.com/office/officeart/2005/8/layout/hProcess11"/>
    <dgm:cxn modelId="{7C5D4FB7-15EF-46E9-B0E3-DC470C04FE24}" type="presParOf" srcId="{84398B3E-5012-4617-BFE0-2BEB0B56EFB6}" destId="{3FBE5C6D-8B2C-4F71-A801-6E26567C4BD1}" srcOrd="1" destOrd="0" presId="urn:microsoft.com/office/officeart/2005/8/layout/hProcess11"/>
    <dgm:cxn modelId="{149A697D-65F7-4AC1-9D4E-ED220156999D}" type="presParOf" srcId="{84398B3E-5012-4617-BFE0-2BEB0B56EFB6}" destId="{E9E51DAD-D8B3-456F-A36E-DAEBCEBED71B}" srcOrd="2" destOrd="0" presId="urn:microsoft.com/office/officeart/2005/8/layout/hProcess11"/>
    <dgm:cxn modelId="{0E8CE10C-BB52-4763-8167-CA3EFF84C28F}" type="presParOf" srcId="{5D6C0589-AF5E-4878-B53F-33DBCED25A8A}" destId="{0CEDAF57-AB11-45C0-9CCC-378AFBA0A1BD}" srcOrd="11" destOrd="0" presId="urn:microsoft.com/office/officeart/2005/8/layout/hProcess11"/>
    <dgm:cxn modelId="{FCA74512-44DE-4D32-8CFD-9882DBD026FC}" type="presParOf" srcId="{5D6C0589-AF5E-4878-B53F-33DBCED25A8A}" destId="{973507CF-994A-44F5-A624-5B70EF15CA58}" srcOrd="12" destOrd="0" presId="urn:microsoft.com/office/officeart/2005/8/layout/hProcess11"/>
    <dgm:cxn modelId="{E272DF43-2739-4F65-AAE1-2EDE95F36A56}" type="presParOf" srcId="{973507CF-994A-44F5-A624-5B70EF15CA58}" destId="{DAC7E963-389D-4C3B-9793-31B99445EFF3}" srcOrd="0" destOrd="0" presId="urn:microsoft.com/office/officeart/2005/8/layout/hProcess11"/>
    <dgm:cxn modelId="{66701092-EFF6-471F-968E-0F3F1B9AB2BB}" type="presParOf" srcId="{973507CF-994A-44F5-A624-5B70EF15CA58}" destId="{0334D4D6-3D59-4E15-92D0-38CEEDD2CC87}" srcOrd="1" destOrd="0" presId="urn:microsoft.com/office/officeart/2005/8/layout/hProcess11"/>
    <dgm:cxn modelId="{B61705ED-27FB-4A58-96FF-2581B21058D7}" type="presParOf" srcId="{973507CF-994A-44F5-A624-5B70EF15CA58}" destId="{4DBDDDE5-3F9E-43FD-9114-30E9E0116691}"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01E203-E2CC-475A-BFAF-F5830B80E8E0}"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6ACC7650-492A-4799-B7E3-D60012053A41}">
      <dgm:prSet phldrT="[Text]"/>
      <dgm:spPr/>
      <dgm:t>
        <a:bodyPr/>
        <a:lstStyle/>
        <a:p>
          <a:r>
            <a:rPr lang="en-US">
              <a:latin typeface="+mj-lt"/>
            </a:rPr>
            <a:t>Costs</a:t>
          </a:r>
        </a:p>
      </dgm:t>
    </dgm:pt>
    <dgm:pt modelId="{FA75168A-0907-4D24-86F5-A11A02150B08}" type="parTrans" cxnId="{220ECA07-4D24-46E1-9F51-7173876A1337}">
      <dgm:prSet/>
      <dgm:spPr/>
      <dgm:t>
        <a:bodyPr/>
        <a:lstStyle/>
        <a:p>
          <a:endParaRPr lang="en-US"/>
        </a:p>
      </dgm:t>
    </dgm:pt>
    <dgm:pt modelId="{7D1D88FE-DAB3-4E15-B2B9-1C6111C89737}" type="sibTrans" cxnId="{220ECA07-4D24-46E1-9F51-7173876A1337}">
      <dgm:prSet/>
      <dgm:spPr/>
      <dgm:t>
        <a:bodyPr/>
        <a:lstStyle/>
        <a:p>
          <a:endParaRPr lang="en-US"/>
        </a:p>
      </dgm:t>
    </dgm:pt>
    <dgm:pt modelId="{179E7791-A5EE-41DD-8065-8C5016D7A7C5}">
      <dgm:prSet phldrT="[Text]" custT="1"/>
      <dgm:spPr/>
      <dgm:t>
        <a:bodyPr/>
        <a:lstStyle/>
        <a:p>
          <a:r>
            <a:rPr lang="en-US" sz="1050">
              <a:solidFill>
                <a:schemeClr val="tx1"/>
              </a:solidFill>
            </a:rPr>
            <a:t>Etc.</a:t>
          </a:r>
        </a:p>
      </dgm:t>
    </dgm:pt>
    <dgm:pt modelId="{DCEC0EA3-218D-4B23-A0DD-5F4A6C517D29}" type="parTrans" cxnId="{928E6BFC-86B7-4395-ABB3-B4C05B55A4AB}">
      <dgm:prSet/>
      <dgm:spPr/>
      <dgm:t>
        <a:bodyPr/>
        <a:lstStyle/>
        <a:p>
          <a:endParaRPr lang="en-US"/>
        </a:p>
      </dgm:t>
    </dgm:pt>
    <dgm:pt modelId="{DD669749-6910-4EDC-8A4D-BC0F03431C6E}" type="sibTrans" cxnId="{928E6BFC-86B7-4395-ABB3-B4C05B55A4AB}">
      <dgm:prSet/>
      <dgm:spPr/>
      <dgm:t>
        <a:bodyPr/>
        <a:lstStyle/>
        <a:p>
          <a:endParaRPr lang="en-US"/>
        </a:p>
      </dgm:t>
    </dgm:pt>
    <dgm:pt modelId="{0718F394-AC93-4CF8-B943-F310FE3D0A92}">
      <dgm:prSet phldrT="[Text]"/>
      <dgm:spPr/>
      <dgm:t>
        <a:bodyPr/>
        <a:lstStyle/>
        <a:p>
          <a:r>
            <a:rPr lang="en-US"/>
            <a:t>Revenues</a:t>
          </a:r>
        </a:p>
      </dgm:t>
    </dgm:pt>
    <dgm:pt modelId="{0A9CD603-451F-40C6-B273-D238404940BA}" type="parTrans" cxnId="{41BF551B-8B54-429B-B7E8-881C771B5F05}">
      <dgm:prSet/>
      <dgm:spPr/>
      <dgm:t>
        <a:bodyPr/>
        <a:lstStyle/>
        <a:p>
          <a:endParaRPr lang="en-US"/>
        </a:p>
      </dgm:t>
    </dgm:pt>
    <dgm:pt modelId="{E0CBCF67-A831-43BE-87B1-7B663ADE4CC5}" type="sibTrans" cxnId="{41BF551B-8B54-429B-B7E8-881C771B5F05}">
      <dgm:prSet/>
      <dgm:spPr/>
      <dgm:t>
        <a:bodyPr/>
        <a:lstStyle/>
        <a:p>
          <a:endParaRPr lang="en-US"/>
        </a:p>
      </dgm:t>
    </dgm:pt>
    <dgm:pt modelId="{A9EDCBC9-8B55-488B-BE8E-8724575B4DCE}">
      <dgm:prSet phldrT="[Text]" custT="1"/>
      <dgm:spPr/>
      <dgm:t>
        <a:bodyPr/>
        <a:lstStyle/>
        <a:p>
          <a:r>
            <a:rPr lang="en-US" sz="1050">
              <a:solidFill>
                <a:schemeClr val="tx1"/>
              </a:solidFill>
            </a:rPr>
            <a:t>Materials</a:t>
          </a:r>
          <a:endParaRPr lang="en-US" sz="600">
            <a:solidFill>
              <a:schemeClr val="tx1"/>
            </a:solidFill>
          </a:endParaRPr>
        </a:p>
      </dgm:t>
    </dgm:pt>
    <dgm:pt modelId="{D78D64E8-7A05-4485-83FA-8A1A7C7EAE3D}" type="parTrans" cxnId="{EF51FC3F-8D40-42C3-B7FF-DBCC2D13507C}">
      <dgm:prSet/>
      <dgm:spPr/>
      <dgm:t>
        <a:bodyPr/>
        <a:lstStyle/>
        <a:p>
          <a:endParaRPr lang="en-US"/>
        </a:p>
      </dgm:t>
    </dgm:pt>
    <dgm:pt modelId="{6294F03A-ACDC-46D3-A9FC-464361C0D4C8}" type="sibTrans" cxnId="{EF51FC3F-8D40-42C3-B7FF-DBCC2D13507C}">
      <dgm:prSet/>
      <dgm:spPr/>
      <dgm:t>
        <a:bodyPr/>
        <a:lstStyle/>
        <a:p>
          <a:endParaRPr lang="en-US"/>
        </a:p>
      </dgm:t>
    </dgm:pt>
    <dgm:pt modelId="{8CF0F803-DE7D-41F2-B6CD-AB6CA5948BDF}">
      <dgm:prSet phldrT="[Text]" custT="1"/>
      <dgm:spPr/>
      <dgm:t>
        <a:bodyPr/>
        <a:lstStyle/>
        <a:p>
          <a:r>
            <a:rPr lang="en-US" sz="1050">
              <a:solidFill>
                <a:schemeClr val="tx1"/>
              </a:solidFill>
            </a:rPr>
            <a:t>Grant funding</a:t>
          </a:r>
        </a:p>
      </dgm:t>
    </dgm:pt>
    <dgm:pt modelId="{8FEACA94-05F6-4C45-A1C6-B444D28281AA}" type="parTrans" cxnId="{9EC97816-E7B0-4B9B-ADEA-732990F6CF46}">
      <dgm:prSet/>
      <dgm:spPr/>
      <dgm:t>
        <a:bodyPr/>
        <a:lstStyle/>
        <a:p>
          <a:endParaRPr lang="en-US"/>
        </a:p>
      </dgm:t>
    </dgm:pt>
    <dgm:pt modelId="{78AC1176-074D-4D38-B243-E5A38E2E83C7}" type="sibTrans" cxnId="{9EC97816-E7B0-4B9B-ADEA-732990F6CF46}">
      <dgm:prSet/>
      <dgm:spPr/>
      <dgm:t>
        <a:bodyPr/>
        <a:lstStyle/>
        <a:p>
          <a:endParaRPr lang="en-US"/>
        </a:p>
      </dgm:t>
    </dgm:pt>
    <dgm:pt modelId="{E45D752C-64D5-4EAD-8032-2EE7F5A3CBD9}">
      <dgm:prSet phldrT="[Text]" custT="1"/>
      <dgm:spPr/>
      <dgm:t>
        <a:bodyPr/>
        <a:lstStyle/>
        <a:p>
          <a:r>
            <a:rPr lang="en-US" sz="1050">
              <a:solidFill>
                <a:schemeClr val="tx1"/>
              </a:solidFill>
            </a:rPr>
            <a:t>CACFP</a:t>
          </a:r>
        </a:p>
      </dgm:t>
    </dgm:pt>
    <dgm:pt modelId="{360D3015-956B-4C0A-84FF-FC5734BFDC03}" type="parTrans" cxnId="{10FBDD36-EFF9-469D-8089-9C1CF74B8292}">
      <dgm:prSet/>
      <dgm:spPr/>
      <dgm:t>
        <a:bodyPr/>
        <a:lstStyle/>
        <a:p>
          <a:endParaRPr lang="en-US"/>
        </a:p>
      </dgm:t>
    </dgm:pt>
    <dgm:pt modelId="{BCB60D5B-91F8-482C-9F4A-072B467273DD}" type="sibTrans" cxnId="{10FBDD36-EFF9-469D-8089-9C1CF74B8292}">
      <dgm:prSet/>
      <dgm:spPr/>
      <dgm:t>
        <a:bodyPr/>
        <a:lstStyle/>
        <a:p>
          <a:endParaRPr lang="en-US"/>
        </a:p>
      </dgm:t>
    </dgm:pt>
    <dgm:pt modelId="{07C2A75A-1447-47C8-9EF8-9933C75CAC85}">
      <dgm:prSet phldrT="[Text]" custT="1"/>
      <dgm:spPr/>
      <dgm:t>
        <a:bodyPr/>
        <a:lstStyle/>
        <a:p>
          <a:r>
            <a:rPr lang="en-US" sz="1400">
              <a:solidFill>
                <a:schemeClr val="tx1"/>
              </a:solidFill>
            </a:rPr>
            <a:t>Tuition (including subsidy)</a:t>
          </a:r>
        </a:p>
      </dgm:t>
    </dgm:pt>
    <dgm:pt modelId="{AA23936F-FFCB-4213-8543-CDBA510EFEEA}" type="parTrans" cxnId="{55A79CFD-EE54-48AA-A9B2-8843420227C2}">
      <dgm:prSet/>
      <dgm:spPr/>
      <dgm:t>
        <a:bodyPr/>
        <a:lstStyle/>
        <a:p>
          <a:endParaRPr lang="en-US"/>
        </a:p>
      </dgm:t>
    </dgm:pt>
    <dgm:pt modelId="{09A6C88E-58CE-41D2-9792-9A3CB5E72590}" type="sibTrans" cxnId="{55A79CFD-EE54-48AA-A9B2-8843420227C2}">
      <dgm:prSet/>
      <dgm:spPr/>
      <dgm:t>
        <a:bodyPr/>
        <a:lstStyle/>
        <a:p>
          <a:endParaRPr lang="en-US"/>
        </a:p>
      </dgm:t>
    </dgm:pt>
    <dgm:pt modelId="{A61A4B09-B07B-4159-B96B-56F941B017A4}">
      <dgm:prSet phldrT="[Text]" custT="1"/>
      <dgm:spPr/>
      <dgm:t>
        <a:bodyPr/>
        <a:lstStyle/>
        <a:p>
          <a:r>
            <a:rPr lang="en-US" sz="1100">
              <a:solidFill>
                <a:schemeClr val="tx1"/>
              </a:solidFill>
            </a:rPr>
            <a:t>Space</a:t>
          </a:r>
          <a:endParaRPr lang="en-US" sz="600">
            <a:solidFill>
              <a:schemeClr val="tx1"/>
            </a:solidFill>
          </a:endParaRPr>
        </a:p>
      </dgm:t>
    </dgm:pt>
    <dgm:pt modelId="{4EBF531A-09BE-4DC5-B31E-F6A11B4DD02A}" type="parTrans" cxnId="{E086AD65-6666-4C20-9478-624D0B59975A}">
      <dgm:prSet/>
      <dgm:spPr/>
      <dgm:t>
        <a:bodyPr/>
        <a:lstStyle/>
        <a:p>
          <a:endParaRPr lang="en-US"/>
        </a:p>
      </dgm:t>
    </dgm:pt>
    <dgm:pt modelId="{A4DD5BC8-998C-4AC4-AD04-276B0540F8C5}" type="sibTrans" cxnId="{E086AD65-6666-4C20-9478-624D0B59975A}">
      <dgm:prSet/>
      <dgm:spPr/>
      <dgm:t>
        <a:bodyPr/>
        <a:lstStyle/>
        <a:p>
          <a:endParaRPr lang="en-US"/>
        </a:p>
      </dgm:t>
    </dgm:pt>
    <dgm:pt modelId="{AC7B497E-D698-4533-A9D8-E2004BEDB709}">
      <dgm:prSet phldrT="[Text]" custT="1"/>
      <dgm:spPr/>
      <dgm:t>
        <a:bodyPr/>
        <a:lstStyle/>
        <a:p>
          <a:r>
            <a:rPr lang="en-US" sz="2000">
              <a:solidFill>
                <a:schemeClr val="tx1"/>
              </a:solidFill>
            </a:rPr>
            <a:t>Staffing</a:t>
          </a:r>
          <a:endParaRPr lang="en-US" sz="600">
            <a:solidFill>
              <a:schemeClr val="tx1"/>
            </a:solidFill>
          </a:endParaRPr>
        </a:p>
      </dgm:t>
    </dgm:pt>
    <dgm:pt modelId="{F5F5F3CF-0459-4AE6-B332-0EFE07C03049}" type="parTrans" cxnId="{5F1C57AD-52CD-4113-81DE-BD97B30F8F36}">
      <dgm:prSet/>
      <dgm:spPr/>
      <dgm:t>
        <a:bodyPr/>
        <a:lstStyle/>
        <a:p>
          <a:endParaRPr lang="en-US"/>
        </a:p>
      </dgm:t>
    </dgm:pt>
    <dgm:pt modelId="{3624B9C8-C4CC-4668-863A-04FA682C7482}" type="sibTrans" cxnId="{5F1C57AD-52CD-4113-81DE-BD97B30F8F36}">
      <dgm:prSet/>
      <dgm:spPr/>
      <dgm:t>
        <a:bodyPr/>
        <a:lstStyle/>
        <a:p>
          <a:endParaRPr lang="en-US"/>
        </a:p>
      </dgm:t>
    </dgm:pt>
    <dgm:pt modelId="{BC2DB451-DFA0-49EB-808F-B63739C634AB}" type="pres">
      <dgm:prSet presAssocID="{3001E203-E2CC-475A-BFAF-F5830B80E8E0}" presName="outerComposite" presStyleCnt="0">
        <dgm:presLayoutVars>
          <dgm:chMax val="2"/>
          <dgm:animLvl val="lvl"/>
          <dgm:resizeHandles val="exact"/>
        </dgm:presLayoutVars>
      </dgm:prSet>
      <dgm:spPr/>
    </dgm:pt>
    <dgm:pt modelId="{BA0D3D6C-4314-4094-9433-FE4588765409}" type="pres">
      <dgm:prSet presAssocID="{3001E203-E2CC-475A-BFAF-F5830B80E8E0}" presName="dummyMaxCanvas" presStyleCnt="0"/>
      <dgm:spPr/>
    </dgm:pt>
    <dgm:pt modelId="{584B3BEB-CAC7-41D3-8FCB-B1EB8A061345}" type="pres">
      <dgm:prSet presAssocID="{3001E203-E2CC-475A-BFAF-F5830B80E8E0}" presName="parentComposite" presStyleCnt="0"/>
      <dgm:spPr/>
    </dgm:pt>
    <dgm:pt modelId="{57B50392-8164-43C4-9F3D-71DB5CE20645}" type="pres">
      <dgm:prSet presAssocID="{3001E203-E2CC-475A-BFAF-F5830B80E8E0}" presName="parent1" presStyleLbl="alignAccFollowNode1" presStyleIdx="0" presStyleCnt="4">
        <dgm:presLayoutVars>
          <dgm:chMax val="4"/>
        </dgm:presLayoutVars>
      </dgm:prSet>
      <dgm:spPr/>
    </dgm:pt>
    <dgm:pt modelId="{30A50CA6-BB60-492C-A25B-EE6C7204D9C6}" type="pres">
      <dgm:prSet presAssocID="{3001E203-E2CC-475A-BFAF-F5830B80E8E0}" presName="parent2" presStyleLbl="alignAccFollowNode1" presStyleIdx="1" presStyleCnt="4">
        <dgm:presLayoutVars>
          <dgm:chMax val="4"/>
        </dgm:presLayoutVars>
      </dgm:prSet>
      <dgm:spPr/>
    </dgm:pt>
    <dgm:pt modelId="{D8018290-CDB7-4976-94F0-6B699FC839CB}" type="pres">
      <dgm:prSet presAssocID="{3001E203-E2CC-475A-BFAF-F5830B80E8E0}" presName="childrenComposite" presStyleCnt="0"/>
      <dgm:spPr/>
    </dgm:pt>
    <dgm:pt modelId="{974850FC-3300-4270-93FE-D267066AFC5E}" type="pres">
      <dgm:prSet presAssocID="{3001E203-E2CC-475A-BFAF-F5830B80E8E0}" presName="dummyMaxCanvas_ChildArea" presStyleCnt="0"/>
      <dgm:spPr/>
    </dgm:pt>
    <dgm:pt modelId="{B23D068E-3616-40C5-B4DD-AB48D3DE4D01}" type="pres">
      <dgm:prSet presAssocID="{3001E203-E2CC-475A-BFAF-F5830B80E8E0}" presName="fulcrum" presStyleLbl="alignAccFollowNode1" presStyleIdx="2" presStyleCnt="4"/>
      <dgm:spPr/>
    </dgm:pt>
    <dgm:pt modelId="{861C2E65-D73B-411A-BDCE-4B70A9364685}" type="pres">
      <dgm:prSet presAssocID="{3001E203-E2CC-475A-BFAF-F5830B80E8E0}" presName="balance_43" presStyleLbl="alignAccFollowNode1" presStyleIdx="3" presStyleCnt="4">
        <dgm:presLayoutVars>
          <dgm:bulletEnabled val="1"/>
        </dgm:presLayoutVars>
      </dgm:prSet>
      <dgm:spPr/>
    </dgm:pt>
    <dgm:pt modelId="{52BCA76B-C33D-45EC-816E-2DF3D2A026C4}" type="pres">
      <dgm:prSet presAssocID="{3001E203-E2CC-475A-BFAF-F5830B80E8E0}" presName="left_43_1" presStyleLbl="node1" presStyleIdx="0" presStyleCnt="7" custScaleY="46150" custLinFactNeighborX="-693" custLinFactNeighborY="22206">
        <dgm:presLayoutVars>
          <dgm:bulletEnabled val="1"/>
        </dgm:presLayoutVars>
      </dgm:prSet>
      <dgm:spPr/>
    </dgm:pt>
    <dgm:pt modelId="{CCB97E2F-0F51-49EA-99DC-A99A17CD34D7}" type="pres">
      <dgm:prSet presAssocID="{3001E203-E2CC-475A-BFAF-F5830B80E8E0}" presName="left_43_2" presStyleLbl="node1" presStyleIdx="1" presStyleCnt="7" custScaleY="55333" custLinFactNeighborX="1385" custLinFactNeighborY="79773">
        <dgm:presLayoutVars>
          <dgm:bulletEnabled val="1"/>
        </dgm:presLayoutVars>
      </dgm:prSet>
      <dgm:spPr/>
    </dgm:pt>
    <dgm:pt modelId="{FC498B46-C668-4D40-B0F4-E1AD7F255155}" type="pres">
      <dgm:prSet presAssocID="{3001E203-E2CC-475A-BFAF-F5830B80E8E0}" presName="left_43_3" presStyleLbl="node1" presStyleIdx="2" presStyleCnt="7" custScaleY="56696" custLinFactY="28113" custLinFactNeighborX="2771" custLinFactNeighborY="100000">
        <dgm:presLayoutVars>
          <dgm:bulletEnabled val="1"/>
        </dgm:presLayoutVars>
      </dgm:prSet>
      <dgm:spPr/>
    </dgm:pt>
    <dgm:pt modelId="{D8E038A4-B1AC-4237-B34D-C7672A2CACD9}" type="pres">
      <dgm:prSet presAssocID="{3001E203-E2CC-475A-BFAF-F5830B80E8E0}" presName="left_43_4" presStyleLbl="node1" presStyleIdx="3" presStyleCnt="7" custScaleX="111805" custScaleY="271488" custLinFactNeighborX="1897" custLinFactNeighborY="71271">
        <dgm:presLayoutVars>
          <dgm:bulletEnabled val="1"/>
        </dgm:presLayoutVars>
      </dgm:prSet>
      <dgm:spPr/>
    </dgm:pt>
    <dgm:pt modelId="{66CE21CD-C809-4D24-8960-7F4188ED0B99}" type="pres">
      <dgm:prSet presAssocID="{3001E203-E2CC-475A-BFAF-F5830B80E8E0}" presName="right_43_1" presStyleLbl="node1" presStyleIdx="4" presStyleCnt="7" custScaleX="125281" custScaleY="64262" custLinFactNeighborX="-6407" custLinFactNeighborY="-34487">
        <dgm:presLayoutVars>
          <dgm:bulletEnabled val="1"/>
        </dgm:presLayoutVars>
      </dgm:prSet>
      <dgm:spPr/>
    </dgm:pt>
    <dgm:pt modelId="{BCABDCAD-B98C-4AED-A934-D78E343C80A0}" type="pres">
      <dgm:prSet presAssocID="{3001E203-E2CC-475A-BFAF-F5830B80E8E0}" presName="right_43_2" presStyleLbl="node1" presStyleIdx="5" presStyleCnt="7" custScaleX="121542" custScaleY="67350" custLinFactY="4298" custLinFactNeighborX="-2036" custLinFactNeighborY="100000">
        <dgm:presLayoutVars>
          <dgm:bulletEnabled val="1"/>
        </dgm:presLayoutVars>
      </dgm:prSet>
      <dgm:spPr/>
    </dgm:pt>
    <dgm:pt modelId="{FCEEA68A-EDED-4F47-A260-8FAF5D473719}" type="pres">
      <dgm:prSet presAssocID="{3001E203-E2CC-475A-BFAF-F5830B80E8E0}" presName="right_43_3" presStyleLbl="node1" presStyleIdx="6" presStyleCnt="7" custScaleX="130050" custScaleY="181027" custLinFactNeighborX="-2396" custLinFactNeighborY="39216">
        <dgm:presLayoutVars>
          <dgm:bulletEnabled val="1"/>
        </dgm:presLayoutVars>
      </dgm:prSet>
      <dgm:spPr/>
    </dgm:pt>
  </dgm:ptLst>
  <dgm:cxnLst>
    <dgm:cxn modelId="{220ECA07-4D24-46E1-9F51-7173876A1337}" srcId="{3001E203-E2CC-475A-BFAF-F5830B80E8E0}" destId="{6ACC7650-492A-4799-B7E3-D60012053A41}" srcOrd="0" destOrd="0" parTransId="{FA75168A-0907-4D24-86F5-A11A02150B08}" sibTransId="{7D1D88FE-DAB3-4E15-B2B9-1C6111C89737}"/>
    <dgm:cxn modelId="{3DE00F11-391E-492D-A9C5-CE9D538FCC5D}" type="presOf" srcId="{A9EDCBC9-8B55-488B-BE8E-8724575B4DCE}" destId="{FC498B46-C668-4D40-B0F4-E1AD7F255155}" srcOrd="0" destOrd="0" presId="urn:microsoft.com/office/officeart/2005/8/layout/balance1"/>
    <dgm:cxn modelId="{9EC97816-E7B0-4B9B-ADEA-732990F6CF46}" srcId="{0718F394-AC93-4CF8-B943-F310FE3D0A92}" destId="{8CF0F803-DE7D-41F2-B6CD-AB6CA5948BDF}" srcOrd="0" destOrd="0" parTransId="{8FEACA94-05F6-4C45-A1C6-B444D28281AA}" sibTransId="{78AC1176-074D-4D38-B243-E5A38E2E83C7}"/>
    <dgm:cxn modelId="{41BF551B-8B54-429B-B7E8-881C771B5F05}" srcId="{3001E203-E2CC-475A-BFAF-F5830B80E8E0}" destId="{0718F394-AC93-4CF8-B943-F310FE3D0A92}" srcOrd="1" destOrd="0" parTransId="{0A9CD603-451F-40C6-B273-D238404940BA}" sibTransId="{E0CBCF67-A831-43BE-87B1-7B663ADE4CC5}"/>
    <dgm:cxn modelId="{9320CD30-5F5E-462E-AA04-921679EE6516}" type="presOf" srcId="{E45D752C-64D5-4EAD-8032-2EE7F5A3CBD9}" destId="{BCABDCAD-B98C-4AED-A934-D78E343C80A0}" srcOrd="0" destOrd="0" presId="urn:microsoft.com/office/officeart/2005/8/layout/balance1"/>
    <dgm:cxn modelId="{10FBDD36-EFF9-469D-8089-9C1CF74B8292}" srcId="{0718F394-AC93-4CF8-B943-F310FE3D0A92}" destId="{E45D752C-64D5-4EAD-8032-2EE7F5A3CBD9}" srcOrd="1" destOrd="0" parTransId="{360D3015-956B-4C0A-84FF-FC5734BFDC03}" sibTransId="{BCB60D5B-91F8-482C-9F4A-072B467273DD}"/>
    <dgm:cxn modelId="{EF51FC3F-8D40-42C3-B7FF-DBCC2D13507C}" srcId="{6ACC7650-492A-4799-B7E3-D60012053A41}" destId="{A9EDCBC9-8B55-488B-BE8E-8724575B4DCE}" srcOrd="2" destOrd="0" parTransId="{D78D64E8-7A05-4485-83FA-8A1A7C7EAE3D}" sibTransId="{6294F03A-ACDC-46D3-A9FC-464361C0D4C8}"/>
    <dgm:cxn modelId="{E086AD65-6666-4C20-9478-624D0B59975A}" srcId="{6ACC7650-492A-4799-B7E3-D60012053A41}" destId="{A61A4B09-B07B-4159-B96B-56F941B017A4}" srcOrd="1" destOrd="0" parTransId="{4EBF531A-09BE-4DC5-B31E-F6A11B4DD02A}" sibTransId="{A4DD5BC8-998C-4AC4-AD04-276B0540F8C5}"/>
    <dgm:cxn modelId="{1B330C7B-2506-4F72-8EFB-BD98800EF301}" type="presOf" srcId="{179E7791-A5EE-41DD-8065-8C5016D7A7C5}" destId="{52BCA76B-C33D-45EC-816E-2DF3D2A026C4}" srcOrd="0" destOrd="0" presId="urn:microsoft.com/office/officeart/2005/8/layout/balance1"/>
    <dgm:cxn modelId="{0B703B82-8521-4910-B27D-E06C7EB3DF80}" type="presOf" srcId="{AC7B497E-D698-4533-A9D8-E2004BEDB709}" destId="{D8E038A4-B1AC-4237-B34D-C7672A2CACD9}" srcOrd="0" destOrd="0" presId="urn:microsoft.com/office/officeart/2005/8/layout/balance1"/>
    <dgm:cxn modelId="{E308CC84-3741-4DF4-B44D-A191F9D4FFC8}" type="presOf" srcId="{3001E203-E2CC-475A-BFAF-F5830B80E8E0}" destId="{BC2DB451-DFA0-49EB-808F-B63739C634AB}" srcOrd="0" destOrd="0" presId="urn:microsoft.com/office/officeart/2005/8/layout/balance1"/>
    <dgm:cxn modelId="{5F1C57AD-52CD-4113-81DE-BD97B30F8F36}" srcId="{6ACC7650-492A-4799-B7E3-D60012053A41}" destId="{AC7B497E-D698-4533-A9D8-E2004BEDB709}" srcOrd="3" destOrd="0" parTransId="{F5F5F3CF-0459-4AE6-B332-0EFE07C03049}" sibTransId="{3624B9C8-C4CC-4668-863A-04FA682C7482}"/>
    <dgm:cxn modelId="{937D44B8-9998-4CE9-98DC-3CB8FD66FF5A}" type="presOf" srcId="{0718F394-AC93-4CF8-B943-F310FE3D0A92}" destId="{30A50CA6-BB60-492C-A25B-EE6C7204D9C6}" srcOrd="0" destOrd="0" presId="urn:microsoft.com/office/officeart/2005/8/layout/balance1"/>
    <dgm:cxn modelId="{C64146B8-6CB9-4289-9523-9CE35EC3AE59}" type="presOf" srcId="{A61A4B09-B07B-4159-B96B-56F941B017A4}" destId="{CCB97E2F-0F51-49EA-99DC-A99A17CD34D7}" srcOrd="0" destOrd="0" presId="urn:microsoft.com/office/officeart/2005/8/layout/balance1"/>
    <dgm:cxn modelId="{E0FD90C4-0917-4F96-BA3A-2B333BCFBEEF}" type="presOf" srcId="{07C2A75A-1447-47C8-9EF8-9933C75CAC85}" destId="{FCEEA68A-EDED-4F47-A260-8FAF5D473719}" srcOrd="0" destOrd="0" presId="urn:microsoft.com/office/officeart/2005/8/layout/balance1"/>
    <dgm:cxn modelId="{756F17CC-6BCB-4738-8CA1-51FA4DC54E2E}" type="presOf" srcId="{6ACC7650-492A-4799-B7E3-D60012053A41}" destId="{57B50392-8164-43C4-9F3D-71DB5CE20645}" srcOrd="0" destOrd="0" presId="urn:microsoft.com/office/officeart/2005/8/layout/balance1"/>
    <dgm:cxn modelId="{BF4BD2DA-EF13-4840-A87A-08BA2AD351B9}" type="presOf" srcId="{8CF0F803-DE7D-41F2-B6CD-AB6CA5948BDF}" destId="{66CE21CD-C809-4D24-8960-7F4188ED0B99}" srcOrd="0" destOrd="0" presId="urn:microsoft.com/office/officeart/2005/8/layout/balance1"/>
    <dgm:cxn modelId="{928E6BFC-86B7-4395-ABB3-B4C05B55A4AB}" srcId="{6ACC7650-492A-4799-B7E3-D60012053A41}" destId="{179E7791-A5EE-41DD-8065-8C5016D7A7C5}" srcOrd="0" destOrd="0" parTransId="{DCEC0EA3-218D-4B23-A0DD-5F4A6C517D29}" sibTransId="{DD669749-6910-4EDC-8A4D-BC0F03431C6E}"/>
    <dgm:cxn modelId="{55A79CFD-EE54-48AA-A9B2-8843420227C2}" srcId="{0718F394-AC93-4CF8-B943-F310FE3D0A92}" destId="{07C2A75A-1447-47C8-9EF8-9933C75CAC85}" srcOrd="2" destOrd="0" parTransId="{AA23936F-FFCB-4213-8543-CDBA510EFEEA}" sibTransId="{09A6C88E-58CE-41D2-9792-9A3CB5E72590}"/>
    <dgm:cxn modelId="{43C95996-FBF5-451D-89AC-59EE96A18893}" type="presParOf" srcId="{BC2DB451-DFA0-49EB-808F-B63739C634AB}" destId="{BA0D3D6C-4314-4094-9433-FE4588765409}" srcOrd="0" destOrd="0" presId="urn:microsoft.com/office/officeart/2005/8/layout/balance1"/>
    <dgm:cxn modelId="{A1BDF364-7557-47C2-9EE4-A5548FD0F2CB}" type="presParOf" srcId="{BC2DB451-DFA0-49EB-808F-B63739C634AB}" destId="{584B3BEB-CAC7-41D3-8FCB-B1EB8A061345}" srcOrd="1" destOrd="0" presId="urn:microsoft.com/office/officeart/2005/8/layout/balance1"/>
    <dgm:cxn modelId="{754EDC51-D25C-4567-BC4F-FA9A2AE4D044}" type="presParOf" srcId="{584B3BEB-CAC7-41D3-8FCB-B1EB8A061345}" destId="{57B50392-8164-43C4-9F3D-71DB5CE20645}" srcOrd="0" destOrd="0" presId="urn:microsoft.com/office/officeart/2005/8/layout/balance1"/>
    <dgm:cxn modelId="{3FAA9160-CDD6-43D5-BA0C-CB179E273581}" type="presParOf" srcId="{584B3BEB-CAC7-41D3-8FCB-B1EB8A061345}" destId="{30A50CA6-BB60-492C-A25B-EE6C7204D9C6}" srcOrd="1" destOrd="0" presId="urn:microsoft.com/office/officeart/2005/8/layout/balance1"/>
    <dgm:cxn modelId="{15C2A1EE-7C62-47A9-9899-765F4A4A4B08}" type="presParOf" srcId="{BC2DB451-DFA0-49EB-808F-B63739C634AB}" destId="{D8018290-CDB7-4976-94F0-6B699FC839CB}" srcOrd="2" destOrd="0" presId="urn:microsoft.com/office/officeart/2005/8/layout/balance1"/>
    <dgm:cxn modelId="{EE39FE36-2137-4117-927C-529DE44B804A}" type="presParOf" srcId="{D8018290-CDB7-4976-94F0-6B699FC839CB}" destId="{974850FC-3300-4270-93FE-D267066AFC5E}" srcOrd="0" destOrd="0" presId="urn:microsoft.com/office/officeart/2005/8/layout/balance1"/>
    <dgm:cxn modelId="{D5087687-2FA8-4574-BFCD-3849DBC86D33}" type="presParOf" srcId="{D8018290-CDB7-4976-94F0-6B699FC839CB}" destId="{B23D068E-3616-40C5-B4DD-AB48D3DE4D01}" srcOrd="1" destOrd="0" presId="urn:microsoft.com/office/officeart/2005/8/layout/balance1"/>
    <dgm:cxn modelId="{4E80AA67-ACA9-4F06-A916-F5076388FBA1}" type="presParOf" srcId="{D8018290-CDB7-4976-94F0-6B699FC839CB}" destId="{861C2E65-D73B-411A-BDCE-4B70A9364685}" srcOrd="2" destOrd="0" presId="urn:microsoft.com/office/officeart/2005/8/layout/balance1"/>
    <dgm:cxn modelId="{6C235A7C-29C1-4BE3-A8A6-3B2FDB7A87E1}" type="presParOf" srcId="{D8018290-CDB7-4976-94F0-6B699FC839CB}" destId="{52BCA76B-C33D-45EC-816E-2DF3D2A026C4}" srcOrd="3" destOrd="0" presId="urn:microsoft.com/office/officeart/2005/8/layout/balance1"/>
    <dgm:cxn modelId="{164DC25A-2844-4C09-8F07-827C81E52B0F}" type="presParOf" srcId="{D8018290-CDB7-4976-94F0-6B699FC839CB}" destId="{CCB97E2F-0F51-49EA-99DC-A99A17CD34D7}" srcOrd="4" destOrd="0" presId="urn:microsoft.com/office/officeart/2005/8/layout/balance1"/>
    <dgm:cxn modelId="{AF5841B9-6D53-4829-8284-C4CF80249B8D}" type="presParOf" srcId="{D8018290-CDB7-4976-94F0-6B699FC839CB}" destId="{FC498B46-C668-4D40-B0F4-E1AD7F255155}" srcOrd="5" destOrd="0" presId="urn:microsoft.com/office/officeart/2005/8/layout/balance1"/>
    <dgm:cxn modelId="{AB5330AF-FB11-44AA-8FC7-530B1834DB15}" type="presParOf" srcId="{D8018290-CDB7-4976-94F0-6B699FC839CB}" destId="{D8E038A4-B1AC-4237-B34D-C7672A2CACD9}" srcOrd="6" destOrd="0" presId="urn:microsoft.com/office/officeart/2005/8/layout/balance1"/>
    <dgm:cxn modelId="{847DF415-5B50-49A3-84CC-9F0D458F3875}" type="presParOf" srcId="{D8018290-CDB7-4976-94F0-6B699FC839CB}" destId="{66CE21CD-C809-4D24-8960-7F4188ED0B99}" srcOrd="7" destOrd="0" presId="urn:microsoft.com/office/officeart/2005/8/layout/balance1"/>
    <dgm:cxn modelId="{87EFFE2C-ED98-4BD1-8724-3AC30722002E}" type="presParOf" srcId="{D8018290-CDB7-4976-94F0-6B699FC839CB}" destId="{BCABDCAD-B98C-4AED-A934-D78E343C80A0}" srcOrd="8" destOrd="0" presId="urn:microsoft.com/office/officeart/2005/8/layout/balance1"/>
    <dgm:cxn modelId="{80D8F3CE-5721-4B9C-89E9-533F1757E48A}" type="presParOf" srcId="{D8018290-CDB7-4976-94F0-6B699FC839CB}" destId="{FCEEA68A-EDED-4F47-A260-8FAF5D473719}" srcOrd="9"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0C0C9-8B1D-4B40-801A-6020C06C7E30}">
      <dsp:nvSpPr>
        <dsp:cNvPr id="0" name=""/>
        <dsp:cNvSpPr/>
      </dsp:nvSpPr>
      <dsp:spPr>
        <a:xfrm>
          <a:off x="58470" y="642309"/>
          <a:ext cx="8046711" cy="457199"/>
        </a:xfrm>
        <a:prstGeom prst="notchedRightArrow">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373DD9-D2C4-49AD-A9A0-28B8890A6B01}">
      <dsp:nvSpPr>
        <dsp:cNvPr id="0" name=""/>
        <dsp:cNvSpPr/>
      </dsp:nvSpPr>
      <dsp:spPr>
        <a:xfrm>
          <a:off x="144469" y="951241"/>
          <a:ext cx="939193" cy="696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n-US" sz="1100" kern="1200"/>
            <a:t>Launch of monthly grants</a:t>
          </a:r>
        </a:p>
      </dsp:txBody>
      <dsp:txXfrm>
        <a:off x="144469" y="951241"/>
        <a:ext cx="939193" cy="696727"/>
      </dsp:txXfrm>
    </dsp:sp>
    <dsp:sp modelId="{5F0815DB-CF7B-4AA2-AECA-1FF05C851F55}">
      <dsp:nvSpPr>
        <dsp:cNvPr id="0" name=""/>
        <dsp:cNvSpPr/>
      </dsp:nvSpPr>
      <dsp:spPr>
        <a:xfrm>
          <a:off x="449879" y="777240"/>
          <a:ext cx="174181" cy="174181"/>
        </a:xfrm>
        <a:prstGeom prst="ellipse">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BE898B-B0BC-48CA-B140-3EC55BA28014}">
      <dsp:nvSpPr>
        <dsp:cNvPr id="0" name=""/>
        <dsp:cNvSpPr/>
      </dsp:nvSpPr>
      <dsp:spPr>
        <a:xfrm>
          <a:off x="1535368" y="263286"/>
          <a:ext cx="939193" cy="696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n-US" sz="1100" kern="1200"/>
            <a:t>Grant Survey</a:t>
          </a:r>
        </a:p>
      </dsp:txBody>
      <dsp:txXfrm>
        <a:off x="1535368" y="263286"/>
        <a:ext cx="939193" cy="696727"/>
      </dsp:txXfrm>
    </dsp:sp>
    <dsp:sp modelId="{5352D0A5-C795-40DF-A815-613C8ABFC1CB}">
      <dsp:nvSpPr>
        <dsp:cNvPr id="0" name=""/>
        <dsp:cNvSpPr/>
      </dsp:nvSpPr>
      <dsp:spPr>
        <a:xfrm>
          <a:off x="1899281" y="772442"/>
          <a:ext cx="174181" cy="174181"/>
        </a:xfrm>
        <a:prstGeom prst="star7">
          <a:avLst/>
        </a:prstGeom>
        <a:solidFill>
          <a:srgbClr val="FFFF00"/>
        </a:solidFill>
        <a:ln w="25400" cap="flat" cmpd="sng" algn="ctr">
          <a:solidFill>
            <a:schemeClr val="lt1">
              <a:hueOff val="0"/>
              <a:satOff val="0"/>
              <a:lumOff val="0"/>
              <a:alphaOff val="0"/>
            </a:schemeClr>
          </a:solidFill>
          <a:prstDash val="solid"/>
        </a:ln>
        <a:effectLst/>
      </dsp:spPr>
      <ds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dsp:style>
    </dsp:sp>
    <dsp:sp modelId="{1431CE9F-F72B-4198-AA3A-69A702BC3B0C}">
      <dsp:nvSpPr>
        <dsp:cNvPr id="0" name=""/>
        <dsp:cNvSpPr/>
      </dsp:nvSpPr>
      <dsp:spPr>
        <a:xfrm>
          <a:off x="2023250" y="808691"/>
          <a:ext cx="1392110" cy="696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n-US" sz="1100" kern="1200"/>
            <a:t>Extension of grants through June 2022</a:t>
          </a:r>
        </a:p>
      </dsp:txBody>
      <dsp:txXfrm>
        <a:off x="2023250" y="808691"/>
        <a:ext cx="1392110" cy="696727"/>
      </dsp:txXfrm>
    </dsp:sp>
    <dsp:sp modelId="{38933102-8ACC-4B87-B3BC-656170D7C010}">
      <dsp:nvSpPr>
        <dsp:cNvPr id="0" name=""/>
        <dsp:cNvSpPr/>
      </dsp:nvSpPr>
      <dsp:spPr>
        <a:xfrm>
          <a:off x="2633943" y="777240"/>
          <a:ext cx="174181" cy="174181"/>
        </a:xfrm>
        <a:prstGeom prst="ellipse">
          <a:avLst/>
        </a:prstGeom>
        <a:solidFill>
          <a:srgbClr val="99CCFF">
            <a:shade val="50000"/>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5A510D02-FEAC-4B3D-B8BE-89127617D19E}">
      <dsp:nvSpPr>
        <dsp:cNvPr id="0" name=""/>
        <dsp:cNvSpPr/>
      </dsp:nvSpPr>
      <dsp:spPr>
        <a:xfrm>
          <a:off x="3611953" y="274587"/>
          <a:ext cx="939193" cy="696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n-US" sz="1100" kern="1200"/>
            <a:t>Expanded eligibility</a:t>
          </a:r>
        </a:p>
      </dsp:txBody>
      <dsp:txXfrm>
        <a:off x="3611953" y="274587"/>
        <a:ext cx="939193" cy="696727"/>
      </dsp:txXfrm>
    </dsp:sp>
    <dsp:sp modelId="{F53FD84A-20E7-4856-823B-22793525F3ED}">
      <dsp:nvSpPr>
        <dsp:cNvPr id="0" name=""/>
        <dsp:cNvSpPr/>
      </dsp:nvSpPr>
      <dsp:spPr>
        <a:xfrm>
          <a:off x="4033688" y="787515"/>
          <a:ext cx="174181" cy="174181"/>
        </a:xfrm>
        <a:prstGeom prst="ellipse">
          <a:avLst/>
        </a:prstGeom>
        <a:solidFill>
          <a:srgbClr val="99CCFF">
            <a:shade val="50000"/>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208F171F-860B-4B7D-BB29-552BFCEDEF5C}">
      <dsp:nvSpPr>
        <dsp:cNvPr id="0" name=""/>
        <dsp:cNvSpPr/>
      </dsp:nvSpPr>
      <dsp:spPr>
        <a:xfrm>
          <a:off x="4198901" y="820472"/>
          <a:ext cx="939193" cy="696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n-US" sz="1100" kern="1200"/>
            <a:t>Grant Survey</a:t>
          </a:r>
        </a:p>
      </dsp:txBody>
      <dsp:txXfrm>
        <a:off x="4198901" y="820472"/>
        <a:ext cx="939193" cy="696727"/>
      </dsp:txXfrm>
    </dsp:sp>
    <dsp:sp modelId="{C19D7341-44E6-4E52-9961-C389A0C5C04A}">
      <dsp:nvSpPr>
        <dsp:cNvPr id="0" name=""/>
        <dsp:cNvSpPr/>
      </dsp:nvSpPr>
      <dsp:spPr>
        <a:xfrm>
          <a:off x="4552029" y="777883"/>
          <a:ext cx="174181" cy="174181"/>
        </a:xfrm>
        <a:prstGeom prst="star7">
          <a:avLst/>
        </a:prstGeom>
        <a:solidFill>
          <a:srgbClr val="FFFF00"/>
        </a:solidFill>
        <a:ln w="25400" cap="flat" cmpd="sng" algn="ctr">
          <a:solidFill>
            <a:schemeClr val="lt1">
              <a:hueOff val="0"/>
              <a:satOff val="0"/>
              <a:lumOff val="0"/>
              <a:alphaOff val="0"/>
            </a:schemeClr>
          </a:solidFill>
          <a:prstDash val="solid"/>
        </a:ln>
        <a:effectLst/>
      </dsp:spPr>
      <ds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dsp:style>
    </dsp:sp>
    <dsp:sp modelId="{9F53C05D-4928-4851-A94A-B64CC0171AAE}">
      <dsp:nvSpPr>
        <dsp:cNvPr id="0" name=""/>
        <dsp:cNvSpPr/>
      </dsp:nvSpPr>
      <dsp:spPr>
        <a:xfrm>
          <a:off x="4695801" y="274196"/>
          <a:ext cx="939193" cy="696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n-US" sz="1100" kern="1200"/>
            <a:t>Workforce bonus</a:t>
          </a:r>
        </a:p>
      </dsp:txBody>
      <dsp:txXfrm>
        <a:off x="4695801" y="274196"/>
        <a:ext cx="939193" cy="696727"/>
      </dsp:txXfrm>
    </dsp:sp>
    <dsp:sp modelId="{3FBE5C6D-8B2C-4F71-A801-6E26567C4BD1}">
      <dsp:nvSpPr>
        <dsp:cNvPr id="0" name=""/>
        <dsp:cNvSpPr/>
      </dsp:nvSpPr>
      <dsp:spPr>
        <a:xfrm>
          <a:off x="4901543" y="787515"/>
          <a:ext cx="174181" cy="174181"/>
        </a:xfrm>
        <a:prstGeom prst="ellipse">
          <a:avLst/>
        </a:prstGeom>
        <a:solidFill>
          <a:srgbClr val="99CCFF">
            <a:shade val="50000"/>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sp>
    <dsp:sp modelId="{DAC7E963-389D-4C3B-9793-31B99445EFF3}">
      <dsp:nvSpPr>
        <dsp:cNvPr id="0" name=""/>
        <dsp:cNvSpPr/>
      </dsp:nvSpPr>
      <dsp:spPr>
        <a:xfrm>
          <a:off x="5073986" y="977292"/>
          <a:ext cx="939193" cy="696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n-US" sz="1100" kern="1200"/>
            <a:t>Final funding  month FY22</a:t>
          </a:r>
        </a:p>
      </dsp:txBody>
      <dsp:txXfrm>
        <a:off x="5073986" y="977292"/>
        <a:ext cx="939193" cy="696727"/>
      </dsp:txXfrm>
    </dsp:sp>
    <dsp:sp modelId="{0334D4D6-3D59-4E15-92D0-38CEEDD2CC87}">
      <dsp:nvSpPr>
        <dsp:cNvPr id="0" name=""/>
        <dsp:cNvSpPr/>
      </dsp:nvSpPr>
      <dsp:spPr>
        <a:xfrm>
          <a:off x="5413134" y="780930"/>
          <a:ext cx="174181" cy="174181"/>
        </a:xfrm>
        <a:prstGeom prst="ellipse">
          <a:avLst/>
        </a:prstGeom>
        <a:solidFill>
          <a:schemeClr val="accent1">
            <a:shade val="50000"/>
            <a:hueOff val="48955"/>
            <a:satOff val="18243"/>
            <a:lumOff val="91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B50392-8164-43C4-9F3D-71DB5CE20645}">
      <dsp:nvSpPr>
        <dsp:cNvPr id="0" name=""/>
        <dsp:cNvSpPr/>
      </dsp:nvSpPr>
      <dsp:spPr>
        <a:xfrm>
          <a:off x="2286813" y="415852"/>
          <a:ext cx="1293002" cy="718334"/>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latin typeface="+mj-lt"/>
            </a:rPr>
            <a:t>Costs</a:t>
          </a:r>
        </a:p>
      </dsp:txBody>
      <dsp:txXfrm>
        <a:off x="2307852" y="436891"/>
        <a:ext cx="1250924" cy="676256"/>
      </dsp:txXfrm>
    </dsp:sp>
    <dsp:sp modelId="{30A50CA6-BB60-492C-A25B-EE6C7204D9C6}">
      <dsp:nvSpPr>
        <dsp:cNvPr id="0" name=""/>
        <dsp:cNvSpPr/>
      </dsp:nvSpPr>
      <dsp:spPr>
        <a:xfrm>
          <a:off x="4154483" y="415852"/>
          <a:ext cx="1293002" cy="718334"/>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Revenues</a:t>
          </a:r>
        </a:p>
      </dsp:txBody>
      <dsp:txXfrm>
        <a:off x="4175522" y="436891"/>
        <a:ext cx="1250924" cy="676256"/>
      </dsp:txXfrm>
    </dsp:sp>
    <dsp:sp modelId="{B23D068E-3616-40C5-B4DD-AB48D3DE4D01}">
      <dsp:nvSpPr>
        <dsp:cNvPr id="0" name=""/>
        <dsp:cNvSpPr/>
      </dsp:nvSpPr>
      <dsp:spPr>
        <a:xfrm>
          <a:off x="3605037" y="3581735"/>
          <a:ext cx="538751" cy="538751"/>
        </a:xfrm>
        <a:prstGeom prst="triangl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1C2E65-D73B-411A-BDCE-4B70A9364685}">
      <dsp:nvSpPr>
        <dsp:cNvPr id="0" name=""/>
        <dsp:cNvSpPr/>
      </dsp:nvSpPr>
      <dsp:spPr>
        <a:xfrm rot="21360000">
          <a:off x="2257665" y="3350874"/>
          <a:ext cx="3233494" cy="22610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BCA76B-C33D-45EC-816E-2DF3D2A026C4}">
      <dsp:nvSpPr>
        <dsp:cNvPr id="0" name=""/>
        <dsp:cNvSpPr/>
      </dsp:nvSpPr>
      <dsp:spPr>
        <a:xfrm rot="21360000">
          <a:off x="2243906" y="3205751"/>
          <a:ext cx="1303339" cy="1547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US" sz="1050" kern="1200">
              <a:solidFill>
                <a:schemeClr val="tx1"/>
              </a:solidFill>
            </a:rPr>
            <a:t>Etc.</a:t>
          </a:r>
        </a:p>
      </dsp:txBody>
      <dsp:txXfrm>
        <a:off x="2251462" y="3213307"/>
        <a:ext cx="1288227" cy="139667"/>
      </dsp:txXfrm>
    </dsp:sp>
    <dsp:sp modelId="{CCB97E2F-0F51-49EA-99DC-A99A17CD34D7}">
      <dsp:nvSpPr>
        <dsp:cNvPr id="0" name=""/>
        <dsp:cNvSpPr/>
      </dsp:nvSpPr>
      <dsp:spPr>
        <a:xfrm rot="21360000">
          <a:off x="2236950" y="3013071"/>
          <a:ext cx="1299900" cy="2039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solidFill>
                <a:schemeClr val="tx1"/>
              </a:solidFill>
            </a:rPr>
            <a:t>Space</a:t>
          </a:r>
          <a:endParaRPr lang="en-US" sz="600" kern="1200">
            <a:solidFill>
              <a:schemeClr val="tx1"/>
            </a:solidFill>
          </a:endParaRPr>
        </a:p>
      </dsp:txBody>
      <dsp:txXfrm>
        <a:off x="2246906" y="3023027"/>
        <a:ext cx="1279988" cy="184040"/>
      </dsp:txXfrm>
    </dsp:sp>
    <dsp:sp modelId="{FC498B46-C668-4D40-B0F4-E1AD7F255155}">
      <dsp:nvSpPr>
        <dsp:cNvPr id="0" name=""/>
        <dsp:cNvSpPr/>
      </dsp:nvSpPr>
      <dsp:spPr>
        <a:xfrm rot="21360000">
          <a:off x="2219458" y="2792281"/>
          <a:ext cx="1299390" cy="2112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US" sz="1050" kern="1200">
              <a:solidFill>
                <a:schemeClr val="tx1"/>
              </a:solidFill>
            </a:rPr>
            <a:t>Materials</a:t>
          </a:r>
          <a:endParaRPr lang="en-US" sz="600" kern="1200">
            <a:solidFill>
              <a:schemeClr val="tx1"/>
            </a:solidFill>
          </a:endParaRPr>
        </a:p>
      </dsp:txBody>
      <dsp:txXfrm>
        <a:off x="2229770" y="2802593"/>
        <a:ext cx="1278766" cy="190627"/>
      </dsp:txXfrm>
    </dsp:sp>
    <dsp:sp modelId="{D8E038A4-B1AC-4237-B34D-C7672A2CACD9}">
      <dsp:nvSpPr>
        <dsp:cNvPr id="0" name=""/>
        <dsp:cNvSpPr/>
      </dsp:nvSpPr>
      <dsp:spPr>
        <a:xfrm rot="21360000">
          <a:off x="2134348" y="1446388"/>
          <a:ext cx="1374861" cy="135052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rPr>
            <a:t>Staffing</a:t>
          </a:r>
          <a:endParaRPr lang="en-US" sz="600" kern="1200">
            <a:solidFill>
              <a:schemeClr val="tx1"/>
            </a:solidFill>
          </a:endParaRPr>
        </a:p>
      </dsp:txBody>
      <dsp:txXfrm>
        <a:off x="2200275" y="1512315"/>
        <a:ext cx="1243007" cy="1218673"/>
      </dsp:txXfrm>
    </dsp:sp>
    <dsp:sp modelId="{66CE21CD-C809-4D24-8960-7F4188ED0B99}">
      <dsp:nvSpPr>
        <dsp:cNvPr id="0" name=""/>
        <dsp:cNvSpPr/>
      </dsp:nvSpPr>
      <dsp:spPr>
        <a:xfrm rot="21360000">
          <a:off x="3873126" y="2738269"/>
          <a:ext cx="1630423" cy="2284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US" sz="1050" kern="1200">
              <a:solidFill>
                <a:schemeClr val="tx1"/>
              </a:solidFill>
            </a:rPr>
            <a:t>Grant funding</a:t>
          </a:r>
        </a:p>
      </dsp:txBody>
      <dsp:txXfrm>
        <a:off x="3884276" y="2749419"/>
        <a:ext cx="1608123" cy="206119"/>
      </dsp:txXfrm>
    </dsp:sp>
    <dsp:sp modelId="{BCABDCAD-B98C-4AED-A934-D78E343C80A0}">
      <dsp:nvSpPr>
        <dsp:cNvPr id="0" name=""/>
        <dsp:cNvSpPr/>
      </dsp:nvSpPr>
      <dsp:spPr>
        <a:xfrm rot="21360000">
          <a:off x="3919778" y="2991910"/>
          <a:ext cx="1579888" cy="2484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US" sz="1050" kern="1200">
              <a:solidFill>
                <a:schemeClr val="tx1"/>
              </a:solidFill>
            </a:rPr>
            <a:t>CACFP</a:t>
          </a:r>
        </a:p>
      </dsp:txBody>
      <dsp:txXfrm>
        <a:off x="3931904" y="3004036"/>
        <a:ext cx="1555636" cy="224156"/>
      </dsp:txXfrm>
    </dsp:sp>
    <dsp:sp modelId="{FCEEA68A-EDED-4F47-A260-8FAF5D473719}">
      <dsp:nvSpPr>
        <dsp:cNvPr id="0" name=""/>
        <dsp:cNvSpPr/>
      </dsp:nvSpPr>
      <dsp:spPr>
        <a:xfrm rot="21360000">
          <a:off x="3844246" y="1871421"/>
          <a:ext cx="1649681" cy="8492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solidFill>
                <a:schemeClr val="tx1"/>
              </a:solidFill>
            </a:rPr>
            <a:t>Tuition (including subsidy)</a:t>
          </a:r>
        </a:p>
      </dsp:txBody>
      <dsp:txXfrm>
        <a:off x="3885704" y="1912879"/>
        <a:ext cx="1566765" cy="76635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BBC6AD-4824-4362-98C1-BCEABFC487F6}"/>
              </a:ext>
            </a:extLst>
          </p:cNvPr>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4DAF971-6E2C-44EA-A568-FA5CD1BA88BF}"/>
              </a:ext>
            </a:extLst>
          </p:cNvPr>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C3BC88D2-61AE-4493-9975-E7D92868E545}" type="datetimeFigureOut">
              <a:rPr lang="en-US" smtClean="0"/>
              <a:t>9/12/2022</a:t>
            </a:fld>
            <a:endParaRPr lang="en-US"/>
          </a:p>
        </p:txBody>
      </p:sp>
      <p:sp>
        <p:nvSpPr>
          <p:cNvPr id="4" name="Footer Placeholder 3">
            <a:extLst>
              <a:ext uri="{FF2B5EF4-FFF2-40B4-BE49-F238E27FC236}">
                <a16:creationId xmlns:a16="http://schemas.microsoft.com/office/drawing/2014/main" id="{18BA82C3-BD5E-4854-B1CE-83FF9B9CAC5F}"/>
              </a:ext>
            </a:extLst>
          </p:cNvPr>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4BECC1F-55F7-4160-859C-86E1D163139A}"/>
              </a:ext>
            </a:extLst>
          </p:cNvPr>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F7B5D24D-6443-447D-AD7C-03761FC6F3FF}" type="slidenum">
              <a:rPr lang="en-US" smtClean="0"/>
              <a:t>‹#›</a:t>
            </a:fld>
            <a:endParaRPr lang="en-US"/>
          </a:p>
        </p:txBody>
      </p:sp>
    </p:spTree>
    <p:extLst>
      <p:ext uri="{BB962C8B-B14F-4D97-AF65-F5344CB8AC3E}">
        <p14:creationId xmlns:p14="http://schemas.microsoft.com/office/powerpoint/2010/main" val="2251561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A52959-A20D-4E42-8D29-2171E9505A65}" type="datetimeFigureOut">
              <a:rPr lang="en-US" smtClean="0"/>
              <a:t>9/12/2022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ED663D-A7E1-4363-8B1B-714B2CFA0477}" type="slidenum">
              <a:rPr lang="en-US" smtClean="0"/>
              <a:t>‹#›</a:t>
            </a:fld>
            <a:endParaRPr lang="en-US"/>
          </a:p>
        </p:txBody>
      </p:sp>
    </p:spTree>
    <p:extLst>
      <p:ext uri="{BB962C8B-B14F-4D97-AF65-F5344CB8AC3E}">
        <p14:creationId xmlns:p14="http://schemas.microsoft.com/office/powerpoint/2010/main" val="172409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1446A4-B631-4AFD-B557-20EC68D4BD91}" type="slidenum">
              <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71204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EC9AF02-5234-458C-842C-46A27145867D}" type="slidenum">
              <a:rPr lang="en-US" smtClean="0"/>
              <a:t>14</a:t>
            </a:fld>
            <a:endParaRPr lang="en-US"/>
          </a:p>
        </p:txBody>
      </p:sp>
    </p:spTree>
    <p:extLst>
      <p:ext uri="{BB962C8B-B14F-4D97-AF65-F5344CB8AC3E}">
        <p14:creationId xmlns:p14="http://schemas.microsoft.com/office/powerpoint/2010/main" val="2178200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EC9AF02-5234-458C-842C-46A27145867D}" type="slidenum">
              <a:rPr lang="en-US" smtClean="0"/>
              <a:t>17</a:t>
            </a:fld>
            <a:endParaRPr lang="en-US"/>
          </a:p>
        </p:txBody>
      </p:sp>
    </p:spTree>
    <p:extLst>
      <p:ext uri="{BB962C8B-B14F-4D97-AF65-F5344CB8AC3E}">
        <p14:creationId xmlns:p14="http://schemas.microsoft.com/office/powerpoint/2010/main" val="1467792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BDA1AA5-7674-46E9-B94B-4DC8D13051D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0127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BDA1AA5-7674-46E9-B94B-4DC8D13051D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640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0329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1615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7929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panose="020F0502020204030204"/>
            </a:endParaRP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6026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9032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1139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1165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a:effectLst/>
                <a:latin typeface="Segoe UI" panose="020B0502040204020203" pitchFamily="34" charset="0"/>
              </a:rPr>
              <a:t>In a functioning market, consumers can pay all or more of the cost of the service or product - in child care market, the cost of quality care is more than most families can pay. Therefore for most programs, breaking even is very challenging, let alone accumulating reserves.</a:t>
            </a:r>
            <a:endParaRPr lang="en-US" sz="1800">
              <a:effectLst/>
              <a:latin typeface="Arial" panose="020B0604020202020204" pitchFamily="34" charset="0"/>
            </a:endParaRPr>
          </a:p>
          <a:p>
            <a:r>
              <a:rPr lang="en-US" sz="1800">
                <a:effectLst/>
                <a:latin typeface="Segoe UI" panose="020B0502040204020203" pitchFamily="34" charset="0"/>
              </a:rPr>
              <a:t>Recent P-5 Fiscal Strategies presentation described as follows: </a:t>
            </a:r>
            <a:endParaRPr lang="en-US" sz="1800">
              <a:effectLst/>
              <a:latin typeface="Arial" panose="020B0604020202020204" pitchFamily="34" charset="0"/>
            </a:endParaRPr>
          </a:p>
          <a:p>
            <a:r>
              <a:rPr lang="en-US" sz="1800">
                <a:effectLst/>
                <a:latin typeface="Segoe UI" panose="020B0502040204020203" pitchFamily="34" charset="0"/>
              </a:rPr>
              <a:t>-Families are price-sensitive consumers </a:t>
            </a:r>
            <a:endParaRPr lang="en-US" sz="1800">
              <a:effectLst/>
              <a:latin typeface="Arial" panose="020B0604020202020204" pitchFamily="34" charset="0"/>
            </a:endParaRPr>
          </a:p>
          <a:p>
            <a:r>
              <a:rPr lang="en-US" sz="1800">
                <a:effectLst/>
                <a:latin typeface="Segoe UI" panose="020B0502040204020203" pitchFamily="34" charset="0"/>
              </a:rPr>
              <a:t>-Higher quality ECE costs more than most families can afford, which lowers demand for quality </a:t>
            </a:r>
            <a:endParaRPr lang="en-US" sz="1800">
              <a:effectLst/>
              <a:latin typeface="Arial" panose="020B0604020202020204" pitchFamily="34" charset="0"/>
            </a:endParaRPr>
          </a:p>
          <a:p>
            <a:r>
              <a:rPr lang="en-US" sz="1800">
                <a:effectLst/>
                <a:latin typeface="Segoe UI" panose="020B0502040204020203" pitchFamily="34" charset="0"/>
              </a:rPr>
              <a:t>-ECE market encourages price competition – low tuition fees – which discourages supplier investment in quality</a:t>
            </a:r>
            <a:endParaRPr lang="en-US" sz="1800">
              <a:effectLst/>
              <a:latin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fld id="{3EC9AF02-5234-458C-842C-46A27145867D}" type="slidenum">
              <a:rPr lang="en-US" smtClean="0"/>
              <a:t>10</a:t>
            </a:fld>
            <a:endParaRPr lang="en-US"/>
          </a:p>
        </p:txBody>
      </p:sp>
    </p:spTree>
    <p:extLst>
      <p:ext uri="{BB962C8B-B14F-4D97-AF65-F5344CB8AC3E}">
        <p14:creationId xmlns:p14="http://schemas.microsoft.com/office/powerpoint/2010/main" val="12216140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
        <p:nvSpPr>
          <p:cNvPr id="105483" name="Line 11"/>
          <p:cNvSpPr>
            <a:spLocks noChangeShapeType="1"/>
          </p:cNvSpPr>
          <p:nvPr/>
        </p:nvSpPr>
        <p:spPr bwMode="auto">
          <a:xfrm>
            <a:off x="2443169"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0787" y="2030679"/>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hasCustomPrompt="1"/>
          </p:nvPr>
        </p:nvSpPr>
        <p:spPr>
          <a:xfrm>
            <a:off x="2274971" y="1814170"/>
            <a:ext cx="6069891" cy="1843430"/>
          </a:xfrm>
          <a:prstGeom prst="rect">
            <a:avLst/>
          </a:prstGeom>
        </p:spPr>
        <p:txBody>
          <a:bodyPr anchor="ctr"/>
          <a:lstStyle>
            <a:lvl1pPr>
              <a:lnSpc>
                <a:spcPct val="100000"/>
              </a:lnSpc>
              <a:spcAft>
                <a:spcPts val="600"/>
              </a:spcAft>
              <a:defRPr>
                <a:latin typeface="+mj-lt"/>
              </a:defRPr>
            </a:lvl1pPr>
          </a:lstStyle>
          <a:p>
            <a:pPr>
              <a:lnSpc>
                <a:spcPct val="100000"/>
              </a:lnSpc>
              <a:spcAft>
                <a:spcPts val="600"/>
              </a:spcAft>
            </a:pPr>
            <a:r>
              <a:rPr lang="en-US" sz="2100">
                <a:solidFill>
                  <a:srgbClr val="00269E"/>
                </a:solidFill>
                <a:latin typeface="Arial" pitchFamily="34" charset="0"/>
                <a:cs typeface="Arial" pitchFamily="34" charset="0"/>
              </a:rPr>
              <a:t>Commonwealth of Massachusetts</a:t>
            </a:r>
            <a:br>
              <a:rPr lang="en-US" sz="120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Department of Early Education and Care</a:t>
            </a:r>
            <a:br>
              <a:rPr lang="en-US" sz="1350">
                <a:solidFill>
                  <a:srgbClr val="00269E"/>
                </a:solidFill>
                <a:latin typeface="Arial" pitchFamily="34" charset="0"/>
                <a:cs typeface="Arial" pitchFamily="34" charset="0"/>
              </a:rPr>
            </a:br>
            <a:br>
              <a:rPr lang="en-US" sz="75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[Presentation Name]</a:t>
            </a:r>
            <a:endParaRPr lang="en-US" sz="1800">
              <a:solidFill>
                <a:srgbClr val="00269E"/>
              </a:solidFill>
              <a:latin typeface="Arial" pitchFamily="34" charset="0"/>
              <a:cs typeface="Arial" pitchFamily="34" charset="0"/>
            </a:endParaRPr>
          </a:p>
        </p:txBody>
      </p:sp>
      <p:pic>
        <p:nvPicPr>
          <p:cNvPr id="8" name="Picture 2" descr="Image result for ma eec logo">
            <a:extLst>
              <a:ext uri="{FF2B5EF4-FFF2-40B4-BE49-F238E27FC236}">
                <a16:creationId xmlns:a16="http://schemas.microsoft.com/office/drawing/2014/main" id="{2EC2DAEF-7C93-468F-8ED0-D833A05BDFB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570943" y="5413933"/>
            <a:ext cx="2714748" cy="738664"/>
          </a:xfrm>
          <a:prstGeom prst="rect">
            <a:avLst/>
          </a:prstGeom>
          <a:noFill/>
          <a:extLst>
            <a:ext uri="{909E8E84-426E-40DD-AFC4-6F175D3DCCD1}">
              <a14:hiddenFill xmlns:a14="http://schemas.microsoft.com/office/drawing/2010/main">
                <a:solidFill>
                  <a:srgbClr val="FFFFFF"/>
                </a:solidFill>
              </a14:hiddenFill>
            </a:ext>
          </a:extLst>
        </p:spPr>
      </p:pic>
      <p:sp>
        <p:nvSpPr>
          <p:cNvPr id="16" name="Content Placeholder 11">
            <a:extLst>
              <a:ext uri="{FF2B5EF4-FFF2-40B4-BE49-F238E27FC236}">
                <a16:creationId xmlns:a16="http://schemas.microsoft.com/office/drawing/2014/main" id="{BD63178D-32CC-470E-A854-65E8DE896789}"/>
              </a:ext>
            </a:extLst>
          </p:cNvPr>
          <p:cNvSpPr>
            <a:spLocks noGrp="1"/>
          </p:cNvSpPr>
          <p:nvPr>
            <p:ph sz="quarter" idx="11" hasCustomPrompt="1"/>
          </p:nvPr>
        </p:nvSpPr>
        <p:spPr>
          <a:xfrm>
            <a:off x="2274972" y="3989864"/>
            <a:ext cx="6069892" cy="447675"/>
          </a:xfrm>
          <a:prstGeom prst="rect">
            <a:avLst/>
          </a:prstGeom>
        </p:spPr>
        <p:txBody>
          <a:bodyPr/>
          <a:lstStyle>
            <a:lvl1pPr marL="0" indent="0" algn="r">
              <a:buNone/>
              <a:defRPr sz="1200" b="0" i="1">
                <a:solidFill>
                  <a:schemeClr val="tx1">
                    <a:lumMod val="50000"/>
                    <a:lumOff val="50000"/>
                  </a:schemeClr>
                </a:solidFill>
                <a:latin typeface="+mj-lt"/>
                <a:cs typeface="Arial" panose="020B0604020202020204" pitchFamily="34" charset="0"/>
              </a:defRPr>
            </a:lvl1pPr>
          </a:lstStyle>
          <a:p>
            <a:pPr lvl="0"/>
            <a:r>
              <a:rPr lang="en-US"/>
              <a:t>Click here to add content</a:t>
            </a:r>
          </a:p>
        </p:txBody>
      </p:sp>
    </p:spTree>
    <p:extLst>
      <p:ext uri="{BB962C8B-B14F-4D97-AF65-F5344CB8AC3E}">
        <p14:creationId xmlns:p14="http://schemas.microsoft.com/office/powerpoint/2010/main" val="376339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7489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68748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04453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4875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649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86461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58239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13143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22230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48145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F4FFEB7C-5F4D-406F-B002-5DC2A62F8D9B}"/>
              </a:ext>
            </a:extLst>
          </p:cNvPr>
          <p:cNvSpPr>
            <a:spLocks noGrp="1" noChangeArrowheads="1"/>
          </p:cNvSpPr>
          <p:nvPr>
            <p:ph type="title"/>
          </p:nvPr>
        </p:nvSpPr>
        <p:spPr bwMode="auto">
          <a:xfrm>
            <a:off x="448414" y="337164"/>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rgbClr val="00269E"/>
                </a:solidFill>
              </a:defRPr>
            </a:lvl1pPr>
          </a:lstStyle>
          <a:p>
            <a:pPr lvl="0"/>
            <a:r>
              <a:rPr lang="en-US" altLang="en-US"/>
              <a:t>Main Header</a:t>
            </a:r>
          </a:p>
        </p:txBody>
      </p:sp>
      <p:sp>
        <p:nvSpPr>
          <p:cNvPr id="12" name="Content Placeholder 11">
            <a:extLst>
              <a:ext uri="{FF2B5EF4-FFF2-40B4-BE49-F238E27FC236}">
                <a16:creationId xmlns:a16="http://schemas.microsoft.com/office/drawing/2014/main" id="{887EC4F0-0BDB-4D72-B5B7-FA3E0EC0E676}"/>
              </a:ext>
            </a:extLst>
          </p:cNvPr>
          <p:cNvSpPr>
            <a:spLocks noGrp="1"/>
          </p:cNvSpPr>
          <p:nvPr>
            <p:ph sz="quarter" idx="11" hasCustomPrompt="1"/>
          </p:nvPr>
        </p:nvSpPr>
        <p:spPr>
          <a:xfrm>
            <a:off x="447676" y="752475"/>
            <a:ext cx="8426450" cy="447675"/>
          </a:xfrm>
          <a:prstGeom prst="rect">
            <a:avLst/>
          </a:prstGeom>
        </p:spPr>
        <p:txBody>
          <a:bodyPr/>
          <a:lstStyle>
            <a:lvl1pPr marL="0" indent="0">
              <a:buNone/>
              <a:defRPr sz="1200" b="0" i="1">
                <a:solidFill>
                  <a:schemeClr val="tx1"/>
                </a:solidFill>
                <a:latin typeface="+mj-lt"/>
                <a:cs typeface="Arial" panose="020B0604020202020204" pitchFamily="34" charset="0"/>
              </a:defRPr>
            </a:lvl1pPr>
          </a:lstStyle>
          <a:p>
            <a:pPr lvl="0"/>
            <a:r>
              <a:rPr lang="en-US"/>
              <a:t>Click here to add content</a:t>
            </a:r>
          </a:p>
        </p:txBody>
      </p:sp>
    </p:spTree>
    <p:extLst>
      <p:ext uri="{BB962C8B-B14F-4D97-AF65-F5344CB8AC3E}">
        <p14:creationId xmlns:p14="http://schemas.microsoft.com/office/powerpoint/2010/main" val="3562424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D0B0E-32B1-4158-9304-F9E9B068F047}" type="slidenum">
              <a:rPr lang="en-US" smtClean="0"/>
              <a:t>‹#›</a:t>
            </a:fld>
            <a:endParaRPr lang="en-US"/>
          </a:p>
        </p:txBody>
      </p:sp>
    </p:spTree>
    <p:extLst>
      <p:ext uri="{BB962C8B-B14F-4D97-AF65-F5344CB8AC3E}">
        <p14:creationId xmlns:p14="http://schemas.microsoft.com/office/powerpoint/2010/main" val="15677647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Title and two boxes">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CA9637F1-0CAF-634A-BCE1-9B3371E108C5}"/>
              </a:ext>
            </a:extLst>
          </p:cNvPr>
          <p:cNvSpPr>
            <a:spLocks noGrp="1"/>
          </p:cNvSpPr>
          <p:nvPr>
            <p:ph type="dt" sz="half" idx="2"/>
          </p:nvPr>
        </p:nvSpPr>
        <p:spPr>
          <a:xfrm>
            <a:off x="322351" y="6356359"/>
            <a:ext cx="2057400" cy="365125"/>
          </a:xfrm>
          <a:prstGeom prst="rect">
            <a:avLst/>
          </a:prstGeom>
        </p:spPr>
        <p:txBody>
          <a:bodyPr vert="horz" lIns="91440" tIns="45720" rIns="91440" bIns="45720" rtlCol="0" anchor="ctr"/>
          <a:lstStyle>
            <a:lvl1pPr algn="l">
              <a:defRPr sz="675" b="0" i="0">
                <a:solidFill>
                  <a:schemeClr val="tx1">
                    <a:tint val="75000"/>
                  </a:schemeClr>
                </a:solidFill>
                <a:latin typeface="Verdana" panose="020B0604030504040204" pitchFamily="34" charset="0"/>
              </a:defRPr>
            </a:lvl1pPr>
          </a:lstStyle>
          <a:p>
            <a:endParaRPr lang="en-US"/>
          </a:p>
        </p:txBody>
      </p:sp>
      <p:sp>
        <p:nvSpPr>
          <p:cNvPr id="12" name="Slide Number Placeholder 5">
            <a:extLst>
              <a:ext uri="{FF2B5EF4-FFF2-40B4-BE49-F238E27FC236}">
                <a16:creationId xmlns:a16="http://schemas.microsoft.com/office/drawing/2014/main" id="{C9A2C313-E54C-BF42-B25C-88077F6CC4CA}"/>
              </a:ext>
            </a:extLst>
          </p:cNvPr>
          <p:cNvSpPr>
            <a:spLocks noGrp="1"/>
          </p:cNvSpPr>
          <p:nvPr>
            <p:ph type="sldNum" sz="quarter" idx="4"/>
          </p:nvPr>
        </p:nvSpPr>
        <p:spPr>
          <a:xfrm>
            <a:off x="6734501" y="6356359"/>
            <a:ext cx="2057400" cy="365125"/>
          </a:xfrm>
          <a:prstGeom prst="rect">
            <a:avLst/>
          </a:prstGeom>
        </p:spPr>
        <p:txBody>
          <a:bodyPr vert="horz" lIns="91440" tIns="45720" rIns="91440" bIns="45720" rtlCol="0" anchor="ctr"/>
          <a:lstStyle>
            <a:lvl1pPr algn="r">
              <a:defRPr sz="675" b="0" i="0">
                <a:solidFill>
                  <a:schemeClr val="tx1">
                    <a:tint val="75000"/>
                  </a:schemeClr>
                </a:solidFill>
                <a:latin typeface="Verdana" panose="020B0604030504040204" pitchFamily="34" charset="0"/>
              </a:defRPr>
            </a:lvl1pPr>
          </a:lstStyle>
          <a:p>
            <a:fld id="{2E951E97-618A-304E-8F37-DBEE06D0BA20}" type="slidenum">
              <a:rPr lang="en-US" smtClean="0"/>
              <a:pPr/>
              <a:t>‹#›</a:t>
            </a:fld>
            <a:endParaRPr lang="en-US"/>
          </a:p>
        </p:txBody>
      </p:sp>
      <p:sp>
        <p:nvSpPr>
          <p:cNvPr id="6" name="Content Placeholder 2">
            <a:extLst>
              <a:ext uri="{FF2B5EF4-FFF2-40B4-BE49-F238E27FC236}">
                <a16:creationId xmlns:a16="http://schemas.microsoft.com/office/drawing/2014/main" id="{519DFB98-7AE8-4E35-A925-FD4652C0BD28}"/>
              </a:ext>
            </a:extLst>
          </p:cNvPr>
          <p:cNvSpPr>
            <a:spLocks noGrp="1"/>
          </p:cNvSpPr>
          <p:nvPr>
            <p:ph sz="half" idx="1"/>
          </p:nvPr>
        </p:nvSpPr>
        <p:spPr>
          <a:xfrm>
            <a:off x="628651" y="1600200"/>
            <a:ext cx="3811676" cy="4572000"/>
          </a:xfrm>
        </p:spPr>
        <p:txBody>
          <a:bodyPr/>
          <a:lstStyle>
            <a:lvl1pPr>
              <a:defRPr b="1" i="0">
                <a:solidFill>
                  <a:schemeClr val="accent1"/>
                </a:solidFill>
                <a:latin typeface="Verdana" panose="020B060403050404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p:txBody>
      </p:sp>
      <p:sp>
        <p:nvSpPr>
          <p:cNvPr id="7" name="Content Placeholder 3">
            <a:extLst>
              <a:ext uri="{FF2B5EF4-FFF2-40B4-BE49-F238E27FC236}">
                <a16:creationId xmlns:a16="http://schemas.microsoft.com/office/drawing/2014/main" id="{CB7C5C92-E0C5-4046-A26E-D8631A154753}"/>
              </a:ext>
            </a:extLst>
          </p:cNvPr>
          <p:cNvSpPr>
            <a:spLocks noGrp="1"/>
          </p:cNvSpPr>
          <p:nvPr>
            <p:ph sz="half" idx="14"/>
          </p:nvPr>
        </p:nvSpPr>
        <p:spPr>
          <a:xfrm>
            <a:off x="4703677" y="1600200"/>
            <a:ext cx="3811676" cy="4572000"/>
          </a:xfrm>
        </p:spPr>
        <p:txBody>
          <a:bodyPr/>
          <a:lstStyle>
            <a:lvl1pPr>
              <a:defRPr b="1" i="0">
                <a:solidFill>
                  <a:schemeClr val="accent1"/>
                </a:solidFill>
                <a:latin typeface="Verdana" panose="020B060403050404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p:txBody>
      </p:sp>
      <p:sp>
        <p:nvSpPr>
          <p:cNvPr id="11" name="Text Placeholder 7">
            <a:extLst>
              <a:ext uri="{FF2B5EF4-FFF2-40B4-BE49-F238E27FC236}">
                <a16:creationId xmlns:a16="http://schemas.microsoft.com/office/drawing/2014/main" id="{0CBEA126-2B0D-4CD8-9538-308E21E37B7C}"/>
              </a:ext>
            </a:extLst>
          </p:cNvPr>
          <p:cNvSpPr>
            <a:spLocks noGrp="1"/>
          </p:cNvSpPr>
          <p:nvPr>
            <p:ph type="body" sz="quarter" idx="13" hasCustomPrompt="1"/>
          </p:nvPr>
        </p:nvSpPr>
        <p:spPr>
          <a:xfrm>
            <a:off x="628650" y="894327"/>
            <a:ext cx="7886700" cy="614363"/>
          </a:xfrm>
        </p:spPr>
        <p:txBody>
          <a:bodyPr>
            <a:normAutofit/>
          </a:bodyPr>
          <a:lstStyle>
            <a:lvl1pPr>
              <a:spcAft>
                <a:spcPts val="225"/>
              </a:spcAft>
              <a:defRPr sz="1200">
                <a:solidFill>
                  <a:schemeClr val="tx1"/>
                </a:solidFill>
              </a:defRPr>
            </a:lvl1pPr>
          </a:lstStyle>
          <a:p>
            <a:pPr lvl="0"/>
            <a:r>
              <a:rPr lang="en-US"/>
              <a:t>Click to add slide subheading</a:t>
            </a:r>
          </a:p>
        </p:txBody>
      </p:sp>
      <p:sp>
        <p:nvSpPr>
          <p:cNvPr id="13" name="Title 1">
            <a:extLst>
              <a:ext uri="{FF2B5EF4-FFF2-40B4-BE49-F238E27FC236}">
                <a16:creationId xmlns:a16="http://schemas.microsoft.com/office/drawing/2014/main" id="{784A6402-0909-40ED-93D3-DE049E23B152}"/>
              </a:ext>
            </a:extLst>
          </p:cNvPr>
          <p:cNvSpPr>
            <a:spLocks noGrp="1"/>
          </p:cNvSpPr>
          <p:nvPr>
            <p:ph type="title" hasCustomPrompt="1"/>
          </p:nvPr>
        </p:nvSpPr>
        <p:spPr>
          <a:xfrm>
            <a:off x="628650" y="411488"/>
            <a:ext cx="7886700" cy="468315"/>
          </a:xfrm>
          <a:prstGeom prst="rect">
            <a:avLst/>
          </a:prstGeom>
        </p:spPr>
        <p:txBody>
          <a:bodyPr>
            <a:normAutofit/>
          </a:bodyPr>
          <a:lstStyle>
            <a:lvl1pPr>
              <a:defRPr sz="1500" b="1" i="0" cap="all" spc="101" baseline="0">
                <a:solidFill>
                  <a:schemeClr val="accent1"/>
                </a:solidFill>
                <a:latin typeface="Calibri" panose="020F0502020204030204" pitchFamily="34" charset="0"/>
                <a:cs typeface="Calibri" panose="020F0502020204030204" pitchFamily="34" charset="0"/>
              </a:defRPr>
            </a:lvl1pPr>
          </a:lstStyle>
          <a:p>
            <a:r>
              <a:rPr lang="en-US"/>
              <a:t>Click to Add slide heading</a:t>
            </a:r>
          </a:p>
        </p:txBody>
      </p:sp>
    </p:spTree>
    <p:extLst>
      <p:ext uri="{BB962C8B-B14F-4D97-AF65-F5344CB8AC3E}">
        <p14:creationId xmlns:p14="http://schemas.microsoft.com/office/powerpoint/2010/main" val="23553305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601915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825"/>
            </a:lvl1pPr>
            <a:lvl2pPr>
              <a:defRPr sz="825"/>
            </a:lvl2pPr>
            <a:lvl3pPr>
              <a:defRPr sz="825"/>
            </a:lvl3pPr>
            <a:lvl4pPr>
              <a:defRPr sz="825"/>
            </a:lvl4pPr>
            <a:lvl5pPr>
              <a:defRPr sz="825"/>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b="1"/>
            </a:lvl1pPr>
            <a:lvl2pPr>
              <a:defRPr b="1"/>
            </a:lvl2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875042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99944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409153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808707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935301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752673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98219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F4FFEB7C-5F4D-406F-B002-5DC2A62F8D9B}"/>
              </a:ext>
            </a:extLst>
          </p:cNvPr>
          <p:cNvSpPr>
            <a:spLocks noGrp="1" noChangeArrowheads="1"/>
          </p:cNvSpPr>
          <p:nvPr>
            <p:ph type="title"/>
          </p:nvPr>
        </p:nvSpPr>
        <p:spPr bwMode="auto">
          <a:xfrm>
            <a:off x="448414" y="337164"/>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rgbClr val="00269E"/>
                </a:solidFill>
              </a:defRPr>
            </a:lvl1pPr>
          </a:lstStyle>
          <a:p>
            <a:pPr lvl="0"/>
            <a:r>
              <a:rPr lang="en-US" altLang="en-US"/>
              <a:t>Main Header</a:t>
            </a:r>
          </a:p>
        </p:txBody>
      </p:sp>
      <p:sp>
        <p:nvSpPr>
          <p:cNvPr id="12" name="Content Placeholder 11">
            <a:extLst>
              <a:ext uri="{FF2B5EF4-FFF2-40B4-BE49-F238E27FC236}">
                <a16:creationId xmlns:a16="http://schemas.microsoft.com/office/drawing/2014/main" id="{887EC4F0-0BDB-4D72-B5B7-FA3E0EC0E676}"/>
              </a:ext>
            </a:extLst>
          </p:cNvPr>
          <p:cNvSpPr>
            <a:spLocks noGrp="1"/>
          </p:cNvSpPr>
          <p:nvPr>
            <p:ph sz="quarter" idx="11" hasCustomPrompt="1"/>
          </p:nvPr>
        </p:nvSpPr>
        <p:spPr>
          <a:xfrm>
            <a:off x="447676" y="752475"/>
            <a:ext cx="8426450" cy="447675"/>
          </a:xfrm>
          <a:prstGeom prst="rect">
            <a:avLst/>
          </a:prstGeom>
        </p:spPr>
        <p:txBody>
          <a:bodyPr/>
          <a:lstStyle>
            <a:lvl1pPr marL="0" indent="0">
              <a:buNone/>
              <a:defRPr sz="1200" b="0" i="1">
                <a:solidFill>
                  <a:schemeClr val="tx1"/>
                </a:solidFill>
                <a:latin typeface="+mj-lt"/>
                <a:cs typeface="Arial" panose="020B0604020202020204" pitchFamily="34" charset="0"/>
              </a:defRPr>
            </a:lvl1pPr>
          </a:lstStyle>
          <a:p>
            <a:pPr lvl="0"/>
            <a:r>
              <a:rPr lang="en-US"/>
              <a:t>Click here to add content</a:t>
            </a:r>
          </a:p>
        </p:txBody>
      </p:sp>
      <p:sp>
        <p:nvSpPr>
          <p:cNvPr id="3" name="Text Placeholder 2">
            <a:extLst>
              <a:ext uri="{FF2B5EF4-FFF2-40B4-BE49-F238E27FC236}">
                <a16:creationId xmlns:a16="http://schemas.microsoft.com/office/drawing/2014/main" id="{F19FAAEC-32FD-4672-94A3-9757A5B5DF5A}"/>
              </a:ext>
            </a:extLst>
          </p:cNvPr>
          <p:cNvSpPr>
            <a:spLocks noGrp="1"/>
          </p:cNvSpPr>
          <p:nvPr>
            <p:ph type="body" sz="quarter" idx="12"/>
          </p:nvPr>
        </p:nvSpPr>
        <p:spPr>
          <a:xfrm>
            <a:off x="447676" y="1509713"/>
            <a:ext cx="8426450" cy="4699000"/>
          </a:xfrm>
          <a:prstGeom prst="rect">
            <a:avLst/>
          </a:prstGeom>
        </p:spPr>
        <p:txBody>
          <a:bodyPr/>
          <a:lstStyle>
            <a:lvl1pPr>
              <a:defRPr sz="1200" b="0"/>
            </a:lvl1pPr>
            <a:lvl2pPr>
              <a:defRPr sz="1050"/>
            </a:lvl2pPr>
            <a:lvl3pPr>
              <a:defRPr sz="1050"/>
            </a:lvl3pPr>
            <a:lvl4pPr>
              <a:defRPr sz="105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31121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798101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051261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451202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047214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46560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52945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951845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004738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281890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86863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
        <p:nvSpPr>
          <p:cNvPr id="105483" name="Line 11"/>
          <p:cNvSpPr>
            <a:spLocks noChangeShapeType="1"/>
          </p:cNvSpPr>
          <p:nvPr/>
        </p:nvSpPr>
        <p:spPr bwMode="auto">
          <a:xfrm>
            <a:off x="2443167"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pic>
        <p:nvPicPr>
          <p:cNvPr id="1026" name="Picture 2" descr="https://upload.wikimedia.org/wikipedia/commons/thumb/8/82/Seal_of_Massachusetts.svg/2000px-Seal_of_Massachusetts.svg.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0787" y="2030675"/>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1" y="1814170"/>
            <a:ext cx="6069891" cy="1843430"/>
          </a:xfrm>
          <a:prstGeom prst="rect">
            <a:avLst/>
          </a:prstGeom>
        </p:spPr>
        <p:txBody>
          <a:bodyPr anchor="ctr"/>
          <a:lstStyle>
            <a:lvl1pPr>
              <a:lnSpc>
                <a:spcPct val="100000"/>
              </a:lnSpc>
              <a:spcAft>
                <a:spcPts val="600"/>
              </a:spcAft>
              <a:defRPr/>
            </a:lvl1pPr>
          </a:lstStyle>
          <a:p>
            <a:pPr>
              <a:lnSpc>
                <a:spcPct val="100000"/>
              </a:lnSpc>
              <a:spcAft>
                <a:spcPts val="600"/>
              </a:spcAft>
            </a:pPr>
            <a:r>
              <a:rPr lang="en-US" sz="2100">
                <a:solidFill>
                  <a:srgbClr val="00269E"/>
                </a:solidFill>
                <a:latin typeface="Arial" pitchFamily="34" charset="0"/>
                <a:cs typeface="Arial" pitchFamily="34" charset="0"/>
              </a:rPr>
              <a:t>Click to edit Master title style</a:t>
            </a:r>
            <a:endParaRPr lang="en-US" sz="1800">
              <a:solidFill>
                <a:srgbClr val="00269E"/>
              </a:solidFill>
              <a:latin typeface="Arial" pitchFamily="34" charset="0"/>
              <a:cs typeface="Arial" pitchFamily="34" charset="0"/>
            </a:endParaRPr>
          </a:p>
        </p:txBody>
      </p:sp>
      <p:pic>
        <p:nvPicPr>
          <p:cNvPr id="8" name="Picture 2" descr="https://upload.wikimedia.org/wikipedia/commons/thumb/8/82/Seal_of_Massachusetts.svg/2000px-Seal_of_Massachusetts.svg.png">
            <a:extLst>
              <a:ext uri="{FF2B5EF4-FFF2-40B4-BE49-F238E27FC236}">
                <a16:creationId xmlns:a16="http://schemas.microsoft.com/office/drawing/2014/main" id="{F08F020E-1FCB-4E39-B87B-BBA83676339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7" y="2030675"/>
            <a:ext cx="1365477" cy="1365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421408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solidFill>
                  <a:srgbClr val="0000E5"/>
                </a:solidFill>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0995896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244788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t"/>
          <a:lstStyle>
            <a:lvl1pPr algn="l">
              <a:defRPr sz="1500" b="1">
                <a:solidFill>
                  <a:srgbClr val="0000E5"/>
                </a:solidFill>
              </a:defRPr>
            </a:lvl1pPr>
          </a:lstStyle>
          <a:p>
            <a:r>
              <a:rPr lang="en-US"/>
              <a:t>Click to edit Master title style</a:t>
            </a:r>
          </a:p>
        </p:txBody>
      </p:sp>
      <p:sp>
        <p:nvSpPr>
          <p:cNvPr id="3" name="Content Placeholder 2"/>
          <p:cNvSpPr>
            <a:spLocks noGrp="1"/>
          </p:cNvSpPr>
          <p:nvPr>
            <p:ph idx="1"/>
          </p:nvPr>
        </p:nvSpPr>
        <p:spPr>
          <a:xfrm>
            <a:off x="3575050" y="1003306"/>
            <a:ext cx="5111750" cy="5122863"/>
          </a:xfrm>
        </p:spPr>
        <p:txBody>
          <a:bodyPr/>
          <a:lstStyle>
            <a:lvl1pPr>
              <a:defRPr sz="1200"/>
            </a:lvl1pPr>
            <a:lvl2pPr>
              <a:defRPr sz="1200"/>
            </a:lvl2pPr>
            <a:lvl3pPr>
              <a:defRPr sz="1200"/>
            </a:lvl3pPr>
            <a:lvl4pPr>
              <a:defRPr sz="1200"/>
            </a:lvl4pPr>
            <a:lvl5pPr>
              <a:defRPr sz="12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47032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solidFill>
                  <a:srgbClr val="0000E5"/>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391175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lvl1pPr>
              <a:defRPr>
                <a:solidFill>
                  <a:srgbClr val="0000E5"/>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4232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8987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
        <p:nvSpPr>
          <p:cNvPr id="105483" name="Line 11"/>
          <p:cNvSpPr>
            <a:spLocks noChangeShapeType="1"/>
          </p:cNvSpPr>
          <p:nvPr/>
        </p:nvSpPr>
        <p:spPr bwMode="auto">
          <a:xfrm>
            <a:off x="2443169"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7" y="2030679"/>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1" y="1814170"/>
            <a:ext cx="6069891" cy="1843430"/>
          </a:xfrm>
          <a:prstGeom prst="rect">
            <a:avLst/>
          </a:prstGeom>
        </p:spPr>
        <p:txBody>
          <a:bodyPr anchor="ctr"/>
          <a:lstStyle>
            <a:lvl1pPr>
              <a:lnSpc>
                <a:spcPct val="100000"/>
              </a:lnSpc>
              <a:spcAft>
                <a:spcPts val="600"/>
              </a:spcAft>
              <a:defRPr/>
            </a:lvl1pPr>
          </a:lstStyle>
          <a:p>
            <a:pPr>
              <a:lnSpc>
                <a:spcPct val="100000"/>
              </a:lnSpc>
              <a:spcAft>
                <a:spcPts val="600"/>
              </a:spcAft>
            </a:pPr>
            <a:r>
              <a:rPr lang="en-US" sz="2100">
                <a:solidFill>
                  <a:srgbClr val="00269E"/>
                </a:solidFill>
                <a:latin typeface="Arial" pitchFamily="34" charset="0"/>
                <a:cs typeface="Arial" pitchFamily="34" charset="0"/>
              </a:rPr>
              <a:t>Commonwealth of Massachusetts</a:t>
            </a:r>
            <a:br>
              <a:rPr lang="en-US" sz="2100">
                <a:solidFill>
                  <a:srgbClr val="00269E"/>
                </a:solidFill>
                <a:latin typeface="Arial" pitchFamily="34" charset="0"/>
                <a:cs typeface="Arial" pitchFamily="34" charset="0"/>
              </a:rPr>
            </a:br>
            <a:br>
              <a:rPr lang="en-US" sz="120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[SECRETARIAT]</a:t>
            </a:r>
            <a:br>
              <a:rPr lang="en-US" sz="1350">
                <a:solidFill>
                  <a:srgbClr val="00269E"/>
                </a:solidFill>
                <a:latin typeface="Arial" pitchFamily="34" charset="0"/>
                <a:cs typeface="Arial" pitchFamily="34" charset="0"/>
              </a:rPr>
            </a:br>
            <a:br>
              <a:rPr lang="en-US" sz="75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Presentation to the Governor</a:t>
            </a:r>
            <a:endParaRPr lang="en-US" sz="1800">
              <a:solidFill>
                <a:srgbClr val="00269E"/>
              </a:solidFill>
              <a:latin typeface="Arial" pitchFamily="34" charset="0"/>
              <a:cs typeface="Arial" pitchFamily="34" charset="0"/>
            </a:endParaRPr>
          </a:p>
        </p:txBody>
      </p:sp>
      <p:sp>
        <p:nvSpPr>
          <p:cNvPr id="7" name="TextBox 6"/>
          <p:cNvSpPr txBox="1"/>
          <p:nvPr userDrawn="1"/>
        </p:nvSpPr>
        <p:spPr>
          <a:xfrm>
            <a:off x="3265716" y="6283293"/>
            <a:ext cx="2612572" cy="184666"/>
          </a:xfrm>
          <a:prstGeom prst="rect">
            <a:avLst/>
          </a:prstGeom>
          <a:noFill/>
        </p:spPr>
        <p:txBody>
          <a:bodyPr wrap="square" rtlCol="0">
            <a:spAutoFit/>
          </a:bodyPr>
          <a:lstStyle/>
          <a:p>
            <a:pPr marL="0" marR="0" indent="0" algn="ctr" defTabSz="685783" rtl="0" eaLnBrk="1" fontAlgn="base" latinLnBrk="0" hangingPunct="1">
              <a:lnSpc>
                <a:spcPct val="100000"/>
              </a:lnSpc>
              <a:spcBef>
                <a:spcPct val="0"/>
              </a:spcBef>
              <a:spcAft>
                <a:spcPct val="0"/>
              </a:spcAft>
              <a:buClrTx/>
              <a:buSzTx/>
              <a:buFontTx/>
              <a:buNone/>
              <a:tabLst/>
              <a:defRPr/>
            </a:pPr>
            <a:r>
              <a:rPr lang="en-US" sz="600"/>
              <a:t>DRAFT &amp; CONFIDENTIAL</a:t>
            </a:r>
          </a:p>
        </p:txBody>
      </p:sp>
    </p:spTree>
    <p:extLst>
      <p:ext uri="{BB962C8B-B14F-4D97-AF65-F5344CB8AC3E}">
        <p14:creationId xmlns:p14="http://schemas.microsoft.com/office/powerpoint/2010/main" val="34383697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F4FFEB7C-5F4D-406F-B002-5DC2A62F8D9B}"/>
              </a:ext>
            </a:extLst>
          </p:cNvPr>
          <p:cNvSpPr>
            <a:spLocks noGrp="1" noChangeArrowheads="1"/>
          </p:cNvSpPr>
          <p:nvPr>
            <p:ph type="title"/>
          </p:nvPr>
        </p:nvSpPr>
        <p:spPr bwMode="auto">
          <a:xfrm>
            <a:off x="448415" y="337166"/>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rgbClr val="00269E"/>
                </a:solidFill>
              </a:defRPr>
            </a:lvl1pPr>
          </a:lstStyle>
          <a:p>
            <a:pPr lvl="0"/>
            <a:r>
              <a:rPr lang="en-US" altLang="en-US"/>
              <a:t>Main Header</a:t>
            </a:r>
          </a:p>
        </p:txBody>
      </p:sp>
      <p:sp>
        <p:nvSpPr>
          <p:cNvPr id="12" name="Content Placeholder 11">
            <a:extLst>
              <a:ext uri="{FF2B5EF4-FFF2-40B4-BE49-F238E27FC236}">
                <a16:creationId xmlns:a16="http://schemas.microsoft.com/office/drawing/2014/main" id="{887EC4F0-0BDB-4D72-B5B7-FA3E0EC0E676}"/>
              </a:ext>
            </a:extLst>
          </p:cNvPr>
          <p:cNvSpPr>
            <a:spLocks noGrp="1"/>
          </p:cNvSpPr>
          <p:nvPr>
            <p:ph sz="quarter" idx="11" hasCustomPrompt="1"/>
          </p:nvPr>
        </p:nvSpPr>
        <p:spPr>
          <a:xfrm>
            <a:off x="447676" y="752475"/>
            <a:ext cx="8426450" cy="447675"/>
          </a:xfrm>
          <a:prstGeom prst="rect">
            <a:avLst/>
          </a:prstGeom>
        </p:spPr>
        <p:txBody>
          <a:bodyPr/>
          <a:lstStyle>
            <a:lvl1pPr marL="0" indent="0">
              <a:buNone/>
              <a:defRPr sz="900" b="0" i="1">
                <a:solidFill>
                  <a:schemeClr val="tx1"/>
                </a:solidFill>
                <a:latin typeface="Arial" panose="020B0604020202020204" pitchFamily="34" charset="0"/>
                <a:cs typeface="Arial" panose="020B0604020202020204" pitchFamily="34" charset="0"/>
              </a:defRPr>
            </a:lvl1pPr>
          </a:lstStyle>
          <a:p>
            <a:pPr lvl="0"/>
            <a:r>
              <a:rPr lang="en-US"/>
              <a:t>Click here to add content</a:t>
            </a:r>
          </a:p>
        </p:txBody>
      </p:sp>
    </p:spTree>
    <p:extLst>
      <p:ext uri="{BB962C8B-B14F-4D97-AF65-F5344CB8AC3E}">
        <p14:creationId xmlns:p14="http://schemas.microsoft.com/office/powerpoint/2010/main" val="374657175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fld id="{2200DE78-286F-4487-B6BC-3C13584D420A}" type="datetime1">
              <a:rPr lang="en-US" smtClean="0">
                <a:solidFill>
                  <a:srgbClr val="000000"/>
                </a:solidFill>
              </a:rPr>
              <a:t>9/12/2022</a:t>
            </a:fld>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320500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825"/>
            </a:lvl1pPr>
            <a:lvl2pPr>
              <a:defRPr sz="825"/>
            </a:lvl2pPr>
            <a:lvl3pPr>
              <a:defRPr sz="825"/>
            </a:lvl3pPr>
            <a:lvl4pPr>
              <a:defRPr sz="825"/>
            </a:lvl4pPr>
            <a:lvl5pPr>
              <a:defRPr sz="825"/>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b="1"/>
            </a:lvl1pPr>
            <a:lvl2pPr>
              <a:defRPr b="1"/>
            </a:lvl2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fld id="{4AA767C0-C504-4EDF-86B4-90847DEFE20B}" type="datetime1">
              <a:rPr lang="en-US" smtClean="0">
                <a:solidFill>
                  <a:srgbClr val="000000"/>
                </a:solidFill>
              </a:rPr>
              <a:t>9/12/2022</a:t>
            </a:fld>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01301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smtClean="0">
                <a:solidFill>
                  <a:srgbClr val="000000"/>
                </a:solidFill>
              </a:rPr>
              <a:pPr>
                <a:defRPr/>
              </a:pPr>
              <a:t>‹#›</a:t>
            </a:fld>
            <a:endParaRPr lang="en-US">
              <a:solidFill>
                <a:srgbClr val="000000"/>
              </a:solidFill>
            </a:endParaRPr>
          </a:p>
        </p:txBody>
      </p:sp>
      <p:pic>
        <p:nvPicPr>
          <p:cNvPr id="11" name="Picture 11" descr="EEC.gif">
            <a:extLst>
              <a:ext uri="{FF2B5EF4-FFF2-40B4-BE49-F238E27FC236}">
                <a16:creationId xmlns:a16="http://schemas.microsoft.com/office/drawing/2014/main" id="{4A69FA92-4272-468E-B200-9D8CCBE4F335}"/>
              </a:ext>
            </a:extLst>
          </p:cNvPr>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Tree>
    <p:extLst>
      <p:ext uri="{BB962C8B-B14F-4D97-AF65-F5344CB8AC3E}">
        <p14:creationId xmlns:p14="http://schemas.microsoft.com/office/powerpoint/2010/main" val="42273529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C2995935-9242-4759-9608-40D7C1FB168D}" type="datetime1">
              <a:rPr lang="en-US" smtClean="0">
                <a:solidFill>
                  <a:srgbClr val="000000"/>
                </a:solidFill>
              </a:rPr>
              <a:t>9/12/2022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7491014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769F5790-BF01-4E0E-837C-06535C3D14FB}" type="datetime1">
              <a:rPr lang="en-US" smtClean="0">
                <a:solidFill>
                  <a:srgbClr val="000000"/>
                </a:solidFill>
              </a:rPr>
              <a:t>9/12/2022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4119454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fld id="{698B00E5-DDB8-4A2A-BA29-FCF03222E67D}" type="datetime1">
              <a:rPr lang="en-US" smtClean="0">
                <a:solidFill>
                  <a:srgbClr val="000000"/>
                </a:solidFill>
              </a:rPr>
              <a:t>9/12/2022</a:t>
            </a:fld>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420696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fld id="{3B6946B6-8510-4C5F-8DDF-32453D0EE9DF}" type="datetime1">
              <a:rPr lang="en-US" smtClean="0">
                <a:solidFill>
                  <a:srgbClr val="000000"/>
                </a:solidFill>
              </a:rPr>
              <a:t>9/12/2022</a:t>
            </a:fld>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821057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A4D60944-08EF-42B7-97FE-95B65B5F679B}" type="datetime1">
              <a:rPr lang="en-US" smtClean="0">
                <a:solidFill>
                  <a:srgbClr val="000000"/>
                </a:solidFill>
              </a:rPr>
              <a:t>9/12/2022</a:t>
            </a:fld>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0828555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8ACDDC98-AF43-431A-AA56-BA618A100DBD}" type="datetime1">
              <a:rPr lang="en-US" smtClean="0">
                <a:solidFill>
                  <a:srgbClr val="000000"/>
                </a:solidFill>
              </a:rPr>
              <a:t>9/12/2022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8467252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3C81A7F9-BCD7-4ADA-95D0-36855D815626}" type="datetime1">
              <a:rPr lang="en-US" smtClean="0">
                <a:solidFill>
                  <a:srgbClr val="000000"/>
                </a:solidFill>
              </a:rPr>
              <a:t>9/12/2022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087445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09094E05-29A7-4CFE-BD3A-65BEEEC88404}" type="datetime1">
              <a:rPr lang="en-US" smtClean="0">
                <a:solidFill>
                  <a:srgbClr val="000000"/>
                </a:solidFill>
              </a:rPr>
              <a:t>9/12/2022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7715149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AAFC0BFC-AB8A-4C3F-8AC7-68583CCBD3F1}" type="datetime1">
              <a:rPr lang="en-US" smtClean="0">
                <a:solidFill>
                  <a:srgbClr val="000000"/>
                </a:solidFill>
              </a:rPr>
              <a:t>9/12/2022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6995013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F4F24E1E-AE7A-4042-ADBD-671B0710A8F5}" type="datetime1">
              <a:rPr lang="en-US" smtClean="0">
                <a:solidFill>
                  <a:srgbClr val="000000"/>
                </a:solidFill>
              </a:rPr>
              <a:t>9/12/2022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5667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1500"/>
            </a:lvl1pPr>
            <a:lvl2pPr>
              <a:defRPr sz="1350"/>
            </a:lvl2pPr>
            <a:lvl3pPr>
              <a:defRPr sz="1350"/>
            </a:lvl3pPr>
            <a:lvl4pPr>
              <a:defRPr sz="1350"/>
            </a:lvl4pPr>
            <a:lvl5pPr>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a:lvl1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654885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DA2A31B9-5E34-4A00-A491-C824D5309A6A}" type="datetime1">
              <a:rPr lang="en-US" smtClean="0">
                <a:solidFill>
                  <a:srgbClr val="000000"/>
                </a:solidFill>
              </a:rPr>
              <a:t>9/12/2022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504977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fld id="{BA807058-D8BE-4D32-A4A6-B451F1AEF943}" type="datetime1">
              <a:rPr lang="en-US" smtClean="0">
                <a:solidFill>
                  <a:srgbClr val="000000"/>
                </a:solidFill>
              </a:rPr>
              <a:t>9/12/2022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06375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fld id="{7E14E568-D442-4337-93C3-D29291224D87}" type="datetime1">
              <a:rPr lang="en-US" smtClean="0">
                <a:solidFill>
                  <a:srgbClr val="000000"/>
                </a:solidFill>
              </a:rPr>
              <a:t>9/12/2022</a:t>
            </a:fld>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0494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7670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94385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645580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slideLayout" Target="../slideLayouts/slideLayout21.xml"/><Relationship Id="rId2" Type="http://schemas.openxmlformats.org/officeDocument/2006/relationships/slideLayout" Target="../slideLayouts/slideLayout6.xml"/><Relationship Id="rId16" Type="http://schemas.openxmlformats.org/officeDocument/2006/relationships/slideLayout" Target="../slideLayouts/slideLayout20.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slideLayout" Target="../slideLayouts/slideLayout19.xml"/><Relationship Id="rId10" Type="http://schemas.openxmlformats.org/officeDocument/2006/relationships/slideLayout" Target="../slideLayouts/slideLayout14.xml"/><Relationship Id="rId19" Type="http://schemas.openxmlformats.org/officeDocument/2006/relationships/image" Target="../media/image5.png"/><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image" Target="../media/image5.png"/><Relationship Id="rId2" Type="http://schemas.openxmlformats.org/officeDocument/2006/relationships/slideLayout" Target="../slideLayouts/slideLayout23.xml"/><Relationship Id="rId16" Type="http://schemas.openxmlformats.org/officeDocument/2006/relationships/theme" Target="../theme/theme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5.pn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slideLayout" Target="../slideLayouts/slideLayout60.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17" Type="http://schemas.openxmlformats.org/officeDocument/2006/relationships/image" Target="../media/image5.png"/><Relationship Id="rId2" Type="http://schemas.openxmlformats.org/officeDocument/2006/relationships/slideLayout" Target="../slideLayouts/slideLayout49.xml"/><Relationship Id="rId16" Type="http://schemas.openxmlformats.org/officeDocument/2006/relationships/theme" Target="../theme/theme5.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5" Type="http://schemas.openxmlformats.org/officeDocument/2006/relationships/slideLayout" Target="../slideLayouts/slideLayout6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slideLayout" Target="../slideLayouts/slideLayout6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0" name="Slide Number Placeholder 6"/>
          <p:cNvSpPr txBox="1">
            <a:spLocks/>
          </p:cNvSpPr>
          <p:nvPr userDrawn="1"/>
        </p:nvSpPr>
        <p:spPr>
          <a:xfrm>
            <a:off x="8149379" y="6543215"/>
            <a:ext cx="762000" cy="228600"/>
          </a:xfrm>
          <a:prstGeom prst="rect">
            <a:avLst/>
          </a:prstGeom>
        </p:spPr>
        <p:txBody>
          <a:bodyPr vert="horz" wrap="square" lIns="68580" tIns="34290" rIns="68580" bIns="34290" numCol="1" anchor="ctr" anchorCtr="0" compatLnSpc="1">
            <a:prstTxWarp prst="textNoShape">
              <a:avLst/>
            </a:prstTxWarp>
          </a:bodyPr>
          <a:lstStyle>
            <a:lvl1pPr>
              <a:defRPr/>
            </a:lvl1pPr>
          </a:lstStyle>
          <a:p>
            <a:pPr marL="0" marR="0" lvl="0" indent="0" algn="r" defTabSz="685783" rtl="0" eaLnBrk="1" fontAlgn="auto" latinLnBrk="0" hangingPunct="1">
              <a:lnSpc>
                <a:spcPct val="100000"/>
              </a:lnSpc>
              <a:spcBef>
                <a:spcPts val="0"/>
              </a:spcBef>
              <a:spcAft>
                <a:spcPts val="0"/>
              </a:spcAft>
              <a:buClrTx/>
              <a:buSzTx/>
              <a:buFontTx/>
              <a:buNone/>
              <a:tabLst/>
              <a:defRPr/>
            </a:pPr>
            <a:fld id="{9CFA4524-850C-6D4F-85BC-70D4F7341579}" type="slidenum">
              <a:rPr kumimoji="0" lang="en-US" sz="75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pPr marL="0" marR="0" lvl="0" indent="0" algn="r" defTabSz="685783" rtl="0" eaLnBrk="1" fontAlgn="auto" latinLnBrk="0" hangingPunct="1">
                <a:lnSpc>
                  <a:spcPct val="100000"/>
                </a:lnSpc>
                <a:spcBef>
                  <a:spcPts val="0"/>
                </a:spcBef>
                <a:spcAft>
                  <a:spcPts val="0"/>
                </a:spcAft>
                <a:buClrTx/>
                <a:buSzTx/>
                <a:buFontTx/>
                <a:buNone/>
                <a:tabLst/>
                <a:defRPr/>
              </a:pPr>
              <a:t>‹#›</a:t>
            </a:fld>
            <a:endParaRPr kumimoji="0" lang="en-US" sz="750" b="0" i="0" u="none" strike="noStrike" kern="1200" cap="none" spc="0" normalizeH="0" baseline="0" noProof="0">
              <a:ln>
                <a:noFill/>
              </a:ln>
              <a:solidFill>
                <a:schemeClr val="tx1"/>
              </a:solidFill>
              <a:effectLst/>
              <a:uLnTx/>
              <a:uFillTx/>
              <a:latin typeface="Arial" pitchFamily="34" charset="0"/>
              <a:ea typeface="+mn-ea"/>
              <a:cs typeface="Arial" pitchFamily="34" charset="0"/>
            </a:endParaRPr>
          </a:p>
        </p:txBody>
      </p:sp>
      <p:sp>
        <p:nvSpPr>
          <p:cNvPr id="41" name="Content Placeholder 8"/>
          <p:cNvSpPr txBox="1">
            <a:spLocks/>
          </p:cNvSpPr>
          <p:nvPr userDrawn="1"/>
        </p:nvSpPr>
        <p:spPr>
          <a:xfrm>
            <a:off x="306388" y="1698958"/>
            <a:ext cx="8463062" cy="4438496"/>
          </a:xfrm>
          <a:prstGeom prst="rect">
            <a:avLst/>
          </a:prstGeom>
        </p:spPr>
        <p:txBody>
          <a:bodyPr/>
          <a:lstStyle>
            <a:lvl1pPr marL="342900" indent="-342900" algn="l" rtl="0" eaLnBrk="1" fontAlgn="base" hangingPunct="1">
              <a:spcBef>
                <a:spcPts val="1000"/>
              </a:spcBef>
              <a:spcAft>
                <a:spcPct val="0"/>
              </a:spcAft>
              <a:buClr>
                <a:schemeClr val="tx1"/>
              </a:buClr>
              <a:buFont typeface="+mj-lt"/>
              <a:buAutoNum type="arabicPeriod"/>
              <a:defRPr sz="1300" b="0">
                <a:solidFill>
                  <a:schemeClr val="tx2"/>
                </a:solidFill>
                <a:latin typeface="Arial" pitchFamily="34" charset="0"/>
                <a:ea typeface="+mn-ea"/>
                <a:cs typeface="Arial" pitchFamily="34" charset="0"/>
              </a:defRPr>
            </a:lvl1pPr>
            <a:lvl2pPr marL="400050" indent="-177800" algn="l" rtl="0" eaLnBrk="1" fontAlgn="base" hangingPunct="1">
              <a:spcBef>
                <a:spcPts val="600"/>
              </a:spcBef>
              <a:spcAft>
                <a:spcPct val="0"/>
              </a:spcAft>
              <a:buClr>
                <a:srgbClr val="0033CC"/>
              </a:buClr>
              <a:buFont typeface="Arial" pitchFamily="34" charset="0"/>
              <a:buChar char="›"/>
              <a:defRPr sz="2000">
                <a:solidFill>
                  <a:schemeClr val="tx2"/>
                </a:solidFill>
                <a:latin typeface="Arial" pitchFamily="34" charset="0"/>
                <a:cs typeface="Arial" pitchFamily="34" charset="0"/>
              </a:defRPr>
            </a:lvl2pPr>
            <a:lvl3pPr marL="57150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3pPr>
            <a:lvl4pPr marL="74295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4pPr>
            <a:lvl5pPr marL="857250" indent="-114300" algn="l" rtl="0" eaLnBrk="1" fontAlgn="base" hangingPunct="1">
              <a:spcBef>
                <a:spcPts val="600"/>
              </a:spcBef>
              <a:spcAft>
                <a:spcPct val="0"/>
              </a:spcAft>
              <a:buClr>
                <a:srgbClr val="0033CC"/>
              </a:buClr>
              <a:buChar char="»"/>
              <a:defRPr sz="1200">
                <a:solidFill>
                  <a:schemeClr val="tx2"/>
                </a:solidFill>
                <a:latin typeface="Arial" pitchFamily="34" charset="0"/>
                <a:cs typeface="Arial" pitchFamily="34" charset="0"/>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endParaRPr lang="en-US" sz="975"/>
          </a:p>
        </p:txBody>
      </p:sp>
      <p:sp>
        <p:nvSpPr>
          <p:cNvPr id="2" name="TextBox 1"/>
          <p:cNvSpPr txBox="1"/>
          <p:nvPr userDrawn="1"/>
        </p:nvSpPr>
        <p:spPr>
          <a:xfrm>
            <a:off x="3265716" y="6543215"/>
            <a:ext cx="2612572" cy="184666"/>
          </a:xfrm>
          <a:prstGeom prst="rect">
            <a:avLst/>
          </a:prstGeom>
          <a:noFill/>
        </p:spPr>
        <p:txBody>
          <a:bodyPr wrap="square" rtlCol="0">
            <a:spAutoFit/>
          </a:bodyPr>
          <a:lstStyle/>
          <a:p>
            <a:pPr marL="0" marR="0" indent="0" algn="ctr" defTabSz="685783" rtl="0" eaLnBrk="1" fontAlgn="base" latinLnBrk="0" hangingPunct="1">
              <a:lnSpc>
                <a:spcPct val="100000"/>
              </a:lnSpc>
              <a:spcBef>
                <a:spcPct val="0"/>
              </a:spcBef>
              <a:spcAft>
                <a:spcPct val="0"/>
              </a:spcAft>
              <a:buClrTx/>
              <a:buSzTx/>
              <a:buFontTx/>
              <a:buNone/>
              <a:tabLst/>
              <a:defRPr/>
            </a:pPr>
            <a:r>
              <a:rPr lang="en-US" sz="600"/>
              <a:t>DRAFT &amp; CONFIDENTIAL</a:t>
            </a:r>
          </a:p>
        </p:txBody>
      </p:sp>
      <p:pic>
        <p:nvPicPr>
          <p:cNvPr id="10" name="Picture 2" descr="Image result for eec logo">
            <a:extLst>
              <a:ext uri="{FF2B5EF4-FFF2-40B4-BE49-F238E27FC236}">
                <a16:creationId xmlns:a16="http://schemas.microsoft.com/office/drawing/2014/main" id="{D9072A2F-1AB6-4F67-8B5C-42FEC3A3A262}"/>
              </a:ext>
            </a:extLst>
          </p:cNvPr>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l="6399" t="661" r="13602" b="-1"/>
          <a:stretch/>
        </p:blipFill>
        <p:spPr bwMode="auto">
          <a:xfrm>
            <a:off x="7887252" y="95710"/>
            <a:ext cx="740183" cy="689342"/>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6">
            <a:extLst>
              <a:ext uri="{FF2B5EF4-FFF2-40B4-BE49-F238E27FC236}">
                <a16:creationId xmlns:a16="http://schemas.microsoft.com/office/drawing/2014/main" id="{B4C39A74-3A0F-4B55-9EBC-A8EC16D0E1B9}"/>
              </a:ext>
            </a:extLst>
          </p:cNvPr>
          <p:cNvSpPr>
            <a:spLocks noGrp="1" noChangeArrowheads="1"/>
          </p:cNvSpPr>
          <p:nvPr>
            <p:ph type="title"/>
          </p:nvPr>
        </p:nvSpPr>
        <p:spPr bwMode="auto">
          <a:xfrm>
            <a:off x="448416" y="337168"/>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a:t>Main Header</a:t>
            </a:r>
          </a:p>
        </p:txBody>
      </p:sp>
      <p:cxnSp>
        <p:nvCxnSpPr>
          <p:cNvPr id="18" name="Straight Connector 17">
            <a:extLst>
              <a:ext uri="{FF2B5EF4-FFF2-40B4-BE49-F238E27FC236}">
                <a16:creationId xmlns:a16="http://schemas.microsoft.com/office/drawing/2014/main" id="{7BA71FB0-9CEF-424F-90D6-538F7CF89FBB}"/>
              </a:ext>
            </a:extLst>
          </p:cNvPr>
          <p:cNvCxnSpPr/>
          <p:nvPr userDrawn="1"/>
        </p:nvCxnSpPr>
        <p:spPr>
          <a:xfrm>
            <a:off x="448408" y="720969"/>
            <a:ext cx="7499252" cy="0"/>
          </a:xfrm>
          <a:prstGeom prst="line">
            <a:avLst/>
          </a:prstGeom>
          <a:ln w="12700">
            <a:solidFill>
              <a:srgbClr val="000099"/>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10306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737" r:id="rId4"/>
  </p:sldLayoutIdLst>
  <p:hf hdr="0" ftr="0" dt="0"/>
  <p:txStyles>
    <p:titleStyle>
      <a:lvl1pPr algn="l" rtl="0" eaLnBrk="1" fontAlgn="base" hangingPunct="1">
        <a:lnSpc>
          <a:spcPct val="90000"/>
        </a:lnSpc>
        <a:spcBef>
          <a:spcPct val="0"/>
        </a:spcBef>
        <a:spcAft>
          <a:spcPct val="0"/>
        </a:spcAft>
        <a:defRPr sz="1800" b="1">
          <a:solidFill>
            <a:srgbClr val="00269E"/>
          </a:solidFill>
          <a:latin typeface="+mj-lt"/>
          <a:ea typeface="+mj-ea"/>
          <a:cs typeface="Arial" panose="020B0604020202020204" pitchFamily="34" charset="0"/>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Calibri" panose="020F0502020204030204" pitchFamily="34" charset="0"/>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Calibri" panose="020F0502020204030204" pitchFamily="34" charset="0"/>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Calibri" panose="020F0502020204030204" pitchFamily="34" charset="0"/>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Calibri" panose="020F0502020204030204" pitchFamily="34" charset="0"/>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Calibri" panose="020F0502020204030204" pitchFamily="34" charset="0"/>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9"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290292361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hf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7"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1269837387"/>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Lst>
  <p:hf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900" b="0">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900" b="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900" b="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900" b="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900" b="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1611376150"/>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5" r:id="rId11"/>
  </p:sldLayoutIdLst>
  <p:hf hdr="0" ftr="0" dt="0"/>
  <p:txStyles>
    <p:titleStyle>
      <a:lvl1pPr algn="l" rtl="0" eaLnBrk="1" fontAlgn="base" hangingPunct="1">
        <a:spcBef>
          <a:spcPct val="0"/>
        </a:spcBef>
        <a:spcAft>
          <a:spcPct val="0"/>
        </a:spcAft>
        <a:defRPr sz="1500" b="1">
          <a:solidFill>
            <a:srgbClr val="0000E5"/>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fld id="{2F3C2207-D54E-42B2-BBB0-E5E632C4D1A0}" type="datetime1">
              <a:rPr lang="en-US" smtClean="0">
                <a:solidFill>
                  <a:srgbClr val="000000"/>
                </a:solidFill>
              </a:rPr>
              <a:t>9/12/2022</a:t>
            </a:fld>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7"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3162472986"/>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Lst>
  <p:hf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900" b="0">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900" b="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900" b="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900" b="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900" b="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diagramLayout" Target="../diagrams/layout1.xml"/><Relationship Id="rId7" Type="http://schemas.openxmlformats.org/officeDocument/2006/relationships/image" Target="../media/image8.png"/><Relationship Id="rId2" Type="http://schemas.openxmlformats.org/officeDocument/2006/relationships/diagramData" Target="../diagrams/data1.xml"/><Relationship Id="rId1" Type="http://schemas.openxmlformats.org/officeDocument/2006/relationships/slideLayout" Target="../slideLayouts/slideLayout20.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image" Target="../media/image11.svg"/><Relationship Id="rId4" Type="http://schemas.openxmlformats.org/officeDocument/2006/relationships/diagramQuickStyle" Target="../diagrams/quickStyle1.xml"/><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6" name="Rectangle 4"/>
          <p:cNvSpPr>
            <a:spLocks noGrp="1" noChangeArrowheads="1"/>
          </p:cNvSpPr>
          <p:nvPr>
            <p:ph type="ctrTitle"/>
          </p:nvPr>
        </p:nvSpPr>
        <p:spPr>
          <a:xfrm>
            <a:off x="2274970" y="1814170"/>
            <a:ext cx="6846744" cy="1843430"/>
          </a:xfrm>
          <a:prstGeom prst="rect">
            <a:avLst/>
          </a:prstGeom>
        </p:spPr>
        <p:txBody>
          <a:bodyPr anchor="ctr"/>
          <a:lstStyle/>
          <a:p>
            <a:pPr>
              <a:lnSpc>
                <a:spcPct val="100000"/>
              </a:lnSpc>
              <a:spcAft>
                <a:spcPts val="600"/>
              </a:spcAft>
            </a:pPr>
            <a:r>
              <a:rPr lang="en-US" sz="2400">
                <a:latin typeface="Arial" pitchFamily="34" charset="0"/>
                <a:cs typeface="Arial" pitchFamily="34" charset="0"/>
              </a:rPr>
              <a:t>Commonwealth</a:t>
            </a:r>
            <a:r>
              <a:rPr lang="en-US" sz="2400">
                <a:solidFill>
                  <a:srgbClr val="00269E"/>
                </a:solidFill>
                <a:latin typeface="Arial" pitchFamily="34" charset="0"/>
                <a:cs typeface="Arial" pitchFamily="34" charset="0"/>
              </a:rPr>
              <a:t> of Massachusetts</a:t>
            </a:r>
            <a:br>
              <a:rPr lang="en-US" sz="2400">
                <a:solidFill>
                  <a:srgbClr val="00269E"/>
                </a:solidFill>
                <a:latin typeface="Arial" pitchFamily="34" charset="0"/>
                <a:cs typeface="Arial" pitchFamily="34" charset="0"/>
              </a:rPr>
            </a:br>
            <a:r>
              <a:rPr lang="en-US" sz="2400">
                <a:latin typeface="Arial" pitchFamily="34" charset="0"/>
                <a:cs typeface="Arial" pitchFamily="34" charset="0"/>
              </a:rPr>
              <a:t>Department</a:t>
            </a:r>
            <a:r>
              <a:rPr lang="en-US" sz="2400">
                <a:solidFill>
                  <a:srgbClr val="00269E"/>
                </a:solidFill>
                <a:latin typeface="Arial" pitchFamily="34" charset="0"/>
                <a:cs typeface="Arial" pitchFamily="34" charset="0"/>
              </a:rPr>
              <a:t> of Early Education and Care</a:t>
            </a:r>
            <a:br>
              <a:rPr lang="en-US" sz="2800">
                <a:solidFill>
                  <a:srgbClr val="00269E"/>
                </a:solidFill>
                <a:latin typeface="Arial" pitchFamily="34" charset="0"/>
                <a:cs typeface="Arial" pitchFamily="34" charset="0"/>
              </a:rPr>
            </a:br>
            <a:br>
              <a:rPr lang="en-US" sz="1600">
                <a:solidFill>
                  <a:srgbClr val="00269E"/>
                </a:solidFill>
                <a:latin typeface="Arial" pitchFamily="34" charset="0"/>
                <a:cs typeface="Arial" pitchFamily="34" charset="0"/>
              </a:rPr>
            </a:br>
            <a:endParaRPr lang="en-US" sz="2400">
              <a:solidFill>
                <a:srgbClr val="00269E"/>
              </a:solidFill>
              <a:latin typeface="Arial" pitchFamily="34" charset="0"/>
              <a:cs typeface="Arial" pitchFamily="34" charset="0"/>
            </a:endParaRPr>
          </a:p>
        </p:txBody>
      </p:sp>
      <p:sp>
        <p:nvSpPr>
          <p:cNvPr id="2" name="TextBox 1"/>
          <p:cNvSpPr txBox="1"/>
          <p:nvPr/>
        </p:nvSpPr>
        <p:spPr>
          <a:xfrm>
            <a:off x="2716104" y="3902354"/>
            <a:ext cx="5569587" cy="738664"/>
          </a:xfrm>
          <a:prstGeom prst="rect">
            <a:avLst/>
          </a:prstGeom>
          <a:noFill/>
        </p:spPr>
        <p:txBody>
          <a:bodyPr wrap="square" lIns="91440" tIns="45720" rIns="91440" bIns="45720" rtlCol="0" anchor="t">
            <a:spAutoFit/>
          </a:bodyPr>
          <a:lstStyle/>
          <a:p>
            <a:pPr marL="0" marR="0" lvl="0" indent="0" algn="r" defTabSz="914400" rtl="0" eaLnBrk="1" fontAlgn="auto" latinLnBrk="0" hangingPunct="1">
              <a:lnSpc>
                <a:spcPct val="100000"/>
              </a:lnSpc>
              <a:spcBef>
                <a:spcPts val="0"/>
              </a:spcBef>
              <a:spcAft>
                <a:spcPts val="1200"/>
              </a:spcAft>
              <a:buClrTx/>
              <a:buSzTx/>
              <a:buFontTx/>
              <a:buNone/>
              <a:tabLst/>
              <a:defRPr/>
            </a:pPr>
            <a:r>
              <a:rPr kumimoji="0" lang="en-US" sz="1800" b="1" i="0" u="none" strike="noStrike" kern="1200" cap="none" spc="0" normalizeH="0" baseline="0" noProof="0">
                <a:ln>
                  <a:noFill/>
                </a:ln>
                <a:solidFill>
                  <a:srgbClr val="00269E"/>
                </a:solidFill>
                <a:effectLst/>
                <a:uLnTx/>
                <a:uFillTx/>
                <a:latin typeface="Arial"/>
                <a:ea typeface="+mn-ea"/>
                <a:cs typeface="Arial"/>
              </a:rPr>
              <a:t>Board Meeting</a:t>
            </a:r>
          </a:p>
          <a:p>
            <a:pPr marL="0" marR="0" lvl="0" indent="0" algn="r" defTabSz="914400" rtl="0" eaLnBrk="1" fontAlgn="auto" latinLnBrk="0" hangingPunct="1">
              <a:lnSpc>
                <a:spcPct val="100000"/>
              </a:lnSpc>
              <a:spcBef>
                <a:spcPts val="0"/>
              </a:spcBef>
              <a:spcAft>
                <a:spcPts val="1200"/>
              </a:spcAft>
              <a:buClrTx/>
              <a:buSzTx/>
              <a:buFontTx/>
              <a:buNone/>
              <a:tabLst/>
              <a:defRPr/>
            </a:pPr>
            <a:r>
              <a:rPr lang="en-US" sz="1400" i="1">
                <a:solidFill>
                  <a:srgbClr val="000000">
                    <a:lumMod val="50000"/>
                    <a:lumOff val="50000"/>
                  </a:srgbClr>
                </a:solidFill>
                <a:latin typeface="Arial"/>
                <a:cs typeface="Arial"/>
              </a:rPr>
              <a:t>September 13</a:t>
            </a:r>
            <a:r>
              <a:rPr kumimoji="0" lang="en-US" sz="1400" b="0" i="1" u="none" strike="noStrike" kern="1200" cap="none" spc="0" normalizeH="0" baseline="0" noProof="0">
                <a:ln>
                  <a:noFill/>
                </a:ln>
                <a:solidFill>
                  <a:srgbClr val="000000">
                    <a:lumMod val="50000"/>
                    <a:lumOff val="50000"/>
                  </a:srgbClr>
                </a:solidFill>
                <a:effectLst/>
                <a:uLnTx/>
                <a:uFillTx/>
                <a:latin typeface="Arial"/>
                <a:ea typeface="+mn-ea"/>
                <a:cs typeface="Arial"/>
              </a:rPr>
              <a:t>, 2022</a:t>
            </a:r>
            <a:endParaRPr kumimoji="0" lang="en-US" sz="1800" b="0" i="0" u="none" strike="noStrike" kern="1200" cap="none" spc="0" normalizeH="0" baseline="0" noProof="0">
              <a:ln>
                <a:noFill/>
              </a:ln>
              <a:solidFill>
                <a:srgbClr val="000000">
                  <a:lumMod val="50000"/>
                  <a:lumOff val="50000"/>
                </a:srgbClr>
              </a:solidFill>
              <a:effectLst/>
              <a:uLnTx/>
              <a:uFillTx/>
              <a:latin typeface="Arial" panose="020B0604020202020204"/>
              <a:ea typeface="+mn-ea"/>
              <a:cs typeface="+mn-cs"/>
            </a:endParaRPr>
          </a:p>
        </p:txBody>
      </p:sp>
      <p:pic>
        <p:nvPicPr>
          <p:cNvPr id="1026" name="Picture 2" descr="Image result for ma eec logo">
            <a:extLst>
              <a:ext uri="{FF2B5EF4-FFF2-40B4-BE49-F238E27FC236}">
                <a16:creationId xmlns:a16="http://schemas.microsoft.com/office/drawing/2014/main" id="{35D8A83C-70FF-4B31-90EB-3AFE3CD0C7D5}"/>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570943" y="5413933"/>
            <a:ext cx="2714748" cy="738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219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4C998-DC79-474E-90A8-E9B7D0587E81}"/>
              </a:ext>
            </a:extLst>
          </p:cNvPr>
          <p:cNvSpPr>
            <a:spLocks noGrp="1"/>
          </p:cNvSpPr>
          <p:nvPr>
            <p:ph type="title"/>
          </p:nvPr>
        </p:nvSpPr>
        <p:spPr/>
        <p:txBody>
          <a:bodyPr/>
          <a:lstStyle/>
          <a:p>
            <a:r>
              <a:rPr lang="en-US" sz="2000">
                <a:latin typeface="Arial"/>
                <a:cs typeface="Arial"/>
              </a:rPr>
              <a:t>The Child Care Market and C3 </a:t>
            </a:r>
          </a:p>
        </p:txBody>
      </p:sp>
      <p:graphicFrame>
        <p:nvGraphicFramePr>
          <p:cNvPr id="18" name="Diagram 17">
            <a:extLst>
              <a:ext uri="{FF2B5EF4-FFF2-40B4-BE49-F238E27FC236}">
                <a16:creationId xmlns:a16="http://schemas.microsoft.com/office/drawing/2014/main" id="{EAA34782-D4DA-4589-A9C0-E3F0F0B7392A}"/>
              </a:ext>
            </a:extLst>
          </p:cNvPr>
          <p:cNvGraphicFramePr/>
          <p:nvPr>
            <p:extLst>
              <p:ext uri="{D42A27DB-BD31-4B8C-83A1-F6EECF244321}">
                <p14:modId xmlns:p14="http://schemas.microsoft.com/office/powerpoint/2010/main" val="3637608028"/>
              </p:ext>
            </p:extLst>
          </p:nvPr>
        </p:nvGraphicFramePr>
        <p:xfrm>
          <a:off x="-1006867" y="1195639"/>
          <a:ext cx="7734300" cy="45363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B6096C2E-6504-428C-996C-461817F09BB2}"/>
              </a:ext>
            </a:extLst>
          </p:cNvPr>
          <p:cNvSpPr txBox="1"/>
          <p:nvPr/>
        </p:nvSpPr>
        <p:spPr>
          <a:xfrm>
            <a:off x="5108029" y="1397000"/>
            <a:ext cx="3468411" cy="3293209"/>
          </a:xfrm>
          <a:prstGeom prst="rect">
            <a:avLst/>
          </a:prstGeom>
          <a:noFill/>
        </p:spPr>
        <p:txBody>
          <a:bodyPr wrap="square" lIns="91440" tIns="45720" rIns="91440" bIns="4572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mj-lt"/>
                <a:ea typeface="+mn-ea"/>
                <a:cs typeface="+mn-cs"/>
              </a:rPr>
              <a:t>In a functioning market, revenues are expected to be greater than costs, allowing for reasonable reserves and opportunities for reinvestments.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0000"/>
              </a:solidFill>
              <a:effectLst/>
              <a:uLnTx/>
              <a:uFillTx/>
              <a:latin typeface="+mj-lt"/>
              <a:ea typeface="+mn-ea"/>
              <a:cs typeface="+mn-cs"/>
            </a:endParaRPr>
          </a:p>
          <a:p>
            <a:pPr>
              <a:defRPr/>
            </a:pPr>
            <a:r>
              <a:rPr kumimoji="0" lang="en-US" sz="1600" b="0" i="0" u="none" strike="noStrike" kern="1200" cap="none" spc="0" normalizeH="0" baseline="0" noProof="0">
                <a:ln>
                  <a:noFill/>
                </a:ln>
                <a:solidFill>
                  <a:srgbClr val="000000"/>
                </a:solidFill>
                <a:effectLst/>
                <a:uLnTx/>
                <a:uFillTx/>
                <a:latin typeface="+mj-lt"/>
                <a:ea typeface="+mn-ea"/>
                <a:cs typeface="+mn-cs"/>
              </a:rPr>
              <a:t>Child care market revenue comes largely from tuition</a:t>
            </a:r>
            <a:r>
              <a:rPr lang="en-US" sz="1600">
                <a:solidFill>
                  <a:srgbClr val="000000"/>
                </a:solidFill>
                <a:latin typeface="+mj-lt"/>
              </a:rPr>
              <a:t>, and there are </a:t>
            </a:r>
            <a:r>
              <a:rPr kumimoji="0" lang="en-US" sz="1600" b="0" i="0" u="none" strike="noStrike" kern="1200" cap="none" spc="0" normalizeH="0" baseline="0" noProof="0">
                <a:ln>
                  <a:noFill/>
                </a:ln>
                <a:solidFill>
                  <a:srgbClr val="000000"/>
                </a:solidFill>
                <a:effectLst/>
                <a:uLnTx/>
                <a:uFillTx/>
                <a:latin typeface="+mj-lt"/>
                <a:ea typeface="+mn-ea"/>
                <a:cs typeface="+mn-cs"/>
              </a:rPr>
              <a:t>limitations </a:t>
            </a:r>
            <a:r>
              <a:rPr lang="en-US" sz="1600">
                <a:solidFill>
                  <a:srgbClr val="000000"/>
                </a:solidFill>
                <a:latin typeface="+mj-lt"/>
              </a:rPr>
              <a:t>on</a:t>
            </a:r>
            <a:r>
              <a:rPr kumimoji="0" lang="en-US" sz="1600" b="0" i="0" u="none" strike="noStrike" kern="1200" cap="none" spc="0" normalizeH="0" baseline="0" noProof="0">
                <a:ln>
                  <a:noFill/>
                </a:ln>
                <a:solidFill>
                  <a:srgbClr val="000000"/>
                </a:solidFill>
                <a:effectLst/>
                <a:uLnTx/>
                <a:uFillTx/>
                <a:latin typeface="+mj-lt"/>
                <a:ea typeface="+mn-ea"/>
                <a:cs typeface="+mn-cs"/>
              </a:rPr>
              <a:t> the extent rates can be raised.</a:t>
            </a:r>
            <a:r>
              <a:rPr lang="en-US" sz="1600">
                <a:solidFill>
                  <a:srgbClr val="000000"/>
                </a:solidFill>
                <a:latin typeface="+mj-lt"/>
              </a:rPr>
              <a:t> </a:t>
            </a:r>
            <a:r>
              <a:rPr kumimoji="0" lang="en-US" sz="1600" b="0" i="0" u="none" strike="noStrike" kern="1200" cap="none" spc="0" normalizeH="0" baseline="0" noProof="0">
                <a:ln>
                  <a:noFill/>
                </a:ln>
                <a:solidFill>
                  <a:srgbClr val="000000"/>
                </a:solidFill>
                <a:effectLst/>
                <a:uLnTx/>
                <a:uFillTx/>
                <a:latin typeface="+mj-lt"/>
                <a:ea typeface="+mn-ea"/>
                <a:cs typeface="+mn-cs"/>
              </a:rPr>
              <a:t> To prevent losses, programs must focus on full enrollment, full fee recoupment</a:t>
            </a:r>
            <a:r>
              <a:rPr lang="en-US" sz="1600">
                <a:solidFill>
                  <a:srgbClr val="000000"/>
                </a:solidFill>
                <a:latin typeface="+mj-lt"/>
              </a:rPr>
              <a:t>, </a:t>
            </a:r>
            <a:r>
              <a:rPr kumimoji="0" lang="en-US" sz="1600" b="0" i="0" u="none" strike="noStrike" kern="1200" cap="none" spc="0" normalizeH="0" baseline="0" noProof="0">
                <a:ln>
                  <a:noFill/>
                </a:ln>
                <a:solidFill>
                  <a:srgbClr val="000000"/>
                </a:solidFill>
                <a:effectLst/>
                <a:uLnTx/>
                <a:uFillTx/>
                <a:latin typeface="+mj-lt"/>
                <a:ea typeface="+mn-ea"/>
                <a:cs typeface="+mn-cs"/>
              </a:rPr>
              <a:t>and </a:t>
            </a:r>
            <a:r>
              <a:rPr lang="en-US" sz="1600">
                <a:solidFill>
                  <a:srgbClr val="000000"/>
                </a:solidFill>
                <a:latin typeface="+mj-lt"/>
              </a:rPr>
              <a:t>reduced</a:t>
            </a:r>
            <a:r>
              <a:rPr kumimoji="0" lang="en-US" sz="1600" b="0" i="0" u="none" strike="noStrike" kern="1200" cap="none" spc="0" normalizeH="0" baseline="0" noProof="0">
                <a:ln>
                  <a:noFill/>
                </a:ln>
                <a:solidFill>
                  <a:srgbClr val="000000"/>
                </a:solidFill>
                <a:effectLst/>
                <a:uLnTx/>
                <a:uFillTx/>
                <a:latin typeface="+mj-lt"/>
                <a:ea typeface="+mn-ea"/>
                <a:cs typeface="+mn-cs"/>
              </a:rPr>
              <a:t> costs.</a:t>
            </a:r>
            <a:endParaRPr lang="en-US" sz="1600" b="0" i="0" u="none" strike="noStrike" kern="1200" cap="none" spc="0" normalizeH="0" baseline="0" noProof="0">
              <a:ln>
                <a:noFill/>
              </a:ln>
              <a:solidFill>
                <a:srgbClr val="000000"/>
              </a:solidFill>
              <a:effectLst/>
              <a:uLnTx/>
              <a:uFillTx/>
              <a:latin typeface="+mj-lt"/>
              <a:cs typeface="Calibri"/>
            </a:endParaRPr>
          </a:p>
        </p:txBody>
      </p:sp>
      <p:sp>
        <p:nvSpPr>
          <p:cNvPr id="5" name="Rectangle: Rounded Corners 4">
            <a:extLst>
              <a:ext uri="{FF2B5EF4-FFF2-40B4-BE49-F238E27FC236}">
                <a16:creationId xmlns:a16="http://schemas.microsoft.com/office/drawing/2014/main" id="{1B86465F-82E5-4EC9-880E-8D2607E3347D}"/>
              </a:ext>
            </a:extLst>
          </p:cNvPr>
          <p:cNvSpPr/>
          <p:nvPr/>
        </p:nvSpPr>
        <p:spPr bwMode="auto">
          <a:xfrm>
            <a:off x="557047" y="5731978"/>
            <a:ext cx="8019393" cy="1015663"/>
          </a:xfrm>
          <a:prstGeom prst="roundRect">
            <a:avLst/>
          </a:prstGeom>
          <a:solidFill>
            <a:schemeClr val="accent1">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sz="1800" b="1"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TextBox 5">
            <a:extLst>
              <a:ext uri="{FF2B5EF4-FFF2-40B4-BE49-F238E27FC236}">
                <a16:creationId xmlns:a16="http://schemas.microsoft.com/office/drawing/2014/main" id="{F8020047-55A6-416D-9137-D44F576EFB48}"/>
              </a:ext>
            </a:extLst>
          </p:cNvPr>
          <p:cNvSpPr txBox="1"/>
          <p:nvPr/>
        </p:nvSpPr>
        <p:spPr>
          <a:xfrm>
            <a:off x="672660" y="5742387"/>
            <a:ext cx="7788165" cy="923330"/>
          </a:xfrm>
          <a:prstGeom prst="rect">
            <a:avLst/>
          </a:prstGeom>
          <a:noFill/>
        </p:spPr>
        <p:txBody>
          <a:bodyPr wrap="square" lIns="91440" tIns="45720" rIns="91440" bIns="45720" rtlCol="0" anchor="t">
            <a:spAutoFit/>
          </a:bodyPr>
          <a:lstStyle/>
          <a:p>
            <a:pPr>
              <a:defRPr/>
            </a:pPr>
            <a:r>
              <a:rPr kumimoji="0" lang="en-US" b="0" i="0" u="none" strike="noStrike" kern="1200" cap="none" spc="0" normalizeH="0" baseline="0" noProof="0">
                <a:ln>
                  <a:noFill/>
                </a:ln>
                <a:solidFill>
                  <a:srgbClr val="000000"/>
                </a:solidFill>
                <a:effectLst/>
                <a:uLnTx/>
                <a:uFillTx/>
                <a:latin typeface="+mj-lt"/>
                <a:ea typeface="+mn-ea"/>
                <a:cs typeface="+mn-cs"/>
              </a:rPr>
              <a:t>C3 grants provide additional revenue for programs to support </a:t>
            </a:r>
            <a:r>
              <a:rPr lang="en-US">
                <a:solidFill>
                  <a:srgbClr val="000000"/>
                </a:solidFill>
                <a:latin typeface="+mj-lt"/>
              </a:rPr>
              <a:t>operational </a:t>
            </a:r>
            <a:r>
              <a:rPr kumimoji="0" lang="en-US" b="0" i="0" u="none" strike="noStrike" kern="1200" cap="none" spc="0" normalizeH="0" baseline="0" noProof="0">
                <a:ln>
                  <a:noFill/>
                </a:ln>
                <a:solidFill>
                  <a:srgbClr val="000000"/>
                </a:solidFill>
                <a:effectLst/>
                <a:uLnTx/>
                <a:uFillTx/>
                <a:latin typeface="+mj-lt"/>
                <a:ea typeface="+mn-ea"/>
                <a:cs typeface="+mn-cs"/>
              </a:rPr>
              <a:t> budgets and investments in quality. During COVID</a:t>
            </a:r>
            <a:r>
              <a:rPr lang="en-US">
                <a:solidFill>
                  <a:srgbClr val="000000"/>
                </a:solidFill>
                <a:latin typeface="+mj-lt"/>
              </a:rPr>
              <a:t>,</a:t>
            </a:r>
            <a:r>
              <a:rPr kumimoji="0" lang="en-US" b="0" i="0" u="none" strike="noStrike" kern="1200" cap="none" spc="0" normalizeH="0" baseline="0" noProof="0">
                <a:ln>
                  <a:noFill/>
                </a:ln>
                <a:solidFill>
                  <a:srgbClr val="000000"/>
                </a:solidFill>
                <a:effectLst/>
                <a:uLnTx/>
                <a:uFillTx/>
                <a:latin typeface="+mj-lt"/>
                <a:ea typeface="+mn-ea"/>
                <a:cs typeface="+mn-cs"/>
              </a:rPr>
              <a:t> C3 grants </a:t>
            </a:r>
            <a:r>
              <a:rPr lang="en-US">
                <a:solidFill>
                  <a:srgbClr val="000000"/>
                </a:solidFill>
                <a:latin typeface="+mj-lt"/>
              </a:rPr>
              <a:t>helped make up for revenue lost</a:t>
            </a:r>
            <a:r>
              <a:rPr kumimoji="0" lang="en-US" b="0" i="0" u="none" strike="noStrike" kern="1200" cap="none" spc="0" normalizeH="0" baseline="0" noProof="0">
                <a:ln>
                  <a:noFill/>
                </a:ln>
                <a:solidFill>
                  <a:srgbClr val="000000"/>
                </a:solidFill>
                <a:effectLst/>
                <a:uLnTx/>
                <a:uFillTx/>
                <a:latin typeface="+mj-lt"/>
                <a:ea typeface="+mn-ea"/>
                <a:cs typeface="+mn-cs"/>
              </a:rPr>
              <a:t> due to enrollment fluctuations.</a:t>
            </a:r>
          </a:p>
        </p:txBody>
      </p:sp>
      <p:sp>
        <p:nvSpPr>
          <p:cNvPr id="7" name="Rectangle: Rounded Corners 6">
            <a:extLst>
              <a:ext uri="{FF2B5EF4-FFF2-40B4-BE49-F238E27FC236}">
                <a16:creationId xmlns:a16="http://schemas.microsoft.com/office/drawing/2014/main" id="{A8740E84-0D61-BF5F-CCC8-EDAFE1046974}"/>
              </a:ext>
            </a:extLst>
          </p:cNvPr>
          <p:cNvSpPr/>
          <p:nvPr/>
        </p:nvSpPr>
        <p:spPr bwMode="auto">
          <a:xfrm rot="21206131">
            <a:off x="2869465" y="2764192"/>
            <a:ext cx="1460339" cy="244359"/>
          </a:xfrm>
          <a:custGeom>
            <a:avLst/>
            <a:gdLst>
              <a:gd name="connsiteX0" fmla="*/ 0 w 1493222"/>
              <a:gd name="connsiteY0" fmla="*/ 178527 h 357054"/>
              <a:gd name="connsiteX1" fmla="*/ 178527 w 1493222"/>
              <a:gd name="connsiteY1" fmla="*/ 0 h 357054"/>
              <a:gd name="connsiteX2" fmla="*/ 1314695 w 1493222"/>
              <a:gd name="connsiteY2" fmla="*/ 0 h 357054"/>
              <a:gd name="connsiteX3" fmla="*/ 1493222 w 1493222"/>
              <a:gd name="connsiteY3" fmla="*/ 178527 h 357054"/>
              <a:gd name="connsiteX4" fmla="*/ 1493222 w 1493222"/>
              <a:gd name="connsiteY4" fmla="*/ 178527 h 357054"/>
              <a:gd name="connsiteX5" fmla="*/ 1314695 w 1493222"/>
              <a:gd name="connsiteY5" fmla="*/ 357054 h 357054"/>
              <a:gd name="connsiteX6" fmla="*/ 178527 w 1493222"/>
              <a:gd name="connsiteY6" fmla="*/ 357054 h 357054"/>
              <a:gd name="connsiteX7" fmla="*/ 0 w 1493222"/>
              <a:gd name="connsiteY7" fmla="*/ 178527 h 357054"/>
              <a:gd name="connsiteX0" fmla="*/ 72 w 1493294"/>
              <a:gd name="connsiteY0" fmla="*/ 178527 h 357054"/>
              <a:gd name="connsiteX1" fmla="*/ 178599 w 1493294"/>
              <a:gd name="connsiteY1" fmla="*/ 0 h 357054"/>
              <a:gd name="connsiteX2" fmla="*/ 1314767 w 1493294"/>
              <a:gd name="connsiteY2" fmla="*/ 0 h 357054"/>
              <a:gd name="connsiteX3" fmla="*/ 1493294 w 1493294"/>
              <a:gd name="connsiteY3" fmla="*/ 178527 h 357054"/>
              <a:gd name="connsiteX4" fmla="*/ 1493294 w 1493294"/>
              <a:gd name="connsiteY4" fmla="*/ 178527 h 357054"/>
              <a:gd name="connsiteX5" fmla="*/ 1314767 w 1493294"/>
              <a:gd name="connsiteY5" fmla="*/ 357054 h 357054"/>
              <a:gd name="connsiteX6" fmla="*/ 195798 w 1493294"/>
              <a:gd name="connsiteY6" fmla="*/ 265622 h 357054"/>
              <a:gd name="connsiteX7" fmla="*/ 72 w 1493294"/>
              <a:gd name="connsiteY7" fmla="*/ 178527 h 357054"/>
              <a:gd name="connsiteX0" fmla="*/ 103 w 1493325"/>
              <a:gd name="connsiteY0" fmla="*/ 178527 h 357054"/>
              <a:gd name="connsiteX1" fmla="*/ 175540 w 1493325"/>
              <a:gd name="connsiteY1" fmla="*/ 40979 h 357054"/>
              <a:gd name="connsiteX2" fmla="*/ 1314798 w 1493325"/>
              <a:gd name="connsiteY2" fmla="*/ 0 h 357054"/>
              <a:gd name="connsiteX3" fmla="*/ 1493325 w 1493325"/>
              <a:gd name="connsiteY3" fmla="*/ 178527 h 357054"/>
              <a:gd name="connsiteX4" fmla="*/ 1493325 w 1493325"/>
              <a:gd name="connsiteY4" fmla="*/ 178527 h 357054"/>
              <a:gd name="connsiteX5" fmla="*/ 1314798 w 1493325"/>
              <a:gd name="connsiteY5" fmla="*/ 357054 h 357054"/>
              <a:gd name="connsiteX6" fmla="*/ 195829 w 1493325"/>
              <a:gd name="connsiteY6" fmla="*/ 265622 h 357054"/>
              <a:gd name="connsiteX7" fmla="*/ 103 w 1493325"/>
              <a:gd name="connsiteY7" fmla="*/ 178527 h 357054"/>
              <a:gd name="connsiteX0" fmla="*/ 103 w 1493325"/>
              <a:gd name="connsiteY0" fmla="*/ 137548 h 316075"/>
              <a:gd name="connsiteX1" fmla="*/ 175540 w 1493325"/>
              <a:gd name="connsiteY1" fmla="*/ 0 h 316075"/>
              <a:gd name="connsiteX2" fmla="*/ 1329106 w 1493325"/>
              <a:gd name="connsiteY2" fmla="*/ 42526 h 316075"/>
              <a:gd name="connsiteX3" fmla="*/ 1493325 w 1493325"/>
              <a:gd name="connsiteY3" fmla="*/ 137548 h 316075"/>
              <a:gd name="connsiteX4" fmla="*/ 1493325 w 1493325"/>
              <a:gd name="connsiteY4" fmla="*/ 137548 h 316075"/>
              <a:gd name="connsiteX5" fmla="*/ 1314798 w 1493325"/>
              <a:gd name="connsiteY5" fmla="*/ 316075 h 316075"/>
              <a:gd name="connsiteX6" fmla="*/ 195829 w 1493325"/>
              <a:gd name="connsiteY6" fmla="*/ 224643 h 316075"/>
              <a:gd name="connsiteX7" fmla="*/ 103 w 1493325"/>
              <a:gd name="connsiteY7" fmla="*/ 137548 h 316075"/>
              <a:gd name="connsiteX0" fmla="*/ 103 w 1493325"/>
              <a:gd name="connsiteY0" fmla="*/ 137548 h 244359"/>
              <a:gd name="connsiteX1" fmla="*/ 175540 w 1493325"/>
              <a:gd name="connsiteY1" fmla="*/ 0 h 244359"/>
              <a:gd name="connsiteX2" fmla="*/ 1329106 w 1493325"/>
              <a:gd name="connsiteY2" fmla="*/ 42526 h 244359"/>
              <a:gd name="connsiteX3" fmla="*/ 1493325 w 1493325"/>
              <a:gd name="connsiteY3" fmla="*/ 137548 h 244359"/>
              <a:gd name="connsiteX4" fmla="*/ 1493325 w 1493325"/>
              <a:gd name="connsiteY4" fmla="*/ 137548 h 244359"/>
              <a:gd name="connsiteX5" fmla="*/ 1320208 w 1493325"/>
              <a:gd name="connsiteY5" fmla="*/ 244359 h 244359"/>
              <a:gd name="connsiteX6" fmla="*/ 195829 w 1493325"/>
              <a:gd name="connsiteY6" fmla="*/ 224643 h 244359"/>
              <a:gd name="connsiteX7" fmla="*/ 103 w 1493325"/>
              <a:gd name="connsiteY7" fmla="*/ 137548 h 244359"/>
              <a:gd name="connsiteX0" fmla="*/ 260 w 1442257"/>
              <a:gd name="connsiteY0" fmla="*/ 141411 h 244359"/>
              <a:gd name="connsiteX1" fmla="*/ 124472 w 1442257"/>
              <a:gd name="connsiteY1" fmla="*/ 0 h 244359"/>
              <a:gd name="connsiteX2" fmla="*/ 1278038 w 1442257"/>
              <a:gd name="connsiteY2" fmla="*/ 42526 h 244359"/>
              <a:gd name="connsiteX3" fmla="*/ 1442257 w 1442257"/>
              <a:gd name="connsiteY3" fmla="*/ 137548 h 244359"/>
              <a:gd name="connsiteX4" fmla="*/ 1442257 w 1442257"/>
              <a:gd name="connsiteY4" fmla="*/ 137548 h 244359"/>
              <a:gd name="connsiteX5" fmla="*/ 1269140 w 1442257"/>
              <a:gd name="connsiteY5" fmla="*/ 244359 h 244359"/>
              <a:gd name="connsiteX6" fmla="*/ 144761 w 1442257"/>
              <a:gd name="connsiteY6" fmla="*/ 224643 h 244359"/>
              <a:gd name="connsiteX7" fmla="*/ 260 w 1442257"/>
              <a:gd name="connsiteY7" fmla="*/ 141411 h 244359"/>
              <a:gd name="connsiteX0" fmla="*/ 169 w 1460339"/>
              <a:gd name="connsiteY0" fmla="*/ 109129 h 244359"/>
              <a:gd name="connsiteX1" fmla="*/ 142554 w 1460339"/>
              <a:gd name="connsiteY1" fmla="*/ 0 h 244359"/>
              <a:gd name="connsiteX2" fmla="*/ 1296120 w 1460339"/>
              <a:gd name="connsiteY2" fmla="*/ 42526 h 244359"/>
              <a:gd name="connsiteX3" fmla="*/ 1460339 w 1460339"/>
              <a:gd name="connsiteY3" fmla="*/ 137548 h 244359"/>
              <a:gd name="connsiteX4" fmla="*/ 1460339 w 1460339"/>
              <a:gd name="connsiteY4" fmla="*/ 137548 h 244359"/>
              <a:gd name="connsiteX5" fmla="*/ 1287222 w 1460339"/>
              <a:gd name="connsiteY5" fmla="*/ 244359 h 244359"/>
              <a:gd name="connsiteX6" fmla="*/ 162843 w 1460339"/>
              <a:gd name="connsiteY6" fmla="*/ 224643 h 244359"/>
              <a:gd name="connsiteX7" fmla="*/ 169 w 1460339"/>
              <a:gd name="connsiteY7" fmla="*/ 109129 h 244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60339" h="244359">
                <a:moveTo>
                  <a:pt x="169" y="109129"/>
                </a:moveTo>
                <a:cubicBezTo>
                  <a:pt x="-3213" y="71689"/>
                  <a:pt x="43956" y="0"/>
                  <a:pt x="142554" y="0"/>
                </a:cubicBezTo>
                <a:lnTo>
                  <a:pt x="1296120" y="42526"/>
                </a:lnTo>
                <a:cubicBezTo>
                  <a:pt x="1394718" y="42526"/>
                  <a:pt x="1460339" y="38950"/>
                  <a:pt x="1460339" y="137548"/>
                </a:cubicBezTo>
                <a:lnTo>
                  <a:pt x="1460339" y="137548"/>
                </a:lnTo>
                <a:cubicBezTo>
                  <a:pt x="1460339" y="236146"/>
                  <a:pt x="1385820" y="244359"/>
                  <a:pt x="1287222" y="244359"/>
                </a:cubicBezTo>
                <a:cubicBezTo>
                  <a:pt x="908499" y="244359"/>
                  <a:pt x="541566" y="224643"/>
                  <a:pt x="162843" y="224643"/>
                </a:cubicBezTo>
                <a:cubicBezTo>
                  <a:pt x="64245" y="224643"/>
                  <a:pt x="3551" y="146570"/>
                  <a:pt x="169" y="109129"/>
                </a:cubicBezTo>
                <a:close/>
              </a:path>
            </a:pathLst>
          </a:custGeom>
          <a:noFill/>
          <a:ln w="28575" cap="flat" cmpd="sng" algn="ctr">
            <a:solidFill>
              <a:schemeClr val="accent2">
                <a:lumMod val="75000"/>
              </a:schemeClr>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1050" b="1" i="0" u="none" strike="noStrike" cap="none" normalizeH="0" baseline="0">
                <a:ln>
                  <a:noFill/>
                </a:ln>
                <a:solidFill>
                  <a:schemeClr val="tx1"/>
                </a:solidFill>
                <a:effectLst/>
                <a:latin typeface="Arial" charset="0"/>
              </a:rPr>
              <a:t>C3</a:t>
            </a:r>
          </a:p>
        </p:txBody>
      </p:sp>
      <p:sp>
        <p:nvSpPr>
          <p:cNvPr id="8" name="TextBox 7">
            <a:extLst>
              <a:ext uri="{FF2B5EF4-FFF2-40B4-BE49-F238E27FC236}">
                <a16:creationId xmlns:a16="http://schemas.microsoft.com/office/drawing/2014/main" id="{84F2739C-FBB2-4147-929F-23D4096CE240}"/>
              </a:ext>
            </a:extLst>
          </p:cNvPr>
          <p:cNvSpPr txBox="1"/>
          <p:nvPr/>
        </p:nvSpPr>
        <p:spPr>
          <a:xfrm>
            <a:off x="-147782" y="6705600"/>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9" name="Slide Number Placeholder 3">
            <a:extLst>
              <a:ext uri="{FF2B5EF4-FFF2-40B4-BE49-F238E27FC236}">
                <a16:creationId xmlns:a16="http://schemas.microsoft.com/office/drawing/2014/main" id="{A6F3A21F-1015-453A-89A5-9D5F543C2EF3}"/>
              </a:ext>
            </a:extLst>
          </p:cNvPr>
          <p:cNvSpPr>
            <a:spLocks noGrp="1"/>
          </p:cNvSpPr>
          <p:nvPr>
            <p:ph type="sldNum" sz="quarter" idx="12"/>
          </p:nvPr>
        </p:nvSpPr>
        <p:spPr>
          <a:xfrm>
            <a:off x="7210427" y="6594487"/>
            <a:ext cx="1933575" cy="263525"/>
          </a:xfrm>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10</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05847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19CF1B-1B40-4CFA-B4D8-6B54B5DE4920}"/>
              </a:ext>
            </a:extLst>
          </p:cNvPr>
          <p:cNvSpPr>
            <a:spLocks noGrp="1"/>
          </p:cNvSpPr>
          <p:nvPr>
            <p:ph type="title"/>
          </p:nvPr>
        </p:nvSpPr>
        <p:spPr/>
        <p:txBody>
          <a:bodyPr/>
          <a:lstStyle/>
          <a:p>
            <a:r>
              <a:rPr lang="en-US" sz="2000">
                <a:latin typeface="Arial" panose="020B0604020202020204" pitchFamily="34" charset="0"/>
                <a:cs typeface="Arial" panose="020B0604020202020204" pitchFamily="34" charset="0"/>
              </a:rPr>
              <a:t>C3 Key Trends to Date</a:t>
            </a:r>
          </a:p>
        </p:txBody>
      </p:sp>
      <p:sp>
        <p:nvSpPr>
          <p:cNvPr id="5" name="Content Placeholder 4">
            <a:extLst>
              <a:ext uri="{FF2B5EF4-FFF2-40B4-BE49-F238E27FC236}">
                <a16:creationId xmlns:a16="http://schemas.microsoft.com/office/drawing/2014/main" id="{18AB2D23-CBD2-4C64-AF49-C9883A374020}"/>
              </a:ext>
            </a:extLst>
          </p:cNvPr>
          <p:cNvSpPr>
            <a:spLocks noGrp="1"/>
          </p:cNvSpPr>
          <p:nvPr>
            <p:ph idx="1"/>
          </p:nvPr>
        </p:nvSpPr>
        <p:spPr>
          <a:xfrm>
            <a:off x="423250" y="1164772"/>
            <a:ext cx="8083752" cy="5462059"/>
          </a:xfrm>
        </p:spPr>
        <p:txBody>
          <a:bodyPr/>
          <a:lstStyle/>
          <a:p>
            <a:pPr marL="0" indent="0">
              <a:buNone/>
            </a:pPr>
            <a:br>
              <a:rPr lang="en-US" sz="1500" b="0">
                <a:latin typeface="Arial"/>
                <a:cs typeface="Arial"/>
              </a:rPr>
            </a:br>
            <a:r>
              <a:rPr lang="en-US" sz="1400" b="0">
                <a:latin typeface="Arial"/>
                <a:cs typeface="Arial"/>
              </a:rPr>
              <a:t>Enrollment has been increasing over the past year for GSA programs, and FCC enrollment remains steady at just under 85% of license capacity.</a:t>
            </a:r>
            <a:endParaRPr lang="en-US" sz="1400" b="0">
              <a:latin typeface="Arial" panose="020B0604020202020204" pitchFamily="34" charset="0"/>
              <a:cs typeface="Arial" panose="020B0604020202020204" pitchFamily="34" charset="0"/>
            </a:endParaRPr>
          </a:p>
          <a:p>
            <a:pPr marL="0" indent="0">
              <a:buNone/>
            </a:pPr>
            <a:br>
              <a:rPr lang="en-US" sz="1500" b="0">
                <a:latin typeface="Arial"/>
                <a:cs typeface="Arial"/>
              </a:rPr>
            </a:br>
            <a:r>
              <a:rPr lang="en-US" sz="1400" b="0">
                <a:latin typeface="Arial"/>
                <a:cs typeface="Arial"/>
              </a:rPr>
              <a:t>Staffing gaps have limited enrollment. This spring, 65% of GSA programs reported that they were currently hiring for at least one position. </a:t>
            </a:r>
            <a:endParaRPr lang="en-US" sz="1400" b="0">
              <a:latin typeface="Arial" panose="020B0604020202020204" pitchFamily="34" charset="0"/>
              <a:cs typeface="Arial" panose="020B0604020202020204" pitchFamily="34" charset="0"/>
            </a:endParaRPr>
          </a:p>
          <a:p>
            <a:pPr marL="0" indent="0">
              <a:buNone/>
            </a:pPr>
            <a:br>
              <a:rPr lang="en-US" sz="1500" b="0" u="sng">
                <a:latin typeface="Arial"/>
                <a:cs typeface="Arial"/>
              </a:rPr>
            </a:br>
            <a:r>
              <a:rPr lang="en-US" sz="1400" b="0">
                <a:latin typeface="Arial"/>
                <a:cs typeface="Arial"/>
              </a:rPr>
              <a:t>Salaries and other compensation are trending upwards slowly, with more than half of providers (including 85% of GSA providers) reporting that they raised salaries during the grant period. Many programs continue to report reluctance to permanently increase salaries with funding that is viewed as “one-time.”</a:t>
            </a:r>
          </a:p>
          <a:p>
            <a:pPr marL="0" indent="0">
              <a:buNone/>
            </a:pPr>
            <a:br>
              <a:rPr lang="en-US" sz="1500" b="0">
                <a:latin typeface="Arial" panose="020B0604020202020204" pitchFamily="34" charset="0"/>
                <a:cs typeface="Arial" panose="020B0604020202020204" pitchFamily="34" charset="0"/>
              </a:rPr>
            </a:br>
            <a:r>
              <a:rPr lang="en-US" sz="1400" b="0">
                <a:latin typeface="Arial"/>
                <a:cs typeface="Arial"/>
              </a:rPr>
              <a:t>Programs are still using C3 funds to sustain operations. This spring, providers reported spending 65% of grant funds on operational expenses, including existing payroll and benefits, COVID-related debt, and other operational expenses.</a:t>
            </a:r>
          </a:p>
          <a:p>
            <a:pPr marL="0" indent="0">
              <a:buNone/>
            </a:pPr>
            <a:br>
              <a:rPr lang="en-US" sz="1500" b="0">
                <a:latin typeface="Arial"/>
                <a:cs typeface="Arial"/>
              </a:rPr>
            </a:br>
            <a:r>
              <a:rPr lang="en-US" sz="1400" b="0">
                <a:latin typeface="Arial"/>
                <a:cs typeface="Arial"/>
              </a:rPr>
              <a:t>The C3 formula has</a:t>
            </a:r>
            <a:r>
              <a:rPr lang="en-US" sz="1400" b="0">
                <a:latin typeface="Arial"/>
                <a:ea typeface="+mn-lt"/>
                <a:cs typeface="Arial"/>
              </a:rPr>
              <a:t> effectively directed additional funds to programs in higher SVI communities, programs in majority BIPOC census tracts, programs serving subsidized children, and programs owned/operated by a person of color. The formula also has directed additional funds to programs with higher operational cost drivers such as those that serve infants and toddlers.</a:t>
            </a:r>
          </a:p>
          <a:p>
            <a:endParaRPr lang="en-US" sz="1600" b="0">
              <a:latin typeface="Arial"/>
              <a:cs typeface="Arial"/>
            </a:endParaRPr>
          </a:p>
        </p:txBody>
      </p:sp>
      <p:sp>
        <p:nvSpPr>
          <p:cNvPr id="3" name="Rectangle 2">
            <a:extLst>
              <a:ext uri="{FF2B5EF4-FFF2-40B4-BE49-F238E27FC236}">
                <a16:creationId xmlns:a16="http://schemas.microsoft.com/office/drawing/2014/main" id="{960BF747-07F5-4A51-42B5-60C0E8F886F5}"/>
              </a:ext>
            </a:extLst>
          </p:cNvPr>
          <p:cNvSpPr/>
          <p:nvPr/>
        </p:nvSpPr>
        <p:spPr bwMode="auto">
          <a:xfrm>
            <a:off x="423250" y="1941428"/>
            <a:ext cx="7826898" cy="369332"/>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lang="en-US" sz="1800" b="1">
                <a:latin typeface="Arial"/>
                <a:cs typeface="Arial"/>
              </a:rPr>
              <a:t>Staffing </a:t>
            </a:r>
            <a:endParaRPr kumimoji="0" lang="en-US" sz="1800" b="1" i="0" strike="noStrike" cap="none" normalizeH="0" baseline="0">
              <a:ln>
                <a:noFill/>
              </a:ln>
              <a:solidFill>
                <a:schemeClr val="tx1"/>
              </a:solidFill>
              <a:effectLst/>
              <a:latin typeface="Arial" charset="0"/>
            </a:endParaRPr>
          </a:p>
        </p:txBody>
      </p:sp>
      <p:sp>
        <p:nvSpPr>
          <p:cNvPr id="8" name="Rectangle 7">
            <a:extLst>
              <a:ext uri="{FF2B5EF4-FFF2-40B4-BE49-F238E27FC236}">
                <a16:creationId xmlns:a16="http://schemas.microsoft.com/office/drawing/2014/main" id="{4E8AF457-E52C-8C1E-22E4-A548D1AFC39B}"/>
              </a:ext>
            </a:extLst>
          </p:cNvPr>
          <p:cNvSpPr/>
          <p:nvPr/>
        </p:nvSpPr>
        <p:spPr bwMode="auto">
          <a:xfrm>
            <a:off x="423250" y="1058543"/>
            <a:ext cx="7826898" cy="369332"/>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lang="en-US" sz="1800" b="1">
                <a:latin typeface="Arial"/>
                <a:cs typeface="Arial"/>
              </a:rPr>
              <a:t>Enrollment </a:t>
            </a:r>
            <a:endParaRPr kumimoji="0" lang="en-US" sz="1800" b="1" i="0" strike="noStrike" cap="none" normalizeH="0" baseline="0">
              <a:ln>
                <a:noFill/>
              </a:ln>
              <a:solidFill>
                <a:schemeClr val="tx1"/>
              </a:solidFill>
              <a:effectLst/>
              <a:latin typeface="Arial" charset="0"/>
            </a:endParaRPr>
          </a:p>
        </p:txBody>
      </p:sp>
      <p:sp>
        <p:nvSpPr>
          <p:cNvPr id="10" name="Rectangle 9">
            <a:extLst>
              <a:ext uri="{FF2B5EF4-FFF2-40B4-BE49-F238E27FC236}">
                <a16:creationId xmlns:a16="http://schemas.microsoft.com/office/drawing/2014/main" id="{406300B7-281F-90DA-4C04-D1F83C7A11E8}"/>
              </a:ext>
            </a:extLst>
          </p:cNvPr>
          <p:cNvSpPr/>
          <p:nvPr/>
        </p:nvSpPr>
        <p:spPr bwMode="auto">
          <a:xfrm>
            <a:off x="423250" y="2796658"/>
            <a:ext cx="7826898" cy="369332"/>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defTabSz="914400" fontAlgn="base">
              <a:spcBef>
                <a:spcPct val="50000"/>
              </a:spcBef>
              <a:spcAft>
                <a:spcPct val="0"/>
              </a:spcAft>
            </a:pPr>
            <a:r>
              <a:rPr lang="en-US" b="1">
                <a:latin typeface="Arial"/>
                <a:cs typeface="Arial"/>
              </a:rPr>
              <a:t>Compensation  </a:t>
            </a:r>
            <a:endParaRPr kumimoji="0" lang="en-US" sz="1800" b="1" i="0" strike="noStrike" cap="none" normalizeH="0" baseline="0">
              <a:ln>
                <a:noFill/>
              </a:ln>
              <a:solidFill>
                <a:schemeClr val="tx1"/>
              </a:solidFill>
              <a:effectLst/>
              <a:latin typeface="Arial" charset="0"/>
            </a:endParaRPr>
          </a:p>
        </p:txBody>
      </p:sp>
      <p:sp>
        <p:nvSpPr>
          <p:cNvPr id="12" name="Rectangle 11">
            <a:extLst>
              <a:ext uri="{FF2B5EF4-FFF2-40B4-BE49-F238E27FC236}">
                <a16:creationId xmlns:a16="http://schemas.microsoft.com/office/drawing/2014/main" id="{F0E71F1D-22C2-2ADC-3E62-BF861C86E4B3}"/>
              </a:ext>
            </a:extLst>
          </p:cNvPr>
          <p:cNvSpPr/>
          <p:nvPr/>
        </p:nvSpPr>
        <p:spPr bwMode="auto">
          <a:xfrm>
            <a:off x="423250" y="4121647"/>
            <a:ext cx="7826898" cy="369332"/>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lang="en-US" sz="1800" b="1">
                <a:latin typeface="Arial"/>
                <a:cs typeface="Arial"/>
              </a:rPr>
              <a:t>Grant Spending </a:t>
            </a:r>
            <a:endParaRPr kumimoji="0" lang="en-US" sz="1800" b="1" i="0" strike="noStrike" cap="none" normalizeH="0" baseline="0">
              <a:ln>
                <a:noFill/>
              </a:ln>
              <a:solidFill>
                <a:schemeClr val="tx1"/>
              </a:solidFill>
              <a:effectLst/>
              <a:latin typeface="Arial" charset="0"/>
            </a:endParaRPr>
          </a:p>
        </p:txBody>
      </p:sp>
      <p:sp>
        <p:nvSpPr>
          <p:cNvPr id="14" name="Rectangle 13">
            <a:extLst>
              <a:ext uri="{FF2B5EF4-FFF2-40B4-BE49-F238E27FC236}">
                <a16:creationId xmlns:a16="http://schemas.microsoft.com/office/drawing/2014/main" id="{A207D692-56C0-ACAA-A5BB-00A15609B641}"/>
              </a:ext>
            </a:extLst>
          </p:cNvPr>
          <p:cNvSpPr/>
          <p:nvPr/>
        </p:nvSpPr>
        <p:spPr bwMode="auto">
          <a:xfrm>
            <a:off x="423250" y="5189573"/>
            <a:ext cx="7826898" cy="369332"/>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lang="en-US" sz="1800" b="1">
                <a:latin typeface="Arial"/>
                <a:cs typeface="Arial"/>
              </a:rPr>
              <a:t>Equity and Impact of C3 Formula </a:t>
            </a:r>
            <a:endParaRPr kumimoji="0" lang="en-US" sz="1800" b="1" i="0" strike="noStrike" cap="none" normalizeH="0" baseline="0">
              <a:ln>
                <a:noFill/>
              </a:ln>
              <a:solidFill>
                <a:schemeClr val="tx1"/>
              </a:solidFill>
              <a:effectLst/>
              <a:latin typeface="Arial" charset="0"/>
            </a:endParaRPr>
          </a:p>
        </p:txBody>
      </p:sp>
      <p:sp>
        <p:nvSpPr>
          <p:cNvPr id="9" name="TextBox 8">
            <a:extLst>
              <a:ext uri="{FF2B5EF4-FFF2-40B4-BE49-F238E27FC236}">
                <a16:creationId xmlns:a16="http://schemas.microsoft.com/office/drawing/2014/main" id="{A3C9CECF-B683-45FF-B99E-B134AA1F932E}"/>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11" name="Slide Number Placeholder 3">
            <a:extLst>
              <a:ext uri="{FF2B5EF4-FFF2-40B4-BE49-F238E27FC236}">
                <a16:creationId xmlns:a16="http://schemas.microsoft.com/office/drawing/2014/main" id="{6C90FFD5-74D0-4C63-A1DC-0C3C75B7D89B}"/>
              </a:ext>
            </a:extLst>
          </p:cNvPr>
          <p:cNvSpPr>
            <a:spLocks noGrp="1"/>
          </p:cNvSpPr>
          <p:nvPr>
            <p:ph type="sldNum" sz="quarter" idx="12"/>
          </p:nvPr>
        </p:nvSpPr>
        <p:spPr>
          <a:xfrm>
            <a:off x="7210427" y="6603914"/>
            <a:ext cx="1933575" cy="263525"/>
          </a:xfrm>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11</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725127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9E32D-8E02-48FC-B3F9-BF4B70497D41}"/>
              </a:ext>
            </a:extLst>
          </p:cNvPr>
          <p:cNvSpPr>
            <a:spLocks noGrp="1"/>
          </p:cNvSpPr>
          <p:nvPr>
            <p:ph type="title"/>
          </p:nvPr>
        </p:nvSpPr>
        <p:spPr/>
        <p:txBody>
          <a:bodyPr/>
          <a:lstStyle/>
          <a:p>
            <a:r>
              <a:rPr lang="en-US" sz="2000">
                <a:latin typeface="Arial" panose="020B0604020202020204" pitchFamily="34" charset="0"/>
                <a:cs typeface="Arial" panose="020B0604020202020204" pitchFamily="34" charset="0"/>
              </a:rPr>
              <a:t>Program Financing Support</a:t>
            </a:r>
          </a:p>
        </p:txBody>
      </p:sp>
      <p:sp>
        <p:nvSpPr>
          <p:cNvPr id="3" name="Content Placeholder 2">
            <a:extLst>
              <a:ext uri="{FF2B5EF4-FFF2-40B4-BE49-F238E27FC236}">
                <a16:creationId xmlns:a16="http://schemas.microsoft.com/office/drawing/2014/main" id="{E2F87460-881E-4076-84FB-25F31BDD26CF}"/>
              </a:ext>
            </a:extLst>
          </p:cNvPr>
          <p:cNvSpPr>
            <a:spLocks noGrp="1"/>
          </p:cNvSpPr>
          <p:nvPr>
            <p:ph idx="1"/>
          </p:nvPr>
        </p:nvSpPr>
        <p:spPr>
          <a:xfrm>
            <a:off x="318499" y="1077074"/>
            <a:ext cx="8695362" cy="5059363"/>
          </a:xfrm>
        </p:spPr>
        <p:txBody>
          <a:bodyPr/>
          <a:lstStyle/>
          <a:p>
            <a:r>
              <a:rPr lang="en-US">
                <a:latin typeface="+mj-lt"/>
              </a:rPr>
              <a:t>EEC financial supports for families and programs</a:t>
            </a:r>
          </a:p>
          <a:p>
            <a:pPr marL="575945" lvl="1" indent="-233045"/>
            <a:r>
              <a:rPr lang="en-US" sz="1600">
                <a:latin typeface="+mj-lt"/>
              </a:rPr>
              <a:t>Subsidy rates shape the revenue programs can expect from families enrolled with this support.</a:t>
            </a:r>
            <a:endParaRPr lang="en-US" sz="1600">
              <a:latin typeface="+mj-lt"/>
              <a:cs typeface="Arial" panose="020B0604020202020204"/>
            </a:endParaRPr>
          </a:p>
          <a:p>
            <a:pPr marL="575945" lvl="1" indent="-233045"/>
            <a:r>
              <a:rPr lang="en-US" sz="1600">
                <a:latin typeface="+mj-lt"/>
              </a:rPr>
              <a:t>C3 grants provide foundational payments to support operating costs and buffer against fluctuating revenue.</a:t>
            </a:r>
            <a:endParaRPr lang="en-US" sz="1600">
              <a:latin typeface="+mj-lt"/>
              <a:cs typeface="Arial" panose="020B0604020202020204"/>
            </a:endParaRPr>
          </a:p>
          <a:p>
            <a:pPr marL="575945" lvl="1" indent="-233045"/>
            <a:r>
              <a:rPr lang="en-US" sz="1600">
                <a:latin typeface="+mj-lt"/>
              </a:rPr>
              <a:t>Additional EEC and non-EEC grant funding is available for particular purposes to a small subset of programs (e.g., CPPI, UPK, private philanthropy).</a:t>
            </a:r>
            <a:endParaRPr lang="en-US" sz="1600">
              <a:latin typeface="+mj-lt"/>
              <a:cs typeface="Arial"/>
            </a:endParaRPr>
          </a:p>
          <a:p>
            <a:r>
              <a:rPr lang="en-US">
                <a:latin typeface="+mj-lt"/>
              </a:rPr>
              <a:t>Market rate and cost information</a:t>
            </a:r>
          </a:p>
          <a:p>
            <a:pPr lvl="1"/>
            <a:r>
              <a:rPr lang="en-US" sz="1600">
                <a:latin typeface="+mj-lt"/>
              </a:rPr>
              <a:t>Suggest that local markets vary in terms of the balance of revenue and costs programs navigate</a:t>
            </a:r>
            <a:endParaRPr lang="en-US" sz="1600">
              <a:latin typeface="+mj-lt"/>
              <a:cs typeface="Arial"/>
            </a:endParaRPr>
          </a:p>
          <a:p>
            <a:pPr marL="575945" lvl="1" indent="-233045"/>
            <a:r>
              <a:rPr lang="en-US" sz="1600">
                <a:latin typeface="+mj-lt"/>
              </a:rPr>
              <a:t>Indications in many regions that most providers likely to struggle to cover their costs</a:t>
            </a:r>
            <a:endParaRPr lang="en-US" sz="1600">
              <a:latin typeface="+mj-lt"/>
              <a:cs typeface="Arial" panose="020B0604020202020204"/>
            </a:endParaRPr>
          </a:p>
          <a:p>
            <a:r>
              <a:rPr lang="en-US">
                <a:latin typeface="+mj-lt"/>
              </a:rPr>
              <a:t>Continued cost work will provide </a:t>
            </a:r>
          </a:p>
          <a:p>
            <a:pPr lvl="1"/>
            <a:r>
              <a:rPr lang="en-US" sz="1600">
                <a:latin typeface="+mj-lt"/>
              </a:rPr>
              <a:t>An understanding of cost variation and cost of quality goals</a:t>
            </a:r>
            <a:endParaRPr lang="en-US" sz="1600">
              <a:latin typeface="+mj-lt"/>
              <a:cs typeface="Arial"/>
            </a:endParaRPr>
          </a:p>
          <a:p>
            <a:pPr marL="575945" lvl="1" indent="-233045"/>
            <a:r>
              <a:rPr lang="en-US" sz="1600">
                <a:latin typeface="+mj-lt"/>
              </a:rPr>
              <a:t>This can inform updates to the formula and grant expectations</a:t>
            </a:r>
            <a:endParaRPr lang="en-US" sz="1600">
              <a:latin typeface="+mj-lt"/>
              <a:cs typeface="Arial" panose="020B0604020202020204"/>
            </a:endParaRPr>
          </a:p>
          <a:p>
            <a:pPr marL="575945" lvl="1" indent="-233045"/>
            <a:r>
              <a:rPr lang="en-US" sz="1600">
                <a:latin typeface="+mj-lt"/>
              </a:rPr>
              <a:t>May also identify other efficiencies and structures that EEC could support (such as shared services)</a:t>
            </a:r>
            <a:endParaRPr lang="en-US" sz="1600">
              <a:latin typeface="+mj-lt"/>
              <a:cs typeface="Arial" panose="020B0604020202020204"/>
            </a:endParaRPr>
          </a:p>
          <a:p>
            <a:endParaRPr lang="en-US">
              <a:latin typeface="+mj-lt"/>
            </a:endParaRPr>
          </a:p>
        </p:txBody>
      </p:sp>
      <p:sp>
        <p:nvSpPr>
          <p:cNvPr id="5" name="TextBox 4">
            <a:extLst>
              <a:ext uri="{FF2B5EF4-FFF2-40B4-BE49-F238E27FC236}">
                <a16:creationId xmlns:a16="http://schemas.microsoft.com/office/drawing/2014/main" id="{74F108CE-4EC7-43F7-BB58-843A744B0707}"/>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6" name="Slide Number Placeholder 3">
            <a:extLst>
              <a:ext uri="{FF2B5EF4-FFF2-40B4-BE49-F238E27FC236}">
                <a16:creationId xmlns:a16="http://schemas.microsoft.com/office/drawing/2014/main" id="{704C8A3C-6DBB-4288-A281-0F7C8717D7C1}"/>
              </a:ext>
            </a:extLst>
          </p:cNvPr>
          <p:cNvSpPr>
            <a:spLocks noGrp="1"/>
          </p:cNvSpPr>
          <p:nvPr>
            <p:ph type="sldNum" sz="quarter" idx="12"/>
          </p:nvPr>
        </p:nvSpPr>
        <p:spPr>
          <a:xfrm>
            <a:off x="7210427" y="6594487"/>
            <a:ext cx="1933575" cy="263525"/>
          </a:xfrm>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12</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640213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4516F-B14A-439F-AE65-EAEAC1EE5FCD}"/>
              </a:ext>
            </a:extLst>
          </p:cNvPr>
          <p:cNvSpPr>
            <a:spLocks noGrp="1"/>
          </p:cNvSpPr>
          <p:nvPr>
            <p:ph type="title"/>
          </p:nvPr>
        </p:nvSpPr>
        <p:spPr/>
        <p:txBody>
          <a:bodyPr/>
          <a:lstStyle/>
          <a:p>
            <a:r>
              <a:rPr lang="en-US" sz="2000">
                <a:cs typeface="Arial" panose="020B0604020202020204" pitchFamily="34" charset="0"/>
              </a:rPr>
              <a:t>Panel Discussion: Reflections from the Field</a:t>
            </a:r>
          </a:p>
        </p:txBody>
      </p:sp>
      <p:sp>
        <p:nvSpPr>
          <p:cNvPr id="3" name="Content Placeholder 2">
            <a:extLst>
              <a:ext uri="{FF2B5EF4-FFF2-40B4-BE49-F238E27FC236}">
                <a16:creationId xmlns:a16="http://schemas.microsoft.com/office/drawing/2014/main" id="{87CAF0EC-D893-4CED-AB03-1F409780BEB8}"/>
              </a:ext>
            </a:extLst>
          </p:cNvPr>
          <p:cNvSpPr>
            <a:spLocks noGrp="1"/>
          </p:cNvSpPr>
          <p:nvPr>
            <p:ph idx="1"/>
          </p:nvPr>
        </p:nvSpPr>
        <p:spPr>
          <a:xfrm>
            <a:off x="414338" y="1273797"/>
            <a:ext cx="8382000" cy="4310406"/>
          </a:xfrm>
        </p:spPr>
        <p:txBody>
          <a:bodyPr/>
          <a:lstStyle/>
          <a:p>
            <a:pPr marL="170815" indent="-170815">
              <a:spcBef>
                <a:spcPts val="0"/>
              </a:spcBef>
            </a:pPr>
            <a:r>
              <a:rPr lang="en-US" dirty="0"/>
              <a:t>Sharon MacDonald</a:t>
            </a:r>
            <a:endParaRPr lang="en-US" sz="1200" dirty="0">
              <a:cs typeface="Arial" panose="020B0604020202020204"/>
            </a:endParaRPr>
          </a:p>
          <a:p>
            <a:pPr marL="256540" lvl="1" indent="0">
              <a:spcBef>
                <a:spcPts val="0"/>
              </a:spcBef>
              <a:buNone/>
            </a:pPr>
            <a:r>
              <a:rPr lang="en-US" sz="1700" b="0" dirty="0"/>
              <a:t>Executive Director, Guild of St. Agnes, Worcester</a:t>
            </a:r>
            <a:endParaRPr lang="en-US" sz="1700" b="0" dirty="0">
              <a:cs typeface="Arial"/>
            </a:endParaRPr>
          </a:p>
          <a:p>
            <a:pPr marL="170815" indent="-170815">
              <a:spcBef>
                <a:spcPts val="0"/>
              </a:spcBef>
            </a:pPr>
            <a:endParaRPr lang="en-US" sz="1600" b="0">
              <a:cs typeface="Arial" panose="020B0604020202020204"/>
            </a:endParaRPr>
          </a:p>
          <a:p>
            <a:pPr marL="170815" indent="-170815">
              <a:spcBef>
                <a:spcPts val="0"/>
              </a:spcBef>
            </a:pPr>
            <a:r>
              <a:rPr lang="en-US" dirty="0"/>
              <a:t>Dawn DiStefano</a:t>
            </a:r>
            <a:endParaRPr lang="en-US" dirty="0">
              <a:cs typeface="Arial"/>
            </a:endParaRPr>
          </a:p>
          <a:p>
            <a:pPr marL="256540" lvl="1" indent="0">
              <a:spcBef>
                <a:spcPts val="0"/>
              </a:spcBef>
              <a:buNone/>
            </a:pPr>
            <a:r>
              <a:rPr lang="en-US" sz="1700" dirty="0"/>
              <a:t>CEO &amp; President, Square One, Springfield</a:t>
            </a:r>
            <a:endParaRPr lang="en-US" sz="1700" dirty="0">
              <a:cs typeface="Arial" panose="020B0604020202020204"/>
            </a:endParaRPr>
          </a:p>
          <a:p>
            <a:pPr marL="170815" indent="-170815">
              <a:spcBef>
                <a:spcPts val="0"/>
              </a:spcBef>
            </a:pPr>
            <a:endParaRPr lang="en-US" b="0" dirty="0">
              <a:cs typeface="Arial" panose="020B0604020202020204"/>
            </a:endParaRPr>
          </a:p>
          <a:p>
            <a:pPr marL="170815" indent="-170815">
              <a:spcBef>
                <a:spcPts val="0"/>
              </a:spcBef>
            </a:pPr>
            <a:r>
              <a:rPr lang="en-US" dirty="0"/>
              <a:t>Jessica De Jesus Acevedo</a:t>
            </a:r>
            <a:endParaRPr lang="en-US" dirty="0">
              <a:cs typeface="Arial"/>
            </a:endParaRPr>
          </a:p>
          <a:p>
            <a:pPr marL="256540" lvl="1" indent="0">
              <a:spcBef>
                <a:spcPts val="0"/>
              </a:spcBef>
              <a:spcAft>
                <a:spcPts val="0"/>
              </a:spcAft>
              <a:buNone/>
            </a:pPr>
            <a:r>
              <a:rPr lang="en-US" sz="1700" dirty="0"/>
              <a:t>Owner, Little Star of Ours, Cambridge</a:t>
            </a:r>
            <a:endParaRPr lang="en-US" sz="1700" dirty="0">
              <a:cs typeface="Arial" panose="020B0604020202020204"/>
            </a:endParaRPr>
          </a:p>
          <a:p>
            <a:pPr marL="256540" lvl="1" indent="0">
              <a:spcBef>
                <a:spcPts val="0"/>
              </a:spcBef>
              <a:buNone/>
            </a:pPr>
            <a:endParaRPr lang="en-US" sz="1700" dirty="0">
              <a:cs typeface="Arial" panose="020B0604020202020204"/>
            </a:endParaRPr>
          </a:p>
          <a:p>
            <a:pPr marL="170815" indent="-170815">
              <a:spcBef>
                <a:spcPts val="0"/>
              </a:spcBef>
            </a:pPr>
            <a:r>
              <a:rPr lang="en-US" dirty="0">
                <a:ea typeface="+mn-lt"/>
                <a:cs typeface="+mn-lt"/>
              </a:rPr>
              <a:t>Cathleen Farrell</a:t>
            </a:r>
            <a:endParaRPr lang="en-US" b="0" dirty="0">
              <a:ea typeface="+mn-lt"/>
              <a:cs typeface="+mn-lt"/>
            </a:endParaRPr>
          </a:p>
          <a:p>
            <a:pPr marL="255905" indent="0">
              <a:spcBef>
                <a:spcPts val="0"/>
              </a:spcBef>
              <a:spcAft>
                <a:spcPts val="0"/>
              </a:spcAft>
              <a:buNone/>
            </a:pPr>
            <a:r>
              <a:rPr lang="en-US" sz="1700" b="0" dirty="0">
                <a:ea typeface="+mn-lt"/>
                <a:cs typeface="+mn-lt"/>
              </a:rPr>
              <a:t>Owner and Executive Director, Beginning Years Development Center, Medfield </a:t>
            </a:r>
            <a:endParaRPr lang="en-US" dirty="0">
              <a:ea typeface="+mn-lt"/>
              <a:cs typeface="+mn-lt"/>
            </a:endParaRPr>
          </a:p>
          <a:p>
            <a:pPr marL="256540" lvl="1" indent="0">
              <a:spcBef>
                <a:spcPts val="0"/>
              </a:spcBef>
              <a:buNone/>
            </a:pPr>
            <a:endParaRPr lang="en-US" sz="1700" dirty="0">
              <a:cs typeface="Arial" panose="020B0604020202020204"/>
            </a:endParaRPr>
          </a:p>
          <a:p>
            <a:pPr marL="256540" lvl="1" indent="0">
              <a:spcBef>
                <a:spcPts val="0"/>
              </a:spcBef>
              <a:buFont typeface="Arial" charset="0"/>
              <a:buNone/>
            </a:pPr>
            <a:endParaRPr lang="en-US" sz="1700" b="0" dirty="0">
              <a:cs typeface="Arial" panose="020B0604020202020204"/>
            </a:endParaRPr>
          </a:p>
          <a:p>
            <a:pPr marL="0" indent="0">
              <a:spcBef>
                <a:spcPts val="0"/>
              </a:spcBef>
              <a:buFontTx/>
              <a:buNone/>
            </a:pPr>
            <a:endParaRPr lang="en-US" b="0">
              <a:cs typeface="Arial" panose="020B0604020202020204"/>
            </a:endParaRPr>
          </a:p>
        </p:txBody>
      </p:sp>
      <p:sp>
        <p:nvSpPr>
          <p:cNvPr id="4" name="TextBox 3">
            <a:extLst>
              <a:ext uri="{FF2B5EF4-FFF2-40B4-BE49-F238E27FC236}">
                <a16:creationId xmlns:a16="http://schemas.microsoft.com/office/drawing/2014/main" id="{919C6E36-C09E-4D9F-9459-1F15058D9E33}"/>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5" name="Slide Number Placeholder 3">
            <a:extLst>
              <a:ext uri="{FF2B5EF4-FFF2-40B4-BE49-F238E27FC236}">
                <a16:creationId xmlns:a16="http://schemas.microsoft.com/office/drawing/2014/main" id="{C0F166F9-CB82-4DE3-8ADF-09801E796BEB}"/>
              </a:ext>
            </a:extLst>
          </p:cNvPr>
          <p:cNvSpPr>
            <a:spLocks noGrp="1"/>
          </p:cNvSpPr>
          <p:nvPr>
            <p:ph type="sldNum" sz="quarter" idx="12"/>
          </p:nvPr>
        </p:nvSpPr>
        <p:spPr>
          <a:xfrm>
            <a:off x="7210427" y="6594487"/>
            <a:ext cx="1933575" cy="263525"/>
          </a:xfrm>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13</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191025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7C5D6-15DD-4CF2-AF66-B1228FD2CA0F}"/>
              </a:ext>
            </a:extLst>
          </p:cNvPr>
          <p:cNvSpPr>
            <a:spLocks noGrp="1"/>
          </p:cNvSpPr>
          <p:nvPr>
            <p:ph type="title"/>
          </p:nvPr>
        </p:nvSpPr>
        <p:spPr/>
        <p:txBody>
          <a:bodyPr/>
          <a:lstStyle/>
          <a:p>
            <a:r>
              <a:rPr lang="en-US" sz="2000">
                <a:latin typeface="Arial" panose="020B0604020202020204" pitchFamily="34" charset="0"/>
                <a:cs typeface="Arial" panose="020B0604020202020204" pitchFamily="34" charset="0"/>
              </a:rPr>
              <a:t>Considerations for FY23 Planning</a:t>
            </a:r>
          </a:p>
        </p:txBody>
      </p:sp>
      <p:sp>
        <p:nvSpPr>
          <p:cNvPr id="3" name="Content Placeholder 2">
            <a:extLst>
              <a:ext uri="{FF2B5EF4-FFF2-40B4-BE49-F238E27FC236}">
                <a16:creationId xmlns:a16="http://schemas.microsoft.com/office/drawing/2014/main" id="{08DA9CBD-7850-4331-ADDD-8FFEA3D61F23}"/>
              </a:ext>
            </a:extLst>
          </p:cNvPr>
          <p:cNvSpPr>
            <a:spLocks noGrp="1"/>
          </p:cNvSpPr>
          <p:nvPr>
            <p:ph idx="1"/>
          </p:nvPr>
        </p:nvSpPr>
        <p:spPr>
          <a:xfrm>
            <a:off x="457200" y="1108364"/>
            <a:ext cx="8382000" cy="5017799"/>
          </a:xfrm>
        </p:spPr>
        <p:txBody>
          <a:bodyPr/>
          <a:lstStyle/>
          <a:p>
            <a:r>
              <a:rPr lang="en-US"/>
              <a:t>With program enrollment stabilizing, what goals do we have in FY23 for C3 funding?</a:t>
            </a:r>
          </a:p>
          <a:p>
            <a:pPr marL="575945" lvl="1" indent="-233045"/>
            <a:r>
              <a:rPr lang="en-US"/>
              <a:t>Opportunity for more targeted investment in operational costs</a:t>
            </a:r>
            <a:endParaRPr lang="en-US">
              <a:cs typeface="Calibri"/>
            </a:endParaRPr>
          </a:p>
          <a:p>
            <a:pPr marL="575945" lvl="1" indent="-233045"/>
            <a:r>
              <a:rPr lang="en-US"/>
              <a:t>Opportunity to shift towards quality investment – including increased compensation as the most significant quality investment needed now</a:t>
            </a:r>
            <a:endParaRPr lang="en-US">
              <a:cs typeface="Calibri"/>
            </a:endParaRPr>
          </a:p>
          <a:p>
            <a:pPr marL="575945" lvl="1" indent="-233045"/>
            <a:r>
              <a:rPr lang="en-US"/>
              <a:t>Opportunity to enhance the relationship between C3 funding and family affordability and access</a:t>
            </a:r>
            <a:endParaRPr lang="en-US">
              <a:cs typeface="Calibri"/>
            </a:endParaRPr>
          </a:p>
          <a:p>
            <a:r>
              <a:rPr lang="en-US"/>
              <a:t>What is the balance of funding for operations versus increased compensation and other needed quality investments?</a:t>
            </a:r>
          </a:p>
          <a:p>
            <a:r>
              <a:rPr lang="en-US"/>
              <a:t>What additional information do we need to inform our FY23 planning and goals? </a:t>
            </a:r>
          </a:p>
          <a:p>
            <a:endParaRPr lang="en-US"/>
          </a:p>
        </p:txBody>
      </p:sp>
      <p:sp>
        <p:nvSpPr>
          <p:cNvPr id="4" name="TextBox 3">
            <a:extLst>
              <a:ext uri="{FF2B5EF4-FFF2-40B4-BE49-F238E27FC236}">
                <a16:creationId xmlns:a16="http://schemas.microsoft.com/office/drawing/2014/main" id="{B44145A7-F560-4EA1-9EFB-550A7F87DCFB}"/>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5" name="Slide Number Placeholder 3">
            <a:extLst>
              <a:ext uri="{FF2B5EF4-FFF2-40B4-BE49-F238E27FC236}">
                <a16:creationId xmlns:a16="http://schemas.microsoft.com/office/drawing/2014/main" id="{BC89A3C9-0B99-4EEF-95E2-5C0BA56C9AAD}"/>
              </a:ext>
            </a:extLst>
          </p:cNvPr>
          <p:cNvSpPr>
            <a:spLocks noGrp="1"/>
          </p:cNvSpPr>
          <p:nvPr>
            <p:ph type="sldNum" sz="quarter" idx="12"/>
          </p:nvPr>
        </p:nvSpPr>
        <p:spPr>
          <a:xfrm>
            <a:off x="7210427" y="6585060"/>
            <a:ext cx="1933575" cy="263525"/>
          </a:xfrm>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14</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216958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9678C4A-21F3-4AB6-B235-E97C3EC801D5}"/>
              </a:ext>
            </a:extLst>
          </p:cNvPr>
          <p:cNvSpPr>
            <a:spLocks noGrp="1"/>
          </p:cNvSpPr>
          <p:nvPr>
            <p:ph type="title"/>
          </p:nvPr>
        </p:nvSpPr>
        <p:spPr/>
        <p:txBody>
          <a:bodyPr/>
          <a:lstStyle/>
          <a:p>
            <a:r>
              <a:rPr lang="en-US" sz="2400"/>
              <a:t>Appendix</a:t>
            </a:r>
            <a:br>
              <a:rPr lang="en-US"/>
            </a:br>
            <a:endParaRPr lang="en-US"/>
          </a:p>
        </p:txBody>
      </p:sp>
      <p:sp>
        <p:nvSpPr>
          <p:cNvPr id="4" name="Slide Number Placeholder 3">
            <a:extLst>
              <a:ext uri="{FF2B5EF4-FFF2-40B4-BE49-F238E27FC236}">
                <a16:creationId xmlns:a16="http://schemas.microsoft.com/office/drawing/2014/main" id="{354C4FD8-260C-48E3-9B11-9376CB1F74E9}"/>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15</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6" name="TextBox 5">
            <a:extLst>
              <a:ext uri="{FF2B5EF4-FFF2-40B4-BE49-F238E27FC236}">
                <a16:creationId xmlns:a16="http://schemas.microsoft.com/office/drawing/2014/main" id="{5CC4358D-6335-4BA5-B20A-7A43EC91D05D}"/>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830236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D359B-7114-4361-8989-25FDEA83DEDA}"/>
              </a:ext>
            </a:extLst>
          </p:cNvPr>
          <p:cNvSpPr>
            <a:spLocks noGrp="1"/>
          </p:cNvSpPr>
          <p:nvPr>
            <p:ph type="title"/>
          </p:nvPr>
        </p:nvSpPr>
        <p:spPr/>
        <p:txBody>
          <a:bodyPr/>
          <a:lstStyle/>
          <a:p>
            <a:r>
              <a:rPr lang="en-US" sz="2000">
                <a:cs typeface="Arial"/>
              </a:rPr>
              <a:t>FY23 state budget includes $250 million for C3 funding, extending the program at least through December 2022</a:t>
            </a:r>
            <a:endParaRPr lang="en-US" sz="2000"/>
          </a:p>
        </p:txBody>
      </p:sp>
      <p:sp>
        <p:nvSpPr>
          <p:cNvPr id="4" name="Slide Number Placeholder 3">
            <a:extLst>
              <a:ext uri="{FF2B5EF4-FFF2-40B4-BE49-F238E27FC236}">
                <a16:creationId xmlns:a16="http://schemas.microsoft.com/office/drawing/2014/main" id="{6A2FFB7F-6B74-4537-8F8D-6AB5A18AFAD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16</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6" name="TextBox 5">
            <a:extLst>
              <a:ext uri="{FF2B5EF4-FFF2-40B4-BE49-F238E27FC236}">
                <a16:creationId xmlns:a16="http://schemas.microsoft.com/office/drawing/2014/main" id="{D8618404-5F09-40EF-2964-CCFD1AC834BC}"/>
              </a:ext>
            </a:extLst>
          </p:cNvPr>
          <p:cNvSpPr txBox="1"/>
          <p:nvPr/>
        </p:nvSpPr>
        <p:spPr>
          <a:xfrm>
            <a:off x="424672" y="1105287"/>
            <a:ext cx="8294656" cy="51860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0" i="0" u="none" strike="noStrike">
                <a:solidFill>
                  <a:srgbClr val="000000"/>
                </a:solidFill>
                <a:effectLst/>
                <a:latin typeface="Arial" panose="020B0604020202020204" pitchFamily="34" charset="0"/>
              </a:rPr>
              <a:t>3000-1045       </a:t>
            </a:r>
            <a:r>
              <a:rPr lang="en-US" sz="1500" b="0" i="0" u="none" strike="noStrike">
                <a:solidFill>
                  <a:srgbClr val="000000"/>
                </a:solidFill>
                <a:effectLst/>
                <a:latin typeface="Arial" panose="020B0604020202020204" pitchFamily="34" charset="0"/>
              </a:rPr>
              <a:t>For grants to support and stabilize the early education and care workforce and address varied operational costs at state child care programs supervised by the department of early education and care, especially those related to the 2019 novel coronavirus pandemic and the costs associated with stabilizing capacity during the period of pandemic recovery; provided, that the distribution of stabilization grants shall prioritize equity and early education programs with higher percentages of state subsidized enrollment; provided further, that the department shall collect data from participating programs including, but not limited to, the: (i) number of enrolled children; (ii) number of educators employed; (iii) efforts to recruit and retain employees; and (iv) available demographic data of the families served by participating providers; provided further, that the department shall submit quarterly reports on the distribution of funds from this item to the executive office for administration and finance, the house and senate committees on ways and means and the joint committee on education; provided further, that each report shall include, but not be limited to: (a) a description of the formula through which funding is allocated to providers; (b) an analysis of the incorporation of equity into said formula, including the projected disbursement of funding to state subsidized and non-state subsidized childcare programs; (c) an analysis of the data collected by the department from participating programs; and (d) a description of the efforts undertaken to improve the distribution of funds to providers serving high-needs populations; provided further, that funds may be expended for departmental technical assistance related to the administration and distribution of funding; and provided further, that the department shall provide technical assistance to providers to assist them in planning expenditures so as to avoid any fiscal cliffs in future fiscal years, prior appropriation continued........................................................................................... $250,000,000</a:t>
            </a:r>
            <a:r>
              <a:rPr lang="en-US" sz="1500" b="0" i="0">
                <a:solidFill>
                  <a:srgbClr val="000000"/>
                </a:solidFill>
                <a:effectLst/>
                <a:latin typeface="Arial" panose="020B0604020202020204" pitchFamily="34" charset="0"/>
              </a:rPr>
              <a:t>​</a:t>
            </a:r>
            <a:endParaRPr lang="en-US" sz="1500">
              <a:cs typeface="Arial"/>
            </a:endParaRPr>
          </a:p>
        </p:txBody>
      </p:sp>
      <p:sp>
        <p:nvSpPr>
          <p:cNvPr id="5" name="TextBox 4">
            <a:extLst>
              <a:ext uri="{FF2B5EF4-FFF2-40B4-BE49-F238E27FC236}">
                <a16:creationId xmlns:a16="http://schemas.microsoft.com/office/drawing/2014/main" id="{B03C0E9B-600A-4264-8A77-43B8F4228C37}"/>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42297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77F2F18-12DF-45FB-B2CA-0D93C40C21EB}"/>
              </a:ext>
            </a:extLst>
          </p:cNvPr>
          <p:cNvSpPr txBox="1"/>
          <p:nvPr/>
        </p:nvSpPr>
        <p:spPr>
          <a:xfrm>
            <a:off x="138502" y="6068748"/>
            <a:ext cx="8866991" cy="4154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Note</a:t>
            </a:r>
            <a:r>
              <a:rPr kumimoji="0" lang="en-US" sz="105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These numbers are calculated based on the 4910 programs that reported serving at least one child in both November 2021 and April 2022. This subset captures 86% of April survey respondents.</a:t>
            </a:r>
          </a:p>
        </p:txBody>
      </p:sp>
      <p:sp>
        <p:nvSpPr>
          <p:cNvPr id="8" name="Title 3">
            <a:extLst>
              <a:ext uri="{FF2B5EF4-FFF2-40B4-BE49-F238E27FC236}">
                <a16:creationId xmlns:a16="http://schemas.microsoft.com/office/drawing/2014/main" id="{93AFCB49-9622-4C27-812F-AD51B7893217}"/>
              </a:ext>
            </a:extLst>
          </p:cNvPr>
          <p:cNvSpPr txBox="1">
            <a:spLocks/>
          </p:cNvSpPr>
          <p:nvPr/>
        </p:nvSpPr>
        <p:spPr>
          <a:xfrm>
            <a:off x="380999" y="235208"/>
            <a:ext cx="773430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0000E5"/>
                </a:solidFill>
                <a:effectLst/>
                <a:uLnTx/>
                <a:uFillTx/>
                <a:latin typeface="Arial" panose="020B0604020202020204"/>
                <a:ea typeface="+mn-ea"/>
                <a:cs typeface="+mn-cs"/>
              </a:rPr>
              <a:t>Among providers who responded to the November and April survey, enrollment increased </a:t>
            </a:r>
          </a:p>
        </p:txBody>
      </p:sp>
      <p:sp>
        <p:nvSpPr>
          <p:cNvPr id="10" name="Content Placeholder 4">
            <a:extLst>
              <a:ext uri="{FF2B5EF4-FFF2-40B4-BE49-F238E27FC236}">
                <a16:creationId xmlns:a16="http://schemas.microsoft.com/office/drawing/2014/main" id="{66F7A5EB-2B1C-410D-82AD-C7FF7F0E5206}"/>
              </a:ext>
            </a:extLst>
          </p:cNvPr>
          <p:cNvSpPr txBox="1">
            <a:spLocks/>
          </p:cNvSpPr>
          <p:nvPr/>
        </p:nvSpPr>
        <p:spPr bwMode="auto">
          <a:xfrm>
            <a:off x="380999" y="1422253"/>
            <a:ext cx="8382000" cy="940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spcBef>
                <a:spcPct val="100000"/>
              </a:spcBef>
              <a:spcAft>
                <a:spcPct val="0"/>
              </a:spcAft>
              <a:buClr>
                <a:srgbClr val="0033CC"/>
              </a:buClr>
              <a:buChar char="•"/>
              <a:defRPr sz="1100" b="0">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1100" b="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1100" b="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1100" b="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1100" b="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pPr marL="0" marR="0" lvl="0" indent="0" algn="l" defTabSz="914400" rtl="0" eaLnBrk="1" fontAlgn="base" latinLnBrk="0" hangingPunct="1">
              <a:lnSpc>
                <a:spcPct val="100000"/>
              </a:lnSpc>
              <a:spcBef>
                <a:spcPct val="100000"/>
              </a:spcBef>
              <a:spcAft>
                <a:spcPct val="0"/>
              </a:spcAft>
              <a:buClr>
                <a:srgbClr val="0033CC"/>
              </a:buClr>
              <a:buSzTx/>
              <a:buFontTx/>
              <a:buNone/>
              <a:tabLst/>
              <a:defRPr/>
            </a:pPr>
            <a:r>
              <a:rPr kumimoji="0" lang="en-US" sz="1600" b="0" i="0" u="none" strike="noStrike" kern="0" cap="none" spc="0" normalizeH="0" baseline="0" noProof="0">
                <a:ln>
                  <a:noFill/>
                </a:ln>
                <a:solidFill>
                  <a:srgbClr val="000000"/>
                </a:solidFill>
                <a:effectLst/>
                <a:uLnTx/>
                <a:uFillTx/>
                <a:latin typeface="Arial" panose="020B0604020202020204"/>
                <a:ea typeface="+mn-ea"/>
                <a:cs typeface="+mn-cs"/>
              </a:rPr>
              <a:t>While we collect enrollment data as part of the monthly C3 application process, the survey data allows us to further differentiate between full and part time enrollment. </a:t>
            </a:r>
          </a:p>
          <a:p>
            <a:pPr marL="0" marR="0" lvl="0" indent="0" algn="l" defTabSz="914400" rtl="0" eaLnBrk="1" fontAlgn="base" latinLnBrk="0" hangingPunct="1">
              <a:lnSpc>
                <a:spcPct val="100000"/>
              </a:lnSpc>
              <a:spcBef>
                <a:spcPct val="100000"/>
              </a:spcBef>
              <a:spcAft>
                <a:spcPct val="0"/>
              </a:spcAft>
              <a:buClr>
                <a:srgbClr val="0033CC"/>
              </a:buClr>
              <a:buSzTx/>
              <a:buFontTx/>
              <a:buNone/>
              <a:tabLst/>
              <a:defRPr/>
            </a:pPr>
            <a:r>
              <a:rPr kumimoji="0" lang="en-US" sz="1600" b="0" i="0" u="none" strike="noStrike" kern="0" cap="none" spc="0" normalizeH="0" baseline="0" noProof="0">
                <a:ln>
                  <a:noFill/>
                </a:ln>
                <a:solidFill>
                  <a:srgbClr val="000000"/>
                </a:solidFill>
                <a:effectLst/>
                <a:uLnTx/>
                <a:uFillTx/>
                <a:latin typeface="Arial" panose="020B0604020202020204"/>
                <a:ea typeface="+mn-ea"/>
                <a:cs typeface="+mn-cs"/>
              </a:rPr>
              <a:t>Among the 4,910 providers who reported survey data in both November and April, the number of children enrolled within programs has increased by 5 percent, driven almost entirely by an increase in full time enrollment.    </a:t>
            </a:r>
          </a:p>
          <a:p>
            <a:pPr marL="0" marR="0" lvl="0" indent="0" algn="l" defTabSz="914400" rtl="0" eaLnBrk="1" fontAlgn="base" latinLnBrk="0" hangingPunct="1">
              <a:lnSpc>
                <a:spcPct val="100000"/>
              </a:lnSpc>
              <a:spcBef>
                <a:spcPct val="100000"/>
              </a:spcBef>
              <a:spcAft>
                <a:spcPct val="0"/>
              </a:spcAft>
              <a:buClr>
                <a:srgbClr val="0033CC"/>
              </a:buClr>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a:ea typeface="+mn-ea"/>
              <a:cs typeface="+mn-cs"/>
            </a:endParaRPr>
          </a:p>
          <a:p>
            <a:pPr marL="0" marR="0" lvl="0" indent="0" algn="l" defTabSz="914400" rtl="0" eaLnBrk="1" fontAlgn="base" latinLnBrk="0" hangingPunct="1">
              <a:lnSpc>
                <a:spcPct val="100000"/>
              </a:lnSpc>
              <a:spcBef>
                <a:spcPct val="100000"/>
              </a:spcBef>
              <a:spcAft>
                <a:spcPct val="0"/>
              </a:spcAft>
              <a:buClr>
                <a:srgbClr val="0033CC"/>
              </a:buClr>
              <a:buSzTx/>
              <a:buFontTx/>
              <a:buNone/>
              <a:tabLst/>
              <a:defRPr/>
            </a:pPr>
            <a:r>
              <a:rPr kumimoji="0" lang="en-US" sz="1600" b="0" i="0" u="none" strike="noStrike" kern="0" cap="none" spc="0" normalizeH="0" baseline="0" noProof="0">
                <a:ln>
                  <a:noFill/>
                </a:ln>
                <a:solidFill>
                  <a:srgbClr val="000000"/>
                </a:solidFill>
                <a:effectLst/>
                <a:uLnTx/>
                <a:uFillTx/>
                <a:latin typeface="Arial" panose="020B0604020202020204"/>
                <a:ea typeface="+mn-ea"/>
                <a:cs typeface="+mn-cs"/>
              </a:rPr>
              <a:t> </a:t>
            </a:r>
          </a:p>
          <a:p>
            <a:pPr marL="228600" marR="0" lvl="0" indent="-228600" algn="l" defTabSz="914400" rtl="0" eaLnBrk="1" fontAlgn="base" latinLnBrk="0" hangingPunct="1">
              <a:lnSpc>
                <a:spcPct val="100000"/>
              </a:lnSpc>
              <a:spcBef>
                <a:spcPct val="100000"/>
              </a:spcBef>
              <a:spcAft>
                <a:spcPct val="0"/>
              </a:spcAft>
              <a:buClr>
                <a:srgbClr val="0033CC"/>
              </a:buClr>
              <a:buSzTx/>
              <a:buFontTx/>
              <a:buChar char="•"/>
              <a:tabLst/>
              <a:defRPr/>
            </a:pPr>
            <a:endParaRPr kumimoji="0" lang="en-US" sz="1600" b="0" i="0" u="none" strike="noStrike" kern="0" cap="none" spc="0" normalizeH="0" baseline="0" noProof="0">
              <a:ln>
                <a:noFill/>
              </a:ln>
              <a:solidFill>
                <a:srgbClr val="000000"/>
              </a:solidFill>
              <a:effectLst/>
              <a:uLnTx/>
              <a:uFillTx/>
              <a:latin typeface="Arial" panose="020B0604020202020204"/>
              <a:ea typeface="+mn-ea"/>
              <a:cs typeface="+mn-cs"/>
            </a:endParaRPr>
          </a:p>
        </p:txBody>
      </p:sp>
      <p:graphicFrame>
        <p:nvGraphicFramePr>
          <p:cNvPr id="4" name="Content Placeholder 3">
            <a:extLst>
              <a:ext uri="{FF2B5EF4-FFF2-40B4-BE49-F238E27FC236}">
                <a16:creationId xmlns:a16="http://schemas.microsoft.com/office/drawing/2014/main" id="{24EB6A3E-E052-459A-8917-55369E869E90}"/>
              </a:ext>
            </a:extLst>
          </p:cNvPr>
          <p:cNvGraphicFramePr>
            <a:graphicFrameLocks noGrp="1"/>
          </p:cNvGraphicFramePr>
          <p:nvPr>
            <p:ph idx="1"/>
          </p:nvPr>
        </p:nvGraphicFramePr>
        <p:xfrm>
          <a:off x="276420" y="3429000"/>
          <a:ext cx="8591157" cy="1466597"/>
        </p:xfrm>
        <a:graphic>
          <a:graphicData uri="http://schemas.openxmlformats.org/drawingml/2006/table">
            <a:tbl>
              <a:tblPr>
                <a:tableStyleId>{9D7B26C5-4107-4FEC-AEDC-1716B250A1EF}</a:tableStyleId>
              </a:tblPr>
              <a:tblGrid>
                <a:gridCol w="1328202">
                  <a:extLst>
                    <a:ext uri="{9D8B030D-6E8A-4147-A177-3AD203B41FA5}">
                      <a16:colId xmlns:a16="http://schemas.microsoft.com/office/drawing/2014/main" val="1984673721"/>
                    </a:ext>
                  </a:extLst>
                </a:gridCol>
                <a:gridCol w="1300662">
                  <a:extLst>
                    <a:ext uri="{9D8B030D-6E8A-4147-A177-3AD203B41FA5}">
                      <a16:colId xmlns:a16="http://schemas.microsoft.com/office/drawing/2014/main" val="3552012598"/>
                    </a:ext>
                  </a:extLst>
                </a:gridCol>
                <a:gridCol w="944635">
                  <a:extLst>
                    <a:ext uri="{9D8B030D-6E8A-4147-A177-3AD203B41FA5}">
                      <a16:colId xmlns:a16="http://schemas.microsoft.com/office/drawing/2014/main" val="855264087"/>
                    </a:ext>
                  </a:extLst>
                </a:gridCol>
                <a:gridCol w="1440283">
                  <a:extLst>
                    <a:ext uri="{9D8B030D-6E8A-4147-A177-3AD203B41FA5}">
                      <a16:colId xmlns:a16="http://schemas.microsoft.com/office/drawing/2014/main" val="2113049782"/>
                    </a:ext>
                  </a:extLst>
                </a:gridCol>
                <a:gridCol w="1192459">
                  <a:extLst>
                    <a:ext uri="{9D8B030D-6E8A-4147-A177-3AD203B41FA5}">
                      <a16:colId xmlns:a16="http://schemas.microsoft.com/office/drawing/2014/main" val="4217392760"/>
                    </a:ext>
                  </a:extLst>
                </a:gridCol>
                <a:gridCol w="930216">
                  <a:extLst>
                    <a:ext uri="{9D8B030D-6E8A-4147-A177-3AD203B41FA5}">
                      <a16:colId xmlns:a16="http://schemas.microsoft.com/office/drawing/2014/main" val="838316109"/>
                    </a:ext>
                  </a:extLst>
                </a:gridCol>
                <a:gridCol w="1454700">
                  <a:extLst>
                    <a:ext uri="{9D8B030D-6E8A-4147-A177-3AD203B41FA5}">
                      <a16:colId xmlns:a16="http://schemas.microsoft.com/office/drawing/2014/main" val="2766729485"/>
                    </a:ext>
                  </a:extLst>
                </a:gridCol>
              </a:tblGrid>
              <a:tr h="101961">
                <a:tc>
                  <a:txBody>
                    <a:bodyPr/>
                    <a:lstStyle/>
                    <a:p>
                      <a:pPr algn="ctr">
                        <a:lnSpc>
                          <a:spcPct val="107000"/>
                        </a:lnSpc>
                      </a:pPr>
                      <a:endParaRPr lang="en-US" sz="1800">
                        <a:effectLst/>
                        <a:latin typeface="+mj-lt"/>
                        <a:cs typeface="Arial" panose="020B0604020202020204" pitchFamily="34" charset="0"/>
                      </a:endParaRPr>
                    </a:p>
                  </a:txBody>
                  <a:tcPr marL="51435" marR="51435" marT="0" marB="0" anchor="ctr">
                    <a:lnR w="12700" cap="flat" cmpd="sng" algn="ctr">
                      <a:solidFill>
                        <a:schemeClr val="tx1"/>
                      </a:solidFill>
                      <a:prstDash val="solid"/>
                      <a:round/>
                      <a:headEnd type="none" w="med" len="med"/>
                      <a:tailEnd type="none" w="med" len="med"/>
                    </a:lnR>
                  </a:tcPr>
                </a:tc>
                <a:tc gridSpan="3">
                  <a:txBody>
                    <a:bodyPr/>
                    <a:lstStyle/>
                    <a:p>
                      <a:pPr marL="0" marR="0" algn="ctr">
                        <a:lnSpc>
                          <a:spcPct val="107000"/>
                        </a:lnSpc>
                        <a:spcBef>
                          <a:spcPts val="0"/>
                        </a:spcBef>
                        <a:spcAft>
                          <a:spcPts val="0"/>
                        </a:spcAft>
                      </a:pPr>
                      <a:r>
                        <a:rPr lang="en-US" sz="1600" u="sng">
                          <a:effectLst/>
                          <a:latin typeface="+mj-lt"/>
                          <a:cs typeface="Arial"/>
                        </a:rPr>
                        <a:t>GSA</a:t>
                      </a:r>
                      <a:endParaRPr lang="en-US" sz="1600" u="sng">
                        <a:effectLst/>
                        <a:latin typeface="+mj-lt"/>
                        <a:ea typeface="Calibri" panose="020F0502020204030204" pitchFamily="34" charset="0"/>
                        <a:cs typeface="Arial" panose="020B0604020202020204" pitchFamily="34"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nSpc>
                          <a:spcPct val="107000"/>
                        </a:lnSpc>
                      </a:pPr>
                      <a:endParaRPr lang="en-US" sz="2000">
                        <a:effectLst/>
                        <a:latin typeface="Calibri" panose="020F0502020204030204" pitchFamily="34" charset="0"/>
                        <a:cs typeface="Arial" panose="020B0604020202020204" pitchFamily="34" charset="0"/>
                      </a:endParaRPr>
                    </a:p>
                  </a:txBody>
                  <a:tcPr marL="68580" marR="68580" marT="0" marB="0" anchor="ctr"/>
                </a:tc>
                <a:tc hMerge="1">
                  <a:txBody>
                    <a:bodyPr/>
                    <a:lstStyle/>
                    <a:p>
                      <a:pPr>
                        <a:lnSpc>
                          <a:spcPct val="107000"/>
                        </a:lnSpc>
                      </a:pPr>
                      <a:endParaRPr lang="en-US" sz="2000">
                        <a:effectLst/>
                        <a:latin typeface="Calibri" panose="020F0502020204030204" pitchFamily="34" charset="0"/>
                        <a:cs typeface="Arial" panose="020B0604020202020204" pitchFamily="34" charset="0"/>
                      </a:endParaRPr>
                    </a:p>
                  </a:txBody>
                  <a:tcPr marL="68580" marR="68580" marT="0" marB="0" anchor="ctr"/>
                </a:tc>
                <a:tc gridSpan="3">
                  <a:txBody>
                    <a:bodyPr/>
                    <a:lstStyle/>
                    <a:p>
                      <a:pPr marL="0" marR="0" algn="ctr">
                        <a:lnSpc>
                          <a:spcPct val="107000"/>
                        </a:lnSpc>
                        <a:spcBef>
                          <a:spcPts val="0"/>
                        </a:spcBef>
                        <a:spcAft>
                          <a:spcPts val="0"/>
                        </a:spcAft>
                      </a:pPr>
                      <a:r>
                        <a:rPr lang="en-US" sz="1600" u="sng">
                          <a:effectLst/>
                          <a:latin typeface="+mj-lt"/>
                          <a:cs typeface="Arial"/>
                        </a:rPr>
                        <a:t>FCC</a:t>
                      </a:r>
                      <a:endParaRPr lang="en-US" sz="1600" u="sng">
                        <a:effectLst/>
                        <a:latin typeface="+mj-lt"/>
                        <a:ea typeface="Calibri" panose="020F0502020204030204" pitchFamily="34" charset="0"/>
                        <a:cs typeface="Arial"/>
                      </a:endParaRPr>
                    </a:p>
                  </a:txBody>
                  <a:tcPr marL="51435" marR="51435" marT="0" marB="0" anchor="ctr">
                    <a:lnL w="12700" cap="flat" cmpd="sng" algn="ctr">
                      <a:solidFill>
                        <a:schemeClr val="tx1"/>
                      </a:solidFill>
                      <a:prstDash val="solid"/>
                      <a:round/>
                      <a:headEnd type="none" w="med" len="med"/>
                      <a:tailEnd type="none" w="med" len="med"/>
                    </a:lnL>
                  </a:tcPr>
                </a:tc>
                <a:tc hMerge="1">
                  <a:txBody>
                    <a:bodyPr/>
                    <a:lstStyle/>
                    <a:p>
                      <a:pPr>
                        <a:lnSpc>
                          <a:spcPct val="107000"/>
                        </a:lnSpc>
                      </a:pPr>
                      <a:endParaRPr lang="en-US" sz="2000">
                        <a:effectLst/>
                        <a:latin typeface="Calibri" panose="020F0502020204030204" pitchFamily="34" charset="0"/>
                        <a:cs typeface="Arial" panose="020B0604020202020204" pitchFamily="34" charset="0"/>
                      </a:endParaRPr>
                    </a:p>
                  </a:txBody>
                  <a:tcPr marL="68580" marR="68580" marT="0" marB="0" anchor="ctr"/>
                </a:tc>
                <a:tc hMerge="1">
                  <a:txBody>
                    <a:bodyPr/>
                    <a:lstStyle/>
                    <a:p>
                      <a:pPr>
                        <a:lnSpc>
                          <a:spcPct val="107000"/>
                        </a:lnSpc>
                      </a:pPr>
                      <a:endParaRPr lang="en-US" sz="2000">
                        <a:effectLst/>
                        <a:latin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622747252"/>
                  </a:ext>
                </a:extLst>
              </a:tr>
              <a:tr h="211914">
                <a:tc>
                  <a:txBody>
                    <a:bodyPr/>
                    <a:lstStyle/>
                    <a:p>
                      <a:pPr algn="ctr">
                        <a:lnSpc>
                          <a:spcPct val="107000"/>
                        </a:lnSpc>
                      </a:pPr>
                      <a:endParaRPr lang="en-US" sz="1400">
                        <a:effectLst/>
                        <a:latin typeface="+mj-lt"/>
                        <a:cs typeface="Arial" panose="020B0604020202020204" pitchFamily="34" charset="0"/>
                      </a:endParaRPr>
                    </a:p>
                  </a:txBody>
                  <a:tcPr marL="51435" marR="51435"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a:effectLst/>
                          <a:latin typeface="+mj-lt"/>
                          <a:cs typeface="Arial"/>
                        </a:rPr>
                        <a:t>Nov</a:t>
                      </a:r>
                      <a:endParaRPr lang="en-US" sz="1400">
                        <a:effectLst/>
                        <a:latin typeface="+mj-lt"/>
                        <a:ea typeface="Calibri" panose="020F0502020204030204" pitchFamily="34" charset="0"/>
                        <a:cs typeface="Arial"/>
                      </a:endParaRPr>
                    </a:p>
                  </a:txBody>
                  <a:tcPr marL="51435" marR="51435"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a:effectLst/>
                          <a:latin typeface="+mj-lt"/>
                          <a:cs typeface="Arial"/>
                        </a:rPr>
                        <a:t>Apr</a:t>
                      </a:r>
                      <a:endParaRPr lang="en-US" sz="1400">
                        <a:effectLst/>
                        <a:latin typeface="+mj-lt"/>
                        <a:ea typeface="Calibri" panose="020F0502020204030204" pitchFamily="34" charset="0"/>
                        <a:cs typeface="Arial"/>
                      </a:endParaRPr>
                    </a:p>
                  </a:txBody>
                  <a:tcPr marL="51435" marR="51435" marT="0" marB="0" anchor="ctr">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a:effectLst/>
                          <a:latin typeface="+mj-lt"/>
                          <a:cs typeface="Arial"/>
                        </a:rPr>
                        <a:t>Change from Nov to Apr</a:t>
                      </a:r>
                      <a:endParaRPr lang="en-US" sz="1400">
                        <a:effectLst/>
                        <a:latin typeface="+mj-lt"/>
                        <a:ea typeface="Calibri" panose="020F0502020204030204" pitchFamily="34" charset="0"/>
                        <a:cs typeface="Arial"/>
                      </a:endParaRPr>
                    </a:p>
                  </a:txBody>
                  <a:tcPr marL="51435" marR="51435"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a:effectLst/>
                          <a:latin typeface="+mj-lt"/>
                          <a:cs typeface="Arial"/>
                        </a:rPr>
                        <a:t>Nov</a:t>
                      </a:r>
                      <a:endParaRPr lang="en-US" sz="1400">
                        <a:effectLst/>
                        <a:latin typeface="+mj-lt"/>
                        <a:ea typeface="Calibri" panose="020F0502020204030204" pitchFamily="34" charset="0"/>
                        <a:cs typeface="Arial"/>
                      </a:endParaRPr>
                    </a:p>
                  </a:txBody>
                  <a:tcPr marL="51435" marR="51435"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a:effectLst/>
                          <a:latin typeface="+mj-lt"/>
                          <a:cs typeface="Arial"/>
                        </a:rPr>
                        <a:t>Apr</a:t>
                      </a:r>
                      <a:endParaRPr lang="en-US" sz="1400">
                        <a:effectLst/>
                        <a:latin typeface="+mj-lt"/>
                        <a:ea typeface="Calibri" panose="020F0502020204030204" pitchFamily="34" charset="0"/>
                        <a:cs typeface="Arial"/>
                      </a:endParaRPr>
                    </a:p>
                  </a:txBody>
                  <a:tcPr marL="51435" marR="51435" marT="0" marB="0" anchor="ctr">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a:effectLst/>
                          <a:latin typeface="+mj-lt"/>
                          <a:cs typeface="Arial"/>
                        </a:rPr>
                        <a:t>Change from Nov to Apr</a:t>
                      </a:r>
                      <a:endParaRPr lang="en-US" sz="1400">
                        <a:effectLst/>
                        <a:latin typeface="+mj-lt"/>
                        <a:ea typeface="Calibri" panose="020F0502020204030204" pitchFamily="34" charset="0"/>
                        <a:cs typeface="Arial"/>
                      </a:endParaRPr>
                    </a:p>
                  </a:txBody>
                  <a:tcPr marL="51435" marR="51435"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041490"/>
                  </a:ext>
                </a:extLst>
              </a:tr>
              <a:tr h="105329">
                <a:tc>
                  <a:txBody>
                    <a:bodyPr/>
                    <a:lstStyle/>
                    <a:p>
                      <a:pPr marL="0" marR="0" algn="ctr">
                        <a:lnSpc>
                          <a:spcPct val="107000"/>
                        </a:lnSpc>
                        <a:spcBef>
                          <a:spcPts val="0"/>
                        </a:spcBef>
                        <a:spcAft>
                          <a:spcPts val="0"/>
                        </a:spcAft>
                      </a:pPr>
                      <a:r>
                        <a:rPr lang="en-US" sz="1600">
                          <a:effectLst/>
                          <a:latin typeface="+mj-lt"/>
                          <a:cs typeface="Arial"/>
                        </a:rPr>
                        <a:t>Full time</a:t>
                      </a:r>
                      <a:endParaRPr lang="en-US" sz="1600">
                        <a:effectLst/>
                        <a:latin typeface="+mj-lt"/>
                        <a:ea typeface="Calibri" panose="020F0502020204030204" pitchFamily="34" charset="0"/>
                        <a:cs typeface="Arial"/>
                      </a:endParaRPr>
                    </a:p>
                  </a:txBody>
                  <a:tcPr marL="51435" marR="5143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1600" b="0" i="0" u="none" strike="noStrike">
                          <a:solidFill>
                            <a:srgbClr val="000000"/>
                          </a:solidFill>
                          <a:effectLst/>
                          <a:latin typeface="+mj-lt"/>
                        </a:rPr>
                        <a:t>36.14</a:t>
                      </a: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b"/>
                      <a:r>
                        <a:rPr lang="en-US" sz="1600" b="0" i="0" u="none" strike="noStrike">
                          <a:solidFill>
                            <a:srgbClr val="000000"/>
                          </a:solidFill>
                          <a:effectLst/>
                          <a:latin typeface="+mj-lt"/>
                        </a:rPr>
                        <a:t>38.74</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ctr" fontAlgn="b"/>
                      <a:r>
                        <a:rPr lang="en-US" sz="1600" b="0" i="0" u="none" strike="noStrike">
                          <a:solidFill>
                            <a:srgbClr val="000000"/>
                          </a:solidFill>
                          <a:effectLst/>
                          <a:latin typeface="+mj-lt"/>
                          <a:cs typeface="Arial"/>
                        </a:rPr>
                        <a:t>2.60 (+7%)</a:t>
                      </a:r>
                    </a:p>
                  </a:txBody>
                  <a:tcPr marL="5715" marR="5715" marT="571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1600" b="0" i="0" u="none" strike="noStrike">
                          <a:solidFill>
                            <a:srgbClr val="000000"/>
                          </a:solidFill>
                          <a:effectLst/>
                          <a:latin typeface="+mj-lt"/>
                        </a:rPr>
                        <a:t>4.76</a:t>
                      </a: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b"/>
                      <a:r>
                        <a:rPr lang="en-US" sz="1600" b="0" i="0" u="none" strike="noStrike">
                          <a:solidFill>
                            <a:srgbClr val="000000"/>
                          </a:solidFill>
                          <a:effectLst/>
                          <a:latin typeface="+mj-lt"/>
                        </a:rPr>
                        <a:t>5.18</a:t>
                      </a: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ctr" fontAlgn="b"/>
                      <a:r>
                        <a:rPr lang="en-US" sz="1600" b="0" i="0" u="none" strike="noStrike">
                          <a:solidFill>
                            <a:srgbClr val="000000"/>
                          </a:solidFill>
                          <a:effectLst/>
                          <a:latin typeface="+mj-lt"/>
                          <a:cs typeface="Arial"/>
                        </a:rPr>
                        <a:t>0.42 (+9%)</a:t>
                      </a:r>
                    </a:p>
                  </a:txBody>
                  <a:tcPr marL="5715" marR="5715" marT="5715"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16400059"/>
                  </a:ext>
                </a:extLst>
              </a:tr>
              <a:tr h="105329">
                <a:tc>
                  <a:txBody>
                    <a:bodyPr/>
                    <a:lstStyle/>
                    <a:p>
                      <a:pPr marL="0" marR="0" algn="ctr">
                        <a:lnSpc>
                          <a:spcPct val="107000"/>
                        </a:lnSpc>
                        <a:spcBef>
                          <a:spcPts val="0"/>
                        </a:spcBef>
                        <a:spcAft>
                          <a:spcPts val="0"/>
                        </a:spcAft>
                      </a:pPr>
                      <a:r>
                        <a:rPr lang="en-US" sz="1600">
                          <a:effectLst/>
                          <a:latin typeface="+mj-lt"/>
                          <a:cs typeface="Arial"/>
                        </a:rPr>
                        <a:t>Part time</a:t>
                      </a:r>
                      <a:endParaRPr lang="en-US" sz="1600">
                        <a:effectLst/>
                        <a:latin typeface="+mj-lt"/>
                        <a:ea typeface="Calibri" panose="020F0502020204030204" pitchFamily="34" charset="0"/>
                        <a:cs typeface="Arial"/>
                      </a:endParaRPr>
                    </a:p>
                  </a:txBody>
                  <a:tcPr marL="51435" marR="51435"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rPr>
                        <a:t>23.26</a:t>
                      </a:r>
                    </a:p>
                  </a:txBody>
                  <a:tcPr marL="7620" marR="7620" marT="762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rPr>
                        <a:t>23.35</a:t>
                      </a: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cs typeface="Arial"/>
                        </a:rPr>
                        <a:t>0.08 (+0%)</a:t>
                      </a:r>
                    </a:p>
                  </a:txBody>
                  <a:tcPr marL="5715" marR="5715" marT="571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rPr>
                        <a:t>2.12</a:t>
                      </a:r>
                    </a:p>
                  </a:txBody>
                  <a:tcPr marL="7620" marR="7620" marT="762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rPr>
                        <a:t>2.12</a:t>
                      </a: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cs typeface="Arial"/>
                        </a:rPr>
                        <a:t>0.00 (+0%)</a:t>
                      </a:r>
                    </a:p>
                  </a:txBody>
                  <a:tcPr marL="5715" marR="5715" marT="5715"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4994863"/>
                  </a:ext>
                </a:extLst>
              </a:tr>
              <a:tr h="105329">
                <a:tc>
                  <a:txBody>
                    <a:bodyPr/>
                    <a:lstStyle/>
                    <a:p>
                      <a:pPr marL="0" marR="0" algn="ctr">
                        <a:lnSpc>
                          <a:spcPct val="107000"/>
                        </a:lnSpc>
                        <a:spcBef>
                          <a:spcPts val="0"/>
                        </a:spcBef>
                        <a:spcAft>
                          <a:spcPts val="0"/>
                        </a:spcAft>
                      </a:pPr>
                      <a:r>
                        <a:rPr lang="en-US" sz="1600">
                          <a:effectLst/>
                          <a:latin typeface="+mj-lt"/>
                          <a:cs typeface="Arial"/>
                        </a:rPr>
                        <a:t>All enrolled</a:t>
                      </a:r>
                      <a:endParaRPr lang="en-US" sz="1600">
                        <a:effectLst/>
                        <a:latin typeface="+mj-lt"/>
                        <a:ea typeface="Calibri" panose="020F0502020204030204" pitchFamily="34" charset="0"/>
                        <a:cs typeface="Arial"/>
                      </a:endParaRPr>
                    </a:p>
                  </a:txBody>
                  <a:tcPr marL="51435" marR="5143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rPr>
                        <a:t>59.45</a:t>
                      </a: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rPr>
                        <a:t>62.13</a:t>
                      </a: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cs typeface="Arial"/>
                        </a:rPr>
                        <a:t>2.68 (+5%)</a:t>
                      </a:r>
                    </a:p>
                  </a:txBody>
                  <a:tcPr marL="5715" marR="5715" marT="571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rPr>
                        <a:t>6.88</a:t>
                      </a: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rPr>
                        <a:t>7.29</a:t>
                      </a: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mj-lt"/>
                          <a:cs typeface="Arial"/>
                        </a:rPr>
                        <a:t>0.42 (+6%)</a:t>
                      </a: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500756"/>
                  </a:ext>
                </a:extLst>
              </a:tr>
            </a:tbl>
          </a:graphicData>
        </a:graphic>
      </p:graphicFrame>
      <p:sp>
        <p:nvSpPr>
          <p:cNvPr id="2" name="Slide Number Placeholder 1">
            <a:extLst>
              <a:ext uri="{FF2B5EF4-FFF2-40B4-BE49-F238E27FC236}">
                <a16:creationId xmlns:a16="http://schemas.microsoft.com/office/drawing/2014/main" id="{77B4DB7A-5CF7-4B38-B285-AEEFC704964D}"/>
              </a:ext>
            </a:extLst>
          </p:cNvPr>
          <p:cNvSpPr>
            <a:spLocks noGrp="1"/>
          </p:cNvSpPr>
          <p:nvPr>
            <p:ph type="sldNum" sz="quarter" idx="14"/>
          </p:nvPr>
        </p:nvSpPr>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17</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 name="TextBox 10">
            <a:extLst>
              <a:ext uri="{FF2B5EF4-FFF2-40B4-BE49-F238E27FC236}">
                <a16:creationId xmlns:a16="http://schemas.microsoft.com/office/drawing/2014/main" id="{DE15F1C1-3D88-4540-A245-1EAB07EF40EB}"/>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3921553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FBCD5E-F139-47F7-A2A4-424A0C5F14D2}"/>
              </a:ext>
            </a:extLst>
          </p:cNvPr>
          <p:cNvSpPr>
            <a:spLocks noGrp="1"/>
          </p:cNvSpPr>
          <p:nvPr>
            <p:ph type="title"/>
          </p:nvPr>
        </p:nvSpPr>
        <p:spPr>
          <a:xfrm>
            <a:off x="376631" y="225870"/>
            <a:ext cx="7734300" cy="707886"/>
          </a:xfr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en-US" sz="2000" kern="1200">
                <a:solidFill>
                  <a:srgbClr val="0000E5"/>
                </a:solidFill>
                <a:latin typeface="Arial" panose="020B0604020202020204"/>
                <a:ea typeface="+mn-ea"/>
                <a:cs typeface="+mn-cs"/>
              </a:rPr>
              <a:t>Providers continue to spend the majority of C3 funding on operational expenses</a:t>
            </a:r>
          </a:p>
        </p:txBody>
      </p:sp>
      <p:sp>
        <p:nvSpPr>
          <p:cNvPr id="6" name="Content Placeholder 5">
            <a:extLst>
              <a:ext uri="{FF2B5EF4-FFF2-40B4-BE49-F238E27FC236}">
                <a16:creationId xmlns:a16="http://schemas.microsoft.com/office/drawing/2014/main" id="{719F2849-CB8A-4525-AAD5-BFC073222D5E}"/>
              </a:ext>
            </a:extLst>
          </p:cNvPr>
          <p:cNvSpPr>
            <a:spLocks noGrp="1"/>
          </p:cNvSpPr>
          <p:nvPr>
            <p:ph sz="half" idx="1"/>
          </p:nvPr>
        </p:nvSpPr>
        <p:spPr>
          <a:xfrm>
            <a:off x="457200" y="1174283"/>
            <a:ext cx="4496540" cy="4783206"/>
          </a:xfrm>
        </p:spPr>
        <p:txBody>
          <a:bodyPr/>
          <a:lstStyle/>
          <a:p>
            <a:pPr marL="0" indent="0">
              <a:buNone/>
            </a:pPr>
            <a:r>
              <a:rPr lang="en-US" sz="1600"/>
              <a:t>Overall, providers have spent more than 65% (~$ 149M) of all grant funds awarded on operational expenses, including: </a:t>
            </a:r>
          </a:p>
          <a:p>
            <a:r>
              <a:rPr lang="en-US" sz="1600" b="0"/>
              <a:t>Almost $88M on existing payroll and benefits, just over $11M on COVID-related debt and other past expenses, and almost $50M on other operational expenses</a:t>
            </a:r>
          </a:p>
          <a:p>
            <a:pPr marL="0" indent="0">
              <a:buNone/>
            </a:pPr>
            <a:r>
              <a:rPr lang="en-US" sz="1600"/>
              <a:t>Providers have also invested more than 20% (~$47M) of grant funding in new expenses, including: </a:t>
            </a:r>
          </a:p>
          <a:p>
            <a:r>
              <a:rPr lang="en-US" sz="1600" b="0"/>
              <a:t>Almost $38M in educator salary and benefit increases, as well as bonuses. </a:t>
            </a:r>
          </a:p>
          <a:p>
            <a:r>
              <a:rPr lang="en-US" sz="1600" b="0"/>
              <a:t>An additional $9M in professional development, mental health supports, and new materials or supplies. </a:t>
            </a:r>
          </a:p>
          <a:p>
            <a:endParaRPr lang="en-US" sz="1600"/>
          </a:p>
        </p:txBody>
      </p:sp>
      <p:graphicFrame>
        <p:nvGraphicFramePr>
          <p:cNvPr id="30" name="Chart 29">
            <a:extLst>
              <a:ext uri="{FF2B5EF4-FFF2-40B4-BE49-F238E27FC236}">
                <a16:creationId xmlns:a16="http://schemas.microsoft.com/office/drawing/2014/main" id="{B8C5CC60-C27E-4F18-895F-660CEE4FD074}"/>
              </a:ext>
            </a:extLst>
          </p:cNvPr>
          <p:cNvGraphicFramePr>
            <a:graphicFrameLocks/>
          </p:cNvGraphicFramePr>
          <p:nvPr/>
        </p:nvGraphicFramePr>
        <p:xfrm>
          <a:off x="4572000" y="1174283"/>
          <a:ext cx="4301785" cy="5259802"/>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a:extLst>
              <a:ext uri="{FF2B5EF4-FFF2-40B4-BE49-F238E27FC236}">
                <a16:creationId xmlns:a16="http://schemas.microsoft.com/office/drawing/2014/main" id="{059F1E91-CBF6-4379-86E3-40817F55B9BF}"/>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394FB84C-2DC0-42E1-B5EC-C5F78C35A8F6}"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18</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8" name="TextBox 7">
            <a:extLst>
              <a:ext uri="{FF2B5EF4-FFF2-40B4-BE49-F238E27FC236}">
                <a16:creationId xmlns:a16="http://schemas.microsoft.com/office/drawing/2014/main" id="{45D555F4-FE7C-40D3-9B04-8E6BCBA774EB}"/>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3148806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140">
            <a:extLst>
              <a:ext uri="{FF2B5EF4-FFF2-40B4-BE49-F238E27FC236}">
                <a16:creationId xmlns:a16="http://schemas.microsoft.com/office/drawing/2014/main" id="{8C9BCEA1-641B-41DE-AFD6-18456B32CB84}"/>
              </a:ext>
            </a:extLst>
          </p:cNvPr>
          <p:cNvSpPr>
            <a:spLocks noChangeArrowheads="1"/>
          </p:cNvSpPr>
          <p:nvPr/>
        </p:nvSpPr>
        <p:spPr bwMode="auto">
          <a:xfrm>
            <a:off x="2981854" y="2640967"/>
            <a:ext cx="1022066" cy="527189"/>
          </a:xfrm>
          <a:custGeom>
            <a:avLst/>
            <a:gdLst>
              <a:gd name="T0" fmla="*/ 2157 w 2650"/>
              <a:gd name="T1" fmla="*/ 0 h 1366"/>
              <a:gd name="T2" fmla="*/ 491 w 2650"/>
              <a:gd name="T3" fmla="*/ 0 h 1366"/>
              <a:gd name="T4" fmla="*/ 491 w 2650"/>
              <a:gd name="T5" fmla="*/ 0 h 1366"/>
              <a:gd name="T6" fmla="*/ 0 w 2650"/>
              <a:gd name="T7" fmla="*/ 491 h 1366"/>
              <a:gd name="T8" fmla="*/ 0 w 2650"/>
              <a:gd name="T9" fmla="*/ 491 h 1366"/>
              <a:gd name="T10" fmla="*/ 0 w 2650"/>
              <a:gd name="T11" fmla="*/ 491 h 1366"/>
              <a:gd name="T12" fmla="*/ 491 w 2650"/>
              <a:gd name="T13" fmla="*/ 982 h 1366"/>
              <a:gd name="T14" fmla="*/ 1103 w 2650"/>
              <a:gd name="T15" fmla="*/ 982 h 1366"/>
              <a:gd name="T16" fmla="*/ 1324 w 2650"/>
              <a:gd name="T17" fmla="*/ 1365 h 1366"/>
              <a:gd name="T18" fmla="*/ 1545 w 2650"/>
              <a:gd name="T19" fmla="*/ 982 h 1366"/>
              <a:gd name="T20" fmla="*/ 2157 w 2650"/>
              <a:gd name="T21" fmla="*/ 982 h 1366"/>
              <a:gd name="T22" fmla="*/ 2157 w 2650"/>
              <a:gd name="T23" fmla="*/ 982 h 1366"/>
              <a:gd name="T24" fmla="*/ 2649 w 2650"/>
              <a:gd name="T25" fmla="*/ 491 h 1366"/>
              <a:gd name="T26" fmla="*/ 2649 w 2650"/>
              <a:gd name="T27" fmla="*/ 491 h 1366"/>
              <a:gd name="T28" fmla="*/ 2649 w 2650"/>
              <a:gd name="T29" fmla="*/ 491 h 1366"/>
              <a:gd name="T30" fmla="*/ 2157 w 2650"/>
              <a:gd name="T31" fmla="*/ 0 h 1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50" h="1366">
                <a:moveTo>
                  <a:pt x="2157" y="0"/>
                </a:moveTo>
                <a:lnTo>
                  <a:pt x="491" y="0"/>
                </a:lnTo>
                <a:lnTo>
                  <a:pt x="491" y="0"/>
                </a:lnTo>
                <a:cubicBezTo>
                  <a:pt x="221" y="0"/>
                  <a:pt x="0" y="221"/>
                  <a:pt x="0" y="491"/>
                </a:cubicBezTo>
                <a:lnTo>
                  <a:pt x="0" y="491"/>
                </a:lnTo>
                <a:lnTo>
                  <a:pt x="0" y="491"/>
                </a:lnTo>
                <a:cubicBezTo>
                  <a:pt x="0" y="762"/>
                  <a:pt x="221" y="982"/>
                  <a:pt x="491" y="982"/>
                </a:cubicBezTo>
                <a:lnTo>
                  <a:pt x="1103" y="982"/>
                </a:lnTo>
                <a:lnTo>
                  <a:pt x="1324" y="1365"/>
                </a:lnTo>
                <a:lnTo>
                  <a:pt x="1545" y="982"/>
                </a:lnTo>
                <a:lnTo>
                  <a:pt x="2157" y="982"/>
                </a:lnTo>
                <a:lnTo>
                  <a:pt x="2157" y="982"/>
                </a:lnTo>
                <a:cubicBezTo>
                  <a:pt x="2427" y="982"/>
                  <a:pt x="2649" y="762"/>
                  <a:pt x="2649" y="491"/>
                </a:cubicBezTo>
                <a:lnTo>
                  <a:pt x="2649" y="491"/>
                </a:lnTo>
                <a:lnTo>
                  <a:pt x="2649" y="491"/>
                </a:lnTo>
                <a:cubicBezTo>
                  <a:pt x="2649" y="221"/>
                  <a:pt x="2427" y="0"/>
                  <a:pt x="2157" y="0"/>
                </a:cubicBezTo>
              </a:path>
            </a:pathLst>
          </a:custGeom>
          <a:solidFill>
            <a:srgbClr val="EF8D4B"/>
          </a:solidFill>
          <a:ln>
            <a:noFill/>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000000"/>
              </a:solidFill>
              <a:effectLst/>
              <a:uLnTx/>
              <a:uFillTx/>
              <a:latin typeface="Poppins" pitchFamily="2" charset="77"/>
              <a:ea typeface="+mn-ea"/>
              <a:cs typeface="+mn-cs"/>
            </a:endParaRPr>
          </a:p>
        </p:txBody>
      </p:sp>
      <p:graphicFrame>
        <p:nvGraphicFramePr>
          <p:cNvPr id="9" name="Chart 8">
            <a:extLst>
              <a:ext uri="{FF2B5EF4-FFF2-40B4-BE49-F238E27FC236}">
                <a16:creationId xmlns:a16="http://schemas.microsoft.com/office/drawing/2014/main" id="{A26E304B-ACB4-420B-93D8-358CFA45718E}"/>
              </a:ext>
            </a:extLst>
          </p:cNvPr>
          <p:cNvGraphicFramePr/>
          <p:nvPr/>
        </p:nvGraphicFramePr>
        <p:xfrm>
          <a:off x="2703921" y="3685337"/>
          <a:ext cx="1461739" cy="1461739"/>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a:extLst>
              <a:ext uri="{FF2B5EF4-FFF2-40B4-BE49-F238E27FC236}">
                <a16:creationId xmlns:a16="http://schemas.microsoft.com/office/drawing/2014/main" id="{60FBB992-720B-4934-B1F0-EDE3B6F73AED}"/>
              </a:ext>
            </a:extLst>
          </p:cNvPr>
          <p:cNvSpPr txBox="1"/>
          <p:nvPr/>
        </p:nvSpPr>
        <p:spPr>
          <a:xfrm>
            <a:off x="2638450" y="5023751"/>
            <a:ext cx="1766302" cy="1200329"/>
          </a:xfrm>
          <a:prstGeom prst="rect">
            <a:avLst/>
          </a:prstGeom>
          <a:noFill/>
        </p:spPr>
        <p:txBody>
          <a:bodyPr wrap="square" rtlCol="0" anchor="b">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11" normalizeH="0" baseline="0" noProof="0">
                <a:ln>
                  <a:noFill/>
                </a:ln>
                <a:solidFill>
                  <a:srgbClr val="EF8D4B"/>
                </a:solidFill>
                <a:effectLst/>
                <a:uLnTx/>
                <a:uFillTx/>
                <a:latin typeface="Poppins" pitchFamily="2" charset="77"/>
                <a:ea typeface="+mn-ea"/>
                <a:cs typeface="Poppins" pitchFamily="2" charset="77"/>
              </a:rPr>
              <a:t>of FCC programs reported increasing compensation for themselves or their assistant since July 2021</a:t>
            </a:r>
          </a:p>
        </p:txBody>
      </p:sp>
      <p:sp>
        <p:nvSpPr>
          <p:cNvPr id="15" name="TextBox 14">
            <a:extLst>
              <a:ext uri="{FF2B5EF4-FFF2-40B4-BE49-F238E27FC236}">
                <a16:creationId xmlns:a16="http://schemas.microsoft.com/office/drawing/2014/main" id="{07252D9C-D751-4B1A-BAB6-3CC2468DC5BB}"/>
              </a:ext>
            </a:extLst>
          </p:cNvPr>
          <p:cNvSpPr txBox="1"/>
          <p:nvPr/>
        </p:nvSpPr>
        <p:spPr>
          <a:xfrm>
            <a:off x="3136432" y="2621373"/>
            <a:ext cx="770339" cy="415498"/>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109" normalizeH="0" baseline="0" noProof="0">
                <a:ln>
                  <a:noFill/>
                </a:ln>
                <a:solidFill>
                  <a:srgbClr val="FFFFFF"/>
                </a:solidFill>
                <a:effectLst/>
                <a:uLnTx/>
                <a:uFillTx/>
                <a:latin typeface="Poppins" pitchFamily="2" charset="77"/>
                <a:ea typeface="+mn-ea"/>
                <a:cs typeface="Poppins" pitchFamily="2" charset="77"/>
              </a:rPr>
              <a:t>40%</a:t>
            </a:r>
          </a:p>
        </p:txBody>
      </p:sp>
      <p:graphicFrame>
        <p:nvGraphicFramePr>
          <p:cNvPr id="16" name="Chart 15">
            <a:extLst>
              <a:ext uri="{FF2B5EF4-FFF2-40B4-BE49-F238E27FC236}">
                <a16:creationId xmlns:a16="http://schemas.microsoft.com/office/drawing/2014/main" id="{A0125482-59CD-43D6-911D-56213371D3FA}"/>
              </a:ext>
            </a:extLst>
          </p:cNvPr>
          <p:cNvGraphicFramePr/>
          <p:nvPr/>
        </p:nvGraphicFramePr>
        <p:xfrm>
          <a:off x="2619590" y="3179569"/>
          <a:ext cx="1766302" cy="1766302"/>
        </p:xfrm>
        <a:graphic>
          <a:graphicData uri="http://schemas.openxmlformats.org/drawingml/2006/chart">
            <c:chart xmlns:c="http://schemas.openxmlformats.org/drawingml/2006/chart" xmlns:r="http://schemas.openxmlformats.org/officeDocument/2006/relationships" r:id="rId4"/>
          </a:graphicData>
        </a:graphic>
      </p:graphicFrame>
      <p:sp>
        <p:nvSpPr>
          <p:cNvPr id="17" name="Freeform 219">
            <a:extLst>
              <a:ext uri="{FF2B5EF4-FFF2-40B4-BE49-F238E27FC236}">
                <a16:creationId xmlns:a16="http://schemas.microsoft.com/office/drawing/2014/main" id="{B8810F17-9293-4F24-833B-A09935127B20}"/>
              </a:ext>
            </a:extLst>
          </p:cNvPr>
          <p:cNvSpPr>
            <a:spLocks noChangeArrowheads="1"/>
          </p:cNvSpPr>
          <p:nvPr/>
        </p:nvSpPr>
        <p:spPr bwMode="auto">
          <a:xfrm>
            <a:off x="2643371" y="3208497"/>
            <a:ext cx="1707512" cy="1707512"/>
          </a:xfrm>
          <a:custGeom>
            <a:avLst/>
            <a:gdLst>
              <a:gd name="T0" fmla="*/ 3026 w 3027"/>
              <a:gd name="T1" fmla="*/ 1512 h 3026"/>
              <a:gd name="T2" fmla="*/ 3026 w 3027"/>
              <a:gd name="T3" fmla="*/ 1512 h 3026"/>
              <a:gd name="T4" fmla="*/ 1513 w 3027"/>
              <a:gd name="T5" fmla="*/ 3025 h 3026"/>
              <a:gd name="T6" fmla="*/ 1513 w 3027"/>
              <a:gd name="T7" fmla="*/ 3025 h 3026"/>
              <a:gd name="T8" fmla="*/ 0 w 3027"/>
              <a:gd name="T9" fmla="*/ 1512 h 3026"/>
              <a:gd name="T10" fmla="*/ 0 w 3027"/>
              <a:gd name="T11" fmla="*/ 1512 h 3026"/>
              <a:gd name="T12" fmla="*/ 1513 w 3027"/>
              <a:gd name="T13" fmla="*/ 0 h 3026"/>
              <a:gd name="T14" fmla="*/ 1513 w 3027"/>
              <a:gd name="T15" fmla="*/ 0 h 3026"/>
              <a:gd name="T16" fmla="*/ 3026 w 3027"/>
              <a:gd name="T17" fmla="*/ 1512 h 3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27" h="3026">
                <a:moveTo>
                  <a:pt x="3026" y="1512"/>
                </a:moveTo>
                <a:lnTo>
                  <a:pt x="3026" y="1512"/>
                </a:lnTo>
                <a:cubicBezTo>
                  <a:pt x="3026" y="2348"/>
                  <a:pt x="2349" y="3025"/>
                  <a:pt x="1513" y="3025"/>
                </a:cubicBezTo>
                <a:lnTo>
                  <a:pt x="1513" y="3025"/>
                </a:lnTo>
                <a:cubicBezTo>
                  <a:pt x="677" y="3025"/>
                  <a:pt x="0" y="2348"/>
                  <a:pt x="0" y="1512"/>
                </a:cubicBezTo>
                <a:lnTo>
                  <a:pt x="0" y="1512"/>
                </a:lnTo>
                <a:cubicBezTo>
                  <a:pt x="0" y="677"/>
                  <a:pt x="677" y="0"/>
                  <a:pt x="1513" y="0"/>
                </a:cubicBezTo>
                <a:lnTo>
                  <a:pt x="1513" y="0"/>
                </a:lnTo>
                <a:cubicBezTo>
                  <a:pt x="2349" y="0"/>
                  <a:pt x="3026" y="677"/>
                  <a:pt x="3026" y="1512"/>
                </a:cubicBezTo>
              </a:path>
            </a:pathLst>
          </a:custGeom>
          <a:noFill/>
          <a:ln w="12700" cap="flat">
            <a:solidFill>
              <a:schemeClr val="accent1">
                <a:lumMod val="60000"/>
                <a:lumOff val="4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000000"/>
              </a:solidFill>
              <a:effectLst/>
              <a:uLnTx/>
              <a:uFillTx/>
              <a:latin typeface="Poppins" pitchFamily="2" charset="77"/>
              <a:ea typeface="+mn-ea"/>
              <a:cs typeface="+mn-cs"/>
            </a:endParaRPr>
          </a:p>
        </p:txBody>
      </p:sp>
      <p:sp>
        <p:nvSpPr>
          <p:cNvPr id="19" name="Freeform 140">
            <a:extLst>
              <a:ext uri="{FF2B5EF4-FFF2-40B4-BE49-F238E27FC236}">
                <a16:creationId xmlns:a16="http://schemas.microsoft.com/office/drawing/2014/main" id="{7DFB12AA-2C3E-4C98-A0EC-A2FD0714F141}"/>
              </a:ext>
            </a:extLst>
          </p:cNvPr>
          <p:cNvSpPr>
            <a:spLocks noChangeArrowheads="1"/>
          </p:cNvSpPr>
          <p:nvPr/>
        </p:nvSpPr>
        <p:spPr bwMode="auto">
          <a:xfrm>
            <a:off x="781034" y="2652914"/>
            <a:ext cx="1022066" cy="527189"/>
          </a:xfrm>
          <a:custGeom>
            <a:avLst/>
            <a:gdLst>
              <a:gd name="T0" fmla="*/ 2157 w 2650"/>
              <a:gd name="T1" fmla="*/ 0 h 1366"/>
              <a:gd name="T2" fmla="*/ 491 w 2650"/>
              <a:gd name="T3" fmla="*/ 0 h 1366"/>
              <a:gd name="T4" fmla="*/ 491 w 2650"/>
              <a:gd name="T5" fmla="*/ 0 h 1366"/>
              <a:gd name="T6" fmla="*/ 0 w 2650"/>
              <a:gd name="T7" fmla="*/ 491 h 1366"/>
              <a:gd name="T8" fmla="*/ 0 w 2650"/>
              <a:gd name="T9" fmla="*/ 491 h 1366"/>
              <a:gd name="T10" fmla="*/ 0 w 2650"/>
              <a:gd name="T11" fmla="*/ 491 h 1366"/>
              <a:gd name="T12" fmla="*/ 491 w 2650"/>
              <a:gd name="T13" fmla="*/ 982 h 1366"/>
              <a:gd name="T14" fmla="*/ 1103 w 2650"/>
              <a:gd name="T15" fmla="*/ 982 h 1366"/>
              <a:gd name="T16" fmla="*/ 1324 w 2650"/>
              <a:gd name="T17" fmla="*/ 1365 h 1366"/>
              <a:gd name="T18" fmla="*/ 1545 w 2650"/>
              <a:gd name="T19" fmla="*/ 982 h 1366"/>
              <a:gd name="T20" fmla="*/ 2157 w 2650"/>
              <a:gd name="T21" fmla="*/ 982 h 1366"/>
              <a:gd name="T22" fmla="*/ 2157 w 2650"/>
              <a:gd name="T23" fmla="*/ 982 h 1366"/>
              <a:gd name="T24" fmla="*/ 2649 w 2650"/>
              <a:gd name="T25" fmla="*/ 491 h 1366"/>
              <a:gd name="T26" fmla="*/ 2649 w 2650"/>
              <a:gd name="T27" fmla="*/ 491 h 1366"/>
              <a:gd name="T28" fmla="*/ 2649 w 2650"/>
              <a:gd name="T29" fmla="*/ 491 h 1366"/>
              <a:gd name="T30" fmla="*/ 2157 w 2650"/>
              <a:gd name="T31" fmla="*/ 0 h 1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50" h="1366">
                <a:moveTo>
                  <a:pt x="2157" y="0"/>
                </a:moveTo>
                <a:lnTo>
                  <a:pt x="491" y="0"/>
                </a:lnTo>
                <a:lnTo>
                  <a:pt x="491" y="0"/>
                </a:lnTo>
                <a:cubicBezTo>
                  <a:pt x="221" y="0"/>
                  <a:pt x="0" y="221"/>
                  <a:pt x="0" y="491"/>
                </a:cubicBezTo>
                <a:lnTo>
                  <a:pt x="0" y="491"/>
                </a:lnTo>
                <a:lnTo>
                  <a:pt x="0" y="491"/>
                </a:lnTo>
                <a:cubicBezTo>
                  <a:pt x="0" y="762"/>
                  <a:pt x="221" y="982"/>
                  <a:pt x="491" y="982"/>
                </a:cubicBezTo>
                <a:lnTo>
                  <a:pt x="1103" y="982"/>
                </a:lnTo>
                <a:lnTo>
                  <a:pt x="1324" y="1365"/>
                </a:lnTo>
                <a:lnTo>
                  <a:pt x="1545" y="982"/>
                </a:lnTo>
                <a:lnTo>
                  <a:pt x="2157" y="982"/>
                </a:lnTo>
                <a:lnTo>
                  <a:pt x="2157" y="982"/>
                </a:lnTo>
                <a:cubicBezTo>
                  <a:pt x="2427" y="982"/>
                  <a:pt x="2649" y="762"/>
                  <a:pt x="2649" y="491"/>
                </a:cubicBezTo>
                <a:lnTo>
                  <a:pt x="2649" y="491"/>
                </a:lnTo>
                <a:lnTo>
                  <a:pt x="2649" y="491"/>
                </a:lnTo>
                <a:cubicBezTo>
                  <a:pt x="2649" y="221"/>
                  <a:pt x="2427" y="0"/>
                  <a:pt x="2157" y="0"/>
                </a:cubicBezTo>
              </a:path>
            </a:pathLst>
          </a:custGeom>
          <a:solidFill>
            <a:srgbClr val="1E1EE8"/>
          </a:solidFill>
          <a:ln>
            <a:noFill/>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000000"/>
              </a:solidFill>
              <a:effectLst/>
              <a:uLnTx/>
              <a:uFillTx/>
              <a:latin typeface="Poppins" pitchFamily="2" charset="77"/>
              <a:ea typeface="+mn-ea"/>
              <a:cs typeface="+mn-cs"/>
            </a:endParaRPr>
          </a:p>
        </p:txBody>
      </p:sp>
      <p:graphicFrame>
        <p:nvGraphicFramePr>
          <p:cNvPr id="20" name="Chart 19">
            <a:extLst>
              <a:ext uri="{FF2B5EF4-FFF2-40B4-BE49-F238E27FC236}">
                <a16:creationId xmlns:a16="http://schemas.microsoft.com/office/drawing/2014/main" id="{BBF94C41-F464-48D1-9C24-A39E501615AA}"/>
              </a:ext>
            </a:extLst>
          </p:cNvPr>
          <p:cNvGraphicFramePr/>
          <p:nvPr/>
        </p:nvGraphicFramePr>
        <p:xfrm>
          <a:off x="204830" y="2725331"/>
          <a:ext cx="1461739" cy="1461739"/>
        </p:xfrm>
        <a:graphic>
          <a:graphicData uri="http://schemas.openxmlformats.org/drawingml/2006/chart">
            <c:chart xmlns:c="http://schemas.openxmlformats.org/drawingml/2006/chart" xmlns:r="http://schemas.openxmlformats.org/officeDocument/2006/relationships" r:id="rId5"/>
          </a:graphicData>
        </a:graphic>
      </p:graphicFrame>
      <p:sp>
        <p:nvSpPr>
          <p:cNvPr id="21" name="TextBox 20">
            <a:extLst>
              <a:ext uri="{FF2B5EF4-FFF2-40B4-BE49-F238E27FC236}">
                <a16:creationId xmlns:a16="http://schemas.microsoft.com/office/drawing/2014/main" id="{D3D0873E-62C1-4A2E-A561-8B4BE1491643}"/>
              </a:ext>
            </a:extLst>
          </p:cNvPr>
          <p:cNvSpPr txBox="1"/>
          <p:nvPr/>
        </p:nvSpPr>
        <p:spPr>
          <a:xfrm>
            <a:off x="408916" y="5006684"/>
            <a:ext cx="1766302" cy="830997"/>
          </a:xfrm>
          <a:prstGeom prst="rect">
            <a:avLst/>
          </a:prstGeom>
          <a:noFill/>
        </p:spPr>
        <p:txBody>
          <a:bodyPr wrap="square" lIns="91440" tIns="45720" rIns="91440" bIns="45720" rtlCol="0" anchor="b">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11" normalizeH="0" baseline="0" noProof="0">
                <a:ln>
                  <a:noFill/>
                </a:ln>
                <a:solidFill>
                  <a:srgbClr val="1E1EE8"/>
                </a:solidFill>
                <a:effectLst/>
                <a:uLnTx/>
                <a:uFillTx/>
                <a:latin typeface="Poppins"/>
                <a:ea typeface="+mn-ea"/>
                <a:cs typeface="Poppins"/>
              </a:rPr>
              <a:t>of GSA programs reported raising salaries since July 2021</a:t>
            </a:r>
          </a:p>
        </p:txBody>
      </p:sp>
      <p:sp>
        <p:nvSpPr>
          <p:cNvPr id="22" name="TextBox 21">
            <a:extLst>
              <a:ext uri="{FF2B5EF4-FFF2-40B4-BE49-F238E27FC236}">
                <a16:creationId xmlns:a16="http://schemas.microsoft.com/office/drawing/2014/main" id="{F8B2C5FB-B69D-4B68-B13F-F70B74282B3B}"/>
              </a:ext>
            </a:extLst>
          </p:cNvPr>
          <p:cNvSpPr txBox="1"/>
          <p:nvPr/>
        </p:nvSpPr>
        <p:spPr>
          <a:xfrm>
            <a:off x="935612" y="2633320"/>
            <a:ext cx="770339" cy="415498"/>
          </a:xfrm>
          <a:prstGeom prst="rect">
            <a:avLst/>
          </a:prstGeom>
          <a:no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109" normalizeH="0" baseline="0" noProof="0">
                <a:ln>
                  <a:noFill/>
                </a:ln>
                <a:solidFill>
                  <a:srgbClr val="FFFFFF"/>
                </a:solidFill>
                <a:effectLst/>
                <a:uLnTx/>
                <a:uFillTx/>
                <a:latin typeface="Poppins" pitchFamily="2" charset="77"/>
                <a:ea typeface="+mn-ea"/>
                <a:cs typeface="Poppins" pitchFamily="2" charset="77"/>
              </a:rPr>
              <a:t>85%</a:t>
            </a:r>
          </a:p>
        </p:txBody>
      </p:sp>
      <p:graphicFrame>
        <p:nvGraphicFramePr>
          <p:cNvPr id="23" name="Chart 22">
            <a:extLst>
              <a:ext uri="{FF2B5EF4-FFF2-40B4-BE49-F238E27FC236}">
                <a16:creationId xmlns:a16="http://schemas.microsoft.com/office/drawing/2014/main" id="{CC0F6E70-0CA4-48ED-946E-7F8A34E2A2FB}"/>
              </a:ext>
            </a:extLst>
          </p:cNvPr>
          <p:cNvGraphicFramePr/>
          <p:nvPr/>
        </p:nvGraphicFramePr>
        <p:xfrm>
          <a:off x="418770" y="3191516"/>
          <a:ext cx="1766302" cy="1766302"/>
        </p:xfrm>
        <a:graphic>
          <a:graphicData uri="http://schemas.openxmlformats.org/drawingml/2006/chart">
            <c:chart xmlns:c="http://schemas.openxmlformats.org/drawingml/2006/chart" xmlns:r="http://schemas.openxmlformats.org/officeDocument/2006/relationships" r:id="rId6"/>
          </a:graphicData>
        </a:graphic>
      </p:graphicFrame>
      <p:sp>
        <p:nvSpPr>
          <p:cNvPr id="24" name="Freeform 219">
            <a:extLst>
              <a:ext uri="{FF2B5EF4-FFF2-40B4-BE49-F238E27FC236}">
                <a16:creationId xmlns:a16="http://schemas.microsoft.com/office/drawing/2014/main" id="{19A01E48-FA27-4E58-BBA7-85F38C4F49D6}"/>
              </a:ext>
            </a:extLst>
          </p:cNvPr>
          <p:cNvSpPr>
            <a:spLocks noChangeArrowheads="1"/>
          </p:cNvSpPr>
          <p:nvPr/>
        </p:nvSpPr>
        <p:spPr bwMode="auto">
          <a:xfrm>
            <a:off x="442551" y="3220444"/>
            <a:ext cx="1707512" cy="1707512"/>
          </a:xfrm>
          <a:custGeom>
            <a:avLst/>
            <a:gdLst>
              <a:gd name="T0" fmla="*/ 3026 w 3027"/>
              <a:gd name="T1" fmla="*/ 1512 h 3026"/>
              <a:gd name="T2" fmla="*/ 3026 w 3027"/>
              <a:gd name="T3" fmla="*/ 1512 h 3026"/>
              <a:gd name="T4" fmla="*/ 1513 w 3027"/>
              <a:gd name="T5" fmla="*/ 3025 h 3026"/>
              <a:gd name="T6" fmla="*/ 1513 w 3027"/>
              <a:gd name="T7" fmla="*/ 3025 h 3026"/>
              <a:gd name="T8" fmla="*/ 0 w 3027"/>
              <a:gd name="T9" fmla="*/ 1512 h 3026"/>
              <a:gd name="T10" fmla="*/ 0 w 3027"/>
              <a:gd name="T11" fmla="*/ 1512 h 3026"/>
              <a:gd name="T12" fmla="*/ 1513 w 3027"/>
              <a:gd name="T13" fmla="*/ 0 h 3026"/>
              <a:gd name="T14" fmla="*/ 1513 w 3027"/>
              <a:gd name="T15" fmla="*/ 0 h 3026"/>
              <a:gd name="T16" fmla="*/ 3026 w 3027"/>
              <a:gd name="T17" fmla="*/ 1512 h 3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27" h="3026">
                <a:moveTo>
                  <a:pt x="3026" y="1512"/>
                </a:moveTo>
                <a:lnTo>
                  <a:pt x="3026" y="1512"/>
                </a:lnTo>
                <a:cubicBezTo>
                  <a:pt x="3026" y="2348"/>
                  <a:pt x="2349" y="3025"/>
                  <a:pt x="1513" y="3025"/>
                </a:cubicBezTo>
                <a:lnTo>
                  <a:pt x="1513" y="3025"/>
                </a:lnTo>
                <a:cubicBezTo>
                  <a:pt x="677" y="3025"/>
                  <a:pt x="0" y="2348"/>
                  <a:pt x="0" y="1512"/>
                </a:cubicBezTo>
                <a:lnTo>
                  <a:pt x="0" y="1512"/>
                </a:lnTo>
                <a:cubicBezTo>
                  <a:pt x="0" y="677"/>
                  <a:pt x="677" y="0"/>
                  <a:pt x="1513" y="0"/>
                </a:cubicBezTo>
                <a:lnTo>
                  <a:pt x="1513" y="0"/>
                </a:lnTo>
                <a:cubicBezTo>
                  <a:pt x="2349" y="0"/>
                  <a:pt x="3026" y="677"/>
                  <a:pt x="3026" y="1512"/>
                </a:cubicBezTo>
              </a:path>
            </a:pathLst>
          </a:custGeom>
          <a:noFill/>
          <a:ln w="12700" cap="flat">
            <a:solidFill>
              <a:schemeClr val="accent1">
                <a:lumMod val="60000"/>
                <a:lumOff val="40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000000"/>
              </a:solidFill>
              <a:effectLst/>
              <a:uLnTx/>
              <a:uFillTx/>
              <a:latin typeface="Poppins" pitchFamily="2" charset="77"/>
              <a:ea typeface="+mn-ea"/>
              <a:cs typeface="+mn-cs"/>
            </a:endParaRPr>
          </a:p>
        </p:txBody>
      </p:sp>
      <p:sp>
        <p:nvSpPr>
          <p:cNvPr id="25" name="Title 3">
            <a:extLst>
              <a:ext uri="{FF2B5EF4-FFF2-40B4-BE49-F238E27FC236}">
                <a16:creationId xmlns:a16="http://schemas.microsoft.com/office/drawing/2014/main" id="{AE589849-8CA1-4B23-B1AC-9984FFB8A6D2}"/>
              </a:ext>
            </a:extLst>
          </p:cNvPr>
          <p:cNvSpPr txBox="1">
            <a:spLocks/>
          </p:cNvSpPr>
          <p:nvPr/>
        </p:nvSpPr>
        <p:spPr>
          <a:xfrm>
            <a:off x="414338" y="152400"/>
            <a:ext cx="7734300" cy="801688"/>
          </a:xfrm>
          <a:prstGeom prst="rect">
            <a:avLst/>
          </a:prstGeom>
        </p:spPr>
        <p:txBody>
          <a:bodyPr lIns="91440" tIns="45720" rIns="91440" bIns="45720" anchor="b"/>
          <a:lst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0" cap="none" spc="0" normalizeH="0" baseline="0" noProof="0">
                <a:ln>
                  <a:noFill/>
                </a:ln>
                <a:solidFill>
                  <a:srgbClr val="0033CC"/>
                </a:solidFill>
                <a:effectLst/>
                <a:uLnTx/>
                <a:uFillTx/>
                <a:latin typeface="Arial" panose="020B0604020202020204"/>
                <a:ea typeface="+mj-ea"/>
                <a:cs typeface="+mj-cs"/>
              </a:rPr>
              <a:t>More than half of programs reported raising salaries since July 2021 </a:t>
            </a:r>
            <a:endParaRPr kumimoji="0" lang="en-US" sz="2000" b="1" i="0" u="none" strike="noStrike" kern="0" cap="none" spc="0" normalizeH="0" baseline="0" noProof="0">
              <a:ln>
                <a:noFill/>
              </a:ln>
              <a:solidFill>
                <a:srgbClr val="0033CC"/>
              </a:solidFill>
              <a:effectLst/>
              <a:highlight>
                <a:srgbClr val="FFFF00"/>
              </a:highlight>
              <a:uLnTx/>
              <a:uFillTx/>
              <a:latin typeface="Arial" panose="020B0604020202020204"/>
              <a:ea typeface="+mj-ea"/>
              <a:cs typeface="+mj-cs"/>
            </a:endParaRPr>
          </a:p>
        </p:txBody>
      </p:sp>
      <p:sp>
        <p:nvSpPr>
          <p:cNvPr id="18" name="TextBox 17">
            <a:extLst>
              <a:ext uri="{FF2B5EF4-FFF2-40B4-BE49-F238E27FC236}">
                <a16:creationId xmlns:a16="http://schemas.microsoft.com/office/drawing/2014/main" id="{9226F224-1592-458C-850A-5C5AEF52CFAA}"/>
              </a:ext>
            </a:extLst>
          </p:cNvPr>
          <p:cNvSpPr txBox="1"/>
          <p:nvPr/>
        </p:nvSpPr>
        <p:spPr>
          <a:xfrm>
            <a:off x="204831" y="1010511"/>
            <a:ext cx="4232108" cy="1477328"/>
          </a:xfrm>
          <a:prstGeom prst="rect">
            <a:avLst/>
          </a:prstGeom>
          <a:noFill/>
        </p:spPr>
        <p:txBody>
          <a:bodyPr wrap="square" lIns="91440" tIns="45720" rIns="91440" bIns="4572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ea"/>
                <a:cs typeface="+mn-cs"/>
              </a:rPr>
              <a:t>51% </a:t>
            </a: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of programs reported raising salaries since July 2021, including investments made with grants funds and funds from other sources, including: </a:t>
            </a:r>
          </a:p>
        </p:txBody>
      </p:sp>
      <p:graphicFrame>
        <p:nvGraphicFramePr>
          <p:cNvPr id="27" name="Google Shape;542;g130297fac71_0_60">
            <a:extLst>
              <a:ext uri="{FF2B5EF4-FFF2-40B4-BE49-F238E27FC236}">
                <a16:creationId xmlns:a16="http://schemas.microsoft.com/office/drawing/2014/main" id="{00180B43-F0D4-412B-AB4F-58A0B894C9A0}"/>
              </a:ext>
            </a:extLst>
          </p:cNvPr>
          <p:cNvGraphicFramePr/>
          <p:nvPr/>
        </p:nvGraphicFramePr>
        <p:xfrm>
          <a:off x="4967290" y="1102585"/>
          <a:ext cx="3785265" cy="5491890"/>
        </p:xfrm>
        <a:graphic>
          <a:graphicData uri="http://schemas.openxmlformats.org/drawingml/2006/table">
            <a:tbl>
              <a:tblPr>
                <a:noFill/>
              </a:tblPr>
              <a:tblGrid>
                <a:gridCol w="1646574">
                  <a:extLst>
                    <a:ext uri="{9D8B030D-6E8A-4147-A177-3AD203B41FA5}">
                      <a16:colId xmlns:a16="http://schemas.microsoft.com/office/drawing/2014/main" val="20000"/>
                    </a:ext>
                  </a:extLst>
                </a:gridCol>
                <a:gridCol w="2138691">
                  <a:extLst>
                    <a:ext uri="{9D8B030D-6E8A-4147-A177-3AD203B41FA5}">
                      <a16:colId xmlns:a16="http://schemas.microsoft.com/office/drawing/2014/main" val="20001"/>
                    </a:ext>
                  </a:extLst>
                </a:gridCol>
              </a:tblGrid>
              <a:tr h="1129074">
                <a:tc>
                  <a:txBody>
                    <a:bodyPr/>
                    <a:lstStyle/>
                    <a:p>
                      <a:pPr marL="0" lvl="0" indent="0" algn="ctr" rtl="0">
                        <a:spcBef>
                          <a:spcPts val="0"/>
                        </a:spcBef>
                        <a:spcAft>
                          <a:spcPts val="0"/>
                        </a:spcAft>
                        <a:buNone/>
                      </a:pPr>
                      <a:r>
                        <a:rPr lang="en" sz="1300" b="1">
                          <a:solidFill>
                            <a:schemeClr val="lt1"/>
                          </a:solidFill>
                          <a:latin typeface="Calibri"/>
                          <a:ea typeface="Calibri"/>
                          <a:cs typeface="Calibri"/>
                          <a:sym typeface="Calibri"/>
                        </a:rPr>
                        <a:t>Position</a:t>
                      </a:r>
                      <a:endParaRPr sz="1300" b="1">
                        <a:solidFill>
                          <a:schemeClr val="lt1"/>
                        </a:solidFill>
                        <a:latin typeface="Calibri"/>
                        <a:ea typeface="Calibri"/>
                        <a:cs typeface="Calibri"/>
                        <a:sym typeface="Calibri"/>
                      </a:endParaRPr>
                    </a:p>
                  </a:txBody>
                  <a:tcPr marL="91425" marR="91425" marT="91425" marB="91425" anchor="ctr">
                    <a:solidFill>
                      <a:schemeClr val="bg1">
                        <a:lumMod val="50000"/>
                      </a:schemeClr>
                    </a:solidFill>
                  </a:tcPr>
                </a:tc>
                <a:tc>
                  <a:txBody>
                    <a:bodyPr/>
                    <a:lstStyle/>
                    <a:p>
                      <a:pPr marL="0" lvl="0" indent="0" algn="ctr" rtl="0">
                        <a:spcBef>
                          <a:spcPts val="0"/>
                        </a:spcBef>
                        <a:spcAft>
                          <a:spcPts val="0"/>
                        </a:spcAft>
                        <a:buNone/>
                      </a:pPr>
                      <a:r>
                        <a:rPr lang="en" sz="1300" b="1">
                          <a:solidFill>
                            <a:schemeClr val="lt1"/>
                          </a:solidFill>
                          <a:latin typeface="Calibri"/>
                          <a:ea typeface="Calibri"/>
                          <a:cs typeface="Calibri"/>
                          <a:sym typeface="Calibri"/>
                        </a:rPr>
                        <a:t>Number of</a:t>
                      </a:r>
                      <a:r>
                        <a:rPr lang="en" sz="1300" b="1">
                          <a:solidFill>
                            <a:schemeClr val="lt1"/>
                          </a:solidFill>
                          <a:latin typeface="Calibri"/>
                          <a:ea typeface="Calibri"/>
                          <a:cs typeface="Calibri"/>
                        </a:rPr>
                        <a:t> GSA</a:t>
                      </a:r>
                      <a:r>
                        <a:rPr lang="en" sz="1300" b="1">
                          <a:solidFill>
                            <a:schemeClr val="lt1"/>
                          </a:solidFill>
                          <a:latin typeface="Calibri"/>
                          <a:ea typeface="Calibri"/>
                          <a:cs typeface="Calibri"/>
                          <a:sym typeface="Calibri"/>
                        </a:rPr>
                        <a:t> educators who received a salary increase since July ‘21</a:t>
                      </a:r>
                      <a:endParaRPr sz="1300" b="1">
                        <a:solidFill>
                          <a:schemeClr val="lt1"/>
                        </a:solidFill>
                        <a:latin typeface="Calibri"/>
                        <a:ea typeface="Calibri"/>
                        <a:cs typeface="Calibri"/>
                        <a:sym typeface="Calibri"/>
                      </a:endParaRPr>
                    </a:p>
                  </a:txBody>
                  <a:tcPr marL="91425" marR="91425" marT="91425" marB="91425" anchor="ctr">
                    <a:solidFill>
                      <a:schemeClr val="bg1">
                        <a:lumMod val="50000"/>
                      </a:schemeClr>
                    </a:solidFill>
                  </a:tcPr>
                </a:tc>
                <a:extLst>
                  <a:ext uri="{0D108BD9-81ED-4DB2-BD59-A6C34878D82A}">
                    <a16:rowId xmlns:a16="http://schemas.microsoft.com/office/drawing/2014/main" val="10000"/>
                  </a:ext>
                </a:extLst>
              </a:tr>
              <a:tr h="557191">
                <a:tc>
                  <a:txBody>
                    <a:bodyPr/>
                    <a:lstStyle/>
                    <a:p>
                      <a:pPr marL="0" lvl="0" indent="0" algn="l" rtl="0">
                        <a:spcBef>
                          <a:spcPts val="0"/>
                        </a:spcBef>
                        <a:spcAft>
                          <a:spcPts val="0"/>
                        </a:spcAft>
                        <a:buNone/>
                      </a:pPr>
                      <a:r>
                        <a:rPr lang="en" sz="1300">
                          <a:latin typeface="Calibri"/>
                          <a:ea typeface="Calibri"/>
                          <a:cs typeface="Calibri"/>
                          <a:sym typeface="Calibri"/>
                        </a:rPr>
                        <a:t>Lead Educators</a:t>
                      </a:r>
                      <a:endParaRPr sz="1300">
                        <a:latin typeface="Calibri"/>
                        <a:ea typeface="Calibri"/>
                        <a:cs typeface="Calibri"/>
                        <a:sym typeface="Calibri"/>
                      </a:endParaRPr>
                    </a:p>
                  </a:txBody>
                  <a:tcPr marL="91425" marR="91425" marT="91425" marB="91425"/>
                </a:tc>
                <a:tc>
                  <a:txBody>
                    <a:bodyPr/>
                    <a:lstStyle/>
                    <a:p>
                      <a:pPr marL="0" lvl="0" indent="0" algn="ctr" rtl="0">
                        <a:lnSpc>
                          <a:spcPct val="115000"/>
                        </a:lnSpc>
                        <a:spcBef>
                          <a:spcPts val="0"/>
                        </a:spcBef>
                        <a:spcAft>
                          <a:spcPts val="0"/>
                        </a:spcAft>
                        <a:buNone/>
                      </a:pPr>
                      <a:r>
                        <a:rPr lang="en" sz="1300">
                          <a:latin typeface="Calibri"/>
                          <a:ea typeface="Calibri"/>
                          <a:cs typeface="Calibri"/>
                          <a:sym typeface="Calibri"/>
                        </a:rPr>
                        <a:t>10,329</a:t>
                      </a:r>
                      <a:endParaRPr sz="1300">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447787">
                <a:tc>
                  <a:txBody>
                    <a:bodyPr/>
                    <a:lstStyle/>
                    <a:p>
                      <a:pPr marL="0" lvl="0" indent="0" algn="l" rtl="0">
                        <a:spcBef>
                          <a:spcPts val="0"/>
                        </a:spcBef>
                        <a:spcAft>
                          <a:spcPts val="0"/>
                        </a:spcAft>
                        <a:buNone/>
                      </a:pPr>
                      <a:r>
                        <a:rPr lang="en" sz="1300">
                          <a:latin typeface="Calibri"/>
                          <a:ea typeface="Calibri"/>
                          <a:cs typeface="Calibri"/>
                          <a:sym typeface="Calibri"/>
                        </a:rPr>
                        <a:t>Assistants</a:t>
                      </a:r>
                      <a:endParaRPr sz="1300">
                        <a:latin typeface="Calibri"/>
                        <a:ea typeface="Calibri"/>
                        <a:cs typeface="Calibri"/>
                        <a:sym typeface="Calibri"/>
                      </a:endParaRPr>
                    </a:p>
                  </a:txBody>
                  <a:tcPr marL="91425" marR="91425" marT="91425" marB="91425"/>
                </a:tc>
                <a:tc>
                  <a:txBody>
                    <a:bodyPr/>
                    <a:lstStyle/>
                    <a:p>
                      <a:pPr marL="0" lvl="0" indent="0" algn="ctr" rtl="0">
                        <a:lnSpc>
                          <a:spcPct val="115000"/>
                        </a:lnSpc>
                        <a:spcBef>
                          <a:spcPts val="0"/>
                        </a:spcBef>
                        <a:spcAft>
                          <a:spcPts val="0"/>
                        </a:spcAft>
                        <a:buNone/>
                      </a:pPr>
                      <a:r>
                        <a:rPr lang="en" sz="1300">
                          <a:latin typeface="Calibri"/>
                          <a:ea typeface="Calibri"/>
                          <a:cs typeface="Calibri"/>
                          <a:sym typeface="Calibri"/>
                        </a:rPr>
                        <a:t>5,016</a:t>
                      </a:r>
                      <a:endParaRPr sz="1300">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557191">
                <a:tc>
                  <a:txBody>
                    <a:bodyPr/>
                    <a:lstStyle/>
                    <a:p>
                      <a:pPr marL="0" lvl="0" indent="0" algn="l" rtl="0">
                        <a:spcBef>
                          <a:spcPts val="0"/>
                        </a:spcBef>
                        <a:spcAft>
                          <a:spcPts val="0"/>
                        </a:spcAft>
                        <a:buNone/>
                      </a:pPr>
                      <a:r>
                        <a:rPr lang="en" sz="1300">
                          <a:latin typeface="Calibri"/>
                          <a:ea typeface="Calibri"/>
                          <a:cs typeface="Calibri"/>
                          <a:sym typeface="Calibri"/>
                        </a:rPr>
                        <a:t>Group Leaders</a:t>
                      </a:r>
                      <a:endParaRPr sz="1300">
                        <a:latin typeface="Calibri"/>
                        <a:ea typeface="Calibri"/>
                        <a:cs typeface="Calibri"/>
                        <a:sym typeface="Calibri"/>
                      </a:endParaRPr>
                    </a:p>
                  </a:txBody>
                  <a:tcPr marL="91425" marR="91425" marT="91425" marB="91425"/>
                </a:tc>
                <a:tc>
                  <a:txBody>
                    <a:bodyPr/>
                    <a:lstStyle/>
                    <a:p>
                      <a:pPr marL="0" lvl="0" indent="0" algn="ctr" rtl="0">
                        <a:lnSpc>
                          <a:spcPct val="115000"/>
                        </a:lnSpc>
                        <a:spcBef>
                          <a:spcPts val="0"/>
                        </a:spcBef>
                        <a:spcAft>
                          <a:spcPts val="0"/>
                        </a:spcAft>
                        <a:buNone/>
                      </a:pPr>
                      <a:r>
                        <a:rPr lang="en" sz="1300">
                          <a:latin typeface="Calibri"/>
                          <a:ea typeface="Calibri"/>
                          <a:cs typeface="Calibri"/>
                          <a:sym typeface="Calibri"/>
                        </a:rPr>
                        <a:t>2,205</a:t>
                      </a:r>
                      <a:endParaRPr sz="1300">
                        <a:latin typeface="Calibri"/>
                        <a:ea typeface="Calibri"/>
                        <a:cs typeface="Calibri"/>
                        <a:sym typeface="Calibri"/>
                      </a:endParaRPr>
                    </a:p>
                  </a:txBody>
                  <a:tcPr marL="91425" marR="91425" marT="91425" marB="91425"/>
                </a:tc>
                <a:extLst>
                  <a:ext uri="{0D108BD9-81ED-4DB2-BD59-A6C34878D82A}">
                    <a16:rowId xmlns:a16="http://schemas.microsoft.com/office/drawing/2014/main" val="10003"/>
                  </a:ext>
                </a:extLst>
              </a:tr>
              <a:tr h="557191">
                <a:tc>
                  <a:txBody>
                    <a:bodyPr/>
                    <a:lstStyle/>
                    <a:p>
                      <a:pPr marL="0" lvl="0" indent="0" algn="l" rtl="0">
                        <a:spcBef>
                          <a:spcPts val="0"/>
                        </a:spcBef>
                        <a:spcAft>
                          <a:spcPts val="0"/>
                        </a:spcAft>
                        <a:buNone/>
                      </a:pPr>
                      <a:r>
                        <a:rPr lang="en" sz="1300">
                          <a:latin typeface="Calibri"/>
                          <a:ea typeface="Calibri"/>
                          <a:cs typeface="Calibri"/>
                          <a:sym typeface="Calibri"/>
                        </a:rPr>
                        <a:t>Center Directors</a:t>
                      </a:r>
                      <a:endParaRPr sz="1300">
                        <a:latin typeface="Calibri"/>
                        <a:ea typeface="Calibri"/>
                        <a:cs typeface="Calibri"/>
                        <a:sym typeface="Calibri"/>
                      </a:endParaRPr>
                    </a:p>
                  </a:txBody>
                  <a:tcPr marL="91425" marR="91425" marT="91425" marB="91425"/>
                </a:tc>
                <a:tc>
                  <a:txBody>
                    <a:bodyPr/>
                    <a:lstStyle/>
                    <a:p>
                      <a:pPr marL="0" lvl="0" indent="0" algn="ctr" rtl="0">
                        <a:lnSpc>
                          <a:spcPct val="115000"/>
                        </a:lnSpc>
                        <a:spcBef>
                          <a:spcPts val="0"/>
                        </a:spcBef>
                        <a:spcAft>
                          <a:spcPts val="0"/>
                        </a:spcAft>
                        <a:buNone/>
                      </a:pPr>
                      <a:r>
                        <a:rPr lang="en" sz="1300">
                          <a:latin typeface="Calibri"/>
                          <a:ea typeface="Calibri"/>
                          <a:cs typeface="Calibri"/>
                          <a:sym typeface="Calibri"/>
                        </a:rPr>
                        <a:t>1,266</a:t>
                      </a:r>
                      <a:endParaRPr sz="1300">
                        <a:latin typeface="Calibri"/>
                        <a:ea typeface="Calibri"/>
                        <a:cs typeface="Calibri"/>
                        <a:sym typeface="Calibri"/>
                      </a:endParaRPr>
                    </a:p>
                  </a:txBody>
                  <a:tcPr marL="91425" marR="91425" marT="91425" marB="91425"/>
                </a:tc>
                <a:extLst>
                  <a:ext uri="{0D108BD9-81ED-4DB2-BD59-A6C34878D82A}">
                    <a16:rowId xmlns:a16="http://schemas.microsoft.com/office/drawing/2014/main" val="10004"/>
                  </a:ext>
                </a:extLst>
              </a:tr>
              <a:tr h="557191">
                <a:tc>
                  <a:txBody>
                    <a:bodyPr/>
                    <a:lstStyle/>
                    <a:p>
                      <a:pPr marL="0" lvl="0" indent="0" algn="l" rtl="0">
                        <a:spcBef>
                          <a:spcPts val="0"/>
                        </a:spcBef>
                        <a:spcAft>
                          <a:spcPts val="0"/>
                        </a:spcAft>
                        <a:buNone/>
                      </a:pPr>
                      <a:r>
                        <a:rPr lang="en" sz="1300">
                          <a:latin typeface="Calibri"/>
                          <a:ea typeface="Calibri"/>
                          <a:cs typeface="Calibri"/>
                          <a:sym typeface="Calibri"/>
                        </a:rPr>
                        <a:t>Program Admin</a:t>
                      </a:r>
                      <a:endParaRPr sz="1300">
                        <a:latin typeface="Calibri"/>
                        <a:ea typeface="Calibri"/>
                        <a:cs typeface="Calibri"/>
                        <a:sym typeface="Calibri"/>
                      </a:endParaRPr>
                    </a:p>
                  </a:txBody>
                  <a:tcPr marL="91425" marR="91425" marT="91425" marB="91425"/>
                </a:tc>
                <a:tc>
                  <a:txBody>
                    <a:bodyPr/>
                    <a:lstStyle/>
                    <a:p>
                      <a:pPr marL="0" lvl="0" indent="0" algn="ctr" rtl="0">
                        <a:lnSpc>
                          <a:spcPct val="115000"/>
                        </a:lnSpc>
                        <a:spcBef>
                          <a:spcPts val="0"/>
                        </a:spcBef>
                        <a:spcAft>
                          <a:spcPts val="0"/>
                        </a:spcAft>
                        <a:buNone/>
                      </a:pPr>
                      <a:r>
                        <a:rPr lang="en" sz="1300">
                          <a:latin typeface="Calibri"/>
                          <a:ea typeface="Calibri"/>
                          <a:cs typeface="Calibri"/>
                          <a:sym typeface="Calibri"/>
                        </a:rPr>
                        <a:t>711</a:t>
                      </a:r>
                      <a:endParaRPr sz="1300">
                        <a:latin typeface="Calibri"/>
                        <a:ea typeface="Calibri"/>
                        <a:cs typeface="Calibri"/>
                        <a:sym typeface="Calibri"/>
                      </a:endParaRPr>
                    </a:p>
                  </a:txBody>
                  <a:tcPr marL="91425" marR="91425" marT="91425" marB="91425"/>
                </a:tc>
                <a:extLst>
                  <a:ext uri="{0D108BD9-81ED-4DB2-BD59-A6C34878D82A}">
                    <a16:rowId xmlns:a16="http://schemas.microsoft.com/office/drawing/2014/main" val="10005"/>
                  </a:ext>
                </a:extLst>
              </a:tr>
              <a:tr h="557191">
                <a:tc>
                  <a:txBody>
                    <a:bodyPr/>
                    <a:lstStyle/>
                    <a:p>
                      <a:pPr marL="0" lvl="0" indent="0" algn="l" rtl="0">
                        <a:spcBef>
                          <a:spcPts val="0"/>
                        </a:spcBef>
                        <a:spcAft>
                          <a:spcPts val="0"/>
                        </a:spcAft>
                        <a:buNone/>
                      </a:pPr>
                      <a:r>
                        <a:rPr lang="en" sz="1300">
                          <a:latin typeface="Calibri"/>
                          <a:ea typeface="Calibri"/>
                          <a:cs typeface="Calibri"/>
                          <a:sym typeface="Calibri"/>
                        </a:rPr>
                        <a:t>Site Coordinators</a:t>
                      </a:r>
                      <a:endParaRPr sz="1300">
                        <a:latin typeface="Calibri"/>
                        <a:ea typeface="Calibri"/>
                        <a:cs typeface="Calibri"/>
                        <a:sym typeface="Calibri"/>
                      </a:endParaRPr>
                    </a:p>
                  </a:txBody>
                  <a:tcPr marL="91425" marR="91425" marT="91425" marB="91425"/>
                </a:tc>
                <a:tc>
                  <a:txBody>
                    <a:bodyPr/>
                    <a:lstStyle/>
                    <a:p>
                      <a:pPr marL="0" lvl="0" indent="0" algn="ctr" rtl="0">
                        <a:lnSpc>
                          <a:spcPct val="115000"/>
                        </a:lnSpc>
                        <a:spcBef>
                          <a:spcPts val="0"/>
                        </a:spcBef>
                        <a:spcAft>
                          <a:spcPts val="0"/>
                        </a:spcAft>
                        <a:buNone/>
                      </a:pPr>
                      <a:r>
                        <a:rPr lang="en" sz="1300">
                          <a:latin typeface="Calibri"/>
                          <a:ea typeface="Calibri"/>
                          <a:cs typeface="Calibri"/>
                          <a:sym typeface="Calibri"/>
                        </a:rPr>
                        <a:t>601</a:t>
                      </a:r>
                      <a:endParaRPr sz="1300">
                        <a:latin typeface="Calibri"/>
                        <a:ea typeface="Calibri"/>
                        <a:cs typeface="Calibri"/>
                        <a:sym typeface="Calibri"/>
                      </a:endParaRPr>
                    </a:p>
                  </a:txBody>
                  <a:tcPr marL="91425" marR="91425" marT="91425" marB="91425"/>
                </a:tc>
                <a:extLst>
                  <a:ext uri="{0D108BD9-81ED-4DB2-BD59-A6C34878D82A}">
                    <a16:rowId xmlns:a16="http://schemas.microsoft.com/office/drawing/2014/main" val="10006"/>
                  </a:ext>
                </a:extLst>
              </a:tr>
              <a:tr h="1129074">
                <a:tc>
                  <a:txBody>
                    <a:bodyPr/>
                    <a:lstStyle/>
                    <a:p>
                      <a:pPr marL="0" lvl="0" indent="0" algn="l" rtl="0">
                        <a:spcBef>
                          <a:spcPts val="0"/>
                        </a:spcBef>
                        <a:spcAft>
                          <a:spcPts val="0"/>
                        </a:spcAft>
                        <a:buNone/>
                      </a:pPr>
                      <a:r>
                        <a:rPr lang="en" sz="1300" b="1">
                          <a:latin typeface="Calibri"/>
                          <a:ea typeface="Calibri"/>
                          <a:cs typeface="Calibri"/>
                          <a:sym typeface="Calibri"/>
                        </a:rPr>
                        <a:t>Total Educators receiving a salary increase</a:t>
                      </a:r>
                      <a:endParaRPr sz="1000" b="1">
                        <a:latin typeface="Calibri"/>
                        <a:ea typeface="Calibri"/>
                        <a:cs typeface="Calibri"/>
                        <a:sym typeface="Calibri"/>
                      </a:endParaRPr>
                    </a:p>
                  </a:txBody>
                  <a:tcPr marL="91425" marR="91425" marT="91425" marB="91425"/>
                </a:tc>
                <a:tc>
                  <a:txBody>
                    <a:bodyPr/>
                    <a:lstStyle/>
                    <a:p>
                      <a:pPr marL="0" lvl="0" indent="0" algn="ctr" rtl="0">
                        <a:lnSpc>
                          <a:spcPct val="100000"/>
                        </a:lnSpc>
                        <a:spcBef>
                          <a:spcPts val="0"/>
                        </a:spcBef>
                        <a:spcAft>
                          <a:spcPts val="0"/>
                        </a:spcAft>
                        <a:buNone/>
                      </a:pPr>
                      <a:r>
                        <a:rPr lang="en" sz="1300" b="1">
                          <a:latin typeface="Calibri"/>
                          <a:ea typeface="Calibri"/>
                          <a:cs typeface="Calibri"/>
                          <a:sym typeface="Calibri"/>
                        </a:rPr>
                        <a:t>20,128</a:t>
                      </a:r>
                      <a:r>
                        <a:rPr lang="en" sz="1300" b="1">
                          <a:latin typeface="Calibri"/>
                          <a:ea typeface="Calibri"/>
                          <a:cs typeface="Calibri"/>
                        </a:rPr>
                        <a:t> </a:t>
                      </a:r>
                      <a:endParaRPr lang="en" sz="1300" b="1">
                        <a:latin typeface="Calibri"/>
                        <a:ea typeface="Calibri"/>
                        <a:cs typeface="Calibri"/>
                        <a:sym typeface="Calibri"/>
                      </a:endParaRPr>
                    </a:p>
                    <a:p>
                      <a:pPr marL="0" lvl="0" indent="0" algn="ctr" rtl="0">
                        <a:lnSpc>
                          <a:spcPct val="100000"/>
                        </a:lnSpc>
                        <a:spcBef>
                          <a:spcPts val="0"/>
                        </a:spcBef>
                        <a:spcAft>
                          <a:spcPts val="0"/>
                        </a:spcAft>
                        <a:buNone/>
                      </a:pPr>
                      <a:r>
                        <a:rPr lang="en" sz="1200">
                          <a:latin typeface="Calibri"/>
                          <a:ea typeface="Calibri"/>
                          <a:cs typeface="Calibri"/>
                          <a:sym typeface="Calibri"/>
                        </a:rPr>
                        <a:t>(</a:t>
                      </a:r>
                      <a:r>
                        <a:rPr lang="en" sz="1200" b="0">
                          <a:latin typeface="Calibri"/>
                          <a:ea typeface="Calibri"/>
                          <a:cs typeface="Calibri"/>
                          <a:sym typeface="Calibri"/>
                        </a:rPr>
                        <a:t>73% of the total </a:t>
                      </a:r>
                      <a:r>
                        <a:rPr lang="en" sz="1200" b="0">
                          <a:latin typeface="Calibri"/>
                          <a:ea typeface="Calibri"/>
                          <a:cs typeface="Calibri"/>
                        </a:rPr>
                        <a:t>GSA</a:t>
                      </a:r>
                      <a:r>
                        <a:rPr lang="en" sz="1200" b="0">
                          <a:latin typeface="Calibri"/>
                          <a:ea typeface="Calibri"/>
                          <a:cs typeface="Calibri"/>
                          <a:sym typeface="Calibri"/>
                        </a:rPr>
                        <a:t> educators reported in survey) </a:t>
                      </a:r>
                      <a:br>
                        <a:rPr lang="en" sz="1300" b="1">
                          <a:latin typeface="Calibri"/>
                          <a:ea typeface="Calibri"/>
                          <a:cs typeface="Calibri"/>
                          <a:sym typeface="Calibri"/>
                        </a:rPr>
                      </a:br>
                      <a:endParaRPr sz="1300" b="0">
                        <a:latin typeface="Calibri"/>
                        <a:ea typeface="Calibri"/>
                        <a:cs typeface="Calibri"/>
                        <a:sym typeface="Calibri"/>
                      </a:endParaRPr>
                    </a:p>
                  </a:txBody>
                  <a:tcPr marL="91425" marR="91425" marT="91425" marB="91425"/>
                </a:tc>
                <a:extLst>
                  <a:ext uri="{0D108BD9-81ED-4DB2-BD59-A6C34878D82A}">
                    <a16:rowId xmlns:a16="http://schemas.microsoft.com/office/drawing/2014/main" val="10007"/>
                  </a:ext>
                </a:extLst>
              </a:tr>
            </a:tbl>
          </a:graphicData>
        </a:graphic>
      </p:graphicFrame>
      <p:sp>
        <p:nvSpPr>
          <p:cNvPr id="2" name="Slide Number Placeholder 1">
            <a:extLst>
              <a:ext uri="{FF2B5EF4-FFF2-40B4-BE49-F238E27FC236}">
                <a16:creationId xmlns:a16="http://schemas.microsoft.com/office/drawing/2014/main" id="{736DE748-A673-4D8A-B176-482F7236C33F}"/>
              </a:ext>
            </a:extLst>
          </p:cNvPr>
          <p:cNvSpPr>
            <a:spLocks noGrp="1"/>
          </p:cNvSpPr>
          <p:nvPr>
            <p:ph type="sldNum" sz="quarter" idx="14"/>
          </p:nvPr>
        </p:nvSpPr>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19</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6" name="TextBox 25">
            <a:extLst>
              <a:ext uri="{FF2B5EF4-FFF2-40B4-BE49-F238E27FC236}">
                <a16:creationId xmlns:a16="http://schemas.microsoft.com/office/drawing/2014/main" id="{AD590CF7-F306-44A0-B3A3-1A4744884230}"/>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491513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CA3DCB-D49D-41B1-96AF-DEC19F859B15}"/>
              </a:ext>
            </a:extLst>
          </p:cNvPr>
          <p:cNvSpPr txBox="1"/>
          <p:nvPr/>
        </p:nvSpPr>
        <p:spPr>
          <a:xfrm>
            <a:off x="598261" y="1185347"/>
            <a:ext cx="8111629" cy="3947234"/>
          </a:xfrm>
          <a:prstGeom prst="rect">
            <a:avLst/>
          </a:prstGeom>
          <a:solidFill>
            <a:srgbClr val="EFF3FF"/>
          </a:solidFill>
          <a:ln w="19050">
            <a:solidFill>
              <a:schemeClr val="accent5">
                <a:lumMod val="25000"/>
              </a:schemeClr>
            </a:solidFill>
          </a:ln>
        </p:spPr>
        <p:txBody>
          <a:bodyPr wrap="square" lIns="68580" tIns="34290" rIns="68580" bIns="34290" rtlCol="0" anchor="t">
            <a:spAutoFit/>
          </a:bodyPr>
          <a:lstStyle/>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Board Retreat – Reflections and Takeaways</a:t>
            </a:r>
          </a:p>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Proposed Regulation Change: </a:t>
            </a:r>
            <a:r>
              <a:rPr lang="en-US" i="1">
                <a:solidFill>
                  <a:srgbClr val="000000"/>
                </a:solidFill>
                <a:latin typeface="Arial" panose="020B0604020202020204"/>
                <a:cs typeface="Calibri"/>
              </a:rPr>
              <a:t>Continuation of Subsidizes Child Care Services Pending Request for Review</a:t>
            </a:r>
            <a:r>
              <a:rPr lang="en-US">
                <a:solidFill>
                  <a:srgbClr val="000000"/>
                </a:solidFill>
                <a:latin typeface="Arial" panose="020B0604020202020204"/>
                <a:cs typeface="Calibri"/>
              </a:rPr>
              <a:t> – </a:t>
            </a:r>
            <a:r>
              <a:rPr lang="en-US" b="1">
                <a:solidFill>
                  <a:srgbClr val="000000"/>
                </a:solidFill>
                <a:latin typeface="Arial" panose="020B0604020202020204"/>
                <a:cs typeface="Calibri"/>
              </a:rPr>
              <a:t>VOTE</a:t>
            </a:r>
          </a:p>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2022 Market Rate Survey and Preliminary Cost Analysis: Presentation and Report</a:t>
            </a:r>
            <a:endParaRPr lang="en-US" b="1">
              <a:solidFill>
                <a:srgbClr val="000000"/>
              </a:solidFill>
              <a:latin typeface="Arial" panose="020B0604020202020204"/>
              <a:cs typeface="Calibri"/>
            </a:endParaRPr>
          </a:p>
          <a:p>
            <a:pPr marL="600060" lvl="1"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Dr. Theresa Hawley, Executive Director, Center for Early Learning Funding and Equity</a:t>
            </a:r>
          </a:p>
          <a:p>
            <a:pPr marL="600060" lvl="1" indent="-257168" defTabSz="685783">
              <a:buClr>
                <a:srgbClr val="0033CC"/>
              </a:buClr>
              <a:buFont typeface="Arial" panose="020B0604020202020204" pitchFamily="34" charset="0"/>
              <a:buChar char="•"/>
              <a:defRPr/>
            </a:pPr>
            <a:r>
              <a:rPr lang="en-US" err="1">
                <a:solidFill>
                  <a:srgbClr val="000000"/>
                </a:solidFill>
                <a:latin typeface="Arial" panose="020B0604020202020204"/>
                <a:cs typeface="Calibri"/>
              </a:rPr>
              <a:t>Sessy</a:t>
            </a:r>
            <a:r>
              <a:rPr lang="en-US">
                <a:solidFill>
                  <a:srgbClr val="000000"/>
                </a:solidFill>
                <a:latin typeface="Arial" panose="020B0604020202020204"/>
                <a:cs typeface="Calibri"/>
              </a:rPr>
              <a:t> Nyman, Senior Policy Advisor, Center for Early Learning Funding and Equity</a:t>
            </a:r>
          </a:p>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Commonwealth Cares for Children (C3) Program Updates and FY23 Planning </a:t>
            </a:r>
          </a:p>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Panel Discussion: Reflections from the Field </a:t>
            </a:r>
          </a:p>
          <a:p>
            <a:pPr defTabSz="685783">
              <a:buClr>
                <a:srgbClr val="0033CC"/>
              </a:buClr>
              <a:defRPr/>
            </a:pPr>
            <a:endParaRPr lang="en-US">
              <a:solidFill>
                <a:srgbClr val="000000"/>
              </a:solidFill>
              <a:latin typeface="Arial" panose="020B0604020202020204"/>
              <a:cs typeface="Calibri"/>
            </a:endParaRPr>
          </a:p>
          <a:p>
            <a:pPr marL="257168" indent="-257168"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Executive Session – Personnel Matters</a:t>
            </a:r>
          </a:p>
        </p:txBody>
      </p:sp>
      <p:sp>
        <p:nvSpPr>
          <p:cNvPr id="5" name="TextBox 4">
            <a:extLst>
              <a:ext uri="{FF2B5EF4-FFF2-40B4-BE49-F238E27FC236}">
                <a16:creationId xmlns:a16="http://schemas.microsoft.com/office/drawing/2014/main" id="{ABE71A40-E800-4579-8266-EDCF4EBC3AAF}"/>
              </a:ext>
            </a:extLst>
          </p:cNvPr>
          <p:cNvSpPr txBox="1"/>
          <p:nvPr/>
        </p:nvSpPr>
        <p:spPr>
          <a:xfrm>
            <a:off x="598262" y="539448"/>
            <a:ext cx="4353194" cy="37702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defTabSz="685783">
              <a:defRPr/>
            </a:pPr>
            <a:r>
              <a:rPr lang="en-US" sz="2000" b="1">
                <a:solidFill>
                  <a:srgbClr val="0000E5"/>
                </a:solidFill>
                <a:latin typeface="Arial" panose="020B0604020202020204"/>
              </a:rPr>
              <a:t>Agenda</a:t>
            </a:r>
            <a:endParaRPr lang="en-US" sz="1500" b="1">
              <a:solidFill>
                <a:srgbClr val="0000E5"/>
              </a:solidFill>
              <a:latin typeface="Arial" panose="020B0604020202020204"/>
            </a:endParaRPr>
          </a:p>
        </p:txBody>
      </p:sp>
      <p:sp>
        <p:nvSpPr>
          <p:cNvPr id="8" name="TextBox 7">
            <a:extLst>
              <a:ext uri="{FF2B5EF4-FFF2-40B4-BE49-F238E27FC236}">
                <a16:creationId xmlns:a16="http://schemas.microsoft.com/office/drawing/2014/main" id="{01B191F8-0C96-490D-A9E6-609D7829ABF4}"/>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6" name="Slide Number Placeholder 3">
            <a:extLst>
              <a:ext uri="{FF2B5EF4-FFF2-40B4-BE49-F238E27FC236}">
                <a16:creationId xmlns:a16="http://schemas.microsoft.com/office/drawing/2014/main" id="{47A07E70-EB30-4CFD-99A5-8C2E7BB4FA83}"/>
              </a:ext>
            </a:extLst>
          </p:cNvPr>
          <p:cNvSpPr txBox="1">
            <a:spLocks/>
          </p:cNvSpPr>
          <p:nvPr/>
        </p:nvSpPr>
        <p:spPr>
          <a:xfrm>
            <a:off x="7210427" y="6594487"/>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2</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1538697270"/>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94D8A6E-7F2C-4767-AAE0-B85A2D430924}"/>
              </a:ext>
            </a:extLst>
          </p:cNvPr>
          <p:cNvSpPr>
            <a:spLocks noGrp="1"/>
          </p:cNvSpPr>
          <p:nvPr>
            <p:ph type="title"/>
          </p:nvPr>
        </p:nvSpPr>
        <p:spPr>
          <a:xfrm>
            <a:off x="414337" y="152400"/>
            <a:ext cx="8358087" cy="782548"/>
          </a:xfrm>
        </p:spPr>
        <p:txBody>
          <a:bodyPr/>
          <a:lstStyle/>
          <a:p>
            <a:r>
              <a:rPr lang="en-US" sz="2000"/>
              <a:t>Educator wages have risen slightly over the past year,</a:t>
            </a:r>
            <a:br>
              <a:rPr lang="en-US" sz="2000"/>
            </a:br>
            <a:r>
              <a:rPr lang="en-US" sz="2000"/>
              <a:t>but remain low </a:t>
            </a:r>
          </a:p>
        </p:txBody>
      </p:sp>
      <p:sp>
        <p:nvSpPr>
          <p:cNvPr id="4" name="Slide Number Placeholder 3">
            <a:extLst>
              <a:ext uri="{FF2B5EF4-FFF2-40B4-BE49-F238E27FC236}">
                <a16:creationId xmlns:a16="http://schemas.microsoft.com/office/drawing/2014/main" id="{CC3CAFE1-4AF5-4AE4-ABDA-B699817060DF}"/>
              </a:ext>
            </a:extLst>
          </p:cNvPr>
          <p:cNvSpPr>
            <a:spLocks noGrp="1"/>
          </p:cNvSpPr>
          <p:nvPr>
            <p:ph type="sldNum" sz="quarter" idx="11"/>
          </p:nvPr>
        </p:nvSpPr>
        <p:spPr/>
        <p:txBody>
          <a:bodyPr/>
          <a:lstStyle/>
          <a:p>
            <a:pPr marL="38100" marR="0" lvl="0" indent="0" algn="r" defTabSz="457200" rtl="0" eaLnBrk="1" fontAlgn="auto" latinLnBrk="0" hangingPunct="1">
              <a:lnSpc>
                <a:spcPct val="100000"/>
              </a:lnSpc>
              <a:spcBef>
                <a:spcPts val="100"/>
              </a:spcBef>
              <a:spcAft>
                <a:spcPts val="0"/>
              </a:spcAft>
              <a:buClrTx/>
              <a:buSzTx/>
              <a:buFontTx/>
              <a:buNone/>
              <a:tabLst/>
              <a:defRPr/>
            </a:pPr>
            <a:fld id="{81D60167-4931-47E6-BA6A-407CBD079E47}" type="slidenum">
              <a:rPr kumimoji="0" lang="en-US" sz="800" b="0" i="0" u="none" strike="noStrike" kern="1200" cap="none" spc="-5" normalizeH="0" baseline="0" noProof="0" smtClean="0">
                <a:ln>
                  <a:noFill/>
                </a:ln>
                <a:solidFill>
                  <a:srgbClr val="000000"/>
                </a:solidFill>
                <a:effectLst/>
                <a:uLnTx/>
                <a:uFillTx/>
                <a:latin typeface="Verdana"/>
                <a:ea typeface="+mn-ea"/>
                <a:cs typeface="Arial"/>
              </a:rPr>
              <a:pPr marL="38100" marR="0" lvl="0" indent="0" algn="r" defTabSz="457200" rtl="0" eaLnBrk="1" fontAlgn="auto" latinLnBrk="0" hangingPunct="1">
                <a:lnSpc>
                  <a:spcPct val="100000"/>
                </a:lnSpc>
                <a:spcBef>
                  <a:spcPts val="100"/>
                </a:spcBef>
                <a:spcAft>
                  <a:spcPts val="0"/>
                </a:spcAft>
                <a:buClrTx/>
                <a:buSzTx/>
                <a:buFontTx/>
                <a:buNone/>
                <a:tabLst/>
                <a:defRPr/>
              </a:pPr>
              <a:t>20</a:t>
            </a:fld>
            <a:endParaRPr kumimoji="0" lang="en-US" sz="800" b="0" i="0" u="none" strike="noStrike" kern="1200" cap="none" spc="-5" normalizeH="0" baseline="0" noProof="0">
              <a:ln>
                <a:noFill/>
              </a:ln>
              <a:solidFill>
                <a:srgbClr val="000000"/>
              </a:solidFill>
              <a:effectLst/>
              <a:uLnTx/>
              <a:uFillTx/>
              <a:latin typeface="Verdana"/>
              <a:ea typeface="+mn-ea"/>
              <a:cs typeface="Arial"/>
            </a:endParaRPr>
          </a:p>
        </p:txBody>
      </p:sp>
      <p:graphicFrame>
        <p:nvGraphicFramePr>
          <p:cNvPr id="6" name="Chart 5">
            <a:extLst>
              <a:ext uri="{FF2B5EF4-FFF2-40B4-BE49-F238E27FC236}">
                <a16:creationId xmlns:a16="http://schemas.microsoft.com/office/drawing/2014/main" id="{263EBBCF-EB3A-4CF7-B406-AC08B3B605D7}"/>
              </a:ext>
            </a:extLst>
          </p:cNvPr>
          <p:cNvGraphicFramePr>
            <a:graphicFrameLocks/>
          </p:cNvGraphicFramePr>
          <p:nvPr/>
        </p:nvGraphicFramePr>
        <p:xfrm>
          <a:off x="498762" y="1080655"/>
          <a:ext cx="8358087" cy="469669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7F0882C-2C35-4965-BBD6-191E93232496}"/>
              </a:ext>
            </a:extLst>
          </p:cNvPr>
          <p:cNvSpPr txBox="1"/>
          <p:nvPr/>
        </p:nvSpPr>
        <p:spPr>
          <a:xfrm>
            <a:off x="1422401" y="5795621"/>
            <a:ext cx="159512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a:rPr>
              <a:t>FCC Assistant</a:t>
            </a:r>
          </a:p>
        </p:txBody>
      </p:sp>
      <p:sp>
        <p:nvSpPr>
          <p:cNvPr id="8" name="TextBox 7">
            <a:extLst>
              <a:ext uri="{FF2B5EF4-FFF2-40B4-BE49-F238E27FC236}">
                <a16:creationId xmlns:a16="http://schemas.microsoft.com/office/drawing/2014/main" id="{FAA5C923-7B1E-48F9-B672-F496E6B3DD49}"/>
              </a:ext>
            </a:extLst>
          </p:cNvPr>
          <p:cNvSpPr txBox="1"/>
          <p:nvPr/>
        </p:nvSpPr>
        <p:spPr>
          <a:xfrm>
            <a:off x="3131128" y="5806128"/>
            <a:ext cx="159512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a:rPr>
              <a:t>Center Assistant</a:t>
            </a:r>
          </a:p>
        </p:txBody>
      </p:sp>
      <p:sp>
        <p:nvSpPr>
          <p:cNvPr id="9" name="TextBox 8">
            <a:extLst>
              <a:ext uri="{FF2B5EF4-FFF2-40B4-BE49-F238E27FC236}">
                <a16:creationId xmlns:a16="http://schemas.microsoft.com/office/drawing/2014/main" id="{299FEEBD-26EB-4F73-AF73-4438D4C021A0}"/>
              </a:ext>
            </a:extLst>
          </p:cNvPr>
          <p:cNvSpPr txBox="1"/>
          <p:nvPr/>
        </p:nvSpPr>
        <p:spPr>
          <a:xfrm>
            <a:off x="4726248" y="5806128"/>
            <a:ext cx="159512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a:rPr>
              <a:t>Teacher</a:t>
            </a:r>
          </a:p>
        </p:txBody>
      </p:sp>
      <p:sp>
        <p:nvSpPr>
          <p:cNvPr id="10" name="TextBox 9">
            <a:extLst>
              <a:ext uri="{FF2B5EF4-FFF2-40B4-BE49-F238E27FC236}">
                <a16:creationId xmlns:a16="http://schemas.microsoft.com/office/drawing/2014/main" id="{9993C873-E55D-4BE1-ABF1-AEACCD01DF8D}"/>
              </a:ext>
            </a:extLst>
          </p:cNvPr>
          <p:cNvSpPr txBox="1"/>
          <p:nvPr/>
        </p:nvSpPr>
        <p:spPr>
          <a:xfrm>
            <a:off x="6412865" y="5790805"/>
            <a:ext cx="159512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a:rPr>
              <a:t>Director</a:t>
            </a:r>
          </a:p>
        </p:txBody>
      </p:sp>
      <p:sp>
        <p:nvSpPr>
          <p:cNvPr id="11" name="TextBox 10">
            <a:extLst>
              <a:ext uri="{FF2B5EF4-FFF2-40B4-BE49-F238E27FC236}">
                <a16:creationId xmlns:a16="http://schemas.microsoft.com/office/drawing/2014/main" id="{782A2FFA-D54C-4EBF-80FF-B3A555DDCFCB}"/>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3876523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BE5A19-2583-4D79-807F-40FA4699E6C4}"/>
              </a:ext>
            </a:extLst>
          </p:cNvPr>
          <p:cNvSpPr>
            <a:spLocks noGrp="1"/>
          </p:cNvSpPr>
          <p:nvPr>
            <p:ph idx="1"/>
          </p:nvPr>
        </p:nvSpPr>
        <p:spPr>
          <a:xfrm>
            <a:off x="457200" y="954088"/>
            <a:ext cx="8382000" cy="505985"/>
          </a:xfrm>
        </p:spPr>
        <p:txBody>
          <a:bodyPr/>
          <a:lstStyle/>
          <a:p>
            <a:pPr marL="0" indent="0">
              <a:buNone/>
            </a:pPr>
            <a:r>
              <a:rPr lang="en-US"/>
              <a:t>Program participation rates are strong</a:t>
            </a:r>
          </a:p>
          <a:p>
            <a:pPr marL="0" indent="0">
              <a:buNone/>
            </a:pPr>
            <a:endParaRPr lang="en-US" sz="1400" b="0" kern="1200">
              <a:solidFill>
                <a:srgbClr val="000000"/>
              </a:solidFill>
              <a:latin typeface="Calibri"/>
              <a:cs typeface="Calibri"/>
            </a:endParaRPr>
          </a:p>
          <a:p>
            <a:endParaRPr lang="en-US"/>
          </a:p>
          <a:p>
            <a:endParaRPr lang="en-US"/>
          </a:p>
          <a:p>
            <a:endParaRPr lang="en-US"/>
          </a:p>
          <a:p>
            <a:pPr marL="0" indent="0">
              <a:buNone/>
            </a:pPr>
            <a:endParaRPr lang="en-US"/>
          </a:p>
        </p:txBody>
      </p:sp>
      <p:sp>
        <p:nvSpPr>
          <p:cNvPr id="2" name="Title 1">
            <a:extLst>
              <a:ext uri="{FF2B5EF4-FFF2-40B4-BE49-F238E27FC236}">
                <a16:creationId xmlns:a16="http://schemas.microsoft.com/office/drawing/2014/main" id="{65789270-E1EC-430D-B5B5-F38B899DF842}"/>
              </a:ext>
            </a:extLst>
          </p:cNvPr>
          <p:cNvSpPr>
            <a:spLocks noGrp="1"/>
          </p:cNvSpPr>
          <p:nvPr>
            <p:ph type="title"/>
          </p:nvPr>
        </p:nvSpPr>
        <p:spPr/>
        <p:txBody>
          <a:bodyPr/>
          <a:lstStyle/>
          <a:p>
            <a:r>
              <a:rPr lang="en-US" sz="2000"/>
              <a:t>The grant has been effective at helping to support program stability</a:t>
            </a:r>
          </a:p>
        </p:txBody>
      </p:sp>
      <p:sp>
        <p:nvSpPr>
          <p:cNvPr id="4" name="Slide Number Placeholder 3">
            <a:extLst>
              <a:ext uri="{FF2B5EF4-FFF2-40B4-BE49-F238E27FC236}">
                <a16:creationId xmlns:a16="http://schemas.microsoft.com/office/drawing/2014/main" id="{817BD394-2F93-4B77-BEAC-F6E85573ABA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21</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6" name="Google Shape;291;g10b897de2f0_0_586">
            <a:extLst>
              <a:ext uri="{FF2B5EF4-FFF2-40B4-BE49-F238E27FC236}">
                <a16:creationId xmlns:a16="http://schemas.microsoft.com/office/drawing/2014/main" id="{C7C8EA95-E328-495C-9506-0236373C905E}"/>
              </a:ext>
            </a:extLst>
          </p:cNvPr>
          <p:cNvSpPr/>
          <p:nvPr/>
        </p:nvSpPr>
        <p:spPr>
          <a:xfrm>
            <a:off x="6679695" y="4242938"/>
            <a:ext cx="2150462" cy="1794378"/>
          </a:xfrm>
          <a:prstGeom prst="wedgeRectCallout">
            <a:avLst>
              <a:gd name="adj1" fmla="val -40367"/>
              <a:gd name="adj2" fmla="val -63192"/>
            </a:avLst>
          </a:prstGeom>
          <a:noFill/>
          <a:ln w="19050" cap="flat" cmpd="sng">
            <a:solidFill>
              <a:schemeClr val="bg1">
                <a:lumMod val="85000"/>
              </a:schemeClr>
            </a:solidFill>
            <a:prstDash val="solid"/>
            <a:round/>
            <a:headEnd type="none" w="sm" len="sm"/>
            <a:tailEnd type="none" w="sm" len="sm"/>
          </a:ln>
        </p:spPr>
        <p:txBody>
          <a:bodyPr spcFirstLastPara="1" wrap="square" lIns="91425" tIns="91425" rIns="91425" bIns="91425" anchor="ctr" anchorCtr="0">
            <a:noAutofit/>
          </a:bodyPr>
          <a:lstStyle/>
          <a:p>
            <a:pPr algn="ctr">
              <a:buClr>
                <a:srgbClr val="000000"/>
              </a:buClr>
              <a:buSzPts val="1300"/>
              <a:defRPr/>
            </a:pPr>
            <a:r>
              <a:rPr kumimoji="0" lang="en" sz="1300" b="0" i="0" u="none" strike="noStrike" kern="1200" cap="none" spc="0" normalizeH="0" baseline="0" noProof="0">
                <a:ln>
                  <a:noFill/>
                </a:ln>
                <a:solidFill>
                  <a:srgbClr val="000000"/>
                </a:solidFill>
                <a:effectLst/>
                <a:uLnTx/>
                <a:uFillTx/>
                <a:latin typeface="Calibri"/>
                <a:ea typeface="Calibri"/>
                <a:cs typeface="Calibri"/>
                <a:sym typeface="Calibri"/>
              </a:rPr>
              <a:t>Take up is highest among providers serving children with subsidies, as 98% of FCCs serving </a:t>
            </a:r>
            <a:r>
              <a:rPr lang="en" sz="1300">
                <a:solidFill>
                  <a:srgbClr val="000000"/>
                </a:solidFill>
                <a:latin typeface="Calibri"/>
                <a:ea typeface="Calibri"/>
                <a:cs typeface="Calibri"/>
                <a:sym typeface="Calibri"/>
              </a:rPr>
              <a:t>children </a:t>
            </a:r>
            <a:r>
              <a:rPr kumimoji="0" lang="en" sz="1300" b="0" i="0" u="none" strike="noStrike" kern="1200" cap="none" spc="0" normalizeH="0" baseline="0" noProof="0">
                <a:ln>
                  <a:noFill/>
                </a:ln>
                <a:solidFill>
                  <a:srgbClr val="000000"/>
                </a:solidFill>
                <a:effectLst/>
                <a:uLnTx/>
                <a:uFillTx/>
                <a:latin typeface="Calibri"/>
                <a:ea typeface="Calibri"/>
                <a:cs typeface="Calibri"/>
                <a:sym typeface="Calibri"/>
              </a:rPr>
              <a:t>with subsidies and 95% of GSA providers serving children with subsidies have applied for grant funds.</a:t>
            </a:r>
            <a:r>
              <a:rPr lang="en" sz="1300">
                <a:solidFill>
                  <a:srgbClr val="000000"/>
                </a:solidFill>
                <a:latin typeface="Calibri"/>
                <a:ea typeface="Calibri"/>
                <a:cs typeface="Calibri"/>
                <a:sym typeface="Calibri"/>
              </a:rPr>
              <a:t> </a:t>
            </a:r>
            <a:endParaRPr kumimoji="0" lang="en-US" sz="1300" b="0" i="0" u="none" strike="noStrike" kern="1200" cap="none" spc="0" normalizeH="0" baseline="0" noProof="0">
              <a:ln>
                <a:noFill/>
              </a:ln>
              <a:solidFill>
                <a:srgbClr val="000000"/>
              </a:solidFill>
              <a:effectLst/>
              <a:uLnTx/>
              <a:uFillTx/>
              <a:latin typeface="Calibri"/>
              <a:ea typeface="Calibri"/>
              <a:cs typeface="Calibri"/>
              <a:sym typeface="Calibri"/>
            </a:endParaRPr>
          </a:p>
        </p:txBody>
      </p:sp>
      <p:sp>
        <p:nvSpPr>
          <p:cNvPr id="7" name="Google Shape;292;g10b897de2f0_0_586">
            <a:extLst>
              <a:ext uri="{FF2B5EF4-FFF2-40B4-BE49-F238E27FC236}">
                <a16:creationId xmlns:a16="http://schemas.microsoft.com/office/drawing/2014/main" id="{89EA7C02-7883-4F06-AA62-9DFDF213CD89}"/>
              </a:ext>
            </a:extLst>
          </p:cNvPr>
          <p:cNvSpPr/>
          <p:nvPr/>
        </p:nvSpPr>
        <p:spPr>
          <a:xfrm>
            <a:off x="1060912" y="4289459"/>
            <a:ext cx="2041500" cy="1394700"/>
          </a:xfrm>
          <a:prstGeom prst="wedgeRectCallout">
            <a:avLst>
              <a:gd name="adj1" fmla="val 935"/>
              <a:gd name="adj2" fmla="val -69903"/>
            </a:avLst>
          </a:prstGeom>
          <a:noFill/>
          <a:ln w="19050" cap="flat" cmpd="sng">
            <a:solidFill>
              <a:schemeClr val="bg1">
                <a:lumMod val="85000"/>
              </a:schemeClr>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
                <a:srgbClr val="000000"/>
              </a:buClr>
              <a:buSzPts val="1300"/>
              <a:buFont typeface="Arial"/>
              <a:buNone/>
              <a:tabLst/>
              <a:defRPr/>
            </a:pPr>
            <a:endParaRPr kumimoji="0" sz="1300" b="0"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l" defTabSz="457200" rtl="0" eaLnBrk="1" fontAlgn="auto" latinLnBrk="0" hangingPunct="1">
              <a:lnSpc>
                <a:spcPct val="100000"/>
              </a:lnSpc>
              <a:spcBef>
                <a:spcPts val="0"/>
              </a:spcBef>
              <a:spcAft>
                <a:spcPts val="0"/>
              </a:spcAft>
              <a:buClr>
                <a:srgbClr val="000000"/>
              </a:buClr>
              <a:buSzPts val="1300"/>
              <a:buFont typeface="Arial"/>
              <a:buNone/>
              <a:tabLst/>
              <a:defRPr/>
            </a:pPr>
            <a:endParaRPr kumimoji="0" sz="1300" b="0"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l" defTabSz="457200" rtl="0" eaLnBrk="1" fontAlgn="auto" latinLnBrk="0" hangingPunct="1">
              <a:lnSpc>
                <a:spcPct val="100000"/>
              </a:lnSpc>
              <a:spcBef>
                <a:spcPts val="0"/>
              </a:spcBef>
              <a:spcAft>
                <a:spcPts val="0"/>
              </a:spcAft>
              <a:buClr>
                <a:srgbClr val="000000"/>
              </a:buClr>
              <a:buSzPts val="1300"/>
              <a:buFont typeface="Arial"/>
              <a:buNone/>
              <a:tabLst/>
              <a:defRPr/>
            </a:pPr>
            <a:r>
              <a:rPr kumimoji="0" lang="en" sz="1300" b="0" i="0" u="none" strike="noStrike" kern="1200" cap="none" spc="0" normalizeH="0" baseline="0" noProof="0">
                <a:ln>
                  <a:noFill/>
                </a:ln>
                <a:solidFill>
                  <a:srgbClr val="000000"/>
                </a:solidFill>
                <a:effectLst/>
                <a:uLnTx/>
                <a:uFillTx/>
                <a:latin typeface="Calibri"/>
                <a:ea typeface="Calibri"/>
                <a:cs typeface="Calibri"/>
                <a:sym typeface="Calibri"/>
              </a:rPr>
              <a:t>Overall, </a:t>
            </a:r>
            <a:r>
              <a:rPr kumimoji="0" lang="en-US" sz="1300" b="0" i="0" u="none" strike="noStrike" kern="1200" cap="none" spc="0" normalizeH="0" baseline="0" noProof="0">
                <a:ln>
                  <a:noFill/>
                </a:ln>
                <a:solidFill>
                  <a:srgbClr val="000000"/>
                </a:solidFill>
                <a:effectLst/>
                <a:uLnTx/>
                <a:uFillTx/>
                <a:latin typeface="Calibri"/>
                <a:ea typeface="Calibri"/>
                <a:cs typeface="Calibri"/>
                <a:sym typeface="Calibri"/>
              </a:rPr>
              <a:t>88% of FCCs and 88% of GSA providers have applied for C3 funding.</a:t>
            </a:r>
            <a:endParaRPr kumimoji="0" sz="1300" b="0"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l" defTabSz="457200" rtl="0" eaLnBrk="1" fontAlgn="auto" latinLnBrk="0" hangingPunct="1">
              <a:lnSpc>
                <a:spcPct val="100000"/>
              </a:lnSpc>
              <a:spcBef>
                <a:spcPts val="0"/>
              </a:spcBef>
              <a:spcAft>
                <a:spcPts val="0"/>
              </a:spcAft>
              <a:buClr>
                <a:srgbClr val="000000"/>
              </a:buClr>
              <a:buSzPts val="1300"/>
              <a:buFont typeface="Arial"/>
              <a:buNone/>
              <a:tabLst/>
              <a:defRPr/>
            </a:pPr>
            <a:endParaRPr kumimoji="0" sz="1300" b="0"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ctr" defTabSz="457200" rtl="0" eaLnBrk="1" fontAlgn="auto" latinLnBrk="0" hangingPunct="1">
              <a:lnSpc>
                <a:spcPct val="100000"/>
              </a:lnSpc>
              <a:spcBef>
                <a:spcPts val="0"/>
              </a:spcBef>
              <a:spcAft>
                <a:spcPts val="0"/>
              </a:spcAft>
              <a:buClr>
                <a:srgbClr val="000000"/>
              </a:buClr>
              <a:buSzPts val="1300"/>
              <a:buFont typeface="Arial"/>
              <a:buNone/>
              <a:tabLst/>
              <a:defRPr/>
            </a:pPr>
            <a:endParaRPr kumimoji="0" sz="1200" b="0" i="0" u="none" strike="noStrike" kern="1200" cap="none" spc="0" normalizeH="0" baseline="0" noProof="0">
              <a:ln>
                <a:noFill/>
              </a:ln>
              <a:solidFill>
                <a:srgbClr val="000000"/>
              </a:solidFill>
              <a:effectLst/>
              <a:highlight>
                <a:srgbClr val="FFFF00"/>
              </a:highlight>
              <a:uLnTx/>
              <a:uFillTx/>
              <a:latin typeface="Calibri"/>
              <a:ea typeface="Calibri"/>
              <a:cs typeface="Calibri"/>
              <a:sym typeface="Calibri"/>
            </a:endParaRPr>
          </a:p>
        </p:txBody>
      </p:sp>
      <p:sp>
        <p:nvSpPr>
          <p:cNvPr id="8" name="Google Shape;293;g10b897de2f0_0_586">
            <a:extLst>
              <a:ext uri="{FF2B5EF4-FFF2-40B4-BE49-F238E27FC236}">
                <a16:creationId xmlns:a16="http://schemas.microsoft.com/office/drawing/2014/main" id="{F702EE7C-CBD2-4BFB-9BEA-71146F3456BE}"/>
              </a:ext>
            </a:extLst>
          </p:cNvPr>
          <p:cNvSpPr/>
          <p:nvPr/>
        </p:nvSpPr>
        <p:spPr>
          <a:xfrm>
            <a:off x="1477238" y="1500347"/>
            <a:ext cx="5608500" cy="351300"/>
          </a:xfrm>
          <a:prstGeom prst="rect">
            <a:avLst/>
          </a:prstGeom>
          <a:noFill/>
          <a:ln>
            <a:noFill/>
          </a:ln>
        </p:spPr>
        <p:txBody>
          <a:bodyPr spcFirstLastPara="1" wrap="square" lIns="91425" tIns="91425" rIns="91425" bIns="91425" anchor="ctr" anchorCtr="0">
            <a:noAutofit/>
          </a:bodyPr>
          <a:lstStyle/>
          <a:p>
            <a:pPr marL="0" marR="0" lvl="0" indent="0" algn="ctr" defTabSz="457200" rtl="0" eaLnBrk="1" fontAlgn="auto" latinLnBrk="0" hangingPunct="1">
              <a:lnSpc>
                <a:spcPct val="100000"/>
              </a:lnSpc>
              <a:spcBef>
                <a:spcPts val="0"/>
              </a:spcBef>
              <a:spcAft>
                <a:spcPts val="0"/>
              </a:spcAft>
              <a:buClr>
                <a:srgbClr val="000000"/>
              </a:buClr>
              <a:buSzPts val="1400"/>
              <a:buFont typeface="Arial"/>
              <a:buNone/>
              <a:tabLst/>
              <a:defRPr/>
            </a:pPr>
            <a:r>
              <a:rPr kumimoji="0" lang="en-US" sz="1600" b="0" i="0" u="none" strike="noStrike" kern="1200" cap="none" spc="0" normalizeH="0" baseline="0" noProof="0">
                <a:ln>
                  <a:noFill/>
                </a:ln>
                <a:solidFill>
                  <a:srgbClr val="000000"/>
                </a:solidFill>
                <a:effectLst/>
                <a:uLnTx/>
                <a:uFillTx/>
                <a:latin typeface="Calibri"/>
                <a:ea typeface="Calibri"/>
                <a:cs typeface="Calibri"/>
                <a:sym typeface="Calibri"/>
              </a:rPr>
              <a:t>System Wide Application Take-up Rates as of August 24, 2022</a:t>
            </a:r>
          </a:p>
        </p:txBody>
      </p:sp>
      <p:sp>
        <p:nvSpPr>
          <p:cNvPr id="9" name="Google Shape;294;g10b897de2f0_0_586">
            <a:extLst>
              <a:ext uri="{FF2B5EF4-FFF2-40B4-BE49-F238E27FC236}">
                <a16:creationId xmlns:a16="http://schemas.microsoft.com/office/drawing/2014/main" id="{543DF735-6CF5-43EA-927C-E4848422A683}"/>
              </a:ext>
            </a:extLst>
          </p:cNvPr>
          <p:cNvSpPr/>
          <p:nvPr/>
        </p:nvSpPr>
        <p:spPr>
          <a:xfrm>
            <a:off x="3841765" y="4425442"/>
            <a:ext cx="2361000" cy="1611874"/>
          </a:xfrm>
          <a:prstGeom prst="wedgeRectCallout">
            <a:avLst>
              <a:gd name="adj1" fmla="val 28552"/>
              <a:gd name="adj2" fmla="val -77150"/>
            </a:avLst>
          </a:prstGeom>
          <a:noFill/>
          <a:ln w="19050" cap="flat" cmpd="sng">
            <a:solidFill>
              <a:schemeClr val="bg1">
                <a:lumMod val="85000"/>
              </a:schemeClr>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457200" rtl="0" eaLnBrk="1" fontAlgn="auto" latinLnBrk="0" hangingPunct="1">
              <a:lnSpc>
                <a:spcPct val="100000"/>
              </a:lnSpc>
              <a:spcBef>
                <a:spcPts val="0"/>
              </a:spcBef>
              <a:spcAft>
                <a:spcPts val="0"/>
              </a:spcAft>
              <a:buClr>
                <a:srgbClr val="000000"/>
              </a:buClr>
              <a:buSzPts val="1300"/>
              <a:buFont typeface="Arial"/>
              <a:buNone/>
              <a:tabLst/>
              <a:defRPr/>
            </a:pPr>
            <a:endParaRPr kumimoji="0" sz="1300" b="0"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l" defTabSz="457200" rtl="0" eaLnBrk="1" fontAlgn="auto" latinLnBrk="0" hangingPunct="1">
              <a:lnSpc>
                <a:spcPct val="100000"/>
              </a:lnSpc>
              <a:spcBef>
                <a:spcPts val="0"/>
              </a:spcBef>
              <a:spcAft>
                <a:spcPts val="0"/>
              </a:spcAft>
              <a:buClr>
                <a:srgbClr val="000000"/>
              </a:buClr>
              <a:buSzPts val="1300"/>
              <a:buFont typeface="Arial"/>
              <a:buNone/>
              <a:tabLst/>
              <a:defRPr/>
            </a:pPr>
            <a:r>
              <a:rPr kumimoji="0" lang="en-US" sz="1300" b="0" i="0" u="none" strike="noStrike" kern="1200" cap="none" spc="0" normalizeH="0" baseline="0" noProof="0">
                <a:ln>
                  <a:noFill/>
                </a:ln>
                <a:solidFill>
                  <a:srgbClr val="000000"/>
                </a:solidFill>
                <a:effectLst/>
                <a:uLnTx/>
                <a:uFillTx/>
                <a:latin typeface="Calibri"/>
                <a:ea typeface="Calibri"/>
                <a:cs typeface="Calibri"/>
                <a:sym typeface="Calibri"/>
              </a:rPr>
              <a:t>Take up rates are higher in more socially vulnerable communities, with 93% of FCCs and 91% of GSA providers in the highest SVI communities applying for C3 funds. </a:t>
            </a:r>
            <a:endParaRPr kumimoji="0" sz="1300" b="0"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ctr" defTabSz="457200" rtl="0" eaLnBrk="1" fontAlgn="auto" latinLnBrk="0" hangingPunct="1">
              <a:lnSpc>
                <a:spcPct val="100000"/>
              </a:lnSpc>
              <a:spcBef>
                <a:spcPts val="0"/>
              </a:spcBef>
              <a:spcAft>
                <a:spcPts val="0"/>
              </a:spcAft>
              <a:buClr>
                <a:srgbClr val="000000"/>
              </a:buClr>
              <a:buSzPts val="1300"/>
              <a:buFont typeface="Arial"/>
              <a:buNone/>
              <a:tabLst/>
              <a:defRPr/>
            </a:pPr>
            <a:endParaRPr kumimoji="0" sz="1200" b="0" i="0" u="none" strike="noStrike" kern="1200" cap="none" spc="0" normalizeH="0" baseline="0" noProof="0">
              <a:ln>
                <a:noFill/>
              </a:ln>
              <a:solidFill>
                <a:srgbClr val="000000"/>
              </a:solidFill>
              <a:effectLst/>
              <a:highlight>
                <a:srgbClr val="FFFF00"/>
              </a:highlight>
              <a:uLnTx/>
              <a:uFillTx/>
              <a:latin typeface="Calibri"/>
              <a:ea typeface="Calibri"/>
              <a:cs typeface="Calibri"/>
              <a:sym typeface="Calibri"/>
            </a:endParaRPr>
          </a:p>
        </p:txBody>
      </p:sp>
      <p:sp>
        <p:nvSpPr>
          <p:cNvPr id="10" name="Google Shape;287;g10b897de2f0_0_586">
            <a:extLst>
              <a:ext uri="{FF2B5EF4-FFF2-40B4-BE49-F238E27FC236}">
                <a16:creationId xmlns:a16="http://schemas.microsoft.com/office/drawing/2014/main" id="{33F48DB0-DB8E-4843-87FE-50640748566B}"/>
              </a:ext>
            </a:extLst>
          </p:cNvPr>
          <p:cNvSpPr txBox="1">
            <a:spLocks noGrp="1"/>
          </p:cNvSpPr>
          <p:nvPr/>
        </p:nvSpPr>
        <p:spPr>
          <a:xfrm>
            <a:off x="634716" y="6198379"/>
            <a:ext cx="7729800" cy="543900"/>
          </a:xfrm>
          <a:prstGeom prst="rect">
            <a:avLst/>
          </a:prstGeom>
          <a:noFill/>
          <a:ln w="9525" cap="flat" cmpd="sng">
            <a:solidFill>
              <a:schemeClr val="dk1"/>
            </a:solidFill>
            <a:prstDash val="dash"/>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457200" marR="0" lvl="0" indent="-228600" algn="l" rtl="0">
              <a:lnSpc>
                <a:spcPct val="100000"/>
              </a:lnSpc>
              <a:spcBef>
                <a:spcPts val="16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rgbClr val="000000"/>
              </a:buClr>
              <a:buSzPts val="2800"/>
              <a:buFont typeface="Arial"/>
              <a:buChar char="–"/>
              <a:defRPr sz="2800" b="0" i="0" u="none" strike="noStrike" cap="none">
                <a:solidFill>
                  <a:srgbClr val="000000"/>
                </a:solidFill>
                <a:latin typeface="Barlow"/>
                <a:ea typeface="Barlow"/>
                <a:cs typeface="Barlow"/>
                <a:sym typeface="Barlow"/>
              </a:defRPr>
            </a:lvl2pPr>
            <a:lvl3pPr marL="1371600" marR="0" lvl="2" indent="-381000" algn="l" rtl="0">
              <a:lnSpc>
                <a:spcPct val="100000"/>
              </a:lnSpc>
              <a:spcBef>
                <a:spcPts val="480"/>
              </a:spcBef>
              <a:spcAft>
                <a:spcPts val="0"/>
              </a:spcAft>
              <a:buClr>
                <a:srgbClr val="000000"/>
              </a:buClr>
              <a:buSzPts val="2400"/>
              <a:buFont typeface="Arial"/>
              <a:buChar char="•"/>
              <a:defRPr sz="2400" b="0" i="0" u="none" strike="noStrike" cap="none">
                <a:solidFill>
                  <a:srgbClr val="000000"/>
                </a:solidFill>
                <a:latin typeface="Barlow"/>
                <a:ea typeface="Barlow"/>
                <a:cs typeface="Barlow"/>
                <a:sym typeface="Barlow"/>
              </a:defRPr>
            </a:lvl3pPr>
            <a:lvl4pPr marL="1828800" marR="0" lvl="3" indent="-355600" algn="l" rtl="0">
              <a:lnSpc>
                <a:spcPct val="100000"/>
              </a:lnSpc>
              <a:spcBef>
                <a:spcPts val="400"/>
              </a:spcBef>
              <a:spcAft>
                <a:spcPts val="0"/>
              </a:spcAft>
              <a:buClr>
                <a:srgbClr val="000000"/>
              </a:buClr>
              <a:buSzPts val="2000"/>
              <a:buFont typeface="Arial"/>
              <a:buChar char="–"/>
              <a:defRPr sz="2000" b="0" i="0" u="none" strike="noStrike" cap="none">
                <a:solidFill>
                  <a:srgbClr val="000000"/>
                </a:solidFill>
                <a:latin typeface="Barlow"/>
                <a:ea typeface="Barlow"/>
                <a:cs typeface="Barlow"/>
                <a:sym typeface="Barlow"/>
              </a:defRPr>
            </a:lvl4pPr>
            <a:lvl5pPr marL="2286000" marR="0" lvl="4" indent="-355600" algn="l" rtl="0">
              <a:lnSpc>
                <a:spcPct val="100000"/>
              </a:lnSpc>
              <a:spcBef>
                <a:spcPts val="400"/>
              </a:spcBef>
              <a:spcAft>
                <a:spcPts val="0"/>
              </a:spcAft>
              <a:buClr>
                <a:srgbClr val="000000"/>
              </a:buClr>
              <a:buSzPts val="2000"/>
              <a:buFont typeface="Arial"/>
              <a:buChar char="»"/>
              <a:defRPr sz="2000" b="0" i="0" u="none" strike="noStrike" cap="none">
                <a:solidFill>
                  <a:srgbClr val="000000"/>
                </a:solidFill>
                <a:latin typeface="Barlow"/>
                <a:ea typeface="Barlow"/>
                <a:cs typeface="Barlow"/>
                <a:sym typeface="Barlow"/>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Barlow"/>
                <a:ea typeface="Barlow"/>
                <a:cs typeface="Barlow"/>
                <a:sym typeface="Barlow"/>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Barlow"/>
                <a:ea typeface="Barlow"/>
                <a:cs typeface="Barlow"/>
                <a:sym typeface="Barlow"/>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Barlow"/>
                <a:ea typeface="Barlow"/>
                <a:cs typeface="Barlow"/>
                <a:sym typeface="Barlow"/>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Barlow"/>
                <a:ea typeface="Barlow"/>
                <a:cs typeface="Barlow"/>
                <a:sym typeface="Barlow"/>
              </a:defRPr>
            </a:lvl9pPr>
          </a:lstStyle>
          <a:p>
            <a:pPr marL="0" lvl="0" indent="0" algn="l" rtl="0">
              <a:lnSpc>
                <a:spcPct val="100000"/>
              </a:lnSpc>
              <a:spcBef>
                <a:spcPts val="160"/>
              </a:spcBef>
              <a:spcAft>
                <a:spcPts val="0"/>
              </a:spcAft>
              <a:buSzPts val="800"/>
              <a:buNone/>
            </a:pPr>
            <a:r>
              <a:rPr lang="en" sz="900">
                <a:solidFill>
                  <a:srgbClr val="222222"/>
                </a:solidFill>
              </a:rPr>
              <a:t>Overall Take-up = total number of currently-eligible providers who have submitted at least one approved application (some providers have submitted for multiple months) out of all eligible providers. Majority BIPOC census tract take-up = total number of currently-eligible providers who have submitted at least one approved application (some providers have submitted for multiple months) located in Majority BIPOC census tracts, out of total eligible providers who are located in Majority BIPOC census tracts.</a:t>
            </a:r>
            <a:endParaRPr sz="900">
              <a:solidFill>
                <a:srgbClr val="222222"/>
              </a:solidFill>
            </a:endParaRPr>
          </a:p>
        </p:txBody>
      </p:sp>
      <p:graphicFrame>
        <p:nvGraphicFramePr>
          <p:cNvPr id="16" name="Google Shape;290;g10b897de2f0_0_586">
            <a:extLst>
              <a:ext uri="{FF2B5EF4-FFF2-40B4-BE49-F238E27FC236}">
                <a16:creationId xmlns:a16="http://schemas.microsoft.com/office/drawing/2014/main" id="{4E2FBD94-B829-4974-A96D-6F0E63B6B940}"/>
              </a:ext>
            </a:extLst>
          </p:cNvPr>
          <p:cNvGraphicFramePr/>
          <p:nvPr/>
        </p:nvGraphicFramePr>
        <p:xfrm>
          <a:off x="826075" y="1927926"/>
          <a:ext cx="7644250" cy="1981105"/>
        </p:xfrm>
        <a:graphic>
          <a:graphicData uri="http://schemas.openxmlformats.org/drawingml/2006/table">
            <a:tbl>
              <a:tblPr>
                <a:noFill/>
              </a:tblPr>
              <a:tblGrid>
                <a:gridCol w="966750">
                  <a:extLst>
                    <a:ext uri="{9D8B030D-6E8A-4147-A177-3AD203B41FA5}">
                      <a16:colId xmlns:a16="http://schemas.microsoft.com/office/drawing/2014/main" val="20000"/>
                    </a:ext>
                  </a:extLst>
                </a:gridCol>
                <a:gridCol w="982075">
                  <a:extLst>
                    <a:ext uri="{9D8B030D-6E8A-4147-A177-3AD203B41FA5}">
                      <a16:colId xmlns:a16="http://schemas.microsoft.com/office/drawing/2014/main" val="20001"/>
                    </a:ext>
                  </a:extLst>
                </a:gridCol>
                <a:gridCol w="972575">
                  <a:extLst>
                    <a:ext uri="{9D8B030D-6E8A-4147-A177-3AD203B41FA5}">
                      <a16:colId xmlns:a16="http://schemas.microsoft.com/office/drawing/2014/main" val="20002"/>
                    </a:ext>
                  </a:extLst>
                </a:gridCol>
                <a:gridCol w="854350">
                  <a:extLst>
                    <a:ext uri="{9D8B030D-6E8A-4147-A177-3AD203B41FA5}">
                      <a16:colId xmlns:a16="http://schemas.microsoft.com/office/drawing/2014/main" val="20003"/>
                    </a:ext>
                  </a:extLst>
                </a:gridCol>
                <a:gridCol w="779625">
                  <a:extLst>
                    <a:ext uri="{9D8B030D-6E8A-4147-A177-3AD203B41FA5}">
                      <a16:colId xmlns:a16="http://schemas.microsoft.com/office/drawing/2014/main" val="20004"/>
                    </a:ext>
                  </a:extLst>
                </a:gridCol>
                <a:gridCol w="932125">
                  <a:extLst>
                    <a:ext uri="{9D8B030D-6E8A-4147-A177-3AD203B41FA5}">
                      <a16:colId xmlns:a16="http://schemas.microsoft.com/office/drawing/2014/main" val="20005"/>
                    </a:ext>
                  </a:extLst>
                </a:gridCol>
                <a:gridCol w="1041875">
                  <a:extLst>
                    <a:ext uri="{9D8B030D-6E8A-4147-A177-3AD203B41FA5}">
                      <a16:colId xmlns:a16="http://schemas.microsoft.com/office/drawing/2014/main" val="20006"/>
                    </a:ext>
                  </a:extLst>
                </a:gridCol>
                <a:gridCol w="1114875">
                  <a:extLst>
                    <a:ext uri="{9D8B030D-6E8A-4147-A177-3AD203B41FA5}">
                      <a16:colId xmlns:a16="http://schemas.microsoft.com/office/drawing/2014/main" val="20007"/>
                    </a:ext>
                  </a:extLst>
                </a:gridCol>
              </a:tblGrid>
              <a:tr h="937950">
                <a:tc>
                  <a:txBody>
                    <a:bodyPr/>
                    <a:lstStyle/>
                    <a:p>
                      <a:pPr marL="0" marR="0" lvl="0" indent="0" algn="l" rtl="0">
                        <a:lnSpc>
                          <a:spcPct val="100000"/>
                        </a:lnSpc>
                        <a:spcBef>
                          <a:spcPts val="0"/>
                        </a:spcBef>
                        <a:spcAft>
                          <a:spcPts val="0"/>
                        </a:spcAft>
                        <a:buClr>
                          <a:srgbClr val="000000"/>
                        </a:buClr>
                        <a:buSzPts val="1300"/>
                        <a:buFont typeface="Arial"/>
                        <a:buNone/>
                      </a:pP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 sz="1300" b="1" u="none" strike="noStrike" cap="none">
                          <a:latin typeface="Calibri"/>
                          <a:ea typeface="Calibri"/>
                          <a:cs typeface="Calibri"/>
                          <a:sym typeface="Calibri"/>
                        </a:rPr>
                        <a:t>Overall Take-Up Rates</a:t>
                      </a:r>
                      <a:endParaRPr sz="1300" b="1"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 sz="1300" b="1" u="none" strike="noStrike" cap="none">
                          <a:latin typeface="Calibri"/>
                          <a:ea typeface="Calibri"/>
                          <a:cs typeface="Calibri"/>
                          <a:sym typeface="Calibri"/>
                        </a:rPr>
                        <a:t>Majority BIPOC Census Tract</a:t>
                      </a:r>
                      <a:endParaRPr sz="1300" b="1"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defTabSz="914400" rtl="0" eaLnBrk="1" latinLnBrk="0" hangingPunct="1">
                        <a:lnSpc>
                          <a:spcPct val="100000"/>
                        </a:lnSpc>
                        <a:spcBef>
                          <a:spcPts val="0"/>
                        </a:spcBef>
                        <a:spcAft>
                          <a:spcPts val="0"/>
                        </a:spcAft>
                        <a:buClr>
                          <a:srgbClr val="000000"/>
                        </a:buClr>
                        <a:buSzPts val="1300"/>
                        <a:buFont typeface="Arial"/>
                        <a:buNone/>
                      </a:pPr>
                      <a:r>
                        <a:rPr lang="en" sz="1300" b="1" u="none" strike="noStrike" kern="1200" cap="none">
                          <a:solidFill>
                            <a:schemeClr val="tx1"/>
                          </a:solidFill>
                          <a:latin typeface="Calibri"/>
                          <a:ea typeface="Calibri"/>
                          <a:cs typeface="Calibri"/>
                          <a:sym typeface="Calibri"/>
                        </a:rPr>
                        <a:t>Gateway Cities</a:t>
                      </a:r>
                      <a:endParaRPr sz="1300" b="1" u="none" strike="noStrike" kern="1200" cap="none">
                        <a:solidFill>
                          <a:schemeClr val="tx1"/>
                        </a:solidFill>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defTabSz="914400" rtl="0" eaLnBrk="1" latinLnBrk="0" hangingPunct="1">
                        <a:lnSpc>
                          <a:spcPct val="100000"/>
                        </a:lnSpc>
                        <a:spcBef>
                          <a:spcPts val="0"/>
                        </a:spcBef>
                        <a:spcAft>
                          <a:spcPts val="0"/>
                        </a:spcAft>
                        <a:buClr>
                          <a:srgbClr val="000000"/>
                        </a:buClr>
                        <a:buSzPts val="1300"/>
                        <a:buFont typeface="Arial"/>
                        <a:buNone/>
                      </a:pPr>
                      <a:r>
                        <a:rPr lang="en" sz="1300" b="1" u="none" strike="noStrike" kern="1200" cap="none">
                          <a:solidFill>
                            <a:schemeClr val="tx1"/>
                          </a:solidFill>
                          <a:latin typeface="Calibri"/>
                          <a:ea typeface="Calibri"/>
                          <a:cs typeface="Calibri"/>
                          <a:sym typeface="Calibri"/>
                        </a:rPr>
                        <a:t>Low SVI (0-.25) </a:t>
                      </a:r>
                      <a:endParaRPr sz="1300" b="1" u="none" strike="noStrike" kern="1200" cap="none">
                        <a:solidFill>
                          <a:schemeClr val="tx1"/>
                        </a:solidFill>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defTabSz="914400" rtl="0" eaLnBrk="1" latinLnBrk="0" hangingPunct="1">
                        <a:lnSpc>
                          <a:spcPct val="100000"/>
                        </a:lnSpc>
                        <a:spcBef>
                          <a:spcPts val="0"/>
                        </a:spcBef>
                        <a:spcAft>
                          <a:spcPts val="0"/>
                        </a:spcAft>
                        <a:buClr>
                          <a:srgbClr val="000000"/>
                        </a:buClr>
                        <a:buSzPts val="1300"/>
                        <a:buFont typeface="Arial"/>
                        <a:buNone/>
                      </a:pPr>
                      <a:r>
                        <a:rPr lang="en" sz="1300" b="1" u="none" strike="noStrike" kern="1200" cap="none">
                          <a:solidFill>
                            <a:schemeClr val="tx1"/>
                          </a:solidFill>
                          <a:latin typeface="Calibri"/>
                          <a:ea typeface="Calibri"/>
                          <a:cs typeface="Calibri"/>
                          <a:sym typeface="Calibri"/>
                        </a:rPr>
                        <a:t>Highest SVI (.75-1)</a:t>
                      </a:r>
                      <a:endParaRPr sz="1300" b="1" u="none" strike="noStrike" kern="1200" cap="none">
                        <a:solidFill>
                          <a:schemeClr val="tx1"/>
                        </a:solidFill>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defTabSz="914400" rtl="0" eaLnBrk="1" latinLnBrk="0" hangingPunct="1">
                        <a:lnSpc>
                          <a:spcPct val="100000"/>
                        </a:lnSpc>
                        <a:spcBef>
                          <a:spcPts val="0"/>
                        </a:spcBef>
                        <a:spcAft>
                          <a:spcPts val="0"/>
                        </a:spcAft>
                        <a:buClr>
                          <a:srgbClr val="000000"/>
                        </a:buClr>
                        <a:buSzPts val="1300"/>
                        <a:buFont typeface="Arial"/>
                        <a:buNone/>
                      </a:pPr>
                      <a:r>
                        <a:rPr lang="en" sz="1300" b="1" u="none" strike="noStrike" kern="1200" cap="none">
                          <a:solidFill>
                            <a:schemeClr val="tx1"/>
                          </a:solidFill>
                          <a:latin typeface="Calibri"/>
                          <a:ea typeface="Calibri"/>
                          <a:cs typeface="Calibri"/>
                          <a:sym typeface="Calibri"/>
                        </a:rPr>
                        <a:t>Serving  Children Receiving Subsidies </a:t>
                      </a:r>
                      <a:endParaRPr sz="1300" b="1" u="none" strike="noStrike" kern="1200" cap="none">
                        <a:solidFill>
                          <a:schemeClr val="tx1"/>
                        </a:solidFill>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defTabSz="914400" rtl="0" eaLnBrk="1" latinLnBrk="0" hangingPunct="1">
                        <a:lnSpc>
                          <a:spcPct val="100000"/>
                        </a:lnSpc>
                        <a:spcBef>
                          <a:spcPts val="0"/>
                        </a:spcBef>
                        <a:spcAft>
                          <a:spcPts val="0"/>
                        </a:spcAft>
                        <a:buClr>
                          <a:srgbClr val="000000"/>
                        </a:buClr>
                        <a:buSzPts val="1300"/>
                        <a:buFont typeface="Arial"/>
                        <a:buNone/>
                      </a:pPr>
                      <a:r>
                        <a:rPr lang="en" sz="1300" b="1" u="none" strike="noStrike" kern="1200" cap="none">
                          <a:solidFill>
                            <a:schemeClr val="tx1"/>
                          </a:solidFill>
                          <a:latin typeface="Calibri"/>
                          <a:ea typeface="Calibri"/>
                          <a:cs typeface="Calibri"/>
                          <a:sym typeface="Calibri"/>
                        </a:rPr>
                        <a:t>Serving No Children Receiving Subsidies</a:t>
                      </a:r>
                      <a:endParaRPr sz="1300" b="1" u="none" strike="noStrike" kern="1200" cap="none">
                        <a:solidFill>
                          <a:schemeClr val="tx1"/>
                        </a:solidFill>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val="10000"/>
                  </a:ext>
                </a:extLst>
              </a:tr>
              <a:tr h="396200">
                <a:tc>
                  <a:txBody>
                    <a:bodyPr/>
                    <a:lstStyle/>
                    <a:p>
                      <a:pPr marL="0" marR="0" lvl="0" indent="0" algn="l"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FCC</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88%</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94%</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92%</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80%</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93%</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98%</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80%</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09575">
                <a:tc>
                  <a:txBody>
                    <a:bodyPr/>
                    <a:lstStyle/>
                    <a:p>
                      <a:pPr marL="0" marR="0" lvl="0" indent="0" algn="l"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Center Based</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88%</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91%</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92%</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85%</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91%</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95%</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80%</a:t>
                      </a:r>
                      <a:endParaRPr sz="1300" u="none" strike="noStrike" cap="none">
                        <a:latin typeface="Calibri"/>
                        <a:ea typeface="Calibri"/>
                        <a:cs typeface="Calibri"/>
                        <a:sym typeface="Calibri"/>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sp>
        <p:nvSpPr>
          <p:cNvPr id="11" name="TextBox 10">
            <a:extLst>
              <a:ext uri="{FF2B5EF4-FFF2-40B4-BE49-F238E27FC236}">
                <a16:creationId xmlns:a16="http://schemas.microsoft.com/office/drawing/2014/main" id="{E7E59F05-30CA-4A1F-BBBA-0C4C64FAB733}"/>
              </a:ext>
            </a:extLst>
          </p:cNvPr>
          <p:cNvSpPr txBox="1"/>
          <p:nvPr/>
        </p:nvSpPr>
        <p:spPr>
          <a:xfrm>
            <a:off x="-127596" y="6705600"/>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706826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C7681C-368D-40B9-9E23-FFDD13B1D9CC}"/>
              </a:ext>
            </a:extLst>
          </p:cNvPr>
          <p:cNvSpPr>
            <a:spLocks noGrp="1"/>
          </p:cNvSpPr>
          <p:nvPr>
            <p:ph type="title"/>
          </p:nvPr>
        </p:nvSpPr>
        <p:spPr/>
        <p:txBody>
          <a:bodyPr/>
          <a:lstStyle/>
          <a:p>
            <a:r>
              <a:rPr lang="en-US" sz="2000"/>
              <a:t>The C3 funding formula is designed to strategically target funding</a:t>
            </a:r>
          </a:p>
        </p:txBody>
      </p:sp>
      <p:sp>
        <p:nvSpPr>
          <p:cNvPr id="4" name="Slide Number Placeholder 3">
            <a:extLst>
              <a:ext uri="{FF2B5EF4-FFF2-40B4-BE49-F238E27FC236}">
                <a16:creationId xmlns:a16="http://schemas.microsoft.com/office/drawing/2014/main" id="{DB081B69-74CE-4DA4-8374-D1A433F469A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485E8343-7F15-4471-9246-35AB593FF58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22</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 name="Google Shape;527;g13e6ef57b09_0_241">
            <a:extLst>
              <a:ext uri="{FF2B5EF4-FFF2-40B4-BE49-F238E27FC236}">
                <a16:creationId xmlns:a16="http://schemas.microsoft.com/office/drawing/2014/main" id="{7710BADC-DA20-4C54-B671-891828943548}"/>
              </a:ext>
            </a:extLst>
          </p:cNvPr>
          <p:cNvSpPr/>
          <p:nvPr/>
        </p:nvSpPr>
        <p:spPr>
          <a:xfrm>
            <a:off x="599918" y="3886102"/>
            <a:ext cx="3918600" cy="2257800"/>
          </a:xfrm>
          <a:prstGeom prst="wedgeRectCallout">
            <a:avLst>
              <a:gd name="adj1" fmla="val -21406"/>
              <a:gd name="adj2" fmla="val -56678"/>
            </a:avLst>
          </a:prstGeom>
          <a:solidFill>
            <a:schemeClr val="bg1">
              <a:lumMod val="85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100000"/>
              </a:lnSpc>
              <a:spcBef>
                <a:spcPts val="0"/>
              </a:spcBef>
              <a:spcAft>
                <a:spcPts val="0"/>
              </a:spcAft>
              <a:buClr>
                <a:srgbClr val="000000"/>
              </a:buClr>
              <a:buSzPts val="1200"/>
              <a:buFont typeface="Arial"/>
              <a:buNone/>
              <a:tabLst/>
              <a:defRPr/>
            </a:pPr>
            <a:endParaRPr kumimoji="0" lang="en-US" sz="1200" b="1"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l" defTabSz="457200" rtl="0" eaLnBrk="1" fontAlgn="auto" latinLnBrk="0" hangingPunct="1">
              <a:lnSpc>
                <a:spcPct val="100000"/>
              </a:lnSpc>
              <a:spcBef>
                <a:spcPts val="0"/>
              </a:spcBef>
              <a:spcAft>
                <a:spcPts val="0"/>
              </a:spcAft>
              <a:buClr>
                <a:srgbClr val="000000"/>
              </a:buClr>
              <a:buSzPts val="1200"/>
              <a:buFont typeface="Arial"/>
              <a:buNone/>
              <a:tabLst/>
              <a:defRPr/>
            </a:pPr>
            <a:r>
              <a:rPr kumimoji="0" lang="en-US" sz="1200" b="1" i="0" u="none" strike="noStrike" kern="1200" cap="none" spc="0" normalizeH="0" baseline="0" noProof="0">
                <a:ln>
                  <a:noFill/>
                </a:ln>
                <a:solidFill>
                  <a:srgbClr val="000000"/>
                </a:solidFill>
                <a:effectLst/>
                <a:uLnTx/>
                <a:uFillTx/>
                <a:latin typeface="Calibri"/>
                <a:ea typeface="Calibri"/>
                <a:cs typeface="Calibri"/>
                <a:sym typeface="Calibri"/>
              </a:rPr>
              <a:t>Staffing Level Adjustment: </a:t>
            </a:r>
            <a:endPar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l" defTabSz="457200" rtl="0" eaLnBrk="1" fontAlgn="auto" latinLnBrk="0" hangingPunct="1">
              <a:lnSpc>
                <a:spcPct val="100000"/>
              </a:lnSpc>
              <a:spcBef>
                <a:spcPts val="0"/>
              </a:spcBef>
              <a:spcAft>
                <a:spcPts val="0"/>
              </a:spcAft>
              <a:buClr>
                <a:srgbClr val="000000"/>
              </a:buClr>
              <a:buSzPts val="1200"/>
              <a:buFont typeface="Arial"/>
              <a:buNone/>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Center Based</a:t>
            </a:r>
          </a:p>
          <a:p>
            <a:pPr marL="457200" marR="0" lvl="0" indent="-304800" algn="l" defTabSz="457200" rtl="0" eaLnBrk="1" fontAlgn="auto" latinLnBrk="0" hangingPunct="1">
              <a:lnSpc>
                <a:spcPct val="100000"/>
              </a:lnSpc>
              <a:spcBef>
                <a:spcPts val="0"/>
              </a:spcBef>
              <a:spcAft>
                <a:spcPts val="0"/>
              </a:spcAft>
              <a:buClr>
                <a:srgbClr val="000000"/>
              </a:buClr>
              <a:buSzPts val="1200"/>
              <a:buFont typeface="Calibri"/>
              <a:buChar char="●"/>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Number of Educator * FTEs</a:t>
            </a: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extLst>
                  <a:ext uri="http://customooxmlschemas.google.com/">
                    <go:slidesCustomData xmlns="" xmlns:lc="http://schemas.openxmlformats.org/drawingml/2006/lockedCanva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2"/>
                  </a:ext>
                </a:extLst>
              </a:rPr>
              <a:t> ÷</a:t>
            </a: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 Baseline Educator FTEs</a:t>
            </a:r>
          </a:p>
          <a:p>
            <a:pPr marL="914400" marR="0" lvl="1" indent="-304800" algn="l" defTabSz="457200" rtl="0" eaLnBrk="1" fontAlgn="auto" latinLnBrk="0" hangingPunct="1">
              <a:lnSpc>
                <a:spcPct val="100000"/>
              </a:lnSpc>
              <a:spcBef>
                <a:spcPts val="0"/>
              </a:spcBef>
              <a:spcAft>
                <a:spcPts val="0"/>
              </a:spcAft>
              <a:buClr>
                <a:srgbClr val="000000"/>
              </a:buClr>
              <a:buSzPts val="1200"/>
              <a:buFont typeface="Calibri"/>
              <a:buChar char="○"/>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Baseline </a:t>
            </a: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extLst>
                  <a:ext uri="http://customooxmlschemas.google.com/">
                    <go:slidesCustomData xmlns="" xmlns:lc="http://schemas.openxmlformats.org/drawingml/2006/lockedCanva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3"/>
                  </a:ext>
                </a:extLst>
              </a:rPr>
              <a:t>FTE</a:t>
            </a: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s = (Licensed Capacity ÷ 10)</a:t>
            </a:r>
          </a:p>
          <a:p>
            <a:pPr marL="457200" marR="0" lvl="0" indent="-304800" algn="l" defTabSz="457200" rtl="0" eaLnBrk="1" fontAlgn="auto" latinLnBrk="0" hangingPunct="1">
              <a:lnSpc>
                <a:spcPct val="100000"/>
              </a:lnSpc>
              <a:spcBef>
                <a:spcPts val="0"/>
              </a:spcBef>
              <a:spcAft>
                <a:spcPts val="0"/>
              </a:spcAft>
              <a:buClr>
                <a:srgbClr val="000000"/>
              </a:buClr>
              <a:buSzPts val="1200"/>
              <a:buFont typeface="Calibri"/>
              <a:buChar char="●"/>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Minimum Adjustment = 1</a:t>
            </a:r>
          </a:p>
          <a:p>
            <a:pPr marL="457200" marR="0" lvl="0" indent="-304800" algn="l" defTabSz="457200" rtl="0" eaLnBrk="1" fontAlgn="auto" latinLnBrk="0" hangingPunct="1">
              <a:lnSpc>
                <a:spcPct val="100000"/>
              </a:lnSpc>
              <a:spcBef>
                <a:spcPts val="0"/>
              </a:spcBef>
              <a:spcAft>
                <a:spcPts val="0"/>
              </a:spcAft>
              <a:buClr>
                <a:srgbClr val="000000"/>
              </a:buClr>
              <a:buSzPts val="1200"/>
              <a:buFont typeface="Calibri"/>
              <a:buChar char="●"/>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Maximum Adjustment = 3</a:t>
            </a:r>
          </a:p>
          <a:p>
            <a:pPr marL="0" marR="0" lvl="0" indent="0" algn="l" defTabSz="457200" rtl="0" eaLnBrk="1" fontAlgn="auto" latinLnBrk="0" hangingPunct="1">
              <a:lnSpc>
                <a:spcPct val="100000"/>
              </a:lnSpc>
              <a:spcBef>
                <a:spcPts val="0"/>
              </a:spcBef>
              <a:spcAft>
                <a:spcPts val="0"/>
              </a:spcAft>
              <a:buClr>
                <a:srgbClr val="000000"/>
              </a:buClr>
              <a:buSzPts val="1200"/>
              <a:buFont typeface="Arial"/>
              <a:buNone/>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FCC</a:t>
            </a:r>
          </a:p>
          <a:p>
            <a:pPr marL="457200" marR="0" lvl="0" indent="-304800" algn="l" defTabSz="457200" rtl="0" eaLnBrk="1" fontAlgn="auto" latinLnBrk="0" hangingPunct="1">
              <a:lnSpc>
                <a:spcPct val="100000"/>
              </a:lnSpc>
              <a:spcBef>
                <a:spcPts val="0"/>
              </a:spcBef>
              <a:spcAft>
                <a:spcPts val="0"/>
              </a:spcAft>
              <a:buClr>
                <a:srgbClr val="000000"/>
              </a:buClr>
              <a:buSzPts val="1200"/>
              <a:buFont typeface="Calibri"/>
              <a:buChar char="●"/>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Minimum Adjustment = 1</a:t>
            </a:r>
          </a:p>
          <a:p>
            <a:pPr marL="457200" marR="0" lvl="0" indent="-304800" algn="l" defTabSz="457200" rtl="0" eaLnBrk="1" fontAlgn="auto" latinLnBrk="0" hangingPunct="1">
              <a:lnSpc>
                <a:spcPct val="100000"/>
              </a:lnSpc>
              <a:spcBef>
                <a:spcPts val="0"/>
              </a:spcBef>
              <a:spcAft>
                <a:spcPts val="0"/>
              </a:spcAft>
              <a:buClr>
                <a:srgbClr val="000000"/>
              </a:buClr>
              <a:buSzPts val="1200"/>
              <a:buFont typeface="Calibri"/>
              <a:buChar char="●"/>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Part-time Assistant = 1.5</a:t>
            </a:r>
          </a:p>
          <a:p>
            <a:pPr marL="457200" marR="0" lvl="0" indent="-304800" algn="l" defTabSz="457200" rtl="0" eaLnBrk="1" fontAlgn="auto" latinLnBrk="0" hangingPunct="1">
              <a:lnSpc>
                <a:spcPct val="100000"/>
              </a:lnSpc>
              <a:spcBef>
                <a:spcPts val="0"/>
              </a:spcBef>
              <a:spcAft>
                <a:spcPts val="0"/>
              </a:spcAft>
              <a:buClr>
                <a:srgbClr val="000000"/>
              </a:buClr>
              <a:buSzPts val="1200"/>
              <a:buFont typeface="Calibri"/>
              <a:buChar char="●"/>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Full time Assistant =2</a:t>
            </a:r>
          </a:p>
          <a:p>
            <a:pPr marL="0" marR="0" lvl="0" indent="0" algn="l" defTabSz="457200" rtl="0" eaLnBrk="1" fontAlgn="auto" latinLnBrk="0" hangingPunct="1">
              <a:lnSpc>
                <a:spcPct val="100000"/>
              </a:lnSpc>
              <a:spcBef>
                <a:spcPts val="0"/>
              </a:spcBef>
              <a:spcAft>
                <a:spcPts val="0"/>
              </a:spcAft>
              <a:buClr>
                <a:srgbClr val="000000"/>
              </a:buClr>
              <a:buSzPts val="1000"/>
              <a:buFont typeface="Arial"/>
              <a:buNone/>
              <a:tabLst/>
              <a:defRPr/>
            </a:pPr>
            <a:endParaRPr kumimoji="0" lang="en-US" sz="1000" b="0"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l" defTabSz="457200" rtl="0" eaLnBrk="1" fontAlgn="auto" latinLnBrk="0" hangingPunct="1">
              <a:lnSpc>
                <a:spcPct val="100000"/>
              </a:lnSpc>
              <a:spcBef>
                <a:spcPts val="0"/>
              </a:spcBef>
              <a:spcAft>
                <a:spcPts val="0"/>
              </a:spcAft>
              <a:buClr>
                <a:srgbClr val="000000"/>
              </a:buClr>
              <a:buSzPts val="1200"/>
              <a:buFont typeface="Arial"/>
              <a:buNone/>
              <a:tabLst/>
              <a:defRPr/>
            </a:pP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a:t>
            </a:r>
            <a:r>
              <a:rPr kumimoji="0" lang="en-US" sz="1200" b="0" i="1" u="none" strike="noStrike" kern="1200" cap="none" spc="0" normalizeH="0" baseline="0" noProof="0">
                <a:ln>
                  <a:noFill/>
                </a:ln>
                <a:solidFill>
                  <a:srgbClr val="000000"/>
                </a:solidFill>
                <a:effectLst/>
                <a:uLnTx/>
                <a:uFillTx/>
                <a:latin typeface="Calibri"/>
                <a:ea typeface="Calibri"/>
                <a:cs typeface="Calibri"/>
                <a:sym typeface="Calibri"/>
              </a:rPr>
              <a:t>*FTE = Full-Time Equivalent</a:t>
            </a:r>
            <a:r>
              <a:rPr kumimoji="0" lang="en-US" sz="1200" b="0" i="0" u="none" strike="noStrike" kern="1200" cap="none" spc="0" normalizeH="0" baseline="0" noProof="0">
                <a:ln>
                  <a:noFill/>
                </a:ln>
                <a:solidFill>
                  <a:srgbClr val="000000"/>
                </a:solidFill>
                <a:effectLst/>
                <a:uLnTx/>
                <a:uFillTx/>
                <a:latin typeface="Calibri"/>
                <a:ea typeface="Calibri"/>
                <a:cs typeface="Calibri"/>
                <a:sym typeface="Calibri"/>
              </a:rPr>
              <a:t>)</a:t>
            </a:r>
          </a:p>
          <a:p>
            <a:pPr marL="0" marR="0" lvl="0" indent="0" algn="l" defTabSz="457200" rtl="0" eaLnBrk="1" fontAlgn="auto" latinLnBrk="0" hangingPunct="1">
              <a:lnSpc>
                <a:spcPct val="100000"/>
              </a:lnSpc>
              <a:spcBef>
                <a:spcPts val="0"/>
              </a:spcBef>
              <a:spcAft>
                <a:spcPts val="0"/>
              </a:spcAft>
              <a:buClr>
                <a:srgbClr val="000000"/>
              </a:buClr>
              <a:buSzPts val="1400"/>
              <a:buFont typeface="Arial"/>
              <a:buNone/>
              <a:tabLst/>
              <a:defRPr/>
            </a:pPr>
            <a:endParaRPr kumimoji="0" lang="en-US"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8" name="Google Shape;529;g13e6ef57b09_0_241">
            <a:extLst>
              <a:ext uri="{FF2B5EF4-FFF2-40B4-BE49-F238E27FC236}">
                <a16:creationId xmlns:a16="http://schemas.microsoft.com/office/drawing/2014/main" id="{E5B33FBF-FDE0-41FD-AB8F-C1B96F25A1E0}"/>
              </a:ext>
            </a:extLst>
          </p:cNvPr>
          <p:cNvSpPr/>
          <p:nvPr/>
        </p:nvSpPr>
        <p:spPr>
          <a:xfrm>
            <a:off x="628893" y="2691852"/>
            <a:ext cx="3630600" cy="955800"/>
          </a:xfrm>
          <a:prstGeom prst="rect">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100000"/>
              </a:lnSpc>
              <a:spcBef>
                <a:spcPts val="0"/>
              </a:spcBef>
              <a:spcAft>
                <a:spcPts val="0"/>
              </a:spcAft>
              <a:buClr>
                <a:srgbClr val="000000"/>
              </a:buClr>
              <a:buSzPts val="1600"/>
              <a:buFont typeface="Arial"/>
              <a:buNone/>
              <a:tabLst/>
              <a:defRPr/>
            </a:pPr>
            <a:r>
              <a:rPr kumimoji="0" lang="en" sz="1600" b="1" i="0" u="none" strike="noStrike" kern="1200" cap="none" spc="0" normalizeH="0" baseline="0" noProof="0">
                <a:ln>
                  <a:noFill/>
                </a:ln>
                <a:solidFill>
                  <a:srgbClr val="000000"/>
                </a:solidFill>
                <a:effectLst/>
                <a:uLnTx/>
                <a:uFillTx/>
                <a:latin typeface="Calibri"/>
                <a:ea typeface="Calibri"/>
                <a:cs typeface="Calibri"/>
                <a:sym typeface="Calibri"/>
              </a:rPr>
              <a:t>Base Amount  =  </a:t>
            </a:r>
            <a:r>
              <a:rPr kumimoji="0" lang="en" sz="1400" b="1" i="0" u="none" strike="noStrike" kern="1200" cap="none" spc="0" normalizeH="0" baseline="0" noProof="0">
                <a:ln>
                  <a:noFill/>
                </a:ln>
                <a:solidFill>
                  <a:srgbClr val="000000"/>
                </a:solidFill>
                <a:effectLst/>
                <a:uLnTx/>
                <a:uFillTx/>
                <a:latin typeface="Calibri"/>
                <a:ea typeface="Calibri"/>
                <a:cs typeface="Calibri"/>
                <a:sym typeface="Calibri"/>
              </a:rPr>
              <a:t>(</a:t>
            </a:r>
            <a:r>
              <a:rPr kumimoji="0" lang="en" sz="1400" b="0" i="0" u="none" strike="noStrike" kern="1200" cap="none" spc="0" normalizeH="0" baseline="0" noProof="0">
                <a:ln>
                  <a:noFill/>
                </a:ln>
                <a:solidFill>
                  <a:srgbClr val="000000"/>
                </a:solidFill>
                <a:effectLst/>
                <a:uLnTx/>
                <a:uFillTx/>
                <a:latin typeface="Calibri"/>
                <a:ea typeface="Calibri"/>
                <a:cs typeface="Calibri"/>
                <a:sym typeface="Calibri"/>
              </a:rPr>
              <a:t>$83 starting amount  </a:t>
            </a:r>
            <a:r>
              <a:rPr kumimoji="0" lang="en" sz="1400" b="1" i="0" u="none" strike="noStrike" kern="1200" cap="none" spc="0" normalizeH="0" baseline="0" noProof="0">
                <a:ln>
                  <a:noFill/>
                </a:ln>
                <a:solidFill>
                  <a:srgbClr val="000000"/>
                </a:solidFill>
                <a:effectLst/>
                <a:uLnTx/>
                <a:uFillTx/>
                <a:latin typeface="Calibri"/>
                <a:ea typeface="Calibri"/>
                <a:cs typeface="Calibri"/>
                <a:sym typeface="Calibri"/>
              </a:rPr>
              <a:t>X</a:t>
            </a:r>
            <a:endParaRPr kumimoji="0" sz="1400" b="1" i="0" u="none" strike="noStrike" kern="1200" cap="none" spc="0" normalizeH="0" baseline="0" noProof="0">
              <a:ln>
                <a:noFill/>
              </a:ln>
              <a:solidFill>
                <a:srgbClr val="000000"/>
              </a:solidFill>
              <a:effectLst/>
              <a:uLnTx/>
              <a:uFillTx/>
              <a:latin typeface="Calibri"/>
              <a:ea typeface="Calibri"/>
              <a:cs typeface="Calibri"/>
              <a:sym typeface="Calibri"/>
            </a:endParaRPr>
          </a:p>
          <a:p>
            <a:pPr marL="0" marR="0" lvl="0" indent="0" algn="l" defTabSz="457200" rtl="0" eaLnBrk="1" fontAlgn="auto" latinLnBrk="0" hangingPunct="1">
              <a:lnSpc>
                <a:spcPct val="100000"/>
              </a:lnSpc>
              <a:spcBef>
                <a:spcPts val="0"/>
              </a:spcBef>
              <a:spcAft>
                <a:spcPts val="0"/>
              </a:spcAft>
              <a:buClr>
                <a:srgbClr val="000000"/>
              </a:buClr>
              <a:buSzPts val="1400"/>
              <a:buFont typeface="Arial"/>
              <a:buNone/>
              <a:tabLst/>
              <a:defRPr/>
            </a:pPr>
            <a:r>
              <a:rPr kumimoji="0" lang="en" sz="1400" b="0" i="0" u="none" strike="noStrike" kern="1200" cap="none" spc="0" normalizeH="0" baseline="0" noProof="0">
                <a:ln>
                  <a:noFill/>
                </a:ln>
                <a:solidFill>
                  <a:srgbClr val="000000"/>
                </a:solidFill>
                <a:effectLst/>
                <a:uLnTx/>
                <a:uFillTx/>
                <a:latin typeface="Calibri"/>
                <a:ea typeface="Calibri"/>
                <a:cs typeface="Calibri"/>
                <a:sym typeface="Calibri"/>
              </a:rPr>
              <a:t>Licensed Capacity </a:t>
            </a:r>
            <a:r>
              <a:rPr kumimoji="0" lang="en" sz="1400" b="1" i="0" u="none" strike="noStrike" kern="1200" cap="none" spc="0" normalizeH="0" baseline="0" noProof="0">
                <a:ln>
                  <a:noFill/>
                </a:ln>
                <a:solidFill>
                  <a:srgbClr val="000000"/>
                </a:solidFill>
                <a:effectLst/>
                <a:uLnTx/>
                <a:uFillTx/>
                <a:latin typeface="Calibri"/>
                <a:ea typeface="Calibri"/>
                <a:cs typeface="Calibri"/>
                <a:sym typeface="Calibri"/>
              </a:rPr>
              <a:t>X  </a:t>
            </a:r>
            <a:r>
              <a:rPr kumimoji="0" lang="en" sz="1400" b="0" i="0" u="none" strike="noStrike" kern="1200" cap="none" spc="0" normalizeH="0" baseline="0" noProof="0">
                <a:ln>
                  <a:noFill/>
                </a:ln>
                <a:solidFill>
                  <a:srgbClr val="000000"/>
                </a:solidFill>
                <a:effectLst/>
                <a:uLnTx/>
                <a:uFillTx/>
                <a:latin typeface="Calibri"/>
                <a:ea typeface="Calibri"/>
                <a:cs typeface="Calibri"/>
                <a:sym typeface="Calibri"/>
              </a:rPr>
              <a:t>Staffing Level Adjustment)</a:t>
            </a: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pic>
        <p:nvPicPr>
          <p:cNvPr id="9" name="table">
            <a:extLst>
              <a:ext uri="{FF2B5EF4-FFF2-40B4-BE49-F238E27FC236}">
                <a16:creationId xmlns:a16="http://schemas.microsoft.com/office/drawing/2014/main" id="{F2EC4592-7926-474D-8809-6DA61007C6FE}"/>
              </a:ext>
            </a:extLst>
          </p:cNvPr>
          <p:cNvPicPr>
            <a:picLocks noChangeAspect="1"/>
          </p:cNvPicPr>
          <p:nvPr/>
        </p:nvPicPr>
        <p:blipFill>
          <a:blip r:embed="rId2"/>
          <a:stretch>
            <a:fillRect/>
          </a:stretch>
        </p:blipFill>
        <p:spPr>
          <a:xfrm>
            <a:off x="5370843" y="2722615"/>
            <a:ext cx="2993850" cy="2743170"/>
          </a:xfrm>
          <a:prstGeom prst="rect">
            <a:avLst/>
          </a:prstGeom>
        </p:spPr>
      </p:pic>
      <p:sp>
        <p:nvSpPr>
          <p:cNvPr id="10" name="Google Shape;532;g13e6ef57b09_0_241">
            <a:extLst>
              <a:ext uri="{FF2B5EF4-FFF2-40B4-BE49-F238E27FC236}">
                <a16:creationId xmlns:a16="http://schemas.microsoft.com/office/drawing/2014/main" id="{0AAD708F-D149-4B3B-9B25-3CFD96B4EB46}"/>
              </a:ext>
            </a:extLst>
          </p:cNvPr>
          <p:cNvSpPr/>
          <p:nvPr/>
        </p:nvSpPr>
        <p:spPr>
          <a:xfrm>
            <a:off x="5370818" y="2294102"/>
            <a:ext cx="2994000" cy="414300"/>
          </a:xfrm>
          <a:prstGeom prst="rect">
            <a:avLst/>
          </a:prstGeom>
          <a:solidFill>
            <a:schemeClr val="accent5">
              <a:lumMod val="90000"/>
            </a:schemeClr>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457200" rtl="0" eaLnBrk="1" fontAlgn="auto" latinLnBrk="0" hangingPunct="1">
              <a:lnSpc>
                <a:spcPct val="100000"/>
              </a:lnSpc>
              <a:spcBef>
                <a:spcPts val="0"/>
              </a:spcBef>
              <a:spcAft>
                <a:spcPts val="0"/>
              </a:spcAft>
              <a:buClr>
                <a:srgbClr val="000000"/>
              </a:buClr>
              <a:buSzPts val="1800"/>
              <a:buFont typeface="Arial"/>
              <a:buNone/>
              <a:tabLst/>
              <a:defRPr/>
            </a:pPr>
            <a:r>
              <a:rPr kumimoji="0" lang="en" sz="1800" b="1" i="0" u="sng" strike="noStrike" kern="1200" cap="none" spc="0" normalizeH="0" baseline="0" noProof="0">
                <a:ln>
                  <a:noFill/>
                </a:ln>
                <a:solidFill>
                  <a:srgbClr val="FFFFFF"/>
                </a:solidFill>
                <a:effectLst/>
                <a:uLnTx/>
                <a:uFillTx/>
                <a:latin typeface="Calibri"/>
                <a:ea typeface="Calibri"/>
                <a:cs typeface="Calibri"/>
                <a:sym typeface="Calibri"/>
              </a:rPr>
              <a:t>Equity Adjustment</a:t>
            </a:r>
            <a:endParaRPr kumimoji="0" sz="1600" b="0" i="0" u="sng" strike="noStrike" kern="1200" cap="none" spc="0" normalizeH="0" baseline="0" noProof="0">
              <a:ln>
                <a:noFill/>
              </a:ln>
              <a:solidFill>
                <a:srgbClr val="FFFFFF"/>
              </a:solidFill>
              <a:effectLst/>
              <a:uLnTx/>
              <a:uFillTx/>
              <a:latin typeface="Calibri"/>
              <a:ea typeface="Calibri"/>
              <a:cs typeface="Calibri"/>
              <a:sym typeface="Calibri"/>
            </a:endParaRPr>
          </a:p>
        </p:txBody>
      </p:sp>
      <p:sp>
        <p:nvSpPr>
          <p:cNvPr id="11" name="Google Shape;533;g13e6ef57b09_0_241">
            <a:extLst>
              <a:ext uri="{FF2B5EF4-FFF2-40B4-BE49-F238E27FC236}">
                <a16:creationId xmlns:a16="http://schemas.microsoft.com/office/drawing/2014/main" id="{50EA4FF3-7A65-428F-B30E-7A1E79D161FB}"/>
              </a:ext>
            </a:extLst>
          </p:cNvPr>
          <p:cNvSpPr/>
          <p:nvPr/>
        </p:nvSpPr>
        <p:spPr>
          <a:xfrm>
            <a:off x="621368" y="2294102"/>
            <a:ext cx="3638100" cy="414300"/>
          </a:xfrm>
          <a:prstGeom prst="rect">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457200" rtl="0" eaLnBrk="1" fontAlgn="auto" latinLnBrk="0" hangingPunct="1">
              <a:lnSpc>
                <a:spcPct val="100000"/>
              </a:lnSpc>
              <a:spcBef>
                <a:spcPts val="0"/>
              </a:spcBef>
              <a:spcAft>
                <a:spcPts val="0"/>
              </a:spcAft>
              <a:buClr>
                <a:srgbClr val="000000"/>
              </a:buClr>
              <a:buSzPts val="1800"/>
              <a:buFont typeface="Arial"/>
              <a:buNone/>
              <a:tabLst/>
              <a:defRPr/>
            </a:pPr>
            <a:r>
              <a:rPr kumimoji="0" lang="en" sz="1800" b="1" i="0" u="sng" strike="noStrike" kern="1200" cap="none" spc="0" normalizeH="0" baseline="0" noProof="0">
                <a:ln>
                  <a:noFill/>
                </a:ln>
                <a:solidFill>
                  <a:srgbClr val="FFFFFF"/>
                </a:solidFill>
                <a:effectLst/>
                <a:uLnTx/>
                <a:uFillTx/>
                <a:latin typeface="Calibri"/>
                <a:ea typeface="Calibri"/>
                <a:cs typeface="Calibri"/>
                <a:sym typeface="Calibri"/>
              </a:rPr>
              <a:t>Base Amount</a:t>
            </a:r>
            <a:endParaRPr kumimoji="0" sz="1600" b="0" i="0" u="sng" strike="noStrike" kern="1200" cap="none" spc="0" normalizeH="0" baseline="0" noProof="0">
              <a:ln>
                <a:noFill/>
              </a:ln>
              <a:solidFill>
                <a:srgbClr val="FFFFFF"/>
              </a:solidFill>
              <a:effectLst/>
              <a:uLnTx/>
              <a:uFillTx/>
              <a:latin typeface="Calibri"/>
              <a:ea typeface="Calibri"/>
              <a:cs typeface="Calibri"/>
              <a:sym typeface="Calibri"/>
            </a:endParaRPr>
          </a:p>
        </p:txBody>
      </p:sp>
      <p:sp>
        <p:nvSpPr>
          <p:cNvPr id="12" name="Google Shape;535;g13e6ef57b09_0_241">
            <a:extLst>
              <a:ext uri="{FF2B5EF4-FFF2-40B4-BE49-F238E27FC236}">
                <a16:creationId xmlns:a16="http://schemas.microsoft.com/office/drawing/2014/main" id="{3FFB86FB-2CC3-43C2-9F1E-9BBF36D5D7F8}"/>
              </a:ext>
            </a:extLst>
          </p:cNvPr>
          <p:cNvSpPr/>
          <p:nvPr/>
        </p:nvSpPr>
        <p:spPr>
          <a:xfrm>
            <a:off x="4349142" y="2597227"/>
            <a:ext cx="745200" cy="638400"/>
          </a:xfrm>
          <a:prstGeom prst="mathPlus">
            <a:avLst>
              <a:gd name="adj1" fmla="val 23520"/>
            </a:avLst>
          </a:pr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13" name="Google Shape;536;g13e6ef57b09_0_241">
            <a:extLst>
              <a:ext uri="{FF2B5EF4-FFF2-40B4-BE49-F238E27FC236}">
                <a16:creationId xmlns:a16="http://schemas.microsoft.com/office/drawing/2014/main" id="{CC3B23BD-DE3B-414C-914D-A022D45AD25E}"/>
              </a:ext>
            </a:extLst>
          </p:cNvPr>
          <p:cNvSpPr/>
          <p:nvPr/>
        </p:nvSpPr>
        <p:spPr>
          <a:xfrm>
            <a:off x="4999368" y="5664127"/>
            <a:ext cx="3918600" cy="913500"/>
          </a:xfrm>
          <a:prstGeom prst="wedgeRectCallout">
            <a:avLst>
              <a:gd name="adj1" fmla="val -20269"/>
              <a:gd name="adj2" fmla="val -68258"/>
            </a:avLst>
          </a:prstGeom>
          <a:noFill/>
          <a:ln w="9525" cap="flat" cmpd="sng">
            <a:solidFill>
              <a:srgbClr val="000000"/>
            </a:solidFill>
            <a:prstDash val="dash"/>
            <a:round/>
            <a:headEnd type="none" w="sm" len="sm"/>
            <a:tailEnd type="none" w="sm" len="sm"/>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100000"/>
              </a:lnSpc>
              <a:spcBef>
                <a:spcPts val="0"/>
              </a:spcBef>
              <a:spcAft>
                <a:spcPts val="0"/>
              </a:spcAft>
              <a:buClr>
                <a:srgbClr val="000000"/>
              </a:buClr>
              <a:buSzPts val="1600"/>
              <a:buFont typeface="Arial"/>
              <a:buNone/>
              <a:tabLst/>
              <a:defRPr/>
            </a:pPr>
            <a:r>
              <a:rPr kumimoji="0" lang="en" sz="1200" b="0" i="1" u="none" strike="noStrike" kern="1200" cap="none" spc="0" normalizeH="0" baseline="0" noProof="0">
                <a:ln>
                  <a:noFill/>
                </a:ln>
                <a:solidFill>
                  <a:srgbClr val="000000"/>
                </a:solidFill>
                <a:effectLst/>
                <a:uLnTx/>
                <a:uFillTx/>
                <a:latin typeface="Calibri"/>
                <a:ea typeface="Calibri"/>
                <a:cs typeface="Calibri"/>
                <a:sym typeface="Calibri"/>
              </a:rPr>
              <a:t>For center-based providers, providers with a ratio of total CEO compensation to starting educator pay greater than 40:1 will not be eligible for the staffing or equity adjustments (CEO annual salary of roughly $1M)</a:t>
            </a:r>
            <a:endParaRPr kumimoji="0" sz="1200" b="0" i="0" u="none" strike="noStrike" kern="1200" cap="none" spc="0" normalizeH="0" baseline="0" noProof="0">
              <a:ln>
                <a:noFill/>
              </a:ln>
              <a:solidFill>
                <a:srgbClr val="000000"/>
              </a:solidFill>
              <a:effectLst/>
              <a:uLnTx/>
              <a:uFillTx/>
              <a:latin typeface="Arial"/>
              <a:cs typeface="Arial"/>
              <a:sym typeface="Arial"/>
            </a:endParaRPr>
          </a:p>
        </p:txBody>
      </p:sp>
      <p:sp>
        <p:nvSpPr>
          <p:cNvPr id="2" name="TextBox 1">
            <a:extLst>
              <a:ext uri="{FF2B5EF4-FFF2-40B4-BE49-F238E27FC236}">
                <a16:creationId xmlns:a16="http://schemas.microsoft.com/office/drawing/2014/main" id="{493C8529-C53D-4577-A6D7-561F31D7F337}"/>
              </a:ext>
            </a:extLst>
          </p:cNvPr>
          <p:cNvSpPr txBox="1"/>
          <p:nvPr/>
        </p:nvSpPr>
        <p:spPr>
          <a:xfrm>
            <a:off x="599918" y="1222625"/>
            <a:ext cx="8050922"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The C3 funding formula is designed to respond to primary operational cost drivers and provide additional funding to providers operating in more socially vulnerable communities.</a:t>
            </a:r>
          </a:p>
        </p:txBody>
      </p:sp>
      <p:sp>
        <p:nvSpPr>
          <p:cNvPr id="14" name="TextBox 13">
            <a:extLst>
              <a:ext uri="{FF2B5EF4-FFF2-40B4-BE49-F238E27FC236}">
                <a16:creationId xmlns:a16="http://schemas.microsoft.com/office/drawing/2014/main" id="{3ABA2C1D-62DD-46C0-87DA-E9181B63364B}"/>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24006396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89270-E1EC-430D-B5B5-F38B899DF842}"/>
              </a:ext>
            </a:extLst>
          </p:cNvPr>
          <p:cNvSpPr>
            <a:spLocks noGrp="1"/>
          </p:cNvSpPr>
          <p:nvPr>
            <p:ph type="title"/>
          </p:nvPr>
        </p:nvSpPr>
        <p:spPr/>
        <p:txBody>
          <a:bodyPr/>
          <a:lstStyle/>
          <a:p>
            <a:pPr marL="0" indent="0">
              <a:buNone/>
            </a:pPr>
            <a:r>
              <a:rPr lang="en-US" sz="2000"/>
              <a:t>The funding formula has been effective at directing funding to FCCs serving higher need communities and families</a:t>
            </a:r>
          </a:p>
        </p:txBody>
      </p:sp>
      <p:sp>
        <p:nvSpPr>
          <p:cNvPr id="4" name="Slide Number Placeholder 3">
            <a:extLst>
              <a:ext uri="{FF2B5EF4-FFF2-40B4-BE49-F238E27FC236}">
                <a16:creationId xmlns:a16="http://schemas.microsoft.com/office/drawing/2014/main" id="{817BD394-2F93-4B77-BEAC-F6E85573ABA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23</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 name="Google Shape;301;g10b897de2f0_0_134">
            <a:extLst>
              <a:ext uri="{FF2B5EF4-FFF2-40B4-BE49-F238E27FC236}">
                <a16:creationId xmlns:a16="http://schemas.microsoft.com/office/drawing/2014/main" id="{595B2836-9BFA-4033-845A-B3019ED39D94}"/>
              </a:ext>
            </a:extLst>
          </p:cNvPr>
          <p:cNvSpPr txBox="1">
            <a:spLocks/>
          </p:cNvSpPr>
          <p:nvPr/>
        </p:nvSpPr>
        <p:spPr bwMode="auto">
          <a:xfrm>
            <a:off x="1030787" y="1004966"/>
            <a:ext cx="7322642" cy="481506"/>
          </a:xfrm>
          <a:prstGeom prst="rect">
            <a:avLst/>
          </a:prstGeom>
          <a:noFill/>
          <a:ln w="9525">
            <a:noFill/>
            <a:miter lim="800000"/>
            <a:headEnd/>
            <a:tailEnd/>
          </a:ln>
        </p:spPr>
        <p:txBody>
          <a:bodyPr spcFirstLastPara="1" vert="horz" wrap="square" lIns="91425" tIns="45700" rIns="91425" bIns="45700" numCol="1" anchor="b" anchorCtr="0" compatLnSpc="1">
            <a:prstTxWarp prst="textNoShape">
              <a:avLst/>
            </a:prstTxWarp>
            <a:noAutofit/>
          </a:bodyPr>
          <a:lst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pPr marL="0" marR="0" lvl="0" indent="0" algn="ctr" defTabSz="914400" rtl="0" eaLnBrk="1" fontAlgn="base" latinLnBrk="0" hangingPunct="1">
              <a:lnSpc>
                <a:spcPct val="100000"/>
              </a:lnSpc>
              <a:spcBef>
                <a:spcPts val="0"/>
              </a:spcBef>
              <a:spcAft>
                <a:spcPts val="0"/>
              </a:spcAft>
              <a:buClrTx/>
              <a:buSzPts val="1400"/>
              <a:buFontTx/>
              <a:buNone/>
              <a:tabLst/>
              <a:defRPr/>
            </a:pPr>
            <a:r>
              <a:rPr kumimoji="0" lang="en-US" sz="2200" b="1" i="0" u="none" strike="noStrike" kern="0" cap="none" spc="0" normalizeH="0" baseline="0" noProof="0">
                <a:ln>
                  <a:noFill/>
                </a:ln>
                <a:solidFill>
                  <a:srgbClr val="222222"/>
                </a:solidFill>
                <a:effectLst/>
                <a:uLnTx/>
                <a:uFillTx/>
                <a:latin typeface="Calibri"/>
                <a:ea typeface="Calibri"/>
                <a:cs typeface="Calibri"/>
                <a:sym typeface="Calibri"/>
              </a:rPr>
              <a:t>FCC Median Per Slot Funding Amounts (Monthly)</a:t>
            </a:r>
          </a:p>
        </p:txBody>
      </p:sp>
      <p:sp>
        <p:nvSpPr>
          <p:cNvPr id="3" name="Speech Bubble: Rectangle 2">
            <a:extLst>
              <a:ext uri="{FF2B5EF4-FFF2-40B4-BE49-F238E27FC236}">
                <a16:creationId xmlns:a16="http://schemas.microsoft.com/office/drawing/2014/main" id="{E578BED6-974C-4E03-88C8-851A9D2513F3}"/>
              </a:ext>
            </a:extLst>
          </p:cNvPr>
          <p:cNvSpPr/>
          <p:nvPr/>
        </p:nvSpPr>
        <p:spPr bwMode="auto">
          <a:xfrm>
            <a:off x="6034034" y="2787899"/>
            <a:ext cx="2784296" cy="1815882"/>
          </a:xfrm>
          <a:prstGeom prst="wedgeRectCallout">
            <a:avLst>
              <a:gd name="adj1" fmla="val -52567"/>
              <a:gd name="adj2" fmla="val 91071"/>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Arial" charset="0"/>
                <a:ea typeface="+mn-ea"/>
                <a:cs typeface="+mn-cs"/>
              </a:rPr>
              <a:t>Providers in the highest SVI communities</a:t>
            </a:r>
            <a:r>
              <a:rPr lang="en-US" sz="1400">
                <a:solidFill>
                  <a:srgbClr val="000000"/>
                </a:solidFill>
                <a:latin typeface="Arial" charset="0"/>
              </a:rPr>
              <a:t> and Gateway Cities,</a:t>
            </a:r>
            <a:r>
              <a:rPr kumimoji="0" lang="en-US" sz="1400" b="0" i="0" u="none" strike="noStrike" kern="1200" cap="none" spc="0" normalizeH="0" baseline="0" noProof="0">
                <a:ln>
                  <a:noFill/>
                </a:ln>
                <a:solidFill>
                  <a:srgbClr val="000000"/>
                </a:solidFill>
                <a:effectLst/>
                <a:uLnTx/>
                <a:uFillTx/>
                <a:latin typeface="Arial" charset="0"/>
                <a:ea typeface="+mn-ea"/>
                <a:cs typeface="+mn-cs"/>
              </a:rPr>
              <a:t> </a:t>
            </a:r>
            <a:r>
              <a:rPr lang="en-US" sz="1400">
                <a:solidFill>
                  <a:srgbClr val="000000"/>
                </a:solidFill>
                <a:latin typeface="Arial" charset="0"/>
              </a:rPr>
              <a:t>those in</a:t>
            </a:r>
            <a:r>
              <a:rPr kumimoji="0" lang="en-US" sz="1400" b="0" i="0" u="none" strike="noStrike" kern="1200" cap="none" spc="0" normalizeH="0" baseline="0" noProof="0">
                <a:ln>
                  <a:noFill/>
                </a:ln>
                <a:solidFill>
                  <a:srgbClr val="000000"/>
                </a:solidFill>
                <a:effectLst/>
                <a:uLnTx/>
                <a:uFillTx/>
                <a:latin typeface="Arial" charset="0"/>
                <a:ea typeface="+mn-ea"/>
                <a:cs typeface="+mn-cs"/>
              </a:rPr>
              <a:t> majority BIPOC census tracts, those owned/operated by a person of color, and  </a:t>
            </a:r>
            <a:r>
              <a:rPr lang="en-US" sz="1400">
                <a:solidFill>
                  <a:srgbClr val="000000"/>
                </a:solidFill>
                <a:latin typeface="Arial" charset="0"/>
              </a:rPr>
              <a:t>those</a:t>
            </a:r>
            <a:r>
              <a:rPr kumimoji="0" lang="en-US" sz="1400" b="0" i="0" u="none" strike="noStrike" kern="1200" cap="none" spc="0" normalizeH="0" baseline="0" noProof="0">
                <a:ln>
                  <a:noFill/>
                </a:ln>
                <a:solidFill>
                  <a:srgbClr val="000000"/>
                </a:solidFill>
                <a:effectLst/>
                <a:uLnTx/>
                <a:uFillTx/>
                <a:latin typeface="Arial" charset="0"/>
                <a:ea typeface="+mn-ea"/>
                <a:cs typeface="+mn-cs"/>
              </a:rPr>
              <a:t> that serve families with subsidies, receive more funding per seat. </a:t>
            </a:r>
          </a:p>
        </p:txBody>
      </p:sp>
      <p:graphicFrame>
        <p:nvGraphicFramePr>
          <p:cNvPr id="7" name="Google Shape;301;g10b897de2f0_0_134">
            <a:extLst>
              <a:ext uri="{FF2B5EF4-FFF2-40B4-BE49-F238E27FC236}">
                <a16:creationId xmlns:a16="http://schemas.microsoft.com/office/drawing/2014/main" id="{8E248066-2DE8-4FE1-A7E3-D9230B0EB4AE}"/>
              </a:ext>
            </a:extLst>
          </p:cNvPr>
          <p:cNvGraphicFramePr/>
          <p:nvPr/>
        </p:nvGraphicFramePr>
        <p:xfrm>
          <a:off x="541427" y="1635488"/>
          <a:ext cx="5037440" cy="4594170"/>
        </p:xfrm>
        <a:graphic>
          <a:graphicData uri="http://schemas.openxmlformats.org/drawingml/2006/table">
            <a:tbl>
              <a:tblPr>
                <a:noFill/>
              </a:tblPr>
              <a:tblGrid>
                <a:gridCol w="3323317">
                  <a:extLst>
                    <a:ext uri="{9D8B030D-6E8A-4147-A177-3AD203B41FA5}">
                      <a16:colId xmlns:a16="http://schemas.microsoft.com/office/drawing/2014/main" val="20000"/>
                    </a:ext>
                  </a:extLst>
                </a:gridCol>
                <a:gridCol w="1714123">
                  <a:extLst>
                    <a:ext uri="{9D8B030D-6E8A-4147-A177-3AD203B41FA5}">
                      <a16:colId xmlns:a16="http://schemas.microsoft.com/office/drawing/2014/main" val="20001"/>
                    </a:ext>
                  </a:extLst>
                </a:gridCol>
              </a:tblGrid>
              <a:tr h="449100">
                <a:tc>
                  <a:txBody>
                    <a:bodyPr/>
                    <a:lstStyle/>
                    <a:p>
                      <a:pPr marL="0" marR="0" lvl="0" indent="0" algn="l" rtl="0">
                        <a:lnSpc>
                          <a:spcPct val="100000"/>
                        </a:lnSpc>
                        <a:spcBef>
                          <a:spcPts val="0"/>
                        </a:spcBef>
                        <a:spcAft>
                          <a:spcPts val="0"/>
                        </a:spcAft>
                        <a:buClr>
                          <a:srgbClr val="000000"/>
                        </a:buClr>
                        <a:buSzPts val="1400"/>
                        <a:buFont typeface="Arial"/>
                        <a:buNone/>
                      </a:pPr>
                      <a:endParaRPr sz="1300" u="none" strike="noStrike" cap="none">
                        <a:solidFill>
                          <a:schemeClr val="lt1"/>
                        </a:solidFill>
                        <a:latin typeface="Calibri"/>
                        <a:ea typeface="Calibri"/>
                        <a:cs typeface="Calibri"/>
                        <a:sym typeface="Calibri"/>
                      </a:endParaRPr>
                    </a:p>
                  </a:txBody>
                  <a:tcPr marL="91425" marR="91425" marT="27425" marB="27425">
                    <a:lnL w="9525" cap="flat" cmpd="sng">
                      <a:solidFill>
                        <a:schemeClr val="accent1"/>
                      </a:solidFill>
                      <a:prstDash val="solid"/>
                      <a:round/>
                      <a:headEnd type="none" w="sm" len="sm"/>
                      <a:tailEnd type="none" w="sm" len="sm"/>
                    </a:lnL>
                    <a:lnR w="9525" cap="flat" cmpd="sng">
                      <a:solidFill>
                        <a:schemeClr val="accent1"/>
                      </a:solidFill>
                      <a:prstDash val="solid"/>
                      <a:round/>
                      <a:headEnd type="none" w="sm" len="sm"/>
                      <a:tailEnd type="none" w="sm" len="sm"/>
                    </a:lnR>
                    <a:lnT w="9525" cap="flat" cmpd="sng">
                      <a:solidFill>
                        <a:schemeClr val="accent1"/>
                      </a:solidFill>
                      <a:prstDash val="solid"/>
                      <a:round/>
                      <a:headEnd type="none" w="sm" len="sm"/>
                      <a:tailEnd type="none" w="sm" len="sm"/>
                    </a:lnT>
                    <a:lnB w="9525" cap="flat" cmpd="sng">
                      <a:solidFill>
                        <a:schemeClr val="accen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n" sz="1300" u="none" strike="noStrike" cap="none">
                          <a:solidFill>
                            <a:schemeClr val="lt1"/>
                          </a:solidFill>
                          <a:latin typeface="Calibri"/>
                          <a:ea typeface="Calibri"/>
                          <a:cs typeface="Calibri"/>
                          <a:sym typeface="Calibri"/>
                        </a:rPr>
                        <a:t>Median per Licensed Slot</a:t>
                      </a:r>
                      <a:endParaRPr sz="1300" u="none" strike="noStrike" cap="none">
                        <a:solidFill>
                          <a:schemeClr val="lt1"/>
                        </a:solidFill>
                        <a:latin typeface="Calibri"/>
                        <a:ea typeface="Calibri"/>
                        <a:cs typeface="Calibri"/>
                        <a:sym typeface="Calibri"/>
                      </a:endParaRPr>
                    </a:p>
                  </a:txBody>
                  <a:tcPr marL="91425" marR="91425" marT="27425" marB="27425">
                    <a:lnL w="9525" cap="flat" cmpd="sng">
                      <a:solidFill>
                        <a:schemeClr val="accent1"/>
                      </a:solidFill>
                      <a:prstDash val="solid"/>
                      <a:round/>
                      <a:headEnd type="none" w="sm" len="sm"/>
                      <a:tailEnd type="none" w="sm" len="sm"/>
                    </a:lnL>
                    <a:lnR w="9525" cap="flat" cmpd="sng">
                      <a:solidFill>
                        <a:schemeClr val="accent1"/>
                      </a:solidFill>
                      <a:prstDash val="solid"/>
                      <a:round/>
                      <a:headEnd type="none" w="sm" len="sm"/>
                      <a:tailEnd type="none" w="sm" len="sm"/>
                    </a:lnR>
                    <a:lnT w="9525" cap="flat" cmpd="sng">
                      <a:solidFill>
                        <a:schemeClr val="accent1"/>
                      </a:solidFill>
                      <a:prstDash val="solid"/>
                      <a:round/>
                      <a:headEnd type="none" w="sm" len="sm"/>
                      <a:tailEnd type="none" w="sm" len="sm"/>
                    </a:lnT>
                    <a:lnB w="9525" cap="flat" cmpd="sng">
                      <a:solidFill>
                        <a:schemeClr val="accent1"/>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2919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All FCCs</a:t>
                      </a:r>
                      <a:endParaRPr sz="1400" u="none" strike="noStrike" cap="none">
                        <a:latin typeface="Calibri"/>
                        <a:ea typeface="Calibri"/>
                        <a:cs typeface="Calibri"/>
                        <a:sym typeface="Calibri"/>
                      </a:endParaRPr>
                    </a:p>
                  </a:txBody>
                  <a:tcPr marL="91425" marR="91425" marT="45700" marB="45700">
                    <a:lnT w="9525" cap="flat" cmpd="sng">
                      <a:solidFill>
                        <a:schemeClr val="accent1"/>
                      </a:solidFill>
                      <a:prstDash val="solid"/>
                      <a:round/>
                      <a:headEnd type="none" w="sm" len="sm"/>
                      <a:tailEnd type="none" w="sm" len="sm"/>
                    </a:lnT>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$181</a:t>
                      </a:r>
                      <a:endParaRPr sz="1300" u="none" strike="noStrike" cap="none">
                        <a:latin typeface="Calibri"/>
                        <a:ea typeface="Calibri"/>
                        <a:cs typeface="Calibri"/>
                        <a:sym typeface="Calibri"/>
                      </a:endParaRPr>
                    </a:p>
                  </a:txBody>
                  <a:tcPr marL="91425" marR="91425" marT="45700" marB="45700">
                    <a:lnT w="9525" cap="flat" cmpd="sng">
                      <a:solidFill>
                        <a:schemeClr val="accent1"/>
                      </a:solidFill>
                      <a:prstDash val="solid"/>
                      <a:round/>
                      <a:headEnd type="none" w="sm" len="sm"/>
                      <a:tailEnd type="none" w="sm" len="sm"/>
                    </a:lnT>
                  </a:tcPr>
                </a:tc>
                <a:extLst>
                  <a:ext uri="{0D108BD9-81ED-4DB2-BD59-A6C34878D82A}">
                    <a16:rowId xmlns:a16="http://schemas.microsoft.com/office/drawing/2014/main" val="10001"/>
                  </a:ext>
                </a:extLst>
              </a:tr>
              <a:tr h="2919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Majority White Census Tracts</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$167</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02"/>
                  </a:ext>
                </a:extLst>
              </a:tr>
              <a:tr h="2919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Majority BIPOC Census Tracts</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$194</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03"/>
                  </a:ext>
                </a:extLst>
              </a:tr>
              <a:tr h="2919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Gateway Cities</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$194</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04"/>
                  </a:ext>
                </a:extLst>
              </a:tr>
              <a:tr h="2919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Low SVI (0 - .25)</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$139</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05"/>
                  </a:ext>
                </a:extLst>
              </a:tr>
              <a:tr h="2919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Highest SVI (.75 - 1)</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$194</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06"/>
                  </a:ext>
                </a:extLst>
              </a:tr>
              <a:tr h="4491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Owned/Operated by a Person of Color</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$194</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07"/>
                  </a:ext>
                </a:extLst>
              </a:tr>
              <a:tr h="4491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Owned/Operated by a Black Person</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$194</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08"/>
                  </a:ext>
                </a:extLst>
              </a:tr>
              <a:tr h="4491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Owned/Operated by a Hispanic or Latino Person</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$194</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09"/>
                  </a:ext>
                </a:extLst>
              </a:tr>
              <a:tr h="449100">
                <a:tc>
                  <a:txBody>
                    <a:bodyPr/>
                    <a:lstStyle/>
                    <a:p>
                      <a:pPr marL="0" marR="0" lvl="0" indent="0" algn="l" rtl="0">
                        <a:lnSpc>
                          <a:spcPct val="100000"/>
                        </a:lnSpc>
                        <a:spcBef>
                          <a:spcPts val="0"/>
                        </a:spcBef>
                        <a:spcAft>
                          <a:spcPts val="0"/>
                        </a:spcAft>
                        <a:buClr>
                          <a:srgbClr val="000000"/>
                        </a:buClr>
                        <a:buSzPts val="1300"/>
                        <a:buFont typeface="Arial"/>
                        <a:buNone/>
                      </a:pPr>
                      <a:r>
                        <a:rPr lang="en" sz="1400" u="none" strike="noStrike" cap="none">
                          <a:latin typeface="Calibri"/>
                          <a:ea typeface="Calibri"/>
                          <a:cs typeface="Calibri"/>
                          <a:sym typeface="Calibri"/>
                        </a:rPr>
                        <a:t>Receive Subsidy</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$194</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10"/>
                  </a:ext>
                </a:extLst>
              </a:tr>
              <a:tr h="449100">
                <a:tc>
                  <a:txBody>
                    <a:bodyPr/>
                    <a:lstStyle/>
                    <a:p>
                      <a:pPr marL="0" marR="0" lvl="0" indent="0" algn="l" rtl="0">
                        <a:lnSpc>
                          <a:spcPct val="100000"/>
                        </a:lnSpc>
                        <a:spcBef>
                          <a:spcPts val="0"/>
                        </a:spcBef>
                        <a:spcAft>
                          <a:spcPts val="0"/>
                        </a:spcAft>
                        <a:buClr>
                          <a:srgbClr val="000000"/>
                        </a:buClr>
                        <a:buSzPts val="1300"/>
                        <a:buFont typeface="Arial"/>
                        <a:buNone/>
                      </a:pPr>
                      <a:r>
                        <a:rPr lang="en" sz="1400" u="none" strike="noStrike" cap="none">
                          <a:latin typeface="Calibri"/>
                          <a:ea typeface="Calibri"/>
                          <a:cs typeface="Calibri"/>
                          <a:sym typeface="Calibri"/>
                        </a:rPr>
                        <a:t>Do Not Receive Subsidy</a:t>
                      </a:r>
                      <a:endParaRPr sz="1400" u="none" strike="noStrike" cap="none">
                        <a:latin typeface="Calibri"/>
                        <a:ea typeface="Calibri"/>
                        <a:cs typeface="Calibri"/>
                        <a:sym typeface="Calibri"/>
                      </a:endParaRPr>
                    </a:p>
                  </a:txBody>
                  <a:tcPr marL="91425" marR="91425" marT="45700" marB="45700"/>
                </a:tc>
                <a:tc>
                  <a:txBody>
                    <a:bodyPr/>
                    <a:lstStyle/>
                    <a:p>
                      <a:pPr marL="0" marR="0" lvl="0" indent="0" algn="ctr" rtl="0">
                        <a:lnSpc>
                          <a:spcPct val="100000"/>
                        </a:lnSpc>
                        <a:spcBef>
                          <a:spcPts val="0"/>
                        </a:spcBef>
                        <a:spcAft>
                          <a:spcPts val="0"/>
                        </a:spcAft>
                        <a:buClr>
                          <a:srgbClr val="000000"/>
                        </a:buClr>
                        <a:buSzPts val="1300"/>
                        <a:buFont typeface="Arial"/>
                        <a:buNone/>
                      </a:pPr>
                      <a:r>
                        <a:rPr lang="en" sz="1300" u="none" strike="noStrike" cap="none">
                          <a:latin typeface="Calibri"/>
                          <a:ea typeface="Calibri"/>
                          <a:cs typeface="Calibri"/>
                          <a:sym typeface="Calibri"/>
                        </a:rPr>
                        <a:t>$156</a:t>
                      </a:r>
                      <a:endParaRPr sz="1300" u="none" strike="noStrike" cap="none">
                        <a:latin typeface="Calibri"/>
                        <a:ea typeface="Calibri"/>
                        <a:cs typeface="Calibri"/>
                        <a:sym typeface="Calibri"/>
                      </a:endParaRPr>
                    </a:p>
                  </a:txBody>
                  <a:tcPr marL="91425" marR="91425" marT="45700" marB="45700"/>
                </a:tc>
                <a:extLst>
                  <a:ext uri="{0D108BD9-81ED-4DB2-BD59-A6C34878D82A}">
                    <a16:rowId xmlns:a16="http://schemas.microsoft.com/office/drawing/2014/main" val="10011"/>
                  </a:ext>
                </a:extLst>
              </a:tr>
            </a:tbl>
          </a:graphicData>
        </a:graphic>
      </p:graphicFrame>
      <p:sp>
        <p:nvSpPr>
          <p:cNvPr id="8" name="TextBox 7">
            <a:extLst>
              <a:ext uri="{FF2B5EF4-FFF2-40B4-BE49-F238E27FC236}">
                <a16:creationId xmlns:a16="http://schemas.microsoft.com/office/drawing/2014/main" id="{78447B35-4430-4442-8234-DCCE3C4F7AD8}"/>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1023576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89270-E1EC-430D-B5B5-F38B899DF842}"/>
              </a:ext>
            </a:extLst>
          </p:cNvPr>
          <p:cNvSpPr>
            <a:spLocks noGrp="1"/>
          </p:cNvSpPr>
          <p:nvPr>
            <p:ph type="title"/>
          </p:nvPr>
        </p:nvSpPr>
        <p:spPr/>
        <p:txBody>
          <a:bodyPr/>
          <a:lstStyle/>
          <a:p>
            <a:r>
              <a:rPr lang="en-US" sz="1750"/>
              <a:t>For center-based programs, the formula effectively </a:t>
            </a:r>
            <a:br>
              <a:rPr lang="en-US" sz="1750"/>
            </a:br>
            <a:r>
              <a:rPr lang="en-US" sz="1750"/>
              <a:t>directed additional funds to higher operational costs </a:t>
            </a:r>
            <a:br>
              <a:rPr lang="en-US" sz="1750"/>
            </a:br>
            <a:r>
              <a:rPr lang="en-US" sz="1750"/>
              <a:t>and services in higher need communities/ families</a:t>
            </a:r>
          </a:p>
        </p:txBody>
      </p:sp>
      <p:sp>
        <p:nvSpPr>
          <p:cNvPr id="4" name="Slide Number Placeholder 3">
            <a:extLst>
              <a:ext uri="{FF2B5EF4-FFF2-40B4-BE49-F238E27FC236}">
                <a16:creationId xmlns:a16="http://schemas.microsoft.com/office/drawing/2014/main" id="{817BD394-2F93-4B77-BEAC-F6E85573ABA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24</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7" name="Speech Bubble: Rectangle 6">
            <a:extLst>
              <a:ext uri="{FF2B5EF4-FFF2-40B4-BE49-F238E27FC236}">
                <a16:creationId xmlns:a16="http://schemas.microsoft.com/office/drawing/2014/main" id="{B008F871-718A-4003-9A37-6B192C43B66C}"/>
              </a:ext>
            </a:extLst>
          </p:cNvPr>
          <p:cNvSpPr/>
          <p:nvPr/>
        </p:nvSpPr>
        <p:spPr bwMode="auto">
          <a:xfrm>
            <a:off x="186057" y="1561672"/>
            <a:ext cx="2784296" cy="1815882"/>
          </a:xfrm>
          <a:prstGeom prst="wedgeRectCallout">
            <a:avLst>
              <a:gd name="adj1" fmla="val 55551"/>
              <a:gd name="adj2" fmla="val 89725"/>
            </a:avLst>
          </a:prstGeom>
          <a:noFill/>
          <a:ln w="9525" cap="flat" cmpd="sng" algn="ctr">
            <a:solidFill>
              <a:schemeClr val="bg1">
                <a:lumMod val="8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defTabSz="914400" fontAlgn="base">
              <a:spcBef>
                <a:spcPct val="50000"/>
              </a:spcBef>
              <a:spcAft>
                <a:spcPct val="0"/>
              </a:spcAft>
              <a:defRPr/>
            </a:pPr>
            <a:r>
              <a:rPr lang="en-US" sz="1400">
                <a:solidFill>
                  <a:srgbClr val="000000"/>
                </a:solidFill>
                <a:latin typeface="Arial"/>
                <a:cs typeface="Arial"/>
              </a:rPr>
              <a:t>The formula directs additional funds per seat to GSA </a:t>
            </a:r>
            <a:r>
              <a:rPr kumimoji="0" lang="en-US" sz="1400" b="0" i="0" u="none" strike="noStrike" kern="1200" cap="none" spc="0" normalizeH="0" baseline="0" noProof="0">
                <a:ln>
                  <a:noFill/>
                </a:ln>
                <a:solidFill>
                  <a:srgbClr val="000000"/>
                </a:solidFill>
                <a:effectLst/>
                <a:uLnTx/>
                <a:uFillTx/>
                <a:latin typeface="Arial"/>
                <a:cs typeface="Arial"/>
              </a:rPr>
              <a:t>providers in the highest SVI communities, those in majority BIPOC census tracts, those that are owned/operated by a person of color</a:t>
            </a:r>
            <a:r>
              <a:rPr lang="en-US" sz="1400">
                <a:solidFill>
                  <a:srgbClr val="000000"/>
                </a:solidFill>
                <a:latin typeface="Arial"/>
                <a:cs typeface="Arial"/>
              </a:rPr>
              <a:t>, and/</a:t>
            </a:r>
            <a:r>
              <a:rPr kumimoji="0" lang="en-US" sz="1400" b="0" i="0" u="none" strike="noStrike" kern="1200" cap="none" spc="0" normalizeH="0" baseline="0" noProof="0">
                <a:ln>
                  <a:noFill/>
                </a:ln>
                <a:solidFill>
                  <a:srgbClr val="000000"/>
                </a:solidFill>
                <a:effectLst/>
                <a:uLnTx/>
                <a:uFillTx/>
                <a:latin typeface="Arial"/>
                <a:cs typeface="Arial"/>
              </a:rPr>
              <a:t>or</a:t>
            </a:r>
            <a:r>
              <a:rPr lang="en-US" sz="1400">
                <a:solidFill>
                  <a:srgbClr val="000000"/>
                </a:solidFill>
                <a:latin typeface="Arial"/>
                <a:cs typeface="Arial"/>
              </a:rPr>
              <a:t> those that </a:t>
            </a:r>
            <a:r>
              <a:rPr kumimoji="0" lang="en-US" sz="1400" b="0" i="0" u="none" strike="noStrike" kern="1200" cap="none" spc="0" normalizeH="0" baseline="0" noProof="0">
                <a:ln>
                  <a:noFill/>
                </a:ln>
                <a:solidFill>
                  <a:srgbClr val="000000"/>
                </a:solidFill>
                <a:effectLst/>
                <a:uLnTx/>
                <a:uFillTx/>
                <a:latin typeface="Arial"/>
                <a:cs typeface="Arial"/>
              </a:rPr>
              <a:t>serve </a:t>
            </a:r>
            <a:r>
              <a:rPr lang="en-US" sz="1400">
                <a:solidFill>
                  <a:srgbClr val="000000"/>
                </a:solidFill>
                <a:latin typeface="Arial"/>
                <a:cs typeface="Arial"/>
              </a:rPr>
              <a:t>subsidized children </a:t>
            </a:r>
            <a:endParaRPr lang="en-US" sz="1400" b="0" i="0" u="none" strike="noStrike" kern="1200" cap="none" spc="0" normalizeH="0" baseline="0" noProof="0">
              <a:ln>
                <a:noFill/>
              </a:ln>
              <a:solidFill>
                <a:srgbClr val="000000"/>
              </a:solidFill>
              <a:effectLst/>
              <a:uLnTx/>
              <a:uFillTx/>
              <a:latin typeface="Arial" charset="0"/>
              <a:cs typeface="Arial"/>
            </a:endParaRPr>
          </a:p>
        </p:txBody>
      </p:sp>
      <p:sp>
        <p:nvSpPr>
          <p:cNvPr id="8" name="Speech Bubble: Rectangle 7">
            <a:extLst>
              <a:ext uri="{FF2B5EF4-FFF2-40B4-BE49-F238E27FC236}">
                <a16:creationId xmlns:a16="http://schemas.microsoft.com/office/drawing/2014/main" id="{96DA56BD-35EA-466B-9090-53AA5A7ABB8A}"/>
              </a:ext>
            </a:extLst>
          </p:cNvPr>
          <p:cNvSpPr/>
          <p:nvPr/>
        </p:nvSpPr>
        <p:spPr bwMode="auto">
          <a:xfrm>
            <a:off x="186057" y="4243939"/>
            <a:ext cx="2784296" cy="1384995"/>
          </a:xfrm>
          <a:prstGeom prst="wedgeRectCallout">
            <a:avLst>
              <a:gd name="adj1" fmla="val 57027"/>
              <a:gd name="adj2" fmla="val 89539"/>
            </a:avLst>
          </a:prstGeom>
          <a:noFill/>
          <a:ln w="9525" cap="flat" cmpd="sng" algn="ctr">
            <a:solidFill>
              <a:schemeClr val="bg1">
                <a:lumMod val="8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defTabSz="914400" fontAlgn="base">
              <a:spcBef>
                <a:spcPct val="50000"/>
              </a:spcBef>
              <a:spcAft>
                <a:spcPct val="0"/>
              </a:spcAft>
              <a:defRPr/>
            </a:pPr>
            <a:r>
              <a:rPr lang="en-US" sz="1400">
                <a:solidFill>
                  <a:srgbClr val="000000"/>
                </a:solidFill>
                <a:latin typeface="Arial"/>
                <a:cs typeface="Arial"/>
              </a:rPr>
              <a:t>Across </a:t>
            </a:r>
            <a:r>
              <a:rPr kumimoji="0" lang="en-US" sz="1400" b="0" i="0" u="none" strike="noStrike" kern="1200" cap="none" spc="0" normalizeH="0" baseline="0" noProof="0">
                <a:ln>
                  <a:noFill/>
                </a:ln>
                <a:solidFill>
                  <a:srgbClr val="000000"/>
                </a:solidFill>
                <a:effectLst/>
                <a:uLnTx/>
                <a:uFillTx/>
                <a:latin typeface="Arial"/>
                <a:cs typeface="Arial"/>
              </a:rPr>
              <a:t>all categories, providers that serve infants and toddlers </a:t>
            </a:r>
            <a:r>
              <a:rPr lang="en-US" sz="1400">
                <a:solidFill>
                  <a:srgbClr val="000000"/>
                </a:solidFill>
                <a:latin typeface="Arial"/>
                <a:cs typeface="Arial"/>
              </a:rPr>
              <a:t>receive</a:t>
            </a:r>
            <a:r>
              <a:rPr kumimoji="0" lang="en-US" sz="1400" b="0" i="0" u="none" strike="noStrike" kern="1200" cap="none" spc="0" normalizeH="0" baseline="0" noProof="0">
                <a:ln>
                  <a:noFill/>
                </a:ln>
                <a:solidFill>
                  <a:srgbClr val="000000"/>
                </a:solidFill>
                <a:effectLst/>
                <a:uLnTx/>
                <a:uFillTx/>
                <a:latin typeface="Arial"/>
                <a:cs typeface="Arial"/>
              </a:rPr>
              <a:t> more funding per seat, to account for the higher staffing costs associated with serving these age groups.</a:t>
            </a:r>
            <a:r>
              <a:rPr lang="en-US" sz="1400">
                <a:solidFill>
                  <a:srgbClr val="000000"/>
                </a:solidFill>
                <a:latin typeface="Arial"/>
                <a:cs typeface="Arial"/>
              </a:rPr>
              <a:t> </a:t>
            </a: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graphicFrame>
        <p:nvGraphicFramePr>
          <p:cNvPr id="10" name="Google Shape;311;g10b897de2f0_0_142">
            <a:extLst>
              <a:ext uri="{FF2B5EF4-FFF2-40B4-BE49-F238E27FC236}">
                <a16:creationId xmlns:a16="http://schemas.microsoft.com/office/drawing/2014/main" id="{63A8B5A7-FD34-49F2-BF33-85DFF852E357}"/>
              </a:ext>
            </a:extLst>
          </p:cNvPr>
          <p:cNvGraphicFramePr/>
          <p:nvPr/>
        </p:nvGraphicFramePr>
        <p:xfrm>
          <a:off x="3213060" y="1386548"/>
          <a:ext cx="5827075" cy="4837110"/>
        </p:xfrm>
        <a:graphic>
          <a:graphicData uri="http://schemas.openxmlformats.org/drawingml/2006/table">
            <a:tbl>
              <a:tblPr>
                <a:noFill/>
              </a:tblPr>
              <a:tblGrid>
                <a:gridCol w="2943350">
                  <a:extLst>
                    <a:ext uri="{9D8B030D-6E8A-4147-A177-3AD203B41FA5}">
                      <a16:colId xmlns:a16="http://schemas.microsoft.com/office/drawing/2014/main" val="20000"/>
                    </a:ext>
                  </a:extLst>
                </a:gridCol>
                <a:gridCol w="1409975">
                  <a:extLst>
                    <a:ext uri="{9D8B030D-6E8A-4147-A177-3AD203B41FA5}">
                      <a16:colId xmlns:a16="http://schemas.microsoft.com/office/drawing/2014/main" val="20001"/>
                    </a:ext>
                  </a:extLst>
                </a:gridCol>
                <a:gridCol w="1473750">
                  <a:extLst>
                    <a:ext uri="{9D8B030D-6E8A-4147-A177-3AD203B41FA5}">
                      <a16:colId xmlns:a16="http://schemas.microsoft.com/office/drawing/2014/main" val="20002"/>
                    </a:ext>
                  </a:extLst>
                </a:gridCol>
              </a:tblGrid>
              <a:tr h="414275">
                <a:tc gridSpan="3">
                  <a:txBody>
                    <a:bodyPr/>
                    <a:lstStyle/>
                    <a:p>
                      <a:pPr marL="457200" marR="0" lvl="1" indent="0" algn="r" rtl="0">
                        <a:lnSpc>
                          <a:spcPct val="100000"/>
                        </a:lnSpc>
                        <a:spcBef>
                          <a:spcPts val="0"/>
                        </a:spcBef>
                        <a:spcAft>
                          <a:spcPts val="0"/>
                        </a:spcAft>
                        <a:buSzPts val="1400"/>
                        <a:buFont typeface="Arial"/>
                        <a:buNone/>
                      </a:pPr>
                      <a:r>
                        <a:rPr lang="en" sz="1400" u="none" strike="noStrike" cap="none">
                          <a:solidFill>
                            <a:schemeClr val="lt1"/>
                          </a:solidFill>
                          <a:latin typeface="Calibri"/>
                          <a:ea typeface="Calibri"/>
                          <a:cs typeface="Calibri"/>
                        </a:rPr>
                        <a:t>Median Grant Payment per Licensed Slot</a:t>
                      </a:r>
                      <a:endParaRPr sz="1400" u="none" strike="noStrike" cap="none">
                        <a:solidFill>
                          <a:schemeClr val="lt1"/>
                        </a:solidFill>
                        <a:latin typeface="Calibri"/>
                        <a:ea typeface="Calibri"/>
                        <a:cs typeface="Calibri"/>
                        <a:sym typeface="Calibri"/>
                      </a:endParaRPr>
                    </a:p>
                  </a:txBody>
                  <a:tcPr marL="91425" marR="91425" marT="91425" marB="91425">
                    <a:lnL w="9525" cap="flat" cmpd="sng">
                      <a:solidFill>
                        <a:schemeClr val="accent1"/>
                      </a:solidFill>
                      <a:prstDash val="solid"/>
                      <a:round/>
                      <a:headEnd type="none" w="sm" len="sm"/>
                      <a:tailEnd type="none" w="sm" len="sm"/>
                    </a:lnL>
                    <a:lnR w="9525" cap="flat" cmpd="sng">
                      <a:solidFill>
                        <a:schemeClr val="accent1"/>
                      </a:solidFill>
                      <a:prstDash val="solid"/>
                      <a:round/>
                      <a:headEnd type="none" w="sm" len="sm"/>
                      <a:tailEnd type="none" w="sm" len="sm"/>
                    </a:lnR>
                    <a:lnT w="9525" cap="flat" cmpd="sng">
                      <a:solidFill>
                        <a:schemeClr val="accent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a:sym typeface="Calibri"/>
                      </a:endParaRPr>
                    </a:p>
                  </a:txBody>
                  <a:tcPr marL="91425" marR="91425" marT="91425" marB="91425">
                    <a:lnL w="9525" cap="flat" cmpd="sng">
                      <a:solidFill>
                        <a:schemeClr val="accent1"/>
                      </a:solidFill>
                      <a:prstDash val="solid"/>
                      <a:round/>
                      <a:headEnd type="none" w="sm" len="sm"/>
                      <a:tailEnd type="none" w="sm" len="sm"/>
                    </a:lnL>
                    <a:lnR w="9525" cap="flat" cmpd="sng">
                      <a:solidFill>
                        <a:schemeClr val="accent1"/>
                      </a:solidFill>
                      <a:prstDash val="solid"/>
                      <a:round/>
                      <a:headEnd type="none" w="sm" len="sm"/>
                      <a:tailEnd type="none" w="sm" len="sm"/>
                    </a:lnR>
                    <a:lnT w="9525" cap="flat" cmpd="sng">
                      <a:solidFill>
                        <a:schemeClr val="accent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en-US"/>
                    </a:p>
                  </a:txBody>
                  <a:tcPr/>
                </a:tc>
                <a:extLst>
                  <a:ext uri="{0D108BD9-81ED-4DB2-BD59-A6C34878D82A}">
                    <a16:rowId xmlns:a16="http://schemas.microsoft.com/office/drawing/2014/main" val="10000"/>
                  </a:ext>
                </a:extLst>
              </a:tr>
              <a:tr h="3962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Serves Infants and Toddlers? (I/T)</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No Infants/Toddlers</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Serves Infants/Toddlers</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962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All Providers</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$117</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$198</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962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Majority BIPOC Census Tracts</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$128</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$207</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Low SVI (0 - .25)</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$108</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$170</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962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Highest SVI (.75 - 1)</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$128</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$218</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30225">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Owned/Operated by a Person of Color</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$152</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$222</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962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Owned/Operated by a Black Person</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$120</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$217</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6690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Owned/Operated by a Hispanic or Latino Person</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$142</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$230</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22325">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Receive Subsidy</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$117</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$203</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250850">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a:latin typeface="Calibri"/>
                          <a:ea typeface="Calibri"/>
                          <a:cs typeface="Calibri"/>
                          <a:sym typeface="Calibri"/>
                        </a:rPr>
                        <a:t>Do Not Receive Subsidy</a:t>
                      </a:r>
                      <a:endParaRPr sz="14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$120</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rgbClr val="000000"/>
                        </a:buClr>
                        <a:buSzPts val="1400"/>
                        <a:buFont typeface="Arial"/>
                        <a:buNone/>
                      </a:pPr>
                      <a:r>
                        <a:rPr lang="en" sz="1300" u="none" strike="noStrike" cap="none">
                          <a:latin typeface="Calibri"/>
                          <a:ea typeface="Calibri"/>
                          <a:cs typeface="Calibri"/>
                          <a:sym typeface="Calibri"/>
                        </a:rPr>
                        <a:t>$187</a:t>
                      </a:r>
                      <a:endParaRPr sz="1300" u="none" strike="noStrike" cap="none">
                        <a:latin typeface="Calibri"/>
                        <a:ea typeface="Calibri"/>
                        <a:cs typeface="Calibri"/>
                        <a:sym typeface="Calibri"/>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9" name="TextBox 8">
            <a:extLst>
              <a:ext uri="{FF2B5EF4-FFF2-40B4-BE49-F238E27FC236}">
                <a16:creationId xmlns:a16="http://schemas.microsoft.com/office/drawing/2014/main" id="{8971CEF4-A22A-4158-89AD-2B02C98A28B5}"/>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Tree>
    <p:extLst>
      <p:ext uri="{BB962C8B-B14F-4D97-AF65-F5344CB8AC3E}">
        <p14:creationId xmlns:p14="http://schemas.microsoft.com/office/powerpoint/2010/main" val="34192430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C7681C-368D-40B9-9E23-FFDD13B1D9CC}"/>
              </a:ext>
            </a:extLst>
          </p:cNvPr>
          <p:cNvSpPr>
            <a:spLocks noGrp="1"/>
          </p:cNvSpPr>
          <p:nvPr>
            <p:ph type="title"/>
          </p:nvPr>
        </p:nvSpPr>
        <p:spPr/>
        <p:txBody>
          <a:bodyPr/>
          <a:lstStyle/>
          <a:p>
            <a:r>
              <a:rPr lang="en-US"/>
              <a:t>While C3 funding has been successful at stabilizing the field, the need for continued funding remains. </a:t>
            </a:r>
          </a:p>
        </p:txBody>
      </p:sp>
      <p:graphicFrame>
        <p:nvGraphicFramePr>
          <p:cNvPr id="3" name="Content Placeholder 3">
            <a:extLst>
              <a:ext uri="{FF2B5EF4-FFF2-40B4-BE49-F238E27FC236}">
                <a16:creationId xmlns:a16="http://schemas.microsoft.com/office/drawing/2014/main" id="{6CBF1547-67BA-4E38-9CD5-DBB8A1F5105B}"/>
              </a:ext>
            </a:extLst>
          </p:cNvPr>
          <p:cNvGraphicFramePr>
            <a:graphicFrameLocks/>
          </p:cNvGraphicFramePr>
          <p:nvPr/>
        </p:nvGraphicFramePr>
        <p:xfrm>
          <a:off x="637854" y="2260316"/>
          <a:ext cx="7632843" cy="4445284"/>
        </p:xfrm>
        <a:graphic>
          <a:graphicData uri="http://schemas.openxmlformats.org/drawingml/2006/chart">
            <c:chart xmlns:c="http://schemas.openxmlformats.org/drawingml/2006/chart" xmlns:r="http://schemas.openxmlformats.org/officeDocument/2006/relationships" r:id="rId2"/>
          </a:graphicData>
        </a:graphic>
      </p:graphicFrame>
      <p:sp>
        <p:nvSpPr>
          <p:cNvPr id="8" name="Content Placeholder 4">
            <a:extLst>
              <a:ext uri="{FF2B5EF4-FFF2-40B4-BE49-F238E27FC236}">
                <a16:creationId xmlns:a16="http://schemas.microsoft.com/office/drawing/2014/main" id="{9967AA49-D105-4E70-BD67-6B17A9B76EE9}"/>
              </a:ext>
            </a:extLst>
          </p:cNvPr>
          <p:cNvSpPr txBox="1">
            <a:spLocks/>
          </p:cNvSpPr>
          <p:nvPr/>
        </p:nvSpPr>
        <p:spPr bwMode="auto">
          <a:xfrm>
            <a:off x="422835" y="1130095"/>
            <a:ext cx="8597019" cy="940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defRPr/>
            </a:pPr>
            <a:r>
              <a:rPr kumimoji="0" lang="en-US" sz="1600" b="0" i="0" u="none" strike="noStrike" kern="0" cap="none" spc="0" normalizeH="0" baseline="0" noProof="0">
                <a:ln>
                  <a:noFill/>
                </a:ln>
                <a:solidFill>
                  <a:srgbClr val="000000"/>
                </a:solidFill>
                <a:effectLst/>
                <a:uLnTx/>
                <a:uFillTx/>
                <a:latin typeface="Arial" panose="020B0604020202020204"/>
                <a:ea typeface="+mn-ea"/>
                <a:cs typeface="+mn-cs"/>
              </a:rPr>
              <a:t>When asked what changes programs would have to make in the next year if they </a:t>
            </a:r>
            <a:r>
              <a:rPr lang="en-US" sz="1600" kern="0">
                <a:solidFill>
                  <a:srgbClr val="000000"/>
                </a:solidFill>
                <a:latin typeface="Arial" panose="020B0604020202020204"/>
              </a:rPr>
              <a:t>did not </a:t>
            </a:r>
            <a:r>
              <a:rPr kumimoji="0" lang="en-US" sz="1600" b="0" i="0" u="none" strike="noStrike" kern="0" cap="none" spc="0" normalizeH="0" baseline="0" noProof="0">
                <a:ln>
                  <a:noFill/>
                </a:ln>
                <a:solidFill>
                  <a:srgbClr val="000000"/>
                </a:solidFill>
                <a:effectLst/>
                <a:uLnTx/>
                <a:uFillTx/>
                <a:latin typeface="Arial" panose="020B0604020202020204"/>
                <a:ea typeface="+mn-ea"/>
                <a:cs typeface="+mn-cs"/>
              </a:rPr>
              <a:t>have grant funding, more than 80% of GSA providers reported that they would have to reduce compensation and/or defer salary increases. </a:t>
            </a:r>
            <a:r>
              <a:rPr lang="en-US" sz="1600" kern="0">
                <a:solidFill>
                  <a:srgbClr val="000000"/>
                </a:solidFill>
                <a:latin typeface="Arial" panose="020B0604020202020204"/>
              </a:rPr>
              <a:t>Almost one-fifth (17%)</a:t>
            </a:r>
            <a:r>
              <a:rPr kumimoji="0" lang="en-US" sz="1600" b="0" i="0" u="none" strike="noStrike" kern="0" cap="none" spc="0" normalizeH="0" baseline="0" noProof="0">
                <a:ln>
                  <a:noFill/>
                </a:ln>
                <a:solidFill>
                  <a:srgbClr val="000000"/>
                </a:solidFill>
                <a:effectLst/>
                <a:uLnTx/>
                <a:uFillTx/>
                <a:latin typeface="Arial" panose="020B0604020202020204"/>
                <a:ea typeface="+mn-ea"/>
                <a:cs typeface="+mn-cs"/>
              </a:rPr>
              <a:t> of FCC providers reported that they would have to close without this grant funding.</a:t>
            </a:r>
            <a:r>
              <a:rPr lang="en-US" sz="1600" kern="0">
                <a:solidFill>
                  <a:srgbClr val="000000"/>
                </a:solidFill>
                <a:latin typeface="Arial" panose="020B0604020202020204"/>
              </a:rPr>
              <a:t> </a:t>
            </a:r>
            <a:endParaRPr kumimoji="0" lang="en-US" sz="1600" b="0" i="0" u="none" strike="noStrike" kern="0" cap="none" spc="0" normalizeH="0" baseline="0" noProof="0">
              <a:ln>
                <a:noFill/>
              </a:ln>
              <a:solidFill>
                <a:srgbClr val="00000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a:ea typeface="+mn-ea"/>
              <a:cs typeface="+mn-cs"/>
            </a:endParaRPr>
          </a:p>
          <a:p>
            <a:pPr defTabSz="914400">
              <a:defRPr/>
            </a:pPr>
            <a:endParaRPr lang="en-US" sz="1600" b="0" i="0" u="none" strike="noStrike" kern="0" cap="none" spc="0" normalizeH="0" baseline="0" noProof="0">
              <a:ln>
                <a:noFill/>
              </a:ln>
              <a:solidFill>
                <a:srgbClr val="000000"/>
              </a:solidFill>
              <a:effectLst/>
              <a:uLnTx/>
              <a:uFillTx/>
              <a:latin typeface="Arial" panose="020B0604020202020204"/>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6" name="TextBox 5">
            <a:extLst>
              <a:ext uri="{FF2B5EF4-FFF2-40B4-BE49-F238E27FC236}">
                <a16:creationId xmlns:a16="http://schemas.microsoft.com/office/drawing/2014/main" id="{4D0F3DF9-A067-4DFF-9F78-66304C68457F}"/>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7" name="Slide Number Placeholder 3">
            <a:extLst>
              <a:ext uri="{FF2B5EF4-FFF2-40B4-BE49-F238E27FC236}">
                <a16:creationId xmlns:a16="http://schemas.microsoft.com/office/drawing/2014/main" id="{8D9D5BC5-D067-43DC-B6A7-015BCA01EE0C}"/>
              </a:ext>
            </a:extLst>
          </p:cNvPr>
          <p:cNvSpPr>
            <a:spLocks noGrp="1"/>
          </p:cNvSpPr>
          <p:nvPr>
            <p:ph type="sldNum" sz="quarter" idx="12"/>
          </p:nvPr>
        </p:nvSpPr>
        <p:spPr>
          <a:xfrm>
            <a:off x="7210427" y="6594487"/>
            <a:ext cx="1933575" cy="263525"/>
          </a:xfrm>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25</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13848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945700" y="3051974"/>
            <a:ext cx="5264727" cy="37702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t>Board Retreat – Takeaways &amp; Reflections</a:t>
            </a:r>
          </a:p>
        </p:txBody>
      </p:sp>
      <p:sp>
        <p:nvSpPr>
          <p:cNvPr id="5" name="TextBox 4">
            <a:extLst>
              <a:ext uri="{FF2B5EF4-FFF2-40B4-BE49-F238E27FC236}">
                <a16:creationId xmlns:a16="http://schemas.microsoft.com/office/drawing/2014/main" id="{E7E04620-5F21-4AA8-A32A-C9100215D19B}"/>
              </a:ext>
            </a:extLst>
          </p:cNvPr>
          <p:cNvSpPr txBox="1"/>
          <p:nvPr/>
        </p:nvSpPr>
        <p:spPr>
          <a:xfrm>
            <a:off x="0" y="6510805"/>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7" name="Slide Number Placeholder 3">
            <a:extLst>
              <a:ext uri="{FF2B5EF4-FFF2-40B4-BE49-F238E27FC236}">
                <a16:creationId xmlns:a16="http://schemas.microsoft.com/office/drawing/2014/main" id="{C449F427-4C90-4587-8092-BF2D5939A1A0}"/>
              </a:ext>
            </a:extLst>
          </p:cNvPr>
          <p:cNvSpPr txBox="1">
            <a:spLocks/>
          </p:cNvSpPr>
          <p:nvPr/>
        </p:nvSpPr>
        <p:spPr>
          <a:xfrm>
            <a:off x="7210427" y="6594487"/>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3</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3521909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958851" y="3086598"/>
            <a:ext cx="7226297" cy="992579"/>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t>Proposed Regulation Change: </a:t>
            </a:r>
          </a:p>
          <a:p>
            <a:r>
              <a:rPr lang="en-US" i="1"/>
              <a:t>Continuation of Subsidized Child Care Services Pending Request for Review</a:t>
            </a:r>
            <a:endParaRPr lang="en-US"/>
          </a:p>
        </p:txBody>
      </p:sp>
      <p:sp>
        <p:nvSpPr>
          <p:cNvPr id="5" name="TextBox 4">
            <a:extLst>
              <a:ext uri="{FF2B5EF4-FFF2-40B4-BE49-F238E27FC236}">
                <a16:creationId xmlns:a16="http://schemas.microsoft.com/office/drawing/2014/main" id="{E7E04620-5F21-4AA8-A32A-C9100215D19B}"/>
              </a:ext>
            </a:extLst>
          </p:cNvPr>
          <p:cNvSpPr txBox="1"/>
          <p:nvPr/>
        </p:nvSpPr>
        <p:spPr>
          <a:xfrm>
            <a:off x="0" y="6565947"/>
            <a:ext cx="1286158"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7" name="Slide Number Placeholder 3">
            <a:extLst>
              <a:ext uri="{FF2B5EF4-FFF2-40B4-BE49-F238E27FC236}">
                <a16:creationId xmlns:a16="http://schemas.microsoft.com/office/drawing/2014/main" id="{B4C1462D-47D4-4C99-A268-E1CA29D0F1A1}"/>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4</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3226749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C040255-6B34-3047-84E3-A50E49709015}"/>
              </a:ext>
            </a:extLst>
          </p:cNvPr>
          <p:cNvSpPr>
            <a:spLocks noGrp="1"/>
          </p:cNvSpPr>
          <p:nvPr>
            <p:ph type="subTitle" idx="1"/>
          </p:nvPr>
        </p:nvSpPr>
        <p:spPr>
          <a:xfrm>
            <a:off x="403464" y="243505"/>
            <a:ext cx="7444911" cy="707886"/>
          </a:xfr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fontAlgn="auto">
              <a:spcBef>
                <a:spcPts val="0"/>
              </a:spcBef>
              <a:spcAft>
                <a:spcPts val="0"/>
              </a:spcAft>
              <a:buClrTx/>
            </a:pPr>
            <a:r>
              <a:rPr lang="en-US" sz="2000" kern="1200">
                <a:solidFill>
                  <a:srgbClr val="0000E5"/>
                </a:solidFill>
                <a:latin typeface="Arial" panose="020B0604020202020204"/>
              </a:rPr>
              <a:t>Continuation of Subsidized Care Services Pending Request for Review </a:t>
            </a:r>
          </a:p>
        </p:txBody>
      </p:sp>
      <p:sp>
        <p:nvSpPr>
          <p:cNvPr id="7" name="TextBox 6">
            <a:extLst>
              <a:ext uri="{FF2B5EF4-FFF2-40B4-BE49-F238E27FC236}">
                <a16:creationId xmlns:a16="http://schemas.microsoft.com/office/drawing/2014/main" id="{D3B068B6-AC21-4344-908D-96FEB2EB70BC}"/>
              </a:ext>
            </a:extLst>
          </p:cNvPr>
          <p:cNvSpPr txBox="1"/>
          <p:nvPr/>
        </p:nvSpPr>
        <p:spPr>
          <a:xfrm>
            <a:off x="0" y="6510793"/>
            <a:ext cx="1501089" cy="215444"/>
          </a:xfrm>
          <a:prstGeom prst="rect">
            <a:avLst/>
          </a:prstGeom>
          <a:noFill/>
        </p:spPr>
        <p:txBody>
          <a:bodyPr wrap="square">
            <a:spAutoFit/>
          </a:bodyPr>
          <a:lstStyle/>
          <a:p>
            <a:pPr marL="165100" marR="0" lvl="0" indent="0" algn="l" defTabSz="457200" rtl="0" eaLnBrk="1" fontAlgn="auto" latinLnBrk="0" hangingPunct="1">
              <a:lnSpc>
                <a:spcPct val="100000"/>
              </a:lnSpc>
              <a:spcBef>
                <a:spcPts val="0"/>
              </a:spcBef>
              <a:spcAft>
                <a:spcPts val="0"/>
              </a:spcAft>
              <a:buClr>
                <a:srgbClr val="000000"/>
              </a:buClr>
              <a:buSzPts val="1000"/>
              <a:buFontTx/>
              <a:buNone/>
              <a:tabLst/>
              <a:defRPr/>
            </a:pPr>
            <a:r>
              <a:rPr kumimoji="0" lang="en-US" sz="800" b="0" i="0" u="none" strike="noStrike" kern="0" cap="none" spc="0" normalizeH="0" baseline="0" noProof="0">
                <a:ln>
                  <a:noFill/>
                </a:ln>
                <a:solidFill>
                  <a:srgbClr val="000000"/>
                </a:solidFill>
                <a:effectLst/>
                <a:uLnTx/>
                <a:uFillTx/>
                <a:latin typeface="Arial" panose="020B0604020202020204"/>
                <a:ea typeface="+mn-ea"/>
                <a:cs typeface="Arial"/>
              </a:rPr>
              <a:t>September 13, 2022</a:t>
            </a:r>
          </a:p>
        </p:txBody>
      </p:sp>
      <p:sp>
        <p:nvSpPr>
          <p:cNvPr id="8" name="TextBox 7">
            <a:extLst>
              <a:ext uri="{FF2B5EF4-FFF2-40B4-BE49-F238E27FC236}">
                <a16:creationId xmlns:a16="http://schemas.microsoft.com/office/drawing/2014/main" id="{58F7204C-DF1D-47E7-BD2D-7A3C2B2BEE55}"/>
              </a:ext>
            </a:extLst>
          </p:cNvPr>
          <p:cNvSpPr txBox="1"/>
          <p:nvPr/>
        </p:nvSpPr>
        <p:spPr>
          <a:xfrm>
            <a:off x="1143025" y="2286094"/>
            <a:ext cx="6452172" cy="1877437"/>
          </a:xfrm>
          <a:prstGeom prst="rect">
            <a:avLst/>
          </a:prstGeom>
          <a:solidFill>
            <a:srgbClr val="EFF3FF"/>
          </a:solidFill>
          <a:ln w="19050">
            <a:solidFill>
              <a:schemeClr val="accent5">
                <a:lumMod val="25000"/>
              </a:schemeClr>
            </a:solidFill>
          </a:ln>
        </p:spPr>
        <p:txBody>
          <a:bodyPr wrap="square" lIns="91440" tIns="45720" rIns="91440" bIns="45720" rtlCol="0" anchor="t">
            <a:spAutoFit/>
          </a:bodyPr>
          <a:lstStyle/>
          <a:p>
            <a:pPr defTabSz="914400">
              <a:defRPr/>
            </a:pPr>
            <a:r>
              <a:rPr lang="en-US" b="1">
                <a:solidFill>
                  <a:srgbClr val="0000E5"/>
                </a:solidFill>
                <a:latin typeface="Arial" panose="020B0604020202020204"/>
                <a:cs typeface="Calibri"/>
              </a:rPr>
              <a:t>Key Takeaway:</a:t>
            </a:r>
          </a:p>
          <a:p>
            <a:pPr defTabSz="914400">
              <a:defRPr/>
            </a:pPr>
            <a:endParaRPr lang="en-US" b="1">
              <a:solidFill>
                <a:srgbClr val="0000E5"/>
              </a:solidFill>
              <a:latin typeface="Arial" panose="020B0604020202020204"/>
              <a:cs typeface="Calibri"/>
            </a:endParaRPr>
          </a:p>
          <a:p>
            <a:pPr marL="285750" indent="-285750" defTabSz="914400">
              <a:buClr>
                <a:srgbClr val="0033CC"/>
              </a:buClr>
              <a:buFont typeface="Arial" panose="020B0604020202020204" pitchFamily="34" charset="0"/>
              <a:buChar char="•"/>
              <a:defRPr/>
            </a:pPr>
            <a:r>
              <a:rPr lang="en-US" sz="1600">
                <a:solidFill>
                  <a:srgbClr val="000000"/>
                </a:solidFill>
                <a:latin typeface="Arial" panose="020B0604020202020204"/>
                <a:cs typeface="Calibri"/>
              </a:rPr>
              <a:t>In alignment with EEC’s effort to facilitate family access and stable care for children, the agency is proposing a regulatory revision to support families in maintaining access to subsidy when they are awaiting the results of a request for review</a:t>
            </a:r>
            <a:endParaRPr lang="en-US" sz="1600">
              <a:latin typeface="Arial" panose="020B0604020202020204"/>
              <a:cs typeface="Calibri"/>
            </a:endParaRPr>
          </a:p>
          <a:p>
            <a:pPr marL="285750" indent="-285750" defTabSz="914400">
              <a:buClr>
                <a:srgbClr val="0033CC"/>
              </a:buClr>
              <a:buFont typeface="Arial" panose="020B0604020202020204" pitchFamily="34" charset="0"/>
              <a:buChar char="•"/>
              <a:defRPr/>
            </a:pPr>
            <a:endParaRPr lang="en-US" sz="1600">
              <a:latin typeface="Arial" panose="020B0604020202020204"/>
              <a:cs typeface="Calibri"/>
            </a:endParaRPr>
          </a:p>
        </p:txBody>
      </p:sp>
      <p:sp>
        <p:nvSpPr>
          <p:cNvPr id="9" name="Slide Number Placeholder 3">
            <a:extLst>
              <a:ext uri="{FF2B5EF4-FFF2-40B4-BE49-F238E27FC236}">
                <a16:creationId xmlns:a16="http://schemas.microsoft.com/office/drawing/2014/main" id="{5D630065-38E8-41FD-900F-B9C086F43EDF}"/>
              </a:ext>
            </a:extLst>
          </p:cNvPr>
          <p:cNvSpPr txBox="1">
            <a:spLocks/>
          </p:cNvSpPr>
          <p:nvPr/>
        </p:nvSpPr>
        <p:spPr>
          <a:xfrm>
            <a:off x="7210427" y="6594487"/>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5</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4282324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8553DCA5-9134-47C9-B20F-76666C17FB21}"/>
              </a:ext>
            </a:extLst>
          </p:cNvPr>
          <p:cNvSpPr txBox="1">
            <a:spLocks/>
          </p:cNvSpPr>
          <p:nvPr/>
        </p:nvSpPr>
        <p:spPr>
          <a:xfrm>
            <a:off x="468460" y="225704"/>
            <a:ext cx="5800725" cy="992579"/>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a:t>Continuation of Subsidized Care Services Pending Request for Review – VOTE</a:t>
            </a:r>
          </a:p>
          <a:p>
            <a:endParaRPr lang="en-US"/>
          </a:p>
        </p:txBody>
      </p:sp>
      <p:sp>
        <p:nvSpPr>
          <p:cNvPr id="5" name="Content Placeholder 6">
            <a:extLst>
              <a:ext uri="{FF2B5EF4-FFF2-40B4-BE49-F238E27FC236}">
                <a16:creationId xmlns:a16="http://schemas.microsoft.com/office/drawing/2014/main" id="{A5A19C86-DF34-49A7-9F00-1DB202A9CAC3}"/>
              </a:ext>
            </a:extLst>
          </p:cNvPr>
          <p:cNvSpPr>
            <a:spLocks noGrp="1"/>
          </p:cNvSpPr>
          <p:nvPr>
            <p:ph idx="1"/>
          </p:nvPr>
        </p:nvSpPr>
        <p:spPr>
          <a:xfrm>
            <a:off x="468460" y="974282"/>
            <a:ext cx="8296849" cy="3404152"/>
          </a:xfrm>
        </p:spPr>
        <p:txBody>
          <a:bodyPr/>
          <a:lstStyle/>
          <a:p>
            <a:pPr marL="0" indent="0" algn="just">
              <a:lnSpc>
                <a:spcPct val="107000"/>
              </a:lnSpc>
              <a:spcBef>
                <a:spcPts val="0"/>
              </a:spcBef>
              <a:spcAft>
                <a:spcPts val="600"/>
              </a:spcAft>
              <a:buNone/>
            </a:pPr>
            <a:r>
              <a:rPr lang="en-US" sz="1600" b="0">
                <a:latin typeface="+mj-lt"/>
                <a:ea typeface="Calibri" panose="020F0502020204030204" pitchFamily="34" charset="0"/>
                <a:cs typeface="Times New Roman"/>
              </a:rPr>
              <a:t>EEC is seeking final authority to promulgate amended subsidized child care regulations. These proposed changes aim to streamline the review and hearing process for families to:</a:t>
            </a:r>
          </a:p>
          <a:p>
            <a:pPr algn="just">
              <a:lnSpc>
                <a:spcPct val="107000"/>
              </a:lnSpc>
              <a:spcBef>
                <a:spcPts val="0"/>
              </a:spcBef>
              <a:spcAft>
                <a:spcPts val="600"/>
              </a:spcAft>
            </a:pPr>
            <a:r>
              <a:rPr lang="en-US" sz="1600" b="0">
                <a:latin typeface="+mj-lt"/>
                <a:ea typeface="Calibri" panose="020F0502020204030204" pitchFamily="34" charset="0"/>
                <a:cs typeface="Times New Roman"/>
              </a:rPr>
              <a:t>Increase the availability of continued subsidized care during the review and hearing process following the termination of care, or denial at reauthorization, to ensure that families have access to stable care as they await the results of their review/hearing</a:t>
            </a:r>
          </a:p>
          <a:p>
            <a:pPr marL="171446" lvl="1" indent="-171446" algn="just">
              <a:lnSpc>
                <a:spcPct val="107000"/>
              </a:lnSpc>
              <a:spcBef>
                <a:spcPts val="0"/>
              </a:spcBef>
              <a:spcAft>
                <a:spcPts val="600"/>
              </a:spcAft>
              <a:buFont typeface="Arial" panose="020B0604020202020204" pitchFamily="34" charset="0"/>
              <a:buChar char="•"/>
            </a:pPr>
            <a:r>
              <a:rPr lang="en-US" sz="1600">
                <a:latin typeface="+mj-lt"/>
                <a:cs typeface="Times New Roman"/>
              </a:rPr>
              <a:t>Make the appellate process less complex and more user friendly for families by placing tighter timeframes for adjudicating requests for review and hearing, enhancing notice requirements so families are aware of their options and responsibilities, and permitting the use of virtual platforms for hearings to limit the inconvenience for families.  </a:t>
            </a:r>
            <a:endParaRPr lang="en-US" sz="1600">
              <a:latin typeface="+mj-lt"/>
              <a:cs typeface="Times New Roman" panose="02020603050405020304" pitchFamily="18" charset="0"/>
            </a:endParaRPr>
          </a:p>
          <a:p>
            <a:pPr marL="171446" lvl="1" indent="-171446" algn="just">
              <a:lnSpc>
                <a:spcPct val="107000"/>
              </a:lnSpc>
              <a:spcBef>
                <a:spcPts val="0"/>
              </a:spcBef>
              <a:spcAft>
                <a:spcPts val="600"/>
              </a:spcAft>
              <a:buFont typeface="Arial" panose="020B0604020202020204" pitchFamily="34" charset="0"/>
              <a:buChar char="•"/>
            </a:pPr>
            <a:r>
              <a:rPr lang="en-US" sz="1600">
                <a:latin typeface="+mj-lt"/>
                <a:cs typeface="Times New Roman"/>
              </a:rPr>
              <a:t>Eliminate redundancies between regulatory sections to make it easier for stakeholders to navigate the regulatory landscape.</a:t>
            </a:r>
          </a:p>
        </p:txBody>
      </p:sp>
      <p:sp>
        <p:nvSpPr>
          <p:cNvPr id="7" name="TextBox 6">
            <a:extLst>
              <a:ext uri="{FF2B5EF4-FFF2-40B4-BE49-F238E27FC236}">
                <a16:creationId xmlns:a16="http://schemas.microsoft.com/office/drawing/2014/main" id="{63E9F074-90B9-4893-BF6E-395AD3D4F8B0}"/>
              </a:ext>
            </a:extLst>
          </p:cNvPr>
          <p:cNvSpPr txBox="1"/>
          <p:nvPr/>
        </p:nvSpPr>
        <p:spPr>
          <a:xfrm>
            <a:off x="0" y="6594487"/>
            <a:ext cx="1276921"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6" name="TextBox 5">
            <a:extLst>
              <a:ext uri="{FF2B5EF4-FFF2-40B4-BE49-F238E27FC236}">
                <a16:creationId xmlns:a16="http://schemas.microsoft.com/office/drawing/2014/main" id="{3D70AFC8-6D57-49C9-8798-B0FA929DC172}"/>
              </a:ext>
            </a:extLst>
          </p:cNvPr>
          <p:cNvSpPr txBox="1"/>
          <p:nvPr/>
        </p:nvSpPr>
        <p:spPr>
          <a:xfrm>
            <a:off x="468460" y="4295308"/>
            <a:ext cx="8207080" cy="1977464"/>
          </a:xfrm>
          <a:prstGeom prst="rect">
            <a:avLst/>
          </a:prstGeom>
          <a:solidFill>
            <a:schemeClr val="bg2">
              <a:lumMod val="20000"/>
              <a:lumOff val="80000"/>
            </a:schemeClr>
          </a:solidFill>
          <a:ln w="38100">
            <a:solidFill>
              <a:srgbClr val="0000E5"/>
            </a:solidFill>
          </a:ln>
        </p:spPr>
        <p:txBody>
          <a:bodyPr wrap="square" lIns="68580" tIns="34290" rIns="68580" bIns="34290" anchor="t">
            <a:spAutoFit/>
          </a:bodyPr>
          <a:lstStyle/>
          <a:p>
            <a:pPr marL="214308" indent="-214308" defTabSz="685783">
              <a:buFont typeface="Arial"/>
              <a:buChar char="•"/>
              <a:defRPr/>
            </a:pPr>
            <a:r>
              <a:rPr lang="en-US" sz="1600" b="1">
                <a:solidFill>
                  <a:srgbClr val="000000"/>
                </a:solidFill>
                <a:latin typeface="+mj-lt"/>
                <a:ea typeface="Times New Roman" panose="02020603050405020304" pitchFamily="18" charset="0"/>
                <a:cs typeface="Calibri"/>
              </a:rPr>
              <a:t>Vote</a:t>
            </a:r>
            <a:r>
              <a:rPr lang="en-US" sz="1600">
                <a:solidFill>
                  <a:srgbClr val="000000"/>
                </a:solidFill>
                <a:ea typeface="Times New Roman" panose="02020603050405020304" pitchFamily="18" charset="0"/>
                <a:cs typeface="Calibri"/>
              </a:rPr>
              <a:t>: </a:t>
            </a:r>
            <a:r>
              <a:rPr lang="en-US" sz="1600">
                <a:ea typeface="+mn-lt"/>
                <a:cs typeface="+mn-lt"/>
              </a:rPr>
              <a:t>that the Board of Early Education and Care, in accordance with G.L. c. 15D, § 3(f), having solicited Public Comment as required by G.L. c. 30A, and having received none, hereby approves 606 CMR 10.00 and 10.11, the proposed amended regulations governing Financial Assistance for Subsidized Care and, further, that the Board authorizes the Commissioner of Early Education and Care to file the proposed amended regulations with Secretary of the Commonwealth for publication in the </a:t>
            </a:r>
            <a:r>
              <a:rPr lang="en-US" sz="1600" i="1">
                <a:ea typeface="+mn-lt"/>
                <a:cs typeface="+mn-lt"/>
              </a:rPr>
              <a:t>Massachusetts Register</a:t>
            </a:r>
            <a:r>
              <a:rPr lang="en-US" sz="1600">
                <a:ea typeface="+mn-lt"/>
                <a:cs typeface="+mn-lt"/>
              </a:rPr>
              <a:t> as 606 CMR 10.00 and 11.00, in accordance with G.L. c. 30A. </a:t>
            </a:r>
            <a:endParaRPr lang="en-US" sz="1600">
              <a:cs typeface="Arial" panose="020B0604020202020204"/>
            </a:endParaRPr>
          </a:p>
          <a:p>
            <a:pPr defTabSz="685783">
              <a:defRPr/>
            </a:pPr>
            <a:endParaRPr lang="en-US" sz="1200">
              <a:ea typeface="Times New Roman" panose="02020603050405020304" pitchFamily="18" charset="0"/>
              <a:cs typeface="Calibri"/>
            </a:endParaRPr>
          </a:p>
        </p:txBody>
      </p:sp>
      <p:sp>
        <p:nvSpPr>
          <p:cNvPr id="8" name="Slide Number Placeholder 3">
            <a:extLst>
              <a:ext uri="{FF2B5EF4-FFF2-40B4-BE49-F238E27FC236}">
                <a16:creationId xmlns:a16="http://schemas.microsoft.com/office/drawing/2014/main" id="{B4110633-A2E1-42E0-AA98-09F29297953C}"/>
              </a:ext>
            </a:extLst>
          </p:cNvPr>
          <p:cNvSpPr txBox="1">
            <a:spLocks/>
          </p:cNvSpPr>
          <p:nvPr/>
        </p:nvSpPr>
        <p:spPr bwMode="auto">
          <a:xfrm>
            <a:off x="7210427" y="6594487"/>
            <a:ext cx="1933575" cy="263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171446" indent="-171446" algn="l" rtl="0" eaLnBrk="1" fontAlgn="base" hangingPunct="1">
              <a:spcBef>
                <a:spcPct val="100000"/>
              </a:spcBef>
              <a:spcAft>
                <a:spcPct val="0"/>
              </a:spcAft>
              <a:buClr>
                <a:srgbClr val="0033CC"/>
              </a:buClr>
              <a:buNone/>
              <a:defRPr sz="1350" b="1">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a:lstStyle>
          <a:p>
            <a:pPr marL="0" indent="0" algn="r" defTabSz="457200" fontAlgn="auto">
              <a:spcBef>
                <a:spcPct val="0"/>
              </a:spcBef>
              <a:spcAft>
                <a:spcPts val="0"/>
              </a:spcAft>
              <a:buClrTx/>
              <a:defRPr/>
            </a:pPr>
            <a:fld id="{60FD0B0E-32B1-4158-9304-F9E9B068F047}" type="slidenum">
              <a:rPr lang="en-US" sz="800" b="0" kern="1200" smtClean="0">
                <a:solidFill>
                  <a:srgbClr val="000000"/>
                </a:solidFill>
                <a:latin typeface="Arial" panose="020B0604020202020204"/>
              </a:rPr>
              <a:pPr marL="0" indent="0" algn="r" defTabSz="457200" fontAlgn="auto">
                <a:spcBef>
                  <a:spcPct val="0"/>
                </a:spcBef>
                <a:spcAft>
                  <a:spcPts val="0"/>
                </a:spcAft>
                <a:buClrTx/>
                <a:defRPr/>
              </a:pPr>
              <a:t>6</a:t>
            </a:fld>
            <a:endParaRPr lang="en-US" sz="800" b="0" kern="1200">
              <a:solidFill>
                <a:srgbClr val="000000"/>
              </a:solidFill>
              <a:latin typeface="Arial" panose="020B0604020202020204"/>
            </a:endParaRPr>
          </a:p>
        </p:txBody>
      </p:sp>
    </p:spTree>
    <p:extLst>
      <p:ext uri="{BB962C8B-B14F-4D97-AF65-F5344CB8AC3E}">
        <p14:creationId xmlns:p14="http://schemas.microsoft.com/office/powerpoint/2010/main" val="3955586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282124" y="3086598"/>
            <a:ext cx="6579751"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t>2022 Market Rate Survey and Preliminary Cost Analysis</a:t>
            </a:r>
          </a:p>
        </p:txBody>
      </p:sp>
      <p:sp>
        <p:nvSpPr>
          <p:cNvPr id="5" name="TextBox 4">
            <a:extLst>
              <a:ext uri="{FF2B5EF4-FFF2-40B4-BE49-F238E27FC236}">
                <a16:creationId xmlns:a16="http://schemas.microsoft.com/office/drawing/2014/main" id="{E7E04620-5F21-4AA8-A32A-C9100215D19B}"/>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7" name="Slide Number Placeholder 3">
            <a:extLst>
              <a:ext uri="{FF2B5EF4-FFF2-40B4-BE49-F238E27FC236}">
                <a16:creationId xmlns:a16="http://schemas.microsoft.com/office/drawing/2014/main" id="{1D463674-C424-4A99-8F8A-D4C81770680C}"/>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7</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1927433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649848" y="3086598"/>
            <a:ext cx="5844304"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t>Commonwealth Cares for Children (C3)</a:t>
            </a:r>
          </a:p>
          <a:p>
            <a:r>
              <a:rPr lang="en-US"/>
              <a:t>Program Updates and FY23 Planning</a:t>
            </a:r>
          </a:p>
        </p:txBody>
      </p:sp>
      <p:sp>
        <p:nvSpPr>
          <p:cNvPr id="5" name="TextBox 4">
            <a:extLst>
              <a:ext uri="{FF2B5EF4-FFF2-40B4-BE49-F238E27FC236}">
                <a16:creationId xmlns:a16="http://schemas.microsoft.com/office/drawing/2014/main" id="{E7E04620-5F21-4AA8-A32A-C9100215D19B}"/>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7" name="Slide Number Placeholder 3">
            <a:extLst>
              <a:ext uri="{FF2B5EF4-FFF2-40B4-BE49-F238E27FC236}">
                <a16:creationId xmlns:a16="http://schemas.microsoft.com/office/drawing/2014/main" id="{CA7B5E4E-6F12-4334-818D-A9132DA6B2AF}"/>
              </a:ext>
            </a:extLst>
          </p:cNvPr>
          <p:cNvSpPr txBox="1">
            <a:spLocks/>
          </p:cNvSpPr>
          <p:nvPr/>
        </p:nvSpPr>
        <p:spPr>
          <a:xfrm>
            <a:off x="7210425" y="6635961"/>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8</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2839703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C7681C-368D-40B9-9E23-FFDD13B1D9CC}"/>
              </a:ext>
            </a:extLst>
          </p:cNvPr>
          <p:cNvSpPr>
            <a:spLocks noGrp="1"/>
          </p:cNvSpPr>
          <p:nvPr>
            <p:ph type="title"/>
          </p:nvPr>
        </p:nvSpPr>
        <p:spPr/>
        <p:txBody>
          <a:bodyPr/>
          <a:lstStyle/>
          <a:p>
            <a:r>
              <a:rPr lang="en-US" sz="2000">
                <a:cs typeface="Arial" panose="020B0604020202020204" pitchFamily="34" charset="0"/>
              </a:rPr>
              <a:t>Commonwealth Cares for Children (C3) program overview </a:t>
            </a:r>
            <a:br>
              <a:rPr lang="en-US" sz="2000">
                <a:cs typeface="Arial" panose="020B0604020202020204" pitchFamily="34" charset="0"/>
              </a:rPr>
            </a:br>
            <a:r>
              <a:rPr lang="en-US" sz="2000">
                <a:cs typeface="Arial" panose="020B0604020202020204" pitchFamily="34" charset="0"/>
              </a:rPr>
              <a:t>and update </a:t>
            </a:r>
          </a:p>
        </p:txBody>
      </p:sp>
      <p:sp>
        <p:nvSpPr>
          <p:cNvPr id="14" name="TextBox 13">
            <a:extLst>
              <a:ext uri="{FF2B5EF4-FFF2-40B4-BE49-F238E27FC236}">
                <a16:creationId xmlns:a16="http://schemas.microsoft.com/office/drawing/2014/main" id="{B30AD92A-0496-4DA8-993A-4C2D40571F95}"/>
              </a:ext>
            </a:extLst>
          </p:cNvPr>
          <p:cNvSpPr txBox="1"/>
          <p:nvPr/>
        </p:nvSpPr>
        <p:spPr>
          <a:xfrm>
            <a:off x="418915" y="1189812"/>
            <a:ext cx="8453718" cy="1292662"/>
          </a:xfrm>
          <a:prstGeom prst="rect">
            <a:avLst/>
          </a:prstGeom>
          <a:solidFill>
            <a:srgbClr val="EFF3FF"/>
          </a:solidFill>
          <a:ln w="19050">
            <a:solidFill>
              <a:schemeClr val="accent5">
                <a:lumMod val="25000"/>
              </a:schemeClr>
            </a:solidFill>
          </a:ln>
        </p:spPr>
        <p:txBody>
          <a:bodyPr wrap="square" lIns="91440" tIns="45720" rIns="91440" bIns="45720" rtlCol="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srgbClr val="0033CC"/>
              </a:solidFill>
              <a:effectLst/>
              <a:uLnTx/>
              <a:uFillTx/>
              <a:latin typeface="+mj-lt"/>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a:ln>
                <a:noFill/>
              </a:ln>
              <a:solidFill>
                <a:srgbClr val="0033CC"/>
              </a:solidFill>
              <a:effectLst/>
              <a:uLnTx/>
              <a:uFillTx/>
              <a:latin typeface="+mj-lt"/>
              <a:ea typeface="+mn-lt"/>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a:ln>
                <a:noFill/>
              </a:ln>
              <a:solidFill>
                <a:srgbClr val="0033CC"/>
              </a:solidFill>
              <a:effectLst/>
              <a:uLnTx/>
              <a:uFillTx/>
              <a:latin typeface="+mj-lt"/>
              <a:ea typeface="+mn-lt"/>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a:ln>
                <a:noFill/>
              </a:ln>
              <a:solidFill>
                <a:srgbClr val="0033CC"/>
              </a:solidFill>
              <a:effectLst/>
              <a:uLnTx/>
              <a:uFillTx/>
              <a:latin typeface="+mj-lt"/>
              <a:ea typeface="+mn-lt"/>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srgbClr val="000000"/>
              </a:solidFill>
              <a:effectLst/>
              <a:uLnTx/>
              <a:uFillTx/>
              <a:latin typeface="+mj-lt"/>
              <a:ea typeface="+mn-lt"/>
              <a:cs typeface="Calibri" panose="020F0502020204030204"/>
            </a:endParaRPr>
          </a:p>
        </p:txBody>
      </p:sp>
      <p:graphicFrame>
        <p:nvGraphicFramePr>
          <p:cNvPr id="15" name="Diagram 14">
            <a:extLst>
              <a:ext uri="{FF2B5EF4-FFF2-40B4-BE49-F238E27FC236}">
                <a16:creationId xmlns:a16="http://schemas.microsoft.com/office/drawing/2014/main" id="{0912088D-9566-4359-86DC-84201E8FE6D9}"/>
              </a:ext>
            </a:extLst>
          </p:cNvPr>
          <p:cNvGraphicFramePr/>
          <p:nvPr>
            <p:extLst>
              <p:ext uri="{D42A27DB-BD31-4B8C-83A1-F6EECF244321}">
                <p14:modId xmlns:p14="http://schemas.microsoft.com/office/powerpoint/2010/main" val="3935820697"/>
              </p:ext>
            </p:extLst>
          </p:nvPr>
        </p:nvGraphicFramePr>
        <p:xfrm>
          <a:off x="490448" y="2718199"/>
          <a:ext cx="8126186" cy="1741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TextBox 15">
            <a:extLst>
              <a:ext uri="{FF2B5EF4-FFF2-40B4-BE49-F238E27FC236}">
                <a16:creationId xmlns:a16="http://schemas.microsoft.com/office/drawing/2014/main" id="{D5A7EC11-A7D0-451F-9BCF-5C7B9606CF5D}"/>
              </a:ext>
            </a:extLst>
          </p:cNvPr>
          <p:cNvSpPr txBox="1"/>
          <p:nvPr/>
        </p:nvSpPr>
        <p:spPr>
          <a:xfrm>
            <a:off x="490448" y="2572864"/>
            <a:ext cx="8310652"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mj-lt"/>
                <a:ea typeface="+mn-ea"/>
                <a:cs typeface="+mn-cs"/>
              </a:rPr>
              <a:t>July 2021	                           December 2021			                      June 2022                               December 2022	</a:t>
            </a:r>
          </a:p>
        </p:txBody>
      </p:sp>
      <p:sp>
        <p:nvSpPr>
          <p:cNvPr id="17" name="TextBox 16">
            <a:extLst>
              <a:ext uri="{FF2B5EF4-FFF2-40B4-BE49-F238E27FC236}">
                <a16:creationId xmlns:a16="http://schemas.microsoft.com/office/drawing/2014/main" id="{1A5F37C9-52F4-468B-8772-F4DE5EA2F429}"/>
              </a:ext>
            </a:extLst>
          </p:cNvPr>
          <p:cNvSpPr txBox="1"/>
          <p:nvPr/>
        </p:nvSpPr>
        <p:spPr>
          <a:xfrm>
            <a:off x="1516176" y="1495102"/>
            <a:ext cx="2612943" cy="738664"/>
          </a:xfrm>
          <a:prstGeom prst="rect">
            <a:avLst/>
          </a:prstGeom>
          <a:noFill/>
        </p:spPr>
        <p:txBody>
          <a:bodyPr wrap="square" lIns="91440" tIns="45720" rIns="91440" bIns="45720" rtlCol="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mj-lt"/>
                <a:ea typeface="+mn-ea"/>
              </a:rPr>
              <a:t>6,813 programs submitted</a:t>
            </a:r>
            <a:r>
              <a:rPr kumimoji="0" lang="en-US" sz="1400" b="0" i="0" u="none" strike="noStrike" kern="1200" cap="none" spc="0" normalizeH="0" baseline="0" noProof="0">
                <a:ln>
                  <a:noFill/>
                </a:ln>
                <a:solidFill>
                  <a:srgbClr val="000000"/>
                </a:solidFill>
                <a:effectLst/>
                <a:uLnTx/>
                <a:uFillTx/>
                <a:latin typeface="+mj-lt"/>
                <a:ea typeface="+mn-ea"/>
              </a:rPr>
              <a:t> at least one application for funding in FY22</a:t>
            </a:r>
            <a:endParaRPr kumimoji="0" lang="en-US" sz="1400" b="0" i="0" u="none" strike="noStrike" kern="1200" cap="none" spc="0" normalizeH="0" baseline="0" noProof="0">
              <a:ln>
                <a:noFill/>
              </a:ln>
              <a:solidFill>
                <a:srgbClr val="000000"/>
              </a:solidFill>
              <a:effectLst/>
              <a:uLnTx/>
              <a:uFillTx/>
              <a:latin typeface="+mj-lt"/>
              <a:ea typeface="+mn-ea"/>
              <a:cs typeface="Arial"/>
            </a:endParaRPr>
          </a:p>
        </p:txBody>
      </p:sp>
      <p:grpSp>
        <p:nvGrpSpPr>
          <p:cNvPr id="18" name="Group 17">
            <a:extLst>
              <a:ext uri="{FF2B5EF4-FFF2-40B4-BE49-F238E27FC236}">
                <a16:creationId xmlns:a16="http://schemas.microsoft.com/office/drawing/2014/main" id="{D78E4B52-60FF-42D3-99F4-07A781C5C4AF}"/>
              </a:ext>
            </a:extLst>
          </p:cNvPr>
          <p:cNvGrpSpPr/>
          <p:nvPr/>
        </p:nvGrpSpPr>
        <p:grpSpPr>
          <a:xfrm>
            <a:off x="756851" y="1387044"/>
            <a:ext cx="695325" cy="582479"/>
            <a:chOff x="5770316" y="1642313"/>
            <a:chExt cx="695325" cy="582479"/>
          </a:xfrm>
        </p:grpSpPr>
        <p:sp>
          <p:nvSpPr>
            <p:cNvPr id="19" name="Oval 18">
              <a:extLst>
                <a:ext uri="{FF2B5EF4-FFF2-40B4-BE49-F238E27FC236}">
                  <a16:creationId xmlns:a16="http://schemas.microsoft.com/office/drawing/2014/main" id="{F555AF36-64D1-4EBA-95F6-9A8B3A75874D}"/>
                </a:ext>
              </a:extLst>
            </p:cNvPr>
            <p:cNvSpPr/>
            <p:nvPr/>
          </p:nvSpPr>
          <p:spPr bwMode="auto">
            <a:xfrm>
              <a:off x="5770316" y="1642313"/>
              <a:ext cx="695325" cy="519351"/>
            </a:xfrm>
            <a:prstGeom prst="ellipse">
              <a:avLst/>
            </a:prstGeom>
            <a:solidFill>
              <a:schemeClr val="accent5">
                <a:lumMod val="2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sz="1800" b="1" i="0" u="none" strike="noStrike" kern="1200" cap="none" spc="0" normalizeH="0" baseline="0" noProof="0">
                <a:ln>
                  <a:noFill/>
                </a:ln>
                <a:solidFill>
                  <a:srgbClr val="000000"/>
                </a:solidFill>
                <a:effectLst/>
                <a:uLnTx/>
                <a:uFillTx/>
                <a:latin typeface="+mj-lt"/>
                <a:ea typeface="+mn-ea"/>
                <a:cs typeface="+mn-cs"/>
              </a:endParaRPr>
            </a:p>
          </p:txBody>
        </p:sp>
        <p:pic>
          <p:nvPicPr>
            <p:cNvPr id="20" name="Graphic 19" descr="Contract with solid fill">
              <a:extLst>
                <a:ext uri="{FF2B5EF4-FFF2-40B4-BE49-F238E27FC236}">
                  <a16:creationId xmlns:a16="http://schemas.microsoft.com/office/drawing/2014/main" id="{EA4AA2C4-2226-4463-9B0A-F86A5DC4539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875663" y="1740160"/>
              <a:ext cx="484632" cy="484632"/>
            </a:xfrm>
            <a:prstGeom prst="rect">
              <a:avLst/>
            </a:prstGeom>
          </p:spPr>
        </p:pic>
      </p:grpSp>
      <p:grpSp>
        <p:nvGrpSpPr>
          <p:cNvPr id="21" name="Group 20">
            <a:extLst>
              <a:ext uri="{FF2B5EF4-FFF2-40B4-BE49-F238E27FC236}">
                <a16:creationId xmlns:a16="http://schemas.microsoft.com/office/drawing/2014/main" id="{0149E59F-878B-4472-BE1F-07A50695E738}"/>
              </a:ext>
            </a:extLst>
          </p:cNvPr>
          <p:cNvGrpSpPr/>
          <p:nvPr/>
        </p:nvGrpSpPr>
        <p:grpSpPr>
          <a:xfrm>
            <a:off x="5284062" y="1383067"/>
            <a:ext cx="695325" cy="560669"/>
            <a:chOff x="5785054" y="3353218"/>
            <a:chExt cx="695325" cy="560669"/>
          </a:xfrm>
        </p:grpSpPr>
        <p:sp>
          <p:nvSpPr>
            <p:cNvPr id="22" name="Oval 21">
              <a:extLst>
                <a:ext uri="{FF2B5EF4-FFF2-40B4-BE49-F238E27FC236}">
                  <a16:creationId xmlns:a16="http://schemas.microsoft.com/office/drawing/2014/main" id="{6E6C46B9-AFF2-4624-8752-85CA600F2E34}"/>
                </a:ext>
              </a:extLst>
            </p:cNvPr>
            <p:cNvSpPr/>
            <p:nvPr/>
          </p:nvSpPr>
          <p:spPr bwMode="auto">
            <a:xfrm>
              <a:off x="5785054" y="3353218"/>
              <a:ext cx="695325" cy="519351"/>
            </a:xfrm>
            <a:prstGeom prst="ellipse">
              <a:avLst/>
            </a:prstGeom>
            <a:solidFill>
              <a:schemeClr val="accent5">
                <a:lumMod val="2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sz="1800" b="1" i="0" u="none" strike="noStrike" kern="1200" cap="none" spc="0" normalizeH="0" baseline="0" noProof="0">
                <a:ln>
                  <a:noFill/>
                </a:ln>
                <a:solidFill>
                  <a:srgbClr val="000000"/>
                </a:solidFill>
                <a:effectLst/>
                <a:uLnTx/>
                <a:uFillTx/>
                <a:latin typeface="+mj-lt"/>
                <a:ea typeface="+mn-ea"/>
                <a:cs typeface="+mn-cs"/>
              </a:endParaRPr>
            </a:p>
          </p:txBody>
        </p:sp>
        <p:pic>
          <p:nvPicPr>
            <p:cNvPr id="23" name="Graphic 2" descr="Dollar with solid fill">
              <a:extLst>
                <a:ext uri="{FF2B5EF4-FFF2-40B4-BE49-F238E27FC236}">
                  <a16:creationId xmlns:a16="http://schemas.microsoft.com/office/drawing/2014/main" id="{DC7EE1E6-5948-43CD-86F7-2E0BB463103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5889352" y="3427159"/>
              <a:ext cx="486728" cy="486728"/>
            </a:xfrm>
            <a:prstGeom prst="rect">
              <a:avLst/>
            </a:prstGeom>
          </p:spPr>
        </p:pic>
      </p:grpSp>
      <p:sp>
        <p:nvSpPr>
          <p:cNvPr id="24" name="TextBox 3">
            <a:extLst>
              <a:ext uri="{FF2B5EF4-FFF2-40B4-BE49-F238E27FC236}">
                <a16:creationId xmlns:a16="http://schemas.microsoft.com/office/drawing/2014/main" id="{D0D38A02-24BE-4D43-A8E5-BD6FE459EBB6}"/>
              </a:ext>
            </a:extLst>
          </p:cNvPr>
          <p:cNvSpPr txBox="1"/>
          <p:nvPr/>
        </p:nvSpPr>
        <p:spPr>
          <a:xfrm>
            <a:off x="6048442" y="1492795"/>
            <a:ext cx="2488432" cy="523220"/>
          </a:xfrm>
          <a:prstGeom prst="rect">
            <a:avLst/>
          </a:prstGeom>
          <a:noFill/>
        </p:spPr>
        <p:txBody>
          <a:bodyPr wrap="square" lIns="91440" tIns="45720" rIns="91440" bIns="4572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mj-lt"/>
                <a:ea typeface="+mn-ea"/>
                <a:cs typeface="+mn-cs"/>
              </a:rPr>
              <a:t>~$418 million </a:t>
            </a:r>
            <a:r>
              <a:rPr kumimoji="0" lang="en-US" sz="1400" b="0" i="0" u="none" strike="noStrike" kern="1200" cap="none" spc="0" normalizeH="0" baseline="0" noProof="0">
                <a:ln>
                  <a:noFill/>
                </a:ln>
                <a:solidFill>
                  <a:srgbClr val="000000"/>
                </a:solidFill>
                <a:effectLst/>
                <a:uLnTx/>
                <a:uFillTx/>
                <a:latin typeface="+mj-lt"/>
                <a:ea typeface="+mn-ea"/>
                <a:cs typeface="+mn-cs"/>
              </a:rPr>
              <a:t>awarded to programs in FY22</a:t>
            </a:r>
            <a:endParaRPr kumimoji="0" lang="en-US" sz="1800" b="0" i="0" u="none" strike="noStrike" kern="1200" cap="none" spc="0" normalizeH="0" baseline="0" noProof="0">
              <a:ln>
                <a:noFill/>
              </a:ln>
              <a:solidFill>
                <a:srgbClr val="000000"/>
              </a:solidFill>
              <a:effectLst/>
              <a:uLnTx/>
              <a:uFillTx/>
              <a:latin typeface="+mj-lt"/>
              <a:ea typeface="+mn-ea"/>
              <a:cs typeface="+mn-cs"/>
            </a:endParaRPr>
          </a:p>
        </p:txBody>
      </p:sp>
      <p:grpSp>
        <p:nvGrpSpPr>
          <p:cNvPr id="25" name="Group 24">
            <a:extLst>
              <a:ext uri="{FF2B5EF4-FFF2-40B4-BE49-F238E27FC236}">
                <a16:creationId xmlns:a16="http://schemas.microsoft.com/office/drawing/2014/main" id="{348D5275-2949-4F61-8D02-0D7157A8EAC4}"/>
              </a:ext>
            </a:extLst>
          </p:cNvPr>
          <p:cNvGrpSpPr/>
          <p:nvPr/>
        </p:nvGrpSpPr>
        <p:grpSpPr>
          <a:xfrm>
            <a:off x="5929050" y="2756728"/>
            <a:ext cx="1601907" cy="923191"/>
            <a:chOff x="4502461" y="818626"/>
            <a:chExt cx="1443127" cy="923191"/>
          </a:xfrm>
        </p:grpSpPr>
        <p:sp>
          <p:nvSpPr>
            <p:cNvPr id="27" name="Rectangle 26">
              <a:extLst>
                <a:ext uri="{FF2B5EF4-FFF2-40B4-BE49-F238E27FC236}">
                  <a16:creationId xmlns:a16="http://schemas.microsoft.com/office/drawing/2014/main" id="{6F5C19F7-228F-44E5-8494-3E78C182F835}"/>
                </a:ext>
              </a:extLst>
            </p:cNvPr>
            <p:cNvSpPr/>
            <p:nvPr/>
          </p:nvSpPr>
          <p:spPr>
            <a:xfrm>
              <a:off x="4502461" y="1045090"/>
              <a:ext cx="939193" cy="69672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8" name="TextBox 27">
              <a:extLst>
                <a:ext uri="{FF2B5EF4-FFF2-40B4-BE49-F238E27FC236}">
                  <a16:creationId xmlns:a16="http://schemas.microsoft.com/office/drawing/2014/main" id="{0D78B1C1-E113-4429-9462-77C5EB4EB28C}"/>
                </a:ext>
              </a:extLst>
            </p:cNvPr>
            <p:cNvSpPr txBox="1"/>
            <p:nvPr/>
          </p:nvSpPr>
          <p:spPr>
            <a:xfrm>
              <a:off x="4727631" y="818626"/>
              <a:ext cx="1217957" cy="696727"/>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srgbClr val="000000">
                      <a:hueOff val="0"/>
                      <a:satOff val="0"/>
                      <a:lumOff val="0"/>
                      <a:alphaOff val="0"/>
                    </a:srgbClr>
                  </a:solidFill>
                  <a:effectLst/>
                  <a:uLnTx/>
                  <a:uFillTx/>
                  <a:latin typeface="+mj-lt"/>
                  <a:ea typeface="+mn-ea"/>
                  <a:cs typeface="+mn-cs"/>
                </a:rPr>
                <a:t>Grant extended to Dec 2022</a:t>
              </a:r>
            </a:p>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srgbClr val="000000">
                      <a:hueOff val="0"/>
                      <a:satOff val="0"/>
                      <a:lumOff val="0"/>
                      <a:alphaOff val="0"/>
                    </a:srgbClr>
                  </a:solidFill>
                  <a:effectLst/>
                  <a:uLnTx/>
                  <a:uFillTx/>
                  <a:latin typeface="+mj-lt"/>
                  <a:ea typeface="+mn-ea"/>
                  <a:cs typeface="+mn-cs"/>
                </a:rPr>
                <a:t>FY 23 grants open</a:t>
              </a:r>
            </a:p>
          </p:txBody>
        </p:sp>
      </p:grpSp>
      <p:sp>
        <p:nvSpPr>
          <p:cNvPr id="26" name="Oval 25">
            <a:extLst>
              <a:ext uri="{FF2B5EF4-FFF2-40B4-BE49-F238E27FC236}">
                <a16:creationId xmlns:a16="http://schemas.microsoft.com/office/drawing/2014/main" id="{39862417-5BFE-4B14-B369-3B58521BF0C1}"/>
              </a:ext>
            </a:extLst>
          </p:cNvPr>
          <p:cNvSpPr/>
          <p:nvPr/>
        </p:nvSpPr>
        <p:spPr>
          <a:xfrm>
            <a:off x="6321828" y="3495441"/>
            <a:ext cx="174181" cy="174181"/>
          </a:xfrm>
          <a:prstGeom prst="ellipse">
            <a:avLst/>
          </a:prstGeom>
          <a:solidFill>
            <a:srgbClr val="99CCFF">
              <a:shade val="50000"/>
              <a:hueOff val="0"/>
              <a:satOff val="0"/>
              <a:lumOff val="0"/>
              <a:alphaOff val="0"/>
            </a:srgbClr>
          </a:solidFill>
          <a:ln w="25400" cap="flat" cmpd="sng" algn="ctr">
            <a:solidFill>
              <a:srgbClr val="FFFFFF">
                <a:hueOff val="0"/>
                <a:satOff val="0"/>
                <a:lumOff val="0"/>
                <a:alphaOff val="0"/>
              </a:srgbClr>
            </a:solidFill>
            <a:prstDash val="solid"/>
          </a:ln>
          <a:effectLst/>
        </p:spPr>
      </p:sp>
      <p:grpSp>
        <p:nvGrpSpPr>
          <p:cNvPr id="29" name="Group 28">
            <a:extLst>
              <a:ext uri="{FF2B5EF4-FFF2-40B4-BE49-F238E27FC236}">
                <a16:creationId xmlns:a16="http://schemas.microsoft.com/office/drawing/2014/main" id="{418FF229-F8C0-46AE-973F-C54C3909E870}"/>
              </a:ext>
            </a:extLst>
          </p:cNvPr>
          <p:cNvGrpSpPr/>
          <p:nvPr/>
        </p:nvGrpSpPr>
        <p:grpSpPr>
          <a:xfrm>
            <a:off x="6874030" y="3702850"/>
            <a:ext cx="939193" cy="696727"/>
            <a:chOff x="1482672" y="1039321"/>
            <a:chExt cx="939193" cy="696727"/>
          </a:xfrm>
        </p:grpSpPr>
        <p:sp>
          <p:nvSpPr>
            <p:cNvPr id="31" name="Rectangle 30">
              <a:extLst>
                <a:ext uri="{FF2B5EF4-FFF2-40B4-BE49-F238E27FC236}">
                  <a16:creationId xmlns:a16="http://schemas.microsoft.com/office/drawing/2014/main" id="{FBB7AFA9-0BC1-4B52-8FE1-2D67DD0216F4}"/>
                </a:ext>
              </a:extLst>
            </p:cNvPr>
            <p:cNvSpPr/>
            <p:nvPr/>
          </p:nvSpPr>
          <p:spPr>
            <a:xfrm>
              <a:off x="1482672" y="1039321"/>
              <a:ext cx="939193" cy="69672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32" name="TextBox 31">
              <a:extLst>
                <a:ext uri="{FF2B5EF4-FFF2-40B4-BE49-F238E27FC236}">
                  <a16:creationId xmlns:a16="http://schemas.microsoft.com/office/drawing/2014/main" id="{93BA325B-5EE9-4967-ACF4-E74723EDCFF5}"/>
                </a:ext>
              </a:extLst>
            </p:cNvPr>
            <p:cNvSpPr txBox="1"/>
            <p:nvPr/>
          </p:nvSpPr>
          <p:spPr>
            <a:xfrm>
              <a:off x="1482672" y="1039321"/>
              <a:ext cx="939193" cy="696727"/>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a:ln>
                    <a:noFill/>
                  </a:ln>
                  <a:solidFill>
                    <a:srgbClr val="000000">
                      <a:hueOff val="0"/>
                      <a:satOff val="0"/>
                      <a:lumOff val="0"/>
                      <a:alphaOff val="0"/>
                    </a:srgbClr>
                  </a:solidFill>
                  <a:effectLst/>
                  <a:uLnTx/>
                  <a:uFillTx/>
                  <a:latin typeface="+mj-lt"/>
                  <a:ea typeface="+mn-ea"/>
                  <a:cs typeface="+mn-cs"/>
                </a:rPr>
                <a:t>Planned grant Survey</a:t>
              </a:r>
            </a:p>
          </p:txBody>
        </p:sp>
      </p:grpSp>
      <p:sp>
        <p:nvSpPr>
          <p:cNvPr id="30" name="Star: 7 Points 29">
            <a:extLst>
              <a:ext uri="{FF2B5EF4-FFF2-40B4-BE49-F238E27FC236}">
                <a16:creationId xmlns:a16="http://schemas.microsoft.com/office/drawing/2014/main" id="{326E13F9-D32F-45C2-8389-B7454F583E92}"/>
              </a:ext>
            </a:extLst>
          </p:cNvPr>
          <p:cNvSpPr/>
          <p:nvPr/>
        </p:nvSpPr>
        <p:spPr>
          <a:xfrm>
            <a:off x="7189297" y="3500982"/>
            <a:ext cx="182880" cy="174181"/>
          </a:xfrm>
          <a:prstGeom prst="star7">
            <a:avLst/>
          </a:prstGeom>
          <a:solidFill>
            <a:srgbClr val="FFFF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3" name="TextBox 32">
            <a:extLst>
              <a:ext uri="{FF2B5EF4-FFF2-40B4-BE49-F238E27FC236}">
                <a16:creationId xmlns:a16="http://schemas.microsoft.com/office/drawing/2014/main" id="{F122B72B-94B5-4733-9973-CAA26866065C}"/>
              </a:ext>
            </a:extLst>
          </p:cNvPr>
          <p:cNvSpPr txBox="1"/>
          <p:nvPr/>
        </p:nvSpPr>
        <p:spPr>
          <a:xfrm>
            <a:off x="193271" y="4501376"/>
            <a:ext cx="8757457" cy="1985159"/>
          </a:xfrm>
          <a:prstGeom prst="rect">
            <a:avLst/>
          </a:prstGeom>
          <a:solidFill>
            <a:schemeClr val="bg1">
              <a:lumMod val="9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spcBef>
                <a:spcPts val="600"/>
              </a:spcBef>
              <a:buFont typeface="Arial" panose="020B0604020202020204" pitchFamily="34" charset="0"/>
              <a:buChar char="•"/>
              <a:defRPr/>
            </a:pPr>
            <a:r>
              <a:rPr kumimoji="0" lang="en-US" sz="1200" b="0" i="0" u="none" strike="noStrike" kern="1200" cap="none" spc="0" normalizeH="0" baseline="0" noProof="0" dirty="0">
                <a:ln>
                  <a:noFill/>
                </a:ln>
                <a:solidFill>
                  <a:srgbClr val="000000"/>
                </a:solidFill>
                <a:effectLst/>
                <a:uLnTx/>
                <a:uFillTx/>
                <a:latin typeface="+mj-lt"/>
                <a:cs typeface="Arial" panose="020B0604020202020204" pitchFamily="34" charset="0"/>
              </a:rPr>
              <a:t>FY22 grants were funded through a combination of Federal funds from the Coronavirus Response and Relief Supplemental Appropriations Act (CRRSAA) and the American Rescue Plan Act (ARPA).</a:t>
            </a:r>
            <a:r>
              <a:rPr lang="en-US" sz="1200" dirty="0">
                <a:solidFill>
                  <a:srgbClr val="000000"/>
                </a:solidFill>
                <a:latin typeface="+mj-lt"/>
                <a:cs typeface="Arial" panose="020B0604020202020204" pitchFamily="34" charset="0"/>
              </a:rPr>
              <a:t> </a:t>
            </a:r>
            <a:endParaRPr kumimoji="0" lang="en-US" sz="1200" b="0" i="0" u="none" strike="noStrike" kern="1200" cap="none" spc="0" normalizeH="0" baseline="0" noProof="0" dirty="0">
              <a:ln>
                <a:noFill/>
              </a:ln>
              <a:solidFill>
                <a:srgbClr val="000000"/>
              </a:solidFill>
              <a:effectLst/>
              <a:uLnTx/>
              <a:uFillTx/>
              <a:latin typeface="+mj-lt"/>
              <a:cs typeface="Arial" panose="020B0604020202020204" pitchFamily="34" charset="0"/>
            </a:endParaRPr>
          </a:p>
          <a:p>
            <a:pPr marL="285750" indent="-285750">
              <a:spcBef>
                <a:spcPts val="600"/>
              </a:spcBef>
              <a:buFont typeface="Arial" panose="020B0604020202020204" pitchFamily="34" charset="0"/>
              <a:buChar char="•"/>
              <a:defRPr/>
            </a:pPr>
            <a:r>
              <a:rPr kumimoji="0" lang="en-US" sz="1200" b="0" i="0" u="none" strike="noStrike" kern="1200" cap="none" spc="0" normalizeH="0" baseline="0" noProof="0" dirty="0">
                <a:ln>
                  <a:noFill/>
                </a:ln>
                <a:solidFill>
                  <a:srgbClr val="000000"/>
                </a:solidFill>
                <a:effectLst/>
                <a:uLnTx/>
                <a:uFillTx/>
                <a:latin typeface="+mj-lt"/>
                <a:cs typeface="Arial" panose="020B0604020202020204" pitchFamily="34" charset="0"/>
              </a:rPr>
              <a:t>Through the FY23 budget</a:t>
            </a:r>
            <a:r>
              <a:rPr lang="en-US" sz="1200" dirty="0">
                <a:solidFill>
                  <a:srgbClr val="000000"/>
                </a:solidFill>
                <a:latin typeface="+mj-lt"/>
                <a:cs typeface="Arial" panose="020B0604020202020204" pitchFamily="34" charset="0"/>
              </a:rPr>
              <a:t>, C3</a:t>
            </a:r>
            <a:r>
              <a:rPr kumimoji="0" lang="en-US" sz="1200" b="0" i="0" u="none" strike="noStrike" kern="1200" cap="none" spc="0" normalizeH="0" baseline="0" noProof="0" dirty="0">
                <a:ln>
                  <a:noFill/>
                </a:ln>
                <a:solidFill>
                  <a:srgbClr val="000000"/>
                </a:solidFill>
                <a:effectLst/>
                <a:uLnTx/>
                <a:uFillTx/>
                <a:latin typeface="+mj-lt"/>
                <a:cs typeface="Arial" panose="020B0604020202020204" pitchFamily="34" charset="0"/>
              </a:rPr>
              <a:t> </a:t>
            </a:r>
            <a:r>
              <a:rPr lang="en-US" sz="1200" dirty="0">
                <a:solidFill>
                  <a:srgbClr val="000000"/>
                </a:solidFill>
                <a:latin typeface="+mj-lt"/>
                <a:cs typeface="Arial" panose="020B0604020202020204" pitchFamily="34" charset="0"/>
              </a:rPr>
              <a:t>grants</a:t>
            </a:r>
            <a:r>
              <a:rPr kumimoji="0" lang="en-US" sz="1200" b="0" i="0" u="none" strike="noStrike" kern="1200" cap="none" spc="0" normalizeH="0" baseline="0" noProof="0" dirty="0">
                <a:ln>
                  <a:noFill/>
                </a:ln>
                <a:solidFill>
                  <a:srgbClr val="000000"/>
                </a:solidFill>
                <a:effectLst/>
                <a:uLnTx/>
                <a:uFillTx/>
                <a:latin typeface="+mj-lt"/>
                <a:cs typeface="Arial" panose="020B0604020202020204" pitchFamily="34" charset="0"/>
              </a:rPr>
              <a:t> were extended through </a:t>
            </a:r>
            <a:r>
              <a:rPr lang="en-US" sz="1200" dirty="0">
                <a:solidFill>
                  <a:srgbClr val="000000"/>
                </a:solidFill>
                <a:latin typeface="+mj-lt"/>
                <a:cs typeface="Arial" panose="020B0604020202020204" pitchFamily="34" charset="0"/>
              </a:rPr>
              <a:t>at least </a:t>
            </a:r>
            <a:r>
              <a:rPr kumimoji="0" lang="en-US" sz="1200" b="0" i="0" u="none" strike="noStrike" kern="1200" cap="none" spc="0" normalizeH="0" baseline="0" noProof="0" dirty="0">
                <a:ln>
                  <a:noFill/>
                </a:ln>
                <a:solidFill>
                  <a:srgbClr val="000000"/>
                </a:solidFill>
                <a:effectLst/>
                <a:uLnTx/>
                <a:uFillTx/>
                <a:latin typeface="+mj-lt"/>
                <a:cs typeface="Arial" panose="020B0604020202020204" pitchFamily="34" charset="0"/>
              </a:rPr>
              <a:t>December 2022, with a combination of ARPA Supplemental funds and state dollars. The new line-item also includes detailed reporting requirements.</a:t>
            </a:r>
            <a:endParaRPr lang="en-US" sz="1200" b="0" i="0" u="none" strike="noStrike" kern="1200" cap="none" spc="0" normalizeH="0" baseline="0" noProof="0" dirty="0">
              <a:ln>
                <a:noFill/>
              </a:ln>
              <a:solidFill>
                <a:srgbClr val="000000"/>
              </a:solidFill>
              <a:effectLst/>
              <a:uLnTx/>
              <a:uFillTx/>
              <a:latin typeface="+mj-lt"/>
              <a:cs typeface="Arial" panose="020B0604020202020204" pitchFamily="34" charset="0"/>
            </a:endParaRPr>
          </a:p>
          <a:p>
            <a:pPr marL="285750" indent="-285750">
              <a:spcBef>
                <a:spcPts val="600"/>
              </a:spcBef>
              <a:buFont typeface="Arial" panose="020B0604020202020204" pitchFamily="34" charset="0"/>
              <a:buChar char="•"/>
              <a:defRPr/>
            </a:pPr>
            <a:r>
              <a:rPr lang="en-US" sz="1200" dirty="0">
                <a:solidFill>
                  <a:srgbClr val="000000"/>
                </a:solidFill>
                <a:latin typeface="+mj-lt"/>
                <a:cs typeface="Arial" panose="020B0604020202020204" pitchFamily="34" charset="0"/>
              </a:rPr>
              <a:t>Although enrollment has increased, programs still report staffing gaps and the importance of C3 funds for supporting operational expenses. The funding formula is working to direct additional funds to programs in high SVI communities and those that serve subsidized children.</a:t>
            </a: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1200" dirty="0">
                <a:solidFill>
                  <a:srgbClr val="000000"/>
                </a:solidFill>
                <a:latin typeface="+mj-lt"/>
                <a:cs typeface="Arial" panose="020B0604020202020204" pitchFamily="34" charset="0"/>
              </a:rPr>
              <a:t>Coupled with the findings from the MRS, a planned fall survey provides a critical opportunity to inform program development and planning.</a:t>
            </a:r>
          </a:p>
        </p:txBody>
      </p:sp>
      <p:sp>
        <p:nvSpPr>
          <p:cNvPr id="34" name="TextBox 33">
            <a:extLst>
              <a:ext uri="{FF2B5EF4-FFF2-40B4-BE49-F238E27FC236}">
                <a16:creationId xmlns:a16="http://schemas.microsoft.com/office/drawing/2014/main" id="{9DA436A6-5CCB-4940-933C-18256A48022E}"/>
              </a:ext>
            </a:extLst>
          </p:cNvPr>
          <p:cNvSpPr txBox="1"/>
          <p:nvPr/>
        </p:nvSpPr>
        <p:spPr>
          <a:xfrm>
            <a:off x="0" y="6594487"/>
            <a:ext cx="1267685"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September 13, 2022</a:t>
            </a:r>
          </a:p>
        </p:txBody>
      </p:sp>
      <p:sp>
        <p:nvSpPr>
          <p:cNvPr id="37" name="Slide Number Placeholder 1">
            <a:extLst>
              <a:ext uri="{FF2B5EF4-FFF2-40B4-BE49-F238E27FC236}">
                <a16:creationId xmlns:a16="http://schemas.microsoft.com/office/drawing/2014/main" id="{E34FA995-FC2D-4FA2-9290-4CC7F599AB61}"/>
              </a:ext>
            </a:extLst>
          </p:cNvPr>
          <p:cNvSpPr txBox="1">
            <a:spLocks/>
          </p:cNvSpPr>
          <p:nvPr/>
        </p:nvSpPr>
        <p:spPr>
          <a:xfrm>
            <a:off x="7210427" y="6594487"/>
            <a:ext cx="1933575" cy="263525"/>
          </a:xfr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endParaRPr lang="en-US">
              <a:solidFill>
                <a:srgbClr val="000000"/>
              </a:solidFill>
            </a:endParaRPr>
          </a:p>
        </p:txBody>
      </p:sp>
      <p:sp>
        <p:nvSpPr>
          <p:cNvPr id="38" name="Slide Number Placeholder 3">
            <a:extLst>
              <a:ext uri="{FF2B5EF4-FFF2-40B4-BE49-F238E27FC236}">
                <a16:creationId xmlns:a16="http://schemas.microsoft.com/office/drawing/2014/main" id="{F8A277D0-4F31-4F9B-B7C5-3A5D1DE0A3A6}"/>
              </a:ext>
            </a:extLst>
          </p:cNvPr>
          <p:cNvSpPr>
            <a:spLocks noGrp="1"/>
          </p:cNvSpPr>
          <p:nvPr>
            <p:ph type="sldNum" sz="quarter" idx="12"/>
          </p:nvPr>
        </p:nvSpPr>
        <p:spPr>
          <a:xfrm>
            <a:off x="7210425" y="6594487"/>
            <a:ext cx="1933575" cy="263525"/>
          </a:xfrm>
        </p:spPr>
        <p:txBody>
          <a:bodyPr/>
          <a:lstStyle/>
          <a:p>
            <a:pPr marL="0" marR="0" lvl="0" indent="0" algn="r" defTabSz="457200" rtl="0" eaLnBrk="1" fontAlgn="auto" latinLnBrk="0" hangingPunct="1">
              <a:lnSpc>
                <a:spcPct val="100000"/>
              </a:lnSpc>
              <a:spcBef>
                <a:spcPct val="0"/>
              </a:spcBef>
              <a:spcAft>
                <a:spcPts val="0"/>
              </a:spcAft>
              <a:buClrTx/>
              <a:buSzTx/>
              <a:buFontTx/>
              <a:buNone/>
              <a:tabLst/>
              <a:defRPr/>
            </a:pPr>
            <a:fld id="{60FD0B0E-32B1-4158-9304-F9E9B068F047}"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9</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897970423"/>
      </p:ext>
    </p:extLst>
  </p:cSld>
  <p:clrMapOvr>
    <a:masterClrMapping/>
  </p:clrMapOvr>
</p:sld>
</file>

<file path=ppt/theme/theme1.xml><?xml version="1.0" encoding="utf-8"?>
<a:theme xmlns:a="http://schemas.openxmlformats.org/drawingml/2006/main" name="itdpowerpoint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95000"/>
          </a:schemeClr>
        </a:solidFill>
        <a:ln>
          <a:noFill/>
        </a:ln>
      </a:spPr>
      <a:bodyPr rtlCol="0" anchor="ctr"/>
      <a:lstStyle>
        <a:defPPr algn="ctr">
          <a:defRPr sz="1400" dirty="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EC4">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EC4" id="{DE7B5B6C-056D-4145-9F4D-23CABBE71A4C}" vid="{C02CD98F-6402-44A0-9AE3-AA498544253B}"/>
    </a:ext>
  </a:extLst>
</a:theme>
</file>

<file path=ppt/theme/theme3.xml><?xml version="1.0" encoding="utf-8"?>
<a:theme xmlns:a="http://schemas.openxmlformats.org/drawingml/2006/main" name="2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4.xml><?xml version="1.0" encoding="utf-8"?>
<a:theme xmlns:a="http://schemas.openxmlformats.org/drawingml/2006/main" name="3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5.xml><?xml version="1.0" encoding="utf-8"?>
<a:theme xmlns:a="http://schemas.openxmlformats.org/drawingml/2006/main" name="1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05D5CA54D086040AD9588318807D12A" ma:contentTypeVersion="13" ma:contentTypeDescription="Create a new document." ma:contentTypeScope="" ma:versionID="100fafe6e24f4c426a457b7c8c8d7c33">
  <xsd:schema xmlns:xsd="http://www.w3.org/2001/XMLSchema" xmlns:xs="http://www.w3.org/2001/XMLSchema" xmlns:p="http://schemas.microsoft.com/office/2006/metadata/properties" xmlns:ns2="f0dadd96-bb02-43ff-b721-c5b7f234f31a" xmlns:ns3="baeaa786-ebd5-4f52-8cee-8fa081d737a1" targetNamespace="http://schemas.microsoft.com/office/2006/metadata/properties" ma:root="true" ma:fieldsID="80d4237048a63a4d1d40359a811db7f7" ns2:_="" ns3:_="">
    <xsd:import namespace="f0dadd96-bb02-43ff-b721-c5b7f234f31a"/>
    <xsd:import namespace="baeaa786-ebd5-4f52-8cee-8fa081d737a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dadd96-bb02-43ff-b721-c5b7f234f3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eaa786-ebd5-4f52-8cee-8fa081d737a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ec8390a-f1c3-40b7-b7b1-bd6814995954}" ma:internalName="TaxCatchAll" ma:showField="CatchAllData" ma:web="baeaa786-ebd5-4f52-8cee-8fa081d73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baeaa786-ebd5-4f52-8cee-8fa081d737a1">
      <UserInfo>
        <DisplayName>zzPremont, Catherine (EEC)</DisplayName>
        <AccountId>18</AccountId>
        <AccountType/>
      </UserInfo>
      <UserInfo>
        <DisplayName>Kershaw, Amy (EEC)</DisplayName>
        <AccountId>137</AccountId>
        <AccountType/>
      </UserInfo>
      <UserInfo>
        <DisplayName>Power, Chris (EEC)</DisplayName>
        <AccountId>135</AccountId>
        <AccountType/>
      </UserInfo>
      <UserInfo>
        <DisplayName>zzNorfleet, Greg T. (DFML)</DisplayName>
        <AccountId>186</AccountId>
        <AccountType/>
      </UserInfo>
      <UserInfo>
        <DisplayName>Murphy, Adrienne L. (EEC)</DisplayName>
        <AccountId>128</AccountId>
        <AccountType/>
      </UserInfo>
      <UserInfo>
        <DisplayName>Checkoway, Amy (EEC)</DisplayName>
        <AccountId>252</AccountId>
        <AccountType/>
      </UserInfo>
    </SharedWithUsers>
    <lcf76f155ced4ddcb4097134ff3c332f xmlns="f0dadd96-bb02-43ff-b721-c5b7f234f31a">
      <Terms xmlns="http://schemas.microsoft.com/office/infopath/2007/PartnerControls"/>
    </lcf76f155ced4ddcb4097134ff3c332f>
    <TaxCatchAll xmlns="baeaa786-ebd5-4f52-8cee-8fa081d737a1" xsi:nil="true"/>
  </documentManagement>
</p:properties>
</file>

<file path=customXml/itemProps1.xml><?xml version="1.0" encoding="utf-8"?>
<ds:datastoreItem xmlns:ds="http://schemas.openxmlformats.org/officeDocument/2006/customXml" ds:itemID="{F4162491-3913-4A66-BE40-DC7CD5348BF7}">
  <ds:schemaRefs>
    <ds:schemaRef ds:uri="http://schemas.microsoft.com/sharepoint/v3/contenttype/forms"/>
  </ds:schemaRefs>
</ds:datastoreItem>
</file>

<file path=customXml/itemProps2.xml><?xml version="1.0" encoding="utf-8"?>
<ds:datastoreItem xmlns:ds="http://schemas.openxmlformats.org/officeDocument/2006/customXml" ds:itemID="{BE7EDAED-3D87-4AB6-96A1-019E5A5AEF00}">
  <ds:schemaRefs>
    <ds:schemaRef ds:uri="baeaa786-ebd5-4f52-8cee-8fa081d737a1"/>
    <ds:schemaRef ds:uri="f0dadd96-bb02-43ff-b721-c5b7f234f31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77C560D-3195-4A21-85A6-7414CD7BF3D6}">
  <ds:schemaRefs>
    <ds:schemaRef ds:uri="http://purl.org/dc/terms/"/>
    <ds:schemaRef ds:uri="baeaa786-ebd5-4f52-8cee-8fa081d737a1"/>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http://purl.org/dc/elements/1.1/"/>
    <ds:schemaRef ds:uri="f0dadd96-bb02-43ff-b721-c5b7f234f31a"/>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3174</Words>
  <Application>Microsoft Office PowerPoint</Application>
  <PresentationFormat>On-screen Show (4:3)</PresentationFormat>
  <Paragraphs>365</Paragraphs>
  <Slides>25</Slides>
  <Notes>13</Notes>
  <HiddenSlides>0</HiddenSlides>
  <MMClips>0</MMClips>
  <ScaleCrop>false</ScaleCrop>
  <HeadingPairs>
    <vt:vector size="4" baseType="variant">
      <vt:variant>
        <vt:lpstr>Theme</vt:lpstr>
      </vt:variant>
      <vt:variant>
        <vt:i4>5</vt:i4>
      </vt:variant>
      <vt:variant>
        <vt:lpstr>Slide Titles</vt:lpstr>
      </vt:variant>
      <vt:variant>
        <vt:i4>25</vt:i4>
      </vt:variant>
    </vt:vector>
  </HeadingPairs>
  <TitlesOfParts>
    <vt:vector size="30" baseType="lpstr">
      <vt:lpstr>itdpowerpointtemplate</vt:lpstr>
      <vt:lpstr>EEC4</vt:lpstr>
      <vt:lpstr>2_Blank EEC Template</vt:lpstr>
      <vt:lpstr>3_Blank EEC Template</vt:lpstr>
      <vt:lpstr>1_Blank EEC Template</vt:lpstr>
      <vt:lpstr>Commonwealth of Massachusetts Department of Early Education and Care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Commonwealth Cares for Children (C3) program overview  and update </vt:lpstr>
      <vt:lpstr>The Child Care Market and C3 </vt:lpstr>
      <vt:lpstr>C3 Key Trends to Date</vt:lpstr>
      <vt:lpstr>Program Financing Support</vt:lpstr>
      <vt:lpstr>Panel Discussion: Reflections from the Field</vt:lpstr>
      <vt:lpstr>Considerations for FY23 Planning</vt:lpstr>
      <vt:lpstr>Appendix </vt:lpstr>
      <vt:lpstr>FY23 state budget includes $250 million for C3 funding, extending the program at least through December 2022</vt:lpstr>
      <vt:lpstr>PowerPoint Presentation</vt:lpstr>
      <vt:lpstr>Providers continue to spend the majority of C3 funding on operational expenses</vt:lpstr>
      <vt:lpstr>PowerPoint Presentation</vt:lpstr>
      <vt:lpstr>Educator wages have risen slightly over the past year, but remain low </vt:lpstr>
      <vt:lpstr>The grant has been effective at helping to support program stability</vt:lpstr>
      <vt:lpstr>The C3 funding formula is designed to strategically target funding</vt:lpstr>
      <vt:lpstr>The funding formula has been effective at directing funding to FCCs serving higher need communities and families</vt:lpstr>
      <vt:lpstr>For center-based programs, the formula effectively  directed additional funds to higher operational costs  and services in higher need communities/ families</vt:lpstr>
      <vt:lpstr>While C3 funding has been successful at stabilizing the field, the need for continued funding remains.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Margaret A Mason</dc:creator>
  <cp:lastModifiedBy>Kershaw, Amy (EEC)</cp:lastModifiedBy>
  <cp:revision>31</cp:revision>
  <cp:lastPrinted>2020-02-12T21:16:21Z</cp:lastPrinted>
  <dcterms:created xsi:type="dcterms:W3CDTF">2020-01-03T20:31:24Z</dcterms:created>
  <dcterms:modified xsi:type="dcterms:W3CDTF">2022-09-12T18:32:50Z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0x010100405D5CA54D086040AD9588318807D12A</vt:lpwstr>
  </property>
  <property fmtid="{D5CDD505-2E9C-101B-9397-08002B2CF9AE}" pid="3" name="MediaServiceImageTags">
    <vt:lpwstr/>
  </property>
</Properties>
</file>