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BA51D-50BA-4323-8258-6EEBFFEF3448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56542-5784-4691-867C-39EAFAE1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6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2067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27C4C6C4-5D0B-426F-9234-7B5D4975FA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EPIA - September 2022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All Ages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9C0ABB6D-CA74-42B8-908C-23CD331503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717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5E687-D876-40B9-825A-A6FE05D7F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C00C40-B18F-4C7E-ADB5-9F880A2F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Race">
            <a:extLst>
              <a:ext uri="{FF2B5EF4-FFF2-40B4-BE49-F238E27FC236}">
                <a16:creationId xmlns:a16="http://schemas.microsoft.com/office/drawing/2014/main" id="{1A7B4757-4CEF-4DA9-9252-F12800133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8D6D68-DD6E-4269-AB29-56CF41AF0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FFF4DD-682B-42E1-818E-F63D0A7C9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Ethnicity">
            <a:extLst>
              <a:ext uri="{FF2B5EF4-FFF2-40B4-BE49-F238E27FC236}">
                <a16:creationId xmlns:a16="http://schemas.microsoft.com/office/drawing/2014/main" id="{A72D44BB-A243-47D1-B873-B75590ABE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5693BE-ED57-4EC5-B2E0-2858F645C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2ED323-E47D-48E1-92B5-523D32F3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Barriers to Placement">
            <a:extLst>
              <a:ext uri="{FF2B5EF4-FFF2-40B4-BE49-F238E27FC236}">
                <a16:creationId xmlns:a16="http://schemas.microsoft.com/office/drawing/2014/main" id="{156902B1-7F16-4EE4-8DDC-D9C36406E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27" y="0"/>
            <a:ext cx="730254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482042-4D2F-4EF4-B65F-3A1078197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1B23D8-4C88-42E2-9029-DD001EBB4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Diagnosis">
            <a:extLst>
              <a:ext uri="{FF2B5EF4-FFF2-40B4-BE49-F238E27FC236}">
                <a16:creationId xmlns:a16="http://schemas.microsoft.com/office/drawing/2014/main" id="{FA785EA3-CA9F-4B77-AA8D-6D643E920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68" y="0"/>
            <a:ext cx="742146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31CC9C-60C2-46A1-878A-888E5182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D96E4A-7541-483D-8A00-83DD314C6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Top 20 Boarding / Placement Hospitals">
            <a:extLst>
              <a:ext uri="{FF2B5EF4-FFF2-40B4-BE49-F238E27FC236}">
                <a16:creationId xmlns:a16="http://schemas.microsoft.com/office/drawing/2014/main" id="{DAC31FCB-D57E-4892-A03C-9EE80DBDD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C5E696-D72D-4BAB-A2CE-197EBD017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FD2575-463B-40AB-8A45-50E77189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oarding Facilities where  &amp;quot;Level of Care Changed&amp;quot;">
            <a:extLst>
              <a:ext uri="{FF2B5EF4-FFF2-40B4-BE49-F238E27FC236}">
                <a16:creationId xmlns:a16="http://schemas.microsoft.com/office/drawing/2014/main" id="{09B0DD45-A577-4FDE-A86B-C00FCDED6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906B2-39A5-4D6F-A65B-59CB5DE52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0050DE-B464-4C6C-937A-CDB5EE8E8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Referrals for Uninsured by Boarding / Placement Hospital">
            <a:extLst>
              <a:ext uri="{FF2B5EF4-FFF2-40B4-BE49-F238E27FC236}">
                <a16:creationId xmlns:a16="http://schemas.microsoft.com/office/drawing/2014/main" id="{69607B26-CC4E-4F64-9743-4AACBD9AD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3D7448-A31A-46C9-89B3-D978963CB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C4F6B3-54A9-4BC1-A707-40616D3CE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ast 12 Months Accumulated Data (White page)">
            <a:extLst>
              <a:ext uri="{FF2B5EF4-FFF2-40B4-BE49-F238E27FC236}">
                <a16:creationId xmlns:a16="http://schemas.microsoft.com/office/drawing/2014/main" id="{B0457053-1E89-47FC-BAB2-A835C0ECB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D3E827-F7D2-4D00-B390-FD7074D98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B0661-6889-4232-B4D9-13CABE7F7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- 12 months">
            <a:extLst>
              <a:ext uri="{FF2B5EF4-FFF2-40B4-BE49-F238E27FC236}">
                <a16:creationId xmlns:a16="http://schemas.microsoft.com/office/drawing/2014/main" id="{9BBBDCB6-A0EA-4420-939A-CFB07F1CE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F182B3-199F-437B-BADC-A180CD8D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57CD76-359C-4252-8847-C70A42FB7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by Age Group - 12 months (Line)">
            <a:extLst>
              <a:ext uri="{FF2B5EF4-FFF2-40B4-BE49-F238E27FC236}">
                <a16:creationId xmlns:a16="http://schemas.microsoft.com/office/drawing/2014/main" id="{056F05FA-8E64-4132-BEC4-C61C3A00D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12" y="0"/>
            <a:ext cx="805677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7F5868-94C3-42F2-96B1-8A76CF3DF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E5B9D4-4C8B-418B-9B4A-3FDEEF2D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B93E1-1B39-4F04-AC93-6EB7812CE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5073DB7-DA7E-4DBB-8D6E-FB78D26FA9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900313"/>
              </p:ext>
            </p:extLst>
          </p:nvPr>
        </p:nvGraphicFramePr>
        <p:xfrm>
          <a:off x="294640" y="14605"/>
          <a:ext cx="11694163" cy="6356360"/>
        </p:xfrm>
        <a:graphic>
          <a:graphicData uri="http://schemas.openxmlformats.org/drawingml/2006/table">
            <a:tbl>
              <a:tblPr/>
              <a:tblGrid>
                <a:gridCol w="1986451">
                  <a:extLst>
                    <a:ext uri="{9D8B030D-6E8A-4147-A177-3AD203B41FA5}">
                      <a16:colId xmlns:a16="http://schemas.microsoft.com/office/drawing/2014/main" val="639781228"/>
                    </a:ext>
                  </a:extLst>
                </a:gridCol>
                <a:gridCol w="552753">
                  <a:extLst>
                    <a:ext uri="{9D8B030D-6E8A-4147-A177-3AD203B41FA5}">
                      <a16:colId xmlns:a16="http://schemas.microsoft.com/office/drawing/2014/main" val="1905451883"/>
                    </a:ext>
                  </a:extLst>
                </a:gridCol>
                <a:gridCol w="552753">
                  <a:extLst>
                    <a:ext uri="{9D8B030D-6E8A-4147-A177-3AD203B41FA5}">
                      <a16:colId xmlns:a16="http://schemas.microsoft.com/office/drawing/2014/main" val="1827409500"/>
                    </a:ext>
                  </a:extLst>
                </a:gridCol>
                <a:gridCol w="552753">
                  <a:extLst>
                    <a:ext uri="{9D8B030D-6E8A-4147-A177-3AD203B41FA5}">
                      <a16:colId xmlns:a16="http://schemas.microsoft.com/office/drawing/2014/main" val="2744756287"/>
                    </a:ext>
                  </a:extLst>
                </a:gridCol>
                <a:gridCol w="552753">
                  <a:extLst>
                    <a:ext uri="{9D8B030D-6E8A-4147-A177-3AD203B41FA5}">
                      <a16:colId xmlns:a16="http://schemas.microsoft.com/office/drawing/2014/main" val="1221734395"/>
                    </a:ext>
                  </a:extLst>
                </a:gridCol>
                <a:gridCol w="388654">
                  <a:extLst>
                    <a:ext uri="{9D8B030D-6E8A-4147-A177-3AD203B41FA5}">
                      <a16:colId xmlns:a16="http://schemas.microsoft.com/office/drawing/2014/main" val="497364567"/>
                    </a:ext>
                  </a:extLst>
                </a:gridCol>
                <a:gridCol w="552753">
                  <a:extLst>
                    <a:ext uri="{9D8B030D-6E8A-4147-A177-3AD203B41FA5}">
                      <a16:colId xmlns:a16="http://schemas.microsoft.com/office/drawing/2014/main" val="733883243"/>
                    </a:ext>
                  </a:extLst>
                </a:gridCol>
                <a:gridCol w="552753">
                  <a:extLst>
                    <a:ext uri="{9D8B030D-6E8A-4147-A177-3AD203B41FA5}">
                      <a16:colId xmlns:a16="http://schemas.microsoft.com/office/drawing/2014/main" val="1265253343"/>
                    </a:ext>
                  </a:extLst>
                </a:gridCol>
                <a:gridCol w="552753">
                  <a:extLst>
                    <a:ext uri="{9D8B030D-6E8A-4147-A177-3AD203B41FA5}">
                      <a16:colId xmlns:a16="http://schemas.microsoft.com/office/drawing/2014/main" val="586097292"/>
                    </a:ext>
                  </a:extLst>
                </a:gridCol>
                <a:gridCol w="552753">
                  <a:extLst>
                    <a:ext uri="{9D8B030D-6E8A-4147-A177-3AD203B41FA5}">
                      <a16:colId xmlns:a16="http://schemas.microsoft.com/office/drawing/2014/main" val="2485005918"/>
                    </a:ext>
                  </a:extLst>
                </a:gridCol>
                <a:gridCol w="552753">
                  <a:extLst>
                    <a:ext uri="{9D8B030D-6E8A-4147-A177-3AD203B41FA5}">
                      <a16:colId xmlns:a16="http://schemas.microsoft.com/office/drawing/2014/main" val="1440177173"/>
                    </a:ext>
                  </a:extLst>
                </a:gridCol>
                <a:gridCol w="829127">
                  <a:extLst>
                    <a:ext uri="{9D8B030D-6E8A-4147-A177-3AD203B41FA5}">
                      <a16:colId xmlns:a16="http://schemas.microsoft.com/office/drawing/2014/main" val="3425082848"/>
                    </a:ext>
                  </a:extLst>
                </a:gridCol>
                <a:gridCol w="475020">
                  <a:extLst>
                    <a:ext uri="{9D8B030D-6E8A-4147-A177-3AD203B41FA5}">
                      <a16:colId xmlns:a16="http://schemas.microsoft.com/office/drawing/2014/main" val="833495448"/>
                    </a:ext>
                  </a:extLst>
                </a:gridCol>
                <a:gridCol w="829127">
                  <a:extLst>
                    <a:ext uri="{9D8B030D-6E8A-4147-A177-3AD203B41FA5}">
                      <a16:colId xmlns:a16="http://schemas.microsoft.com/office/drawing/2014/main" val="65635082"/>
                    </a:ext>
                  </a:extLst>
                </a:gridCol>
                <a:gridCol w="829127">
                  <a:extLst>
                    <a:ext uri="{9D8B030D-6E8A-4147-A177-3AD203B41FA5}">
                      <a16:colId xmlns:a16="http://schemas.microsoft.com/office/drawing/2014/main" val="3296541693"/>
                    </a:ext>
                  </a:extLst>
                </a:gridCol>
                <a:gridCol w="829127">
                  <a:extLst>
                    <a:ext uri="{9D8B030D-6E8A-4147-A177-3AD203B41FA5}">
                      <a16:colId xmlns:a16="http://schemas.microsoft.com/office/drawing/2014/main" val="341842937"/>
                    </a:ext>
                  </a:extLst>
                </a:gridCol>
                <a:gridCol w="552753">
                  <a:extLst>
                    <a:ext uri="{9D8B030D-6E8A-4147-A177-3AD203B41FA5}">
                      <a16:colId xmlns:a16="http://schemas.microsoft.com/office/drawing/2014/main" val="624163048"/>
                    </a:ext>
                  </a:extLst>
                </a:gridCol>
              </a:tblGrid>
              <a:tr h="70546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Expedited Psychiatric Inpatient Admission  Dashboard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Sep-22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Aug-22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Sep-21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Variance               (Sep 21 vs. Sep 22)</a:t>
                      </a:r>
                    </a:p>
                  </a:txBody>
                  <a:tcPr marL="4953" marR="4953" marT="495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Percent Change (Sep 21 vs. Sep 22)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177642"/>
                  </a:ext>
                </a:extLst>
              </a:tr>
              <a:tr h="4124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to Placement  (Days)</a:t>
                      </a:r>
                    </a:p>
                  </a:txBody>
                  <a:tcPr marL="4953" marR="4953" marT="4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ATP</a:t>
                      </a:r>
                      <a:r>
                        <a:rPr lang="en-US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Time to Placement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ATP</a:t>
                      </a:r>
                      <a:r>
                        <a:rPr lang="en-US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ATP</a:t>
                      </a:r>
                      <a:r>
                        <a:rPr lang="en-US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42443"/>
                  </a:ext>
                </a:extLst>
              </a:tr>
              <a:tr h="2170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Average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Median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Max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Average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Max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657353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SUMMARY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3.52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572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2.76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3.93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-83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-0.41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948647"/>
                  </a:ext>
                </a:extLst>
              </a:tr>
              <a:tr h="217064"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Age </a:t>
                      </a: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(4 referrals in September 2 in August with unknown age not included in age groupings)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105778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0-12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2.53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9.64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-5.64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-55%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-59%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576260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13-17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6.81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2.91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5.28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-79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1.53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258601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Subtotal: 0-17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6.12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2.80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6.51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-116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-0.39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544700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18-22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3.24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2.66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2.37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0.87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750057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23-64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502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2.91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2.71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447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2.60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0.31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056694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65+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3.91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3.16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5.49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-1.58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259750"/>
                  </a:ext>
                </a:extLst>
              </a:tr>
              <a:tr h="217064"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Insurance Coverage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671491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Commercial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3.85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2.45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5.78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-51.00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-1.93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419276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Health Safety Net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-6.00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-86%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-50%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270561"/>
                  </a:ext>
                </a:extLst>
              </a:tr>
              <a:tr h="2460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MassHealth ACO/MCO</a:t>
                      </a:r>
                      <a:r>
                        <a:rPr lang="en-US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461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3.56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359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2.55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474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3.42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775468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MassHealth Fee-for-Service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1.80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1.33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889600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MassHealth (Unspecified)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4.75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3.42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-15.00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1.33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-79%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333656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Medicare Only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2.54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3.71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3.64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-14.00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-1.10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-56%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588978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Medicaid only - Out of State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4.33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1.33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605821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Medicaid-Medicare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3.44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4.56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-1.12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310461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Uninsured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2.81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-9.00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-1.19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958130"/>
                  </a:ext>
                </a:extLst>
              </a:tr>
              <a:tr h="217064"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State Agency Engagement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057126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DCF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5.72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2.87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5.86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218095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DDS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1.92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5.43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-3.51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-65%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892087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DMH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3.66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1.91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4.47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-0.81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409622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DYS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6.87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-6.87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-100%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-100%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476048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AAA31-C0ED-42ED-A4D3-A2C0C548B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3967BD-883B-40A6-96D6-B5824CF32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C2CDCE-310B-4A68-8D01-9A4B93773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04" y="6382385"/>
            <a:ext cx="9507416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153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with State Agency Involvement - 12 months (Line)">
            <a:extLst>
              <a:ext uri="{FF2B5EF4-FFF2-40B4-BE49-F238E27FC236}">
                <a16:creationId xmlns:a16="http://schemas.microsoft.com/office/drawing/2014/main" id="{AE22FADE-3EE7-44CB-B26B-1845D924D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83" y="0"/>
            <a:ext cx="819663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A6CE88-3784-4395-9C5C-FF59EB3BE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C76B21-36DA-43CE-8603-6A1BEEFED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88475AF7-2F1E-47CA-99F6-94FA4285D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57" y="0"/>
            <a:ext cx="9125685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11FABF-4F8D-40F9-9720-0CD78DE49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628BE6-4328-4FA1-AE5A-F9B28434C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15 Primary Barriers to Placement - 12 months">
            <a:extLst>
              <a:ext uri="{FF2B5EF4-FFF2-40B4-BE49-F238E27FC236}">
                <a16:creationId xmlns:a16="http://schemas.microsoft.com/office/drawing/2014/main" id="{18FE0C46-66F8-42F8-8CE6-E4AF50479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27" y="0"/>
            <a:ext cx="730254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879B48-7DC7-453D-B0BE-EE5BD7EA2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3310EA-7F28-4F9E-B5A3-A62C078AE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Line graph)">
            <a:extLst>
              <a:ext uri="{FF2B5EF4-FFF2-40B4-BE49-F238E27FC236}">
                <a16:creationId xmlns:a16="http://schemas.microsoft.com/office/drawing/2014/main" id="{E644CB95-C1B7-483F-AD74-6C6114713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F277F5-24A8-4628-BE5E-3EEF126BF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1D7625-3BC9-4791-BA02-D878F857C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5 Barriers to Placement by Month - 12 months (Table)">
            <a:extLst>
              <a:ext uri="{FF2B5EF4-FFF2-40B4-BE49-F238E27FC236}">
                <a16:creationId xmlns:a16="http://schemas.microsoft.com/office/drawing/2014/main" id="{8EF8DE84-A124-4F51-8B98-0877AF45B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793431-00F4-47A9-8998-86C386348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3828FF-DFFD-416B-87BC-89ED45E06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20 Boarding / Placement Hospitals - 12 months">
            <a:extLst>
              <a:ext uri="{FF2B5EF4-FFF2-40B4-BE49-F238E27FC236}">
                <a16:creationId xmlns:a16="http://schemas.microsoft.com/office/drawing/2014/main" id="{1973A380-12E0-4683-8C55-E8F0B3210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387A6E-40A6-4719-92B6-3FC05157B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610672-2F41-4888-85CC-B7F96911E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de25" descr="Repeat EPIA Referrals">
            <a:extLst>
              <a:ext uri="{FF2B5EF4-FFF2-40B4-BE49-F238E27FC236}">
                <a16:creationId xmlns:a16="http://schemas.microsoft.com/office/drawing/2014/main" id="{83336194-7A47-4EC8-94FF-A96FFE4DA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9242E-9D5B-4D0B-A61F-6942D97FC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CA89-ABCA-4816-9B93-FBB47617E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lide26" descr="RePeat Boarding Risk">
            <a:extLst>
              <a:ext uri="{FF2B5EF4-FFF2-40B4-BE49-F238E27FC236}">
                <a16:creationId xmlns:a16="http://schemas.microsoft.com/office/drawing/2014/main" id="{99693648-B15C-4101-A6E4-C99B45301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43341A-D74C-45B7-90B3-C0BE4C82C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D48EC6-6C5A-4CAD-93B6-4B98432A8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 Commercial split">
            <a:extLst>
              <a:ext uri="{FF2B5EF4-FFF2-40B4-BE49-F238E27FC236}">
                <a16:creationId xmlns:a16="http://schemas.microsoft.com/office/drawing/2014/main" id="{61B00F9D-CAF2-4040-B428-63A3516A6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550F6F-592E-4CC1-B7DD-22926CB61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EE391-20F9-42DD-A2E6-C4994320C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400E772F-E09C-490B-9827-8B0C24F65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800239-19D5-4869-BB4A-60C0D35BA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321C3-0DA6-44E5-A5CC-9847CC48B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2C42AFFE-6143-4B55-A1D3-819CCDFD9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96" y="0"/>
            <a:ext cx="844740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520389-7725-40B3-84D1-CA033F54C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033E40-7C41-4FAF-86F8-54471D2D2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1E191437-8E39-4325-A8E2-6380D09F2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80" y="0"/>
            <a:ext cx="856284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05489B-2CFD-4AC9-934D-058A7AA7A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995B76-C1E4-4532-9D43-1291D76FE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Placement from Referral">
            <a:extLst>
              <a:ext uri="{FF2B5EF4-FFF2-40B4-BE49-F238E27FC236}">
                <a16:creationId xmlns:a16="http://schemas.microsoft.com/office/drawing/2014/main" id="{149147C1-6FF4-41F2-AB43-418277810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96" y="0"/>
            <a:ext cx="844740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629F1D-7F79-4EAF-85B4-890DCEB1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666294-3AE8-4767-9D94-D2B5AC005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Age Group">
            <a:extLst>
              <a:ext uri="{FF2B5EF4-FFF2-40B4-BE49-F238E27FC236}">
                <a16:creationId xmlns:a16="http://schemas.microsoft.com/office/drawing/2014/main" id="{535F1C8D-1E40-4C5F-93A8-101EC4A7B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536E18-3AD7-4E9D-83D2-827583E01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A6DB78-3203-4137-9235-82CD3D95B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id="{34BE5073-53DA-4102-AACF-F4CC8F41E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8B71C3-AA34-4001-A875-819AC6E9A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0B5316-D1AA-457E-9A89-7AE859A6E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624</Words>
  <Application>Microsoft Office PowerPoint</Application>
  <PresentationFormat>Widescreen</PresentationFormat>
  <Paragraphs>405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Garamond</vt:lpstr>
      <vt:lpstr>Office Theme</vt:lpstr>
      <vt:lpstr>EPIA - September 2022 All 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September 2022 All Ages</dc:title>
  <dc:creator>MacLeod, Jill (DMH)</dc:creator>
  <cp:lastModifiedBy>MacLeod, Jill (DMH)</cp:lastModifiedBy>
  <cp:revision>1</cp:revision>
  <dcterms:created xsi:type="dcterms:W3CDTF">2023-04-28T14:56:06Z</dcterms:created>
  <dcterms:modified xsi:type="dcterms:W3CDTF">2023-04-28T14:58:38Z</dcterms:modified>
</cp:coreProperties>
</file>