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3B3A8D-7BF3-413F-82F3-56C749D65B86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B89B8-A212-4EE4-ADCC-C700E38CE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257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A4FEC-3F87-42C1-A09B-A92D164BAE3B}" type="datetime1">
              <a:rPr lang="en-US" smtClean="0"/>
              <a:t>10/12/2023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087D0-2113-45AA-86E7-9B38FB4CC714}" type="datetime1">
              <a:rPr lang="en-US" smtClean="0"/>
              <a:t>10/12/2023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B4B1A-E6E1-4B42-A763-665E79B81DE3}" type="datetime1">
              <a:rPr lang="en-US" smtClean="0"/>
              <a:t>10/12/2023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0D789-D0D7-472C-BFCD-EEE20ADAEF2C}" type="datetime1">
              <a:rPr lang="en-US" smtClean="0"/>
              <a:t>10/12/2023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84961-24C3-417B-AFF4-BE1FC6363783}" type="datetime1">
              <a:rPr lang="en-US" smtClean="0"/>
              <a:t>10/12/2023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8FCC0-7560-49A3-AB4A-CA85BE4E86B0}" type="datetime1">
              <a:rPr lang="en-US" smtClean="0"/>
              <a:t>10/12/2023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7FC50-0B4D-41E1-8E13-E9B58204D2BE}" type="datetime1">
              <a:rPr lang="en-US" smtClean="0"/>
              <a:t>10/12/2023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8E806-D9F3-40FE-9C94-956D0157247A}" type="datetime1">
              <a:rPr lang="en-US" smtClean="0"/>
              <a:t>10/12/2023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5645F-35D3-4561-90CB-7C7FC3722587}" type="datetime1">
              <a:rPr lang="en-US" smtClean="0"/>
              <a:t>10/12/2023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49AC7-EC39-4195-AA9D-E4BACE6DC2C9}" type="datetime1">
              <a:rPr lang="en-US" smtClean="0"/>
              <a:t>10/12/2023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9859E-C16C-43D3-9724-F1CD63A1391E}" type="datetime1">
              <a:rPr lang="en-US" smtClean="0"/>
              <a:t>10/12/2023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F6C47B-1D78-4689-9301-BCC8B630568F}" type="datetime1">
              <a:rPr lang="en-US" smtClean="0"/>
              <a:t>10/12/2023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dmhtbl-wap1.cs.govt.state.ma.us/#/site/Others/workbooks/2017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85189643-9DDC-4151-A713-F3269C6205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Monthly Report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September 2023 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18 and over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23CBA0E9-350D-4201-8BC6-1FC1C8EA2B0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215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E0139B-1D4F-83F6-AC1E-42ACF412E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83C5D-FDCE-4187-9D60-348094762B61}" type="datetime1">
              <a:rPr lang="en-US" smtClean="0"/>
              <a:t>10/12/2023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1BE7AA-945E-93B5-B36F-7B1F00725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EPIA Monthly ">
            <a:extLst>
              <a:ext uri="{FF2B5EF4-FFF2-40B4-BE49-F238E27FC236}">
                <a16:creationId xmlns:a16="http://schemas.microsoft.com/office/drawing/2014/main" id="{A243EE4E-6A25-4A4C-B815-4C9F917C05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7B6CF6-2DE7-A67D-E6C7-E4598BE6B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9C251-534D-4996-94CA-FA3B2F135914}" type="datetime1">
              <a:rPr lang="en-US" smtClean="0"/>
              <a:t>10/12/2023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A65A92-65FE-A3F5-8F4F-0AA03F3D1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Referrals by Insurance Plan Type Commercial split">
            <a:extLst>
              <a:ext uri="{FF2B5EF4-FFF2-40B4-BE49-F238E27FC236}">
                <a16:creationId xmlns:a16="http://schemas.microsoft.com/office/drawing/2014/main" id="{F26525EA-7B97-4B39-9BCC-711C75D26D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F73ADB-0BCA-B917-13BD-9B636A4EF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3A17E-A6E1-48E5-ABD4-18883715EFA6}" type="datetime1">
              <a:rPr lang="en-US" smtClean="0"/>
              <a:t>10/12/2023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5C0C71-D219-81E0-772E-2BC715274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 Referring Organization Type">
            <a:extLst>
              <a:ext uri="{FF2B5EF4-FFF2-40B4-BE49-F238E27FC236}">
                <a16:creationId xmlns:a16="http://schemas.microsoft.com/office/drawing/2014/main" id="{9588A0CE-4357-4707-BFC4-08EB2056B0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F158D5-2414-0D20-1A6E-CA216AE61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864D6-1445-4F1C-894A-9BDEB2797B49}" type="datetime1">
              <a:rPr lang="en-US" smtClean="0"/>
              <a:t>10/12/2023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A1646B-A1C7-FE1F-21CF-7A38C3057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">
            <a:extLst>
              <a:ext uri="{FF2B5EF4-FFF2-40B4-BE49-F238E27FC236}">
                <a16:creationId xmlns:a16="http://schemas.microsoft.com/office/drawing/2014/main" id="{FC322D3E-AC62-490B-855C-22956DBA18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944" y="0"/>
            <a:ext cx="930611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621953-7D46-462A-CFFB-48D601C67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5FABF-2B9F-47A1-9D79-60AA809E69E9}" type="datetime1">
              <a:rPr lang="en-US" smtClean="0"/>
              <a:t>10/12/2023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6A251C-306C-334B-B99E-811703A8E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Referral (Days) from Initial Evaluation by Outcome">
            <a:extLst>
              <a:ext uri="{FF2B5EF4-FFF2-40B4-BE49-F238E27FC236}">
                <a16:creationId xmlns:a16="http://schemas.microsoft.com/office/drawing/2014/main" id="{342D8670-B5AC-421A-85EE-B7960C93DB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909" y="0"/>
            <a:ext cx="1024818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58B091-F6C5-AED4-C83F-8E7DAEDF9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797A0-2C5B-44F3-AA94-A4A914C68334}" type="datetime1">
              <a:rPr lang="en-US" smtClean="0"/>
              <a:t>10/12/2023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1707B4B-2288-40FB-03F8-D0F4CA30C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Time to Placement from Referral">
            <a:extLst>
              <a:ext uri="{FF2B5EF4-FFF2-40B4-BE49-F238E27FC236}">
                <a16:creationId xmlns:a16="http://schemas.microsoft.com/office/drawing/2014/main" id="{FF06457D-D430-495A-81A3-4257174C5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944" y="0"/>
            <a:ext cx="930611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F9AB5B-D493-AA9C-BEE1-A07DF4919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3FA11-C982-49F2-9523-6DE5D9F22259}" type="datetime1">
              <a:rPr lang="en-US" smtClean="0"/>
              <a:t>10/12/2023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B3AE820-D0C3-1F65-FFCA-5FF51A7B4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Age Group">
            <a:extLst>
              <a:ext uri="{FF2B5EF4-FFF2-40B4-BE49-F238E27FC236}">
                <a16:creationId xmlns:a16="http://schemas.microsoft.com/office/drawing/2014/main" id="{FE43C572-1780-41DE-8C37-F3A27354E8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EB20DB-2D98-B3A9-08A8-DC8E7DB51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112E8-8AE3-4FA0-93A6-EAB50DF94448}" type="datetime1">
              <a:rPr lang="en-US" smtClean="0"/>
              <a:t>10/12/2023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4DBC25-0546-A6A1-C4A6-021193C11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Gender">
            <a:extLst>
              <a:ext uri="{FF2B5EF4-FFF2-40B4-BE49-F238E27FC236}">
                <a16:creationId xmlns:a16="http://schemas.microsoft.com/office/drawing/2014/main" id="{F3A8A4AA-80C7-4B03-89A9-91252D5A84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D13B8-0D43-2F43-1C00-19E6FA754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445F6-1F1D-43AA-B451-4ABAA2D4DB93}" type="datetime1">
              <a:rPr lang="en-US" smtClean="0"/>
              <a:t>10/12/2023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38C0F2-FFD2-4A5D-6CC4-BA30ECCBF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Race">
            <a:extLst>
              <a:ext uri="{FF2B5EF4-FFF2-40B4-BE49-F238E27FC236}">
                <a16:creationId xmlns:a16="http://schemas.microsoft.com/office/drawing/2014/main" id="{8EB75F6F-C5D1-44AF-9845-A94F78642E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21732F-244F-4ECF-2272-58FF3AC70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42F93-48CF-4392-AE46-81BD819628E8}" type="datetime1">
              <a:rPr lang="en-US" smtClean="0"/>
              <a:t>10/12/2023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F63B3D-A13D-AEE5-1882-1E7D22A9E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Referrals by Ethnicity">
            <a:extLst>
              <a:ext uri="{FF2B5EF4-FFF2-40B4-BE49-F238E27FC236}">
                <a16:creationId xmlns:a16="http://schemas.microsoft.com/office/drawing/2014/main" id="{CB510BB4-956E-4C36-B97B-400A18201C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27D8EC-F044-EB5F-EB35-96EA41031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E9930-0FB6-4F92-82EB-700AD4E94CA8}" type="datetime1">
              <a:rPr lang="en-US" smtClean="0"/>
              <a:t>10/12/2023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CE5748-05CB-D82D-1719-7CC4C8D66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Diagnosis ">
            <a:extLst>
              <a:ext uri="{FF2B5EF4-FFF2-40B4-BE49-F238E27FC236}">
                <a16:creationId xmlns:a16="http://schemas.microsoft.com/office/drawing/2014/main" id="{76283963-FAB9-4FC2-892C-C56ED7F378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26339"/>
            <a:ext cx="12192000" cy="3405322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7B404A-EE73-56D6-3DCA-120656A91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96084-AA26-4CBD-9550-A8C75452D95B}" type="datetime1">
              <a:rPr lang="en-US" smtClean="0"/>
              <a:t>10/12/2023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5EBD55-15B2-D9D2-2982-AF0389A98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Barriers">
            <a:extLst>
              <a:ext uri="{FF2B5EF4-FFF2-40B4-BE49-F238E27FC236}">
                <a16:creationId xmlns:a16="http://schemas.microsoft.com/office/drawing/2014/main" id="{05FE2448-1440-4302-81CD-A6F1330751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3757"/>
            <a:ext cx="12192000" cy="3650485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409307-68C7-9DDE-0291-A4905A518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AC10C-842D-4151-A505-F80825B58410}" type="datetime1">
              <a:rPr lang="en-US" smtClean="0"/>
              <a:t>10/12/2023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BD85AF-7EAD-E3DD-2562-4221889F9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Top 20 Boarding / Placement Hospitals">
            <a:extLst>
              <a:ext uri="{FF2B5EF4-FFF2-40B4-BE49-F238E27FC236}">
                <a16:creationId xmlns:a16="http://schemas.microsoft.com/office/drawing/2014/main" id="{B48CB09C-819D-452A-844A-8846FCFB30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CA5F97-7061-D331-FEA2-9958D4129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9BD57-6C68-4997-B6A1-05A06D691F87}" type="datetime1">
              <a:rPr lang="en-US" smtClean="0"/>
              <a:t>10/12/2023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4E7EBFC-616B-FF88-081D-DF7AB8F05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Boarding Facilities where  &amp;quot;Level of Care Changed&amp;quot;">
            <a:extLst>
              <a:ext uri="{FF2B5EF4-FFF2-40B4-BE49-F238E27FC236}">
                <a16:creationId xmlns:a16="http://schemas.microsoft.com/office/drawing/2014/main" id="{81D41861-0237-4ADB-9729-0B3B5A80B6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475CD4-27DD-0D2A-5975-D40E4697F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3D065-E797-4987-8BFD-7FD1F7E27A52}" type="datetime1">
              <a:rPr lang="en-US" smtClean="0"/>
              <a:t>10/12/2023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9A7A911-EE70-7433-601B-45872ED1E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Referrals for Uninsured by Boarding / Placement Hospital">
            <a:extLst>
              <a:ext uri="{FF2B5EF4-FFF2-40B4-BE49-F238E27FC236}">
                <a16:creationId xmlns:a16="http://schemas.microsoft.com/office/drawing/2014/main" id="{4EFB946D-C134-4797-8296-08EE4AF15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5AFFA5-ED42-B2F2-1F14-9474000F7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AFE42-BE4A-475D-A6C9-CCC25D7C218C}" type="datetime1">
              <a:rPr lang="en-US" smtClean="0"/>
              <a:t>10/12/2023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6E06CC-4B8E-A0B2-97A5-870585A89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50</Words>
  <Application>Microsoft Office PowerPoint</Application>
  <PresentationFormat>Widescreen</PresentationFormat>
  <Paragraphs>34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EPIA Monthly Report September 2023  Ages 18 and over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Monthly Report September 2023  Ages 18 and over</dc:title>
  <dc:creator>MacLeod, Jill (DMH)</dc:creator>
  <cp:lastModifiedBy>MacLeod, Jill (DMH)</cp:lastModifiedBy>
  <cp:revision>1</cp:revision>
  <dcterms:created xsi:type="dcterms:W3CDTF">2023-10-12T12:59:52Z</dcterms:created>
  <dcterms:modified xsi:type="dcterms:W3CDTF">2023-10-12T13:55:00Z</dcterms:modified>
</cp:coreProperties>
</file>