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90" r:id="rId2"/>
    <p:sldId id="444" r:id="rId3"/>
    <p:sldId id="422" r:id="rId4"/>
    <p:sldId id="1357" r:id="rId5"/>
    <p:sldId id="482" r:id="rId6"/>
    <p:sldId id="483" r:id="rId7"/>
    <p:sldId id="341" r:id="rId8"/>
    <p:sldId id="336" r:id="rId9"/>
    <p:sldId id="337" r:id="rId10"/>
    <p:sldId id="338" r:id="rId11"/>
    <p:sldId id="1356" r:id="rId12"/>
    <p:sldId id="1355" r:id="rId13"/>
    <p:sldId id="487" r:id="rId14"/>
    <p:sldId id="1352" r:id="rId15"/>
    <p:sldId id="447" r:id="rId16"/>
    <p:sldId id="489" r:id="rId17"/>
    <p:sldId id="485" r:id="rId18"/>
    <p:sldId id="1354" r:id="rId19"/>
    <p:sldId id="458" r:id="rId20"/>
    <p:sldId id="460" r:id="rId2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rchmer, Ana (ELD)" initials="KA" lastIdx="12" clrIdx="0"/>
  <p:cmAuthor id="1" name="Nora Moreno Cargie" initials="NMC" lastIdx="2" clrIdx="1"/>
  <p:cmAuthor id="2" name="JenniferRaymond" initials="JRR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99"/>
    <a:srgbClr val="F4BA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00" autoAdjust="0"/>
    <p:restoredTop sz="91739" autoAdjust="0"/>
  </p:normalViewPr>
  <p:slideViewPr>
    <p:cSldViewPr>
      <p:cViewPr varScale="1">
        <p:scale>
          <a:sx n="72" d="100"/>
          <a:sy n="72" d="100"/>
        </p:scale>
        <p:origin x="542" y="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Program Breakdown</c:v>
                </c:pt>
              </c:strCache>
            </c:strRef>
          </c:tx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Chronic Disease</c:v>
                </c:pt>
                <c:pt idx="1">
                  <c:v>Falls</c:v>
                </c:pt>
                <c:pt idx="2">
                  <c:v>Nutrition</c:v>
                </c:pt>
                <c:pt idx="3">
                  <c:v>Caregiver</c:v>
                </c:pt>
                <c:pt idx="4">
                  <c:v>Behavioral Health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2269</c:v>
                </c:pt>
                <c:pt idx="1">
                  <c:v>2786</c:v>
                </c:pt>
                <c:pt idx="2">
                  <c:v>1240</c:v>
                </c:pt>
                <c:pt idx="3">
                  <c:v>524</c:v>
                </c:pt>
                <c:pt idx="4">
                  <c:v>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F4-4A7F-A4AD-B94EA11488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Program Breakdown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Senior Centers</c:v>
                </c:pt>
                <c:pt idx="1">
                  <c:v>Housing</c:v>
                </c:pt>
                <c:pt idx="2">
                  <c:v>YMCA</c:v>
                </c:pt>
                <c:pt idx="3">
                  <c:v>Multicultural</c:v>
                </c:pt>
                <c:pt idx="4">
                  <c:v>Faith Based</c:v>
                </c:pt>
                <c:pt idx="5">
                  <c:v>Clinical</c:v>
                </c:pt>
                <c:pt idx="6">
                  <c:v>other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0.32</c:v>
                </c:pt>
                <c:pt idx="1">
                  <c:v>0.31</c:v>
                </c:pt>
                <c:pt idx="2">
                  <c:v>0.09</c:v>
                </c:pt>
                <c:pt idx="3">
                  <c:v>0.08</c:v>
                </c:pt>
                <c:pt idx="4">
                  <c:v>7.0000000000000007E-2</c:v>
                </c:pt>
                <c:pt idx="5">
                  <c:v>0.06</c:v>
                </c:pt>
                <c:pt idx="6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95-4EF8-A9EF-0E2D219DB2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Program Breakdown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Northeast</c:v>
                </c:pt>
                <c:pt idx="1">
                  <c:v>Boston</c:v>
                </c:pt>
                <c:pt idx="2">
                  <c:v>Southeast</c:v>
                </c:pt>
                <c:pt idx="3">
                  <c:v>Cape and Islands</c:v>
                </c:pt>
                <c:pt idx="4">
                  <c:v>Metrowest</c:v>
                </c:pt>
                <c:pt idx="5">
                  <c:v>Central</c:v>
                </c:pt>
                <c:pt idx="6">
                  <c:v>Western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0.26</c:v>
                </c:pt>
                <c:pt idx="1">
                  <c:v>0.18</c:v>
                </c:pt>
                <c:pt idx="2">
                  <c:v>0.16</c:v>
                </c:pt>
                <c:pt idx="3">
                  <c:v>0.05</c:v>
                </c:pt>
                <c:pt idx="4">
                  <c:v>0.18</c:v>
                </c:pt>
                <c:pt idx="5">
                  <c:v>0.08</c:v>
                </c:pt>
                <c:pt idx="6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CF-4FC4-9677-69867D76D2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Gender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Female, 70.6%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A3A-4203-BA44-8AC7AF46EAC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Male, 23.4%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3A-4203-BA44-8AC7AF46EAC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Unknown, 6.0%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A3A-4203-BA44-8AC7AF46EAC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1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Female</c:v>
                </c:pt>
                <c:pt idx="1">
                  <c:v>Male</c:v>
                </c:pt>
                <c:pt idx="2">
                  <c:v>Unknown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0.70599999999999996</c:v>
                </c:pt>
                <c:pt idx="1">
                  <c:v>0.23400000000000001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A3A-4203-BA44-8AC7AF46E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Ethnicity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Latino, 18.7%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01-4D11-B184-444FCA13DFDC}"/>
                </c:ext>
              </c:extLst>
            </c:dLbl>
            <c:dLbl>
              <c:idx val="1"/>
              <c:layout>
                <c:manualLayout>
                  <c:x val="8.4045102914767231E-2"/>
                  <c:y val="-0.189621092817943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Non-Latino, 76.1%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601-4D11-B184-444FCA13DFD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Unknown, 5.2%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01-4D11-B184-444FCA13DFD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1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Latino</c:v>
                </c:pt>
                <c:pt idx="1">
                  <c:v>Non-Latino</c:v>
                </c:pt>
                <c:pt idx="2">
                  <c:v>Unknown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0.187</c:v>
                </c:pt>
                <c:pt idx="1">
                  <c:v>0.76100000000000001</c:v>
                </c:pt>
                <c:pt idx="2">
                  <c:v>5.1999999999999998E-2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601-4D11-B184-444FCA13DF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Race</c:v>
                </c:pt>
              </c:strCache>
            </c:strRef>
          </c:tx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95D-408B-8492-E9D214933317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95D-408B-8492-E9D214933317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95D-408B-8492-E9D214933317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95D-408B-8492-E9D214933317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95D-408B-8492-E9D2149333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American Indian</c:v>
                </c:pt>
                <c:pt idx="1">
                  <c:v>Asian</c:v>
                </c:pt>
                <c:pt idx="2">
                  <c:v>Black</c:v>
                </c:pt>
                <c:pt idx="3">
                  <c:v>White</c:v>
                </c:pt>
                <c:pt idx="4">
                  <c:v>Unknown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0.01</c:v>
                </c:pt>
                <c:pt idx="1">
                  <c:v>0.16</c:v>
                </c:pt>
                <c:pt idx="2">
                  <c:v>0.12</c:v>
                </c:pt>
                <c:pt idx="3">
                  <c:v>0.8</c:v>
                </c:pt>
                <c:pt idx="4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95D-408B-8492-E9D214933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3103E-4CEC-42D3-B378-389F95CEE861}" type="datetimeFigureOut">
              <a:rPr lang="en-US" smtClean="0"/>
              <a:pPr/>
              <a:t>07/22/2019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69672-D259-46F5-9532-A901B9D8B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5836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67B15C6-3F8C-4AFF-B138-F8F2439595DD}" type="datetimeFigureOut">
              <a:rPr lang="en-US" smtClean="0"/>
              <a:pPr/>
              <a:t>07/22/2019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929386D-D0E0-4ED9-9601-ABCFEAAD2F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05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9386D-D0E0-4ED9-9601-ABCFEAAD2F1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308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804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708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673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692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3E869AAF-3550-4B02-B04D-06F66121AE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82B2A72-394C-4C3C-A5FF-583CA96A7022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A884CF79-62D1-4651-8517-BADA7DB7B9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B8E4A95C-77F6-4B87-B878-FB9643E551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 dirty="0"/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i="1" dirty="0"/>
              <a:t>Walk With Ease</a:t>
            </a:r>
            <a:r>
              <a:rPr lang="en-US" altLang="en-US" dirty="0"/>
              <a:t> is a six-week that meets 3 times per week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You have the choice of doing the program on your own in a self-guided format or participating in an instructor-led, group class 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The program includes brief educational lectures (“</a:t>
            </a:r>
            <a:r>
              <a:rPr lang="en-US" altLang="en-US" dirty="0" err="1"/>
              <a:t>lecturettes</a:t>
            </a:r>
            <a:r>
              <a:rPr lang="en-US" altLang="en-US" dirty="0"/>
              <a:t>”), warm up exercises, walking at your own pace, and cool-down exercises.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rgbClr val="000000"/>
                </a:solidFill>
              </a:rPr>
              <a:t>In the program, you learn about safe and proper exercise, symptom management, and how to motivate yourself to do the things for your body we know help with arthritis. </a:t>
            </a:r>
            <a:endParaRPr lang="en-US" altLang="en-US" dirty="0"/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All participants receive the </a:t>
            </a:r>
            <a:r>
              <a:rPr lang="en-US" altLang="en-US" i="1" dirty="0"/>
              <a:t>Walk With Ease </a:t>
            </a:r>
            <a:r>
              <a:rPr lang="en-US" altLang="en-US" dirty="0"/>
              <a:t>Workbook shown here.</a:t>
            </a:r>
          </a:p>
        </p:txBody>
      </p:sp>
    </p:spTree>
    <p:extLst>
      <p:ext uri="{BB962C8B-B14F-4D97-AF65-F5344CB8AC3E}">
        <p14:creationId xmlns:p14="http://schemas.microsoft.com/office/powerpoint/2010/main" val="31019132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1078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3409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20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/>
              <a:t>WHAT IS HLCE?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46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/>
              <a:t>WHAT IS HLCE?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081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19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19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559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241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453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589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07/22/2019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81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07/22/2019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166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07/22/2019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9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07/22/2019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83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07/22/2019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97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07/22/2019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83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07/22/2019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10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07/22/2019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666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07/22/2019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969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07/22/2019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023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07/22/2019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462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59563-A01A-409C-B022-A8F4053CCA98}" type="datetimeFigureOut">
              <a:rPr lang="en-US" smtClean="0"/>
              <a:pPr/>
              <a:t>07/22/2019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49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://www.healthyliving4me.org/" TargetMode="External"/><Relationship Id="rId4" Type="http://schemas.openxmlformats.org/officeDocument/2006/relationships/hyperlink" Target="mailto:jraymond@esmv.or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ursing.jhu.edu/faculty_research/research/projects/capable/index.html" TargetMode="Externa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wmf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healthyliving4me.org/" TargetMode="External"/><Relationship Id="rId4" Type="http://schemas.openxmlformats.org/officeDocument/2006/relationships/hyperlink" Target="mailto:jraymond@esmv.or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LCE_sample powerpoint sli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47637" y="-3463"/>
            <a:ext cx="9439275" cy="68649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895" y="2282196"/>
            <a:ext cx="464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Community Based Falls Programs and Gaps</a:t>
            </a:r>
            <a:endParaRPr lang="en-US" sz="2800" b="1" dirty="0"/>
          </a:p>
        </p:txBody>
      </p:sp>
      <p:sp>
        <p:nvSpPr>
          <p:cNvPr id="23554" name="AutoShape 2" descr="Image result for beautiful bridges in nature"/>
          <p:cNvSpPr>
            <a:spLocks noChangeAspect="1" noChangeArrowheads="1"/>
          </p:cNvSpPr>
          <p:nvPr/>
        </p:nvSpPr>
        <p:spPr bwMode="auto">
          <a:xfrm>
            <a:off x="1143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AA0923-E211-4E16-BB7D-29BA49881880}"/>
              </a:ext>
            </a:extLst>
          </p:cNvPr>
          <p:cNvSpPr/>
          <p:nvPr/>
        </p:nvSpPr>
        <p:spPr>
          <a:xfrm>
            <a:off x="190500" y="409181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ctr"/>
            <a:r>
              <a:rPr lang="en-US" sz="2000" b="1" dirty="0"/>
              <a:t>Jennifer Raymond</a:t>
            </a:r>
          </a:p>
          <a:p>
            <a:pPr lvl="1" algn="ctr"/>
            <a:r>
              <a:rPr lang="en-US" sz="2000" dirty="0"/>
              <a:t>Chief Strategy Officer</a:t>
            </a:r>
          </a:p>
          <a:p>
            <a:pPr lvl="1" algn="ctr"/>
            <a:r>
              <a:rPr lang="en-US" sz="2000" dirty="0"/>
              <a:t>Director, Healthy Living Center of Excellence</a:t>
            </a:r>
          </a:p>
          <a:p>
            <a:pPr lvl="1" algn="ctr"/>
            <a:r>
              <a:rPr lang="en-US" sz="2000" dirty="0">
                <a:hlinkClick r:id="rId4"/>
              </a:rPr>
              <a:t>jraymond@esmv.org</a:t>
            </a:r>
            <a:r>
              <a:rPr lang="en-US" sz="2000" dirty="0"/>
              <a:t> </a:t>
            </a:r>
          </a:p>
          <a:p>
            <a:pPr lvl="1" algn="ctr"/>
            <a:r>
              <a:rPr lang="en-US" sz="2000" dirty="0">
                <a:hlinkClick r:id="rId5"/>
              </a:rPr>
              <a:t>www.healthyliving4me.org</a:t>
            </a:r>
            <a:r>
              <a:rPr lang="en-US" sz="2000" dirty="0"/>
              <a:t>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F55963E-7F54-4655-BE0D-3808D2B8AE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2492634"/>
            <a:ext cx="4215325" cy="212100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A70DC62-96E0-4DC4-89A9-3644ADCD5BD7}"/>
              </a:ext>
            </a:extLst>
          </p:cNvPr>
          <p:cNvSpPr txBox="1"/>
          <p:nvPr/>
        </p:nvSpPr>
        <p:spPr>
          <a:xfrm>
            <a:off x="4648200" y="6081593"/>
            <a:ext cx="2895600" cy="6253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933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Race</a:t>
            </a:r>
          </a:p>
        </p:txBody>
      </p:sp>
      <p:pic>
        <p:nvPicPr>
          <p:cNvPr id="6" name="Picture 5" descr="new-logo_colors reverse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4019099065"/>
              </p:ext>
            </p:extLst>
          </p:nvPr>
        </p:nvGraphicFramePr>
        <p:xfrm>
          <a:off x="1524000" y="157758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67694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Falls Initiatives</a:t>
            </a:r>
          </a:p>
        </p:txBody>
      </p:sp>
      <p:pic>
        <p:nvPicPr>
          <p:cNvPr id="6" name="Picture 5" descr="new-logo_colors reverse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4" y="6221980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2874" y="1676400"/>
            <a:ext cx="854392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Administration For Community Living Evidence Based Falls Prevention Programs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2019-2022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Evidence-based programs and network development</a:t>
            </a:r>
          </a:p>
          <a:p>
            <a:pPr lvl="1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Harvard Pilgrim Health Care Foundation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2019-2021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 Matter of Balance in Mass., ME, and NH</a:t>
            </a:r>
          </a:p>
          <a:p>
            <a:pPr lvl="1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Tufts Health Plan Foundation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2019-2022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EBPs and network development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University of North Carolina / Center for Disease Control and Prevention Walk with Ease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779980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A Matter of Balance</a:t>
            </a:r>
          </a:p>
        </p:txBody>
      </p:sp>
      <p:pic>
        <p:nvPicPr>
          <p:cNvPr id="6" name="Picture 5" descr="new-logo_colors reverse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4" y="6221980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283C720B-8600-44EA-8E62-125355B43C1B}"/>
              </a:ext>
            </a:extLst>
          </p:cNvPr>
          <p:cNvSpPr txBox="1">
            <a:spLocks noChangeArrowheads="1"/>
          </p:cNvSpPr>
          <p:nvPr/>
        </p:nvSpPr>
        <p:spPr>
          <a:xfrm>
            <a:off x="987380" y="1524000"/>
            <a:ext cx="74676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5" indent="-111125">
              <a:lnSpc>
                <a:spcPct val="90000"/>
              </a:lnSpc>
              <a:buFontTx/>
              <a:buNone/>
            </a:pPr>
            <a:r>
              <a:rPr lang="en-US" sz="1800" b="1" dirty="0">
                <a:cs typeface="Arial" pitchFamily="34" charset="0"/>
              </a:rPr>
              <a:t>Designed to benefit community-dwelling older adults who:</a:t>
            </a:r>
            <a:endParaRPr lang="en-US" sz="1800" dirty="0">
              <a:cs typeface="Arial" pitchFamily="34" charset="0"/>
            </a:endParaRP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Are concerned about falls</a:t>
            </a: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Have sustained a fall in the past</a:t>
            </a: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Restrict activities because of concerns about falling</a:t>
            </a: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Are interested in improving flexibility, balance and strength</a:t>
            </a: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Are age 60 or older, ambulatory and able to problem-solve</a:t>
            </a:r>
          </a:p>
          <a:p>
            <a:pPr marL="225425" lvl="1" indent="0">
              <a:lnSpc>
                <a:spcPct val="90000"/>
              </a:lnSpc>
              <a:buClr>
                <a:schemeClr val="tx2"/>
              </a:buClr>
              <a:buFont typeface="Arial" panose="020B0604020202020204" pitchFamily="34" charset="0"/>
              <a:buNone/>
            </a:pPr>
            <a:endParaRPr lang="en-US" sz="1800" dirty="0">
              <a:cs typeface="Arial" pitchFamily="34" charset="0"/>
            </a:endParaRPr>
          </a:p>
          <a:p>
            <a:pPr marL="111125" indent="-111125">
              <a:lnSpc>
                <a:spcPct val="90000"/>
              </a:lnSpc>
              <a:buFontTx/>
              <a:buNone/>
            </a:pPr>
            <a:r>
              <a:rPr lang="en-US" sz="1800" b="1" dirty="0">
                <a:cs typeface="Arial" pitchFamily="34" charset="0"/>
              </a:rPr>
              <a:t>During 8 two-hour classes, participants learn:</a:t>
            </a:r>
          </a:p>
          <a:p>
            <a:pPr marL="111125" indent="-111125">
              <a:lnSpc>
                <a:spcPct val="90000"/>
              </a:lnSpc>
              <a:buFontTx/>
              <a:buNone/>
            </a:pPr>
            <a:endParaRPr lang="en-US" sz="1800" b="1" dirty="0">
              <a:cs typeface="Arial" pitchFamily="34" charset="0"/>
            </a:endParaRP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To view falls and fear of falling as controllable</a:t>
            </a: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To set realistic goals for increasing activity</a:t>
            </a: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To change their environment to reduce fall risk factors</a:t>
            </a: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To promote exercise to increase strength and balance</a:t>
            </a:r>
          </a:p>
          <a:p>
            <a:pPr lvl="1" indent="-517525">
              <a:lnSpc>
                <a:spcPct val="90000"/>
              </a:lnSpc>
              <a:buClr>
                <a:schemeClr val="tx2"/>
              </a:buClr>
              <a:buFontTx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51420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1021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Tai Chi Quan:  Moving For Better Balance</a:t>
            </a:r>
          </a:p>
        </p:txBody>
      </p:sp>
      <p:pic>
        <p:nvPicPr>
          <p:cNvPr id="6" name="Picture 5" descr="new-logo_colors reverse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1B44712-A15C-42C1-9691-3727A75B3918}"/>
              </a:ext>
            </a:extLst>
          </p:cNvPr>
          <p:cNvSpPr/>
          <p:nvPr/>
        </p:nvSpPr>
        <p:spPr>
          <a:xfrm>
            <a:off x="533400" y="1284524"/>
            <a:ext cx="80772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•Adapted from Yang style 24 form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•Integrates TJQ with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–Movement therapy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–Sensory motor challenge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–Cognitive function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b="1" dirty="0"/>
              <a:t>Program Components</a:t>
            </a:r>
            <a:endParaRPr lang="en-US" dirty="0"/>
          </a:p>
          <a:p>
            <a:r>
              <a:rPr lang="en-US" dirty="0"/>
              <a:t>•Core Routine</a:t>
            </a:r>
          </a:p>
          <a:p>
            <a:r>
              <a:rPr lang="en-US" dirty="0"/>
              <a:t>–Modified 8 forms</a:t>
            </a:r>
          </a:p>
          <a:p>
            <a:r>
              <a:rPr lang="en-US" dirty="0"/>
              <a:t>–10 Practice variations</a:t>
            </a:r>
          </a:p>
          <a:p>
            <a:r>
              <a:rPr lang="en-US" dirty="0"/>
              <a:t>–Focus therapeutic and functional movement</a:t>
            </a:r>
          </a:p>
          <a:p>
            <a:endParaRPr lang="en-US" dirty="0"/>
          </a:p>
          <a:p>
            <a:r>
              <a:rPr lang="en-US" dirty="0"/>
              <a:t>•Sub Routine: Mini Therapeutic Movements®</a:t>
            </a:r>
          </a:p>
          <a:p>
            <a:r>
              <a:rPr lang="en-US" dirty="0"/>
              <a:t>–11 exercise activities</a:t>
            </a:r>
          </a:p>
          <a:p>
            <a:r>
              <a:rPr lang="en-US" dirty="0"/>
              <a:t>–Integrates TJQ and therapeutic balance training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Fuzhong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 Li, Ph.D.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Enhance Fitness</a:t>
            </a:r>
          </a:p>
        </p:txBody>
      </p:sp>
      <p:pic>
        <p:nvPicPr>
          <p:cNvPr id="6" name="Picture 5" descr="new-logo_colors reverse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F964CB-7B62-4123-A113-F758F40AF7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2214" y="3411279"/>
            <a:ext cx="3212500" cy="90030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651D565-5E20-4C78-AFEB-C7315267B678}"/>
              </a:ext>
            </a:extLst>
          </p:cNvPr>
          <p:cNvSpPr/>
          <p:nvPr/>
        </p:nvSpPr>
        <p:spPr>
          <a:xfrm>
            <a:off x="251637" y="1676400"/>
            <a:ext cx="4495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EnhanceFitness</a:t>
            </a:r>
            <a:r>
              <a:rPr lang="en-US" dirty="0"/>
              <a:t> is low-cost, evidence-based group physical activity program developed specifically for older adults. </a:t>
            </a:r>
          </a:p>
          <a:p>
            <a:endParaRPr lang="en-US" dirty="0"/>
          </a:p>
          <a:p>
            <a:r>
              <a:rPr lang="en-US" dirty="0"/>
              <a:t>The exercises have been packaged into a formal regimen focusing on four key areas important to the health and fitness of mature participants: stretching and flexibility; low impact aerobics; strength training; and balance. </a:t>
            </a:r>
          </a:p>
          <a:p>
            <a:endParaRPr lang="en-US" dirty="0"/>
          </a:p>
          <a:p>
            <a:r>
              <a:rPr lang="en-US" dirty="0"/>
              <a:t>Classes meet three times a week, an hour each session, providing social stimulation as well as physical benefits. </a:t>
            </a:r>
          </a:p>
        </p:txBody>
      </p:sp>
    </p:spTree>
    <p:extLst>
      <p:ext uri="{BB962C8B-B14F-4D97-AF65-F5344CB8AC3E}">
        <p14:creationId xmlns:p14="http://schemas.microsoft.com/office/powerpoint/2010/main" val="2331985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3F2518B2-9C99-4483-94D7-38A9ED7C7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88" y="1652588"/>
            <a:ext cx="6553200" cy="4314825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altLang="en-US" sz="2100"/>
              <a:t>6-week structured program for adults with arthritis that includes walking at least 3x/week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100"/>
              <a:t>Offers you a choice of doing the program on your own in a self-guided format or participating in an instructor-led, group class 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100"/>
              <a:t>Everyone receives the </a:t>
            </a:r>
            <a:r>
              <a:rPr lang="en-US" altLang="en-US" sz="2100" i="1"/>
              <a:t>Walk With Ease </a:t>
            </a:r>
            <a:r>
              <a:rPr lang="en-US" altLang="en-US" sz="2100"/>
              <a:t>Workbook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100">
                <a:solidFill>
                  <a:srgbClr val="000000"/>
                </a:solidFill>
              </a:rPr>
              <a:t>You learn about proper stretching and strengthening exercises, motivational strategies, health education for symptom management, as well as how to build stamina and walking pace.</a:t>
            </a:r>
          </a:p>
          <a:p>
            <a:pPr eaLnBrk="1" hangingPunct="1">
              <a:spcAft>
                <a:spcPts val="600"/>
              </a:spcAft>
            </a:pPr>
            <a:endParaRPr lang="en-US" altLang="en-US" sz="2100"/>
          </a:p>
          <a:p>
            <a:pPr eaLnBrk="1" hangingPunct="1">
              <a:spcAft>
                <a:spcPts val="600"/>
              </a:spcAft>
            </a:pPr>
            <a:endParaRPr lang="en-US" altLang="en-US" sz="2100"/>
          </a:p>
          <a:p>
            <a:pPr eaLnBrk="1" hangingPunct="1"/>
            <a:endParaRPr lang="en-US" altLang="en-US" sz="2100"/>
          </a:p>
        </p:txBody>
      </p:sp>
      <p:pic>
        <p:nvPicPr>
          <p:cNvPr id="5" name="Picture 6" descr="835.217D.jpg">
            <a:extLst>
              <a:ext uri="{FF2B5EF4-FFF2-40B4-BE49-F238E27FC236}">
                <a16:creationId xmlns:a16="http://schemas.microsoft.com/office/drawing/2014/main" id="{6B239EC3-EA78-4CF1-ABC4-00C7A582A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436" y="3429000"/>
            <a:ext cx="2005964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176173D-78FB-4793-BDBB-FE79A4979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91" y="1"/>
            <a:ext cx="9144000" cy="1219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097C27-8A1A-4319-BABB-5127973F8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Walk With Ease</a:t>
            </a:r>
          </a:p>
        </p:txBody>
      </p:sp>
    </p:spTree>
    <p:extLst>
      <p:ext uri="{BB962C8B-B14F-4D97-AF65-F5344CB8AC3E}">
        <p14:creationId xmlns:p14="http://schemas.microsoft.com/office/powerpoint/2010/main" val="4030395499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CAPABLE</a:t>
            </a:r>
          </a:p>
        </p:txBody>
      </p:sp>
      <p:pic>
        <p:nvPicPr>
          <p:cNvPr id="6" name="Picture 5" descr="new-logo_colors reverse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FDDD5C-90B3-4196-90D6-D9DB88DD7DB6}"/>
              </a:ext>
            </a:extLst>
          </p:cNvPr>
          <p:cNvSpPr>
            <a:spLocks noGrp="1"/>
          </p:cNvSpPr>
          <p:nvPr/>
        </p:nvSpPr>
        <p:spPr bwMode="auto">
          <a:xfrm>
            <a:off x="606056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Lucida Sans"/>
                <a:ea typeface="MS PGothic" pitchFamily="34" charset="-128"/>
                <a:cs typeface="Lucida San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Lucida Sans"/>
                <a:ea typeface="Lucida Sans" pitchFamily="34" charset="0"/>
                <a:cs typeface="Lucida San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ucida Sans"/>
                <a:ea typeface="Lucida Sans" pitchFamily="34" charset="0"/>
                <a:cs typeface="Lucida San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Lucida Sans"/>
                <a:ea typeface="Lucida Sans" pitchFamily="34" charset="0"/>
                <a:cs typeface="Lucida San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Lucida Sans"/>
                <a:ea typeface="Lucida Sans" pitchFamily="34" charset="0"/>
                <a:cs typeface="Lucida San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buFont typeface="Arial"/>
              <a:buChar char="•"/>
              <a:defRPr/>
            </a:pPr>
            <a:r>
              <a:rPr lang="en-US" altLang="en-US" dirty="0">
                <a:latin typeface="+mn-lt"/>
                <a:ea typeface="ＭＳ Ｐゴシック" pitchFamily="34" charset="-128"/>
              </a:rPr>
              <a:t>Focused on individual strengths and deficits and goals in self-care (ADLs and IADL)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altLang="en-US" dirty="0">
                <a:latin typeface="+mn-lt"/>
                <a:ea typeface="ＭＳ Ｐゴシック" pitchFamily="34" charset="-128"/>
              </a:rPr>
              <a:t>Client-directed  as opposed to client-centered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altLang="en-US" dirty="0">
                <a:latin typeface="+mn-lt"/>
                <a:ea typeface="ＭＳ Ｐゴシック" pitchFamily="34" charset="-128"/>
              </a:rPr>
              <a:t>Handyman, Nurse and Occupational Therapist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altLang="en-US" dirty="0">
                <a:latin typeface="+mn-lt"/>
                <a:ea typeface="ＭＳ Ｐゴシック" pitchFamily="34" charset="-128"/>
              </a:rPr>
              <a:t>OT: 6 visits, RN:4 visits, Handyman: $1300 budget over 4 months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sz="1900" dirty="0">
                <a:hlinkClick r:id="rId5"/>
              </a:rPr>
              <a:t>https://nursing.jhu.edu/faculty_research/research/projects/capable/index.html</a:t>
            </a:r>
            <a:endParaRPr lang="en-US" altLang="en-US" sz="1900" dirty="0">
              <a:ea typeface="ＭＳ Ｐゴシック" pitchFamily="34" charset="-128"/>
            </a:endParaRPr>
          </a:p>
          <a:p>
            <a:pPr eaLnBrk="1" fontAlgn="auto" hangingPunct="1">
              <a:buFont typeface="Arial"/>
              <a:buChar char="•"/>
              <a:defRPr/>
            </a:pPr>
            <a:endParaRPr lang="en-US" altLang="en-US" dirty="0">
              <a:ea typeface="ＭＳ Ｐゴシック" pitchFamily="34" charset="-128"/>
            </a:endParaRPr>
          </a:p>
          <a:p>
            <a:pPr eaLnBrk="1" fontAlgn="auto" hangingPunct="1">
              <a:buFont typeface="Arial"/>
              <a:buChar char="•"/>
              <a:defRPr/>
            </a:pPr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7433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Healthy Aging Data Report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F8B0F6-4D78-474E-AB86-D3D114D12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214" y="1447800"/>
            <a:ext cx="6303372" cy="496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92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Other Projects address Gaps</a:t>
            </a:r>
          </a:p>
        </p:txBody>
      </p:sp>
      <p:pic>
        <p:nvPicPr>
          <p:cNvPr id="6" name="Picture 5" descr="new-logo_colors reverse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FDDD5C-90B3-4196-90D6-D9DB88DD7DB6}"/>
              </a:ext>
            </a:extLst>
          </p:cNvPr>
          <p:cNvSpPr>
            <a:spLocks noGrp="1"/>
          </p:cNvSpPr>
          <p:nvPr/>
        </p:nvSpPr>
        <p:spPr bwMode="auto">
          <a:xfrm>
            <a:off x="606056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Lucida Sans"/>
                <a:ea typeface="MS PGothic" pitchFamily="34" charset="-128"/>
                <a:cs typeface="Lucida San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Lucida Sans"/>
                <a:ea typeface="Lucida Sans" pitchFamily="34" charset="0"/>
                <a:cs typeface="Lucida San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ucida Sans"/>
                <a:ea typeface="Lucida Sans" pitchFamily="34" charset="0"/>
                <a:cs typeface="Lucida San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Lucida Sans"/>
                <a:ea typeface="Lucida Sans" pitchFamily="34" charset="0"/>
                <a:cs typeface="Lucida San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Lucida Sans"/>
                <a:ea typeface="Lucida Sans" pitchFamily="34" charset="0"/>
                <a:cs typeface="Lucida San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buFont typeface="Arial"/>
              <a:buChar char="•"/>
              <a:defRPr/>
            </a:pPr>
            <a:r>
              <a:rPr lang="en-US" altLang="en-US" sz="2800" dirty="0">
                <a:latin typeface="+mn-lt"/>
                <a:ea typeface="ＭＳ Ｐゴシック" pitchFamily="34" charset="-128"/>
              </a:rPr>
              <a:t>Falls and Intellectual and Developmental Disabilities (</a:t>
            </a:r>
            <a:r>
              <a:rPr lang="en-US" sz="2800" dirty="0">
                <a:latin typeface="+mn-lt"/>
              </a:rPr>
              <a:t>Center for Developmental Disability Evaluation and Research)</a:t>
            </a:r>
            <a:endParaRPr lang="en-US" altLang="en-US" sz="2800" dirty="0">
              <a:latin typeface="+mn-lt"/>
              <a:ea typeface="ＭＳ Ｐゴシック" pitchFamily="34" charset="-128"/>
            </a:endParaRP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altLang="en-US" sz="2800" dirty="0">
                <a:latin typeface="+mn-lt"/>
                <a:ea typeface="ＭＳ Ｐゴシック" pitchFamily="34" charset="-128"/>
              </a:rPr>
              <a:t>Albanian A Matter of Balance translation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altLang="en-US" sz="2800" dirty="0">
                <a:latin typeface="+mn-lt"/>
                <a:ea typeface="ＭＳ Ｐゴシック" pitchFamily="34" charset="-128"/>
              </a:rPr>
              <a:t>Focus on Gateway Cities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altLang="en-US" sz="2800" dirty="0">
                <a:latin typeface="+mn-lt"/>
                <a:ea typeface="ＭＳ Ｐゴシック" pitchFamily="34" charset="-128"/>
              </a:rPr>
              <a:t>ADRD and Caregivers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altLang="en-US" sz="2800" dirty="0">
                <a:latin typeface="+mn-lt"/>
                <a:ea typeface="ＭＳ Ｐゴシック" pitchFamily="34" charset="-128"/>
              </a:rPr>
              <a:t>Homebound (more frail)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en-US" altLang="en-US" sz="1900" dirty="0">
              <a:ea typeface="ＭＳ Ｐゴシック" pitchFamily="34" charset="-128"/>
            </a:endParaRPr>
          </a:p>
          <a:p>
            <a:pPr eaLnBrk="1" fontAlgn="auto" hangingPunct="1">
              <a:buFont typeface="Arial"/>
              <a:buChar char="•"/>
              <a:defRPr/>
            </a:pPr>
            <a:endParaRPr lang="en-US" altLang="en-US" dirty="0">
              <a:ea typeface="ＭＳ Ｐゴシック" pitchFamily="34" charset="-128"/>
            </a:endParaRPr>
          </a:p>
          <a:p>
            <a:pPr eaLnBrk="1" fontAlgn="auto" hangingPunct="1">
              <a:buFont typeface="Arial"/>
              <a:buChar char="•"/>
              <a:defRPr/>
            </a:pPr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30303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LCE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800" y="5715000"/>
            <a:ext cx="2667000" cy="873061"/>
          </a:xfrm>
          <a:prstGeom prst="rect">
            <a:avLst/>
          </a:prstGeom>
        </p:spPr>
      </p:pic>
      <p:pic>
        <p:nvPicPr>
          <p:cNvPr id="65539" name="Picture 3" descr="C:\Users\jraymond\AppData\Local\Microsoft\Windows\Temporary Internet Files\Content.IE5\7ICE9KH3\Questionmark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828800"/>
            <a:ext cx="2804160" cy="3505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58442" y="2458015"/>
            <a:ext cx="6248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Questions and Comments</a:t>
            </a:r>
          </a:p>
          <a:p>
            <a:endParaRPr lang="en-US" sz="2800" b="1" dirty="0"/>
          </a:p>
          <a:p>
            <a:endParaRPr lang="en-US" sz="2400" dirty="0"/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374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20574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051" name="Picture 3" descr="HLCE 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76200"/>
            <a:ext cx="3352800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0" y="129540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rgbClr val="0069AA"/>
                </a:solidFill>
                <a:latin typeface="+mj-lt"/>
              </a:rPr>
              <a:t>Thank You To Our Partners </a:t>
            </a:r>
          </a:p>
        </p:txBody>
      </p:sp>
      <p:pic>
        <p:nvPicPr>
          <p:cNvPr id="2053" name="Picture 6" descr="Tufts Health Foundation Logo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5701" y="3703865"/>
            <a:ext cx="23622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7" descr="JohnHartfordFoundation_logo.ep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62" y="3540292"/>
            <a:ext cx="879308" cy="879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8" descr="ACL Logo RGB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4419600"/>
            <a:ext cx="1828800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9" descr="MA DPH Logo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3589" y="5373064"/>
            <a:ext cx="1084263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0" descr="EOEA Logo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4419602"/>
            <a:ext cx="1143000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1" descr="HPHCF Logo.bmp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38800" y="5821365"/>
            <a:ext cx="27432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3" descr="Senior Whole Health 11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2801" y="5486400"/>
            <a:ext cx="18319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4" descr="Mass Home Care logo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20000" y="4191002"/>
            <a:ext cx="1219200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5" descr="ES Logo_2c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440701" y="2455189"/>
            <a:ext cx="3810000" cy="605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1" descr="image00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00801" y="4367215"/>
            <a:ext cx="1006475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304" y="4588795"/>
            <a:ext cx="1581150" cy="4585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225" y="5401356"/>
            <a:ext cx="1228672" cy="122867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LCE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800" y="5715000"/>
            <a:ext cx="2667000" cy="873061"/>
          </a:xfrm>
          <a:prstGeom prst="rect">
            <a:avLst/>
          </a:prstGeom>
        </p:spPr>
      </p:pic>
      <p:pic>
        <p:nvPicPr>
          <p:cNvPr id="65539" name="Picture 3" descr="C:\Users\jraymond\AppData\Local\Microsoft\Windows\Temporary Internet Files\Content.IE5\7ICE9KH3\Questionmark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828800"/>
            <a:ext cx="2804160" cy="3505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90800" y="1240572"/>
            <a:ext cx="6248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Contact Information</a:t>
            </a:r>
          </a:p>
          <a:p>
            <a:endParaRPr lang="en-US" sz="2800" b="1" dirty="0"/>
          </a:p>
          <a:p>
            <a:pPr lvl="1" algn="ctr"/>
            <a:endParaRPr lang="en-US" sz="2000" b="1" dirty="0"/>
          </a:p>
          <a:p>
            <a:pPr lvl="1" algn="ctr"/>
            <a:r>
              <a:rPr lang="en-US" sz="2000" b="1" dirty="0"/>
              <a:t>Jennifer Raymond</a:t>
            </a:r>
          </a:p>
          <a:p>
            <a:pPr lvl="1" algn="ctr"/>
            <a:r>
              <a:rPr lang="en-US" sz="2000" dirty="0"/>
              <a:t>Chief Strategy Officer</a:t>
            </a:r>
          </a:p>
          <a:p>
            <a:pPr lvl="1" algn="ctr"/>
            <a:r>
              <a:rPr lang="en-US" sz="2000" dirty="0"/>
              <a:t>Director, Healthy Living Center of Excellence</a:t>
            </a:r>
          </a:p>
          <a:p>
            <a:pPr lvl="1" algn="ctr"/>
            <a:r>
              <a:rPr lang="en-US" sz="2000" dirty="0">
                <a:hlinkClick r:id="rId4"/>
              </a:rPr>
              <a:t>jraymond@esmv.org</a:t>
            </a:r>
            <a:endParaRPr lang="en-US" sz="2000" dirty="0"/>
          </a:p>
          <a:p>
            <a:pPr lvl="1" algn="ctr"/>
            <a:endParaRPr lang="en-US" sz="2000" dirty="0"/>
          </a:p>
          <a:p>
            <a:pPr lvl="1" algn="ctr"/>
            <a:r>
              <a:rPr lang="en-US" sz="2000" dirty="0">
                <a:hlinkClick r:id="rId5"/>
              </a:rPr>
              <a:t>www.healthyliving4me.org</a:t>
            </a:r>
            <a:r>
              <a:rPr lang="en-US" sz="2000" dirty="0"/>
              <a:t> 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957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Overview of the HLCE</a:t>
            </a:r>
          </a:p>
        </p:txBody>
      </p:sp>
      <p:pic>
        <p:nvPicPr>
          <p:cNvPr id="6" name="Picture 5" descr="new-logo_colors reverse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685800" y="1524000"/>
            <a:ext cx="7696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Vision:  Transform the healthcare delivery system.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systems, community-based social services, and older adult will collaborate to achieve better health outcomes and better healthcare, both at sustainable costs.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" y="2286000"/>
            <a:ext cx="8458200" cy="336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b="1" dirty="0"/>
              <a:t>	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Features: 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* Statewide Provider network of diverse community based organizations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* Centralized referral, technical assistance, fidelity, &amp; quality assurance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* Multi-program, multi-venue, multicultural across the lifespan approach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* Centralized entity for contracting with statewide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payors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* Diversification of funding for sustainability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* EBP integration in medical home, ACO and other shared settings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dirty="0"/>
              <a:t>		</a:t>
            </a:r>
          </a:p>
        </p:txBody>
      </p:sp>
      <p:pic>
        <p:nvPicPr>
          <p:cNvPr id="8" name="Picture 15" descr="ES Logo_2c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9603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Why Community Falls Programs: Outcomes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1600200"/>
            <a:ext cx="769620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$938 </a:t>
            </a:r>
            <a:r>
              <a:rPr lang="en-US" sz="2000" dirty="0"/>
              <a:t>decrease in total medical costs per year (A Matter of Balance)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Reduced hospitalization, skilled nursing and home health (AMOB)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Decreased fear of falling (AMOB and Tai Chi Quan)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Decreased risk of multiple falls (Tai Chi Quan, </a:t>
            </a:r>
            <a:r>
              <a:rPr lang="en-US" sz="2000" dirty="0" err="1"/>
              <a:t>EnhanceFitness</a:t>
            </a:r>
            <a:r>
              <a:rPr lang="en-US" sz="20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Maintain or improve physical function (</a:t>
            </a:r>
            <a:r>
              <a:rPr lang="en-US" sz="2000" dirty="0" err="1"/>
              <a:t>EnhanceFitness</a:t>
            </a:r>
            <a:r>
              <a:rPr lang="en-US" sz="2000" dirty="0"/>
              <a:t>, Walk with Ease)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Decrease depression (Enhance Fitness)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UP to 6x ROI (CAPABLE)</a:t>
            </a:r>
          </a:p>
          <a:p>
            <a:endParaRPr lang="en-US" sz="2000" dirty="0"/>
          </a:p>
          <a:p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5855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Current Reach</a:t>
            </a:r>
          </a:p>
        </p:txBody>
      </p:sp>
      <p:pic>
        <p:nvPicPr>
          <p:cNvPr id="6" name="Picture 5" descr="new-logo_colors reverse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2209800"/>
            <a:ext cx="32766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January 1 – December 31, 2017</a:t>
            </a:r>
          </a:p>
          <a:p>
            <a:endParaRPr lang="en-US" dirty="0"/>
          </a:p>
          <a:p>
            <a:pPr algn="ctr"/>
            <a:r>
              <a:rPr lang="en-US" sz="3200" b="1" dirty="0"/>
              <a:t>7037 Participants </a:t>
            </a:r>
          </a:p>
          <a:p>
            <a:pPr algn="ctr"/>
            <a:r>
              <a:rPr lang="en-US" sz="3200" b="1" dirty="0"/>
              <a:t>596 Workshops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14</a:t>
            </a:r>
            <a:r>
              <a:rPr lang="en-US" i="1" dirty="0"/>
              <a:t>.6% increase in Participants since 2016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572918299"/>
              </p:ext>
            </p:extLst>
          </p:nvPr>
        </p:nvGraphicFramePr>
        <p:xfrm>
          <a:off x="3124200" y="1447800"/>
          <a:ext cx="5791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258509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Where Workshops happen</a:t>
            </a:r>
          </a:p>
        </p:txBody>
      </p:sp>
      <p:pic>
        <p:nvPicPr>
          <p:cNvPr id="6" name="Picture 5" descr="new-logo_colors reverse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2875" y="1676400"/>
            <a:ext cx="32766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algn="ctr"/>
            <a:r>
              <a:rPr lang="en-US" sz="3200" b="1" dirty="0"/>
              <a:t>259 sites</a:t>
            </a:r>
          </a:p>
          <a:p>
            <a:pPr algn="ctr"/>
            <a:endParaRPr lang="en-US" sz="3200" b="1" dirty="0"/>
          </a:p>
          <a:p>
            <a:pPr algn="ctr"/>
            <a:r>
              <a:rPr lang="en-US" sz="2400" b="1" dirty="0"/>
              <a:t>91 Community Partners</a:t>
            </a:r>
          </a:p>
          <a:p>
            <a:pPr algn="ctr"/>
            <a:endParaRPr lang="en-US" sz="3200" b="1" dirty="0"/>
          </a:p>
          <a:p>
            <a:pPr algn="ctr"/>
            <a:r>
              <a:rPr lang="en-US" sz="2400" b="1" dirty="0"/>
              <a:t>2.3 workshops per site</a:t>
            </a:r>
          </a:p>
          <a:p>
            <a:pPr algn="ctr"/>
            <a:r>
              <a:rPr lang="en-US" sz="2400" b="1" dirty="0"/>
              <a:t>2.8 workshops per partner</a:t>
            </a:r>
          </a:p>
          <a:p>
            <a:pPr algn="ctr"/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741632300"/>
              </p:ext>
            </p:extLst>
          </p:nvPr>
        </p:nvGraphicFramePr>
        <p:xfrm>
          <a:off x="3276600" y="1524000"/>
          <a:ext cx="5791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593144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Geographic Breakdown</a:t>
            </a:r>
          </a:p>
        </p:txBody>
      </p:sp>
      <p:pic>
        <p:nvPicPr>
          <p:cNvPr id="6" name="Picture 5" descr="new-logo_colors reverse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Chart 3"/>
          <p:cNvGraphicFramePr/>
          <p:nvPr>
            <p:extLst/>
          </p:nvPr>
        </p:nvGraphicFramePr>
        <p:xfrm>
          <a:off x="1447800" y="1524000"/>
          <a:ext cx="5791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17856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Gender Breakdown</a:t>
            </a:r>
          </a:p>
        </p:txBody>
      </p:sp>
      <p:pic>
        <p:nvPicPr>
          <p:cNvPr id="6" name="Picture 5" descr="new-logo_colors reverse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290286311"/>
              </p:ext>
            </p:extLst>
          </p:nvPr>
        </p:nvGraphicFramePr>
        <p:xfrm>
          <a:off x="1676400" y="1514086"/>
          <a:ext cx="5791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46208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Ethnicity</a:t>
            </a:r>
          </a:p>
        </p:txBody>
      </p:sp>
      <p:pic>
        <p:nvPicPr>
          <p:cNvPr id="6" name="Picture 5" descr="new-logo_colors reverse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136425167"/>
              </p:ext>
            </p:extLst>
          </p:nvPr>
        </p:nvGraphicFramePr>
        <p:xfrm>
          <a:off x="1371600" y="1528385"/>
          <a:ext cx="5791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821924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D1198CE6780C4AB0DC98B27A0894E8" ma:contentTypeVersion="8" ma:contentTypeDescription="Create a new document." ma:contentTypeScope="" ma:versionID="ca7527dd311c5330d8729092deb40e72">
  <xsd:schema xmlns:xsd="http://www.w3.org/2001/XMLSchema" xmlns:xs="http://www.w3.org/2001/XMLSchema" xmlns:p="http://schemas.microsoft.com/office/2006/metadata/properties" xmlns:ns2="84e97cf7-d201-4266-b669-9750d8c82d63" xmlns:ns3="3681058a-78c6-45c7-bc37-ed8082d13ab2" targetNamespace="http://schemas.microsoft.com/office/2006/metadata/properties" ma:root="true" ma:fieldsID="134fc4ef0c50038e316cab0970fdcaf2" ns2:_="" ns3:_="">
    <xsd:import namespace="84e97cf7-d201-4266-b669-9750d8c82d63"/>
    <xsd:import namespace="3681058a-78c6-45c7-bc37-ed8082d13a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e97cf7-d201-4266-b669-9750d8c82d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81058a-78c6-45c7-bc37-ed8082d13ab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05606DD-5095-4AEE-BC0E-2B73572B2680}"/>
</file>

<file path=customXml/itemProps2.xml><?xml version="1.0" encoding="utf-8"?>
<ds:datastoreItem xmlns:ds="http://schemas.openxmlformats.org/officeDocument/2006/customXml" ds:itemID="{80E8493C-7FD6-4B4C-8F4F-A5D42C0DABEF}"/>
</file>

<file path=customXml/itemProps3.xml><?xml version="1.0" encoding="utf-8"?>
<ds:datastoreItem xmlns:ds="http://schemas.openxmlformats.org/officeDocument/2006/customXml" ds:itemID="{8060E8E0-FE0E-42AC-9DAA-DEFF946CB534}"/>
</file>

<file path=docProps/app.xml><?xml version="1.0" encoding="utf-8"?>
<Properties xmlns="http://schemas.openxmlformats.org/officeDocument/2006/extended-properties" xmlns:vt="http://schemas.openxmlformats.org/officeDocument/2006/docPropsVTypes">
  <TotalTime>4107</TotalTime>
  <Words>865</Words>
  <Application>Microsoft Office PowerPoint</Application>
  <PresentationFormat>On-screen Show (4:3)</PresentationFormat>
  <Paragraphs>192</Paragraphs>
  <Slides>20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Lucida Sans</vt:lpstr>
      <vt:lpstr>Times New Roman</vt:lpstr>
      <vt:lpstr>Wingdings</vt:lpstr>
      <vt:lpstr>Office Theme</vt:lpstr>
      <vt:lpstr>PowerPoint Presentation</vt:lpstr>
      <vt:lpstr>PowerPoint Presentation</vt:lpstr>
      <vt:lpstr>Overview of the HLCE</vt:lpstr>
      <vt:lpstr>Why Community Falls Programs: Outcomes</vt:lpstr>
      <vt:lpstr>Current Reach</vt:lpstr>
      <vt:lpstr>Where Workshops happen</vt:lpstr>
      <vt:lpstr>Geographic Breakdown</vt:lpstr>
      <vt:lpstr>Gender Breakdown</vt:lpstr>
      <vt:lpstr>Ethnicity</vt:lpstr>
      <vt:lpstr>Race</vt:lpstr>
      <vt:lpstr>Falls Initiatives</vt:lpstr>
      <vt:lpstr>A Matter of Balance</vt:lpstr>
      <vt:lpstr>Tai Chi Quan:  Moving For Better Balance</vt:lpstr>
      <vt:lpstr>Enhance Fitness</vt:lpstr>
      <vt:lpstr>Walk With Ease</vt:lpstr>
      <vt:lpstr>CAPABLE</vt:lpstr>
      <vt:lpstr>Healthy Aging Data Report</vt:lpstr>
      <vt:lpstr>Other Projects address Gaps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Karchmer, Ana (ELD)</dc:creator>
  <cp:lastModifiedBy>Jennifer Raymond</cp:lastModifiedBy>
  <cp:revision>401</cp:revision>
  <cp:lastPrinted>2015-10-26T16:23:47Z</cp:lastPrinted>
  <dcterms:created xsi:type="dcterms:W3CDTF">2014-10-10T16:14:12Z</dcterms:created>
  <dcterms:modified xsi:type="dcterms:W3CDTF">2019-07-22T10:29:57Z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0x01010098D1198CE6780C4AB0DC98B27A0894E8</vt:lpwstr>
  </property>
</Properties>
</file>