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0" r:id="rId4"/>
  </p:sldMasterIdLst>
  <p:notesMasterIdLst>
    <p:notesMasterId r:id="rId25"/>
  </p:notesMasterIdLst>
  <p:sldIdLst>
    <p:sldId id="350" r:id="rId5"/>
    <p:sldId id="368" r:id="rId6"/>
    <p:sldId id="340" r:id="rId7"/>
    <p:sldId id="258" r:id="rId8"/>
    <p:sldId id="259" r:id="rId9"/>
    <p:sldId id="352" r:id="rId10"/>
    <p:sldId id="375" r:id="rId11"/>
    <p:sldId id="360" r:id="rId12"/>
    <p:sldId id="372" r:id="rId13"/>
    <p:sldId id="376" r:id="rId14"/>
    <p:sldId id="367" r:id="rId15"/>
    <p:sldId id="380" r:id="rId16"/>
    <p:sldId id="381" r:id="rId17"/>
    <p:sldId id="369" r:id="rId18"/>
    <p:sldId id="377" r:id="rId19"/>
    <p:sldId id="374" r:id="rId20"/>
    <p:sldId id="343" r:id="rId21"/>
    <p:sldId id="341" r:id="rId22"/>
    <p:sldId id="269" r:id="rId23"/>
    <p:sldId id="349" r:id="rId2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76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463718-C000-41F3-B276-7D9727B7D09E}" v="10" dt="2025-09-29T19:32:37.4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66" y="10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nett, Yukiko (EOTSS)" userId="1a375f8e-71eb-464a-9d86-65c78107010f" providerId="ADAL" clId="{D7A972D2-A29A-4420-BEF5-445AADFA06AE}"/>
    <pc:docChg chg="modSld">
      <pc:chgData name="Gannett, Yukiko (EOTSS)" userId="1a375f8e-71eb-464a-9d86-65c78107010f" providerId="ADAL" clId="{D7A972D2-A29A-4420-BEF5-445AADFA06AE}" dt="2025-09-26T18:41:53.974" v="94" actId="108"/>
      <pc:docMkLst>
        <pc:docMk/>
      </pc:docMkLst>
      <pc:sldChg chg="modSp mod">
        <pc:chgData name="Gannett, Yukiko (EOTSS)" userId="1a375f8e-71eb-464a-9d86-65c78107010f" providerId="ADAL" clId="{D7A972D2-A29A-4420-BEF5-445AADFA06AE}" dt="2025-09-26T18:41:53.974" v="94" actId="108"/>
        <pc:sldMkLst>
          <pc:docMk/>
          <pc:sldMk cId="3646040335" sldId="259"/>
        </pc:sldMkLst>
        <pc:spChg chg="mod">
          <ac:chgData name="Gannett, Yukiko (EOTSS)" userId="1a375f8e-71eb-464a-9d86-65c78107010f" providerId="ADAL" clId="{D7A972D2-A29A-4420-BEF5-445AADFA06AE}" dt="2025-09-26T18:41:53.974" v="94" actId="108"/>
          <ac:spMkLst>
            <pc:docMk/>
            <pc:sldMk cId="3646040335" sldId="259"/>
            <ac:spMk id="3" creationId="{81D5494F-5A5D-A52F-E47A-0CC0583B1BD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2BA59A4-CFB1-4D06-8925-EC3924A511DC}" type="datetimeFigureOut">
              <a:rPr lang="en-US" smtClean="0"/>
              <a:t>9/29/2025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6E3370E-3DCD-4A56-9665-5CD0A0C5A0C8}" type="slidenum">
              <a:rPr lang="en-US" smtClean="0"/>
              <a:t>‹#›</a:t>
            </a:fld>
            <a:endParaRPr lang="en-US"/>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E3370E-3DCD-4A56-9665-5CD0A0C5A0C8}" type="slidenum">
              <a:rPr lang="en-US" smtClean="0"/>
              <a:t>5</a:t>
            </a:fld>
            <a:endParaRPr lang="en-US"/>
          </a:p>
        </p:txBody>
      </p:sp>
    </p:spTree>
    <p:extLst>
      <p:ext uri="{BB962C8B-B14F-4D97-AF65-F5344CB8AC3E}">
        <p14:creationId xmlns:p14="http://schemas.microsoft.com/office/powerpoint/2010/main" val="1106720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6BCF0-0FDC-00B7-048B-A197E98D3E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ED2EC4-71CC-6FC6-762E-1C83856E4C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FAB4B3-A214-3E49-FC05-5C7935FAC1E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8A49255-381A-3AD2-2617-DA98C891A37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E3370E-3DCD-4A56-9665-5CD0A0C5A0C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10791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E3370E-3DCD-4A56-9665-5CD0A0C5A0C8}" type="slidenum">
              <a:rPr lang="en-US" smtClean="0"/>
              <a:t>9</a:t>
            </a:fld>
            <a:endParaRPr lang="en-US"/>
          </a:p>
        </p:txBody>
      </p:sp>
    </p:spTree>
    <p:extLst>
      <p:ext uri="{BB962C8B-B14F-4D97-AF65-F5344CB8AC3E}">
        <p14:creationId xmlns:p14="http://schemas.microsoft.com/office/powerpoint/2010/main" val="3799797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B3888-552F-3BEB-3561-D0E5B327F9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D4160A-BAF9-E819-7694-AAF1D2FCAF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FC80FC-16CF-8E65-E0D6-7DCB8B468E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3043E2C-E31B-0185-5647-15A830ABC526}"/>
              </a:ext>
            </a:extLst>
          </p:cNvPr>
          <p:cNvSpPr>
            <a:spLocks noGrp="1"/>
          </p:cNvSpPr>
          <p:nvPr>
            <p:ph type="sldNum" sz="quarter" idx="5"/>
          </p:nvPr>
        </p:nvSpPr>
        <p:spPr/>
        <p:txBody>
          <a:bodyPr/>
          <a:lstStyle/>
          <a:p>
            <a:fld id="{96E3370E-3DCD-4A56-9665-5CD0A0C5A0C8}" type="slidenum">
              <a:rPr lang="en-US" smtClean="0"/>
              <a:t>10</a:t>
            </a:fld>
            <a:endParaRPr lang="en-US"/>
          </a:p>
        </p:txBody>
      </p:sp>
    </p:spTree>
    <p:extLst>
      <p:ext uri="{BB962C8B-B14F-4D97-AF65-F5344CB8AC3E}">
        <p14:creationId xmlns:p14="http://schemas.microsoft.com/office/powerpoint/2010/main" val="1449444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C9EB3-7C45-5D49-BDE7-D40B188D0C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5C1EB0-BA5B-ABB1-9D95-D5A666CCE4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79EF86-B843-3C8C-3CE0-698AE07802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9637BB-547F-0968-3E80-5E1FC4EAA23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E3370E-3DCD-4A56-9665-5CD0A0C5A0C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37093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633162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3965678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99493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1533521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45913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15112753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2583163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193378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997207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1CF2B4-1349-4757-8F5F-6188E69E31F7}"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2842469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1CF2B4-1349-4757-8F5F-6188E69E31F7}"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425028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1CF2B4-1349-4757-8F5F-6188E69E31F7}" type="datetimeFigureOut">
              <a:rPr lang="en-US" smtClean="0"/>
              <a:t>9/29/2025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2264642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291CF2B4-1349-4757-8F5F-6188E69E31F7}" type="datetimeFigureOut">
              <a:rPr lang="en-US" smtClean="0"/>
              <a:t>9/29/2025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70977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1CF2B4-1349-4757-8F5F-6188E69E31F7}" type="datetimeFigureOut">
              <a:rPr lang="en-US" smtClean="0"/>
              <a:t>9/29/2025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2270649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1CF2B4-1349-4757-8F5F-6188E69E31F7}"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60718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E0AFD-6F61-4058-90B7-0F2294BED591}" type="slidenum">
              <a:rPr lang="en-US" smtClean="0"/>
              <a:t>‹#›</a:t>
            </a:fld>
            <a:endParaRPr lang="en-US"/>
          </a:p>
        </p:txBody>
      </p:sp>
      <p:sp>
        <p:nvSpPr>
          <p:cNvPr id="5" name="Date Placeholder 4"/>
          <p:cNvSpPr>
            <a:spLocks noGrp="1"/>
          </p:cNvSpPr>
          <p:nvPr>
            <p:ph type="dt" sz="half" idx="10"/>
          </p:nvPr>
        </p:nvSpPr>
        <p:spPr/>
        <p:txBody>
          <a:bodyPr/>
          <a:lstStyle/>
          <a:p>
            <a:fld id="{291CF2B4-1349-4757-8F5F-6188E69E31F7}" type="datetimeFigureOut">
              <a:rPr lang="en-US" smtClean="0"/>
              <a:t>9/29/2025</a:t>
            </a:fld>
            <a:endParaRPr lang="en-US"/>
          </a:p>
        </p:txBody>
      </p:sp>
    </p:spTree>
    <p:extLst>
      <p:ext uri="{BB962C8B-B14F-4D97-AF65-F5344CB8AC3E}">
        <p14:creationId xmlns:p14="http://schemas.microsoft.com/office/powerpoint/2010/main" val="4203612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91CF2B4-1349-4757-8F5F-6188E69E31F7}" type="datetimeFigureOut">
              <a:rPr lang="en-US" smtClean="0"/>
              <a:t>9/29/2025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BAE0AFD-6F61-4058-90B7-0F2294BED591}" type="slidenum">
              <a:rPr lang="en-US" smtClean="0"/>
              <a:t>‹#›</a:t>
            </a:fld>
            <a:endParaRPr lang="en-US"/>
          </a:p>
        </p:txBody>
      </p:sp>
    </p:spTree>
    <p:extLst>
      <p:ext uri="{BB962C8B-B14F-4D97-AF65-F5344CB8AC3E}">
        <p14:creationId xmlns:p14="http://schemas.microsoft.com/office/powerpoint/2010/main" val="4275047560"/>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 id="2147483862" r:id="rId12"/>
    <p:sldLayoutId id="2147483863" r:id="rId13"/>
    <p:sldLayoutId id="2147483864" r:id="rId14"/>
    <p:sldLayoutId id="2147483865" r:id="rId15"/>
    <p:sldLayoutId id="214748386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822FF-63DD-A8DA-B159-5A41ACE690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69361C-DB96-A41B-7905-43A04BF67D12}"/>
              </a:ext>
            </a:extLst>
          </p:cNvPr>
          <p:cNvSpPr>
            <a:spLocks noGrp="1"/>
          </p:cNvSpPr>
          <p:nvPr>
            <p:ph type="ctrTitle"/>
          </p:nvPr>
        </p:nvSpPr>
        <p:spPr>
          <a:xfrm>
            <a:off x="1236137" y="106450"/>
            <a:ext cx="7041822" cy="4505476"/>
          </a:xfrm>
        </p:spPr>
        <p:txBody>
          <a:bodyPr>
            <a:normAutofit/>
          </a:bodyPr>
          <a:lstStyle/>
          <a:p>
            <a:pPr algn="l"/>
            <a:r>
              <a:rPr lang="en-US" sz="4400" b="1">
                <a:solidFill>
                  <a:schemeClr val="tx1"/>
                </a:solidFill>
                <a:latin typeface="Aptos" panose="020B0004020202020204" pitchFamily="34" charset="0"/>
              </a:rPr>
              <a:t>Digital Accessibility and Equity Governance Board </a:t>
            </a:r>
            <a:br>
              <a:rPr lang="en-US" sz="4400" b="1">
                <a:solidFill>
                  <a:schemeClr val="tx1"/>
                </a:solidFill>
                <a:latin typeface="Aptos" panose="020B0004020202020204" pitchFamily="34" charset="0"/>
              </a:rPr>
            </a:br>
            <a:r>
              <a:rPr lang="en-US" sz="4400" b="1">
                <a:solidFill>
                  <a:schemeClr val="tx1"/>
                </a:solidFill>
                <a:latin typeface="Aptos" panose="020B0004020202020204" pitchFamily="34" charset="0"/>
              </a:rPr>
              <a:t>Community Outreach </a:t>
            </a:r>
            <a:br>
              <a:rPr lang="en-US" sz="4400" b="1">
                <a:solidFill>
                  <a:schemeClr val="tx1"/>
                </a:solidFill>
                <a:latin typeface="Aptos" panose="020B0004020202020204" pitchFamily="34" charset="0"/>
              </a:rPr>
            </a:br>
            <a:r>
              <a:rPr lang="en-US" sz="4400" b="1">
                <a:solidFill>
                  <a:schemeClr val="tx1"/>
                </a:solidFill>
                <a:latin typeface="Aptos" panose="020B0004020202020204" pitchFamily="34" charset="0"/>
              </a:rPr>
              <a:t>Working Group Meeting</a:t>
            </a:r>
          </a:p>
        </p:txBody>
      </p:sp>
      <p:sp>
        <p:nvSpPr>
          <p:cNvPr id="3" name="Subtitle 2">
            <a:extLst>
              <a:ext uri="{FF2B5EF4-FFF2-40B4-BE49-F238E27FC236}">
                <a16:creationId xmlns:a16="http://schemas.microsoft.com/office/drawing/2014/main" id="{E9A97964-2C05-580A-65EB-A105CC40CC20}"/>
              </a:ext>
            </a:extLst>
          </p:cNvPr>
          <p:cNvSpPr>
            <a:spLocks noGrp="1"/>
          </p:cNvSpPr>
          <p:nvPr>
            <p:ph type="subTitle" idx="1"/>
          </p:nvPr>
        </p:nvSpPr>
        <p:spPr>
          <a:xfrm>
            <a:off x="2840392" y="5722614"/>
            <a:ext cx="4620584" cy="775494"/>
          </a:xfrm>
        </p:spPr>
        <p:txBody>
          <a:bodyPr>
            <a:normAutofit/>
          </a:bodyPr>
          <a:lstStyle/>
          <a:p>
            <a:r>
              <a:rPr lang="en-US" b="1" dirty="0"/>
              <a:t> </a:t>
            </a:r>
            <a:r>
              <a:rPr lang="en-US" b="1" dirty="0">
                <a:solidFill>
                  <a:schemeClr val="tx1"/>
                </a:solidFill>
              </a:rPr>
              <a:t>September 29</a:t>
            </a:r>
            <a:r>
              <a:rPr lang="en-US" b="1" baseline="30000" dirty="0">
                <a:solidFill>
                  <a:schemeClr val="tx1"/>
                </a:solidFill>
              </a:rPr>
              <a:t>th</a:t>
            </a:r>
            <a:r>
              <a:rPr lang="en-US" b="1" dirty="0">
                <a:solidFill>
                  <a:schemeClr val="tx1"/>
                </a:solidFill>
              </a:rPr>
              <a:t> ,2025</a:t>
            </a:r>
            <a:r>
              <a:rPr lang="en-US" b="1" baseline="30000" dirty="0">
                <a:solidFill>
                  <a:schemeClr val="tx1"/>
                </a:solidFill>
              </a:rPr>
              <a:t> </a:t>
            </a:r>
            <a:endParaRPr lang="en-US" b="1" dirty="0">
              <a:solidFill>
                <a:schemeClr val="tx1"/>
              </a:solidFill>
            </a:endParaRPr>
          </a:p>
          <a:p>
            <a:r>
              <a:rPr lang="en-US" b="1" dirty="0">
                <a:solidFill>
                  <a:schemeClr val="tx1"/>
                </a:solidFill>
              </a:rPr>
              <a:t>Presenters: Yarlennys, Ashley and Yukiko</a:t>
            </a:r>
          </a:p>
        </p:txBody>
      </p:sp>
      <p:pic>
        <p:nvPicPr>
          <p:cNvPr id="5" name="Picture 4">
            <a:extLst>
              <a:ext uri="{FF2B5EF4-FFF2-40B4-BE49-F238E27FC236}">
                <a16:creationId xmlns:a16="http://schemas.microsoft.com/office/drawing/2014/main" id="{D2F427D9-08E8-5E23-EE41-AB955C91990D}"/>
              </a:ext>
            </a:extLst>
          </p:cNvPr>
          <p:cNvPicPr>
            <a:picLocks noChangeAspect="1"/>
          </p:cNvPicPr>
          <p:nvPr/>
        </p:nvPicPr>
        <p:blipFill>
          <a:blip r:embed="rId2"/>
          <a:stretch>
            <a:fillRect/>
          </a:stretch>
        </p:blipFill>
        <p:spPr>
          <a:xfrm>
            <a:off x="8406292" y="0"/>
            <a:ext cx="3785708" cy="2962656"/>
          </a:xfrm>
          <a:prstGeom prst="rect">
            <a:avLst/>
          </a:prstGeom>
        </p:spPr>
      </p:pic>
    </p:spTree>
    <p:extLst>
      <p:ext uri="{BB962C8B-B14F-4D97-AF65-F5344CB8AC3E}">
        <p14:creationId xmlns:p14="http://schemas.microsoft.com/office/powerpoint/2010/main" val="725384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50D5D-C297-1A8F-946C-4DB2FE3423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722739-9CF3-F191-CC79-0E9A419058B5}"/>
              </a:ext>
            </a:extLst>
          </p:cNvPr>
          <p:cNvSpPr>
            <a:spLocks noGrp="1"/>
          </p:cNvSpPr>
          <p:nvPr>
            <p:ph type="title"/>
          </p:nvPr>
        </p:nvSpPr>
        <p:spPr>
          <a:xfrm>
            <a:off x="677334" y="609600"/>
            <a:ext cx="8539818" cy="1320800"/>
          </a:xfrm>
        </p:spPr>
        <p:txBody>
          <a:bodyPr>
            <a:normAutofit fontScale="90000"/>
          </a:bodyPr>
          <a:lstStyle/>
          <a:p>
            <a:r>
              <a:rPr lang="en-US" b="1">
                <a:solidFill>
                  <a:schemeClr val="tx1"/>
                </a:solidFill>
                <a:latin typeface="Aptos" panose="020B0004020202020204" pitchFamily="34" charset="0"/>
              </a:rPr>
              <a:t>Scaling and Approach to Increase Participant Engagement for External Feedback Session </a:t>
            </a:r>
          </a:p>
        </p:txBody>
      </p:sp>
      <p:sp>
        <p:nvSpPr>
          <p:cNvPr id="3" name="Content Placeholder 2">
            <a:extLst>
              <a:ext uri="{FF2B5EF4-FFF2-40B4-BE49-F238E27FC236}">
                <a16:creationId xmlns:a16="http://schemas.microsoft.com/office/drawing/2014/main" id="{337CB19E-ADBD-F376-8381-A1158DE772DC}"/>
              </a:ext>
            </a:extLst>
          </p:cNvPr>
          <p:cNvSpPr>
            <a:spLocks noGrp="1"/>
          </p:cNvSpPr>
          <p:nvPr>
            <p:ph idx="1"/>
          </p:nvPr>
        </p:nvSpPr>
        <p:spPr>
          <a:xfrm>
            <a:off x="666316" y="2160589"/>
            <a:ext cx="8889941" cy="3880773"/>
          </a:xfrm>
        </p:spPr>
        <p:txBody>
          <a:bodyPr>
            <a:normAutofit/>
          </a:bodyPr>
          <a:lstStyle/>
          <a:p>
            <a:pPr marL="0" indent="0">
              <a:buNone/>
            </a:pPr>
            <a:r>
              <a:rPr lang="en-US" b="1" u="sng"/>
              <a:t>Action Item 2</a:t>
            </a:r>
          </a:p>
          <a:p>
            <a:r>
              <a:rPr lang="en-US"/>
              <a:t>Ask participants whether they are screen reader users on the signup sheet. When a session includes ASL, CART, and screen reader users, confirm preferred response methods with ASL and CART users. If they opt to use chat, inform them about the timing and considerations for that feature.</a:t>
            </a:r>
          </a:p>
          <a:p>
            <a:r>
              <a:rPr lang="en-US"/>
              <a:t>Instruct facilitators to coordinate participants’ response timing by providing extra time and communicating with participants.</a:t>
            </a:r>
          </a:p>
          <a:p>
            <a:endParaRPr lang="en-US"/>
          </a:p>
        </p:txBody>
      </p:sp>
    </p:spTree>
    <p:extLst>
      <p:ext uri="{BB962C8B-B14F-4D97-AF65-F5344CB8AC3E}">
        <p14:creationId xmlns:p14="http://schemas.microsoft.com/office/powerpoint/2010/main" val="3517103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67C83-8A92-DBF3-28DF-A5CF628E0C8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2EF591D-5A43-9FEA-B001-659F785F0ACD}"/>
              </a:ext>
            </a:extLst>
          </p:cNvPr>
          <p:cNvSpPr>
            <a:spLocks noGrp="1"/>
          </p:cNvSpPr>
          <p:nvPr>
            <p:ph type="ctrTitle"/>
          </p:nvPr>
        </p:nvSpPr>
        <p:spPr>
          <a:xfrm>
            <a:off x="1631566" y="4705799"/>
            <a:ext cx="6534026" cy="2795160"/>
          </a:xfrm>
        </p:spPr>
        <p:txBody>
          <a:bodyPr>
            <a:normAutofit fontScale="90000"/>
          </a:bodyPr>
          <a:lstStyle/>
          <a:p>
            <a:pPr marL="1588" indent="-1588" algn="l"/>
            <a:r>
              <a:rPr lang="en-US" sz="4400" b="1">
                <a:solidFill>
                  <a:schemeClr val="tx1"/>
                </a:solidFill>
              </a:rPr>
              <a:t>Update on Feedback Form Implementation Progress and </a:t>
            </a:r>
            <a:r>
              <a:rPr lang="en-US" sz="4400" b="1">
                <a:solidFill>
                  <a:schemeClr val="tx1"/>
                </a:solidFill>
                <a:latin typeface="Aptos" panose="020B0004020202020204" pitchFamily="34" charset="0"/>
              </a:rPr>
              <a:t> Pre-Session Survey created by Ashley and Yukiko </a:t>
            </a:r>
            <a:br>
              <a:rPr lang="en-US" sz="4400" b="1">
                <a:latin typeface="Aptos" panose="020B0004020202020204" pitchFamily="34" charset="0"/>
              </a:rPr>
            </a:br>
            <a:br>
              <a:rPr lang="en-US" sz="4400" b="1">
                <a:latin typeface="Aptos" panose="020B0004020202020204" pitchFamily="34" charset="0"/>
              </a:rPr>
            </a:br>
            <a:br>
              <a:rPr lang="en-US" sz="4400" b="1"/>
            </a:br>
            <a:br>
              <a:rPr lang="en-US" sz="4400" b="1"/>
            </a:br>
            <a:endParaRPr lang="en-US" sz="4400" b="1"/>
          </a:p>
        </p:txBody>
      </p:sp>
    </p:spTree>
    <p:extLst>
      <p:ext uri="{BB962C8B-B14F-4D97-AF65-F5344CB8AC3E}">
        <p14:creationId xmlns:p14="http://schemas.microsoft.com/office/powerpoint/2010/main" val="3514219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FCC3D-E8AD-13FA-1254-8B035373311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EAD8F0B-B91B-86DF-2060-397F066D4823}"/>
              </a:ext>
            </a:extLst>
          </p:cNvPr>
          <p:cNvSpPr>
            <a:spLocks noGrp="1"/>
          </p:cNvSpPr>
          <p:nvPr>
            <p:ph type="ctrTitle"/>
          </p:nvPr>
        </p:nvSpPr>
        <p:spPr>
          <a:xfrm>
            <a:off x="1988182" y="4175447"/>
            <a:ext cx="5866514" cy="2795160"/>
          </a:xfrm>
        </p:spPr>
        <p:txBody>
          <a:bodyPr>
            <a:normAutofit fontScale="90000"/>
          </a:bodyPr>
          <a:lstStyle/>
          <a:p>
            <a:pPr marL="1588" indent="-1588" algn="l"/>
            <a:r>
              <a:rPr lang="en-US" sz="4400" b="1">
                <a:solidFill>
                  <a:schemeClr val="tx1"/>
                </a:solidFill>
                <a:latin typeface="Aptos" panose="020B0004020202020204" pitchFamily="34" charset="0"/>
              </a:rPr>
              <a:t>Preview Organization Spreadsheet by Ashely and Yukiko </a:t>
            </a:r>
            <a:br>
              <a:rPr lang="en-US" sz="4400" b="1">
                <a:latin typeface="Aptos" panose="020B0004020202020204" pitchFamily="34" charset="0"/>
              </a:rPr>
            </a:br>
            <a:br>
              <a:rPr lang="en-US" sz="4400" b="1">
                <a:latin typeface="Aptos" panose="020B0004020202020204" pitchFamily="34" charset="0"/>
              </a:rPr>
            </a:br>
            <a:br>
              <a:rPr lang="en-US" sz="4400" b="1"/>
            </a:br>
            <a:br>
              <a:rPr lang="en-US" sz="4400" b="1"/>
            </a:br>
            <a:endParaRPr lang="en-US" sz="4400" b="1"/>
          </a:p>
        </p:txBody>
      </p:sp>
    </p:spTree>
    <p:extLst>
      <p:ext uri="{BB962C8B-B14F-4D97-AF65-F5344CB8AC3E}">
        <p14:creationId xmlns:p14="http://schemas.microsoft.com/office/powerpoint/2010/main" val="2483865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420EB-9F7C-5C26-2B41-4B80603C73A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D125127-8FCA-4BAD-1948-F73FAA403316}"/>
              </a:ext>
            </a:extLst>
          </p:cNvPr>
          <p:cNvSpPr>
            <a:spLocks noGrp="1"/>
          </p:cNvSpPr>
          <p:nvPr>
            <p:ph type="ctrTitle"/>
          </p:nvPr>
        </p:nvSpPr>
        <p:spPr>
          <a:xfrm>
            <a:off x="2454526" y="3429000"/>
            <a:ext cx="5866514" cy="2795160"/>
          </a:xfrm>
        </p:spPr>
        <p:txBody>
          <a:bodyPr>
            <a:normAutofit fontScale="90000"/>
          </a:bodyPr>
          <a:lstStyle/>
          <a:p>
            <a:pPr marL="1588" indent="-1588" algn="l"/>
            <a:r>
              <a:rPr lang="en-US" sz="4400" b="1" dirty="0">
                <a:solidFill>
                  <a:schemeClr val="tx1"/>
                </a:solidFill>
                <a:latin typeface="Aptos" panose="020B0004020202020204" pitchFamily="34" charset="0"/>
              </a:rPr>
              <a:t>FY2026 Goals </a:t>
            </a:r>
            <a:br>
              <a:rPr lang="en-US" sz="4400" b="1" dirty="0">
                <a:latin typeface="Aptos" panose="020B0004020202020204" pitchFamily="34" charset="0"/>
              </a:rPr>
            </a:br>
            <a:br>
              <a:rPr lang="en-US" sz="4400" b="1" dirty="0">
                <a:latin typeface="Aptos" panose="020B0004020202020204" pitchFamily="34" charset="0"/>
              </a:rPr>
            </a:br>
            <a:br>
              <a:rPr lang="en-US" sz="4400" b="1" dirty="0"/>
            </a:br>
            <a:br>
              <a:rPr lang="en-US" sz="4400" b="1" dirty="0"/>
            </a:br>
            <a:endParaRPr lang="en-US" sz="4400" b="1" dirty="0"/>
          </a:p>
        </p:txBody>
      </p:sp>
    </p:spTree>
    <p:extLst>
      <p:ext uri="{BB962C8B-B14F-4D97-AF65-F5344CB8AC3E}">
        <p14:creationId xmlns:p14="http://schemas.microsoft.com/office/powerpoint/2010/main" val="1006279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8757E-3D63-3FF0-ADE2-8968CA402D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14A865-1ACB-CD0B-AD9A-A91C02420A47}"/>
              </a:ext>
            </a:extLst>
          </p:cNvPr>
          <p:cNvSpPr>
            <a:spLocks noGrp="1"/>
          </p:cNvSpPr>
          <p:nvPr>
            <p:ph type="title"/>
          </p:nvPr>
        </p:nvSpPr>
        <p:spPr>
          <a:xfrm>
            <a:off x="606684" y="975360"/>
            <a:ext cx="9916632" cy="1188720"/>
          </a:xfrm>
        </p:spPr>
        <p:txBody>
          <a:bodyPr>
            <a:normAutofit/>
          </a:bodyPr>
          <a:lstStyle/>
          <a:p>
            <a:r>
              <a:rPr lang="en-US" b="1" dirty="0">
                <a:solidFill>
                  <a:schemeClr val="tx1">
                    <a:lumMod val="85000"/>
                    <a:lumOff val="15000"/>
                  </a:schemeClr>
                </a:solidFill>
              </a:rPr>
              <a:t>FY26 Goals </a:t>
            </a:r>
          </a:p>
        </p:txBody>
      </p:sp>
      <p:sp>
        <p:nvSpPr>
          <p:cNvPr id="3" name="Content Placeholder 2">
            <a:extLst>
              <a:ext uri="{FF2B5EF4-FFF2-40B4-BE49-F238E27FC236}">
                <a16:creationId xmlns:a16="http://schemas.microsoft.com/office/drawing/2014/main" id="{56976435-B4FA-38B6-6C47-741D7B6A731E}"/>
              </a:ext>
            </a:extLst>
          </p:cNvPr>
          <p:cNvSpPr>
            <a:spLocks noGrp="1"/>
          </p:cNvSpPr>
          <p:nvPr>
            <p:ph idx="1"/>
          </p:nvPr>
        </p:nvSpPr>
        <p:spPr>
          <a:xfrm>
            <a:off x="859317" y="1961002"/>
            <a:ext cx="8476707" cy="4155921"/>
          </a:xfrm>
        </p:spPr>
        <p:txBody>
          <a:bodyPr anchor="ctr">
            <a:noAutofit/>
          </a:bodyPr>
          <a:lstStyle/>
          <a:p>
            <a:pPr marL="457200" indent="-457200">
              <a:lnSpc>
                <a:spcPct val="100000"/>
              </a:lnSpc>
              <a:buFont typeface="+mj-lt"/>
              <a:buAutoNum type="arabicPeriod"/>
            </a:pPr>
            <a:r>
              <a:rPr lang="en-US" sz="2000" dirty="0">
                <a:latin typeface="Aptos" panose="020B0004020202020204" pitchFamily="34" charset="0"/>
              </a:rPr>
              <a:t>Connect and engage with disability and accessibility organizations including municipalities. </a:t>
            </a:r>
          </a:p>
          <a:p>
            <a:pPr marL="457200" indent="-457200">
              <a:lnSpc>
                <a:spcPct val="100000"/>
              </a:lnSpc>
              <a:buFont typeface="+mj-lt"/>
              <a:buAutoNum type="arabicPeriod"/>
            </a:pPr>
            <a:r>
              <a:rPr lang="en-US" sz="2000" dirty="0">
                <a:latin typeface="Aptos" panose="020B0004020202020204" pitchFamily="34" charset="0"/>
              </a:rPr>
              <a:t>Connect and engage with schools and higher education institutions.</a:t>
            </a:r>
          </a:p>
          <a:p>
            <a:pPr marL="457200" indent="-457200">
              <a:lnSpc>
                <a:spcPct val="100000"/>
              </a:lnSpc>
              <a:buFont typeface="+mj-lt"/>
              <a:buAutoNum type="arabicPeriod"/>
            </a:pPr>
            <a:r>
              <a:rPr lang="en-US" sz="2000" dirty="0">
                <a:latin typeface="Aptos" panose="020B0004020202020204" pitchFamily="34" charset="0"/>
              </a:rPr>
              <a:t>Host feedback sessions with employees and external constituents to learn about their digital experiences. </a:t>
            </a:r>
          </a:p>
          <a:p>
            <a:pPr marL="457200" indent="-457200">
              <a:lnSpc>
                <a:spcPct val="100000"/>
              </a:lnSpc>
              <a:buFont typeface="+mj-lt"/>
              <a:buAutoNum type="arabicPeriod"/>
            </a:pPr>
            <a:r>
              <a:rPr lang="en-US" sz="2000" dirty="0">
                <a:latin typeface="Aptos" panose="020B0004020202020204" pitchFamily="34" charset="0"/>
              </a:rPr>
              <a:t>Implement the feedback form to create a scalable feedback mechanism.</a:t>
            </a:r>
          </a:p>
          <a:p>
            <a:pPr marL="457200" indent="-457200">
              <a:lnSpc>
                <a:spcPct val="100000"/>
              </a:lnSpc>
              <a:buFont typeface="+mj-lt"/>
              <a:buAutoNum type="arabicPeriod"/>
            </a:pPr>
            <a:r>
              <a:rPr lang="en-US" dirty="0"/>
              <a:t>Adding employee resource group </a:t>
            </a:r>
            <a:endParaRPr lang="en-US" sz="2000" dirty="0">
              <a:latin typeface="Aptos" panose="020B0004020202020204" pitchFamily="34" charset="0"/>
            </a:endParaRPr>
          </a:p>
          <a:p>
            <a:pPr marL="0" indent="0">
              <a:lnSpc>
                <a:spcPct val="100000"/>
              </a:lnSpc>
              <a:buNone/>
            </a:pPr>
            <a:endParaRPr lang="en-US" sz="2000" dirty="0">
              <a:solidFill>
                <a:schemeClr val="tx1">
                  <a:lumMod val="85000"/>
                  <a:lumOff val="15000"/>
                </a:schemeClr>
              </a:solidFill>
              <a:ea typeface="Noto Sans Light" panose="020B0402040504020204" pitchFamily="34" charset="0"/>
              <a:cs typeface="Noto Sans Light" panose="020B0402040504020204" pitchFamily="34" charset="0"/>
            </a:endParaRPr>
          </a:p>
        </p:txBody>
      </p:sp>
    </p:spTree>
    <p:extLst>
      <p:ext uri="{BB962C8B-B14F-4D97-AF65-F5344CB8AC3E}">
        <p14:creationId xmlns:p14="http://schemas.microsoft.com/office/powerpoint/2010/main" val="2284360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437D9-E07C-E23A-55B0-60DF9F0A5F9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44A0953-C2A3-8FD5-28F0-2D77595FAC5C}"/>
              </a:ext>
            </a:extLst>
          </p:cNvPr>
          <p:cNvSpPr>
            <a:spLocks noGrp="1"/>
          </p:cNvSpPr>
          <p:nvPr>
            <p:ph type="ctrTitle"/>
          </p:nvPr>
        </p:nvSpPr>
        <p:spPr>
          <a:xfrm>
            <a:off x="1915030" y="2556959"/>
            <a:ext cx="4790110" cy="2795160"/>
          </a:xfrm>
        </p:spPr>
        <p:txBody>
          <a:bodyPr>
            <a:normAutofit fontScale="90000"/>
          </a:bodyPr>
          <a:lstStyle/>
          <a:p>
            <a:pPr marL="1588" indent="-1588" algn="l"/>
            <a:r>
              <a:rPr lang="en-US" sz="4400" b="1">
                <a:solidFill>
                  <a:schemeClr val="tx1"/>
                </a:solidFill>
                <a:latin typeface="Aptos" panose="020B0004020202020204" pitchFamily="34" charset="0"/>
              </a:rPr>
              <a:t>Fall Objectives and Next Steps  </a:t>
            </a:r>
            <a:br>
              <a:rPr lang="en-US" sz="4400" b="1">
                <a:latin typeface="Aptos" panose="020B0004020202020204" pitchFamily="34" charset="0"/>
              </a:rPr>
            </a:br>
            <a:br>
              <a:rPr lang="en-US" sz="4400" b="1"/>
            </a:br>
            <a:br>
              <a:rPr lang="en-US" sz="4400" b="1"/>
            </a:br>
            <a:endParaRPr lang="en-US" sz="4400" b="1"/>
          </a:p>
        </p:txBody>
      </p:sp>
    </p:spTree>
    <p:extLst>
      <p:ext uri="{BB962C8B-B14F-4D97-AF65-F5344CB8AC3E}">
        <p14:creationId xmlns:p14="http://schemas.microsoft.com/office/powerpoint/2010/main" val="2048841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C8859-0D3B-CB6A-1141-5D955C553953}"/>
              </a:ext>
            </a:extLst>
          </p:cNvPr>
          <p:cNvSpPr>
            <a:spLocks noGrp="1"/>
          </p:cNvSpPr>
          <p:nvPr>
            <p:ph type="title"/>
          </p:nvPr>
        </p:nvSpPr>
        <p:spPr/>
        <p:txBody>
          <a:bodyPr/>
          <a:lstStyle/>
          <a:p>
            <a:r>
              <a:rPr lang="en-US" b="1">
                <a:solidFill>
                  <a:schemeClr val="tx1"/>
                </a:solidFill>
              </a:rPr>
              <a:t>Fall Objectives/ Next Steps  </a:t>
            </a:r>
          </a:p>
        </p:txBody>
      </p:sp>
      <p:sp>
        <p:nvSpPr>
          <p:cNvPr id="3" name="Content Placeholder 2">
            <a:extLst>
              <a:ext uri="{FF2B5EF4-FFF2-40B4-BE49-F238E27FC236}">
                <a16:creationId xmlns:a16="http://schemas.microsoft.com/office/drawing/2014/main" id="{70DD860B-8503-2DEE-3AE0-986660D4D7A1}"/>
              </a:ext>
            </a:extLst>
          </p:cNvPr>
          <p:cNvSpPr>
            <a:spLocks noGrp="1"/>
          </p:cNvSpPr>
          <p:nvPr>
            <p:ph idx="1"/>
          </p:nvPr>
        </p:nvSpPr>
        <p:spPr>
          <a:xfrm>
            <a:off x="677334" y="2288926"/>
            <a:ext cx="9429192" cy="4224169"/>
          </a:xfrm>
        </p:spPr>
        <p:txBody>
          <a:bodyPr>
            <a:normAutofit/>
          </a:bodyPr>
          <a:lstStyle/>
          <a:p>
            <a:pPr>
              <a:lnSpc>
                <a:spcPct val="150000"/>
              </a:lnSpc>
            </a:pPr>
            <a:r>
              <a:rPr lang="en-US" sz="2000"/>
              <a:t>Update the invitee list for External Stakeholders Partners and share with working group board members. </a:t>
            </a:r>
          </a:p>
          <a:p>
            <a:pPr>
              <a:lnSpc>
                <a:spcPct val="150000"/>
              </a:lnSpc>
            </a:pPr>
            <a:r>
              <a:rPr lang="en-US" sz="2000"/>
              <a:t>Create a sheet for schools and municipalities</a:t>
            </a:r>
          </a:p>
          <a:p>
            <a:pPr>
              <a:lnSpc>
                <a:spcPct val="150000"/>
              </a:lnSpc>
            </a:pPr>
            <a:r>
              <a:rPr lang="en-US" sz="2000"/>
              <a:t>Hold another feedback session</a:t>
            </a:r>
          </a:p>
          <a:p>
            <a:pPr>
              <a:lnSpc>
                <a:spcPct val="150000"/>
              </a:lnSpc>
            </a:pPr>
            <a:r>
              <a:rPr lang="en-US" sz="2000"/>
              <a:t>Next working group meeting  </a:t>
            </a:r>
          </a:p>
          <a:p>
            <a:pPr>
              <a:lnSpc>
                <a:spcPct val="150000"/>
              </a:lnSpc>
            </a:pPr>
            <a:endParaRPr lang="en-US" sz="2000"/>
          </a:p>
          <a:p>
            <a:pPr>
              <a:lnSpc>
                <a:spcPct val="150000"/>
              </a:lnSpc>
            </a:pPr>
            <a:endParaRPr lang="en-US" sz="2000"/>
          </a:p>
        </p:txBody>
      </p:sp>
    </p:spTree>
    <p:extLst>
      <p:ext uri="{BB962C8B-B14F-4D97-AF65-F5344CB8AC3E}">
        <p14:creationId xmlns:p14="http://schemas.microsoft.com/office/powerpoint/2010/main" val="3918715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a:xfrm>
            <a:off x="1794168" y="633840"/>
            <a:ext cx="6578368" cy="2795160"/>
          </a:xfrm>
        </p:spPr>
        <p:txBody>
          <a:bodyPr>
            <a:normAutofit/>
          </a:bodyPr>
          <a:lstStyle/>
          <a:p>
            <a:pPr algn="l"/>
            <a:r>
              <a:rPr lang="en-US" sz="4400" b="1">
                <a:solidFill>
                  <a:schemeClr val="tx1"/>
                </a:solidFill>
                <a:latin typeface="Aptos" panose="020B0004020202020204" pitchFamily="34" charset="0"/>
              </a:rPr>
              <a:t>Working Group Remarks </a:t>
            </a:r>
          </a:p>
        </p:txBody>
      </p:sp>
    </p:spTree>
    <p:extLst>
      <p:ext uri="{BB962C8B-B14F-4D97-AF65-F5344CB8AC3E}">
        <p14:creationId xmlns:p14="http://schemas.microsoft.com/office/powerpoint/2010/main" val="2095919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a:xfrm>
            <a:off x="1901952" y="790926"/>
            <a:ext cx="6054529" cy="2795160"/>
          </a:xfrm>
        </p:spPr>
        <p:txBody>
          <a:bodyPr vert="horz" lIns="91440" tIns="45720" rIns="91440" bIns="45720" rtlCol="0">
            <a:normAutofit/>
          </a:bodyPr>
          <a:lstStyle/>
          <a:p>
            <a:r>
              <a:rPr lang="en-US" sz="4400" b="1" kern="1200">
                <a:solidFill>
                  <a:schemeClr val="tx1"/>
                </a:solidFill>
                <a:latin typeface="Aptos" panose="020B0004020202020204" pitchFamily="34" charset="0"/>
              </a:rPr>
              <a:t>Public </a:t>
            </a:r>
            <a:r>
              <a:rPr lang="en-US" sz="4400" b="1">
                <a:solidFill>
                  <a:schemeClr val="tx1"/>
                </a:solidFill>
                <a:latin typeface="Aptos" panose="020B0004020202020204" pitchFamily="34" charset="0"/>
              </a:rPr>
              <a:t>Remarks </a:t>
            </a:r>
            <a:r>
              <a:rPr lang="en-US" sz="4400" b="1" kern="1200">
                <a:solidFill>
                  <a:schemeClr val="tx1"/>
                </a:solidFill>
                <a:latin typeface="Aptos" panose="020B0004020202020204" pitchFamily="34" charset="0"/>
              </a:rPr>
              <a:t> </a:t>
            </a:r>
          </a:p>
        </p:txBody>
      </p:sp>
    </p:spTree>
    <p:extLst>
      <p:ext uri="{BB962C8B-B14F-4D97-AF65-F5344CB8AC3E}">
        <p14:creationId xmlns:p14="http://schemas.microsoft.com/office/powerpoint/2010/main" val="1206903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a:xfrm>
            <a:off x="741590" y="597139"/>
            <a:ext cx="10534650" cy="646446"/>
          </a:xfrm>
        </p:spPr>
        <p:txBody>
          <a:bodyPr vert="horz" lIns="91440" tIns="45720" rIns="91440" bIns="45720" rtlCol="0" anchor="b">
            <a:normAutofit/>
          </a:bodyPr>
          <a:lstStyle/>
          <a:p>
            <a:r>
              <a:rPr lang="en-US" sz="3600" b="1" kern="1200">
                <a:solidFill>
                  <a:schemeClr val="tx1"/>
                </a:solidFill>
                <a:latin typeface="+mj-lt"/>
                <a:ea typeface="+mj-ea"/>
                <a:cs typeface="+mj-cs"/>
              </a:rPr>
              <a:t>Guidelines for Public Remarks</a:t>
            </a:r>
          </a:p>
        </p:txBody>
      </p:sp>
      <p:sp>
        <p:nvSpPr>
          <p:cNvPr id="5" name="Content Placeholder 2">
            <a:extLst>
              <a:ext uri="{FF2B5EF4-FFF2-40B4-BE49-F238E27FC236}">
                <a16:creationId xmlns:a16="http://schemas.microsoft.com/office/drawing/2014/main" id="{E94271B8-5B51-1849-CC7A-2E5565F21C0A}"/>
              </a:ext>
            </a:extLst>
          </p:cNvPr>
          <p:cNvSpPr>
            <a:spLocks noGrp="1"/>
          </p:cNvSpPr>
          <p:nvPr>
            <p:ph idx="1"/>
          </p:nvPr>
        </p:nvSpPr>
        <p:spPr>
          <a:xfrm>
            <a:off x="657980" y="1660485"/>
            <a:ext cx="8724997" cy="5144568"/>
          </a:xfrm>
        </p:spPr>
        <p:txBody>
          <a:bodyPr vert="horz" lIns="91440" tIns="45720" rIns="91440" bIns="45720" rtlCol="0" anchor="t">
            <a:noAutofit/>
          </a:bodyPr>
          <a:lstStyle/>
          <a:p>
            <a:pPr marL="0" indent="0">
              <a:lnSpc>
                <a:spcPct val="114000"/>
              </a:lnSpc>
              <a:spcAft>
                <a:spcPts val="1200"/>
              </a:spcAft>
              <a:buNone/>
            </a:pPr>
            <a:r>
              <a:rPr lang="en-US" sz="2000" b="1">
                <a:solidFill>
                  <a:schemeClr val="tx1"/>
                </a:solidFill>
                <a:latin typeface="Aptos"/>
              </a:rPr>
              <a:t>Time permitting, members of the public are welcome to provide comments and feedback</a:t>
            </a:r>
            <a:r>
              <a:rPr lang="en-US" sz="2000">
                <a:solidFill>
                  <a:schemeClr val="tx1"/>
                </a:solidFill>
                <a:latin typeface="Aptos"/>
              </a:rPr>
              <a:t>. </a:t>
            </a:r>
          </a:p>
          <a:p>
            <a:pPr marL="0" indent="0" algn="ctr">
              <a:lnSpc>
                <a:spcPct val="114000"/>
              </a:lnSpc>
              <a:spcAft>
                <a:spcPts val="1200"/>
              </a:spcAft>
              <a:buNone/>
            </a:pPr>
            <a:r>
              <a:rPr lang="en-US" sz="2000" b="1">
                <a:solidFill>
                  <a:schemeClr val="tx1"/>
                </a:solidFill>
                <a:latin typeface="Aptos" panose="020B0004020202020204" pitchFamily="34" charset="0"/>
              </a:rPr>
              <a:t>If you would like to speak:</a:t>
            </a:r>
          </a:p>
          <a:p>
            <a:pPr marL="431800" indent="-285750">
              <a:lnSpc>
                <a:spcPct val="114000"/>
              </a:lnSpc>
              <a:spcAft>
                <a:spcPts val="1200"/>
              </a:spcAft>
              <a:buFont typeface="Wingdings" panose="05000000000000000000" pitchFamily="2" charset="2"/>
              <a:buChar char="§"/>
            </a:pPr>
            <a:r>
              <a:rPr lang="en-US" sz="2000">
                <a:solidFill>
                  <a:schemeClr val="tx1"/>
                </a:solidFill>
                <a:latin typeface="Aptos"/>
              </a:rPr>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000">
                <a:solidFill>
                  <a:schemeClr val="tx1"/>
                </a:solidFill>
                <a:latin typeface="Aptos"/>
              </a:rPr>
              <a:t>K</a:t>
            </a:r>
            <a:r>
              <a:rPr lang="en-US" sz="2000">
                <a:solidFill>
                  <a:schemeClr val="tx1"/>
                </a:solidFill>
                <a:latin typeface="Aptos"/>
                <a:ea typeface="Noto Sans"/>
                <a:cs typeface="Noto Sans"/>
              </a:rPr>
              <a:t>eep remarks to 3 minutes</a:t>
            </a:r>
          </a:p>
          <a:p>
            <a:pPr marL="431800" indent="-285750">
              <a:lnSpc>
                <a:spcPct val="114000"/>
              </a:lnSpc>
              <a:spcAft>
                <a:spcPts val="1200"/>
              </a:spcAft>
              <a:buFont typeface="Wingdings" panose="05000000000000000000" pitchFamily="2" charset="2"/>
              <a:buChar char="§"/>
            </a:pPr>
            <a:r>
              <a:rPr lang="en-US" sz="2000">
                <a:solidFill>
                  <a:schemeClr val="tx1"/>
                </a:solidFill>
                <a:latin typeface="Aptos"/>
              </a:rPr>
              <a:t>S</a:t>
            </a:r>
            <a:r>
              <a:rPr lang="en-US" sz="2000">
                <a:solidFill>
                  <a:schemeClr val="tx1"/>
                </a:solidFill>
                <a:latin typeface="Aptos"/>
                <a:ea typeface="Noto Sans"/>
                <a:cs typeface="Noto Sans"/>
              </a:rPr>
              <a:t>tate your name clearly and any organization you represent</a:t>
            </a:r>
          </a:p>
          <a:p>
            <a:pPr marL="0" indent="0">
              <a:lnSpc>
                <a:spcPct val="114000"/>
              </a:lnSpc>
              <a:spcAft>
                <a:spcPts val="1200"/>
              </a:spcAft>
              <a:buNone/>
            </a:pPr>
            <a:r>
              <a:rPr lang="en-US" sz="2000">
                <a:solidFill>
                  <a:schemeClr val="tx1"/>
                </a:solidFill>
                <a:latin typeface="Aptos" panose="020B0004020202020204" pitchFamily="34" charset="0"/>
              </a:rPr>
              <a:t>You may also send a comment in the chat (include your name) and the comment will be read out loud on your behalf</a:t>
            </a:r>
            <a:r>
              <a:rPr lang="en-US" sz="2000">
                <a:latin typeface="Aptos" panose="020B0004020202020204" pitchFamily="34" charset="0"/>
              </a:rPr>
              <a:t>.</a:t>
            </a:r>
          </a:p>
        </p:txBody>
      </p:sp>
    </p:spTree>
    <p:extLst>
      <p:ext uri="{BB962C8B-B14F-4D97-AF65-F5344CB8AC3E}">
        <p14:creationId xmlns:p14="http://schemas.microsoft.com/office/powerpoint/2010/main" val="1409002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93B04-5871-37DE-04B0-F9F12E0F80B3}"/>
            </a:ext>
          </a:extLst>
        </p:cNvPr>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DA06ABE-E539-E38A-5440-F966F4DBF5F2}"/>
              </a:ext>
            </a:extLst>
          </p:cNvPr>
          <p:cNvSpPr txBox="1">
            <a:spLocks/>
          </p:cNvSpPr>
          <p:nvPr/>
        </p:nvSpPr>
        <p:spPr>
          <a:xfrm>
            <a:off x="400545" y="518440"/>
            <a:ext cx="8459991" cy="5477716"/>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5000"/>
              </a:lnSpc>
              <a:spcAft>
                <a:spcPts val="800"/>
              </a:spcAft>
            </a:pPr>
            <a:r>
              <a:rPr lang="en-US" sz="1800" kern="100" dirty="0">
                <a:latin typeface="Aptos" panose="020B0004020202020204" pitchFamily="34" charset="0"/>
                <a:ea typeface="Yu Mincho" panose="02020400000000000000" pitchFamily="18" charset="-128"/>
                <a:cs typeface="Cordia New" panose="020B0304020202020204" pitchFamily="34" charset="-34"/>
              </a:rPr>
              <a:t>The URL for </a:t>
            </a:r>
            <a:r>
              <a:rPr lang="en-US" sz="1800" b="1" kern="100" dirty="0">
                <a:latin typeface="Aptos" panose="020B0004020202020204" pitchFamily="34" charset="0"/>
                <a:ea typeface="Yu Mincho" panose="02020400000000000000" pitchFamily="18" charset="-128"/>
                <a:cs typeface="Cordia New" panose="020B0304020202020204" pitchFamily="34" charset="-34"/>
              </a:rPr>
              <a:t>live captions by Tracy </a:t>
            </a:r>
            <a:r>
              <a:rPr lang="en-US" sz="1800" kern="100" dirty="0">
                <a:latin typeface="Aptos" panose="020B0004020202020204" pitchFamily="34" charset="0"/>
                <a:ea typeface="Yu Mincho" panose="02020400000000000000" pitchFamily="18" charset="-128"/>
                <a:cs typeface="Cordia New" panose="020B0304020202020204" pitchFamily="34" charset="-34"/>
              </a:rPr>
              <a:t>posted on the chat for easy access.  </a:t>
            </a:r>
          </a:p>
          <a:p>
            <a:pPr algn="l">
              <a:lnSpc>
                <a:spcPct val="115000"/>
              </a:lnSpc>
              <a:spcAft>
                <a:spcPts val="800"/>
              </a:spcAft>
            </a:pPr>
            <a:r>
              <a:rPr lang="en-US" sz="1800" kern="100" dirty="0">
                <a:latin typeface="Aptos" panose="020B0004020202020204" pitchFamily="34" charset="0"/>
                <a:ea typeface="Yu Mincho" panose="02020400000000000000" pitchFamily="18" charset="-128"/>
                <a:cs typeface="Cordia New" panose="020B0304020202020204" pitchFamily="34" charset="-34"/>
              </a:rPr>
              <a:t>The </a:t>
            </a:r>
            <a:r>
              <a:rPr lang="en-US" sz="1800" b="1" kern="100" dirty="0">
                <a:latin typeface="Aptos" panose="020B0004020202020204" pitchFamily="34" charset="0"/>
                <a:ea typeface="Yu Mincho" panose="02020400000000000000" pitchFamily="18" charset="-128"/>
                <a:cs typeface="Cordia New" panose="020B0304020202020204" pitchFamily="34" charset="-34"/>
              </a:rPr>
              <a:t>ASL interpreters</a:t>
            </a:r>
            <a:r>
              <a:rPr lang="en-US" sz="1800" kern="100" dirty="0">
                <a:latin typeface="Aptos" panose="020B0004020202020204" pitchFamily="34" charset="0"/>
                <a:ea typeface="Yu Mincho" panose="02020400000000000000" pitchFamily="18" charset="-128"/>
                <a:cs typeface="Cordia New" panose="020B0304020202020204" pitchFamily="34" charset="-34"/>
              </a:rPr>
              <a:t> for this meeting are </a:t>
            </a:r>
            <a:r>
              <a:rPr lang="en-US" sz="1800" b="1" kern="100" dirty="0">
                <a:latin typeface="Aptos" panose="020B0004020202020204" pitchFamily="34" charset="0"/>
                <a:ea typeface="Yu Mincho" panose="02020400000000000000" pitchFamily="18" charset="-128"/>
                <a:cs typeface="Cordia New" panose="020B0304020202020204" pitchFamily="34" charset="-34"/>
              </a:rPr>
              <a:t>Kimberly and Robert. </a:t>
            </a:r>
            <a:r>
              <a:rPr lang="en-US" sz="1800" kern="100" dirty="0">
                <a:latin typeface="Aptos" panose="020B0004020202020204" pitchFamily="34" charset="0"/>
                <a:ea typeface="Yu Mincho" panose="02020400000000000000" pitchFamily="18" charset="-128"/>
                <a:cs typeface="Cordia New" panose="020B0304020202020204" pitchFamily="34" charset="-34"/>
              </a:rPr>
              <a:t>They are always visible to the participants.</a:t>
            </a:r>
          </a:p>
          <a:p>
            <a:pPr>
              <a:lnSpc>
                <a:spcPct val="115000"/>
              </a:lnSpc>
              <a:spcAft>
                <a:spcPts val="800"/>
              </a:spcAft>
            </a:pPr>
            <a:r>
              <a:rPr lang="en-US" sz="1800" b="1" kern="100" dirty="0">
                <a:latin typeface="Aptos" panose="020B0004020202020204" pitchFamily="34" charset="0"/>
                <a:ea typeface="Yu Mincho" panose="02020400000000000000" pitchFamily="18" charset="-128"/>
                <a:cs typeface="Cordia New" panose="020B0304020202020204" pitchFamily="34" charset="-34"/>
              </a:rPr>
              <a:t>Please be mindful of Inclusive Meetings:</a:t>
            </a:r>
            <a:endParaRPr lang="en-US" sz="1800" kern="100" dirty="0">
              <a:latin typeface="Aptos" panose="020B0004020202020204" pitchFamily="34" charset="0"/>
              <a:ea typeface="Yu Mincho" panose="02020400000000000000" pitchFamily="18" charset="-128"/>
              <a:cs typeface="Cordia New" panose="020B0304020202020204" pitchFamily="34" charset="-34"/>
            </a:endParaRPr>
          </a:p>
          <a:p>
            <a:pPr marL="342900" indent="-342900" algn="l">
              <a:lnSpc>
                <a:spcPct val="115000"/>
              </a:lnSpc>
              <a:buFont typeface="+mj-lt"/>
              <a:buAutoNum type="arabicPeriod"/>
            </a:pPr>
            <a:r>
              <a:rPr lang="en-US" sz="1800" b="1" kern="100" dirty="0">
                <a:latin typeface="Aptos" panose="020B0004020202020204" pitchFamily="34" charset="0"/>
                <a:ea typeface="Yu Mincho" panose="02020400000000000000" pitchFamily="18" charset="-128"/>
                <a:cs typeface="Cordia New" panose="020B0304020202020204" pitchFamily="34" charset="-34"/>
              </a:rPr>
              <a:t>MUTE YOURSELF</a:t>
            </a:r>
            <a:r>
              <a:rPr lang="en-US" sz="1800" kern="100" dirty="0">
                <a:latin typeface="Aptos" panose="020B0004020202020204" pitchFamily="34" charset="0"/>
                <a:ea typeface="Yu Mincho" panose="02020400000000000000" pitchFamily="18" charset="-128"/>
                <a:cs typeface="Cordia New" panose="020B0304020202020204" pitchFamily="34" charset="-34"/>
              </a:rPr>
              <a:t>.  Unmute only when you speak to help reduce noise for those using screen readers. </a:t>
            </a:r>
          </a:p>
          <a:p>
            <a:pPr marL="342900" indent="-342900" algn="l">
              <a:lnSpc>
                <a:spcPct val="115000"/>
              </a:lnSpc>
              <a:buFont typeface="+mj-lt"/>
              <a:buAutoNum type="arabicPeriod"/>
            </a:pPr>
            <a:r>
              <a:rPr lang="en-US" sz="1800" b="1" kern="100" dirty="0">
                <a:latin typeface="Aptos" panose="020B0004020202020204" pitchFamily="34" charset="0"/>
                <a:ea typeface="Yu Mincho" panose="02020400000000000000" pitchFamily="18" charset="-128"/>
                <a:cs typeface="Cordia New" panose="020B0304020202020204" pitchFamily="34" charset="-34"/>
              </a:rPr>
              <a:t>PAUSE</a:t>
            </a:r>
            <a:r>
              <a:rPr lang="en-US" sz="1800" kern="100" dirty="0">
                <a:latin typeface="Aptos" panose="020B0004020202020204" pitchFamily="34" charset="0"/>
                <a:ea typeface="Yu Mincho" panose="02020400000000000000" pitchFamily="18" charset="-128"/>
                <a:cs typeface="Cordia New" panose="020B0304020202020204" pitchFamily="34" charset="-34"/>
              </a:rPr>
              <a:t> in between speakers to ensure that the interpreters have caught up before the next person begins speaking. </a:t>
            </a:r>
          </a:p>
          <a:p>
            <a:pPr marL="342900" indent="-342900" algn="l">
              <a:lnSpc>
                <a:spcPct val="115000"/>
              </a:lnSpc>
              <a:buFont typeface="+mj-lt"/>
              <a:buAutoNum type="arabicPeriod"/>
            </a:pPr>
            <a:r>
              <a:rPr lang="en-US" sz="1800" b="1" kern="100" dirty="0">
                <a:latin typeface="Aptos" panose="020B0004020202020204" pitchFamily="34" charset="0"/>
                <a:ea typeface="Yu Mincho" panose="02020400000000000000" pitchFamily="18" charset="-128"/>
                <a:cs typeface="Cordia New" panose="020B0304020202020204" pitchFamily="34" charset="-34"/>
              </a:rPr>
              <a:t>WATCH</a:t>
            </a:r>
            <a:r>
              <a:rPr lang="en-US" sz="1800" kern="100" dirty="0">
                <a:latin typeface="Aptos" panose="020B0004020202020204" pitchFamily="34" charset="0"/>
                <a:ea typeface="Yu Mincho" panose="02020400000000000000" pitchFamily="18" charset="-128"/>
                <a:cs typeface="Cordia New" panose="020B0304020202020204" pitchFamily="34" charset="-34"/>
              </a:rPr>
              <a:t> the interpreters to be mindful of your pace.</a:t>
            </a:r>
          </a:p>
          <a:p>
            <a:pPr marL="342900" indent="-342900" algn="l">
              <a:lnSpc>
                <a:spcPct val="115000"/>
              </a:lnSpc>
              <a:buFont typeface="+mj-lt"/>
              <a:buAutoNum type="arabicPeriod"/>
            </a:pPr>
            <a:r>
              <a:rPr lang="en-US" sz="1800" b="1" kern="100" dirty="0">
                <a:latin typeface="Aptos" panose="020B0004020202020204" pitchFamily="34" charset="0"/>
                <a:ea typeface="Yu Mincho" panose="02020400000000000000" pitchFamily="18" charset="-128"/>
                <a:cs typeface="Cordia New" panose="020B0304020202020204" pitchFamily="34" charset="-34"/>
              </a:rPr>
              <a:t>RAISE</a:t>
            </a:r>
            <a:r>
              <a:rPr lang="en-US" sz="1800" kern="100" dirty="0">
                <a:latin typeface="Aptos" panose="020B0004020202020204" pitchFamily="34" charset="0"/>
                <a:ea typeface="Yu Mincho" panose="02020400000000000000" pitchFamily="18" charset="-128"/>
                <a:cs typeface="Cordia New" panose="020B0304020202020204" pitchFamily="34" charset="-34"/>
              </a:rPr>
              <a:t> </a:t>
            </a:r>
            <a:r>
              <a:rPr lang="en-US" sz="1800" b="1" kern="100" dirty="0">
                <a:latin typeface="Aptos" panose="020B0004020202020204" pitchFamily="34" charset="0"/>
                <a:ea typeface="Yu Mincho" panose="02020400000000000000" pitchFamily="18" charset="-128"/>
                <a:cs typeface="Cordia New" panose="020B0304020202020204" pitchFamily="34" charset="-34"/>
              </a:rPr>
              <a:t>YOUR HAND</a:t>
            </a:r>
            <a:r>
              <a:rPr lang="en-US" sz="1800" kern="100" dirty="0">
                <a:latin typeface="Aptos" panose="020B0004020202020204" pitchFamily="34" charset="0"/>
                <a:ea typeface="Yu Mincho" panose="02020400000000000000" pitchFamily="18" charset="-128"/>
                <a:cs typeface="Cordia New" panose="020B0304020202020204" pitchFamily="34" charset="-34"/>
              </a:rPr>
              <a:t> or </a:t>
            </a:r>
            <a:r>
              <a:rPr lang="en-US" sz="1800" b="1" kern="100" dirty="0">
                <a:latin typeface="Aptos" panose="020B0004020202020204" pitchFamily="34" charset="0"/>
                <a:ea typeface="Yu Mincho" panose="02020400000000000000" pitchFamily="18" charset="-128"/>
                <a:cs typeface="Cordia New" panose="020B0304020202020204" pitchFamily="34" charset="-34"/>
              </a:rPr>
              <a:t>TYPE “H” IN THE CHAT </a:t>
            </a:r>
            <a:r>
              <a:rPr lang="en-US" sz="1800" kern="100" dirty="0">
                <a:latin typeface="Aptos" panose="020B0004020202020204" pitchFamily="34" charset="0"/>
                <a:ea typeface="Yu Mincho" panose="02020400000000000000" pitchFamily="18" charset="-128"/>
                <a:cs typeface="Cordia New" panose="020B0304020202020204" pitchFamily="34" charset="-34"/>
              </a:rPr>
              <a:t>if you want to say something and wait to be called on.  Wait for the host to announce your name each time you speak.</a:t>
            </a:r>
          </a:p>
          <a:p>
            <a:pPr marL="342900" indent="-342900" algn="l">
              <a:lnSpc>
                <a:spcPct val="115000"/>
              </a:lnSpc>
              <a:buFont typeface="+mj-lt"/>
              <a:buAutoNum type="arabicPeriod"/>
            </a:pPr>
            <a:r>
              <a:rPr lang="en-US" sz="1800" b="1" kern="100" dirty="0">
                <a:latin typeface="Aptos" panose="020B0004020202020204" pitchFamily="34" charset="0"/>
                <a:ea typeface="Yu Mincho" panose="02020400000000000000" pitchFamily="18" charset="-128"/>
                <a:cs typeface="Cordia New" panose="020B0304020202020204" pitchFamily="34" charset="-34"/>
              </a:rPr>
              <a:t>IDENTIFY</a:t>
            </a:r>
            <a:r>
              <a:rPr lang="en-US" sz="1800" kern="100" dirty="0">
                <a:latin typeface="Aptos" panose="020B0004020202020204" pitchFamily="34" charset="0"/>
                <a:ea typeface="Yu Mincho" panose="02020400000000000000" pitchFamily="18" charset="-128"/>
                <a:cs typeface="Cordia New" panose="020B0304020202020204" pitchFamily="34" charset="-34"/>
              </a:rPr>
              <a:t> </a:t>
            </a:r>
            <a:r>
              <a:rPr lang="en-US" sz="1800" b="1" kern="100" dirty="0">
                <a:latin typeface="Aptos" panose="020B0004020202020204" pitchFamily="34" charset="0"/>
                <a:ea typeface="Yu Mincho" panose="02020400000000000000" pitchFamily="18" charset="-128"/>
                <a:cs typeface="Cordia New" panose="020B0304020202020204" pitchFamily="34" charset="-34"/>
              </a:rPr>
              <a:t>YOURSELF</a:t>
            </a:r>
            <a:r>
              <a:rPr lang="en-US" sz="1800" kern="100" dirty="0">
                <a:latin typeface="Aptos" panose="020B0004020202020204" pitchFamily="34" charset="0"/>
                <a:ea typeface="Yu Mincho" panose="02020400000000000000" pitchFamily="18" charset="-128"/>
                <a:cs typeface="Cordia New" panose="020B0304020202020204" pitchFamily="34" charset="-34"/>
              </a:rPr>
              <a:t> before speaking.</a:t>
            </a:r>
          </a:p>
          <a:p>
            <a:pPr marL="342900" indent="-342900" algn="l">
              <a:lnSpc>
                <a:spcPct val="115000"/>
              </a:lnSpc>
              <a:buFont typeface="+mj-lt"/>
              <a:buAutoNum type="arabicPeriod"/>
            </a:pPr>
            <a:r>
              <a:rPr lang="en-US" sz="1800" b="1" kern="100" dirty="0">
                <a:latin typeface="Aptos" panose="020B0004020202020204" pitchFamily="34" charset="0"/>
                <a:ea typeface="Yu Mincho" panose="02020400000000000000" pitchFamily="18" charset="-128"/>
                <a:cs typeface="Cordia New" panose="020B0304020202020204" pitchFamily="34" charset="-34"/>
              </a:rPr>
              <a:t>AVOID ACRONYMS</a:t>
            </a:r>
            <a:r>
              <a:rPr lang="en-US" sz="1800" kern="100" dirty="0">
                <a:latin typeface="Aptos" panose="020B0004020202020204" pitchFamily="34" charset="0"/>
                <a:ea typeface="Yu Mincho" panose="02020400000000000000" pitchFamily="18" charset="-128"/>
                <a:cs typeface="Cordia New" panose="020B0304020202020204" pitchFamily="34" charset="-34"/>
              </a:rPr>
              <a:t>.  Not all participants know what your acronyms stand for.</a:t>
            </a:r>
          </a:p>
          <a:p>
            <a:pPr marL="342900" indent="-342900" algn="l">
              <a:lnSpc>
                <a:spcPct val="115000"/>
              </a:lnSpc>
              <a:spcAft>
                <a:spcPts val="800"/>
              </a:spcAft>
              <a:buFont typeface="+mj-lt"/>
              <a:buAutoNum type="arabicPeriod"/>
            </a:pPr>
            <a:r>
              <a:rPr lang="en-US" sz="1800" b="1" kern="100" dirty="0">
                <a:latin typeface="Aptos" panose="020B0004020202020204" pitchFamily="34" charset="0"/>
                <a:ea typeface="Yu Mincho" panose="02020400000000000000" pitchFamily="18" charset="-128"/>
                <a:cs typeface="Cordia New" panose="020B0304020202020204" pitchFamily="34" charset="-34"/>
              </a:rPr>
              <a:t>BE SPECIFIC.  </a:t>
            </a:r>
            <a:r>
              <a:rPr lang="en-US" sz="1800" kern="100" dirty="0">
                <a:latin typeface="Aptos" panose="020B0004020202020204" pitchFamily="34" charset="0"/>
                <a:ea typeface="Yu Mincho" panose="02020400000000000000" pitchFamily="18" charset="-128"/>
                <a:cs typeface="Cordia New" panose="020B0304020202020204" pitchFamily="34" charset="-34"/>
              </a:rPr>
              <a:t>Avoid using sight-dependent indications like "over here" or "no, not there".</a:t>
            </a:r>
          </a:p>
          <a:p>
            <a:endParaRPr lang="en-US" dirty="0"/>
          </a:p>
        </p:txBody>
      </p:sp>
    </p:spTree>
    <p:extLst>
      <p:ext uri="{BB962C8B-B14F-4D97-AF65-F5344CB8AC3E}">
        <p14:creationId xmlns:p14="http://schemas.microsoft.com/office/powerpoint/2010/main" val="4065545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a:xfrm>
            <a:off x="2578608" y="633840"/>
            <a:ext cx="5240713" cy="2795160"/>
          </a:xfrm>
        </p:spPr>
        <p:txBody>
          <a:bodyPr vert="horz" lIns="91440" tIns="45720" rIns="91440" bIns="45720" rtlCol="0">
            <a:normAutofit/>
          </a:bodyPr>
          <a:lstStyle/>
          <a:p>
            <a:r>
              <a:rPr lang="en-US" sz="4400" b="1" kern="1200">
                <a:solidFill>
                  <a:schemeClr val="tx1"/>
                </a:solidFill>
                <a:latin typeface="Aptos" panose="020B0004020202020204" pitchFamily="34" charset="0"/>
              </a:rPr>
              <a:t>Meetin</a:t>
            </a:r>
            <a:r>
              <a:rPr lang="en-US" sz="4400" b="1">
                <a:solidFill>
                  <a:schemeClr val="tx1"/>
                </a:solidFill>
                <a:latin typeface="Aptos" panose="020B0004020202020204" pitchFamily="34" charset="0"/>
              </a:rPr>
              <a:t>g Adjourn. </a:t>
            </a:r>
            <a:endParaRPr lang="en-US" sz="4400" b="1" kern="1200">
              <a:solidFill>
                <a:schemeClr val="tx1"/>
              </a:solidFill>
              <a:latin typeface="Aptos" panose="020B0004020202020204" pitchFamily="34" charset="0"/>
            </a:endParaRPr>
          </a:p>
        </p:txBody>
      </p:sp>
    </p:spTree>
    <p:extLst>
      <p:ext uri="{BB962C8B-B14F-4D97-AF65-F5344CB8AC3E}">
        <p14:creationId xmlns:p14="http://schemas.microsoft.com/office/powerpoint/2010/main" val="1328321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a:xfrm>
            <a:off x="1043631" y="809898"/>
            <a:ext cx="9942716" cy="1554480"/>
          </a:xfrm>
        </p:spPr>
        <p:txBody>
          <a:bodyPr anchor="ctr">
            <a:normAutofit/>
          </a:bodyPr>
          <a:lstStyle/>
          <a:p>
            <a:r>
              <a:rPr lang="en-US" sz="4800" b="1">
                <a:solidFill>
                  <a:schemeClr val="tx1"/>
                </a:solidFill>
                <a:latin typeface="Aptos" panose="020B0004020202020204" pitchFamily="34" charset="0"/>
              </a:rPr>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a:xfrm>
            <a:off x="1045028" y="2357702"/>
            <a:ext cx="8925319" cy="3965908"/>
          </a:xfrm>
        </p:spPr>
        <p:txBody>
          <a:bodyPr vert="horz" lIns="91440" tIns="45720" rIns="91440" bIns="45720" rtlCol="0" anchor="ctr">
            <a:normAutofit fontScale="85000" lnSpcReduction="20000"/>
          </a:bodyPr>
          <a:lstStyle/>
          <a:p>
            <a:pPr marL="514350" indent="-514350">
              <a:buFont typeface="+mj-lt"/>
              <a:buAutoNum type="arabicPeriod"/>
            </a:pPr>
            <a:r>
              <a:rPr lang="en-US" sz="2000" b="1" dirty="0">
                <a:latin typeface="Aptos" panose="020B0004020202020204" pitchFamily="34" charset="0"/>
              </a:rPr>
              <a:t>Welcome and Roll Call </a:t>
            </a:r>
          </a:p>
          <a:p>
            <a:pPr marL="514350" indent="-514350">
              <a:buFont typeface="+mj-lt"/>
              <a:buAutoNum type="arabicPeriod"/>
            </a:pPr>
            <a:r>
              <a:rPr lang="en-US" sz="2000" b="1" dirty="0">
                <a:latin typeface="Aptos" panose="020B0004020202020204" pitchFamily="34" charset="0"/>
              </a:rPr>
              <a:t>Challenges and Implementation for External Feedback Session  </a:t>
            </a:r>
          </a:p>
          <a:p>
            <a:pPr marL="514350" indent="-514350">
              <a:buFont typeface="+mj-lt"/>
              <a:buAutoNum type="arabicPeriod"/>
            </a:pPr>
            <a:r>
              <a:rPr lang="en-US" sz="2000" b="1" dirty="0">
                <a:latin typeface="Aptos" panose="020B0004020202020204" pitchFamily="34" charset="0"/>
              </a:rPr>
              <a:t>Scaling and Approach to Increase Participant Engagement for External Feedback Session </a:t>
            </a:r>
          </a:p>
          <a:p>
            <a:pPr marL="514350" indent="-514350">
              <a:buFont typeface="+mj-lt"/>
              <a:buAutoNum type="arabicPeriod"/>
            </a:pPr>
            <a:r>
              <a:rPr lang="en-US" sz="2000" b="1" dirty="0">
                <a:latin typeface="Aptos"/>
              </a:rPr>
              <a:t>Update on Feedback Form Implementation Progress and Pre-Session Survey created by Ashley and Yukiko </a:t>
            </a:r>
          </a:p>
          <a:p>
            <a:pPr marL="514350" indent="-514350">
              <a:buFont typeface="+mj-lt"/>
              <a:buAutoNum type="arabicPeriod"/>
            </a:pPr>
            <a:r>
              <a:rPr lang="en-US" sz="2000" b="1" dirty="0">
                <a:latin typeface="Aptos"/>
              </a:rPr>
              <a:t>Preview Organization Spreadsheet by Ashley and Yukiko </a:t>
            </a:r>
          </a:p>
          <a:p>
            <a:pPr marL="514350" indent="-514350">
              <a:buFont typeface="+mj-lt"/>
              <a:buAutoNum type="arabicPeriod"/>
            </a:pPr>
            <a:r>
              <a:rPr lang="en-US" sz="2000" b="1" dirty="0">
                <a:latin typeface="Aptos"/>
              </a:rPr>
              <a:t>FY 2026 Goals </a:t>
            </a:r>
          </a:p>
          <a:p>
            <a:pPr marL="514350" indent="-514350">
              <a:buFont typeface="+mj-lt"/>
              <a:buAutoNum type="arabicPeriod"/>
            </a:pPr>
            <a:r>
              <a:rPr lang="en-US" sz="2000" b="1" dirty="0">
                <a:latin typeface="Aptos" panose="020B0004020202020204" pitchFamily="34" charset="0"/>
              </a:rPr>
              <a:t>Fall Objectives and Next Steps  </a:t>
            </a:r>
          </a:p>
          <a:p>
            <a:pPr marL="514350" indent="-514350">
              <a:buFont typeface="+mj-lt"/>
              <a:buAutoNum type="arabicPeriod"/>
            </a:pPr>
            <a:r>
              <a:rPr lang="en-US" sz="2000" b="1" dirty="0">
                <a:latin typeface="Aptos" panose="020B0004020202020204" pitchFamily="34" charset="0"/>
              </a:rPr>
              <a:t>Working Group Remarks</a:t>
            </a:r>
          </a:p>
          <a:p>
            <a:pPr marL="514350" indent="-514350">
              <a:buFont typeface="+mj-lt"/>
              <a:buAutoNum type="arabicPeriod"/>
            </a:pPr>
            <a:r>
              <a:rPr lang="en-US" sz="2000" b="1" dirty="0">
                <a:latin typeface="Aptos" panose="020B0004020202020204" pitchFamily="34" charset="0"/>
              </a:rPr>
              <a:t>Public Remarks</a:t>
            </a:r>
          </a:p>
          <a:p>
            <a:pPr marL="514350" indent="-514350">
              <a:buFont typeface="+mj-lt"/>
              <a:buAutoNum type="arabicPeriod"/>
            </a:pPr>
            <a:r>
              <a:rPr lang="en-US" sz="2000" b="1" dirty="0">
                <a:latin typeface="Aptos" panose="020B0004020202020204" pitchFamily="34" charset="0"/>
              </a:rPr>
              <a:t>Meeting Adjourn</a:t>
            </a:r>
          </a:p>
        </p:txBody>
      </p:sp>
    </p:spTree>
    <p:extLst>
      <p:ext uri="{BB962C8B-B14F-4D97-AF65-F5344CB8AC3E}">
        <p14:creationId xmlns:p14="http://schemas.microsoft.com/office/powerpoint/2010/main" val="1369560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a:xfrm>
            <a:off x="1727544" y="811980"/>
            <a:ext cx="6319497" cy="2795160"/>
          </a:xfrm>
        </p:spPr>
        <p:txBody>
          <a:bodyPr>
            <a:normAutofit/>
          </a:bodyPr>
          <a:lstStyle/>
          <a:p>
            <a:pPr algn="l"/>
            <a:r>
              <a:rPr lang="en-US" sz="4400" b="1">
                <a:solidFill>
                  <a:schemeClr val="tx1"/>
                </a:solidFill>
                <a:latin typeface="Aptos" panose="020B0004020202020204" pitchFamily="34" charset="0"/>
              </a:rPr>
              <a:t>Welcome &amp; Roll Call</a:t>
            </a:r>
          </a:p>
        </p:txBody>
      </p:sp>
    </p:spTree>
    <p:extLst>
      <p:ext uri="{BB962C8B-B14F-4D97-AF65-F5344CB8AC3E}">
        <p14:creationId xmlns:p14="http://schemas.microsoft.com/office/powerpoint/2010/main" val="1519259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a:xfrm>
            <a:off x="1137036" y="548640"/>
            <a:ext cx="9916632" cy="1188720"/>
          </a:xfrm>
        </p:spPr>
        <p:txBody>
          <a:bodyPr>
            <a:normAutofit/>
          </a:bodyPr>
          <a:lstStyle/>
          <a:p>
            <a:r>
              <a:rPr lang="en-US" b="1">
                <a:solidFill>
                  <a:schemeClr val="tx1">
                    <a:lumMod val="85000"/>
                    <a:lumOff val="15000"/>
                  </a:schemeClr>
                </a:solidFill>
                <a:latin typeface="Aptos" panose="020B0004020202020204" pitchFamily="34" charset="0"/>
              </a:rPr>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59317" y="1627094"/>
            <a:ext cx="8824180" cy="4881282"/>
          </a:xfrm>
        </p:spPr>
        <p:txBody>
          <a:bodyPr anchor="ctr">
            <a:noAutofit/>
          </a:bodyPr>
          <a:lstStyle/>
          <a:p>
            <a:pPr marL="609600" indent="-457200"/>
            <a:r>
              <a:rPr lang="en-US" sz="2000" b="1" dirty="0">
                <a:solidFill>
                  <a:schemeClr val="tx1">
                    <a:lumMod val="85000"/>
                    <a:lumOff val="15000"/>
                  </a:schemeClr>
                </a:solidFill>
                <a:latin typeface="Aptos" panose="020B0004020202020204" pitchFamily="34" charset="0"/>
              </a:rPr>
              <a:t>Jason Snyder</a:t>
            </a:r>
            <a:r>
              <a:rPr lang="en-US" sz="2000" dirty="0">
                <a:solidFill>
                  <a:schemeClr val="tx1">
                    <a:lumMod val="85000"/>
                    <a:lumOff val="15000"/>
                  </a:schemeClr>
                </a:solidFill>
                <a:latin typeface="Aptos" panose="020B0004020202020204" pitchFamily="34" charset="0"/>
              </a:rPr>
              <a:t>, </a:t>
            </a:r>
            <a:r>
              <a:rPr lang="en-US" sz="2000"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sz="2000" b="1" dirty="0">
                <a:solidFill>
                  <a:schemeClr val="tx1">
                    <a:lumMod val="85000"/>
                    <a:lumOff val="15000"/>
                  </a:schemeClr>
                </a:solidFill>
                <a:latin typeface="Aptos" panose="020B0004020202020204" pitchFamily="34" charset="0"/>
              </a:rPr>
              <a:t>Ashley Bloom</a:t>
            </a:r>
            <a:r>
              <a:rPr lang="en-US" sz="2000" dirty="0">
                <a:solidFill>
                  <a:schemeClr val="tx1">
                    <a:lumMod val="85000"/>
                    <a:lumOff val="15000"/>
                  </a:schemeClr>
                </a:solidFill>
                <a:latin typeface="Aptos" panose="020B0004020202020204" pitchFamily="34" charset="0"/>
              </a:rPr>
              <a:t>, CIAO, Executive Office of Technology Services and Security</a:t>
            </a:r>
          </a:p>
          <a:p>
            <a:pPr marL="609600" indent="-457200"/>
            <a:r>
              <a:rPr lang="en-US" sz="2000" b="1" dirty="0">
                <a:solidFill>
                  <a:schemeClr val="tx1">
                    <a:lumMod val="85000"/>
                    <a:lumOff val="15000"/>
                  </a:schemeClr>
                </a:solidFill>
                <a:latin typeface="Aptos" panose="020B0004020202020204" pitchFamily="34" charset="0"/>
              </a:rPr>
              <a:t>Brian Chase</a:t>
            </a:r>
            <a:r>
              <a:rPr lang="en-US" sz="2000" dirty="0">
                <a:solidFill>
                  <a:schemeClr val="tx1">
                    <a:lumMod val="85000"/>
                    <a:lumOff val="15000"/>
                  </a:schemeClr>
                </a:solidFill>
                <a:latin typeface="Aptos" panose="020B0004020202020204" pitchFamily="34" charset="0"/>
              </a:rPr>
              <a:t>, SIAO</a:t>
            </a:r>
            <a:r>
              <a:rPr lang="en-US" sz="2000"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 </a:t>
            </a:r>
            <a:r>
              <a:rPr lang="en-US" dirty="0"/>
              <a:t>Executive Office of Health and Human Services</a:t>
            </a:r>
            <a:endParaRPr lang="en-US" sz="2000"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endParaRPr>
          </a:p>
          <a:p>
            <a:pPr marL="609600" indent="-457200"/>
            <a:r>
              <a:rPr lang="en-US" sz="2000" b="1"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Paolo Franzese</a:t>
            </a:r>
            <a:r>
              <a:rPr lang="en-US" sz="2000"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 COO, </a:t>
            </a:r>
            <a:r>
              <a:rPr lang="en-US" dirty="0"/>
              <a:t>Executive Office of Labor and Workforce Development</a:t>
            </a:r>
          </a:p>
          <a:p>
            <a:pPr marL="609600" indent="-457200"/>
            <a:r>
              <a:rPr lang="en-US" sz="2000" b="1"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Bing Chen</a:t>
            </a:r>
            <a:r>
              <a:rPr lang="en-US" sz="2000"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 SCIO, </a:t>
            </a:r>
            <a:r>
              <a:rPr lang="en-US" sz="2000" dirty="0">
                <a:solidFill>
                  <a:schemeClr val="tx1">
                    <a:lumMod val="85000"/>
                    <a:lumOff val="15000"/>
                  </a:schemeClr>
                </a:solidFill>
                <a:latin typeface="Aptos" panose="020B0004020202020204" pitchFamily="34" charset="0"/>
              </a:rPr>
              <a:t>Executive Office of Veterans Services</a:t>
            </a:r>
          </a:p>
          <a:p>
            <a:pPr marL="609600" indent="-457200"/>
            <a:r>
              <a:rPr lang="en-US" sz="2000" b="1" dirty="0">
                <a:solidFill>
                  <a:schemeClr val="tx1">
                    <a:lumMod val="85000"/>
                    <a:lumOff val="15000"/>
                  </a:schemeClr>
                </a:solidFill>
                <a:latin typeface="Aptos" panose="020B0004020202020204" pitchFamily="34" charset="0"/>
              </a:rPr>
              <a:t>Yarlennys Villaman</a:t>
            </a:r>
            <a:r>
              <a:rPr lang="en-US" sz="2000"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 Senior  Director of Community Affairs, Governor’s Office</a:t>
            </a:r>
          </a:p>
          <a:p>
            <a:pPr marL="609600" indent="-457200"/>
            <a:r>
              <a:rPr lang="en-US" sz="2000" b="1" dirty="0">
                <a:solidFill>
                  <a:schemeClr val="tx1">
                    <a:lumMod val="85000"/>
                    <a:lumOff val="15000"/>
                  </a:schemeClr>
                </a:solidFill>
                <a:latin typeface="Aptos" panose="020B0004020202020204" pitchFamily="34" charset="0"/>
              </a:rPr>
              <a:t>David Kingsbury</a:t>
            </a:r>
            <a:r>
              <a:rPr lang="en-US" sz="2000"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 Public Member</a:t>
            </a:r>
          </a:p>
          <a:p>
            <a:pPr marL="609600" indent="-457200"/>
            <a:r>
              <a:rPr lang="en-US" sz="2000" b="1"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Minh Ha</a:t>
            </a:r>
            <a:r>
              <a:rPr lang="en-US" sz="2000" dirty="0">
                <a:solidFill>
                  <a:schemeClr val="tx1">
                    <a:lumMod val="85000"/>
                    <a:lumOff val="15000"/>
                  </a:schemeClr>
                </a:solidFill>
                <a:latin typeface="Aptos" panose="020B0004020202020204" pitchFamily="34" charset="0"/>
                <a:ea typeface="Noto Sans Light" panose="020B0402040504020204" pitchFamily="34" charset="0"/>
                <a:cs typeface="Noto Sans Light" panose="020B0402040504020204" pitchFamily="34" charset="0"/>
              </a:rPr>
              <a:t>, Public Member</a:t>
            </a:r>
          </a:p>
        </p:txBody>
      </p:sp>
    </p:spTree>
    <p:extLst>
      <p:ext uri="{BB962C8B-B14F-4D97-AF65-F5344CB8AC3E}">
        <p14:creationId xmlns:p14="http://schemas.microsoft.com/office/powerpoint/2010/main" val="3646040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84609-676C-216B-BB7B-EA9BE8E8E3F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384041F-285E-824D-A9AF-41A90A481F04}"/>
              </a:ext>
            </a:extLst>
          </p:cNvPr>
          <p:cNvSpPr>
            <a:spLocks noGrp="1"/>
          </p:cNvSpPr>
          <p:nvPr>
            <p:ph type="ctrTitle"/>
          </p:nvPr>
        </p:nvSpPr>
        <p:spPr>
          <a:xfrm>
            <a:off x="1298448" y="3823753"/>
            <a:ext cx="6969674" cy="2795160"/>
          </a:xfrm>
        </p:spPr>
        <p:txBody>
          <a:bodyPr>
            <a:normAutofit fontScale="90000"/>
          </a:bodyPr>
          <a:lstStyle/>
          <a:p>
            <a:pPr marL="514350" indent="-514350" algn="l"/>
            <a:br>
              <a:rPr lang="en-US" sz="4400" b="1">
                <a:solidFill>
                  <a:schemeClr val="tx1"/>
                </a:solidFill>
              </a:rPr>
            </a:br>
            <a:r>
              <a:rPr lang="en-US" sz="4400" b="1">
                <a:solidFill>
                  <a:schemeClr val="tx1"/>
                </a:solidFill>
              </a:rPr>
              <a:t>Challenges and Implementation for External Feedback Session </a:t>
            </a:r>
            <a:br>
              <a:rPr lang="en-US" sz="4400" b="1"/>
            </a:br>
            <a:br>
              <a:rPr lang="en-US" sz="4400" b="1"/>
            </a:br>
            <a:br>
              <a:rPr lang="en-US" sz="4400" b="1"/>
            </a:br>
            <a:endParaRPr lang="en-US" sz="4400" b="1"/>
          </a:p>
        </p:txBody>
      </p:sp>
    </p:spTree>
    <p:extLst>
      <p:ext uri="{BB962C8B-B14F-4D97-AF65-F5344CB8AC3E}">
        <p14:creationId xmlns:p14="http://schemas.microsoft.com/office/powerpoint/2010/main" val="611151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8387F1B-6A64-559E-1219-D299A1B1AF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CD3A6E-1B8E-CCF0-64A2-7DBCCC9348FD}"/>
              </a:ext>
            </a:extLst>
          </p:cNvPr>
          <p:cNvSpPr>
            <a:spLocks noGrp="1"/>
          </p:cNvSpPr>
          <p:nvPr>
            <p:ph type="title"/>
          </p:nvPr>
        </p:nvSpPr>
        <p:spPr>
          <a:xfrm>
            <a:off x="122052" y="283464"/>
            <a:ext cx="6278748" cy="1188720"/>
          </a:xfrm>
        </p:spPr>
        <p:txBody>
          <a:bodyPr>
            <a:normAutofit fontScale="90000"/>
          </a:bodyPr>
          <a:lstStyle/>
          <a:p>
            <a:r>
              <a:rPr lang="en-US" b="1">
                <a:solidFill>
                  <a:schemeClr val="tx1"/>
                </a:solidFill>
              </a:rPr>
              <a:t>Challenges and Implementation  for External Feedback Session </a:t>
            </a:r>
            <a:br>
              <a:rPr lang="en-US" b="1"/>
            </a:br>
            <a:endParaRPr lang="en-US" b="1">
              <a:solidFill>
                <a:schemeClr val="tx1">
                  <a:lumMod val="85000"/>
                  <a:lumOff val="15000"/>
                </a:schemeClr>
              </a:solidFill>
              <a:latin typeface="Aptos" panose="020B0004020202020204" pitchFamily="34" charset="0"/>
            </a:endParaRPr>
          </a:p>
        </p:txBody>
      </p:sp>
      <p:sp>
        <p:nvSpPr>
          <p:cNvPr id="3" name="Content Placeholder 2">
            <a:extLst>
              <a:ext uri="{FF2B5EF4-FFF2-40B4-BE49-F238E27FC236}">
                <a16:creationId xmlns:a16="http://schemas.microsoft.com/office/drawing/2014/main" id="{C8D1E344-E86D-7203-820C-A27CB4F0954A}"/>
              </a:ext>
            </a:extLst>
          </p:cNvPr>
          <p:cNvSpPr>
            <a:spLocks noGrp="1"/>
          </p:cNvSpPr>
          <p:nvPr>
            <p:ph idx="1"/>
          </p:nvPr>
        </p:nvSpPr>
        <p:spPr>
          <a:xfrm>
            <a:off x="387603" y="1719097"/>
            <a:ext cx="8824180" cy="4155921"/>
          </a:xfrm>
        </p:spPr>
        <p:txBody>
          <a:bodyPr anchor="ctr">
            <a:noAutofit/>
          </a:bodyPr>
          <a:lstStyle/>
          <a:p>
            <a:pPr marL="0" indent="0">
              <a:buNone/>
            </a:pPr>
            <a:r>
              <a:rPr lang="en-US" sz="2000" b="1" u="sng">
                <a:latin typeface="Aptos" panose="020B0004020202020204" pitchFamily="34" charset="0"/>
              </a:rPr>
              <a:t>Challenges: No shows and delayed joining</a:t>
            </a:r>
          </a:p>
          <a:p>
            <a:r>
              <a:rPr lang="en-US" b="1" u="sng">
                <a:latin typeface="Aptos" panose="020B0004020202020204" pitchFamily="34" charset="0"/>
              </a:rPr>
              <a:t>Recap from last working group meeting: </a:t>
            </a:r>
            <a:r>
              <a:rPr lang="en-US">
                <a:latin typeface="Aptos" panose="020B0004020202020204" pitchFamily="34" charset="0"/>
              </a:rPr>
              <a:t>We invited five participants. Four of them confirmed their participation through pre-event communication, including the reminder. At the event, only one arrived on time. Two arrived late. The other two were no-shows, although they later reached out asking for make-up sessions.</a:t>
            </a:r>
          </a:p>
          <a:p>
            <a:pPr marL="0" indent="0">
              <a:buNone/>
            </a:pPr>
            <a:r>
              <a:rPr lang="en-US" sz="2000" b="1" u="sng">
                <a:latin typeface="Aptos" panose="020B0004020202020204" pitchFamily="34" charset="0"/>
              </a:rPr>
              <a:t>Implementation: </a:t>
            </a:r>
          </a:p>
          <a:p>
            <a:r>
              <a:rPr lang="en-US">
                <a:latin typeface="Aptos" panose="020B0004020202020204" pitchFamily="34" charset="0"/>
              </a:rPr>
              <a:t>Send more frequent reminders as the event nears, such as 1 week before, 3 days before, 1 day before, and 1 hour before.</a:t>
            </a:r>
          </a:p>
          <a:p>
            <a:r>
              <a:rPr lang="en-US">
                <a:latin typeface="Aptos" panose="020B0004020202020204" pitchFamily="34" charset="0"/>
              </a:rPr>
              <a:t>Revoke an invitation if a participant doesn’t respond within 5 days (or specified time) and offer the slot to other signups.</a:t>
            </a:r>
          </a:p>
          <a:p>
            <a:r>
              <a:rPr lang="en-US">
                <a:latin typeface="Aptos" panose="020B0004020202020204" pitchFamily="34" charset="0"/>
              </a:rPr>
              <a:t>Include an extra participant beyond the initial capacity to handle no-shows. (This affects time management and raises costs if all invited participants attend. Preferred to avoid.)</a:t>
            </a:r>
          </a:p>
        </p:txBody>
      </p:sp>
    </p:spTree>
    <p:extLst>
      <p:ext uri="{BB962C8B-B14F-4D97-AF65-F5344CB8AC3E}">
        <p14:creationId xmlns:p14="http://schemas.microsoft.com/office/powerpoint/2010/main" val="106819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B6AF2-8220-B061-846A-1C6B277CE14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4CE20BC-3EB0-7F27-0953-BF762F7B2567}"/>
              </a:ext>
            </a:extLst>
          </p:cNvPr>
          <p:cNvSpPr>
            <a:spLocks noGrp="1"/>
          </p:cNvSpPr>
          <p:nvPr>
            <p:ph type="ctrTitle"/>
          </p:nvPr>
        </p:nvSpPr>
        <p:spPr>
          <a:xfrm>
            <a:off x="612647" y="4131166"/>
            <a:ext cx="8997697" cy="2795160"/>
          </a:xfrm>
        </p:spPr>
        <p:txBody>
          <a:bodyPr>
            <a:normAutofit fontScale="90000"/>
          </a:bodyPr>
          <a:lstStyle/>
          <a:p>
            <a:pPr marL="1316038" indent="-1588" algn="l"/>
            <a:r>
              <a:rPr lang="en-US" sz="4400" b="1">
                <a:solidFill>
                  <a:schemeClr val="tx1"/>
                </a:solidFill>
                <a:latin typeface="Aptos" panose="020B0004020202020204" pitchFamily="34" charset="0"/>
              </a:rPr>
              <a:t>Scaling and Approach to Increase Participant Engagement for External Feedback Session </a:t>
            </a:r>
            <a:br>
              <a:rPr lang="en-US" sz="4400" b="1">
                <a:latin typeface="Aptos" panose="020B0004020202020204" pitchFamily="34" charset="0"/>
              </a:rPr>
            </a:br>
            <a:br>
              <a:rPr lang="en-US" sz="4400" b="1">
                <a:latin typeface="Aptos" panose="020B0004020202020204" pitchFamily="34" charset="0"/>
              </a:rPr>
            </a:br>
            <a:br>
              <a:rPr lang="en-US" sz="4400" b="1"/>
            </a:br>
            <a:br>
              <a:rPr lang="en-US" sz="4400" b="1"/>
            </a:br>
            <a:endParaRPr lang="en-US" sz="4400" b="1"/>
          </a:p>
        </p:txBody>
      </p:sp>
    </p:spTree>
    <p:extLst>
      <p:ext uri="{BB962C8B-B14F-4D97-AF65-F5344CB8AC3E}">
        <p14:creationId xmlns:p14="http://schemas.microsoft.com/office/powerpoint/2010/main" val="91694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E076E-45A6-FB8F-3320-442FFF19147F}"/>
              </a:ext>
            </a:extLst>
          </p:cNvPr>
          <p:cNvSpPr>
            <a:spLocks noGrp="1"/>
          </p:cNvSpPr>
          <p:nvPr>
            <p:ph type="title"/>
          </p:nvPr>
        </p:nvSpPr>
        <p:spPr>
          <a:xfrm>
            <a:off x="677334" y="609600"/>
            <a:ext cx="8539818" cy="1320800"/>
          </a:xfrm>
        </p:spPr>
        <p:txBody>
          <a:bodyPr>
            <a:normAutofit fontScale="90000"/>
          </a:bodyPr>
          <a:lstStyle/>
          <a:p>
            <a:r>
              <a:rPr lang="en-US" b="1">
                <a:solidFill>
                  <a:schemeClr val="tx1"/>
                </a:solidFill>
                <a:latin typeface="Aptos" panose="020B0004020202020204" pitchFamily="34" charset="0"/>
              </a:rPr>
              <a:t>Scaling and Approach to Increase Participant Engagement for External Feedback Session </a:t>
            </a:r>
          </a:p>
        </p:txBody>
      </p:sp>
      <p:sp>
        <p:nvSpPr>
          <p:cNvPr id="3" name="Content Placeholder 2">
            <a:extLst>
              <a:ext uri="{FF2B5EF4-FFF2-40B4-BE49-F238E27FC236}">
                <a16:creationId xmlns:a16="http://schemas.microsoft.com/office/drawing/2014/main" id="{31B7F635-3077-21C0-AEF4-578DE70E6434}"/>
              </a:ext>
            </a:extLst>
          </p:cNvPr>
          <p:cNvSpPr>
            <a:spLocks noGrp="1"/>
          </p:cNvSpPr>
          <p:nvPr>
            <p:ph idx="1"/>
          </p:nvPr>
        </p:nvSpPr>
        <p:spPr>
          <a:xfrm>
            <a:off x="666316" y="2160589"/>
            <a:ext cx="9010894" cy="3880773"/>
          </a:xfrm>
        </p:spPr>
        <p:txBody>
          <a:bodyPr>
            <a:normAutofit lnSpcReduction="10000"/>
          </a:bodyPr>
          <a:lstStyle/>
          <a:p>
            <a:pPr marL="0" indent="0">
              <a:buNone/>
            </a:pPr>
            <a:r>
              <a:rPr lang="en-US" b="1" u="sng"/>
              <a:t>Action Item 1</a:t>
            </a:r>
          </a:p>
          <a:p>
            <a:r>
              <a:rPr lang="en-US"/>
              <a:t>Provide participants with topics and more context beforehand to help them clarify their expectations for the session. We also want to prevent them from giving AI-generated responses by doing this. I'm not sure what we can do for this type of participant.</a:t>
            </a:r>
          </a:p>
          <a:p>
            <a:r>
              <a:rPr lang="en-US"/>
              <a:t>Rewrite the questions using simple language and provide additional context to clarify them. The list of questions used during the session is attached for reference.</a:t>
            </a:r>
          </a:p>
          <a:p>
            <a:r>
              <a:rPr lang="en-US"/>
              <a:t>Record their engagement levels and interactions during the session in our pool list for future screening to select suitable participants for feedback and testing opportunities.</a:t>
            </a:r>
          </a:p>
          <a:p>
            <a:r>
              <a:rPr lang="en-US"/>
              <a:t>Expand the pool by recruiting more people via disability and accessibility organizations.</a:t>
            </a:r>
          </a:p>
          <a:p>
            <a:endParaRPr lang="en-US"/>
          </a:p>
        </p:txBody>
      </p:sp>
    </p:spTree>
    <p:extLst>
      <p:ext uri="{BB962C8B-B14F-4D97-AF65-F5344CB8AC3E}">
        <p14:creationId xmlns:p14="http://schemas.microsoft.com/office/powerpoint/2010/main" val="365543233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BBADF4AFC01646AFAF8D960EF394B8" ma:contentTypeVersion="14" ma:contentTypeDescription="Create a new document." ma:contentTypeScope="" ma:versionID="4ddb1733bac1ae297e8c064319bc2fa3">
  <xsd:schema xmlns:xsd="http://www.w3.org/2001/XMLSchema" xmlns:xs="http://www.w3.org/2001/XMLSchema" xmlns:p="http://schemas.microsoft.com/office/2006/metadata/properties" xmlns:ns3="537c21cf-a901-4330-a404-4d13aa255467" xmlns:ns4="d9043c29-df20-4c2a-bf5e-f4d02ede6652" targetNamespace="http://schemas.microsoft.com/office/2006/metadata/properties" ma:root="true" ma:fieldsID="7de165203e99f5a3bf49bdc2bdc4c28c" ns3:_="" ns4:_="">
    <xsd:import namespace="537c21cf-a901-4330-a404-4d13aa255467"/>
    <xsd:import namespace="d9043c29-df20-4c2a-bf5e-f4d02ede6652"/>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7c21cf-a901-4330-a404-4d13aa2554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9043c29-df20-4c2a-bf5e-f4d02ede665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537c21cf-a901-4330-a404-4d13aa25546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D7118F4-5485-468C-B310-212F0967BC77}">
  <ds:schemaRefs>
    <ds:schemaRef ds:uri="537c21cf-a901-4330-a404-4d13aa255467"/>
    <ds:schemaRef ds:uri="d9043c29-df20-4c2a-bf5e-f4d02ede665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DB8C304-4744-4CBD-85A0-CE6728CB5F71}">
  <ds:schemaRefs>
    <ds:schemaRef ds:uri="http://schemas.openxmlformats.org/package/2006/metadata/core-properties"/>
    <ds:schemaRef ds:uri="http://schemas.microsoft.com/office/infopath/2007/PartnerControls"/>
    <ds:schemaRef ds:uri="d9043c29-df20-4c2a-bf5e-f4d02ede6652"/>
    <ds:schemaRef ds:uri="http://schemas.microsoft.com/office/2006/metadata/properties"/>
    <ds:schemaRef ds:uri="http://www.w3.org/XML/1998/namespace"/>
    <ds:schemaRef ds:uri="537c21cf-a901-4330-a404-4d13aa255467"/>
    <ds:schemaRef ds:uri="http://purl.org/dc/terms/"/>
    <ds:schemaRef ds:uri="http://schemas.microsoft.com/office/2006/documentManagement/types"/>
    <ds:schemaRef ds:uri="http://purl.org/dc/dcmitype/"/>
    <ds:schemaRef ds:uri="http://purl.org/dc/elements/1.1/"/>
  </ds:schemaRefs>
</ds:datastoreItem>
</file>

<file path=customXml/itemProps3.xml><?xml version="1.0" encoding="utf-8"?>
<ds:datastoreItem xmlns:ds="http://schemas.openxmlformats.org/officeDocument/2006/customXml" ds:itemID="{724E3F6D-E5D6-4FC5-8B0C-1393D9298C98}">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Facet</Template>
  <TotalTime>18</TotalTime>
  <Words>960</Words>
  <Application>Microsoft Office PowerPoint</Application>
  <PresentationFormat>Widescreen</PresentationFormat>
  <Paragraphs>83</Paragraphs>
  <Slides>20</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Noto Sans Light</vt:lpstr>
      <vt:lpstr>Aptos</vt:lpstr>
      <vt:lpstr>Arial</vt:lpstr>
      <vt:lpstr>Trebuchet MS</vt:lpstr>
      <vt:lpstr>Wingdings</vt:lpstr>
      <vt:lpstr>Wingdings 3</vt:lpstr>
      <vt:lpstr>Facet</vt:lpstr>
      <vt:lpstr>Digital Accessibility and Equity Governance Board  Community Outreach  Working Group Meeting</vt:lpstr>
      <vt:lpstr>PowerPoint Presentation</vt:lpstr>
      <vt:lpstr>Meeting Agenda</vt:lpstr>
      <vt:lpstr>Welcome &amp; Roll Call</vt:lpstr>
      <vt:lpstr>Working Group Member Roll Call</vt:lpstr>
      <vt:lpstr> Challenges and Implementation for External Feedback Session    </vt:lpstr>
      <vt:lpstr>Challenges and Implementation  for External Feedback Session  </vt:lpstr>
      <vt:lpstr>Scaling and Approach to Increase Participant Engagement for External Feedback Session     </vt:lpstr>
      <vt:lpstr>Scaling and Approach to Increase Participant Engagement for External Feedback Session </vt:lpstr>
      <vt:lpstr>Scaling and Approach to Increase Participant Engagement for External Feedback Session </vt:lpstr>
      <vt:lpstr>Update on Feedback Form Implementation Progress and  Pre-Session Survey created by Ashley and Yukiko     </vt:lpstr>
      <vt:lpstr>Preview Organization Spreadsheet by Ashely and Yukiko     </vt:lpstr>
      <vt:lpstr>FY2026 Goals     </vt:lpstr>
      <vt:lpstr>FY26 Goals </vt:lpstr>
      <vt:lpstr>Fall Objectives and Next Steps     </vt:lpstr>
      <vt:lpstr>Fall Objectives/ Next Steps  </vt:lpstr>
      <vt:lpstr>Working Group Remarks </vt:lpstr>
      <vt:lpstr>Public Remarks  </vt:lpstr>
      <vt:lpstr>Guidelines for Public Remarks</vt:lpstr>
      <vt:lpstr>Meeting Adjourn. </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cp:revision>
  <cp:lastPrinted>2025-04-30T18:48:17Z</cp:lastPrinted>
  <dcterms:created xsi:type="dcterms:W3CDTF">2024-03-08T14:56:14Z</dcterms:created>
  <dcterms:modified xsi:type="dcterms:W3CDTF">2025-09-29T19:33:07Z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0x010100A7BBADF4AFC01646AFAF8D960EF394B8</vt:lpwstr>
  </property>
</Properties>
</file>