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9"/>
  </p:notesMasterIdLst>
  <p:sldIdLst>
    <p:sldId id="5232" r:id="rId5"/>
    <p:sldId id="1270" r:id="rId6"/>
    <p:sldId id="1307" r:id="rId7"/>
    <p:sldId id="510" r:id="rId8"/>
    <p:sldId id="1310" r:id="rId9"/>
    <p:sldId id="5355" r:id="rId10"/>
    <p:sldId id="1249" r:id="rId11"/>
    <p:sldId id="306" r:id="rId12"/>
    <p:sldId id="5235" r:id="rId13"/>
    <p:sldId id="5387" r:id="rId14"/>
    <p:sldId id="5407" r:id="rId15"/>
    <p:sldId id="5413" r:id="rId16"/>
    <p:sldId id="269" r:id="rId17"/>
    <p:sldId id="5268" r:id="rId18"/>
    <p:sldId id="5267" r:id="rId19"/>
    <p:sldId id="5408" r:id="rId20"/>
    <p:sldId id="5389" r:id="rId21"/>
    <p:sldId id="264" r:id="rId22"/>
    <p:sldId id="5377" r:id="rId23"/>
    <p:sldId id="5256" r:id="rId24"/>
    <p:sldId id="5421" r:id="rId25"/>
    <p:sldId id="5418" r:id="rId26"/>
    <p:sldId id="5417" r:id="rId27"/>
    <p:sldId id="5379" r:id="rId28"/>
    <p:sldId id="5416" r:id="rId29"/>
    <p:sldId id="5381" r:id="rId30"/>
    <p:sldId id="5414" r:id="rId31"/>
    <p:sldId id="5411" r:id="rId32"/>
    <p:sldId id="5357" r:id="rId33"/>
    <p:sldId id="5236" r:id="rId34"/>
    <p:sldId id="5420" r:id="rId35"/>
    <p:sldId id="5158" r:id="rId36"/>
    <p:sldId id="5406" r:id="rId37"/>
    <p:sldId id="1034" r:id="rId38"/>
    <p:sldId id="5400" r:id="rId39"/>
    <p:sldId id="5350" r:id="rId40"/>
    <p:sldId id="5415" r:id="rId41"/>
    <p:sldId id="5378" r:id="rId42"/>
    <p:sldId id="5412" r:id="rId43"/>
    <p:sldId id="5137" r:id="rId44"/>
    <p:sldId id="5161" r:id="rId45"/>
    <p:sldId id="5162" r:id="rId46"/>
    <p:sldId id="5396" r:id="rId47"/>
    <p:sldId id="5358" r:id="rId4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EB8B15-86BD-0882-1E29-54E983FDEE3C}" name="Kershaw, Amy (EEC)" initials="KA(" userId="S::amy.kershaw2@mass.gov::863cd089-ee56-4616-807b-bb84c497e830" providerId="AD"/>
  <p188:author id="{FECF2622-02F9-F4B7-F3C9-E083A2811EB8}" name="Cohen, Joy (EEC)" initials="C(" userId="S::joy.cohen@mass.gov::f2c3f0cb-3182-43af-93a7-c4b7ebe091f6" providerId="AD"/>
  <p188:author id="{4633556E-3B50-797C-F8E3-0902E3AA3E55}" name="Bowne, Jocelyn (EEC)" initials="BJ(" userId="S::jocelyn.bowne@mass.gov::bc55a913-06f7-4dff-bbda-8ce0600126b4" providerId="AD"/>
  <p188:author id="{93D533A3-BD63-0C7A-8387-5726F96B0DEA}" name="Checkoway, Amy (EEC)" initials="C(" userId="S::amy.checkoway@mass.gov::705991ab-b9c1-44f2-bfb6-4d1b22ebe416" providerId="AD"/>
  <p188:author id="{1AB0A7A7-1019-6C98-5CC5-F4BEBF8F2DBB}" name="Kelly, Christian (EEC)" initials="KC(" userId="S::christian.kelly@mass.gov::e8c8b666-4de0-41b6-b008-b6a402dcbea6" providerId="AD"/>
  <p188:author id="{2106CCFC-6F08-3A77-869D-EA7500D77A28}" name="Power, Chris (EEC)" initials="P(" userId="S::chris.power@mass.gov::7355e77b-c52c-4307-b1d1-ece46b2ca1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therine" initials="C" lastIdx="1" clrIdx="0">
    <p:extLst>
      <p:ext uri="{19B8F6BF-5375-455C-9EA6-DF929625EA0E}">
        <p15:presenceInfo xmlns:p15="http://schemas.microsoft.com/office/powerpoint/2012/main" userId="S::catherine.premont@mass.gov::a5dc6443-49f0-4e3a-a866-63b8b2ad8f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EFF6FF"/>
    <a:srgbClr val="0067E5"/>
    <a:srgbClr val="FF0000"/>
    <a:srgbClr val="00B050"/>
    <a:srgbClr val="C0D1DE"/>
    <a:srgbClr val="3294B9"/>
    <a:srgbClr val="FFFFFF"/>
    <a:srgbClr val="0000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F7174-587F-4A87-904A-BB6C213D6874}" v="252" dt="2022-09-06T12:18:08.7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4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shaw, Amy (EEC)" userId="863cd089-ee56-4616-807b-bb84c497e830" providerId="ADAL" clId="{A61E46A8-710F-4502-B360-54731E9AA0F9}"/>
    <pc:docChg chg="undo custSel addSld delSld modSld sldOrd">
      <pc:chgData name="Kershaw, Amy (EEC)" userId="863cd089-ee56-4616-807b-bb84c497e830" providerId="ADAL" clId="{A61E46A8-710F-4502-B360-54731E9AA0F9}" dt="2022-08-31T21:44:08.538" v="5259"/>
      <pc:docMkLst>
        <pc:docMk/>
      </pc:docMkLst>
      <pc:sldChg chg="modSp mod delCm">
        <pc:chgData name="Kershaw, Amy (EEC)" userId="863cd089-ee56-4616-807b-bb84c497e830" providerId="ADAL" clId="{A61E46A8-710F-4502-B360-54731E9AA0F9}" dt="2022-08-31T17:39:00.779" v="4223"/>
        <pc:sldMkLst>
          <pc:docMk/>
          <pc:sldMk cId="2256039928" sldId="306"/>
        </pc:sldMkLst>
        <pc:spChg chg="mod">
          <ac:chgData name="Kershaw, Amy (EEC)" userId="863cd089-ee56-4616-807b-bb84c497e830" providerId="ADAL" clId="{A61E46A8-710F-4502-B360-54731E9AA0F9}" dt="2022-08-31T17:30:18.283" v="4133" actId="207"/>
          <ac:spMkLst>
            <pc:docMk/>
            <pc:sldMk cId="2256039928" sldId="306"/>
            <ac:spMk id="259" creationId="{15506042-3071-4187-AA13-03140EB923AF}"/>
          </ac:spMkLst>
        </pc:spChg>
      </pc:sldChg>
      <pc:sldChg chg="modSp mod">
        <pc:chgData name="Kershaw, Amy (EEC)" userId="863cd089-ee56-4616-807b-bb84c497e830" providerId="ADAL" clId="{A61E46A8-710F-4502-B360-54731E9AA0F9}" dt="2022-08-30T15:33:50.136" v="2231" actId="20577"/>
        <pc:sldMkLst>
          <pc:docMk/>
          <pc:sldMk cId="1673016098" sldId="1034"/>
        </pc:sldMkLst>
        <pc:spChg chg="mod">
          <ac:chgData name="Kershaw, Amy (EEC)" userId="863cd089-ee56-4616-807b-bb84c497e830" providerId="ADAL" clId="{A61E46A8-710F-4502-B360-54731E9AA0F9}" dt="2022-08-30T15:33:50.136" v="2231" actId="20577"/>
          <ac:spMkLst>
            <pc:docMk/>
            <pc:sldMk cId="1673016098" sldId="1034"/>
            <ac:spMk id="3" creationId="{74755715-340D-403D-AE27-9C77D676EADA}"/>
          </ac:spMkLst>
        </pc:spChg>
        <pc:spChg chg="mod">
          <ac:chgData name="Kershaw, Amy (EEC)" userId="863cd089-ee56-4616-807b-bb84c497e830" providerId="ADAL" clId="{A61E46A8-710F-4502-B360-54731E9AA0F9}" dt="2022-08-30T15:33:21.852" v="2219" actId="20577"/>
          <ac:spMkLst>
            <pc:docMk/>
            <pc:sldMk cId="1673016098" sldId="1034"/>
            <ac:spMk id="6" creationId="{686CC173-A327-45BA-A6D3-CFDA26F8C965}"/>
          </ac:spMkLst>
        </pc:spChg>
      </pc:sldChg>
      <pc:sldChg chg="modSp mod">
        <pc:chgData name="Kershaw, Amy (EEC)" userId="863cd089-ee56-4616-807b-bb84c497e830" providerId="ADAL" clId="{A61E46A8-710F-4502-B360-54731E9AA0F9}" dt="2022-08-31T17:38:00.203" v="4222" actId="207"/>
        <pc:sldMkLst>
          <pc:docMk/>
          <pc:sldMk cId="1169010828" sldId="1249"/>
        </pc:sldMkLst>
        <pc:spChg chg="mod">
          <ac:chgData name="Kershaw, Amy (EEC)" userId="863cd089-ee56-4616-807b-bb84c497e830" providerId="ADAL" clId="{A61E46A8-710F-4502-B360-54731E9AA0F9}" dt="2022-08-31T17:38:00.203" v="4222" actId="207"/>
          <ac:spMkLst>
            <pc:docMk/>
            <pc:sldMk cId="1169010828" sldId="1249"/>
            <ac:spMk id="7" creationId="{BC30100A-8B08-4A48-9CB9-2DFAE2AC8B78}"/>
          </ac:spMkLst>
        </pc:spChg>
        <pc:spChg chg="mod">
          <ac:chgData name="Kershaw, Amy (EEC)" userId="863cd089-ee56-4616-807b-bb84c497e830" providerId="ADAL" clId="{A61E46A8-710F-4502-B360-54731E9AA0F9}" dt="2022-08-31T17:36:44.921" v="4202"/>
          <ac:spMkLst>
            <pc:docMk/>
            <pc:sldMk cId="1169010828" sldId="1249"/>
            <ac:spMk id="29" creationId="{78D5CCC1-1F97-4717-8A7F-F919A7FD2C6C}"/>
          </ac:spMkLst>
        </pc:spChg>
      </pc:sldChg>
      <pc:sldChg chg="modSp del mod">
        <pc:chgData name="Kershaw, Amy (EEC)" userId="863cd089-ee56-4616-807b-bb84c497e830" providerId="ADAL" clId="{A61E46A8-710F-4502-B360-54731E9AA0F9}" dt="2022-08-30T10:08:30.328" v="255" actId="47"/>
        <pc:sldMkLst>
          <pc:docMk/>
          <pc:sldMk cId="1575256487" sldId="1250"/>
        </pc:sldMkLst>
        <pc:spChg chg="mod">
          <ac:chgData name="Kershaw, Amy (EEC)" userId="863cd089-ee56-4616-807b-bb84c497e830" providerId="ADAL" clId="{A61E46A8-710F-4502-B360-54731E9AA0F9}" dt="2022-08-30T10:08:27.897" v="254" actId="21"/>
          <ac:spMkLst>
            <pc:docMk/>
            <pc:sldMk cId="1575256487" sldId="1250"/>
            <ac:spMk id="3" creationId="{E4342521-6CF1-4DD7-A40F-374CD309B805}"/>
          </ac:spMkLst>
        </pc:spChg>
      </pc:sldChg>
      <pc:sldChg chg="modSp mod">
        <pc:chgData name="Kershaw, Amy (EEC)" userId="863cd089-ee56-4616-807b-bb84c497e830" providerId="ADAL" clId="{A61E46A8-710F-4502-B360-54731E9AA0F9}" dt="2022-08-31T21:05:43.365" v="5247" actId="20577"/>
        <pc:sldMkLst>
          <pc:docMk/>
          <pc:sldMk cId="1699377863" sldId="1270"/>
        </pc:sldMkLst>
        <pc:graphicFrameChg chg="mod modGraphic">
          <ac:chgData name="Kershaw, Amy (EEC)" userId="863cd089-ee56-4616-807b-bb84c497e830" providerId="ADAL" clId="{A61E46A8-710F-4502-B360-54731E9AA0F9}" dt="2022-08-31T21:05:43.365" v="5247" actId="20577"/>
          <ac:graphicFrameMkLst>
            <pc:docMk/>
            <pc:sldMk cId="1699377863" sldId="1270"/>
            <ac:graphicFrameMk id="6" creationId="{9DF475D8-61D7-4579-BF72-4951E8852213}"/>
          </ac:graphicFrameMkLst>
        </pc:graphicFrameChg>
      </pc:sldChg>
      <pc:sldChg chg="modSp mod">
        <pc:chgData name="Kershaw, Amy (EEC)" userId="863cd089-ee56-4616-807b-bb84c497e830" providerId="ADAL" clId="{A61E46A8-710F-4502-B360-54731E9AA0F9}" dt="2022-08-31T19:47:57.632" v="4304" actId="20577"/>
        <pc:sldMkLst>
          <pc:docMk/>
          <pc:sldMk cId="137275824" sldId="1307"/>
        </pc:sldMkLst>
        <pc:spChg chg="mod">
          <ac:chgData name="Kershaw, Amy (EEC)" userId="863cd089-ee56-4616-807b-bb84c497e830" providerId="ADAL" clId="{A61E46A8-710F-4502-B360-54731E9AA0F9}" dt="2022-08-31T19:47:57.632" v="4304" actId="20577"/>
          <ac:spMkLst>
            <pc:docMk/>
            <pc:sldMk cId="137275824" sldId="1307"/>
            <ac:spMk id="3" creationId="{69D13D0D-01BE-7645-9BD9-4227505D5BB0}"/>
          </ac:spMkLst>
        </pc:spChg>
      </pc:sldChg>
      <pc:sldChg chg="modSp mod">
        <pc:chgData name="Kershaw, Amy (EEC)" userId="863cd089-ee56-4616-807b-bb84c497e830" providerId="ADAL" clId="{A61E46A8-710F-4502-B360-54731E9AA0F9}" dt="2022-08-31T20:57:42.839" v="5215" actId="20577"/>
        <pc:sldMkLst>
          <pc:docMk/>
          <pc:sldMk cId="1111268026" sldId="1310"/>
        </pc:sldMkLst>
        <pc:spChg chg="mod">
          <ac:chgData name="Kershaw, Amy (EEC)" userId="863cd089-ee56-4616-807b-bb84c497e830" providerId="ADAL" clId="{A61E46A8-710F-4502-B360-54731E9AA0F9}" dt="2022-08-31T20:57:42.839" v="5215" actId="20577"/>
          <ac:spMkLst>
            <pc:docMk/>
            <pc:sldMk cId="1111268026" sldId="1310"/>
            <ac:spMk id="2" creationId="{56B387F9-534D-49F3-9EF5-E5F8670A7F9D}"/>
          </ac:spMkLst>
        </pc:spChg>
      </pc:sldChg>
      <pc:sldChg chg="modSp mod">
        <pc:chgData name="Kershaw, Amy (EEC)" userId="863cd089-ee56-4616-807b-bb84c497e830" providerId="ADAL" clId="{A61E46A8-710F-4502-B360-54731E9AA0F9}" dt="2022-08-30T16:29:50.764" v="2757" actId="1076"/>
        <pc:sldMkLst>
          <pc:docMk/>
          <pc:sldMk cId="1452540154" sldId="5158"/>
        </pc:sldMkLst>
        <pc:spChg chg="mod">
          <ac:chgData name="Kershaw, Amy (EEC)" userId="863cd089-ee56-4616-807b-bb84c497e830" providerId="ADAL" clId="{A61E46A8-710F-4502-B360-54731E9AA0F9}" dt="2022-08-30T15:29:51.406" v="2182" actId="14100"/>
          <ac:spMkLst>
            <pc:docMk/>
            <pc:sldMk cId="1452540154" sldId="5158"/>
            <ac:spMk id="4" creationId="{E3F12B7A-8808-49F9-A847-59CB847FD8AD}"/>
          </ac:spMkLst>
        </pc:spChg>
        <pc:spChg chg="mod">
          <ac:chgData name="Kershaw, Amy (EEC)" userId="863cd089-ee56-4616-807b-bb84c497e830" providerId="ADAL" clId="{A61E46A8-710F-4502-B360-54731E9AA0F9}" dt="2022-08-30T16:29:26.088" v="2754" actId="1076"/>
          <ac:spMkLst>
            <pc:docMk/>
            <pc:sldMk cId="1452540154" sldId="5158"/>
            <ac:spMk id="15" creationId="{708BC635-1E19-A13E-0E66-51A60F35D535}"/>
          </ac:spMkLst>
        </pc:spChg>
        <pc:spChg chg="mod">
          <ac:chgData name="Kershaw, Amy (EEC)" userId="863cd089-ee56-4616-807b-bb84c497e830" providerId="ADAL" clId="{A61E46A8-710F-4502-B360-54731E9AA0F9}" dt="2022-08-30T16:29:35.469" v="2756" actId="403"/>
          <ac:spMkLst>
            <pc:docMk/>
            <pc:sldMk cId="1452540154" sldId="5158"/>
            <ac:spMk id="17" creationId="{B7CBA7FC-B8E5-4398-8880-18AA002E6B26}"/>
          </ac:spMkLst>
        </pc:spChg>
        <pc:spChg chg="mod">
          <ac:chgData name="Kershaw, Amy (EEC)" userId="863cd089-ee56-4616-807b-bb84c497e830" providerId="ADAL" clId="{A61E46A8-710F-4502-B360-54731E9AA0F9}" dt="2022-08-30T16:29:50.764" v="2757" actId="1076"/>
          <ac:spMkLst>
            <pc:docMk/>
            <pc:sldMk cId="1452540154" sldId="5158"/>
            <ac:spMk id="19" creationId="{E7241C03-288C-451F-BC23-2E23A3DF0013}"/>
          </ac:spMkLst>
        </pc:spChg>
        <pc:picChg chg="mod">
          <ac:chgData name="Kershaw, Amy (EEC)" userId="863cd089-ee56-4616-807b-bb84c497e830" providerId="ADAL" clId="{A61E46A8-710F-4502-B360-54731E9AA0F9}" dt="2022-08-30T16:29:30.769" v="2755" actId="1076"/>
          <ac:picMkLst>
            <pc:docMk/>
            <pc:sldMk cId="1452540154" sldId="5158"/>
            <ac:picMk id="1028" creationId="{EDA01EA0-42F2-331A-BA02-537A26DD3F22}"/>
          </ac:picMkLst>
        </pc:picChg>
      </pc:sldChg>
      <pc:sldChg chg="modSp mod">
        <pc:chgData name="Kershaw, Amy (EEC)" userId="863cd089-ee56-4616-807b-bb84c497e830" providerId="ADAL" clId="{A61E46A8-710F-4502-B360-54731E9AA0F9}" dt="2022-08-31T20:43:50.790" v="5062" actId="20577"/>
        <pc:sldMkLst>
          <pc:docMk/>
          <pc:sldMk cId="834022008" sldId="5235"/>
        </pc:sldMkLst>
        <pc:spChg chg="mod">
          <ac:chgData name="Kershaw, Amy (EEC)" userId="863cd089-ee56-4616-807b-bb84c497e830" providerId="ADAL" clId="{A61E46A8-710F-4502-B360-54731E9AA0F9}" dt="2022-08-31T20:43:50.790" v="5062" actId="20577"/>
          <ac:spMkLst>
            <pc:docMk/>
            <pc:sldMk cId="834022008" sldId="5235"/>
            <ac:spMk id="5" creationId="{52EAFF96-098B-0143-EF42-F87099AB334E}"/>
          </ac:spMkLst>
        </pc:spChg>
      </pc:sldChg>
      <pc:sldChg chg="modSp mod">
        <pc:chgData name="Kershaw, Amy (EEC)" userId="863cd089-ee56-4616-807b-bb84c497e830" providerId="ADAL" clId="{A61E46A8-710F-4502-B360-54731E9AA0F9}" dt="2022-08-30T16:31:33.357" v="2777" actId="20577"/>
        <pc:sldMkLst>
          <pc:docMk/>
          <pc:sldMk cId="3544457164" sldId="5350"/>
        </pc:sldMkLst>
        <pc:spChg chg="mod">
          <ac:chgData name="Kershaw, Amy (EEC)" userId="863cd089-ee56-4616-807b-bb84c497e830" providerId="ADAL" clId="{A61E46A8-710F-4502-B360-54731E9AA0F9}" dt="2022-08-30T15:35:22.291" v="2261" actId="20577"/>
          <ac:spMkLst>
            <pc:docMk/>
            <pc:sldMk cId="3544457164" sldId="5350"/>
            <ac:spMk id="20" creationId="{8553DCA5-9134-47C9-B20F-76666C17FB21}"/>
          </ac:spMkLst>
        </pc:spChg>
        <pc:spChg chg="mod">
          <ac:chgData name="Kershaw, Amy (EEC)" userId="863cd089-ee56-4616-807b-bb84c497e830" providerId="ADAL" clId="{A61E46A8-710F-4502-B360-54731E9AA0F9}" dt="2022-08-30T16:31:12.326" v="2765" actId="1076"/>
          <ac:spMkLst>
            <pc:docMk/>
            <pc:sldMk cId="3544457164" sldId="5350"/>
            <ac:spMk id="41" creationId="{B20F046E-03EC-D3B1-A375-946BFF4A1B33}"/>
          </ac:spMkLst>
        </pc:spChg>
        <pc:spChg chg="mod">
          <ac:chgData name="Kershaw, Amy (EEC)" userId="863cd089-ee56-4616-807b-bb84c497e830" providerId="ADAL" clId="{A61E46A8-710F-4502-B360-54731E9AA0F9}" dt="2022-08-30T16:31:33.357" v="2777" actId="20577"/>
          <ac:spMkLst>
            <pc:docMk/>
            <pc:sldMk cId="3544457164" sldId="5350"/>
            <ac:spMk id="51" creationId="{A6C89056-651C-2812-0B17-81C6C9A3A3AC}"/>
          </ac:spMkLst>
        </pc:spChg>
      </pc:sldChg>
      <pc:sldChg chg="addSp delSp modSp">
        <pc:chgData name="Kershaw, Amy (EEC)" userId="863cd089-ee56-4616-807b-bb84c497e830" providerId="ADAL" clId="{A61E46A8-710F-4502-B360-54731E9AA0F9}" dt="2022-08-31T21:17:22.572" v="5255" actId="478"/>
        <pc:sldMkLst>
          <pc:docMk/>
          <pc:sldMk cId="1937661015" sldId="5358"/>
        </pc:sldMkLst>
        <pc:picChg chg="add del">
          <ac:chgData name="Kershaw, Amy (EEC)" userId="863cd089-ee56-4616-807b-bb84c497e830" providerId="ADAL" clId="{A61E46A8-710F-4502-B360-54731E9AA0F9}" dt="2022-08-31T21:17:18.840" v="5254" actId="478"/>
          <ac:picMkLst>
            <pc:docMk/>
            <pc:sldMk cId="1937661015" sldId="5358"/>
            <ac:picMk id="1026" creationId="{A29EAEBD-3362-452C-B949-ADEF6E1052E9}"/>
          </ac:picMkLst>
        </pc:picChg>
        <pc:picChg chg="add del mod">
          <ac:chgData name="Kershaw, Amy (EEC)" userId="863cd089-ee56-4616-807b-bb84c497e830" providerId="ADAL" clId="{A61E46A8-710F-4502-B360-54731E9AA0F9}" dt="2022-08-31T21:17:22.572" v="5255" actId="478"/>
          <ac:picMkLst>
            <pc:docMk/>
            <pc:sldMk cId="1937661015" sldId="5358"/>
            <ac:picMk id="1028" creationId="{3D0727E2-269B-4DE5-B6D6-22F3D315A4FD}"/>
          </ac:picMkLst>
        </pc:picChg>
        <pc:picChg chg="add del mod">
          <ac:chgData name="Kershaw, Amy (EEC)" userId="863cd089-ee56-4616-807b-bb84c497e830" providerId="ADAL" clId="{A61E46A8-710F-4502-B360-54731E9AA0F9}" dt="2022-08-31T21:16:53.726" v="5252"/>
          <ac:picMkLst>
            <pc:docMk/>
            <pc:sldMk cId="1937661015" sldId="5358"/>
            <ac:picMk id="1030" creationId="{772C6851-25E8-40E0-8904-D7474A09965F}"/>
          </ac:picMkLst>
        </pc:picChg>
      </pc:sldChg>
      <pc:sldChg chg="modSp mod">
        <pc:chgData name="Kershaw, Amy (EEC)" userId="863cd089-ee56-4616-807b-bb84c497e830" providerId="ADAL" clId="{A61E46A8-710F-4502-B360-54731E9AA0F9}" dt="2022-08-30T15:04:41.208" v="1318" actId="20577"/>
        <pc:sldMkLst>
          <pc:docMk/>
          <pc:sldMk cId="711311767" sldId="5378"/>
        </pc:sldMkLst>
        <pc:spChg chg="mod">
          <ac:chgData name="Kershaw, Amy (EEC)" userId="863cd089-ee56-4616-807b-bb84c497e830" providerId="ADAL" clId="{A61E46A8-710F-4502-B360-54731E9AA0F9}" dt="2022-08-30T15:04:41.208" v="1318" actId="20577"/>
          <ac:spMkLst>
            <pc:docMk/>
            <pc:sldMk cId="711311767" sldId="5378"/>
            <ac:spMk id="3" creationId="{16F2814B-E754-4D50-9D0A-E2D31AB5B315}"/>
          </ac:spMkLst>
        </pc:spChg>
      </pc:sldChg>
      <pc:sldChg chg="modSp mod">
        <pc:chgData name="Kershaw, Amy (EEC)" userId="863cd089-ee56-4616-807b-bb84c497e830" providerId="ADAL" clId="{A61E46A8-710F-4502-B360-54731E9AA0F9}" dt="2022-08-31T20:50:43.216" v="5163" actId="14"/>
        <pc:sldMkLst>
          <pc:docMk/>
          <pc:sldMk cId="643101517" sldId="5379"/>
        </pc:sldMkLst>
        <pc:spChg chg="mod">
          <ac:chgData name="Kershaw, Amy (EEC)" userId="863cd089-ee56-4616-807b-bb84c497e830" providerId="ADAL" clId="{A61E46A8-710F-4502-B360-54731E9AA0F9}" dt="2022-08-31T20:50:43.216" v="5163" actId="14"/>
          <ac:spMkLst>
            <pc:docMk/>
            <pc:sldMk cId="643101517" sldId="5379"/>
            <ac:spMk id="12" creationId="{1A8471C9-1B59-43E9-8BEA-E713B400D7D7}"/>
          </ac:spMkLst>
        </pc:spChg>
        <pc:spChg chg="mod">
          <ac:chgData name="Kershaw, Amy (EEC)" userId="863cd089-ee56-4616-807b-bb84c497e830" providerId="ADAL" clId="{A61E46A8-710F-4502-B360-54731E9AA0F9}" dt="2022-08-31T20:24:31.317" v="4633" actId="20577"/>
          <ac:spMkLst>
            <pc:docMk/>
            <pc:sldMk cId="643101517" sldId="5379"/>
            <ac:spMk id="13" creationId="{25411D75-BDFB-4E48-B71C-09FDA7B82081}"/>
          </ac:spMkLst>
        </pc:spChg>
      </pc:sldChg>
      <pc:sldChg chg="modSp mod">
        <pc:chgData name="Kershaw, Amy (EEC)" userId="863cd089-ee56-4616-807b-bb84c497e830" providerId="ADAL" clId="{A61E46A8-710F-4502-B360-54731E9AA0F9}" dt="2022-08-30T19:02:30.058" v="3727" actId="20577"/>
        <pc:sldMkLst>
          <pc:docMk/>
          <pc:sldMk cId="3183007912" sldId="5381"/>
        </pc:sldMkLst>
        <pc:spChg chg="mod">
          <ac:chgData name="Kershaw, Amy (EEC)" userId="863cd089-ee56-4616-807b-bb84c497e830" providerId="ADAL" clId="{A61E46A8-710F-4502-B360-54731E9AA0F9}" dt="2022-08-30T19:02:30.058" v="3727" actId="20577"/>
          <ac:spMkLst>
            <pc:docMk/>
            <pc:sldMk cId="3183007912" sldId="5381"/>
            <ac:spMk id="13" creationId="{25411D75-BDFB-4E48-B71C-09FDA7B82081}"/>
          </ac:spMkLst>
        </pc:spChg>
      </pc:sldChg>
      <pc:sldChg chg="modSp mod ord">
        <pc:chgData name="Kershaw, Amy (EEC)" userId="863cd089-ee56-4616-807b-bb84c497e830" providerId="ADAL" clId="{A61E46A8-710F-4502-B360-54731E9AA0F9}" dt="2022-08-31T20:56:35.358" v="5188" actId="20577"/>
        <pc:sldMkLst>
          <pc:docMk/>
          <pc:sldMk cId="4237093959" sldId="5400"/>
        </pc:sldMkLst>
        <pc:graphicFrameChg chg="mod modGraphic">
          <ac:chgData name="Kershaw, Amy (EEC)" userId="863cd089-ee56-4616-807b-bb84c497e830" providerId="ADAL" clId="{A61E46A8-710F-4502-B360-54731E9AA0F9}" dt="2022-08-31T20:56:35.358" v="5188" actId="20577"/>
          <ac:graphicFrameMkLst>
            <pc:docMk/>
            <pc:sldMk cId="4237093959" sldId="5400"/>
            <ac:graphicFrameMk id="20" creationId="{0C8C92E7-81D6-3D1D-7C91-D70FFD33E40B}"/>
          </ac:graphicFrameMkLst>
        </pc:graphicFrameChg>
      </pc:sldChg>
      <pc:sldChg chg="add del ord">
        <pc:chgData name="Kershaw, Amy (EEC)" userId="863cd089-ee56-4616-807b-bb84c497e830" providerId="ADAL" clId="{A61E46A8-710F-4502-B360-54731E9AA0F9}" dt="2022-08-31T21:42:12.846" v="5258" actId="47"/>
        <pc:sldMkLst>
          <pc:docMk/>
          <pc:sldMk cId="3031919039" sldId="5404"/>
        </pc:sldMkLst>
      </pc:sldChg>
      <pc:sldChg chg="del ord">
        <pc:chgData name="Kershaw, Amy (EEC)" userId="863cd089-ee56-4616-807b-bb84c497e830" providerId="ADAL" clId="{A61E46A8-710F-4502-B360-54731E9AA0F9}" dt="2022-08-31T21:11:15.860" v="5248" actId="47"/>
        <pc:sldMkLst>
          <pc:docMk/>
          <pc:sldMk cId="1449323473" sldId="5405"/>
        </pc:sldMkLst>
      </pc:sldChg>
      <pc:sldChg chg="modSp mod">
        <pc:chgData name="Kershaw, Amy (EEC)" userId="863cd089-ee56-4616-807b-bb84c497e830" providerId="ADAL" clId="{A61E46A8-710F-4502-B360-54731E9AA0F9}" dt="2022-08-30T15:32:51.660" v="2211" actId="20577"/>
        <pc:sldMkLst>
          <pc:docMk/>
          <pc:sldMk cId="1640326419" sldId="5406"/>
        </pc:sldMkLst>
        <pc:spChg chg="mod">
          <ac:chgData name="Kershaw, Amy (EEC)" userId="863cd089-ee56-4616-807b-bb84c497e830" providerId="ADAL" clId="{A61E46A8-710F-4502-B360-54731E9AA0F9}" dt="2022-08-30T15:32:51.660" v="2211" actId="20577"/>
          <ac:spMkLst>
            <pc:docMk/>
            <pc:sldMk cId="1640326419" sldId="5406"/>
            <ac:spMk id="8" creationId="{0E921262-0E9E-4C85-BD9E-79A811E04AED}"/>
          </ac:spMkLst>
        </pc:spChg>
      </pc:sldChg>
      <pc:sldChg chg="modSp mod">
        <pc:chgData name="Kershaw, Amy (EEC)" userId="863cd089-ee56-4616-807b-bb84c497e830" providerId="ADAL" clId="{A61E46A8-710F-4502-B360-54731E9AA0F9}" dt="2022-08-30T17:29:43.166" v="3020" actId="20577"/>
        <pc:sldMkLst>
          <pc:docMk/>
          <pc:sldMk cId="1962693005" sldId="5407"/>
        </pc:sldMkLst>
        <pc:spChg chg="mod">
          <ac:chgData name="Kershaw, Amy (EEC)" userId="863cd089-ee56-4616-807b-bb84c497e830" providerId="ADAL" clId="{A61E46A8-710F-4502-B360-54731E9AA0F9}" dt="2022-08-30T17:29:43.166" v="3020" actId="20577"/>
          <ac:spMkLst>
            <pc:docMk/>
            <pc:sldMk cId="1962693005" sldId="5407"/>
            <ac:spMk id="6" creationId="{38B5C7D3-C87D-420F-974B-DB6C76B4BE9E}"/>
          </ac:spMkLst>
        </pc:spChg>
      </pc:sldChg>
      <pc:sldChg chg="modSp mod">
        <pc:chgData name="Kershaw, Amy (EEC)" userId="863cd089-ee56-4616-807b-bb84c497e830" providerId="ADAL" clId="{A61E46A8-710F-4502-B360-54731E9AA0F9}" dt="2022-08-30T16:20:53.209" v="2540" actId="1076"/>
        <pc:sldMkLst>
          <pc:docMk/>
          <pc:sldMk cId="757114335" sldId="5410"/>
        </pc:sldMkLst>
        <pc:spChg chg="mod">
          <ac:chgData name="Kershaw, Amy (EEC)" userId="863cd089-ee56-4616-807b-bb84c497e830" providerId="ADAL" clId="{A61E46A8-710F-4502-B360-54731E9AA0F9}" dt="2022-08-30T15:28:48.735" v="2141" actId="20577"/>
          <ac:spMkLst>
            <pc:docMk/>
            <pc:sldMk cId="757114335" sldId="5410"/>
            <ac:spMk id="4" creationId="{B502F115-8F68-4DE3-B827-A88CC8738F10}"/>
          </ac:spMkLst>
        </pc:spChg>
        <pc:spChg chg="mod">
          <ac:chgData name="Kershaw, Amy (EEC)" userId="863cd089-ee56-4616-807b-bb84c497e830" providerId="ADAL" clId="{A61E46A8-710F-4502-B360-54731E9AA0F9}" dt="2022-08-30T16:20:53.209" v="2540" actId="1076"/>
          <ac:spMkLst>
            <pc:docMk/>
            <pc:sldMk cId="757114335" sldId="5410"/>
            <ac:spMk id="12" creationId="{C9C560B3-CE5A-412D-9797-46CB210C19EA}"/>
          </ac:spMkLst>
        </pc:spChg>
      </pc:sldChg>
      <pc:sldChg chg="modSp mod">
        <pc:chgData name="Kershaw, Amy (EEC)" userId="863cd089-ee56-4616-807b-bb84c497e830" providerId="ADAL" clId="{A61E46A8-710F-4502-B360-54731E9AA0F9}" dt="2022-08-31T20:36:04.169" v="5046" actId="6549"/>
        <pc:sldMkLst>
          <pc:docMk/>
          <pc:sldMk cId="110097226" sldId="5411"/>
        </pc:sldMkLst>
        <pc:spChg chg="mod">
          <ac:chgData name="Kershaw, Amy (EEC)" userId="863cd089-ee56-4616-807b-bb84c497e830" providerId="ADAL" clId="{A61E46A8-710F-4502-B360-54731E9AA0F9}" dt="2022-08-31T20:36:04.169" v="5046" actId="6549"/>
          <ac:spMkLst>
            <pc:docMk/>
            <pc:sldMk cId="110097226" sldId="5411"/>
            <ac:spMk id="5" creationId="{364B64F8-D420-4FEC-B790-53B28066AFAD}"/>
          </ac:spMkLst>
        </pc:spChg>
      </pc:sldChg>
      <pc:sldChg chg="addCm">
        <pc:chgData name="Kershaw, Amy (EEC)" userId="863cd089-ee56-4616-807b-bb84c497e830" providerId="ADAL" clId="{A61E46A8-710F-4502-B360-54731E9AA0F9}" dt="2022-08-30T12:28:04.304" v="257"/>
        <pc:sldMkLst>
          <pc:docMk/>
          <pc:sldMk cId="871510949" sldId="5413"/>
        </pc:sldMkLst>
      </pc:sldChg>
      <pc:sldChg chg="modSp mod delCm">
        <pc:chgData name="Kershaw, Amy (EEC)" userId="863cd089-ee56-4616-807b-bb84c497e830" providerId="ADAL" clId="{A61E46A8-710F-4502-B360-54731E9AA0F9}" dt="2022-08-31T20:34:18.978" v="5007"/>
        <pc:sldMkLst>
          <pc:docMk/>
          <pc:sldMk cId="1967417132" sldId="5414"/>
        </pc:sldMkLst>
        <pc:spChg chg="mod">
          <ac:chgData name="Kershaw, Amy (EEC)" userId="863cd089-ee56-4616-807b-bb84c497e830" providerId="ADAL" clId="{A61E46A8-710F-4502-B360-54731E9AA0F9}" dt="2022-08-30T17:31:11.486" v="3044" actId="20577"/>
          <ac:spMkLst>
            <pc:docMk/>
            <pc:sldMk cId="1967417132" sldId="5414"/>
            <ac:spMk id="2" creationId="{3BD76C0A-0A97-4745-B96E-932F7F22D7F9}"/>
          </ac:spMkLst>
        </pc:spChg>
      </pc:sldChg>
      <pc:sldChg chg="addSp delSp modSp add mod">
        <pc:chgData name="Kershaw, Amy (EEC)" userId="863cd089-ee56-4616-807b-bb84c497e830" providerId="ADAL" clId="{A61E46A8-710F-4502-B360-54731E9AA0F9}" dt="2022-08-30T15:35:55.977" v="2295" actId="20577"/>
        <pc:sldMkLst>
          <pc:docMk/>
          <pc:sldMk cId="3015082457" sldId="5415"/>
        </pc:sldMkLst>
        <pc:spChg chg="add mod">
          <ac:chgData name="Kershaw, Amy (EEC)" userId="863cd089-ee56-4616-807b-bb84c497e830" providerId="ADAL" clId="{A61E46A8-710F-4502-B360-54731E9AA0F9}" dt="2022-08-30T15:19:49.996" v="1530" actId="207"/>
          <ac:spMkLst>
            <pc:docMk/>
            <pc:sldMk cId="3015082457" sldId="5415"/>
            <ac:spMk id="2" creationId="{C3DE89A5-EE19-4381-8AFE-087C2F517F9D}"/>
          </ac:spMkLst>
        </pc:spChg>
        <pc:spChg chg="mod">
          <ac:chgData name="Kershaw, Amy (EEC)" userId="863cd089-ee56-4616-807b-bb84c497e830" providerId="ADAL" clId="{A61E46A8-710F-4502-B360-54731E9AA0F9}" dt="2022-08-30T15:35:55.977" v="2295" actId="20577"/>
          <ac:spMkLst>
            <pc:docMk/>
            <pc:sldMk cId="3015082457" sldId="5415"/>
            <ac:spMk id="3" creationId="{16F2814B-E754-4D50-9D0A-E2D31AB5B315}"/>
          </ac:spMkLst>
        </pc:spChg>
        <pc:spChg chg="add del mod">
          <ac:chgData name="Kershaw, Amy (EEC)" userId="863cd089-ee56-4616-807b-bb84c497e830" providerId="ADAL" clId="{A61E46A8-710F-4502-B360-54731E9AA0F9}" dt="2022-08-30T15:22:53.400" v="1711" actId="478"/>
          <ac:spMkLst>
            <pc:docMk/>
            <pc:sldMk cId="3015082457" sldId="5415"/>
            <ac:spMk id="6" creationId="{1699EE19-E923-4340-8B57-0B31F054879F}"/>
          </ac:spMkLst>
        </pc:spChg>
      </pc:sldChg>
      <pc:sldChg chg="modSp add mod">
        <pc:chgData name="Kershaw, Amy (EEC)" userId="863cd089-ee56-4616-807b-bb84c497e830" providerId="ADAL" clId="{A61E46A8-710F-4502-B360-54731E9AA0F9}" dt="2022-08-31T20:47:05.170" v="5090" actId="404"/>
        <pc:sldMkLst>
          <pc:docMk/>
          <pc:sldMk cId="1964069826" sldId="5416"/>
        </pc:sldMkLst>
        <pc:spChg chg="mod">
          <ac:chgData name="Kershaw, Amy (EEC)" userId="863cd089-ee56-4616-807b-bb84c497e830" providerId="ADAL" clId="{A61E46A8-710F-4502-B360-54731E9AA0F9}" dt="2022-08-31T20:47:05.170" v="5090" actId="404"/>
          <ac:spMkLst>
            <pc:docMk/>
            <pc:sldMk cId="1964069826" sldId="5416"/>
            <ac:spMk id="12" creationId="{1A8471C9-1B59-43E9-8BEA-E713B400D7D7}"/>
          </ac:spMkLst>
        </pc:spChg>
        <pc:spChg chg="mod">
          <ac:chgData name="Kershaw, Amy (EEC)" userId="863cd089-ee56-4616-807b-bb84c497e830" providerId="ADAL" clId="{A61E46A8-710F-4502-B360-54731E9AA0F9}" dt="2022-08-31T20:27:21.381" v="4746"/>
          <ac:spMkLst>
            <pc:docMk/>
            <pc:sldMk cId="1964069826" sldId="5416"/>
            <ac:spMk id="13" creationId="{25411D75-BDFB-4E48-B71C-09FDA7B82081}"/>
          </ac:spMkLst>
        </pc:spChg>
      </pc:sldChg>
      <pc:sldChg chg="add del">
        <pc:chgData name="Kershaw, Amy (EEC)" userId="863cd089-ee56-4616-807b-bb84c497e830" providerId="ADAL" clId="{A61E46A8-710F-4502-B360-54731E9AA0F9}" dt="2022-08-30T15:00:51.946" v="1187"/>
        <pc:sldMkLst>
          <pc:docMk/>
          <pc:sldMk cId="2314273128" sldId="5416"/>
        </pc:sldMkLst>
      </pc:sldChg>
      <pc:sldChg chg="add del">
        <pc:chgData name="Kershaw, Amy (EEC)" userId="863cd089-ee56-4616-807b-bb84c497e830" providerId="ADAL" clId="{A61E46A8-710F-4502-B360-54731E9AA0F9}" dt="2022-08-30T15:00:43.842" v="1185"/>
        <pc:sldMkLst>
          <pc:docMk/>
          <pc:sldMk cId="2946223797" sldId="5416"/>
        </pc:sldMkLst>
      </pc:sldChg>
      <pc:sldChg chg="add delCm">
        <pc:chgData name="Kershaw, Amy (EEC)" userId="863cd089-ee56-4616-807b-bb84c497e830" providerId="ADAL" clId="{A61E46A8-710F-4502-B360-54731E9AA0F9}" dt="2022-08-31T21:44:08.538" v="5259"/>
        <pc:sldMkLst>
          <pc:docMk/>
          <pc:sldMk cId="4091903073" sldId="5417"/>
        </pc:sldMkLst>
      </pc:sldChg>
      <pc:sldChg chg="add">
        <pc:chgData name="Kershaw, Amy (EEC)" userId="863cd089-ee56-4616-807b-bb84c497e830" providerId="ADAL" clId="{A61E46A8-710F-4502-B360-54731E9AA0F9}" dt="2022-08-31T20:44:04.434" v="5063"/>
        <pc:sldMkLst>
          <pc:docMk/>
          <pc:sldMk cId="2746431287" sldId="5418"/>
        </pc:sldMkLst>
      </pc:sldChg>
    </pc:docChg>
  </pc:docChgLst>
  <pc:docChgLst>
    <pc:chgData name="Checkoway, Amy (EEC)" userId="S::amy.checkoway@mass.gov::705991ab-b9c1-44f2-bfb6-4d1b22ebe416" providerId="AD" clId="Web-{D7EC6571-B3FC-1FB5-4CC5-A055B32513C5}"/>
    <pc:docChg chg="mod modSld">
      <pc:chgData name="Checkoway, Amy (EEC)" userId="S::amy.checkoway@mass.gov::705991ab-b9c1-44f2-bfb6-4d1b22ebe416" providerId="AD" clId="Web-{D7EC6571-B3FC-1FB5-4CC5-A055B32513C5}" dt="2022-08-29T22:35:05.126" v="287" actId="20577"/>
      <pc:docMkLst>
        <pc:docMk/>
      </pc:docMkLst>
      <pc:sldChg chg="modSp addCm">
        <pc:chgData name="Checkoway, Amy (EEC)" userId="S::amy.checkoway@mass.gov::705991ab-b9c1-44f2-bfb6-4d1b22ebe416" providerId="AD" clId="Web-{D7EC6571-B3FC-1FB5-4CC5-A055B32513C5}" dt="2022-08-29T22:29:15.043" v="55" actId="20577"/>
        <pc:sldMkLst>
          <pc:docMk/>
          <pc:sldMk cId="137275824" sldId="1307"/>
        </pc:sldMkLst>
        <pc:spChg chg="mod">
          <ac:chgData name="Checkoway, Amy (EEC)" userId="S::amy.checkoway@mass.gov::705991ab-b9c1-44f2-bfb6-4d1b22ebe416" providerId="AD" clId="Web-{D7EC6571-B3FC-1FB5-4CC5-A055B32513C5}" dt="2022-08-29T22:29:15.043" v="55" actId="20577"/>
          <ac:spMkLst>
            <pc:docMk/>
            <pc:sldMk cId="137275824" sldId="1307"/>
            <ac:spMk id="3" creationId="{69D13D0D-01BE-7645-9BD9-4227505D5BB0}"/>
          </ac:spMkLst>
        </pc:spChg>
      </pc:sldChg>
      <pc:sldChg chg="modSp addCm">
        <pc:chgData name="Checkoway, Amy (EEC)" userId="S::amy.checkoway@mass.gov::705991ab-b9c1-44f2-bfb6-4d1b22ebe416" providerId="AD" clId="Web-{D7EC6571-B3FC-1FB5-4CC5-A055B32513C5}" dt="2022-08-29T22:35:05.126" v="287" actId="20577"/>
        <pc:sldMkLst>
          <pc:docMk/>
          <pc:sldMk cId="1962693005" sldId="5407"/>
        </pc:sldMkLst>
        <pc:spChg chg="mod">
          <ac:chgData name="Checkoway, Amy (EEC)" userId="S::amy.checkoway@mass.gov::705991ab-b9c1-44f2-bfb6-4d1b22ebe416" providerId="AD" clId="Web-{D7EC6571-B3FC-1FB5-4CC5-A055B32513C5}" dt="2022-08-29T22:35:05.126" v="287" actId="20577"/>
          <ac:spMkLst>
            <pc:docMk/>
            <pc:sldMk cId="1962693005" sldId="5407"/>
            <ac:spMk id="6" creationId="{38B5C7D3-C87D-420F-974B-DB6C76B4BE9E}"/>
          </ac:spMkLst>
        </pc:spChg>
      </pc:sldChg>
    </pc:docChg>
  </pc:docChgLst>
  <pc:docChgLst>
    <pc:chgData name="Power, Chris (EEC)" userId="S::chris.power@mass.gov::7355e77b-c52c-4307-b1d1-ece46b2ca1c7" providerId="AD" clId="Web-{20163F2D-EECB-2C60-96D7-BBB0708335B3}"/>
    <pc:docChg chg="modSld">
      <pc:chgData name="Power, Chris (EEC)" userId="S::chris.power@mass.gov::7355e77b-c52c-4307-b1d1-ece46b2ca1c7" providerId="AD" clId="Web-{20163F2D-EECB-2C60-96D7-BBB0708335B3}" dt="2022-08-31T22:46:58.593" v="21"/>
      <pc:docMkLst>
        <pc:docMk/>
      </pc:docMkLst>
      <pc:sldChg chg="modSp">
        <pc:chgData name="Power, Chris (EEC)" userId="S::chris.power@mass.gov::7355e77b-c52c-4307-b1d1-ece46b2ca1c7" providerId="AD" clId="Web-{20163F2D-EECB-2C60-96D7-BBB0708335B3}" dt="2022-08-31T22:46:58.593" v="21"/>
        <pc:sldMkLst>
          <pc:docMk/>
          <pc:sldMk cId="1699377863" sldId="1270"/>
        </pc:sldMkLst>
        <pc:graphicFrameChg chg="mod modGraphic">
          <ac:chgData name="Power, Chris (EEC)" userId="S::chris.power@mass.gov::7355e77b-c52c-4307-b1d1-ece46b2ca1c7" providerId="AD" clId="Web-{20163F2D-EECB-2C60-96D7-BBB0708335B3}" dt="2022-08-31T22:46:58.593" v="21"/>
          <ac:graphicFrameMkLst>
            <pc:docMk/>
            <pc:sldMk cId="1699377863" sldId="1270"/>
            <ac:graphicFrameMk id="6" creationId="{9DF475D8-61D7-4579-BF72-4951E8852213}"/>
          </ac:graphicFrameMkLst>
        </pc:graphicFrameChg>
      </pc:sldChg>
      <pc:sldChg chg="modSp">
        <pc:chgData name="Power, Chris (EEC)" userId="S::chris.power@mass.gov::7355e77b-c52c-4307-b1d1-ece46b2ca1c7" providerId="AD" clId="Web-{20163F2D-EECB-2C60-96D7-BBB0708335B3}" dt="2022-08-31T22:46:06.186" v="3" actId="20577"/>
        <pc:sldMkLst>
          <pc:docMk/>
          <pc:sldMk cId="834022008" sldId="5235"/>
        </pc:sldMkLst>
        <pc:spChg chg="mod">
          <ac:chgData name="Power, Chris (EEC)" userId="S::chris.power@mass.gov::7355e77b-c52c-4307-b1d1-ece46b2ca1c7" providerId="AD" clId="Web-{20163F2D-EECB-2C60-96D7-BBB0708335B3}" dt="2022-08-31T22:46:06.186" v="3" actId="20577"/>
          <ac:spMkLst>
            <pc:docMk/>
            <pc:sldMk cId="834022008" sldId="5235"/>
            <ac:spMk id="5" creationId="{52EAFF96-098B-0143-EF42-F87099AB334E}"/>
          </ac:spMkLst>
        </pc:spChg>
      </pc:sldChg>
      <pc:sldChg chg="modSp">
        <pc:chgData name="Power, Chris (EEC)" userId="S::chris.power@mass.gov::7355e77b-c52c-4307-b1d1-ece46b2ca1c7" providerId="AD" clId="Web-{20163F2D-EECB-2C60-96D7-BBB0708335B3}" dt="2022-08-31T22:46:23.296" v="13"/>
        <pc:sldMkLst>
          <pc:docMk/>
          <pc:sldMk cId="3936681818" sldId="5357"/>
        </pc:sldMkLst>
        <pc:graphicFrameChg chg="mod modGraphic">
          <ac:chgData name="Power, Chris (EEC)" userId="S::chris.power@mass.gov::7355e77b-c52c-4307-b1d1-ece46b2ca1c7" providerId="AD" clId="Web-{20163F2D-EECB-2C60-96D7-BBB0708335B3}" dt="2022-08-31T22:46:23.296" v="13"/>
          <ac:graphicFrameMkLst>
            <pc:docMk/>
            <pc:sldMk cId="3936681818" sldId="5357"/>
            <ac:graphicFrameMk id="7" creationId="{165A13E1-7876-4258-A954-EB555A928B47}"/>
          </ac:graphicFrameMkLst>
        </pc:graphicFrameChg>
      </pc:sldChg>
      <pc:sldChg chg="modSp">
        <pc:chgData name="Power, Chris (EEC)" userId="S::chris.power@mass.gov::7355e77b-c52c-4307-b1d1-ece46b2ca1c7" providerId="AD" clId="Web-{20163F2D-EECB-2C60-96D7-BBB0708335B3}" dt="2022-08-31T22:46:30.796" v="17"/>
        <pc:sldMkLst>
          <pc:docMk/>
          <pc:sldMk cId="1937661015" sldId="5358"/>
        </pc:sldMkLst>
        <pc:graphicFrameChg chg="mod modGraphic">
          <ac:chgData name="Power, Chris (EEC)" userId="S::chris.power@mass.gov::7355e77b-c52c-4307-b1d1-ece46b2ca1c7" providerId="AD" clId="Web-{20163F2D-EECB-2C60-96D7-BBB0708335B3}" dt="2022-08-31T22:46:30.796" v="17"/>
          <ac:graphicFrameMkLst>
            <pc:docMk/>
            <pc:sldMk cId="1937661015" sldId="5358"/>
            <ac:graphicFrameMk id="7" creationId="{9A60E0CE-C6AB-4FC1-BBD9-65B7595FBFCD}"/>
          </ac:graphicFrameMkLst>
        </pc:graphicFrameChg>
      </pc:sldChg>
      <pc:sldChg chg="modSp">
        <pc:chgData name="Power, Chris (EEC)" userId="S::chris.power@mass.gov::7355e77b-c52c-4307-b1d1-ece46b2ca1c7" providerId="AD" clId="Web-{20163F2D-EECB-2C60-96D7-BBB0708335B3}" dt="2022-08-31T22:46:10.015" v="5" actId="20577"/>
        <pc:sldMkLst>
          <pc:docMk/>
          <pc:sldMk cId="2746431287" sldId="5418"/>
        </pc:sldMkLst>
        <pc:spChg chg="mod">
          <ac:chgData name="Power, Chris (EEC)" userId="S::chris.power@mass.gov::7355e77b-c52c-4307-b1d1-ece46b2ca1c7" providerId="AD" clId="Web-{20163F2D-EECB-2C60-96D7-BBB0708335B3}" dt="2022-08-31T22:46:10.015" v="5" actId="20577"/>
          <ac:spMkLst>
            <pc:docMk/>
            <pc:sldMk cId="2746431287" sldId="5418"/>
            <ac:spMk id="5" creationId="{52EAFF96-098B-0143-EF42-F87099AB334E}"/>
          </ac:spMkLst>
        </pc:spChg>
      </pc:sldChg>
      <pc:sldChg chg="modSp">
        <pc:chgData name="Power, Chris (EEC)" userId="S::chris.power@mass.gov::7355e77b-c52c-4307-b1d1-ece46b2ca1c7" providerId="AD" clId="Web-{20163F2D-EECB-2C60-96D7-BBB0708335B3}" dt="2022-08-31T22:46:15.780" v="9"/>
        <pc:sldMkLst>
          <pc:docMk/>
          <pc:sldMk cId="3142621728" sldId="5421"/>
        </pc:sldMkLst>
        <pc:graphicFrameChg chg="mod modGraphic">
          <ac:chgData name="Power, Chris (EEC)" userId="S::chris.power@mass.gov::7355e77b-c52c-4307-b1d1-ece46b2ca1c7" providerId="AD" clId="Web-{20163F2D-EECB-2C60-96D7-BBB0708335B3}" dt="2022-08-31T22:46:15.780" v="9"/>
          <ac:graphicFrameMkLst>
            <pc:docMk/>
            <pc:sldMk cId="3142621728" sldId="5421"/>
            <ac:graphicFrameMk id="7" creationId="{165A13E1-7876-4258-A954-EB555A928B47}"/>
          </ac:graphicFrameMkLst>
        </pc:graphicFrameChg>
      </pc:sldChg>
    </pc:docChg>
  </pc:docChgLst>
  <pc:docChgLst>
    <pc:chgData name="Cohen, Joy (EEC)" userId="S::joy.cohen@mass.gov::f2c3f0cb-3182-43af-93a7-c4b7ebe091f6" providerId="AD" clId="Web-{660F646D-8F0A-0154-F212-44E5CCC3F59A}"/>
    <pc:docChg chg="modSld">
      <pc:chgData name="Cohen, Joy (EEC)" userId="S::joy.cohen@mass.gov::f2c3f0cb-3182-43af-93a7-c4b7ebe091f6" providerId="AD" clId="Web-{660F646D-8F0A-0154-F212-44E5CCC3F59A}" dt="2022-09-01T20:51:42.368" v="7" actId="20577"/>
      <pc:docMkLst>
        <pc:docMk/>
      </pc:docMkLst>
      <pc:sldChg chg="modSp">
        <pc:chgData name="Cohen, Joy (EEC)" userId="S::joy.cohen@mass.gov::f2c3f0cb-3182-43af-93a7-c4b7ebe091f6" providerId="AD" clId="Web-{660F646D-8F0A-0154-F212-44E5CCC3F59A}" dt="2022-09-01T20:51:42.368" v="7" actId="20577"/>
        <pc:sldMkLst>
          <pc:docMk/>
          <pc:sldMk cId="457363187" sldId="5420"/>
        </pc:sldMkLst>
        <pc:spChg chg="mod">
          <ac:chgData name="Cohen, Joy (EEC)" userId="S::joy.cohen@mass.gov::f2c3f0cb-3182-43af-93a7-c4b7ebe091f6" providerId="AD" clId="Web-{660F646D-8F0A-0154-F212-44E5CCC3F59A}" dt="2022-09-01T20:51:42.368" v="7" actId="20577"/>
          <ac:spMkLst>
            <pc:docMk/>
            <pc:sldMk cId="457363187" sldId="5420"/>
            <ac:spMk id="50" creationId="{C40DDEB0-8102-4E15-A9E7-D128B859D679}"/>
          </ac:spMkLst>
        </pc:spChg>
      </pc:sldChg>
    </pc:docChg>
  </pc:docChgLst>
  <pc:docChgLst>
    <pc:chgData name="Checkoway, Amy (EEC)" userId="S::amy.checkoway@mass.gov::705991ab-b9c1-44f2-bfb6-4d1b22ebe416" providerId="AD" clId="Web-{58E88FE1-6156-09A9-7819-28066F08F792}"/>
    <pc:docChg chg="modSld">
      <pc:chgData name="Checkoway, Amy (EEC)" userId="S::amy.checkoway@mass.gov::705991ab-b9c1-44f2-bfb6-4d1b22ebe416" providerId="AD" clId="Web-{58E88FE1-6156-09A9-7819-28066F08F792}" dt="2022-08-30T13:15:01.219" v="742" actId="20577"/>
      <pc:docMkLst>
        <pc:docMk/>
      </pc:docMkLst>
      <pc:sldChg chg="modSp">
        <pc:chgData name="Checkoway, Amy (EEC)" userId="S::amy.checkoway@mass.gov::705991ab-b9c1-44f2-bfb6-4d1b22ebe416" providerId="AD" clId="Web-{58E88FE1-6156-09A9-7819-28066F08F792}" dt="2022-08-30T13:13:14.124" v="658" actId="20577"/>
        <pc:sldMkLst>
          <pc:docMk/>
          <pc:sldMk cId="0" sldId="264"/>
        </pc:sldMkLst>
        <pc:spChg chg="mod">
          <ac:chgData name="Checkoway, Amy (EEC)" userId="S::amy.checkoway@mass.gov::705991ab-b9c1-44f2-bfb6-4d1b22ebe416" providerId="AD" clId="Web-{58E88FE1-6156-09A9-7819-28066F08F792}" dt="2022-08-30T13:13:14.124" v="658" actId="20577"/>
          <ac:spMkLst>
            <pc:docMk/>
            <pc:sldMk cId="0" sldId="264"/>
            <ac:spMk id="363" creationId="{00000000-0000-0000-0000-000000000000}"/>
          </ac:spMkLst>
        </pc:spChg>
      </pc:sldChg>
      <pc:sldChg chg="modSp addCm delCm">
        <pc:chgData name="Checkoway, Amy (EEC)" userId="S::amy.checkoway@mass.gov::705991ab-b9c1-44f2-bfb6-4d1b22ebe416" providerId="AD" clId="Web-{58E88FE1-6156-09A9-7819-28066F08F792}" dt="2022-08-30T13:10:12.793" v="558" actId="14100"/>
        <pc:sldMkLst>
          <pc:docMk/>
          <pc:sldMk cId="3954733249" sldId="269"/>
        </pc:sldMkLst>
        <pc:spChg chg="mod">
          <ac:chgData name="Checkoway, Amy (EEC)" userId="S::amy.checkoway@mass.gov::705991ab-b9c1-44f2-bfb6-4d1b22ebe416" providerId="AD" clId="Web-{58E88FE1-6156-09A9-7819-28066F08F792}" dt="2022-08-30T13:10:12.793" v="558" actId="14100"/>
          <ac:spMkLst>
            <pc:docMk/>
            <pc:sldMk cId="3954733249" sldId="269"/>
            <ac:spMk id="8" creationId="{D882B1B2-4124-478F-9798-D7636A578CF9}"/>
          </ac:spMkLst>
        </pc:spChg>
      </pc:sldChg>
      <pc:sldChg chg="modSp">
        <pc:chgData name="Checkoway, Amy (EEC)" userId="S::amy.checkoway@mass.gov::705991ab-b9c1-44f2-bfb6-4d1b22ebe416" providerId="AD" clId="Web-{58E88FE1-6156-09A9-7819-28066F08F792}" dt="2022-08-30T13:13:24.764" v="659" actId="20577"/>
        <pc:sldMkLst>
          <pc:docMk/>
          <pc:sldMk cId="60539199" sldId="5256"/>
        </pc:sldMkLst>
        <pc:spChg chg="mod">
          <ac:chgData name="Checkoway, Amy (EEC)" userId="S::amy.checkoway@mass.gov::705991ab-b9c1-44f2-bfb6-4d1b22ebe416" providerId="AD" clId="Web-{58E88FE1-6156-09A9-7819-28066F08F792}" dt="2022-08-30T13:13:24.764" v="659" actId="20577"/>
          <ac:spMkLst>
            <pc:docMk/>
            <pc:sldMk cId="60539199" sldId="5256"/>
            <ac:spMk id="5" creationId="{D94D8A6E-7F2C-4767-AAE0-B85A2D430924}"/>
          </ac:spMkLst>
        </pc:spChg>
      </pc:sldChg>
      <pc:sldChg chg="modSp">
        <pc:chgData name="Checkoway, Amy (EEC)" userId="S::amy.checkoway@mass.gov::705991ab-b9c1-44f2-bfb6-4d1b22ebe416" providerId="AD" clId="Web-{58E88FE1-6156-09A9-7819-28066F08F792}" dt="2022-08-30T12:34:54.931" v="84" actId="14100"/>
        <pc:sldMkLst>
          <pc:docMk/>
          <pc:sldMk cId="3741542819" sldId="5267"/>
        </pc:sldMkLst>
        <pc:spChg chg="mod">
          <ac:chgData name="Checkoway, Amy (EEC)" userId="S::amy.checkoway@mass.gov::705991ab-b9c1-44f2-bfb6-4d1b22ebe416" providerId="AD" clId="Web-{58E88FE1-6156-09A9-7819-28066F08F792}" dt="2022-08-30T12:34:54.931" v="84" actId="14100"/>
          <ac:spMkLst>
            <pc:docMk/>
            <pc:sldMk cId="3741542819" sldId="5267"/>
            <ac:spMk id="2" creationId="{E04E184A-8A61-447A-A525-8D093E7374E3}"/>
          </ac:spMkLst>
        </pc:spChg>
      </pc:sldChg>
      <pc:sldChg chg="modSp">
        <pc:chgData name="Checkoway, Amy (EEC)" userId="S::amy.checkoway@mass.gov::705991ab-b9c1-44f2-bfb6-4d1b22ebe416" providerId="AD" clId="Web-{58E88FE1-6156-09A9-7819-28066F08F792}" dt="2022-08-30T13:10:00.417" v="557" actId="20577"/>
        <pc:sldMkLst>
          <pc:docMk/>
          <pc:sldMk cId="1297413583" sldId="5268"/>
        </pc:sldMkLst>
        <pc:spChg chg="mod">
          <ac:chgData name="Checkoway, Amy (EEC)" userId="S::amy.checkoway@mass.gov::705991ab-b9c1-44f2-bfb6-4d1b22ebe416" providerId="AD" clId="Web-{58E88FE1-6156-09A9-7819-28066F08F792}" dt="2022-08-30T13:10:00.417" v="557" actId="20577"/>
          <ac:spMkLst>
            <pc:docMk/>
            <pc:sldMk cId="1297413583" sldId="5268"/>
            <ac:spMk id="2" creationId="{DDDD3733-DE8B-4232-A662-5F439680CCD0}"/>
          </ac:spMkLst>
        </pc:spChg>
      </pc:sldChg>
      <pc:sldChg chg="modSp">
        <pc:chgData name="Checkoway, Amy (EEC)" userId="S::amy.checkoway@mass.gov::705991ab-b9c1-44f2-bfb6-4d1b22ebe416" providerId="AD" clId="Web-{58E88FE1-6156-09A9-7819-28066F08F792}" dt="2022-08-30T12:46:42.567" v="127" actId="20577"/>
        <pc:sldMkLst>
          <pc:docMk/>
          <pc:sldMk cId="3561435772" sldId="5375"/>
        </pc:sldMkLst>
        <pc:spChg chg="mod">
          <ac:chgData name="Checkoway, Amy (EEC)" userId="S::amy.checkoway@mass.gov::705991ab-b9c1-44f2-bfb6-4d1b22ebe416" providerId="AD" clId="Web-{58E88FE1-6156-09A9-7819-28066F08F792}" dt="2022-08-30T12:46:42.567" v="127" actId="20577"/>
          <ac:spMkLst>
            <pc:docMk/>
            <pc:sldMk cId="3561435772" sldId="5375"/>
            <ac:spMk id="5" creationId="{8A8E125E-103D-4B80-A957-B5E814463B7B}"/>
          </ac:spMkLst>
        </pc:spChg>
      </pc:sldChg>
      <pc:sldChg chg="modSp">
        <pc:chgData name="Checkoway, Amy (EEC)" userId="S::amy.checkoway@mass.gov::705991ab-b9c1-44f2-bfb6-4d1b22ebe416" providerId="AD" clId="Web-{58E88FE1-6156-09A9-7819-28066F08F792}" dt="2022-08-30T13:13:59.703" v="679" actId="20577"/>
        <pc:sldMkLst>
          <pc:docMk/>
          <pc:sldMk cId="4030458923" sldId="5377"/>
        </pc:sldMkLst>
        <pc:spChg chg="mod">
          <ac:chgData name="Checkoway, Amy (EEC)" userId="S::amy.checkoway@mass.gov::705991ab-b9c1-44f2-bfb6-4d1b22ebe416" providerId="AD" clId="Web-{58E88FE1-6156-09A9-7819-28066F08F792}" dt="2022-08-30T13:13:59.703" v="679" actId="20577"/>
          <ac:spMkLst>
            <pc:docMk/>
            <pc:sldMk cId="4030458923" sldId="5377"/>
            <ac:spMk id="3" creationId="{65229551-E0B5-4780-A7CE-EBF5040E33C3}"/>
          </ac:spMkLst>
        </pc:spChg>
      </pc:sldChg>
      <pc:sldChg chg="modSp">
        <pc:chgData name="Checkoway, Amy (EEC)" userId="S::amy.checkoway@mass.gov::705991ab-b9c1-44f2-bfb6-4d1b22ebe416" providerId="AD" clId="Web-{58E88FE1-6156-09A9-7819-28066F08F792}" dt="2022-08-30T13:15:01.219" v="742" actId="20577"/>
        <pc:sldMkLst>
          <pc:docMk/>
          <pc:sldMk cId="643101517" sldId="5379"/>
        </pc:sldMkLst>
        <pc:spChg chg="mod">
          <ac:chgData name="Checkoway, Amy (EEC)" userId="S::amy.checkoway@mass.gov::705991ab-b9c1-44f2-bfb6-4d1b22ebe416" providerId="AD" clId="Web-{58E88FE1-6156-09A9-7819-28066F08F792}" dt="2022-08-30T13:15:01.219" v="742" actId="20577"/>
          <ac:spMkLst>
            <pc:docMk/>
            <pc:sldMk cId="643101517" sldId="5379"/>
            <ac:spMk id="12" creationId="{1A8471C9-1B59-43E9-8BEA-E713B400D7D7}"/>
          </ac:spMkLst>
        </pc:spChg>
        <pc:spChg chg="mod">
          <ac:chgData name="Checkoway, Amy (EEC)" userId="S::amy.checkoway@mass.gov::705991ab-b9c1-44f2-bfb6-4d1b22ebe416" providerId="AD" clId="Web-{58E88FE1-6156-09A9-7819-28066F08F792}" dt="2022-08-30T13:14:18.359" v="694" actId="20577"/>
          <ac:spMkLst>
            <pc:docMk/>
            <pc:sldMk cId="643101517" sldId="5379"/>
            <ac:spMk id="13" creationId="{25411D75-BDFB-4E48-B71C-09FDA7B82081}"/>
          </ac:spMkLst>
        </pc:spChg>
      </pc:sldChg>
      <pc:sldChg chg="modSp">
        <pc:chgData name="Checkoway, Amy (EEC)" userId="S::amy.checkoway@mass.gov::705991ab-b9c1-44f2-bfb6-4d1b22ebe416" providerId="AD" clId="Web-{58E88FE1-6156-09A9-7819-28066F08F792}" dt="2022-08-30T13:14:54.203" v="739" actId="20577"/>
        <pc:sldMkLst>
          <pc:docMk/>
          <pc:sldMk cId="3183007912" sldId="5381"/>
        </pc:sldMkLst>
        <pc:spChg chg="mod">
          <ac:chgData name="Checkoway, Amy (EEC)" userId="S::amy.checkoway@mass.gov::705991ab-b9c1-44f2-bfb6-4d1b22ebe416" providerId="AD" clId="Web-{58E88FE1-6156-09A9-7819-28066F08F792}" dt="2022-08-30T12:45:09.863" v="101" actId="20577"/>
          <ac:spMkLst>
            <pc:docMk/>
            <pc:sldMk cId="3183007912" sldId="5381"/>
            <ac:spMk id="12" creationId="{1A8471C9-1B59-43E9-8BEA-E713B400D7D7}"/>
          </ac:spMkLst>
        </pc:spChg>
        <pc:spChg chg="mod">
          <ac:chgData name="Checkoway, Amy (EEC)" userId="S::amy.checkoway@mass.gov::705991ab-b9c1-44f2-bfb6-4d1b22ebe416" providerId="AD" clId="Web-{58E88FE1-6156-09A9-7819-28066F08F792}" dt="2022-08-30T13:14:54.203" v="739" actId="20577"/>
          <ac:spMkLst>
            <pc:docMk/>
            <pc:sldMk cId="3183007912" sldId="5381"/>
            <ac:spMk id="13" creationId="{25411D75-BDFB-4E48-B71C-09FDA7B82081}"/>
          </ac:spMkLst>
        </pc:spChg>
      </pc:sldChg>
      <pc:sldChg chg="modSp">
        <pc:chgData name="Checkoway, Amy (EEC)" userId="S::amy.checkoway@mass.gov::705991ab-b9c1-44f2-bfb6-4d1b22ebe416" providerId="AD" clId="Web-{58E88FE1-6156-09A9-7819-28066F08F792}" dt="2022-08-30T13:10:59.887" v="573" actId="14100"/>
        <pc:sldMkLst>
          <pc:docMk/>
          <pc:sldMk cId="0" sldId="5389"/>
        </pc:sldMkLst>
        <pc:picChg chg="mod">
          <ac:chgData name="Checkoway, Amy (EEC)" userId="S::amy.checkoway@mass.gov::705991ab-b9c1-44f2-bfb6-4d1b22ebe416" providerId="AD" clId="Web-{58E88FE1-6156-09A9-7819-28066F08F792}" dt="2022-08-30T13:10:59.887" v="573" actId="14100"/>
          <ac:picMkLst>
            <pc:docMk/>
            <pc:sldMk cId="0" sldId="5389"/>
            <ac:picMk id="347" creationId="{00000000-0000-0000-0000-000000000000}"/>
          </ac:picMkLst>
        </pc:picChg>
      </pc:sldChg>
      <pc:sldChg chg="addSp delSp modSp">
        <pc:chgData name="Checkoway, Amy (EEC)" userId="S::amy.checkoway@mass.gov::705991ab-b9c1-44f2-bfb6-4d1b22ebe416" providerId="AD" clId="Web-{58E88FE1-6156-09A9-7819-28066F08F792}" dt="2022-08-30T13:12:42.608" v="630" actId="20577"/>
        <pc:sldMkLst>
          <pc:docMk/>
          <pc:sldMk cId="2194978891" sldId="5408"/>
        </pc:sldMkLst>
        <pc:spChg chg="add del mod">
          <ac:chgData name="Checkoway, Amy (EEC)" userId="S::amy.checkoway@mass.gov::705991ab-b9c1-44f2-bfb6-4d1b22ebe416" providerId="AD" clId="Web-{58E88FE1-6156-09A9-7819-28066F08F792}" dt="2022-08-30T13:10:53.153" v="572"/>
          <ac:spMkLst>
            <pc:docMk/>
            <pc:sldMk cId="2194978891" sldId="5408"/>
            <ac:spMk id="2" creationId="{6835E39F-D4BB-C6EC-0A5F-6DD7A2F7333E}"/>
          </ac:spMkLst>
        </pc:spChg>
        <pc:spChg chg="mod">
          <ac:chgData name="Checkoway, Amy (EEC)" userId="S::amy.checkoway@mass.gov::705991ab-b9c1-44f2-bfb6-4d1b22ebe416" providerId="AD" clId="Web-{58E88FE1-6156-09A9-7819-28066F08F792}" dt="2022-08-30T13:12:42.608" v="630" actId="20577"/>
          <ac:spMkLst>
            <pc:docMk/>
            <pc:sldMk cId="2194978891" sldId="5408"/>
            <ac:spMk id="6" creationId="{A0FCF4BD-3C16-4CBA-A3C4-C8D8DE70153A}"/>
          </ac:spMkLst>
        </pc:spChg>
      </pc:sldChg>
      <pc:sldChg chg="modSp">
        <pc:chgData name="Checkoway, Amy (EEC)" userId="S::amy.checkoway@mass.gov::705991ab-b9c1-44f2-bfb6-4d1b22ebe416" providerId="AD" clId="Web-{58E88FE1-6156-09A9-7819-28066F08F792}" dt="2022-08-30T12:43:57.565" v="93" actId="20577"/>
        <pc:sldMkLst>
          <pc:docMk/>
          <pc:sldMk cId="110097226" sldId="5411"/>
        </pc:sldMkLst>
        <pc:spChg chg="mod">
          <ac:chgData name="Checkoway, Amy (EEC)" userId="S::amy.checkoway@mass.gov::705991ab-b9c1-44f2-bfb6-4d1b22ebe416" providerId="AD" clId="Web-{58E88FE1-6156-09A9-7819-28066F08F792}" dt="2022-08-30T12:43:57.565" v="93" actId="20577"/>
          <ac:spMkLst>
            <pc:docMk/>
            <pc:sldMk cId="110097226" sldId="5411"/>
            <ac:spMk id="5" creationId="{364B64F8-D420-4FEC-B790-53B28066AFAD}"/>
          </ac:spMkLst>
        </pc:spChg>
      </pc:sldChg>
      <pc:sldChg chg="modSp addCm delCm">
        <pc:chgData name="Checkoway, Amy (EEC)" userId="S::amy.checkoway@mass.gov::705991ab-b9c1-44f2-bfb6-4d1b22ebe416" providerId="AD" clId="Web-{58E88FE1-6156-09A9-7819-28066F08F792}" dt="2022-08-30T13:08:32.025" v="519" actId="20577"/>
        <pc:sldMkLst>
          <pc:docMk/>
          <pc:sldMk cId="871510949" sldId="5413"/>
        </pc:sldMkLst>
        <pc:spChg chg="mod">
          <ac:chgData name="Checkoway, Amy (EEC)" userId="S::amy.checkoway@mass.gov::705991ab-b9c1-44f2-bfb6-4d1b22ebe416" providerId="AD" clId="Web-{58E88FE1-6156-09A9-7819-28066F08F792}" dt="2022-08-30T13:06:23.195" v="455" actId="20577"/>
          <ac:spMkLst>
            <pc:docMk/>
            <pc:sldMk cId="871510949" sldId="5413"/>
            <ac:spMk id="2" creationId="{D995C928-52D4-4FED-AE48-EBC38A8C9005}"/>
          </ac:spMkLst>
        </pc:spChg>
        <pc:spChg chg="mod">
          <ac:chgData name="Checkoway, Amy (EEC)" userId="S::amy.checkoway@mass.gov::705991ab-b9c1-44f2-bfb6-4d1b22ebe416" providerId="AD" clId="Web-{58E88FE1-6156-09A9-7819-28066F08F792}" dt="2022-08-30T13:08:32.025" v="519" actId="20577"/>
          <ac:spMkLst>
            <pc:docMk/>
            <pc:sldMk cId="871510949" sldId="5413"/>
            <ac:spMk id="3" creationId="{2906A1C5-8EEC-4355-94A1-5761F00624ED}"/>
          </ac:spMkLst>
        </pc:spChg>
        <pc:spChg chg="mod">
          <ac:chgData name="Checkoway, Amy (EEC)" userId="S::amy.checkoway@mass.gov::705991ab-b9c1-44f2-bfb6-4d1b22ebe416" providerId="AD" clId="Web-{58E88FE1-6156-09A9-7819-28066F08F792}" dt="2022-08-30T12:31:16.037" v="72" actId="20577"/>
          <ac:spMkLst>
            <pc:docMk/>
            <pc:sldMk cId="871510949" sldId="5413"/>
            <ac:spMk id="6" creationId="{7775F781-F5F4-471A-8433-604B73DD3B4F}"/>
          </ac:spMkLst>
        </pc:spChg>
      </pc:sldChg>
      <pc:sldChg chg="modSp addCm delCm modCm">
        <pc:chgData name="Checkoway, Amy (EEC)" userId="S::amy.checkoway@mass.gov::705991ab-b9c1-44f2-bfb6-4d1b22ebe416" providerId="AD" clId="Web-{58E88FE1-6156-09A9-7819-28066F08F792}" dt="2022-08-30T13:04:37.928" v="432" actId="20577"/>
        <pc:sldMkLst>
          <pc:docMk/>
          <pc:sldMk cId="1967417132" sldId="5414"/>
        </pc:sldMkLst>
        <pc:spChg chg="mod">
          <ac:chgData name="Checkoway, Amy (EEC)" userId="S::amy.checkoway@mass.gov::705991ab-b9c1-44f2-bfb6-4d1b22ebe416" providerId="AD" clId="Web-{58E88FE1-6156-09A9-7819-28066F08F792}" dt="2022-08-30T13:04:37.928" v="432" actId="20577"/>
          <ac:spMkLst>
            <pc:docMk/>
            <pc:sldMk cId="1967417132" sldId="5414"/>
            <ac:spMk id="2" creationId="{3BD76C0A-0A97-4745-B96E-932F7F22D7F9}"/>
          </ac:spMkLst>
        </pc:spChg>
        <pc:spChg chg="mod">
          <ac:chgData name="Checkoway, Amy (EEC)" userId="S::amy.checkoway@mass.gov::705991ab-b9c1-44f2-bfb6-4d1b22ebe416" providerId="AD" clId="Web-{58E88FE1-6156-09A9-7819-28066F08F792}" dt="2022-08-30T12:54:34.606" v="277" actId="20577"/>
          <ac:spMkLst>
            <pc:docMk/>
            <pc:sldMk cId="1967417132" sldId="5414"/>
            <ac:spMk id="3" creationId="{125A75C4-1518-41B7-B0F5-D8A1DB64251F}"/>
          </ac:spMkLst>
        </pc:spChg>
      </pc:sldChg>
    </pc:docChg>
  </pc:docChgLst>
  <pc:docChgLst>
    <pc:chgData name="Chris" userId="7355e77b-c52c-4307-b1d1-ece46b2ca1c7" providerId="ADAL" clId="{F7F7A014-D690-4D30-8E21-076FAE7B4956}"/>
    <pc:docChg chg="undo custSel modSld">
      <pc:chgData name="Chris" userId="7355e77b-c52c-4307-b1d1-ece46b2ca1c7" providerId="ADAL" clId="{F7F7A014-D690-4D30-8E21-076FAE7B4956}" dt="2022-08-30T17:54:12.671" v="541" actId="1076"/>
      <pc:docMkLst>
        <pc:docMk/>
      </pc:docMkLst>
      <pc:sldChg chg="modSp mod">
        <pc:chgData name="Chris" userId="7355e77b-c52c-4307-b1d1-ece46b2ca1c7" providerId="ADAL" clId="{F7F7A014-D690-4D30-8E21-076FAE7B4956}" dt="2022-08-30T14:45:55.928" v="33" actId="113"/>
        <pc:sldMkLst>
          <pc:docMk/>
          <pc:sldMk cId="1673016098" sldId="1034"/>
        </pc:sldMkLst>
        <pc:spChg chg="mod">
          <ac:chgData name="Chris" userId="7355e77b-c52c-4307-b1d1-ece46b2ca1c7" providerId="ADAL" clId="{F7F7A014-D690-4D30-8E21-076FAE7B4956}" dt="2022-08-30T14:45:55.928" v="33" actId="113"/>
          <ac:spMkLst>
            <pc:docMk/>
            <pc:sldMk cId="1673016098" sldId="1034"/>
            <ac:spMk id="9" creationId="{E682A373-C2CD-4336-8570-EA7489E70BF4}"/>
          </ac:spMkLst>
        </pc:spChg>
      </pc:sldChg>
      <pc:sldChg chg="modSp mod">
        <pc:chgData name="Chris" userId="7355e77b-c52c-4307-b1d1-ece46b2ca1c7" providerId="ADAL" clId="{F7F7A014-D690-4D30-8E21-076FAE7B4956}" dt="2022-08-30T14:46:46.116" v="36" actId="1076"/>
        <pc:sldMkLst>
          <pc:docMk/>
          <pc:sldMk cId="2695862255" sldId="5137"/>
        </pc:sldMkLst>
        <pc:graphicFrameChg chg="mod">
          <ac:chgData name="Chris" userId="7355e77b-c52c-4307-b1d1-ece46b2ca1c7" providerId="ADAL" clId="{F7F7A014-D690-4D30-8E21-076FAE7B4956}" dt="2022-08-30T14:46:46.116" v="36" actId="1076"/>
          <ac:graphicFrameMkLst>
            <pc:docMk/>
            <pc:sldMk cId="2695862255" sldId="5137"/>
            <ac:graphicFrameMk id="5" creationId="{A7BB5E9C-3474-4E48-BBFD-4823DEF18B8D}"/>
          </ac:graphicFrameMkLst>
        </pc:graphicFrameChg>
      </pc:sldChg>
      <pc:sldChg chg="modSp mod">
        <pc:chgData name="Chris" userId="7355e77b-c52c-4307-b1d1-ece46b2ca1c7" providerId="ADAL" clId="{F7F7A014-D690-4D30-8E21-076FAE7B4956}" dt="2022-08-30T15:03:42.375" v="66" actId="14100"/>
        <pc:sldMkLst>
          <pc:docMk/>
          <pc:sldMk cId="1452540154" sldId="5158"/>
        </pc:sldMkLst>
        <pc:spChg chg="mod">
          <ac:chgData name="Chris" userId="7355e77b-c52c-4307-b1d1-ece46b2ca1c7" providerId="ADAL" clId="{F7F7A014-D690-4D30-8E21-076FAE7B4956}" dt="2022-08-30T15:03:42.375" v="66" actId="14100"/>
          <ac:spMkLst>
            <pc:docMk/>
            <pc:sldMk cId="1452540154" sldId="5158"/>
            <ac:spMk id="15" creationId="{708BC635-1E19-A13E-0E66-51A60F35D535}"/>
          </ac:spMkLst>
        </pc:spChg>
        <pc:spChg chg="mod">
          <ac:chgData name="Chris" userId="7355e77b-c52c-4307-b1d1-ece46b2ca1c7" providerId="ADAL" clId="{F7F7A014-D690-4D30-8E21-076FAE7B4956}" dt="2022-08-30T14:45:03.613" v="32" actId="113"/>
          <ac:spMkLst>
            <pc:docMk/>
            <pc:sldMk cId="1452540154" sldId="5158"/>
            <ac:spMk id="18" creationId="{3FCC2F01-7E1E-4064-8BF1-22F6386E51BF}"/>
          </ac:spMkLst>
        </pc:spChg>
      </pc:sldChg>
      <pc:sldChg chg="delSp mod">
        <pc:chgData name="Chris" userId="7355e77b-c52c-4307-b1d1-ece46b2ca1c7" providerId="ADAL" clId="{F7F7A014-D690-4D30-8E21-076FAE7B4956}" dt="2022-08-30T14:42:05.216" v="31" actId="478"/>
        <pc:sldMkLst>
          <pc:docMk/>
          <pc:sldMk cId="711311767" sldId="5378"/>
        </pc:sldMkLst>
        <pc:spChg chg="del">
          <ac:chgData name="Chris" userId="7355e77b-c52c-4307-b1d1-ece46b2ca1c7" providerId="ADAL" clId="{F7F7A014-D690-4D30-8E21-076FAE7B4956}" dt="2022-08-30T14:42:05.216" v="31" actId="478"/>
          <ac:spMkLst>
            <pc:docMk/>
            <pc:sldMk cId="711311767" sldId="5378"/>
            <ac:spMk id="5" creationId="{78609A08-FFFF-26EC-59FD-3D0995E5E1A2}"/>
          </ac:spMkLst>
        </pc:spChg>
      </pc:sldChg>
      <pc:sldChg chg="modSp mod">
        <pc:chgData name="Chris" userId="7355e77b-c52c-4307-b1d1-ece46b2ca1c7" providerId="ADAL" clId="{F7F7A014-D690-4D30-8E21-076FAE7B4956}" dt="2022-08-30T14:22:42.646" v="4" actId="255"/>
        <pc:sldMkLst>
          <pc:docMk/>
          <pc:sldMk cId="643101517" sldId="5379"/>
        </pc:sldMkLst>
        <pc:spChg chg="mod">
          <ac:chgData name="Chris" userId="7355e77b-c52c-4307-b1d1-ece46b2ca1c7" providerId="ADAL" clId="{F7F7A014-D690-4D30-8E21-076FAE7B4956}" dt="2022-08-30T14:22:42.646" v="4" actId="255"/>
          <ac:spMkLst>
            <pc:docMk/>
            <pc:sldMk cId="643101517" sldId="5379"/>
            <ac:spMk id="12" creationId="{1A8471C9-1B59-43E9-8BEA-E713B400D7D7}"/>
          </ac:spMkLst>
        </pc:spChg>
      </pc:sldChg>
      <pc:sldChg chg="modSp mod">
        <pc:chgData name="Chris" userId="7355e77b-c52c-4307-b1d1-ece46b2ca1c7" providerId="ADAL" clId="{F7F7A014-D690-4D30-8E21-076FAE7B4956}" dt="2022-08-30T14:36:23.099" v="29" actId="20577"/>
        <pc:sldMkLst>
          <pc:docMk/>
          <pc:sldMk cId="3183007912" sldId="5381"/>
        </pc:sldMkLst>
        <pc:spChg chg="mod">
          <ac:chgData name="Chris" userId="7355e77b-c52c-4307-b1d1-ece46b2ca1c7" providerId="ADAL" clId="{F7F7A014-D690-4D30-8E21-076FAE7B4956}" dt="2022-08-30T14:36:23.099" v="29" actId="20577"/>
          <ac:spMkLst>
            <pc:docMk/>
            <pc:sldMk cId="3183007912" sldId="5381"/>
            <ac:spMk id="13" creationId="{25411D75-BDFB-4E48-B71C-09FDA7B82081}"/>
          </ac:spMkLst>
        </pc:spChg>
      </pc:sldChg>
      <pc:sldChg chg="modSp mod">
        <pc:chgData name="Chris" userId="7355e77b-c52c-4307-b1d1-ece46b2ca1c7" providerId="ADAL" clId="{F7F7A014-D690-4D30-8E21-076FAE7B4956}" dt="2022-08-30T14:36:01.543" v="12" actId="255"/>
        <pc:sldMkLst>
          <pc:docMk/>
          <pc:sldMk cId="110097226" sldId="5411"/>
        </pc:sldMkLst>
        <pc:spChg chg="mod">
          <ac:chgData name="Chris" userId="7355e77b-c52c-4307-b1d1-ece46b2ca1c7" providerId="ADAL" clId="{F7F7A014-D690-4D30-8E21-076FAE7B4956}" dt="2022-08-30T14:36:01.543" v="12" actId="255"/>
          <ac:spMkLst>
            <pc:docMk/>
            <pc:sldMk cId="110097226" sldId="5411"/>
            <ac:spMk id="5" creationId="{364B64F8-D420-4FEC-B790-53B28066AFAD}"/>
          </ac:spMkLst>
        </pc:spChg>
      </pc:sldChg>
      <pc:sldChg chg="modSp mod">
        <pc:chgData name="Chris" userId="7355e77b-c52c-4307-b1d1-ece46b2ca1c7" providerId="ADAL" clId="{F7F7A014-D690-4D30-8E21-076FAE7B4956}" dt="2022-08-30T14:36:28.972" v="30" actId="1076"/>
        <pc:sldMkLst>
          <pc:docMk/>
          <pc:sldMk cId="1967417132" sldId="5414"/>
        </pc:sldMkLst>
        <pc:spChg chg="mod">
          <ac:chgData name="Chris" userId="7355e77b-c52c-4307-b1d1-ece46b2ca1c7" providerId="ADAL" clId="{F7F7A014-D690-4D30-8E21-076FAE7B4956}" dt="2022-08-30T14:36:11.628" v="13" actId="14100"/>
          <ac:spMkLst>
            <pc:docMk/>
            <pc:sldMk cId="1967417132" sldId="5414"/>
            <ac:spMk id="2" creationId="{3BD76C0A-0A97-4745-B96E-932F7F22D7F9}"/>
          </ac:spMkLst>
        </pc:spChg>
        <pc:spChg chg="mod">
          <ac:chgData name="Chris" userId="7355e77b-c52c-4307-b1d1-ece46b2ca1c7" providerId="ADAL" clId="{F7F7A014-D690-4D30-8E21-076FAE7B4956}" dt="2022-08-30T14:36:28.972" v="30" actId="1076"/>
          <ac:spMkLst>
            <pc:docMk/>
            <pc:sldMk cId="1967417132" sldId="5414"/>
            <ac:spMk id="3" creationId="{125A75C4-1518-41B7-B0F5-D8A1DB64251F}"/>
          </ac:spMkLst>
        </pc:spChg>
      </pc:sldChg>
      <pc:sldChg chg="addSp delSp modSp mod">
        <pc:chgData name="Chris" userId="7355e77b-c52c-4307-b1d1-ece46b2ca1c7" providerId="ADAL" clId="{F7F7A014-D690-4D30-8E21-076FAE7B4956}" dt="2022-08-30T17:54:12.671" v="541" actId="1076"/>
        <pc:sldMkLst>
          <pc:docMk/>
          <pc:sldMk cId="3015082457" sldId="5415"/>
        </pc:sldMkLst>
        <pc:spChg chg="del">
          <ac:chgData name="Chris" userId="7355e77b-c52c-4307-b1d1-ece46b2ca1c7" providerId="ADAL" clId="{F7F7A014-D690-4D30-8E21-076FAE7B4956}" dt="2022-08-30T17:42:35.474" v="131" actId="478"/>
          <ac:spMkLst>
            <pc:docMk/>
            <pc:sldMk cId="3015082457" sldId="5415"/>
            <ac:spMk id="2" creationId="{C3DE89A5-EE19-4381-8AFE-087C2F517F9D}"/>
          </ac:spMkLst>
        </pc:spChg>
        <pc:spChg chg="del mod">
          <ac:chgData name="Chris" userId="7355e77b-c52c-4307-b1d1-ece46b2ca1c7" providerId="ADAL" clId="{F7F7A014-D690-4D30-8E21-076FAE7B4956}" dt="2022-08-30T17:46:45.075" v="364" actId="478"/>
          <ac:spMkLst>
            <pc:docMk/>
            <pc:sldMk cId="3015082457" sldId="5415"/>
            <ac:spMk id="3" creationId="{16F2814B-E754-4D50-9D0A-E2D31AB5B315}"/>
          </ac:spMkLst>
        </pc:spChg>
        <pc:spChg chg="add mod">
          <ac:chgData name="Chris" userId="7355e77b-c52c-4307-b1d1-ece46b2ca1c7" providerId="ADAL" clId="{F7F7A014-D690-4D30-8E21-076FAE7B4956}" dt="2022-08-30T17:45:14.867" v="332" actId="20577"/>
          <ac:spMkLst>
            <pc:docMk/>
            <pc:sldMk cId="3015082457" sldId="5415"/>
            <ac:spMk id="5" creationId="{1B0004F9-B278-4DAB-BDF3-4045397E749A}"/>
          </ac:spMkLst>
        </pc:spChg>
        <pc:spChg chg="add del mod">
          <ac:chgData name="Chris" userId="7355e77b-c52c-4307-b1d1-ece46b2ca1c7" providerId="ADAL" clId="{F7F7A014-D690-4D30-8E21-076FAE7B4956}" dt="2022-08-30T17:43:47.932" v="275"/>
          <ac:spMkLst>
            <pc:docMk/>
            <pc:sldMk cId="3015082457" sldId="5415"/>
            <ac:spMk id="6" creationId="{135144E7-4649-427E-A18A-5AE8CE82291F}"/>
          </ac:spMkLst>
        </pc:spChg>
        <pc:spChg chg="add mod">
          <ac:chgData name="Chris" userId="7355e77b-c52c-4307-b1d1-ece46b2ca1c7" providerId="ADAL" clId="{F7F7A014-D690-4D30-8E21-076FAE7B4956}" dt="2022-08-30T17:54:12.671" v="541" actId="1076"/>
          <ac:spMkLst>
            <pc:docMk/>
            <pc:sldMk cId="3015082457" sldId="5415"/>
            <ac:spMk id="7" creationId="{A08FD018-E34A-442D-9602-DC6C25387872}"/>
          </ac:spMkLst>
        </pc:spChg>
        <pc:spChg chg="add del mod">
          <ac:chgData name="Chris" userId="7355e77b-c52c-4307-b1d1-ece46b2ca1c7" providerId="ADAL" clId="{F7F7A014-D690-4D30-8E21-076FAE7B4956}" dt="2022-08-30T17:47:17.427" v="374" actId="478"/>
          <ac:spMkLst>
            <pc:docMk/>
            <pc:sldMk cId="3015082457" sldId="5415"/>
            <ac:spMk id="8" creationId="{58CE8BA8-68BC-4DB5-9DA4-FB67D4646559}"/>
          </ac:spMkLst>
        </pc:spChg>
        <pc:spChg chg="add mod">
          <ac:chgData name="Chris" userId="7355e77b-c52c-4307-b1d1-ece46b2ca1c7" providerId="ADAL" clId="{F7F7A014-D690-4D30-8E21-076FAE7B4956}" dt="2022-08-30T17:53:29.978" v="535" actId="14100"/>
          <ac:spMkLst>
            <pc:docMk/>
            <pc:sldMk cId="3015082457" sldId="5415"/>
            <ac:spMk id="9" creationId="{DE2E44DF-587E-4317-AFC8-821C0D13CFBB}"/>
          </ac:spMkLst>
        </pc:spChg>
        <pc:spChg chg="add del mod">
          <ac:chgData name="Chris" userId="7355e77b-c52c-4307-b1d1-ece46b2ca1c7" providerId="ADAL" clId="{F7F7A014-D690-4D30-8E21-076FAE7B4956}" dt="2022-08-30T17:46:56.454" v="366" actId="478"/>
          <ac:spMkLst>
            <pc:docMk/>
            <pc:sldMk cId="3015082457" sldId="5415"/>
            <ac:spMk id="11" creationId="{9C42DF24-997D-4CD6-99B6-36DFE3CE6AC5}"/>
          </ac:spMkLst>
        </pc:spChg>
        <pc:spChg chg="add mod">
          <ac:chgData name="Chris" userId="7355e77b-c52c-4307-b1d1-ece46b2ca1c7" providerId="ADAL" clId="{F7F7A014-D690-4D30-8E21-076FAE7B4956}" dt="2022-08-30T17:53:50.734" v="537" actId="1076"/>
          <ac:spMkLst>
            <pc:docMk/>
            <pc:sldMk cId="3015082457" sldId="5415"/>
            <ac:spMk id="14" creationId="{861FEB25-1D6F-427B-9C65-006812AE77FA}"/>
          </ac:spMkLst>
        </pc:spChg>
        <pc:spChg chg="add mod">
          <ac:chgData name="Chris" userId="7355e77b-c52c-4307-b1d1-ece46b2ca1c7" providerId="ADAL" clId="{F7F7A014-D690-4D30-8E21-076FAE7B4956}" dt="2022-08-30T17:54:08.497" v="540" actId="1076"/>
          <ac:spMkLst>
            <pc:docMk/>
            <pc:sldMk cId="3015082457" sldId="5415"/>
            <ac:spMk id="20" creationId="{7093FF4C-C919-4A43-9522-A0FF0FB1ADC3}"/>
          </ac:spMkLst>
        </pc:spChg>
        <pc:picChg chg="add mod ord">
          <ac:chgData name="Chris" userId="7355e77b-c52c-4307-b1d1-ece46b2ca1c7" providerId="ADAL" clId="{F7F7A014-D690-4D30-8E21-076FAE7B4956}" dt="2022-08-30T17:51:42.122" v="506" actId="1076"/>
          <ac:picMkLst>
            <pc:docMk/>
            <pc:sldMk cId="3015082457" sldId="5415"/>
            <ac:picMk id="13" creationId="{C78B0A01-CBDF-4EB6-A04E-55300F42BCDB}"/>
          </ac:picMkLst>
        </pc:picChg>
        <pc:picChg chg="add mod">
          <ac:chgData name="Chris" userId="7355e77b-c52c-4307-b1d1-ece46b2ca1c7" providerId="ADAL" clId="{F7F7A014-D690-4D30-8E21-076FAE7B4956}" dt="2022-08-30T17:50:55.529" v="490" actId="1076"/>
          <ac:picMkLst>
            <pc:docMk/>
            <pc:sldMk cId="3015082457" sldId="5415"/>
            <ac:picMk id="15" creationId="{F54F3AFE-7DC8-4412-B3DF-42C1D5BF52C0}"/>
          </ac:picMkLst>
        </pc:picChg>
        <pc:picChg chg="add mod">
          <ac:chgData name="Chris" userId="7355e77b-c52c-4307-b1d1-ece46b2ca1c7" providerId="ADAL" clId="{F7F7A014-D690-4D30-8E21-076FAE7B4956}" dt="2022-08-30T17:50:59.058" v="492" actId="1076"/>
          <ac:picMkLst>
            <pc:docMk/>
            <pc:sldMk cId="3015082457" sldId="5415"/>
            <ac:picMk id="16" creationId="{5DF21DF0-BE51-42A2-B948-83267CB3B95C}"/>
          </ac:picMkLst>
        </pc:picChg>
        <pc:picChg chg="add mod">
          <ac:chgData name="Chris" userId="7355e77b-c52c-4307-b1d1-ece46b2ca1c7" providerId="ADAL" clId="{F7F7A014-D690-4D30-8E21-076FAE7B4956}" dt="2022-08-30T17:51:01.932" v="494" actId="1076"/>
          <ac:picMkLst>
            <pc:docMk/>
            <pc:sldMk cId="3015082457" sldId="5415"/>
            <ac:picMk id="17" creationId="{5352E588-EF17-4F67-9789-1FA2263F7688}"/>
          </ac:picMkLst>
        </pc:picChg>
        <pc:picChg chg="add mod">
          <ac:chgData name="Chris" userId="7355e77b-c52c-4307-b1d1-ece46b2ca1c7" providerId="ADAL" clId="{F7F7A014-D690-4D30-8E21-076FAE7B4956}" dt="2022-08-30T17:52:09.650" v="510" actId="207"/>
          <ac:picMkLst>
            <pc:docMk/>
            <pc:sldMk cId="3015082457" sldId="5415"/>
            <ac:picMk id="18" creationId="{D409B69C-7478-440B-A707-22BDDDED5A0F}"/>
          </ac:picMkLst>
        </pc:picChg>
        <pc:picChg chg="add mod">
          <ac:chgData name="Chris" userId="7355e77b-c52c-4307-b1d1-ece46b2ca1c7" providerId="ADAL" clId="{F7F7A014-D690-4D30-8E21-076FAE7B4956}" dt="2022-08-30T17:52:15.428" v="512" actId="1076"/>
          <ac:picMkLst>
            <pc:docMk/>
            <pc:sldMk cId="3015082457" sldId="5415"/>
            <ac:picMk id="19" creationId="{20990855-3659-4A25-B077-BCEF348A5855}"/>
          </ac:picMkLst>
        </pc:picChg>
        <pc:picChg chg="add mod">
          <ac:chgData name="Chris" userId="7355e77b-c52c-4307-b1d1-ece46b2ca1c7" providerId="ADAL" clId="{F7F7A014-D690-4D30-8E21-076FAE7B4956}" dt="2022-08-30T17:53:10.738" v="530" actId="1076"/>
          <ac:picMkLst>
            <pc:docMk/>
            <pc:sldMk cId="3015082457" sldId="5415"/>
            <ac:picMk id="21" creationId="{E54D9EFB-9292-46DA-B3CD-1FFABD6D3FE4}"/>
          </ac:picMkLst>
        </pc:picChg>
        <pc:picChg chg="add mod">
          <ac:chgData name="Chris" userId="7355e77b-c52c-4307-b1d1-ece46b2ca1c7" providerId="ADAL" clId="{F7F7A014-D690-4D30-8E21-076FAE7B4956}" dt="2022-08-30T17:53:15.579" v="532" actId="1076"/>
          <ac:picMkLst>
            <pc:docMk/>
            <pc:sldMk cId="3015082457" sldId="5415"/>
            <ac:picMk id="22" creationId="{1603566A-4485-4C7E-B30A-FC6BE1F3B3AC}"/>
          </ac:picMkLst>
        </pc:picChg>
        <pc:picChg chg="add mod">
          <ac:chgData name="Chris" userId="7355e77b-c52c-4307-b1d1-ece46b2ca1c7" providerId="ADAL" clId="{F7F7A014-D690-4D30-8E21-076FAE7B4956}" dt="2022-08-30T17:53:20.176" v="534" actId="1076"/>
          <ac:picMkLst>
            <pc:docMk/>
            <pc:sldMk cId="3015082457" sldId="5415"/>
            <ac:picMk id="23" creationId="{A8E3C897-0577-4D23-A1C4-4EA137323243}"/>
          </ac:picMkLst>
        </pc:picChg>
        <pc:picChg chg="add mod">
          <ac:chgData name="Chris" userId="7355e77b-c52c-4307-b1d1-ece46b2ca1c7" providerId="ADAL" clId="{F7F7A014-D690-4D30-8E21-076FAE7B4956}" dt="2022-08-30T17:54:01.107" v="539" actId="1076"/>
          <ac:picMkLst>
            <pc:docMk/>
            <pc:sldMk cId="3015082457" sldId="5415"/>
            <ac:picMk id="24" creationId="{1A2F4D0F-530C-4036-9C26-32944E49E8A7}"/>
          </ac:picMkLst>
        </pc:picChg>
      </pc:sldChg>
    </pc:docChg>
  </pc:docChgLst>
  <pc:docChgLst>
    <pc:chgData name="Checkoway, Amy (EEC)" userId="S::amy.checkoway@mass.gov::705991ab-b9c1-44f2-bfb6-4d1b22ebe416" providerId="AD" clId="Web-{1EDB5490-BF2A-2DDE-9EA0-813C6CE739B1}"/>
    <pc:docChg chg="modSld">
      <pc:chgData name="Checkoway, Amy (EEC)" userId="S::amy.checkoway@mass.gov::705991ab-b9c1-44f2-bfb6-4d1b22ebe416" providerId="AD" clId="Web-{1EDB5490-BF2A-2DDE-9EA0-813C6CE739B1}" dt="2022-08-30T13:41:06.563" v="35" actId="20577"/>
      <pc:docMkLst>
        <pc:docMk/>
      </pc:docMkLst>
      <pc:sldChg chg="modSp">
        <pc:chgData name="Checkoway, Amy (EEC)" userId="S::amy.checkoway@mass.gov::705991ab-b9c1-44f2-bfb6-4d1b22ebe416" providerId="AD" clId="Web-{1EDB5490-BF2A-2DDE-9EA0-813C6CE739B1}" dt="2022-08-30T13:37:49.124" v="15" actId="20577"/>
        <pc:sldMkLst>
          <pc:docMk/>
          <pc:sldMk cId="0" sldId="264"/>
        </pc:sldMkLst>
        <pc:spChg chg="mod">
          <ac:chgData name="Checkoway, Amy (EEC)" userId="S::amy.checkoway@mass.gov::705991ab-b9c1-44f2-bfb6-4d1b22ebe416" providerId="AD" clId="Web-{1EDB5490-BF2A-2DDE-9EA0-813C6CE739B1}" dt="2022-08-30T13:37:49.124" v="15" actId="20577"/>
          <ac:spMkLst>
            <pc:docMk/>
            <pc:sldMk cId="0" sldId="264"/>
            <ac:spMk id="363" creationId="{00000000-0000-0000-0000-000000000000}"/>
          </ac:spMkLst>
        </pc:spChg>
      </pc:sldChg>
      <pc:sldChg chg="delCm">
        <pc:chgData name="Checkoway, Amy (EEC)" userId="S::amy.checkoway@mass.gov::705991ab-b9c1-44f2-bfb6-4d1b22ebe416" providerId="AD" clId="Web-{1EDB5490-BF2A-2DDE-9EA0-813C6CE739B1}" dt="2022-08-30T13:34:10.934" v="0"/>
        <pc:sldMkLst>
          <pc:docMk/>
          <pc:sldMk cId="137275824" sldId="1307"/>
        </pc:sldMkLst>
      </pc:sldChg>
      <pc:sldChg chg="modSp">
        <pc:chgData name="Checkoway, Amy (EEC)" userId="S::amy.checkoway@mass.gov::705991ab-b9c1-44f2-bfb6-4d1b22ebe416" providerId="AD" clId="Web-{1EDB5490-BF2A-2DDE-9EA0-813C6CE739B1}" dt="2022-08-30T13:37:55.514" v="16" actId="20577"/>
        <pc:sldMkLst>
          <pc:docMk/>
          <pc:sldMk cId="60539199" sldId="5256"/>
        </pc:sldMkLst>
        <pc:spChg chg="mod">
          <ac:chgData name="Checkoway, Amy (EEC)" userId="S::amy.checkoway@mass.gov::705991ab-b9c1-44f2-bfb6-4d1b22ebe416" providerId="AD" clId="Web-{1EDB5490-BF2A-2DDE-9EA0-813C6CE739B1}" dt="2022-08-30T13:37:55.514" v="16" actId="20577"/>
          <ac:spMkLst>
            <pc:docMk/>
            <pc:sldMk cId="60539199" sldId="5256"/>
            <ac:spMk id="5" creationId="{D94D8A6E-7F2C-4767-AAE0-B85A2D430924}"/>
          </ac:spMkLst>
        </pc:spChg>
      </pc:sldChg>
      <pc:sldChg chg="modSp">
        <pc:chgData name="Checkoway, Amy (EEC)" userId="S::amy.checkoway@mass.gov::705991ab-b9c1-44f2-bfb6-4d1b22ebe416" providerId="AD" clId="Web-{1EDB5490-BF2A-2DDE-9EA0-813C6CE739B1}" dt="2022-08-30T13:39:10.671" v="23" actId="20577"/>
        <pc:sldMkLst>
          <pc:docMk/>
          <pc:sldMk cId="3741542819" sldId="5267"/>
        </pc:sldMkLst>
        <pc:spChg chg="mod">
          <ac:chgData name="Checkoway, Amy (EEC)" userId="S::amy.checkoway@mass.gov::705991ab-b9c1-44f2-bfb6-4d1b22ebe416" providerId="AD" clId="Web-{1EDB5490-BF2A-2DDE-9EA0-813C6CE739B1}" dt="2022-08-30T13:39:10.671" v="23" actId="20577"/>
          <ac:spMkLst>
            <pc:docMk/>
            <pc:sldMk cId="3741542819" sldId="5267"/>
            <ac:spMk id="2" creationId="{E04E184A-8A61-447A-A525-8D093E7374E3}"/>
          </ac:spMkLst>
        </pc:spChg>
      </pc:sldChg>
      <pc:sldChg chg="modSp">
        <pc:chgData name="Checkoway, Amy (EEC)" userId="S::amy.checkoway@mass.gov::705991ab-b9c1-44f2-bfb6-4d1b22ebe416" providerId="AD" clId="Web-{1EDB5490-BF2A-2DDE-9EA0-813C6CE739B1}" dt="2022-08-30T13:38:33.155" v="19" actId="20577"/>
        <pc:sldMkLst>
          <pc:docMk/>
          <pc:sldMk cId="3561435772" sldId="5375"/>
        </pc:sldMkLst>
        <pc:spChg chg="mod">
          <ac:chgData name="Checkoway, Amy (EEC)" userId="S::amy.checkoway@mass.gov::705991ab-b9c1-44f2-bfb6-4d1b22ebe416" providerId="AD" clId="Web-{1EDB5490-BF2A-2DDE-9EA0-813C6CE739B1}" dt="2022-08-30T13:38:33.155" v="19" actId="20577"/>
          <ac:spMkLst>
            <pc:docMk/>
            <pc:sldMk cId="3561435772" sldId="5375"/>
            <ac:spMk id="5" creationId="{8A8E125E-103D-4B80-A957-B5E814463B7B}"/>
          </ac:spMkLst>
        </pc:spChg>
      </pc:sldChg>
      <pc:sldChg chg="modSp">
        <pc:chgData name="Checkoway, Amy (EEC)" userId="S::amy.checkoway@mass.gov::705991ab-b9c1-44f2-bfb6-4d1b22ebe416" providerId="AD" clId="Web-{1EDB5490-BF2A-2DDE-9EA0-813C6CE739B1}" dt="2022-08-30T13:38:13.608" v="17" actId="20577"/>
        <pc:sldMkLst>
          <pc:docMk/>
          <pc:sldMk cId="3183007912" sldId="5381"/>
        </pc:sldMkLst>
        <pc:spChg chg="mod">
          <ac:chgData name="Checkoway, Amy (EEC)" userId="S::amy.checkoway@mass.gov::705991ab-b9c1-44f2-bfb6-4d1b22ebe416" providerId="AD" clId="Web-{1EDB5490-BF2A-2DDE-9EA0-813C6CE739B1}" dt="2022-08-30T13:38:13.608" v="17" actId="20577"/>
          <ac:spMkLst>
            <pc:docMk/>
            <pc:sldMk cId="3183007912" sldId="5381"/>
            <ac:spMk id="13" creationId="{25411D75-BDFB-4E48-B71C-09FDA7B82081}"/>
          </ac:spMkLst>
        </pc:spChg>
      </pc:sldChg>
      <pc:sldChg chg="modSp">
        <pc:chgData name="Checkoway, Amy (EEC)" userId="S::amy.checkoway@mass.gov::705991ab-b9c1-44f2-bfb6-4d1b22ebe416" providerId="AD" clId="Web-{1EDB5490-BF2A-2DDE-9EA0-813C6CE739B1}" dt="2022-08-30T13:34:49.497" v="9" actId="20577"/>
        <pc:sldMkLst>
          <pc:docMk/>
          <pc:sldMk cId="2769807772" sldId="5387"/>
        </pc:sldMkLst>
        <pc:spChg chg="mod">
          <ac:chgData name="Checkoway, Amy (EEC)" userId="S::amy.checkoway@mass.gov::705991ab-b9c1-44f2-bfb6-4d1b22ebe416" providerId="AD" clId="Web-{1EDB5490-BF2A-2DDE-9EA0-813C6CE739B1}" dt="2022-08-30T13:34:49.497" v="9" actId="20577"/>
          <ac:spMkLst>
            <pc:docMk/>
            <pc:sldMk cId="2769807772" sldId="5387"/>
            <ac:spMk id="3" creationId="{55174601-AFB9-F631-51C0-5FCB100F1005}"/>
          </ac:spMkLst>
        </pc:spChg>
        <pc:spChg chg="mod">
          <ac:chgData name="Checkoway, Amy (EEC)" userId="S::amy.checkoway@mass.gov::705991ab-b9c1-44f2-bfb6-4d1b22ebe416" providerId="AD" clId="Web-{1EDB5490-BF2A-2DDE-9EA0-813C6CE739B1}" dt="2022-08-30T13:34:45.622" v="7" actId="20577"/>
          <ac:spMkLst>
            <pc:docMk/>
            <pc:sldMk cId="2769807772" sldId="5387"/>
            <ac:spMk id="8" creationId="{EB39FF52-055A-404F-9389-9F5B6F333553}"/>
          </ac:spMkLst>
        </pc:spChg>
      </pc:sldChg>
      <pc:sldChg chg="modSp">
        <pc:chgData name="Checkoway, Amy (EEC)" userId="S::amy.checkoway@mass.gov::705991ab-b9c1-44f2-bfb6-4d1b22ebe416" providerId="AD" clId="Web-{1EDB5490-BF2A-2DDE-9EA0-813C6CE739B1}" dt="2022-08-30T13:37:41.686" v="14" actId="20577"/>
        <pc:sldMkLst>
          <pc:docMk/>
          <pc:sldMk cId="0" sldId="5389"/>
        </pc:sldMkLst>
        <pc:spChg chg="mod">
          <ac:chgData name="Checkoway, Amy (EEC)" userId="S::amy.checkoway@mass.gov::705991ab-b9c1-44f2-bfb6-4d1b22ebe416" providerId="AD" clId="Web-{1EDB5490-BF2A-2DDE-9EA0-813C6CE739B1}" dt="2022-08-30T13:37:41.686" v="14" actId="20577"/>
          <ac:spMkLst>
            <pc:docMk/>
            <pc:sldMk cId="0" sldId="5389"/>
            <ac:spMk id="348" creationId="{00000000-0000-0000-0000-000000000000}"/>
          </ac:spMkLst>
        </pc:spChg>
      </pc:sldChg>
      <pc:sldChg chg="modSp delCm">
        <pc:chgData name="Checkoway, Amy (EEC)" userId="S::amy.checkoway@mass.gov::705991ab-b9c1-44f2-bfb6-4d1b22ebe416" providerId="AD" clId="Web-{1EDB5490-BF2A-2DDE-9EA0-813C6CE739B1}" dt="2022-08-30T13:41:06.563" v="35" actId="20577"/>
        <pc:sldMkLst>
          <pc:docMk/>
          <pc:sldMk cId="1962693005" sldId="5407"/>
        </pc:sldMkLst>
        <pc:spChg chg="mod">
          <ac:chgData name="Checkoway, Amy (EEC)" userId="S::amy.checkoway@mass.gov::705991ab-b9c1-44f2-bfb6-4d1b22ebe416" providerId="AD" clId="Web-{1EDB5490-BF2A-2DDE-9EA0-813C6CE739B1}" dt="2022-08-30T13:36:08.029" v="12" actId="20577"/>
          <ac:spMkLst>
            <pc:docMk/>
            <pc:sldMk cId="1962693005" sldId="5407"/>
            <ac:spMk id="5" creationId="{11BD2637-AD42-4F96-99C4-6B00517C6A26}"/>
          </ac:spMkLst>
        </pc:spChg>
        <pc:spChg chg="mod">
          <ac:chgData name="Checkoway, Amy (EEC)" userId="S::amy.checkoway@mass.gov::705991ab-b9c1-44f2-bfb6-4d1b22ebe416" providerId="AD" clId="Web-{1EDB5490-BF2A-2DDE-9EA0-813C6CE739B1}" dt="2022-08-30T13:41:06.563" v="35" actId="20577"/>
          <ac:spMkLst>
            <pc:docMk/>
            <pc:sldMk cId="1962693005" sldId="5407"/>
            <ac:spMk id="6" creationId="{38B5C7D3-C87D-420F-974B-DB6C76B4BE9E}"/>
          </ac:spMkLst>
        </pc:spChg>
      </pc:sldChg>
      <pc:sldChg chg="modSp">
        <pc:chgData name="Checkoway, Amy (EEC)" userId="S::amy.checkoway@mass.gov::705991ab-b9c1-44f2-bfb6-4d1b22ebe416" providerId="AD" clId="Web-{1EDB5490-BF2A-2DDE-9EA0-813C6CE739B1}" dt="2022-08-30T13:39:05.218" v="22" actId="20577"/>
        <pc:sldMkLst>
          <pc:docMk/>
          <pc:sldMk cId="2194978891" sldId="5408"/>
        </pc:sldMkLst>
        <pc:spChg chg="mod">
          <ac:chgData name="Checkoway, Amy (EEC)" userId="S::amy.checkoway@mass.gov::705991ab-b9c1-44f2-bfb6-4d1b22ebe416" providerId="AD" clId="Web-{1EDB5490-BF2A-2DDE-9EA0-813C6CE739B1}" dt="2022-08-30T13:39:05.218" v="22" actId="20577"/>
          <ac:spMkLst>
            <pc:docMk/>
            <pc:sldMk cId="2194978891" sldId="5408"/>
            <ac:spMk id="6" creationId="{A0FCF4BD-3C16-4CBA-A3C4-C8D8DE70153A}"/>
          </ac:spMkLst>
        </pc:spChg>
      </pc:sldChg>
      <pc:sldChg chg="modSp">
        <pc:chgData name="Checkoway, Amy (EEC)" userId="S::amy.checkoway@mass.gov::705991ab-b9c1-44f2-bfb6-4d1b22ebe416" providerId="AD" clId="Web-{1EDB5490-BF2A-2DDE-9EA0-813C6CE739B1}" dt="2022-08-30T13:38:41.186" v="21" actId="20577"/>
        <pc:sldMkLst>
          <pc:docMk/>
          <pc:sldMk cId="110097226" sldId="5411"/>
        </pc:sldMkLst>
        <pc:spChg chg="mod">
          <ac:chgData name="Checkoway, Amy (EEC)" userId="S::amy.checkoway@mass.gov::705991ab-b9c1-44f2-bfb6-4d1b22ebe416" providerId="AD" clId="Web-{1EDB5490-BF2A-2DDE-9EA0-813C6CE739B1}" dt="2022-08-30T13:38:41.186" v="21" actId="20577"/>
          <ac:spMkLst>
            <pc:docMk/>
            <pc:sldMk cId="110097226" sldId="5411"/>
            <ac:spMk id="5" creationId="{364B64F8-D420-4FEC-B790-53B28066AFAD}"/>
          </ac:spMkLst>
        </pc:spChg>
      </pc:sldChg>
      <pc:sldChg chg="modSp">
        <pc:chgData name="Checkoway, Amy (EEC)" userId="S::amy.checkoway@mass.gov::705991ab-b9c1-44f2-bfb6-4d1b22ebe416" providerId="AD" clId="Web-{1EDB5490-BF2A-2DDE-9EA0-813C6CE739B1}" dt="2022-08-30T13:39:44.499" v="26" actId="20577"/>
        <pc:sldMkLst>
          <pc:docMk/>
          <pc:sldMk cId="871510949" sldId="5413"/>
        </pc:sldMkLst>
        <pc:spChg chg="mod">
          <ac:chgData name="Checkoway, Amy (EEC)" userId="S::amy.checkoway@mass.gov::705991ab-b9c1-44f2-bfb6-4d1b22ebe416" providerId="AD" clId="Web-{1EDB5490-BF2A-2DDE-9EA0-813C6CE739B1}" dt="2022-08-30T13:39:44.499" v="26" actId="20577"/>
          <ac:spMkLst>
            <pc:docMk/>
            <pc:sldMk cId="871510949" sldId="5413"/>
            <ac:spMk id="2" creationId="{D995C928-52D4-4FED-AE48-EBC38A8C9005}"/>
          </ac:spMkLst>
        </pc:spChg>
      </pc:sldChg>
      <pc:sldChg chg="modSp">
        <pc:chgData name="Checkoway, Amy (EEC)" userId="S::amy.checkoway@mass.gov::705991ab-b9c1-44f2-bfb6-4d1b22ebe416" providerId="AD" clId="Web-{1EDB5490-BF2A-2DDE-9EA0-813C6CE739B1}" dt="2022-08-30T13:38:24.968" v="18" actId="20577"/>
        <pc:sldMkLst>
          <pc:docMk/>
          <pc:sldMk cId="1967417132" sldId="5414"/>
        </pc:sldMkLst>
        <pc:spChg chg="mod">
          <ac:chgData name="Checkoway, Amy (EEC)" userId="S::amy.checkoway@mass.gov::705991ab-b9c1-44f2-bfb6-4d1b22ebe416" providerId="AD" clId="Web-{1EDB5490-BF2A-2DDE-9EA0-813C6CE739B1}" dt="2022-08-30T13:38:24.968" v="18" actId="20577"/>
          <ac:spMkLst>
            <pc:docMk/>
            <pc:sldMk cId="1967417132" sldId="5414"/>
            <ac:spMk id="3" creationId="{125A75C4-1518-41B7-B0F5-D8A1DB64251F}"/>
          </ac:spMkLst>
        </pc:spChg>
      </pc:sldChg>
    </pc:docChg>
  </pc:docChgLst>
  <pc:docChgLst>
    <pc:chgData name="Power, Chris (EEC)" userId="7355e77b-c52c-4307-b1d1-ece46b2ca1c7" providerId="ADAL" clId="{F7F7A014-D690-4D30-8E21-076FAE7B4956}"/>
    <pc:docChg chg="undo redo custSel addSld delSld modSld sldOrd">
      <pc:chgData name="Power, Chris (EEC)" userId="7355e77b-c52c-4307-b1d1-ece46b2ca1c7" providerId="ADAL" clId="{F7F7A014-D690-4D30-8E21-076FAE7B4956}" dt="2022-08-31T22:26:23.783" v="691" actId="1076"/>
      <pc:docMkLst>
        <pc:docMk/>
      </pc:docMkLst>
      <pc:sldChg chg="modSp mod">
        <pc:chgData name="Power, Chris (EEC)" userId="7355e77b-c52c-4307-b1d1-ece46b2ca1c7" providerId="ADAL" clId="{F7F7A014-D690-4D30-8E21-076FAE7B4956}" dt="2022-08-31T22:12:34.713" v="683" actId="1076"/>
        <pc:sldMkLst>
          <pc:docMk/>
          <pc:sldMk cId="3775994069" sldId="510"/>
        </pc:sldMkLst>
        <pc:graphicFrameChg chg="mod">
          <ac:chgData name="Power, Chris (EEC)" userId="7355e77b-c52c-4307-b1d1-ece46b2ca1c7" providerId="ADAL" clId="{F7F7A014-D690-4D30-8E21-076FAE7B4956}" dt="2022-08-31T22:12:34.713" v="683" actId="1076"/>
          <ac:graphicFrameMkLst>
            <pc:docMk/>
            <pc:sldMk cId="3775994069" sldId="510"/>
            <ac:graphicFrameMk id="9" creationId="{47612CC9-F8A3-144C-874F-F8893A276E03}"/>
          </ac:graphicFrameMkLst>
        </pc:graphicFrameChg>
      </pc:sldChg>
      <pc:sldChg chg="modSp mod">
        <pc:chgData name="Power, Chris (EEC)" userId="7355e77b-c52c-4307-b1d1-ece46b2ca1c7" providerId="ADAL" clId="{F7F7A014-D690-4D30-8E21-076FAE7B4956}" dt="2022-08-31T22:26:23.783" v="691" actId="1076"/>
        <pc:sldMkLst>
          <pc:docMk/>
          <pc:sldMk cId="1169010828" sldId="1249"/>
        </pc:sldMkLst>
        <pc:spChg chg="mod">
          <ac:chgData name="Power, Chris (EEC)" userId="7355e77b-c52c-4307-b1d1-ece46b2ca1c7" providerId="ADAL" clId="{F7F7A014-D690-4D30-8E21-076FAE7B4956}" dt="2022-08-31T22:26:23.783" v="691" actId="1076"/>
          <ac:spMkLst>
            <pc:docMk/>
            <pc:sldMk cId="1169010828" sldId="1249"/>
            <ac:spMk id="29" creationId="{78D5CCC1-1F97-4717-8A7F-F919A7FD2C6C}"/>
          </ac:spMkLst>
        </pc:spChg>
      </pc:sldChg>
      <pc:sldChg chg="modSp mod">
        <pc:chgData name="Power, Chris (EEC)" userId="7355e77b-c52c-4307-b1d1-ece46b2ca1c7" providerId="ADAL" clId="{F7F7A014-D690-4D30-8E21-076FAE7B4956}" dt="2022-08-31T21:08:27.548" v="383" actId="1076"/>
        <pc:sldMkLst>
          <pc:docMk/>
          <pc:sldMk cId="1699377863" sldId="1270"/>
        </pc:sldMkLst>
        <pc:graphicFrameChg chg="mod modGraphic">
          <ac:chgData name="Power, Chris (EEC)" userId="7355e77b-c52c-4307-b1d1-ece46b2ca1c7" providerId="ADAL" clId="{F7F7A014-D690-4D30-8E21-076FAE7B4956}" dt="2022-08-31T21:08:27.548" v="383" actId="1076"/>
          <ac:graphicFrameMkLst>
            <pc:docMk/>
            <pc:sldMk cId="1699377863" sldId="1270"/>
            <ac:graphicFrameMk id="6" creationId="{9DF475D8-61D7-4579-BF72-4951E8852213}"/>
          </ac:graphicFrameMkLst>
        </pc:graphicFrameChg>
      </pc:sldChg>
      <pc:sldChg chg="addSp delSp modSp mod">
        <pc:chgData name="Power, Chris (EEC)" userId="7355e77b-c52c-4307-b1d1-ece46b2ca1c7" providerId="ADAL" clId="{F7F7A014-D690-4D30-8E21-076FAE7B4956}" dt="2022-08-31T22:16:39.540" v="690" actId="478"/>
        <pc:sldMkLst>
          <pc:docMk/>
          <pc:sldMk cId="1111268026" sldId="1310"/>
        </pc:sldMkLst>
        <pc:spChg chg="add del mod">
          <ac:chgData name="Power, Chris (EEC)" userId="7355e77b-c52c-4307-b1d1-ece46b2ca1c7" providerId="ADAL" clId="{F7F7A014-D690-4D30-8E21-076FAE7B4956}" dt="2022-08-31T22:16:39.540" v="690" actId="478"/>
          <ac:spMkLst>
            <pc:docMk/>
            <pc:sldMk cId="1111268026" sldId="1310"/>
            <ac:spMk id="2" creationId="{56B387F9-534D-49F3-9EF5-E5F8670A7F9D}"/>
          </ac:spMkLst>
        </pc:spChg>
        <pc:graphicFrameChg chg="mod">
          <ac:chgData name="Power, Chris (EEC)" userId="7355e77b-c52c-4307-b1d1-ece46b2ca1c7" providerId="ADAL" clId="{F7F7A014-D690-4D30-8E21-076FAE7B4956}" dt="2022-08-31T22:16:21.489" v="685" actId="1076"/>
          <ac:graphicFrameMkLst>
            <pc:docMk/>
            <pc:sldMk cId="1111268026" sldId="1310"/>
            <ac:graphicFrameMk id="43" creationId="{0B89DFA4-DAA0-F846-ABDC-C0342860CD54}"/>
          </ac:graphicFrameMkLst>
        </pc:graphicFrameChg>
      </pc:sldChg>
      <pc:sldChg chg="modSp mod">
        <pc:chgData name="Power, Chris (EEC)" userId="7355e77b-c52c-4307-b1d1-ece46b2ca1c7" providerId="ADAL" clId="{F7F7A014-D690-4D30-8E21-076FAE7B4956}" dt="2022-08-31T22:05:28.676" v="673" actId="20577"/>
        <pc:sldMkLst>
          <pc:docMk/>
          <pc:sldMk cId="834022008" sldId="5235"/>
        </pc:sldMkLst>
        <pc:spChg chg="mod">
          <ac:chgData name="Power, Chris (EEC)" userId="7355e77b-c52c-4307-b1d1-ece46b2ca1c7" providerId="ADAL" clId="{F7F7A014-D690-4D30-8E21-076FAE7B4956}" dt="2022-08-31T22:05:28.676" v="673" actId="20577"/>
          <ac:spMkLst>
            <pc:docMk/>
            <pc:sldMk cId="834022008" sldId="5235"/>
            <ac:spMk id="5" creationId="{52EAFF96-098B-0143-EF42-F87099AB334E}"/>
          </ac:spMkLst>
        </pc:spChg>
      </pc:sldChg>
      <pc:sldChg chg="add del">
        <pc:chgData name="Power, Chris (EEC)" userId="7355e77b-c52c-4307-b1d1-ece46b2ca1c7" providerId="ADAL" clId="{F7F7A014-D690-4D30-8E21-076FAE7B4956}" dt="2022-08-31T21:21:37.472" v="460" actId="2696"/>
        <pc:sldMkLst>
          <pc:docMk/>
          <pc:sldMk cId="3163171134" sldId="5341"/>
        </pc:sldMkLst>
      </pc:sldChg>
      <pc:sldChg chg="addSp delSp modSp del mod">
        <pc:chgData name="Power, Chris (EEC)" userId="7355e77b-c52c-4307-b1d1-ece46b2ca1c7" providerId="ADAL" clId="{F7F7A014-D690-4D30-8E21-076FAE7B4956}" dt="2022-08-31T22:06:30.216" v="678" actId="47"/>
        <pc:sldMkLst>
          <pc:docMk/>
          <pc:sldMk cId="1833448741" sldId="5356"/>
        </pc:sldMkLst>
        <pc:graphicFrameChg chg="add mod modGraphic">
          <ac:chgData name="Power, Chris (EEC)" userId="7355e77b-c52c-4307-b1d1-ece46b2ca1c7" providerId="ADAL" clId="{F7F7A014-D690-4D30-8E21-076FAE7B4956}" dt="2022-08-31T21:09:00.866" v="387" actId="207"/>
          <ac:graphicFrameMkLst>
            <pc:docMk/>
            <pc:sldMk cId="1833448741" sldId="5356"/>
            <ac:graphicFrameMk id="5" creationId="{A063F708-4E4A-4822-A534-1EC661D2CB65}"/>
          </ac:graphicFrameMkLst>
        </pc:graphicFrameChg>
        <pc:graphicFrameChg chg="del mod">
          <ac:chgData name="Power, Chris (EEC)" userId="7355e77b-c52c-4307-b1d1-ece46b2ca1c7" providerId="ADAL" clId="{F7F7A014-D690-4D30-8E21-076FAE7B4956}" dt="2022-08-31T21:09:04.762" v="388" actId="478"/>
          <ac:graphicFrameMkLst>
            <pc:docMk/>
            <pc:sldMk cId="1833448741" sldId="5356"/>
            <ac:graphicFrameMk id="6" creationId="{9DF475D8-61D7-4579-BF72-4951E8852213}"/>
          </ac:graphicFrameMkLst>
        </pc:graphicFrameChg>
      </pc:sldChg>
      <pc:sldChg chg="addSp delSp modSp mod">
        <pc:chgData name="Power, Chris (EEC)" userId="7355e77b-c52c-4307-b1d1-ece46b2ca1c7" providerId="ADAL" clId="{F7F7A014-D690-4D30-8E21-076FAE7B4956}" dt="2022-08-31T22:04:39.327" v="667" actId="1076"/>
        <pc:sldMkLst>
          <pc:docMk/>
          <pc:sldMk cId="3936681818" sldId="5357"/>
        </pc:sldMkLst>
        <pc:graphicFrameChg chg="add del mod">
          <ac:chgData name="Power, Chris (EEC)" userId="7355e77b-c52c-4307-b1d1-ece46b2ca1c7" providerId="ADAL" clId="{F7F7A014-D690-4D30-8E21-076FAE7B4956}" dt="2022-08-31T22:04:03.552" v="660"/>
          <ac:graphicFrameMkLst>
            <pc:docMk/>
            <pc:sldMk cId="3936681818" sldId="5357"/>
            <ac:graphicFrameMk id="5" creationId="{C27B2EA6-B773-40DE-B570-3C579BE7A26D}"/>
          </ac:graphicFrameMkLst>
        </pc:graphicFrameChg>
        <pc:graphicFrameChg chg="add del mod modGraphic">
          <ac:chgData name="Power, Chris (EEC)" userId="7355e77b-c52c-4307-b1d1-ece46b2ca1c7" providerId="ADAL" clId="{F7F7A014-D690-4D30-8E21-076FAE7B4956}" dt="2022-08-31T22:04:34.343" v="666" actId="478"/>
          <ac:graphicFrameMkLst>
            <pc:docMk/>
            <pc:sldMk cId="3936681818" sldId="5357"/>
            <ac:graphicFrameMk id="6" creationId="{9DF475D8-61D7-4579-BF72-4951E8852213}"/>
          </ac:graphicFrameMkLst>
        </pc:graphicFrameChg>
        <pc:graphicFrameChg chg="add mod modGraphic">
          <ac:chgData name="Power, Chris (EEC)" userId="7355e77b-c52c-4307-b1d1-ece46b2ca1c7" providerId="ADAL" clId="{F7F7A014-D690-4D30-8E21-076FAE7B4956}" dt="2022-08-31T22:04:39.327" v="667" actId="1076"/>
          <ac:graphicFrameMkLst>
            <pc:docMk/>
            <pc:sldMk cId="3936681818" sldId="5357"/>
            <ac:graphicFrameMk id="7" creationId="{165A13E1-7876-4258-A954-EB555A928B47}"/>
          </ac:graphicFrameMkLst>
        </pc:graphicFrameChg>
      </pc:sldChg>
      <pc:sldChg chg="addSp delSp modSp mod">
        <pc:chgData name="Power, Chris (EEC)" userId="7355e77b-c52c-4307-b1d1-ece46b2ca1c7" providerId="ADAL" clId="{F7F7A014-D690-4D30-8E21-076FAE7B4956}" dt="2022-08-31T22:08:19.434" v="682" actId="207"/>
        <pc:sldMkLst>
          <pc:docMk/>
          <pc:sldMk cId="1937661015" sldId="5358"/>
        </pc:sldMkLst>
        <pc:graphicFrameChg chg="del modGraphic">
          <ac:chgData name="Power, Chris (EEC)" userId="7355e77b-c52c-4307-b1d1-ece46b2ca1c7" providerId="ADAL" clId="{F7F7A014-D690-4D30-8E21-076FAE7B4956}" dt="2022-08-31T22:08:06.620" v="679" actId="478"/>
          <ac:graphicFrameMkLst>
            <pc:docMk/>
            <pc:sldMk cId="1937661015" sldId="5358"/>
            <ac:graphicFrameMk id="6" creationId="{9DF475D8-61D7-4579-BF72-4951E8852213}"/>
          </ac:graphicFrameMkLst>
        </pc:graphicFrameChg>
        <pc:graphicFrameChg chg="add mod modGraphic">
          <ac:chgData name="Power, Chris (EEC)" userId="7355e77b-c52c-4307-b1d1-ece46b2ca1c7" providerId="ADAL" clId="{F7F7A014-D690-4D30-8E21-076FAE7B4956}" dt="2022-08-31T22:08:19.434" v="682" actId="207"/>
          <ac:graphicFrameMkLst>
            <pc:docMk/>
            <pc:sldMk cId="1937661015" sldId="5358"/>
            <ac:graphicFrameMk id="7" creationId="{9A60E0CE-C6AB-4FC1-BBD9-65B7595FBFCD}"/>
          </ac:graphicFrameMkLst>
        </pc:graphicFrameChg>
      </pc:sldChg>
      <pc:sldChg chg="ord">
        <pc:chgData name="Power, Chris (EEC)" userId="7355e77b-c52c-4307-b1d1-ece46b2ca1c7" providerId="ADAL" clId="{F7F7A014-D690-4D30-8E21-076FAE7B4956}" dt="2022-08-31T15:07:55.654" v="241"/>
        <pc:sldMkLst>
          <pc:docMk/>
          <pc:sldMk cId="4030458923" sldId="5377"/>
        </pc:sldMkLst>
      </pc:sldChg>
      <pc:sldChg chg="addSp modSp mod">
        <pc:chgData name="Power, Chris (EEC)" userId="7355e77b-c52c-4307-b1d1-ece46b2ca1c7" providerId="ADAL" clId="{F7F7A014-D690-4D30-8E21-076FAE7B4956}" dt="2022-08-31T21:16:36.655" v="458"/>
        <pc:sldMkLst>
          <pc:docMk/>
          <pc:sldMk cId="4237093959" sldId="5400"/>
        </pc:sldMkLst>
        <pc:spChg chg="add mod">
          <ac:chgData name="Power, Chris (EEC)" userId="7355e77b-c52c-4307-b1d1-ece46b2ca1c7" providerId="ADAL" clId="{F7F7A014-D690-4D30-8E21-076FAE7B4956}" dt="2022-08-31T21:16:29.772" v="457" actId="1076"/>
          <ac:spMkLst>
            <pc:docMk/>
            <pc:sldMk cId="4237093959" sldId="5400"/>
            <ac:spMk id="3" creationId="{3790C851-ED6A-4C3D-B180-E6A15E28A670}"/>
          </ac:spMkLst>
        </pc:spChg>
        <pc:graphicFrameChg chg="mod">
          <ac:chgData name="Power, Chris (EEC)" userId="7355e77b-c52c-4307-b1d1-ece46b2ca1c7" providerId="ADAL" clId="{F7F7A014-D690-4D30-8E21-076FAE7B4956}" dt="2022-08-31T21:16:36.655" v="458"/>
          <ac:graphicFrameMkLst>
            <pc:docMk/>
            <pc:sldMk cId="4237093959" sldId="5400"/>
            <ac:graphicFrameMk id="20" creationId="{0C8C92E7-81D6-3D1D-7C91-D70FFD33E40B}"/>
          </ac:graphicFrameMkLst>
        </pc:graphicFrameChg>
      </pc:sldChg>
      <pc:sldChg chg="modSp">
        <pc:chgData name="Power, Chris (EEC)" userId="7355e77b-c52c-4307-b1d1-ece46b2ca1c7" providerId="ADAL" clId="{F7F7A014-D690-4D30-8E21-076FAE7B4956}" dt="2022-08-31T18:33:15.146" v="292" actId="20577"/>
        <pc:sldMkLst>
          <pc:docMk/>
          <pc:sldMk cId="3031919039" sldId="5404"/>
        </pc:sldMkLst>
        <pc:graphicFrameChg chg="mod">
          <ac:chgData name="Power, Chris (EEC)" userId="7355e77b-c52c-4307-b1d1-ece46b2ca1c7" providerId="ADAL" clId="{F7F7A014-D690-4D30-8E21-076FAE7B4956}" dt="2022-08-31T18:33:15.146" v="292" actId="20577"/>
          <ac:graphicFrameMkLst>
            <pc:docMk/>
            <pc:sldMk cId="3031919039" sldId="5404"/>
            <ac:graphicFrameMk id="3" creationId="{3E1B0D04-AF6C-266C-CF0E-9BA10EC5C911}"/>
          </ac:graphicFrameMkLst>
        </pc:graphicFrameChg>
      </pc:sldChg>
      <pc:sldChg chg="modSp mod">
        <pc:chgData name="Power, Chris (EEC)" userId="7355e77b-c52c-4307-b1d1-ece46b2ca1c7" providerId="ADAL" clId="{F7F7A014-D690-4D30-8E21-076FAE7B4956}" dt="2022-08-31T18:32:23.686" v="281" actId="20577"/>
        <pc:sldMkLst>
          <pc:docMk/>
          <pc:sldMk cId="1449323473" sldId="5405"/>
        </pc:sldMkLst>
        <pc:spChg chg="mod">
          <ac:chgData name="Power, Chris (EEC)" userId="7355e77b-c52c-4307-b1d1-ece46b2ca1c7" providerId="ADAL" clId="{F7F7A014-D690-4D30-8E21-076FAE7B4956}" dt="2022-08-31T18:32:23.686" v="281" actId="20577"/>
          <ac:spMkLst>
            <pc:docMk/>
            <pc:sldMk cId="1449323473" sldId="5405"/>
            <ac:spMk id="6" creationId="{C00135B0-E4AE-B965-01DC-D8BE8DBD9BC8}"/>
          </ac:spMkLst>
        </pc:spChg>
      </pc:sldChg>
      <pc:sldChg chg="del">
        <pc:chgData name="Power, Chris (EEC)" userId="7355e77b-c52c-4307-b1d1-ece46b2ca1c7" providerId="ADAL" clId="{F7F7A014-D690-4D30-8E21-076FAE7B4956}" dt="2022-08-31T21:38:08.634" v="596" actId="2696"/>
        <pc:sldMkLst>
          <pc:docMk/>
          <pc:sldMk cId="757114335" sldId="5410"/>
        </pc:sldMkLst>
      </pc:sldChg>
      <pc:sldChg chg="modSp mod">
        <pc:chgData name="Power, Chris (EEC)" userId="7355e77b-c52c-4307-b1d1-ece46b2ca1c7" providerId="ADAL" clId="{F7F7A014-D690-4D30-8E21-076FAE7B4956}" dt="2022-08-31T21:41:20.841" v="657" actId="20577"/>
        <pc:sldMkLst>
          <pc:docMk/>
          <pc:sldMk cId="2690407581" sldId="5412"/>
        </pc:sldMkLst>
        <pc:spChg chg="mod">
          <ac:chgData name="Power, Chris (EEC)" userId="7355e77b-c52c-4307-b1d1-ece46b2ca1c7" providerId="ADAL" clId="{F7F7A014-D690-4D30-8E21-076FAE7B4956}" dt="2022-08-31T21:41:20.841" v="657" actId="20577"/>
          <ac:spMkLst>
            <pc:docMk/>
            <pc:sldMk cId="2690407581" sldId="5412"/>
            <ac:spMk id="3" creationId="{E95D81E3-D12E-456F-B36E-E77558D74136}"/>
          </ac:spMkLst>
        </pc:spChg>
      </pc:sldChg>
      <pc:sldChg chg="modSp mod">
        <pc:chgData name="Power, Chris (EEC)" userId="7355e77b-c52c-4307-b1d1-ece46b2ca1c7" providerId="ADAL" clId="{F7F7A014-D690-4D30-8E21-076FAE7B4956}" dt="2022-08-31T18:06:06.177" v="247" actId="1076"/>
        <pc:sldMkLst>
          <pc:docMk/>
          <pc:sldMk cId="871510949" sldId="5413"/>
        </pc:sldMkLst>
        <pc:spChg chg="mod">
          <ac:chgData name="Power, Chris (EEC)" userId="7355e77b-c52c-4307-b1d1-ece46b2ca1c7" providerId="ADAL" clId="{F7F7A014-D690-4D30-8E21-076FAE7B4956}" dt="2022-08-31T18:06:06.177" v="247" actId="1076"/>
          <ac:spMkLst>
            <pc:docMk/>
            <pc:sldMk cId="871510949" sldId="5413"/>
            <ac:spMk id="6" creationId="{7775F781-F5F4-471A-8433-604B73DD3B4F}"/>
          </ac:spMkLst>
        </pc:spChg>
      </pc:sldChg>
      <pc:sldChg chg="modSp mod">
        <pc:chgData name="Power, Chris (EEC)" userId="7355e77b-c52c-4307-b1d1-ece46b2ca1c7" providerId="ADAL" clId="{F7F7A014-D690-4D30-8E21-076FAE7B4956}" dt="2022-08-31T15:02:07.227" v="185" actId="20577"/>
        <pc:sldMkLst>
          <pc:docMk/>
          <pc:sldMk cId="3015082457" sldId="5415"/>
        </pc:sldMkLst>
        <pc:spChg chg="mod">
          <ac:chgData name="Power, Chris (EEC)" userId="7355e77b-c52c-4307-b1d1-ece46b2ca1c7" providerId="ADAL" clId="{F7F7A014-D690-4D30-8E21-076FAE7B4956}" dt="2022-08-31T15:02:07.227" v="185" actId="20577"/>
          <ac:spMkLst>
            <pc:docMk/>
            <pc:sldMk cId="3015082457" sldId="5415"/>
            <ac:spMk id="5" creationId="{1B0004F9-B278-4DAB-BDF3-4045397E749A}"/>
          </ac:spMkLst>
        </pc:spChg>
        <pc:spChg chg="mod">
          <ac:chgData name="Power, Chris (EEC)" userId="7355e77b-c52c-4307-b1d1-ece46b2ca1c7" providerId="ADAL" clId="{F7F7A014-D690-4D30-8E21-076FAE7B4956}" dt="2022-08-31T15:00:02.406" v="141" actId="20577"/>
          <ac:spMkLst>
            <pc:docMk/>
            <pc:sldMk cId="3015082457" sldId="5415"/>
            <ac:spMk id="9" creationId="{DE2E44DF-587E-4317-AFC8-821C0D13CFBB}"/>
          </ac:spMkLst>
        </pc:spChg>
        <pc:spChg chg="mod">
          <ac:chgData name="Power, Chris (EEC)" userId="7355e77b-c52c-4307-b1d1-ece46b2ca1c7" providerId="ADAL" clId="{F7F7A014-D690-4D30-8E21-076FAE7B4956}" dt="2022-08-31T14:59:29.035" v="83" actId="14100"/>
          <ac:spMkLst>
            <pc:docMk/>
            <pc:sldMk cId="3015082457" sldId="5415"/>
            <ac:spMk id="14" creationId="{861FEB25-1D6F-427B-9C65-006812AE77FA}"/>
          </ac:spMkLst>
        </pc:spChg>
      </pc:sldChg>
      <pc:sldChg chg="modSp mod">
        <pc:chgData name="Power, Chris (EEC)" userId="7355e77b-c52c-4307-b1d1-ece46b2ca1c7" providerId="ADAL" clId="{F7F7A014-D690-4D30-8E21-076FAE7B4956}" dt="2022-08-31T15:09:24.391" v="246" actId="2"/>
        <pc:sldMkLst>
          <pc:docMk/>
          <pc:sldMk cId="1964069826" sldId="5416"/>
        </pc:sldMkLst>
        <pc:spChg chg="mod">
          <ac:chgData name="Power, Chris (EEC)" userId="7355e77b-c52c-4307-b1d1-ece46b2ca1c7" providerId="ADAL" clId="{F7F7A014-D690-4D30-8E21-076FAE7B4956}" dt="2022-08-31T15:09:24.391" v="246" actId="2"/>
          <ac:spMkLst>
            <pc:docMk/>
            <pc:sldMk cId="1964069826" sldId="5416"/>
            <ac:spMk id="12" creationId="{1A8471C9-1B59-43E9-8BEA-E713B400D7D7}"/>
          </ac:spMkLst>
        </pc:spChg>
        <pc:spChg chg="mod">
          <ac:chgData name="Power, Chris (EEC)" userId="7355e77b-c52c-4307-b1d1-ece46b2ca1c7" providerId="ADAL" clId="{F7F7A014-D690-4D30-8E21-076FAE7B4956}" dt="2022-08-31T14:49:03.030" v="34" actId="20577"/>
          <ac:spMkLst>
            <pc:docMk/>
            <pc:sldMk cId="1964069826" sldId="5416"/>
            <ac:spMk id="13" creationId="{25411D75-BDFB-4E48-B71C-09FDA7B82081}"/>
          </ac:spMkLst>
        </pc:spChg>
      </pc:sldChg>
      <pc:sldChg chg="add del">
        <pc:chgData name="Power, Chris (EEC)" userId="7355e77b-c52c-4307-b1d1-ece46b2ca1c7" providerId="ADAL" clId="{F7F7A014-D690-4D30-8E21-076FAE7B4956}" dt="2022-08-31T21:37:22.797" v="595" actId="2696"/>
        <pc:sldMkLst>
          <pc:docMk/>
          <pc:sldMk cId="4280610395" sldId="5419"/>
        </pc:sldMkLst>
      </pc:sldChg>
      <pc:sldChg chg="modSp add mod">
        <pc:chgData name="Power, Chris (EEC)" userId="7355e77b-c52c-4307-b1d1-ece46b2ca1c7" providerId="ADAL" clId="{F7F7A014-D690-4D30-8E21-076FAE7B4956}" dt="2022-08-31T21:34:32.972" v="594" actId="20577"/>
        <pc:sldMkLst>
          <pc:docMk/>
          <pc:sldMk cId="457363187" sldId="5420"/>
        </pc:sldMkLst>
        <pc:spChg chg="mod">
          <ac:chgData name="Power, Chris (EEC)" userId="7355e77b-c52c-4307-b1d1-ece46b2ca1c7" providerId="ADAL" clId="{F7F7A014-D690-4D30-8E21-076FAE7B4956}" dt="2022-08-31T21:34:12.332" v="578" actId="1076"/>
          <ac:spMkLst>
            <pc:docMk/>
            <pc:sldMk cId="457363187" sldId="5420"/>
            <ac:spMk id="2" creationId="{43006779-BB22-41EC-B370-60D0F268EA26}"/>
          </ac:spMkLst>
        </pc:spChg>
        <pc:spChg chg="mod">
          <ac:chgData name="Power, Chris (EEC)" userId="7355e77b-c52c-4307-b1d1-ece46b2ca1c7" providerId="ADAL" clId="{F7F7A014-D690-4D30-8E21-076FAE7B4956}" dt="2022-08-31T21:23:08.451" v="526" actId="20577"/>
          <ac:spMkLst>
            <pc:docMk/>
            <pc:sldMk cId="457363187" sldId="5420"/>
            <ac:spMk id="20" creationId="{8553DCA5-9134-47C9-B20F-76666C17FB21}"/>
          </ac:spMkLst>
        </pc:spChg>
        <pc:spChg chg="mod">
          <ac:chgData name="Power, Chris (EEC)" userId="7355e77b-c52c-4307-b1d1-ece46b2ca1c7" providerId="ADAL" clId="{F7F7A014-D690-4D30-8E21-076FAE7B4956}" dt="2022-08-31T21:34:32.972" v="594" actId="20577"/>
          <ac:spMkLst>
            <pc:docMk/>
            <pc:sldMk cId="457363187" sldId="5420"/>
            <ac:spMk id="50" creationId="{C40DDEB0-8102-4E15-A9E7-D128B859D679}"/>
          </ac:spMkLst>
        </pc:spChg>
        <pc:spChg chg="mod">
          <ac:chgData name="Power, Chris (EEC)" userId="7355e77b-c52c-4307-b1d1-ece46b2ca1c7" providerId="ADAL" clId="{F7F7A014-D690-4D30-8E21-076FAE7B4956}" dt="2022-08-31T21:34:12.332" v="578" actId="1076"/>
          <ac:spMkLst>
            <pc:docMk/>
            <pc:sldMk cId="457363187" sldId="5420"/>
            <ac:spMk id="54" creationId="{FF6ED9C8-7474-43FC-927B-8A604EA324F7}"/>
          </ac:spMkLst>
        </pc:spChg>
        <pc:spChg chg="mod">
          <ac:chgData name="Power, Chris (EEC)" userId="7355e77b-c52c-4307-b1d1-ece46b2ca1c7" providerId="ADAL" clId="{F7F7A014-D690-4D30-8E21-076FAE7B4956}" dt="2022-08-31T21:34:12.332" v="578" actId="1076"/>
          <ac:spMkLst>
            <pc:docMk/>
            <pc:sldMk cId="457363187" sldId="5420"/>
            <ac:spMk id="56" creationId="{2CBB3713-A589-40F0-91DC-E390899ED424}"/>
          </ac:spMkLst>
        </pc:spChg>
        <pc:spChg chg="mod">
          <ac:chgData name="Power, Chris (EEC)" userId="7355e77b-c52c-4307-b1d1-ece46b2ca1c7" providerId="ADAL" clId="{F7F7A014-D690-4D30-8E21-076FAE7B4956}" dt="2022-08-31T21:34:12.332" v="578" actId="1076"/>
          <ac:spMkLst>
            <pc:docMk/>
            <pc:sldMk cId="457363187" sldId="5420"/>
            <ac:spMk id="57" creationId="{5A3556CC-2219-4823-A255-8A4D8D01C181}"/>
          </ac:spMkLst>
        </pc:spChg>
        <pc:spChg chg="mod">
          <ac:chgData name="Power, Chris (EEC)" userId="7355e77b-c52c-4307-b1d1-ece46b2ca1c7" providerId="ADAL" clId="{F7F7A014-D690-4D30-8E21-076FAE7B4956}" dt="2022-08-31T21:34:12.332" v="578" actId="1076"/>
          <ac:spMkLst>
            <pc:docMk/>
            <pc:sldMk cId="457363187" sldId="5420"/>
            <ac:spMk id="60" creationId="{C790E585-EE75-42E7-97FC-C37BFB29970B}"/>
          </ac:spMkLst>
        </pc:spChg>
        <pc:spChg chg="mod">
          <ac:chgData name="Power, Chris (EEC)" userId="7355e77b-c52c-4307-b1d1-ece46b2ca1c7" providerId="ADAL" clId="{F7F7A014-D690-4D30-8E21-076FAE7B4956}" dt="2022-08-31T21:34:12.332" v="578" actId="1076"/>
          <ac:spMkLst>
            <pc:docMk/>
            <pc:sldMk cId="457363187" sldId="5420"/>
            <ac:spMk id="61" creationId="{11D7A12C-D3FB-48DE-AE32-FBBFAC078B7C}"/>
          </ac:spMkLst>
        </pc:spChg>
        <pc:spChg chg="mod">
          <ac:chgData name="Power, Chris (EEC)" userId="7355e77b-c52c-4307-b1d1-ece46b2ca1c7" providerId="ADAL" clId="{F7F7A014-D690-4D30-8E21-076FAE7B4956}" dt="2022-08-31T21:34:12.332" v="578" actId="1076"/>
          <ac:spMkLst>
            <pc:docMk/>
            <pc:sldMk cId="457363187" sldId="5420"/>
            <ac:spMk id="63" creationId="{AAB9878E-FAD6-4380-93FD-A7511115BBF8}"/>
          </ac:spMkLst>
        </pc:spChg>
        <pc:spChg chg="mod">
          <ac:chgData name="Power, Chris (EEC)" userId="7355e77b-c52c-4307-b1d1-ece46b2ca1c7" providerId="ADAL" clId="{F7F7A014-D690-4D30-8E21-076FAE7B4956}" dt="2022-08-31T21:34:12.332" v="578" actId="1076"/>
          <ac:spMkLst>
            <pc:docMk/>
            <pc:sldMk cId="457363187" sldId="5420"/>
            <ac:spMk id="64" creationId="{58E12661-4B94-41D3-A09B-27C82BAE0633}"/>
          </ac:spMkLst>
        </pc:spChg>
        <pc:spChg chg="mod">
          <ac:chgData name="Power, Chris (EEC)" userId="7355e77b-c52c-4307-b1d1-ece46b2ca1c7" providerId="ADAL" clId="{F7F7A014-D690-4D30-8E21-076FAE7B4956}" dt="2022-08-31T21:34:12.332" v="578" actId="1076"/>
          <ac:spMkLst>
            <pc:docMk/>
            <pc:sldMk cId="457363187" sldId="5420"/>
            <ac:spMk id="65" creationId="{F4D31F64-5F29-482E-A5FA-EFE90319B60B}"/>
          </ac:spMkLst>
        </pc:spChg>
        <pc:spChg chg="mod">
          <ac:chgData name="Power, Chris (EEC)" userId="7355e77b-c52c-4307-b1d1-ece46b2ca1c7" providerId="ADAL" clId="{F7F7A014-D690-4D30-8E21-076FAE7B4956}" dt="2022-08-31T21:34:12.332" v="578" actId="1076"/>
          <ac:spMkLst>
            <pc:docMk/>
            <pc:sldMk cId="457363187" sldId="5420"/>
            <ac:spMk id="66" creationId="{239EA63F-2927-416D-9199-9ECE9A1C287B}"/>
          </ac:spMkLst>
        </pc:spChg>
        <pc:spChg chg="mod">
          <ac:chgData name="Power, Chris (EEC)" userId="7355e77b-c52c-4307-b1d1-ece46b2ca1c7" providerId="ADAL" clId="{F7F7A014-D690-4D30-8E21-076FAE7B4956}" dt="2022-08-31T21:34:12.332" v="578" actId="1076"/>
          <ac:spMkLst>
            <pc:docMk/>
            <pc:sldMk cId="457363187" sldId="5420"/>
            <ac:spMk id="68" creationId="{65428625-54DB-4712-BBA0-C785F1E686CF}"/>
          </ac:spMkLst>
        </pc:spChg>
        <pc:spChg chg="mod">
          <ac:chgData name="Power, Chris (EEC)" userId="7355e77b-c52c-4307-b1d1-ece46b2ca1c7" providerId="ADAL" clId="{F7F7A014-D690-4D30-8E21-076FAE7B4956}" dt="2022-08-31T21:34:12.332" v="578" actId="1076"/>
          <ac:spMkLst>
            <pc:docMk/>
            <pc:sldMk cId="457363187" sldId="5420"/>
            <ac:spMk id="73" creationId="{77665903-3C12-489C-9B9C-2240900A8194}"/>
          </ac:spMkLst>
        </pc:spChg>
        <pc:spChg chg="mod">
          <ac:chgData name="Power, Chris (EEC)" userId="7355e77b-c52c-4307-b1d1-ece46b2ca1c7" providerId="ADAL" clId="{F7F7A014-D690-4D30-8E21-076FAE7B4956}" dt="2022-08-31T21:34:12.332" v="578" actId="1076"/>
          <ac:spMkLst>
            <pc:docMk/>
            <pc:sldMk cId="457363187" sldId="5420"/>
            <ac:spMk id="83" creationId="{8A50044B-4A11-4D07-B833-DE03182195AD}"/>
          </ac:spMkLst>
        </pc:spChg>
        <pc:spChg chg="mod">
          <ac:chgData name="Power, Chris (EEC)" userId="7355e77b-c52c-4307-b1d1-ece46b2ca1c7" providerId="ADAL" clId="{F7F7A014-D690-4D30-8E21-076FAE7B4956}" dt="2022-08-31T21:34:12.332" v="578" actId="1076"/>
          <ac:spMkLst>
            <pc:docMk/>
            <pc:sldMk cId="457363187" sldId="5420"/>
            <ac:spMk id="84" creationId="{9141BB5F-DB80-44FF-91DC-903AAC3BC3AD}"/>
          </ac:spMkLst>
        </pc:spChg>
        <pc:spChg chg="mod">
          <ac:chgData name="Power, Chris (EEC)" userId="7355e77b-c52c-4307-b1d1-ece46b2ca1c7" providerId="ADAL" clId="{F7F7A014-D690-4D30-8E21-076FAE7B4956}" dt="2022-08-31T21:34:12.332" v="578" actId="1076"/>
          <ac:spMkLst>
            <pc:docMk/>
            <pc:sldMk cId="457363187" sldId="5420"/>
            <ac:spMk id="85" creationId="{CCF1B07C-6F99-43B8-8773-7C5286FFE223}"/>
          </ac:spMkLst>
        </pc:spChg>
        <pc:spChg chg="mod">
          <ac:chgData name="Power, Chris (EEC)" userId="7355e77b-c52c-4307-b1d1-ece46b2ca1c7" providerId="ADAL" clId="{F7F7A014-D690-4D30-8E21-076FAE7B4956}" dt="2022-08-31T21:34:12.332" v="578" actId="1076"/>
          <ac:spMkLst>
            <pc:docMk/>
            <pc:sldMk cId="457363187" sldId="5420"/>
            <ac:spMk id="86" creationId="{5267D55D-6D38-46F5-A5AA-AEE7C23049CB}"/>
          </ac:spMkLst>
        </pc:spChg>
        <pc:spChg chg="mod">
          <ac:chgData name="Power, Chris (EEC)" userId="7355e77b-c52c-4307-b1d1-ece46b2ca1c7" providerId="ADAL" clId="{F7F7A014-D690-4D30-8E21-076FAE7B4956}" dt="2022-08-31T21:34:12.332" v="578" actId="1076"/>
          <ac:spMkLst>
            <pc:docMk/>
            <pc:sldMk cId="457363187" sldId="5420"/>
            <ac:spMk id="87" creationId="{74763EEB-9F8A-4AD3-9990-7BD6C7591F80}"/>
          </ac:spMkLst>
        </pc:spChg>
        <pc:spChg chg="mod">
          <ac:chgData name="Power, Chris (EEC)" userId="7355e77b-c52c-4307-b1d1-ece46b2ca1c7" providerId="ADAL" clId="{F7F7A014-D690-4D30-8E21-076FAE7B4956}" dt="2022-08-31T21:34:12.332" v="578" actId="1076"/>
          <ac:spMkLst>
            <pc:docMk/>
            <pc:sldMk cId="457363187" sldId="5420"/>
            <ac:spMk id="88" creationId="{509366A2-5F09-4854-A557-DC54E1F6A1B5}"/>
          </ac:spMkLst>
        </pc:spChg>
        <pc:spChg chg="mod">
          <ac:chgData name="Power, Chris (EEC)" userId="7355e77b-c52c-4307-b1d1-ece46b2ca1c7" providerId="ADAL" clId="{F7F7A014-D690-4D30-8E21-076FAE7B4956}" dt="2022-08-31T21:34:12.332" v="578" actId="1076"/>
          <ac:spMkLst>
            <pc:docMk/>
            <pc:sldMk cId="457363187" sldId="5420"/>
            <ac:spMk id="89" creationId="{A8915248-3361-45B5-BB05-938C8EE8064F}"/>
          </ac:spMkLst>
        </pc:spChg>
        <pc:spChg chg="mod">
          <ac:chgData name="Power, Chris (EEC)" userId="7355e77b-c52c-4307-b1d1-ece46b2ca1c7" providerId="ADAL" clId="{F7F7A014-D690-4D30-8E21-076FAE7B4956}" dt="2022-08-31T21:34:12.332" v="578" actId="1076"/>
          <ac:spMkLst>
            <pc:docMk/>
            <pc:sldMk cId="457363187" sldId="5420"/>
            <ac:spMk id="90" creationId="{91455FC1-E481-458F-9513-560330568612}"/>
          </ac:spMkLst>
        </pc:spChg>
        <pc:spChg chg="mod">
          <ac:chgData name="Power, Chris (EEC)" userId="7355e77b-c52c-4307-b1d1-ece46b2ca1c7" providerId="ADAL" clId="{F7F7A014-D690-4D30-8E21-076FAE7B4956}" dt="2022-08-31T21:34:12.332" v="578" actId="1076"/>
          <ac:spMkLst>
            <pc:docMk/>
            <pc:sldMk cId="457363187" sldId="5420"/>
            <ac:spMk id="91" creationId="{72B54EAA-A6C7-4ADB-9FE5-167E958E98E8}"/>
          </ac:spMkLst>
        </pc:spChg>
        <pc:spChg chg="mod">
          <ac:chgData name="Power, Chris (EEC)" userId="7355e77b-c52c-4307-b1d1-ece46b2ca1c7" providerId="ADAL" clId="{F7F7A014-D690-4D30-8E21-076FAE7B4956}" dt="2022-08-31T21:34:12.332" v="578" actId="1076"/>
          <ac:spMkLst>
            <pc:docMk/>
            <pc:sldMk cId="457363187" sldId="5420"/>
            <ac:spMk id="95" creationId="{FCEE303A-8D39-4C02-AF47-8CC51FF0E89F}"/>
          </ac:spMkLst>
        </pc:spChg>
        <pc:spChg chg="mod">
          <ac:chgData name="Power, Chris (EEC)" userId="7355e77b-c52c-4307-b1d1-ece46b2ca1c7" providerId="ADAL" clId="{F7F7A014-D690-4D30-8E21-076FAE7B4956}" dt="2022-08-31T21:34:12.332" v="578" actId="1076"/>
          <ac:spMkLst>
            <pc:docMk/>
            <pc:sldMk cId="457363187" sldId="5420"/>
            <ac:spMk id="97" creationId="{ED7DCB4C-FDC7-4970-A4AE-4C3FA3C62449}"/>
          </ac:spMkLst>
        </pc:spChg>
        <pc:spChg chg="mod">
          <ac:chgData name="Power, Chris (EEC)" userId="7355e77b-c52c-4307-b1d1-ece46b2ca1c7" providerId="ADAL" clId="{F7F7A014-D690-4D30-8E21-076FAE7B4956}" dt="2022-08-31T21:34:12.332" v="578" actId="1076"/>
          <ac:spMkLst>
            <pc:docMk/>
            <pc:sldMk cId="457363187" sldId="5420"/>
            <ac:spMk id="98" creationId="{8C23F656-7441-46E4-9031-0F3A6528C8F7}"/>
          </ac:spMkLst>
        </pc:spChg>
        <pc:spChg chg="mod">
          <ac:chgData name="Power, Chris (EEC)" userId="7355e77b-c52c-4307-b1d1-ece46b2ca1c7" providerId="ADAL" clId="{F7F7A014-D690-4D30-8E21-076FAE7B4956}" dt="2022-08-31T21:34:12.332" v="578" actId="1076"/>
          <ac:spMkLst>
            <pc:docMk/>
            <pc:sldMk cId="457363187" sldId="5420"/>
            <ac:spMk id="99" creationId="{6A3282CD-3C75-482F-B8B1-C7E5B8A46522}"/>
          </ac:spMkLst>
        </pc:spChg>
        <pc:spChg chg="mod">
          <ac:chgData name="Power, Chris (EEC)" userId="7355e77b-c52c-4307-b1d1-ece46b2ca1c7" providerId="ADAL" clId="{F7F7A014-D690-4D30-8E21-076FAE7B4956}" dt="2022-08-31T21:34:12.332" v="578" actId="1076"/>
          <ac:spMkLst>
            <pc:docMk/>
            <pc:sldMk cId="457363187" sldId="5420"/>
            <ac:spMk id="100" creationId="{83CEC014-09B3-4794-BFE4-DD5F582B559E}"/>
          </ac:spMkLst>
        </pc:spChg>
        <pc:spChg chg="mod">
          <ac:chgData name="Power, Chris (EEC)" userId="7355e77b-c52c-4307-b1d1-ece46b2ca1c7" providerId="ADAL" clId="{F7F7A014-D690-4D30-8E21-076FAE7B4956}" dt="2022-08-31T21:34:12.332" v="578" actId="1076"/>
          <ac:spMkLst>
            <pc:docMk/>
            <pc:sldMk cId="457363187" sldId="5420"/>
            <ac:spMk id="101" creationId="{79D320FB-B339-48C0-B1D4-543E0CDF31FE}"/>
          </ac:spMkLst>
        </pc:spChg>
        <pc:spChg chg="mod">
          <ac:chgData name="Power, Chris (EEC)" userId="7355e77b-c52c-4307-b1d1-ece46b2ca1c7" providerId="ADAL" clId="{F7F7A014-D690-4D30-8E21-076FAE7B4956}" dt="2022-08-31T21:34:12.332" v="578" actId="1076"/>
          <ac:spMkLst>
            <pc:docMk/>
            <pc:sldMk cId="457363187" sldId="5420"/>
            <ac:spMk id="102" creationId="{C22D8BE6-9ACD-4826-99D3-BD3657DB3078}"/>
          </ac:spMkLst>
        </pc:spChg>
        <pc:spChg chg="mod">
          <ac:chgData name="Power, Chris (EEC)" userId="7355e77b-c52c-4307-b1d1-ece46b2ca1c7" providerId="ADAL" clId="{F7F7A014-D690-4D30-8E21-076FAE7B4956}" dt="2022-08-31T21:34:12.332" v="578" actId="1076"/>
          <ac:spMkLst>
            <pc:docMk/>
            <pc:sldMk cId="457363187" sldId="5420"/>
            <ac:spMk id="103" creationId="{91BDB78C-2196-462A-A6E6-2063A0E3057D}"/>
          </ac:spMkLst>
        </pc:spChg>
        <pc:spChg chg="mod">
          <ac:chgData name="Power, Chris (EEC)" userId="7355e77b-c52c-4307-b1d1-ece46b2ca1c7" providerId="ADAL" clId="{F7F7A014-D690-4D30-8E21-076FAE7B4956}" dt="2022-08-31T21:34:12.332" v="578" actId="1076"/>
          <ac:spMkLst>
            <pc:docMk/>
            <pc:sldMk cId="457363187" sldId="5420"/>
            <ac:spMk id="104" creationId="{F1E2649C-AC82-4C37-9C88-F1C6CC00E644}"/>
          </ac:spMkLst>
        </pc:spChg>
        <pc:spChg chg="mod">
          <ac:chgData name="Power, Chris (EEC)" userId="7355e77b-c52c-4307-b1d1-ece46b2ca1c7" providerId="ADAL" clId="{F7F7A014-D690-4D30-8E21-076FAE7B4956}" dt="2022-08-31T21:34:12.332" v="578" actId="1076"/>
          <ac:spMkLst>
            <pc:docMk/>
            <pc:sldMk cId="457363187" sldId="5420"/>
            <ac:spMk id="107" creationId="{7665047C-A52D-4DF2-90D2-A41867BDB9D2}"/>
          </ac:spMkLst>
        </pc:spChg>
        <pc:spChg chg="mod">
          <ac:chgData name="Power, Chris (EEC)" userId="7355e77b-c52c-4307-b1d1-ece46b2ca1c7" providerId="ADAL" clId="{F7F7A014-D690-4D30-8E21-076FAE7B4956}" dt="2022-08-31T21:34:12.332" v="578" actId="1076"/>
          <ac:spMkLst>
            <pc:docMk/>
            <pc:sldMk cId="457363187" sldId="5420"/>
            <ac:spMk id="108" creationId="{CF50BF8B-314A-4022-A47B-69692274774F}"/>
          </ac:spMkLst>
        </pc:spChg>
        <pc:spChg chg="mod">
          <ac:chgData name="Power, Chris (EEC)" userId="7355e77b-c52c-4307-b1d1-ece46b2ca1c7" providerId="ADAL" clId="{F7F7A014-D690-4D30-8E21-076FAE7B4956}" dt="2022-08-31T21:34:12.332" v="578" actId="1076"/>
          <ac:spMkLst>
            <pc:docMk/>
            <pc:sldMk cId="457363187" sldId="5420"/>
            <ac:spMk id="109" creationId="{E9DE1849-18CF-4055-A897-509BF4C499E9}"/>
          </ac:spMkLst>
        </pc:spChg>
        <pc:grpChg chg="mod">
          <ac:chgData name="Power, Chris (EEC)" userId="7355e77b-c52c-4307-b1d1-ece46b2ca1c7" providerId="ADAL" clId="{F7F7A014-D690-4D30-8E21-076FAE7B4956}" dt="2022-08-31T21:34:12.332" v="578" actId="1076"/>
          <ac:grpSpMkLst>
            <pc:docMk/>
            <pc:sldMk cId="457363187" sldId="5420"/>
            <ac:grpSpMk id="70" creationId="{1F5EDC5E-AFB8-4476-8C57-B43276C03401}"/>
          </ac:grpSpMkLst>
        </pc:grpChg>
        <pc:grpChg chg="mod">
          <ac:chgData name="Power, Chris (EEC)" userId="7355e77b-c52c-4307-b1d1-ece46b2ca1c7" providerId="ADAL" clId="{F7F7A014-D690-4D30-8E21-076FAE7B4956}" dt="2022-08-31T21:34:12.332" v="578" actId="1076"/>
          <ac:grpSpMkLst>
            <pc:docMk/>
            <pc:sldMk cId="457363187" sldId="5420"/>
            <ac:grpSpMk id="71" creationId="{6C650D24-0A25-493D-9914-88794A9863A6}"/>
          </ac:grpSpMkLst>
        </pc:grpChg>
        <pc:grpChg chg="mod">
          <ac:chgData name="Power, Chris (EEC)" userId="7355e77b-c52c-4307-b1d1-ece46b2ca1c7" providerId="ADAL" clId="{F7F7A014-D690-4D30-8E21-076FAE7B4956}" dt="2022-08-31T21:34:12.332" v="578" actId="1076"/>
          <ac:grpSpMkLst>
            <pc:docMk/>
            <pc:sldMk cId="457363187" sldId="5420"/>
            <ac:grpSpMk id="96" creationId="{8BDC66C0-EB17-4792-9286-FE0ED7593D19}"/>
          </ac:grpSpMkLst>
        </pc:grpChg>
        <pc:picChg chg="mod">
          <ac:chgData name="Power, Chris (EEC)" userId="7355e77b-c52c-4307-b1d1-ece46b2ca1c7" providerId="ADAL" clId="{F7F7A014-D690-4D30-8E21-076FAE7B4956}" dt="2022-08-31T21:34:12.332" v="578" actId="1076"/>
          <ac:picMkLst>
            <pc:docMk/>
            <pc:sldMk cId="457363187" sldId="5420"/>
            <ac:picMk id="105" creationId="{BE494F73-29BA-4E3A-A1C7-C662B04E4545}"/>
          </ac:picMkLst>
        </pc:picChg>
        <pc:picChg chg="mod">
          <ac:chgData name="Power, Chris (EEC)" userId="7355e77b-c52c-4307-b1d1-ece46b2ca1c7" providerId="ADAL" clId="{F7F7A014-D690-4D30-8E21-076FAE7B4956}" dt="2022-08-31T21:34:12.332" v="578" actId="1076"/>
          <ac:picMkLst>
            <pc:docMk/>
            <pc:sldMk cId="457363187" sldId="5420"/>
            <ac:picMk id="118" creationId="{E2419172-7381-4D32-B6E8-52943A138EBA}"/>
          </ac:picMkLst>
        </pc:picChg>
      </pc:sldChg>
      <pc:sldChg chg="modSp add mod ord">
        <pc:chgData name="Power, Chris (EEC)" userId="7355e77b-c52c-4307-b1d1-ece46b2ca1c7" providerId="ADAL" clId="{F7F7A014-D690-4D30-8E21-076FAE7B4956}" dt="2022-08-31T22:06:04.135" v="677" actId="207"/>
        <pc:sldMkLst>
          <pc:docMk/>
          <pc:sldMk cId="3142621728" sldId="5421"/>
        </pc:sldMkLst>
        <pc:graphicFrameChg chg="modGraphic">
          <ac:chgData name="Power, Chris (EEC)" userId="7355e77b-c52c-4307-b1d1-ece46b2ca1c7" providerId="ADAL" clId="{F7F7A014-D690-4D30-8E21-076FAE7B4956}" dt="2022-08-31T22:06:04.135" v="677" actId="207"/>
          <ac:graphicFrameMkLst>
            <pc:docMk/>
            <pc:sldMk cId="3142621728" sldId="5421"/>
            <ac:graphicFrameMk id="7" creationId="{165A13E1-7876-4258-A954-EB555A928B47}"/>
          </ac:graphicFrameMkLst>
        </pc:graphicFrameChg>
      </pc:sldChg>
    </pc:docChg>
  </pc:docChgLst>
  <pc:docChgLst>
    <pc:chgData name="Checkoway, Amy (EEC)" userId="S::amy.checkoway@mass.gov::705991ab-b9c1-44f2-bfb6-4d1b22ebe416" providerId="AD" clId="Web-{AC914EA1-E5FC-09D0-8AC1-4A3C33663FD8}"/>
    <pc:docChg chg="modSld sldOrd">
      <pc:chgData name="Checkoway, Amy (EEC)" userId="S::amy.checkoway@mass.gov::705991ab-b9c1-44f2-bfb6-4d1b22ebe416" providerId="AD" clId="Web-{AC914EA1-E5FC-09D0-8AC1-4A3C33663FD8}" dt="2022-08-30T23:29:32.077" v="10"/>
      <pc:docMkLst>
        <pc:docMk/>
      </pc:docMkLst>
      <pc:sldChg chg="ord">
        <pc:chgData name="Checkoway, Amy (EEC)" userId="S::amy.checkoway@mass.gov::705991ab-b9c1-44f2-bfb6-4d1b22ebe416" providerId="AD" clId="Web-{AC914EA1-E5FC-09D0-8AC1-4A3C33663FD8}" dt="2022-08-30T23:29:32.077" v="10"/>
        <pc:sldMkLst>
          <pc:docMk/>
          <pc:sldMk cId="4030458923" sldId="5377"/>
        </pc:sldMkLst>
      </pc:sldChg>
      <pc:sldChg chg="addSp delSp modSp">
        <pc:chgData name="Checkoway, Amy (EEC)" userId="S::amy.checkoway@mass.gov::705991ab-b9c1-44f2-bfb6-4d1b22ebe416" providerId="AD" clId="Web-{AC914EA1-E5FC-09D0-8AC1-4A3C33663FD8}" dt="2022-08-30T23:07:34.436" v="9" actId="20577"/>
        <pc:sldMkLst>
          <pc:docMk/>
          <pc:sldMk cId="1962693005" sldId="5407"/>
        </pc:sldMkLst>
        <pc:spChg chg="mod">
          <ac:chgData name="Checkoway, Amy (EEC)" userId="S::amy.checkoway@mass.gov::705991ab-b9c1-44f2-bfb6-4d1b22ebe416" providerId="AD" clId="Web-{AC914EA1-E5FC-09D0-8AC1-4A3C33663FD8}" dt="2022-08-30T23:07:34.436" v="9" actId="20577"/>
          <ac:spMkLst>
            <pc:docMk/>
            <pc:sldMk cId="1962693005" sldId="5407"/>
            <ac:spMk id="6" creationId="{38B5C7D3-C87D-420F-974B-DB6C76B4BE9E}"/>
          </ac:spMkLst>
        </pc:spChg>
        <pc:spChg chg="add del mod">
          <ac:chgData name="Checkoway, Amy (EEC)" userId="S::amy.checkoway@mass.gov::705991ab-b9c1-44f2-bfb6-4d1b22ebe416" providerId="AD" clId="Web-{AC914EA1-E5FC-09D0-8AC1-4A3C33663FD8}" dt="2022-08-30T23:07:31.857" v="6"/>
          <ac:spMkLst>
            <pc:docMk/>
            <pc:sldMk cId="1962693005" sldId="5407"/>
            <ac:spMk id="7" creationId="{5E8D0EB6-0BB0-E746-4E99-1FB2CC6DD9EC}"/>
          </ac:spMkLst>
        </pc:spChg>
        <pc:graphicFrameChg chg="add del mod">
          <ac:chgData name="Checkoway, Amy (EEC)" userId="S::amy.checkoway@mass.gov::705991ab-b9c1-44f2-bfb6-4d1b22ebe416" providerId="AD" clId="Web-{AC914EA1-E5FC-09D0-8AC1-4A3C33663FD8}" dt="2022-08-30T23:07:31.873" v="7"/>
          <ac:graphicFrameMkLst>
            <pc:docMk/>
            <pc:sldMk cId="1962693005" sldId="5407"/>
            <ac:graphicFrameMk id="3" creationId="{F3A47F4C-A2BA-D62A-7616-5A911CB03EF2}"/>
          </ac:graphicFrameMkLst>
        </pc:graphicFrameChg>
      </pc:sldChg>
    </pc:docChg>
  </pc:docChgLst>
  <pc:docChgLst>
    <pc:chgData name="Checkoway, Amy (EEC)" userId="S::amy.checkoway@mass.gov::705991ab-b9c1-44f2-bfb6-4d1b22ebe416" providerId="AD" clId="Web-{6E464594-1887-CB86-1552-8C60E341F8E0}"/>
    <pc:docChg chg="modSld">
      <pc:chgData name="Checkoway, Amy (EEC)" userId="S::amy.checkoway@mass.gov::705991ab-b9c1-44f2-bfb6-4d1b22ebe416" providerId="AD" clId="Web-{6E464594-1887-CB86-1552-8C60E341F8E0}" dt="2022-08-30T15:32:14.656" v="1"/>
      <pc:docMkLst>
        <pc:docMk/>
      </pc:docMkLst>
      <pc:sldChg chg="modSp">
        <pc:chgData name="Checkoway, Amy (EEC)" userId="S::amy.checkoway@mass.gov::705991ab-b9c1-44f2-bfb6-4d1b22ebe416" providerId="AD" clId="Web-{6E464594-1887-CB86-1552-8C60E341F8E0}" dt="2022-08-30T15:32:14.656" v="1"/>
        <pc:sldMkLst>
          <pc:docMk/>
          <pc:sldMk cId="1111268026" sldId="1310"/>
        </pc:sldMkLst>
        <pc:graphicFrameChg chg="mod modGraphic">
          <ac:chgData name="Checkoway, Amy (EEC)" userId="S::amy.checkoway@mass.gov::705991ab-b9c1-44f2-bfb6-4d1b22ebe416" providerId="AD" clId="Web-{6E464594-1887-CB86-1552-8C60E341F8E0}" dt="2022-08-30T15:32:14.656" v="1"/>
          <ac:graphicFrameMkLst>
            <pc:docMk/>
            <pc:sldMk cId="1111268026" sldId="1310"/>
            <ac:graphicFrameMk id="42" creationId="{85E5AD78-FD18-8443-9028-498E44505FDB}"/>
          </ac:graphicFrameMkLst>
        </pc:graphicFrameChg>
      </pc:sldChg>
    </pc:docChg>
  </pc:docChgLst>
  <pc:docChgLst>
    <pc:chgData name="Checkoway, Amy (EEC)" userId="S::amy.checkoway@mass.gov::705991ab-b9c1-44f2-bfb6-4d1b22ebe416" providerId="AD" clId="Web-{9A35BF9E-071C-EF27-CE3F-2BA2759C1543}"/>
    <pc:docChg chg="modSld">
      <pc:chgData name="Checkoway, Amy (EEC)" userId="S::amy.checkoway@mass.gov::705991ab-b9c1-44f2-bfb6-4d1b22ebe416" providerId="AD" clId="Web-{9A35BF9E-071C-EF27-CE3F-2BA2759C1543}" dt="2022-08-30T20:31:49.397" v="4" actId="20577"/>
      <pc:docMkLst>
        <pc:docMk/>
      </pc:docMkLst>
      <pc:sldChg chg="modSp">
        <pc:chgData name="Checkoway, Amy (EEC)" userId="S::amy.checkoway@mass.gov::705991ab-b9c1-44f2-bfb6-4d1b22ebe416" providerId="AD" clId="Web-{9A35BF9E-071C-EF27-CE3F-2BA2759C1543}" dt="2022-08-30T20:31:49.397" v="4" actId="20577"/>
        <pc:sldMkLst>
          <pc:docMk/>
          <pc:sldMk cId="4030458923" sldId="5377"/>
        </pc:sldMkLst>
        <pc:spChg chg="mod">
          <ac:chgData name="Checkoway, Amy (EEC)" userId="S::amy.checkoway@mass.gov::705991ab-b9c1-44f2-bfb6-4d1b22ebe416" providerId="AD" clId="Web-{9A35BF9E-071C-EF27-CE3F-2BA2759C1543}" dt="2022-08-30T20:31:49.397" v="4" actId="20577"/>
          <ac:spMkLst>
            <pc:docMk/>
            <pc:sldMk cId="4030458923" sldId="5377"/>
            <ac:spMk id="2" creationId="{DFD11CD0-AF80-4803-B1B9-9D8463744A30}"/>
          </ac:spMkLst>
        </pc:spChg>
      </pc:sldChg>
    </pc:docChg>
  </pc:docChgLst>
  <pc:docChgLst>
    <pc:chgData name="Checkoway, Amy (EEC)" userId="S::amy.checkoway@mass.gov::705991ab-b9c1-44f2-bfb6-4d1b22ebe416" providerId="AD" clId="Web-{A37E0246-15C9-C09F-790B-13EACCE18B47}"/>
    <pc:docChg chg="modSld">
      <pc:chgData name="Checkoway, Amy (EEC)" userId="S::amy.checkoway@mass.gov::705991ab-b9c1-44f2-bfb6-4d1b22ebe416" providerId="AD" clId="Web-{A37E0246-15C9-C09F-790B-13EACCE18B47}" dt="2022-08-30T13:44:10.059" v="9"/>
      <pc:docMkLst>
        <pc:docMk/>
      </pc:docMkLst>
      <pc:sldChg chg="modSp">
        <pc:chgData name="Checkoway, Amy (EEC)" userId="S::amy.checkoway@mass.gov::705991ab-b9c1-44f2-bfb6-4d1b22ebe416" providerId="AD" clId="Web-{A37E0246-15C9-C09F-790B-13EACCE18B47}" dt="2022-08-30T13:44:10.059" v="9"/>
        <pc:sldMkLst>
          <pc:docMk/>
          <pc:sldMk cId="1111268026" sldId="1310"/>
        </pc:sldMkLst>
        <pc:graphicFrameChg chg="mod modGraphic">
          <ac:chgData name="Checkoway, Amy (EEC)" userId="S::amy.checkoway@mass.gov::705991ab-b9c1-44f2-bfb6-4d1b22ebe416" providerId="AD" clId="Web-{A37E0246-15C9-C09F-790B-13EACCE18B47}" dt="2022-08-30T13:44:10.059" v="9"/>
          <ac:graphicFrameMkLst>
            <pc:docMk/>
            <pc:sldMk cId="1111268026" sldId="1310"/>
            <ac:graphicFrameMk id="43" creationId="{0B89DFA4-DAA0-F846-ABDC-C0342860CD54}"/>
          </ac:graphicFrameMkLst>
        </pc:graphicFrameChg>
      </pc:sldChg>
    </pc:docChg>
  </pc:docChgLst>
  <pc:docChgLst>
    <pc:chgData name="Bowne, Jocelyn (EEC)" userId="bc55a913-06f7-4dff-bbda-8ce0600126b4" providerId="ADAL" clId="{2F7F7174-587F-4A87-904A-BB6C213D6874}"/>
    <pc:docChg chg="custSel addSld delSld modSld modNotesMaster">
      <pc:chgData name="Bowne, Jocelyn (EEC)" userId="bc55a913-06f7-4dff-bbda-8ce0600126b4" providerId="ADAL" clId="{2F7F7174-587F-4A87-904A-BB6C213D6874}" dt="2022-09-07T12:10:24.147" v="2520" actId="20577"/>
      <pc:docMkLst>
        <pc:docMk/>
      </pc:docMkLst>
      <pc:sldChg chg="modNotes">
        <pc:chgData name="Bowne, Jocelyn (EEC)" userId="bc55a913-06f7-4dff-bbda-8ce0600126b4" providerId="ADAL" clId="{2F7F7174-587F-4A87-904A-BB6C213D6874}" dt="2022-09-06T12:18:08.770" v="2519"/>
        <pc:sldMkLst>
          <pc:docMk/>
          <pc:sldMk cId="0" sldId="264"/>
        </pc:sldMkLst>
      </pc:sldChg>
      <pc:sldChg chg="modSp mod modCm">
        <pc:chgData name="Bowne, Jocelyn (EEC)" userId="bc55a913-06f7-4dff-bbda-8ce0600126b4" providerId="ADAL" clId="{2F7F7174-587F-4A87-904A-BB6C213D6874}" dt="2022-08-30T21:46:13.457" v="2492" actId="14100"/>
        <pc:sldMkLst>
          <pc:docMk/>
          <pc:sldMk cId="3954733249" sldId="269"/>
        </pc:sldMkLst>
        <pc:graphicFrameChg chg="modGraphic">
          <ac:chgData name="Bowne, Jocelyn (EEC)" userId="bc55a913-06f7-4dff-bbda-8ce0600126b4" providerId="ADAL" clId="{2F7F7174-587F-4A87-904A-BB6C213D6874}" dt="2022-08-30T21:46:01.900" v="2491" actId="20577"/>
          <ac:graphicFrameMkLst>
            <pc:docMk/>
            <pc:sldMk cId="3954733249" sldId="269"/>
            <ac:graphicFrameMk id="2" creationId="{75A22DAD-4787-43AC-817D-CFBBDBCF50BA}"/>
          </ac:graphicFrameMkLst>
        </pc:graphicFrameChg>
        <pc:graphicFrameChg chg="mod">
          <ac:chgData name="Bowne, Jocelyn (EEC)" userId="bc55a913-06f7-4dff-bbda-8ce0600126b4" providerId="ADAL" clId="{2F7F7174-587F-4A87-904A-BB6C213D6874}" dt="2022-08-30T21:46:13.457" v="2492" actId="14100"/>
          <ac:graphicFrameMkLst>
            <pc:docMk/>
            <pc:sldMk cId="3954733249" sldId="269"/>
            <ac:graphicFrameMk id="4" creationId="{628C5914-1FF4-4635-AEEB-604532479DBB}"/>
          </ac:graphicFrameMkLst>
        </pc:graphicFrameChg>
      </pc:sldChg>
      <pc:sldChg chg="addCm modCm">
        <pc:chgData name="Bowne, Jocelyn (EEC)" userId="bc55a913-06f7-4dff-bbda-8ce0600126b4" providerId="ADAL" clId="{2F7F7174-587F-4A87-904A-BB6C213D6874}" dt="2022-08-30T12:55:57.202" v="2313" actId="2056"/>
        <pc:sldMkLst>
          <pc:docMk/>
          <pc:sldMk cId="2256039928" sldId="306"/>
        </pc:sldMkLst>
      </pc:sldChg>
      <pc:sldChg chg="del addCm">
        <pc:chgData name="Bowne, Jocelyn (EEC)" userId="bc55a913-06f7-4dff-bbda-8ce0600126b4" providerId="ADAL" clId="{2F7F7174-587F-4A87-904A-BB6C213D6874}" dt="2022-08-30T20:28:28.393" v="2480" actId="47"/>
        <pc:sldMkLst>
          <pc:docMk/>
          <pc:sldMk cId="3561435772" sldId="5375"/>
        </pc:sldMkLst>
      </pc:sldChg>
      <pc:sldChg chg="modSp add del mod">
        <pc:chgData name="Bowne, Jocelyn (EEC)" userId="bc55a913-06f7-4dff-bbda-8ce0600126b4" providerId="ADAL" clId="{2F7F7174-587F-4A87-904A-BB6C213D6874}" dt="2022-08-29T23:13:27.974" v="103" actId="47"/>
        <pc:sldMkLst>
          <pc:docMk/>
          <pc:sldMk cId="3291872180" sldId="5376"/>
        </pc:sldMkLst>
        <pc:spChg chg="mod">
          <ac:chgData name="Bowne, Jocelyn (EEC)" userId="bc55a913-06f7-4dff-bbda-8ce0600126b4" providerId="ADAL" clId="{2F7F7174-587F-4A87-904A-BB6C213D6874}" dt="2022-08-29T23:08:23.167" v="91" actId="20577"/>
          <ac:spMkLst>
            <pc:docMk/>
            <pc:sldMk cId="3291872180" sldId="5376"/>
            <ac:spMk id="2" creationId="{D995C928-52D4-4FED-AE48-EBC38A8C9005}"/>
          </ac:spMkLst>
        </pc:spChg>
      </pc:sldChg>
      <pc:sldChg chg="modSp mod">
        <pc:chgData name="Bowne, Jocelyn (EEC)" userId="bc55a913-06f7-4dff-bbda-8ce0600126b4" providerId="ADAL" clId="{2F7F7174-587F-4A87-904A-BB6C213D6874}" dt="2022-08-30T21:46:24.136" v="2505" actId="20577"/>
        <pc:sldMkLst>
          <pc:docMk/>
          <pc:sldMk cId="4030458923" sldId="5377"/>
        </pc:sldMkLst>
        <pc:spChg chg="mod">
          <ac:chgData name="Bowne, Jocelyn (EEC)" userId="bc55a913-06f7-4dff-bbda-8ce0600126b4" providerId="ADAL" clId="{2F7F7174-587F-4A87-904A-BB6C213D6874}" dt="2022-08-30T21:46:24.136" v="2505" actId="20577"/>
          <ac:spMkLst>
            <pc:docMk/>
            <pc:sldMk cId="4030458923" sldId="5377"/>
            <ac:spMk id="2" creationId="{DFD11CD0-AF80-4803-B1B9-9D8463744A30}"/>
          </ac:spMkLst>
        </pc:spChg>
      </pc:sldChg>
      <pc:sldChg chg="modSp mod">
        <pc:chgData name="Bowne, Jocelyn (EEC)" userId="bc55a913-06f7-4dff-bbda-8ce0600126b4" providerId="ADAL" clId="{2F7F7174-587F-4A87-904A-BB6C213D6874}" dt="2022-08-31T20:48:59.855" v="2518" actId="403"/>
        <pc:sldMkLst>
          <pc:docMk/>
          <pc:sldMk cId="643101517" sldId="5379"/>
        </pc:sldMkLst>
        <pc:spChg chg="mod">
          <ac:chgData name="Bowne, Jocelyn (EEC)" userId="bc55a913-06f7-4dff-bbda-8ce0600126b4" providerId="ADAL" clId="{2F7F7174-587F-4A87-904A-BB6C213D6874}" dt="2022-08-31T20:48:59.855" v="2518" actId="403"/>
          <ac:spMkLst>
            <pc:docMk/>
            <pc:sldMk cId="643101517" sldId="5379"/>
            <ac:spMk id="12" creationId="{1A8471C9-1B59-43E9-8BEA-E713B400D7D7}"/>
          </ac:spMkLst>
        </pc:spChg>
      </pc:sldChg>
      <pc:sldChg chg="modNotes">
        <pc:chgData name="Bowne, Jocelyn (EEC)" userId="bc55a913-06f7-4dff-bbda-8ce0600126b4" providerId="ADAL" clId="{2F7F7174-587F-4A87-904A-BB6C213D6874}" dt="2022-09-06T12:18:08.770" v="2519"/>
        <pc:sldMkLst>
          <pc:docMk/>
          <pc:sldMk cId="0" sldId="5389"/>
        </pc:sldMkLst>
      </pc:sldChg>
      <pc:sldChg chg="modSp mod addCm delCm">
        <pc:chgData name="Bowne, Jocelyn (EEC)" userId="bc55a913-06f7-4dff-bbda-8ce0600126b4" providerId="ADAL" clId="{2F7F7174-587F-4A87-904A-BB6C213D6874}" dt="2022-08-30T20:19:13.587" v="2479"/>
        <pc:sldMkLst>
          <pc:docMk/>
          <pc:sldMk cId="110097226" sldId="5411"/>
        </pc:sldMkLst>
        <pc:spChg chg="mod">
          <ac:chgData name="Bowne, Jocelyn (EEC)" userId="bc55a913-06f7-4dff-bbda-8ce0600126b4" providerId="ADAL" clId="{2F7F7174-587F-4A87-904A-BB6C213D6874}" dt="2022-08-30T00:26:02.772" v="2267" actId="20577"/>
          <ac:spMkLst>
            <pc:docMk/>
            <pc:sldMk cId="110097226" sldId="5411"/>
            <ac:spMk id="5" creationId="{364B64F8-D420-4FEC-B790-53B28066AFAD}"/>
          </ac:spMkLst>
        </pc:spChg>
      </pc:sldChg>
      <pc:sldChg chg="delSp modSp add mod delCm modCm">
        <pc:chgData name="Bowne, Jocelyn (EEC)" userId="bc55a913-06f7-4dff-bbda-8ce0600126b4" providerId="ADAL" clId="{2F7F7174-587F-4A87-904A-BB6C213D6874}" dt="2022-08-31T20:31:08.143" v="2506"/>
        <pc:sldMkLst>
          <pc:docMk/>
          <pc:sldMk cId="871510949" sldId="5413"/>
        </pc:sldMkLst>
        <pc:spChg chg="mod">
          <ac:chgData name="Bowne, Jocelyn (EEC)" userId="bc55a913-06f7-4dff-bbda-8ce0600126b4" providerId="ADAL" clId="{2F7F7174-587F-4A87-904A-BB6C213D6874}" dt="2022-08-29T23:12:54.647" v="95"/>
          <ac:spMkLst>
            <pc:docMk/>
            <pc:sldMk cId="871510949" sldId="5413"/>
            <ac:spMk id="2" creationId="{D995C928-52D4-4FED-AE48-EBC38A8C9005}"/>
          </ac:spMkLst>
        </pc:spChg>
        <pc:spChg chg="mod">
          <ac:chgData name="Bowne, Jocelyn (EEC)" userId="bc55a913-06f7-4dff-bbda-8ce0600126b4" providerId="ADAL" clId="{2F7F7174-587F-4A87-904A-BB6C213D6874}" dt="2022-08-30T12:43:57.839" v="2310" actId="20577"/>
          <ac:spMkLst>
            <pc:docMk/>
            <pc:sldMk cId="871510949" sldId="5413"/>
            <ac:spMk id="3" creationId="{2906A1C5-8EEC-4355-94A1-5761F00624ED}"/>
          </ac:spMkLst>
        </pc:spChg>
        <pc:spChg chg="mod">
          <ac:chgData name="Bowne, Jocelyn (EEC)" userId="bc55a913-06f7-4dff-bbda-8ce0600126b4" providerId="ADAL" clId="{2F7F7174-587F-4A87-904A-BB6C213D6874}" dt="2022-08-30T12:43:52.176" v="2307" actId="20577"/>
          <ac:spMkLst>
            <pc:docMk/>
            <pc:sldMk cId="871510949" sldId="5413"/>
            <ac:spMk id="6" creationId="{7775F781-F5F4-471A-8433-604B73DD3B4F}"/>
          </ac:spMkLst>
        </pc:spChg>
        <pc:spChg chg="del mod">
          <ac:chgData name="Bowne, Jocelyn (EEC)" userId="bc55a913-06f7-4dff-bbda-8ce0600126b4" providerId="ADAL" clId="{2F7F7174-587F-4A87-904A-BB6C213D6874}" dt="2022-08-30T12:43:24.728" v="2268" actId="478"/>
          <ac:spMkLst>
            <pc:docMk/>
            <pc:sldMk cId="871510949" sldId="5413"/>
            <ac:spMk id="7" creationId="{C8471B64-CD7C-43E6-8117-50F2B63561B3}"/>
          </ac:spMkLst>
        </pc:spChg>
      </pc:sldChg>
      <pc:sldChg chg="modSp new mod addCm">
        <pc:chgData name="Bowne, Jocelyn (EEC)" userId="bc55a913-06f7-4dff-bbda-8ce0600126b4" providerId="ADAL" clId="{2F7F7174-587F-4A87-904A-BB6C213D6874}" dt="2022-08-31T20:34:32.496" v="2515" actId="20577"/>
        <pc:sldMkLst>
          <pc:docMk/>
          <pc:sldMk cId="1967417132" sldId="5414"/>
        </pc:sldMkLst>
        <pc:spChg chg="mod">
          <ac:chgData name="Bowne, Jocelyn (EEC)" userId="bc55a913-06f7-4dff-bbda-8ce0600126b4" providerId="ADAL" clId="{2F7F7174-587F-4A87-904A-BB6C213D6874}" dt="2022-08-31T20:34:32.496" v="2515" actId="20577"/>
          <ac:spMkLst>
            <pc:docMk/>
            <pc:sldMk cId="1967417132" sldId="5414"/>
            <ac:spMk id="2" creationId="{3BD76C0A-0A97-4745-B96E-932F7F22D7F9}"/>
          </ac:spMkLst>
        </pc:spChg>
        <pc:spChg chg="mod">
          <ac:chgData name="Bowne, Jocelyn (EEC)" userId="bc55a913-06f7-4dff-bbda-8ce0600126b4" providerId="ADAL" clId="{2F7F7174-587F-4A87-904A-BB6C213D6874}" dt="2022-08-29T23:51:25.946" v="505" actId="20577"/>
          <ac:spMkLst>
            <pc:docMk/>
            <pc:sldMk cId="1967417132" sldId="5414"/>
            <ac:spMk id="3" creationId="{125A75C4-1518-41B7-B0F5-D8A1DB64251F}"/>
          </ac:spMkLst>
        </pc:spChg>
      </pc:sldChg>
      <pc:sldChg chg="add del">
        <pc:chgData name="Bowne, Jocelyn (EEC)" userId="bc55a913-06f7-4dff-bbda-8ce0600126b4" providerId="ADAL" clId="{2F7F7174-587F-4A87-904A-BB6C213D6874}" dt="2022-08-29T23:12:46.465" v="94"/>
        <pc:sldMkLst>
          <pc:docMk/>
          <pc:sldMk cId="2118744022" sldId="5414"/>
        </pc:sldMkLst>
      </pc:sldChg>
      <pc:sldChg chg="modSp mod">
        <pc:chgData name="Bowne, Jocelyn (EEC)" userId="bc55a913-06f7-4dff-bbda-8ce0600126b4" providerId="ADAL" clId="{2F7F7174-587F-4A87-904A-BB6C213D6874}" dt="2022-09-07T12:10:24.147" v="2520" actId="20577"/>
        <pc:sldMkLst>
          <pc:docMk/>
          <pc:sldMk cId="1964069826" sldId="5416"/>
        </pc:sldMkLst>
        <pc:spChg chg="mod">
          <ac:chgData name="Bowne, Jocelyn (EEC)" userId="bc55a913-06f7-4dff-bbda-8ce0600126b4" providerId="ADAL" clId="{2F7F7174-587F-4A87-904A-BB6C213D6874}" dt="2022-09-07T12:10:24.147" v="2520" actId="20577"/>
          <ac:spMkLst>
            <pc:docMk/>
            <pc:sldMk cId="1964069826" sldId="5416"/>
            <ac:spMk id="12" creationId="{1A8471C9-1B59-43E9-8BEA-E713B400D7D7}"/>
          </ac:spMkLst>
        </pc:spChg>
      </pc:sldChg>
      <pc:sldChg chg="addCm">
        <pc:chgData name="Bowne, Jocelyn (EEC)" userId="bc55a913-06f7-4dff-bbda-8ce0600126b4" providerId="ADAL" clId="{2F7F7174-587F-4A87-904A-BB6C213D6874}" dt="2022-08-31T20:32:09.030" v="2507"/>
        <pc:sldMkLst>
          <pc:docMk/>
          <pc:sldMk cId="4091903073" sldId="541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assgov.sharepoint.com/sites/eec-data-analytics/Shared%20Documents/Analyses/Reopening%20Analyses/reopening_0409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38928119589047E-2"/>
          <c:y val="4.0736005655213479E-2"/>
          <c:w val="0.88942485404109739"/>
          <c:h val="0.73689087444056856"/>
        </c:manualLayout>
      </c:layout>
      <c:lineChart>
        <c:grouping val="standard"/>
        <c:varyColors val="0"/>
        <c:ser>
          <c:idx val="0"/>
          <c:order val="0"/>
          <c:tx>
            <c:strRef>
              <c:f>'Full Sample'!$B$1</c:f>
              <c:strCache>
                <c:ptCount val="1"/>
                <c:pt idx="0">
                  <c:v>Re-opened programs</c:v>
                </c:pt>
              </c:strCache>
            </c:strRef>
          </c:tx>
          <c:spPr>
            <a:ln w="28575" cap="rnd">
              <a:solidFill>
                <a:srgbClr val="0070C0"/>
              </a:solidFill>
              <a:round/>
            </a:ln>
            <a:effectLst/>
          </c:spPr>
          <c:marker>
            <c:symbol val="none"/>
          </c:marker>
          <c:cat>
            <c:numRef>
              <c:f>'Full Sample'!$A$2:$A$27</c:f>
              <c:numCache>
                <c:formatCode>[$-409]mmm\-yy;@</c:formatCode>
                <c:ptCount val="26"/>
                <c:pt idx="0">
                  <c:v>43891</c:v>
                </c:pt>
                <c:pt idx="1">
                  <c:v>43922</c:v>
                </c:pt>
                <c:pt idx="2">
                  <c:v>43952</c:v>
                </c:pt>
                <c:pt idx="3" formatCode="mmm\-yy">
                  <c:v>43983</c:v>
                </c:pt>
                <c:pt idx="4" formatCode="mmm\-yy">
                  <c:v>44013</c:v>
                </c:pt>
                <c:pt idx="5" formatCode="mmm\-yy">
                  <c:v>44044</c:v>
                </c:pt>
                <c:pt idx="6" formatCode="mmm\-yy">
                  <c:v>44075</c:v>
                </c:pt>
                <c:pt idx="7" formatCode="mmm\-yy">
                  <c:v>44105</c:v>
                </c:pt>
                <c:pt idx="8" formatCode="mmm\-yy">
                  <c:v>44136</c:v>
                </c:pt>
                <c:pt idx="9" formatCode="mmm\-yy">
                  <c:v>44166</c:v>
                </c:pt>
                <c:pt idx="10" formatCode="mmm\-yy">
                  <c:v>44197</c:v>
                </c:pt>
                <c:pt idx="11" formatCode="mmm\-yy">
                  <c:v>44228</c:v>
                </c:pt>
                <c:pt idx="12" formatCode="mmm\-yy">
                  <c:v>44256</c:v>
                </c:pt>
                <c:pt idx="13" formatCode="mmm\-yy">
                  <c:v>44287</c:v>
                </c:pt>
                <c:pt idx="14" formatCode="mmm\-yy">
                  <c:v>44317</c:v>
                </c:pt>
                <c:pt idx="15" formatCode="mmm\-yy">
                  <c:v>44348</c:v>
                </c:pt>
                <c:pt idx="16" formatCode="mmm\-yy">
                  <c:v>44378</c:v>
                </c:pt>
                <c:pt idx="17" formatCode="mmm\-yy">
                  <c:v>44409</c:v>
                </c:pt>
                <c:pt idx="18" formatCode="mmm\-yy">
                  <c:v>44440</c:v>
                </c:pt>
                <c:pt idx="19" formatCode="mmm\-yy">
                  <c:v>44470</c:v>
                </c:pt>
                <c:pt idx="20" formatCode="mmm\-yy">
                  <c:v>44501</c:v>
                </c:pt>
                <c:pt idx="21" formatCode="mmm\-yy">
                  <c:v>44531</c:v>
                </c:pt>
                <c:pt idx="22" formatCode="mmm\-yy">
                  <c:v>44562</c:v>
                </c:pt>
                <c:pt idx="23" formatCode="mmm\-yy">
                  <c:v>44593</c:v>
                </c:pt>
                <c:pt idx="24" formatCode="mmm\-yy">
                  <c:v>44621</c:v>
                </c:pt>
                <c:pt idx="25" formatCode="mmm\-yy">
                  <c:v>44652</c:v>
                </c:pt>
              </c:numCache>
            </c:numRef>
          </c:cat>
          <c:val>
            <c:numRef>
              <c:f>'Full Sample'!$B$2:$B$27</c:f>
              <c:numCache>
                <c:formatCode>General</c:formatCode>
                <c:ptCount val="26"/>
                <c:pt idx="0">
                  <c:v>8177</c:v>
                </c:pt>
                <c:pt idx="1">
                  <c:v>0</c:v>
                </c:pt>
                <c:pt idx="2">
                  <c:v>0</c:v>
                </c:pt>
                <c:pt idx="3" formatCode="#,##0">
                  <c:v>1735</c:v>
                </c:pt>
                <c:pt idx="4" formatCode="#,##0">
                  <c:v>4830</c:v>
                </c:pt>
                <c:pt idx="5" formatCode="#,##0">
                  <c:v>5587</c:v>
                </c:pt>
                <c:pt idx="6" formatCode="#,##0">
                  <c:v>6397</c:v>
                </c:pt>
                <c:pt idx="7" formatCode="#,##0">
                  <c:v>6500</c:v>
                </c:pt>
                <c:pt idx="8" formatCode="#,##0">
                  <c:v>6549</c:v>
                </c:pt>
                <c:pt idx="9" formatCode="#,##0">
                  <c:v>6551</c:v>
                </c:pt>
                <c:pt idx="10" formatCode="#,##0">
                  <c:v>6577</c:v>
                </c:pt>
                <c:pt idx="11" formatCode="#,##0">
                  <c:v>6588</c:v>
                </c:pt>
                <c:pt idx="12" formatCode="#,##0">
                  <c:v>6594</c:v>
                </c:pt>
                <c:pt idx="13" formatCode="#,##0">
                  <c:v>6594</c:v>
                </c:pt>
                <c:pt idx="14" formatCode="#,##0">
                  <c:v>6599</c:v>
                </c:pt>
                <c:pt idx="15" formatCode="#,##0">
                  <c:v>6574</c:v>
                </c:pt>
                <c:pt idx="16" formatCode="#,##0">
                  <c:v>6663</c:v>
                </c:pt>
                <c:pt idx="17" formatCode="#,##0">
                  <c:v>6665</c:v>
                </c:pt>
                <c:pt idx="18" formatCode="#,##0">
                  <c:v>6686</c:v>
                </c:pt>
                <c:pt idx="19" formatCode="#,##0">
                  <c:v>6698</c:v>
                </c:pt>
                <c:pt idx="20" formatCode="#,##0">
                  <c:v>6699</c:v>
                </c:pt>
                <c:pt idx="21" formatCode="#,##0">
                  <c:v>6684</c:v>
                </c:pt>
                <c:pt idx="22" formatCode="#,##0">
                  <c:v>6666</c:v>
                </c:pt>
                <c:pt idx="23" formatCode="#,##0">
                  <c:v>6651</c:v>
                </c:pt>
                <c:pt idx="24" formatCode="#,##0">
                  <c:v>6642</c:v>
                </c:pt>
                <c:pt idx="25" formatCode="#,##0">
                  <c:v>6640</c:v>
                </c:pt>
              </c:numCache>
            </c:numRef>
          </c:val>
          <c:smooth val="0"/>
          <c:extLst>
            <c:ext xmlns:c16="http://schemas.microsoft.com/office/drawing/2014/chart" uri="{C3380CC4-5D6E-409C-BE32-E72D297353CC}">
              <c16:uniqueId val="{00000000-B283-44D6-950B-5CA27A043C55}"/>
            </c:ext>
          </c:extLst>
        </c:ser>
        <c:ser>
          <c:idx val="1"/>
          <c:order val="1"/>
          <c:tx>
            <c:strRef>
              <c:f>'Full Sample'!$C$1</c:f>
              <c:strCache>
                <c:ptCount val="1"/>
                <c:pt idx="0">
                  <c:v>Reopened + newly licensed programs</c:v>
                </c:pt>
              </c:strCache>
            </c:strRef>
          </c:tx>
          <c:spPr>
            <a:ln w="28575" cap="rnd">
              <a:solidFill>
                <a:srgbClr val="ED7D31"/>
              </a:solidFill>
              <a:round/>
            </a:ln>
            <a:effectLst/>
          </c:spPr>
          <c:marker>
            <c:symbol val="none"/>
          </c:marker>
          <c:cat>
            <c:numRef>
              <c:f>'Full Sample'!$A$2:$A$27</c:f>
              <c:numCache>
                <c:formatCode>[$-409]mmm\-yy;@</c:formatCode>
                <c:ptCount val="26"/>
                <c:pt idx="0">
                  <c:v>43891</c:v>
                </c:pt>
                <c:pt idx="1">
                  <c:v>43922</c:v>
                </c:pt>
                <c:pt idx="2">
                  <c:v>43952</c:v>
                </c:pt>
                <c:pt idx="3" formatCode="mmm\-yy">
                  <c:v>43983</c:v>
                </c:pt>
                <c:pt idx="4" formatCode="mmm\-yy">
                  <c:v>44013</c:v>
                </c:pt>
                <c:pt idx="5" formatCode="mmm\-yy">
                  <c:v>44044</c:v>
                </c:pt>
                <c:pt idx="6" formatCode="mmm\-yy">
                  <c:v>44075</c:v>
                </c:pt>
                <c:pt idx="7" formatCode="mmm\-yy">
                  <c:v>44105</c:v>
                </c:pt>
                <c:pt idx="8" formatCode="mmm\-yy">
                  <c:v>44136</c:v>
                </c:pt>
                <c:pt idx="9" formatCode="mmm\-yy">
                  <c:v>44166</c:v>
                </c:pt>
                <c:pt idx="10" formatCode="mmm\-yy">
                  <c:v>44197</c:v>
                </c:pt>
                <c:pt idx="11" formatCode="mmm\-yy">
                  <c:v>44228</c:v>
                </c:pt>
                <c:pt idx="12" formatCode="mmm\-yy">
                  <c:v>44256</c:v>
                </c:pt>
                <c:pt idx="13" formatCode="mmm\-yy">
                  <c:v>44287</c:v>
                </c:pt>
                <c:pt idx="14" formatCode="mmm\-yy">
                  <c:v>44317</c:v>
                </c:pt>
                <c:pt idx="15" formatCode="mmm\-yy">
                  <c:v>44348</c:v>
                </c:pt>
                <c:pt idx="16" formatCode="mmm\-yy">
                  <c:v>44378</c:v>
                </c:pt>
                <c:pt idx="17" formatCode="mmm\-yy">
                  <c:v>44409</c:v>
                </c:pt>
                <c:pt idx="18" formatCode="mmm\-yy">
                  <c:v>44440</c:v>
                </c:pt>
                <c:pt idx="19" formatCode="mmm\-yy">
                  <c:v>44470</c:v>
                </c:pt>
                <c:pt idx="20" formatCode="mmm\-yy">
                  <c:v>44501</c:v>
                </c:pt>
                <c:pt idx="21" formatCode="mmm\-yy">
                  <c:v>44531</c:v>
                </c:pt>
                <c:pt idx="22" formatCode="mmm\-yy">
                  <c:v>44562</c:v>
                </c:pt>
                <c:pt idx="23" formatCode="mmm\-yy">
                  <c:v>44593</c:v>
                </c:pt>
                <c:pt idx="24" formatCode="mmm\-yy">
                  <c:v>44621</c:v>
                </c:pt>
                <c:pt idx="25" formatCode="mmm\-yy">
                  <c:v>44652</c:v>
                </c:pt>
              </c:numCache>
            </c:numRef>
          </c:cat>
          <c:val>
            <c:numRef>
              <c:f>'Full Sample'!$C$2:$C$27</c:f>
              <c:numCache>
                <c:formatCode>General</c:formatCode>
                <c:ptCount val="26"/>
                <c:pt idx="3" formatCode="#,##0">
                  <c:v>1762</c:v>
                </c:pt>
                <c:pt idx="4" formatCode="#,##0">
                  <c:v>4871</c:v>
                </c:pt>
                <c:pt idx="5" formatCode="#,##0">
                  <c:v>5647</c:v>
                </c:pt>
                <c:pt idx="6" formatCode="#,##0">
                  <c:v>6547</c:v>
                </c:pt>
                <c:pt idx="7" formatCode="#,##0">
                  <c:v>6702</c:v>
                </c:pt>
                <c:pt idx="8" formatCode="#,##0">
                  <c:v>6800</c:v>
                </c:pt>
                <c:pt idx="9" formatCode="#,##0">
                  <c:v>6829</c:v>
                </c:pt>
                <c:pt idx="10" formatCode="#,##0">
                  <c:v>6881</c:v>
                </c:pt>
                <c:pt idx="11" formatCode="#,##0">
                  <c:v>6916</c:v>
                </c:pt>
                <c:pt idx="12" formatCode="#,##0">
                  <c:v>6939</c:v>
                </c:pt>
                <c:pt idx="13" formatCode="#,##0">
                  <c:v>6972</c:v>
                </c:pt>
                <c:pt idx="14" formatCode="#,##0">
                  <c:v>7000</c:v>
                </c:pt>
                <c:pt idx="15" formatCode="#,##0">
                  <c:v>7009</c:v>
                </c:pt>
                <c:pt idx="16" formatCode="#,##0">
                  <c:v>7134</c:v>
                </c:pt>
                <c:pt idx="17" formatCode="#,##0">
                  <c:v>7214</c:v>
                </c:pt>
                <c:pt idx="18" formatCode="#,##0">
                  <c:v>7322</c:v>
                </c:pt>
                <c:pt idx="19" formatCode="#,##0">
                  <c:v>7389</c:v>
                </c:pt>
                <c:pt idx="20" formatCode="#,##0">
                  <c:v>7455</c:v>
                </c:pt>
                <c:pt idx="21" formatCode="#,##0">
                  <c:v>7484</c:v>
                </c:pt>
                <c:pt idx="22" formatCode="#,##0">
                  <c:v>7500</c:v>
                </c:pt>
                <c:pt idx="23" formatCode="#,##0">
                  <c:v>7528</c:v>
                </c:pt>
                <c:pt idx="24" formatCode="#,##0">
                  <c:v>7562</c:v>
                </c:pt>
                <c:pt idx="25" formatCode="#,##0">
                  <c:v>7563</c:v>
                </c:pt>
              </c:numCache>
            </c:numRef>
          </c:val>
          <c:smooth val="0"/>
          <c:extLst>
            <c:ext xmlns:c16="http://schemas.microsoft.com/office/drawing/2014/chart" uri="{C3380CC4-5D6E-409C-BE32-E72D297353CC}">
              <c16:uniqueId val="{00000001-B283-44D6-950B-5CA27A043C55}"/>
            </c:ext>
          </c:extLst>
        </c:ser>
        <c:dLbls>
          <c:showLegendKey val="0"/>
          <c:showVal val="0"/>
          <c:showCatName val="0"/>
          <c:showSerName val="0"/>
          <c:showPercent val="0"/>
          <c:showBubbleSize val="0"/>
        </c:dLbls>
        <c:smooth val="0"/>
        <c:axId val="994729071"/>
        <c:axId val="994763599"/>
      </c:lineChart>
      <c:dateAx>
        <c:axId val="994729071"/>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4763599"/>
        <c:crosses val="autoZero"/>
        <c:auto val="1"/>
        <c:lblOffset val="100"/>
        <c:baseTimeUnit val="months"/>
      </c:dateAx>
      <c:valAx>
        <c:axId val="994763599"/>
        <c:scaling>
          <c:orientation val="minMax"/>
          <c:max val="8500"/>
          <c:min val="0"/>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Calibri" panose="020F0502020204030204" pitchFamily="34" charset="0"/>
                  </a:defRPr>
                </a:pPr>
                <a:r>
                  <a:rPr lang="en-US" sz="1600">
                    <a:latin typeface="+mj-lt"/>
                    <a:cs typeface="Calibri" panose="020F0502020204030204" pitchFamily="34" charset="0"/>
                  </a:rPr>
                  <a:t>Number of open programs</a:t>
                </a:r>
              </a:p>
            </c:rich>
          </c:tx>
          <c:layout>
            <c:manualLayout>
              <c:xMode val="edge"/>
              <c:yMode val="edge"/>
              <c:x val="5.9404428506594888E-3"/>
              <c:y val="0.1133437700649880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4729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j-lt"/>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Center</a:t>
            </a:r>
            <a:r>
              <a:rPr lang="en-US" sz="1800" baseline="0"/>
              <a:t>-b</a:t>
            </a:r>
            <a:r>
              <a:rPr lang="en-US" sz="1800"/>
              <a:t>ased</a:t>
            </a:r>
            <a:r>
              <a:rPr lang="en-US" sz="1800" baseline="0"/>
              <a:t> Early Education</a:t>
            </a:r>
            <a:endParaRPr lang="en-US" sz="1800"/>
          </a:p>
        </c:rich>
      </c:tx>
      <c:layout>
        <c:manualLayout>
          <c:xMode val="edge"/>
          <c:yMode val="edge"/>
          <c:x val="0.11368396565381012"/>
          <c:y val="4.8914596654857836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2C9-4A22-A2E3-B24C11EBAFAF}"/>
              </c:ext>
            </c:extLst>
          </c:dPt>
          <c:dPt>
            <c:idx val="1"/>
            <c:bubble3D val="0"/>
            <c:spPr>
              <a:solidFill>
                <a:srgbClr val="ED7D31"/>
              </a:solidFill>
              <a:ln w="19050">
                <a:solidFill>
                  <a:schemeClr val="lt1"/>
                </a:solidFill>
              </a:ln>
              <a:effectLst/>
            </c:spPr>
            <c:extLst>
              <c:ext xmlns:c16="http://schemas.microsoft.com/office/drawing/2014/chart" uri="{C3380CC4-5D6E-409C-BE32-E72D297353CC}">
                <c16:uniqueId val="{00000003-B2C9-4A22-A2E3-B24C11EBAF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2C9-4A22-A2E3-B24C11EBAFA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Sheet1!$I$5:$I$7</c:f>
              <c:strCache>
                <c:ptCount val="3"/>
                <c:pt idx="0">
                  <c:v>Assistant Teachers</c:v>
                </c:pt>
                <c:pt idx="1">
                  <c:v>Teachers</c:v>
                </c:pt>
                <c:pt idx="2">
                  <c:v>Directors</c:v>
                </c:pt>
              </c:strCache>
            </c:strRef>
          </c:cat>
          <c:val>
            <c:numRef>
              <c:f>Sheet1!$J$5:$J$7</c:f>
              <c:numCache>
                <c:formatCode>General</c:formatCode>
                <c:ptCount val="3"/>
                <c:pt idx="0">
                  <c:v>5098</c:v>
                </c:pt>
                <c:pt idx="1">
                  <c:v>14709</c:v>
                </c:pt>
                <c:pt idx="2">
                  <c:v>2080</c:v>
                </c:pt>
              </c:numCache>
            </c:numRef>
          </c:val>
          <c:extLst>
            <c:ext xmlns:c16="http://schemas.microsoft.com/office/drawing/2014/chart" uri="{C3380CC4-5D6E-409C-BE32-E72D297353CC}">
              <c16:uniqueId val="{00000006-B2C9-4A22-A2E3-B24C11EBAFA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Afterschool</a:t>
            </a:r>
            <a:r>
              <a:rPr lang="en-US" sz="1800" baseline="0"/>
              <a:t> and Out-of-School Time</a:t>
            </a:r>
            <a:endParaRPr lang="en-US" sz="1800"/>
          </a:p>
        </c:rich>
      </c:tx>
      <c:layout>
        <c:manualLayout>
          <c:xMode val="edge"/>
          <c:yMode val="edge"/>
          <c:x val="0.12422834088683093"/>
          <c:y val="3.46931737083109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4472C4"/>
              </a:solidFill>
              <a:ln w="19050">
                <a:solidFill>
                  <a:schemeClr val="lt1"/>
                </a:solidFill>
              </a:ln>
              <a:effectLst/>
            </c:spPr>
            <c:extLst>
              <c:ext xmlns:c16="http://schemas.microsoft.com/office/drawing/2014/chart" uri="{C3380CC4-5D6E-409C-BE32-E72D297353CC}">
                <c16:uniqueId val="{00000001-87BF-4302-89A3-96A22768AA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7BF-4302-89A3-96A22768AA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7BF-4302-89A3-96A22768AA78}"/>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87BF-4302-89A3-96A22768AA7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Sheet1!$I$10:$I$13</c:f>
              <c:strCache>
                <c:ptCount val="4"/>
                <c:pt idx="0">
                  <c:v>Assistant Group Leaders</c:v>
                </c:pt>
                <c:pt idx="1">
                  <c:v>Group Leaders</c:v>
                </c:pt>
                <c:pt idx="2">
                  <c:v>Site Coordinators</c:v>
                </c:pt>
                <c:pt idx="3">
                  <c:v>Site Administrator</c:v>
                </c:pt>
              </c:strCache>
            </c:strRef>
          </c:cat>
          <c:val>
            <c:numRef>
              <c:f>Sheet1!$J$10:$J$13</c:f>
              <c:numCache>
                <c:formatCode>General</c:formatCode>
                <c:ptCount val="4"/>
                <c:pt idx="0">
                  <c:v>843</c:v>
                </c:pt>
                <c:pt idx="1">
                  <c:v>2266</c:v>
                </c:pt>
                <c:pt idx="2">
                  <c:v>749</c:v>
                </c:pt>
                <c:pt idx="3">
                  <c:v>581</c:v>
                </c:pt>
              </c:numCache>
            </c:numRef>
          </c:val>
          <c:extLst>
            <c:ext xmlns:c16="http://schemas.microsoft.com/office/drawing/2014/chart" uri="{C3380CC4-5D6E-409C-BE32-E72D297353CC}">
              <c16:uniqueId val="{00000008-87BF-4302-89A3-96A22768AA7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4409632362388265E-2"/>
          <c:y val="0.78113926091724095"/>
          <c:w val="0.94559036763761173"/>
          <c:h val="0.218860739082759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 of center</a:t>
            </a:r>
            <a:r>
              <a:rPr lang="en-US" baseline="0"/>
              <a:t>-</a:t>
            </a:r>
            <a:r>
              <a:rPr lang="en-US"/>
              <a:t>based programs that currently have open positions by SVI, subsidy acceptance, gateway cities  and owner race</a:t>
            </a:r>
          </a:p>
        </c:rich>
      </c:tx>
      <c:layout>
        <c:manualLayout>
          <c:xMode val="edge"/>
          <c:yMode val="edge"/>
          <c:x val="0.1487315054260422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'Open Staff Positions'!$C$38</c:f>
              <c:strCache>
                <c:ptCount val="1"/>
                <c:pt idx="0">
                  <c:v>April, 2022</c:v>
                </c:pt>
              </c:strCache>
            </c:strRef>
          </c:tx>
          <c:spPr>
            <a:solidFill>
              <a:schemeClr val="accent2"/>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FE8B-4595-9FCC-930A0C627FB8}"/>
              </c:ext>
            </c:extLst>
          </c:dPt>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3-FE8B-4595-9FCC-930A0C627FB8}"/>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FE8B-4595-9FCC-930A0C627FB8}"/>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FE8B-4595-9FCC-930A0C627FB8}"/>
              </c:ext>
            </c:extLst>
          </c:dPt>
          <c:dPt>
            <c:idx val="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9-FE8B-4595-9FCC-930A0C627FB8}"/>
              </c:ext>
            </c:extLst>
          </c:dPt>
          <c:dPt>
            <c:idx val="6"/>
            <c:invertIfNegative val="0"/>
            <c:bubble3D val="0"/>
            <c:spPr>
              <a:solidFill>
                <a:schemeClr val="accent6">
                  <a:lumMod val="75000"/>
                </a:schemeClr>
              </a:solidFill>
              <a:ln>
                <a:noFill/>
              </a:ln>
              <a:effectLst/>
            </c:spPr>
            <c:extLst>
              <c:ext xmlns:c16="http://schemas.microsoft.com/office/drawing/2014/chart" uri="{C3380CC4-5D6E-409C-BE32-E72D297353CC}">
                <c16:uniqueId val="{0000000B-FE8B-4595-9FCC-930A0C627FB8}"/>
              </c:ext>
            </c:extLst>
          </c:dPt>
          <c:dPt>
            <c:idx val="8"/>
            <c:invertIfNegative val="0"/>
            <c:bubble3D val="0"/>
            <c:spPr>
              <a:solidFill>
                <a:schemeClr val="accent1">
                  <a:lumMod val="75000"/>
                </a:schemeClr>
              </a:solidFill>
              <a:ln>
                <a:noFill/>
              </a:ln>
              <a:effectLst/>
            </c:spPr>
            <c:extLst>
              <c:ext xmlns:c16="http://schemas.microsoft.com/office/drawing/2014/chart" uri="{C3380CC4-5D6E-409C-BE32-E72D297353CC}">
                <c16:uniqueId val="{0000000D-FE8B-4595-9FCC-930A0C627FB8}"/>
              </c:ext>
            </c:extLst>
          </c:dPt>
          <c:dPt>
            <c:idx val="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F-FE8B-4595-9FCC-930A0C627FB8}"/>
              </c:ext>
            </c:extLst>
          </c:dPt>
          <c:dPt>
            <c:idx val="11"/>
            <c:invertIfNegative val="0"/>
            <c:bubble3D val="0"/>
            <c:spPr>
              <a:solidFill>
                <a:schemeClr val="accent2">
                  <a:lumMod val="75000"/>
                </a:schemeClr>
              </a:solidFill>
              <a:ln>
                <a:noFill/>
              </a:ln>
              <a:effectLst/>
            </c:spPr>
            <c:extLst>
              <c:ext xmlns:c16="http://schemas.microsoft.com/office/drawing/2014/chart" uri="{C3380CC4-5D6E-409C-BE32-E72D297353CC}">
                <c16:uniqueId val="{00000011-FE8B-4595-9FCC-930A0C627FB8}"/>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FE8B-4595-9FCC-930A0C627FB8}"/>
              </c:ext>
            </c:extLst>
          </c:dPt>
          <c:dPt>
            <c:idx val="14"/>
            <c:invertIfNegative val="0"/>
            <c:bubble3D val="0"/>
            <c:spPr>
              <a:solidFill>
                <a:schemeClr val="bg1">
                  <a:lumMod val="65000"/>
                </a:schemeClr>
              </a:solidFill>
              <a:ln>
                <a:noFill/>
              </a:ln>
              <a:effectLst/>
            </c:spPr>
            <c:extLst>
              <c:ext xmlns:c16="http://schemas.microsoft.com/office/drawing/2014/chart" uri="{C3380CC4-5D6E-409C-BE32-E72D297353CC}">
                <c16:uniqueId val="{00000015-FE8B-4595-9FCC-930A0C627FB8}"/>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'Open Staff Positions'!$A$41:$A$55</c:f>
              <c:strCache>
                <c:ptCount val="15"/>
                <c:pt idx="0">
                  <c:v>Highest SVI (.75 - 1)</c:v>
                </c:pt>
                <c:pt idx="1">
                  <c:v>High SVI (.5-.75)</c:v>
                </c:pt>
                <c:pt idx="2">
                  <c:v>Medium SVI (.25 - .5)</c:v>
                </c:pt>
                <c:pt idx="3">
                  <c:v>Low SVI (0 - .25)</c:v>
                </c:pt>
                <c:pt idx="5">
                  <c:v>Gateway City</c:v>
                </c:pt>
                <c:pt idx="6">
                  <c:v>Remaining Areas</c:v>
                </c:pt>
                <c:pt idx="8">
                  <c:v>No Subsidy</c:v>
                </c:pt>
                <c:pt idx="9">
                  <c:v>Subsidy</c:v>
                </c:pt>
                <c:pt idx="11">
                  <c:v>Owner Race--White</c:v>
                </c:pt>
                <c:pt idx="12">
                  <c:v>Owner Race--BIPOC</c:v>
                </c:pt>
                <c:pt idx="14">
                  <c:v>Overall</c:v>
                </c:pt>
              </c:strCache>
            </c:strRef>
          </c:cat>
          <c:val>
            <c:numRef>
              <c:f>'Open Staff Positions'!$C$41:$C$55</c:f>
              <c:numCache>
                <c:formatCode>0%</c:formatCode>
                <c:ptCount val="15"/>
                <c:pt idx="0">
                  <c:v>0.69397590361445782</c:v>
                </c:pt>
                <c:pt idx="1">
                  <c:v>0.66732673267326736</c:v>
                </c:pt>
                <c:pt idx="2">
                  <c:v>0.65878378378378377</c:v>
                </c:pt>
                <c:pt idx="3">
                  <c:v>0.59118236472945895</c:v>
                </c:pt>
                <c:pt idx="5">
                  <c:v>0.67425968109339407</c:v>
                </c:pt>
                <c:pt idx="6">
                  <c:v>0.64503816793893132</c:v>
                </c:pt>
                <c:pt idx="8">
                  <c:v>0.57777777777777772</c:v>
                </c:pt>
                <c:pt idx="9">
                  <c:v>0.71256931608133089</c:v>
                </c:pt>
                <c:pt idx="11">
                  <c:v>0.62721518987341773</c:v>
                </c:pt>
                <c:pt idx="12">
                  <c:v>0.74013921113689096</c:v>
                </c:pt>
                <c:pt idx="14">
                  <c:v>0.65141720537046244</c:v>
                </c:pt>
              </c:numCache>
            </c:numRef>
          </c:val>
          <c:extLst>
            <c:ext xmlns:c16="http://schemas.microsoft.com/office/drawing/2014/chart" uri="{C3380CC4-5D6E-409C-BE32-E72D297353CC}">
              <c16:uniqueId val="{00000016-FE8B-4595-9FCC-930A0C627FB8}"/>
            </c:ext>
          </c:extLst>
        </c:ser>
        <c:dLbls>
          <c:dLblPos val="outEnd"/>
          <c:showLegendKey val="0"/>
          <c:showVal val="1"/>
          <c:showCatName val="0"/>
          <c:showSerName val="0"/>
          <c:showPercent val="0"/>
          <c:showBubbleSize val="0"/>
        </c:dLbls>
        <c:gapWidth val="20"/>
        <c:axId val="1117191408"/>
        <c:axId val="1117188912"/>
      </c:barChart>
      <c:catAx>
        <c:axId val="11171914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117188912"/>
        <c:crosses val="autoZero"/>
        <c:auto val="1"/>
        <c:lblAlgn val="ctr"/>
        <c:lblOffset val="100"/>
        <c:noMultiLvlLbl val="0"/>
      </c:catAx>
      <c:valAx>
        <c:axId val="11171889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19140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u="none"/>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Average Number of Newly</a:t>
            </a:r>
            <a:r>
              <a:rPr lang="en-US" sz="1600" b="1" baseline="0"/>
              <a:t> Licensed</a:t>
            </a:r>
            <a:r>
              <a:rPr lang="en-US" sz="1600" b="1"/>
              <a:t> FCCs Monthly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Sheet1!$B$19:$B$20</c:f>
              <c:strCache>
                <c:ptCount val="2"/>
                <c:pt idx="0">
                  <c:v>New FCCs  By Month</c:v>
                </c:pt>
                <c:pt idx="1">
                  <c:v>Average Number of New FCCs Monthly </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Sheet1!$A$21:$A$23</c:f>
              <c:strCache>
                <c:ptCount val="3"/>
                <c:pt idx="0">
                  <c:v>Mar 2019 to Feb 2020</c:v>
                </c:pt>
                <c:pt idx="1">
                  <c:v>Mar 2020 to Feb 2021</c:v>
                </c:pt>
                <c:pt idx="2">
                  <c:v>Mar 2021 to Feb 2022</c:v>
                </c:pt>
              </c:strCache>
            </c:strRef>
          </c:cat>
          <c:val>
            <c:numRef>
              <c:f>Sheet1!$B$21:$B$23</c:f>
              <c:numCache>
                <c:formatCode>General</c:formatCode>
                <c:ptCount val="3"/>
                <c:pt idx="0">
                  <c:v>32.1</c:v>
                </c:pt>
                <c:pt idx="1">
                  <c:v>17.399999999999999</c:v>
                </c:pt>
                <c:pt idx="2">
                  <c:v>34.4</c:v>
                </c:pt>
              </c:numCache>
            </c:numRef>
          </c:val>
          <c:extLst>
            <c:ext xmlns:c16="http://schemas.microsoft.com/office/drawing/2014/chart" uri="{C3380CC4-5D6E-409C-BE32-E72D297353CC}">
              <c16:uniqueId val="{00000000-1873-4B15-A4FA-5A09CAFC2EDF}"/>
            </c:ext>
          </c:extLst>
        </c:ser>
        <c:dLbls>
          <c:showLegendKey val="0"/>
          <c:showVal val="0"/>
          <c:showCatName val="0"/>
          <c:showSerName val="0"/>
          <c:showPercent val="0"/>
          <c:showBubbleSize val="0"/>
        </c:dLbls>
        <c:gapWidth val="219"/>
        <c:overlap val="-27"/>
        <c:axId val="851298256"/>
        <c:axId val="851298672"/>
      </c:barChart>
      <c:catAx>
        <c:axId val="85129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1298672"/>
        <c:crosses val="autoZero"/>
        <c:auto val="1"/>
        <c:lblAlgn val="ctr"/>
        <c:lblOffset val="100"/>
        <c:noMultiLvlLbl val="0"/>
      </c:catAx>
      <c:valAx>
        <c:axId val="85129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12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6E9CD-BB88-4F84-8CC1-E7FF12F72397}" type="doc">
      <dgm:prSet loTypeId="urn:microsoft.com/office/officeart/2005/8/layout/hList7" loCatId="relationship" qsTypeId="urn:microsoft.com/office/officeart/2005/8/quickstyle/simple1" qsCatId="simple" csTypeId="urn:microsoft.com/office/officeart/2005/8/colors/accent1_2" csCatId="accent1" phldr="1"/>
      <dgm:spPr/>
      <dgm:t>
        <a:bodyPr/>
        <a:lstStyle/>
        <a:p>
          <a:endParaRPr lang="en-US"/>
        </a:p>
      </dgm:t>
    </dgm:pt>
    <dgm:pt modelId="{C1B0DFA2-17E9-4B6D-B6FA-5DB47F68CC3E}">
      <dgm:prSet custT="1"/>
      <dgm:spPr>
        <a:solidFill>
          <a:srgbClr val="3294B9"/>
        </a:solidFill>
        <a:effectLst>
          <a:outerShdw blurRad="50800" dist="38100" dir="2700000" algn="tl" rotWithShape="0">
            <a:prstClr val="black">
              <a:alpha val="40000"/>
            </a:prstClr>
          </a:outerShdw>
        </a:effectLst>
      </dgm:spPr>
      <dgm:t>
        <a:bodyPr/>
        <a:lstStyle/>
        <a:p>
          <a:endParaRPr lang="en-US" sz="1400" b="1">
            <a:solidFill>
              <a:schemeClr val="tx1"/>
            </a:solidFill>
          </a:endParaRPr>
        </a:p>
        <a:p>
          <a:endParaRPr lang="en-US" sz="1400" b="1">
            <a:solidFill>
              <a:schemeClr val="tx1"/>
            </a:solidFill>
          </a:endParaRPr>
        </a:p>
        <a:p>
          <a:endParaRPr lang="en-US" sz="1400" b="0">
            <a:solidFill>
              <a:schemeClr val="tx1"/>
            </a:solidFill>
          </a:endParaRPr>
        </a:p>
        <a:p>
          <a:r>
            <a:rPr lang="en-US" sz="1400" b="0">
              <a:solidFill>
                <a:schemeClr val="tx1"/>
              </a:solidFill>
            </a:rPr>
            <a:t>Children are on track for success in school and to reach their full potential. Their families are empowered to work, build their skills, and attain economic mobility while supporting their children’s education and development.</a:t>
          </a:r>
        </a:p>
      </dgm:t>
    </dgm:pt>
    <dgm:pt modelId="{D028CEC0-EC13-44AD-905C-EF9935CC63DD}" type="parTrans" cxnId="{8C3301E7-5AED-484A-A7BF-F06FBEE40CA0}">
      <dgm:prSet/>
      <dgm:spPr/>
      <dgm:t>
        <a:bodyPr/>
        <a:lstStyle/>
        <a:p>
          <a:endParaRPr lang="en-US" sz="1400" b="1">
            <a:solidFill>
              <a:schemeClr val="bg1"/>
            </a:solidFill>
          </a:endParaRPr>
        </a:p>
      </dgm:t>
    </dgm:pt>
    <dgm:pt modelId="{CD6AE7D1-64F1-4BC9-B07C-55F0AA3F2768}" type="sibTrans" cxnId="{8C3301E7-5AED-484A-A7BF-F06FBEE40CA0}">
      <dgm:prSet/>
      <dgm:spPr/>
      <dgm:t>
        <a:bodyPr/>
        <a:lstStyle/>
        <a:p>
          <a:endParaRPr lang="en-US" sz="1400" b="1">
            <a:solidFill>
              <a:schemeClr val="bg1"/>
            </a:solidFill>
          </a:endParaRPr>
        </a:p>
      </dgm:t>
    </dgm:pt>
    <dgm:pt modelId="{8A3FDBA1-1E43-4CB9-9997-A63760C6E7C1}">
      <dgm:prSet custT="1"/>
      <dgm:spPr>
        <a:solidFill>
          <a:srgbClr val="3294B9"/>
        </a:solidFill>
        <a:effectLst>
          <a:outerShdw blurRad="50800" dist="38100" dir="2700000" algn="tl" rotWithShape="0">
            <a:prstClr val="black">
              <a:alpha val="40000"/>
            </a:prstClr>
          </a:outerShdw>
        </a:effectLst>
      </dgm:spPr>
      <dgm:t>
        <a:bodyPr/>
        <a:lstStyle/>
        <a:p>
          <a:endParaRPr lang="en-US" sz="1400" b="0">
            <a:solidFill>
              <a:schemeClr val="tx1"/>
            </a:solidFill>
          </a:endParaRPr>
        </a:p>
        <a:p>
          <a:endParaRPr lang="en-US" sz="1400" b="0">
            <a:solidFill>
              <a:schemeClr val="tx1"/>
            </a:solidFill>
          </a:endParaRPr>
        </a:p>
        <a:p>
          <a:endParaRPr lang="en-US" sz="1400" b="0">
            <a:solidFill>
              <a:schemeClr val="tx1"/>
            </a:solidFill>
          </a:endParaRPr>
        </a:p>
        <a:p>
          <a:r>
            <a:rPr lang="en-US" sz="1400" b="0">
              <a:solidFill>
                <a:schemeClr val="tx1"/>
              </a:solidFill>
            </a:rPr>
            <a:t>The early childhood and out-of-school time workforce is professionally prepared, well supported, adequately compensated, and culturally and linguistically representative of the population it serves. </a:t>
          </a:r>
        </a:p>
      </dgm:t>
    </dgm:pt>
    <dgm:pt modelId="{D0C35159-5DB5-4D87-B079-DF094A660B77}" type="parTrans" cxnId="{05627E5A-DC2C-4ACB-876E-562B8040DE07}">
      <dgm:prSet/>
      <dgm:spPr/>
      <dgm:t>
        <a:bodyPr/>
        <a:lstStyle/>
        <a:p>
          <a:endParaRPr lang="en-US" sz="1400" b="1">
            <a:solidFill>
              <a:schemeClr val="bg1"/>
            </a:solidFill>
          </a:endParaRPr>
        </a:p>
      </dgm:t>
    </dgm:pt>
    <dgm:pt modelId="{4D2E9B91-9A95-49BB-A9DA-CFD03BC1170E}" type="sibTrans" cxnId="{05627E5A-DC2C-4ACB-876E-562B8040DE07}">
      <dgm:prSet/>
      <dgm:spPr/>
      <dgm:t>
        <a:bodyPr/>
        <a:lstStyle/>
        <a:p>
          <a:endParaRPr lang="en-US" sz="1400" b="1">
            <a:solidFill>
              <a:schemeClr val="bg1"/>
            </a:solidFill>
          </a:endParaRPr>
        </a:p>
      </dgm:t>
    </dgm:pt>
    <dgm:pt modelId="{BD8EAE11-941F-482F-9213-28004FCFA5F5}">
      <dgm:prSet custT="1"/>
      <dgm:spPr>
        <a:solidFill>
          <a:srgbClr val="3294B9"/>
        </a:solidFill>
        <a:effectLst>
          <a:outerShdw blurRad="50800" dist="38100" dir="2700000" algn="tl" rotWithShape="0">
            <a:prstClr val="black">
              <a:alpha val="40000"/>
            </a:prstClr>
          </a:outerShdw>
        </a:effectLst>
      </dgm:spPr>
      <dgm:t>
        <a:bodyPr/>
        <a:lstStyle/>
        <a:p>
          <a:endParaRPr lang="en-US" sz="1400" b="0">
            <a:solidFill>
              <a:schemeClr val="tx1"/>
            </a:solidFill>
          </a:endParaRPr>
        </a:p>
        <a:p>
          <a:endParaRPr lang="en-US" sz="1400" b="0">
            <a:solidFill>
              <a:schemeClr val="tx1"/>
            </a:solidFill>
          </a:endParaRPr>
        </a:p>
        <a:p>
          <a:r>
            <a:rPr lang="en-US" sz="1400" b="0">
              <a:solidFill>
                <a:schemeClr val="tx1"/>
              </a:solidFill>
            </a:rPr>
            <a:t>To efficiently and effectively steward public investments in early education and care with utmost integrity, transparency and accountability to the people of Massachusetts. </a:t>
          </a:r>
        </a:p>
      </dgm:t>
    </dgm:pt>
    <dgm:pt modelId="{20BA6A2E-DD2B-478E-84EB-8360A2CA23E1}" type="parTrans" cxnId="{A4E3644A-ECF6-4E21-8D77-A0217AE99691}">
      <dgm:prSet/>
      <dgm:spPr/>
      <dgm:t>
        <a:bodyPr/>
        <a:lstStyle/>
        <a:p>
          <a:endParaRPr lang="en-US" sz="1400" b="1">
            <a:solidFill>
              <a:schemeClr val="bg1"/>
            </a:solidFill>
          </a:endParaRPr>
        </a:p>
      </dgm:t>
    </dgm:pt>
    <dgm:pt modelId="{8D723E77-A9C0-4BF6-990A-6F5A72F6D5CB}" type="sibTrans" cxnId="{A4E3644A-ECF6-4E21-8D77-A0217AE99691}">
      <dgm:prSet/>
      <dgm:spPr/>
      <dgm:t>
        <a:bodyPr/>
        <a:lstStyle/>
        <a:p>
          <a:endParaRPr lang="en-US" sz="1400" b="1">
            <a:solidFill>
              <a:schemeClr val="bg1"/>
            </a:solidFill>
          </a:endParaRPr>
        </a:p>
      </dgm:t>
    </dgm:pt>
    <dgm:pt modelId="{F694A25F-273D-4CE4-B37F-A22617107112}">
      <dgm:prSet custT="1"/>
      <dgm:spPr>
        <a:solidFill>
          <a:srgbClr val="3294B9"/>
        </a:solidFill>
        <a:effectLst>
          <a:outerShdw blurRad="50800" dist="38100" dir="2700000" algn="tl" rotWithShape="0">
            <a:prstClr val="black">
              <a:alpha val="40000"/>
            </a:prstClr>
          </a:outerShdw>
        </a:effectLst>
      </dgm:spPr>
      <dgm:t>
        <a:bodyPr/>
        <a:lstStyle/>
        <a:p>
          <a:endParaRPr lang="en-US" sz="1400" b="0">
            <a:solidFill>
              <a:schemeClr val="tx1"/>
            </a:solidFill>
          </a:endParaRPr>
        </a:p>
        <a:p>
          <a:endParaRPr lang="en-US" sz="1400" b="0">
            <a:solidFill>
              <a:schemeClr val="tx1"/>
            </a:solidFill>
          </a:endParaRPr>
        </a:p>
        <a:p>
          <a:r>
            <a:rPr lang="en-US" sz="1400" b="0">
              <a:solidFill>
                <a:schemeClr val="tx1"/>
              </a:solidFill>
            </a:rPr>
            <a:t> Programs will increase their sustainability, engage in continuous quality improvement, and promote high-quality education and healthy development among children and youth.</a:t>
          </a:r>
        </a:p>
      </dgm:t>
    </dgm:pt>
    <dgm:pt modelId="{5E798D9A-A212-4C3F-AF5C-5E345884AE1C}" type="sibTrans" cxnId="{CAA6C235-030F-413D-BDAD-2E882DFDF10B}">
      <dgm:prSet/>
      <dgm:spPr/>
      <dgm:t>
        <a:bodyPr/>
        <a:lstStyle/>
        <a:p>
          <a:endParaRPr lang="en-US" sz="1400" b="1">
            <a:solidFill>
              <a:schemeClr val="bg1"/>
            </a:solidFill>
          </a:endParaRPr>
        </a:p>
      </dgm:t>
    </dgm:pt>
    <dgm:pt modelId="{1F96F413-C1B8-4EE1-B520-2FC95364B01E}" type="parTrans" cxnId="{CAA6C235-030F-413D-BDAD-2E882DFDF10B}">
      <dgm:prSet/>
      <dgm:spPr/>
      <dgm:t>
        <a:bodyPr/>
        <a:lstStyle/>
        <a:p>
          <a:endParaRPr lang="en-US" sz="1400" b="1">
            <a:solidFill>
              <a:schemeClr val="bg1"/>
            </a:solidFill>
          </a:endParaRPr>
        </a:p>
      </dgm:t>
    </dgm:pt>
    <dgm:pt modelId="{3E24255E-226F-4183-B953-857FACB82FF0}" type="pres">
      <dgm:prSet presAssocID="{FCD6E9CD-BB88-4F84-8CC1-E7FF12F72397}" presName="Name0" presStyleCnt="0">
        <dgm:presLayoutVars>
          <dgm:dir/>
          <dgm:resizeHandles val="exact"/>
        </dgm:presLayoutVars>
      </dgm:prSet>
      <dgm:spPr/>
    </dgm:pt>
    <dgm:pt modelId="{F766E8A3-8D5B-40E9-8CB2-9BBFCC666AFA}" type="pres">
      <dgm:prSet presAssocID="{FCD6E9CD-BB88-4F84-8CC1-E7FF12F72397}" presName="fgShape" presStyleLbl="fgShp" presStyleIdx="0" presStyleCnt="1" custScaleY="29245" custLinFactY="35175" custLinFactNeighborX="1147" custLinFactNeighborY="100000"/>
      <dgm:spPr/>
    </dgm:pt>
    <dgm:pt modelId="{FAE9133F-6965-4DAC-A308-5FF0F4ED26EE}" type="pres">
      <dgm:prSet presAssocID="{FCD6E9CD-BB88-4F84-8CC1-E7FF12F72397}" presName="linComp" presStyleCnt="0"/>
      <dgm:spPr/>
    </dgm:pt>
    <dgm:pt modelId="{F5E7C6D4-120D-4410-8B8E-FF2D8FB6055C}" type="pres">
      <dgm:prSet presAssocID="{C1B0DFA2-17E9-4B6D-B6FA-5DB47F68CC3E}" presName="compNode" presStyleCnt="0"/>
      <dgm:spPr/>
    </dgm:pt>
    <dgm:pt modelId="{BC75437B-ECE2-4F36-A872-BCD9F08158B8}" type="pres">
      <dgm:prSet presAssocID="{C1B0DFA2-17E9-4B6D-B6FA-5DB47F68CC3E}" presName="bkgdShape" presStyleLbl="node1" presStyleIdx="0" presStyleCnt="4"/>
      <dgm:spPr/>
    </dgm:pt>
    <dgm:pt modelId="{8F1D532D-0284-42F7-861E-DB9DE6298C4A}" type="pres">
      <dgm:prSet presAssocID="{C1B0DFA2-17E9-4B6D-B6FA-5DB47F68CC3E}" presName="nodeTx" presStyleLbl="node1" presStyleIdx="0" presStyleCnt="4">
        <dgm:presLayoutVars>
          <dgm:bulletEnabled val="1"/>
        </dgm:presLayoutVars>
      </dgm:prSet>
      <dgm:spPr/>
    </dgm:pt>
    <dgm:pt modelId="{197E9BA6-2BB2-4292-B2F2-7EC07F08CDB2}" type="pres">
      <dgm:prSet presAssocID="{C1B0DFA2-17E9-4B6D-B6FA-5DB47F68CC3E}" presName="invisiNode" presStyleLbl="node1" presStyleIdx="0" presStyleCnt="4"/>
      <dgm:spPr/>
    </dgm:pt>
    <dgm:pt modelId="{AD1AB66F-3733-4104-BAE0-97F7DC24F59C}" type="pres">
      <dgm:prSet presAssocID="{C1B0DFA2-17E9-4B6D-B6FA-5DB47F68CC3E}" presName="imagNode"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3000" r="-3000"/>
          </a:stretch>
        </a:blipFill>
        <a:effectLst/>
      </dgm:spPr>
      <dgm:extLst>
        <a:ext uri="{E40237B7-FDA0-4F09-8148-C483321AD2D9}">
          <dgm14:cNvPr xmlns:dgm14="http://schemas.microsoft.com/office/drawing/2010/diagram" id="0" name="" descr="Family with two children"/>
        </a:ext>
      </dgm:extLst>
    </dgm:pt>
    <dgm:pt modelId="{27F57B3A-0103-4ED0-93BC-69A8E99A47D2}" type="pres">
      <dgm:prSet presAssocID="{CD6AE7D1-64F1-4BC9-B07C-55F0AA3F2768}" presName="sibTrans" presStyleLbl="sibTrans2D1" presStyleIdx="0" presStyleCnt="0"/>
      <dgm:spPr/>
    </dgm:pt>
    <dgm:pt modelId="{72118434-7CC2-4784-BD51-34162EC1E811}" type="pres">
      <dgm:prSet presAssocID="{8A3FDBA1-1E43-4CB9-9997-A63760C6E7C1}" presName="compNode" presStyleCnt="0"/>
      <dgm:spPr/>
    </dgm:pt>
    <dgm:pt modelId="{6FB0864E-A548-4E73-B923-7BE2E26BDC3F}" type="pres">
      <dgm:prSet presAssocID="{8A3FDBA1-1E43-4CB9-9997-A63760C6E7C1}" presName="bkgdShape" presStyleLbl="node1" presStyleIdx="1" presStyleCnt="4"/>
      <dgm:spPr/>
    </dgm:pt>
    <dgm:pt modelId="{40A209CB-7257-4CF8-B2BF-7E13F1E0E8B7}" type="pres">
      <dgm:prSet presAssocID="{8A3FDBA1-1E43-4CB9-9997-A63760C6E7C1}" presName="nodeTx" presStyleLbl="node1" presStyleIdx="1" presStyleCnt="4">
        <dgm:presLayoutVars>
          <dgm:bulletEnabled val="1"/>
        </dgm:presLayoutVars>
      </dgm:prSet>
      <dgm:spPr/>
    </dgm:pt>
    <dgm:pt modelId="{BCE968E2-1380-49F2-BACC-AAB6E2C2FA03}" type="pres">
      <dgm:prSet presAssocID="{8A3FDBA1-1E43-4CB9-9997-A63760C6E7C1}" presName="invisiNode" presStyleLbl="node1" presStyleIdx="1" presStyleCnt="4"/>
      <dgm:spPr/>
    </dgm:pt>
    <dgm:pt modelId="{BE73AD07-55EC-49EA-B56A-A7759F16D003}" type="pres">
      <dgm:prSet presAssocID="{8A3FDBA1-1E43-4CB9-9997-A63760C6E7C1}" presName="imagNode" presStyleLbl="fgImgPlac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3000" r="-3000"/>
          </a:stretch>
        </a:blipFill>
        <a:effectLst/>
      </dgm:spPr>
      <dgm:extLst>
        <a:ext uri="{E40237B7-FDA0-4F09-8148-C483321AD2D9}">
          <dgm14:cNvPr xmlns:dgm14="http://schemas.microsoft.com/office/drawing/2010/diagram" id="0" name="" descr="Professor"/>
        </a:ext>
      </dgm:extLst>
    </dgm:pt>
    <dgm:pt modelId="{C3235384-2735-441D-8919-19562719A24A}" type="pres">
      <dgm:prSet presAssocID="{4D2E9B91-9A95-49BB-A9DA-CFD03BC1170E}" presName="sibTrans" presStyleLbl="sibTrans2D1" presStyleIdx="0" presStyleCnt="0"/>
      <dgm:spPr/>
    </dgm:pt>
    <dgm:pt modelId="{71A157F5-69AC-4D35-9680-3A028FDF61A6}" type="pres">
      <dgm:prSet presAssocID="{F694A25F-273D-4CE4-B37F-A22617107112}" presName="compNode" presStyleCnt="0"/>
      <dgm:spPr/>
    </dgm:pt>
    <dgm:pt modelId="{75F09DDC-16D7-44DC-B926-4C2F5C13ACC9}" type="pres">
      <dgm:prSet presAssocID="{F694A25F-273D-4CE4-B37F-A22617107112}" presName="bkgdShape" presStyleLbl="node1" presStyleIdx="2" presStyleCnt="4"/>
      <dgm:spPr/>
    </dgm:pt>
    <dgm:pt modelId="{CB37DF9F-54F5-442A-B0D0-2239C1ED2637}" type="pres">
      <dgm:prSet presAssocID="{F694A25F-273D-4CE4-B37F-A22617107112}" presName="nodeTx" presStyleLbl="node1" presStyleIdx="2" presStyleCnt="4">
        <dgm:presLayoutVars>
          <dgm:bulletEnabled val="1"/>
        </dgm:presLayoutVars>
      </dgm:prSet>
      <dgm:spPr/>
    </dgm:pt>
    <dgm:pt modelId="{5CDE5787-CA1F-42D8-A629-4F7DEC7F6329}" type="pres">
      <dgm:prSet presAssocID="{F694A25F-273D-4CE4-B37F-A22617107112}" presName="invisiNode" presStyleLbl="node1" presStyleIdx="2" presStyleCnt="4"/>
      <dgm:spPr/>
    </dgm:pt>
    <dgm:pt modelId="{EFB37949-4D24-44DC-B316-262AD1A9D160}" type="pres">
      <dgm:prSet presAssocID="{F694A25F-273D-4CE4-B37F-A22617107112}" presName="imagNode" presStyleLbl="fgImgPlac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3000" r="-3000"/>
          </a:stretch>
        </a:blipFill>
        <a:effectLst/>
      </dgm:spPr>
      <dgm:extLst>
        <a:ext uri="{E40237B7-FDA0-4F09-8148-C483321AD2D9}">
          <dgm14:cNvPr xmlns:dgm14="http://schemas.microsoft.com/office/drawing/2010/diagram" id="0" name="" descr="Playground"/>
        </a:ext>
      </dgm:extLst>
    </dgm:pt>
    <dgm:pt modelId="{17CFEB49-6117-4580-BA16-367F187F1162}" type="pres">
      <dgm:prSet presAssocID="{5E798D9A-A212-4C3F-AF5C-5E345884AE1C}" presName="sibTrans" presStyleLbl="sibTrans2D1" presStyleIdx="0" presStyleCnt="0"/>
      <dgm:spPr/>
    </dgm:pt>
    <dgm:pt modelId="{AE588095-9F5E-4F3C-B570-96B4661042F9}" type="pres">
      <dgm:prSet presAssocID="{BD8EAE11-941F-482F-9213-28004FCFA5F5}" presName="compNode" presStyleCnt="0"/>
      <dgm:spPr/>
    </dgm:pt>
    <dgm:pt modelId="{FF4ACE5C-7C06-4110-AD67-0BC1DCF9659C}" type="pres">
      <dgm:prSet presAssocID="{BD8EAE11-941F-482F-9213-28004FCFA5F5}" presName="bkgdShape" presStyleLbl="node1" presStyleIdx="3" presStyleCnt="4"/>
      <dgm:spPr/>
    </dgm:pt>
    <dgm:pt modelId="{A8CFA231-C4E9-4BB3-B1EF-362A2045BE4A}" type="pres">
      <dgm:prSet presAssocID="{BD8EAE11-941F-482F-9213-28004FCFA5F5}" presName="nodeTx" presStyleLbl="node1" presStyleIdx="3" presStyleCnt="4">
        <dgm:presLayoutVars>
          <dgm:bulletEnabled val="1"/>
        </dgm:presLayoutVars>
      </dgm:prSet>
      <dgm:spPr/>
    </dgm:pt>
    <dgm:pt modelId="{B1DA803C-3A3B-4694-8A65-9DA19E21F959}" type="pres">
      <dgm:prSet presAssocID="{BD8EAE11-941F-482F-9213-28004FCFA5F5}" presName="invisiNode" presStyleLbl="node1" presStyleIdx="3" presStyleCnt="4"/>
      <dgm:spPr/>
    </dgm:pt>
    <dgm:pt modelId="{2B87B120-05BA-4AD9-B6D8-C33073964D2D}" type="pres">
      <dgm:prSet presAssocID="{BD8EAE11-941F-482F-9213-28004FCFA5F5}" presName="imagNode" presStyleLbl="fgImgPlac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3000" r="-3000"/>
          </a:stretch>
        </a:blipFill>
        <a:effectLst/>
      </dgm:spPr>
      <dgm:extLst>
        <a:ext uri="{E40237B7-FDA0-4F09-8148-C483321AD2D9}">
          <dgm14:cNvPr xmlns:dgm14="http://schemas.microsoft.com/office/drawing/2010/diagram" id="0" name="" descr="Continuous Improvement"/>
        </a:ext>
      </dgm:extLst>
    </dgm:pt>
  </dgm:ptLst>
  <dgm:cxnLst>
    <dgm:cxn modelId="{CAA6C235-030F-413D-BDAD-2E882DFDF10B}" srcId="{FCD6E9CD-BB88-4F84-8CC1-E7FF12F72397}" destId="{F694A25F-273D-4CE4-B37F-A22617107112}" srcOrd="2" destOrd="0" parTransId="{1F96F413-C1B8-4EE1-B520-2FC95364B01E}" sibTransId="{5E798D9A-A212-4C3F-AF5C-5E345884AE1C}"/>
    <dgm:cxn modelId="{F4E27269-9797-4D73-B725-FA602BD1ABBE}" type="presOf" srcId="{FCD6E9CD-BB88-4F84-8CC1-E7FF12F72397}" destId="{3E24255E-226F-4183-B953-857FACB82FF0}" srcOrd="0" destOrd="0" presId="urn:microsoft.com/office/officeart/2005/8/layout/hList7"/>
    <dgm:cxn modelId="{A4E3644A-ECF6-4E21-8D77-A0217AE99691}" srcId="{FCD6E9CD-BB88-4F84-8CC1-E7FF12F72397}" destId="{BD8EAE11-941F-482F-9213-28004FCFA5F5}" srcOrd="3" destOrd="0" parTransId="{20BA6A2E-DD2B-478E-84EB-8360A2CA23E1}" sibTransId="{8D723E77-A9C0-4BF6-990A-6F5A72F6D5CB}"/>
    <dgm:cxn modelId="{550F0F71-92DF-496B-9FAF-11BBB83AA405}" type="presOf" srcId="{C1B0DFA2-17E9-4B6D-B6FA-5DB47F68CC3E}" destId="{BC75437B-ECE2-4F36-A872-BCD9F08158B8}" srcOrd="0" destOrd="0" presId="urn:microsoft.com/office/officeart/2005/8/layout/hList7"/>
    <dgm:cxn modelId="{05627E5A-DC2C-4ACB-876E-562B8040DE07}" srcId="{FCD6E9CD-BB88-4F84-8CC1-E7FF12F72397}" destId="{8A3FDBA1-1E43-4CB9-9997-A63760C6E7C1}" srcOrd="1" destOrd="0" parTransId="{D0C35159-5DB5-4D87-B079-DF094A660B77}" sibTransId="{4D2E9B91-9A95-49BB-A9DA-CFD03BC1170E}"/>
    <dgm:cxn modelId="{A97D579A-174A-45CF-863C-91A12BD19753}" type="presOf" srcId="{BD8EAE11-941F-482F-9213-28004FCFA5F5}" destId="{A8CFA231-C4E9-4BB3-B1EF-362A2045BE4A}" srcOrd="1" destOrd="0" presId="urn:microsoft.com/office/officeart/2005/8/layout/hList7"/>
    <dgm:cxn modelId="{A63B79A2-AB03-4681-A1BE-D8D422C29DCF}" type="presOf" srcId="{5E798D9A-A212-4C3F-AF5C-5E345884AE1C}" destId="{17CFEB49-6117-4580-BA16-367F187F1162}" srcOrd="0" destOrd="0" presId="urn:microsoft.com/office/officeart/2005/8/layout/hList7"/>
    <dgm:cxn modelId="{0C52C6B5-B285-4C6E-AB23-1B0E32B8890C}" type="presOf" srcId="{8A3FDBA1-1E43-4CB9-9997-A63760C6E7C1}" destId="{6FB0864E-A548-4E73-B923-7BE2E26BDC3F}" srcOrd="0" destOrd="0" presId="urn:microsoft.com/office/officeart/2005/8/layout/hList7"/>
    <dgm:cxn modelId="{878AEEC2-DD82-4DF3-86D4-4E06E4716F25}" type="presOf" srcId="{8A3FDBA1-1E43-4CB9-9997-A63760C6E7C1}" destId="{40A209CB-7257-4CF8-B2BF-7E13F1E0E8B7}" srcOrd="1" destOrd="0" presId="urn:microsoft.com/office/officeart/2005/8/layout/hList7"/>
    <dgm:cxn modelId="{282CD0C5-BE46-44A8-A7E3-25FE9CF41EBD}" type="presOf" srcId="{BD8EAE11-941F-482F-9213-28004FCFA5F5}" destId="{FF4ACE5C-7C06-4110-AD67-0BC1DCF9659C}" srcOrd="0" destOrd="0" presId="urn:microsoft.com/office/officeart/2005/8/layout/hList7"/>
    <dgm:cxn modelId="{6E3FA7D3-5F62-4412-B3B6-826A0D04AFEF}" type="presOf" srcId="{F694A25F-273D-4CE4-B37F-A22617107112}" destId="{CB37DF9F-54F5-442A-B0D0-2239C1ED2637}" srcOrd="1" destOrd="0" presId="urn:microsoft.com/office/officeart/2005/8/layout/hList7"/>
    <dgm:cxn modelId="{F0C31CD9-25BE-462F-8727-F775F341A952}" type="presOf" srcId="{C1B0DFA2-17E9-4B6D-B6FA-5DB47F68CC3E}" destId="{8F1D532D-0284-42F7-861E-DB9DE6298C4A}" srcOrd="1" destOrd="0" presId="urn:microsoft.com/office/officeart/2005/8/layout/hList7"/>
    <dgm:cxn modelId="{E9A6D2D9-00A5-4806-A2CA-74640930619A}" type="presOf" srcId="{4D2E9B91-9A95-49BB-A9DA-CFD03BC1170E}" destId="{C3235384-2735-441D-8919-19562719A24A}" srcOrd="0" destOrd="0" presId="urn:microsoft.com/office/officeart/2005/8/layout/hList7"/>
    <dgm:cxn modelId="{510442E2-1D32-49D5-A65E-8D26AB86E7CE}" type="presOf" srcId="{F694A25F-273D-4CE4-B37F-A22617107112}" destId="{75F09DDC-16D7-44DC-B926-4C2F5C13ACC9}" srcOrd="0" destOrd="0" presId="urn:microsoft.com/office/officeart/2005/8/layout/hList7"/>
    <dgm:cxn modelId="{8C3301E7-5AED-484A-A7BF-F06FBEE40CA0}" srcId="{FCD6E9CD-BB88-4F84-8CC1-E7FF12F72397}" destId="{C1B0DFA2-17E9-4B6D-B6FA-5DB47F68CC3E}" srcOrd="0" destOrd="0" parTransId="{D028CEC0-EC13-44AD-905C-EF9935CC63DD}" sibTransId="{CD6AE7D1-64F1-4BC9-B07C-55F0AA3F2768}"/>
    <dgm:cxn modelId="{3EA43EEE-4B24-4AAC-9516-C8C577216E4D}" type="presOf" srcId="{CD6AE7D1-64F1-4BC9-B07C-55F0AA3F2768}" destId="{27F57B3A-0103-4ED0-93BC-69A8E99A47D2}" srcOrd="0" destOrd="0" presId="urn:microsoft.com/office/officeart/2005/8/layout/hList7"/>
    <dgm:cxn modelId="{05D9A6E6-3F09-47E5-90ED-E2EC1AD85128}" type="presParOf" srcId="{3E24255E-226F-4183-B953-857FACB82FF0}" destId="{F766E8A3-8D5B-40E9-8CB2-9BBFCC666AFA}" srcOrd="0" destOrd="0" presId="urn:microsoft.com/office/officeart/2005/8/layout/hList7"/>
    <dgm:cxn modelId="{55ADC79F-1550-4E9D-AC37-1CF51F74C5F6}" type="presParOf" srcId="{3E24255E-226F-4183-B953-857FACB82FF0}" destId="{FAE9133F-6965-4DAC-A308-5FF0F4ED26EE}" srcOrd="1" destOrd="0" presId="urn:microsoft.com/office/officeart/2005/8/layout/hList7"/>
    <dgm:cxn modelId="{683D5807-9041-46DA-AD80-35CC91074009}" type="presParOf" srcId="{FAE9133F-6965-4DAC-A308-5FF0F4ED26EE}" destId="{F5E7C6D4-120D-4410-8B8E-FF2D8FB6055C}" srcOrd="0" destOrd="0" presId="urn:microsoft.com/office/officeart/2005/8/layout/hList7"/>
    <dgm:cxn modelId="{6BB861B0-B0F3-459A-BACD-9024F742384B}" type="presParOf" srcId="{F5E7C6D4-120D-4410-8B8E-FF2D8FB6055C}" destId="{BC75437B-ECE2-4F36-A872-BCD9F08158B8}" srcOrd="0" destOrd="0" presId="urn:microsoft.com/office/officeart/2005/8/layout/hList7"/>
    <dgm:cxn modelId="{1E5DF91D-3FF9-422A-BD4C-3D4CEA38FC7B}" type="presParOf" srcId="{F5E7C6D4-120D-4410-8B8E-FF2D8FB6055C}" destId="{8F1D532D-0284-42F7-861E-DB9DE6298C4A}" srcOrd="1" destOrd="0" presId="urn:microsoft.com/office/officeart/2005/8/layout/hList7"/>
    <dgm:cxn modelId="{694AE7D3-2DE2-4045-9F01-29A650FDA90B}" type="presParOf" srcId="{F5E7C6D4-120D-4410-8B8E-FF2D8FB6055C}" destId="{197E9BA6-2BB2-4292-B2F2-7EC07F08CDB2}" srcOrd="2" destOrd="0" presId="urn:microsoft.com/office/officeart/2005/8/layout/hList7"/>
    <dgm:cxn modelId="{F2526375-823D-4AD4-95BF-210F64C1D149}" type="presParOf" srcId="{F5E7C6D4-120D-4410-8B8E-FF2D8FB6055C}" destId="{AD1AB66F-3733-4104-BAE0-97F7DC24F59C}" srcOrd="3" destOrd="0" presId="urn:microsoft.com/office/officeart/2005/8/layout/hList7"/>
    <dgm:cxn modelId="{FDE1DFB9-8971-4F26-8A36-B6BC97B3BC94}" type="presParOf" srcId="{FAE9133F-6965-4DAC-A308-5FF0F4ED26EE}" destId="{27F57B3A-0103-4ED0-93BC-69A8E99A47D2}" srcOrd="1" destOrd="0" presId="urn:microsoft.com/office/officeart/2005/8/layout/hList7"/>
    <dgm:cxn modelId="{88410132-0C2B-4C36-AB1F-1E94E798B531}" type="presParOf" srcId="{FAE9133F-6965-4DAC-A308-5FF0F4ED26EE}" destId="{72118434-7CC2-4784-BD51-34162EC1E811}" srcOrd="2" destOrd="0" presId="urn:microsoft.com/office/officeart/2005/8/layout/hList7"/>
    <dgm:cxn modelId="{A9AB4CB7-4A6A-42AC-9F66-3F2C99654587}" type="presParOf" srcId="{72118434-7CC2-4784-BD51-34162EC1E811}" destId="{6FB0864E-A548-4E73-B923-7BE2E26BDC3F}" srcOrd="0" destOrd="0" presId="urn:microsoft.com/office/officeart/2005/8/layout/hList7"/>
    <dgm:cxn modelId="{30089582-F392-4FDB-8627-01DF74582495}" type="presParOf" srcId="{72118434-7CC2-4784-BD51-34162EC1E811}" destId="{40A209CB-7257-4CF8-B2BF-7E13F1E0E8B7}" srcOrd="1" destOrd="0" presId="urn:microsoft.com/office/officeart/2005/8/layout/hList7"/>
    <dgm:cxn modelId="{7AE28597-4C2C-48FB-BFAE-C13F992EB6DE}" type="presParOf" srcId="{72118434-7CC2-4784-BD51-34162EC1E811}" destId="{BCE968E2-1380-49F2-BACC-AAB6E2C2FA03}" srcOrd="2" destOrd="0" presId="urn:microsoft.com/office/officeart/2005/8/layout/hList7"/>
    <dgm:cxn modelId="{E761F910-F914-46B4-90BF-C275576D80BD}" type="presParOf" srcId="{72118434-7CC2-4784-BD51-34162EC1E811}" destId="{BE73AD07-55EC-49EA-B56A-A7759F16D003}" srcOrd="3" destOrd="0" presId="urn:microsoft.com/office/officeart/2005/8/layout/hList7"/>
    <dgm:cxn modelId="{0F9CDC2A-5295-458C-8067-13055A77AB7C}" type="presParOf" srcId="{FAE9133F-6965-4DAC-A308-5FF0F4ED26EE}" destId="{C3235384-2735-441D-8919-19562719A24A}" srcOrd="3" destOrd="0" presId="urn:microsoft.com/office/officeart/2005/8/layout/hList7"/>
    <dgm:cxn modelId="{0224DC37-5D24-462D-8BDA-83ECA1686C81}" type="presParOf" srcId="{FAE9133F-6965-4DAC-A308-5FF0F4ED26EE}" destId="{71A157F5-69AC-4D35-9680-3A028FDF61A6}" srcOrd="4" destOrd="0" presId="urn:microsoft.com/office/officeart/2005/8/layout/hList7"/>
    <dgm:cxn modelId="{CC478EA7-D68E-4A35-926C-AE2F1A77D8BE}" type="presParOf" srcId="{71A157F5-69AC-4D35-9680-3A028FDF61A6}" destId="{75F09DDC-16D7-44DC-B926-4C2F5C13ACC9}" srcOrd="0" destOrd="0" presId="urn:microsoft.com/office/officeart/2005/8/layout/hList7"/>
    <dgm:cxn modelId="{AE013BFE-384C-4442-AE4A-C0859E7E5D49}" type="presParOf" srcId="{71A157F5-69AC-4D35-9680-3A028FDF61A6}" destId="{CB37DF9F-54F5-442A-B0D0-2239C1ED2637}" srcOrd="1" destOrd="0" presId="urn:microsoft.com/office/officeart/2005/8/layout/hList7"/>
    <dgm:cxn modelId="{1CFB61C9-CC6E-46B8-9F10-8477FA30048E}" type="presParOf" srcId="{71A157F5-69AC-4D35-9680-3A028FDF61A6}" destId="{5CDE5787-CA1F-42D8-A629-4F7DEC7F6329}" srcOrd="2" destOrd="0" presId="urn:microsoft.com/office/officeart/2005/8/layout/hList7"/>
    <dgm:cxn modelId="{237184F3-ED55-453B-BF70-5C33506420B6}" type="presParOf" srcId="{71A157F5-69AC-4D35-9680-3A028FDF61A6}" destId="{EFB37949-4D24-44DC-B316-262AD1A9D160}" srcOrd="3" destOrd="0" presId="urn:microsoft.com/office/officeart/2005/8/layout/hList7"/>
    <dgm:cxn modelId="{66BCACA9-E46E-4A56-A651-30C2BC78E7CF}" type="presParOf" srcId="{FAE9133F-6965-4DAC-A308-5FF0F4ED26EE}" destId="{17CFEB49-6117-4580-BA16-367F187F1162}" srcOrd="5" destOrd="0" presId="urn:microsoft.com/office/officeart/2005/8/layout/hList7"/>
    <dgm:cxn modelId="{7565B091-E484-41E1-8DB6-328310EB2156}" type="presParOf" srcId="{FAE9133F-6965-4DAC-A308-5FF0F4ED26EE}" destId="{AE588095-9F5E-4F3C-B570-96B4661042F9}" srcOrd="6" destOrd="0" presId="urn:microsoft.com/office/officeart/2005/8/layout/hList7"/>
    <dgm:cxn modelId="{C4BC4326-A633-4D36-B253-4DAABA793840}" type="presParOf" srcId="{AE588095-9F5E-4F3C-B570-96B4661042F9}" destId="{FF4ACE5C-7C06-4110-AD67-0BC1DCF9659C}" srcOrd="0" destOrd="0" presId="urn:microsoft.com/office/officeart/2005/8/layout/hList7"/>
    <dgm:cxn modelId="{2852AF5B-4093-4F6B-AF5E-BADD648843E4}" type="presParOf" srcId="{AE588095-9F5E-4F3C-B570-96B4661042F9}" destId="{A8CFA231-C4E9-4BB3-B1EF-362A2045BE4A}" srcOrd="1" destOrd="0" presId="urn:microsoft.com/office/officeart/2005/8/layout/hList7"/>
    <dgm:cxn modelId="{B12D5753-14BD-4468-9874-7EA287E372B8}" type="presParOf" srcId="{AE588095-9F5E-4F3C-B570-96B4661042F9}" destId="{B1DA803C-3A3B-4694-8A65-9DA19E21F959}" srcOrd="2" destOrd="0" presId="urn:microsoft.com/office/officeart/2005/8/layout/hList7"/>
    <dgm:cxn modelId="{DA6E0A7F-E486-486F-8A95-14C557FC8162}" type="presParOf" srcId="{AE588095-9F5E-4F3C-B570-96B4661042F9}" destId="{2B87B120-05BA-4AD9-B6D8-C33073964D2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18BF20-95DD-E64C-808A-2F97614C6B38}"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1E6AF9CB-F3E3-D446-B145-E009943DCFEE}">
      <dgm:prSet phldrT="[Text]" custT="1"/>
      <dgm:spPr>
        <a:solidFill>
          <a:srgbClr val="002060"/>
        </a:solidFill>
      </dgm:spPr>
      <dgm:t>
        <a:bodyPr/>
        <a:lstStyle/>
        <a:p>
          <a:r>
            <a:rPr lang="en-US" sz="1400" b="1">
              <a:solidFill>
                <a:schemeClr val="bg1"/>
              </a:solidFill>
              <a:latin typeface="+mj-lt"/>
              <a:cs typeface="Calibri"/>
            </a:rPr>
            <a:t>Access to Higher Education and Preparation Programs</a:t>
          </a:r>
          <a:endParaRPr lang="en-US" sz="1400">
            <a:solidFill>
              <a:schemeClr val="bg1"/>
            </a:solidFill>
            <a:latin typeface="+mj-lt"/>
            <a:cs typeface="Calibri"/>
          </a:endParaRPr>
        </a:p>
      </dgm:t>
    </dgm:pt>
    <dgm:pt modelId="{D004328A-8A01-5440-8E89-AB9BEAB8687B}" type="parTrans" cxnId="{5F8900D4-C239-3645-893E-A755629642F2}">
      <dgm:prSet/>
      <dgm:spPr/>
      <dgm:t>
        <a:bodyPr/>
        <a:lstStyle/>
        <a:p>
          <a:endParaRPr lang="en-US">
            <a:solidFill>
              <a:schemeClr val="bg2"/>
            </a:solidFill>
            <a:latin typeface="+mj-lt"/>
          </a:endParaRPr>
        </a:p>
      </dgm:t>
    </dgm:pt>
    <dgm:pt modelId="{093D5688-D623-9349-A437-58B7A5EA5642}" type="sibTrans" cxnId="{5F8900D4-C239-3645-893E-A755629642F2}">
      <dgm:prSet/>
      <dgm:spPr/>
      <dgm:t>
        <a:bodyPr/>
        <a:lstStyle/>
        <a:p>
          <a:endParaRPr lang="en-US">
            <a:solidFill>
              <a:schemeClr val="bg2"/>
            </a:solidFill>
            <a:latin typeface="+mj-lt"/>
          </a:endParaRPr>
        </a:p>
      </dgm:t>
      <dgm:extLst>
        <a:ext uri="{E40237B7-FDA0-4F09-8148-C483321AD2D9}">
          <dgm14:cNvPr xmlns:dgm14="http://schemas.microsoft.com/office/drawing/2010/diagram" id="0" name="" descr="A cycle infographic that charts the employment pipeline for early childhood educators, from access to higher ed opportunities to stable employment. "/>
        </a:ext>
      </dgm:extLst>
    </dgm:pt>
    <dgm:pt modelId="{867AAB42-64F9-3A4D-B669-02207D0E81D5}">
      <dgm:prSet phldrT="[Text]" custT="1"/>
      <dgm:spPr>
        <a:solidFill>
          <a:srgbClr val="002060"/>
        </a:solidFill>
      </dgm:spPr>
      <dgm:t>
        <a:bodyPr/>
        <a:lstStyle/>
        <a:p>
          <a:pPr rtl="0"/>
          <a:r>
            <a:rPr lang="en-US" sz="1400" b="1">
              <a:solidFill>
                <a:schemeClr val="bg1"/>
              </a:solidFill>
              <a:latin typeface="+mj-lt"/>
              <a:cs typeface="Calibri"/>
            </a:rPr>
            <a:t>Stable Employers, Competitive Compensation</a:t>
          </a:r>
          <a:endParaRPr lang="en-US" sz="1400">
            <a:solidFill>
              <a:schemeClr val="bg1"/>
            </a:solidFill>
            <a:latin typeface="+mj-lt"/>
            <a:cs typeface="Calibri"/>
          </a:endParaRPr>
        </a:p>
      </dgm:t>
    </dgm:pt>
    <dgm:pt modelId="{74C25560-0710-0246-BCCE-6ACFF924CEC6}" type="parTrans" cxnId="{DC84B601-842F-4242-813B-85CE4DCBDD38}">
      <dgm:prSet/>
      <dgm:spPr/>
      <dgm:t>
        <a:bodyPr/>
        <a:lstStyle/>
        <a:p>
          <a:endParaRPr lang="en-US">
            <a:solidFill>
              <a:schemeClr val="bg2"/>
            </a:solidFill>
            <a:latin typeface="+mj-lt"/>
          </a:endParaRPr>
        </a:p>
      </dgm:t>
    </dgm:pt>
    <dgm:pt modelId="{A78DD609-44ED-174F-923F-F363BA3767E0}" type="sibTrans" cxnId="{DC84B601-842F-4242-813B-85CE4DCBDD38}">
      <dgm:prSet/>
      <dgm:spPr/>
      <dgm:t>
        <a:bodyPr/>
        <a:lstStyle/>
        <a:p>
          <a:endParaRPr lang="en-US">
            <a:solidFill>
              <a:schemeClr val="bg2"/>
            </a:solidFill>
            <a:latin typeface="+mj-lt"/>
          </a:endParaRPr>
        </a:p>
      </dgm:t>
    </dgm:pt>
    <dgm:pt modelId="{46237AFA-1C29-444E-997C-219B2589017E}">
      <dgm:prSet phldrT="[Text]" custT="1"/>
      <dgm:spPr>
        <a:solidFill>
          <a:srgbClr val="002060"/>
        </a:solidFill>
      </dgm:spPr>
      <dgm:t>
        <a:bodyPr/>
        <a:lstStyle/>
        <a:p>
          <a:r>
            <a:rPr lang="en-US" sz="1400" b="1">
              <a:solidFill>
                <a:schemeClr val="bg1"/>
              </a:solidFill>
              <a:latin typeface="+mj-lt"/>
              <a:cs typeface="Calibri"/>
            </a:rPr>
            <a:t>Clear, Compelling Career Pathways</a:t>
          </a:r>
          <a:endParaRPr lang="en-US" sz="1400">
            <a:solidFill>
              <a:schemeClr val="bg1"/>
            </a:solidFill>
            <a:latin typeface="+mj-lt"/>
            <a:cs typeface="Calibri"/>
          </a:endParaRPr>
        </a:p>
      </dgm:t>
    </dgm:pt>
    <dgm:pt modelId="{8B80233B-629F-DE4F-A8D8-05D7B4091AE9}" type="parTrans" cxnId="{668A8B12-434A-7F4E-9D9C-6C19BC5506F6}">
      <dgm:prSet/>
      <dgm:spPr/>
      <dgm:t>
        <a:bodyPr/>
        <a:lstStyle/>
        <a:p>
          <a:endParaRPr lang="en-US">
            <a:solidFill>
              <a:schemeClr val="bg2"/>
            </a:solidFill>
            <a:latin typeface="+mj-lt"/>
          </a:endParaRPr>
        </a:p>
      </dgm:t>
    </dgm:pt>
    <dgm:pt modelId="{90430864-9FDC-0F44-8594-105D946CF100}" type="sibTrans" cxnId="{668A8B12-434A-7F4E-9D9C-6C19BC5506F6}">
      <dgm:prSet/>
      <dgm:spPr/>
      <dgm:t>
        <a:bodyPr/>
        <a:lstStyle/>
        <a:p>
          <a:endParaRPr lang="en-US">
            <a:solidFill>
              <a:schemeClr val="bg2"/>
            </a:solidFill>
            <a:latin typeface="+mj-lt"/>
          </a:endParaRPr>
        </a:p>
      </dgm:t>
    </dgm:pt>
    <dgm:pt modelId="{24B67FF7-53A2-4109-BB1D-C9530D53BE61}">
      <dgm:prSet phldr="0" custT="1"/>
      <dgm:spPr>
        <a:solidFill>
          <a:schemeClr val="accent1">
            <a:lumMod val="25000"/>
          </a:schemeClr>
        </a:solidFill>
        <a:ln>
          <a:solidFill>
            <a:schemeClr val="accent3"/>
          </a:solidFill>
        </a:ln>
      </dgm:spPr>
      <dgm:t>
        <a:bodyPr/>
        <a:lstStyle/>
        <a:p>
          <a:pPr rtl="0"/>
          <a:r>
            <a:rPr lang="en-US" sz="1400" b="1">
              <a:latin typeface="+mj-lt"/>
              <a:cs typeface="Calibri"/>
            </a:rPr>
            <a:t>Workforce Pipeline, Educator Recruitment</a:t>
          </a:r>
        </a:p>
      </dgm:t>
    </dgm:pt>
    <dgm:pt modelId="{6B747FA7-3B3F-422E-80C9-F7315EC727E5}" type="parTrans" cxnId="{F58EC42A-6385-4089-BA6E-AD5C47E974F4}">
      <dgm:prSet/>
      <dgm:spPr/>
      <dgm:t>
        <a:bodyPr/>
        <a:lstStyle/>
        <a:p>
          <a:endParaRPr lang="en-US"/>
        </a:p>
      </dgm:t>
    </dgm:pt>
    <dgm:pt modelId="{47FAF9FC-0020-4679-8BB2-CB88A3A01B1E}" type="sibTrans" cxnId="{F58EC42A-6385-4089-BA6E-AD5C47E974F4}">
      <dgm:prSet/>
      <dgm:spPr/>
      <dgm:t>
        <a:bodyPr/>
        <a:lstStyle/>
        <a:p>
          <a:endParaRPr lang="en-US"/>
        </a:p>
      </dgm:t>
    </dgm:pt>
    <dgm:pt modelId="{FABEDB05-0DA6-0649-8542-1C6A4E9A1E12}" type="pres">
      <dgm:prSet presAssocID="{3018BF20-95DD-E64C-808A-2F97614C6B38}" presName="Name0" presStyleCnt="0">
        <dgm:presLayoutVars>
          <dgm:dir/>
          <dgm:resizeHandles val="exact"/>
        </dgm:presLayoutVars>
      </dgm:prSet>
      <dgm:spPr/>
    </dgm:pt>
    <dgm:pt modelId="{83F805A8-0952-3442-9C08-3874ED1EE1D9}" type="pres">
      <dgm:prSet presAssocID="{3018BF20-95DD-E64C-808A-2F97614C6B38}" presName="cycle" presStyleCnt="0"/>
      <dgm:spPr/>
    </dgm:pt>
    <dgm:pt modelId="{3415639C-324F-D443-BFC9-F2FA3C05E96A}" type="pres">
      <dgm:prSet presAssocID="{1E6AF9CB-F3E3-D446-B145-E009943DCFEE}" presName="nodeFirstNode" presStyleLbl="node1" presStyleIdx="0" presStyleCnt="4" custScaleX="76892" custScaleY="73230" custRadScaleRad="103010">
        <dgm:presLayoutVars>
          <dgm:bulletEnabled val="1"/>
        </dgm:presLayoutVars>
      </dgm:prSet>
      <dgm:spPr/>
    </dgm:pt>
    <dgm:pt modelId="{D4B4FB13-6B12-C049-AC51-48FE11D0F61B}" type="pres">
      <dgm:prSet presAssocID="{093D5688-D623-9349-A437-58B7A5EA5642}" presName="sibTransFirstNode" presStyleLbl="bgShp" presStyleIdx="0" presStyleCnt="1"/>
      <dgm:spPr/>
    </dgm:pt>
    <dgm:pt modelId="{89111AE0-129A-47BC-87B9-9FD6B2B3A4A5}" type="pres">
      <dgm:prSet presAssocID="{24B67FF7-53A2-4109-BB1D-C9530D53BE61}" presName="nodeFollowingNodes" presStyleLbl="node1" presStyleIdx="1" presStyleCnt="4" custScaleX="76800" custScaleY="73089" custRadScaleRad="118863" custRadScaleInc="-4711">
        <dgm:presLayoutVars>
          <dgm:bulletEnabled val="1"/>
        </dgm:presLayoutVars>
      </dgm:prSet>
      <dgm:spPr/>
    </dgm:pt>
    <dgm:pt modelId="{3D6520E8-CAB0-3340-B469-C75007CC6FA4}" type="pres">
      <dgm:prSet presAssocID="{867AAB42-64F9-3A4D-B669-02207D0E81D5}" presName="nodeFollowingNodes" presStyleLbl="node1" presStyleIdx="2" presStyleCnt="4" custScaleX="76892" custScaleY="73230" custRadScaleRad="102975" custRadScaleInc="0">
        <dgm:presLayoutVars>
          <dgm:bulletEnabled val="1"/>
        </dgm:presLayoutVars>
      </dgm:prSet>
      <dgm:spPr/>
    </dgm:pt>
    <dgm:pt modelId="{766A02F7-D046-664F-B12B-343C0F78FD07}" type="pres">
      <dgm:prSet presAssocID="{46237AFA-1C29-444E-997C-219B2589017E}" presName="nodeFollowingNodes" presStyleLbl="node1" presStyleIdx="3" presStyleCnt="4" custScaleX="76892" custScaleY="73230" custRadScaleRad="102200" custRadScaleInc="5985">
        <dgm:presLayoutVars>
          <dgm:bulletEnabled val="1"/>
        </dgm:presLayoutVars>
      </dgm:prSet>
      <dgm:spPr/>
    </dgm:pt>
  </dgm:ptLst>
  <dgm:cxnLst>
    <dgm:cxn modelId="{DC84B601-842F-4242-813B-85CE4DCBDD38}" srcId="{3018BF20-95DD-E64C-808A-2F97614C6B38}" destId="{867AAB42-64F9-3A4D-B669-02207D0E81D5}" srcOrd="2" destOrd="0" parTransId="{74C25560-0710-0246-BCCE-6ACFF924CEC6}" sibTransId="{A78DD609-44ED-174F-923F-F363BA3767E0}"/>
    <dgm:cxn modelId="{668A8B12-434A-7F4E-9D9C-6C19BC5506F6}" srcId="{3018BF20-95DD-E64C-808A-2F97614C6B38}" destId="{46237AFA-1C29-444E-997C-219B2589017E}" srcOrd="3" destOrd="0" parTransId="{8B80233B-629F-DE4F-A8D8-05D7B4091AE9}" sibTransId="{90430864-9FDC-0F44-8594-105D946CF100}"/>
    <dgm:cxn modelId="{6C2D4228-C7D7-490B-B820-0967A22EADD0}" type="presOf" srcId="{867AAB42-64F9-3A4D-B669-02207D0E81D5}" destId="{3D6520E8-CAB0-3340-B469-C75007CC6FA4}" srcOrd="0" destOrd="0" presId="urn:microsoft.com/office/officeart/2005/8/layout/cycle3"/>
    <dgm:cxn modelId="{F58EC42A-6385-4089-BA6E-AD5C47E974F4}" srcId="{3018BF20-95DD-E64C-808A-2F97614C6B38}" destId="{24B67FF7-53A2-4109-BB1D-C9530D53BE61}" srcOrd="1" destOrd="0" parTransId="{6B747FA7-3B3F-422E-80C9-F7315EC727E5}" sibTransId="{47FAF9FC-0020-4679-8BB2-CB88A3A01B1E}"/>
    <dgm:cxn modelId="{03CDD869-2416-43FF-882D-64B6E29E0CBE}" type="presOf" srcId="{24B67FF7-53A2-4109-BB1D-C9530D53BE61}" destId="{89111AE0-129A-47BC-87B9-9FD6B2B3A4A5}" srcOrd="0" destOrd="0" presId="urn:microsoft.com/office/officeart/2005/8/layout/cycle3"/>
    <dgm:cxn modelId="{DA0ADF93-75C5-4590-9884-74DC55C0E887}" type="presOf" srcId="{46237AFA-1C29-444E-997C-219B2589017E}" destId="{766A02F7-D046-664F-B12B-343C0F78FD07}" srcOrd="0" destOrd="0" presId="urn:microsoft.com/office/officeart/2005/8/layout/cycle3"/>
    <dgm:cxn modelId="{6ED42FCD-BEDF-4E73-BC42-0E5256180DBF}" type="presOf" srcId="{093D5688-D623-9349-A437-58B7A5EA5642}" destId="{D4B4FB13-6B12-C049-AC51-48FE11D0F61B}" srcOrd="0" destOrd="0" presId="urn:microsoft.com/office/officeart/2005/8/layout/cycle3"/>
    <dgm:cxn modelId="{5F8900D4-C239-3645-893E-A755629642F2}" srcId="{3018BF20-95DD-E64C-808A-2F97614C6B38}" destId="{1E6AF9CB-F3E3-D446-B145-E009943DCFEE}" srcOrd="0" destOrd="0" parTransId="{D004328A-8A01-5440-8E89-AB9BEAB8687B}" sibTransId="{093D5688-D623-9349-A437-58B7A5EA5642}"/>
    <dgm:cxn modelId="{7F4346EB-5F76-8241-90FC-9B5668B70B9A}" type="presOf" srcId="{3018BF20-95DD-E64C-808A-2F97614C6B38}" destId="{FABEDB05-0DA6-0649-8542-1C6A4E9A1E12}" srcOrd="0" destOrd="0" presId="urn:microsoft.com/office/officeart/2005/8/layout/cycle3"/>
    <dgm:cxn modelId="{D4793EFC-A6FB-4E8A-9F6C-F77BDF9E4689}" type="presOf" srcId="{1E6AF9CB-F3E3-D446-B145-E009943DCFEE}" destId="{3415639C-324F-D443-BFC9-F2FA3C05E96A}" srcOrd="0" destOrd="0" presId="urn:microsoft.com/office/officeart/2005/8/layout/cycle3"/>
    <dgm:cxn modelId="{FC9636FC-EEF7-4D84-866D-272BBECA73D3}" type="presParOf" srcId="{FABEDB05-0DA6-0649-8542-1C6A4E9A1E12}" destId="{83F805A8-0952-3442-9C08-3874ED1EE1D9}" srcOrd="0" destOrd="0" presId="urn:microsoft.com/office/officeart/2005/8/layout/cycle3"/>
    <dgm:cxn modelId="{4FB1DE06-ADC7-46C3-99C0-BA70655FC0AA}" type="presParOf" srcId="{83F805A8-0952-3442-9C08-3874ED1EE1D9}" destId="{3415639C-324F-D443-BFC9-F2FA3C05E96A}" srcOrd="0" destOrd="0" presId="urn:microsoft.com/office/officeart/2005/8/layout/cycle3"/>
    <dgm:cxn modelId="{1B3FD93A-0EBB-4877-8764-A514E0638A38}" type="presParOf" srcId="{83F805A8-0952-3442-9C08-3874ED1EE1D9}" destId="{D4B4FB13-6B12-C049-AC51-48FE11D0F61B}" srcOrd="1" destOrd="0" presId="urn:microsoft.com/office/officeart/2005/8/layout/cycle3"/>
    <dgm:cxn modelId="{76BCB806-B418-4A67-801B-BBAB6A247DE9}" type="presParOf" srcId="{83F805A8-0952-3442-9C08-3874ED1EE1D9}" destId="{89111AE0-129A-47BC-87B9-9FD6B2B3A4A5}" srcOrd="2" destOrd="0" presId="urn:microsoft.com/office/officeart/2005/8/layout/cycle3"/>
    <dgm:cxn modelId="{537503DE-FF98-4BB8-8044-566C8302C4B5}" type="presParOf" srcId="{83F805A8-0952-3442-9C08-3874ED1EE1D9}" destId="{3D6520E8-CAB0-3340-B469-C75007CC6FA4}" srcOrd="3" destOrd="0" presId="urn:microsoft.com/office/officeart/2005/8/layout/cycle3"/>
    <dgm:cxn modelId="{0F2CCF6A-F0E6-48EE-92AE-3513F7B25103}" type="presParOf" srcId="{83F805A8-0952-3442-9C08-3874ED1EE1D9}" destId="{766A02F7-D046-664F-B12B-343C0F78FD07}" srcOrd="4"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654CE7-8047-4B29-9909-9C705C70BD46}"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D155F354-2DDA-432E-BA9D-3D70D82B8618}">
      <dgm:prSet phldrT="[Text]" custT="1"/>
      <dgm:spPr/>
      <dgm:t>
        <a:bodyPr/>
        <a:lstStyle/>
        <a:p>
          <a:r>
            <a:rPr lang="en-US" sz="2000">
              <a:latin typeface="+mj-lt"/>
              <a:cs typeface="Calibri" panose="020F0502020204030204" pitchFamily="34" charset="0"/>
            </a:rPr>
            <a:t>Policy &amp; Procedures </a:t>
          </a:r>
        </a:p>
      </dgm:t>
    </dgm:pt>
    <dgm:pt modelId="{25B363EF-D9B2-4B3C-8719-8CD59C7FFC4A}" type="parTrans" cxnId="{0FC82E74-9FC5-4B20-B75B-4A2627AF2709}">
      <dgm:prSet/>
      <dgm:spPr/>
      <dgm:t>
        <a:bodyPr/>
        <a:lstStyle/>
        <a:p>
          <a:endParaRPr lang="en-US"/>
        </a:p>
      </dgm:t>
    </dgm:pt>
    <dgm:pt modelId="{9590A6B7-2D08-43B6-AE49-F07E6FB06B69}" type="sibTrans" cxnId="{0FC82E74-9FC5-4B20-B75B-4A2627AF2709}">
      <dgm:prSet/>
      <dgm:spPr/>
      <dgm:t>
        <a:bodyPr/>
        <a:lstStyle/>
        <a:p>
          <a:endParaRPr lang="en-US"/>
        </a:p>
      </dgm:t>
    </dgm:pt>
    <dgm:pt modelId="{68FFB088-F54E-4CB7-8AF1-B9FDDB11191F}">
      <dgm:prSet phldrT="[Text]" custT="1"/>
      <dgm:spPr/>
      <dgm:t>
        <a:bodyPr/>
        <a:lstStyle/>
        <a:p>
          <a:r>
            <a:rPr lang="en-US" sz="1300" b="0">
              <a:latin typeface="+mj-lt"/>
              <a:cs typeface="Calibri" panose="020F0502020204030204" pitchFamily="34" charset="0"/>
            </a:rPr>
            <a:t>Recommend regulatory and policy changes for Subsidy System</a:t>
          </a:r>
        </a:p>
      </dgm:t>
    </dgm:pt>
    <dgm:pt modelId="{EEDE3C0C-EBD5-4399-82E1-595556D00644}" type="parTrans" cxnId="{E5B4610D-8FE5-41B3-A017-5783B7843FC0}">
      <dgm:prSet/>
      <dgm:spPr/>
      <dgm:t>
        <a:bodyPr/>
        <a:lstStyle/>
        <a:p>
          <a:endParaRPr lang="en-US"/>
        </a:p>
      </dgm:t>
    </dgm:pt>
    <dgm:pt modelId="{DDAA7048-04DD-4FD8-B56A-D07F141EA06D}" type="sibTrans" cxnId="{E5B4610D-8FE5-41B3-A017-5783B7843FC0}">
      <dgm:prSet/>
      <dgm:spPr/>
      <dgm:t>
        <a:bodyPr/>
        <a:lstStyle/>
        <a:p>
          <a:endParaRPr lang="en-US"/>
        </a:p>
      </dgm:t>
    </dgm:pt>
    <dgm:pt modelId="{84147216-EACF-4BF3-B2C0-CDF29B9D23A2}">
      <dgm:prSet phldrT="[Text]" custT="1"/>
      <dgm:spPr/>
      <dgm:t>
        <a:bodyPr/>
        <a:lstStyle/>
        <a:p>
          <a:r>
            <a:rPr lang="en-US" sz="2000">
              <a:latin typeface="+mj-lt"/>
              <a:cs typeface="Calibri" panose="020F0502020204030204" pitchFamily="34" charset="0"/>
            </a:rPr>
            <a:t>Family Experience  </a:t>
          </a:r>
        </a:p>
      </dgm:t>
    </dgm:pt>
    <dgm:pt modelId="{1AF400D5-E39D-4CBB-A15D-E3CBF000AE99}" type="parTrans" cxnId="{B6A04C36-8A02-4E5B-830B-EBABD6E9F468}">
      <dgm:prSet/>
      <dgm:spPr/>
      <dgm:t>
        <a:bodyPr/>
        <a:lstStyle/>
        <a:p>
          <a:endParaRPr lang="en-US"/>
        </a:p>
      </dgm:t>
    </dgm:pt>
    <dgm:pt modelId="{E101D019-61F0-4BAA-A6BC-1E78570136F0}" type="sibTrans" cxnId="{B6A04C36-8A02-4E5B-830B-EBABD6E9F468}">
      <dgm:prSet/>
      <dgm:spPr/>
      <dgm:t>
        <a:bodyPr/>
        <a:lstStyle/>
        <a:p>
          <a:endParaRPr lang="en-US"/>
        </a:p>
      </dgm:t>
    </dgm:pt>
    <dgm:pt modelId="{3DE89242-D59B-49F6-BAB1-39B6CC655663}">
      <dgm:prSet phldrT="[Text]" custT="1"/>
      <dgm:spPr/>
      <dgm:t>
        <a:bodyPr/>
        <a:lstStyle/>
        <a:p>
          <a:r>
            <a:rPr lang="en-US" sz="1300" b="0">
              <a:latin typeface="+mj-lt"/>
              <a:cs typeface="Calibri" panose="020F0502020204030204" pitchFamily="34" charset="0"/>
            </a:rPr>
            <a:t>Examine how families navigate the subsidy system (eligibility assessment, Waitlist)   </a:t>
          </a:r>
        </a:p>
      </dgm:t>
    </dgm:pt>
    <dgm:pt modelId="{1928F479-70C1-45DA-B5A5-FA864F5D2792}" type="parTrans" cxnId="{5D90F837-9C69-4FBB-8B24-857EF5FB45CC}">
      <dgm:prSet/>
      <dgm:spPr/>
      <dgm:t>
        <a:bodyPr/>
        <a:lstStyle/>
        <a:p>
          <a:endParaRPr lang="en-US"/>
        </a:p>
      </dgm:t>
    </dgm:pt>
    <dgm:pt modelId="{FA947F94-DA23-4D7C-B638-1AA4E233A493}" type="sibTrans" cxnId="{5D90F837-9C69-4FBB-8B24-857EF5FB45CC}">
      <dgm:prSet/>
      <dgm:spPr/>
      <dgm:t>
        <a:bodyPr/>
        <a:lstStyle/>
        <a:p>
          <a:endParaRPr lang="en-US"/>
        </a:p>
      </dgm:t>
    </dgm:pt>
    <dgm:pt modelId="{20577917-51AD-454C-8FBB-C56783518D4A}">
      <dgm:prSet phldrT="[Text]" custT="1"/>
      <dgm:spPr/>
      <dgm:t>
        <a:bodyPr/>
        <a:lstStyle/>
        <a:p>
          <a:r>
            <a:rPr lang="en-US" sz="1300" b="0">
              <a:latin typeface="+mj-lt"/>
              <a:cs typeface="Calibri" panose="020F0502020204030204" pitchFamily="34" charset="0"/>
            </a:rPr>
            <a:t>Pilot streamlined intake process with Mass211 and CCRR’s </a:t>
          </a:r>
        </a:p>
      </dgm:t>
    </dgm:pt>
    <dgm:pt modelId="{1549F6F9-6181-4889-8447-7C0C95029637}" type="parTrans" cxnId="{E9A02CB7-876D-4C24-AECA-B28D08293434}">
      <dgm:prSet/>
      <dgm:spPr/>
      <dgm:t>
        <a:bodyPr/>
        <a:lstStyle/>
        <a:p>
          <a:endParaRPr lang="en-US"/>
        </a:p>
      </dgm:t>
    </dgm:pt>
    <dgm:pt modelId="{88DB0B30-6B59-47BD-9956-0E90009C6F43}" type="sibTrans" cxnId="{E9A02CB7-876D-4C24-AECA-B28D08293434}">
      <dgm:prSet/>
      <dgm:spPr/>
      <dgm:t>
        <a:bodyPr/>
        <a:lstStyle/>
        <a:p>
          <a:endParaRPr lang="en-US"/>
        </a:p>
      </dgm:t>
    </dgm:pt>
    <dgm:pt modelId="{5D507080-3833-4C11-8E21-DDA20483794B}">
      <dgm:prSet phldrT="[Text]" custT="1"/>
      <dgm:spPr/>
      <dgm:t>
        <a:bodyPr/>
        <a:lstStyle/>
        <a:p>
          <a:r>
            <a:rPr lang="en-US" sz="2000">
              <a:latin typeface="+mj-lt"/>
              <a:cs typeface="Calibri" panose="020F0502020204030204" pitchFamily="34" charset="0"/>
            </a:rPr>
            <a:t>Subsidy Administrators </a:t>
          </a:r>
        </a:p>
      </dgm:t>
    </dgm:pt>
    <dgm:pt modelId="{3734FC32-FBE0-4D30-9EAF-FB5FAA68D991}" type="parTrans" cxnId="{0828A811-51EB-4B08-92F4-994830DEF4AC}">
      <dgm:prSet/>
      <dgm:spPr/>
      <dgm:t>
        <a:bodyPr/>
        <a:lstStyle/>
        <a:p>
          <a:endParaRPr lang="en-US"/>
        </a:p>
      </dgm:t>
    </dgm:pt>
    <dgm:pt modelId="{27C719E2-ADD1-4388-B914-FE0A9AB73A88}" type="sibTrans" cxnId="{0828A811-51EB-4B08-92F4-994830DEF4AC}">
      <dgm:prSet/>
      <dgm:spPr/>
      <dgm:t>
        <a:bodyPr/>
        <a:lstStyle/>
        <a:p>
          <a:endParaRPr lang="en-US"/>
        </a:p>
      </dgm:t>
    </dgm:pt>
    <dgm:pt modelId="{59F0FDA4-2731-42CC-BFC4-1A5D530016F0}">
      <dgm:prSet phldrT="[Text]" custT="1"/>
      <dgm:spPr/>
      <dgm:t>
        <a:bodyPr/>
        <a:lstStyle/>
        <a:p>
          <a:r>
            <a:rPr lang="en-US" sz="1300">
              <a:latin typeface="+mj-lt"/>
              <a:cs typeface="Calibri" panose="020F0502020204030204" pitchFamily="34" charset="0"/>
            </a:rPr>
            <a:t>Analyze current role of CCRR’s and subsidized providers  in the state subsidy system; assess strengths and weaknesses </a:t>
          </a:r>
        </a:p>
      </dgm:t>
    </dgm:pt>
    <dgm:pt modelId="{29E15326-7C86-4500-A243-E84A88E4E1E2}" type="parTrans" cxnId="{D80E73FC-6F9D-4F3B-BD6C-80EC2A41375D}">
      <dgm:prSet/>
      <dgm:spPr/>
      <dgm:t>
        <a:bodyPr/>
        <a:lstStyle/>
        <a:p>
          <a:endParaRPr lang="en-US"/>
        </a:p>
      </dgm:t>
    </dgm:pt>
    <dgm:pt modelId="{A358ED00-A79C-4FE7-B8D1-F7E902A5BA66}" type="sibTrans" cxnId="{D80E73FC-6F9D-4F3B-BD6C-80EC2A41375D}">
      <dgm:prSet/>
      <dgm:spPr/>
      <dgm:t>
        <a:bodyPr/>
        <a:lstStyle/>
        <a:p>
          <a:endParaRPr lang="en-US"/>
        </a:p>
      </dgm:t>
    </dgm:pt>
    <dgm:pt modelId="{92902296-FD0D-4C9C-9BB1-C7AC72CC61BB}">
      <dgm:prSet phldrT="[Text]" custT="1"/>
      <dgm:spPr/>
      <dgm:t>
        <a:bodyPr/>
        <a:lstStyle/>
        <a:p>
          <a:r>
            <a:rPr lang="en-US" sz="1300">
              <a:latin typeface="+mj-lt"/>
              <a:cs typeface="Calibri" panose="020F0502020204030204" pitchFamily="34" charset="0"/>
            </a:rPr>
            <a:t>Opportunity to procure new contracts with CCRR’s</a:t>
          </a:r>
        </a:p>
      </dgm:t>
    </dgm:pt>
    <dgm:pt modelId="{A5228559-3960-491C-B40A-B1EBD087D838}" type="parTrans" cxnId="{41FE653F-65FA-476B-B71B-483226B78D1D}">
      <dgm:prSet/>
      <dgm:spPr/>
      <dgm:t>
        <a:bodyPr/>
        <a:lstStyle/>
        <a:p>
          <a:endParaRPr lang="en-US"/>
        </a:p>
      </dgm:t>
    </dgm:pt>
    <dgm:pt modelId="{2C13BB28-3E11-4C6A-A85A-FEECD1EFDCD7}" type="sibTrans" cxnId="{41FE653F-65FA-476B-B71B-483226B78D1D}">
      <dgm:prSet/>
      <dgm:spPr/>
      <dgm:t>
        <a:bodyPr/>
        <a:lstStyle/>
        <a:p>
          <a:endParaRPr lang="en-US"/>
        </a:p>
      </dgm:t>
    </dgm:pt>
    <dgm:pt modelId="{69D8BB68-DD1B-4C83-A508-B360851563BF}">
      <dgm:prSet phldrT="[Text]" custT="1"/>
      <dgm:spPr/>
      <dgm:t>
        <a:bodyPr/>
        <a:lstStyle/>
        <a:p>
          <a:r>
            <a:rPr lang="en-US" sz="1300">
              <a:latin typeface="+mj-lt"/>
              <a:cs typeface="Calibri" panose="020F0502020204030204" pitchFamily="34" charset="0"/>
            </a:rPr>
            <a:t>Assess Federal vs. State Requirements</a:t>
          </a:r>
        </a:p>
      </dgm:t>
    </dgm:pt>
    <dgm:pt modelId="{8D17DB41-8D51-4446-945F-849E211BF731}" type="parTrans" cxnId="{3F2BB55F-984B-4D68-8FA4-5A58E10C807B}">
      <dgm:prSet/>
      <dgm:spPr/>
      <dgm:t>
        <a:bodyPr/>
        <a:lstStyle/>
        <a:p>
          <a:endParaRPr lang="en-US"/>
        </a:p>
      </dgm:t>
    </dgm:pt>
    <dgm:pt modelId="{D3359C27-88D4-445C-9054-9C97BB682E79}" type="sibTrans" cxnId="{3F2BB55F-984B-4D68-8FA4-5A58E10C807B}">
      <dgm:prSet/>
      <dgm:spPr/>
      <dgm:t>
        <a:bodyPr/>
        <a:lstStyle/>
        <a:p>
          <a:endParaRPr lang="en-US"/>
        </a:p>
      </dgm:t>
    </dgm:pt>
    <dgm:pt modelId="{CD51BBDC-761B-4D48-84DA-B79B4FF5EA9E}">
      <dgm:prSet phldrT="[Text]" custT="1"/>
      <dgm:spPr/>
      <dgm:t>
        <a:bodyPr/>
        <a:lstStyle/>
        <a:p>
          <a:r>
            <a:rPr kumimoji="0" lang="en-US" sz="1300" b="0" i="0" u="none" strike="noStrike" cap="none" spc="0" normalizeH="0" baseline="0" noProof="0">
              <a:ln>
                <a:noFill/>
              </a:ln>
              <a:solidFill>
                <a:srgbClr val="000000"/>
              </a:solidFill>
              <a:effectLst/>
              <a:uLnTx/>
              <a:uFillTx/>
              <a:latin typeface="+mj-lt"/>
              <a:ea typeface="+mn-ea"/>
              <a:cs typeface="Calibri" panose="020F0502020204030204" pitchFamily="34" charset="0"/>
            </a:rPr>
            <a:t>Deploy Phase 1 Policy and Procedures to field</a:t>
          </a:r>
          <a:endParaRPr lang="en-US" sz="1300" b="0">
            <a:latin typeface="+mj-lt"/>
            <a:cs typeface="Calibri" panose="020F0502020204030204" pitchFamily="34" charset="0"/>
          </a:endParaRPr>
        </a:p>
      </dgm:t>
    </dgm:pt>
    <dgm:pt modelId="{ECDF6C51-6BF9-4BF8-A6C4-AEBEA7D2BC1B}" type="parTrans" cxnId="{41D3FB7E-C954-4C6E-9B2F-94B0AB35CF5F}">
      <dgm:prSet/>
      <dgm:spPr/>
      <dgm:t>
        <a:bodyPr/>
        <a:lstStyle/>
        <a:p>
          <a:endParaRPr lang="en-US"/>
        </a:p>
      </dgm:t>
    </dgm:pt>
    <dgm:pt modelId="{07DDF92B-2367-4309-A83D-A7EB8CC3C701}" type="sibTrans" cxnId="{41D3FB7E-C954-4C6E-9B2F-94B0AB35CF5F}">
      <dgm:prSet/>
      <dgm:spPr/>
      <dgm:t>
        <a:bodyPr/>
        <a:lstStyle/>
        <a:p>
          <a:endParaRPr lang="en-US"/>
        </a:p>
      </dgm:t>
    </dgm:pt>
    <dgm:pt modelId="{EF04DF54-6125-4BDD-A6D3-85E8C5CE57EC}">
      <dgm:prSet phldrT="[Text]" custT="1"/>
      <dgm:spPr/>
      <dgm:t>
        <a:bodyPr/>
        <a:lstStyle/>
        <a:p>
          <a:r>
            <a:rPr kumimoji="0" lang="en-US" sz="1300" b="0" i="0" u="none" strike="noStrike" cap="none" spc="0" normalizeH="0" baseline="0" noProof="0">
              <a:ln>
                <a:noFill/>
              </a:ln>
              <a:solidFill>
                <a:srgbClr val="000000"/>
              </a:solidFill>
              <a:effectLst/>
              <a:uLnTx/>
              <a:uFillTx/>
              <a:latin typeface="+mj-lt"/>
              <a:ea typeface="+mn-ea"/>
              <a:cs typeface="Calibri" panose="020F0502020204030204" pitchFamily="34" charset="0"/>
            </a:rPr>
            <a:t>Deploy Phase 2 new Regulations and Procedures to field</a:t>
          </a:r>
          <a:endParaRPr lang="en-US" sz="1300" b="0">
            <a:latin typeface="+mj-lt"/>
            <a:cs typeface="Calibri" panose="020F0502020204030204" pitchFamily="34" charset="0"/>
          </a:endParaRPr>
        </a:p>
      </dgm:t>
    </dgm:pt>
    <dgm:pt modelId="{EB80F153-14F2-45E8-BF35-B5E6EF6E2A06}" type="parTrans" cxnId="{EA4C422F-AECC-4A9A-80B5-E6DDE795BFC1}">
      <dgm:prSet/>
      <dgm:spPr/>
      <dgm:t>
        <a:bodyPr/>
        <a:lstStyle/>
        <a:p>
          <a:endParaRPr lang="en-US"/>
        </a:p>
      </dgm:t>
    </dgm:pt>
    <dgm:pt modelId="{60AD7DBD-80EF-4049-92E5-5B9445E63DD8}" type="sibTrans" cxnId="{EA4C422F-AECC-4A9A-80B5-E6DDE795BFC1}">
      <dgm:prSet/>
      <dgm:spPr/>
      <dgm:t>
        <a:bodyPr/>
        <a:lstStyle/>
        <a:p>
          <a:endParaRPr lang="en-US"/>
        </a:p>
      </dgm:t>
    </dgm:pt>
    <dgm:pt modelId="{4B42203A-B88B-4FA7-862D-8F516B691A66}">
      <dgm:prSet phldrT="[Text]" custT="1"/>
      <dgm:spPr/>
      <dgm:t>
        <a:bodyPr/>
        <a:lstStyle/>
        <a:p>
          <a:r>
            <a:rPr lang="en-US" sz="1300" b="0">
              <a:latin typeface="+mj-lt"/>
              <a:cs typeface="Calibri" panose="020F0502020204030204" pitchFamily="34" charset="0"/>
            </a:rPr>
            <a:t>New family-facing subsidy intake and navigation materials</a:t>
          </a:r>
        </a:p>
      </dgm:t>
    </dgm:pt>
    <dgm:pt modelId="{493786B9-1976-4CAF-A85F-77C4E26EE6F1}" type="parTrans" cxnId="{45B0A752-2E5A-49A6-99CD-3990B0404488}">
      <dgm:prSet/>
      <dgm:spPr/>
      <dgm:t>
        <a:bodyPr/>
        <a:lstStyle/>
        <a:p>
          <a:endParaRPr lang="en-US"/>
        </a:p>
      </dgm:t>
    </dgm:pt>
    <dgm:pt modelId="{338CA3FD-9423-449F-B81C-F02CE87C089F}" type="sibTrans" cxnId="{45B0A752-2E5A-49A6-99CD-3990B0404488}">
      <dgm:prSet/>
      <dgm:spPr/>
      <dgm:t>
        <a:bodyPr/>
        <a:lstStyle/>
        <a:p>
          <a:endParaRPr lang="en-US"/>
        </a:p>
      </dgm:t>
    </dgm:pt>
    <dgm:pt modelId="{A53CCAEB-94B7-4FCD-82C9-CDB14212F761}">
      <dgm:prSet phldrT="[Text]" custT="1"/>
      <dgm:spPr/>
      <dgm:t>
        <a:bodyPr/>
        <a:lstStyle/>
        <a:p>
          <a:r>
            <a:rPr lang="en-US" sz="1300" b="0">
              <a:solidFill>
                <a:srgbClr val="000000"/>
              </a:solidFill>
              <a:latin typeface="+mj-lt"/>
              <a:cs typeface="Calibri" panose="020F0502020204030204" pitchFamily="34" charset="0"/>
            </a:rPr>
            <a:t>EEC Internal and External Stakeholder Facilitated Visioning Sessions; including families</a:t>
          </a:r>
          <a:endParaRPr lang="en-US" sz="1300" b="0">
            <a:latin typeface="+mj-lt"/>
            <a:cs typeface="Calibri" panose="020F0502020204030204" pitchFamily="34" charset="0"/>
          </a:endParaRPr>
        </a:p>
      </dgm:t>
    </dgm:pt>
    <dgm:pt modelId="{147A70C9-0C70-4F9F-BB2F-46B7A8CE1D91}" type="parTrans" cxnId="{94A77206-CFDC-4E3D-A0EC-F3B5F8B5EA28}">
      <dgm:prSet/>
      <dgm:spPr/>
      <dgm:t>
        <a:bodyPr/>
        <a:lstStyle/>
        <a:p>
          <a:endParaRPr lang="en-US"/>
        </a:p>
      </dgm:t>
    </dgm:pt>
    <dgm:pt modelId="{D076F083-AD51-4561-BE2A-8DECB91DF959}" type="sibTrans" cxnId="{94A77206-CFDC-4E3D-A0EC-F3B5F8B5EA28}">
      <dgm:prSet/>
      <dgm:spPr/>
      <dgm:t>
        <a:bodyPr/>
        <a:lstStyle/>
        <a:p>
          <a:endParaRPr lang="en-US"/>
        </a:p>
      </dgm:t>
    </dgm:pt>
    <dgm:pt modelId="{F748C94A-55F8-41A2-AF57-7510893E2EE1}">
      <dgm:prSet phldrT="[Text]" custT="1"/>
      <dgm:spPr/>
      <dgm:t>
        <a:bodyPr/>
        <a:lstStyle/>
        <a:p>
          <a:r>
            <a:rPr lang="en-US" sz="1300">
              <a:latin typeface="+mj-lt"/>
              <a:cs typeface="Calibri" panose="020F0502020204030204" pitchFamily="34" charset="0"/>
            </a:rPr>
            <a:t>intake application support, targeted outreach, and waitlist  reconciliation </a:t>
          </a:r>
        </a:p>
      </dgm:t>
    </dgm:pt>
    <dgm:pt modelId="{F1BB8341-4C51-4A68-BE94-BFC87FC2E5FA}" type="parTrans" cxnId="{904C8D43-BF91-4BB5-B9CE-515FEF1A88A2}">
      <dgm:prSet/>
      <dgm:spPr/>
      <dgm:t>
        <a:bodyPr/>
        <a:lstStyle/>
        <a:p>
          <a:endParaRPr lang="en-US"/>
        </a:p>
      </dgm:t>
    </dgm:pt>
    <dgm:pt modelId="{556CF179-A468-411B-9E44-D83B808464C0}" type="sibTrans" cxnId="{904C8D43-BF91-4BB5-B9CE-515FEF1A88A2}">
      <dgm:prSet/>
      <dgm:spPr/>
      <dgm:t>
        <a:bodyPr/>
        <a:lstStyle/>
        <a:p>
          <a:endParaRPr lang="en-US"/>
        </a:p>
      </dgm:t>
    </dgm:pt>
    <dgm:pt modelId="{CF6BB268-454B-40C1-8D79-D4F23841117E}">
      <dgm:prSet phldrT="[Text]" custT="1"/>
      <dgm:spPr/>
      <dgm:t>
        <a:bodyPr/>
        <a:lstStyle/>
        <a:p>
          <a:r>
            <a:rPr lang="en-US" sz="1300">
              <a:latin typeface="+mj-lt"/>
              <a:cs typeface="Calibri" panose="020F0502020204030204" pitchFamily="34" charset="0"/>
            </a:rPr>
            <a:t>Market Rate Survey</a:t>
          </a:r>
        </a:p>
      </dgm:t>
    </dgm:pt>
    <dgm:pt modelId="{E102F557-2559-4CC8-91FC-9A75EDC76EE9}" type="parTrans" cxnId="{8995B2D5-6142-4297-B9B0-7FECE1B2CFE1}">
      <dgm:prSet/>
      <dgm:spPr/>
      <dgm:t>
        <a:bodyPr/>
        <a:lstStyle/>
        <a:p>
          <a:endParaRPr lang="en-US"/>
        </a:p>
      </dgm:t>
    </dgm:pt>
    <dgm:pt modelId="{6B0180AF-5D8B-408E-A5DF-A1191CE3673F}" type="sibTrans" cxnId="{8995B2D5-6142-4297-B9B0-7FECE1B2CFE1}">
      <dgm:prSet/>
      <dgm:spPr/>
      <dgm:t>
        <a:bodyPr/>
        <a:lstStyle/>
        <a:p>
          <a:endParaRPr lang="en-US"/>
        </a:p>
      </dgm:t>
    </dgm:pt>
    <dgm:pt modelId="{E693859B-4834-484E-A45D-020D6FFC87B0}" type="pres">
      <dgm:prSet presAssocID="{51654CE7-8047-4B29-9909-9C705C70BD46}" presName="Name0" presStyleCnt="0">
        <dgm:presLayoutVars>
          <dgm:dir/>
          <dgm:animLvl val="lvl"/>
          <dgm:resizeHandles val="exact"/>
        </dgm:presLayoutVars>
      </dgm:prSet>
      <dgm:spPr/>
    </dgm:pt>
    <dgm:pt modelId="{144039B9-544E-4E3C-94EA-2364CE316708}" type="pres">
      <dgm:prSet presAssocID="{D155F354-2DDA-432E-BA9D-3D70D82B8618}" presName="linNode" presStyleCnt="0"/>
      <dgm:spPr/>
    </dgm:pt>
    <dgm:pt modelId="{0F1E719C-96E3-4865-82AC-116ECD46E3FC}" type="pres">
      <dgm:prSet presAssocID="{D155F354-2DDA-432E-BA9D-3D70D82B8618}" presName="parTx" presStyleLbl="revTx" presStyleIdx="0" presStyleCnt="3">
        <dgm:presLayoutVars>
          <dgm:chMax val="1"/>
          <dgm:bulletEnabled val="1"/>
        </dgm:presLayoutVars>
      </dgm:prSet>
      <dgm:spPr/>
    </dgm:pt>
    <dgm:pt modelId="{F360153B-62D9-441F-AB35-234880D686B4}" type="pres">
      <dgm:prSet presAssocID="{D155F354-2DDA-432E-BA9D-3D70D82B8618}" presName="bracket" presStyleLbl="parChTrans1D1" presStyleIdx="0" presStyleCnt="3"/>
      <dgm:spPr/>
    </dgm:pt>
    <dgm:pt modelId="{ED361FFC-FADE-40D1-B824-1504F71568D1}" type="pres">
      <dgm:prSet presAssocID="{D155F354-2DDA-432E-BA9D-3D70D82B8618}" presName="spH" presStyleCnt="0"/>
      <dgm:spPr/>
    </dgm:pt>
    <dgm:pt modelId="{3A3A5BD8-2419-416E-B71B-8300473AC280}" type="pres">
      <dgm:prSet presAssocID="{D155F354-2DDA-432E-BA9D-3D70D82B8618}" presName="desTx" presStyleLbl="node1" presStyleIdx="0" presStyleCnt="3">
        <dgm:presLayoutVars>
          <dgm:bulletEnabled val="1"/>
        </dgm:presLayoutVars>
      </dgm:prSet>
      <dgm:spPr/>
    </dgm:pt>
    <dgm:pt modelId="{C6E8B84C-A154-466C-B2B9-D9120F8666B0}" type="pres">
      <dgm:prSet presAssocID="{9590A6B7-2D08-43B6-AE49-F07E6FB06B69}" presName="spV" presStyleCnt="0"/>
      <dgm:spPr/>
    </dgm:pt>
    <dgm:pt modelId="{B9C2CEC8-90E5-4014-8D2E-A953A63C90DB}" type="pres">
      <dgm:prSet presAssocID="{84147216-EACF-4BF3-B2C0-CDF29B9D23A2}" presName="linNode" presStyleCnt="0"/>
      <dgm:spPr/>
    </dgm:pt>
    <dgm:pt modelId="{E85AB3EB-47AC-4D11-8A4C-0D6B5E4B9679}" type="pres">
      <dgm:prSet presAssocID="{84147216-EACF-4BF3-B2C0-CDF29B9D23A2}" presName="parTx" presStyleLbl="revTx" presStyleIdx="1" presStyleCnt="3">
        <dgm:presLayoutVars>
          <dgm:chMax val="1"/>
          <dgm:bulletEnabled val="1"/>
        </dgm:presLayoutVars>
      </dgm:prSet>
      <dgm:spPr/>
    </dgm:pt>
    <dgm:pt modelId="{A45C736D-5380-4B5B-ACF3-99A1FAEE20D7}" type="pres">
      <dgm:prSet presAssocID="{84147216-EACF-4BF3-B2C0-CDF29B9D23A2}" presName="bracket" presStyleLbl="parChTrans1D1" presStyleIdx="1" presStyleCnt="3"/>
      <dgm:spPr/>
    </dgm:pt>
    <dgm:pt modelId="{FEC8284F-DF2D-43B7-8EAA-ADA8E1893586}" type="pres">
      <dgm:prSet presAssocID="{84147216-EACF-4BF3-B2C0-CDF29B9D23A2}" presName="spH" presStyleCnt="0"/>
      <dgm:spPr/>
    </dgm:pt>
    <dgm:pt modelId="{7A62C7ED-D7E4-4F57-896F-782AB4E35B81}" type="pres">
      <dgm:prSet presAssocID="{84147216-EACF-4BF3-B2C0-CDF29B9D23A2}" presName="desTx" presStyleLbl="node1" presStyleIdx="1" presStyleCnt="3">
        <dgm:presLayoutVars>
          <dgm:bulletEnabled val="1"/>
        </dgm:presLayoutVars>
      </dgm:prSet>
      <dgm:spPr/>
    </dgm:pt>
    <dgm:pt modelId="{ACA9114D-22C7-4D2A-84E6-03B2C46412A2}" type="pres">
      <dgm:prSet presAssocID="{E101D019-61F0-4BAA-A6BC-1E78570136F0}" presName="spV" presStyleCnt="0"/>
      <dgm:spPr/>
    </dgm:pt>
    <dgm:pt modelId="{FA00653D-297D-4AB3-8179-9D32325193FF}" type="pres">
      <dgm:prSet presAssocID="{5D507080-3833-4C11-8E21-DDA20483794B}" presName="linNode" presStyleCnt="0"/>
      <dgm:spPr/>
    </dgm:pt>
    <dgm:pt modelId="{716E231B-AB0D-403B-A89D-F8E33ABAA1D8}" type="pres">
      <dgm:prSet presAssocID="{5D507080-3833-4C11-8E21-DDA20483794B}" presName="parTx" presStyleLbl="revTx" presStyleIdx="2" presStyleCnt="3" custScaleX="100389" custLinFactNeighborX="-49912">
        <dgm:presLayoutVars>
          <dgm:chMax val="1"/>
          <dgm:bulletEnabled val="1"/>
        </dgm:presLayoutVars>
      </dgm:prSet>
      <dgm:spPr/>
    </dgm:pt>
    <dgm:pt modelId="{5B8A2139-78BC-4E8D-ABC2-614D60A574C2}" type="pres">
      <dgm:prSet presAssocID="{5D507080-3833-4C11-8E21-DDA20483794B}" presName="bracket" presStyleLbl="parChTrans1D1" presStyleIdx="2" presStyleCnt="3"/>
      <dgm:spPr/>
    </dgm:pt>
    <dgm:pt modelId="{0CC01503-E708-4E77-A167-D619FC062B6E}" type="pres">
      <dgm:prSet presAssocID="{5D507080-3833-4C11-8E21-DDA20483794B}" presName="spH" presStyleCnt="0"/>
      <dgm:spPr/>
    </dgm:pt>
    <dgm:pt modelId="{ACC2E08C-9AF9-4642-B2BC-BAD76EE019FB}" type="pres">
      <dgm:prSet presAssocID="{5D507080-3833-4C11-8E21-DDA20483794B}" presName="desTx" presStyleLbl="node1" presStyleIdx="2" presStyleCnt="3">
        <dgm:presLayoutVars>
          <dgm:bulletEnabled val="1"/>
        </dgm:presLayoutVars>
      </dgm:prSet>
      <dgm:spPr/>
    </dgm:pt>
  </dgm:ptLst>
  <dgm:cxnLst>
    <dgm:cxn modelId="{94A77206-CFDC-4E3D-A0EC-F3B5F8B5EA28}" srcId="{84147216-EACF-4BF3-B2C0-CDF29B9D23A2}" destId="{A53CCAEB-94B7-4FCD-82C9-CDB14212F761}" srcOrd="3" destOrd="0" parTransId="{147A70C9-0C70-4F9F-BB2F-46B7A8CE1D91}" sibTransId="{D076F083-AD51-4561-BE2A-8DECB91DF959}"/>
    <dgm:cxn modelId="{05FF1E07-DFCE-4A12-BDA0-9ACD01B862D6}" type="presOf" srcId="{3DE89242-D59B-49F6-BAB1-39B6CC655663}" destId="{7A62C7ED-D7E4-4F57-896F-782AB4E35B81}" srcOrd="0" destOrd="0" presId="urn:diagrams.loki3.com/BracketList"/>
    <dgm:cxn modelId="{20261509-E902-4757-B906-7A4F0F77DE77}" type="presOf" srcId="{92902296-FD0D-4C9C-9BB1-C7AC72CC61BB}" destId="{ACC2E08C-9AF9-4642-B2BC-BAD76EE019FB}" srcOrd="0" destOrd="1" presId="urn:diagrams.loki3.com/BracketList"/>
    <dgm:cxn modelId="{E5B4610D-8FE5-41B3-A017-5783B7843FC0}" srcId="{D155F354-2DDA-432E-BA9D-3D70D82B8618}" destId="{68FFB088-F54E-4CB7-8AF1-B9FDDB11191F}" srcOrd="2" destOrd="0" parTransId="{EEDE3C0C-EBD5-4399-82E1-595556D00644}" sibTransId="{DDAA7048-04DD-4FD8-B56A-D07F141EA06D}"/>
    <dgm:cxn modelId="{0828A811-51EB-4B08-92F4-994830DEF4AC}" srcId="{51654CE7-8047-4B29-9909-9C705C70BD46}" destId="{5D507080-3833-4C11-8E21-DDA20483794B}" srcOrd="2" destOrd="0" parTransId="{3734FC32-FBE0-4D30-9EAF-FB5FAA68D991}" sibTransId="{27C719E2-ADD1-4388-B914-FE0A9AB73A88}"/>
    <dgm:cxn modelId="{C9D4FD13-4651-4EA1-9833-1484307BE477}" type="presOf" srcId="{CF6BB268-454B-40C1-8D79-D4F23841117E}" destId="{ACC2E08C-9AF9-4642-B2BC-BAD76EE019FB}" srcOrd="0" destOrd="3" presId="urn:diagrams.loki3.com/BracketList"/>
    <dgm:cxn modelId="{6E3B0A16-BEA9-49FA-A27F-A34E69744A66}" type="presOf" srcId="{A53CCAEB-94B7-4FCD-82C9-CDB14212F761}" destId="{7A62C7ED-D7E4-4F57-896F-782AB4E35B81}" srcOrd="0" destOrd="3" presId="urn:diagrams.loki3.com/BracketList"/>
    <dgm:cxn modelId="{12E13517-B1C9-4C3E-A776-A42985288816}" type="presOf" srcId="{68FFB088-F54E-4CB7-8AF1-B9FDDB11191F}" destId="{3A3A5BD8-2419-416E-B71B-8300473AC280}" srcOrd="0" destOrd="2" presId="urn:diagrams.loki3.com/BracketList"/>
    <dgm:cxn modelId="{EA4C422F-AECC-4A9A-80B5-E6DDE795BFC1}" srcId="{D155F354-2DDA-432E-BA9D-3D70D82B8618}" destId="{EF04DF54-6125-4BDD-A6D3-85E8C5CE57EC}" srcOrd="3" destOrd="0" parTransId="{EB80F153-14F2-45E8-BF35-B5E6EF6E2A06}" sibTransId="{60AD7DBD-80EF-4049-92E5-5B9445E63DD8}"/>
    <dgm:cxn modelId="{288AEA35-FCD7-4E18-8957-BC5201CFF5F4}" type="presOf" srcId="{59F0FDA4-2731-42CC-BFC4-1A5D530016F0}" destId="{ACC2E08C-9AF9-4642-B2BC-BAD76EE019FB}" srcOrd="0" destOrd="0" presId="urn:diagrams.loki3.com/BracketList"/>
    <dgm:cxn modelId="{B6A04C36-8A02-4E5B-830B-EBABD6E9F468}" srcId="{51654CE7-8047-4B29-9909-9C705C70BD46}" destId="{84147216-EACF-4BF3-B2C0-CDF29B9D23A2}" srcOrd="1" destOrd="0" parTransId="{1AF400D5-E39D-4CBB-A15D-E3CBF000AE99}" sibTransId="{E101D019-61F0-4BAA-A6BC-1E78570136F0}"/>
    <dgm:cxn modelId="{5D90F837-9C69-4FBB-8B24-857EF5FB45CC}" srcId="{84147216-EACF-4BF3-B2C0-CDF29B9D23A2}" destId="{3DE89242-D59B-49F6-BAB1-39B6CC655663}" srcOrd="0" destOrd="0" parTransId="{1928F479-70C1-45DA-B5A5-FA864F5D2792}" sibTransId="{FA947F94-DA23-4D7C-B638-1AA4E233A493}"/>
    <dgm:cxn modelId="{41FE653F-65FA-476B-B71B-483226B78D1D}" srcId="{5D507080-3833-4C11-8E21-DDA20483794B}" destId="{92902296-FD0D-4C9C-9BB1-C7AC72CC61BB}" srcOrd="1" destOrd="0" parTransId="{A5228559-3960-491C-B40A-B1EBD087D838}" sibTransId="{2C13BB28-3E11-4C6A-A85A-FEECD1EFDCD7}"/>
    <dgm:cxn modelId="{3F2BB55F-984B-4D68-8FA4-5A58E10C807B}" srcId="{D155F354-2DDA-432E-BA9D-3D70D82B8618}" destId="{69D8BB68-DD1B-4C83-A508-B360851563BF}" srcOrd="0" destOrd="0" parTransId="{8D17DB41-8D51-4446-945F-849E211BF731}" sibTransId="{D3359C27-88D4-445C-9054-9C97BB682E79}"/>
    <dgm:cxn modelId="{FC61E162-B16A-4DE5-A2F6-32442DC4E899}" type="presOf" srcId="{EF04DF54-6125-4BDD-A6D3-85E8C5CE57EC}" destId="{3A3A5BD8-2419-416E-B71B-8300473AC280}" srcOrd="0" destOrd="3" presId="urn:diagrams.loki3.com/BracketList"/>
    <dgm:cxn modelId="{904C8D43-BF91-4BB5-B9CE-515FEF1A88A2}" srcId="{5D507080-3833-4C11-8E21-DDA20483794B}" destId="{F748C94A-55F8-41A2-AF57-7510893E2EE1}" srcOrd="2" destOrd="0" parTransId="{F1BB8341-4C51-4A68-BE94-BFC87FC2E5FA}" sibTransId="{556CF179-A468-411B-9E44-D83B808464C0}"/>
    <dgm:cxn modelId="{5AF44846-817B-4DF7-AE5F-3192A1F4D2A6}" type="presOf" srcId="{20577917-51AD-454C-8FBB-C56783518D4A}" destId="{7A62C7ED-D7E4-4F57-896F-782AB4E35B81}" srcOrd="0" destOrd="1" presId="urn:diagrams.loki3.com/BracketList"/>
    <dgm:cxn modelId="{8491FD67-9E34-4D96-8075-12DF6777D9F9}" type="presOf" srcId="{D155F354-2DDA-432E-BA9D-3D70D82B8618}" destId="{0F1E719C-96E3-4865-82AC-116ECD46E3FC}" srcOrd="0" destOrd="0" presId="urn:diagrams.loki3.com/BracketList"/>
    <dgm:cxn modelId="{45B0A752-2E5A-49A6-99CD-3990B0404488}" srcId="{84147216-EACF-4BF3-B2C0-CDF29B9D23A2}" destId="{4B42203A-B88B-4FA7-862D-8F516B691A66}" srcOrd="2" destOrd="0" parTransId="{493786B9-1976-4CAF-A85F-77C4E26EE6F1}" sibTransId="{338CA3FD-9423-449F-B81C-F02CE87C089F}"/>
    <dgm:cxn modelId="{0FC82E74-9FC5-4B20-B75B-4A2627AF2709}" srcId="{51654CE7-8047-4B29-9909-9C705C70BD46}" destId="{D155F354-2DDA-432E-BA9D-3D70D82B8618}" srcOrd="0" destOrd="0" parTransId="{25B363EF-D9B2-4B3C-8719-8CD59C7FFC4A}" sibTransId="{9590A6B7-2D08-43B6-AE49-F07E6FB06B69}"/>
    <dgm:cxn modelId="{41D3FB7E-C954-4C6E-9B2F-94B0AB35CF5F}" srcId="{D155F354-2DDA-432E-BA9D-3D70D82B8618}" destId="{CD51BBDC-761B-4D48-84DA-B79B4FF5EA9E}" srcOrd="1" destOrd="0" parTransId="{ECDF6C51-6BF9-4BF8-A6C4-AEBEA7D2BC1B}" sibTransId="{07DDF92B-2367-4309-A83D-A7EB8CC3C701}"/>
    <dgm:cxn modelId="{BA999682-40F6-46EB-BE0D-56671034AAE9}" type="presOf" srcId="{51654CE7-8047-4B29-9909-9C705C70BD46}" destId="{E693859B-4834-484E-A45D-020D6FFC87B0}" srcOrd="0" destOrd="0" presId="urn:diagrams.loki3.com/BracketList"/>
    <dgm:cxn modelId="{6DB57090-F02E-4773-9AB7-0F9C382F4D23}" type="presOf" srcId="{4B42203A-B88B-4FA7-862D-8F516B691A66}" destId="{7A62C7ED-D7E4-4F57-896F-782AB4E35B81}" srcOrd="0" destOrd="2" presId="urn:diagrams.loki3.com/BracketList"/>
    <dgm:cxn modelId="{03456591-7F82-419E-9C63-2B4C29FDE4A9}" type="presOf" srcId="{CD51BBDC-761B-4D48-84DA-B79B4FF5EA9E}" destId="{3A3A5BD8-2419-416E-B71B-8300473AC280}" srcOrd="0" destOrd="1" presId="urn:diagrams.loki3.com/BracketList"/>
    <dgm:cxn modelId="{E9A02CB7-876D-4C24-AECA-B28D08293434}" srcId="{84147216-EACF-4BF3-B2C0-CDF29B9D23A2}" destId="{20577917-51AD-454C-8FBB-C56783518D4A}" srcOrd="1" destOrd="0" parTransId="{1549F6F9-6181-4889-8447-7C0C95029637}" sibTransId="{88DB0B30-6B59-47BD-9956-0E90009C6F43}"/>
    <dgm:cxn modelId="{8995B2D5-6142-4297-B9B0-7FECE1B2CFE1}" srcId="{5D507080-3833-4C11-8E21-DDA20483794B}" destId="{CF6BB268-454B-40C1-8D79-D4F23841117E}" srcOrd="3" destOrd="0" parTransId="{E102F557-2559-4CC8-91FC-9A75EDC76EE9}" sibTransId="{6B0180AF-5D8B-408E-A5DF-A1191CE3673F}"/>
    <dgm:cxn modelId="{D12518E6-401B-458F-8129-4A2FE6AC9E74}" type="presOf" srcId="{69D8BB68-DD1B-4C83-A508-B360851563BF}" destId="{3A3A5BD8-2419-416E-B71B-8300473AC280}" srcOrd="0" destOrd="0" presId="urn:diagrams.loki3.com/BracketList"/>
    <dgm:cxn modelId="{4D3DB9EA-4579-4314-947D-2C9B3EEB2903}" type="presOf" srcId="{84147216-EACF-4BF3-B2C0-CDF29B9D23A2}" destId="{E85AB3EB-47AC-4D11-8A4C-0D6B5E4B9679}" srcOrd="0" destOrd="0" presId="urn:diagrams.loki3.com/BracketList"/>
    <dgm:cxn modelId="{492169F4-BF35-4E73-AB92-02150E529D5A}" type="presOf" srcId="{5D507080-3833-4C11-8E21-DDA20483794B}" destId="{716E231B-AB0D-403B-A89D-F8E33ABAA1D8}" srcOrd="0" destOrd="0" presId="urn:diagrams.loki3.com/BracketList"/>
    <dgm:cxn modelId="{B44B30F8-CF72-4BB4-8B91-15E846F1FDAE}" type="presOf" srcId="{F748C94A-55F8-41A2-AF57-7510893E2EE1}" destId="{ACC2E08C-9AF9-4642-B2BC-BAD76EE019FB}" srcOrd="0" destOrd="2" presId="urn:diagrams.loki3.com/BracketList"/>
    <dgm:cxn modelId="{D80E73FC-6F9D-4F3B-BD6C-80EC2A41375D}" srcId="{5D507080-3833-4C11-8E21-DDA20483794B}" destId="{59F0FDA4-2731-42CC-BFC4-1A5D530016F0}" srcOrd="0" destOrd="0" parTransId="{29E15326-7C86-4500-A243-E84A88E4E1E2}" sibTransId="{A358ED00-A79C-4FE7-B8D1-F7E902A5BA66}"/>
    <dgm:cxn modelId="{BBEAE3D8-66A4-44BE-9E83-85C10D593641}" type="presParOf" srcId="{E693859B-4834-484E-A45D-020D6FFC87B0}" destId="{144039B9-544E-4E3C-94EA-2364CE316708}" srcOrd="0" destOrd="0" presId="urn:diagrams.loki3.com/BracketList"/>
    <dgm:cxn modelId="{E45FAA94-4FCB-420C-A483-7450BC7738A2}" type="presParOf" srcId="{144039B9-544E-4E3C-94EA-2364CE316708}" destId="{0F1E719C-96E3-4865-82AC-116ECD46E3FC}" srcOrd="0" destOrd="0" presId="urn:diagrams.loki3.com/BracketList"/>
    <dgm:cxn modelId="{948F0118-5341-4997-9460-676AC8390863}" type="presParOf" srcId="{144039B9-544E-4E3C-94EA-2364CE316708}" destId="{F360153B-62D9-441F-AB35-234880D686B4}" srcOrd="1" destOrd="0" presId="urn:diagrams.loki3.com/BracketList"/>
    <dgm:cxn modelId="{C8491032-7CAD-4511-9E99-CB7691E6E5B2}" type="presParOf" srcId="{144039B9-544E-4E3C-94EA-2364CE316708}" destId="{ED361FFC-FADE-40D1-B824-1504F71568D1}" srcOrd="2" destOrd="0" presId="urn:diagrams.loki3.com/BracketList"/>
    <dgm:cxn modelId="{9E454772-9034-455F-8E3B-8AE33219C7ED}" type="presParOf" srcId="{144039B9-544E-4E3C-94EA-2364CE316708}" destId="{3A3A5BD8-2419-416E-B71B-8300473AC280}" srcOrd="3" destOrd="0" presId="urn:diagrams.loki3.com/BracketList"/>
    <dgm:cxn modelId="{E603E3CF-EC9C-4412-BA55-03BD61D5E7FC}" type="presParOf" srcId="{E693859B-4834-484E-A45D-020D6FFC87B0}" destId="{C6E8B84C-A154-466C-B2B9-D9120F8666B0}" srcOrd="1" destOrd="0" presId="urn:diagrams.loki3.com/BracketList"/>
    <dgm:cxn modelId="{B9F8E196-32C6-4C9A-AAD8-DB4FA88AC1B4}" type="presParOf" srcId="{E693859B-4834-484E-A45D-020D6FFC87B0}" destId="{B9C2CEC8-90E5-4014-8D2E-A953A63C90DB}" srcOrd="2" destOrd="0" presId="urn:diagrams.loki3.com/BracketList"/>
    <dgm:cxn modelId="{4168AD2E-A508-4E15-A4E8-B3CAA482C79D}" type="presParOf" srcId="{B9C2CEC8-90E5-4014-8D2E-A953A63C90DB}" destId="{E85AB3EB-47AC-4D11-8A4C-0D6B5E4B9679}" srcOrd="0" destOrd="0" presId="urn:diagrams.loki3.com/BracketList"/>
    <dgm:cxn modelId="{18D50381-B4C4-4DC1-B5E1-D33550692DC2}" type="presParOf" srcId="{B9C2CEC8-90E5-4014-8D2E-A953A63C90DB}" destId="{A45C736D-5380-4B5B-ACF3-99A1FAEE20D7}" srcOrd="1" destOrd="0" presId="urn:diagrams.loki3.com/BracketList"/>
    <dgm:cxn modelId="{5FBE436E-3D21-4C70-AAC7-25289BA4BA93}" type="presParOf" srcId="{B9C2CEC8-90E5-4014-8D2E-A953A63C90DB}" destId="{FEC8284F-DF2D-43B7-8EAA-ADA8E1893586}" srcOrd="2" destOrd="0" presId="urn:diagrams.loki3.com/BracketList"/>
    <dgm:cxn modelId="{782469AA-CA16-4A69-B496-C47761FD6E67}" type="presParOf" srcId="{B9C2CEC8-90E5-4014-8D2E-A953A63C90DB}" destId="{7A62C7ED-D7E4-4F57-896F-782AB4E35B81}" srcOrd="3" destOrd="0" presId="urn:diagrams.loki3.com/BracketList"/>
    <dgm:cxn modelId="{D4002457-B689-45F1-9A89-0DDB50B429E6}" type="presParOf" srcId="{E693859B-4834-484E-A45D-020D6FFC87B0}" destId="{ACA9114D-22C7-4D2A-84E6-03B2C46412A2}" srcOrd="3" destOrd="0" presId="urn:diagrams.loki3.com/BracketList"/>
    <dgm:cxn modelId="{3A5421EE-1947-4EAC-A80B-93545784706B}" type="presParOf" srcId="{E693859B-4834-484E-A45D-020D6FFC87B0}" destId="{FA00653D-297D-4AB3-8179-9D32325193FF}" srcOrd="4" destOrd="0" presId="urn:diagrams.loki3.com/BracketList"/>
    <dgm:cxn modelId="{E7B8DF7D-596F-4170-BDF1-C8A3DC8F4639}" type="presParOf" srcId="{FA00653D-297D-4AB3-8179-9D32325193FF}" destId="{716E231B-AB0D-403B-A89D-F8E33ABAA1D8}" srcOrd="0" destOrd="0" presId="urn:diagrams.loki3.com/BracketList"/>
    <dgm:cxn modelId="{EC770B45-6C05-4D4D-9044-1C0B37B01ECE}" type="presParOf" srcId="{FA00653D-297D-4AB3-8179-9D32325193FF}" destId="{5B8A2139-78BC-4E8D-ABC2-614D60A574C2}" srcOrd="1" destOrd="0" presId="urn:diagrams.loki3.com/BracketList"/>
    <dgm:cxn modelId="{F74D7A72-DD52-4927-A76B-A161DC25A3DD}" type="presParOf" srcId="{FA00653D-297D-4AB3-8179-9D32325193FF}" destId="{0CC01503-E708-4E77-A167-D619FC062B6E}" srcOrd="2" destOrd="0" presId="urn:diagrams.loki3.com/BracketList"/>
    <dgm:cxn modelId="{928D7D4A-8945-44B9-AFD6-0711621C9D76}" type="presParOf" srcId="{FA00653D-297D-4AB3-8179-9D32325193FF}" destId="{ACC2E08C-9AF9-4642-B2BC-BAD76EE019F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12B323-DE57-4857-AE94-60385215CD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8A74CA-D92A-42C2-A7CA-CD11EACCCD0A}">
      <dgm:prSet custT="1"/>
      <dgm:spPr>
        <a:solidFill>
          <a:schemeClr val="bg1">
            <a:lumMod val="95000"/>
          </a:schemeClr>
        </a:solidFill>
        <a:ln>
          <a:solidFill>
            <a:schemeClr val="bg1"/>
          </a:solidFill>
        </a:ln>
      </dgm:spPr>
      <dgm:t>
        <a:bodyPr/>
        <a:lstStyle/>
        <a:p>
          <a:pPr>
            <a:spcBef>
              <a:spcPts val="0"/>
            </a:spcBef>
            <a:spcAft>
              <a:spcPts val="600"/>
            </a:spcAft>
          </a:pPr>
          <a:r>
            <a:rPr lang="en-US" sz="1300" b="0">
              <a:latin typeface="+mj-lt"/>
              <a:cs typeface="Calibri"/>
            </a:rPr>
            <a:t>Family’s income cannot exceed 85 percent of the applicable state median income, and the family cannot have countable assets in excess of $1,000,000</a:t>
          </a:r>
          <a:endParaRPr lang="en-US" sz="1300">
            <a:latin typeface="+mj-lt"/>
            <a:cs typeface="Calibri"/>
          </a:endParaRPr>
        </a:p>
      </dgm:t>
    </dgm:pt>
    <dgm:pt modelId="{4CC6970F-36CF-44E2-8C4D-58EA13C19304}" type="parTrans" cxnId="{35D8283A-4E5B-41F3-9588-9A5E0AA8944C}">
      <dgm:prSet/>
      <dgm:spPr/>
      <dgm:t>
        <a:bodyPr/>
        <a:lstStyle/>
        <a:p>
          <a:endParaRPr lang="en-US"/>
        </a:p>
      </dgm:t>
    </dgm:pt>
    <dgm:pt modelId="{2719BCB7-3710-4BE2-8179-F2A6F7D9385A}" type="sibTrans" cxnId="{35D8283A-4E5B-41F3-9588-9A5E0AA8944C}">
      <dgm:prSet/>
      <dgm:spPr/>
      <dgm:t>
        <a:bodyPr/>
        <a:lstStyle/>
        <a:p>
          <a:endParaRPr lang="en-US"/>
        </a:p>
      </dgm:t>
    </dgm:pt>
    <dgm:pt modelId="{AC876B71-FA51-4A21-B6BA-FD00064A11C9}">
      <dgm:prSet custT="1"/>
      <dgm:spPr>
        <a:solidFill>
          <a:schemeClr val="bg1">
            <a:lumMod val="95000"/>
          </a:schemeClr>
        </a:solidFill>
        <a:ln>
          <a:solidFill>
            <a:schemeClr val="bg1"/>
          </a:solidFill>
        </a:ln>
      </dgm:spPr>
      <dgm:t>
        <a:bodyPr/>
        <a:lstStyle/>
        <a:p>
          <a:pPr>
            <a:spcBef>
              <a:spcPts val="0"/>
            </a:spcBef>
            <a:spcAft>
              <a:spcPts val="600"/>
            </a:spcAft>
          </a:pPr>
          <a:r>
            <a:rPr lang="en-US" sz="1300" b="0">
              <a:latin typeface="+mj-lt"/>
              <a:cs typeface="Calibri"/>
            </a:rPr>
            <a:t>Parents or guardians must be working or attending a job training or educational program, with some options for states to grant exceptions.</a:t>
          </a:r>
          <a:endParaRPr lang="en-US" sz="1300">
            <a:latin typeface="+mj-lt"/>
            <a:cs typeface="Calibri"/>
          </a:endParaRPr>
        </a:p>
      </dgm:t>
    </dgm:pt>
    <dgm:pt modelId="{6414C44B-F87F-424E-AD69-2E18BA5CEE9F}" type="parTrans" cxnId="{F9984357-EC61-47FA-A3B8-BA6C28DFE568}">
      <dgm:prSet/>
      <dgm:spPr/>
      <dgm:t>
        <a:bodyPr/>
        <a:lstStyle/>
        <a:p>
          <a:endParaRPr lang="en-US"/>
        </a:p>
      </dgm:t>
    </dgm:pt>
    <dgm:pt modelId="{ECCDE56F-529D-46B4-A469-728348557613}" type="sibTrans" cxnId="{F9984357-EC61-47FA-A3B8-BA6C28DFE568}">
      <dgm:prSet/>
      <dgm:spPr/>
      <dgm:t>
        <a:bodyPr/>
        <a:lstStyle/>
        <a:p>
          <a:endParaRPr lang="en-US"/>
        </a:p>
      </dgm:t>
    </dgm:pt>
    <dgm:pt modelId="{FAB6BC4D-C28A-4A45-A997-1CBB70D00EDA}">
      <dgm:prSet custT="1"/>
      <dgm:spPr>
        <a:solidFill>
          <a:schemeClr val="bg1">
            <a:lumMod val="95000"/>
          </a:schemeClr>
        </a:solidFill>
        <a:ln>
          <a:solidFill>
            <a:schemeClr val="bg1"/>
          </a:solidFill>
        </a:ln>
      </dgm:spPr>
      <dgm:t>
        <a:bodyPr/>
        <a:lstStyle/>
        <a:p>
          <a:pPr rtl="0">
            <a:spcBef>
              <a:spcPts val="0"/>
            </a:spcBef>
            <a:spcAft>
              <a:spcPts val="600"/>
            </a:spcAft>
          </a:pPr>
          <a:r>
            <a:rPr lang="en-US" sz="1300" b="0">
              <a:latin typeface="+mj-lt"/>
              <a:cs typeface="Calibri"/>
            </a:rPr>
            <a:t>Children served by CCDF funded subsidies must be under 13 years of age (unless the child has special needs)</a:t>
          </a:r>
          <a:endParaRPr lang="en-US" sz="1300">
            <a:latin typeface="+mj-lt"/>
            <a:cs typeface="Calibri"/>
          </a:endParaRPr>
        </a:p>
      </dgm:t>
    </dgm:pt>
    <dgm:pt modelId="{D5E179C4-99C6-45DE-8133-3535957B390F}" type="parTrans" cxnId="{B6AA43A8-A774-4367-B32D-BDA51BAA83FA}">
      <dgm:prSet/>
      <dgm:spPr/>
      <dgm:t>
        <a:bodyPr/>
        <a:lstStyle/>
        <a:p>
          <a:endParaRPr lang="en-US"/>
        </a:p>
      </dgm:t>
    </dgm:pt>
    <dgm:pt modelId="{0016D573-63AF-4200-AE78-B0B61CA137F6}" type="sibTrans" cxnId="{B6AA43A8-A774-4367-B32D-BDA51BAA83FA}">
      <dgm:prSet/>
      <dgm:spPr/>
      <dgm:t>
        <a:bodyPr/>
        <a:lstStyle/>
        <a:p>
          <a:endParaRPr lang="en-US"/>
        </a:p>
      </dgm:t>
    </dgm:pt>
    <dgm:pt modelId="{A74837D7-E3C0-4CBB-BBC6-BB94D36716C0}">
      <dgm:prSet custT="1"/>
      <dgm:spPr>
        <a:solidFill>
          <a:schemeClr val="accent1">
            <a:lumMod val="25000"/>
          </a:schemeClr>
        </a:solidFill>
        <a:ln>
          <a:noFill/>
        </a:ln>
      </dgm:spPr>
      <dgm:t>
        <a:bodyPr/>
        <a:lstStyle/>
        <a:p>
          <a:r>
            <a:rPr lang="en-US" sz="1700" b="1">
              <a:solidFill>
                <a:schemeClr val="bg1"/>
              </a:solidFill>
              <a:latin typeface="+mj-lt"/>
              <a:cs typeface="Calibri"/>
            </a:rPr>
            <a:t>Federal policies establish the basic requirements for eligibility for CCDF-funded child care subsidies</a:t>
          </a:r>
        </a:p>
      </dgm:t>
    </dgm:pt>
    <dgm:pt modelId="{B2FAFADC-9BA7-4812-9968-005E770AB361}" type="sibTrans" cxnId="{40E6D00C-0A68-4335-A2ED-29265EBCA7C7}">
      <dgm:prSet/>
      <dgm:spPr/>
      <dgm:t>
        <a:bodyPr/>
        <a:lstStyle/>
        <a:p>
          <a:endParaRPr lang="en-US"/>
        </a:p>
      </dgm:t>
    </dgm:pt>
    <dgm:pt modelId="{227CEEF2-F139-4F4A-992E-099591E32538}" type="parTrans" cxnId="{40E6D00C-0A68-4335-A2ED-29265EBCA7C7}">
      <dgm:prSet/>
      <dgm:spPr/>
      <dgm:t>
        <a:bodyPr/>
        <a:lstStyle/>
        <a:p>
          <a:endParaRPr lang="en-US"/>
        </a:p>
      </dgm:t>
    </dgm:pt>
    <dgm:pt modelId="{05A700AD-AD0E-4DE2-AB15-898865D5D1F5}" type="pres">
      <dgm:prSet presAssocID="{6812B323-DE57-4857-AE94-60385215CDB2}" presName="linear" presStyleCnt="0">
        <dgm:presLayoutVars>
          <dgm:animLvl val="lvl"/>
          <dgm:resizeHandles val="exact"/>
        </dgm:presLayoutVars>
      </dgm:prSet>
      <dgm:spPr/>
    </dgm:pt>
    <dgm:pt modelId="{47E82C17-DDEB-410C-8669-4DF134889588}" type="pres">
      <dgm:prSet presAssocID="{A74837D7-E3C0-4CBB-BBC6-BB94D36716C0}" presName="parentText" presStyleLbl="node1" presStyleIdx="0" presStyleCnt="1" custScaleY="86825" custLinFactNeighborY="-19948">
        <dgm:presLayoutVars>
          <dgm:chMax val="0"/>
          <dgm:bulletEnabled val="1"/>
        </dgm:presLayoutVars>
      </dgm:prSet>
      <dgm:spPr/>
    </dgm:pt>
    <dgm:pt modelId="{81EA13E0-23FE-4A53-920B-1503A4672341}" type="pres">
      <dgm:prSet presAssocID="{A74837D7-E3C0-4CBB-BBC6-BB94D36716C0}" presName="childText" presStyleLbl="revTx" presStyleIdx="0" presStyleCnt="1">
        <dgm:presLayoutVars>
          <dgm:bulletEnabled val="1"/>
        </dgm:presLayoutVars>
      </dgm:prSet>
      <dgm:spPr/>
    </dgm:pt>
  </dgm:ptLst>
  <dgm:cxnLst>
    <dgm:cxn modelId="{40E6D00C-0A68-4335-A2ED-29265EBCA7C7}" srcId="{6812B323-DE57-4857-AE94-60385215CDB2}" destId="{A74837D7-E3C0-4CBB-BBC6-BB94D36716C0}" srcOrd="0" destOrd="0" parTransId="{227CEEF2-F139-4F4A-992E-099591E32538}" sibTransId="{B2FAFADC-9BA7-4812-9968-005E770AB361}"/>
    <dgm:cxn modelId="{35D8283A-4E5B-41F3-9588-9A5E0AA8944C}" srcId="{A74837D7-E3C0-4CBB-BBC6-BB94D36716C0}" destId="{2D8A74CA-D92A-42C2-A7CA-CD11EACCCD0A}" srcOrd="1" destOrd="0" parTransId="{4CC6970F-36CF-44E2-8C4D-58EA13C19304}" sibTransId="{2719BCB7-3710-4BE2-8179-F2A6F7D9385A}"/>
    <dgm:cxn modelId="{67564E6B-5CF9-423E-86B0-0C78D7F30FB0}" type="presOf" srcId="{FAB6BC4D-C28A-4A45-A997-1CBB70D00EDA}" destId="{81EA13E0-23FE-4A53-920B-1503A4672341}" srcOrd="0" destOrd="0" presId="urn:microsoft.com/office/officeart/2005/8/layout/vList2"/>
    <dgm:cxn modelId="{F9984357-EC61-47FA-A3B8-BA6C28DFE568}" srcId="{A74837D7-E3C0-4CBB-BBC6-BB94D36716C0}" destId="{AC876B71-FA51-4A21-B6BA-FD00064A11C9}" srcOrd="2" destOrd="0" parTransId="{6414C44B-F87F-424E-AD69-2E18BA5CEE9F}" sibTransId="{ECCDE56F-529D-46B4-A469-728348557613}"/>
    <dgm:cxn modelId="{1A2C907B-272F-4585-BC22-2AB14EFB1B6C}" type="presOf" srcId="{AC876B71-FA51-4A21-B6BA-FD00064A11C9}" destId="{81EA13E0-23FE-4A53-920B-1503A4672341}" srcOrd="0" destOrd="2" presId="urn:microsoft.com/office/officeart/2005/8/layout/vList2"/>
    <dgm:cxn modelId="{6A2D9584-858B-49CC-98D1-E84DA83120AB}" type="presOf" srcId="{A74837D7-E3C0-4CBB-BBC6-BB94D36716C0}" destId="{47E82C17-DDEB-410C-8669-4DF134889588}" srcOrd="0" destOrd="0" presId="urn:microsoft.com/office/officeart/2005/8/layout/vList2"/>
    <dgm:cxn modelId="{B6AA43A8-A774-4367-B32D-BDA51BAA83FA}" srcId="{A74837D7-E3C0-4CBB-BBC6-BB94D36716C0}" destId="{FAB6BC4D-C28A-4A45-A997-1CBB70D00EDA}" srcOrd="0" destOrd="0" parTransId="{D5E179C4-99C6-45DE-8133-3535957B390F}" sibTransId="{0016D573-63AF-4200-AE78-B0B61CA137F6}"/>
    <dgm:cxn modelId="{CD3A73BB-5C08-4ABB-A092-81C43BD34C33}" type="presOf" srcId="{6812B323-DE57-4857-AE94-60385215CDB2}" destId="{05A700AD-AD0E-4DE2-AB15-898865D5D1F5}" srcOrd="0" destOrd="0" presId="urn:microsoft.com/office/officeart/2005/8/layout/vList2"/>
    <dgm:cxn modelId="{E91A7AC2-83BB-4957-8670-D04A252DC7EB}" type="presOf" srcId="{2D8A74CA-D92A-42C2-A7CA-CD11EACCCD0A}" destId="{81EA13E0-23FE-4A53-920B-1503A4672341}" srcOrd="0" destOrd="1" presId="urn:microsoft.com/office/officeart/2005/8/layout/vList2"/>
    <dgm:cxn modelId="{810E8F7C-AB9E-4B67-A6C6-1DED004040BD}" type="presParOf" srcId="{05A700AD-AD0E-4DE2-AB15-898865D5D1F5}" destId="{47E82C17-DDEB-410C-8669-4DF134889588}" srcOrd="0" destOrd="0" presId="urn:microsoft.com/office/officeart/2005/8/layout/vList2"/>
    <dgm:cxn modelId="{578CB684-41D1-40BF-90CE-FE42A37437B9}" type="presParOf" srcId="{05A700AD-AD0E-4DE2-AB15-898865D5D1F5}" destId="{81EA13E0-23FE-4A53-920B-1503A4672341}" srcOrd="1"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5437B-ECE2-4F36-A872-BCD9F08158B8}">
      <dsp:nvSpPr>
        <dsp:cNvPr id="0" name=""/>
        <dsp:cNvSpPr/>
      </dsp:nvSpPr>
      <dsp:spPr>
        <a:xfrm>
          <a:off x="1893" y="0"/>
          <a:ext cx="1984745" cy="4283897"/>
        </a:xfrm>
        <a:prstGeom prst="roundRect">
          <a:avLst>
            <a:gd name="adj" fmla="val 10000"/>
          </a:avLst>
        </a:prstGeom>
        <a:solidFill>
          <a:srgbClr val="3294B9"/>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b="1" kern="1200">
            <a:solidFill>
              <a:schemeClr val="tx1"/>
            </a:solidFill>
          </a:endParaRPr>
        </a:p>
        <a:p>
          <a:pPr marL="0" lvl="0" indent="0" algn="ctr" defTabSz="622300">
            <a:lnSpc>
              <a:spcPct val="90000"/>
            </a:lnSpc>
            <a:spcBef>
              <a:spcPct val="0"/>
            </a:spcBef>
            <a:spcAft>
              <a:spcPct val="35000"/>
            </a:spcAft>
            <a:buNone/>
          </a:pPr>
          <a:endParaRPr lang="en-US" sz="1400" b="1" kern="1200">
            <a:solidFill>
              <a:schemeClr val="tx1"/>
            </a:solidFill>
          </a:endParaRPr>
        </a:p>
        <a:p>
          <a:pPr marL="0" lvl="0" indent="0" algn="ctr" defTabSz="622300">
            <a:lnSpc>
              <a:spcPct val="90000"/>
            </a:lnSpc>
            <a:spcBef>
              <a:spcPct val="0"/>
            </a:spcBef>
            <a:spcAft>
              <a:spcPct val="35000"/>
            </a:spcAft>
            <a:buNone/>
          </a:pPr>
          <a:endParaRPr lang="en-US" sz="1400" b="0" kern="1200">
            <a:solidFill>
              <a:schemeClr val="tx1"/>
            </a:solidFill>
          </a:endParaRPr>
        </a:p>
        <a:p>
          <a:pPr marL="0" lvl="0" indent="0" algn="ctr" defTabSz="622300">
            <a:lnSpc>
              <a:spcPct val="90000"/>
            </a:lnSpc>
            <a:spcBef>
              <a:spcPct val="0"/>
            </a:spcBef>
            <a:spcAft>
              <a:spcPct val="35000"/>
            </a:spcAft>
            <a:buNone/>
          </a:pPr>
          <a:r>
            <a:rPr lang="en-US" sz="1400" b="0" kern="1200">
              <a:solidFill>
                <a:schemeClr val="tx1"/>
              </a:solidFill>
            </a:rPr>
            <a:t>Children are on track for success in school and to reach their full potential. Their families are empowered to work, build their skills, and attain economic mobility while supporting their children’s education and development.</a:t>
          </a:r>
        </a:p>
      </dsp:txBody>
      <dsp:txXfrm>
        <a:off x="1893" y="1713558"/>
        <a:ext cx="1984745" cy="1713558"/>
      </dsp:txXfrm>
    </dsp:sp>
    <dsp:sp modelId="{AD1AB66F-3733-4104-BAE0-97F7DC24F59C}">
      <dsp:nvSpPr>
        <dsp:cNvPr id="0" name=""/>
        <dsp:cNvSpPr/>
      </dsp:nvSpPr>
      <dsp:spPr>
        <a:xfrm>
          <a:off x="280997" y="257033"/>
          <a:ext cx="1426537" cy="1426537"/>
        </a:xfrm>
        <a:prstGeom prst="ellipse">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B0864E-A548-4E73-B923-7BE2E26BDC3F}">
      <dsp:nvSpPr>
        <dsp:cNvPr id="0" name=""/>
        <dsp:cNvSpPr/>
      </dsp:nvSpPr>
      <dsp:spPr>
        <a:xfrm>
          <a:off x="2046181" y="0"/>
          <a:ext cx="1984745" cy="4283897"/>
        </a:xfrm>
        <a:prstGeom prst="roundRect">
          <a:avLst>
            <a:gd name="adj" fmla="val 10000"/>
          </a:avLst>
        </a:prstGeom>
        <a:solidFill>
          <a:srgbClr val="3294B9"/>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tx1"/>
            </a:solidFill>
          </a:endParaRPr>
        </a:p>
        <a:p>
          <a:pPr marL="0" lvl="0" indent="0" algn="ctr" defTabSz="622300">
            <a:lnSpc>
              <a:spcPct val="90000"/>
            </a:lnSpc>
            <a:spcBef>
              <a:spcPct val="0"/>
            </a:spcBef>
            <a:spcAft>
              <a:spcPct val="35000"/>
            </a:spcAft>
            <a:buNone/>
          </a:pPr>
          <a:endParaRPr lang="en-US" sz="1400" b="0" kern="1200">
            <a:solidFill>
              <a:schemeClr val="tx1"/>
            </a:solidFill>
          </a:endParaRPr>
        </a:p>
        <a:p>
          <a:pPr marL="0" lvl="0" indent="0" algn="ctr" defTabSz="622300">
            <a:lnSpc>
              <a:spcPct val="90000"/>
            </a:lnSpc>
            <a:spcBef>
              <a:spcPct val="0"/>
            </a:spcBef>
            <a:spcAft>
              <a:spcPct val="35000"/>
            </a:spcAft>
            <a:buNone/>
          </a:pPr>
          <a:endParaRPr lang="en-US" sz="1400" b="0" kern="1200">
            <a:solidFill>
              <a:schemeClr val="tx1"/>
            </a:solidFill>
          </a:endParaRPr>
        </a:p>
        <a:p>
          <a:pPr marL="0" lvl="0" indent="0" algn="ctr" defTabSz="622300">
            <a:lnSpc>
              <a:spcPct val="90000"/>
            </a:lnSpc>
            <a:spcBef>
              <a:spcPct val="0"/>
            </a:spcBef>
            <a:spcAft>
              <a:spcPct val="35000"/>
            </a:spcAft>
            <a:buNone/>
          </a:pPr>
          <a:r>
            <a:rPr lang="en-US" sz="1400" b="0" kern="1200">
              <a:solidFill>
                <a:schemeClr val="tx1"/>
              </a:solidFill>
            </a:rPr>
            <a:t>The early childhood and out-of-school time workforce is professionally prepared, well supported, adequately compensated, and culturally and linguistically representative of the population it serves. </a:t>
          </a:r>
        </a:p>
      </dsp:txBody>
      <dsp:txXfrm>
        <a:off x="2046181" y="1713558"/>
        <a:ext cx="1984745" cy="1713558"/>
      </dsp:txXfrm>
    </dsp:sp>
    <dsp:sp modelId="{BE73AD07-55EC-49EA-B56A-A7759F16D003}">
      <dsp:nvSpPr>
        <dsp:cNvPr id="0" name=""/>
        <dsp:cNvSpPr/>
      </dsp:nvSpPr>
      <dsp:spPr>
        <a:xfrm>
          <a:off x="2325284" y="257033"/>
          <a:ext cx="1426537" cy="1426537"/>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F09DDC-16D7-44DC-B926-4C2F5C13ACC9}">
      <dsp:nvSpPr>
        <dsp:cNvPr id="0" name=""/>
        <dsp:cNvSpPr/>
      </dsp:nvSpPr>
      <dsp:spPr>
        <a:xfrm>
          <a:off x="4090468" y="0"/>
          <a:ext cx="1984745" cy="4283897"/>
        </a:xfrm>
        <a:prstGeom prst="roundRect">
          <a:avLst>
            <a:gd name="adj" fmla="val 10000"/>
          </a:avLst>
        </a:prstGeom>
        <a:solidFill>
          <a:srgbClr val="3294B9"/>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tx1"/>
            </a:solidFill>
          </a:endParaRPr>
        </a:p>
        <a:p>
          <a:pPr marL="0" lvl="0" indent="0" algn="ctr" defTabSz="622300">
            <a:lnSpc>
              <a:spcPct val="90000"/>
            </a:lnSpc>
            <a:spcBef>
              <a:spcPct val="0"/>
            </a:spcBef>
            <a:spcAft>
              <a:spcPct val="35000"/>
            </a:spcAft>
            <a:buNone/>
          </a:pPr>
          <a:endParaRPr lang="en-US" sz="1400" b="0" kern="1200">
            <a:solidFill>
              <a:schemeClr val="tx1"/>
            </a:solidFill>
          </a:endParaRPr>
        </a:p>
        <a:p>
          <a:pPr marL="0" lvl="0" indent="0" algn="ctr" defTabSz="622300">
            <a:lnSpc>
              <a:spcPct val="90000"/>
            </a:lnSpc>
            <a:spcBef>
              <a:spcPct val="0"/>
            </a:spcBef>
            <a:spcAft>
              <a:spcPct val="35000"/>
            </a:spcAft>
            <a:buNone/>
          </a:pPr>
          <a:r>
            <a:rPr lang="en-US" sz="1400" b="0" kern="1200">
              <a:solidFill>
                <a:schemeClr val="tx1"/>
              </a:solidFill>
            </a:rPr>
            <a:t> Programs will increase their sustainability, engage in continuous quality improvement, and promote high-quality education and healthy development among children and youth.</a:t>
          </a:r>
        </a:p>
      </dsp:txBody>
      <dsp:txXfrm>
        <a:off x="4090468" y="1713558"/>
        <a:ext cx="1984745" cy="1713558"/>
      </dsp:txXfrm>
    </dsp:sp>
    <dsp:sp modelId="{EFB37949-4D24-44DC-B316-262AD1A9D160}">
      <dsp:nvSpPr>
        <dsp:cNvPr id="0" name=""/>
        <dsp:cNvSpPr/>
      </dsp:nvSpPr>
      <dsp:spPr>
        <a:xfrm>
          <a:off x="4369572" y="257033"/>
          <a:ext cx="1426537" cy="1426537"/>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4ACE5C-7C06-4110-AD67-0BC1DCF9659C}">
      <dsp:nvSpPr>
        <dsp:cNvPr id="0" name=""/>
        <dsp:cNvSpPr/>
      </dsp:nvSpPr>
      <dsp:spPr>
        <a:xfrm>
          <a:off x="6134756" y="0"/>
          <a:ext cx="1984745" cy="4283897"/>
        </a:xfrm>
        <a:prstGeom prst="roundRect">
          <a:avLst>
            <a:gd name="adj" fmla="val 10000"/>
          </a:avLst>
        </a:prstGeom>
        <a:solidFill>
          <a:srgbClr val="3294B9"/>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tx1"/>
            </a:solidFill>
          </a:endParaRPr>
        </a:p>
        <a:p>
          <a:pPr marL="0" lvl="0" indent="0" algn="ctr" defTabSz="622300">
            <a:lnSpc>
              <a:spcPct val="90000"/>
            </a:lnSpc>
            <a:spcBef>
              <a:spcPct val="0"/>
            </a:spcBef>
            <a:spcAft>
              <a:spcPct val="35000"/>
            </a:spcAft>
            <a:buNone/>
          </a:pPr>
          <a:endParaRPr lang="en-US" sz="1400" b="0" kern="1200">
            <a:solidFill>
              <a:schemeClr val="tx1"/>
            </a:solidFill>
          </a:endParaRPr>
        </a:p>
        <a:p>
          <a:pPr marL="0" lvl="0" indent="0" algn="ctr" defTabSz="622300">
            <a:lnSpc>
              <a:spcPct val="90000"/>
            </a:lnSpc>
            <a:spcBef>
              <a:spcPct val="0"/>
            </a:spcBef>
            <a:spcAft>
              <a:spcPct val="35000"/>
            </a:spcAft>
            <a:buNone/>
          </a:pPr>
          <a:r>
            <a:rPr lang="en-US" sz="1400" b="0" kern="1200">
              <a:solidFill>
                <a:schemeClr val="tx1"/>
              </a:solidFill>
            </a:rPr>
            <a:t>To efficiently and effectively steward public investments in early education and care with utmost integrity, transparency and accountability to the people of Massachusetts. </a:t>
          </a:r>
        </a:p>
      </dsp:txBody>
      <dsp:txXfrm>
        <a:off x="6134756" y="1713558"/>
        <a:ext cx="1984745" cy="1713558"/>
      </dsp:txXfrm>
    </dsp:sp>
    <dsp:sp modelId="{2B87B120-05BA-4AD9-B6D8-C33073964D2D}">
      <dsp:nvSpPr>
        <dsp:cNvPr id="0" name=""/>
        <dsp:cNvSpPr/>
      </dsp:nvSpPr>
      <dsp:spPr>
        <a:xfrm>
          <a:off x="6413860" y="257033"/>
          <a:ext cx="1426537" cy="1426537"/>
        </a:xfrm>
        <a:prstGeom prst="ellipse">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66E8A3-8D5B-40E9-8CB2-9BBFCC666AFA}">
      <dsp:nvSpPr>
        <dsp:cNvPr id="0" name=""/>
        <dsp:cNvSpPr/>
      </dsp:nvSpPr>
      <dsp:spPr>
        <a:xfrm>
          <a:off x="410556" y="4095973"/>
          <a:ext cx="7471683" cy="187923"/>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FB13-6B12-C049-AC51-48FE11D0F61B}">
      <dsp:nvSpPr>
        <dsp:cNvPr id="0" name=""/>
        <dsp:cNvSpPr/>
      </dsp:nvSpPr>
      <dsp:spPr>
        <a:xfrm>
          <a:off x="2271734" y="99525"/>
          <a:ext cx="3436794" cy="3436794"/>
        </a:xfrm>
        <a:prstGeom prst="circularArrow">
          <a:avLst>
            <a:gd name="adj1" fmla="val 4668"/>
            <a:gd name="adj2" fmla="val 272909"/>
            <a:gd name="adj3" fmla="val 13705522"/>
            <a:gd name="adj4" fmla="val 17464474"/>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5639C-324F-D443-BFC9-F2FA3C05E96A}">
      <dsp:nvSpPr>
        <dsp:cNvPr id="0" name=""/>
        <dsp:cNvSpPr/>
      </dsp:nvSpPr>
      <dsp:spPr>
        <a:xfrm>
          <a:off x="3124347" y="114100"/>
          <a:ext cx="1731569" cy="824551"/>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latin typeface="+mj-lt"/>
              <a:cs typeface="Calibri"/>
            </a:rPr>
            <a:t>Access to Higher Education and Preparation Programs</a:t>
          </a:r>
          <a:endParaRPr lang="en-US" sz="1400" kern="1200">
            <a:solidFill>
              <a:schemeClr val="bg1"/>
            </a:solidFill>
            <a:latin typeface="+mj-lt"/>
            <a:cs typeface="Calibri"/>
          </a:endParaRPr>
        </a:p>
      </dsp:txBody>
      <dsp:txXfrm>
        <a:off x="3164598" y="154351"/>
        <a:ext cx="1651067" cy="744049"/>
      </dsp:txXfrm>
    </dsp:sp>
    <dsp:sp modelId="{89111AE0-129A-47BC-87B9-9FD6B2B3A4A5}">
      <dsp:nvSpPr>
        <dsp:cNvPr id="0" name=""/>
        <dsp:cNvSpPr/>
      </dsp:nvSpPr>
      <dsp:spPr>
        <a:xfrm>
          <a:off x="4589627" y="1299291"/>
          <a:ext cx="1729497" cy="822963"/>
        </a:xfrm>
        <a:prstGeom prst="roundRect">
          <a:avLst/>
        </a:prstGeom>
        <a:solidFill>
          <a:schemeClr val="accent1">
            <a:lumMod val="2500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mj-lt"/>
              <a:cs typeface="Calibri"/>
            </a:rPr>
            <a:t>Workforce Pipeline, Educator Recruitment</a:t>
          </a:r>
        </a:p>
      </dsp:txBody>
      <dsp:txXfrm>
        <a:off x="4629801" y="1339465"/>
        <a:ext cx="1649149" cy="742615"/>
      </dsp:txXfrm>
    </dsp:sp>
    <dsp:sp modelId="{3D6520E8-CAB0-3340-B469-C75007CC6FA4}">
      <dsp:nvSpPr>
        <dsp:cNvPr id="0" name=""/>
        <dsp:cNvSpPr/>
      </dsp:nvSpPr>
      <dsp:spPr>
        <a:xfrm>
          <a:off x="3124347" y="2656032"/>
          <a:ext cx="1731569" cy="824551"/>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a:solidFill>
                <a:schemeClr val="bg1"/>
              </a:solidFill>
              <a:latin typeface="+mj-lt"/>
              <a:cs typeface="Calibri"/>
            </a:rPr>
            <a:t>Stable Employers, Competitive Compensation</a:t>
          </a:r>
          <a:endParaRPr lang="en-US" sz="1400" kern="1200">
            <a:solidFill>
              <a:schemeClr val="bg1"/>
            </a:solidFill>
            <a:latin typeface="+mj-lt"/>
            <a:cs typeface="Calibri"/>
          </a:endParaRPr>
        </a:p>
      </dsp:txBody>
      <dsp:txXfrm>
        <a:off x="3164598" y="2696283"/>
        <a:ext cx="1651067" cy="744049"/>
      </dsp:txXfrm>
    </dsp:sp>
    <dsp:sp modelId="{766A02F7-D046-664F-B12B-343C0F78FD07}">
      <dsp:nvSpPr>
        <dsp:cNvPr id="0" name=""/>
        <dsp:cNvSpPr/>
      </dsp:nvSpPr>
      <dsp:spPr>
        <a:xfrm>
          <a:off x="1866726" y="1290518"/>
          <a:ext cx="1731569" cy="824551"/>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latin typeface="+mj-lt"/>
              <a:cs typeface="Calibri"/>
            </a:rPr>
            <a:t>Clear, Compelling Career Pathways</a:t>
          </a:r>
          <a:endParaRPr lang="en-US" sz="1400" kern="1200">
            <a:solidFill>
              <a:schemeClr val="bg1"/>
            </a:solidFill>
            <a:latin typeface="+mj-lt"/>
            <a:cs typeface="Calibri"/>
          </a:endParaRPr>
        </a:p>
      </dsp:txBody>
      <dsp:txXfrm>
        <a:off x="1906977" y="1330769"/>
        <a:ext cx="1651067" cy="744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E719C-96E3-4865-82AC-116ECD46E3FC}">
      <dsp:nvSpPr>
        <dsp:cNvPr id="0" name=""/>
        <dsp:cNvSpPr/>
      </dsp:nvSpPr>
      <dsp:spPr>
        <a:xfrm>
          <a:off x="0" y="34364"/>
          <a:ext cx="2074682" cy="10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a:latin typeface="+mj-lt"/>
              <a:cs typeface="Calibri" panose="020F0502020204030204" pitchFamily="34" charset="0"/>
            </a:rPr>
            <a:t>Policy &amp; Procedures </a:t>
          </a:r>
        </a:p>
      </dsp:txBody>
      <dsp:txXfrm>
        <a:off x="0" y="34364"/>
        <a:ext cx="2074682" cy="1049400"/>
      </dsp:txXfrm>
    </dsp:sp>
    <dsp:sp modelId="{F360153B-62D9-441F-AB35-234880D686B4}">
      <dsp:nvSpPr>
        <dsp:cNvPr id="0" name=""/>
        <dsp:cNvSpPr/>
      </dsp:nvSpPr>
      <dsp:spPr>
        <a:xfrm>
          <a:off x="2074682" y="34364"/>
          <a:ext cx="414936" cy="10494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3A5BD8-2419-416E-B71B-8300473AC280}">
      <dsp:nvSpPr>
        <dsp:cNvPr id="0" name=""/>
        <dsp:cNvSpPr/>
      </dsp:nvSpPr>
      <dsp:spPr>
        <a:xfrm>
          <a:off x="2655593" y="34364"/>
          <a:ext cx="5643137" cy="104940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a:latin typeface="+mj-lt"/>
              <a:cs typeface="Calibri" panose="020F0502020204030204" pitchFamily="34" charset="0"/>
            </a:rPr>
            <a:t>Assess Federal vs. State Requirements</a:t>
          </a:r>
        </a:p>
        <a:p>
          <a:pPr marL="114300" lvl="1" indent="-114300" algn="l" defTabSz="577850">
            <a:lnSpc>
              <a:spcPct val="90000"/>
            </a:lnSpc>
            <a:spcBef>
              <a:spcPct val="0"/>
            </a:spcBef>
            <a:spcAft>
              <a:spcPct val="15000"/>
            </a:spcAft>
            <a:buChar char="•"/>
          </a:pPr>
          <a:r>
            <a:rPr kumimoji="0" lang="en-US" sz="1300" b="0" i="0" u="none" strike="noStrike" kern="1200" cap="none" spc="0" normalizeH="0" baseline="0" noProof="0">
              <a:ln>
                <a:noFill/>
              </a:ln>
              <a:solidFill>
                <a:srgbClr val="000000"/>
              </a:solidFill>
              <a:effectLst/>
              <a:uLnTx/>
              <a:uFillTx/>
              <a:latin typeface="+mj-lt"/>
              <a:ea typeface="+mn-ea"/>
              <a:cs typeface="Calibri" panose="020F0502020204030204" pitchFamily="34" charset="0"/>
            </a:rPr>
            <a:t>Deploy Phase 1 Policy and Procedures to field</a:t>
          </a:r>
          <a:endParaRPr lang="en-US" sz="1300" b="0" kern="1200">
            <a:latin typeface="+mj-lt"/>
            <a:cs typeface="Calibri" panose="020F0502020204030204" pitchFamily="34" charset="0"/>
          </a:endParaRPr>
        </a:p>
        <a:p>
          <a:pPr marL="114300" lvl="1" indent="-114300" algn="l" defTabSz="577850">
            <a:lnSpc>
              <a:spcPct val="90000"/>
            </a:lnSpc>
            <a:spcBef>
              <a:spcPct val="0"/>
            </a:spcBef>
            <a:spcAft>
              <a:spcPct val="15000"/>
            </a:spcAft>
            <a:buChar char="•"/>
          </a:pPr>
          <a:r>
            <a:rPr lang="en-US" sz="1300" b="0" kern="1200">
              <a:latin typeface="+mj-lt"/>
              <a:cs typeface="Calibri" panose="020F0502020204030204" pitchFamily="34" charset="0"/>
            </a:rPr>
            <a:t>Recommend regulatory and policy changes for Subsidy System</a:t>
          </a:r>
        </a:p>
        <a:p>
          <a:pPr marL="114300" lvl="1" indent="-114300" algn="l" defTabSz="577850">
            <a:lnSpc>
              <a:spcPct val="90000"/>
            </a:lnSpc>
            <a:spcBef>
              <a:spcPct val="0"/>
            </a:spcBef>
            <a:spcAft>
              <a:spcPct val="15000"/>
            </a:spcAft>
            <a:buChar char="•"/>
          </a:pPr>
          <a:r>
            <a:rPr kumimoji="0" lang="en-US" sz="1300" b="0" i="0" u="none" strike="noStrike" kern="1200" cap="none" spc="0" normalizeH="0" baseline="0" noProof="0">
              <a:ln>
                <a:noFill/>
              </a:ln>
              <a:solidFill>
                <a:srgbClr val="000000"/>
              </a:solidFill>
              <a:effectLst/>
              <a:uLnTx/>
              <a:uFillTx/>
              <a:latin typeface="+mj-lt"/>
              <a:ea typeface="+mn-ea"/>
              <a:cs typeface="Calibri" panose="020F0502020204030204" pitchFamily="34" charset="0"/>
            </a:rPr>
            <a:t>Deploy Phase 2 new Regulations and Procedures to field</a:t>
          </a:r>
          <a:endParaRPr lang="en-US" sz="1300" b="0" kern="1200">
            <a:latin typeface="+mj-lt"/>
            <a:cs typeface="Calibri" panose="020F0502020204030204" pitchFamily="34" charset="0"/>
          </a:endParaRPr>
        </a:p>
      </dsp:txBody>
      <dsp:txXfrm>
        <a:off x="2655593" y="34364"/>
        <a:ext cx="5643137" cy="1049400"/>
      </dsp:txXfrm>
    </dsp:sp>
    <dsp:sp modelId="{E85AB3EB-47AC-4D11-8A4C-0D6B5E4B9679}">
      <dsp:nvSpPr>
        <dsp:cNvPr id="0" name=""/>
        <dsp:cNvSpPr/>
      </dsp:nvSpPr>
      <dsp:spPr>
        <a:xfrm>
          <a:off x="0" y="1356548"/>
          <a:ext cx="2074682" cy="10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a:latin typeface="+mj-lt"/>
              <a:cs typeface="Calibri" panose="020F0502020204030204" pitchFamily="34" charset="0"/>
            </a:rPr>
            <a:t>Family Experience  </a:t>
          </a:r>
        </a:p>
      </dsp:txBody>
      <dsp:txXfrm>
        <a:off x="0" y="1356548"/>
        <a:ext cx="2074682" cy="1049400"/>
      </dsp:txXfrm>
    </dsp:sp>
    <dsp:sp modelId="{A45C736D-5380-4B5B-ACF3-99A1FAEE20D7}">
      <dsp:nvSpPr>
        <dsp:cNvPr id="0" name=""/>
        <dsp:cNvSpPr/>
      </dsp:nvSpPr>
      <dsp:spPr>
        <a:xfrm>
          <a:off x="2074682" y="1274564"/>
          <a:ext cx="414936" cy="1213368"/>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62C7ED-D7E4-4F57-896F-782AB4E35B81}">
      <dsp:nvSpPr>
        <dsp:cNvPr id="0" name=""/>
        <dsp:cNvSpPr/>
      </dsp:nvSpPr>
      <dsp:spPr>
        <a:xfrm>
          <a:off x="2655593" y="1274564"/>
          <a:ext cx="5643137" cy="12133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b="0" kern="1200">
              <a:latin typeface="+mj-lt"/>
              <a:cs typeface="Calibri" panose="020F0502020204030204" pitchFamily="34" charset="0"/>
            </a:rPr>
            <a:t>Examine how families navigate the subsidy system (eligibility assessment, Waitlist)   </a:t>
          </a:r>
        </a:p>
        <a:p>
          <a:pPr marL="114300" lvl="1" indent="-114300" algn="l" defTabSz="577850">
            <a:lnSpc>
              <a:spcPct val="90000"/>
            </a:lnSpc>
            <a:spcBef>
              <a:spcPct val="0"/>
            </a:spcBef>
            <a:spcAft>
              <a:spcPct val="15000"/>
            </a:spcAft>
            <a:buChar char="•"/>
          </a:pPr>
          <a:r>
            <a:rPr lang="en-US" sz="1300" b="0" kern="1200">
              <a:latin typeface="+mj-lt"/>
              <a:cs typeface="Calibri" panose="020F0502020204030204" pitchFamily="34" charset="0"/>
            </a:rPr>
            <a:t>Pilot streamlined intake process with Mass211 and CCRR’s </a:t>
          </a:r>
        </a:p>
        <a:p>
          <a:pPr marL="114300" lvl="1" indent="-114300" algn="l" defTabSz="577850">
            <a:lnSpc>
              <a:spcPct val="90000"/>
            </a:lnSpc>
            <a:spcBef>
              <a:spcPct val="0"/>
            </a:spcBef>
            <a:spcAft>
              <a:spcPct val="15000"/>
            </a:spcAft>
            <a:buChar char="•"/>
          </a:pPr>
          <a:r>
            <a:rPr lang="en-US" sz="1300" b="0" kern="1200">
              <a:latin typeface="+mj-lt"/>
              <a:cs typeface="Calibri" panose="020F0502020204030204" pitchFamily="34" charset="0"/>
            </a:rPr>
            <a:t>New family-facing subsidy intake and navigation materials</a:t>
          </a:r>
        </a:p>
        <a:p>
          <a:pPr marL="114300" lvl="1" indent="-114300" algn="l" defTabSz="577850">
            <a:lnSpc>
              <a:spcPct val="90000"/>
            </a:lnSpc>
            <a:spcBef>
              <a:spcPct val="0"/>
            </a:spcBef>
            <a:spcAft>
              <a:spcPct val="15000"/>
            </a:spcAft>
            <a:buChar char="•"/>
          </a:pPr>
          <a:r>
            <a:rPr lang="en-US" sz="1300" b="0" kern="1200">
              <a:solidFill>
                <a:srgbClr val="000000"/>
              </a:solidFill>
              <a:latin typeface="+mj-lt"/>
              <a:cs typeface="Calibri" panose="020F0502020204030204" pitchFamily="34" charset="0"/>
            </a:rPr>
            <a:t>EEC Internal and External Stakeholder Facilitated Visioning Sessions; including families</a:t>
          </a:r>
          <a:endParaRPr lang="en-US" sz="1300" b="0" kern="1200">
            <a:latin typeface="+mj-lt"/>
            <a:cs typeface="Calibri" panose="020F0502020204030204" pitchFamily="34" charset="0"/>
          </a:endParaRPr>
        </a:p>
      </dsp:txBody>
      <dsp:txXfrm>
        <a:off x="2655593" y="1274564"/>
        <a:ext cx="5643137" cy="1213368"/>
      </dsp:txXfrm>
    </dsp:sp>
    <dsp:sp modelId="{716E231B-AB0D-403B-A89D-F8E33ABAA1D8}">
      <dsp:nvSpPr>
        <dsp:cNvPr id="0" name=""/>
        <dsp:cNvSpPr/>
      </dsp:nvSpPr>
      <dsp:spPr>
        <a:xfrm>
          <a:off x="0" y="2678732"/>
          <a:ext cx="2080719" cy="10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a:latin typeface="+mj-lt"/>
              <a:cs typeface="Calibri" panose="020F0502020204030204" pitchFamily="34" charset="0"/>
            </a:rPr>
            <a:t>Subsidy Administrators </a:t>
          </a:r>
        </a:p>
      </dsp:txBody>
      <dsp:txXfrm>
        <a:off x="0" y="2678732"/>
        <a:ext cx="2080719" cy="1049400"/>
      </dsp:txXfrm>
    </dsp:sp>
    <dsp:sp modelId="{5B8A2139-78BC-4E8D-ABC2-614D60A574C2}">
      <dsp:nvSpPr>
        <dsp:cNvPr id="0" name=""/>
        <dsp:cNvSpPr/>
      </dsp:nvSpPr>
      <dsp:spPr>
        <a:xfrm>
          <a:off x="2080719" y="2678732"/>
          <a:ext cx="414531" cy="10494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C2E08C-9AF9-4642-B2BC-BAD76EE019FB}">
      <dsp:nvSpPr>
        <dsp:cNvPr id="0" name=""/>
        <dsp:cNvSpPr/>
      </dsp:nvSpPr>
      <dsp:spPr>
        <a:xfrm>
          <a:off x="2661063" y="2678732"/>
          <a:ext cx="5637626" cy="104940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a:latin typeface="+mj-lt"/>
              <a:cs typeface="Calibri" panose="020F0502020204030204" pitchFamily="34" charset="0"/>
            </a:rPr>
            <a:t>Analyze current role of CCRR’s and subsidized providers  in the state subsidy system; assess strengths and weaknesses </a:t>
          </a:r>
        </a:p>
        <a:p>
          <a:pPr marL="114300" lvl="1" indent="-114300" algn="l" defTabSz="577850">
            <a:lnSpc>
              <a:spcPct val="90000"/>
            </a:lnSpc>
            <a:spcBef>
              <a:spcPct val="0"/>
            </a:spcBef>
            <a:spcAft>
              <a:spcPct val="15000"/>
            </a:spcAft>
            <a:buChar char="•"/>
          </a:pPr>
          <a:r>
            <a:rPr lang="en-US" sz="1300" kern="1200">
              <a:latin typeface="+mj-lt"/>
              <a:cs typeface="Calibri" panose="020F0502020204030204" pitchFamily="34" charset="0"/>
            </a:rPr>
            <a:t>Opportunity to procure new contracts with CCRR’s</a:t>
          </a:r>
        </a:p>
        <a:p>
          <a:pPr marL="114300" lvl="1" indent="-114300" algn="l" defTabSz="577850">
            <a:lnSpc>
              <a:spcPct val="90000"/>
            </a:lnSpc>
            <a:spcBef>
              <a:spcPct val="0"/>
            </a:spcBef>
            <a:spcAft>
              <a:spcPct val="15000"/>
            </a:spcAft>
            <a:buChar char="•"/>
          </a:pPr>
          <a:r>
            <a:rPr lang="en-US" sz="1300" kern="1200">
              <a:latin typeface="+mj-lt"/>
              <a:cs typeface="Calibri" panose="020F0502020204030204" pitchFamily="34" charset="0"/>
            </a:rPr>
            <a:t>intake application support, targeted outreach, and waitlist  reconciliation </a:t>
          </a:r>
        </a:p>
        <a:p>
          <a:pPr marL="114300" lvl="1" indent="-114300" algn="l" defTabSz="577850">
            <a:lnSpc>
              <a:spcPct val="90000"/>
            </a:lnSpc>
            <a:spcBef>
              <a:spcPct val="0"/>
            </a:spcBef>
            <a:spcAft>
              <a:spcPct val="15000"/>
            </a:spcAft>
            <a:buChar char="•"/>
          </a:pPr>
          <a:r>
            <a:rPr lang="en-US" sz="1300" kern="1200">
              <a:latin typeface="+mj-lt"/>
              <a:cs typeface="Calibri" panose="020F0502020204030204" pitchFamily="34" charset="0"/>
            </a:rPr>
            <a:t>Market Rate Survey</a:t>
          </a:r>
        </a:p>
      </dsp:txBody>
      <dsp:txXfrm>
        <a:off x="2661063" y="2678732"/>
        <a:ext cx="5637626" cy="1049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82C17-DDEB-410C-8669-4DF134889588}">
      <dsp:nvSpPr>
        <dsp:cNvPr id="0" name=""/>
        <dsp:cNvSpPr/>
      </dsp:nvSpPr>
      <dsp:spPr>
        <a:xfrm>
          <a:off x="0" y="0"/>
          <a:ext cx="8424928" cy="845189"/>
        </a:xfrm>
        <a:prstGeom prst="roundRect">
          <a:avLst/>
        </a:prstGeom>
        <a:solidFill>
          <a:schemeClr val="accent1">
            <a:lumMod val="2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solidFill>
                <a:schemeClr val="bg1"/>
              </a:solidFill>
              <a:latin typeface="+mj-lt"/>
              <a:cs typeface="Calibri"/>
            </a:rPr>
            <a:t>Federal policies establish the basic requirements for eligibility for CCDF-funded child care subsidies</a:t>
          </a:r>
        </a:p>
      </dsp:txBody>
      <dsp:txXfrm>
        <a:off x="41259" y="41259"/>
        <a:ext cx="8342410" cy="762671"/>
      </dsp:txXfrm>
    </dsp:sp>
    <dsp:sp modelId="{81EA13E0-23FE-4A53-920B-1503A4672341}">
      <dsp:nvSpPr>
        <dsp:cNvPr id="0" name=""/>
        <dsp:cNvSpPr/>
      </dsp:nvSpPr>
      <dsp:spPr>
        <a:xfrm>
          <a:off x="0" y="852549"/>
          <a:ext cx="8424928" cy="1210949"/>
        </a:xfrm>
        <a:prstGeom prst="rect">
          <a:avLst/>
        </a:prstGeom>
        <a:solidFill>
          <a:schemeClr val="bg1">
            <a:lumMod val="95000"/>
          </a:schemeClr>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267491" tIns="16510" rIns="92456" bIns="16510" numCol="1" spcCol="1270" anchor="t" anchorCtr="0">
          <a:noAutofit/>
        </a:bodyPr>
        <a:lstStyle/>
        <a:p>
          <a:pPr marL="114300" lvl="1" indent="-114300" algn="l" defTabSz="577850" rtl="0">
            <a:lnSpc>
              <a:spcPct val="90000"/>
            </a:lnSpc>
            <a:spcBef>
              <a:spcPct val="0"/>
            </a:spcBef>
            <a:spcAft>
              <a:spcPts val="600"/>
            </a:spcAft>
            <a:buChar char="•"/>
          </a:pPr>
          <a:r>
            <a:rPr lang="en-US" sz="1300" b="0" kern="1200">
              <a:latin typeface="+mj-lt"/>
              <a:cs typeface="Calibri"/>
            </a:rPr>
            <a:t>Children served by CCDF funded subsidies must be under 13 years of age (unless the child has special needs)</a:t>
          </a:r>
          <a:endParaRPr lang="en-US" sz="1300" kern="1200">
            <a:latin typeface="+mj-lt"/>
            <a:cs typeface="Calibri"/>
          </a:endParaRPr>
        </a:p>
        <a:p>
          <a:pPr marL="114300" lvl="1" indent="-114300" algn="l" defTabSz="577850">
            <a:lnSpc>
              <a:spcPct val="90000"/>
            </a:lnSpc>
            <a:spcBef>
              <a:spcPct val="0"/>
            </a:spcBef>
            <a:spcAft>
              <a:spcPts val="600"/>
            </a:spcAft>
            <a:buChar char="•"/>
          </a:pPr>
          <a:r>
            <a:rPr lang="en-US" sz="1300" b="0" kern="1200">
              <a:latin typeface="+mj-lt"/>
              <a:cs typeface="Calibri"/>
            </a:rPr>
            <a:t>Family’s income cannot exceed 85 percent of the applicable state median income, and the family cannot have countable assets in excess of $1,000,000</a:t>
          </a:r>
          <a:endParaRPr lang="en-US" sz="1300" kern="1200">
            <a:latin typeface="+mj-lt"/>
            <a:cs typeface="Calibri"/>
          </a:endParaRPr>
        </a:p>
        <a:p>
          <a:pPr marL="114300" lvl="1" indent="-114300" algn="l" defTabSz="577850">
            <a:lnSpc>
              <a:spcPct val="90000"/>
            </a:lnSpc>
            <a:spcBef>
              <a:spcPct val="0"/>
            </a:spcBef>
            <a:spcAft>
              <a:spcPts val="600"/>
            </a:spcAft>
            <a:buChar char="•"/>
          </a:pPr>
          <a:r>
            <a:rPr lang="en-US" sz="1300" b="0" kern="1200">
              <a:latin typeface="+mj-lt"/>
              <a:cs typeface="Calibri"/>
            </a:rPr>
            <a:t>Parents or guardians must be working or attending a job training or educational program, with some options for states to grant exceptions.</a:t>
          </a:r>
          <a:endParaRPr lang="en-US" sz="1300" kern="1200">
            <a:latin typeface="+mj-lt"/>
            <a:cs typeface="Calibri"/>
          </a:endParaRPr>
        </a:p>
      </dsp:txBody>
      <dsp:txXfrm>
        <a:off x="0" y="852549"/>
        <a:ext cx="8424928" cy="121094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677942E-A9C6-4BEF-9DA4-A2AE001F2E61}" type="datetimeFigureOut">
              <a:rPr lang="en-US" smtClean="0"/>
              <a:t>9/6/2022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94580A6-996A-464E-90BE-7B4D911CF816}" type="slidenum">
              <a:rPr lang="en-US" smtClean="0"/>
              <a:t>‹#›</a:t>
            </a:fld>
            <a:endParaRPr lang="en-US"/>
          </a:p>
        </p:txBody>
      </p:sp>
    </p:spTree>
    <p:extLst>
      <p:ext uri="{BB962C8B-B14F-4D97-AF65-F5344CB8AC3E}">
        <p14:creationId xmlns:p14="http://schemas.microsoft.com/office/powerpoint/2010/main" val="342964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5FC96D1-829A-4326-B953-95C07ACFCC67}" type="slidenum">
              <a:rPr lang="en-US" smtClean="0"/>
              <a:t>1</a:t>
            </a:fld>
            <a:endParaRPr lang="en-US"/>
          </a:p>
        </p:txBody>
      </p:sp>
    </p:spTree>
    <p:extLst>
      <p:ext uri="{BB962C8B-B14F-4D97-AF65-F5344CB8AC3E}">
        <p14:creationId xmlns:p14="http://schemas.microsoft.com/office/powerpoint/2010/main" val="3934486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70E78E-E63B-4393-80B6-2056643AE5BD}" type="slidenum">
              <a:rPr lang="en-US" smtClean="0"/>
              <a:t>13</a:t>
            </a:fld>
            <a:endParaRPr lang="en-US"/>
          </a:p>
        </p:txBody>
      </p:sp>
    </p:spTree>
    <p:extLst>
      <p:ext uri="{BB962C8B-B14F-4D97-AF65-F5344CB8AC3E}">
        <p14:creationId xmlns:p14="http://schemas.microsoft.com/office/powerpoint/2010/main" val="3960672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0c067ff58c_1_3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0c067ff58c_1_30:notes"/>
          <p:cNvSpPr txBox="1">
            <a:spLocks noGrp="1"/>
          </p:cNvSpPr>
          <p:nvPr>
            <p:ph type="body" idx="1"/>
          </p:nvPr>
        </p:nvSpPr>
        <p:spPr>
          <a:xfrm>
            <a:off x="702310" y="4421823"/>
            <a:ext cx="5618480" cy="4189095"/>
          </a:xfrm>
          <a:prstGeom prst="rect">
            <a:avLst/>
          </a:prstGeom>
        </p:spPr>
        <p:txBody>
          <a:bodyPr spcFirstLastPara="1" wrap="square" lIns="93286" tIns="93286" rIns="93286" bIns="93286" anchor="t" anchorCtr="0">
            <a:no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0c067ff58c_1_5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0c067ff58c_1_54:notes"/>
          <p:cNvSpPr txBox="1">
            <a:spLocks noGrp="1"/>
          </p:cNvSpPr>
          <p:nvPr>
            <p:ph type="body" idx="1"/>
          </p:nvPr>
        </p:nvSpPr>
        <p:spPr>
          <a:xfrm>
            <a:off x="702310" y="4421823"/>
            <a:ext cx="5618480" cy="4189095"/>
          </a:xfrm>
          <a:prstGeom prst="rect">
            <a:avLst/>
          </a:prstGeom>
        </p:spPr>
        <p:txBody>
          <a:bodyPr spcFirstLastPara="1" wrap="square" lIns="93286" tIns="93286" rIns="93286" bIns="93286" anchor="t" anchorCtr="0">
            <a:no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FE8993-C6BB-43E2-A95E-B239BA738D36}" type="slidenum">
              <a:rPr lang="en-US" smtClean="0"/>
              <a:t>20</a:t>
            </a:fld>
            <a:endParaRPr lang="en-US"/>
          </a:p>
        </p:txBody>
      </p:sp>
    </p:spTree>
    <p:extLst>
      <p:ext uri="{BB962C8B-B14F-4D97-AF65-F5344CB8AC3E}">
        <p14:creationId xmlns:p14="http://schemas.microsoft.com/office/powerpoint/2010/main" val="4055033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100000"/>
              </a:spcBef>
              <a:spcAft>
                <a:spcPct val="0"/>
              </a:spcAft>
            </a:pPr>
            <a:endParaRPr lang="en-US"/>
          </a:p>
        </p:txBody>
      </p:sp>
      <p:sp>
        <p:nvSpPr>
          <p:cNvPr id="4" name="Slide Number Placeholder 3"/>
          <p:cNvSpPr>
            <a:spLocks noGrp="1"/>
          </p:cNvSpPr>
          <p:nvPr>
            <p:ph type="sldNum" sz="quarter" idx="5"/>
          </p:nvPr>
        </p:nvSpPr>
        <p:spPr/>
        <p:txBody>
          <a:bodyPr/>
          <a:lstStyle/>
          <a:p>
            <a:pPr defTabSz="961700">
              <a:defRPr/>
            </a:pPr>
            <a:fld id="{45FC96D1-829A-4326-B953-95C07ACFCC67}" type="slidenum">
              <a:rPr lang="en-US">
                <a:solidFill>
                  <a:prstClr val="black"/>
                </a:solidFill>
                <a:latin typeface="Calibri" panose="020F0502020204030204"/>
              </a:rPr>
              <a:pPr defTabSz="961700">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494302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100000"/>
              </a:spcBef>
              <a:spcAft>
                <a:spcPct val="0"/>
              </a:spcAft>
            </a:pPr>
            <a:endParaRPr lang="en-US"/>
          </a:p>
        </p:txBody>
      </p:sp>
      <p:sp>
        <p:nvSpPr>
          <p:cNvPr id="4" name="Slide Number Placeholder 3"/>
          <p:cNvSpPr>
            <a:spLocks noGrp="1"/>
          </p:cNvSpPr>
          <p:nvPr>
            <p:ph type="sldNum" sz="quarter" idx="5"/>
          </p:nvPr>
        </p:nvSpPr>
        <p:spPr/>
        <p:txBody>
          <a:bodyPr/>
          <a:lstStyle/>
          <a:p>
            <a:pPr defTabSz="961700">
              <a:defRPr/>
            </a:pPr>
            <a:fld id="{45FC96D1-829A-4326-B953-95C07ACFCC67}" type="slidenum">
              <a:rPr lang="en-US">
                <a:solidFill>
                  <a:prstClr val="black"/>
                </a:solidFill>
                <a:latin typeface="Calibri" panose="020F0502020204030204"/>
              </a:rPr>
              <a:pPr defTabSz="961700">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2480163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45FC96D1-829A-4326-B953-95C07ACFCC67}" type="slidenum">
              <a:rPr lang="en-US">
                <a:solidFill>
                  <a:prstClr val="black"/>
                </a:solidFill>
                <a:latin typeface="Calibri" panose="020F0502020204030204"/>
              </a:rPr>
              <a:pPr defTabSz="933237">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1683221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FC40C652-4344-4BF0-B2D6-05C320ECF034}" type="slidenum">
              <a:rPr lang="en-US"/>
              <a:pPr>
                <a:defRPr/>
              </a:pPr>
              <a:t>32</a:t>
            </a:fld>
            <a:endParaRPr lang="en-US"/>
          </a:p>
        </p:txBody>
      </p:sp>
    </p:spTree>
    <p:extLst>
      <p:ext uri="{BB962C8B-B14F-4D97-AF65-F5344CB8AC3E}">
        <p14:creationId xmlns:p14="http://schemas.microsoft.com/office/powerpoint/2010/main" val="3361926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91BF0C-EBE5-42AD-A150-B118A4CBE45C}" type="slidenum">
              <a:rPr lang="en-US" smtClean="0"/>
              <a:t>34</a:t>
            </a:fld>
            <a:endParaRPr lang="en-US"/>
          </a:p>
        </p:txBody>
      </p:sp>
    </p:spTree>
    <p:extLst>
      <p:ext uri="{BB962C8B-B14F-4D97-AF65-F5344CB8AC3E}">
        <p14:creationId xmlns:p14="http://schemas.microsoft.com/office/powerpoint/2010/main" val="4272572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a:cs typeface="Arial"/>
            </a:endParaRPr>
          </a:p>
        </p:txBody>
      </p:sp>
      <p:sp>
        <p:nvSpPr>
          <p:cNvPr id="4" name="Slide Number Placeholder 3"/>
          <p:cNvSpPr>
            <a:spLocks noGrp="1"/>
          </p:cNvSpPr>
          <p:nvPr>
            <p:ph type="sldNum" sz="quarter" idx="5"/>
          </p:nvPr>
        </p:nvSpPr>
        <p:spPr/>
        <p:txBody>
          <a:bodyPr/>
          <a:lstStyle/>
          <a:p>
            <a:pPr defTabSz="933237">
              <a:defRPr/>
            </a:pPr>
            <a:fld id="{45FC96D1-829A-4326-B953-95C07ACFCC67}" type="slidenum">
              <a:rPr lang="en-US">
                <a:solidFill>
                  <a:prstClr val="black"/>
                </a:solidFill>
                <a:latin typeface="Calibri" panose="020F0502020204030204"/>
              </a:rPr>
              <a:pPr defTabSz="933237">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168322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100000"/>
              </a:spcBef>
              <a:spcAft>
                <a:spcPct val="0"/>
              </a:spcAft>
            </a:pPr>
            <a:endParaRPr lang="en-US"/>
          </a:p>
        </p:txBody>
      </p:sp>
      <p:sp>
        <p:nvSpPr>
          <p:cNvPr id="4" name="Slide Number Placeholder 3"/>
          <p:cNvSpPr>
            <a:spLocks noGrp="1"/>
          </p:cNvSpPr>
          <p:nvPr>
            <p:ph type="sldNum" sz="quarter" idx="5"/>
          </p:nvPr>
        </p:nvSpPr>
        <p:spPr/>
        <p:txBody>
          <a:bodyPr/>
          <a:lstStyle/>
          <a:p>
            <a:pPr defTabSz="961700">
              <a:defRPr/>
            </a:pPr>
            <a:fld id="{45FC96D1-829A-4326-B953-95C07ACFCC67}" type="slidenum">
              <a:rPr lang="en-US">
                <a:solidFill>
                  <a:prstClr val="black"/>
                </a:solidFill>
                <a:latin typeface="Calibri" panose="020F0502020204030204"/>
              </a:rPr>
              <a:pPr defTabSz="961700">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540486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a:p>
        </p:txBody>
      </p:sp>
      <p:sp>
        <p:nvSpPr>
          <p:cNvPr id="4" name="Slide Number Placeholder 3"/>
          <p:cNvSpPr>
            <a:spLocks noGrp="1"/>
          </p:cNvSpPr>
          <p:nvPr>
            <p:ph type="sldNum" sz="quarter" idx="10"/>
          </p:nvPr>
        </p:nvSpPr>
        <p:spPr/>
        <p:txBody>
          <a:bodyPr/>
          <a:lstStyle/>
          <a:p>
            <a:pPr>
              <a:defRPr/>
            </a:pPr>
            <a:fld id="{6BD497A2-2BD9-4678-9C1B-AA05BB177043}" type="slidenum">
              <a:rPr lang="en-US" smtClean="0"/>
              <a:pPr>
                <a:defRPr/>
              </a:pPr>
              <a:t>40</a:t>
            </a:fld>
            <a:endParaRPr lang="en-US"/>
          </a:p>
        </p:txBody>
      </p:sp>
    </p:spTree>
    <p:extLst>
      <p:ext uri="{BB962C8B-B14F-4D97-AF65-F5344CB8AC3E}">
        <p14:creationId xmlns:p14="http://schemas.microsoft.com/office/powerpoint/2010/main" val="388974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41</a:t>
            </a:fld>
            <a:endParaRPr lang="en-US"/>
          </a:p>
        </p:txBody>
      </p:sp>
    </p:spTree>
    <p:extLst>
      <p:ext uri="{BB962C8B-B14F-4D97-AF65-F5344CB8AC3E}">
        <p14:creationId xmlns:p14="http://schemas.microsoft.com/office/powerpoint/2010/main" val="1260122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42</a:t>
            </a:fld>
            <a:endParaRPr lang="en-US"/>
          </a:p>
        </p:txBody>
      </p:sp>
    </p:spTree>
    <p:extLst>
      <p:ext uri="{BB962C8B-B14F-4D97-AF65-F5344CB8AC3E}">
        <p14:creationId xmlns:p14="http://schemas.microsoft.com/office/powerpoint/2010/main" val="3777224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pPr defTabSz="466618">
              <a:defRPr/>
            </a:pPr>
            <a:fld id="{26ED663D-A7E1-4363-8B1B-714B2CFA0477}" type="slidenum">
              <a:rPr lang="en-US">
                <a:solidFill>
                  <a:prstClr val="black"/>
                </a:solidFill>
                <a:latin typeface="Calibri" panose="020F0502020204030204"/>
              </a:rPr>
              <a:pPr defTabSz="466618">
                <a:def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1596972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100000"/>
              </a:spcBef>
              <a:spcAft>
                <a:spcPct val="0"/>
              </a:spcAft>
            </a:pPr>
            <a:endParaRPr lang="en-US"/>
          </a:p>
        </p:txBody>
      </p:sp>
      <p:sp>
        <p:nvSpPr>
          <p:cNvPr id="4" name="Slide Number Placeholder 3"/>
          <p:cNvSpPr>
            <a:spLocks noGrp="1"/>
          </p:cNvSpPr>
          <p:nvPr>
            <p:ph type="sldNum" sz="quarter" idx="5"/>
          </p:nvPr>
        </p:nvSpPr>
        <p:spPr/>
        <p:txBody>
          <a:bodyPr/>
          <a:lstStyle/>
          <a:p>
            <a:pPr defTabSz="961700">
              <a:defRPr/>
            </a:pPr>
            <a:fld id="{45FC96D1-829A-4326-B953-95C07ACFCC67}" type="slidenum">
              <a:rPr lang="en-US">
                <a:solidFill>
                  <a:prstClr val="black"/>
                </a:solidFill>
                <a:latin typeface="Calibri" panose="020F0502020204030204"/>
              </a:rPr>
              <a:pPr defTabSz="961700">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336084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3237">
              <a:defRPr/>
            </a:pPr>
            <a:fld id="{D02390E5-8BD2-424C-B007-707DD6F5E852}" type="slidenum">
              <a:rPr lang="en-US">
                <a:solidFill>
                  <a:prstClr val="black"/>
                </a:solidFill>
                <a:latin typeface="Calibri" panose="020F0502020204030204"/>
              </a:rPr>
              <a:pPr defTabSz="93323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508623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E143230E-AD8D-45F3-A73A-9D8E94328919}" type="slidenum">
              <a:rPr lang="en-US">
                <a:solidFill>
                  <a:prstClr val="black"/>
                </a:solidFill>
                <a:latin typeface="Calibri" panose="020F0502020204030204"/>
              </a:rPr>
              <a:pPr defTabSz="93323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809360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60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9529B4-D65F-4C85-9F96-5606D7FE0129}" type="slidenum">
              <a:rPr lang="en-US" smtClean="0"/>
              <a:pPr fontAlgn="base">
                <a:spcBef>
                  <a:spcPct val="0"/>
                </a:spcBef>
                <a:spcAft>
                  <a:spcPct val="0"/>
                </a:spcAft>
                <a:defRPr/>
              </a:pPr>
              <a:t>6</a:t>
            </a:fld>
            <a:endParaRPr lang="en-US"/>
          </a:p>
        </p:txBody>
      </p:sp>
    </p:spTree>
    <p:extLst>
      <p:ext uri="{BB962C8B-B14F-4D97-AF65-F5344CB8AC3E}">
        <p14:creationId xmlns:p14="http://schemas.microsoft.com/office/powerpoint/2010/main" val="48678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BAEF8314-21D7-458A-AED4-2EEF18412E66}" type="slidenum">
              <a:rPr lang="en-US">
                <a:solidFill>
                  <a:prstClr val="black"/>
                </a:solidFill>
                <a:latin typeface="Calibri" panose="020F0502020204030204"/>
              </a:rPr>
              <a:pPr defTabSz="933237">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394388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F6D6A6-FBC8-4299-9D5E-D944B73E5B32}" type="slidenum">
              <a:rPr lang="en-US" smtClean="0"/>
              <a:t>8</a:t>
            </a:fld>
            <a:endParaRPr lang="en-US"/>
          </a:p>
        </p:txBody>
      </p:sp>
    </p:spTree>
    <p:extLst>
      <p:ext uri="{BB962C8B-B14F-4D97-AF65-F5344CB8AC3E}">
        <p14:creationId xmlns:p14="http://schemas.microsoft.com/office/powerpoint/2010/main" val="235166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FE8993-C6BB-43E2-A95E-B239BA738D36}" type="slidenum">
              <a:rPr lang="en-US" smtClean="0"/>
              <a:t>10</a:t>
            </a:fld>
            <a:endParaRPr lang="en-US"/>
          </a:p>
        </p:txBody>
      </p:sp>
    </p:spTree>
    <p:extLst>
      <p:ext uri="{BB962C8B-B14F-4D97-AF65-F5344CB8AC3E}">
        <p14:creationId xmlns:p14="http://schemas.microsoft.com/office/powerpoint/2010/main" val="4016910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3FE8993-C6BB-43E2-A95E-B239BA738D36}" type="slidenum">
              <a:rPr lang="en-US" smtClean="0"/>
              <a:t>11</a:t>
            </a:fld>
            <a:endParaRPr lang="en-US"/>
          </a:p>
        </p:txBody>
      </p:sp>
    </p:spTree>
    <p:extLst>
      <p:ext uri="{BB962C8B-B14F-4D97-AF65-F5344CB8AC3E}">
        <p14:creationId xmlns:p14="http://schemas.microsoft.com/office/powerpoint/2010/main" val="2759554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8" descr="The Commonwealth of Massachusetts state se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9425" y="1125538"/>
            <a:ext cx="1479550" cy="1414462"/>
          </a:xfrm>
          <a:prstGeom prst="rect">
            <a:avLst/>
          </a:prstGeom>
          <a:noFill/>
          <a:ln w="9525">
            <a:noFill/>
            <a:miter lim="800000"/>
            <a:headEnd/>
            <a:tailEnd/>
          </a:ln>
        </p:spPr>
      </p:pic>
      <p:sp>
        <p:nvSpPr>
          <p:cNvPr id="5" name="Line 10"/>
          <p:cNvSpPr>
            <a:spLocks noChangeShapeType="1"/>
          </p:cNvSpPr>
          <p:nvPr/>
        </p:nvSpPr>
        <p:spPr bwMode="auto">
          <a:xfrm>
            <a:off x="2065338" y="1165225"/>
            <a:ext cx="14287" cy="4557713"/>
          </a:xfrm>
          <a:prstGeom prst="line">
            <a:avLst/>
          </a:prstGeom>
          <a:noFill/>
          <a:ln w="9525">
            <a:solidFill>
              <a:srgbClr val="0033CC"/>
            </a:solidFill>
            <a:round/>
            <a:headEnd/>
            <a:tailEnd/>
          </a:ln>
        </p:spPr>
        <p:txBody>
          <a:bodyPr/>
          <a:lstStyle/>
          <a:p>
            <a:pPr fontAlgn="base">
              <a:spcBef>
                <a:spcPct val="0"/>
              </a:spcBef>
              <a:spcAft>
                <a:spcPct val="0"/>
              </a:spcAft>
              <a:defRPr/>
            </a:pPr>
            <a:endParaRPr lang="en-US" b="1">
              <a:solidFill>
                <a:srgbClr val="000000"/>
              </a:solidFill>
              <a:latin typeface="Arial" charset="0"/>
            </a:endParaRPr>
          </a:p>
        </p:txBody>
      </p:sp>
      <p:sp>
        <p:nvSpPr>
          <p:cNvPr id="6" name="Line 11"/>
          <p:cNvSpPr>
            <a:spLocks noChangeShapeType="1"/>
          </p:cNvSpPr>
          <p:nvPr/>
        </p:nvSpPr>
        <p:spPr bwMode="auto">
          <a:xfrm>
            <a:off x="2443163" y="3752850"/>
            <a:ext cx="5722937" cy="0"/>
          </a:xfrm>
          <a:prstGeom prst="line">
            <a:avLst/>
          </a:prstGeom>
          <a:noFill/>
          <a:ln w="9525">
            <a:solidFill>
              <a:srgbClr val="0033CC"/>
            </a:solidFill>
            <a:round/>
            <a:headEnd/>
            <a:tailEnd/>
          </a:ln>
        </p:spPr>
        <p:txBody>
          <a:bodyPr/>
          <a:lstStyle/>
          <a:p>
            <a:pPr fontAlgn="base">
              <a:spcBef>
                <a:spcPct val="0"/>
              </a:spcBef>
              <a:spcAft>
                <a:spcPct val="0"/>
              </a:spcAft>
              <a:defRPr/>
            </a:pPr>
            <a:endParaRPr lang="en-US" b="1">
              <a:solidFill>
                <a:srgbClr val="000000"/>
              </a:solidFill>
              <a:latin typeface="Arial" charset="0"/>
            </a:endParaRPr>
          </a:p>
        </p:txBody>
      </p:sp>
      <p:pic>
        <p:nvPicPr>
          <p:cNvPr id="7" name="Picture 11" descr="EEC.gif"/>
          <p:cNvPicPr>
            <a:picLocks noChangeAspect="1"/>
          </p:cNvPicPr>
          <p:nvPr/>
        </p:nvPicPr>
        <p:blipFill>
          <a:blip r:embed="rId3" cstate="print"/>
          <a:srcRect/>
          <a:stretch>
            <a:fillRect/>
          </a:stretch>
        </p:blipFill>
        <p:spPr bwMode="auto">
          <a:xfrm>
            <a:off x="5815013" y="5591175"/>
            <a:ext cx="2857500" cy="638175"/>
          </a:xfrm>
          <a:prstGeom prst="rect">
            <a:avLst/>
          </a:prstGeom>
          <a:noFill/>
          <a:ln w="9525">
            <a:noFill/>
            <a:miter lim="800000"/>
            <a:headEnd/>
            <a:tailEnd/>
          </a:ln>
        </p:spPr>
      </p:pic>
      <p:sp>
        <p:nvSpPr>
          <p:cNvPr id="105478" name="Rectangle 6"/>
          <p:cNvSpPr>
            <a:spLocks noGrp="1" noChangeArrowheads="1"/>
          </p:cNvSpPr>
          <p:nvPr>
            <p:ph type="ctrTitle"/>
          </p:nvPr>
        </p:nvSpPr>
        <p:spPr>
          <a:xfrm>
            <a:off x="2352675" y="1143000"/>
            <a:ext cx="6105525" cy="2457450"/>
          </a:xfrm>
        </p:spPr>
        <p:txBody>
          <a:bodyPr anchor="t"/>
          <a:lstStyle>
            <a:lvl1pPr>
              <a:spcAft>
                <a:spcPct val="25000"/>
              </a:spcAft>
              <a:defRPr/>
            </a:lvl1pPr>
          </a:lstStyle>
          <a:p>
            <a:r>
              <a:rPr lang="en-US"/>
              <a:t>Click to edit Master title style</a:t>
            </a:r>
          </a:p>
        </p:txBody>
      </p:sp>
      <p:sp>
        <p:nvSpPr>
          <p:cNvPr id="13" name="Text Placeholder 12"/>
          <p:cNvSpPr>
            <a:spLocks noGrp="1"/>
          </p:cNvSpPr>
          <p:nvPr>
            <p:ph type="body" sz="quarter" idx="13"/>
          </p:nvPr>
        </p:nvSpPr>
        <p:spPr>
          <a:xfrm>
            <a:off x="2449513" y="3927475"/>
            <a:ext cx="5716587" cy="446088"/>
          </a:xfrm>
        </p:spPr>
        <p:txBody>
          <a:bodyPr/>
          <a:lstStyle>
            <a:lvl1pPr>
              <a:buNone/>
              <a:defRPr sz="1800">
                <a:solidFill>
                  <a:srgbClr val="000099"/>
                </a:solidFill>
              </a:defRPr>
            </a:lvl1pPr>
          </a:lstStyle>
          <a:p>
            <a:pPr lvl="0"/>
            <a:r>
              <a:rPr lang="en-US"/>
              <a:t>Click to edit Master text styles</a:t>
            </a:r>
          </a:p>
        </p:txBody>
      </p:sp>
      <p:sp>
        <p:nvSpPr>
          <p:cNvPr id="8" name="Rectangle 3"/>
          <p:cNvSpPr>
            <a:spLocks noGrp="1" noChangeArrowheads="1"/>
          </p:cNvSpPr>
          <p:nvPr>
            <p:ph type="dt" sz="half" idx="14"/>
          </p:nvPr>
        </p:nvSpPr>
        <p:spPr>
          <a:xfrm>
            <a:off x="457200" y="6245225"/>
            <a:ext cx="2133600" cy="476250"/>
          </a:xfrm>
        </p:spPr>
        <p:txBody>
          <a:bodyPr/>
          <a:lstStyle>
            <a:lvl1pPr>
              <a:defRPr/>
            </a:lvl1pPr>
          </a:lstStyle>
          <a:p>
            <a:pPr>
              <a:defRPr/>
            </a:pPr>
            <a:fld id="{2200DE78-286F-4487-B6BC-3C13584D420A}" type="datetime1">
              <a:rPr lang="en-US" smtClean="0">
                <a:solidFill>
                  <a:srgbClr val="000000"/>
                </a:solidFill>
              </a:rPr>
              <a:t>9/6/2022</a:t>
            </a:fld>
            <a:endParaRPr lang="en-US">
              <a:solidFill>
                <a:srgbClr val="000000"/>
              </a:solidFill>
            </a:endParaRPr>
          </a:p>
        </p:txBody>
      </p:sp>
      <p:sp>
        <p:nvSpPr>
          <p:cNvPr id="9" name="Rectangle 4"/>
          <p:cNvSpPr>
            <a:spLocks noGrp="1" noChangeArrowheads="1"/>
          </p:cNvSpPr>
          <p:nvPr>
            <p:ph type="ftr" sz="quarter" idx="15"/>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800" b="0">
                <a:latin typeface="Verdana" pitchFamily="96" charset="0"/>
              </a:defRPr>
            </a:lvl1pPr>
          </a:lstStyle>
          <a:p>
            <a:pPr fontAlgn="base">
              <a:spcAft>
                <a:spcPct val="0"/>
              </a:spcAft>
              <a:defRPr/>
            </a:pPr>
            <a:endParaRPr lang="en-US">
              <a:solidFill>
                <a:srgbClr val="000000"/>
              </a:solidFill>
            </a:endParaRPr>
          </a:p>
        </p:txBody>
      </p:sp>
      <p:sp>
        <p:nvSpPr>
          <p:cNvPr id="10" name="Rectangle 5"/>
          <p:cNvSpPr>
            <a:spLocks noGrp="1" noChangeArrowheads="1"/>
          </p:cNvSpPr>
          <p:nvPr>
            <p:ph type="sldNum" sz="quarter" idx="16"/>
          </p:nvPr>
        </p:nvSpPr>
        <p:spPr>
          <a:xfrm>
            <a:off x="6553200" y="6245225"/>
            <a:ext cx="2133600" cy="476250"/>
          </a:xfrm>
        </p:spPr>
        <p:txBody>
          <a:bodyPr/>
          <a:lstStyle>
            <a:lvl1pPr>
              <a:defRPr/>
            </a:lvl1pPr>
          </a:lstStyle>
          <a:p>
            <a:pPr>
              <a:defRPr/>
            </a:pPr>
            <a:fld id="{97659502-4112-4662-9C36-34E6E9D3DB7D}" type="slidenum">
              <a:rPr lang="en-US" smtClean="0">
                <a:solidFill>
                  <a:srgbClr val="000000"/>
                </a:solidFill>
              </a:rPr>
              <a:pPr>
                <a:defRPr/>
              </a:pPr>
              <a:t>‹#›</a:t>
            </a:fld>
            <a:endParaRPr lang="en-US">
              <a:solidFill>
                <a:srgbClr val="000000"/>
              </a:solidFill>
            </a:endParaRPr>
          </a:p>
        </p:txBody>
      </p:sp>
      <p:pic>
        <p:nvPicPr>
          <p:cNvPr id="11" name="Picture 11" descr="EEC.gif">
            <a:extLst>
              <a:ext uri="{FF2B5EF4-FFF2-40B4-BE49-F238E27FC236}">
                <a16:creationId xmlns:a16="http://schemas.microsoft.com/office/drawing/2014/main" id="{4A69FA92-4272-468E-B200-9D8CCBE4F335}"/>
              </a:ext>
            </a:extLst>
          </p:cNvPr>
          <p:cNvPicPr>
            <a:picLocks noChangeAspect="1"/>
          </p:cNvPicPr>
          <p:nvPr userDrawn="1"/>
        </p:nvPicPr>
        <p:blipFill>
          <a:blip r:embed="rId3" cstate="print"/>
          <a:srcRect/>
          <a:stretch>
            <a:fillRect/>
          </a:stretch>
        </p:blipFill>
        <p:spPr bwMode="auto">
          <a:xfrm>
            <a:off x="5815013" y="5591175"/>
            <a:ext cx="2857500" cy="638175"/>
          </a:xfrm>
          <a:prstGeom prst="rect">
            <a:avLst/>
          </a:prstGeom>
          <a:noFill/>
          <a:ln w="9525">
            <a:noFill/>
            <a:miter lim="800000"/>
            <a:headEnd/>
            <a:tailEnd/>
          </a:ln>
        </p:spPr>
      </p:pic>
    </p:spTree>
    <p:extLst>
      <p:ext uri="{BB962C8B-B14F-4D97-AF65-F5344CB8AC3E}">
        <p14:creationId xmlns:p14="http://schemas.microsoft.com/office/powerpoint/2010/main" val="402089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09094E05-29A7-4CFE-BD3A-65BEEEC88404}" type="datetime1">
              <a:rPr lang="en-US" smtClean="0">
                <a:solidFill>
                  <a:srgbClr val="000000"/>
                </a:solidFill>
              </a:rPr>
              <a:t>9/6/2022</a:t>
            </a:fld>
            <a:endParaRPr lang="en-US">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5670FEEB-9B26-44F7-A40F-0A8D0893447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888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47625"/>
            <a:ext cx="2105025"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4338" y="47625"/>
            <a:ext cx="6167437" cy="6078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AAFC0BFC-AB8A-4C3F-8AC7-68583CCBD3F1}" type="datetime1">
              <a:rPr lang="en-US" smtClean="0">
                <a:solidFill>
                  <a:srgbClr val="000000"/>
                </a:solidFill>
              </a:rPr>
              <a:t>9/6/2022</a:t>
            </a:fld>
            <a:endParaRPr lang="en-US">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ECEC3C2B-CE1A-4F9A-AEFE-767466A111D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352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7625"/>
            <a:ext cx="7734300" cy="12017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11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411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fld id="{F4F24E1E-AE7A-4042-ADBD-671B0710A8F5}" type="datetime1">
              <a:rPr lang="en-US" smtClean="0">
                <a:solidFill>
                  <a:srgbClr val="000000"/>
                </a:solidFill>
              </a:rPr>
              <a:t>9/6/2022</a:t>
            </a:fld>
            <a:endParaRPr lang="en-US">
              <a:solidFill>
                <a:srgbClr val="000000"/>
              </a:solidFill>
            </a:endParaRPr>
          </a:p>
        </p:txBody>
      </p:sp>
      <p:sp>
        <p:nvSpPr>
          <p:cNvPr id="6" name="Rectangle 14"/>
          <p:cNvSpPr>
            <a:spLocks noGrp="1" noChangeArrowheads="1"/>
          </p:cNvSpPr>
          <p:nvPr>
            <p:ph type="sldNum" sz="quarter" idx="11"/>
          </p:nvPr>
        </p:nvSpPr>
        <p:spPr>
          <a:ln/>
        </p:spPr>
        <p:txBody>
          <a:bodyPr/>
          <a:lstStyle>
            <a:lvl1pPr>
              <a:defRPr/>
            </a:lvl1pPr>
          </a:lstStyle>
          <a:p>
            <a:pPr>
              <a:defRPr/>
            </a:pPr>
            <a:fld id="{42F72485-A65B-4111-BF50-6A1B6A82425A}"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7904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4338" y="47625"/>
            <a:ext cx="7734300" cy="1201738"/>
          </a:xfrm>
        </p:spPr>
        <p:txBody>
          <a:bodyPr/>
          <a:lstStyle/>
          <a:p>
            <a:r>
              <a:rPr lang="en-US"/>
              <a:t>Click to edit Master title style</a:t>
            </a:r>
          </a:p>
        </p:txBody>
      </p:sp>
      <p:sp>
        <p:nvSpPr>
          <p:cNvPr id="3" name="Table Placeholder 2"/>
          <p:cNvSpPr>
            <a:spLocks noGrp="1"/>
          </p:cNvSpPr>
          <p:nvPr>
            <p:ph type="tbl" idx="1"/>
          </p:nvPr>
        </p:nvSpPr>
        <p:spPr>
          <a:xfrm>
            <a:off x="457200" y="1600200"/>
            <a:ext cx="8382000" cy="4525963"/>
          </a:xfrm>
        </p:spPr>
        <p:txBody>
          <a:bodyPr/>
          <a:lstStyle/>
          <a:p>
            <a:pPr lvl="0"/>
            <a:r>
              <a:rPr lang="en-US" noProof="0"/>
              <a:t>Click icon to add table</a:t>
            </a:r>
          </a:p>
        </p:txBody>
      </p:sp>
      <p:sp>
        <p:nvSpPr>
          <p:cNvPr id="4" name="Rectangle 12"/>
          <p:cNvSpPr>
            <a:spLocks noGrp="1" noChangeArrowheads="1"/>
          </p:cNvSpPr>
          <p:nvPr>
            <p:ph type="dt" sz="half" idx="10"/>
          </p:nvPr>
        </p:nvSpPr>
        <p:spPr>
          <a:ln/>
        </p:spPr>
        <p:txBody>
          <a:bodyPr/>
          <a:lstStyle>
            <a:lvl1pPr>
              <a:defRPr/>
            </a:lvl1pPr>
          </a:lstStyle>
          <a:p>
            <a:pPr>
              <a:defRPr/>
            </a:pPr>
            <a:fld id="{DA2A31B9-5E34-4A00-A491-C824D5309A6A}" type="datetime1">
              <a:rPr lang="en-US" smtClean="0">
                <a:solidFill>
                  <a:srgbClr val="000000"/>
                </a:solidFill>
              </a:rPr>
              <a:t>9/6/2022</a:t>
            </a:fld>
            <a:endParaRPr lang="en-US">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430FF46F-1E42-4F91-A1C0-95EA0578AE0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2725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a:ln/>
        </p:spPr>
        <p:txBody>
          <a:bodyPr/>
          <a:lstStyle>
            <a:lvl1pPr>
              <a:defRPr/>
            </a:lvl1pPr>
          </a:lstStyle>
          <a:p>
            <a:pPr>
              <a:defRPr/>
            </a:pPr>
            <a:fld id="{BA807058-D8BE-4D32-A4A6-B451F1AEF943}" type="datetime1">
              <a:rPr lang="en-US" smtClean="0">
                <a:solidFill>
                  <a:srgbClr val="000000"/>
                </a:solidFill>
              </a:rPr>
              <a:t>9/6/2022</a:t>
            </a:fld>
            <a:endParaRPr lang="en-US">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FDF88B55-EA6D-4ACF-BBAA-E1DCDBBFDFF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2432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152400"/>
            <a:ext cx="7734300" cy="801688"/>
          </a:xfrm>
        </p:spPr>
        <p:txBody>
          <a:bodyPr/>
          <a:lstStyle/>
          <a:p>
            <a:r>
              <a:rPr lang="en-US"/>
              <a:t>Click to edit Master title style</a:t>
            </a:r>
          </a:p>
        </p:txBody>
      </p:sp>
      <p:sp>
        <p:nvSpPr>
          <p:cNvPr id="3" name="Content Placeholder 2"/>
          <p:cNvSpPr>
            <a:spLocks noGrp="1"/>
          </p:cNvSpPr>
          <p:nvPr>
            <p:ph sz="half" idx="1"/>
          </p:nvPr>
        </p:nvSpPr>
        <p:spPr>
          <a:xfrm>
            <a:off x="457200" y="1600200"/>
            <a:ext cx="411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600200"/>
            <a:ext cx="411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3938588"/>
            <a:ext cx="411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p:cNvSpPr>
            <a:spLocks noGrp="1" noChangeArrowheads="1"/>
          </p:cNvSpPr>
          <p:nvPr>
            <p:ph type="dt" sz="half" idx="10"/>
          </p:nvPr>
        </p:nvSpPr>
        <p:spPr>
          <a:ln/>
        </p:spPr>
        <p:txBody>
          <a:bodyPr/>
          <a:lstStyle>
            <a:lvl1pPr>
              <a:defRPr/>
            </a:lvl1pPr>
          </a:lstStyle>
          <a:p>
            <a:pPr>
              <a:defRPr/>
            </a:pPr>
            <a:fld id="{7E14E568-D442-4337-93C3-D29291224D87}" type="datetime1">
              <a:rPr lang="en-US" smtClean="0">
                <a:solidFill>
                  <a:srgbClr val="000000"/>
                </a:solidFill>
              </a:rPr>
              <a:t>9/6/2022</a:t>
            </a:fld>
            <a:endParaRPr lang="en-US">
              <a:solidFill>
                <a:srgbClr val="000000"/>
              </a:solidFill>
            </a:endParaRPr>
          </a:p>
        </p:txBody>
      </p:sp>
      <p:sp>
        <p:nvSpPr>
          <p:cNvPr id="7" name="Rectangle 14"/>
          <p:cNvSpPr>
            <a:spLocks noGrp="1" noChangeArrowheads="1"/>
          </p:cNvSpPr>
          <p:nvPr>
            <p:ph type="sldNum" sz="quarter" idx="11"/>
          </p:nvPr>
        </p:nvSpPr>
        <p:spPr>
          <a:ln/>
        </p:spPr>
        <p:txBody>
          <a:bodyPr/>
          <a:lstStyle>
            <a:lvl1pPr>
              <a:defRPr/>
            </a:lvl1pPr>
          </a:lstStyle>
          <a:p>
            <a:pPr>
              <a:defRPr/>
            </a:pPr>
            <a:fld id="{17D43E7C-8E0F-49B8-894D-32C106A97F6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9913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105479" name="Line 7"/>
          <p:cNvSpPr>
            <a:spLocks noChangeShapeType="1"/>
          </p:cNvSpPr>
          <p:nvPr/>
        </p:nvSpPr>
        <p:spPr bwMode="auto">
          <a:xfrm>
            <a:off x="0" y="747713"/>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3" name="Line 11"/>
          <p:cNvSpPr>
            <a:spLocks noChangeShapeType="1"/>
          </p:cNvSpPr>
          <p:nvPr/>
        </p:nvSpPr>
        <p:spPr bwMode="auto">
          <a:xfrm>
            <a:off x="2443163" y="3752850"/>
            <a:ext cx="5722937"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26" name="Picture 2" descr="https://upload.wikimedia.org/wikipedia/commons/thumb/8/82/Seal_of_Massachusetts.svg/2000px-Seal_of_Massachusetts.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786" y="2030667"/>
            <a:ext cx="1365477"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p:nvPr>
        </p:nvSpPr>
        <p:spPr>
          <a:xfrm>
            <a:off x="2274970" y="1814170"/>
            <a:ext cx="6069891" cy="1843430"/>
          </a:xfrm>
          <a:prstGeom prst="rect">
            <a:avLst/>
          </a:prstGeom>
        </p:spPr>
        <p:txBody>
          <a:bodyPr anchor="ctr"/>
          <a:lstStyle/>
          <a:p>
            <a:pPr>
              <a:lnSpc>
                <a:spcPct val="100000"/>
              </a:lnSpc>
              <a:spcAft>
                <a:spcPts val="600"/>
              </a:spcAft>
            </a:pPr>
            <a:r>
              <a:rPr lang="en-US" sz="2800">
                <a:solidFill>
                  <a:srgbClr val="00269E"/>
                </a:solidFill>
                <a:latin typeface="Arial" pitchFamily="34" charset="0"/>
                <a:cs typeface="Arial" pitchFamily="34" charset="0"/>
              </a:rPr>
              <a:t>Click to edit Master title style</a:t>
            </a:r>
            <a:endParaRPr lang="en-US" sz="2400">
              <a:solidFill>
                <a:srgbClr val="00269E"/>
              </a:solidFill>
              <a:latin typeface="Arial" pitchFamily="34" charset="0"/>
              <a:cs typeface="Arial" pitchFamily="34" charset="0"/>
            </a:endParaRPr>
          </a:p>
        </p:txBody>
      </p:sp>
      <p:pic>
        <p:nvPicPr>
          <p:cNvPr id="8" name="Picture 2" descr="https://upload.wikimedia.org/wikipedia/commons/thumb/8/82/Seal_of_Massachusetts.svg/2000px-Seal_of_Massachusetts.svg.png">
            <a:extLst>
              <a:ext uri="{FF2B5EF4-FFF2-40B4-BE49-F238E27FC236}">
                <a16:creationId xmlns:a16="http://schemas.microsoft.com/office/drawing/2014/main" id="{F08F020E-1FCB-4E39-B87B-BBA83676339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0786" y="2030667"/>
            <a:ext cx="1365477" cy="136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671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311D74-CA9F-4EC8-B641-B2326D1CCA2F}"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D0B0E-32B1-4158-9304-F9E9B068F047}" type="slidenum">
              <a:rPr lang="en-US" smtClean="0"/>
              <a:t>‹#›</a:t>
            </a:fld>
            <a:endParaRPr lang="en-US"/>
          </a:p>
        </p:txBody>
      </p:sp>
    </p:spTree>
    <p:extLst>
      <p:ext uri="{BB962C8B-B14F-4D97-AF65-F5344CB8AC3E}">
        <p14:creationId xmlns:p14="http://schemas.microsoft.com/office/powerpoint/2010/main" val="55709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076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4FFEB7C-5F4D-406F-B002-5DC2A62F8D9B}"/>
              </a:ext>
            </a:extLst>
          </p:cNvPr>
          <p:cNvSpPr>
            <a:spLocks noGrp="1" noChangeArrowheads="1"/>
          </p:cNvSpPr>
          <p:nvPr>
            <p:ph type="title"/>
          </p:nvPr>
        </p:nvSpPr>
        <p:spPr bwMode="auto">
          <a:xfrm>
            <a:off x="448411" y="337158"/>
            <a:ext cx="7438835" cy="37652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rgbClr val="00269E"/>
                </a:solidFill>
              </a:defRPr>
            </a:lvl1pPr>
          </a:lstStyle>
          <a:p>
            <a:pPr lvl="0"/>
            <a:r>
              <a:rPr lang="en-US" altLang="en-US"/>
              <a:t>Main Header</a:t>
            </a:r>
          </a:p>
        </p:txBody>
      </p:sp>
      <p:sp>
        <p:nvSpPr>
          <p:cNvPr id="12" name="Content Placeholder 11">
            <a:extLst>
              <a:ext uri="{FF2B5EF4-FFF2-40B4-BE49-F238E27FC236}">
                <a16:creationId xmlns:a16="http://schemas.microsoft.com/office/drawing/2014/main" id="{887EC4F0-0BDB-4D72-B5B7-FA3E0EC0E676}"/>
              </a:ext>
            </a:extLst>
          </p:cNvPr>
          <p:cNvSpPr>
            <a:spLocks noGrp="1"/>
          </p:cNvSpPr>
          <p:nvPr>
            <p:ph sz="quarter" idx="11" hasCustomPrompt="1"/>
          </p:nvPr>
        </p:nvSpPr>
        <p:spPr>
          <a:xfrm>
            <a:off x="447676" y="752475"/>
            <a:ext cx="8426450" cy="447675"/>
          </a:xfrm>
          <a:prstGeom prst="rect">
            <a:avLst/>
          </a:prstGeom>
        </p:spPr>
        <p:txBody>
          <a:bodyPr/>
          <a:lstStyle>
            <a:lvl1pPr marL="0" indent="0">
              <a:buNone/>
              <a:defRPr sz="1200" b="0" i="1">
                <a:solidFill>
                  <a:schemeClr val="tx1"/>
                </a:solidFill>
                <a:latin typeface="Arial" panose="020B0604020202020204" pitchFamily="34" charset="0"/>
                <a:cs typeface="Arial" panose="020B0604020202020204" pitchFamily="34" charset="0"/>
              </a:defRPr>
            </a:lvl1pPr>
          </a:lstStyle>
          <a:p>
            <a:pPr lvl="0"/>
            <a:r>
              <a:rPr lang="en-US"/>
              <a:t>Click here to add content</a:t>
            </a:r>
          </a:p>
        </p:txBody>
      </p:sp>
    </p:spTree>
    <p:extLst>
      <p:ext uri="{BB962C8B-B14F-4D97-AF65-F5344CB8AC3E}">
        <p14:creationId xmlns:p14="http://schemas.microsoft.com/office/powerpoint/2010/main" val="353254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9942"/>
            <a:ext cx="8382000" cy="4525963"/>
          </a:xfrm>
        </p:spPr>
        <p:txBody>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p:nvPr>
        </p:nvSpPr>
        <p:spPr>
          <a:xfrm>
            <a:off x="444500" y="277813"/>
            <a:ext cx="7132638" cy="469900"/>
          </a:xfrm>
        </p:spPr>
        <p:txBody>
          <a:bodyPr/>
          <a:lstStyle>
            <a:lvl1pPr>
              <a:buNone/>
              <a:defRPr sz="1800"/>
            </a:lvl1pPr>
          </a:lstStyle>
          <a:p>
            <a:pPr lvl="0"/>
            <a:r>
              <a:rPr lang="en-US"/>
              <a:t>Click to edit Master text styles</a:t>
            </a:r>
          </a:p>
          <a:p>
            <a:pPr lvl="1"/>
            <a:r>
              <a:rPr lang="en-US"/>
              <a:t>Second level</a:t>
            </a:r>
          </a:p>
        </p:txBody>
      </p:sp>
      <p:sp>
        <p:nvSpPr>
          <p:cNvPr id="4" name="Rectangle 12"/>
          <p:cNvSpPr>
            <a:spLocks noGrp="1" noChangeArrowheads="1"/>
          </p:cNvSpPr>
          <p:nvPr>
            <p:ph type="dt" sz="half" idx="13"/>
          </p:nvPr>
        </p:nvSpPr>
        <p:spPr>
          <a:ln/>
        </p:spPr>
        <p:txBody>
          <a:bodyPr/>
          <a:lstStyle>
            <a:lvl1pPr>
              <a:defRPr/>
            </a:lvl1pPr>
          </a:lstStyle>
          <a:p>
            <a:pPr>
              <a:defRPr/>
            </a:pPr>
            <a:fld id="{4AA767C0-C504-4EDF-86B4-90847DEFE20B}" type="datetime1">
              <a:rPr lang="en-US" smtClean="0">
                <a:solidFill>
                  <a:srgbClr val="000000"/>
                </a:solidFill>
              </a:rPr>
              <a:t>9/6/2022</a:t>
            </a:fld>
            <a:endParaRPr lang="en-US">
              <a:solidFill>
                <a:srgbClr val="000000"/>
              </a:solidFill>
            </a:endParaRPr>
          </a:p>
        </p:txBody>
      </p:sp>
      <p:sp>
        <p:nvSpPr>
          <p:cNvPr id="5" name="Rectangle 14"/>
          <p:cNvSpPr>
            <a:spLocks noGrp="1" noChangeArrowheads="1"/>
          </p:cNvSpPr>
          <p:nvPr>
            <p:ph type="sldNum" sz="quarter" idx="14"/>
          </p:nvPr>
        </p:nvSpPr>
        <p:spPr>
          <a:ln/>
        </p:spPr>
        <p:txBody>
          <a:bodyPr/>
          <a:lstStyle>
            <a:lvl1pPr>
              <a:defRPr/>
            </a:lvl1pPr>
          </a:lstStyle>
          <a:p>
            <a:pPr>
              <a:defRPr/>
            </a:pPr>
            <a:fld id="{0A56C0EC-3B98-441E-AA55-70D5E6ACE5C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9314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tandard Content Slide">
  <p:cSld name="Standard Content Slide">
    <p:spTree>
      <p:nvGrpSpPr>
        <p:cNvPr id="1" name="Shape 22"/>
        <p:cNvGrpSpPr/>
        <p:nvPr/>
      </p:nvGrpSpPr>
      <p:grpSpPr>
        <a:xfrm>
          <a:off x="0" y="0"/>
          <a:ext cx="0" cy="0"/>
          <a:chOff x="0" y="0"/>
          <a:chExt cx="0" cy="0"/>
        </a:xfrm>
      </p:grpSpPr>
      <p:cxnSp>
        <p:nvCxnSpPr>
          <p:cNvPr id="23" name="Google Shape;23;p24"/>
          <p:cNvCxnSpPr/>
          <p:nvPr/>
        </p:nvCxnSpPr>
        <p:spPr>
          <a:xfrm>
            <a:off x="0" y="6137275"/>
            <a:ext cx="9144000" cy="0"/>
          </a:xfrm>
          <a:prstGeom prst="straightConnector1">
            <a:avLst/>
          </a:prstGeom>
          <a:noFill/>
          <a:ln w="9525" cap="flat" cmpd="sng">
            <a:solidFill>
              <a:srgbClr val="7F7F7F"/>
            </a:solidFill>
            <a:prstDash val="solid"/>
            <a:round/>
            <a:headEnd type="none" w="sm" len="sm"/>
            <a:tailEnd type="none" w="sm" len="sm"/>
          </a:ln>
        </p:spPr>
      </p:cxnSp>
      <p:sp>
        <p:nvSpPr>
          <p:cNvPr id="24" name="Google Shape;24;p24"/>
          <p:cNvSpPr txBox="1">
            <a:spLocks noGrp="1"/>
          </p:cNvSpPr>
          <p:nvPr>
            <p:ph type="body" idx="1"/>
          </p:nvPr>
        </p:nvSpPr>
        <p:spPr>
          <a:xfrm>
            <a:off x="608076" y="1543925"/>
            <a:ext cx="7927848" cy="4318713"/>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1pPr>
            <a:lvl2pPr marL="914400" marR="0" lvl="1"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Barlow"/>
                <a:ea typeface="Barlow"/>
                <a:cs typeface="Barlow"/>
                <a:sym typeface="Barlow"/>
              </a:defRPr>
            </a:lvl2pPr>
            <a:lvl3pPr marL="1371600" marR="0" lvl="2" indent="-317500" algn="l" rtl="0">
              <a:lnSpc>
                <a:spcPct val="100000"/>
              </a:lnSpc>
              <a:spcBef>
                <a:spcPts val="280"/>
              </a:spcBef>
              <a:spcAft>
                <a:spcPts val="0"/>
              </a:spcAft>
              <a:buClr>
                <a:schemeClr val="dk1"/>
              </a:buClr>
              <a:buSzPts val="1400"/>
              <a:buFont typeface="Noto Sans Symbols"/>
              <a:buChar char="▪"/>
              <a:defRPr sz="1400" b="0" i="0" u="none" strike="noStrike" cap="none">
                <a:solidFill>
                  <a:schemeClr val="dk1"/>
                </a:solidFill>
                <a:latin typeface="Barlow"/>
                <a:ea typeface="Barlow"/>
                <a:cs typeface="Barlow"/>
                <a:sym typeface="Barlow"/>
              </a:defRPr>
            </a:lvl3pPr>
            <a:lvl4pPr marL="1828800" marR="0" lvl="3" indent="-304800" algn="l" rtl="0">
              <a:lnSpc>
                <a:spcPct val="100000"/>
              </a:lnSpc>
              <a:spcBef>
                <a:spcPts val="240"/>
              </a:spcBef>
              <a:spcAft>
                <a:spcPts val="0"/>
              </a:spcAft>
              <a:buClr>
                <a:schemeClr val="dk1"/>
              </a:buClr>
              <a:buSzPts val="1200"/>
              <a:buFont typeface="Noto Sans Symbols"/>
              <a:buChar char="▪"/>
              <a:defRPr sz="1200" b="0" i="0" u="none" strike="noStrike" cap="none">
                <a:solidFill>
                  <a:schemeClr val="dk1"/>
                </a:solidFill>
                <a:latin typeface="Barlow"/>
                <a:ea typeface="Barlow"/>
                <a:cs typeface="Barlow"/>
                <a:sym typeface="Barlow"/>
              </a:defRPr>
            </a:lvl4pPr>
            <a:lvl5pPr marL="2286000" marR="0" lvl="4" indent="-304800" algn="l" rtl="0">
              <a:lnSpc>
                <a:spcPct val="100000"/>
              </a:lnSpc>
              <a:spcBef>
                <a:spcPts val="240"/>
              </a:spcBef>
              <a:spcAft>
                <a:spcPts val="0"/>
              </a:spcAft>
              <a:buClr>
                <a:schemeClr val="dk1"/>
              </a:buClr>
              <a:buSzPts val="1200"/>
              <a:buFont typeface="Noto Sans Symbols"/>
              <a:buChar char="▪"/>
              <a:defRPr sz="1200" b="0" i="0" u="none" strike="noStrike" cap="none">
                <a:solidFill>
                  <a:schemeClr val="dk1"/>
                </a:solidFill>
                <a:latin typeface="Barlow"/>
                <a:ea typeface="Barlow"/>
                <a:cs typeface="Barlow"/>
                <a:sym typeface="Barlo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9pPr>
          </a:lstStyle>
          <a:p>
            <a:endParaRPr/>
          </a:p>
        </p:txBody>
      </p:sp>
      <p:sp>
        <p:nvSpPr>
          <p:cNvPr id="25" name="Google Shape;25;p24"/>
          <p:cNvSpPr txBox="1">
            <a:spLocks noGrp="1"/>
          </p:cNvSpPr>
          <p:nvPr>
            <p:ph type="body" idx="2"/>
          </p:nvPr>
        </p:nvSpPr>
        <p:spPr>
          <a:xfrm>
            <a:off x="3586794" y="1063534"/>
            <a:ext cx="1970411" cy="3077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280"/>
              </a:spcBef>
              <a:spcAft>
                <a:spcPts val="0"/>
              </a:spcAft>
              <a:buClr>
                <a:schemeClr val="dk1"/>
              </a:buClr>
              <a:buSzPts val="1400"/>
              <a:buFont typeface="Arial"/>
              <a:buNone/>
              <a:defRPr sz="1400" b="1" i="0" u="none" strike="noStrike" cap="none">
                <a:solidFill>
                  <a:schemeClr val="dk1"/>
                </a:solidFill>
                <a:latin typeface="Barlow"/>
                <a:ea typeface="Barlow"/>
                <a:cs typeface="Barlow"/>
                <a:sym typeface="Barlow"/>
              </a:defRPr>
            </a:lvl1pPr>
            <a:lvl2pPr marL="914400" marR="0" lvl="1" indent="-406400" algn="l" rtl="0">
              <a:lnSpc>
                <a:spcPct val="100000"/>
              </a:lnSpc>
              <a:spcBef>
                <a:spcPts val="560"/>
              </a:spcBef>
              <a:spcAft>
                <a:spcPts val="0"/>
              </a:spcAft>
              <a:buClr>
                <a:srgbClr val="000000"/>
              </a:buClr>
              <a:buSzPts val="2800"/>
              <a:buFont typeface="Arial"/>
              <a:buChar char="–"/>
              <a:defRPr sz="2800" b="0" i="0" u="none" strike="noStrike" cap="none">
                <a:solidFill>
                  <a:srgbClr val="000000"/>
                </a:solidFill>
                <a:latin typeface="Barlow"/>
                <a:ea typeface="Barlow"/>
                <a:cs typeface="Barlow"/>
                <a:sym typeface="Barlow"/>
              </a:defRPr>
            </a:lvl2pPr>
            <a:lvl3pPr marL="1371600" marR="0" lvl="2" indent="-381000" algn="l" rtl="0">
              <a:lnSpc>
                <a:spcPct val="100000"/>
              </a:lnSpc>
              <a:spcBef>
                <a:spcPts val="480"/>
              </a:spcBef>
              <a:spcAft>
                <a:spcPts val="0"/>
              </a:spcAft>
              <a:buClr>
                <a:srgbClr val="000000"/>
              </a:buClr>
              <a:buSzPts val="2400"/>
              <a:buFont typeface="Arial"/>
              <a:buChar char="•"/>
              <a:defRPr sz="2400" b="0" i="0" u="none" strike="noStrike" cap="none">
                <a:solidFill>
                  <a:srgbClr val="000000"/>
                </a:solidFill>
                <a:latin typeface="Barlow"/>
                <a:ea typeface="Barlow"/>
                <a:cs typeface="Barlow"/>
                <a:sym typeface="Barlow"/>
              </a:defRPr>
            </a:lvl3pPr>
            <a:lvl4pPr marL="1828800" marR="0" lvl="3" indent="-355600" algn="l" rtl="0">
              <a:lnSpc>
                <a:spcPct val="100000"/>
              </a:lnSpc>
              <a:spcBef>
                <a:spcPts val="400"/>
              </a:spcBef>
              <a:spcAft>
                <a:spcPts val="0"/>
              </a:spcAft>
              <a:buClr>
                <a:srgbClr val="000000"/>
              </a:buClr>
              <a:buSzPts val="2000"/>
              <a:buFont typeface="Arial"/>
              <a:buChar char="–"/>
              <a:defRPr sz="2000" b="0" i="0" u="none" strike="noStrike" cap="none">
                <a:solidFill>
                  <a:srgbClr val="000000"/>
                </a:solidFill>
                <a:latin typeface="Barlow"/>
                <a:ea typeface="Barlow"/>
                <a:cs typeface="Barlow"/>
                <a:sym typeface="Barlow"/>
              </a:defRPr>
            </a:lvl4pPr>
            <a:lvl5pPr marL="2286000" marR="0" lvl="4" indent="-355600" algn="l" rtl="0">
              <a:lnSpc>
                <a:spcPct val="100000"/>
              </a:lnSpc>
              <a:spcBef>
                <a:spcPts val="400"/>
              </a:spcBef>
              <a:spcAft>
                <a:spcPts val="0"/>
              </a:spcAft>
              <a:buClr>
                <a:srgbClr val="000000"/>
              </a:buClr>
              <a:buSzPts val="2000"/>
              <a:buFont typeface="Arial"/>
              <a:buChar char="»"/>
              <a:defRPr sz="2000" b="0" i="0" u="none" strike="noStrike" cap="none">
                <a:solidFill>
                  <a:srgbClr val="000000"/>
                </a:solidFill>
                <a:latin typeface="Barlow"/>
                <a:ea typeface="Barlow"/>
                <a:cs typeface="Barlow"/>
                <a:sym typeface="Barlo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9pPr>
          </a:lstStyle>
          <a:p>
            <a:endParaRPr/>
          </a:p>
        </p:txBody>
      </p:sp>
      <p:sp>
        <p:nvSpPr>
          <p:cNvPr id="26" name="Google Shape;26;p24"/>
          <p:cNvSpPr txBox="1">
            <a:spLocks noGrp="1"/>
          </p:cNvSpPr>
          <p:nvPr>
            <p:ph type="body" idx="3"/>
          </p:nvPr>
        </p:nvSpPr>
        <p:spPr>
          <a:xfrm>
            <a:off x="608076" y="5892800"/>
            <a:ext cx="7927848" cy="2159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16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0000"/>
              </a:buClr>
              <a:buSzPts val="2800"/>
              <a:buFont typeface="Arial"/>
              <a:buChar char="–"/>
              <a:defRPr sz="2800" b="0" i="0" u="none" strike="noStrike" cap="none">
                <a:solidFill>
                  <a:srgbClr val="000000"/>
                </a:solidFill>
                <a:latin typeface="Barlow"/>
                <a:ea typeface="Barlow"/>
                <a:cs typeface="Barlow"/>
                <a:sym typeface="Barlow"/>
              </a:defRPr>
            </a:lvl2pPr>
            <a:lvl3pPr marL="1371600" marR="0" lvl="2" indent="-381000" algn="l" rtl="0">
              <a:lnSpc>
                <a:spcPct val="100000"/>
              </a:lnSpc>
              <a:spcBef>
                <a:spcPts val="480"/>
              </a:spcBef>
              <a:spcAft>
                <a:spcPts val="0"/>
              </a:spcAft>
              <a:buClr>
                <a:srgbClr val="000000"/>
              </a:buClr>
              <a:buSzPts val="2400"/>
              <a:buFont typeface="Arial"/>
              <a:buChar char="•"/>
              <a:defRPr sz="2400" b="0" i="0" u="none" strike="noStrike" cap="none">
                <a:solidFill>
                  <a:srgbClr val="000000"/>
                </a:solidFill>
                <a:latin typeface="Barlow"/>
                <a:ea typeface="Barlow"/>
                <a:cs typeface="Barlow"/>
                <a:sym typeface="Barlow"/>
              </a:defRPr>
            </a:lvl3pPr>
            <a:lvl4pPr marL="1828800" marR="0" lvl="3" indent="-355600" algn="l" rtl="0">
              <a:lnSpc>
                <a:spcPct val="100000"/>
              </a:lnSpc>
              <a:spcBef>
                <a:spcPts val="400"/>
              </a:spcBef>
              <a:spcAft>
                <a:spcPts val="0"/>
              </a:spcAft>
              <a:buClr>
                <a:srgbClr val="000000"/>
              </a:buClr>
              <a:buSzPts val="2000"/>
              <a:buFont typeface="Arial"/>
              <a:buChar char="–"/>
              <a:defRPr sz="2000" b="0" i="0" u="none" strike="noStrike" cap="none">
                <a:solidFill>
                  <a:srgbClr val="000000"/>
                </a:solidFill>
                <a:latin typeface="Barlow"/>
                <a:ea typeface="Barlow"/>
                <a:cs typeface="Barlow"/>
                <a:sym typeface="Barlow"/>
              </a:defRPr>
            </a:lvl4pPr>
            <a:lvl5pPr marL="2286000" marR="0" lvl="4" indent="-355600" algn="l" rtl="0">
              <a:lnSpc>
                <a:spcPct val="100000"/>
              </a:lnSpc>
              <a:spcBef>
                <a:spcPts val="400"/>
              </a:spcBef>
              <a:spcAft>
                <a:spcPts val="0"/>
              </a:spcAft>
              <a:buClr>
                <a:srgbClr val="000000"/>
              </a:buClr>
              <a:buSzPts val="2000"/>
              <a:buFont typeface="Arial"/>
              <a:buChar char="»"/>
              <a:defRPr sz="2000" b="0" i="0" u="none" strike="noStrike" cap="none">
                <a:solidFill>
                  <a:srgbClr val="000000"/>
                </a:solidFill>
                <a:latin typeface="Barlow"/>
                <a:ea typeface="Barlow"/>
                <a:cs typeface="Barlow"/>
                <a:sym typeface="Barlo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9pPr>
          </a:lstStyle>
          <a:p>
            <a:endParaRPr/>
          </a:p>
        </p:txBody>
      </p:sp>
      <p:sp>
        <p:nvSpPr>
          <p:cNvPr id="27" name="Google Shape;27;p24"/>
          <p:cNvSpPr txBox="1">
            <a:spLocks noGrp="1"/>
          </p:cNvSpPr>
          <p:nvPr>
            <p:ph type="title"/>
          </p:nvPr>
        </p:nvSpPr>
        <p:spPr>
          <a:xfrm>
            <a:off x="608076" y="152402"/>
            <a:ext cx="7927848" cy="78970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4"/>
          <p:cNvSpPr txBox="1">
            <a:spLocks noGrp="1"/>
          </p:cNvSpPr>
          <p:nvPr>
            <p:ph type="dt" idx="10"/>
          </p:nvPr>
        </p:nvSpPr>
        <p:spPr>
          <a:xfrm>
            <a:off x="7229475" y="6146800"/>
            <a:ext cx="889000" cy="47307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2143125" y="6146800"/>
            <a:ext cx="5064125" cy="47307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8140700" y="6146800"/>
            <a:ext cx="374650" cy="473075"/>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989899"/>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US"/>
              <a:t>‹#›</a:t>
            </a:fld>
            <a:endParaRPr/>
          </a:p>
        </p:txBody>
      </p:sp>
      <p:pic>
        <p:nvPicPr>
          <p:cNvPr id="31" name="Google Shape;31;p24"/>
          <p:cNvPicPr preferRelativeResize="0"/>
          <p:nvPr/>
        </p:nvPicPr>
        <p:blipFill rotWithShape="1">
          <a:blip r:embed="rId2">
            <a:alphaModFix/>
          </a:blip>
          <a:srcRect/>
          <a:stretch/>
        </p:blipFill>
        <p:spPr>
          <a:xfrm>
            <a:off x="641764" y="6242152"/>
            <a:ext cx="1289184" cy="371306"/>
          </a:xfrm>
          <a:prstGeom prst="rect">
            <a:avLst/>
          </a:prstGeom>
          <a:noFill/>
          <a:ln>
            <a:noFill/>
          </a:ln>
        </p:spPr>
      </p:pic>
    </p:spTree>
    <p:extLst>
      <p:ext uri="{BB962C8B-B14F-4D97-AF65-F5344CB8AC3E}">
        <p14:creationId xmlns:p14="http://schemas.microsoft.com/office/powerpoint/2010/main" val="1638255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 No line">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4204CDE-0565-4DC4-9806-DB6131D71887}"/>
              </a:ext>
            </a:extLst>
          </p:cNvPr>
          <p:cNvSpPr>
            <a:spLocks noGrp="1"/>
          </p:cNvSpPr>
          <p:nvPr>
            <p:ph type="dt" sz="half" idx="10"/>
          </p:nvPr>
        </p:nvSpPr>
        <p:spPr/>
        <p:txBody>
          <a:bodyPr/>
          <a:lstStyle/>
          <a:p>
            <a:pPr fontAlgn="base">
              <a:spcAft>
                <a:spcPct val="0"/>
              </a:spcAft>
              <a:defRPr/>
            </a:pPr>
            <a:fld id="{2F3C2207-D54E-42B2-BBB0-E5E632C4D1A0}" type="datetime1">
              <a:rPr lang="en-US" smtClean="0">
                <a:solidFill>
                  <a:srgbClr val="000000"/>
                </a:solidFill>
              </a:rPr>
              <a:t>9/6/2022</a:t>
            </a:fld>
            <a:endParaRPr lang="en-US">
              <a:solidFill>
                <a:srgbClr val="000000"/>
              </a:solidFill>
            </a:endParaRPr>
          </a:p>
        </p:txBody>
      </p:sp>
      <p:sp>
        <p:nvSpPr>
          <p:cNvPr id="4" name="Slide Number Placeholder 3">
            <a:extLst>
              <a:ext uri="{FF2B5EF4-FFF2-40B4-BE49-F238E27FC236}">
                <a16:creationId xmlns:a16="http://schemas.microsoft.com/office/drawing/2014/main" id="{4F9B2003-B1E2-47C9-BC12-3FB48465AFAF}"/>
              </a:ext>
            </a:extLst>
          </p:cNvPr>
          <p:cNvSpPr>
            <a:spLocks noGrp="1"/>
          </p:cNvSpPr>
          <p:nvPr>
            <p:ph type="sldNum" sz="quarter" idx="11"/>
          </p:nvPr>
        </p:nvSpPr>
        <p:spPr/>
        <p:txBody>
          <a:bodyPr/>
          <a:lstStyle/>
          <a:p>
            <a:pPr fontAlgn="base">
              <a:spcAft>
                <a:spcPct val="0"/>
              </a:spcAft>
              <a:defRPr/>
            </a:pPr>
            <a:fld id="{ABBAB80B-196E-4758-AC9A-831BAC26F61E}" type="slidenum">
              <a:rPr lang="en-US" smtClean="0"/>
              <a:pPr fontAlgn="base">
                <a:spcAft>
                  <a:spcPct val="0"/>
                </a:spcAft>
                <a:defRPr/>
              </a:pPr>
              <a:t>‹#›</a:t>
            </a:fld>
            <a:endParaRPr lang="en-US"/>
          </a:p>
        </p:txBody>
      </p:sp>
      <p:pic>
        <p:nvPicPr>
          <p:cNvPr id="5" name="Picture 7" descr="EEC-Happle2.gif">
            <a:extLst>
              <a:ext uri="{FF2B5EF4-FFF2-40B4-BE49-F238E27FC236}">
                <a16:creationId xmlns:a16="http://schemas.microsoft.com/office/drawing/2014/main" id="{C66EA485-4E34-4820-92E2-8A10860C7B9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81975" y="182563"/>
            <a:ext cx="660400" cy="655637"/>
          </a:xfrm>
          <a:prstGeom prst="rect">
            <a:avLst/>
          </a:prstGeom>
          <a:noFill/>
          <a:ln w="9525">
            <a:noFill/>
            <a:miter lim="800000"/>
            <a:headEnd/>
            <a:tailEnd/>
          </a:ln>
        </p:spPr>
      </p:pic>
    </p:spTree>
    <p:extLst>
      <p:ext uri="{BB962C8B-B14F-4D97-AF65-F5344CB8AC3E}">
        <p14:creationId xmlns:p14="http://schemas.microsoft.com/office/powerpoint/2010/main" val="875003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25C3-D3F7-44B4-969C-6B4CAC9B8F10}"/>
              </a:ext>
            </a:extLst>
          </p:cNvPr>
          <p:cNvSpPr>
            <a:spLocks noGrp="1"/>
          </p:cNvSpPr>
          <p:nvPr>
            <p:ph type="title"/>
          </p:nvPr>
        </p:nvSpPr>
        <p:spPr>
          <a:xfrm>
            <a:off x="628650" y="500063"/>
            <a:ext cx="7886700" cy="1325563"/>
          </a:xfrm>
        </p:spPr>
        <p:txBody>
          <a:bodyPr anchor="t">
            <a:normAutofit/>
          </a:bodyPr>
          <a:lstStyle>
            <a:lvl1pPr algn="ctr">
              <a:defRPr sz="2775" b="1">
                <a:solidFill>
                  <a:schemeClr val="tx2"/>
                </a:solidFill>
                <a:latin typeface="DM Sans"/>
              </a:defRPr>
            </a:lvl1pPr>
          </a:lstStyle>
          <a:p>
            <a:r>
              <a:rPr lang="en-US"/>
              <a:t>Click to edit Master title style</a:t>
            </a:r>
          </a:p>
        </p:txBody>
      </p:sp>
      <p:sp>
        <p:nvSpPr>
          <p:cNvPr id="3" name="Content Placeholder 2">
            <a:extLst>
              <a:ext uri="{FF2B5EF4-FFF2-40B4-BE49-F238E27FC236}">
                <a16:creationId xmlns:a16="http://schemas.microsoft.com/office/drawing/2014/main" id="{CEED676E-E72F-4A4C-AF54-24520D6E38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8680A-60C1-4520-8FC2-F822CC0983AC}"/>
              </a:ext>
            </a:extLst>
          </p:cNvPr>
          <p:cNvSpPr>
            <a:spLocks noGrp="1"/>
          </p:cNvSpPr>
          <p:nvPr>
            <p:ph type="dt" sz="half" idx="10"/>
          </p:nvPr>
        </p:nvSpPr>
        <p:spPr/>
        <p:txBody>
          <a:bodyPr/>
          <a:lstStyle/>
          <a:p>
            <a:fld id="{497F3382-F261-479D-B5F4-04F33A10F557}" type="datetimeFigureOut">
              <a:rPr lang="en-US" smtClean="0"/>
              <a:t>9/6/2022</a:t>
            </a:fld>
            <a:endParaRPr lang="en-US"/>
          </a:p>
        </p:txBody>
      </p:sp>
      <p:sp>
        <p:nvSpPr>
          <p:cNvPr id="5" name="Footer Placeholder 4">
            <a:extLst>
              <a:ext uri="{FF2B5EF4-FFF2-40B4-BE49-F238E27FC236}">
                <a16:creationId xmlns:a16="http://schemas.microsoft.com/office/drawing/2014/main" id="{6B3BE4D6-7E5B-4712-A1D9-C55E07F3E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FB765-D326-467B-8746-07D3F9F9F5E1}"/>
              </a:ext>
            </a:extLst>
          </p:cNvPr>
          <p:cNvSpPr>
            <a:spLocks noGrp="1"/>
          </p:cNvSpPr>
          <p:nvPr>
            <p:ph type="sldNum" sz="quarter" idx="12"/>
          </p:nvPr>
        </p:nvSpPr>
        <p:spPr/>
        <p:txBody>
          <a:bodyPr/>
          <a:lstStyle/>
          <a:p>
            <a:fld id="{A02C4B35-CAFE-474F-8B2C-994F5BAA31AF}" type="slidenum">
              <a:rPr lang="en-US" smtClean="0"/>
              <a:t>‹#›</a:t>
            </a:fld>
            <a:endParaRPr lang="en-US"/>
          </a:p>
        </p:txBody>
      </p:sp>
    </p:spTree>
    <p:extLst>
      <p:ext uri="{BB962C8B-B14F-4D97-AF65-F5344CB8AC3E}">
        <p14:creationId xmlns:p14="http://schemas.microsoft.com/office/powerpoint/2010/main" val="198479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C2995935-9242-4759-9608-40D7C1FB168D}" type="datetime1">
              <a:rPr lang="en-US" smtClean="0">
                <a:solidFill>
                  <a:srgbClr val="000000"/>
                </a:solidFill>
              </a:rPr>
              <a:t>9/6/2022</a:t>
            </a:fld>
            <a:endParaRPr lang="en-US">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485E8343-7F15-4471-9246-35AB593FF58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432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fld id="{769F5790-BF01-4E0E-837C-06535C3D14FB}" type="datetime1">
              <a:rPr lang="en-US" smtClean="0">
                <a:solidFill>
                  <a:srgbClr val="000000"/>
                </a:solidFill>
              </a:rPr>
              <a:t>9/6/2022</a:t>
            </a:fld>
            <a:endParaRPr lang="en-US">
              <a:solidFill>
                <a:srgbClr val="000000"/>
              </a:solidFill>
            </a:endParaRPr>
          </a:p>
        </p:txBody>
      </p:sp>
      <p:sp>
        <p:nvSpPr>
          <p:cNvPr id="6" name="Rectangle 14"/>
          <p:cNvSpPr>
            <a:spLocks noGrp="1" noChangeArrowheads="1"/>
          </p:cNvSpPr>
          <p:nvPr>
            <p:ph type="sldNum" sz="quarter" idx="11"/>
          </p:nvPr>
        </p:nvSpPr>
        <p:spPr>
          <a:ln/>
        </p:spPr>
        <p:txBody>
          <a:bodyPr/>
          <a:lstStyle>
            <a:lvl1pPr>
              <a:defRPr/>
            </a:lvl1pPr>
          </a:lstStyle>
          <a:p>
            <a:pPr>
              <a:defRPr/>
            </a:pPr>
            <a:fld id="{394FB84C-2DC0-42E1-B5EC-C5F78C35A8F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20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fld id="{698B00E5-DDB8-4A2A-BA29-FCF03222E67D}" type="datetime1">
              <a:rPr lang="en-US" smtClean="0">
                <a:solidFill>
                  <a:srgbClr val="000000"/>
                </a:solidFill>
              </a:rPr>
              <a:t>9/6/2022</a:t>
            </a:fld>
            <a:endParaRPr lang="en-US">
              <a:solidFill>
                <a:srgbClr val="000000"/>
              </a:solidFill>
            </a:endParaRPr>
          </a:p>
        </p:txBody>
      </p:sp>
      <p:sp>
        <p:nvSpPr>
          <p:cNvPr id="8" name="Rectangle 14"/>
          <p:cNvSpPr>
            <a:spLocks noGrp="1" noChangeArrowheads="1"/>
          </p:cNvSpPr>
          <p:nvPr>
            <p:ph type="sldNum" sz="quarter" idx="11"/>
          </p:nvPr>
        </p:nvSpPr>
        <p:spPr>
          <a:ln/>
        </p:spPr>
        <p:txBody>
          <a:bodyPr/>
          <a:lstStyle>
            <a:lvl1pPr>
              <a:defRPr/>
            </a:lvl1pPr>
          </a:lstStyle>
          <a:p>
            <a:pPr>
              <a:defRPr/>
            </a:pPr>
            <a:fld id="{A6802564-FF5A-4A68-AF07-C968DD86666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132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14338" y="152400"/>
            <a:ext cx="7584674" cy="722243"/>
          </a:xfrm>
        </p:spPr>
        <p:txBody>
          <a:bodyPr/>
          <a:lstStyle>
            <a:lvl1pPr>
              <a:defRPr/>
            </a:lvl1p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fld id="{3B6946B6-8510-4C5F-8DDF-32453D0EE9DF}" type="datetime1">
              <a:rPr lang="en-US" smtClean="0">
                <a:solidFill>
                  <a:srgbClr val="000000"/>
                </a:solidFill>
              </a:rPr>
              <a:t>9/6/2022</a:t>
            </a:fld>
            <a:endParaRPr lang="en-US">
              <a:solidFill>
                <a:srgbClr val="000000"/>
              </a:solidFill>
            </a:endParaRPr>
          </a:p>
        </p:txBody>
      </p:sp>
      <p:sp>
        <p:nvSpPr>
          <p:cNvPr id="4" name="Rectangle 14"/>
          <p:cNvSpPr>
            <a:spLocks noGrp="1" noChangeArrowheads="1"/>
          </p:cNvSpPr>
          <p:nvPr>
            <p:ph type="sldNum" sz="quarter" idx="11"/>
          </p:nvPr>
        </p:nvSpPr>
        <p:spPr>
          <a:ln/>
        </p:spPr>
        <p:txBody>
          <a:bodyPr/>
          <a:lstStyle>
            <a:lvl1pPr>
              <a:defRPr/>
            </a:lvl1pPr>
          </a:lstStyle>
          <a:p>
            <a:pPr>
              <a:defRPr/>
            </a:pPr>
            <a:fld id="{9FCE180A-8270-40FF-A9EE-D2FFFB869DB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998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A4D60944-08EF-42B7-97FE-95B65B5F679B}" type="datetime1">
              <a:rPr lang="en-US" smtClean="0">
                <a:solidFill>
                  <a:srgbClr val="000000"/>
                </a:solidFill>
              </a:rPr>
              <a:t>9/6/2022</a:t>
            </a:fld>
            <a:endParaRPr lang="en-US">
              <a:solidFill>
                <a:srgbClr val="000000"/>
              </a:solidFill>
            </a:endParaRPr>
          </a:p>
        </p:txBody>
      </p:sp>
      <p:sp>
        <p:nvSpPr>
          <p:cNvPr id="3" name="Rectangle 14"/>
          <p:cNvSpPr>
            <a:spLocks noGrp="1" noChangeArrowheads="1"/>
          </p:cNvSpPr>
          <p:nvPr>
            <p:ph type="sldNum" sz="quarter" idx="11"/>
          </p:nvPr>
        </p:nvSpPr>
        <p:spPr>
          <a:ln/>
        </p:spPr>
        <p:txBody>
          <a:bodyPr/>
          <a:lstStyle>
            <a:lvl1pPr>
              <a:defRPr/>
            </a:lvl1pPr>
          </a:lstStyle>
          <a:p>
            <a:pPr>
              <a:defRPr/>
            </a:pPr>
            <a:fld id="{5F634CD6-7DA5-4400-B910-746BB5339B8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193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8ACDDC98-AF43-431A-AA56-BA618A100DBD}" type="datetime1">
              <a:rPr lang="en-US" smtClean="0">
                <a:solidFill>
                  <a:srgbClr val="000000"/>
                </a:solidFill>
              </a:rPr>
              <a:t>9/6/2022</a:t>
            </a:fld>
            <a:endParaRPr lang="en-US">
              <a:solidFill>
                <a:srgbClr val="000000"/>
              </a:solidFill>
            </a:endParaRPr>
          </a:p>
        </p:txBody>
      </p:sp>
      <p:sp>
        <p:nvSpPr>
          <p:cNvPr id="6" name="Rectangle 14"/>
          <p:cNvSpPr>
            <a:spLocks noGrp="1" noChangeArrowheads="1"/>
          </p:cNvSpPr>
          <p:nvPr>
            <p:ph type="sldNum" sz="quarter" idx="11"/>
          </p:nvPr>
        </p:nvSpPr>
        <p:spPr>
          <a:ln/>
        </p:spPr>
        <p:txBody>
          <a:bodyPr/>
          <a:lstStyle>
            <a:lvl1pPr>
              <a:defRPr/>
            </a:lvl1pPr>
          </a:lstStyle>
          <a:p>
            <a:pPr>
              <a:defRPr/>
            </a:pPr>
            <a:fld id="{36E87CFF-2772-457D-A37A-56D9248AC3B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897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3C81A7F9-BCD7-4ADA-95D0-36855D815626}" type="datetime1">
              <a:rPr lang="en-US" smtClean="0">
                <a:solidFill>
                  <a:srgbClr val="000000"/>
                </a:solidFill>
              </a:rPr>
              <a:t>9/6/2022</a:t>
            </a:fld>
            <a:endParaRPr lang="en-US">
              <a:solidFill>
                <a:srgbClr val="000000"/>
              </a:solidFill>
            </a:endParaRPr>
          </a:p>
        </p:txBody>
      </p:sp>
      <p:sp>
        <p:nvSpPr>
          <p:cNvPr id="6" name="Rectangle 14"/>
          <p:cNvSpPr>
            <a:spLocks noGrp="1" noChangeArrowheads="1"/>
          </p:cNvSpPr>
          <p:nvPr>
            <p:ph type="sldNum" sz="quarter" idx="11"/>
          </p:nvPr>
        </p:nvSpPr>
        <p:spPr>
          <a:ln/>
        </p:spPr>
        <p:txBody>
          <a:bodyPr/>
          <a:lstStyle>
            <a:lvl1pPr>
              <a:defRPr/>
            </a:lvl1pPr>
          </a:lstStyle>
          <a:p>
            <a:pPr>
              <a:defRPr/>
            </a:pPr>
            <a:fld id="{D9DFCF88-840C-4C6E-87E1-B496797835F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726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5"/>
          <p:cNvSpPr>
            <a:spLocks noGrp="1" noChangeArrowheads="1"/>
          </p:cNvSpPr>
          <p:nvPr>
            <p:ph type="title"/>
          </p:nvPr>
        </p:nvSpPr>
        <p:spPr bwMode="auto">
          <a:xfrm>
            <a:off x="414338" y="152400"/>
            <a:ext cx="7734300" cy="801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Rectangle 11"/>
          <p:cNvSpPr>
            <a:spLocks noGrp="1" noChangeArrowheads="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788" name="Rectangle 12"/>
          <p:cNvSpPr>
            <a:spLocks noGrp="1" noChangeArrowheads="1"/>
          </p:cNvSpPr>
          <p:nvPr>
            <p:ph type="dt" sz="half" idx="2"/>
          </p:nvPr>
        </p:nvSpPr>
        <p:spPr bwMode="auto">
          <a:xfrm>
            <a:off x="0"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800" b="0">
                <a:latin typeface="+mn-lt"/>
                <a:cs typeface="+mn-cs"/>
              </a:defRPr>
            </a:lvl1pPr>
          </a:lstStyle>
          <a:p>
            <a:pPr fontAlgn="base">
              <a:spcAft>
                <a:spcPct val="0"/>
              </a:spcAft>
              <a:defRPr/>
            </a:pPr>
            <a:fld id="{2F3C2207-D54E-42B2-BBB0-E5E632C4D1A0}" type="datetime1">
              <a:rPr lang="en-US" smtClean="0">
                <a:solidFill>
                  <a:srgbClr val="000000"/>
                </a:solidFill>
              </a:rPr>
              <a:t>9/6/2022</a:t>
            </a:fld>
            <a:endParaRPr lang="en-US">
              <a:solidFill>
                <a:srgbClr val="000000"/>
              </a:solidFill>
            </a:endParaRPr>
          </a:p>
        </p:txBody>
      </p:sp>
      <p:sp>
        <p:nvSpPr>
          <p:cNvPr id="75790" name="Rectangle 14"/>
          <p:cNvSpPr>
            <a:spLocks noGrp="1" noChangeArrowheads="1"/>
          </p:cNvSpPr>
          <p:nvPr>
            <p:ph type="sldNum" sz="quarter" idx="4"/>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800" b="0">
                <a:solidFill>
                  <a:schemeClr val="tx1"/>
                </a:solidFill>
                <a:latin typeface="+mn-lt"/>
                <a:cs typeface="+mn-cs"/>
              </a:defRPr>
            </a:lvl1pPr>
          </a:lstStyle>
          <a:p>
            <a:pPr fontAlgn="base">
              <a:spcAft>
                <a:spcPct val="0"/>
              </a:spcAft>
              <a:defRPr/>
            </a:pPr>
            <a:fld id="{ABBAB80B-196E-4758-AC9A-831BAC26F61E}" type="slidenum">
              <a:rPr lang="en-US" smtClean="0"/>
              <a:pPr fontAlgn="base">
                <a:spcAft>
                  <a:spcPct val="0"/>
                </a:spcAft>
                <a:defRPr/>
              </a:pPr>
              <a:t>‹#›</a:t>
            </a:fld>
            <a:endParaRPr lang="en-US"/>
          </a:p>
        </p:txBody>
      </p:sp>
      <p:sp>
        <p:nvSpPr>
          <p:cNvPr id="1030" name="Line 32"/>
          <p:cNvSpPr>
            <a:spLocks noChangeShapeType="1"/>
          </p:cNvSpPr>
          <p:nvPr/>
        </p:nvSpPr>
        <p:spPr bwMode="auto">
          <a:xfrm>
            <a:off x="444500" y="919163"/>
            <a:ext cx="8415338" cy="1587"/>
          </a:xfrm>
          <a:prstGeom prst="line">
            <a:avLst/>
          </a:prstGeom>
          <a:noFill/>
          <a:ln w="9525">
            <a:solidFill>
              <a:srgbClr val="0033CC"/>
            </a:solidFill>
            <a:round/>
            <a:headEnd/>
            <a:tailEnd/>
          </a:ln>
        </p:spPr>
        <p:txBody>
          <a:bodyPr/>
          <a:lstStyle/>
          <a:p>
            <a:pPr fontAlgn="base">
              <a:spcBef>
                <a:spcPct val="0"/>
              </a:spcBef>
              <a:spcAft>
                <a:spcPct val="0"/>
              </a:spcAft>
              <a:defRPr/>
            </a:pPr>
            <a:endParaRPr lang="en-US" b="1">
              <a:solidFill>
                <a:srgbClr val="000000"/>
              </a:solidFill>
              <a:latin typeface="Arial" charset="0"/>
            </a:endParaRPr>
          </a:p>
        </p:txBody>
      </p:sp>
      <p:pic>
        <p:nvPicPr>
          <p:cNvPr id="3079" name="Picture 7" descr="EEC-Happle2.gif"/>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8181975" y="182563"/>
            <a:ext cx="660400" cy="655637"/>
          </a:xfrm>
          <a:prstGeom prst="rect">
            <a:avLst/>
          </a:prstGeom>
          <a:noFill/>
          <a:ln w="9525">
            <a:noFill/>
            <a:miter lim="800000"/>
            <a:headEnd/>
            <a:tailEnd/>
          </a:ln>
        </p:spPr>
      </p:pic>
    </p:spTree>
    <p:extLst>
      <p:ext uri="{BB962C8B-B14F-4D97-AF65-F5344CB8AC3E}">
        <p14:creationId xmlns:p14="http://schemas.microsoft.com/office/powerpoint/2010/main" val="2521354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hdr="0" ftr="0" dt="0"/>
  <p:txStyles>
    <p:title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mn-lt"/>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mn-lt"/>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mn-lt"/>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mn-lt"/>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https://cscce.berkeley.edu/publications/brief/child-care-sector-jobs-bls-analysis/" TargetMode="External"/><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futuresnm.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7.xml"/><Relationship Id="rId5" Type="http://schemas.openxmlformats.org/officeDocument/2006/relationships/image" Target="../media/image33.sv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92D06-371B-8B42-A616-CB4A089BCE3D}"/>
              </a:ext>
            </a:extLst>
          </p:cNvPr>
          <p:cNvSpPr>
            <a:spLocks noGrp="1"/>
          </p:cNvSpPr>
          <p:nvPr>
            <p:ph type="ctrTitle"/>
          </p:nvPr>
        </p:nvSpPr>
        <p:spPr/>
        <p:txBody>
          <a:bodyPr/>
          <a:lstStyle/>
          <a:p>
            <a:r>
              <a:rPr lang="en-US">
                <a:solidFill>
                  <a:srgbClr val="00269E"/>
                </a:solidFill>
                <a:latin typeface="Arial" pitchFamily="34" charset="0"/>
                <a:cs typeface="Arial" pitchFamily="34" charset="0"/>
              </a:rPr>
              <a:t>Commonwealth of Massachusetts</a:t>
            </a:r>
            <a:br>
              <a:rPr lang="en-US">
                <a:solidFill>
                  <a:srgbClr val="00269E"/>
                </a:solidFill>
                <a:latin typeface="Arial" pitchFamily="34" charset="0"/>
                <a:cs typeface="Arial" pitchFamily="34" charset="0"/>
              </a:rPr>
            </a:br>
            <a:r>
              <a:rPr lang="en-US">
                <a:solidFill>
                  <a:srgbClr val="00269E"/>
                </a:solidFill>
                <a:latin typeface="Arial" pitchFamily="34" charset="0"/>
                <a:cs typeface="Arial" pitchFamily="34" charset="0"/>
              </a:rPr>
              <a:t>Department of Early Education and Care</a:t>
            </a:r>
            <a:br>
              <a:rPr lang="en-US" sz="2800">
                <a:solidFill>
                  <a:srgbClr val="00269E"/>
                </a:solidFill>
                <a:latin typeface="Arial" pitchFamily="34" charset="0"/>
                <a:cs typeface="Arial" pitchFamily="34" charset="0"/>
              </a:rPr>
            </a:br>
            <a:br>
              <a:rPr lang="en-US" sz="1600">
                <a:solidFill>
                  <a:srgbClr val="00269E"/>
                </a:solidFill>
                <a:latin typeface="Arial" pitchFamily="34" charset="0"/>
                <a:cs typeface="Arial" pitchFamily="34" charset="0"/>
              </a:rPr>
            </a:br>
            <a:endParaRPr lang="en-US"/>
          </a:p>
        </p:txBody>
      </p:sp>
      <p:sp>
        <p:nvSpPr>
          <p:cNvPr id="3" name="Text Placeholder 2">
            <a:extLst>
              <a:ext uri="{FF2B5EF4-FFF2-40B4-BE49-F238E27FC236}">
                <a16:creationId xmlns:a16="http://schemas.microsoft.com/office/drawing/2014/main" id="{AB8F7973-E158-BE4C-8F66-734E50C04E97}"/>
              </a:ext>
            </a:extLst>
          </p:cNvPr>
          <p:cNvSpPr>
            <a:spLocks noGrp="1"/>
          </p:cNvSpPr>
          <p:nvPr>
            <p:ph type="body" sz="quarter" idx="13"/>
          </p:nvPr>
        </p:nvSpPr>
        <p:spPr/>
        <p:txBody>
          <a:bodyPr/>
          <a:lstStyle/>
          <a:p>
            <a:pPr algn="r">
              <a:spcAft>
                <a:spcPts val="1200"/>
              </a:spcAft>
              <a:defRPr/>
            </a:pPr>
            <a:r>
              <a:rPr lang="en-US" b="1">
                <a:solidFill>
                  <a:srgbClr val="00269E"/>
                </a:solidFill>
                <a:latin typeface="Arial" pitchFamily="34" charset="0"/>
                <a:cs typeface="Arial" pitchFamily="34" charset="0"/>
              </a:rPr>
              <a:t>Board Retreat</a:t>
            </a:r>
          </a:p>
          <a:p>
            <a:pPr algn="r">
              <a:spcAft>
                <a:spcPts val="1200"/>
              </a:spcAft>
              <a:defRPr/>
            </a:pPr>
            <a:r>
              <a:rPr lang="en-US" sz="1400" i="1">
                <a:solidFill>
                  <a:schemeClr val="tx1">
                    <a:lumMod val="50000"/>
                    <a:lumOff val="50000"/>
                  </a:schemeClr>
                </a:solidFill>
                <a:latin typeface="Arial" pitchFamily="34" charset="0"/>
                <a:cs typeface="Arial" pitchFamily="34" charset="0"/>
              </a:rPr>
              <a:t>September 7, 2022</a:t>
            </a:r>
            <a:endParaRPr lang="en-US" b="1"/>
          </a:p>
        </p:txBody>
      </p:sp>
    </p:spTree>
    <p:extLst>
      <p:ext uri="{BB962C8B-B14F-4D97-AF65-F5344CB8AC3E}">
        <p14:creationId xmlns:p14="http://schemas.microsoft.com/office/powerpoint/2010/main" val="280609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174601-AFB9-F631-51C0-5FCB100F1005}"/>
              </a:ext>
            </a:extLst>
          </p:cNvPr>
          <p:cNvSpPr>
            <a:spLocks noGrp="1"/>
          </p:cNvSpPr>
          <p:nvPr>
            <p:ph type="body" sz="quarter" idx="12"/>
          </p:nvPr>
        </p:nvSpPr>
        <p:spPr>
          <a:xfrm>
            <a:off x="352783" y="216639"/>
            <a:ext cx="7785100" cy="707886"/>
          </a:xfr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fontAlgn="auto">
              <a:spcBef>
                <a:spcPts val="0"/>
              </a:spcBef>
              <a:spcAft>
                <a:spcPts val="0"/>
              </a:spcAft>
              <a:buClrTx/>
            </a:pPr>
            <a:r>
              <a:rPr lang="en-US" sz="2000" kern="1200">
                <a:solidFill>
                  <a:srgbClr val="0000E5"/>
                </a:solidFill>
                <a:latin typeface="Arial" panose="020B0604020202020204"/>
              </a:rPr>
              <a:t>Building the Workforce System: Transitioning from Current to Future State </a:t>
            </a:r>
            <a:endParaRPr lang="en-US"/>
          </a:p>
        </p:txBody>
      </p:sp>
      <p:sp>
        <p:nvSpPr>
          <p:cNvPr id="4" name="Slide Number Placeholder 3">
            <a:extLst>
              <a:ext uri="{FF2B5EF4-FFF2-40B4-BE49-F238E27FC236}">
                <a16:creationId xmlns:a16="http://schemas.microsoft.com/office/drawing/2014/main" id="{44D3A252-9998-470F-80B1-D119D98DEF47}"/>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ct val="0"/>
              </a:spcBef>
              <a:spcAft>
                <a:spcPts val="0"/>
              </a:spcAft>
              <a:buClrTx/>
              <a:buSzTx/>
              <a:buFontTx/>
              <a:buNone/>
              <a:tabLst/>
              <a:defRPr/>
            </a:pPr>
            <a:fld id="{0A56C0EC-3B98-441E-AA55-70D5E6ACE5C8}"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10</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EB39FF52-055A-404F-9389-9F5B6F333553}"/>
              </a:ext>
            </a:extLst>
          </p:cNvPr>
          <p:cNvSpPr/>
          <p:nvPr/>
        </p:nvSpPr>
        <p:spPr>
          <a:xfrm>
            <a:off x="5725886" y="1607281"/>
            <a:ext cx="3181810" cy="4720462"/>
          </a:xfrm>
          <a:prstGeom prst="rect">
            <a:avLst/>
          </a:prstGeom>
          <a:solidFill>
            <a:srgbClr val="E1E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defTabSz="457200" rtl="0" eaLnBrk="1" fontAlgn="auto" latinLnBrk="0" hangingPunct="1">
              <a:lnSpc>
                <a:spcPct val="100000"/>
              </a:lnSpc>
              <a:spcBef>
                <a:spcPts val="600"/>
              </a:spcBef>
              <a:spcAft>
                <a:spcPts val="0"/>
              </a:spcAft>
              <a:buClrTx/>
              <a:buSzTx/>
              <a:buFontTx/>
              <a:buNone/>
              <a:tabLst/>
              <a:defRPr/>
            </a:pPr>
            <a:r>
              <a:rPr lang="en-US" sz="1600" b="1">
                <a:solidFill>
                  <a:srgbClr val="000000"/>
                </a:solidFill>
                <a:latin typeface="Arial" panose="020B0604020202020204"/>
              </a:rPr>
              <a:t>Immediate</a:t>
            </a: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 steps to address workforce hiring challenges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Arial"/>
              </a:rPr>
              <a:t>Reduce barriers to quick hiring and support recruitment</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Arial"/>
              </a:rPr>
              <a:t>Create strong pathways to qualified teacher and director roles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a:solidFill>
                  <a:srgbClr val="000000"/>
                </a:solidFill>
                <a:latin typeface="Arial" panose="020B0604020202020204"/>
                <a:cs typeface="Arial"/>
              </a:rPr>
              <a:t>Support programs in providing competitive compensation and strong job quality</a:t>
            </a: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Arial"/>
            </a:endParaRP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err="1">
                <a:ln>
                  <a:noFill/>
                </a:ln>
                <a:solidFill>
                  <a:srgbClr val="000000"/>
                </a:solidFill>
                <a:effectLst/>
                <a:uLnTx/>
                <a:uFillTx/>
                <a:latin typeface="Arial" panose="020B0604020202020204"/>
                <a:ea typeface="+mn-ea"/>
                <a:cs typeface="Arial"/>
              </a:rPr>
              <a:t>Encour</a:t>
            </a:r>
            <a:r>
              <a:rPr lang="en-US" sz="1600">
                <a:solidFill>
                  <a:srgbClr val="000000"/>
                </a:solidFill>
                <a:latin typeface="Arial" panose="020B0604020202020204"/>
                <a:cs typeface="Arial"/>
              </a:rPr>
              <a:t>age opening and support the success of new family child care</a:t>
            </a: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Arial"/>
            </a:endParaRPr>
          </a:p>
        </p:txBody>
      </p:sp>
      <p:sp>
        <p:nvSpPr>
          <p:cNvPr id="9" name="Rectangle 8">
            <a:extLst>
              <a:ext uri="{FF2B5EF4-FFF2-40B4-BE49-F238E27FC236}">
                <a16:creationId xmlns:a16="http://schemas.microsoft.com/office/drawing/2014/main" id="{7FC98D71-D728-4951-B54A-A841F978E61A}"/>
              </a:ext>
            </a:extLst>
          </p:cNvPr>
          <p:cNvSpPr/>
          <p:nvPr/>
        </p:nvSpPr>
        <p:spPr>
          <a:xfrm>
            <a:off x="352783" y="1607280"/>
            <a:ext cx="5220704" cy="4720461"/>
          </a:xfrm>
          <a:prstGeom prst="rect">
            <a:avLst/>
          </a:prstGeom>
          <a:solidFill>
            <a:srgbClr val="B9D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Work to </a:t>
            </a:r>
            <a:r>
              <a:rPr lang="en-US" sz="1600" b="1">
                <a:solidFill>
                  <a:srgbClr val="000000"/>
                </a:solidFill>
                <a:latin typeface="Arial" panose="020B0604020202020204"/>
              </a:rPr>
              <a:t>build robust professional opportunities and career pathways</a:t>
            </a: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126B85F5-3CEC-4618-9BA5-5F022EE26F79}"/>
              </a:ext>
            </a:extLst>
          </p:cNvPr>
          <p:cNvSpPr txBox="1"/>
          <p:nvPr/>
        </p:nvSpPr>
        <p:spPr>
          <a:xfrm>
            <a:off x="352782" y="1096626"/>
            <a:ext cx="845217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EEC will support two parallel, but equally important efforts to address system needs.</a:t>
            </a:r>
          </a:p>
        </p:txBody>
      </p:sp>
      <p:graphicFrame>
        <p:nvGraphicFramePr>
          <p:cNvPr id="11" name="Diagram 10" descr="A cycle infographic charts the employment pipeline for early childhood educators, from access to higher ed opportunities to stable employers. ">
            <a:extLst>
              <a:ext uri="{FF2B5EF4-FFF2-40B4-BE49-F238E27FC236}">
                <a16:creationId xmlns:a16="http://schemas.microsoft.com/office/drawing/2014/main" id="{4C6E53C6-C937-43C2-B5F7-299FDFC068A6}"/>
              </a:ext>
            </a:extLst>
          </p:cNvPr>
          <p:cNvGraphicFramePr/>
          <p:nvPr/>
        </p:nvGraphicFramePr>
        <p:xfrm>
          <a:off x="-1143000" y="2175428"/>
          <a:ext cx="7979228" cy="359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9807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BD2637-AD42-4F96-99C4-6B00517C6A26}"/>
              </a:ext>
            </a:extLst>
          </p:cNvPr>
          <p:cNvSpPr>
            <a:spLocks noGrp="1"/>
          </p:cNvSpPr>
          <p:nvPr>
            <p:ph type="title"/>
          </p:nvPr>
        </p:nvSpPr>
        <p:spPr/>
        <p:txBody>
          <a:bodyPr/>
          <a:lstStyle/>
          <a:p>
            <a:r>
              <a:rPr lang="en-US" sz="2000">
                <a:cs typeface="Arial"/>
              </a:rPr>
              <a:t>Discussion Roadmap</a:t>
            </a:r>
          </a:p>
        </p:txBody>
      </p:sp>
      <p:sp>
        <p:nvSpPr>
          <p:cNvPr id="6" name="Content Placeholder 5">
            <a:extLst>
              <a:ext uri="{FF2B5EF4-FFF2-40B4-BE49-F238E27FC236}">
                <a16:creationId xmlns:a16="http://schemas.microsoft.com/office/drawing/2014/main" id="{38B5C7D3-C87D-420F-974B-DB6C76B4BE9E}"/>
              </a:ext>
            </a:extLst>
          </p:cNvPr>
          <p:cNvSpPr>
            <a:spLocks noGrp="1"/>
          </p:cNvSpPr>
          <p:nvPr>
            <p:ph idx="1"/>
          </p:nvPr>
        </p:nvSpPr>
        <p:spPr/>
        <p:txBody>
          <a:bodyPr/>
          <a:lstStyle/>
          <a:p>
            <a:pPr>
              <a:buFont typeface="Arial" panose="020B0604020202020204" pitchFamily="34" charset="0"/>
              <a:buChar char="•"/>
            </a:pPr>
            <a:r>
              <a:rPr lang="en-US" b="0"/>
              <a:t>What we know about current capacity and the workforce challenges facing the field</a:t>
            </a:r>
          </a:p>
          <a:p>
            <a:r>
              <a:rPr lang="en-US" b="0"/>
              <a:t>Review current EEC efforts and preliminary review of promising efforts in MA and beyond</a:t>
            </a:r>
            <a:endParaRPr lang="en-US" b="0">
              <a:cs typeface="Arial"/>
            </a:endParaRPr>
          </a:p>
          <a:p>
            <a:pPr marL="575945" lvl="1" indent="-233045"/>
            <a:r>
              <a:rPr lang="en-US">
                <a:cs typeface="Arial"/>
              </a:rPr>
              <a:t>Identify areas of interest for further exploration and information gathering</a:t>
            </a:r>
            <a:endParaRPr lang="en-US" b="0">
              <a:cs typeface="Arial"/>
            </a:endParaRPr>
          </a:p>
          <a:p>
            <a:r>
              <a:rPr lang="en-US" b="0">
                <a:cs typeface="Arial"/>
              </a:rPr>
              <a:t>Discuss next steps and potential actions to further define and address key challenges</a:t>
            </a:r>
          </a:p>
          <a:p>
            <a:pPr marL="342900" lvl="1" indent="0">
              <a:buNone/>
            </a:pPr>
            <a:endParaRPr lang="en-US">
              <a:cs typeface="Arial"/>
            </a:endParaRPr>
          </a:p>
          <a:p>
            <a:endParaRPr lang="en-US">
              <a:cs typeface="Arial"/>
            </a:endParaRPr>
          </a:p>
        </p:txBody>
      </p:sp>
      <p:sp>
        <p:nvSpPr>
          <p:cNvPr id="4" name="Slide Number Placeholder 3">
            <a:extLst>
              <a:ext uri="{FF2B5EF4-FFF2-40B4-BE49-F238E27FC236}">
                <a16:creationId xmlns:a16="http://schemas.microsoft.com/office/drawing/2014/main" id="{F7FE6F2E-77BB-4C14-976B-C4D696F7E93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ct val="0"/>
              </a:spcBef>
              <a:spcAft>
                <a:spcPts val="0"/>
              </a:spcAft>
              <a:buClrTx/>
              <a:buSzTx/>
              <a:buFontTx/>
              <a:buNone/>
              <a:tabLst/>
              <a:defRPr/>
            </a:pPr>
            <a:fld id="{485E8343-7F15-4471-9246-35AB593FF587}"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11</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62693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C928-52D4-4FED-AE48-EBC38A8C9005}"/>
              </a:ext>
            </a:extLst>
          </p:cNvPr>
          <p:cNvSpPr>
            <a:spLocks noGrp="1"/>
          </p:cNvSpPr>
          <p:nvPr>
            <p:ph type="title"/>
          </p:nvPr>
        </p:nvSpPr>
        <p:spPr/>
        <p:txBody>
          <a:bodyPr/>
          <a:lstStyle/>
          <a:p>
            <a:r>
              <a:rPr lang="en-US" sz="2000"/>
              <a:t>What we know about current state of the MA early education and care workforce </a:t>
            </a:r>
            <a:endParaRPr lang="en-US" sz="2000">
              <a:cs typeface="Arial"/>
            </a:endParaRPr>
          </a:p>
        </p:txBody>
      </p:sp>
      <p:sp>
        <p:nvSpPr>
          <p:cNvPr id="3" name="Content Placeholder 2">
            <a:extLst>
              <a:ext uri="{FF2B5EF4-FFF2-40B4-BE49-F238E27FC236}">
                <a16:creationId xmlns:a16="http://schemas.microsoft.com/office/drawing/2014/main" id="{2906A1C5-8EEC-4355-94A1-5761F00624ED}"/>
              </a:ext>
            </a:extLst>
          </p:cNvPr>
          <p:cNvSpPr>
            <a:spLocks noGrp="1"/>
          </p:cNvSpPr>
          <p:nvPr>
            <p:ph sz="half" idx="1"/>
          </p:nvPr>
        </p:nvSpPr>
        <p:spPr>
          <a:xfrm>
            <a:off x="411933" y="3429000"/>
            <a:ext cx="8189046" cy="3287915"/>
          </a:xfrm>
        </p:spPr>
        <p:txBody>
          <a:bodyPr numCol="2"/>
          <a:lstStyle/>
          <a:p>
            <a:r>
              <a:rPr lang="en-US" sz="1800" b="0"/>
              <a:t>Center-based programs rely heavily on qualified educators to meet licensing requirements and support children's learning, and are struggling to hire these roles.</a:t>
            </a:r>
            <a:endParaRPr lang="en-US" sz="1800" b="0">
              <a:cs typeface="Arial"/>
            </a:endParaRPr>
          </a:p>
          <a:p>
            <a:r>
              <a:rPr lang="en-US" sz="1800" b="0"/>
              <a:t>Workforce challenges are greatest in areas of highest need.</a:t>
            </a:r>
            <a:endParaRPr lang="en-US" sz="1800" b="0">
              <a:cs typeface="Arial"/>
            </a:endParaRPr>
          </a:p>
          <a:p>
            <a:pPr marL="0" indent="0">
              <a:buNone/>
            </a:pPr>
            <a:endParaRPr lang="en-US" sz="1800" b="0">
              <a:cs typeface="Arial"/>
            </a:endParaRPr>
          </a:p>
          <a:p>
            <a:r>
              <a:rPr lang="en-US" sz="1800" b="0"/>
              <a:t>Programs have raised salaries but are not successfully addressing the crisis. </a:t>
            </a:r>
          </a:p>
          <a:p>
            <a:r>
              <a:rPr lang="en-US" sz="1800" b="0"/>
              <a:t>New FCCs are entering the field, with more programs opening than prior to the pandemic.</a:t>
            </a:r>
          </a:p>
        </p:txBody>
      </p:sp>
      <p:sp>
        <p:nvSpPr>
          <p:cNvPr id="5" name="Slide Number Placeholder 4">
            <a:extLst>
              <a:ext uri="{FF2B5EF4-FFF2-40B4-BE49-F238E27FC236}">
                <a16:creationId xmlns:a16="http://schemas.microsoft.com/office/drawing/2014/main" id="{8AD812DF-E23C-4D90-B9FD-5420BE69DEF7}"/>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ct val="0"/>
              </a:spcBef>
              <a:spcAft>
                <a:spcPts val="0"/>
              </a:spcAft>
              <a:buClrTx/>
              <a:buSzTx/>
              <a:buFontTx/>
              <a:buNone/>
              <a:tabLst/>
              <a:defRPr/>
            </a:pPr>
            <a:fld id="{F4571D79-3FCF-470B-A39E-9BBB02B9F0E9}" type="slidenum">
              <a:rPr kumimoji="0" lang="en-US" sz="800" b="0" i="0" u="none" strike="noStrike" kern="1200" cap="none" spc="0" normalizeH="0" baseline="0" noProof="0" smtClean="0">
                <a:ln>
                  <a:noFill/>
                </a:ln>
                <a:solidFill>
                  <a:srgbClr val="000000"/>
                </a:solidFill>
                <a:effectLst/>
                <a:uLnTx/>
                <a:uFillTx/>
                <a:latin typeface="Verdana"/>
                <a:ea typeface="+mn-ea"/>
                <a:cs typeface="Arial"/>
              </a:rPr>
              <a:pPr marL="0" marR="0" lvl="0" indent="0" algn="r" defTabSz="457200" rtl="0" eaLnBrk="1" fontAlgn="auto" latinLnBrk="0" hangingPunct="1">
                <a:lnSpc>
                  <a:spcPct val="100000"/>
                </a:lnSpc>
                <a:spcBef>
                  <a:spcPct val="0"/>
                </a:spcBef>
                <a:spcAft>
                  <a:spcPts val="0"/>
                </a:spcAft>
                <a:buClrTx/>
                <a:buSzTx/>
                <a:buFontTx/>
                <a:buNone/>
                <a:tabLst/>
                <a:defRPr/>
              </a:pPr>
              <a:t>12</a:t>
            </a:fld>
            <a:endParaRPr kumimoji="0" lang="en-US" sz="800" b="0" i="0" u="none" strike="noStrike" kern="1200" cap="none" spc="0" normalizeH="0" baseline="0" noProof="0">
              <a:ln>
                <a:noFill/>
              </a:ln>
              <a:solidFill>
                <a:srgbClr val="000000"/>
              </a:solidFill>
              <a:effectLst/>
              <a:uLnTx/>
              <a:uFillTx/>
              <a:latin typeface="Verdana"/>
              <a:ea typeface="+mn-ea"/>
              <a:cs typeface="Arial"/>
            </a:endParaRPr>
          </a:p>
        </p:txBody>
      </p:sp>
      <p:sp>
        <p:nvSpPr>
          <p:cNvPr id="6" name="Rectangle: Rounded Corners 5">
            <a:extLst>
              <a:ext uri="{FF2B5EF4-FFF2-40B4-BE49-F238E27FC236}">
                <a16:creationId xmlns:a16="http://schemas.microsoft.com/office/drawing/2014/main" id="{7775F781-F5F4-471A-8433-604B73DD3B4F}"/>
              </a:ext>
            </a:extLst>
          </p:cNvPr>
          <p:cNvSpPr/>
          <p:nvPr/>
        </p:nvSpPr>
        <p:spPr bwMode="auto">
          <a:xfrm>
            <a:off x="385762" y="1064107"/>
            <a:ext cx="8372475" cy="200906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1600" b="1" i="1">
                <a:solidFill>
                  <a:srgbClr val="000000"/>
                </a:solidFill>
                <a:latin typeface="Arial" charset="0"/>
                <a:cs typeface="Arial"/>
              </a:rPr>
              <a:t>Problem Statement</a:t>
            </a:r>
            <a:r>
              <a:rPr kumimoji="0" lang="en-US" sz="1600" b="1" i="1" u="none" strike="noStrike" kern="1200" cap="none" spc="0" normalizeH="0" baseline="0" noProof="0">
                <a:ln>
                  <a:noFill/>
                </a:ln>
                <a:solidFill>
                  <a:srgbClr val="000000"/>
                </a:solidFill>
                <a:effectLst/>
                <a:uLnTx/>
                <a:uFillTx/>
                <a:latin typeface="Arial" charset="0"/>
                <a:cs typeface="Arial"/>
              </a:rPr>
              <a:t>:</a:t>
            </a:r>
          </a:p>
          <a:p>
            <a:pPr marL="342900" indent="-342900" defTabSz="914400" fontAlgn="base">
              <a:spcBef>
                <a:spcPct val="50000"/>
              </a:spcBef>
              <a:spcAft>
                <a:spcPct val="0"/>
              </a:spcAft>
              <a:buFont typeface="+mj-lt"/>
              <a:buAutoNum type="arabicPeriod"/>
              <a:defRPr/>
            </a:pPr>
            <a:r>
              <a:rPr lang="en-US" sz="1600" b="1" i="1">
                <a:solidFill>
                  <a:srgbClr val="000000"/>
                </a:solidFill>
                <a:latin typeface="Arial"/>
                <a:cs typeface="Arial"/>
              </a:rPr>
              <a:t>A successful early education and care system requires sufficient numbers of qualified educators to meet licensing requirements and support children’s development.</a:t>
            </a:r>
            <a:endParaRPr lang="en-US" sz="1600" b="1" i="1" u="none" strike="noStrike" kern="1200" cap="none" spc="0" normalizeH="0" baseline="0" noProof="0">
              <a:ln>
                <a:noFill/>
              </a:ln>
              <a:solidFill>
                <a:srgbClr val="000000"/>
              </a:solidFill>
              <a:effectLst/>
              <a:uLnTx/>
              <a:uFillTx/>
              <a:latin typeface="Arial"/>
              <a:cs typeface="Arial"/>
            </a:endParaRPr>
          </a:p>
          <a:p>
            <a:pPr marL="342900" marR="0" lvl="0" indent="-342900" algn="l" defTabSz="914400" rtl="0" eaLnBrk="1" fontAlgn="base" latinLnBrk="0" hangingPunct="1">
              <a:lnSpc>
                <a:spcPct val="100000"/>
              </a:lnSpc>
              <a:spcBef>
                <a:spcPct val="50000"/>
              </a:spcBef>
              <a:spcAft>
                <a:spcPct val="0"/>
              </a:spcAft>
              <a:buClrTx/>
              <a:buSzTx/>
              <a:buFont typeface="+mj-lt"/>
              <a:buAutoNum type="arabicPeriod"/>
              <a:tabLst/>
              <a:defRPr/>
            </a:pPr>
            <a:r>
              <a:rPr lang="en-US" sz="1600" b="1" i="1">
                <a:solidFill>
                  <a:srgbClr val="000000"/>
                </a:solidFill>
                <a:latin typeface="Arial"/>
                <a:cs typeface="Arial"/>
              </a:rPr>
              <a:t>Data suggest the field is struggling to replace 13% of staff necessary to serve programs’ full licensed capacity.</a:t>
            </a:r>
            <a:endParaRPr kumimoji="0" lang="en-US" sz="1600" b="0" i="1" u="none" strike="noStrike" kern="120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871510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28C5914-1FF4-4635-AEEB-604532479DBB}"/>
              </a:ext>
            </a:extLst>
          </p:cNvPr>
          <p:cNvGraphicFramePr>
            <a:graphicFrameLocks noGrp="1"/>
          </p:cNvGraphicFramePr>
          <p:nvPr>
            <p:ph idx="1"/>
            <p:extLst>
              <p:ext uri="{D42A27DB-BD31-4B8C-83A1-F6EECF244321}">
                <p14:modId xmlns:p14="http://schemas.microsoft.com/office/powerpoint/2010/main" val="3752054160"/>
              </p:ext>
            </p:extLst>
          </p:nvPr>
        </p:nvGraphicFramePr>
        <p:xfrm>
          <a:off x="292963" y="1077687"/>
          <a:ext cx="8551551" cy="4245802"/>
        </p:xfrm>
        <a:graphic>
          <a:graphicData uri="http://schemas.openxmlformats.org/drawingml/2006/chart">
            <c:chart xmlns:c="http://schemas.openxmlformats.org/drawingml/2006/chart" xmlns:r="http://schemas.openxmlformats.org/officeDocument/2006/relationships" r:id="rId3"/>
          </a:graphicData>
        </a:graphic>
      </p:graphicFrame>
      <p:sp>
        <p:nvSpPr>
          <p:cNvPr id="5" name="Speech Bubble: Rectangle 4">
            <a:extLst>
              <a:ext uri="{FF2B5EF4-FFF2-40B4-BE49-F238E27FC236}">
                <a16:creationId xmlns:a16="http://schemas.microsoft.com/office/drawing/2014/main" id="{86A3DDB4-2EE2-4B24-94D9-D1775286FA15}"/>
              </a:ext>
            </a:extLst>
          </p:cNvPr>
          <p:cNvSpPr/>
          <p:nvPr/>
        </p:nvSpPr>
        <p:spPr>
          <a:xfrm>
            <a:off x="2842772" y="2440536"/>
            <a:ext cx="2921699" cy="1518551"/>
          </a:xfrm>
          <a:prstGeom prst="wedgeRectCallout">
            <a:avLst>
              <a:gd name="adj1" fmla="val -44174"/>
              <a:gd name="adj2" fmla="val -67613"/>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latin typeface="+mj-lt"/>
                <a:cs typeface="Calibri" panose="020F0502020204030204" pitchFamily="34" charset="0"/>
              </a:rPr>
              <a:t>Nearly 80% of programs that were open in March 2020 re-opened by September 2020. Those not reopened have largely closed permanently (19%).</a:t>
            </a:r>
          </a:p>
        </p:txBody>
      </p:sp>
      <p:sp>
        <p:nvSpPr>
          <p:cNvPr id="6" name="Speech Bubble: Rectangle 5">
            <a:extLst>
              <a:ext uri="{FF2B5EF4-FFF2-40B4-BE49-F238E27FC236}">
                <a16:creationId xmlns:a16="http://schemas.microsoft.com/office/drawing/2014/main" id="{C84E70D6-63E4-4117-9103-C30AD6198B83}"/>
              </a:ext>
            </a:extLst>
          </p:cNvPr>
          <p:cNvSpPr/>
          <p:nvPr/>
        </p:nvSpPr>
        <p:spPr>
          <a:xfrm>
            <a:off x="6239953" y="2340296"/>
            <a:ext cx="2604561" cy="1186676"/>
          </a:xfrm>
          <a:prstGeom prst="wedgeRectCallout">
            <a:avLst>
              <a:gd name="adj1" fmla="val -37354"/>
              <a:gd name="adj2" fmla="val -105808"/>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latin typeface="+mj-lt"/>
                <a:cs typeface="Calibri" panose="020F0502020204030204" pitchFamily="34" charset="0"/>
              </a:rPr>
              <a:t>Since September 2020, program capacity increased primarily through newly licensed programs. </a:t>
            </a:r>
          </a:p>
        </p:txBody>
      </p:sp>
      <p:sp>
        <p:nvSpPr>
          <p:cNvPr id="8" name="Text Placeholder 6">
            <a:extLst>
              <a:ext uri="{FF2B5EF4-FFF2-40B4-BE49-F238E27FC236}">
                <a16:creationId xmlns:a16="http://schemas.microsoft.com/office/drawing/2014/main" id="{D882B1B2-4124-478F-9798-D7636A578CF9}"/>
              </a:ext>
            </a:extLst>
          </p:cNvPr>
          <p:cNvSpPr txBox="1">
            <a:spLocks/>
          </p:cNvSpPr>
          <p:nvPr/>
        </p:nvSpPr>
        <p:spPr>
          <a:xfrm>
            <a:off x="398805" y="211712"/>
            <a:ext cx="8158371" cy="678094"/>
          </a:xfrm>
          <a:prstGeom prst="rect">
            <a:avLst/>
          </a:prstGeom>
        </p:spPr>
        <p:txBody>
          <a:bodyPr lIns="91440" tIns="45720" rIns="91440" bIns="45720" anchor="t"/>
          <a:lstStyle>
            <a:lvl1pPr marL="228600" indent="-228600" algn="l" rtl="0" eaLnBrk="1" fontAlgn="base" hangingPunct="1">
              <a:spcBef>
                <a:spcPct val="100000"/>
              </a:spcBef>
              <a:spcAft>
                <a:spcPct val="0"/>
              </a:spcAft>
              <a:buClr>
                <a:srgbClr val="0033CC"/>
              </a:buClr>
              <a:buChar char="•"/>
              <a:defRPr sz="2400" b="1">
                <a:solidFill>
                  <a:schemeClr val="tx1"/>
                </a:solidFill>
                <a:latin typeface="+mn-lt"/>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mn-lt"/>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mn-lt"/>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mn-lt"/>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0" indent="0" defTabSz="914400">
              <a:buNone/>
            </a:pPr>
            <a:r>
              <a:rPr lang="en-US" sz="2000" kern="0">
                <a:solidFill>
                  <a:schemeClr val="accent2">
                    <a:lumMod val="50000"/>
                  </a:schemeClr>
                </a:solidFill>
                <a:cs typeface="Arial"/>
              </a:rPr>
              <a:t>Licensed child care capacity in Massachusetts is moving closer to pre-pandemic levels.</a:t>
            </a:r>
          </a:p>
        </p:txBody>
      </p:sp>
      <p:graphicFrame>
        <p:nvGraphicFramePr>
          <p:cNvPr id="2" name="Table 2">
            <a:extLst>
              <a:ext uri="{FF2B5EF4-FFF2-40B4-BE49-F238E27FC236}">
                <a16:creationId xmlns:a16="http://schemas.microsoft.com/office/drawing/2014/main" id="{75A22DAD-4787-43AC-817D-CFBBDBCF50BA}"/>
              </a:ext>
            </a:extLst>
          </p:cNvPr>
          <p:cNvGraphicFramePr>
            <a:graphicFrameLocks noGrp="1"/>
          </p:cNvGraphicFramePr>
          <p:nvPr>
            <p:extLst>
              <p:ext uri="{D42A27DB-BD31-4B8C-83A1-F6EECF244321}">
                <p14:modId xmlns:p14="http://schemas.microsoft.com/office/powerpoint/2010/main" val="3689952871"/>
              </p:ext>
            </p:extLst>
          </p:nvPr>
        </p:nvGraphicFramePr>
        <p:xfrm>
          <a:off x="224329" y="5523673"/>
          <a:ext cx="8200581" cy="1122615"/>
        </p:xfrm>
        <a:graphic>
          <a:graphicData uri="http://schemas.openxmlformats.org/drawingml/2006/table">
            <a:tbl>
              <a:tblPr firstRow="1" bandRow="1">
                <a:tableStyleId>{5C22544A-7EE6-4342-B048-85BDC9FD1C3A}</a:tableStyleId>
              </a:tblPr>
              <a:tblGrid>
                <a:gridCol w="3317861">
                  <a:extLst>
                    <a:ext uri="{9D8B030D-6E8A-4147-A177-3AD203B41FA5}">
                      <a16:colId xmlns:a16="http://schemas.microsoft.com/office/drawing/2014/main" val="3208686991"/>
                    </a:ext>
                  </a:extLst>
                </a:gridCol>
                <a:gridCol w="1609908">
                  <a:extLst>
                    <a:ext uri="{9D8B030D-6E8A-4147-A177-3AD203B41FA5}">
                      <a16:colId xmlns:a16="http://schemas.microsoft.com/office/drawing/2014/main" val="3003375273"/>
                    </a:ext>
                  </a:extLst>
                </a:gridCol>
                <a:gridCol w="1636406">
                  <a:extLst>
                    <a:ext uri="{9D8B030D-6E8A-4147-A177-3AD203B41FA5}">
                      <a16:colId xmlns:a16="http://schemas.microsoft.com/office/drawing/2014/main" val="1163521982"/>
                    </a:ext>
                  </a:extLst>
                </a:gridCol>
                <a:gridCol w="1636406">
                  <a:extLst>
                    <a:ext uri="{9D8B030D-6E8A-4147-A177-3AD203B41FA5}">
                      <a16:colId xmlns:a16="http://schemas.microsoft.com/office/drawing/2014/main" val="3889178374"/>
                    </a:ext>
                  </a:extLst>
                </a:gridCol>
              </a:tblGrid>
              <a:tr h="304775">
                <a:tc rowSpan="2">
                  <a:txBody>
                    <a:bodyPr/>
                    <a:lstStyle/>
                    <a:p>
                      <a:pPr marL="0" marR="0" lvl="0" indent="0" algn="ctr" rtl="0" eaLnBrk="1" fontAlgn="auto" latinLnBrk="0" hangingPunct="1">
                        <a:lnSpc>
                          <a:spcPct val="100000"/>
                        </a:lnSpc>
                        <a:spcBef>
                          <a:spcPts val="0"/>
                        </a:spcBef>
                        <a:spcAft>
                          <a:spcPts val="0"/>
                        </a:spcAft>
                        <a:buClrTx/>
                        <a:buSzTx/>
                        <a:buFontTx/>
                        <a:buNone/>
                      </a:pPr>
                      <a:r>
                        <a:rPr lang="en-US" sz="1600" b="0" spc="-8">
                          <a:solidFill>
                            <a:schemeClr val="accent4"/>
                          </a:solidFill>
                          <a:latin typeface="+mj-lt"/>
                          <a:cs typeface="Calibri"/>
                        </a:rPr>
                        <a:t>There are 1,167 programs </a:t>
                      </a:r>
                      <a:r>
                        <a:rPr lang="en-US" sz="1600" b="0" i="0" u="none" strike="noStrike" spc="-8" noProof="0">
                          <a:solidFill>
                            <a:schemeClr val="accent4"/>
                          </a:solidFill>
                          <a:latin typeface="Arial"/>
                        </a:rPr>
                        <a:t>currently</a:t>
                      </a:r>
                      <a:r>
                        <a:rPr lang="en-US" sz="1600" b="0" spc="-8">
                          <a:solidFill>
                            <a:schemeClr val="accent4"/>
                          </a:solidFill>
                          <a:latin typeface="+mj-lt"/>
                          <a:cs typeface="Calibri"/>
                        </a:rPr>
                        <a:t> operating that have been newly licensed since March 2020</a:t>
                      </a:r>
                      <a:r>
                        <a:rPr lang="en-US" sz="1600" b="1" spc="-8">
                          <a:solidFill>
                            <a:schemeClr val="accent4"/>
                          </a:solidFill>
                          <a:latin typeface="+mj-lt"/>
                          <a:cs typeface="Calibri"/>
                        </a:rPr>
                        <a:t>.</a:t>
                      </a:r>
                      <a:endParaRPr lang="en-US" sz="1400">
                        <a:solidFill>
                          <a:schemeClr val="accent4"/>
                        </a:solidFill>
                        <a:latin typeface="+mj-lt"/>
                        <a:cs typeface="Calibri"/>
                      </a:endParaRPr>
                    </a:p>
                  </a:txBody>
                  <a:tcPr>
                    <a:noFill/>
                  </a:tcPr>
                </a:tc>
                <a:tc>
                  <a:txBody>
                    <a:bodyPr/>
                    <a:lstStyle/>
                    <a:p>
                      <a:pPr algn="ctr"/>
                      <a:r>
                        <a:rPr lang="en-US" sz="1600">
                          <a:solidFill>
                            <a:srgbClr val="ED7D31"/>
                          </a:solidFill>
                          <a:latin typeface="+mj-lt"/>
                          <a:cs typeface="Calibri"/>
                        </a:rPr>
                        <a:t>63%</a:t>
                      </a:r>
                    </a:p>
                  </a:txBody>
                  <a:tcPr anchor="b">
                    <a:noFill/>
                  </a:tcPr>
                </a:tc>
                <a:tc>
                  <a:txBody>
                    <a:bodyPr/>
                    <a:lstStyle/>
                    <a:p>
                      <a:pPr algn="ctr"/>
                      <a:r>
                        <a:rPr lang="en-US" sz="1600">
                          <a:solidFill>
                            <a:srgbClr val="ED7D31"/>
                          </a:solidFill>
                          <a:latin typeface="+mj-lt"/>
                          <a:cs typeface="Calibri"/>
                        </a:rPr>
                        <a:t>71%</a:t>
                      </a:r>
                    </a:p>
                  </a:txBody>
                  <a:tcPr anchor="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rgbClr val="ED7D31"/>
                          </a:solidFill>
                          <a:latin typeface="+mj-lt"/>
                          <a:ea typeface="+mn-ea"/>
                          <a:cs typeface="Calibri"/>
                        </a:rPr>
                        <a:t>42%</a:t>
                      </a:r>
                    </a:p>
                  </a:txBody>
                  <a:tcPr anchor="b">
                    <a:noFill/>
                  </a:tcPr>
                </a:tc>
                <a:extLst>
                  <a:ext uri="{0D108BD9-81ED-4DB2-BD59-A6C34878D82A}">
                    <a16:rowId xmlns:a16="http://schemas.microsoft.com/office/drawing/2014/main" val="2929013823"/>
                  </a:ext>
                </a:extLst>
              </a:tr>
              <a:tr h="787335">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spc="-8">
                          <a:solidFill>
                            <a:schemeClr val="accent4"/>
                          </a:solidFill>
                          <a:latin typeface="+mj-lt"/>
                          <a:cs typeface="Calibri"/>
                        </a:rPr>
                        <a:t>are serving the highest SVI communities</a:t>
                      </a:r>
                    </a:p>
                  </a:txBody>
                  <a:tcPr>
                    <a:noFill/>
                  </a:tcPr>
                </a:tc>
                <a:tc>
                  <a:txBody>
                    <a:bodyPr/>
                    <a:lstStyle/>
                    <a:p>
                      <a:pPr algn="ctr"/>
                      <a:r>
                        <a:rPr lang="en-US" sz="1400" spc="-8">
                          <a:solidFill>
                            <a:schemeClr val="accent4"/>
                          </a:solidFill>
                          <a:latin typeface="+mj-lt"/>
                          <a:cs typeface="Calibri"/>
                        </a:rPr>
                        <a:t>  are FCC providers</a:t>
                      </a:r>
                      <a:endParaRPr lang="en-US" sz="1400">
                        <a:solidFill>
                          <a:schemeClr val="accent4"/>
                        </a:solidFill>
                        <a:latin typeface="+mj-lt"/>
                        <a:cs typeface="Calibri"/>
                      </a:endParaRPr>
                    </a:p>
                  </a:txBody>
                  <a:tcPr>
                    <a:noFill/>
                  </a:tcPr>
                </a:tc>
                <a:tc>
                  <a:txBody>
                    <a:bodyPr/>
                    <a:lstStyle/>
                    <a:p>
                      <a:pPr algn="ctr"/>
                      <a:r>
                        <a:rPr lang="en-US" sz="1400">
                          <a:solidFill>
                            <a:schemeClr val="accent4"/>
                          </a:solidFill>
                          <a:latin typeface="+mj-lt"/>
                          <a:cs typeface="Calibri"/>
                        </a:rPr>
                        <a:t>serve children with subsidies </a:t>
                      </a:r>
                    </a:p>
                  </a:txBody>
                  <a:tcPr>
                    <a:noFill/>
                  </a:tcPr>
                </a:tc>
                <a:extLst>
                  <a:ext uri="{0D108BD9-81ED-4DB2-BD59-A6C34878D82A}">
                    <a16:rowId xmlns:a16="http://schemas.microsoft.com/office/drawing/2014/main" val="1401188479"/>
                  </a:ext>
                </a:extLst>
              </a:tr>
            </a:tbl>
          </a:graphicData>
        </a:graphic>
      </p:graphicFrame>
      <p:cxnSp>
        <p:nvCxnSpPr>
          <p:cNvPr id="17" name="Straight Connector 16">
            <a:extLst>
              <a:ext uri="{FF2B5EF4-FFF2-40B4-BE49-F238E27FC236}">
                <a16:creationId xmlns:a16="http://schemas.microsoft.com/office/drawing/2014/main" id="{CCB45CA9-9EEE-4404-846A-0BD9FAC573E9}"/>
              </a:ext>
            </a:extLst>
          </p:cNvPr>
          <p:cNvCxnSpPr>
            <a:cxnSpLocks/>
          </p:cNvCxnSpPr>
          <p:nvPr/>
        </p:nvCxnSpPr>
        <p:spPr bwMode="auto">
          <a:xfrm>
            <a:off x="1230086" y="1077686"/>
            <a:ext cx="87085" cy="3744685"/>
          </a:xfrm>
          <a:prstGeom prst="line">
            <a:avLst/>
          </a:prstGeom>
          <a:noFill/>
          <a:ln w="9525" cap="flat" cmpd="sng" algn="ctr">
            <a:solidFill>
              <a:schemeClr val="tx1"/>
            </a:solidFill>
            <a:prstDash val="dash"/>
            <a:round/>
            <a:headEnd type="none" w="med" len="med"/>
            <a:tailEnd type="none" w="med" len="med"/>
          </a:ln>
          <a:effectLst/>
        </p:spPr>
      </p:cxnSp>
      <p:cxnSp>
        <p:nvCxnSpPr>
          <p:cNvPr id="23" name="Straight Connector 22">
            <a:extLst>
              <a:ext uri="{FF2B5EF4-FFF2-40B4-BE49-F238E27FC236}">
                <a16:creationId xmlns:a16="http://schemas.microsoft.com/office/drawing/2014/main" id="{84B93F18-D0BD-4C01-AC91-7A8DF38A91CB}"/>
              </a:ext>
            </a:extLst>
          </p:cNvPr>
          <p:cNvCxnSpPr>
            <a:cxnSpLocks/>
          </p:cNvCxnSpPr>
          <p:nvPr/>
        </p:nvCxnSpPr>
        <p:spPr bwMode="auto">
          <a:xfrm flipV="1">
            <a:off x="1959429" y="1077687"/>
            <a:ext cx="0" cy="3592284"/>
          </a:xfrm>
          <a:prstGeom prst="line">
            <a:avLst/>
          </a:prstGeom>
          <a:noFill/>
          <a:ln w="9525" cap="flat" cmpd="sng" algn="ctr">
            <a:solidFill>
              <a:schemeClr val="tx1"/>
            </a:solidFill>
            <a:prstDash val="dash"/>
            <a:round/>
            <a:headEnd type="none" w="med" len="med"/>
            <a:tailEnd type="none" w="med" len="med"/>
          </a:ln>
          <a:effectLst/>
        </p:spPr>
      </p:cxnSp>
      <p:sp>
        <p:nvSpPr>
          <p:cNvPr id="25" name="TextBox 24">
            <a:extLst>
              <a:ext uri="{FF2B5EF4-FFF2-40B4-BE49-F238E27FC236}">
                <a16:creationId xmlns:a16="http://schemas.microsoft.com/office/drawing/2014/main" id="{A3EF66CB-D15E-47D9-B75D-FECCD00ACB1C}"/>
              </a:ext>
            </a:extLst>
          </p:cNvPr>
          <p:cNvSpPr txBox="1"/>
          <p:nvPr/>
        </p:nvSpPr>
        <p:spPr>
          <a:xfrm>
            <a:off x="1483947" y="1120503"/>
            <a:ext cx="430887" cy="2860720"/>
          </a:xfrm>
          <a:prstGeom prst="rect">
            <a:avLst/>
          </a:prstGeom>
          <a:noFill/>
        </p:spPr>
        <p:txBody>
          <a:bodyPr vert="vert270" wrap="none" rtlCol="0">
            <a:spAutoFit/>
          </a:bodyPr>
          <a:lstStyle/>
          <a:p>
            <a:r>
              <a:rPr lang="en-US" sz="1600">
                <a:latin typeface="+mj-lt"/>
              </a:rPr>
              <a:t>Pandemic Emergency Closure</a:t>
            </a:r>
          </a:p>
        </p:txBody>
      </p:sp>
      <p:sp>
        <p:nvSpPr>
          <p:cNvPr id="10" name="Slide Number Placeholder 5">
            <a:extLst>
              <a:ext uri="{FF2B5EF4-FFF2-40B4-BE49-F238E27FC236}">
                <a16:creationId xmlns:a16="http://schemas.microsoft.com/office/drawing/2014/main" id="{521C93FF-D0B1-4038-B96E-BFCA54F88A1A}"/>
              </a:ext>
            </a:extLst>
          </p:cNvPr>
          <p:cNvSpPr txBox="1">
            <a:spLocks/>
          </p:cNvSpPr>
          <p:nvPr/>
        </p:nvSpPr>
        <p:spPr>
          <a:xfrm>
            <a:off x="7210425" y="6582948"/>
            <a:ext cx="1933575" cy="2635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6A09A6D-D253-4A92-98E9-FACB6629A463}" type="slidenum">
              <a:rPr lang="en-US" sz="800" smtClean="0"/>
              <a:pPr algn="r">
                <a:defRPr/>
              </a:pPr>
              <a:t>13</a:t>
            </a:fld>
            <a:endParaRPr lang="en-US" sz="800"/>
          </a:p>
        </p:txBody>
      </p:sp>
    </p:spTree>
    <p:extLst>
      <p:ext uri="{BB962C8B-B14F-4D97-AF65-F5344CB8AC3E}">
        <p14:creationId xmlns:p14="http://schemas.microsoft.com/office/powerpoint/2010/main" val="3954733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D3733-DE8B-4232-A662-5F439680CCD0}"/>
              </a:ext>
            </a:extLst>
          </p:cNvPr>
          <p:cNvSpPr>
            <a:spLocks noGrp="1"/>
          </p:cNvSpPr>
          <p:nvPr>
            <p:ph type="title"/>
          </p:nvPr>
        </p:nvSpPr>
        <p:spPr>
          <a:xfrm>
            <a:off x="376630" y="109563"/>
            <a:ext cx="7734300" cy="801688"/>
          </a:xfrm>
        </p:spPr>
        <p:txBody>
          <a:bodyPr/>
          <a:lstStyle/>
          <a:p>
            <a:r>
              <a:rPr lang="en-US" sz="2000"/>
              <a:t>However, the Massachusetts child care workforce was harder hit and is slower to recover.</a:t>
            </a:r>
          </a:p>
        </p:txBody>
      </p:sp>
      <p:pic>
        <p:nvPicPr>
          <p:cNvPr id="6" name="Content Placeholder 5">
            <a:extLst>
              <a:ext uri="{FF2B5EF4-FFF2-40B4-BE49-F238E27FC236}">
                <a16:creationId xmlns:a16="http://schemas.microsoft.com/office/drawing/2014/main" id="{DCB1BC0C-EF16-46CF-B9A6-E8570D34476D}"/>
              </a:ext>
            </a:extLst>
          </p:cNvPr>
          <p:cNvPicPr>
            <a:picLocks noGrp="1" noChangeAspect="1"/>
          </p:cNvPicPr>
          <p:nvPr>
            <p:ph idx="1"/>
          </p:nvPr>
        </p:nvPicPr>
        <p:blipFill rotWithShape="1">
          <a:blip r:embed="rId2"/>
          <a:srcRect l="7351" t="27831" r="7541" b="18014"/>
          <a:stretch/>
        </p:blipFill>
        <p:spPr>
          <a:xfrm>
            <a:off x="146634" y="1281465"/>
            <a:ext cx="8850732" cy="3167987"/>
          </a:xfrm>
        </p:spPr>
      </p:pic>
      <p:sp>
        <p:nvSpPr>
          <p:cNvPr id="4" name="Slide Number Placeholder 3">
            <a:extLst>
              <a:ext uri="{FF2B5EF4-FFF2-40B4-BE49-F238E27FC236}">
                <a16:creationId xmlns:a16="http://schemas.microsoft.com/office/drawing/2014/main" id="{5E8D21F3-F487-4580-96BF-03191017560F}"/>
              </a:ext>
            </a:extLst>
          </p:cNvPr>
          <p:cNvSpPr>
            <a:spLocks noGrp="1"/>
          </p:cNvSpPr>
          <p:nvPr>
            <p:ph type="sldNum" sz="quarter" idx="12"/>
          </p:nvPr>
        </p:nvSpPr>
        <p:spPr/>
        <p:txBody>
          <a:bodyPr/>
          <a:lstStyle/>
          <a:p>
            <a:fld id="{60FD0B0E-32B1-4158-9304-F9E9B068F047}" type="slidenum">
              <a:rPr lang="en-US" smtClean="0"/>
              <a:t>14</a:t>
            </a:fld>
            <a:endParaRPr lang="en-US"/>
          </a:p>
        </p:txBody>
      </p:sp>
      <p:sp>
        <p:nvSpPr>
          <p:cNvPr id="7" name="TextBox 6">
            <a:extLst>
              <a:ext uri="{FF2B5EF4-FFF2-40B4-BE49-F238E27FC236}">
                <a16:creationId xmlns:a16="http://schemas.microsoft.com/office/drawing/2014/main" id="{4A99266F-B976-44CD-86C8-BB36DC6B3507}"/>
              </a:ext>
            </a:extLst>
          </p:cNvPr>
          <p:cNvSpPr txBox="1"/>
          <p:nvPr/>
        </p:nvSpPr>
        <p:spPr>
          <a:xfrm>
            <a:off x="271899" y="4776829"/>
            <a:ext cx="8600202" cy="1015663"/>
          </a:xfrm>
          <a:prstGeom prst="rect">
            <a:avLst/>
          </a:prstGeom>
          <a:noFill/>
        </p:spPr>
        <p:txBody>
          <a:bodyPr wrap="square" rtlCol="0">
            <a:spAutoFit/>
          </a:bodyPr>
          <a:lstStyle/>
          <a:p>
            <a:r>
              <a:rPr lang="en-US" sz="1500">
                <a:solidFill>
                  <a:srgbClr val="000000"/>
                </a:solidFill>
                <a:latin typeface="+mj-lt"/>
              </a:rPr>
              <a:t>The level of recovery of </a:t>
            </a:r>
            <a:r>
              <a:rPr lang="en-US" sz="1500" b="0" i="0">
                <a:solidFill>
                  <a:srgbClr val="000000"/>
                </a:solidFill>
                <a:effectLst/>
                <a:latin typeface="+mj-lt"/>
              </a:rPr>
              <a:t>child care jobs post-pandemic continues to vary across states. Per a recent </a:t>
            </a:r>
            <a:r>
              <a:rPr lang="en-US" sz="1500" b="0" i="0">
                <a:solidFill>
                  <a:srgbClr val="000000"/>
                </a:solidFill>
                <a:effectLst/>
                <a:latin typeface="+mj-lt"/>
                <a:hlinkClick r:id="rId3"/>
              </a:rPr>
              <a:t>report</a:t>
            </a:r>
            <a:r>
              <a:rPr lang="en-US" sz="1500" b="0" i="0">
                <a:solidFill>
                  <a:srgbClr val="000000"/>
                </a:solidFill>
                <a:effectLst/>
                <a:latin typeface="+mj-lt"/>
              </a:rPr>
              <a:t> from UC Berkley’s Center for the Study of Child Care Employ</a:t>
            </a:r>
            <a:r>
              <a:rPr lang="en-US" sz="1500">
                <a:solidFill>
                  <a:srgbClr val="000000"/>
                </a:solidFill>
                <a:latin typeface="+mj-lt"/>
              </a:rPr>
              <a:t>ment, “</a:t>
            </a:r>
            <a:r>
              <a:rPr lang="en-US" sz="1500" b="0" i="0">
                <a:solidFill>
                  <a:srgbClr val="000000"/>
                </a:solidFill>
                <a:effectLst/>
                <a:latin typeface="+mj-lt"/>
              </a:rPr>
              <a:t>While child care employment in New Jersey has nearly reached pre-pandemic levels, Massachusetts child care jobs are 12.93% …below pre-pandemic numbers.”</a:t>
            </a:r>
            <a:endParaRPr lang="en-US" sz="1500">
              <a:latin typeface="+mj-lt"/>
            </a:endParaRPr>
          </a:p>
        </p:txBody>
      </p:sp>
    </p:spTree>
    <p:extLst>
      <p:ext uri="{BB962C8B-B14F-4D97-AF65-F5344CB8AC3E}">
        <p14:creationId xmlns:p14="http://schemas.microsoft.com/office/powerpoint/2010/main" val="1297413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E184A-8A61-447A-A525-8D093E7374E3}"/>
              </a:ext>
            </a:extLst>
          </p:cNvPr>
          <p:cNvSpPr>
            <a:spLocks noGrp="1"/>
          </p:cNvSpPr>
          <p:nvPr>
            <p:ph type="title"/>
          </p:nvPr>
        </p:nvSpPr>
        <p:spPr>
          <a:xfrm>
            <a:off x="329744" y="130208"/>
            <a:ext cx="7847468" cy="801688"/>
          </a:xfrm>
        </p:spPr>
        <p:txBody>
          <a:bodyPr/>
          <a:lstStyle/>
          <a:p>
            <a:r>
              <a:rPr lang="en-US" sz="2000"/>
              <a:t>Center-based programs face recruitment challenges that can limit capacity.</a:t>
            </a:r>
          </a:p>
        </p:txBody>
      </p:sp>
      <p:sp>
        <p:nvSpPr>
          <p:cNvPr id="3" name="Content Placeholder 2">
            <a:extLst>
              <a:ext uri="{FF2B5EF4-FFF2-40B4-BE49-F238E27FC236}">
                <a16:creationId xmlns:a16="http://schemas.microsoft.com/office/drawing/2014/main" id="{56CF48AF-5F01-418F-A348-9772BF88BA00}"/>
              </a:ext>
            </a:extLst>
          </p:cNvPr>
          <p:cNvSpPr>
            <a:spLocks noGrp="1"/>
          </p:cNvSpPr>
          <p:nvPr>
            <p:ph idx="1"/>
          </p:nvPr>
        </p:nvSpPr>
        <p:spPr>
          <a:xfrm>
            <a:off x="327541" y="1077599"/>
            <a:ext cx="8590216" cy="2052460"/>
          </a:xfrm>
        </p:spPr>
        <p:txBody>
          <a:bodyPr/>
          <a:lstStyle/>
          <a:p>
            <a:pPr marL="0" indent="0">
              <a:spcBef>
                <a:spcPts val="0"/>
              </a:spcBef>
              <a:buNone/>
            </a:pPr>
            <a:r>
              <a:rPr lang="en-US" sz="1400" b="0"/>
              <a:t>Since summer 2021, hiring seems to have kept pace with but not exceeded attrition. C3 application data </a:t>
            </a:r>
            <a:endParaRPr lang="en-US"/>
          </a:p>
          <a:p>
            <a:pPr marL="0" indent="0">
              <a:spcBef>
                <a:spcPts val="0"/>
              </a:spcBef>
              <a:buNone/>
            </a:pPr>
            <a:r>
              <a:rPr lang="en-US" sz="1400" b="0"/>
              <a:t>suggest the number of educators in the system has remained roughly the same with </a:t>
            </a:r>
            <a:r>
              <a:rPr lang="en-US" sz="1400"/>
              <a:t>significant open positions </a:t>
            </a:r>
            <a:r>
              <a:rPr lang="en-US" sz="1400" b="0"/>
              <a:t>continuing to</a:t>
            </a:r>
            <a:r>
              <a:rPr lang="en-US" sz="1400"/>
              <a:t> </a:t>
            </a:r>
            <a:r>
              <a:rPr lang="en-US" sz="1400" b="0"/>
              <a:t>limit programs’ from operating up to their licensed capacity </a:t>
            </a:r>
            <a:endParaRPr lang="en-US" sz="1400" b="0">
              <a:cs typeface="Arial"/>
            </a:endParaRPr>
          </a:p>
          <a:p>
            <a:pPr marL="0" indent="0">
              <a:spcBef>
                <a:spcPts val="600"/>
              </a:spcBef>
              <a:buNone/>
            </a:pPr>
            <a:endParaRPr lang="en-US" sz="100" b="0"/>
          </a:p>
          <a:p>
            <a:pPr marL="0" indent="0">
              <a:spcBef>
                <a:spcPts val="600"/>
              </a:spcBef>
              <a:buNone/>
            </a:pPr>
            <a:r>
              <a:rPr lang="en-US" sz="1400" b="0"/>
              <a:t>C3 application and survey data for center-based and OST programs indicates:</a:t>
            </a:r>
            <a:endParaRPr lang="en-US" sz="1400" b="0">
              <a:cs typeface="Arial"/>
            </a:endParaRPr>
          </a:p>
          <a:p>
            <a:pPr>
              <a:spcBef>
                <a:spcPts val="600"/>
              </a:spcBef>
            </a:pPr>
            <a:r>
              <a:rPr lang="en-US" sz="1400"/>
              <a:t>65% </a:t>
            </a:r>
            <a:r>
              <a:rPr lang="en-US" sz="1400" b="0"/>
              <a:t>of programs have </a:t>
            </a:r>
            <a:r>
              <a:rPr lang="en-US" sz="1400"/>
              <a:t>open educator positions</a:t>
            </a:r>
            <a:r>
              <a:rPr lang="en-US" sz="1400" b="1"/>
              <a:t>, </a:t>
            </a:r>
            <a:r>
              <a:rPr lang="en-US" sz="1400" b="0"/>
              <a:t>with the average program hiring for ~ 2.8 positions </a:t>
            </a:r>
            <a:endParaRPr lang="en-US" sz="1400" b="0">
              <a:cs typeface="Arial"/>
            </a:endParaRPr>
          </a:p>
          <a:p>
            <a:pPr>
              <a:spcBef>
                <a:spcPts val="600"/>
              </a:spcBef>
            </a:pPr>
            <a:r>
              <a:rPr lang="en-US" sz="1400"/>
              <a:t>23% </a:t>
            </a:r>
            <a:r>
              <a:rPr lang="en-US" sz="1400" b="0"/>
              <a:t>of center-based programs reported limiting licensed capacity due to educator openings </a:t>
            </a:r>
            <a:endParaRPr lang="en-US" sz="1400" b="0">
              <a:cs typeface="Arial"/>
            </a:endParaRPr>
          </a:p>
          <a:p>
            <a:pPr marL="575945" lvl="1" indent="-233045">
              <a:spcBef>
                <a:spcPts val="600"/>
              </a:spcBef>
            </a:pPr>
            <a:r>
              <a:rPr lang="en-US" sz="1400"/>
              <a:t>Regulations make a loss of a lead teacher harder to accommodate than the loss of an assistant</a:t>
            </a:r>
            <a:endParaRPr lang="en-US" sz="1400">
              <a:cs typeface="Arial"/>
            </a:endParaRPr>
          </a:p>
        </p:txBody>
      </p:sp>
      <p:sp>
        <p:nvSpPr>
          <p:cNvPr id="4" name="Slide Number Placeholder 3">
            <a:extLst>
              <a:ext uri="{FF2B5EF4-FFF2-40B4-BE49-F238E27FC236}">
                <a16:creationId xmlns:a16="http://schemas.microsoft.com/office/drawing/2014/main" id="{37111557-5800-4032-98DF-0FE0371D236C}"/>
              </a:ext>
            </a:extLst>
          </p:cNvPr>
          <p:cNvSpPr>
            <a:spLocks noGrp="1"/>
          </p:cNvSpPr>
          <p:nvPr>
            <p:ph type="sldNum" sz="quarter" idx="12"/>
          </p:nvPr>
        </p:nvSpPr>
        <p:spPr/>
        <p:txBody>
          <a:bodyPr/>
          <a:lstStyle/>
          <a:p>
            <a:fld id="{60FD0B0E-32B1-4158-9304-F9E9B068F047}" type="slidenum">
              <a:rPr lang="en-US" smtClean="0"/>
              <a:t>15</a:t>
            </a:fld>
            <a:endParaRPr lang="en-US"/>
          </a:p>
        </p:txBody>
      </p:sp>
      <p:graphicFrame>
        <p:nvGraphicFramePr>
          <p:cNvPr id="7" name="Content Placeholder 5">
            <a:extLst>
              <a:ext uri="{FF2B5EF4-FFF2-40B4-BE49-F238E27FC236}">
                <a16:creationId xmlns:a16="http://schemas.microsoft.com/office/drawing/2014/main" id="{C092EF4E-C450-46DD-8BB4-BCB6EB197269}"/>
              </a:ext>
            </a:extLst>
          </p:cNvPr>
          <p:cNvGraphicFramePr>
            <a:graphicFrameLocks/>
          </p:cNvGraphicFramePr>
          <p:nvPr>
            <p:extLst>
              <p:ext uri="{D42A27DB-BD31-4B8C-83A1-F6EECF244321}">
                <p14:modId xmlns:p14="http://schemas.microsoft.com/office/powerpoint/2010/main" val="781138751"/>
              </p:ext>
            </p:extLst>
          </p:nvPr>
        </p:nvGraphicFramePr>
        <p:xfrm>
          <a:off x="489756" y="3835120"/>
          <a:ext cx="3619499" cy="2596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DE3BBEEC-D6A3-4AE0-868B-593A0CE5EA8A}"/>
              </a:ext>
            </a:extLst>
          </p:cNvPr>
          <p:cNvGraphicFramePr>
            <a:graphicFrameLocks/>
          </p:cNvGraphicFramePr>
          <p:nvPr>
            <p:extLst>
              <p:ext uri="{D42A27DB-BD31-4B8C-83A1-F6EECF244321}">
                <p14:modId xmlns:p14="http://schemas.microsoft.com/office/powerpoint/2010/main" val="221500852"/>
              </p:ext>
            </p:extLst>
          </p:nvPr>
        </p:nvGraphicFramePr>
        <p:xfrm>
          <a:off x="3947040" y="3733986"/>
          <a:ext cx="4557712" cy="292853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A6F94FF-2D52-4F2F-835C-B1C602FA8179}"/>
              </a:ext>
            </a:extLst>
          </p:cNvPr>
          <p:cNvSpPr txBox="1"/>
          <p:nvPr/>
        </p:nvSpPr>
        <p:spPr>
          <a:xfrm>
            <a:off x="2469272" y="3281122"/>
            <a:ext cx="4211410" cy="553998"/>
          </a:xfrm>
          <a:prstGeom prst="rect">
            <a:avLst/>
          </a:prstGeom>
          <a:noFill/>
        </p:spPr>
        <p:txBody>
          <a:bodyPr wrap="none" lIns="91440" tIns="45720" rIns="91440" bIns="45720" rtlCol="0" anchor="t">
            <a:spAutoFit/>
          </a:bodyPr>
          <a:lstStyle/>
          <a:p>
            <a:pPr algn="ctr"/>
            <a:r>
              <a:rPr lang="en-US">
                <a:solidFill>
                  <a:schemeClr val="bg2"/>
                </a:solidFill>
                <a:latin typeface="+mj-lt"/>
                <a:ea typeface="Verdana"/>
              </a:rPr>
              <a:t>Current Staffing by Role </a:t>
            </a:r>
          </a:p>
          <a:p>
            <a:pPr algn="ctr"/>
            <a:r>
              <a:rPr lang="en-US" sz="1200">
                <a:solidFill>
                  <a:schemeClr val="bg2"/>
                </a:solidFill>
                <a:latin typeface="+mj-lt"/>
                <a:ea typeface="Verdana"/>
              </a:rPr>
              <a:t>(Based on number of FTEs reported in C3 application data)</a:t>
            </a:r>
            <a:endParaRPr lang="en-US" sz="1200">
              <a:solidFill>
                <a:schemeClr val="bg2"/>
              </a:solidFill>
              <a:latin typeface="+mj-lt"/>
              <a:ea typeface="Verdana"/>
              <a:cs typeface="Arial"/>
            </a:endParaRPr>
          </a:p>
        </p:txBody>
      </p:sp>
    </p:spTree>
    <p:extLst>
      <p:ext uri="{BB962C8B-B14F-4D97-AF65-F5344CB8AC3E}">
        <p14:creationId xmlns:p14="http://schemas.microsoft.com/office/powerpoint/2010/main" val="374154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7B1A3B-5A59-4B00-B00B-85883C30AF60}"/>
              </a:ext>
            </a:extLst>
          </p:cNvPr>
          <p:cNvSpPr>
            <a:spLocks noGrp="1"/>
          </p:cNvSpPr>
          <p:nvPr>
            <p:ph idx="1"/>
          </p:nvPr>
        </p:nvSpPr>
        <p:spPr/>
        <p:txBody>
          <a:bodyPr/>
          <a:lstStyle/>
          <a:p>
            <a:pPr marL="342900" lvl="1" indent="0">
              <a:buNone/>
            </a:pPr>
            <a:endParaRPr lang="en-US">
              <a:cs typeface="Arial"/>
            </a:endParaRPr>
          </a:p>
          <a:p>
            <a:endParaRPr lang="en-US"/>
          </a:p>
          <a:p>
            <a:endParaRPr lang="en-US"/>
          </a:p>
          <a:p>
            <a:endParaRPr lang="en-US"/>
          </a:p>
          <a:p>
            <a:pPr marL="575945" lvl="1" indent="-233045"/>
            <a:endParaRPr lang="en-US">
              <a:cs typeface="Arial"/>
            </a:endParaRPr>
          </a:p>
        </p:txBody>
      </p:sp>
      <p:sp>
        <p:nvSpPr>
          <p:cNvPr id="6" name="Text Placeholder 5">
            <a:extLst>
              <a:ext uri="{FF2B5EF4-FFF2-40B4-BE49-F238E27FC236}">
                <a16:creationId xmlns:a16="http://schemas.microsoft.com/office/drawing/2014/main" id="{A0FCF4BD-3C16-4CBA-A3C4-C8D8DE70153A}"/>
              </a:ext>
            </a:extLst>
          </p:cNvPr>
          <p:cNvSpPr>
            <a:spLocks noGrp="1"/>
          </p:cNvSpPr>
          <p:nvPr>
            <p:ph type="body" sz="quarter" idx="12"/>
          </p:nvPr>
        </p:nvSpPr>
        <p:spPr>
          <a:xfrm>
            <a:off x="457199" y="157639"/>
            <a:ext cx="7897091" cy="617970"/>
          </a:xfrm>
        </p:spPr>
        <p:txBody>
          <a:bodyPr/>
          <a:lstStyle/>
          <a:p>
            <a:pPr marL="0"/>
            <a:r>
              <a:rPr lang="en-US" sz="2000">
                <a:solidFill>
                  <a:srgbClr val="0033CC"/>
                </a:solidFill>
                <a:latin typeface="+mj-lt"/>
                <a:ea typeface="+mj-ea"/>
                <a:cs typeface="+mj-cs"/>
              </a:rPr>
              <a:t>Workforce openings are widespread and faced more by low-income and BIPOC communities</a:t>
            </a:r>
            <a:r>
              <a:rPr lang="en-US" sz="2200">
                <a:solidFill>
                  <a:srgbClr val="0033CC"/>
                </a:solidFill>
                <a:latin typeface="+mj-lt"/>
                <a:ea typeface="+mj-ea"/>
                <a:cs typeface="+mj-cs"/>
              </a:rPr>
              <a:t>. </a:t>
            </a:r>
            <a:endParaRPr lang="en-US" sz="2200">
              <a:solidFill>
                <a:srgbClr val="0033CC"/>
              </a:solidFill>
              <a:latin typeface="+mj-lt"/>
              <a:ea typeface="+mj-ea"/>
              <a:cs typeface="Arial"/>
            </a:endParaRPr>
          </a:p>
        </p:txBody>
      </p:sp>
      <p:sp>
        <p:nvSpPr>
          <p:cNvPr id="4" name="Slide Number Placeholder 3">
            <a:extLst>
              <a:ext uri="{FF2B5EF4-FFF2-40B4-BE49-F238E27FC236}">
                <a16:creationId xmlns:a16="http://schemas.microsoft.com/office/drawing/2014/main" id="{5A33E14B-3D95-4163-A2D5-C000258E368E}"/>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ct val="0"/>
              </a:spcBef>
              <a:spcAft>
                <a:spcPts val="0"/>
              </a:spcAft>
              <a:buClrTx/>
              <a:buSzTx/>
              <a:buFontTx/>
              <a:buNone/>
              <a:tabLst/>
              <a:defRPr/>
            </a:pPr>
            <a:fld id="{485E8343-7F15-4471-9246-35AB593FF587}"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16</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id="{234D875A-90FE-479C-8E11-02FE4A46A3EA}"/>
              </a:ext>
            </a:extLst>
          </p:cNvPr>
          <p:cNvGraphicFramePr>
            <a:graphicFrameLocks/>
          </p:cNvGraphicFramePr>
          <p:nvPr/>
        </p:nvGraphicFramePr>
        <p:xfrm>
          <a:off x="311727" y="1117999"/>
          <a:ext cx="8520546" cy="52472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4978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g10c067ff58c_1_30"/>
          <p:cNvPicPr preferRelativeResize="0"/>
          <p:nvPr/>
        </p:nvPicPr>
        <p:blipFill>
          <a:blip r:embed="rId3">
            <a:alphaModFix/>
          </a:blip>
          <a:stretch>
            <a:fillRect/>
          </a:stretch>
        </p:blipFill>
        <p:spPr>
          <a:xfrm>
            <a:off x="1191805" y="2238976"/>
            <a:ext cx="6760390" cy="4128766"/>
          </a:xfrm>
          <a:prstGeom prst="rect">
            <a:avLst/>
          </a:prstGeom>
          <a:noFill/>
          <a:ln>
            <a:noFill/>
          </a:ln>
        </p:spPr>
      </p:pic>
      <p:sp>
        <p:nvSpPr>
          <p:cNvPr id="348" name="Google Shape;348;g10c067ff58c_1_30"/>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2000">
                <a:solidFill>
                  <a:schemeClr val="accent2">
                    <a:lumMod val="50000"/>
                  </a:schemeClr>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Programs are losing educators to other fields…</a:t>
            </a:r>
            <a:endParaRPr lang="en-US" sz="2000">
              <a:solidFill>
                <a:schemeClr val="accent2">
                  <a:lumMod val="50000"/>
                </a:schemeClr>
              </a:solidFill>
            </a:endParaRPr>
          </a:p>
        </p:txBody>
      </p:sp>
      <p:sp>
        <p:nvSpPr>
          <p:cNvPr id="349" name="Google Shape;349;g10c067ff58c_1_30"/>
          <p:cNvSpPr/>
          <p:nvPr/>
        </p:nvSpPr>
        <p:spPr>
          <a:xfrm>
            <a:off x="648750" y="1128082"/>
            <a:ext cx="7846500" cy="936900"/>
          </a:xfrm>
          <a:prstGeom prst="rect">
            <a:avLst/>
          </a:prstGeom>
          <a:noFill/>
          <a:ln>
            <a:noFill/>
          </a:ln>
        </p:spPr>
        <p:txBody>
          <a:bodyPr spcFirstLastPara="1" wrap="square" lIns="91425" tIns="91425" rIns="91425" bIns="91425" anchor="ctr" anchorCtr="0">
            <a:noAutofit/>
          </a:bodyPr>
          <a:lstStyle/>
          <a:p>
            <a:pPr marL="142875" marR="0" lvl="0" algn="ctr" defTabSz="914400" rtl="0" eaLnBrk="1" fontAlgn="auto" latinLnBrk="0" hangingPunct="1">
              <a:lnSpc>
                <a:spcPct val="115000"/>
              </a:lnSpc>
              <a:spcBef>
                <a:spcPts val="0"/>
              </a:spcBef>
              <a:spcAft>
                <a:spcPts val="0"/>
              </a:spcAft>
              <a:buClr>
                <a:srgbClr val="222222"/>
              </a:buClr>
              <a:buSzPts val="1350"/>
              <a:tabLst/>
              <a:defRPr/>
            </a:pPr>
            <a:r>
              <a:rPr lang="en-US" sz="1600">
                <a:solidFill>
                  <a:srgbClr val="222222"/>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2"/>
                  </a:ext>
                </a:extLst>
              </a:rPr>
              <a:t>EEC conducted a small field survey of </a:t>
            </a:r>
            <a:r>
              <a:rPr lang="en-US" sz="1600">
                <a:solidFill>
                  <a:srgbClr val="222222"/>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2"/>
                  </a:ext>
                </a:extLst>
              </a:rPr>
              <a:t>center-based</a:t>
            </a:r>
            <a:r>
              <a:rPr lang="en-US" sz="1600">
                <a:solidFill>
                  <a:srgbClr val="222222"/>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2"/>
                  </a:ext>
                </a:extLst>
              </a:rPr>
              <a:t> providers</a:t>
            </a:r>
            <a:r>
              <a:rPr lang="en-US" sz="1600">
                <a:solidFill>
                  <a:srgbClr val="222222"/>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2"/>
                  </a:ext>
                </a:extLst>
              </a:rPr>
              <a:t> </a:t>
            </a:r>
            <a:r>
              <a:rPr lang="en-US" sz="1600">
                <a:solidFill>
                  <a:srgbClr val="222222"/>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2"/>
                  </a:ext>
                </a:extLst>
              </a:rPr>
              <a:t>in December 2021, in which </a:t>
            </a:r>
            <a:r>
              <a:rPr lang="en-US" sz="1600">
                <a:solidFill>
                  <a:srgbClr val="222222"/>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2"/>
                  </a:ext>
                </a:extLst>
              </a:rPr>
              <a:t>programs reported that educators leaving their program were</a:t>
            </a:r>
          </a:p>
          <a:p>
            <a:pPr marL="142875" marR="0" lvl="0" algn="ctr" defTabSz="914400" rtl="0" eaLnBrk="1" fontAlgn="auto" latinLnBrk="0" hangingPunct="1">
              <a:lnSpc>
                <a:spcPct val="115000"/>
              </a:lnSpc>
              <a:spcBef>
                <a:spcPts val="0"/>
              </a:spcBef>
              <a:spcAft>
                <a:spcPts val="0"/>
              </a:spcAft>
              <a:buClr>
                <a:srgbClr val="222222"/>
              </a:buClr>
              <a:buSzPts val="1350"/>
              <a:tabLst/>
              <a:defRPr/>
            </a:pPr>
            <a:r>
              <a:rPr lang="en-US" sz="1600" b="1">
                <a:solidFill>
                  <a:srgbClr val="222222"/>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2"/>
                  </a:ext>
                </a:extLst>
              </a:rPr>
              <a:t>leaving </a:t>
            </a:r>
            <a:r>
              <a:rPr lang="en-US" sz="1600" b="1">
                <a:solidFill>
                  <a:srgbClr val="222222"/>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2"/>
                  </a:ext>
                </a:extLst>
              </a:rPr>
              <a:t>the field altogether.</a:t>
            </a:r>
            <a:endParaRPr kumimoji="0" lang="en-US" sz="1350"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 name="Google Shape;357;g10c067ff58c_1_30"/>
          <p:cNvSpPr/>
          <p:nvPr/>
        </p:nvSpPr>
        <p:spPr>
          <a:xfrm>
            <a:off x="1673013" y="2309567"/>
            <a:ext cx="2028976" cy="3128885"/>
          </a:xfrm>
          <a:prstGeom prst="rect">
            <a:avLst/>
          </a:prstGeom>
          <a:noFill/>
          <a:ln w="19050" cap="flat" cmpd="sng">
            <a:solidFill>
              <a:srgbClr val="FFC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Number Placeholder 5">
            <a:extLst>
              <a:ext uri="{FF2B5EF4-FFF2-40B4-BE49-F238E27FC236}">
                <a16:creationId xmlns:a16="http://schemas.microsoft.com/office/drawing/2014/main" id="{B711A7DB-A060-46C9-A8BC-FE24244A3B2C}"/>
              </a:ext>
            </a:extLst>
          </p:cNvPr>
          <p:cNvSpPr txBox="1">
            <a:spLocks/>
          </p:cNvSpPr>
          <p:nvPr/>
        </p:nvSpPr>
        <p:spPr>
          <a:xfrm>
            <a:off x="7210425" y="6582948"/>
            <a:ext cx="1933575" cy="2635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6A09A6D-D253-4A92-98E9-FACB6629A463}" type="slidenum">
              <a:rPr lang="en-US" sz="800" smtClean="0"/>
              <a:pPr algn="r">
                <a:defRPr/>
              </a:pPr>
              <a:t>17</a:t>
            </a:fld>
            <a:endParaRPr lang="en-US" sz="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g10c067ff58c_1_54"/>
          <p:cNvPicPr preferRelativeResize="0"/>
          <p:nvPr/>
        </p:nvPicPr>
        <p:blipFill>
          <a:blip r:embed="rId3">
            <a:alphaModFix/>
          </a:blip>
          <a:stretch>
            <a:fillRect/>
          </a:stretch>
        </p:blipFill>
        <p:spPr>
          <a:xfrm>
            <a:off x="1022148" y="2255332"/>
            <a:ext cx="6858044" cy="3991042"/>
          </a:xfrm>
          <a:prstGeom prst="rect">
            <a:avLst/>
          </a:prstGeom>
          <a:noFill/>
          <a:ln>
            <a:noFill/>
          </a:ln>
        </p:spPr>
      </p:pic>
      <p:sp>
        <p:nvSpPr>
          <p:cNvPr id="363" name="Google Shape;363;g10c067ff58c_1_54"/>
          <p:cNvSpPr txBox="1">
            <a:spLocks noGrp="1"/>
          </p:cNvSpPr>
          <p:nvPr>
            <p:ph type="title"/>
          </p:nvPr>
        </p:nvSpPr>
        <p:spPr>
          <a:xfrm>
            <a:off x="414338" y="485192"/>
            <a:ext cx="7734300" cy="457832"/>
          </a:xfrm>
          <a:prstGeom prst="rect">
            <a:avLst/>
          </a:prstGeom>
        </p:spPr>
        <p:txBody>
          <a:bodyPr spcFirstLastPara="1" wrap="square" lIns="91425" tIns="45700" rIns="91425" bIns="45700" anchor="b" anchorCtr="0">
            <a:noAutofit/>
          </a:bodyPr>
          <a:lstStyle/>
          <a:p>
            <a:pPr>
              <a:spcBef>
                <a:spcPts val="0"/>
              </a:spcBef>
              <a:spcAft>
                <a:spcPts val="0"/>
              </a:spcAft>
            </a:pPr>
            <a:r>
              <a:rPr lang="en-US" sz="2000">
                <a:solidFill>
                  <a:schemeClr val="accent2">
                    <a:lumMod val="50000"/>
                  </a:schemeClr>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rPr>
              <a:t>...and struggling to secure qualified candidates</a:t>
            </a:r>
            <a:r>
              <a:rPr lang="en-US">
                <a:solidFill>
                  <a:schemeClr val="accent2">
                    <a:lumMod val="50000"/>
                  </a:schemeClr>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rPr>
              <a:t>.</a:t>
            </a:r>
            <a:endParaRPr lang="en-US">
              <a:solidFill>
                <a:schemeClr val="accent2">
                  <a:lumMod val="50000"/>
                </a:schemeClr>
              </a:solidFill>
            </a:endParaRPr>
          </a:p>
        </p:txBody>
      </p:sp>
      <p:sp>
        <p:nvSpPr>
          <p:cNvPr id="364" name="Google Shape;364;g10c067ff58c_1_54"/>
          <p:cNvSpPr/>
          <p:nvPr/>
        </p:nvSpPr>
        <p:spPr>
          <a:xfrm>
            <a:off x="688157" y="1000462"/>
            <a:ext cx="7890235" cy="1197433"/>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a:ln>
                  <a:noFill/>
                </a:ln>
                <a:solidFill>
                  <a:srgbClr val="222222"/>
                </a:solidFill>
                <a:effectLst/>
                <a:uLnTx/>
                <a:uFillTx/>
                <a:latin typeface="+mj-lt"/>
                <a:ea typeface="Calibri"/>
                <a:cs typeface="Calibri"/>
                <a:sym typeface="Calibri"/>
              </a:rPr>
              <a:t>Providers without enough educators to meet enrollment demands reported experiencing significant trouble </a:t>
            </a:r>
            <a:r>
              <a:rPr kumimoji="0" lang="en-US" b="1" i="0" u="none" strike="noStrike" kern="0" cap="none" spc="0" normalizeH="0" baseline="0" noProof="0">
                <a:ln>
                  <a:noFill/>
                </a:ln>
                <a:solidFill>
                  <a:srgbClr val="222222"/>
                </a:solidFill>
                <a:effectLst/>
                <a:uLnTx/>
                <a:uFillTx/>
                <a:latin typeface="+mj-lt"/>
                <a:ea typeface="Calibri"/>
                <a:cs typeface="Calibri"/>
                <a:sym typeface="Calibri"/>
              </a:rPr>
              <a:t>attracting qualified applicants who complete the hiring process</a:t>
            </a:r>
            <a:r>
              <a:rPr kumimoji="0" lang="en-US" i="0" u="none" strike="noStrike" kern="0" cap="none" spc="0" normalizeH="0" baseline="0" noProof="0">
                <a:ln>
                  <a:noFill/>
                </a:ln>
                <a:solidFill>
                  <a:srgbClr val="222222"/>
                </a:solidFill>
                <a:effectLst/>
                <a:uLnTx/>
                <a:uFillTx/>
                <a:latin typeface="+mj-lt"/>
                <a:ea typeface="Calibri"/>
                <a:cs typeface="Calibri"/>
                <a:sym typeface="Calibri"/>
              </a:rPr>
              <a:t> and then meeting qualified candidates’ </a:t>
            </a:r>
            <a:r>
              <a:rPr kumimoji="0" lang="en-US" b="1" i="0" u="none" strike="noStrike" kern="0" cap="none" spc="0" normalizeH="0" baseline="0" noProof="0">
                <a:ln>
                  <a:noFill/>
                </a:ln>
                <a:solidFill>
                  <a:srgbClr val="222222"/>
                </a:solidFill>
                <a:effectLst/>
                <a:uLnTx/>
                <a:uFillTx/>
                <a:latin typeface="+mj-lt"/>
                <a:ea typeface="Calibri"/>
                <a:cs typeface="Calibri"/>
                <a:sym typeface="Calibri"/>
              </a:rPr>
              <a:t>preferred salaries and benefits. </a:t>
            </a:r>
            <a:endParaRPr kumimoji="0" lang="en-US" sz="1600" b="1"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370" name="Google Shape;370;g10c067ff58c_1_54"/>
          <p:cNvSpPr/>
          <p:nvPr/>
        </p:nvSpPr>
        <p:spPr>
          <a:xfrm>
            <a:off x="1527141" y="2336959"/>
            <a:ext cx="2045617" cy="3555450"/>
          </a:xfrm>
          <a:prstGeom prst="rect">
            <a:avLst/>
          </a:prstGeom>
          <a:noFill/>
          <a:ln w="19050" cap="flat" cmpd="sng">
            <a:solidFill>
              <a:srgbClr val="FFC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lide Number Placeholder 5">
            <a:extLst>
              <a:ext uri="{FF2B5EF4-FFF2-40B4-BE49-F238E27FC236}">
                <a16:creationId xmlns:a16="http://schemas.microsoft.com/office/drawing/2014/main" id="{D1A73C85-E053-471B-9C35-3C6028605F5D}"/>
              </a:ext>
            </a:extLst>
          </p:cNvPr>
          <p:cNvSpPr txBox="1">
            <a:spLocks/>
          </p:cNvSpPr>
          <p:nvPr/>
        </p:nvSpPr>
        <p:spPr>
          <a:xfrm>
            <a:off x="7210425" y="6582948"/>
            <a:ext cx="1933575" cy="2635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6A09A6D-D253-4A92-98E9-FACB6629A463}" type="slidenum">
              <a:rPr lang="en-US" sz="800" smtClean="0"/>
              <a:pPr algn="r">
                <a:defRPr/>
              </a:pPr>
              <a:t>18</a:t>
            </a:fld>
            <a:endParaRPr lang="en-US" sz="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D11CD0-AF80-4803-B1B9-9D8463744A30}"/>
              </a:ext>
            </a:extLst>
          </p:cNvPr>
          <p:cNvSpPr>
            <a:spLocks noGrp="1"/>
          </p:cNvSpPr>
          <p:nvPr>
            <p:ph idx="1"/>
          </p:nvPr>
        </p:nvSpPr>
        <p:spPr>
          <a:xfrm>
            <a:off x="1122718" y="4830168"/>
            <a:ext cx="6898564" cy="1412587"/>
          </a:xfrm>
        </p:spPr>
        <p:txBody>
          <a:bodyPr/>
          <a:lstStyle/>
          <a:p>
            <a:pPr marL="0" indent="0">
              <a:buNone/>
            </a:pPr>
            <a:r>
              <a:rPr lang="en-US" b="0"/>
              <a:t>Of the FCC providers that have opened since Sept 1, 2021: </a:t>
            </a:r>
          </a:p>
          <a:p>
            <a:pPr marL="575945" lvl="1" indent="-233045"/>
            <a:r>
              <a:rPr lang="en-US"/>
              <a:t>98% are still licensed</a:t>
            </a:r>
            <a:endParaRPr lang="en-US">
              <a:cs typeface="Arial"/>
            </a:endParaRPr>
          </a:p>
          <a:p>
            <a:pPr lvl="2" indent="-223520"/>
            <a:r>
              <a:rPr lang="en-US"/>
              <a:t>53% have a preferred language other than English</a:t>
            </a:r>
            <a:endParaRPr lang="en-US">
              <a:cs typeface="Arial"/>
            </a:endParaRPr>
          </a:p>
          <a:p>
            <a:pPr lvl="2" indent="-223520"/>
            <a:r>
              <a:rPr lang="en-US"/>
              <a:t>75% are serving highest SVI areas (SVI &gt;.75)</a:t>
            </a:r>
            <a:endParaRPr lang="en-US">
              <a:cs typeface="Arial" panose="020B0604020202020204"/>
            </a:endParaRPr>
          </a:p>
          <a:p>
            <a:endParaRPr lang="en-US"/>
          </a:p>
          <a:p>
            <a:endParaRPr lang="en-US"/>
          </a:p>
        </p:txBody>
      </p:sp>
      <p:sp>
        <p:nvSpPr>
          <p:cNvPr id="3" name="Text Placeholder 2">
            <a:extLst>
              <a:ext uri="{FF2B5EF4-FFF2-40B4-BE49-F238E27FC236}">
                <a16:creationId xmlns:a16="http://schemas.microsoft.com/office/drawing/2014/main" id="{65229551-E0B5-4780-A7CE-EBF5040E33C3}"/>
              </a:ext>
            </a:extLst>
          </p:cNvPr>
          <p:cNvSpPr>
            <a:spLocks noGrp="1"/>
          </p:cNvSpPr>
          <p:nvPr>
            <p:ph type="body" sz="quarter" idx="12"/>
          </p:nvPr>
        </p:nvSpPr>
        <p:spPr>
          <a:xfrm>
            <a:off x="435453" y="261682"/>
            <a:ext cx="7446146" cy="620207"/>
          </a:xfrm>
        </p:spPr>
        <p:txBody>
          <a:bodyPr/>
          <a:lstStyle/>
          <a:p>
            <a:pPr marL="0"/>
            <a:r>
              <a:rPr lang="en-US" sz="2000">
                <a:solidFill>
                  <a:srgbClr val="0033CC"/>
                </a:solidFill>
                <a:latin typeface="+mj-lt"/>
                <a:ea typeface="+mj-ea"/>
                <a:cs typeface="+mj-cs"/>
              </a:rPr>
              <a:t>FCCs were initially slower to recover, but growth in new FCC providers now exceeds pre-pandemic levels.</a:t>
            </a:r>
            <a:r>
              <a:rPr lang="en-US" sz="2400">
                <a:solidFill>
                  <a:srgbClr val="0033CC"/>
                </a:solidFill>
                <a:latin typeface="+mj-lt"/>
                <a:ea typeface="+mj-ea"/>
                <a:cs typeface="+mj-cs"/>
              </a:rPr>
              <a:t> </a:t>
            </a:r>
          </a:p>
          <a:p>
            <a:endParaRPr lang="en-US"/>
          </a:p>
        </p:txBody>
      </p:sp>
      <p:sp>
        <p:nvSpPr>
          <p:cNvPr id="4" name="Slide Number Placeholder 3">
            <a:extLst>
              <a:ext uri="{FF2B5EF4-FFF2-40B4-BE49-F238E27FC236}">
                <a16:creationId xmlns:a16="http://schemas.microsoft.com/office/drawing/2014/main" id="{F935268C-383A-48B0-82FA-AA3B0E077DD6}"/>
              </a:ext>
            </a:extLst>
          </p:cNvPr>
          <p:cNvSpPr>
            <a:spLocks noGrp="1"/>
          </p:cNvSpPr>
          <p:nvPr>
            <p:ph type="sldNum" sz="quarter" idx="14"/>
          </p:nvPr>
        </p:nvSpPr>
        <p:spPr/>
        <p:txBody>
          <a:bodyPr/>
          <a:lstStyle/>
          <a:p>
            <a:pPr>
              <a:defRPr/>
            </a:pPr>
            <a:fld id="{0A56C0EC-3B98-441E-AA55-70D5E6ACE5C8}" type="slidenum">
              <a:rPr lang="en-US" smtClean="0">
                <a:solidFill>
                  <a:srgbClr val="000000"/>
                </a:solidFill>
              </a:rPr>
              <a:pPr>
                <a:defRPr/>
              </a:pPr>
              <a:t>19</a:t>
            </a:fld>
            <a:endParaRPr lang="en-US">
              <a:solidFill>
                <a:srgbClr val="000000"/>
              </a:solidFill>
            </a:endParaRPr>
          </a:p>
        </p:txBody>
      </p:sp>
      <p:graphicFrame>
        <p:nvGraphicFramePr>
          <p:cNvPr id="5" name="Chart 4">
            <a:extLst>
              <a:ext uri="{FF2B5EF4-FFF2-40B4-BE49-F238E27FC236}">
                <a16:creationId xmlns:a16="http://schemas.microsoft.com/office/drawing/2014/main" id="{E42AA786-80A8-4ADC-B9E4-DFD3DCEAB3A7}"/>
              </a:ext>
            </a:extLst>
          </p:cNvPr>
          <p:cNvGraphicFramePr>
            <a:graphicFrameLocks/>
          </p:cNvGraphicFramePr>
          <p:nvPr/>
        </p:nvGraphicFramePr>
        <p:xfrm>
          <a:off x="845127" y="1434659"/>
          <a:ext cx="7453746" cy="2910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0458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8CB31B7-6B80-4053-858A-78AFE233C97E}"/>
              </a:ext>
            </a:extLst>
          </p:cNvPr>
          <p:cNvSpPr>
            <a:spLocks noGrp="1"/>
          </p:cNvSpPr>
          <p:nvPr>
            <p:ph type="title"/>
          </p:nvPr>
        </p:nvSpPr>
        <p:spPr>
          <a:xfrm>
            <a:off x="414338" y="152400"/>
            <a:ext cx="7734300" cy="801688"/>
          </a:xfrm>
        </p:spPr>
        <p:txBody>
          <a:bodyPr/>
          <a:lstStyle/>
          <a:p>
            <a:r>
              <a:rPr lang="en-US" sz="2000"/>
              <a:t>Agenda</a:t>
            </a:r>
          </a:p>
        </p:txBody>
      </p:sp>
      <p:sp>
        <p:nvSpPr>
          <p:cNvPr id="4" name="Slide Number Placeholder 3">
            <a:extLst>
              <a:ext uri="{FF2B5EF4-FFF2-40B4-BE49-F238E27FC236}">
                <a16:creationId xmlns:a16="http://schemas.microsoft.com/office/drawing/2014/main" id="{250280C3-9BCE-6940-8075-2AB7CF593BB3}"/>
              </a:ext>
            </a:extLst>
          </p:cNvPr>
          <p:cNvSpPr>
            <a:spLocks noGrp="1"/>
          </p:cNvSpPr>
          <p:nvPr>
            <p:ph type="sldNum" sz="quarter" idx="12"/>
          </p:nvPr>
        </p:nvSpPr>
        <p:spPr>
          <a:xfrm>
            <a:off x="7161787" y="6594475"/>
            <a:ext cx="1933575" cy="263525"/>
          </a:xfrm>
        </p:spPr>
        <p:txBody>
          <a:bodyPr wrap="square" anchor="t">
            <a:normAutofit/>
          </a:bodyPr>
          <a:lstStyle/>
          <a:p>
            <a:pPr marL="0" marR="0" lvl="0" indent="0" algn="r" defTabSz="914400" rtl="0" eaLnBrk="1" fontAlgn="auto" latinLnBrk="0" hangingPunct="1">
              <a:lnSpc>
                <a:spcPct val="100000"/>
              </a:lnSpc>
              <a:spcBef>
                <a:spcPct val="0"/>
              </a:spcBef>
              <a:spcAft>
                <a:spcPts val="600"/>
              </a:spcAft>
              <a:buClrTx/>
              <a:buSzTx/>
              <a:buFontTx/>
              <a:buNone/>
              <a:tabLst/>
              <a:defRPr/>
            </a:pPr>
            <a:fld id="{FDF88B55-EA6D-4ACF-BBAA-E1DCDBBFDFFF}"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ct val="0"/>
                </a:spcBef>
                <a:spcAft>
                  <a:spcPts val="600"/>
                </a:spcAft>
                <a:buClrTx/>
                <a:buSzTx/>
                <a:buFontTx/>
                <a:buNone/>
                <a:tabLst/>
                <a:defRPr/>
              </a:pPr>
              <a:t>2</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6" name="Table 5">
            <a:extLst>
              <a:ext uri="{FF2B5EF4-FFF2-40B4-BE49-F238E27FC236}">
                <a16:creationId xmlns:a16="http://schemas.microsoft.com/office/drawing/2014/main" id="{9DF475D8-61D7-4579-BF72-4951E8852213}"/>
              </a:ext>
            </a:extLst>
          </p:cNvPr>
          <p:cNvGraphicFramePr>
            <a:graphicFrameLocks noGrp="1"/>
          </p:cNvGraphicFramePr>
          <p:nvPr>
            <p:extLst>
              <p:ext uri="{D42A27DB-BD31-4B8C-83A1-F6EECF244321}">
                <p14:modId xmlns:p14="http://schemas.microsoft.com/office/powerpoint/2010/main" val="744229298"/>
              </p:ext>
            </p:extLst>
          </p:nvPr>
        </p:nvGraphicFramePr>
        <p:xfrm>
          <a:off x="857568" y="1130141"/>
          <a:ext cx="7421732" cy="5288280"/>
        </p:xfrm>
        <a:graphic>
          <a:graphicData uri="http://schemas.openxmlformats.org/drawingml/2006/table">
            <a:tbl>
              <a:tblPr firstRow="1" bandRow="1">
                <a:tableStyleId>{5C22544A-7EE6-4342-B048-85BDC9FD1C3A}</a:tableStyleId>
              </a:tblPr>
              <a:tblGrid>
                <a:gridCol w="3773011">
                  <a:extLst>
                    <a:ext uri="{9D8B030D-6E8A-4147-A177-3AD203B41FA5}">
                      <a16:colId xmlns:a16="http://schemas.microsoft.com/office/drawing/2014/main" val="1318033955"/>
                    </a:ext>
                  </a:extLst>
                </a:gridCol>
                <a:gridCol w="941033">
                  <a:extLst>
                    <a:ext uri="{9D8B030D-6E8A-4147-A177-3AD203B41FA5}">
                      <a16:colId xmlns:a16="http://schemas.microsoft.com/office/drawing/2014/main" val="109677058"/>
                    </a:ext>
                  </a:extLst>
                </a:gridCol>
                <a:gridCol w="2707688">
                  <a:extLst>
                    <a:ext uri="{9D8B030D-6E8A-4147-A177-3AD203B41FA5}">
                      <a16:colId xmlns:a16="http://schemas.microsoft.com/office/drawing/2014/main" val="2686186687"/>
                    </a:ext>
                  </a:extLst>
                </a:gridCol>
              </a:tblGrid>
              <a:tr h="370840">
                <a:tc>
                  <a:txBody>
                    <a:bodyPr/>
                    <a:lstStyle/>
                    <a:p>
                      <a:r>
                        <a:rPr lang="en-US" sz="1250"/>
                        <a:t>Topic</a:t>
                      </a:r>
                    </a:p>
                  </a:txBody>
                  <a:tcPr/>
                </a:tc>
                <a:tc>
                  <a:txBody>
                    <a:bodyPr/>
                    <a:lstStyle/>
                    <a:p>
                      <a:r>
                        <a:rPr lang="en-US" sz="1250"/>
                        <a:t>Time</a:t>
                      </a:r>
                    </a:p>
                  </a:txBody>
                  <a:tcPr/>
                </a:tc>
                <a:tc>
                  <a:txBody>
                    <a:bodyPr/>
                    <a:lstStyle/>
                    <a:p>
                      <a:r>
                        <a:rPr lang="en-US" sz="1250"/>
                        <a:t>Lead</a:t>
                      </a:r>
                    </a:p>
                  </a:txBody>
                  <a:tcPr/>
                </a:tc>
                <a:extLst>
                  <a:ext uri="{0D108BD9-81ED-4DB2-BD59-A6C34878D82A}">
                    <a16:rowId xmlns:a16="http://schemas.microsoft.com/office/drawing/2014/main" val="1750665949"/>
                  </a:ext>
                </a:extLst>
              </a:tr>
              <a:tr h="480060">
                <a:tc>
                  <a:txBody>
                    <a:bodyPr/>
                    <a:lstStyle/>
                    <a:p>
                      <a:r>
                        <a:rPr lang="en-US" sz="1250"/>
                        <a:t>Welcome, Introductions &amp; Meeting Overview</a:t>
                      </a:r>
                    </a:p>
                  </a:txBody>
                  <a:tcPr/>
                </a:tc>
                <a:tc>
                  <a:txBody>
                    <a:bodyPr/>
                    <a:lstStyle/>
                    <a:p>
                      <a:r>
                        <a:rPr lang="en-US" sz="1250"/>
                        <a:t>10:30am</a:t>
                      </a:r>
                    </a:p>
                  </a:txBody>
                  <a:tcPr/>
                </a:tc>
                <a:tc>
                  <a:txBody>
                    <a:bodyPr/>
                    <a:lstStyle/>
                    <a:p>
                      <a:r>
                        <a:rPr lang="en-US" sz="1250"/>
                        <a:t>Chair </a:t>
                      </a:r>
                      <a:r>
                        <a:rPr lang="en-US" sz="1250" err="1"/>
                        <a:t>Lesaux</a:t>
                      </a:r>
                    </a:p>
                  </a:txBody>
                  <a:tcPr/>
                </a:tc>
                <a:extLst>
                  <a:ext uri="{0D108BD9-81ED-4DB2-BD59-A6C34878D82A}">
                    <a16:rowId xmlns:a16="http://schemas.microsoft.com/office/drawing/2014/main" val="3826295486"/>
                  </a:ext>
                </a:extLst>
              </a:tr>
              <a:tr h="370840">
                <a:tc>
                  <a:txBody>
                    <a:bodyPr/>
                    <a:lstStyle/>
                    <a:p>
                      <a:pPr lvl="0"/>
                      <a:r>
                        <a:rPr lang="en-US" sz="1250" i="0"/>
                        <a:t>Agency Overview &amp; Update</a:t>
                      </a:r>
                    </a:p>
                  </a:txBody>
                  <a:tcPr/>
                </a:tc>
                <a:tc>
                  <a:txBody>
                    <a:bodyPr/>
                    <a:lstStyle/>
                    <a:p>
                      <a:r>
                        <a:rPr lang="en-US" sz="1250"/>
                        <a:t>10:45am</a:t>
                      </a:r>
                    </a:p>
                  </a:txBody>
                  <a:tcPr/>
                </a:tc>
                <a:tc>
                  <a:txBody>
                    <a:bodyPr/>
                    <a:lstStyle/>
                    <a:p>
                      <a:r>
                        <a:rPr lang="en-US" sz="1250"/>
                        <a:t>Commissioner Kershaw</a:t>
                      </a:r>
                    </a:p>
                    <a:p>
                      <a:pPr algn="l"/>
                      <a:r>
                        <a:rPr lang="en-US" sz="1250"/>
                        <a:t>Members of the EEC Exec Team</a:t>
                      </a:r>
                    </a:p>
                  </a:txBody>
                  <a:tcPr/>
                </a:tc>
                <a:extLst>
                  <a:ext uri="{0D108BD9-81ED-4DB2-BD59-A6C34878D82A}">
                    <a16:rowId xmlns:a16="http://schemas.microsoft.com/office/drawing/2014/main" val="2199760984"/>
                  </a:ext>
                </a:extLst>
              </a:tr>
              <a:tr h="370840">
                <a:tc>
                  <a:txBody>
                    <a:bodyPr/>
                    <a:lstStyle/>
                    <a:p>
                      <a:r>
                        <a:rPr lang="en-US" sz="1250"/>
                        <a:t>Building a Workforce System: </a:t>
                      </a:r>
                    </a:p>
                    <a:p>
                      <a:r>
                        <a:rPr lang="en-US" sz="1250"/>
                        <a:t>Workforce Pipeline &amp; Educator Recruitment</a:t>
                      </a:r>
                    </a:p>
                  </a:txBody>
                  <a:tcPr/>
                </a:tc>
                <a:tc>
                  <a:txBody>
                    <a:bodyPr/>
                    <a:lstStyle/>
                    <a:p>
                      <a:r>
                        <a:rPr lang="en-US" sz="1250"/>
                        <a:t>11:30am</a:t>
                      </a:r>
                    </a:p>
                  </a:txBody>
                  <a:tcPr/>
                </a:tc>
                <a:tc>
                  <a:txBody>
                    <a:bodyPr/>
                    <a:lstStyle/>
                    <a:p>
                      <a:r>
                        <a:rPr lang="en-US" sz="1250"/>
                        <a:t>Jocelyn Bowne</a:t>
                      </a:r>
                    </a:p>
                    <a:p>
                      <a:r>
                        <a:rPr lang="en-US" sz="1250"/>
                        <a:t>Sarah Volkenant</a:t>
                      </a:r>
                    </a:p>
                    <a:p>
                      <a:r>
                        <a:rPr lang="en-US" sz="1250"/>
                        <a:t>Amy </a:t>
                      </a:r>
                      <a:r>
                        <a:rPr lang="en-US" sz="1250" err="1"/>
                        <a:t>Checkoway</a:t>
                      </a:r>
                    </a:p>
                    <a:p>
                      <a:r>
                        <a:rPr lang="en-US" sz="1250"/>
                        <a:t>Adrienne Murphy</a:t>
                      </a:r>
                    </a:p>
                    <a:p>
                      <a:r>
                        <a:rPr lang="en-US" sz="1250"/>
                        <a:t>Members of the Board</a:t>
                      </a:r>
                    </a:p>
                  </a:txBody>
                  <a:tcPr/>
                </a:tc>
                <a:extLst>
                  <a:ext uri="{0D108BD9-81ED-4DB2-BD59-A6C34878D82A}">
                    <a16:rowId xmlns:a16="http://schemas.microsoft.com/office/drawing/2014/main" val="64430620"/>
                  </a:ext>
                </a:extLst>
              </a:tr>
              <a:tr h="370840">
                <a:tc>
                  <a:txBody>
                    <a:bodyPr/>
                    <a:lstStyle/>
                    <a:p>
                      <a:r>
                        <a:rPr lang="en-US" sz="1250"/>
                        <a:t>Lunch</a:t>
                      </a:r>
                    </a:p>
                  </a:txBody>
                  <a:tcPr/>
                </a:tc>
                <a:tc>
                  <a:txBody>
                    <a:bodyPr/>
                    <a:lstStyle/>
                    <a:p>
                      <a:r>
                        <a:rPr lang="en-US" sz="1250"/>
                        <a:t>12:15pm</a:t>
                      </a:r>
                    </a:p>
                  </a:txBody>
                  <a:tcPr/>
                </a:tc>
                <a:tc>
                  <a:txBody>
                    <a:bodyPr/>
                    <a:lstStyle/>
                    <a:p>
                      <a:endParaRPr lang="en-US" sz="1250"/>
                    </a:p>
                  </a:txBody>
                  <a:tcPr/>
                </a:tc>
                <a:extLst>
                  <a:ext uri="{0D108BD9-81ED-4DB2-BD59-A6C34878D82A}">
                    <a16:rowId xmlns:a16="http://schemas.microsoft.com/office/drawing/2014/main" val="3080145666"/>
                  </a:ext>
                </a:extLst>
              </a:tr>
              <a:tr h="370840">
                <a:tc>
                  <a:txBody>
                    <a:bodyPr/>
                    <a:lstStyle/>
                    <a:p>
                      <a:r>
                        <a:rPr lang="en-US" sz="1250"/>
                        <a:t>Building a Workforce System: </a:t>
                      </a:r>
                    </a:p>
                    <a:p>
                      <a:r>
                        <a:rPr lang="en-US" sz="1250"/>
                        <a:t>Workforce Pipeline &amp; Educator Recruitment</a:t>
                      </a:r>
                    </a:p>
                    <a:p>
                      <a:r>
                        <a:rPr lang="en-US" sz="1250"/>
                        <a:t>(Continued)</a:t>
                      </a:r>
                    </a:p>
                    <a:p>
                      <a:endParaRPr lang="en-US" sz="1250"/>
                    </a:p>
                  </a:txBody>
                  <a:tcPr/>
                </a:tc>
                <a:tc>
                  <a:txBody>
                    <a:bodyPr/>
                    <a:lstStyle/>
                    <a:p>
                      <a:r>
                        <a:rPr lang="en-US" sz="1250"/>
                        <a:t>12:45pm</a:t>
                      </a:r>
                    </a:p>
                  </a:txBody>
                  <a:tcPr/>
                </a:tc>
                <a:tc>
                  <a:txBody>
                    <a:bodyPr/>
                    <a:lstStyle/>
                    <a:p>
                      <a:r>
                        <a:rPr lang="en-US" sz="1250"/>
                        <a:t>Jocelyn Bowne</a:t>
                      </a:r>
                    </a:p>
                    <a:p>
                      <a:r>
                        <a:rPr lang="en-US" sz="1250"/>
                        <a:t>Sarah Volkenant</a:t>
                      </a:r>
                    </a:p>
                    <a:p>
                      <a:r>
                        <a:rPr lang="en-US" sz="1250"/>
                        <a:t>Amy </a:t>
                      </a:r>
                      <a:r>
                        <a:rPr lang="en-US" sz="1250" err="1"/>
                        <a:t>Checkoway</a:t>
                      </a:r>
                    </a:p>
                    <a:p>
                      <a:r>
                        <a:rPr lang="en-US" sz="1250"/>
                        <a:t>Adrienne Murphy</a:t>
                      </a:r>
                    </a:p>
                    <a:p>
                      <a:r>
                        <a:rPr lang="en-US" sz="1250"/>
                        <a:t>Members of the Board</a:t>
                      </a:r>
                    </a:p>
                  </a:txBody>
                  <a:tcPr/>
                </a:tc>
                <a:extLst>
                  <a:ext uri="{0D108BD9-81ED-4DB2-BD59-A6C34878D82A}">
                    <a16:rowId xmlns:a16="http://schemas.microsoft.com/office/drawing/2014/main" val="2380751626"/>
                  </a:ext>
                </a:extLst>
              </a:tr>
              <a:tr h="370840">
                <a:tc>
                  <a:txBody>
                    <a:bodyPr/>
                    <a:lstStyle/>
                    <a:p>
                      <a:r>
                        <a:rPr lang="en-US" sz="1250" b="0" i="0">
                          <a:effectLst/>
                        </a:rPr>
                        <a:t>Break</a:t>
                      </a:r>
                    </a:p>
                  </a:txBody>
                  <a:tcPr/>
                </a:tc>
                <a:tc>
                  <a:txBody>
                    <a:bodyPr/>
                    <a:lstStyle/>
                    <a:p>
                      <a:r>
                        <a:rPr lang="en-US" sz="1250"/>
                        <a:t>1:30pm</a:t>
                      </a:r>
                    </a:p>
                  </a:txBody>
                  <a:tcPr/>
                </a:tc>
                <a:tc>
                  <a:txBody>
                    <a:bodyPr/>
                    <a:lstStyle/>
                    <a:p>
                      <a:endParaRPr lang="en-US" sz="1250"/>
                    </a:p>
                  </a:txBody>
                  <a:tcPr/>
                </a:tc>
                <a:extLst>
                  <a:ext uri="{0D108BD9-81ED-4DB2-BD59-A6C34878D82A}">
                    <a16:rowId xmlns:a16="http://schemas.microsoft.com/office/drawing/2014/main" val="2740867211"/>
                  </a:ext>
                </a:extLst>
              </a:tr>
              <a:tr h="370840">
                <a:tc>
                  <a:txBody>
                    <a:bodyPr/>
                    <a:lstStyle/>
                    <a:p>
                      <a:pPr marL="0" indent="0">
                        <a:buFont typeface="Arial" panose="020B0604020202020204" pitchFamily="34" charset="0"/>
                        <a:buNone/>
                      </a:pPr>
                      <a:r>
                        <a:rPr lang="en-US" sz="1250" i="0"/>
                        <a:t>Reimagining the Child Care Financial Assistance System </a:t>
                      </a:r>
                    </a:p>
                  </a:txBody>
                  <a:tcPr/>
                </a:tc>
                <a:tc>
                  <a:txBody>
                    <a:bodyPr/>
                    <a:lstStyle/>
                    <a:p>
                      <a:r>
                        <a:rPr lang="en-US" sz="1250"/>
                        <a:t>1:45pm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Commissioner Kershaw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Joy Cohen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Members of the Board</a:t>
                      </a:r>
                    </a:p>
                  </a:txBody>
                  <a:tcPr/>
                </a:tc>
                <a:extLst>
                  <a:ext uri="{0D108BD9-81ED-4DB2-BD59-A6C34878D82A}">
                    <a16:rowId xmlns:a16="http://schemas.microsoft.com/office/drawing/2014/main" val="745967696"/>
                  </a:ext>
                </a:extLst>
              </a:tr>
              <a:tr h="370840">
                <a:tc>
                  <a:txBody>
                    <a:bodyPr/>
                    <a:lstStyle/>
                    <a:p>
                      <a:pPr marL="0" indent="0">
                        <a:buFont typeface="Arial" panose="020B0604020202020204" pitchFamily="34" charset="0"/>
                        <a:buNone/>
                      </a:pPr>
                      <a:r>
                        <a:rPr lang="en-US" sz="1250" i="0"/>
                        <a:t>Wrap-Up, Next Steps &amp; Closing</a:t>
                      </a:r>
                    </a:p>
                  </a:txBody>
                  <a:tcPr/>
                </a:tc>
                <a:tc>
                  <a:txBody>
                    <a:bodyPr/>
                    <a:lstStyle/>
                    <a:p>
                      <a:r>
                        <a:rPr lang="en-US" sz="1250"/>
                        <a:t>2:30pm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Chair </a:t>
                      </a:r>
                      <a:r>
                        <a:rPr lang="en-US" sz="1250" err="1"/>
                        <a:t>Lesaux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Commissioner Kershaw</a:t>
                      </a:r>
                    </a:p>
                  </a:txBody>
                  <a:tcPr/>
                </a:tc>
                <a:extLst>
                  <a:ext uri="{0D108BD9-81ED-4DB2-BD59-A6C34878D82A}">
                    <a16:rowId xmlns:a16="http://schemas.microsoft.com/office/drawing/2014/main" val="3031754748"/>
                  </a:ext>
                </a:extLst>
              </a:tr>
            </a:tbl>
          </a:graphicData>
        </a:graphic>
      </p:graphicFrame>
    </p:spTree>
    <p:extLst>
      <p:ext uri="{BB962C8B-B14F-4D97-AF65-F5344CB8AC3E}">
        <p14:creationId xmlns:p14="http://schemas.microsoft.com/office/powerpoint/2010/main" val="1699377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4D8A6E-7F2C-4767-AAE0-B85A2D430924}"/>
              </a:ext>
            </a:extLst>
          </p:cNvPr>
          <p:cNvSpPr>
            <a:spLocks noGrp="1"/>
          </p:cNvSpPr>
          <p:nvPr>
            <p:ph type="title"/>
          </p:nvPr>
        </p:nvSpPr>
        <p:spPr>
          <a:xfrm>
            <a:off x="451660" y="203734"/>
            <a:ext cx="7881775" cy="782548"/>
          </a:xfrm>
        </p:spPr>
        <p:txBody>
          <a:bodyPr/>
          <a:lstStyle/>
          <a:p>
            <a:r>
              <a:rPr lang="en-US" sz="2000">
                <a:latin typeface="Arial"/>
                <a:ea typeface="Verdana"/>
                <a:cs typeface="Arial"/>
              </a:rPr>
              <a:t>Recruitment strategies focus on compensation as well as work environment and other benefits.</a:t>
            </a:r>
          </a:p>
        </p:txBody>
      </p:sp>
      <p:pic>
        <p:nvPicPr>
          <p:cNvPr id="6" name="Google Shape;909;g142191fcce4_0_51">
            <a:extLst>
              <a:ext uri="{FF2B5EF4-FFF2-40B4-BE49-F238E27FC236}">
                <a16:creationId xmlns:a16="http://schemas.microsoft.com/office/drawing/2014/main" id="{32CC2447-8C2A-4951-8420-133B58E67FB1}"/>
              </a:ext>
            </a:extLst>
          </p:cNvPr>
          <p:cNvPicPr preferRelativeResize="0"/>
          <p:nvPr/>
        </p:nvPicPr>
        <p:blipFill rotWithShape="1">
          <a:blip r:embed="rId3">
            <a:alphaModFix/>
          </a:blip>
          <a:srcRect/>
          <a:stretch/>
        </p:blipFill>
        <p:spPr>
          <a:xfrm>
            <a:off x="690725" y="1231900"/>
            <a:ext cx="7881775" cy="3763934"/>
          </a:xfrm>
          <a:prstGeom prst="rect">
            <a:avLst/>
          </a:prstGeom>
          <a:noFill/>
          <a:ln>
            <a:noFill/>
          </a:ln>
        </p:spPr>
      </p:pic>
      <p:sp>
        <p:nvSpPr>
          <p:cNvPr id="7" name="Google Shape;910;g142191fcce4_0_51">
            <a:extLst>
              <a:ext uri="{FF2B5EF4-FFF2-40B4-BE49-F238E27FC236}">
                <a16:creationId xmlns:a16="http://schemas.microsoft.com/office/drawing/2014/main" id="{9EB06A42-13AC-465A-9719-6CA92A0C1839}"/>
              </a:ext>
            </a:extLst>
          </p:cNvPr>
          <p:cNvSpPr/>
          <p:nvPr/>
        </p:nvSpPr>
        <p:spPr>
          <a:xfrm>
            <a:off x="1084082" y="1329179"/>
            <a:ext cx="2167118" cy="3077720"/>
          </a:xfrm>
          <a:prstGeom prst="rect">
            <a:avLst/>
          </a:prstGeom>
          <a:noFill/>
          <a:ln w="19050"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 name="Google Shape;913;g142191fcce4_0_51">
            <a:extLst>
              <a:ext uri="{FF2B5EF4-FFF2-40B4-BE49-F238E27FC236}">
                <a16:creationId xmlns:a16="http://schemas.microsoft.com/office/drawing/2014/main" id="{7C4C6BD7-32BC-450A-AE0B-F84244E51247}"/>
              </a:ext>
            </a:extLst>
          </p:cNvPr>
          <p:cNvSpPr/>
          <p:nvPr/>
        </p:nvSpPr>
        <p:spPr>
          <a:xfrm>
            <a:off x="590762" y="5114605"/>
            <a:ext cx="8081700" cy="1474731"/>
          </a:xfrm>
          <a:prstGeom prst="rect">
            <a:avLst/>
          </a:prstGeom>
          <a:solidFill>
            <a:schemeClr val="accent3">
              <a:lumMod val="75000"/>
            </a:schemeClr>
          </a:solid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rPr>
              <a:t>After 10 months of C3:</a:t>
            </a:r>
          </a:p>
          <a:p>
            <a:pPr marL="457200" marR="0" lvl="0" indent="-311150" algn="l" defTabSz="457200" rtl="0" eaLnBrk="1" fontAlgn="auto" latinLnBrk="0" hangingPunct="1">
              <a:lnSpc>
                <a:spcPct val="100000"/>
              </a:lnSpc>
              <a:spcBef>
                <a:spcPts val="0"/>
              </a:spcBef>
              <a:spcAft>
                <a:spcPts val="0"/>
              </a:spcAft>
              <a:buClrTx/>
              <a:buSzPts val="1300"/>
              <a:buFont typeface="Calibri"/>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rPr>
              <a:t>85% of center-based programs report salary increases to their educators</a:t>
            </a:r>
          </a:p>
          <a:p>
            <a:pPr marL="914400" lvl="1" indent="-311150">
              <a:buSzPts val="1300"/>
              <a:buFont typeface="Calibri"/>
              <a:buChar cha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rPr>
              <a:t>10% of center-based programs’ C3 funds were used for one-time bonuses</a:t>
            </a:r>
          </a:p>
          <a:p>
            <a:pPr marL="914400" lvl="1" indent="-311150">
              <a:buSzPts val="1300"/>
              <a:buFont typeface="Calibri"/>
              <a:buChar cha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rPr>
              <a:t>8% of center-based programs’ C3 funds were used for salary increases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rPr>
              <a:t>A higher percentage of center-based programs’ C3 funds were used for forward-looking investments the longer they received C3 funds.</a:t>
            </a:r>
          </a:p>
        </p:txBody>
      </p:sp>
      <p:sp>
        <p:nvSpPr>
          <p:cNvPr id="8" name="Slide Number Placeholder 5">
            <a:extLst>
              <a:ext uri="{FF2B5EF4-FFF2-40B4-BE49-F238E27FC236}">
                <a16:creationId xmlns:a16="http://schemas.microsoft.com/office/drawing/2014/main" id="{2FF5BF79-60A4-433A-88C4-D6EEE331C4F2}"/>
              </a:ext>
            </a:extLst>
          </p:cNvPr>
          <p:cNvSpPr txBox="1">
            <a:spLocks/>
          </p:cNvSpPr>
          <p:nvPr/>
        </p:nvSpPr>
        <p:spPr>
          <a:xfrm>
            <a:off x="7210425" y="6582948"/>
            <a:ext cx="1933575" cy="2635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6A09A6D-D253-4A92-98E9-FACB6629A463}" type="slidenum">
              <a:rPr lang="en-US" sz="800" smtClean="0"/>
              <a:pPr algn="r">
                <a:defRPr/>
              </a:pPr>
              <a:t>20</a:t>
            </a:fld>
            <a:endParaRPr lang="en-US" sz="800"/>
          </a:p>
        </p:txBody>
      </p:sp>
    </p:spTree>
    <p:extLst>
      <p:ext uri="{BB962C8B-B14F-4D97-AF65-F5344CB8AC3E}">
        <p14:creationId xmlns:p14="http://schemas.microsoft.com/office/powerpoint/2010/main" val="60539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8CB31B7-6B80-4053-858A-78AFE233C97E}"/>
              </a:ext>
            </a:extLst>
          </p:cNvPr>
          <p:cNvSpPr>
            <a:spLocks noGrp="1"/>
          </p:cNvSpPr>
          <p:nvPr>
            <p:ph type="title"/>
          </p:nvPr>
        </p:nvSpPr>
        <p:spPr>
          <a:xfrm>
            <a:off x="414338" y="152400"/>
            <a:ext cx="7734300" cy="801688"/>
          </a:xfrm>
        </p:spPr>
        <p:txBody>
          <a:bodyPr/>
          <a:lstStyle/>
          <a:p>
            <a:r>
              <a:rPr lang="en-US" sz="2000"/>
              <a:t>Agenda</a:t>
            </a:r>
          </a:p>
        </p:txBody>
      </p:sp>
      <p:sp>
        <p:nvSpPr>
          <p:cNvPr id="4" name="Slide Number Placeholder 3">
            <a:extLst>
              <a:ext uri="{FF2B5EF4-FFF2-40B4-BE49-F238E27FC236}">
                <a16:creationId xmlns:a16="http://schemas.microsoft.com/office/drawing/2014/main" id="{250280C3-9BCE-6940-8075-2AB7CF593BB3}"/>
              </a:ext>
            </a:extLst>
          </p:cNvPr>
          <p:cNvSpPr>
            <a:spLocks noGrp="1"/>
          </p:cNvSpPr>
          <p:nvPr>
            <p:ph type="sldNum" sz="quarter" idx="12"/>
          </p:nvPr>
        </p:nvSpPr>
        <p:spPr>
          <a:xfrm>
            <a:off x="7210425" y="6594475"/>
            <a:ext cx="1933575" cy="263525"/>
          </a:xfrm>
        </p:spPr>
        <p:txBody>
          <a:bodyPr wrap="square" anchor="t">
            <a:normAutofit/>
          </a:bodyPr>
          <a:lstStyle/>
          <a:p>
            <a:pPr marL="0" marR="0" lvl="0" indent="0" algn="r" defTabSz="914400" rtl="0" eaLnBrk="1" fontAlgn="auto" latinLnBrk="0" hangingPunct="1">
              <a:lnSpc>
                <a:spcPct val="100000"/>
              </a:lnSpc>
              <a:spcBef>
                <a:spcPct val="0"/>
              </a:spcBef>
              <a:spcAft>
                <a:spcPts val="600"/>
              </a:spcAft>
              <a:buClrTx/>
              <a:buSzTx/>
              <a:buFontTx/>
              <a:buNone/>
              <a:tabLst/>
              <a:defRPr/>
            </a:pPr>
            <a:fld id="{FDF88B55-EA6D-4ACF-BBAA-E1DCDBBFDFFF}"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ct val="0"/>
                </a:spcBef>
                <a:spcAft>
                  <a:spcPts val="600"/>
                </a:spcAft>
                <a:buClrTx/>
                <a:buSzTx/>
                <a:buFontTx/>
                <a:buNone/>
                <a:tabLst/>
                <a:defRPr/>
              </a:pPr>
              <a:t>21</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Table 6">
            <a:extLst>
              <a:ext uri="{FF2B5EF4-FFF2-40B4-BE49-F238E27FC236}">
                <a16:creationId xmlns:a16="http://schemas.microsoft.com/office/drawing/2014/main" id="{165A13E1-7876-4258-A954-EB555A928B47}"/>
              </a:ext>
            </a:extLst>
          </p:cNvPr>
          <p:cNvGraphicFramePr>
            <a:graphicFrameLocks noGrp="1"/>
          </p:cNvGraphicFramePr>
          <p:nvPr>
            <p:extLst>
              <p:ext uri="{D42A27DB-BD31-4B8C-83A1-F6EECF244321}">
                <p14:modId xmlns:p14="http://schemas.microsoft.com/office/powerpoint/2010/main" val="1255734846"/>
              </p:ext>
            </p:extLst>
          </p:nvPr>
        </p:nvGraphicFramePr>
        <p:xfrm>
          <a:off x="861134" y="1130141"/>
          <a:ext cx="7421732" cy="5288280"/>
        </p:xfrm>
        <a:graphic>
          <a:graphicData uri="http://schemas.openxmlformats.org/drawingml/2006/table">
            <a:tbl>
              <a:tblPr firstRow="1" bandRow="1">
                <a:tableStyleId>{5C22544A-7EE6-4342-B048-85BDC9FD1C3A}</a:tableStyleId>
              </a:tblPr>
              <a:tblGrid>
                <a:gridCol w="3773011">
                  <a:extLst>
                    <a:ext uri="{9D8B030D-6E8A-4147-A177-3AD203B41FA5}">
                      <a16:colId xmlns:a16="http://schemas.microsoft.com/office/drawing/2014/main" val="1318033955"/>
                    </a:ext>
                  </a:extLst>
                </a:gridCol>
                <a:gridCol w="941033">
                  <a:extLst>
                    <a:ext uri="{9D8B030D-6E8A-4147-A177-3AD203B41FA5}">
                      <a16:colId xmlns:a16="http://schemas.microsoft.com/office/drawing/2014/main" val="109677058"/>
                    </a:ext>
                  </a:extLst>
                </a:gridCol>
                <a:gridCol w="2707688">
                  <a:extLst>
                    <a:ext uri="{9D8B030D-6E8A-4147-A177-3AD203B41FA5}">
                      <a16:colId xmlns:a16="http://schemas.microsoft.com/office/drawing/2014/main" val="2686186687"/>
                    </a:ext>
                  </a:extLst>
                </a:gridCol>
              </a:tblGrid>
              <a:tr h="370840">
                <a:tc>
                  <a:txBody>
                    <a:bodyPr/>
                    <a:lstStyle/>
                    <a:p>
                      <a:r>
                        <a:rPr lang="en-US" sz="1250"/>
                        <a:t>Topic</a:t>
                      </a:r>
                    </a:p>
                  </a:txBody>
                  <a:tcPr/>
                </a:tc>
                <a:tc>
                  <a:txBody>
                    <a:bodyPr/>
                    <a:lstStyle/>
                    <a:p>
                      <a:r>
                        <a:rPr lang="en-US" sz="1250"/>
                        <a:t>Time</a:t>
                      </a:r>
                    </a:p>
                  </a:txBody>
                  <a:tcPr/>
                </a:tc>
                <a:tc>
                  <a:txBody>
                    <a:bodyPr/>
                    <a:lstStyle/>
                    <a:p>
                      <a:r>
                        <a:rPr lang="en-US" sz="1250"/>
                        <a:t>Lead</a:t>
                      </a:r>
                    </a:p>
                  </a:txBody>
                  <a:tcPr/>
                </a:tc>
                <a:extLst>
                  <a:ext uri="{0D108BD9-81ED-4DB2-BD59-A6C34878D82A}">
                    <a16:rowId xmlns:a16="http://schemas.microsoft.com/office/drawing/2014/main" val="1750665949"/>
                  </a:ext>
                </a:extLst>
              </a:tr>
              <a:tr h="480060">
                <a:tc>
                  <a:txBody>
                    <a:bodyPr/>
                    <a:lstStyle/>
                    <a:p>
                      <a:r>
                        <a:rPr lang="en-US" sz="1250"/>
                        <a:t>Welcome, Introductions &amp; Meeting Overview</a:t>
                      </a:r>
                    </a:p>
                  </a:txBody>
                  <a:tcPr/>
                </a:tc>
                <a:tc>
                  <a:txBody>
                    <a:bodyPr/>
                    <a:lstStyle/>
                    <a:p>
                      <a:r>
                        <a:rPr lang="en-US" sz="1250"/>
                        <a:t>10:30am</a:t>
                      </a:r>
                    </a:p>
                  </a:txBody>
                  <a:tcPr/>
                </a:tc>
                <a:tc>
                  <a:txBody>
                    <a:bodyPr/>
                    <a:lstStyle/>
                    <a:p>
                      <a:r>
                        <a:rPr lang="en-US" sz="1250"/>
                        <a:t>Chair </a:t>
                      </a:r>
                      <a:r>
                        <a:rPr lang="en-US" sz="1250" err="1"/>
                        <a:t>Lesaux</a:t>
                      </a:r>
                    </a:p>
                  </a:txBody>
                  <a:tcPr/>
                </a:tc>
                <a:extLst>
                  <a:ext uri="{0D108BD9-81ED-4DB2-BD59-A6C34878D82A}">
                    <a16:rowId xmlns:a16="http://schemas.microsoft.com/office/drawing/2014/main" val="3826295486"/>
                  </a:ext>
                </a:extLst>
              </a:tr>
              <a:tr h="370840">
                <a:tc>
                  <a:txBody>
                    <a:bodyPr/>
                    <a:lstStyle/>
                    <a:p>
                      <a:pPr lvl="0"/>
                      <a:r>
                        <a:rPr lang="en-US" sz="1250" i="0"/>
                        <a:t>Agency Overview &amp; Update</a:t>
                      </a:r>
                    </a:p>
                  </a:txBody>
                  <a:tcPr>
                    <a:solidFill>
                      <a:srgbClr val="EFF6FF"/>
                    </a:solidFill>
                  </a:tcPr>
                </a:tc>
                <a:tc>
                  <a:txBody>
                    <a:bodyPr/>
                    <a:lstStyle/>
                    <a:p>
                      <a:r>
                        <a:rPr lang="en-US" sz="1250"/>
                        <a:t>10:45am</a:t>
                      </a:r>
                    </a:p>
                  </a:txBody>
                  <a:tcPr/>
                </a:tc>
                <a:tc>
                  <a:txBody>
                    <a:bodyPr/>
                    <a:lstStyle/>
                    <a:p>
                      <a:r>
                        <a:rPr lang="en-US" sz="1250"/>
                        <a:t>Commissioner Kershaw</a:t>
                      </a:r>
                    </a:p>
                    <a:p>
                      <a:pPr algn="l"/>
                      <a:r>
                        <a:rPr lang="en-US" sz="1250"/>
                        <a:t>Members of the EEC Exec Team</a:t>
                      </a:r>
                    </a:p>
                  </a:txBody>
                  <a:tcPr/>
                </a:tc>
                <a:extLst>
                  <a:ext uri="{0D108BD9-81ED-4DB2-BD59-A6C34878D82A}">
                    <a16:rowId xmlns:a16="http://schemas.microsoft.com/office/drawing/2014/main" val="2199760984"/>
                  </a:ext>
                </a:extLst>
              </a:tr>
              <a:tr h="370840">
                <a:tc>
                  <a:txBody>
                    <a:bodyPr/>
                    <a:lstStyle/>
                    <a:p>
                      <a:r>
                        <a:rPr lang="en-US" sz="1250"/>
                        <a:t>Building a Workforce System: </a:t>
                      </a:r>
                    </a:p>
                    <a:p>
                      <a:r>
                        <a:rPr lang="en-US" sz="1250"/>
                        <a:t>Workforce Pipeline &amp; Educator Recruitment</a:t>
                      </a:r>
                    </a:p>
                  </a:txBody>
                  <a:tcPr/>
                </a:tc>
                <a:tc>
                  <a:txBody>
                    <a:bodyPr/>
                    <a:lstStyle/>
                    <a:p>
                      <a:r>
                        <a:rPr lang="en-US" sz="1250"/>
                        <a:t>11:30am</a:t>
                      </a:r>
                    </a:p>
                  </a:txBody>
                  <a:tcPr/>
                </a:tc>
                <a:tc>
                  <a:txBody>
                    <a:bodyPr/>
                    <a:lstStyle/>
                    <a:p>
                      <a:r>
                        <a:rPr lang="en-US" sz="1250"/>
                        <a:t>Jocelyn Bowne</a:t>
                      </a:r>
                    </a:p>
                    <a:p>
                      <a:r>
                        <a:rPr lang="en-US" sz="1250"/>
                        <a:t>Sarah Volkenant</a:t>
                      </a:r>
                    </a:p>
                    <a:p>
                      <a:r>
                        <a:rPr lang="en-US" sz="1250"/>
                        <a:t>Amy </a:t>
                      </a:r>
                      <a:r>
                        <a:rPr lang="en-US" sz="1250" err="1"/>
                        <a:t>Checkoway</a:t>
                      </a:r>
                    </a:p>
                    <a:p>
                      <a:r>
                        <a:rPr lang="en-US" sz="1250"/>
                        <a:t>Adrienne Murphy</a:t>
                      </a:r>
                    </a:p>
                    <a:p>
                      <a:r>
                        <a:rPr lang="en-US" sz="1250"/>
                        <a:t>Members of the Board</a:t>
                      </a:r>
                    </a:p>
                  </a:txBody>
                  <a:tcPr/>
                </a:tc>
                <a:extLst>
                  <a:ext uri="{0D108BD9-81ED-4DB2-BD59-A6C34878D82A}">
                    <a16:rowId xmlns:a16="http://schemas.microsoft.com/office/drawing/2014/main" val="64430620"/>
                  </a:ext>
                </a:extLst>
              </a:tr>
              <a:tr h="370840">
                <a:tc>
                  <a:txBody>
                    <a:bodyPr/>
                    <a:lstStyle/>
                    <a:p>
                      <a:r>
                        <a:rPr lang="en-US" sz="1250"/>
                        <a:t>Lunch</a:t>
                      </a:r>
                    </a:p>
                  </a:txBody>
                  <a:tcPr>
                    <a:solidFill>
                      <a:srgbClr val="3399FF"/>
                    </a:solidFill>
                  </a:tcPr>
                </a:tc>
                <a:tc>
                  <a:txBody>
                    <a:bodyPr/>
                    <a:lstStyle/>
                    <a:p>
                      <a:r>
                        <a:rPr lang="en-US" sz="1250"/>
                        <a:t>12:15pm</a:t>
                      </a:r>
                    </a:p>
                  </a:txBody>
                  <a:tcPr>
                    <a:solidFill>
                      <a:srgbClr val="3399FF"/>
                    </a:solidFill>
                  </a:tcPr>
                </a:tc>
                <a:tc>
                  <a:txBody>
                    <a:bodyPr/>
                    <a:lstStyle/>
                    <a:p>
                      <a:endParaRPr lang="en-US" sz="1250"/>
                    </a:p>
                  </a:txBody>
                  <a:tcPr>
                    <a:solidFill>
                      <a:srgbClr val="3399FF"/>
                    </a:solidFill>
                  </a:tcPr>
                </a:tc>
                <a:extLst>
                  <a:ext uri="{0D108BD9-81ED-4DB2-BD59-A6C34878D82A}">
                    <a16:rowId xmlns:a16="http://schemas.microsoft.com/office/drawing/2014/main" val="3080145666"/>
                  </a:ext>
                </a:extLst>
              </a:tr>
              <a:tr h="421256">
                <a:tc>
                  <a:txBody>
                    <a:bodyPr/>
                    <a:lstStyle/>
                    <a:p>
                      <a:r>
                        <a:rPr lang="en-US" sz="1250"/>
                        <a:t>Building a Workforce System: </a:t>
                      </a:r>
                    </a:p>
                    <a:p>
                      <a:r>
                        <a:rPr lang="en-US" sz="1250"/>
                        <a:t>Workforce Pipeline &amp; Educator Recruitment</a:t>
                      </a:r>
                    </a:p>
                    <a:p>
                      <a:r>
                        <a:rPr lang="en-US" sz="1250"/>
                        <a:t>(Continued)</a:t>
                      </a:r>
                    </a:p>
                    <a:p>
                      <a:endParaRPr lang="en-US" sz="1250"/>
                    </a:p>
                  </a:txBody>
                  <a:tcPr/>
                </a:tc>
                <a:tc>
                  <a:txBody>
                    <a:bodyPr/>
                    <a:lstStyle/>
                    <a:p>
                      <a:r>
                        <a:rPr lang="en-US" sz="1250"/>
                        <a:t>12:45pm</a:t>
                      </a:r>
                    </a:p>
                  </a:txBody>
                  <a:tcPr/>
                </a:tc>
                <a:tc>
                  <a:txBody>
                    <a:bodyPr/>
                    <a:lstStyle/>
                    <a:p>
                      <a:r>
                        <a:rPr lang="en-US" sz="1250"/>
                        <a:t>Jocelyn Bowne</a:t>
                      </a:r>
                    </a:p>
                    <a:p>
                      <a:r>
                        <a:rPr lang="en-US" sz="1250"/>
                        <a:t>Sarah Volkenant</a:t>
                      </a:r>
                    </a:p>
                    <a:p>
                      <a:r>
                        <a:rPr lang="en-US" sz="1250"/>
                        <a:t>Amy </a:t>
                      </a:r>
                      <a:r>
                        <a:rPr lang="en-US" sz="1250" err="1"/>
                        <a:t>Checkoway</a:t>
                      </a:r>
                    </a:p>
                    <a:p>
                      <a:r>
                        <a:rPr lang="en-US" sz="1250"/>
                        <a:t>Adrienne Murphy</a:t>
                      </a:r>
                    </a:p>
                    <a:p>
                      <a:r>
                        <a:rPr lang="en-US" sz="1250"/>
                        <a:t>Members of the Board</a:t>
                      </a:r>
                    </a:p>
                  </a:txBody>
                  <a:tcPr/>
                </a:tc>
                <a:extLst>
                  <a:ext uri="{0D108BD9-81ED-4DB2-BD59-A6C34878D82A}">
                    <a16:rowId xmlns:a16="http://schemas.microsoft.com/office/drawing/2014/main" val="2380751626"/>
                  </a:ext>
                </a:extLst>
              </a:tr>
              <a:tr h="370840">
                <a:tc>
                  <a:txBody>
                    <a:bodyPr/>
                    <a:lstStyle/>
                    <a:p>
                      <a:r>
                        <a:rPr lang="en-US" sz="1250" b="0" i="0">
                          <a:effectLst/>
                        </a:rPr>
                        <a:t>Break</a:t>
                      </a:r>
                    </a:p>
                  </a:txBody>
                  <a:tcPr>
                    <a:solidFill>
                      <a:srgbClr val="EFF6FF"/>
                    </a:solidFill>
                  </a:tcPr>
                </a:tc>
                <a:tc>
                  <a:txBody>
                    <a:bodyPr/>
                    <a:lstStyle/>
                    <a:p>
                      <a:r>
                        <a:rPr lang="en-US" sz="1250"/>
                        <a:t>1:30pm</a:t>
                      </a:r>
                    </a:p>
                  </a:txBody>
                  <a:tcPr>
                    <a:solidFill>
                      <a:srgbClr val="EFF6FF"/>
                    </a:solidFill>
                  </a:tcPr>
                </a:tc>
                <a:tc>
                  <a:txBody>
                    <a:bodyPr/>
                    <a:lstStyle/>
                    <a:p>
                      <a:endParaRPr lang="en-US" sz="1250"/>
                    </a:p>
                  </a:txBody>
                  <a:tcPr>
                    <a:solidFill>
                      <a:srgbClr val="EFF6FF"/>
                    </a:solidFill>
                  </a:tcPr>
                </a:tc>
                <a:extLst>
                  <a:ext uri="{0D108BD9-81ED-4DB2-BD59-A6C34878D82A}">
                    <a16:rowId xmlns:a16="http://schemas.microsoft.com/office/drawing/2014/main" val="2740867211"/>
                  </a:ext>
                </a:extLst>
              </a:tr>
              <a:tr h="370840">
                <a:tc>
                  <a:txBody>
                    <a:bodyPr/>
                    <a:lstStyle/>
                    <a:p>
                      <a:pPr marL="0" indent="0">
                        <a:buFont typeface="Arial" panose="020B0604020202020204" pitchFamily="34" charset="0"/>
                        <a:buNone/>
                      </a:pPr>
                      <a:r>
                        <a:rPr lang="en-US" sz="1250" i="0"/>
                        <a:t>Reimagining the Child Care Financial Assistance System </a:t>
                      </a:r>
                    </a:p>
                  </a:txBody>
                  <a:tcPr/>
                </a:tc>
                <a:tc>
                  <a:txBody>
                    <a:bodyPr/>
                    <a:lstStyle/>
                    <a:p>
                      <a:r>
                        <a:rPr lang="en-US" sz="1250"/>
                        <a:t>1:45pm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Commissioner Kershaw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Joy Cohen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Members of the Board</a:t>
                      </a:r>
                    </a:p>
                  </a:txBody>
                  <a:tcPr/>
                </a:tc>
                <a:extLst>
                  <a:ext uri="{0D108BD9-81ED-4DB2-BD59-A6C34878D82A}">
                    <a16:rowId xmlns:a16="http://schemas.microsoft.com/office/drawing/2014/main" val="745967696"/>
                  </a:ext>
                </a:extLst>
              </a:tr>
              <a:tr h="370840">
                <a:tc>
                  <a:txBody>
                    <a:bodyPr/>
                    <a:lstStyle/>
                    <a:p>
                      <a:pPr marL="0" indent="0">
                        <a:buFont typeface="Arial" panose="020B0604020202020204" pitchFamily="34" charset="0"/>
                        <a:buNone/>
                      </a:pPr>
                      <a:r>
                        <a:rPr lang="en-US" sz="1250" i="0"/>
                        <a:t>Wrap-Up, Next Steps &amp; Closing</a:t>
                      </a:r>
                    </a:p>
                  </a:txBody>
                  <a:tcPr/>
                </a:tc>
                <a:tc>
                  <a:txBody>
                    <a:bodyPr/>
                    <a:lstStyle/>
                    <a:p>
                      <a:r>
                        <a:rPr lang="en-US" sz="1250"/>
                        <a:t>2:30pm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Chair </a:t>
                      </a:r>
                      <a:r>
                        <a:rPr lang="en-US" sz="1250" err="1"/>
                        <a:t>Lesaux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Commissioner Kershaw</a:t>
                      </a:r>
                    </a:p>
                  </a:txBody>
                  <a:tcPr/>
                </a:tc>
                <a:extLst>
                  <a:ext uri="{0D108BD9-81ED-4DB2-BD59-A6C34878D82A}">
                    <a16:rowId xmlns:a16="http://schemas.microsoft.com/office/drawing/2014/main" val="3031754748"/>
                  </a:ext>
                </a:extLst>
              </a:tr>
            </a:tbl>
          </a:graphicData>
        </a:graphic>
      </p:graphicFrame>
    </p:spTree>
    <p:extLst>
      <p:ext uri="{BB962C8B-B14F-4D97-AF65-F5344CB8AC3E}">
        <p14:creationId xmlns:p14="http://schemas.microsoft.com/office/powerpoint/2010/main" val="3142621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7D83ACCD-7122-B8A2-8F2C-C4449620AB91}"/>
              </a:ext>
            </a:extLst>
          </p:cNvPr>
          <p:cNvSpPr txBox="1"/>
          <p:nvPr/>
        </p:nvSpPr>
        <p:spPr>
          <a:xfrm>
            <a:off x="2640663" y="2759818"/>
            <a:ext cx="398989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cs typeface="Arial"/>
            </a:endParaRPr>
          </a:p>
        </p:txBody>
      </p:sp>
      <p:sp>
        <p:nvSpPr>
          <p:cNvPr id="5" name="TextBox 1">
            <a:extLst>
              <a:ext uri="{FF2B5EF4-FFF2-40B4-BE49-F238E27FC236}">
                <a16:creationId xmlns:a16="http://schemas.microsoft.com/office/drawing/2014/main" id="{52EAFF96-098B-0143-EF42-F87099AB334E}"/>
              </a:ext>
            </a:extLst>
          </p:cNvPr>
          <p:cNvSpPr txBox="1"/>
          <p:nvPr/>
        </p:nvSpPr>
        <p:spPr>
          <a:xfrm>
            <a:off x="1297709" y="2785767"/>
            <a:ext cx="6548581"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a:solidFill>
                  <a:schemeClr val="accent2">
                    <a:lumMod val="50000"/>
                  </a:schemeClr>
                </a:solidFill>
                <a:ea typeface="+mn-lt"/>
                <a:cs typeface="+mn-lt"/>
              </a:rPr>
              <a:t>Building a Workforce System: </a:t>
            </a:r>
          </a:p>
          <a:p>
            <a:r>
              <a:rPr lang="en-US" sz="2400" b="1">
                <a:solidFill>
                  <a:schemeClr val="accent2">
                    <a:lumMod val="50000"/>
                  </a:schemeClr>
                </a:solidFill>
                <a:ea typeface="+mn-lt"/>
                <a:cs typeface="+mn-lt"/>
              </a:rPr>
              <a:t>Workforce </a:t>
            </a:r>
            <a:r>
              <a:rPr lang="en-US" sz="2400" b="1">
                <a:solidFill>
                  <a:srgbClr val="0000E5"/>
                </a:solidFill>
                <a:ea typeface="+mn-lt"/>
                <a:cs typeface="+mn-lt"/>
              </a:rPr>
              <a:t>Pipeline</a:t>
            </a:r>
            <a:r>
              <a:rPr lang="en-US" sz="2400" b="1">
                <a:solidFill>
                  <a:schemeClr val="accent2">
                    <a:lumMod val="50000"/>
                  </a:schemeClr>
                </a:solidFill>
                <a:ea typeface="+mn-lt"/>
                <a:cs typeface="+mn-lt"/>
              </a:rPr>
              <a:t> &amp; Educator Recruitment</a:t>
            </a:r>
          </a:p>
          <a:p>
            <a:r>
              <a:rPr lang="en-US" sz="2400" b="1">
                <a:solidFill>
                  <a:schemeClr val="accent2">
                    <a:lumMod val="50000"/>
                  </a:schemeClr>
                </a:solidFill>
                <a:ea typeface="+mn-lt"/>
                <a:cs typeface="+mn-lt"/>
              </a:rPr>
              <a:t>(Continued)</a:t>
            </a:r>
          </a:p>
          <a:p>
            <a:endParaRPr lang="en-US" sz="2400">
              <a:cs typeface="Arial"/>
            </a:endParaRPr>
          </a:p>
        </p:txBody>
      </p:sp>
      <p:sp>
        <p:nvSpPr>
          <p:cNvPr id="6" name="Slide Number Placeholder 5">
            <a:extLst>
              <a:ext uri="{FF2B5EF4-FFF2-40B4-BE49-F238E27FC236}">
                <a16:creationId xmlns:a16="http://schemas.microsoft.com/office/drawing/2014/main" id="{D1AF9A9B-93B2-414C-911A-6868CB4F7DC8}"/>
              </a:ext>
            </a:extLst>
          </p:cNvPr>
          <p:cNvSpPr txBox="1">
            <a:spLocks/>
          </p:cNvSpPr>
          <p:nvPr/>
        </p:nvSpPr>
        <p:spPr>
          <a:xfrm>
            <a:off x="7210425" y="6582948"/>
            <a:ext cx="1933575" cy="2635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6A09A6D-D253-4A92-98E9-FACB6629A463}" type="slidenum">
              <a:rPr lang="en-US" sz="800" smtClean="0"/>
              <a:pPr algn="r">
                <a:defRPr/>
              </a:pPr>
              <a:t>22</a:t>
            </a:fld>
            <a:endParaRPr lang="en-US" sz="800"/>
          </a:p>
        </p:txBody>
      </p:sp>
    </p:spTree>
    <p:extLst>
      <p:ext uri="{BB962C8B-B14F-4D97-AF65-F5344CB8AC3E}">
        <p14:creationId xmlns:p14="http://schemas.microsoft.com/office/powerpoint/2010/main" val="2746431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C928-52D4-4FED-AE48-EBC38A8C9005}"/>
              </a:ext>
            </a:extLst>
          </p:cNvPr>
          <p:cNvSpPr>
            <a:spLocks noGrp="1"/>
          </p:cNvSpPr>
          <p:nvPr>
            <p:ph type="title"/>
          </p:nvPr>
        </p:nvSpPr>
        <p:spPr/>
        <p:txBody>
          <a:bodyPr/>
          <a:lstStyle/>
          <a:p>
            <a:r>
              <a:rPr lang="en-US" sz="2000"/>
              <a:t>What we know about current state of the MA early education and care workforce </a:t>
            </a:r>
            <a:endParaRPr lang="en-US" sz="2000">
              <a:cs typeface="Arial"/>
            </a:endParaRPr>
          </a:p>
        </p:txBody>
      </p:sp>
      <p:sp>
        <p:nvSpPr>
          <p:cNvPr id="3" name="Content Placeholder 2">
            <a:extLst>
              <a:ext uri="{FF2B5EF4-FFF2-40B4-BE49-F238E27FC236}">
                <a16:creationId xmlns:a16="http://schemas.microsoft.com/office/drawing/2014/main" id="{2906A1C5-8EEC-4355-94A1-5761F00624ED}"/>
              </a:ext>
            </a:extLst>
          </p:cNvPr>
          <p:cNvSpPr>
            <a:spLocks noGrp="1"/>
          </p:cNvSpPr>
          <p:nvPr>
            <p:ph sz="half" idx="1"/>
          </p:nvPr>
        </p:nvSpPr>
        <p:spPr>
          <a:xfrm>
            <a:off x="411933" y="3429000"/>
            <a:ext cx="8189046" cy="3287915"/>
          </a:xfrm>
        </p:spPr>
        <p:txBody>
          <a:bodyPr numCol="2"/>
          <a:lstStyle/>
          <a:p>
            <a:r>
              <a:rPr lang="en-US" sz="1800" b="0"/>
              <a:t>Center-based programs rely heavily on qualified educators to meet licensing requirements and support children's learning, and are struggling to hire these roles.</a:t>
            </a:r>
            <a:endParaRPr lang="en-US" sz="1800" b="0">
              <a:cs typeface="Arial"/>
            </a:endParaRPr>
          </a:p>
          <a:p>
            <a:r>
              <a:rPr lang="en-US" sz="1800" b="0"/>
              <a:t>Workforce challenges are greatest in areas of highest need.</a:t>
            </a:r>
            <a:endParaRPr lang="en-US" sz="1800" b="0">
              <a:cs typeface="Arial"/>
            </a:endParaRPr>
          </a:p>
          <a:p>
            <a:pPr marL="0" indent="0">
              <a:buNone/>
            </a:pPr>
            <a:endParaRPr lang="en-US" sz="1800" b="0">
              <a:cs typeface="Arial"/>
            </a:endParaRPr>
          </a:p>
          <a:p>
            <a:r>
              <a:rPr lang="en-US" sz="1800" b="0"/>
              <a:t>Programs have raised salaries but are not successfully addressing the crisis. </a:t>
            </a:r>
          </a:p>
          <a:p>
            <a:r>
              <a:rPr lang="en-US" sz="1800" b="0"/>
              <a:t>New FCCs are entering the field, with more programs opening than prior to the pandemic.</a:t>
            </a:r>
          </a:p>
        </p:txBody>
      </p:sp>
      <p:sp>
        <p:nvSpPr>
          <p:cNvPr id="5" name="Slide Number Placeholder 4">
            <a:extLst>
              <a:ext uri="{FF2B5EF4-FFF2-40B4-BE49-F238E27FC236}">
                <a16:creationId xmlns:a16="http://schemas.microsoft.com/office/drawing/2014/main" id="{8AD812DF-E23C-4D90-B9FD-5420BE69DEF7}"/>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ct val="0"/>
              </a:spcBef>
              <a:spcAft>
                <a:spcPts val="0"/>
              </a:spcAft>
              <a:buClrTx/>
              <a:buSzTx/>
              <a:buFontTx/>
              <a:buNone/>
              <a:tabLst/>
              <a:defRPr/>
            </a:pPr>
            <a:fld id="{F4571D79-3FCF-470B-A39E-9BBB02B9F0E9}" type="slidenum">
              <a:rPr kumimoji="0" lang="en-US" sz="800" b="0" i="0" u="none" strike="noStrike" kern="1200" cap="none" spc="0" normalizeH="0" baseline="0" noProof="0" smtClean="0">
                <a:ln>
                  <a:noFill/>
                </a:ln>
                <a:solidFill>
                  <a:srgbClr val="000000"/>
                </a:solidFill>
                <a:effectLst/>
                <a:uLnTx/>
                <a:uFillTx/>
                <a:latin typeface="Verdana"/>
                <a:ea typeface="+mn-ea"/>
                <a:cs typeface="Arial"/>
              </a:rPr>
              <a:pPr marL="0" marR="0" lvl="0" indent="0" algn="r" defTabSz="457200" rtl="0" eaLnBrk="1" fontAlgn="auto" latinLnBrk="0" hangingPunct="1">
                <a:lnSpc>
                  <a:spcPct val="100000"/>
                </a:lnSpc>
                <a:spcBef>
                  <a:spcPct val="0"/>
                </a:spcBef>
                <a:spcAft>
                  <a:spcPts val="0"/>
                </a:spcAft>
                <a:buClrTx/>
                <a:buSzTx/>
                <a:buFontTx/>
                <a:buNone/>
                <a:tabLst/>
                <a:defRPr/>
              </a:pPr>
              <a:t>23</a:t>
            </a:fld>
            <a:endParaRPr kumimoji="0" lang="en-US" sz="800" b="0" i="0" u="none" strike="noStrike" kern="1200" cap="none" spc="0" normalizeH="0" baseline="0" noProof="0">
              <a:ln>
                <a:noFill/>
              </a:ln>
              <a:solidFill>
                <a:srgbClr val="000000"/>
              </a:solidFill>
              <a:effectLst/>
              <a:uLnTx/>
              <a:uFillTx/>
              <a:latin typeface="Verdana"/>
              <a:ea typeface="+mn-ea"/>
              <a:cs typeface="Arial"/>
            </a:endParaRPr>
          </a:p>
        </p:txBody>
      </p:sp>
      <p:sp>
        <p:nvSpPr>
          <p:cNvPr id="6" name="Rectangle: Rounded Corners 5">
            <a:extLst>
              <a:ext uri="{FF2B5EF4-FFF2-40B4-BE49-F238E27FC236}">
                <a16:creationId xmlns:a16="http://schemas.microsoft.com/office/drawing/2014/main" id="{7775F781-F5F4-471A-8433-604B73DD3B4F}"/>
              </a:ext>
            </a:extLst>
          </p:cNvPr>
          <p:cNvSpPr/>
          <p:nvPr/>
        </p:nvSpPr>
        <p:spPr bwMode="auto">
          <a:xfrm>
            <a:off x="385762" y="1064107"/>
            <a:ext cx="8372475" cy="200906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1600" b="1" i="1">
                <a:solidFill>
                  <a:srgbClr val="000000"/>
                </a:solidFill>
                <a:latin typeface="Arial" charset="0"/>
                <a:cs typeface="Arial"/>
              </a:rPr>
              <a:t>Problem Statement</a:t>
            </a:r>
            <a:r>
              <a:rPr kumimoji="0" lang="en-US" sz="1600" b="1" i="1" u="none" strike="noStrike" kern="1200" cap="none" spc="0" normalizeH="0" baseline="0" noProof="0">
                <a:ln>
                  <a:noFill/>
                </a:ln>
                <a:solidFill>
                  <a:srgbClr val="000000"/>
                </a:solidFill>
                <a:effectLst/>
                <a:uLnTx/>
                <a:uFillTx/>
                <a:latin typeface="Arial" charset="0"/>
                <a:cs typeface="Arial"/>
              </a:rPr>
              <a:t>:</a:t>
            </a:r>
          </a:p>
          <a:p>
            <a:pPr marL="342900" indent="-342900" defTabSz="914400" fontAlgn="base">
              <a:spcBef>
                <a:spcPct val="50000"/>
              </a:spcBef>
              <a:spcAft>
                <a:spcPct val="0"/>
              </a:spcAft>
              <a:buFont typeface="+mj-lt"/>
              <a:buAutoNum type="arabicPeriod"/>
              <a:defRPr/>
            </a:pPr>
            <a:r>
              <a:rPr lang="en-US" sz="1600" b="1" i="1">
                <a:solidFill>
                  <a:srgbClr val="000000"/>
                </a:solidFill>
                <a:latin typeface="Arial"/>
                <a:cs typeface="Arial"/>
              </a:rPr>
              <a:t>A successful early education and care system requires sufficient numbers of qualified educators to meet licensing requirements and support children’s development.</a:t>
            </a:r>
            <a:endParaRPr lang="en-US" sz="1600" b="1" i="1" u="none" strike="noStrike" kern="1200" cap="none" spc="0" normalizeH="0" baseline="0" noProof="0">
              <a:ln>
                <a:noFill/>
              </a:ln>
              <a:solidFill>
                <a:srgbClr val="000000"/>
              </a:solidFill>
              <a:effectLst/>
              <a:uLnTx/>
              <a:uFillTx/>
              <a:latin typeface="Arial"/>
              <a:cs typeface="Arial"/>
            </a:endParaRPr>
          </a:p>
          <a:p>
            <a:pPr marL="342900" marR="0" lvl="0" indent="-342900" algn="l" defTabSz="914400" rtl="0" eaLnBrk="1" fontAlgn="base" latinLnBrk="0" hangingPunct="1">
              <a:lnSpc>
                <a:spcPct val="100000"/>
              </a:lnSpc>
              <a:spcBef>
                <a:spcPct val="50000"/>
              </a:spcBef>
              <a:spcAft>
                <a:spcPct val="0"/>
              </a:spcAft>
              <a:buClrTx/>
              <a:buSzTx/>
              <a:buFont typeface="+mj-lt"/>
              <a:buAutoNum type="arabicPeriod"/>
              <a:tabLst/>
              <a:defRPr/>
            </a:pPr>
            <a:r>
              <a:rPr lang="en-US" sz="1600" b="1" i="1">
                <a:solidFill>
                  <a:srgbClr val="000000"/>
                </a:solidFill>
                <a:latin typeface="Arial"/>
                <a:cs typeface="Arial"/>
              </a:rPr>
              <a:t>Data suggest the field is struggling to replace 13% of staff necessary to serve programs’ full licensed capacity.</a:t>
            </a:r>
            <a:endParaRPr kumimoji="0" lang="en-US" sz="1600" b="0" i="1" u="none" strike="noStrike" kern="120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4091903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A8471C9-1B59-43E9-8BEA-E713B400D7D7}"/>
              </a:ext>
            </a:extLst>
          </p:cNvPr>
          <p:cNvSpPr>
            <a:spLocks noGrp="1"/>
          </p:cNvSpPr>
          <p:nvPr>
            <p:ph idx="1"/>
          </p:nvPr>
        </p:nvSpPr>
        <p:spPr>
          <a:xfrm>
            <a:off x="457199" y="927223"/>
            <a:ext cx="8512139" cy="5544598"/>
          </a:xfrm>
        </p:spPr>
        <p:txBody>
          <a:bodyPr/>
          <a:lstStyle/>
          <a:p>
            <a:pPr marL="280987" indent="-285750"/>
            <a:r>
              <a:rPr lang="en-US" sz="1800" b="1">
                <a:cs typeface="Arial"/>
              </a:rPr>
              <a:t>Recruitment</a:t>
            </a:r>
          </a:p>
          <a:p>
            <a:pPr marL="575945" lvl="1" indent="-233045"/>
            <a:r>
              <a:rPr lang="en-US" sz="1600">
                <a:cs typeface="Arial"/>
              </a:rPr>
              <a:t>Minimum hiring requirements (increased flexibility in hiring)</a:t>
            </a:r>
            <a:endParaRPr lang="en-US" sz="1600">
              <a:ea typeface="Verdana"/>
              <a:cs typeface="Arial"/>
            </a:endParaRPr>
          </a:p>
          <a:p>
            <a:pPr marL="575945" lvl="1" indent="-233045"/>
            <a:r>
              <a:rPr lang="en-US" sz="1600">
                <a:cs typeface="Arial"/>
              </a:rPr>
              <a:t>Hiring bonuses (through C3)</a:t>
            </a:r>
            <a:endParaRPr lang="en-US" sz="1600">
              <a:ea typeface="Verdana"/>
              <a:cs typeface="Arial"/>
            </a:endParaRPr>
          </a:p>
          <a:p>
            <a:pPr marL="575945" lvl="1" indent="-233045"/>
            <a:r>
              <a:rPr lang="en-US" sz="1600">
                <a:cs typeface="Arial"/>
              </a:rPr>
              <a:t>Partnerships with vocational education high schools</a:t>
            </a:r>
          </a:p>
          <a:p>
            <a:pPr marL="280987" indent="-285750"/>
            <a:r>
              <a:rPr lang="en-US" sz="1800" b="1">
                <a:cs typeface="Arial"/>
              </a:rPr>
              <a:t>Compensation and job </a:t>
            </a:r>
            <a:r>
              <a:rPr lang="en-US" sz="1800">
                <a:cs typeface="Arial"/>
              </a:rPr>
              <a:t>q</a:t>
            </a:r>
            <a:r>
              <a:rPr lang="en-US" sz="1800" b="1">
                <a:cs typeface="Arial"/>
              </a:rPr>
              <a:t>uality</a:t>
            </a:r>
          </a:p>
          <a:p>
            <a:pPr lvl="1"/>
            <a:r>
              <a:rPr lang="en-US" sz="1600">
                <a:cs typeface="Arial"/>
              </a:rPr>
              <a:t>Retention bonuses/salary increases (through C3)</a:t>
            </a:r>
          </a:p>
          <a:p>
            <a:pPr marL="575945" lvl="1" indent="-233045"/>
            <a:r>
              <a:rPr lang="en-US" sz="1600">
                <a:cs typeface="Arial"/>
              </a:rPr>
              <a:t>Job quality through JVS and Neighborhood Villages</a:t>
            </a:r>
          </a:p>
          <a:p>
            <a:pPr marL="280987" indent="-285750"/>
            <a:r>
              <a:rPr lang="en-US" sz="1800" b="1">
                <a:cs typeface="Arial"/>
              </a:rPr>
              <a:t>Professional advancement</a:t>
            </a:r>
          </a:p>
          <a:p>
            <a:pPr marL="575945" lvl="1" indent="-233045"/>
            <a:r>
              <a:rPr lang="en-US" sz="1600">
                <a:cs typeface="Arial"/>
              </a:rPr>
              <a:t>Career Pathways (early childhood coursework at community colleges)</a:t>
            </a:r>
          </a:p>
          <a:p>
            <a:pPr marL="575945" lvl="1" indent="-233045"/>
            <a:r>
              <a:rPr lang="en-US" sz="1600">
                <a:cs typeface="Arial"/>
              </a:rPr>
              <a:t>Professional Pathways through Neighborhood Villages  (facilitating access to higher education)</a:t>
            </a:r>
          </a:p>
          <a:p>
            <a:r>
              <a:rPr lang="en-US" sz="1800" b="1">
                <a:cs typeface="Arial"/>
              </a:rPr>
              <a:t>Leadership support and business coaching</a:t>
            </a:r>
          </a:p>
          <a:p>
            <a:pPr marL="575945" lvl="1" indent="-233045"/>
            <a:r>
              <a:rPr lang="en-US" sz="1600">
                <a:cs typeface="Arial"/>
              </a:rPr>
              <a:t>Professional Development Centers (PDCs)</a:t>
            </a:r>
            <a:endParaRPr lang="en-US" sz="1600">
              <a:ea typeface="Verdana"/>
              <a:cs typeface="Arial"/>
            </a:endParaRPr>
          </a:p>
          <a:p>
            <a:pPr marL="575945" lvl="1" indent="-233045"/>
            <a:r>
              <a:rPr lang="en-US" sz="1600">
                <a:cs typeface="Arial"/>
              </a:rPr>
              <a:t>Early Childhood Support Organizations (ECSOs)</a:t>
            </a:r>
          </a:p>
          <a:p>
            <a:pPr marL="575945" lvl="1" indent="-233045"/>
            <a:r>
              <a:rPr lang="en-US" sz="1600">
                <a:cs typeface="Arial"/>
              </a:rPr>
              <a:t>Business training opportunities for GSA and FCCs through Neighborhood Villages</a:t>
            </a:r>
            <a:endParaRPr lang="en-US" sz="1600">
              <a:ea typeface="Verdana"/>
              <a:cs typeface="Arial"/>
            </a:endParaRPr>
          </a:p>
          <a:p>
            <a:pPr marL="352425" lvl="1" indent="0">
              <a:buNone/>
            </a:pPr>
            <a:endParaRPr lang="en-US">
              <a:ea typeface="Verdana"/>
            </a:endParaRPr>
          </a:p>
        </p:txBody>
      </p:sp>
      <p:sp>
        <p:nvSpPr>
          <p:cNvPr id="13" name="Text Placeholder 12">
            <a:extLst>
              <a:ext uri="{FF2B5EF4-FFF2-40B4-BE49-F238E27FC236}">
                <a16:creationId xmlns:a16="http://schemas.microsoft.com/office/drawing/2014/main" id="{25411D75-BDFB-4E48-B71C-09FDA7B82081}"/>
              </a:ext>
            </a:extLst>
          </p:cNvPr>
          <p:cNvSpPr>
            <a:spLocks noGrp="1"/>
          </p:cNvSpPr>
          <p:nvPr>
            <p:ph type="body" sz="quarter" idx="12"/>
          </p:nvPr>
        </p:nvSpPr>
        <p:spPr>
          <a:xfrm>
            <a:off x="457200" y="579534"/>
            <a:ext cx="7935686" cy="473123"/>
          </a:xfrm>
        </p:spPr>
        <p:txBody>
          <a:bodyPr/>
          <a:lstStyle/>
          <a:p>
            <a:r>
              <a:rPr lang="en-US" sz="2000">
                <a:solidFill>
                  <a:schemeClr val="accent2">
                    <a:lumMod val="50000"/>
                  </a:schemeClr>
                </a:solidFill>
                <a:latin typeface="Arial"/>
                <a:cs typeface="Arial"/>
              </a:rPr>
              <a:t>Recruitment &amp; retention efforts in motion: EEC</a:t>
            </a:r>
            <a:endParaRPr lang="en-US" sz="2000">
              <a:solidFill>
                <a:schemeClr val="accent2">
                  <a:lumMod val="50000"/>
                </a:schemeClr>
              </a:solidFill>
              <a:latin typeface="Arial" panose="020B0604020202020204" pitchFamily="34" charset="0"/>
              <a:cs typeface="Arial" panose="020B0604020202020204" pitchFamily="34" charset="0"/>
            </a:endParaRPr>
          </a:p>
        </p:txBody>
      </p:sp>
      <p:sp>
        <p:nvSpPr>
          <p:cNvPr id="4" name="Slide Number Placeholder 5">
            <a:extLst>
              <a:ext uri="{FF2B5EF4-FFF2-40B4-BE49-F238E27FC236}">
                <a16:creationId xmlns:a16="http://schemas.microsoft.com/office/drawing/2014/main" id="{17B82942-F1C4-4BE7-9238-88B525CD758D}"/>
              </a:ext>
            </a:extLst>
          </p:cNvPr>
          <p:cNvSpPr txBox="1">
            <a:spLocks/>
          </p:cNvSpPr>
          <p:nvPr/>
        </p:nvSpPr>
        <p:spPr>
          <a:xfrm>
            <a:off x="7210425" y="6582948"/>
            <a:ext cx="1933575" cy="2635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6A09A6D-D253-4A92-98E9-FACB6629A463}" type="slidenum">
              <a:rPr lang="en-US" sz="800" smtClean="0"/>
              <a:pPr algn="r">
                <a:defRPr/>
              </a:pPr>
              <a:t>24</a:t>
            </a:fld>
            <a:endParaRPr lang="en-US" sz="800"/>
          </a:p>
        </p:txBody>
      </p:sp>
    </p:spTree>
    <p:extLst>
      <p:ext uri="{BB962C8B-B14F-4D97-AF65-F5344CB8AC3E}">
        <p14:creationId xmlns:p14="http://schemas.microsoft.com/office/powerpoint/2010/main" val="643101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A8471C9-1B59-43E9-8BEA-E713B400D7D7}"/>
              </a:ext>
            </a:extLst>
          </p:cNvPr>
          <p:cNvSpPr>
            <a:spLocks noGrp="1"/>
          </p:cNvSpPr>
          <p:nvPr>
            <p:ph idx="1"/>
          </p:nvPr>
        </p:nvSpPr>
        <p:spPr>
          <a:xfrm>
            <a:off x="457199" y="927223"/>
            <a:ext cx="8512139" cy="5544598"/>
          </a:xfrm>
        </p:spPr>
        <p:txBody>
          <a:bodyPr/>
          <a:lstStyle/>
          <a:p>
            <a:pPr marL="280987" indent="-285750"/>
            <a:r>
              <a:rPr lang="en-US" sz="1800" dirty="0">
                <a:cs typeface="Arial"/>
              </a:rPr>
              <a:t>Recruitment </a:t>
            </a:r>
          </a:p>
          <a:p>
            <a:pPr marL="575945" lvl="1" indent="-233045"/>
            <a:r>
              <a:rPr lang="en-US" sz="1600" dirty="0">
                <a:cs typeface="Arial"/>
              </a:rPr>
              <a:t>Economic Development Administration (EDA) Good Jobs Challenge Grant - City of Boston</a:t>
            </a:r>
          </a:p>
          <a:p>
            <a:pPr marL="914082" lvl="2" indent="-233045"/>
            <a:r>
              <a:rPr lang="en-US" sz="1600" dirty="0">
                <a:latin typeface="+mj-lt"/>
                <a:ea typeface="Calibri" panose="020F0502020204030204" pitchFamily="34" charset="0"/>
              </a:rPr>
              <a:t>R</a:t>
            </a:r>
            <a:r>
              <a:rPr lang="en-US" sz="1600" dirty="0">
                <a:effectLst/>
                <a:latin typeface="+mj-lt"/>
                <a:ea typeface="Calibri" panose="020F0502020204030204" pitchFamily="34" charset="0"/>
              </a:rPr>
              <a:t>esources to source, develop, train and employ talent for early care and education employers in addition to employers in health care and green energy</a:t>
            </a:r>
            <a:r>
              <a:rPr lang="en-US" sz="1800" dirty="0">
                <a:effectLst/>
                <a:latin typeface="+mj-lt"/>
                <a:ea typeface="Calibri" panose="020F0502020204030204" pitchFamily="34" charset="0"/>
              </a:rPr>
              <a:t>.</a:t>
            </a:r>
            <a:endParaRPr lang="en-US" sz="1600" dirty="0">
              <a:latin typeface="+mj-lt"/>
              <a:cs typeface="Arial"/>
            </a:endParaRPr>
          </a:p>
          <a:p>
            <a:r>
              <a:rPr lang="en-US" sz="1800" b="1" dirty="0">
                <a:ea typeface="+mn-ea"/>
                <a:cs typeface="Arial"/>
              </a:rPr>
              <a:t>Apprenticeships and Mentoring</a:t>
            </a:r>
          </a:p>
          <a:p>
            <a:pPr lvl="1"/>
            <a:r>
              <a:rPr lang="en-US" sz="1600" dirty="0">
                <a:solidFill>
                  <a:schemeClr val="tx2"/>
                </a:solidFill>
                <a:cs typeface="Arial"/>
              </a:rPr>
              <a:t>Registered Apprenticeships through the MA Executive Office of Labor and Workforce Development (EOLWD) </a:t>
            </a:r>
          </a:p>
          <a:p>
            <a:pPr marL="914082" lvl="2" indent="-233045"/>
            <a:r>
              <a:rPr lang="en-US" sz="1400" dirty="0">
                <a:solidFill>
                  <a:schemeClr val="tx2"/>
                </a:solidFill>
                <a:cs typeface="Arial"/>
              </a:rPr>
              <a:t>Ex: Project Flourish Child Development Apprenticeship (Family Services of Central MA, an Affiliate of the Seven Hills Foundation, with support from Edward Street)</a:t>
            </a:r>
            <a:r>
              <a:rPr lang="en-US" sz="1400" b="0" i="0" dirty="0">
                <a:solidFill>
                  <a:srgbClr val="333333"/>
                </a:solidFill>
                <a:effectLst/>
                <a:latin typeface="montserrat"/>
              </a:rPr>
              <a:t>.</a:t>
            </a:r>
            <a:endParaRPr lang="en-US" sz="1400" dirty="0">
              <a:solidFill>
                <a:schemeClr val="tx2"/>
              </a:solidFill>
              <a:cs typeface="Arial"/>
            </a:endParaRPr>
          </a:p>
          <a:p>
            <a:pPr marL="575945" lvl="1" indent="-233045"/>
            <a:r>
              <a:rPr lang="en-US" sz="1600" dirty="0">
                <a:solidFill>
                  <a:schemeClr val="tx2"/>
                </a:solidFill>
                <a:ea typeface="Verdana"/>
                <a:cs typeface="Arial"/>
              </a:rPr>
              <a:t>TCG Child Care Practicum and Mentoring Program</a:t>
            </a:r>
            <a:endParaRPr lang="en-US" sz="1600" dirty="0">
              <a:ea typeface="Verdana"/>
              <a:cs typeface="Arial"/>
            </a:endParaRPr>
          </a:p>
          <a:p>
            <a:pPr marL="228282" indent="-233045"/>
            <a:r>
              <a:rPr lang="en-US" sz="1800" dirty="0">
                <a:cs typeface="Arial"/>
              </a:rPr>
              <a:t>Targeted Investment in FCC</a:t>
            </a:r>
          </a:p>
          <a:p>
            <a:pPr marL="575945" lvl="1" indent="-233045"/>
            <a:r>
              <a:rPr lang="en-US" sz="1600" dirty="0">
                <a:cs typeface="Arial"/>
              </a:rPr>
              <a:t>Boston Mayor’s Office of Women’s Advancement </a:t>
            </a:r>
          </a:p>
          <a:p>
            <a:pPr marL="575945" lvl="1" indent="-233045"/>
            <a:r>
              <a:rPr lang="en-US" sz="1600" dirty="0" err="1">
                <a:cs typeface="Arial"/>
              </a:rPr>
              <a:t>ParentChild</a:t>
            </a:r>
            <a:r>
              <a:rPr lang="en-US" sz="1600" dirty="0">
                <a:cs typeface="Arial"/>
              </a:rPr>
              <a:t>+ FCC Pipeline Pilot </a:t>
            </a:r>
          </a:p>
          <a:p>
            <a:pPr marL="575945" lvl="1" indent="-233045"/>
            <a:r>
              <a:rPr lang="en-US" sz="1600" dirty="0">
                <a:solidFill>
                  <a:schemeClr val="tx2"/>
                </a:solidFill>
                <a:cs typeface="Arial"/>
              </a:rPr>
              <a:t>State Treasurer’s Child Care Start Up Grants for FCC</a:t>
            </a:r>
          </a:p>
          <a:p>
            <a:pPr marL="352425" lvl="1" indent="0">
              <a:buNone/>
            </a:pPr>
            <a:endParaRPr lang="en-US" dirty="0">
              <a:ea typeface="Verdana"/>
            </a:endParaRPr>
          </a:p>
        </p:txBody>
      </p:sp>
      <p:sp>
        <p:nvSpPr>
          <p:cNvPr id="13" name="Text Placeholder 12">
            <a:extLst>
              <a:ext uri="{FF2B5EF4-FFF2-40B4-BE49-F238E27FC236}">
                <a16:creationId xmlns:a16="http://schemas.microsoft.com/office/drawing/2014/main" id="{25411D75-BDFB-4E48-B71C-09FDA7B82081}"/>
              </a:ext>
            </a:extLst>
          </p:cNvPr>
          <p:cNvSpPr>
            <a:spLocks noGrp="1"/>
          </p:cNvSpPr>
          <p:nvPr>
            <p:ph type="body" sz="quarter" idx="12"/>
          </p:nvPr>
        </p:nvSpPr>
        <p:spPr>
          <a:xfrm>
            <a:off x="457200" y="579534"/>
            <a:ext cx="7935686" cy="473123"/>
          </a:xfrm>
        </p:spPr>
        <p:txBody>
          <a:bodyPr/>
          <a:lstStyle/>
          <a:p>
            <a:r>
              <a:rPr lang="en-US" sz="2000">
                <a:solidFill>
                  <a:schemeClr val="accent2">
                    <a:lumMod val="50000"/>
                  </a:schemeClr>
                </a:solidFill>
                <a:latin typeface="Arial"/>
                <a:cs typeface="Arial"/>
              </a:rPr>
              <a:t>Recruitment &amp; retention efforts in motion: Massachusetts</a:t>
            </a:r>
            <a:endParaRPr lang="en-US" sz="2000">
              <a:solidFill>
                <a:schemeClr val="accent2">
                  <a:lumMod val="50000"/>
                </a:schemeClr>
              </a:solidFill>
              <a:latin typeface="Arial" panose="020B0604020202020204" pitchFamily="34" charset="0"/>
              <a:cs typeface="Arial" panose="020B0604020202020204" pitchFamily="34" charset="0"/>
            </a:endParaRPr>
          </a:p>
        </p:txBody>
      </p:sp>
      <p:sp>
        <p:nvSpPr>
          <p:cNvPr id="4" name="Slide Number Placeholder 5">
            <a:extLst>
              <a:ext uri="{FF2B5EF4-FFF2-40B4-BE49-F238E27FC236}">
                <a16:creationId xmlns:a16="http://schemas.microsoft.com/office/drawing/2014/main" id="{17B82942-F1C4-4BE7-9238-88B525CD758D}"/>
              </a:ext>
            </a:extLst>
          </p:cNvPr>
          <p:cNvSpPr txBox="1">
            <a:spLocks/>
          </p:cNvSpPr>
          <p:nvPr/>
        </p:nvSpPr>
        <p:spPr>
          <a:xfrm>
            <a:off x="7210425" y="6582948"/>
            <a:ext cx="1933575" cy="2635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6A09A6D-D253-4A92-98E9-FACB6629A463}" type="slidenum">
              <a:rPr lang="en-US" sz="800" smtClean="0"/>
              <a:pPr algn="r">
                <a:defRPr/>
              </a:pPr>
              <a:t>25</a:t>
            </a:fld>
            <a:endParaRPr lang="en-US" sz="800"/>
          </a:p>
        </p:txBody>
      </p:sp>
    </p:spTree>
    <p:extLst>
      <p:ext uri="{BB962C8B-B14F-4D97-AF65-F5344CB8AC3E}">
        <p14:creationId xmlns:p14="http://schemas.microsoft.com/office/powerpoint/2010/main" val="1964069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A8471C9-1B59-43E9-8BEA-E713B400D7D7}"/>
              </a:ext>
            </a:extLst>
          </p:cNvPr>
          <p:cNvSpPr>
            <a:spLocks noGrp="1"/>
          </p:cNvSpPr>
          <p:nvPr>
            <p:ph idx="1"/>
          </p:nvPr>
        </p:nvSpPr>
        <p:spPr>
          <a:xfrm>
            <a:off x="457200" y="1015999"/>
            <a:ext cx="8382000" cy="5367045"/>
          </a:xfrm>
        </p:spPr>
        <p:txBody>
          <a:bodyPr/>
          <a:lstStyle/>
          <a:p>
            <a:r>
              <a:rPr lang="en-US" b="1"/>
              <a:t>Public Information Campaign</a:t>
            </a:r>
            <a:r>
              <a:rPr lang="en-US"/>
              <a:t> </a:t>
            </a:r>
          </a:p>
          <a:p>
            <a:pPr marL="575945" lvl="1" indent="-233045"/>
            <a:r>
              <a:rPr lang="en-US"/>
              <a:t>NM – Promoting benefits of working in early education and new centralized jobs website for the sector (</a:t>
            </a:r>
            <a:r>
              <a:rPr lang="en-US">
                <a:hlinkClick r:id="rId2"/>
              </a:rPr>
              <a:t>Developing Futures (futuresnm.org)</a:t>
            </a:r>
            <a:endParaRPr lang="en-US">
              <a:ea typeface="Verdana"/>
            </a:endParaRPr>
          </a:p>
          <a:p>
            <a:r>
              <a:rPr lang="en-US" b="1"/>
              <a:t>Apprenticeship Programs</a:t>
            </a:r>
            <a:endParaRPr lang="en-US" b="1">
              <a:ea typeface="Verdana"/>
            </a:endParaRPr>
          </a:p>
          <a:p>
            <a:pPr marL="575945" lvl="1" indent="-233045"/>
            <a:r>
              <a:rPr lang="en-US"/>
              <a:t>VT – Pre-apprenticeship opportunities for high school students, providing in-service training to qualifications</a:t>
            </a:r>
            <a:endParaRPr lang="en-US">
              <a:ea typeface="Verdana"/>
              <a:cs typeface="Arial"/>
            </a:endParaRPr>
          </a:p>
          <a:p>
            <a:pPr marL="575945" lvl="1" indent="-233045"/>
            <a:r>
              <a:rPr lang="en-US"/>
              <a:t>PA – Registered apprenticeship for early educators</a:t>
            </a:r>
            <a:endParaRPr lang="en-US">
              <a:ea typeface="Verdana"/>
              <a:cs typeface="Arial"/>
            </a:endParaRPr>
          </a:p>
          <a:p>
            <a:pPr marL="575945" lvl="1" indent="-233045"/>
            <a:r>
              <a:rPr lang="en-US">
                <a:solidFill>
                  <a:schemeClr val="tx2"/>
                </a:solidFill>
                <a:latin typeface="+mn-lt"/>
                <a:cs typeface="Arial"/>
              </a:rPr>
              <a:t>RI and CT - SEIU Education and Support Fund supports registered apprenticeship programs</a:t>
            </a:r>
            <a:endParaRPr lang="en-US">
              <a:solidFill>
                <a:schemeClr val="tx2"/>
              </a:solidFill>
              <a:latin typeface="+mn-lt"/>
              <a:ea typeface="Verdana"/>
              <a:cs typeface="Arial"/>
            </a:endParaRPr>
          </a:p>
          <a:p>
            <a:r>
              <a:rPr lang="en-US" b="1"/>
              <a:t>Subsidized Child Care for Early Educators</a:t>
            </a:r>
            <a:endParaRPr lang="en-US" b="1">
              <a:ea typeface="Verdana"/>
            </a:endParaRPr>
          </a:p>
          <a:p>
            <a:pPr marL="575945" lvl="1" indent="-233045"/>
            <a:r>
              <a:rPr lang="en-US"/>
              <a:t>KY – Providing categorical eligibility for child care financial assistance for staff in early education and care settings</a:t>
            </a:r>
            <a:endParaRPr lang="en-US">
              <a:ea typeface="Verdana"/>
            </a:endParaRPr>
          </a:p>
          <a:p>
            <a:r>
              <a:rPr lang="en-US" b="1"/>
              <a:t>Targeted Investment in FCC</a:t>
            </a:r>
            <a:r>
              <a:rPr lang="en-US"/>
              <a:t> </a:t>
            </a:r>
            <a:endParaRPr lang="en-US" b="0">
              <a:ea typeface="Verdana"/>
            </a:endParaRPr>
          </a:p>
          <a:p>
            <a:pPr marL="575945" lvl="1" indent="-233045"/>
            <a:r>
              <a:rPr lang="en-US"/>
              <a:t>NV – Partnership with Wonderschool for FCC recruitment &amp; support</a:t>
            </a:r>
            <a:endParaRPr lang="en-US">
              <a:ea typeface="Verdana"/>
            </a:endParaRPr>
          </a:p>
          <a:p>
            <a:pPr marL="1261745" lvl="3" indent="-223520"/>
            <a:endParaRPr lang="en-US" sz="1600">
              <a:ea typeface="Verdana"/>
            </a:endParaRPr>
          </a:p>
          <a:p>
            <a:pPr lvl="2" indent="-223520"/>
            <a:endParaRPr lang="en-US" sz="1600"/>
          </a:p>
          <a:p>
            <a:pPr marL="352425" lvl="1" indent="0">
              <a:buNone/>
            </a:pPr>
            <a:endParaRPr lang="en-US">
              <a:ea typeface="Verdana"/>
            </a:endParaRPr>
          </a:p>
        </p:txBody>
      </p:sp>
      <p:sp>
        <p:nvSpPr>
          <p:cNvPr id="13" name="Text Placeholder 12">
            <a:extLst>
              <a:ext uri="{FF2B5EF4-FFF2-40B4-BE49-F238E27FC236}">
                <a16:creationId xmlns:a16="http://schemas.microsoft.com/office/drawing/2014/main" id="{25411D75-BDFB-4E48-B71C-09FDA7B82081}"/>
              </a:ext>
            </a:extLst>
          </p:cNvPr>
          <p:cNvSpPr>
            <a:spLocks noGrp="1"/>
          </p:cNvSpPr>
          <p:nvPr>
            <p:ph type="body" sz="quarter" idx="12"/>
          </p:nvPr>
        </p:nvSpPr>
        <p:spPr>
          <a:xfrm>
            <a:off x="457200" y="485728"/>
            <a:ext cx="7935686" cy="611668"/>
          </a:xfrm>
        </p:spPr>
        <p:txBody>
          <a:bodyPr/>
          <a:lstStyle/>
          <a:p>
            <a:r>
              <a:rPr lang="en-US" sz="2000">
                <a:solidFill>
                  <a:schemeClr val="accent2">
                    <a:lumMod val="50000"/>
                  </a:schemeClr>
                </a:solidFill>
                <a:latin typeface="Arial"/>
                <a:cs typeface="Arial"/>
              </a:rPr>
              <a:t>Promising pipeline and recruitment efforts from other states</a:t>
            </a:r>
          </a:p>
        </p:txBody>
      </p:sp>
      <p:sp>
        <p:nvSpPr>
          <p:cNvPr id="4" name="Slide Number Placeholder 5">
            <a:extLst>
              <a:ext uri="{FF2B5EF4-FFF2-40B4-BE49-F238E27FC236}">
                <a16:creationId xmlns:a16="http://schemas.microsoft.com/office/drawing/2014/main" id="{45D9A845-03BE-45B9-A822-1849420309B2}"/>
              </a:ext>
            </a:extLst>
          </p:cNvPr>
          <p:cNvSpPr txBox="1">
            <a:spLocks/>
          </p:cNvSpPr>
          <p:nvPr/>
        </p:nvSpPr>
        <p:spPr>
          <a:xfrm>
            <a:off x="7210425" y="6582948"/>
            <a:ext cx="1933575" cy="2635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6A09A6D-D253-4A92-98E9-FACB6629A463}" type="slidenum">
              <a:rPr lang="en-US" sz="800" smtClean="0"/>
              <a:pPr algn="r">
                <a:defRPr/>
              </a:pPr>
              <a:t>26</a:t>
            </a:fld>
            <a:endParaRPr lang="en-US" sz="800"/>
          </a:p>
        </p:txBody>
      </p:sp>
    </p:spTree>
    <p:extLst>
      <p:ext uri="{BB962C8B-B14F-4D97-AF65-F5344CB8AC3E}">
        <p14:creationId xmlns:p14="http://schemas.microsoft.com/office/powerpoint/2010/main" val="3183007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76C0A-0A97-4745-B96E-932F7F22D7F9}"/>
              </a:ext>
            </a:extLst>
          </p:cNvPr>
          <p:cNvSpPr>
            <a:spLocks noGrp="1"/>
          </p:cNvSpPr>
          <p:nvPr>
            <p:ph idx="1"/>
          </p:nvPr>
        </p:nvSpPr>
        <p:spPr>
          <a:xfrm>
            <a:off x="457199" y="968829"/>
            <a:ext cx="8556171" cy="5509505"/>
          </a:xfrm>
        </p:spPr>
        <p:txBody>
          <a:bodyPr/>
          <a:lstStyle/>
          <a:p>
            <a:r>
              <a:rPr lang="en-US"/>
              <a:t>Pipeline targets</a:t>
            </a:r>
          </a:p>
          <a:p>
            <a:pPr marL="575945" lvl="1" indent="-233045"/>
            <a:r>
              <a:rPr lang="en-US" sz="1600"/>
              <a:t>Recruitment and entry points (public information campaign, MassHire)</a:t>
            </a:r>
            <a:endParaRPr lang="en-US" sz="1600">
              <a:cs typeface="Arial" panose="020B0604020202020204"/>
            </a:endParaRPr>
          </a:p>
          <a:p>
            <a:pPr lvl="2" indent="-223520"/>
            <a:r>
              <a:rPr lang="en-US" sz="1600">
                <a:cs typeface="Arial" panose="020B0604020202020204"/>
              </a:rPr>
              <a:t>FCC-focused recruitment and supports (Wonderschool, local investments)</a:t>
            </a:r>
          </a:p>
          <a:p>
            <a:pPr marL="575945" lvl="1" indent="-233045"/>
            <a:r>
              <a:rPr lang="en-US" sz="1600"/>
              <a:t>Retention and pathways to teacher and director roles (apprenticeships)</a:t>
            </a:r>
            <a:endParaRPr lang="en-US" sz="1600">
              <a:cs typeface="Arial"/>
            </a:endParaRPr>
          </a:p>
          <a:p>
            <a:pPr marL="575945" lvl="1" indent="-233045"/>
            <a:r>
              <a:rPr lang="en-US" sz="1600"/>
              <a:t>System-Level building</a:t>
            </a:r>
            <a:endParaRPr lang="en-US" sz="1600">
              <a:cs typeface="Arial" panose="020B0604020202020204"/>
            </a:endParaRPr>
          </a:p>
          <a:p>
            <a:pPr lvl="2" indent="-223520"/>
            <a:r>
              <a:rPr lang="en-US" sz="1600"/>
              <a:t>Supports for leaders to manage recruitment (hiring requirements, job referrals, subsidy access to support child care as benefit)</a:t>
            </a:r>
            <a:endParaRPr lang="en-US" sz="1600">
              <a:cs typeface="Arial"/>
            </a:endParaRPr>
          </a:p>
          <a:p>
            <a:pPr lvl="2" indent="-223520"/>
            <a:r>
              <a:rPr lang="en-US" sz="1600"/>
              <a:t>Apprenticeship structure (expectations for training and coaching supports, credentialing)</a:t>
            </a:r>
            <a:endParaRPr lang="en-US" sz="1600">
              <a:cs typeface="Arial"/>
            </a:endParaRPr>
          </a:p>
          <a:p>
            <a:r>
              <a:rPr lang="en-US"/>
              <a:t>Funding targets</a:t>
            </a:r>
            <a:endParaRPr lang="en-US">
              <a:cs typeface="Arial"/>
            </a:endParaRPr>
          </a:p>
          <a:p>
            <a:pPr marL="575945" lvl="1" indent="-233045"/>
            <a:r>
              <a:rPr lang="en-US" sz="1600"/>
              <a:t>Short term seed funding for pilots (scale through testing and expansion) </a:t>
            </a:r>
            <a:endParaRPr lang="en-US" sz="1600">
              <a:cs typeface="Arial"/>
            </a:endParaRPr>
          </a:p>
          <a:p>
            <a:pPr marL="575945" lvl="1" indent="-233045"/>
            <a:r>
              <a:rPr lang="en-US" sz="1600"/>
              <a:t>Longer term systemic investments in state support structures (Career and Professional Pathways)</a:t>
            </a:r>
            <a:endParaRPr lang="en-US" sz="1600">
              <a:cs typeface="Arial" panose="020B0604020202020204"/>
            </a:endParaRPr>
          </a:p>
          <a:p>
            <a:r>
              <a:rPr lang="en-US"/>
              <a:t>Other scaling considerations</a:t>
            </a:r>
            <a:endParaRPr lang="en-US">
              <a:cs typeface="Arial"/>
            </a:endParaRPr>
          </a:p>
          <a:p>
            <a:pPr marL="575945" lvl="1" indent="-233045"/>
            <a:r>
              <a:rPr lang="en-US" sz="1600"/>
              <a:t>Supports to organizations for capacity needed to reach scale</a:t>
            </a:r>
            <a:endParaRPr lang="en-US" sz="1600">
              <a:cs typeface="Arial" panose="020B0604020202020204"/>
            </a:endParaRPr>
          </a:p>
          <a:p>
            <a:pPr marL="575945" lvl="1" indent="-233045"/>
            <a:r>
              <a:rPr lang="en-US" sz="1600"/>
              <a:t>Build partnerships to expand reach of promising programs</a:t>
            </a:r>
            <a:endParaRPr lang="en-US" sz="1600">
              <a:cs typeface="Arial" panose="020B0604020202020204"/>
            </a:endParaRPr>
          </a:p>
        </p:txBody>
      </p:sp>
      <p:sp>
        <p:nvSpPr>
          <p:cNvPr id="3" name="Text Placeholder 2">
            <a:extLst>
              <a:ext uri="{FF2B5EF4-FFF2-40B4-BE49-F238E27FC236}">
                <a16:creationId xmlns:a16="http://schemas.microsoft.com/office/drawing/2014/main" id="{125A75C4-1518-41B7-B0F5-D8A1DB64251F}"/>
              </a:ext>
            </a:extLst>
          </p:cNvPr>
          <p:cNvSpPr>
            <a:spLocks noGrp="1"/>
          </p:cNvSpPr>
          <p:nvPr>
            <p:ph type="body" sz="quarter" idx="12"/>
          </p:nvPr>
        </p:nvSpPr>
        <p:spPr>
          <a:xfrm>
            <a:off x="457199" y="556166"/>
            <a:ext cx="7132638" cy="593044"/>
          </a:xfrm>
        </p:spPr>
        <p:txBody>
          <a:bodyPr/>
          <a:lstStyle/>
          <a:p>
            <a:r>
              <a:rPr lang="en-US" sz="2000">
                <a:solidFill>
                  <a:schemeClr val="accent2">
                    <a:lumMod val="50000"/>
                  </a:schemeClr>
                </a:solidFill>
              </a:rPr>
              <a:t>Dimensions of Investment to Consider</a:t>
            </a:r>
          </a:p>
        </p:txBody>
      </p:sp>
      <p:sp>
        <p:nvSpPr>
          <p:cNvPr id="4" name="Slide Number Placeholder 3">
            <a:extLst>
              <a:ext uri="{FF2B5EF4-FFF2-40B4-BE49-F238E27FC236}">
                <a16:creationId xmlns:a16="http://schemas.microsoft.com/office/drawing/2014/main" id="{34BDC662-3D61-4533-83C6-809ADCABDEEC}"/>
              </a:ext>
            </a:extLst>
          </p:cNvPr>
          <p:cNvSpPr>
            <a:spLocks noGrp="1"/>
          </p:cNvSpPr>
          <p:nvPr>
            <p:ph type="sldNum" sz="quarter" idx="14"/>
          </p:nvPr>
        </p:nvSpPr>
        <p:spPr/>
        <p:txBody>
          <a:bodyPr/>
          <a:lstStyle/>
          <a:p>
            <a:pPr>
              <a:defRPr/>
            </a:pPr>
            <a:fld id="{0A56C0EC-3B98-441E-AA55-70D5E6ACE5C8}"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1967417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7F9FA5-8DF5-4E62-983E-1D65AE8B1D51}"/>
              </a:ext>
            </a:extLst>
          </p:cNvPr>
          <p:cNvSpPr>
            <a:spLocks noGrp="1"/>
          </p:cNvSpPr>
          <p:nvPr>
            <p:ph type="sldNum" sz="quarter" idx="11"/>
          </p:nvPr>
        </p:nvSpPr>
        <p:spPr/>
        <p:txBody>
          <a:bodyPr/>
          <a:lstStyle/>
          <a:p>
            <a:pPr fontAlgn="base">
              <a:spcAft>
                <a:spcPct val="0"/>
              </a:spcAft>
              <a:defRPr/>
            </a:pPr>
            <a:fld id="{ABBAB80B-196E-4758-AC9A-831BAC26F61E}" type="slidenum">
              <a:rPr lang="en-US" smtClean="0"/>
              <a:pPr fontAlgn="base">
                <a:spcAft>
                  <a:spcPct val="0"/>
                </a:spcAft>
                <a:defRPr/>
              </a:pPr>
              <a:t>28</a:t>
            </a:fld>
            <a:endParaRPr lang="en-US"/>
          </a:p>
        </p:txBody>
      </p:sp>
      <p:sp>
        <p:nvSpPr>
          <p:cNvPr id="5" name="Content Placeholder 2">
            <a:extLst>
              <a:ext uri="{FF2B5EF4-FFF2-40B4-BE49-F238E27FC236}">
                <a16:creationId xmlns:a16="http://schemas.microsoft.com/office/drawing/2014/main" id="{364B64F8-D420-4FEC-B790-53B28066AFAD}"/>
              </a:ext>
            </a:extLst>
          </p:cNvPr>
          <p:cNvSpPr txBox="1">
            <a:spLocks/>
          </p:cNvSpPr>
          <p:nvPr/>
        </p:nvSpPr>
        <p:spPr>
          <a:xfrm>
            <a:off x="513259" y="818046"/>
            <a:ext cx="8382000" cy="5354132"/>
          </a:xfrm>
          <a:prstGeom prst="rect">
            <a:avLst/>
          </a:prstGeom>
        </p:spPr>
        <p:txBody>
          <a:bodyPr lIns="91440" tIns="45720" rIns="91440" bIns="45720" anchor="t"/>
          <a:lstStyle>
            <a:lvl1pPr marL="228600" indent="-228600" algn="l" rtl="0" eaLnBrk="1" fontAlgn="base" hangingPunct="1">
              <a:spcBef>
                <a:spcPct val="100000"/>
              </a:spcBef>
              <a:spcAft>
                <a:spcPct val="0"/>
              </a:spcAft>
              <a:buClr>
                <a:srgbClr val="0033CC"/>
              </a:buClr>
              <a:buChar char="•"/>
              <a:defRPr sz="2400" b="1">
                <a:solidFill>
                  <a:schemeClr val="tx1"/>
                </a:solidFill>
                <a:latin typeface="+mn-lt"/>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mn-lt"/>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mn-lt"/>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mn-lt"/>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0" indent="0" defTabSz="914400">
              <a:spcBef>
                <a:spcPts val="0"/>
              </a:spcBef>
              <a:spcAft>
                <a:spcPts val="0"/>
              </a:spcAft>
              <a:buFontTx/>
              <a:buNone/>
            </a:pPr>
            <a:r>
              <a:rPr lang="en-US" sz="2200" kern="0">
                <a:solidFill>
                  <a:schemeClr val="accent2">
                    <a:lumMod val="50000"/>
                  </a:schemeClr>
                </a:solidFill>
              </a:rPr>
              <a:t>Discussion</a:t>
            </a:r>
            <a:endParaRPr lang="en-US" sz="2200" kern="0">
              <a:solidFill>
                <a:schemeClr val="accent2">
                  <a:lumMod val="50000"/>
                </a:schemeClr>
              </a:solidFill>
              <a:latin typeface="Calibri" panose="020F0502020204030204" pitchFamily="34" charset="0"/>
              <a:ea typeface="Times New Roman" panose="02020603050405020304" pitchFamily="18" charset="0"/>
            </a:endParaRPr>
          </a:p>
          <a:p>
            <a:pPr defTabSz="914400">
              <a:spcBef>
                <a:spcPts val="0"/>
              </a:spcBef>
              <a:spcAft>
                <a:spcPts val="0"/>
              </a:spcAft>
            </a:pPr>
            <a:r>
              <a:rPr lang="en-US" sz="2000" b="0" kern="0">
                <a:latin typeface="+mj-lt"/>
                <a:ea typeface="Times New Roman" panose="02020603050405020304" pitchFamily="18" charset="0"/>
              </a:rPr>
              <a:t>What existing or promising efforts should we consider enhancing, scaling or initiating? </a:t>
            </a:r>
          </a:p>
          <a:p>
            <a:pPr defTabSz="914400">
              <a:spcBef>
                <a:spcPts val="0"/>
              </a:spcBef>
              <a:spcAft>
                <a:spcPts val="0"/>
              </a:spcAft>
            </a:pPr>
            <a:r>
              <a:rPr lang="en-US" sz="2000" b="0" kern="0">
                <a:latin typeface="+mj-lt"/>
                <a:ea typeface="Times New Roman" panose="02020603050405020304" pitchFamily="18" charset="0"/>
              </a:rPr>
              <a:t>What role is most important/effective for EEC?</a:t>
            </a:r>
          </a:p>
          <a:p>
            <a:pPr defTabSz="914400">
              <a:spcBef>
                <a:spcPts val="0"/>
              </a:spcBef>
              <a:spcAft>
                <a:spcPts val="0"/>
              </a:spcAft>
            </a:pPr>
            <a:r>
              <a:rPr lang="en-US" sz="2000" b="0" kern="0">
                <a:latin typeface="+mj-lt"/>
                <a:ea typeface="Times New Roman" panose="02020603050405020304" pitchFamily="18" charset="0"/>
                <a:cs typeface="Arial"/>
              </a:rPr>
              <a:t>What are some immediate steps we can take to meet the urgency of the challenges for our programs and educators?</a:t>
            </a:r>
          </a:p>
          <a:p>
            <a:pPr defTabSz="914400">
              <a:spcBef>
                <a:spcPts val="0"/>
              </a:spcBef>
              <a:spcAft>
                <a:spcPts val="0"/>
              </a:spcAft>
            </a:pPr>
            <a:r>
              <a:rPr lang="en-US" sz="2000" b="0" kern="0">
                <a:latin typeface="+mj-lt"/>
                <a:ea typeface="Calibri" panose="020F0502020204030204" pitchFamily="34" charset="0"/>
              </a:rPr>
              <a:t>What would success look like and how would we know we achieved it? </a:t>
            </a:r>
          </a:p>
          <a:p>
            <a:pPr marL="0" indent="0" defTabSz="914400">
              <a:spcBef>
                <a:spcPts val="0"/>
              </a:spcBef>
              <a:spcAft>
                <a:spcPts val="0"/>
              </a:spcAft>
              <a:buNone/>
            </a:pPr>
            <a:endParaRPr lang="en-US" sz="1400" kern="0">
              <a:latin typeface="Calibri" panose="020F0502020204030204" pitchFamily="34" charset="0"/>
              <a:ea typeface="Calibri" panose="020F0502020204030204" pitchFamily="34" charset="0"/>
            </a:endParaRPr>
          </a:p>
          <a:p>
            <a:pPr marL="0" indent="0" defTabSz="914400">
              <a:spcBef>
                <a:spcPts val="0"/>
              </a:spcBef>
              <a:spcAft>
                <a:spcPts val="0"/>
              </a:spcAft>
              <a:buFontTx/>
              <a:buNone/>
            </a:pPr>
            <a:r>
              <a:rPr lang="en-US" sz="2200" kern="0">
                <a:solidFill>
                  <a:schemeClr val="accent2">
                    <a:lumMod val="50000"/>
                  </a:schemeClr>
                </a:solidFill>
              </a:rPr>
              <a:t>Next steps</a:t>
            </a:r>
            <a:endParaRPr lang="en-US" sz="2200" kern="0">
              <a:solidFill>
                <a:schemeClr val="accent2">
                  <a:lumMod val="50000"/>
                </a:schemeClr>
              </a:solidFill>
              <a:cs typeface="Arial"/>
            </a:endParaRPr>
          </a:p>
          <a:p>
            <a:pPr defTabSz="914400">
              <a:spcBef>
                <a:spcPts val="0"/>
              </a:spcBef>
              <a:spcAft>
                <a:spcPts val="0"/>
              </a:spcAft>
            </a:pPr>
            <a:r>
              <a:rPr lang="en-US" sz="2000" b="0" kern="0">
                <a:latin typeface="+mj-lt"/>
              </a:rPr>
              <a:t>Board mechanisms for ongoing support and guidance</a:t>
            </a:r>
            <a:endParaRPr lang="en-US" sz="2000" b="0" kern="0">
              <a:latin typeface="+mj-lt"/>
              <a:cs typeface="Arial"/>
            </a:endParaRPr>
          </a:p>
          <a:p>
            <a:pPr defTabSz="914400">
              <a:spcBef>
                <a:spcPts val="0"/>
              </a:spcBef>
              <a:spcAft>
                <a:spcPts val="0"/>
              </a:spcAft>
            </a:pPr>
            <a:r>
              <a:rPr lang="en-US" sz="2000" b="0" kern="0">
                <a:latin typeface="+mj-lt"/>
              </a:rPr>
              <a:t>Workforce Advisory Council (9/8/2022)</a:t>
            </a:r>
            <a:endParaRPr lang="en-US" sz="2000" b="0" kern="0">
              <a:latin typeface="+mj-lt"/>
              <a:cs typeface="Arial"/>
            </a:endParaRPr>
          </a:p>
          <a:p>
            <a:pPr defTabSz="914400">
              <a:spcBef>
                <a:spcPts val="0"/>
              </a:spcBef>
              <a:spcAft>
                <a:spcPts val="0"/>
              </a:spcAft>
            </a:pPr>
            <a:r>
              <a:rPr lang="en-US" sz="2000" b="0" kern="0">
                <a:latin typeface="+mj-lt"/>
              </a:rPr>
              <a:t>Collaboration/engagement with workforce partners (EOLWD, Community Colleges, Commonwealth Corporation, JVS, neighborhood villages, Good Jobs Initiative, etc.)</a:t>
            </a:r>
            <a:endParaRPr lang="en-US" sz="2000" b="0" kern="0">
              <a:latin typeface="+mj-lt"/>
              <a:cs typeface="Arial"/>
            </a:endParaRPr>
          </a:p>
          <a:p>
            <a:pPr defTabSz="914400">
              <a:spcBef>
                <a:spcPts val="0"/>
              </a:spcBef>
              <a:spcAft>
                <a:spcPts val="0"/>
              </a:spcAft>
            </a:pPr>
            <a:r>
              <a:rPr lang="en-US" sz="2000" b="0" kern="0">
                <a:latin typeface="+mj-lt"/>
              </a:rPr>
              <a:t>Timeline for action</a:t>
            </a:r>
            <a:endParaRPr lang="en-US" sz="2000" b="0" kern="0">
              <a:latin typeface="+mj-lt"/>
              <a:cs typeface="Arial"/>
            </a:endParaRPr>
          </a:p>
          <a:p>
            <a:pPr marL="0" indent="0" defTabSz="914400">
              <a:spcBef>
                <a:spcPts val="0"/>
              </a:spcBef>
              <a:spcAft>
                <a:spcPts val="0"/>
              </a:spcAft>
              <a:buFontTx/>
              <a:buNone/>
            </a:pPr>
            <a:endParaRPr lang="en-US" sz="2800" kern="0">
              <a:latin typeface="Calibri" panose="020F0502020204030204" pitchFamily="34" charset="0"/>
              <a:ea typeface="Calibri" panose="020F0502020204030204" pitchFamily="34" charset="0"/>
            </a:endParaRPr>
          </a:p>
          <a:p>
            <a:pPr defTabSz="914400"/>
            <a:endParaRPr lang="en-US" sz="4000" kern="0"/>
          </a:p>
        </p:txBody>
      </p:sp>
    </p:spTree>
    <p:extLst>
      <p:ext uri="{BB962C8B-B14F-4D97-AF65-F5344CB8AC3E}">
        <p14:creationId xmlns:p14="http://schemas.microsoft.com/office/powerpoint/2010/main" val="110097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8CB31B7-6B80-4053-858A-78AFE233C97E}"/>
              </a:ext>
            </a:extLst>
          </p:cNvPr>
          <p:cNvSpPr>
            <a:spLocks noGrp="1"/>
          </p:cNvSpPr>
          <p:nvPr>
            <p:ph type="title"/>
          </p:nvPr>
        </p:nvSpPr>
        <p:spPr>
          <a:xfrm>
            <a:off x="414338" y="152400"/>
            <a:ext cx="7734300" cy="801688"/>
          </a:xfrm>
        </p:spPr>
        <p:txBody>
          <a:bodyPr/>
          <a:lstStyle/>
          <a:p>
            <a:r>
              <a:rPr lang="en-US" sz="2000"/>
              <a:t>Agenda</a:t>
            </a:r>
          </a:p>
        </p:txBody>
      </p:sp>
      <p:sp>
        <p:nvSpPr>
          <p:cNvPr id="4" name="Slide Number Placeholder 3">
            <a:extLst>
              <a:ext uri="{FF2B5EF4-FFF2-40B4-BE49-F238E27FC236}">
                <a16:creationId xmlns:a16="http://schemas.microsoft.com/office/drawing/2014/main" id="{250280C3-9BCE-6940-8075-2AB7CF593BB3}"/>
              </a:ext>
            </a:extLst>
          </p:cNvPr>
          <p:cNvSpPr>
            <a:spLocks noGrp="1"/>
          </p:cNvSpPr>
          <p:nvPr>
            <p:ph type="sldNum" sz="quarter" idx="12"/>
          </p:nvPr>
        </p:nvSpPr>
        <p:spPr>
          <a:xfrm>
            <a:off x="7210425" y="6594475"/>
            <a:ext cx="1933575" cy="263525"/>
          </a:xfrm>
        </p:spPr>
        <p:txBody>
          <a:bodyPr wrap="square" anchor="t">
            <a:normAutofit/>
          </a:bodyPr>
          <a:lstStyle/>
          <a:p>
            <a:pPr marL="0" marR="0" lvl="0" indent="0" algn="r" defTabSz="914400" rtl="0" eaLnBrk="1" fontAlgn="auto" latinLnBrk="0" hangingPunct="1">
              <a:lnSpc>
                <a:spcPct val="100000"/>
              </a:lnSpc>
              <a:spcBef>
                <a:spcPct val="0"/>
              </a:spcBef>
              <a:spcAft>
                <a:spcPts val="600"/>
              </a:spcAft>
              <a:buClrTx/>
              <a:buSzTx/>
              <a:buFontTx/>
              <a:buNone/>
              <a:tabLst/>
              <a:defRPr/>
            </a:pPr>
            <a:fld id="{FDF88B55-EA6D-4ACF-BBAA-E1DCDBBFDFFF}"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ct val="0"/>
                </a:spcBef>
                <a:spcAft>
                  <a:spcPts val="600"/>
                </a:spcAft>
                <a:buClrTx/>
                <a:buSzTx/>
                <a:buFontTx/>
                <a:buNone/>
                <a:tabLst/>
                <a:defRPr/>
              </a:pPr>
              <a:t>29</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Table 6">
            <a:extLst>
              <a:ext uri="{FF2B5EF4-FFF2-40B4-BE49-F238E27FC236}">
                <a16:creationId xmlns:a16="http://schemas.microsoft.com/office/drawing/2014/main" id="{165A13E1-7876-4258-A954-EB555A928B47}"/>
              </a:ext>
            </a:extLst>
          </p:cNvPr>
          <p:cNvGraphicFramePr>
            <a:graphicFrameLocks noGrp="1"/>
          </p:cNvGraphicFramePr>
          <p:nvPr>
            <p:extLst>
              <p:ext uri="{D42A27DB-BD31-4B8C-83A1-F6EECF244321}">
                <p14:modId xmlns:p14="http://schemas.microsoft.com/office/powerpoint/2010/main" val="500373239"/>
              </p:ext>
            </p:extLst>
          </p:nvPr>
        </p:nvGraphicFramePr>
        <p:xfrm>
          <a:off x="861134" y="1130141"/>
          <a:ext cx="7421732" cy="5288280"/>
        </p:xfrm>
        <a:graphic>
          <a:graphicData uri="http://schemas.openxmlformats.org/drawingml/2006/table">
            <a:tbl>
              <a:tblPr firstRow="1" bandRow="1">
                <a:tableStyleId>{5C22544A-7EE6-4342-B048-85BDC9FD1C3A}</a:tableStyleId>
              </a:tblPr>
              <a:tblGrid>
                <a:gridCol w="3773011">
                  <a:extLst>
                    <a:ext uri="{9D8B030D-6E8A-4147-A177-3AD203B41FA5}">
                      <a16:colId xmlns:a16="http://schemas.microsoft.com/office/drawing/2014/main" val="1318033955"/>
                    </a:ext>
                  </a:extLst>
                </a:gridCol>
                <a:gridCol w="941033">
                  <a:extLst>
                    <a:ext uri="{9D8B030D-6E8A-4147-A177-3AD203B41FA5}">
                      <a16:colId xmlns:a16="http://schemas.microsoft.com/office/drawing/2014/main" val="109677058"/>
                    </a:ext>
                  </a:extLst>
                </a:gridCol>
                <a:gridCol w="2707688">
                  <a:extLst>
                    <a:ext uri="{9D8B030D-6E8A-4147-A177-3AD203B41FA5}">
                      <a16:colId xmlns:a16="http://schemas.microsoft.com/office/drawing/2014/main" val="2686186687"/>
                    </a:ext>
                  </a:extLst>
                </a:gridCol>
              </a:tblGrid>
              <a:tr h="370840">
                <a:tc>
                  <a:txBody>
                    <a:bodyPr/>
                    <a:lstStyle/>
                    <a:p>
                      <a:r>
                        <a:rPr lang="en-US" sz="1250"/>
                        <a:t>Topic</a:t>
                      </a:r>
                    </a:p>
                  </a:txBody>
                  <a:tcPr/>
                </a:tc>
                <a:tc>
                  <a:txBody>
                    <a:bodyPr/>
                    <a:lstStyle/>
                    <a:p>
                      <a:r>
                        <a:rPr lang="en-US" sz="1250"/>
                        <a:t>Time</a:t>
                      </a:r>
                    </a:p>
                  </a:txBody>
                  <a:tcPr/>
                </a:tc>
                <a:tc>
                  <a:txBody>
                    <a:bodyPr/>
                    <a:lstStyle/>
                    <a:p>
                      <a:r>
                        <a:rPr lang="en-US" sz="1250"/>
                        <a:t>Lead</a:t>
                      </a:r>
                    </a:p>
                  </a:txBody>
                  <a:tcPr/>
                </a:tc>
                <a:extLst>
                  <a:ext uri="{0D108BD9-81ED-4DB2-BD59-A6C34878D82A}">
                    <a16:rowId xmlns:a16="http://schemas.microsoft.com/office/drawing/2014/main" val="1750665949"/>
                  </a:ext>
                </a:extLst>
              </a:tr>
              <a:tr h="480060">
                <a:tc>
                  <a:txBody>
                    <a:bodyPr/>
                    <a:lstStyle/>
                    <a:p>
                      <a:r>
                        <a:rPr lang="en-US" sz="1250"/>
                        <a:t>Welcome, Introductions &amp; Meeting Overview</a:t>
                      </a:r>
                    </a:p>
                  </a:txBody>
                  <a:tcPr/>
                </a:tc>
                <a:tc>
                  <a:txBody>
                    <a:bodyPr/>
                    <a:lstStyle/>
                    <a:p>
                      <a:r>
                        <a:rPr lang="en-US" sz="1250"/>
                        <a:t>10:30am</a:t>
                      </a:r>
                    </a:p>
                  </a:txBody>
                  <a:tcPr/>
                </a:tc>
                <a:tc>
                  <a:txBody>
                    <a:bodyPr/>
                    <a:lstStyle/>
                    <a:p>
                      <a:r>
                        <a:rPr lang="en-US" sz="1250"/>
                        <a:t>Chair </a:t>
                      </a:r>
                      <a:r>
                        <a:rPr lang="en-US" sz="1250" err="1"/>
                        <a:t>Lesaux</a:t>
                      </a:r>
                    </a:p>
                  </a:txBody>
                  <a:tcPr/>
                </a:tc>
                <a:extLst>
                  <a:ext uri="{0D108BD9-81ED-4DB2-BD59-A6C34878D82A}">
                    <a16:rowId xmlns:a16="http://schemas.microsoft.com/office/drawing/2014/main" val="3826295486"/>
                  </a:ext>
                </a:extLst>
              </a:tr>
              <a:tr h="370840">
                <a:tc>
                  <a:txBody>
                    <a:bodyPr/>
                    <a:lstStyle/>
                    <a:p>
                      <a:pPr lvl="0"/>
                      <a:r>
                        <a:rPr lang="en-US" sz="1250" i="0"/>
                        <a:t>Agency Overview &amp; Update</a:t>
                      </a:r>
                    </a:p>
                  </a:txBody>
                  <a:tcPr/>
                </a:tc>
                <a:tc>
                  <a:txBody>
                    <a:bodyPr/>
                    <a:lstStyle/>
                    <a:p>
                      <a:r>
                        <a:rPr lang="en-US" sz="1250"/>
                        <a:t>10:45am</a:t>
                      </a:r>
                    </a:p>
                  </a:txBody>
                  <a:tcPr/>
                </a:tc>
                <a:tc>
                  <a:txBody>
                    <a:bodyPr/>
                    <a:lstStyle/>
                    <a:p>
                      <a:r>
                        <a:rPr lang="en-US" sz="1250"/>
                        <a:t>Commissioner Kershaw</a:t>
                      </a:r>
                    </a:p>
                    <a:p>
                      <a:pPr algn="l"/>
                      <a:r>
                        <a:rPr lang="en-US" sz="1250"/>
                        <a:t>Members of the EEC Exec Team</a:t>
                      </a:r>
                    </a:p>
                  </a:txBody>
                  <a:tcPr/>
                </a:tc>
                <a:extLst>
                  <a:ext uri="{0D108BD9-81ED-4DB2-BD59-A6C34878D82A}">
                    <a16:rowId xmlns:a16="http://schemas.microsoft.com/office/drawing/2014/main" val="2199760984"/>
                  </a:ext>
                </a:extLst>
              </a:tr>
              <a:tr h="370840">
                <a:tc>
                  <a:txBody>
                    <a:bodyPr/>
                    <a:lstStyle/>
                    <a:p>
                      <a:r>
                        <a:rPr lang="en-US" sz="1250"/>
                        <a:t>Building a Workforce System: </a:t>
                      </a:r>
                    </a:p>
                    <a:p>
                      <a:r>
                        <a:rPr lang="en-US" sz="1250"/>
                        <a:t>Workforce Pipeline &amp; Educator Recruitment</a:t>
                      </a:r>
                    </a:p>
                  </a:txBody>
                  <a:tcPr/>
                </a:tc>
                <a:tc>
                  <a:txBody>
                    <a:bodyPr/>
                    <a:lstStyle/>
                    <a:p>
                      <a:r>
                        <a:rPr lang="en-US" sz="1250"/>
                        <a:t>11:30am</a:t>
                      </a:r>
                    </a:p>
                  </a:txBody>
                  <a:tcPr/>
                </a:tc>
                <a:tc>
                  <a:txBody>
                    <a:bodyPr/>
                    <a:lstStyle/>
                    <a:p>
                      <a:r>
                        <a:rPr lang="en-US" sz="1250"/>
                        <a:t>Jocelyn Bowne</a:t>
                      </a:r>
                    </a:p>
                    <a:p>
                      <a:r>
                        <a:rPr lang="en-US" sz="1250"/>
                        <a:t>Sarah Volkenant</a:t>
                      </a:r>
                    </a:p>
                    <a:p>
                      <a:r>
                        <a:rPr lang="en-US" sz="1250"/>
                        <a:t>Amy </a:t>
                      </a:r>
                      <a:r>
                        <a:rPr lang="en-US" sz="1250" err="1"/>
                        <a:t>Checkoway</a:t>
                      </a:r>
                    </a:p>
                    <a:p>
                      <a:r>
                        <a:rPr lang="en-US" sz="1250"/>
                        <a:t>Adrienne Murphy</a:t>
                      </a:r>
                    </a:p>
                    <a:p>
                      <a:r>
                        <a:rPr lang="en-US" sz="1250"/>
                        <a:t>Members of the Board</a:t>
                      </a:r>
                    </a:p>
                  </a:txBody>
                  <a:tcPr/>
                </a:tc>
                <a:extLst>
                  <a:ext uri="{0D108BD9-81ED-4DB2-BD59-A6C34878D82A}">
                    <a16:rowId xmlns:a16="http://schemas.microsoft.com/office/drawing/2014/main" val="64430620"/>
                  </a:ext>
                </a:extLst>
              </a:tr>
              <a:tr h="370840">
                <a:tc>
                  <a:txBody>
                    <a:bodyPr/>
                    <a:lstStyle/>
                    <a:p>
                      <a:r>
                        <a:rPr lang="en-US" sz="1250"/>
                        <a:t>Lunch</a:t>
                      </a:r>
                    </a:p>
                  </a:txBody>
                  <a:tcPr/>
                </a:tc>
                <a:tc>
                  <a:txBody>
                    <a:bodyPr/>
                    <a:lstStyle/>
                    <a:p>
                      <a:r>
                        <a:rPr lang="en-US" sz="1250"/>
                        <a:t>12:15pm</a:t>
                      </a:r>
                    </a:p>
                  </a:txBody>
                  <a:tcPr/>
                </a:tc>
                <a:tc>
                  <a:txBody>
                    <a:bodyPr/>
                    <a:lstStyle/>
                    <a:p>
                      <a:endParaRPr lang="en-US" sz="1250"/>
                    </a:p>
                  </a:txBody>
                  <a:tcPr/>
                </a:tc>
                <a:extLst>
                  <a:ext uri="{0D108BD9-81ED-4DB2-BD59-A6C34878D82A}">
                    <a16:rowId xmlns:a16="http://schemas.microsoft.com/office/drawing/2014/main" val="3080145666"/>
                  </a:ext>
                </a:extLst>
              </a:tr>
              <a:tr h="370840">
                <a:tc>
                  <a:txBody>
                    <a:bodyPr/>
                    <a:lstStyle/>
                    <a:p>
                      <a:r>
                        <a:rPr lang="en-US" sz="1250"/>
                        <a:t>Building a Workforce System: </a:t>
                      </a:r>
                    </a:p>
                    <a:p>
                      <a:r>
                        <a:rPr lang="en-US" sz="1250"/>
                        <a:t>Workforce Pipeline &amp; Educator Recruitment</a:t>
                      </a:r>
                    </a:p>
                    <a:p>
                      <a:r>
                        <a:rPr lang="en-US" sz="1250"/>
                        <a:t>(Continued)</a:t>
                      </a:r>
                    </a:p>
                    <a:p>
                      <a:endParaRPr lang="en-US" sz="1250"/>
                    </a:p>
                  </a:txBody>
                  <a:tcPr/>
                </a:tc>
                <a:tc>
                  <a:txBody>
                    <a:bodyPr/>
                    <a:lstStyle/>
                    <a:p>
                      <a:r>
                        <a:rPr lang="en-US" sz="1250"/>
                        <a:t>12:45pm</a:t>
                      </a:r>
                    </a:p>
                  </a:txBody>
                  <a:tcPr/>
                </a:tc>
                <a:tc>
                  <a:txBody>
                    <a:bodyPr/>
                    <a:lstStyle/>
                    <a:p>
                      <a:r>
                        <a:rPr lang="en-US" sz="1250"/>
                        <a:t>Jocelyn Bowne</a:t>
                      </a:r>
                    </a:p>
                    <a:p>
                      <a:r>
                        <a:rPr lang="en-US" sz="1250"/>
                        <a:t>Sarah Volkenant</a:t>
                      </a:r>
                    </a:p>
                    <a:p>
                      <a:r>
                        <a:rPr lang="en-US" sz="1250"/>
                        <a:t>Amy </a:t>
                      </a:r>
                      <a:r>
                        <a:rPr lang="en-US" sz="1250" err="1"/>
                        <a:t>Checkoway</a:t>
                      </a:r>
                    </a:p>
                    <a:p>
                      <a:r>
                        <a:rPr lang="en-US" sz="1250"/>
                        <a:t>Adrienne Murphy</a:t>
                      </a:r>
                    </a:p>
                    <a:p>
                      <a:r>
                        <a:rPr lang="en-US" sz="1250"/>
                        <a:t>Members of the Board</a:t>
                      </a:r>
                    </a:p>
                  </a:txBody>
                  <a:tcPr/>
                </a:tc>
                <a:extLst>
                  <a:ext uri="{0D108BD9-81ED-4DB2-BD59-A6C34878D82A}">
                    <a16:rowId xmlns:a16="http://schemas.microsoft.com/office/drawing/2014/main" val="2380751626"/>
                  </a:ext>
                </a:extLst>
              </a:tr>
              <a:tr h="370840">
                <a:tc>
                  <a:txBody>
                    <a:bodyPr/>
                    <a:lstStyle/>
                    <a:p>
                      <a:r>
                        <a:rPr lang="en-US" sz="1250" b="0" i="0">
                          <a:effectLst/>
                        </a:rPr>
                        <a:t>Break</a:t>
                      </a:r>
                    </a:p>
                  </a:txBody>
                  <a:tcPr>
                    <a:solidFill>
                      <a:srgbClr val="3399FF"/>
                    </a:solidFill>
                  </a:tcPr>
                </a:tc>
                <a:tc>
                  <a:txBody>
                    <a:bodyPr/>
                    <a:lstStyle/>
                    <a:p>
                      <a:r>
                        <a:rPr lang="en-US" sz="1250"/>
                        <a:t>1:30pm</a:t>
                      </a:r>
                    </a:p>
                  </a:txBody>
                  <a:tcPr>
                    <a:solidFill>
                      <a:srgbClr val="3399FF"/>
                    </a:solidFill>
                  </a:tcPr>
                </a:tc>
                <a:tc>
                  <a:txBody>
                    <a:bodyPr/>
                    <a:lstStyle/>
                    <a:p>
                      <a:endParaRPr lang="en-US" sz="1250"/>
                    </a:p>
                  </a:txBody>
                  <a:tcPr>
                    <a:solidFill>
                      <a:srgbClr val="3399FF"/>
                    </a:solidFill>
                  </a:tcPr>
                </a:tc>
                <a:extLst>
                  <a:ext uri="{0D108BD9-81ED-4DB2-BD59-A6C34878D82A}">
                    <a16:rowId xmlns:a16="http://schemas.microsoft.com/office/drawing/2014/main" val="2740867211"/>
                  </a:ext>
                </a:extLst>
              </a:tr>
              <a:tr h="370840">
                <a:tc>
                  <a:txBody>
                    <a:bodyPr/>
                    <a:lstStyle/>
                    <a:p>
                      <a:pPr marL="0" indent="0">
                        <a:buFont typeface="Arial" panose="020B0604020202020204" pitchFamily="34" charset="0"/>
                        <a:buNone/>
                      </a:pPr>
                      <a:r>
                        <a:rPr lang="en-US" sz="1250" i="0"/>
                        <a:t>Reimagining the Child Care Financial Assistance System </a:t>
                      </a:r>
                    </a:p>
                  </a:txBody>
                  <a:tcPr/>
                </a:tc>
                <a:tc>
                  <a:txBody>
                    <a:bodyPr/>
                    <a:lstStyle/>
                    <a:p>
                      <a:r>
                        <a:rPr lang="en-US" sz="1250"/>
                        <a:t>1:45pm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Commissioner Kershaw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Joy Cohen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Members of the Board</a:t>
                      </a:r>
                    </a:p>
                  </a:txBody>
                  <a:tcPr/>
                </a:tc>
                <a:extLst>
                  <a:ext uri="{0D108BD9-81ED-4DB2-BD59-A6C34878D82A}">
                    <a16:rowId xmlns:a16="http://schemas.microsoft.com/office/drawing/2014/main" val="745967696"/>
                  </a:ext>
                </a:extLst>
              </a:tr>
              <a:tr h="370840">
                <a:tc>
                  <a:txBody>
                    <a:bodyPr/>
                    <a:lstStyle/>
                    <a:p>
                      <a:pPr marL="0" indent="0">
                        <a:buFont typeface="Arial" panose="020B0604020202020204" pitchFamily="34" charset="0"/>
                        <a:buNone/>
                      </a:pPr>
                      <a:r>
                        <a:rPr lang="en-US" sz="1250" i="0"/>
                        <a:t>Wrap-Up, Next Steps &amp; Closing</a:t>
                      </a:r>
                    </a:p>
                  </a:txBody>
                  <a:tcPr/>
                </a:tc>
                <a:tc>
                  <a:txBody>
                    <a:bodyPr/>
                    <a:lstStyle/>
                    <a:p>
                      <a:r>
                        <a:rPr lang="en-US" sz="1250"/>
                        <a:t>2:30pm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Chair </a:t>
                      </a:r>
                      <a:r>
                        <a:rPr lang="en-US" sz="1250" err="1"/>
                        <a:t>Lesaux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Commissioner Kershaw</a:t>
                      </a:r>
                    </a:p>
                  </a:txBody>
                  <a:tcPr/>
                </a:tc>
                <a:extLst>
                  <a:ext uri="{0D108BD9-81ED-4DB2-BD59-A6C34878D82A}">
                    <a16:rowId xmlns:a16="http://schemas.microsoft.com/office/drawing/2014/main" val="3031754748"/>
                  </a:ext>
                </a:extLst>
              </a:tr>
            </a:tbl>
          </a:graphicData>
        </a:graphic>
      </p:graphicFrame>
    </p:spTree>
    <p:extLst>
      <p:ext uri="{BB962C8B-B14F-4D97-AF65-F5344CB8AC3E}">
        <p14:creationId xmlns:p14="http://schemas.microsoft.com/office/powerpoint/2010/main" val="3936681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FB9C-F09D-9043-B645-306513F09DAA}"/>
              </a:ext>
            </a:extLst>
          </p:cNvPr>
          <p:cNvSpPr>
            <a:spLocks noGrp="1"/>
          </p:cNvSpPr>
          <p:nvPr>
            <p:ph type="ctrTitle"/>
          </p:nvPr>
        </p:nvSpPr>
        <p:spPr>
          <a:xfrm>
            <a:off x="685800" y="1329552"/>
            <a:ext cx="7772400" cy="535374"/>
          </a:xfrm>
        </p:spPr>
        <p:txBody>
          <a:bodyPr/>
          <a:lstStyle/>
          <a:p>
            <a:pPr algn="ctr"/>
            <a:r>
              <a:rPr lang="en-US"/>
              <a:t>Retreat Objectives</a:t>
            </a:r>
          </a:p>
        </p:txBody>
      </p:sp>
      <p:sp>
        <p:nvSpPr>
          <p:cNvPr id="3" name="Subtitle 2">
            <a:extLst>
              <a:ext uri="{FF2B5EF4-FFF2-40B4-BE49-F238E27FC236}">
                <a16:creationId xmlns:a16="http://schemas.microsoft.com/office/drawing/2014/main" id="{69D13D0D-01BE-7645-9BD9-4227505D5BB0}"/>
              </a:ext>
            </a:extLst>
          </p:cNvPr>
          <p:cNvSpPr>
            <a:spLocks noGrp="1"/>
          </p:cNvSpPr>
          <p:nvPr>
            <p:ph type="subTitle" idx="1"/>
          </p:nvPr>
        </p:nvSpPr>
        <p:spPr>
          <a:xfrm>
            <a:off x="819150" y="2085234"/>
            <a:ext cx="7639050" cy="3525453"/>
          </a:xfrm>
        </p:spPr>
        <p:txBody>
          <a:bodyPr/>
          <a:lstStyle/>
          <a:p>
            <a:pPr marL="742950" lvl="1" indent="-285750" algn="l">
              <a:buFont typeface="Arial" panose="020B0604020202020204" pitchFamily="34" charset="0"/>
              <a:buChar char="•"/>
            </a:pPr>
            <a:r>
              <a:rPr lang="en-US" sz="1600"/>
              <a:t>Meet the new EEC Leadership Team! </a:t>
            </a:r>
          </a:p>
          <a:p>
            <a:pPr marL="742950" lvl="1" indent="-285750" algn="l">
              <a:buFont typeface="Arial" panose="020B0604020202020204" pitchFamily="34" charset="0"/>
              <a:buChar char="•"/>
            </a:pPr>
            <a:r>
              <a:rPr lang="en-US" sz="1600"/>
              <a:t>Review and affirm framework for operationalizing EEC’s Strategic Action Plan including new </a:t>
            </a:r>
            <a:r>
              <a:rPr lang="en-US" sz="1600" b="0"/>
              <a:t>organizational structure and priority initiatives (September – December 2022) </a:t>
            </a:r>
          </a:p>
          <a:p>
            <a:pPr marL="742950" lvl="1" indent="-285750" algn="l">
              <a:buFont typeface="Arial" panose="020B0604020202020204" pitchFamily="34" charset="0"/>
              <a:buChar char="•"/>
            </a:pPr>
            <a:r>
              <a:rPr lang="en-US" sz="1600"/>
              <a:t>Establish shared understanding of current workforce recruitment and retention challenges facing the early education and care field and identify actions for </a:t>
            </a:r>
            <a:r>
              <a:rPr lang="en-US" sz="1600" b="0"/>
              <a:t>EEC and the Board to pursue</a:t>
            </a:r>
            <a:endParaRPr lang="en-US" sz="1600" b="0">
              <a:cs typeface="Arial"/>
            </a:endParaRPr>
          </a:p>
          <a:p>
            <a:pPr marL="742950" lvl="1" indent="-285750" algn="l">
              <a:buFont typeface="Arial" panose="020B0604020202020204" pitchFamily="34" charset="0"/>
              <a:buChar char="•"/>
            </a:pPr>
            <a:r>
              <a:rPr lang="en-US" sz="1600"/>
              <a:t>Establish shared understanding of Child Care Financial Assistance (Subsidy) system current state and areas for reform/focus, including anticipated Board engagement and actions</a:t>
            </a:r>
            <a:endParaRPr lang="en-US" sz="1600">
              <a:cs typeface="Arial"/>
            </a:endParaRPr>
          </a:p>
        </p:txBody>
      </p:sp>
      <p:sp>
        <p:nvSpPr>
          <p:cNvPr id="4" name="Slide Number Placeholder 3">
            <a:extLst>
              <a:ext uri="{FF2B5EF4-FFF2-40B4-BE49-F238E27FC236}">
                <a16:creationId xmlns:a16="http://schemas.microsoft.com/office/drawing/2014/main" id="{A9D4F421-E36D-5C44-84DB-64F22A3D9B77}"/>
              </a:ext>
            </a:extLst>
          </p:cNvPr>
          <p:cNvSpPr>
            <a:spLocks noGrp="1"/>
          </p:cNvSpPr>
          <p:nvPr>
            <p:ph type="sldNum" sz="quarter" idx="11"/>
          </p:nvPr>
        </p:nvSpPr>
        <p:spPr/>
        <p:txBody>
          <a:bodyPr/>
          <a:lstStyle/>
          <a:p>
            <a:pPr>
              <a:defRPr/>
            </a:pPr>
            <a:fld id="{FDF88B55-EA6D-4ACF-BBAA-E1DCDBBFDFFF}"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137275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7D83ACCD-7122-B8A2-8F2C-C4449620AB91}"/>
              </a:ext>
            </a:extLst>
          </p:cNvPr>
          <p:cNvSpPr txBox="1"/>
          <p:nvPr/>
        </p:nvSpPr>
        <p:spPr>
          <a:xfrm>
            <a:off x="2640663" y="2759818"/>
            <a:ext cx="398989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cs typeface="Arial"/>
            </a:endParaRPr>
          </a:p>
        </p:txBody>
      </p:sp>
      <p:sp>
        <p:nvSpPr>
          <p:cNvPr id="5" name="TextBox 1">
            <a:extLst>
              <a:ext uri="{FF2B5EF4-FFF2-40B4-BE49-F238E27FC236}">
                <a16:creationId xmlns:a16="http://schemas.microsoft.com/office/drawing/2014/main" id="{52EAFF96-098B-0143-EF42-F87099AB334E}"/>
              </a:ext>
            </a:extLst>
          </p:cNvPr>
          <p:cNvSpPr txBox="1"/>
          <p:nvPr/>
        </p:nvSpPr>
        <p:spPr>
          <a:xfrm>
            <a:off x="2287119" y="2759818"/>
            <a:ext cx="4569762"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a:solidFill>
                  <a:schemeClr val="accent2">
                    <a:lumMod val="50000"/>
                  </a:schemeClr>
                </a:solidFill>
                <a:ea typeface="+mn-lt"/>
                <a:cs typeface="+mn-lt"/>
              </a:rPr>
              <a:t>Reimagining the Child Care Financial Assistance System </a:t>
            </a:r>
          </a:p>
          <a:p>
            <a:endParaRPr lang="en-US" sz="2400">
              <a:cs typeface="Arial"/>
            </a:endParaRPr>
          </a:p>
        </p:txBody>
      </p:sp>
      <p:sp>
        <p:nvSpPr>
          <p:cNvPr id="6" name="Slide Number Placeholder 5">
            <a:extLst>
              <a:ext uri="{FF2B5EF4-FFF2-40B4-BE49-F238E27FC236}">
                <a16:creationId xmlns:a16="http://schemas.microsoft.com/office/drawing/2014/main" id="{46EBB983-5286-4459-BD64-10910D6F76FD}"/>
              </a:ext>
            </a:extLst>
          </p:cNvPr>
          <p:cNvSpPr txBox="1">
            <a:spLocks/>
          </p:cNvSpPr>
          <p:nvPr/>
        </p:nvSpPr>
        <p:spPr>
          <a:xfrm>
            <a:off x="7210425" y="6582948"/>
            <a:ext cx="1933575" cy="2635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6A09A6D-D253-4A92-98E9-FACB6629A463}" type="slidenum">
              <a:rPr lang="en-US" sz="800" smtClean="0"/>
              <a:pPr algn="r">
                <a:defRPr/>
              </a:pPr>
              <a:t>30</a:t>
            </a:fld>
            <a:endParaRPr lang="en-US" sz="800"/>
          </a:p>
        </p:txBody>
      </p:sp>
    </p:spTree>
    <p:extLst>
      <p:ext uri="{BB962C8B-B14F-4D97-AF65-F5344CB8AC3E}">
        <p14:creationId xmlns:p14="http://schemas.microsoft.com/office/powerpoint/2010/main" val="370139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553DCA5-9134-47C9-B20F-76666C17FB21}"/>
              </a:ext>
            </a:extLst>
          </p:cNvPr>
          <p:cNvSpPr txBox="1">
            <a:spLocks/>
          </p:cNvSpPr>
          <p:nvPr/>
        </p:nvSpPr>
        <p:spPr>
          <a:xfrm>
            <a:off x="416906" y="257286"/>
            <a:ext cx="7734300" cy="620713"/>
          </a:xfrm>
          <a:prstGeom prst="rect">
            <a:avLst/>
          </a:prstGeom>
        </p:spPr>
        <p:txBody>
          <a:bodyPr/>
          <a:lst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0033CC"/>
                </a:solidFill>
                <a:effectLst/>
                <a:uLnTx/>
                <a:uFillTx/>
                <a:latin typeface="Arial" panose="020B0604020202020204"/>
                <a:ea typeface="+mj-ea"/>
                <a:cs typeface="Calibri" panose="020F0502020204030204" pitchFamily="34" charset="0"/>
              </a:rPr>
              <a:t>Financial Assistance for Child Care (Subsidy)</a:t>
            </a:r>
            <a:r>
              <a:rPr lang="en-US" sz="2000" kern="0">
                <a:latin typeface="Arial" panose="020B0604020202020204"/>
                <a:cs typeface="Calibri" panose="020F050202020403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0033CC"/>
                </a:solidFill>
                <a:effectLst/>
                <a:uLnTx/>
                <a:uFillTx/>
                <a:latin typeface="Arial" panose="020B0604020202020204"/>
                <a:ea typeface="+mj-ea"/>
                <a:cs typeface="Calibri" panose="020F0502020204030204" pitchFamily="34" charset="0"/>
              </a:rPr>
              <a:t>Updates from June Board Meeting</a:t>
            </a:r>
          </a:p>
        </p:txBody>
      </p:sp>
      <p:sp>
        <p:nvSpPr>
          <p:cNvPr id="50" name="Content Placeholder 2">
            <a:extLst>
              <a:ext uri="{FF2B5EF4-FFF2-40B4-BE49-F238E27FC236}">
                <a16:creationId xmlns:a16="http://schemas.microsoft.com/office/drawing/2014/main" id="{C40DDEB0-8102-4E15-A9E7-D128B859D679}"/>
              </a:ext>
            </a:extLst>
          </p:cNvPr>
          <p:cNvSpPr txBox="1">
            <a:spLocks/>
          </p:cNvSpPr>
          <p:nvPr/>
        </p:nvSpPr>
        <p:spPr>
          <a:xfrm>
            <a:off x="492641" y="1024836"/>
            <a:ext cx="8044902" cy="1799876"/>
          </a:xfrm>
          <a:prstGeom prst="rect">
            <a:avLst/>
          </a:prstGeom>
          <a:noFill/>
        </p:spPr>
        <p:txBody>
          <a:bodyPr lIns="91440" tIns="45720" rIns="91440" bIns="45720" anchor="t"/>
          <a:lstStyle>
            <a:lvl1pPr marL="0" indent="0" algn="l" rtl="0" eaLnBrk="1" fontAlgn="base" hangingPunct="1">
              <a:spcBef>
                <a:spcPct val="100000"/>
              </a:spcBef>
              <a:spcAft>
                <a:spcPct val="0"/>
              </a:spcAft>
              <a:buClr>
                <a:srgbClr val="0033CC"/>
              </a:buClr>
              <a:buNone/>
              <a:defRPr sz="1600" b="0" i="1">
                <a:solidFill>
                  <a:schemeClr val="tx1"/>
                </a:solidFill>
                <a:latin typeface="Arial" panose="020B0604020202020204" pitchFamily="34" charset="0"/>
                <a:ea typeface="+mn-ea"/>
                <a:cs typeface="Arial" panose="020B0604020202020204" pitchFamily="34" charset="0"/>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defTabSz="914400" fontAlgn="auto">
              <a:spcBef>
                <a:spcPts val="0"/>
              </a:spcBef>
              <a:spcAft>
                <a:spcPts val="0"/>
              </a:spcAft>
              <a:defRPr/>
            </a:pPr>
            <a:r>
              <a:rPr kumimoji="0" lang="en-US" sz="1450" b="0" i="0" u="none" strike="noStrike" kern="1200" cap="none" spc="0" normalizeH="0" baseline="0" noProof="0">
                <a:ln>
                  <a:noFill/>
                </a:ln>
                <a:solidFill>
                  <a:srgbClr val="000000"/>
                </a:solidFill>
                <a:effectLst/>
                <a:uLnTx/>
                <a:uFillTx/>
                <a:latin typeface="Arial" panose="020B0604020202020204"/>
                <a:ea typeface="+mn-ea"/>
                <a:cs typeface="Calibri"/>
              </a:rPr>
              <a:t>EEC has begun </a:t>
            </a:r>
            <a:r>
              <a:rPr lang="en-US" sz="1450" i="0">
                <a:solidFill>
                  <a:srgbClr val="000000"/>
                </a:solidFill>
                <a:latin typeface="Arial" panose="020B0604020202020204"/>
                <a:cs typeface="Calibri"/>
              </a:rPr>
              <a:t>holistic listening</a:t>
            </a:r>
            <a:r>
              <a:rPr kumimoji="0" lang="en-US" sz="1450" b="0" i="0" u="none" strike="noStrike" kern="1200" cap="none" spc="0" normalizeH="0" baseline="0" noProof="0">
                <a:ln>
                  <a:noFill/>
                </a:ln>
                <a:solidFill>
                  <a:srgbClr val="000000"/>
                </a:solidFill>
                <a:effectLst/>
                <a:uLnTx/>
                <a:uFillTx/>
                <a:latin typeface="Arial" panose="020B0604020202020204"/>
                <a:ea typeface="+mn-ea"/>
                <a:cs typeface="Calibri"/>
              </a:rPr>
              <a:t> and feedback-driven</a:t>
            </a:r>
            <a:r>
              <a:rPr lang="en-US" sz="1450" i="0">
                <a:solidFill>
                  <a:srgbClr val="000000"/>
                </a:solidFill>
                <a:latin typeface="Arial" panose="020B0604020202020204"/>
                <a:cs typeface="Calibri"/>
              </a:rPr>
              <a:t> </a:t>
            </a:r>
            <a:r>
              <a:rPr kumimoji="0" lang="en-US" sz="1450" b="0" i="0" u="none" strike="noStrike" kern="1200" cap="none" spc="0" normalizeH="0" baseline="0" noProof="0">
                <a:ln>
                  <a:noFill/>
                </a:ln>
                <a:solidFill>
                  <a:srgbClr val="000000"/>
                </a:solidFill>
                <a:effectLst/>
                <a:uLnTx/>
                <a:uFillTx/>
                <a:latin typeface="Arial" panose="020B0604020202020204"/>
                <a:ea typeface="+mn-ea"/>
                <a:cs typeface="Calibri"/>
              </a:rPr>
              <a:t>analysis of the child care financial assistance system (subsidy).</a:t>
            </a:r>
            <a:endParaRPr kumimoji="0" lang="en-US" sz="1450" b="0" i="0" u="none" strike="noStrike" kern="1200" cap="none" spc="0" normalizeH="0" baseline="0" noProof="0">
              <a:ln>
                <a:noFill/>
              </a:ln>
              <a:solidFill>
                <a:srgbClr val="000000"/>
              </a:solidFill>
              <a:effectLst/>
              <a:uLnTx/>
              <a:uFillTx/>
              <a:latin typeface="Arial" panose="020B0604020202020204"/>
              <a:ea typeface="+mn-ea"/>
              <a:cs typeface="+mn-cs"/>
            </a:endParaRPr>
          </a:p>
          <a:p>
            <a:pPr marR="0" lvl="0" algn="l" defTabSz="914400" rtl="0" eaLnBrk="1" fontAlgn="auto" latinLnBrk="0" hangingPunct="1">
              <a:lnSpc>
                <a:spcPct val="100000"/>
              </a:lnSpc>
              <a:spcBef>
                <a:spcPts val="0"/>
              </a:spcBef>
              <a:spcAft>
                <a:spcPts val="0"/>
              </a:spcAft>
              <a:buClr>
                <a:srgbClr val="0033CC"/>
              </a:buClr>
              <a:buSzTx/>
              <a:tabLst/>
              <a:defRPr/>
            </a:pPr>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Calibri"/>
            </a:endParaRPr>
          </a:p>
          <a:p>
            <a:pPr marR="0" lvl="0" algn="l" defTabSz="914400" rtl="0" eaLnBrk="1" fontAlgn="auto" latinLnBrk="0" hangingPunct="1">
              <a:lnSpc>
                <a:spcPct val="100000"/>
              </a:lnSpc>
              <a:spcBef>
                <a:spcPts val="0"/>
              </a:spcBef>
              <a:spcAft>
                <a:spcPts val="0"/>
              </a:spcAft>
              <a:buClr>
                <a:srgbClr val="0033CC"/>
              </a:buClr>
              <a:buSzTx/>
              <a:tabLst/>
              <a:defRPr/>
            </a:pPr>
            <a:r>
              <a:rPr kumimoji="0" lang="en-US" sz="1450" b="0" i="0" u="none" strike="noStrike" kern="1200" cap="none" spc="0" normalizeH="0" baseline="0" noProof="0">
                <a:ln>
                  <a:noFill/>
                </a:ln>
                <a:solidFill>
                  <a:srgbClr val="000000"/>
                </a:solidFill>
                <a:effectLst/>
                <a:uLnTx/>
                <a:uFillTx/>
                <a:latin typeface="Arial" panose="020B0604020202020204"/>
                <a:ea typeface="+mn-ea"/>
                <a:cs typeface="Calibri"/>
              </a:rPr>
              <a:t>Initial areas of focus have been identified to simplify the process for families, reduce the burden on CCRRs/providers</a:t>
            </a:r>
            <a:r>
              <a:rPr lang="en-US" sz="1450" i="0">
                <a:solidFill>
                  <a:srgbClr val="000000"/>
                </a:solidFill>
                <a:latin typeface="Arial" panose="020B0604020202020204"/>
                <a:cs typeface="Calibri"/>
              </a:rPr>
              <a:t>,</a:t>
            </a:r>
            <a:r>
              <a:rPr kumimoji="0" lang="en-US" sz="1450" b="0" i="0" u="none" strike="noStrike" kern="1200" cap="none" spc="0" normalizeH="0" baseline="0" noProof="0">
                <a:ln>
                  <a:noFill/>
                </a:ln>
                <a:solidFill>
                  <a:srgbClr val="000000"/>
                </a:solidFill>
                <a:effectLst/>
                <a:uLnTx/>
                <a:uFillTx/>
                <a:latin typeface="Arial" panose="020B0604020202020204"/>
                <a:ea typeface="+mn-ea"/>
                <a:cs typeface="Calibri"/>
              </a:rPr>
              <a:t> and collect better data on system needs.</a:t>
            </a:r>
            <a:endParaRPr lang="en-US" sz="1450" b="0" i="0" u="none" strike="noStrike" kern="1200" cap="none" spc="0" normalizeH="0" baseline="0" noProof="0">
              <a:ln>
                <a:noFill/>
              </a:ln>
              <a:solidFill>
                <a:srgbClr val="000000"/>
              </a:solidFill>
              <a:effectLst/>
              <a:uLnTx/>
              <a:uFillTx/>
              <a:latin typeface="Arial" panose="020B0604020202020204"/>
              <a:cs typeface="Calibri"/>
            </a:endParaRPr>
          </a:p>
          <a:p>
            <a:pPr marR="0" lvl="0" algn="l" defTabSz="914400" rtl="0" eaLnBrk="1" fontAlgn="auto" latinLnBrk="0" hangingPunct="1">
              <a:lnSpc>
                <a:spcPct val="100000"/>
              </a:lnSpc>
              <a:spcBef>
                <a:spcPts val="0"/>
              </a:spcBef>
              <a:spcAft>
                <a:spcPts val="0"/>
              </a:spcAft>
              <a:buClr>
                <a:srgbClr val="0033CC"/>
              </a:buClr>
              <a:buSzTx/>
              <a:tabLst/>
              <a:defRPr/>
            </a:pPr>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Calibri"/>
            </a:endParaRPr>
          </a:p>
          <a:p>
            <a:pPr marR="0" lvl="0" algn="l" defTabSz="914400" rtl="0" eaLnBrk="1" fontAlgn="auto" latinLnBrk="0" hangingPunct="1">
              <a:lnSpc>
                <a:spcPct val="100000"/>
              </a:lnSpc>
              <a:spcBef>
                <a:spcPts val="0"/>
              </a:spcBef>
              <a:spcAft>
                <a:spcPts val="0"/>
              </a:spcAft>
              <a:buClr>
                <a:srgbClr val="0033CC"/>
              </a:buClr>
              <a:buSzTx/>
              <a:tabLst/>
              <a:defRPr/>
            </a:pPr>
            <a:r>
              <a:rPr kumimoji="0" lang="en-US" sz="1450" b="0" i="0" u="none" strike="noStrike" kern="1200" cap="none" spc="0" normalizeH="0" baseline="0" noProof="0">
                <a:ln>
                  <a:noFill/>
                </a:ln>
                <a:solidFill>
                  <a:srgbClr val="000000"/>
                </a:solidFill>
                <a:effectLst/>
                <a:uLnTx/>
                <a:uFillTx/>
                <a:latin typeface="Arial" panose="020B0604020202020204"/>
                <a:ea typeface="+mn-ea"/>
                <a:cs typeface="Calibri"/>
              </a:rPr>
              <a:t>EEC project team is focused on increasing placements, reconciling waitlist data, innovative efforts to connect families to referral services, and revising policies to facilitate family access.</a:t>
            </a:r>
            <a:endParaRPr lang="en-US" sz="1450" b="0" i="0" u="none" strike="noStrike" kern="1200" cap="none" spc="0" normalizeH="0" baseline="0" noProof="0">
              <a:ln>
                <a:noFill/>
              </a:ln>
              <a:solidFill>
                <a:srgbClr val="000000"/>
              </a:solidFill>
              <a:effectLst/>
              <a:uLnTx/>
              <a:uFillTx/>
              <a:latin typeface="Arial" panose="020B0604020202020204"/>
              <a:cs typeface="Calibri"/>
            </a:endParaRPr>
          </a:p>
          <a:p>
            <a:pPr marR="0" lvl="0" algn="l" defTabSz="914400" rtl="0" eaLnBrk="1" fontAlgn="auto" latinLnBrk="0" hangingPunct="1">
              <a:lnSpc>
                <a:spcPct val="100000"/>
              </a:lnSpc>
              <a:spcBef>
                <a:spcPts val="0"/>
              </a:spcBef>
              <a:spcAft>
                <a:spcPts val="0"/>
              </a:spcAft>
              <a:buClr>
                <a:srgbClr val="0033CC"/>
              </a:buClr>
              <a:buSzTx/>
              <a:tabLst/>
              <a:defRPr/>
            </a:pPr>
            <a:endParaRPr kumimoji="0" lang="en-US" sz="1500" b="0" i="0" u="none" strike="noStrike" kern="1200" cap="none" spc="0" normalizeH="0" baseline="0" noProof="0">
              <a:ln>
                <a:noFill/>
              </a:ln>
              <a:solidFill>
                <a:srgbClr val="000000"/>
              </a:solidFill>
              <a:effectLst/>
              <a:uLnTx/>
              <a:uFillTx/>
              <a:latin typeface="Arial" panose="020B0604020202020204"/>
              <a:ea typeface="+mn-ea"/>
              <a:cs typeface="Calibri"/>
            </a:endParaRPr>
          </a:p>
        </p:txBody>
      </p:sp>
      <p:sp>
        <p:nvSpPr>
          <p:cNvPr id="54" name="TextBox 53">
            <a:extLst>
              <a:ext uri="{FF2B5EF4-FFF2-40B4-BE49-F238E27FC236}">
                <a16:creationId xmlns:a16="http://schemas.microsoft.com/office/drawing/2014/main" id="{FF6ED9C8-7474-43FC-927B-8A604EA324F7}"/>
              </a:ext>
            </a:extLst>
          </p:cNvPr>
          <p:cNvSpPr txBox="1"/>
          <p:nvPr/>
        </p:nvSpPr>
        <p:spPr>
          <a:xfrm>
            <a:off x="4218248" y="2909260"/>
            <a:ext cx="19649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rPr>
              <a:t>Conduct interviews with contracted providers and providers with voucher agreements</a:t>
            </a:r>
          </a:p>
        </p:txBody>
      </p:sp>
      <p:sp>
        <p:nvSpPr>
          <p:cNvPr id="56" name="TextBox 55">
            <a:extLst>
              <a:ext uri="{FF2B5EF4-FFF2-40B4-BE49-F238E27FC236}">
                <a16:creationId xmlns:a16="http://schemas.microsoft.com/office/drawing/2014/main" id="{2CBB3713-A589-40F0-91DC-E390899ED424}"/>
              </a:ext>
            </a:extLst>
          </p:cNvPr>
          <p:cNvSpPr txBox="1"/>
          <p:nvPr/>
        </p:nvSpPr>
        <p:spPr>
          <a:xfrm>
            <a:off x="1501046" y="6234271"/>
            <a:ext cx="18131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rPr>
              <a:t>Complete</a:t>
            </a:r>
          </a:p>
        </p:txBody>
      </p:sp>
      <p:sp>
        <p:nvSpPr>
          <p:cNvPr id="57" name="TextBox 56">
            <a:extLst>
              <a:ext uri="{FF2B5EF4-FFF2-40B4-BE49-F238E27FC236}">
                <a16:creationId xmlns:a16="http://schemas.microsoft.com/office/drawing/2014/main" id="{5A3556CC-2219-4823-A255-8A4D8D01C181}"/>
              </a:ext>
            </a:extLst>
          </p:cNvPr>
          <p:cNvSpPr txBox="1"/>
          <p:nvPr/>
        </p:nvSpPr>
        <p:spPr>
          <a:xfrm>
            <a:off x="6755615" y="2909260"/>
            <a:ext cx="2042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rPr>
              <a:t>Collect feedback on existing subsidy IT systems for needed enhancements</a:t>
            </a:r>
          </a:p>
        </p:txBody>
      </p:sp>
      <p:sp>
        <p:nvSpPr>
          <p:cNvPr id="60" name="Rectangle 59">
            <a:extLst>
              <a:ext uri="{FF2B5EF4-FFF2-40B4-BE49-F238E27FC236}">
                <a16:creationId xmlns:a16="http://schemas.microsoft.com/office/drawing/2014/main" id="{C790E585-EE75-42E7-97FC-C37BFB29970B}"/>
              </a:ext>
            </a:extLst>
          </p:cNvPr>
          <p:cNvSpPr/>
          <p:nvPr/>
        </p:nvSpPr>
        <p:spPr bwMode="auto">
          <a:xfrm>
            <a:off x="1892528" y="3794496"/>
            <a:ext cx="1309359" cy="1075455"/>
          </a:xfrm>
          <a:prstGeom prst="rect">
            <a:avLst/>
          </a:prstGeom>
          <a:solidFill>
            <a:srgbClr val="0067E5"/>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61" name="Rectangle 60">
            <a:extLst>
              <a:ext uri="{FF2B5EF4-FFF2-40B4-BE49-F238E27FC236}">
                <a16:creationId xmlns:a16="http://schemas.microsoft.com/office/drawing/2014/main" id="{11D7A12C-D3FB-48DE-AE32-FBBFAC078B7C}"/>
              </a:ext>
            </a:extLst>
          </p:cNvPr>
          <p:cNvSpPr/>
          <p:nvPr/>
        </p:nvSpPr>
        <p:spPr bwMode="auto">
          <a:xfrm>
            <a:off x="3201498" y="3794496"/>
            <a:ext cx="1309359" cy="1075455"/>
          </a:xfrm>
          <a:prstGeom prst="rect">
            <a:avLst/>
          </a:prstGeom>
          <a:solidFill>
            <a:schemeClr val="accent3">
              <a:lumMod val="7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63" name="Rectangle 62">
            <a:extLst>
              <a:ext uri="{FF2B5EF4-FFF2-40B4-BE49-F238E27FC236}">
                <a16:creationId xmlns:a16="http://schemas.microsoft.com/office/drawing/2014/main" id="{AAB9878E-FAD6-4380-93FD-A7511115BBF8}"/>
              </a:ext>
            </a:extLst>
          </p:cNvPr>
          <p:cNvSpPr/>
          <p:nvPr/>
        </p:nvSpPr>
        <p:spPr bwMode="auto">
          <a:xfrm>
            <a:off x="4517497" y="3794496"/>
            <a:ext cx="1309359" cy="1075455"/>
          </a:xfrm>
          <a:prstGeom prst="rect">
            <a:avLst/>
          </a:prstGeom>
          <a:solidFill>
            <a:schemeClr val="bg1">
              <a:lumMod val="7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64" name="Rectangle 63">
            <a:extLst>
              <a:ext uri="{FF2B5EF4-FFF2-40B4-BE49-F238E27FC236}">
                <a16:creationId xmlns:a16="http://schemas.microsoft.com/office/drawing/2014/main" id="{58E12661-4B94-41D3-A09B-27C82BAE0633}"/>
              </a:ext>
            </a:extLst>
          </p:cNvPr>
          <p:cNvSpPr/>
          <p:nvPr/>
        </p:nvSpPr>
        <p:spPr bwMode="auto">
          <a:xfrm>
            <a:off x="7122254" y="3794496"/>
            <a:ext cx="1309359" cy="1075455"/>
          </a:xfrm>
          <a:prstGeom prst="rect">
            <a:avLst/>
          </a:prstGeom>
          <a:solidFill>
            <a:schemeClr val="accent3">
              <a:lumMod val="7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65" name="Freeform 4847">
            <a:extLst>
              <a:ext uri="{FF2B5EF4-FFF2-40B4-BE49-F238E27FC236}">
                <a16:creationId xmlns:a16="http://schemas.microsoft.com/office/drawing/2014/main" id="{F4D31F64-5F29-482E-A5FA-EFE90319B60B}"/>
              </a:ext>
            </a:extLst>
          </p:cNvPr>
          <p:cNvSpPr>
            <a:spLocks noEditPoints="1"/>
          </p:cNvSpPr>
          <p:nvPr/>
        </p:nvSpPr>
        <p:spPr bwMode="auto">
          <a:xfrm>
            <a:off x="3624857" y="4043109"/>
            <a:ext cx="421318" cy="576123"/>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66" name="Oval 65">
            <a:extLst>
              <a:ext uri="{FF2B5EF4-FFF2-40B4-BE49-F238E27FC236}">
                <a16:creationId xmlns:a16="http://schemas.microsoft.com/office/drawing/2014/main" id="{239EA63F-2927-416D-9199-9ECE9A1C287B}"/>
              </a:ext>
            </a:extLst>
          </p:cNvPr>
          <p:cNvSpPr/>
          <p:nvPr/>
        </p:nvSpPr>
        <p:spPr bwMode="ltGray">
          <a:xfrm>
            <a:off x="6368000" y="3941992"/>
            <a:ext cx="638147" cy="631896"/>
          </a:xfrm>
          <a:prstGeom prst="ellipse">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Verdana"/>
              <a:ea typeface="+mn-ea"/>
              <a:cs typeface="Arial" panose="020B0604020202020204" pitchFamily="34" charset="0"/>
            </a:endParaRPr>
          </a:p>
        </p:txBody>
      </p:sp>
      <p:sp>
        <p:nvSpPr>
          <p:cNvPr id="67" name="TextBox 66">
            <a:extLst>
              <a:ext uri="{FF2B5EF4-FFF2-40B4-BE49-F238E27FC236}">
                <a16:creationId xmlns:a16="http://schemas.microsoft.com/office/drawing/2014/main" id="{53D3916D-61CC-40A2-90B4-06EF08D89B91}"/>
              </a:ext>
            </a:extLst>
          </p:cNvPr>
          <p:cNvSpPr txBox="1"/>
          <p:nvPr/>
        </p:nvSpPr>
        <p:spPr>
          <a:xfrm>
            <a:off x="1392570" y="2388787"/>
            <a:ext cx="928663" cy="70788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a:ln>
                <a:noFill/>
              </a:ln>
              <a:solidFill>
                <a:srgbClr val="0067E5"/>
              </a:solidFill>
              <a:effectLst/>
              <a:uLnTx/>
              <a:uFillTx/>
              <a:latin typeface="Arial" panose="020B0604020202020204"/>
              <a:ea typeface="+mn-ea"/>
              <a:cs typeface="Arial" panose="020B0604020202020204" pitchFamily="34" charset="0"/>
            </a:endParaRPr>
          </a:p>
        </p:txBody>
      </p:sp>
      <p:sp>
        <p:nvSpPr>
          <p:cNvPr id="68" name="TextBox 67">
            <a:extLst>
              <a:ext uri="{FF2B5EF4-FFF2-40B4-BE49-F238E27FC236}">
                <a16:creationId xmlns:a16="http://schemas.microsoft.com/office/drawing/2014/main" id="{65428625-54DB-4712-BBA0-C785F1E686CF}"/>
              </a:ext>
            </a:extLst>
          </p:cNvPr>
          <p:cNvSpPr txBox="1"/>
          <p:nvPr/>
        </p:nvSpPr>
        <p:spPr>
          <a:xfrm>
            <a:off x="1413366" y="3001593"/>
            <a:ext cx="225917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rPr>
              <a:t>Interviewing Mass211 and CCRRs about pain points and processes</a:t>
            </a:r>
          </a:p>
        </p:txBody>
      </p:sp>
      <p:grpSp>
        <p:nvGrpSpPr>
          <p:cNvPr id="70" name="Group 69">
            <a:extLst>
              <a:ext uri="{FF2B5EF4-FFF2-40B4-BE49-F238E27FC236}">
                <a16:creationId xmlns:a16="http://schemas.microsoft.com/office/drawing/2014/main" id="{1F5EDC5E-AFB8-4476-8C57-B43276C03401}"/>
              </a:ext>
            </a:extLst>
          </p:cNvPr>
          <p:cNvGrpSpPr/>
          <p:nvPr/>
        </p:nvGrpSpPr>
        <p:grpSpPr>
          <a:xfrm>
            <a:off x="6321424" y="4028352"/>
            <a:ext cx="781776" cy="577571"/>
            <a:chOff x="4173369" y="4591247"/>
            <a:chExt cx="680872" cy="508000"/>
          </a:xfrm>
          <a:solidFill>
            <a:srgbClr val="FFFFFF"/>
          </a:solidFill>
        </p:grpSpPr>
        <p:sp>
          <p:nvSpPr>
            <p:cNvPr id="89" name="Freeform 65">
              <a:extLst>
                <a:ext uri="{FF2B5EF4-FFF2-40B4-BE49-F238E27FC236}">
                  <a16:creationId xmlns:a16="http://schemas.microsoft.com/office/drawing/2014/main" id="{A8915248-3361-45B5-BB05-938C8EE8064F}"/>
                </a:ext>
              </a:extLst>
            </p:cNvPr>
            <p:cNvSpPr>
              <a:spLocks/>
            </p:cNvSpPr>
            <p:nvPr/>
          </p:nvSpPr>
          <p:spPr bwMode="auto">
            <a:xfrm>
              <a:off x="4173369" y="4591247"/>
              <a:ext cx="216848" cy="508000"/>
            </a:xfrm>
            <a:custGeom>
              <a:avLst/>
              <a:gdLst>
                <a:gd name="T0" fmla="*/ 20 w 60"/>
                <a:gd name="T1" fmla="*/ 140 h 140"/>
                <a:gd name="T2" fmla="*/ 16 w 60"/>
                <a:gd name="T3" fmla="*/ 137 h 140"/>
                <a:gd name="T4" fmla="*/ 17 w 60"/>
                <a:gd name="T5" fmla="*/ 120 h 140"/>
                <a:gd name="T6" fmla="*/ 36 w 60"/>
                <a:gd name="T7" fmla="*/ 115 h 140"/>
                <a:gd name="T8" fmla="*/ 38 w 60"/>
                <a:gd name="T9" fmla="*/ 115 h 140"/>
                <a:gd name="T10" fmla="*/ 39 w 60"/>
                <a:gd name="T11" fmla="*/ 115 h 140"/>
                <a:gd name="T12" fmla="*/ 41 w 60"/>
                <a:gd name="T13" fmla="*/ 114 h 140"/>
                <a:gd name="T14" fmla="*/ 41 w 60"/>
                <a:gd name="T15" fmla="*/ 112 h 140"/>
                <a:gd name="T16" fmla="*/ 40 w 60"/>
                <a:gd name="T17" fmla="*/ 109 h 140"/>
                <a:gd name="T18" fmla="*/ 40 w 60"/>
                <a:gd name="T19" fmla="*/ 100 h 140"/>
                <a:gd name="T20" fmla="*/ 43 w 60"/>
                <a:gd name="T21" fmla="*/ 97 h 140"/>
                <a:gd name="T22" fmla="*/ 44 w 60"/>
                <a:gd name="T23" fmla="*/ 97 h 140"/>
                <a:gd name="T24" fmla="*/ 43 w 60"/>
                <a:gd name="T25" fmla="*/ 94 h 140"/>
                <a:gd name="T26" fmla="*/ 44 w 60"/>
                <a:gd name="T27" fmla="*/ 91 h 140"/>
                <a:gd name="T28" fmla="*/ 45 w 60"/>
                <a:gd name="T29" fmla="*/ 89 h 140"/>
                <a:gd name="T30" fmla="*/ 44 w 60"/>
                <a:gd name="T31" fmla="*/ 87 h 140"/>
                <a:gd name="T32" fmla="*/ 43 w 60"/>
                <a:gd name="T33" fmla="*/ 82 h 140"/>
                <a:gd name="T34" fmla="*/ 50 w 60"/>
                <a:gd name="T35" fmla="*/ 77 h 140"/>
                <a:gd name="T36" fmla="*/ 53 w 60"/>
                <a:gd name="T37" fmla="*/ 76 h 140"/>
                <a:gd name="T38" fmla="*/ 49 w 60"/>
                <a:gd name="T39" fmla="*/ 70 h 140"/>
                <a:gd name="T40" fmla="*/ 43 w 60"/>
                <a:gd name="T41" fmla="*/ 57 h 140"/>
                <a:gd name="T42" fmla="*/ 44 w 60"/>
                <a:gd name="T43" fmla="*/ 48 h 140"/>
                <a:gd name="T44" fmla="*/ 44 w 60"/>
                <a:gd name="T45" fmla="*/ 43 h 140"/>
                <a:gd name="T46" fmla="*/ 4 w 60"/>
                <a:gd name="T47" fmla="*/ 7 h 140"/>
                <a:gd name="T48" fmla="*/ 1 w 60"/>
                <a:gd name="T49" fmla="*/ 6 h 140"/>
                <a:gd name="T50" fmla="*/ 1 w 60"/>
                <a:gd name="T51" fmla="*/ 3 h 140"/>
                <a:gd name="T52" fmla="*/ 5 w 60"/>
                <a:gd name="T53" fmla="*/ 0 h 140"/>
                <a:gd name="T54" fmla="*/ 51 w 60"/>
                <a:gd name="T55" fmla="*/ 43 h 140"/>
                <a:gd name="T56" fmla="*/ 50 w 60"/>
                <a:gd name="T57" fmla="*/ 50 h 140"/>
                <a:gd name="T58" fmla="*/ 49 w 60"/>
                <a:gd name="T59" fmla="*/ 56 h 140"/>
                <a:gd name="T60" fmla="*/ 54 w 60"/>
                <a:gd name="T61" fmla="*/ 65 h 140"/>
                <a:gd name="T62" fmla="*/ 59 w 60"/>
                <a:gd name="T63" fmla="*/ 78 h 140"/>
                <a:gd name="T64" fmla="*/ 51 w 60"/>
                <a:gd name="T65" fmla="*/ 84 h 140"/>
                <a:gd name="T66" fmla="*/ 50 w 60"/>
                <a:gd name="T67" fmla="*/ 84 h 140"/>
                <a:gd name="T68" fmla="*/ 50 w 60"/>
                <a:gd name="T69" fmla="*/ 85 h 140"/>
                <a:gd name="T70" fmla="*/ 51 w 60"/>
                <a:gd name="T71" fmla="*/ 85 h 140"/>
                <a:gd name="T72" fmla="*/ 52 w 60"/>
                <a:gd name="T73" fmla="*/ 90 h 140"/>
                <a:gd name="T74" fmla="*/ 50 w 60"/>
                <a:gd name="T75" fmla="*/ 93 h 140"/>
                <a:gd name="T76" fmla="*/ 51 w 60"/>
                <a:gd name="T77" fmla="*/ 97 h 140"/>
                <a:gd name="T78" fmla="*/ 46 w 60"/>
                <a:gd name="T79" fmla="*/ 104 h 140"/>
                <a:gd name="T80" fmla="*/ 46 w 60"/>
                <a:gd name="T81" fmla="*/ 104 h 140"/>
                <a:gd name="T82" fmla="*/ 47 w 60"/>
                <a:gd name="T83" fmla="*/ 107 h 140"/>
                <a:gd name="T84" fmla="*/ 48 w 60"/>
                <a:gd name="T85" fmla="*/ 111 h 140"/>
                <a:gd name="T86" fmla="*/ 46 w 60"/>
                <a:gd name="T87" fmla="*/ 119 h 140"/>
                <a:gd name="T88" fmla="*/ 38 w 60"/>
                <a:gd name="T89" fmla="*/ 122 h 140"/>
                <a:gd name="T90" fmla="*/ 35 w 60"/>
                <a:gd name="T91" fmla="*/ 122 h 140"/>
                <a:gd name="T92" fmla="*/ 22 w 60"/>
                <a:gd name="T93" fmla="*/ 125 h 140"/>
                <a:gd name="T94" fmla="*/ 23 w 60"/>
                <a:gd name="T95" fmla="*/ 135 h 140"/>
                <a:gd name="T96" fmla="*/ 21 w 60"/>
                <a:gd name="T97" fmla="*/ 140 h 140"/>
                <a:gd name="T98" fmla="*/ 20 w 60"/>
                <a:gd name="T9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140">
                  <a:moveTo>
                    <a:pt x="20" y="140"/>
                  </a:moveTo>
                  <a:cubicBezTo>
                    <a:pt x="18" y="140"/>
                    <a:pt x="17" y="139"/>
                    <a:pt x="16" y="137"/>
                  </a:cubicBezTo>
                  <a:cubicBezTo>
                    <a:pt x="16" y="135"/>
                    <a:pt x="13" y="125"/>
                    <a:pt x="17" y="120"/>
                  </a:cubicBezTo>
                  <a:cubicBezTo>
                    <a:pt x="20" y="116"/>
                    <a:pt x="30" y="115"/>
                    <a:pt x="36" y="115"/>
                  </a:cubicBezTo>
                  <a:cubicBezTo>
                    <a:pt x="37" y="115"/>
                    <a:pt x="38" y="115"/>
                    <a:pt x="38" y="115"/>
                  </a:cubicBezTo>
                  <a:cubicBezTo>
                    <a:pt x="38" y="115"/>
                    <a:pt x="38" y="115"/>
                    <a:pt x="39" y="115"/>
                  </a:cubicBezTo>
                  <a:cubicBezTo>
                    <a:pt x="39" y="115"/>
                    <a:pt x="40" y="114"/>
                    <a:pt x="41" y="114"/>
                  </a:cubicBezTo>
                  <a:cubicBezTo>
                    <a:pt x="41" y="113"/>
                    <a:pt x="41" y="113"/>
                    <a:pt x="41" y="112"/>
                  </a:cubicBezTo>
                  <a:cubicBezTo>
                    <a:pt x="41" y="111"/>
                    <a:pt x="40" y="110"/>
                    <a:pt x="40" y="109"/>
                  </a:cubicBezTo>
                  <a:cubicBezTo>
                    <a:pt x="39" y="105"/>
                    <a:pt x="38" y="102"/>
                    <a:pt x="40" y="100"/>
                  </a:cubicBezTo>
                  <a:cubicBezTo>
                    <a:pt x="41" y="98"/>
                    <a:pt x="42" y="98"/>
                    <a:pt x="43" y="97"/>
                  </a:cubicBezTo>
                  <a:cubicBezTo>
                    <a:pt x="43" y="97"/>
                    <a:pt x="44" y="97"/>
                    <a:pt x="44" y="97"/>
                  </a:cubicBezTo>
                  <a:cubicBezTo>
                    <a:pt x="43" y="96"/>
                    <a:pt x="43" y="96"/>
                    <a:pt x="43" y="94"/>
                  </a:cubicBezTo>
                  <a:cubicBezTo>
                    <a:pt x="42" y="93"/>
                    <a:pt x="43" y="91"/>
                    <a:pt x="44" y="91"/>
                  </a:cubicBezTo>
                  <a:cubicBezTo>
                    <a:pt x="44" y="90"/>
                    <a:pt x="44" y="89"/>
                    <a:pt x="45" y="89"/>
                  </a:cubicBezTo>
                  <a:cubicBezTo>
                    <a:pt x="45" y="89"/>
                    <a:pt x="44" y="88"/>
                    <a:pt x="44" y="87"/>
                  </a:cubicBezTo>
                  <a:cubicBezTo>
                    <a:pt x="44" y="86"/>
                    <a:pt x="43" y="84"/>
                    <a:pt x="43" y="82"/>
                  </a:cubicBezTo>
                  <a:cubicBezTo>
                    <a:pt x="43" y="78"/>
                    <a:pt x="48" y="77"/>
                    <a:pt x="50" y="77"/>
                  </a:cubicBezTo>
                  <a:cubicBezTo>
                    <a:pt x="51" y="77"/>
                    <a:pt x="53" y="76"/>
                    <a:pt x="53" y="76"/>
                  </a:cubicBezTo>
                  <a:cubicBezTo>
                    <a:pt x="53" y="75"/>
                    <a:pt x="50" y="71"/>
                    <a:pt x="49" y="70"/>
                  </a:cubicBezTo>
                  <a:cubicBezTo>
                    <a:pt x="46" y="66"/>
                    <a:pt x="43" y="62"/>
                    <a:pt x="43" y="57"/>
                  </a:cubicBezTo>
                  <a:cubicBezTo>
                    <a:pt x="42" y="53"/>
                    <a:pt x="43" y="51"/>
                    <a:pt x="44" y="48"/>
                  </a:cubicBezTo>
                  <a:cubicBezTo>
                    <a:pt x="44" y="47"/>
                    <a:pt x="44" y="45"/>
                    <a:pt x="44" y="43"/>
                  </a:cubicBezTo>
                  <a:cubicBezTo>
                    <a:pt x="44" y="43"/>
                    <a:pt x="45" y="7"/>
                    <a:pt x="4" y="7"/>
                  </a:cubicBezTo>
                  <a:cubicBezTo>
                    <a:pt x="3" y="7"/>
                    <a:pt x="2" y="7"/>
                    <a:pt x="1" y="6"/>
                  </a:cubicBezTo>
                  <a:cubicBezTo>
                    <a:pt x="1" y="6"/>
                    <a:pt x="0" y="5"/>
                    <a:pt x="1" y="3"/>
                  </a:cubicBezTo>
                  <a:cubicBezTo>
                    <a:pt x="1" y="1"/>
                    <a:pt x="3" y="0"/>
                    <a:pt x="5" y="0"/>
                  </a:cubicBezTo>
                  <a:cubicBezTo>
                    <a:pt x="52" y="0"/>
                    <a:pt x="51" y="43"/>
                    <a:pt x="51" y="43"/>
                  </a:cubicBezTo>
                  <a:cubicBezTo>
                    <a:pt x="51" y="46"/>
                    <a:pt x="51" y="48"/>
                    <a:pt x="50" y="50"/>
                  </a:cubicBezTo>
                  <a:cubicBezTo>
                    <a:pt x="50" y="52"/>
                    <a:pt x="49" y="54"/>
                    <a:pt x="49" y="56"/>
                  </a:cubicBezTo>
                  <a:cubicBezTo>
                    <a:pt x="50" y="59"/>
                    <a:pt x="52" y="62"/>
                    <a:pt x="54" y="65"/>
                  </a:cubicBezTo>
                  <a:cubicBezTo>
                    <a:pt x="57" y="69"/>
                    <a:pt x="60" y="73"/>
                    <a:pt x="59" y="78"/>
                  </a:cubicBezTo>
                  <a:cubicBezTo>
                    <a:pt x="58" y="83"/>
                    <a:pt x="53" y="84"/>
                    <a:pt x="51" y="84"/>
                  </a:cubicBezTo>
                  <a:cubicBezTo>
                    <a:pt x="50" y="84"/>
                    <a:pt x="50" y="84"/>
                    <a:pt x="50" y="84"/>
                  </a:cubicBezTo>
                  <a:cubicBezTo>
                    <a:pt x="50" y="84"/>
                    <a:pt x="50" y="84"/>
                    <a:pt x="50" y="85"/>
                  </a:cubicBezTo>
                  <a:cubicBezTo>
                    <a:pt x="51" y="85"/>
                    <a:pt x="51" y="85"/>
                    <a:pt x="51" y="85"/>
                  </a:cubicBezTo>
                  <a:cubicBezTo>
                    <a:pt x="51" y="86"/>
                    <a:pt x="52" y="88"/>
                    <a:pt x="52" y="90"/>
                  </a:cubicBezTo>
                  <a:cubicBezTo>
                    <a:pt x="52" y="91"/>
                    <a:pt x="51" y="92"/>
                    <a:pt x="50" y="93"/>
                  </a:cubicBezTo>
                  <a:cubicBezTo>
                    <a:pt x="51" y="94"/>
                    <a:pt x="51" y="95"/>
                    <a:pt x="51" y="97"/>
                  </a:cubicBezTo>
                  <a:cubicBezTo>
                    <a:pt x="51" y="101"/>
                    <a:pt x="48" y="103"/>
                    <a:pt x="46" y="104"/>
                  </a:cubicBezTo>
                  <a:cubicBezTo>
                    <a:pt x="46" y="104"/>
                    <a:pt x="46" y="104"/>
                    <a:pt x="46" y="104"/>
                  </a:cubicBezTo>
                  <a:cubicBezTo>
                    <a:pt x="46" y="105"/>
                    <a:pt x="47" y="106"/>
                    <a:pt x="47" y="107"/>
                  </a:cubicBezTo>
                  <a:cubicBezTo>
                    <a:pt x="47" y="108"/>
                    <a:pt x="47" y="109"/>
                    <a:pt x="48" y="111"/>
                  </a:cubicBezTo>
                  <a:cubicBezTo>
                    <a:pt x="48" y="114"/>
                    <a:pt x="48" y="116"/>
                    <a:pt x="46" y="119"/>
                  </a:cubicBezTo>
                  <a:cubicBezTo>
                    <a:pt x="44" y="121"/>
                    <a:pt x="41" y="122"/>
                    <a:pt x="38" y="122"/>
                  </a:cubicBezTo>
                  <a:cubicBezTo>
                    <a:pt x="37" y="122"/>
                    <a:pt x="36" y="122"/>
                    <a:pt x="35" y="122"/>
                  </a:cubicBezTo>
                  <a:cubicBezTo>
                    <a:pt x="29" y="122"/>
                    <a:pt x="23" y="124"/>
                    <a:pt x="22" y="125"/>
                  </a:cubicBezTo>
                  <a:cubicBezTo>
                    <a:pt x="21" y="126"/>
                    <a:pt x="22" y="131"/>
                    <a:pt x="23" y="135"/>
                  </a:cubicBezTo>
                  <a:cubicBezTo>
                    <a:pt x="23" y="137"/>
                    <a:pt x="22" y="139"/>
                    <a:pt x="21" y="140"/>
                  </a:cubicBezTo>
                  <a:cubicBezTo>
                    <a:pt x="20" y="140"/>
                    <a:pt x="20" y="140"/>
                    <a:pt x="20"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90" name="Freeform 66">
              <a:extLst>
                <a:ext uri="{FF2B5EF4-FFF2-40B4-BE49-F238E27FC236}">
                  <a16:creationId xmlns:a16="http://schemas.microsoft.com/office/drawing/2014/main" id="{91455FC1-E481-458F-9513-560330568612}"/>
                </a:ext>
              </a:extLst>
            </p:cNvPr>
            <p:cNvSpPr>
              <a:spLocks/>
            </p:cNvSpPr>
            <p:nvPr/>
          </p:nvSpPr>
          <p:spPr bwMode="auto">
            <a:xfrm>
              <a:off x="4637393" y="4591247"/>
              <a:ext cx="216848" cy="508000"/>
            </a:xfrm>
            <a:custGeom>
              <a:avLst/>
              <a:gdLst>
                <a:gd name="T0" fmla="*/ 40 w 60"/>
                <a:gd name="T1" fmla="*/ 140 h 140"/>
                <a:gd name="T2" fmla="*/ 38 w 60"/>
                <a:gd name="T3" fmla="*/ 135 h 140"/>
                <a:gd name="T4" fmla="*/ 38 w 60"/>
                <a:gd name="T5" fmla="*/ 125 h 140"/>
                <a:gd name="T6" fmla="*/ 25 w 60"/>
                <a:gd name="T7" fmla="*/ 122 h 140"/>
                <a:gd name="T8" fmla="*/ 23 w 60"/>
                <a:gd name="T9" fmla="*/ 122 h 140"/>
                <a:gd name="T10" fmla="*/ 15 w 60"/>
                <a:gd name="T11" fmla="*/ 119 h 140"/>
                <a:gd name="T12" fmla="*/ 13 w 60"/>
                <a:gd name="T13" fmla="*/ 111 h 140"/>
                <a:gd name="T14" fmla="*/ 14 w 60"/>
                <a:gd name="T15" fmla="*/ 107 h 140"/>
                <a:gd name="T16" fmla="*/ 15 w 60"/>
                <a:gd name="T17" fmla="*/ 104 h 140"/>
                <a:gd name="T18" fmla="*/ 14 w 60"/>
                <a:gd name="T19" fmla="*/ 104 h 140"/>
                <a:gd name="T20" fmla="*/ 9 w 60"/>
                <a:gd name="T21" fmla="*/ 97 h 140"/>
                <a:gd name="T22" fmla="*/ 10 w 60"/>
                <a:gd name="T23" fmla="*/ 93 h 140"/>
                <a:gd name="T24" fmla="*/ 9 w 60"/>
                <a:gd name="T25" fmla="*/ 90 h 140"/>
                <a:gd name="T26" fmla="*/ 10 w 60"/>
                <a:gd name="T27" fmla="*/ 85 h 140"/>
                <a:gd name="T28" fmla="*/ 10 w 60"/>
                <a:gd name="T29" fmla="*/ 85 h 140"/>
                <a:gd name="T30" fmla="*/ 10 w 60"/>
                <a:gd name="T31" fmla="*/ 84 h 140"/>
                <a:gd name="T32" fmla="*/ 10 w 60"/>
                <a:gd name="T33" fmla="*/ 84 h 140"/>
                <a:gd name="T34" fmla="*/ 1 w 60"/>
                <a:gd name="T35" fmla="*/ 78 h 140"/>
                <a:gd name="T36" fmla="*/ 6 w 60"/>
                <a:gd name="T37" fmla="*/ 65 h 140"/>
                <a:gd name="T38" fmla="*/ 11 w 60"/>
                <a:gd name="T39" fmla="*/ 56 h 140"/>
                <a:gd name="T40" fmla="*/ 10 w 60"/>
                <a:gd name="T41" fmla="*/ 50 h 140"/>
                <a:gd name="T42" fmla="*/ 10 w 60"/>
                <a:gd name="T43" fmla="*/ 43 h 140"/>
                <a:gd name="T44" fmla="*/ 56 w 60"/>
                <a:gd name="T45" fmla="*/ 0 h 140"/>
                <a:gd name="T46" fmla="*/ 60 w 60"/>
                <a:gd name="T47" fmla="*/ 3 h 140"/>
                <a:gd name="T48" fmla="*/ 59 w 60"/>
                <a:gd name="T49" fmla="*/ 6 h 140"/>
                <a:gd name="T50" fmla="*/ 57 w 60"/>
                <a:gd name="T51" fmla="*/ 7 h 140"/>
                <a:gd name="T52" fmla="*/ 16 w 60"/>
                <a:gd name="T53" fmla="*/ 43 h 140"/>
                <a:gd name="T54" fmla="*/ 17 w 60"/>
                <a:gd name="T55" fmla="*/ 48 h 140"/>
                <a:gd name="T56" fmla="*/ 18 w 60"/>
                <a:gd name="T57" fmla="*/ 57 h 140"/>
                <a:gd name="T58" fmla="*/ 11 w 60"/>
                <a:gd name="T59" fmla="*/ 70 h 140"/>
                <a:gd name="T60" fmla="*/ 8 w 60"/>
                <a:gd name="T61" fmla="*/ 76 h 140"/>
                <a:gd name="T62" fmla="*/ 11 w 60"/>
                <a:gd name="T63" fmla="*/ 77 h 140"/>
                <a:gd name="T64" fmla="*/ 17 w 60"/>
                <a:gd name="T65" fmla="*/ 82 h 140"/>
                <a:gd name="T66" fmla="*/ 17 w 60"/>
                <a:gd name="T67" fmla="*/ 87 h 140"/>
                <a:gd name="T68" fmla="*/ 16 w 60"/>
                <a:gd name="T69" fmla="*/ 89 h 140"/>
                <a:gd name="T70" fmla="*/ 17 w 60"/>
                <a:gd name="T71" fmla="*/ 91 h 140"/>
                <a:gd name="T72" fmla="*/ 18 w 60"/>
                <a:gd name="T73" fmla="*/ 94 h 140"/>
                <a:gd name="T74" fmla="*/ 16 w 60"/>
                <a:gd name="T75" fmla="*/ 97 h 140"/>
                <a:gd name="T76" fmla="*/ 17 w 60"/>
                <a:gd name="T77" fmla="*/ 97 h 140"/>
                <a:gd name="T78" fmla="*/ 20 w 60"/>
                <a:gd name="T79" fmla="*/ 100 h 140"/>
                <a:gd name="T80" fmla="*/ 20 w 60"/>
                <a:gd name="T81" fmla="*/ 109 h 140"/>
                <a:gd name="T82" fmla="*/ 20 w 60"/>
                <a:gd name="T83" fmla="*/ 112 h 140"/>
                <a:gd name="T84" fmla="*/ 20 w 60"/>
                <a:gd name="T85" fmla="*/ 114 h 140"/>
                <a:gd name="T86" fmla="*/ 22 w 60"/>
                <a:gd name="T87" fmla="*/ 115 h 140"/>
                <a:gd name="T88" fmla="*/ 22 w 60"/>
                <a:gd name="T89" fmla="*/ 115 h 140"/>
                <a:gd name="T90" fmla="*/ 25 w 60"/>
                <a:gd name="T91" fmla="*/ 115 h 140"/>
                <a:gd name="T92" fmla="*/ 44 w 60"/>
                <a:gd name="T93" fmla="*/ 120 h 140"/>
                <a:gd name="T94" fmla="*/ 44 w 60"/>
                <a:gd name="T95" fmla="*/ 137 h 140"/>
                <a:gd name="T96" fmla="*/ 41 w 60"/>
                <a:gd name="T97" fmla="*/ 140 h 140"/>
                <a:gd name="T98" fmla="*/ 40 w 60"/>
                <a:gd name="T9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140">
                  <a:moveTo>
                    <a:pt x="40" y="140"/>
                  </a:moveTo>
                  <a:cubicBezTo>
                    <a:pt x="38" y="139"/>
                    <a:pt x="37" y="137"/>
                    <a:pt x="38" y="135"/>
                  </a:cubicBezTo>
                  <a:cubicBezTo>
                    <a:pt x="39" y="131"/>
                    <a:pt x="39" y="126"/>
                    <a:pt x="38" y="125"/>
                  </a:cubicBezTo>
                  <a:cubicBezTo>
                    <a:pt x="38" y="124"/>
                    <a:pt x="32" y="122"/>
                    <a:pt x="25" y="122"/>
                  </a:cubicBezTo>
                  <a:cubicBezTo>
                    <a:pt x="25" y="122"/>
                    <a:pt x="24" y="122"/>
                    <a:pt x="23" y="122"/>
                  </a:cubicBezTo>
                  <a:cubicBezTo>
                    <a:pt x="20" y="122"/>
                    <a:pt x="17" y="121"/>
                    <a:pt x="15" y="119"/>
                  </a:cubicBezTo>
                  <a:cubicBezTo>
                    <a:pt x="13" y="116"/>
                    <a:pt x="12" y="114"/>
                    <a:pt x="13" y="111"/>
                  </a:cubicBezTo>
                  <a:cubicBezTo>
                    <a:pt x="13" y="109"/>
                    <a:pt x="14" y="108"/>
                    <a:pt x="14" y="107"/>
                  </a:cubicBezTo>
                  <a:cubicBezTo>
                    <a:pt x="14" y="106"/>
                    <a:pt x="14" y="105"/>
                    <a:pt x="15" y="104"/>
                  </a:cubicBezTo>
                  <a:cubicBezTo>
                    <a:pt x="14" y="104"/>
                    <a:pt x="14" y="104"/>
                    <a:pt x="14" y="104"/>
                  </a:cubicBezTo>
                  <a:cubicBezTo>
                    <a:pt x="13" y="103"/>
                    <a:pt x="9" y="101"/>
                    <a:pt x="9" y="97"/>
                  </a:cubicBezTo>
                  <a:cubicBezTo>
                    <a:pt x="9" y="95"/>
                    <a:pt x="10" y="94"/>
                    <a:pt x="10" y="93"/>
                  </a:cubicBezTo>
                  <a:cubicBezTo>
                    <a:pt x="10" y="92"/>
                    <a:pt x="9" y="91"/>
                    <a:pt x="9" y="90"/>
                  </a:cubicBezTo>
                  <a:cubicBezTo>
                    <a:pt x="9" y="88"/>
                    <a:pt x="10" y="86"/>
                    <a:pt x="10" y="85"/>
                  </a:cubicBezTo>
                  <a:cubicBezTo>
                    <a:pt x="10" y="85"/>
                    <a:pt x="10" y="85"/>
                    <a:pt x="10" y="85"/>
                  </a:cubicBezTo>
                  <a:cubicBezTo>
                    <a:pt x="10" y="84"/>
                    <a:pt x="10" y="84"/>
                    <a:pt x="10" y="84"/>
                  </a:cubicBezTo>
                  <a:cubicBezTo>
                    <a:pt x="10" y="84"/>
                    <a:pt x="10" y="84"/>
                    <a:pt x="10" y="84"/>
                  </a:cubicBezTo>
                  <a:cubicBezTo>
                    <a:pt x="7" y="84"/>
                    <a:pt x="3" y="83"/>
                    <a:pt x="1" y="78"/>
                  </a:cubicBezTo>
                  <a:cubicBezTo>
                    <a:pt x="0" y="73"/>
                    <a:pt x="3" y="69"/>
                    <a:pt x="6" y="65"/>
                  </a:cubicBezTo>
                  <a:cubicBezTo>
                    <a:pt x="8" y="62"/>
                    <a:pt x="11" y="59"/>
                    <a:pt x="11" y="56"/>
                  </a:cubicBezTo>
                  <a:cubicBezTo>
                    <a:pt x="11" y="54"/>
                    <a:pt x="11" y="52"/>
                    <a:pt x="10" y="50"/>
                  </a:cubicBezTo>
                  <a:cubicBezTo>
                    <a:pt x="10" y="48"/>
                    <a:pt x="9" y="46"/>
                    <a:pt x="10" y="43"/>
                  </a:cubicBezTo>
                  <a:cubicBezTo>
                    <a:pt x="10" y="43"/>
                    <a:pt x="9" y="0"/>
                    <a:pt x="56" y="0"/>
                  </a:cubicBezTo>
                  <a:cubicBezTo>
                    <a:pt x="58" y="0"/>
                    <a:pt x="60" y="1"/>
                    <a:pt x="60" y="3"/>
                  </a:cubicBezTo>
                  <a:cubicBezTo>
                    <a:pt x="60" y="5"/>
                    <a:pt x="60" y="6"/>
                    <a:pt x="59" y="6"/>
                  </a:cubicBezTo>
                  <a:cubicBezTo>
                    <a:pt x="59" y="7"/>
                    <a:pt x="58" y="7"/>
                    <a:pt x="57" y="7"/>
                  </a:cubicBezTo>
                  <a:cubicBezTo>
                    <a:pt x="16" y="7"/>
                    <a:pt x="16" y="43"/>
                    <a:pt x="16" y="43"/>
                  </a:cubicBezTo>
                  <a:cubicBezTo>
                    <a:pt x="16" y="45"/>
                    <a:pt x="17" y="47"/>
                    <a:pt x="17" y="48"/>
                  </a:cubicBezTo>
                  <a:cubicBezTo>
                    <a:pt x="18" y="51"/>
                    <a:pt x="18" y="53"/>
                    <a:pt x="18" y="57"/>
                  </a:cubicBezTo>
                  <a:cubicBezTo>
                    <a:pt x="17" y="62"/>
                    <a:pt x="14" y="66"/>
                    <a:pt x="11" y="70"/>
                  </a:cubicBezTo>
                  <a:cubicBezTo>
                    <a:pt x="11" y="71"/>
                    <a:pt x="8" y="75"/>
                    <a:pt x="8" y="76"/>
                  </a:cubicBezTo>
                  <a:cubicBezTo>
                    <a:pt x="8" y="76"/>
                    <a:pt x="10" y="77"/>
                    <a:pt x="11" y="77"/>
                  </a:cubicBezTo>
                  <a:cubicBezTo>
                    <a:pt x="13" y="77"/>
                    <a:pt x="17" y="78"/>
                    <a:pt x="17" y="82"/>
                  </a:cubicBezTo>
                  <a:cubicBezTo>
                    <a:pt x="17" y="84"/>
                    <a:pt x="17" y="86"/>
                    <a:pt x="17" y="87"/>
                  </a:cubicBezTo>
                  <a:cubicBezTo>
                    <a:pt x="16" y="88"/>
                    <a:pt x="16" y="89"/>
                    <a:pt x="16" y="89"/>
                  </a:cubicBezTo>
                  <a:cubicBezTo>
                    <a:pt x="16" y="89"/>
                    <a:pt x="17" y="90"/>
                    <a:pt x="17" y="91"/>
                  </a:cubicBezTo>
                  <a:cubicBezTo>
                    <a:pt x="18" y="91"/>
                    <a:pt x="18" y="93"/>
                    <a:pt x="18" y="94"/>
                  </a:cubicBezTo>
                  <a:cubicBezTo>
                    <a:pt x="18" y="96"/>
                    <a:pt x="17" y="96"/>
                    <a:pt x="16" y="97"/>
                  </a:cubicBezTo>
                  <a:cubicBezTo>
                    <a:pt x="17" y="97"/>
                    <a:pt x="17" y="97"/>
                    <a:pt x="17" y="97"/>
                  </a:cubicBezTo>
                  <a:cubicBezTo>
                    <a:pt x="18" y="98"/>
                    <a:pt x="20" y="98"/>
                    <a:pt x="20" y="100"/>
                  </a:cubicBezTo>
                  <a:cubicBezTo>
                    <a:pt x="22" y="102"/>
                    <a:pt x="21" y="105"/>
                    <a:pt x="20" y="109"/>
                  </a:cubicBezTo>
                  <a:cubicBezTo>
                    <a:pt x="20" y="110"/>
                    <a:pt x="20" y="111"/>
                    <a:pt x="20" y="112"/>
                  </a:cubicBezTo>
                  <a:cubicBezTo>
                    <a:pt x="20" y="113"/>
                    <a:pt x="19" y="113"/>
                    <a:pt x="20" y="114"/>
                  </a:cubicBezTo>
                  <a:cubicBezTo>
                    <a:pt x="20" y="114"/>
                    <a:pt x="21" y="115"/>
                    <a:pt x="22" y="115"/>
                  </a:cubicBezTo>
                  <a:cubicBezTo>
                    <a:pt x="22" y="115"/>
                    <a:pt x="22" y="115"/>
                    <a:pt x="22" y="115"/>
                  </a:cubicBezTo>
                  <a:cubicBezTo>
                    <a:pt x="22" y="115"/>
                    <a:pt x="23" y="115"/>
                    <a:pt x="25" y="115"/>
                  </a:cubicBezTo>
                  <a:cubicBezTo>
                    <a:pt x="31" y="115"/>
                    <a:pt x="40" y="116"/>
                    <a:pt x="44" y="120"/>
                  </a:cubicBezTo>
                  <a:cubicBezTo>
                    <a:pt x="47" y="125"/>
                    <a:pt x="45" y="135"/>
                    <a:pt x="44" y="137"/>
                  </a:cubicBezTo>
                  <a:cubicBezTo>
                    <a:pt x="44" y="139"/>
                    <a:pt x="43" y="140"/>
                    <a:pt x="41" y="140"/>
                  </a:cubicBezTo>
                  <a:cubicBezTo>
                    <a:pt x="41" y="140"/>
                    <a:pt x="40" y="140"/>
                    <a:pt x="40"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91" name="Freeform 67">
              <a:extLst>
                <a:ext uri="{FF2B5EF4-FFF2-40B4-BE49-F238E27FC236}">
                  <a16:creationId xmlns:a16="http://schemas.microsoft.com/office/drawing/2014/main" id="{72B54EAA-A6C7-4ADB-9FE5-167E958E98E8}"/>
                </a:ext>
              </a:extLst>
            </p:cNvPr>
            <p:cNvSpPr>
              <a:spLocks noEditPoints="1"/>
            </p:cNvSpPr>
            <p:nvPr/>
          </p:nvSpPr>
          <p:spPr bwMode="auto">
            <a:xfrm>
              <a:off x="4408414" y="4677683"/>
              <a:ext cx="206233" cy="291152"/>
            </a:xfrm>
            <a:custGeom>
              <a:avLst/>
              <a:gdLst>
                <a:gd name="T0" fmla="*/ 40 w 57"/>
                <a:gd name="T1" fmla="*/ 0 h 80"/>
                <a:gd name="T2" fmla="*/ 4 w 57"/>
                <a:gd name="T3" fmla="*/ 0 h 80"/>
                <a:gd name="T4" fmla="*/ 0 w 57"/>
                <a:gd name="T5" fmla="*/ 4 h 80"/>
                <a:gd name="T6" fmla="*/ 0 w 57"/>
                <a:gd name="T7" fmla="*/ 75 h 80"/>
                <a:gd name="T8" fmla="*/ 4 w 57"/>
                <a:gd name="T9" fmla="*/ 80 h 80"/>
                <a:gd name="T10" fmla="*/ 53 w 57"/>
                <a:gd name="T11" fmla="*/ 80 h 80"/>
                <a:gd name="T12" fmla="*/ 57 w 57"/>
                <a:gd name="T13" fmla="*/ 75 h 80"/>
                <a:gd name="T14" fmla="*/ 57 w 57"/>
                <a:gd name="T15" fmla="*/ 19 h 80"/>
                <a:gd name="T16" fmla="*/ 40 w 57"/>
                <a:gd name="T17" fmla="*/ 0 h 80"/>
                <a:gd name="T18" fmla="*/ 11 w 57"/>
                <a:gd name="T19" fmla="*/ 31 h 80"/>
                <a:gd name="T20" fmla="*/ 34 w 57"/>
                <a:gd name="T21" fmla="*/ 31 h 80"/>
                <a:gd name="T22" fmla="*/ 37 w 57"/>
                <a:gd name="T23" fmla="*/ 34 h 80"/>
                <a:gd name="T24" fmla="*/ 34 w 57"/>
                <a:gd name="T25" fmla="*/ 37 h 80"/>
                <a:gd name="T26" fmla="*/ 11 w 57"/>
                <a:gd name="T27" fmla="*/ 37 h 80"/>
                <a:gd name="T28" fmla="*/ 8 w 57"/>
                <a:gd name="T29" fmla="*/ 34 h 80"/>
                <a:gd name="T30" fmla="*/ 11 w 57"/>
                <a:gd name="T31" fmla="*/ 31 h 80"/>
                <a:gd name="T32" fmla="*/ 47 w 57"/>
                <a:gd name="T33" fmla="*/ 67 h 80"/>
                <a:gd name="T34" fmla="*/ 11 w 57"/>
                <a:gd name="T35" fmla="*/ 67 h 80"/>
                <a:gd name="T36" fmla="*/ 8 w 57"/>
                <a:gd name="T37" fmla="*/ 63 h 80"/>
                <a:gd name="T38" fmla="*/ 11 w 57"/>
                <a:gd name="T39" fmla="*/ 60 h 80"/>
                <a:gd name="T40" fmla="*/ 47 w 57"/>
                <a:gd name="T41" fmla="*/ 60 h 80"/>
                <a:gd name="T42" fmla="*/ 50 w 57"/>
                <a:gd name="T43" fmla="*/ 63 h 80"/>
                <a:gd name="T44" fmla="*/ 47 w 57"/>
                <a:gd name="T45" fmla="*/ 67 h 80"/>
                <a:gd name="T46" fmla="*/ 47 w 57"/>
                <a:gd name="T47" fmla="*/ 52 h 80"/>
                <a:gd name="T48" fmla="*/ 11 w 57"/>
                <a:gd name="T49" fmla="*/ 52 h 80"/>
                <a:gd name="T50" fmla="*/ 8 w 57"/>
                <a:gd name="T51" fmla="*/ 49 h 80"/>
                <a:gd name="T52" fmla="*/ 11 w 57"/>
                <a:gd name="T53" fmla="*/ 45 h 80"/>
                <a:gd name="T54" fmla="*/ 47 w 57"/>
                <a:gd name="T55" fmla="*/ 45 h 80"/>
                <a:gd name="T56" fmla="*/ 50 w 57"/>
                <a:gd name="T57" fmla="*/ 49 h 80"/>
                <a:gd name="T58" fmla="*/ 47 w 57"/>
                <a:gd name="T59" fmla="*/ 52 h 80"/>
                <a:gd name="T60" fmla="*/ 55 w 57"/>
                <a:gd name="T61" fmla="*/ 23 h 80"/>
                <a:gd name="T62" fmla="*/ 54 w 57"/>
                <a:gd name="T63" fmla="*/ 23 h 80"/>
                <a:gd name="T64" fmla="*/ 38 w 57"/>
                <a:gd name="T65" fmla="*/ 23 h 80"/>
                <a:gd name="T66" fmla="*/ 37 w 57"/>
                <a:gd name="T67" fmla="*/ 22 h 80"/>
                <a:gd name="T68" fmla="*/ 37 w 57"/>
                <a:gd name="T69" fmla="*/ 4 h 80"/>
                <a:gd name="T70" fmla="*/ 37 w 57"/>
                <a:gd name="T71" fmla="*/ 3 h 80"/>
                <a:gd name="T72" fmla="*/ 38 w 57"/>
                <a:gd name="T73" fmla="*/ 4 h 80"/>
                <a:gd name="T74" fmla="*/ 42 w 57"/>
                <a:gd name="T75" fmla="*/ 7 h 80"/>
                <a:gd name="T76" fmla="*/ 42 w 57"/>
                <a:gd name="T77" fmla="*/ 8 h 80"/>
                <a:gd name="T78" fmla="*/ 42 w 57"/>
                <a:gd name="T79" fmla="*/ 18 h 80"/>
                <a:gd name="T80" fmla="*/ 50 w 57"/>
                <a:gd name="T81" fmla="*/ 18 h 80"/>
                <a:gd name="T82" fmla="*/ 51 w 57"/>
                <a:gd name="T83" fmla="*/ 18 h 80"/>
                <a:gd name="T84" fmla="*/ 54 w 57"/>
                <a:gd name="T85" fmla="*/ 22 h 80"/>
                <a:gd name="T86" fmla="*/ 55 w 57"/>
                <a:gd name="T8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 h="80">
                  <a:moveTo>
                    <a:pt x="40" y="0"/>
                  </a:moveTo>
                  <a:cubicBezTo>
                    <a:pt x="4" y="0"/>
                    <a:pt x="4" y="0"/>
                    <a:pt x="4" y="0"/>
                  </a:cubicBezTo>
                  <a:cubicBezTo>
                    <a:pt x="2" y="0"/>
                    <a:pt x="0" y="2"/>
                    <a:pt x="0" y="4"/>
                  </a:cubicBezTo>
                  <a:cubicBezTo>
                    <a:pt x="0" y="75"/>
                    <a:pt x="0" y="75"/>
                    <a:pt x="0" y="75"/>
                  </a:cubicBezTo>
                  <a:cubicBezTo>
                    <a:pt x="0" y="78"/>
                    <a:pt x="2" y="80"/>
                    <a:pt x="4" y="80"/>
                  </a:cubicBezTo>
                  <a:cubicBezTo>
                    <a:pt x="53" y="80"/>
                    <a:pt x="53" y="80"/>
                    <a:pt x="53" y="80"/>
                  </a:cubicBezTo>
                  <a:cubicBezTo>
                    <a:pt x="56" y="80"/>
                    <a:pt x="57" y="78"/>
                    <a:pt x="57" y="75"/>
                  </a:cubicBezTo>
                  <a:cubicBezTo>
                    <a:pt x="57" y="19"/>
                    <a:pt x="57" y="19"/>
                    <a:pt x="57" y="19"/>
                  </a:cubicBezTo>
                  <a:lnTo>
                    <a:pt x="40" y="0"/>
                  </a:lnTo>
                  <a:close/>
                  <a:moveTo>
                    <a:pt x="11" y="31"/>
                  </a:moveTo>
                  <a:cubicBezTo>
                    <a:pt x="34" y="31"/>
                    <a:pt x="34" y="31"/>
                    <a:pt x="34" y="31"/>
                  </a:cubicBezTo>
                  <a:cubicBezTo>
                    <a:pt x="36" y="31"/>
                    <a:pt x="37" y="32"/>
                    <a:pt x="37" y="34"/>
                  </a:cubicBezTo>
                  <a:cubicBezTo>
                    <a:pt x="37" y="36"/>
                    <a:pt x="36" y="37"/>
                    <a:pt x="34" y="37"/>
                  </a:cubicBezTo>
                  <a:cubicBezTo>
                    <a:pt x="11" y="37"/>
                    <a:pt x="11" y="37"/>
                    <a:pt x="11" y="37"/>
                  </a:cubicBezTo>
                  <a:cubicBezTo>
                    <a:pt x="9" y="37"/>
                    <a:pt x="8" y="36"/>
                    <a:pt x="8" y="34"/>
                  </a:cubicBezTo>
                  <a:cubicBezTo>
                    <a:pt x="8" y="32"/>
                    <a:pt x="9" y="31"/>
                    <a:pt x="11" y="31"/>
                  </a:cubicBezTo>
                  <a:close/>
                  <a:moveTo>
                    <a:pt x="47" y="67"/>
                  </a:moveTo>
                  <a:cubicBezTo>
                    <a:pt x="11" y="67"/>
                    <a:pt x="11" y="67"/>
                    <a:pt x="11" y="67"/>
                  </a:cubicBezTo>
                  <a:cubicBezTo>
                    <a:pt x="9" y="67"/>
                    <a:pt x="8" y="65"/>
                    <a:pt x="8" y="63"/>
                  </a:cubicBezTo>
                  <a:cubicBezTo>
                    <a:pt x="8" y="61"/>
                    <a:pt x="9" y="60"/>
                    <a:pt x="11" y="60"/>
                  </a:cubicBezTo>
                  <a:cubicBezTo>
                    <a:pt x="47" y="60"/>
                    <a:pt x="47" y="60"/>
                    <a:pt x="47" y="60"/>
                  </a:cubicBezTo>
                  <a:cubicBezTo>
                    <a:pt x="49" y="60"/>
                    <a:pt x="50" y="61"/>
                    <a:pt x="50" y="63"/>
                  </a:cubicBezTo>
                  <a:cubicBezTo>
                    <a:pt x="50" y="65"/>
                    <a:pt x="49" y="67"/>
                    <a:pt x="47" y="67"/>
                  </a:cubicBezTo>
                  <a:close/>
                  <a:moveTo>
                    <a:pt x="47" y="52"/>
                  </a:moveTo>
                  <a:cubicBezTo>
                    <a:pt x="11" y="52"/>
                    <a:pt x="11" y="52"/>
                    <a:pt x="11" y="52"/>
                  </a:cubicBezTo>
                  <a:cubicBezTo>
                    <a:pt x="9" y="52"/>
                    <a:pt x="8" y="50"/>
                    <a:pt x="8" y="49"/>
                  </a:cubicBezTo>
                  <a:cubicBezTo>
                    <a:pt x="8" y="47"/>
                    <a:pt x="9" y="45"/>
                    <a:pt x="11" y="45"/>
                  </a:cubicBezTo>
                  <a:cubicBezTo>
                    <a:pt x="47" y="45"/>
                    <a:pt x="47" y="45"/>
                    <a:pt x="47" y="45"/>
                  </a:cubicBezTo>
                  <a:cubicBezTo>
                    <a:pt x="49" y="45"/>
                    <a:pt x="50" y="47"/>
                    <a:pt x="50" y="49"/>
                  </a:cubicBezTo>
                  <a:cubicBezTo>
                    <a:pt x="50" y="50"/>
                    <a:pt x="49" y="52"/>
                    <a:pt x="47" y="52"/>
                  </a:cubicBezTo>
                  <a:close/>
                  <a:moveTo>
                    <a:pt x="55" y="23"/>
                  </a:moveTo>
                  <a:cubicBezTo>
                    <a:pt x="54" y="23"/>
                    <a:pt x="54" y="23"/>
                    <a:pt x="54" y="23"/>
                  </a:cubicBezTo>
                  <a:cubicBezTo>
                    <a:pt x="38" y="23"/>
                    <a:pt x="38" y="23"/>
                    <a:pt x="38" y="23"/>
                  </a:cubicBezTo>
                  <a:cubicBezTo>
                    <a:pt x="37" y="23"/>
                    <a:pt x="37" y="23"/>
                    <a:pt x="37" y="22"/>
                  </a:cubicBezTo>
                  <a:cubicBezTo>
                    <a:pt x="37" y="4"/>
                    <a:pt x="37" y="4"/>
                    <a:pt x="37" y="4"/>
                  </a:cubicBezTo>
                  <a:cubicBezTo>
                    <a:pt x="37" y="4"/>
                    <a:pt x="37" y="4"/>
                    <a:pt x="37" y="3"/>
                  </a:cubicBezTo>
                  <a:cubicBezTo>
                    <a:pt x="38" y="3"/>
                    <a:pt x="38" y="3"/>
                    <a:pt x="38" y="4"/>
                  </a:cubicBezTo>
                  <a:cubicBezTo>
                    <a:pt x="42" y="7"/>
                    <a:pt x="42" y="7"/>
                    <a:pt x="42" y="7"/>
                  </a:cubicBezTo>
                  <a:cubicBezTo>
                    <a:pt x="42" y="8"/>
                    <a:pt x="42" y="8"/>
                    <a:pt x="42" y="8"/>
                  </a:cubicBezTo>
                  <a:cubicBezTo>
                    <a:pt x="42" y="18"/>
                    <a:pt x="42" y="18"/>
                    <a:pt x="42" y="18"/>
                  </a:cubicBezTo>
                  <a:cubicBezTo>
                    <a:pt x="50" y="18"/>
                    <a:pt x="50" y="18"/>
                    <a:pt x="50" y="18"/>
                  </a:cubicBezTo>
                  <a:cubicBezTo>
                    <a:pt x="50" y="18"/>
                    <a:pt x="50" y="18"/>
                    <a:pt x="51" y="18"/>
                  </a:cubicBezTo>
                  <a:cubicBezTo>
                    <a:pt x="54" y="22"/>
                    <a:pt x="54" y="22"/>
                    <a:pt x="54" y="22"/>
                  </a:cubicBezTo>
                  <a:cubicBezTo>
                    <a:pt x="55" y="22"/>
                    <a:pt x="55" y="22"/>
                    <a:pt x="5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grpSp>
        <p:nvGrpSpPr>
          <p:cNvPr id="71" name="Group 70">
            <a:extLst>
              <a:ext uri="{FF2B5EF4-FFF2-40B4-BE49-F238E27FC236}">
                <a16:creationId xmlns:a16="http://schemas.microsoft.com/office/drawing/2014/main" id="{6C650D24-0A25-493D-9914-88794A9863A6}"/>
              </a:ext>
            </a:extLst>
          </p:cNvPr>
          <p:cNvGrpSpPr/>
          <p:nvPr/>
        </p:nvGrpSpPr>
        <p:grpSpPr>
          <a:xfrm>
            <a:off x="2209384" y="3951645"/>
            <a:ext cx="750981" cy="730992"/>
            <a:chOff x="3471746" y="2540006"/>
            <a:chExt cx="654055" cy="642940"/>
          </a:xfrm>
          <a:solidFill>
            <a:srgbClr val="FFFFFF"/>
          </a:solidFill>
        </p:grpSpPr>
        <p:sp>
          <p:nvSpPr>
            <p:cNvPr id="83" name="Rectangle 26">
              <a:extLst>
                <a:ext uri="{FF2B5EF4-FFF2-40B4-BE49-F238E27FC236}">
                  <a16:creationId xmlns:a16="http://schemas.microsoft.com/office/drawing/2014/main" id="{8A50044B-4A11-4D07-B833-DE03182195AD}"/>
                </a:ext>
              </a:extLst>
            </p:cNvPr>
            <p:cNvSpPr>
              <a:spLocks noChangeArrowheads="1"/>
            </p:cNvSpPr>
            <p:nvPr/>
          </p:nvSpPr>
          <p:spPr bwMode="auto">
            <a:xfrm>
              <a:off x="3703523" y="2867033"/>
              <a:ext cx="44450"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84" name="Rectangle 27">
              <a:extLst>
                <a:ext uri="{FF2B5EF4-FFF2-40B4-BE49-F238E27FC236}">
                  <a16:creationId xmlns:a16="http://schemas.microsoft.com/office/drawing/2014/main" id="{9141BB5F-DB80-44FF-91DC-903AAC3BC3AD}"/>
                </a:ext>
              </a:extLst>
            </p:cNvPr>
            <p:cNvSpPr>
              <a:spLocks noChangeArrowheads="1"/>
            </p:cNvSpPr>
            <p:nvPr/>
          </p:nvSpPr>
          <p:spPr bwMode="auto">
            <a:xfrm>
              <a:off x="3703523" y="2921008"/>
              <a:ext cx="44450"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85" name="Freeform 28">
              <a:extLst>
                <a:ext uri="{FF2B5EF4-FFF2-40B4-BE49-F238E27FC236}">
                  <a16:creationId xmlns:a16="http://schemas.microsoft.com/office/drawing/2014/main" id="{CCF1B07C-6F99-43B8-8773-7C5286FFE223}"/>
                </a:ext>
              </a:extLst>
            </p:cNvPr>
            <p:cNvSpPr>
              <a:spLocks/>
            </p:cNvSpPr>
            <p:nvPr/>
          </p:nvSpPr>
          <p:spPr bwMode="auto">
            <a:xfrm>
              <a:off x="3519371" y="2540006"/>
              <a:ext cx="296865" cy="188913"/>
            </a:xfrm>
            <a:custGeom>
              <a:avLst/>
              <a:gdLst>
                <a:gd name="T0" fmla="*/ 12 w 82"/>
                <a:gd name="T1" fmla="*/ 51 h 52"/>
                <a:gd name="T2" fmla="*/ 14 w 82"/>
                <a:gd name="T3" fmla="*/ 52 h 52"/>
                <a:gd name="T4" fmla="*/ 16 w 82"/>
                <a:gd name="T5" fmla="*/ 51 h 52"/>
                <a:gd name="T6" fmla="*/ 15 w 82"/>
                <a:gd name="T7" fmla="*/ 47 h 52"/>
                <a:gd name="T8" fmla="*/ 6 w 82"/>
                <a:gd name="T9" fmla="*/ 33 h 52"/>
                <a:gd name="T10" fmla="*/ 44 w 82"/>
                <a:gd name="T11" fmla="*/ 7 h 52"/>
                <a:gd name="T12" fmla="*/ 78 w 82"/>
                <a:gd name="T13" fmla="*/ 16 h 52"/>
                <a:gd name="T14" fmla="*/ 82 w 82"/>
                <a:gd name="T15" fmla="*/ 16 h 52"/>
                <a:gd name="T16" fmla="*/ 82 w 82"/>
                <a:gd name="T17" fmla="*/ 14 h 52"/>
                <a:gd name="T18" fmla="*/ 81 w 82"/>
                <a:gd name="T19" fmla="*/ 12 h 52"/>
                <a:gd name="T20" fmla="*/ 44 w 82"/>
                <a:gd name="T21" fmla="*/ 1 h 52"/>
                <a:gd name="T22" fmla="*/ 1 w 82"/>
                <a:gd name="T23" fmla="*/ 33 h 52"/>
                <a:gd name="T24" fmla="*/ 12 w 82"/>
                <a:gd name="T25"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52">
                  <a:moveTo>
                    <a:pt x="12" y="51"/>
                  </a:moveTo>
                  <a:cubicBezTo>
                    <a:pt x="12" y="52"/>
                    <a:pt x="13" y="52"/>
                    <a:pt x="14" y="52"/>
                  </a:cubicBezTo>
                  <a:cubicBezTo>
                    <a:pt x="15" y="52"/>
                    <a:pt x="15" y="51"/>
                    <a:pt x="16" y="51"/>
                  </a:cubicBezTo>
                  <a:cubicBezTo>
                    <a:pt x="17" y="49"/>
                    <a:pt x="16" y="48"/>
                    <a:pt x="15" y="47"/>
                  </a:cubicBezTo>
                  <a:cubicBezTo>
                    <a:pt x="9" y="43"/>
                    <a:pt x="6" y="38"/>
                    <a:pt x="6" y="33"/>
                  </a:cubicBezTo>
                  <a:cubicBezTo>
                    <a:pt x="5" y="20"/>
                    <a:pt x="22" y="8"/>
                    <a:pt x="44" y="7"/>
                  </a:cubicBezTo>
                  <a:cubicBezTo>
                    <a:pt x="57" y="6"/>
                    <a:pt x="70" y="9"/>
                    <a:pt x="78" y="16"/>
                  </a:cubicBezTo>
                  <a:cubicBezTo>
                    <a:pt x="79" y="17"/>
                    <a:pt x="81" y="17"/>
                    <a:pt x="82" y="16"/>
                  </a:cubicBezTo>
                  <a:cubicBezTo>
                    <a:pt x="82" y="15"/>
                    <a:pt x="82" y="14"/>
                    <a:pt x="82" y="14"/>
                  </a:cubicBezTo>
                  <a:cubicBezTo>
                    <a:pt x="82" y="13"/>
                    <a:pt x="82" y="12"/>
                    <a:pt x="81" y="12"/>
                  </a:cubicBezTo>
                  <a:cubicBezTo>
                    <a:pt x="73" y="4"/>
                    <a:pt x="58" y="0"/>
                    <a:pt x="44" y="1"/>
                  </a:cubicBezTo>
                  <a:cubicBezTo>
                    <a:pt x="19" y="3"/>
                    <a:pt x="0" y="17"/>
                    <a:pt x="1" y="33"/>
                  </a:cubicBezTo>
                  <a:cubicBezTo>
                    <a:pt x="1" y="40"/>
                    <a:pt x="5" y="47"/>
                    <a:pt x="12"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86" name="Freeform 29">
              <a:extLst>
                <a:ext uri="{FF2B5EF4-FFF2-40B4-BE49-F238E27FC236}">
                  <a16:creationId xmlns:a16="http://schemas.microsoft.com/office/drawing/2014/main" id="{5267D55D-6D38-46F5-A5AA-AEE7C23049CB}"/>
                </a:ext>
              </a:extLst>
            </p:cNvPr>
            <p:cNvSpPr>
              <a:spLocks noEditPoints="1"/>
            </p:cNvSpPr>
            <p:nvPr/>
          </p:nvSpPr>
          <p:spPr bwMode="auto">
            <a:xfrm>
              <a:off x="3471746" y="2722569"/>
              <a:ext cx="581030" cy="460377"/>
            </a:xfrm>
            <a:custGeom>
              <a:avLst/>
              <a:gdLst>
                <a:gd name="T0" fmla="*/ 80 w 160"/>
                <a:gd name="T1" fmla="*/ 0 h 127"/>
                <a:gd name="T2" fmla="*/ 0 w 160"/>
                <a:gd name="T3" fmla="*/ 52 h 127"/>
                <a:gd name="T4" fmla="*/ 52 w 160"/>
                <a:gd name="T5" fmla="*/ 100 h 127"/>
                <a:gd name="T6" fmla="*/ 39 w 160"/>
                <a:gd name="T7" fmla="*/ 119 h 127"/>
                <a:gd name="T8" fmla="*/ 38 w 160"/>
                <a:gd name="T9" fmla="*/ 124 h 127"/>
                <a:gd name="T10" fmla="*/ 42 w 160"/>
                <a:gd name="T11" fmla="*/ 127 h 127"/>
                <a:gd name="T12" fmla="*/ 91 w 160"/>
                <a:gd name="T13" fmla="*/ 103 h 127"/>
                <a:gd name="T14" fmla="*/ 160 w 160"/>
                <a:gd name="T15" fmla="*/ 52 h 127"/>
                <a:gd name="T16" fmla="*/ 80 w 160"/>
                <a:gd name="T17" fmla="*/ 0 h 127"/>
                <a:gd name="T18" fmla="*/ 85 w 160"/>
                <a:gd name="T19" fmla="*/ 94 h 127"/>
                <a:gd name="T20" fmla="*/ 55 w 160"/>
                <a:gd name="T21" fmla="*/ 114 h 127"/>
                <a:gd name="T22" fmla="*/ 63 w 160"/>
                <a:gd name="T23" fmla="*/ 98 h 127"/>
                <a:gd name="T24" fmla="*/ 63 w 160"/>
                <a:gd name="T25" fmla="*/ 94 h 127"/>
                <a:gd name="T26" fmla="*/ 59 w 160"/>
                <a:gd name="T27" fmla="*/ 91 h 127"/>
                <a:gd name="T28" fmla="*/ 10 w 160"/>
                <a:gd name="T29" fmla="*/ 52 h 127"/>
                <a:gd name="T30" fmla="*/ 80 w 160"/>
                <a:gd name="T31" fmla="*/ 10 h 127"/>
                <a:gd name="T32" fmla="*/ 150 w 160"/>
                <a:gd name="T33" fmla="*/ 52 h 127"/>
                <a:gd name="T34" fmla="*/ 88 w 160"/>
                <a:gd name="T35" fmla="*/ 93 h 127"/>
                <a:gd name="T36" fmla="*/ 85 w 160"/>
                <a:gd name="T3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27">
                  <a:moveTo>
                    <a:pt x="80" y="0"/>
                  </a:moveTo>
                  <a:cubicBezTo>
                    <a:pt x="36" y="0"/>
                    <a:pt x="0" y="23"/>
                    <a:pt x="0" y="52"/>
                  </a:cubicBezTo>
                  <a:cubicBezTo>
                    <a:pt x="0" y="74"/>
                    <a:pt x="20" y="92"/>
                    <a:pt x="52" y="100"/>
                  </a:cubicBezTo>
                  <a:cubicBezTo>
                    <a:pt x="48" y="108"/>
                    <a:pt x="40" y="117"/>
                    <a:pt x="39" y="119"/>
                  </a:cubicBezTo>
                  <a:cubicBezTo>
                    <a:pt x="37" y="120"/>
                    <a:pt x="37" y="122"/>
                    <a:pt x="38" y="124"/>
                  </a:cubicBezTo>
                  <a:cubicBezTo>
                    <a:pt x="39" y="126"/>
                    <a:pt x="40" y="127"/>
                    <a:pt x="42" y="127"/>
                  </a:cubicBezTo>
                  <a:cubicBezTo>
                    <a:pt x="58" y="127"/>
                    <a:pt x="77" y="114"/>
                    <a:pt x="91" y="103"/>
                  </a:cubicBezTo>
                  <a:cubicBezTo>
                    <a:pt x="130" y="100"/>
                    <a:pt x="160" y="78"/>
                    <a:pt x="160" y="52"/>
                  </a:cubicBezTo>
                  <a:cubicBezTo>
                    <a:pt x="160" y="23"/>
                    <a:pt x="124" y="0"/>
                    <a:pt x="80" y="0"/>
                  </a:cubicBezTo>
                  <a:close/>
                  <a:moveTo>
                    <a:pt x="85" y="94"/>
                  </a:moveTo>
                  <a:cubicBezTo>
                    <a:pt x="74" y="104"/>
                    <a:pt x="64" y="111"/>
                    <a:pt x="55" y="114"/>
                  </a:cubicBezTo>
                  <a:cubicBezTo>
                    <a:pt x="58" y="109"/>
                    <a:pt x="62" y="103"/>
                    <a:pt x="63" y="98"/>
                  </a:cubicBezTo>
                  <a:cubicBezTo>
                    <a:pt x="64" y="96"/>
                    <a:pt x="64" y="95"/>
                    <a:pt x="63" y="94"/>
                  </a:cubicBezTo>
                  <a:cubicBezTo>
                    <a:pt x="62" y="92"/>
                    <a:pt x="61" y="92"/>
                    <a:pt x="59" y="91"/>
                  </a:cubicBezTo>
                  <a:cubicBezTo>
                    <a:pt x="31" y="86"/>
                    <a:pt x="10" y="70"/>
                    <a:pt x="10" y="52"/>
                  </a:cubicBezTo>
                  <a:cubicBezTo>
                    <a:pt x="10" y="29"/>
                    <a:pt x="42" y="10"/>
                    <a:pt x="80" y="10"/>
                  </a:cubicBezTo>
                  <a:cubicBezTo>
                    <a:pt x="119" y="10"/>
                    <a:pt x="150" y="29"/>
                    <a:pt x="150" y="52"/>
                  </a:cubicBezTo>
                  <a:cubicBezTo>
                    <a:pt x="150" y="72"/>
                    <a:pt x="123" y="91"/>
                    <a:pt x="88" y="93"/>
                  </a:cubicBezTo>
                  <a:cubicBezTo>
                    <a:pt x="87" y="93"/>
                    <a:pt x="86" y="93"/>
                    <a:pt x="85"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87" name="Freeform 30">
              <a:extLst>
                <a:ext uri="{FF2B5EF4-FFF2-40B4-BE49-F238E27FC236}">
                  <a16:creationId xmlns:a16="http://schemas.microsoft.com/office/drawing/2014/main" id="{74763EEB-9F8A-4AD3-9990-7BD6C7591F80}"/>
                </a:ext>
              </a:extLst>
            </p:cNvPr>
            <p:cNvSpPr>
              <a:spLocks/>
            </p:cNvSpPr>
            <p:nvPr/>
          </p:nvSpPr>
          <p:spPr bwMode="auto">
            <a:xfrm>
              <a:off x="3714635" y="2605094"/>
              <a:ext cx="411166" cy="233364"/>
            </a:xfrm>
            <a:custGeom>
              <a:avLst/>
              <a:gdLst>
                <a:gd name="T0" fmla="*/ 54 w 113"/>
                <a:gd name="T1" fmla="*/ 1 h 64"/>
                <a:gd name="T2" fmla="*/ 1 w 113"/>
                <a:gd name="T3" fmla="*/ 21 h 64"/>
                <a:gd name="T4" fmla="*/ 0 w 113"/>
                <a:gd name="T5" fmla="*/ 24 h 64"/>
                <a:gd name="T6" fmla="*/ 2 w 113"/>
                <a:gd name="T7" fmla="*/ 26 h 64"/>
                <a:gd name="T8" fmla="*/ 7 w 113"/>
                <a:gd name="T9" fmla="*/ 26 h 64"/>
                <a:gd name="T10" fmla="*/ 54 w 113"/>
                <a:gd name="T11" fmla="*/ 9 h 64"/>
                <a:gd name="T12" fmla="*/ 105 w 113"/>
                <a:gd name="T13" fmla="*/ 40 h 64"/>
                <a:gd name="T14" fmla="*/ 95 w 113"/>
                <a:gd name="T15" fmla="*/ 57 h 64"/>
                <a:gd name="T16" fmla="*/ 95 w 113"/>
                <a:gd name="T17" fmla="*/ 62 h 64"/>
                <a:gd name="T18" fmla="*/ 98 w 113"/>
                <a:gd name="T19" fmla="*/ 64 h 64"/>
                <a:gd name="T20" fmla="*/ 100 w 113"/>
                <a:gd name="T21" fmla="*/ 63 h 64"/>
                <a:gd name="T22" fmla="*/ 112 w 113"/>
                <a:gd name="T23" fmla="*/ 40 h 64"/>
                <a:gd name="T24" fmla="*/ 54 w 113"/>
                <a:gd name="T2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64">
                  <a:moveTo>
                    <a:pt x="54" y="1"/>
                  </a:moveTo>
                  <a:cubicBezTo>
                    <a:pt x="32" y="0"/>
                    <a:pt x="11" y="8"/>
                    <a:pt x="1" y="21"/>
                  </a:cubicBezTo>
                  <a:cubicBezTo>
                    <a:pt x="1" y="22"/>
                    <a:pt x="0" y="23"/>
                    <a:pt x="0" y="24"/>
                  </a:cubicBezTo>
                  <a:cubicBezTo>
                    <a:pt x="0" y="25"/>
                    <a:pt x="1" y="25"/>
                    <a:pt x="2" y="26"/>
                  </a:cubicBezTo>
                  <a:cubicBezTo>
                    <a:pt x="3" y="27"/>
                    <a:pt x="6" y="27"/>
                    <a:pt x="7" y="26"/>
                  </a:cubicBezTo>
                  <a:cubicBezTo>
                    <a:pt x="16" y="15"/>
                    <a:pt x="34" y="8"/>
                    <a:pt x="54" y="9"/>
                  </a:cubicBezTo>
                  <a:cubicBezTo>
                    <a:pt x="82" y="9"/>
                    <a:pt x="105" y="23"/>
                    <a:pt x="105" y="40"/>
                  </a:cubicBezTo>
                  <a:cubicBezTo>
                    <a:pt x="105" y="46"/>
                    <a:pt x="101" y="52"/>
                    <a:pt x="95" y="57"/>
                  </a:cubicBezTo>
                  <a:cubicBezTo>
                    <a:pt x="94" y="58"/>
                    <a:pt x="94" y="61"/>
                    <a:pt x="95" y="62"/>
                  </a:cubicBezTo>
                  <a:cubicBezTo>
                    <a:pt x="96" y="63"/>
                    <a:pt x="97" y="64"/>
                    <a:pt x="98" y="64"/>
                  </a:cubicBezTo>
                  <a:cubicBezTo>
                    <a:pt x="99" y="64"/>
                    <a:pt x="100" y="63"/>
                    <a:pt x="100" y="63"/>
                  </a:cubicBezTo>
                  <a:cubicBezTo>
                    <a:pt x="108" y="56"/>
                    <a:pt x="112" y="48"/>
                    <a:pt x="112" y="40"/>
                  </a:cubicBezTo>
                  <a:cubicBezTo>
                    <a:pt x="113" y="19"/>
                    <a:pt x="87" y="2"/>
                    <a:pt x="5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88" name="Freeform 31">
              <a:extLst>
                <a:ext uri="{FF2B5EF4-FFF2-40B4-BE49-F238E27FC236}">
                  <a16:creationId xmlns:a16="http://schemas.microsoft.com/office/drawing/2014/main" id="{509366A2-5F09-4854-A557-DC54E1F6A1B5}"/>
                </a:ext>
              </a:extLst>
            </p:cNvPr>
            <p:cNvSpPr>
              <a:spLocks/>
            </p:cNvSpPr>
            <p:nvPr/>
          </p:nvSpPr>
          <p:spPr bwMode="auto">
            <a:xfrm>
              <a:off x="3790836" y="2830520"/>
              <a:ext cx="58738" cy="163513"/>
            </a:xfrm>
            <a:custGeom>
              <a:avLst/>
              <a:gdLst>
                <a:gd name="T0" fmla="*/ 8 w 16"/>
                <a:gd name="T1" fmla="*/ 1 h 45"/>
                <a:gd name="T2" fmla="*/ 8 w 16"/>
                <a:gd name="T3" fmla="*/ 0 h 45"/>
                <a:gd name="T4" fmla="*/ 0 w 16"/>
                <a:gd name="T5" fmla="*/ 0 h 45"/>
                <a:gd name="T6" fmla="*/ 1 w 16"/>
                <a:gd name="T7" fmla="*/ 2 h 45"/>
                <a:gd name="T8" fmla="*/ 5 w 16"/>
                <a:gd name="T9" fmla="*/ 13 h 45"/>
                <a:gd name="T10" fmla="*/ 6 w 16"/>
                <a:gd name="T11" fmla="*/ 23 h 45"/>
                <a:gd name="T12" fmla="*/ 1 w 16"/>
                <a:gd name="T13" fmla="*/ 44 h 45"/>
                <a:gd name="T14" fmla="*/ 0 w 16"/>
                <a:gd name="T15" fmla="*/ 45 h 45"/>
                <a:gd name="T16" fmla="*/ 8 w 16"/>
                <a:gd name="T17" fmla="*/ 45 h 45"/>
                <a:gd name="T18" fmla="*/ 8 w 16"/>
                <a:gd name="T19" fmla="*/ 45 h 45"/>
                <a:gd name="T20" fmla="*/ 14 w 16"/>
                <a:gd name="T21" fmla="*/ 34 h 45"/>
                <a:gd name="T22" fmla="*/ 16 w 16"/>
                <a:gd name="T23" fmla="*/ 23 h 45"/>
                <a:gd name="T24" fmla="*/ 14 w 16"/>
                <a:gd name="T25" fmla="*/ 12 h 45"/>
                <a:gd name="T26" fmla="*/ 8 w 16"/>
                <a:gd name="T2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5">
                  <a:moveTo>
                    <a:pt x="8" y="1"/>
                  </a:moveTo>
                  <a:cubicBezTo>
                    <a:pt x="8" y="0"/>
                    <a:pt x="8" y="0"/>
                    <a:pt x="8" y="0"/>
                  </a:cubicBezTo>
                  <a:cubicBezTo>
                    <a:pt x="0" y="0"/>
                    <a:pt x="0" y="0"/>
                    <a:pt x="0" y="0"/>
                  </a:cubicBezTo>
                  <a:cubicBezTo>
                    <a:pt x="1" y="2"/>
                    <a:pt x="1" y="2"/>
                    <a:pt x="1" y="2"/>
                  </a:cubicBezTo>
                  <a:cubicBezTo>
                    <a:pt x="3" y="6"/>
                    <a:pt x="4" y="10"/>
                    <a:pt x="5" y="13"/>
                  </a:cubicBezTo>
                  <a:cubicBezTo>
                    <a:pt x="6" y="17"/>
                    <a:pt x="6" y="20"/>
                    <a:pt x="6" y="23"/>
                  </a:cubicBezTo>
                  <a:cubicBezTo>
                    <a:pt x="6" y="30"/>
                    <a:pt x="4" y="37"/>
                    <a:pt x="1" y="44"/>
                  </a:cubicBezTo>
                  <a:cubicBezTo>
                    <a:pt x="0" y="45"/>
                    <a:pt x="0" y="45"/>
                    <a:pt x="0" y="45"/>
                  </a:cubicBezTo>
                  <a:cubicBezTo>
                    <a:pt x="8" y="45"/>
                    <a:pt x="8" y="45"/>
                    <a:pt x="8" y="45"/>
                  </a:cubicBezTo>
                  <a:cubicBezTo>
                    <a:pt x="8" y="45"/>
                    <a:pt x="8" y="45"/>
                    <a:pt x="8" y="45"/>
                  </a:cubicBezTo>
                  <a:cubicBezTo>
                    <a:pt x="11" y="41"/>
                    <a:pt x="13" y="37"/>
                    <a:pt x="14" y="34"/>
                  </a:cubicBezTo>
                  <a:cubicBezTo>
                    <a:pt x="16" y="30"/>
                    <a:pt x="16" y="27"/>
                    <a:pt x="16" y="23"/>
                  </a:cubicBezTo>
                  <a:cubicBezTo>
                    <a:pt x="16" y="19"/>
                    <a:pt x="15" y="15"/>
                    <a:pt x="14" y="12"/>
                  </a:cubicBezTo>
                  <a:cubicBezTo>
                    <a:pt x="13" y="8"/>
                    <a:pt x="11" y="4"/>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sp>
        <p:nvSpPr>
          <p:cNvPr id="73" name="Freeform 8">
            <a:extLst>
              <a:ext uri="{FF2B5EF4-FFF2-40B4-BE49-F238E27FC236}">
                <a16:creationId xmlns:a16="http://schemas.microsoft.com/office/drawing/2014/main" id="{77665903-3C12-489C-9B9C-2240900A8194}"/>
              </a:ext>
            </a:extLst>
          </p:cNvPr>
          <p:cNvSpPr>
            <a:spLocks noEditPoints="1"/>
          </p:cNvSpPr>
          <p:nvPr/>
        </p:nvSpPr>
        <p:spPr bwMode="auto">
          <a:xfrm>
            <a:off x="7403734" y="4049512"/>
            <a:ext cx="795347" cy="613190"/>
          </a:xfrm>
          <a:custGeom>
            <a:avLst/>
            <a:gdLst/>
            <a:ahLst/>
            <a:cxnLst>
              <a:cxn ang="0">
                <a:pos x="98" y="33"/>
              </a:cxn>
              <a:cxn ang="0">
                <a:pos x="143" y="59"/>
              </a:cxn>
              <a:cxn ang="0">
                <a:pos x="98" y="85"/>
              </a:cxn>
              <a:cxn ang="0">
                <a:pos x="98" y="33"/>
              </a:cxn>
              <a:cxn ang="0">
                <a:pos x="42" y="15"/>
              </a:cxn>
              <a:cxn ang="0">
                <a:pos x="187" y="15"/>
              </a:cxn>
              <a:cxn ang="0">
                <a:pos x="187" y="103"/>
              </a:cxn>
              <a:cxn ang="0">
                <a:pos x="42" y="103"/>
              </a:cxn>
              <a:cxn ang="0">
                <a:pos x="42" y="15"/>
              </a:cxn>
              <a:cxn ang="0">
                <a:pos x="34" y="118"/>
              </a:cxn>
              <a:cxn ang="0">
                <a:pos x="194" y="118"/>
              </a:cxn>
              <a:cxn ang="0">
                <a:pos x="201" y="110"/>
              </a:cxn>
              <a:cxn ang="0">
                <a:pos x="201" y="7"/>
              </a:cxn>
              <a:cxn ang="0">
                <a:pos x="194" y="0"/>
              </a:cxn>
              <a:cxn ang="0">
                <a:pos x="34" y="0"/>
              </a:cxn>
              <a:cxn ang="0">
                <a:pos x="27" y="7"/>
              </a:cxn>
              <a:cxn ang="0">
                <a:pos x="27" y="110"/>
              </a:cxn>
              <a:cxn ang="0">
                <a:pos x="34" y="118"/>
              </a:cxn>
              <a:cxn ang="0">
                <a:pos x="213" y="170"/>
              </a:cxn>
              <a:cxn ang="0">
                <a:pos x="210" y="172"/>
              </a:cxn>
              <a:cxn ang="0">
                <a:pos x="206" y="170"/>
              </a:cxn>
              <a:cxn ang="0">
                <a:pos x="205" y="167"/>
              </a:cxn>
              <a:cxn ang="0">
                <a:pos x="206" y="163"/>
              </a:cxn>
              <a:cxn ang="0">
                <a:pos x="213" y="163"/>
              </a:cxn>
              <a:cxn ang="0">
                <a:pos x="215" y="167"/>
              </a:cxn>
              <a:cxn ang="0">
                <a:pos x="213" y="170"/>
              </a:cxn>
              <a:cxn ang="0">
                <a:pos x="85" y="161"/>
              </a:cxn>
              <a:cxn ang="0">
                <a:pos x="93" y="149"/>
              </a:cxn>
              <a:cxn ang="0">
                <a:pos x="135" y="149"/>
              </a:cxn>
              <a:cxn ang="0">
                <a:pos x="143" y="161"/>
              </a:cxn>
              <a:cxn ang="0">
                <a:pos x="85" y="161"/>
              </a:cxn>
              <a:cxn ang="0">
                <a:pos x="228" y="162"/>
              </a:cxn>
              <a:cxn ang="0">
                <a:pos x="227" y="160"/>
              </a:cxn>
              <a:cxn ang="0">
                <a:pos x="227" y="160"/>
              </a:cxn>
              <a:cxn ang="0">
                <a:pos x="226" y="159"/>
              </a:cxn>
              <a:cxn ang="0">
                <a:pos x="201" y="128"/>
              </a:cxn>
              <a:cxn ang="0">
                <a:pos x="196" y="126"/>
              </a:cxn>
              <a:cxn ang="0">
                <a:pos x="32" y="126"/>
              </a:cxn>
              <a:cxn ang="0">
                <a:pos x="27" y="128"/>
              </a:cxn>
              <a:cxn ang="0">
                <a:pos x="1" y="159"/>
              </a:cxn>
              <a:cxn ang="0">
                <a:pos x="1" y="160"/>
              </a:cxn>
              <a:cxn ang="0">
                <a:pos x="0" y="162"/>
              </a:cxn>
              <a:cxn ang="0">
                <a:pos x="0" y="163"/>
              </a:cxn>
              <a:cxn ang="0">
                <a:pos x="0" y="171"/>
              </a:cxn>
              <a:cxn ang="0">
                <a:pos x="6" y="177"/>
              </a:cxn>
              <a:cxn ang="0">
                <a:pos x="221" y="177"/>
              </a:cxn>
              <a:cxn ang="0">
                <a:pos x="228" y="171"/>
              </a:cxn>
              <a:cxn ang="0">
                <a:pos x="228" y="163"/>
              </a:cxn>
              <a:cxn ang="0">
                <a:pos x="228" y="162"/>
              </a:cxn>
            </a:cxnLst>
            <a:rect l="0" t="0" r="r" b="b"/>
            <a:pathLst>
              <a:path w="228" h="177">
                <a:moveTo>
                  <a:pt x="98" y="33"/>
                </a:moveTo>
                <a:cubicBezTo>
                  <a:pt x="143" y="59"/>
                  <a:pt x="143" y="59"/>
                  <a:pt x="143" y="59"/>
                </a:cubicBezTo>
                <a:cubicBezTo>
                  <a:pt x="98" y="85"/>
                  <a:pt x="98" y="85"/>
                  <a:pt x="98" y="85"/>
                </a:cubicBezTo>
                <a:lnTo>
                  <a:pt x="98" y="33"/>
                </a:lnTo>
                <a:close/>
                <a:moveTo>
                  <a:pt x="42" y="15"/>
                </a:moveTo>
                <a:cubicBezTo>
                  <a:pt x="187" y="15"/>
                  <a:pt x="187" y="15"/>
                  <a:pt x="187" y="15"/>
                </a:cubicBezTo>
                <a:cubicBezTo>
                  <a:pt x="187" y="103"/>
                  <a:pt x="187" y="103"/>
                  <a:pt x="187" y="103"/>
                </a:cubicBezTo>
                <a:cubicBezTo>
                  <a:pt x="42" y="103"/>
                  <a:pt x="42" y="103"/>
                  <a:pt x="42" y="103"/>
                </a:cubicBezTo>
                <a:lnTo>
                  <a:pt x="42" y="15"/>
                </a:lnTo>
                <a:close/>
                <a:moveTo>
                  <a:pt x="34" y="118"/>
                </a:moveTo>
                <a:cubicBezTo>
                  <a:pt x="194" y="118"/>
                  <a:pt x="194" y="118"/>
                  <a:pt x="194" y="118"/>
                </a:cubicBezTo>
                <a:cubicBezTo>
                  <a:pt x="198" y="118"/>
                  <a:pt x="201" y="115"/>
                  <a:pt x="201" y="110"/>
                </a:cubicBezTo>
                <a:cubicBezTo>
                  <a:pt x="201" y="7"/>
                  <a:pt x="201" y="7"/>
                  <a:pt x="201" y="7"/>
                </a:cubicBezTo>
                <a:cubicBezTo>
                  <a:pt x="201" y="3"/>
                  <a:pt x="198" y="0"/>
                  <a:pt x="194" y="0"/>
                </a:cubicBezTo>
                <a:cubicBezTo>
                  <a:pt x="34" y="0"/>
                  <a:pt x="34" y="0"/>
                  <a:pt x="34" y="0"/>
                </a:cubicBezTo>
                <a:cubicBezTo>
                  <a:pt x="30" y="0"/>
                  <a:pt x="27" y="3"/>
                  <a:pt x="27" y="7"/>
                </a:cubicBezTo>
                <a:cubicBezTo>
                  <a:pt x="27" y="110"/>
                  <a:pt x="27" y="110"/>
                  <a:pt x="27" y="110"/>
                </a:cubicBezTo>
                <a:cubicBezTo>
                  <a:pt x="27" y="115"/>
                  <a:pt x="30" y="118"/>
                  <a:pt x="34" y="118"/>
                </a:cubicBezTo>
                <a:close/>
                <a:moveTo>
                  <a:pt x="213" y="170"/>
                </a:moveTo>
                <a:cubicBezTo>
                  <a:pt x="212" y="171"/>
                  <a:pt x="211" y="172"/>
                  <a:pt x="210" y="172"/>
                </a:cubicBezTo>
                <a:cubicBezTo>
                  <a:pt x="208" y="172"/>
                  <a:pt x="207" y="171"/>
                  <a:pt x="206" y="170"/>
                </a:cubicBezTo>
                <a:cubicBezTo>
                  <a:pt x="205" y="169"/>
                  <a:pt x="205" y="168"/>
                  <a:pt x="205" y="167"/>
                </a:cubicBezTo>
                <a:cubicBezTo>
                  <a:pt x="205" y="165"/>
                  <a:pt x="205" y="164"/>
                  <a:pt x="206" y="163"/>
                </a:cubicBezTo>
                <a:cubicBezTo>
                  <a:pt x="208" y="161"/>
                  <a:pt x="211" y="161"/>
                  <a:pt x="213" y="163"/>
                </a:cubicBezTo>
                <a:cubicBezTo>
                  <a:pt x="214" y="164"/>
                  <a:pt x="215" y="165"/>
                  <a:pt x="215" y="167"/>
                </a:cubicBezTo>
                <a:cubicBezTo>
                  <a:pt x="215" y="168"/>
                  <a:pt x="214" y="169"/>
                  <a:pt x="213" y="170"/>
                </a:cubicBezTo>
                <a:close/>
                <a:moveTo>
                  <a:pt x="85" y="161"/>
                </a:moveTo>
                <a:cubicBezTo>
                  <a:pt x="93" y="149"/>
                  <a:pt x="93" y="149"/>
                  <a:pt x="93" y="149"/>
                </a:cubicBezTo>
                <a:cubicBezTo>
                  <a:pt x="135" y="149"/>
                  <a:pt x="135" y="149"/>
                  <a:pt x="135" y="149"/>
                </a:cubicBezTo>
                <a:cubicBezTo>
                  <a:pt x="143" y="161"/>
                  <a:pt x="143" y="161"/>
                  <a:pt x="143" y="161"/>
                </a:cubicBezTo>
                <a:lnTo>
                  <a:pt x="85" y="161"/>
                </a:lnTo>
                <a:close/>
                <a:moveTo>
                  <a:pt x="228" y="162"/>
                </a:moveTo>
                <a:cubicBezTo>
                  <a:pt x="228" y="162"/>
                  <a:pt x="227" y="161"/>
                  <a:pt x="227" y="160"/>
                </a:cubicBezTo>
                <a:cubicBezTo>
                  <a:pt x="227" y="160"/>
                  <a:pt x="227" y="160"/>
                  <a:pt x="227" y="160"/>
                </a:cubicBezTo>
                <a:cubicBezTo>
                  <a:pt x="227" y="160"/>
                  <a:pt x="227" y="159"/>
                  <a:pt x="226" y="159"/>
                </a:cubicBezTo>
                <a:cubicBezTo>
                  <a:pt x="201" y="128"/>
                  <a:pt x="201" y="128"/>
                  <a:pt x="201" y="128"/>
                </a:cubicBezTo>
                <a:cubicBezTo>
                  <a:pt x="200" y="126"/>
                  <a:pt x="198" y="126"/>
                  <a:pt x="196" y="126"/>
                </a:cubicBezTo>
                <a:cubicBezTo>
                  <a:pt x="32" y="126"/>
                  <a:pt x="32" y="126"/>
                  <a:pt x="32" y="126"/>
                </a:cubicBezTo>
                <a:cubicBezTo>
                  <a:pt x="30" y="126"/>
                  <a:pt x="28" y="126"/>
                  <a:pt x="27" y="128"/>
                </a:cubicBezTo>
                <a:cubicBezTo>
                  <a:pt x="1" y="159"/>
                  <a:pt x="1" y="159"/>
                  <a:pt x="1" y="159"/>
                </a:cubicBezTo>
                <a:cubicBezTo>
                  <a:pt x="1" y="160"/>
                  <a:pt x="1" y="160"/>
                  <a:pt x="1" y="160"/>
                </a:cubicBezTo>
                <a:cubicBezTo>
                  <a:pt x="0" y="161"/>
                  <a:pt x="0" y="162"/>
                  <a:pt x="0" y="162"/>
                </a:cubicBezTo>
                <a:cubicBezTo>
                  <a:pt x="0" y="163"/>
                  <a:pt x="0" y="163"/>
                  <a:pt x="0" y="163"/>
                </a:cubicBezTo>
                <a:cubicBezTo>
                  <a:pt x="0" y="171"/>
                  <a:pt x="0" y="171"/>
                  <a:pt x="0" y="171"/>
                </a:cubicBezTo>
                <a:cubicBezTo>
                  <a:pt x="0" y="174"/>
                  <a:pt x="3" y="177"/>
                  <a:pt x="6" y="177"/>
                </a:cubicBezTo>
                <a:cubicBezTo>
                  <a:pt x="221" y="177"/>
                  <a:pt x="221" y="177"/>
                  <a:pt x="221" y="177"/>
                </a:cubicBezTo>
                <a:cubicBezTo>
                  <a:pt x="225" y="177"/>
                  <a:pt x="228" y="174"/>
                  <a:pt x="228" y="171"/>
                </a:cubicBezTo>
                <a:cubicBezTo>
                  <a:pt x="228" y="163"/>
                  <a:pt x="228" y="163"/>
                  <a:pt x="228" y="163"/>
                </a:cubicBezTo>
                <a:cubicBezTo>
                  <a:pt x="228" y="163"/>
                  <a:pt x="228" y="163"/>
                  <a:pt x="228" y="162"/>
                </a:cubicBezTo>
                <a:close/>
              </a:path>
            </a:pathLst>
          </a:custGeom>
          <a:solidFill>
            <a:srgbClr val="FFFFFF"/>
          </a:solidFill>
          <a:ln w="9525">
            <a:noFill/>
            <a:round/>
            <a:headEnd/>
            <a:tailEnd/>
          </a:ln>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95" name="Rectangle 94">
            <a:extLst>
              <a:ext uri="{FF2B5EF4-FFF2-40B4-BE49-F238E27FC236}">
                <a16:creationId xmlns:a16="http://schemas.microsoft.com/office/drawing/2014/main" id="{FCEE303A-8D39-4C02-AF47-8CC51FF0E89F}"/>
              </a:ext>
            </a:extLst>
          </p:cNvPr>
          <p:cNvSpPr/>
          <p:nvPr/>
        </p:nvSpPr>
        <p:spPr bwMode="auto">
          <a:xfrm>
            <a:off x="5833496" y="3794496"/>
            <a:ext cx="1309359" cy="1075455"/>
          </a:xfrm>
          <a:prstGeom prst="rect">
            <a:avLst/>
          </a:prstGeom>
          <a:solidFill>
            <a:schemeClr val="bg1">
              <a:lumMod val="7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nvGrpSpPr>
          <p:cNvPr id="96" name="Group 95">
            <a:extLst>
              <a:ext uri="{FF2B5EF4-FFF2-40B4-BE49-F238E27FC236}">
                <a16:creationId xmlns:a16="http://schemas.microsoft.com/office/drawing/2014/main" id="{8BDC66C0-EB17-4792-9286-FE0ED7593D19}"/>
              </a:ext>
            </a:extLst>
          </p:cNvPr>
          <p:cNvGrpSpPr/>
          <p:nvPr/>
        </p:nvGrpSpPr>
        <p:grpSpPr>
          <a:xfrm>
            <a:off x="4798475" y="3961042"/>
            <a:ext cx="750981" cy="730992"/>
            <a:chOff x="3471746" y="2540006"/>
            <a:chExt cx="654055" cy="642940"/>
          </a:xfrm>
          <a:solidFill>
            <a:srgbClr val="FFFFFF"/>
          </a:solidFill>
        </p:grpSpPr>
        <p:sp>
          <p:nvSpPr>
            <p:cNvPr id="97" name="Rectangle 26">
              <a:extLst>
                <a:ext uri="{FF2B5EF4-FFF2-40B4-BE49-F238E27FC236}">
                  <a16:creationId xmlns:a16="http://schemas.microsoft.com/office/drawing/2014/main" id="{ED7DCB4C-FDC7-4970-A4AE-4C3FA3C62449}"/>
                </a:ext>
              </a:extLst>
            </p:cNvPr>
            <p:cNvSpPr>
              <a:spLocks noChangeArrowheads="1"/>
            </p:cNvSpPr>
            <p:nvPr/>
          </p:nvSpPr>
          <p:spPr bwMode="auto">
            <a:xfrm>
              <a:off x="3703523" y="2867033"/>
              <a:ext cx="44450"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98" name="Rectangle 27">
              <a:extLst>
                <a:ext uri="{FF2B5EF4-FFF2-40B4-BE49-F238E27FC236}">
                  <a16:creationId xmlns:a16="http://schemas.microsoft.com/office/drawing/2014/main" id="{8C23F656-7441-46E4-9031-0F3A6528C8F7}"/>
                </a:ext>
              </a:extLst>
            </p:cNvPr>
            <p:cNvSpPr>
              <a:spLocks noChangeArrowheads="1"/>
            </p:cNvSpPr>
            <p:nvPr/>
          </p:nvSpPr>
          <p:spPr bwMode="auto">
            <a:xfrm>
              <a:off x="3703523" y="2921008"/>
              <a:ext cx="44450"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99" name="Freeform 28">
              <a:extLst>
                <a:ext uri="{FF2B5EF4-FFF2-40B4-BE49-F238E27FC236}">
                  <a16:creationId xmlns:a16="http://schemas.microsoft.com/office/drawing/2014/main" id="{6A3282CD-3C75-482F-B8B1-C7E5B8A46522}"/>
                </a:ext>
              </a:extLst>
            </p:cNvPr>
            <p:cNvSpPr>
              <a:spLocks/>
            </p:cNvSpPr>
            <p:nvPr/>
          </p:nvSpPr>
          <p:spPr bwMode="auto">
            <a:xfrm>
              <a:off x="3519371" y="2540006"/>
              <a:ext cx="296865" cy="188913"/>
            </a:xfrm>
            <a:custGeom>
              <a:avLst/>
              <a:gdLst>
                <a:gd name="T0" fmla="*/ 12 w 82"/>
                <a:gd name="T1" fmla="*/ 51 h 52"/>
                <a:gd name="T2" fmla="*/ 14 w 82"/>
                <a:gd name="T3" fmla="*/ 52 h 52"/>
                <a:gd name="T4" fmla="*/ 16 w 82"/>
                <a:gd name="T5" fmla="*/ 51 h 52"/>
                <a:gd name="T6" fmla="*/ 15 w 82"/>
                <a:gd name="T7" fmla="*/ 47 h 52"/>
                <a:gd name="T8" fmla="*/ 6 w 82"/>
                <a:gd name="T9" fmla="*/ 33 h 52"/>
                <a:gd name="T10" fmla="*/ 44 w 82"/>
                <a:gd name="T11" fmla="*/ 7 h 52"/>
                <a:gd name="T12" fmla="*/ 78 w 82"/>
                <a:gd name="T13" fmla="*/ 16 h 52"/>
                <a:gd name="T14" fmla="*/ 82 w 82"/>
                <a:gd name="T15" fmla="*/ 16 h 52"/>
                <a:gd name="T16" fmla="*/ 82 w 82"/>
                <a:gd name="T17" fmla="*/ 14 h 52"/>
                <a:gd name="T18" fmla="*/ 81 w 82"/>
                <a:gd name="T19" fmla="*/ 12 h 52"/>
                <a:gd name="T20" fmla="*/ 44 w 82"/>
                <a:gd name="T21" fmla="*/ 1 h 52"/>
                <a:gd name="T22" fmla="*/ 1 w 82"/>
                <a:gd name="T23" fmla="*/ 33 h 52"/>
                <a:gd name="T24" fmla="*/ 12 w 82"/>
                <a:gd name="T25"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52">
                  <a:moveTo>
                    <a:pt x="12" y="51"/>
                  </a:moveTo>
                  <a:cubicBezTo>
                    <a:pt x="12" y="52"/>
                    <a:pt x="13" y="52"/>
                    <a:pt x="14" y="52"/>
                  </a:cubicBezTo>
                  <a:cubicBezTo>
                    <a:pt x="15" y="52"/>
                    <a:pt x="15" y="51"/>
                    <a:pt x="16" y="51"/>
                  </a:cubicBezTo>
                  <a:cubicBezTo>
                    <a:pt x="17" y="49"/>
                    <a:pt x="16" y="48"/>
                    <a:pt x="15" y="47"/>
                  </a:cubicBezTo>
                  <a:cubicBezTo>
                    <a:pt x="9" y="43"/>
                    <a:pt x="6" y="38"/>
                    <a:pt x="6" y="33"/>
                  </a:cubicBezTo>
                  <a:cubicBezTo>
                    <a:pt x="5" y="20"/>
                    <a:pt x="22" y="8"/>
                    <a:pt x="44" y="7"/>
                  </a:cubicBezTo>
                  <a:cubicBezTo>
                    <a:pt x="57" y="6"/>
                    <a:pt x="70" y="9"/>
                    <a:pt x="78" y="16"/>
                  </a:cubicBezTo>
                  <a:cubicBezTo>
                    <a:pt x="79" y="17"/>
                    <a:pt x="81" y="17"/>
                    <a:pt x="82" y="16"/>
                  </a:cubicBezTo>
                  <a:cubicBezTo>
                    <a:pt x="82" y="15"/>
                    <a:pt x="82" y="14"/>
                    <a:pt x="82" y="14"/>
                  </a:cubicBezTo>
                  <a:cubicBezTo>
                    <a:pt x="82" y="13"/>
                    <a:pt x="82" y="12"/>
                    <a:pt x="81" y="12"/>
                  </a:cubicBezTo>
                  <a:cubicBezTo>
                    <a:pt x="73" y="4"/>
                    <a:pt x="58" y="0"/>
                    <a:pt x="44" y="1"/>
                  </a:cubicBezTo>
                  <a:cubicBezTo>
                    <a:pt x="19" y="3"/>
                    <a:pt x="0" y="17"/>
                    <a:pt x="1" y="33"/>
                  </a:cubicBezTo>
                  <a:cubicBezTo>
                    <a:pt x="1" y="40"/>
                    <a:pt x="5" y="47"/>
                    <a:pt x="12"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00" name="Freeform 29">
              <a:extLst>
                <a:ext uri="{FF2B5EF4-FFF2-40B4-BE49-F238E27FC236}">
                  <a16:creationId xmlns:a16="http://schemas.microsoft.com/office/drawing/2014/main" id="{83CEC014-09B3-4794-BFE4-DD5F582B559E}"/>
                </a:ext>
              </a:extLst>
            </p:cNvPr>
            <p:cNvSpPr>
              <a:spLocks noEditPoints="1"/>
            </p:cNvSpPr>
            <p:nvPr/>
          </p:nvSpPr>
          <p:spPr bwMode="auto">
            <a:xfrm>
              <a:off x="3471746" y="2722569"/>
              <a:ext cx="581030" cy="460377"/>
            </a:xfrm>
            <a:custGeom>
              <a:avLst/>
              <a:gdLst>
                <a:gd name="T0" fmla="*/ 80 w 160"/>
                <a:gd name="T1" fmla="*/ 0 h 127"/>
                <a:gd name="T2" fmla="*/ 0 w 160"/>
                <a:gd name="T3" fmla="*/ 52 h 127"/>
                <a:gd name="T4" fmla="*/ 52 w 160"/>
                <a:gd name="T5" fmla="*/ 100 h 127"/>
                <a:gd name="T6" fmla="*/ 39 w 160"/>
                <a:gd name="T7" fmla="*/ 119 h 127"/>
                <a:gd name="T8" fmla="*/ 38 w 160"/>
                <a:gd name="T9" fmla="*/ 124 h 127"/>
                <a:gd name="T10" fmla="*/ 42 w 160"/>
                <a:gd name="T11" fmla="*/ 127 h 127"/>
                <a:gd name="T12" fmla="*/ 91 w 160"/>
                <a:gd name="T13" fmla="*/ 103 h 127"/>
                <a:gd name="T14" fmla="*/ 160 w 160"/>
                <a:gd name="T15" fmla="*/ 52 h 127"/>
                <a:gd name="T16" fmla="*/ 80 w 160"/>
                <a:gd name="T17" fmla="*/ 0 h 127"/>
                <a:gd name="T18" fmla="*/ 85 w 160"/>
                <a:gd name="T19" fmla="*/ 94 h 127"/>
                <a:gd name="T20" fmla="*/ 55 w 160"/>
                <a:gd name="T21" fmla="*/ 114 h 127"/>
                <a:gd name="T22" fmla="*/ 63 w 160"/>
                <a:gd name="T23" fmla="*/ 98 h 127"/>
                <a:gd name="T24" fmla="*/ 63 w 160"/>
                <a:gd name="T25" fmla="*/ 94 h 127"/>
                <a:gd name="T26" fmla="*/ 59 w 160"/>
                <a:gd name="T27" fmla="*/ 91 h 127"/>
                <a:gd name="T28" fmla="*/ 10 w 160"/>
                <a:gd name="T29" fmla="*/ 52 h 127"/>
                <a:gd name="T30" fmla="*/ 80 w 160"/>
                <a:gd name="T31" fmla="*/ 10 h 127"/>
                <a:gd name="T32" fmla="*/ 150 w 160"/>
                <a:gd name="T33" fmla="*/ 52 h 127"/>
                <a:gd name="T34" fmla="*/ 88 w 160"/>
                <a:gd name="T35" fmla="*/ 93 h 127"/>
                <a:gd name="T36" fmla="*/ 85 w 160"/>
                <a:gd name="T3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27">
                  <a:moveTo>
                    <a:pt x="80" y="0"/>
                  </a:moveTo>
                  <a:cubicBezTo>
                    <a:pt x="36" y="0"/>
                    <a:pt x="0" y="23"/>
                    <a:pt x="0" y="52"/>
                  </a:cubicBezTo>
                  <a:cubicBezTo>
                    <a:pt x="0" y="74"/>
                    <a:pt x="20" y="92"/>
                    <a:pt x="52" y="100"/>
                  </a:cubicBezTo>
                  <a:cubicBezTo>
                    <a:pt x="48" y="108"/>
                    <a:pt x="40" y="117"/>
                    <a:pt x="39" y="119"/>
                  </a:cubicBezTo>
                  <a:cubicBezTo>
                    <a:pt x="37" y="120"/>
                    <a:pt x="37" y="122"/>
                    <a:pt x="38" y="124"/>
                  </a:cubicBezTo>
                  <a:cubicBezTo>
                    <a:pt x="39" y="126"/>
                    <a:pt x="40" y="127"/>
                    <a:pt x="42" y="127"/>
                  </a:cubicBezTo>
                  <a:cubicBezTo>
                    <a:pt x="58" y="127"/>
                    <a:pt x="77" y="114"/>
                    <a:pt x="91" y="103"/>
                  </a:cubicBezTo>
                  <a:cubicBezTo>
                    <a:pt x="130" y="100"/>
                    <a:pt x="160" y="78"/>
                    <a:pt x="160" y="52"/>
                  </a:cubicBezTo>
                  <a:cubicBezTo>
                    <a:pt x="160" y="23"/>
                    <a:pt x="124" y="0"/>
                    <a:pt x="80" y="0"/>
                  </a:cubicBezTo>
                  <a:close/>
                  <a:moveTo>
                    <a:pt x="85" y="94"/>
                  </a:moveTo>
                  <a:cubicBezTo>
                    <a:pt x="74" y="104"/>
                    <a:pt x="64" y="111"/>
                    <a:pt x="55" y="114"/>
                  </a:cubicBezTo>
                  <a:cubicBezTo>
                    <a:pt x="58" y="109"/>
                    <a:pt x="62" y="103"/>
                    <a:pt x="63" y="98"/>
                  </a:cubicBezTo>
                  <a:cubicBezTo>
                    <a:pt x="64" y="96"/>
                    <a:pt x="64" y="95"/>
                    <a:pt x="63" y="94"/>
                  </a:cubicBezTo>
                  <a:cubicBezTo>
                    <a:pt x="62" y="92"/>
                    <a:pt x="61" y="92"/>
                    <a:pt x="59" y="91"/>
                  </a:cubicBezTo>
                  <a:cubicBezTo>
                    <a:pt x="31" y="86"/>
                    <a:pt x="10" y="70"/>
                    <a:pt x="10" y="52"/>
                  </a:cubicBezTo>
                  <a:cubicBezTo>
                    <a:pt x="10" y="29"/>
                    <a:pt x="42" y="10"/>
                    <a:pt x="80" y="10"/>
                  </a:cubicBezTo>
                  <a:cubicBezTo>
                    <a:pt x="119" y="10"/>
                    <a:pt x="150" y="29"/>
                    <a:pt x="150" y="52"/>
                  </a:cubicBezTo>
                  <a:cubicBezTo>
                    <a:pt x="150" y="72"/>
                    <a:pt x="123" y="91"/>
                    <a:pt x="88" y="93"/>
                  </a:cubicBezTo>
                  <a:cubicBezTo>
                    <a:pt x="87" y="93"/>
                    <a:pt x="86" y="93"/>
                    <a:pt x="85"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01" name="Freeform 30">
              <a:extLst>
                <a:ext uri="{FF2B5EF4-FFF2-40B4-BE49-F238E27FC236}">
                  <a16:creationId xmlns:a16="http://schemas.microsoft.com/office/drawing/2014/main" id="{79D320FB-B339-48C0-B1D4-543E0CDF31FE}"/>
                </a:ext>
              </a:extLst>
            </p:cNvPr>
            <p:cNvSpPr>
              <a:spLocks/>
            </p:cNvSpPr>
            <p:nvPr/>
          </p:nvSpPr>
          <p:spPr bwMode="auto">
            <a:xfrm>
              <a:off x="3714635" y="2605094"/>
              <a:ext cx="411166" cy="233364"/>
            </a:xfrm>
            <a:custGeom>
              <a:avLst/>
              <a:gdLst>
                <a:gd name="T0" fmla="*/ 54 w 113"/>
                <a:gd name="T1" fmla="*/ 1 h 64"/>
                <a:gd name="T2" fmla="*/ 1 w 113"/>
                <a:gd name="T3" fmla="*/ 21 h 64"/>
                <a:gd name="T4" fmla="*/ 0 w 113"/>
                <a:gd name="T5" fmla="*/ 24 h 64"/>
                <a:gd name="T6" fmla="*/ 2 w 113"/>
                <a:gd name="T7" fmla="*/ 26 h 64"/>
                <a:gd name="T8" fmla="*/ 7 w 113"/>
                <a:gd name="T9" fmla="*/ 26 h 64"/>
                <a:gd name="T10" fmla="*/ 54 w 113"/>
                <a:gd name="T11" fmla="*/ 9 h 64"/>
                <a:gd name="T12" fmla="*/ 105 w 113"/>
                <a:gd name="T13" fmla="*/ 40 h 64"/>
                <a:gd name="T14" fmla="*/ 95 w 113"/>
                <a:gd name="T15" fmla="*/ 57 h 64"/>
                <a:gd name="T16" fmla="*/ 95 w 113"/>
                <a:gd name="T17" fmla="*/ 62 h 64"/>
                <a:gd name="T18" fmla="*/ 98 w 113"/>
                <a:gd name="T19" fmla="*/ 64 h 64"/>
                <a:gd name="T20" fmla="*/ 100 w 113"/>
                <a:gd name="T21" fmla="*/ 63 h 64"/>
                <a:gd name="T22" fmla="*/ 112 w 113"/>
                <a:gd name="T23" fmla="*/ 40 h 64"/>
                <a:gd name="T24" fmla="*/ 54 w 113"/>
                <a:gd name="T2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64">
                  <a:moveTo>
                    <a:pt x="54" y="1"/>
                  </a:moveTo>
                  <a:cubicBezTo>
                    <a:pt x="32" y="0"/>
                    <a:pt x="11" y="8"/>
                    <a:pt x="1" y="21"/>
                  </a:cubicBezTo>
                  <a:cubicBezTo>
                    <a:pt x="1" y="22"/>
                    <a:pt x="0" y="23"/>
                    <a:pt x="0" y="24"/>
                  </a:cubicBezTo>
                  <a:cubicBezTo>
                    <a:pt x="0" y="25"/>
                    <a:pt x="1" y="25"/>
                    <a:pt x="2" y="26"/>
                  </a:cubicBezTo>
                  <a:cubicBezTo>
                    <a:pt x="3" y="27"/>
                    <a:pt x="6" y="27"/>
                    <a:pt x="7" y="26"/>
                  </a:cubicBezTo>
                  <a:cubicBezTo>
                    <a:pt x="16" y="15"/>
                    <a:pt x="34" y="8"/>
                    <a:pt x="54" y="9"/>
                  </a:cubicBezTo>
                  <a:cubicBezTo>
                    <a:pt x="82" y="9"/>
                    <a:pt x="105" y="23"/>
                    <a:pt x="105" y="40"/>
                  </a:cubicBezTo>
                  <a:cubicBezTo>
                    <a:pt x="105" y="46"/>
                    <a:pt x="101" y="52"/>
                    <a:pt x="95" y="57"/>
                  </a:cubicBezTo>
                  <a:cubicBezTo>
                    <a:pt x="94" y="58"/>
                    <a:pt x="94" y="61"/>
                    <a:pt x="95" y="62"/>
                  </a:cubicBezTo>
                  <a:cubicBezTo>
                    <a:pt x="96" y="63"/>
                    <a:pt x="97" y="64"/>
                    <a:pt x="98" y="64"/>
                  </a:cubicBezTo>
                  <a:cubicBezTo>
                    <a:pt x="99" y="64"/>
                    <a:pt x="100" y="63"/>
                    <a:pt x="100" y="63"/>
                  </a:cubicBezTo>
                  <a:cubicBezTo>
                    <a:pt x="108" y="56"/>
                    <a:pt x="112" y="48"/>
                    <a:pt x="112" y="40"/>
                  </a:cubicBezTo>
                  <a:cubicBezTo>
                    <a:pt x="113" y="19"/>
                    <a:pt x="87" y="2"/>
                    <a:pt x="5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02" name="Freeform 31">
              <a:extLst>
                <a:ext uri="{FF2B5EF4-FFF2-40B4-BE49-F238E27FC236}">
                  <a16:creationId xmlns:a16="http://schemas.microsoft.com/office/drawing/2014/main" id="{C22D8BE6-9ACD-4826-99D3-BD3657DB3078}"/>
                </a:ext>
              </a:extLst>
            </p:cNvPr>
            <p:cNvSpPr>
              <a:spLocks/>
            </p:cNvSpPr>
            <p:nvPr/>
          </p:nvSpPr>
          <p:spPr bwMode="auto">
            <a:xfrm>
              <a:off x="3790836" y="2830520"/>
              <a:ext cx="58738" cy="163513"/>
            </a:xfrm>
            <a:custGeom>
              <a:avLst/>
              <a:gdLst>
                <a:gd name="T0" fmla="*/ 8 w 16"/>
                <a:gd name="T1" fmla="*/ 1 h 45"/>
                <a:gd name="T2" fmla="*/ 8 w 16"/>
                <a:gd name="T3" fmla="*/ 0 h 45"/>
                <a:gd name="T4" fmla="*/ 0 w 16"/>
                <a:gd name="T5" fmla="*/ 0 h 45"/>
                <a:gd name="T6" fmla="*/ 1 w 16"/>
                <a:gd name="T7" fmla="*/ 2 h 45"/>
                <a:gd name="T8" fmla="*/ 5 w 16"/>
                <a:gd name="T9" fmla="*/ 13 h 45"/>
                <a:gd name="T10" fmla="*/ 6 w 16"/>
                <a:gd name="T11" fmla="*/ 23 h 45"/>
                <a:gd name="T12" fmla="*/ 1 w 16"/>
                <a:gd name="T13" fmla="*/ 44 h 45"/>
                <a:gd name="T14" fmla="*/ 0 w 16"/>
                <a:gd name="T15" fmla="*/ 45 h 45"/>
                <a:gd name="T16" fmla="*/ 8 w 16"/>
                <a:gd name="T17" fmla="*/ 45 h 45"/>
                <a:gd name="T18" fmla="*/ 8 w 16"/>
                <a:gd name="T19" fmla="*/ 45 h 45"/>
                <a:gd name="T20" fmla="*/ 14 w 16"/>
                <a:gd name="T21" fmla="*/ 34 h 45"/>
                <a:gd name="T22" fmla="*/ 16 w 16"/>
                <a:gd name="T23" fmla="*/ 23 h 45"/>
                <a:gd name="T24" fmla="*/ 14 w 16"/>
                <a:gd name="T25" fmla="*/ 12 h 45"/>
                <a:gd name="T26" fmla="*/ 8 w 16"/>
                <a:gd name="T2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5">
                  <a:moveTo>
                    <a:pt x="8" y="1"/>
                  </a:moveTo>
                  <a:cubicBezTo>
                    <a:pt x="8" y="0"/>
                    <a:pt x="8" y="0"/>
                    <a:pt x="8" y="0"/>
                  </a:cubicBezTo>
                  <a:cubicBezTo>
                    <a:pt x="0" y="0"/>
                    <a:pt x="0" y="0"/>
                    <a:pt x="0" y="0"/>
                  </a:cubicBezTo>
                  <a:cubicBezTo>
                    <a:pt x="1" y="2"/>
                    <a:pt x="1" y="2"/>
                    <a:pt x="1" y="2"/>
                  </a:cubicBezTo>
                  <a:cubicBezTo>
                    <a:pt x="3" y="6"/>
                    <a:pt x="4" y="10"/>
                    <a:pt x="5" y="13"/>
                  </a:cubicBezTo>
                  <a:cubicBezTo>
                    <a:pt x="6" y="17"/>
                    <a:pt x="6" y="20"/>
                    <a:pt x="6" y="23"/>
                  </a:cubicBezTo>
                  <a:cubicBezTo>
                    <a:pt x="6" y="30"/>
                    <a:pt x="4" y="37"/>
                    <a:pt x="1" y="44"/>
                  </a:cubicBezTo>
                  <a:cubicBezTo>
                    <a:pt x="0" y="45"/>
                    <a:pt x="0" y="45"/>
                    <a:pt x="0" y="45"/>
                  </a:cubicBezTo>
                  <a:cubicBezTo>
                    <a:pt x="8" y="45"/>
                    <a:pt x="8" y="45"/>
                    <a:pt x="8" y="45"/>
                  </a:cubicBezTo>
                  <a:cubicBezTo>
                    <a:pt x="8" y="45"/>
                    <a:pt x="8" y="45"/>
                    <a:pt x="8" y="45"/>
                  </a:cubicBezTo>
                  <a:cubicBezTo>
                    <a:pt x="11" y="41"/>
                    <a:pt x="13" y="37"/>
                    <a:pt x="14" y="34"/>
                  </a:cubicBezTo>
                  <a:cubicBezTo>
                    <a:pt x="16" y="30"/>
                    <a:pt x="16" y="27"/>
                    <a:pt x="16" y="23"/>
                  </a:cubicBezTo>
                  <a:cubicBezTo>
                    <a:pt x="16" y="19"/>
                    <a:pt x="15" y="15"/>
                    <a:pt x="14" y="12"/>
                  </a:cubicBezTo>
                  <a:cubicBezTo>
                    <a:pt x="13" y="8"/>
                    <a:pt x="11" y="4"/>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sp>
        <p:nvSpPr>
          <p:cNvPr id="2" name="Arrow: Right 1">
            <a:extLst>
              <a:ext uri="{FF2B5EF4-FFF2-40B4-BE49-F238E27FC236}">
                <a16:creationId xmlns:a16="http://schemas.microsoft.com/office/drawing/2014/main" id="{43006779-BB22-41EC-B370-60D0F268EA26}"/>
              </a:ext>
            </a:extLst>
          </p:cNvPr>
          <p:cNvSpPr/>
          <p:nvPr/>
        </p:nvSpPr>
        <p:spPr bwMode="auto">
          <a:xfrm>
            <a:off x="598571" y="5833164"/>
            <a:ext cx="7833041" cy="494760"/>
          </a:xfrm>
          <a:prstGeom prst="rightArrow">
            <a:avLst/>
          </a:prstGeom>
          <a:gradFill flip="none" rotWithShape="1">
            <a:gsLst>
              <a:gs pos="47000">
                <a:srgbClr val="2954D4"/>
              </a:gs>
              <a:gs pos="0">
                <a:schemeClr val="accent5">
                  <a:lumMod val="50000"/>
                </a:schemeClr>
              </a:gs>
              <a:gs pos="59000">
                <a:schemeClr val="accent3">
                  <a:lumMod val="75000"/>
                </a:schemeClr>
              </a:gs>
              <a:gs pos="100000">
                <a:schemeClr val="bg2">
                  <a:lumMod val="60000"/>
                  <a:lumOff val="40000"/>
                </a:schemeClr>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3" name="TextBox 102">
            <a:extLst>
              <a:ext uri="{FF2B5EF4-FFF2-40B4-BE49-F238E27FC236}">
                <a16:creationId xmlns:a16="http://schemas.microsoft.com/office/drawing/2014/main" id="{91BDB78C-2196-462A-A6E6-2063A0E3057D}"/>
              </a:ext>
            </a:extLst>
          </p:cNvPr>
          <p:cNvSpPr txBox="1"/>
          <p:nvPr/>
        </p:nvSpPr>
        <p:spPr>
          <a:xfrm>
            <a:off x="3140838" y="4906122"/>
            <a:ext cx="1422129" cy="1035715"/>
          </a:xfrm>
          <a:prstGeom prst="rect">
            <a:avLst/>
          </a:prstGeom>
          <a:noFill/>
        </p:spPr>
        <p:txBody>
          <a:bodyPr wrap="square" lIns="91440" tIns="45720" rIns="91440" bIns="45720" rtlCol="0" anchor="t">
            <a:spAutoFit/>
          </a:bodyPr>
          <a:lstStyle/>
          <a:p>
            <a:pPr algn="ctr" defTabSz="914400">
              <a:defRPr/>
            </a:pPr>
            <a:r>
              <a:rPr kumimoji="0" lang="en-US" sz="1200" i="0" u="none" strike="noStrike" kern="0" cap="none" spc="0" normalizeH="0" baseline="0" noProof="0">
                <a:ln>
                  <a:noFill/>
                </a:ln>
                <a:solidFill>
                  <a:srgbClr val="000000"/>
                </a:solidFill>
                <a:effectLst/>
                <a:uLnTx/>
                <a:uFillTx/>
                <a:latin typeface="Arial" panose="020B0604020202020204"/>
                <a:ea typeface="+mn-ea"/>
                <a:cs typeface="Arial"/>
              </a:rPr>
              <a:t>Reviewing </a:t>
            </a:r>
            <a:r>
              <a:rPr lang="en-US" sz="1200" kern="0">
                <a:solidFill>
                  <a:srgbClr val="000000"/>
                </a:solidFill>
                <a:latin typeface="Arial" panose="020B0604020202020204"/>
                <a:cs typeface="Arial"/>
              </a:rPr>
              <a:t>existing </a:t>
            </a:r>
            <a:r>
              <a:rPr kumimoji="0" lang="en-US" sz="1200" i="0" u="none" strike="noStrike" kern="0" cap="none" spc="0" normalizeH="0" baseline="0" noProof="0">
                <a:ln>
                  <a:noFill/>
                </a:ln>
                <a:solidFill>
                  <a:srgbClr val="000000"/>
                </a:solidFill>
                <a:effectLst/>
                <a:uLnTx/>
                <a:uFillTx/>
                <a:latin typeface="Arial" panose="020B0604020202020204"/>
                <a:ea typeface="+mn-ea"/>
                <a:cs typeface="Arial"/>
              </a:rPr>
              <a:t>policies, procedures, regulations and forms</a:t>
            </a:r>
            <a:r>
              <a:rPr lang="en-US" sz="1200" kern="0">
                <a:solidFill>
                  <a:srgbClr val="000000"/>
                </a:solidFill>
                <a:latin typeface="Arial" panose="020B0604020202020204"/>
                <a:cs typeface="Arial"/>
              </a:rPr>
              <a:t> </a:t>
            </a:r>
            <a:endParaRPr kumimoji="0" lang="en-US" sz="120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04" name="TextBox 103">
            <a:extLst>
              <a:ext uri="{FF2B5EF4-FFF2-40B4-BE49-F238E27FC236}">
                <a16:creationId xmlns:a16="http://schemas.microsoft.com/office/drawing/2014/main" id="{F1E2649C-AC82-4C37-9C88-F1C6CC00E644}"/>
              </a:ext>
            </a:extLst>
          </p:cNvPr>
          <p:cNvSpPr txBox="1"/>
          <p:nvPr/>
        </p:nvSpPr>
        <p:spPr>
          <a:xfrm>
            <a:off x="5684724" y="6228130"/>
            <a:ext cx="18131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rPr>
              <a:t>Underway or planned</a:t>
            </a:r>
          </a:p>
        </p:txBody>
      </p:sp>
      <p:pic>
        <p:nvPicPr>
          <p:cNvPr id="105" name="Graphic 104" descr="Group with solid fill">
            <a:extLst>
              <a:ext uri="{FF2B5EF4-FFF2-40B4-BE49-F238E27FC236}">
                <a16:creationId xmlns:a16="http://schemas.microsoft.com/office/drawing/2014/main" id="{BE494F73-29BA-4E3A-A1C7-C662B04E45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20675" y="3859937"/>
            <a:ext cx="914400" cy="914400"/>
          </a:xfrm>
          <a:prstGeom prst="rect">
            <a:avLst/>
          </a:prstGeom>
        </p:spPr>
      </p:pic>
      <p:sp>
        <p:nvSpPr>
          <p:cNvPr id="107" name="TextBox 106">
            <a:extLst>
              <a:ext uri="{FF2B5EF4-FFF2-40B4-BE49-F238E27FC236}">
                <a16:creationId xmlns:a16="http://schemas.microsoft.com/office/drawing/2014/main" id="{7665047C-A52D-4DF2-90D2-A41867BDB9D2}"/>
              </a:ext>
            </a:extLst>
          </p:cNvPr>
          <p:cNvSpPr txBox="1"/>
          <p:nvPr/>
        </p:nvSpPr>
        <p:spPr>
          <a:xfrm>
            <a:off x="5454080" y="5025383"/>
            <a:ext cx="19649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rPr>
              <a:t>Engagement with families and key stakeholders</a:t>
            </a:r>
          </a:p>
        </p:txBody>
      </p:sp>
      <p:sp>
        <p:nvSpPr>
          <p:cNvPr id="108" name="Rectangle 107">
            <a:extLst>
              <a:ext uri="{FF2B5EF4-FFF2-40B4-BE49-F238E27FC236}">
                <a16:creationId xmlns:a16="http://schemas.microsoft.com/office/drawing/2014/main" id="{CF50BF8B-314A-4022-A47B-69692274774F}"/>
              </a:ext>
            </a:extLst>
          </p:cNvPr>
          <p:cNvSpPr/>
          <p:nvPr/>
        </p:nvSpPr>
        <p:spPr bwMode="auto">
          <a:xfrm>
            <a:off x="598666" y="3794496"/>
            <a:ext cx="1309359" cy="1075455"/>
          </a:xfrm>
          <a:prstGeom prst="rect">
            <a:avLst/>
          </a:prstGeom>
          <a:solidFill>
            <a:schemeClr val="accent5">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09" name="TextBox 108">
            <a:extLst>
              <a:ext uri="{FF2B5EF4-FFF2-40B4-BE49-F238E27FC236}">
                <a16:creationId xmlns:a16="http://schemas.microsoft.com/office/drawing/2014/main" id="{E9DE1849-18CF-4055-A897-509BF4C499E9}"/>
              </a:ext>
            </a:extLst>
          </p:cNvPr>
          <p:cNvSpPr txBox="1"/>
          <p:nvPr/>
        </p:nvSpPr>
        <p:spPr>
          <a:xfrm>
            <a:off x="162732" y="4904027"/>
            <a:ext cx="2041177" cy="830997"/>
          </a:xfrm>
          <a:prstGeom prst="rect">
            <a:avLst/>
          </a:prstGeom>
          <a:noFill/>
        </p:spPr>
        <p:txBody>
          <a:bodyPr wrap="square" lIns="91440" tIns="45720" rIns="91440" bIns="45720" rtlCol="0" anchor="t">
            <a:spAutoFit/>
          </a:bodyPr>
          <a:lstStyle/>
          <a:p>
            <a:pPr algn="ctr" defTabSz="914400">
              <a:defRPr/>
            </a:pPr>
            <a:r>
              <a:rPr kumimoji="0" lang="en-US" sz="1200" i="0" u="none" strike="noStrike" kern="0" cap="none" spc="0" normalizeH="0" baseline="0" noProof="0">
                <a:ln>
                  <a:noFill/>
                </a:ln>
                <a:solidFill>
                  <a:srgbClr val="000000"/>
                </a:solidFill>
                <a:effectLst/>
                <a:uLnTx/>
                <a:uFillTx/>
                <a:latin typeface="Arial" panose="020B0604020202020204"/>
                <a:ea typeface="+mn-ea"/>
                <a:cs typeface="Arial"/>
              </a:rPr>
              <a:t>Reviewing previous engagements, family surveys and </a:t>
            </a:r>
            <a:r>
              <a:rPr lang="en-US" sz="1200" kern="0">
                <a:solidFill>
                  <a:srgbClr val="000000"/>
                </a:solidFill>
                <a:latin typeface="Arial" panose="020B0604020202020204"/>
                <a:cs typeface="Arial"/>
              </a:rPr>
              <a:t>EEC strategic</a:t>
            </a:r>
            <a:r>
              <a:rPr kumimoji="0" lang="en-US" sz="1200" i="0" u="none" strike="noStrike" kern="0" cap="none" spc="0" normalizeH="0" baseline="0" noProof="0">
                <a:ln>
                  <a:noFill/>
                </a:ln>
                <a:solidFill>
                  <a:srgbClr val="000000"/>
                </a:solidFill>
                <a:effectLst/>
                <a:uLnTx/>
                <a:uFillTx/>
                <a:latin typeface="Arial" panose="020B0604020202020204"/>
                <a:ea typeface="+mn-ea"/>
                <a:cs typeface="Arial"/>
              </a:rPr>
              <a:t> plan</a:t>
            </a:r>
            <a:r>
              <a:rPr lang="en-US" sz="1200" kern="0">
                <a:solidFill>
                  <a:srgbClr val="000000"/>
                </a:solidFill>
                <a:latin typeface="Arial" panose="020B0604020202020204"/>
                <a:cs typeface="Arial"/>
              </a:rPr>
              <a:t>, and legislative reports</a:t>
            </a:r>
            <a:endParaRPr kumimoji="0" lang="en-US" sz="1200" i="0" u="none" strike="noStrike" kern="0" cap="none" spc="0" normalizeH="0" baseline="0" noProof="0">
              <a:ln>
                <a:noFill/>
              </a:ln>
              <a:solidFill>
                <a:srgbClr val="000000"/>
              </a:solidFill>
              <a:effectLst/>
              <a:uLnTx/>
              <a:uFillTx/>
              <a:latin typeface="Arial" panose="020B0604020202020204"/>
              <a:ea typeface="+mn-ea"/>
              <a:cs typeface="Arial"/>
            </a:endParaRPr>
          </a:p>
        </p:txBody>
      </p:sp>
      <p:pic>
        <p:nvPicPr>
          <p:cNvPr id="118" name="Graphic 117" descr="Folder Search with solid fill">
            <a:extLst>
              <a:ext uri="{FF2B5EF4-FFF2-40B4-BE49-F238E27FC236}">
                <a16:creationId xmlns:a16="http://schemas.microsoft.com/office/drawing/2014/main" id="{E2419172-7381-4D32-B6E8-52943A138E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0843" y="3848493"/>
            <a:ext cx="914400" cy="914400"/>
          </a:xfrm>
          <a:prstGeom prst="rect">
            <a:avLst/>
          </a:prstGeom>
        </p:spPr>
      </p:pic>
      <p:sp>
        <p:nvSpPr>
          <p:cNvPr id="45" name="TextBox 44">
            <a:extLst>
              <a:ext uri="{FF2B5EF4-FFF2-40B4-BE49-F238E27FC236}">
                <a16:creationId xmlns:a16="http://schemas.microsoft.com/office/drawing/2014/main" id="{959476AC-AD04-4A6E-B1E2-FD3BCEB8AFF0}"/>
              </a:ext>
            </a:extLst>
          </p:cNvPr>
          <p:cNvSpPr txBox="1"/>
          <p:nvPr/>
        </p:nvSpPr>
        <p:spPr>
          <a:xfrm>
            <a:off x="0" y="6510793"/>
            <a:ext cx="1501089" cy="215444"/>
          </a:xfrm>
          <a:prstGeom prst="rect">
            <a:avLst/>
          </a:prstGeom>
          <a:noFill/>
        </p:spPr>
        <p:txBody>
          <a:bodyPr wrap="square">
            <a:spAutoFit/>
          </a:bodyPr>
          <a:lstStyle/>
          <a:p>
            <a:pPr marL="165100" marR="0" lvl="0" indent="0" algn="l" defTabSz="457200" rtl="0" eaLnBrk="1" fontAlgn="auto" latinLnBrk="0" hangingPunct="1">
              <a:lnSpc>
                <a:spcPct val="100000"/>
              </a:lnSpc>
              <a:spcBef>
                <a:spcPts val="0"/>
              </a:spcBef>
              <a:spcAft>
                <a:spcPts val="0"/>
              </a:spcAft>
              <a:buClr>
                <a:srgbClr val="000000"/>
              </a:buClr>
              <a:buSzPts val="1000"/>
              <a:buFontTx/>
              <a:buNone/>
              <a:tabLst/>
              <a:defRPr/>
            </a:pPr>
            <a:r>
              <a:rPr lang="en-US" sz="800" kern="0">
                <a:solidFill>
                  <a:srgbClr val="000000"/>
                </a:solidFill>
                <a:latin typeface="Arial" panose="020B0604020202020204"/>
                <a:cs typeface="Arial"/>
              </a:rPr>
              <a:t>June 21</a:t>
            </a:r>
            <a:r>
              <a:rPr kumimoji="0" lang="en-US" sz="800" b="0" i="0" u="none" strike="noStrike" kern="0" cap="none" spc="0" normalizeH="0" baseline="0" noProof="0">
                <a:ln>
                  <a:noFill/>
                </a:ln>
                <a:solidFill>
                  <a:srgbClr val="000000"/>
                </a:solidFill>
                <a:effectLst/>
                <a:uLnTx/>
                <a:uFillTx/>
                <a:latin typeface="Arial" panose="020B0604020202020204"/>
                <a:ea typeface="+mn-ea"/>
                <a:cs typeface="Arial"/>
              </a:rPr>
              <a:t>, 2022</a:t>
            </a:r>
          </a:p>
        </p:txBody>
      </p:sp>
      <p:sp>
        <p:nvSpPr>
          <p:cNvPr id="3" name="Slide Number Placeholder 2">
            <a:extLst>
              <a:ext uri="{FF2B5EF4-FFF2-40B4-BE49-F238E27FC236}">
                <a16:creationId xmlns:a16="http://schemas.microsoft.com/office/drawing/2014/main" id="{76314FB3-C37A-4C46-8AF0-EE1017D662C1}"/>
              </a:ext>
            </a:extLst>
          </p:cNvPr>
          <p:cNvSpPr>
            <a:spLocks noGrp="1"/>
          </p:cNvSpPr>
          <p:nvPr>
            <p:ph type="sldNum" sz="quarter" idx="14"/>
          </p:nvPr>
        </p:nvSpPr>
        <p:spPr/>
        <p:txBody>
          <a:bodyPr/>
          <a:lstStyle/>
          <a:p>
            <a:pPr>
              <a:defRPr/>
            </a:pPr>
            <a:fld id="{0A56C0EC-3B98-441E-AA55-70D5E6ACE5C8}"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457363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DA3E1B-4981-44ED-B1D3-D9AE39708427}"/>
              </a:ext>
            </a:extLst>
          </p:cNvPr>
          <p:cNvSpPr>
            <a:spLocks noGrp="1"/>
          </p:cNvSpPr>
          <p:nvPr>
            <p:ph type="sldNum" sz="quarter" idx="11"/>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800" b="0" kern="1200">
                <a:solidFill>
                  <a:schemeClr val="tx1"/>
                </a:solidFill>
                <a:latin typeface="+mn-lt"/>
                <a:ea typeface="+mn-ea"/>
                <a:cs typeface="+mn-cs"/>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defRPr/>
            </a:pPr>
            <a:fld id="{3EC657DF-FE95-454F-AB66-42CBA9BDA6D9}" type="slidenum">
              <a:rPr lang="en-US" smtClean="0"/>
              <a:pPr>
                <a:defRPr/>
              </a:pPr>
              <a:t>32</a:t>
            </a:fld>
            <a:endParaRPr lang="en-US"/>
          </a:p>
        </p:txBody>
      </p:sp>
      <p:sp>
        <p:nvSpPr>
          <p:cNvPr id="4" name="Text Placeholder 3">
            <a:extLst>
              <a:ext uri="{FF2B5EF4-FFF2-40B4-BE49-F238E27FC236}">
                <a16:creationId xmlns:a16="http://schemas.microsoft.com/office/drawing/2014/main" id="{E3F12B7A-8808-49F9-A847-59CB847FD8AD}"/>
              </a:ext>
            </a:extLst>
          </p:cNvPr>
          <p:cNvSpPr>
            <a:spLocks noGrp="1"/>
          </p:cNvSpPr>
          <p:nvPr>
            <p:ph type="body" sz="quarter" idx="12"/>
          </p:nvPr>
        </p:nvSpPr>
        <p:spPr>
          <a:xfrm>
            <a:off x="444500" y="473969"/>
            <a:ext cx="7918664" cy="469900"/>
          </a:xfrm>
        </p:spPr>
        <p:txBody>
          <a:bodyPr/>
          <a:lstStyle/>
          <a:p>
            <a:r>
              <a:rPr lang="en-US" sz="2000">
                <a:solidFill>
                  <a:srgbClr val="0000E5"/>
                </a:solidFill>
                <a:latin typeface="+mj-lt"/>
                <a:cs typeface="Calibri" panose="020F0502020204030204" pitchFamily="34" charset="0"/>
              </a:rPr>
              <a:t>Landscape: The State of Child Care Financial Assistance in MA</a:t>
            </a:r>
          </a:p>
        </p:txBody>
      </p:sp>
      <p:sp>
        <p:nvSpPr>
          <p:cNvPr id="13" name="TextBox 12">
            <a:extLst>
              <a:ext uri="{FF2B5EF4-FFF2-40B4-BE49-F238E27FC236}">
                <a16:creationId xmlns:a16="http://schemas.microsoft.com/office/drawing/2014/main" id="{808E8FD0-7EE2-443F-9006-22F4219085DA}"/>
              </a:ext>
            </a:extLst>
          </p:cNvPr>
          <p:cNvSpPr txBox="1"/>
          <p:nvPr/>
        </p:nvSpPr>
        <p:spPr>
          <a:xfrm>
            <a:off x="448235" y="3244334"/>
            <a:ext cx="8095129" cy="369332"/>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sz="140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B7CBA7FC-B8E5-4398-8880-18AA002E6B26}"/>
              </a:ext>
            </a:extLst>
          </p:cNvPr>
          <p:cNvSpPr txBox="1"/>
          <p:nvPr/>
        </p:nvSpPr>
        <p:spPr>
          <a:xfrm>
            <a:off x="444500" y="1521012"/>
            <a:ext cx="8220636" cy="2308324"/>
          </a:xfrm>
          <a:prstGeom prst="rect">
            <a:avLst/>
          </a:prstGeom>
          <a:noFill/>
        </p:spPr>
        <p:txBody>
          <a:bodyPr wrap="square" lIns="91440" tIns="45720" rIns="91440" bIns="45720" anchor="t">
            <a:spAutoFit/>
          </a:bodyPr>
          <a:lstStyle/>
          <a:p>
            <a:pPr>
              <a:buFont typeface="Arial" panose="020B0604020202020204" pitchFamily="34" charset="0"/>
              <a:buChar char="•"/>
            </a:pPr>
            <a:r>
              <a:rPr lang="en-US" sz="1600" b="0">
                <a:latin typeface="+mj-lt"/>
                <a:cs typeface="Calibri" panose="020F0502020204030204" pitchFamily="34" charset="0"/>
              </a:rPr>
              <a:t>As of August 2022, </a:t>
            </a:r>
            <a:r>
              <a:rPr lang="en-US" sz="1600">
                <a:latin typeface="+mj-lt"/>
                <a:cs typeface="Calibri" panose="020F0502020204030204" pitchFamily="34" charset="0"/>
              </a:rPr>
              <a:t>49,296 </a:t>
            </a:r>
            <a:r>
              <a:rPr lang="en-US" sz="1600" i="0" u="none" strike="noStrike">
                <a:effectLst/>
                <a:latin typeface="+mj-lt"/>
                <a:cs typeface="Calibri" panose="020F0502020204030204" pitchFamily="34" charset="0"/>
              </a:rPr>
              <a:t>children </a:t>
            </a:r>
            <a:r>
              <a:rPr lang="en-US" sz="1600" b="1" i="0" u="none" strike="noStrike">
                <a:solidFill>
                  <a:srgbClr val="000000"/>
                </a:solidFill>
                <a:effectLst/>
                <a:latin typeface="+mj-lt"/>
                <a:cs typeface="Calibri" panose="020F0502020204030204" pitchFamily="34" charset="0"/>
              </a:rPr>
              <a:t>were supported by EEC subsidies </a:t>
            </a:r>
            <a:r>
              <a:rPr lang="en-US" sz="1600" b="0" i="0" u="none" strike="noStrike">
                <a:solidFill>
                  <a:srgbClr val="000000"/>
                </a:solidFill>
                <a:effectLst/>
                <a:latin typeface="+mj-lt"/>
                <a:cs typeface="Calibri" panose="020F0502020204030204" pitchFamily="34" charset="0"/>
              </a:rPr>
              <a:t>for low-income and vulnerable families</a:t>
            </a:r>
            <a:r>
              <a:rPr lang="en-US" sz="1600" b="0" i="0">
                <a:solidFill>
                  <a:srgbClr val="000000"/>
                </a:solidFill>
                <a:effectLst/>
                <a:latin typeface="+mj-lt"/>
                <a:cs typeface="Calibri" panose="020F0502020204030204" pitchFamily="34" charset="0"/>
              </a:rPr>
              <a:t>​​</a:t>
            </a:r>
            <a:r>
              <a:rPr lang="en-US" sz="1600" b="0">
                <a:solidFill>
                  <a:srgbClr val="000000"/>
                </a:solidFill>
                <a:latin typeface="+mj-lt"/>
                <a:cs typeface="Calibri" panose="020F0502020204030204" pitchFamily="34" charset="0"/>
              </a:rPr>
              <a:t> </a:t>
            </a:r>
          </a:p>
          <a:p>
            <a:pPr>
              <a:buFont typeface="Arial" panose="020B0604020202020204" pitchFamily="34" charset="0"/>
              <a:buChar char="•"/>
            </a:pPr>
            <a:r>
              <a:rPr lang="en-US" sz="1600" b="0">
                <a:solidFill>
                  <a:srgbClr val="000000"/>
                </a:solidFill>
                <a:latin typeface="+mj-lt"/>
                <a:cs typeface="Calibri" panose="020F0502020204030204" pitchFamily="34" charset="0"/>
              </a:rPr>
              <a:t>Currently, </a:t>
            </a:r>
            <a:r>
              <a:rPr lang="en-US" sz="1600">
                <a:solidFill>
                  <a:srgbClr val="000000"/>
                </a:solidFill>
                <a:latin typeface="+mj-lt"/>
                <a:cs typeface="Calibri" panose="020F0502020204030204" pitchFamily="34" charset="0"/>
              </a:rPr>
              <a:t>55.4%</a:t>
            </a:r>
            <a:r>
              <a:rPr lang="en-US" sz="1600" b="0">
                <a:solidFill>
                  <a:srgbClr val="000000"/>
                </a:solidFill>
                <a:latin typeface="+mj-lt"/>
                <a:cs typeface="Calibri" panose="020F0502020204030204" pitchFamily="34" charset="0"/>
              </a:rPr>
              <a:t> of child care providers in Massachusetts accept EEC subsidies.</a:t>
            </a:r>
          </a:p>
          <a:p>
            <a:pPr lvl="1">
              <a:buFont typeface="Arial" panose="020B0604020202020204" pitchFamily="34" charset="0"/>
              <a:buChar char="•"/>
            </a:pPr>
            <a:r>
              <a:rPr lang="en-US" sz="1600" b="0">
                <a:solidFill>
                  <a:srgbClr val="000000"/>
                </a:solidFill>
                <a:latin typeface="+mj-lt"/>
                <a:cs typeface="Calibri" panose="020F0502020204030204" pitchFamily="34" charset="0"/>
              </a:rPr>
              <a:t>Of these 4,328 providers:</a:t>
            </a:r>
          </a:p>
          <a:p>
            <a:pPr lvl="2">
              <a:buFont typeface="Arial" panose="020B0604020202020204" pitchFamily="34" charset="0"/>
              <a:buChar char="•"/>
            </a:pPr>
            <a:r>
              <a:rPr lang="en-US" sz="1600">
                <a:solidFill>
                  <a:srgbClr val="000000"/>
                </a:solidFill>
                <a:latin typeface="+mj-lt"/>
                <a:cs typeface="Calibri" panose="020F0502020204030204" pitchFamily="34" charset="0"/>
              </a:rPr>
              <a:t>61.7%</a:t>
            </a:r>
            <a:r>
              <a:rPr lang="en-US" sz="1600" b="0">
                <a:solidFill>
                  <a:srgbClr val="000000"/>
                </a:solidFill>
                <a:latin typeface="+mj-lt"/>
                <a:cs typeface="Calibri" panose="020F0502020204030204" pitchFamily="34" charset="0"/>
              </a:rPr>
              <a:t> are Family Child Care Homes (2,670), and</a:t>
            </a:r>
          </a:p>
          <a:p>
            <a:pPr lvl="2">
              <a:buFont typeface="Arial" panose="020B0604020202020204" pitchFamily="34" charset="0"/>
              <a:buChar char="•"/>
            </a:pPr>
            <a:r>
              <a:rPr lang="en-US" sz="1600">
                <a:solidFill>
                  <a:srgbClr val="000000"/>
                </a:solidFill>
                <a:latin typeface="+mj-lt"/>
                <a:cs typeface="Calibri" panose="020F0502020204030204" pitchFamily="34" charset="0"/>
              </a:rPr>
              <a:t>38.3% </a:t>
            </a:r>
            <a:r>
              <a:rPr lang="en-US" sz="1600" b="0">
                <a:solidFill>
                  <a:srgbClr val="000000"/>
                </a:solidFill>
                <a:latin typeface="+mj-lt"/>
                <a:cs typeface="Calibri" panose="020F0502020204030204" pitchFamily="34" charset="0"/>
              </a:rPr>
              <a:t>are Center-Based, including Out-of-School Time Programs (1,658)    </a:t>
            </a:r>
            <a:endParaRPr lang="en-US" sz="1600" b="0" i="0">
              <a:solidFill>
                <a:srgbClr val="000000"/>
              </a:solidFill>
              <a:effectLst/>
              <a:latin typeface="+mj-lt"/>
              <a:cs typeface="Calibri" panose="020F0502020204030204" pitchFamily="34" charset="0"/>
            </a:endParaRPr>
          </a:p>
          <a:p>
            <a:pPr algn="l" rtl="0" fontAlgn="base">
              <a:buFont typeface="Arial" panose="020B0604020202020204" pitchFamily="34" charset="0"/>
              <a:buChar char="•"/>
            </a:pPr>
            <a:r>
              <a:rPr lang="en-US" sz="1600">
                <a:solidFill>
                  <a:srgbClr val="000000"/>
                </a:solidFill>
                <a:latin typeface="+mj-lt"/>
                <a:cs typeface="Calibri" panose="020F0502020204030204" pitchFamily="34" charset="0"/>
              </a:rPr>
              <a:t>44.7% </a:t>
            </a:r>
            <a:r>
              <a:rPr lang="en-US" sz="1600" b="0" i="0" u="none" strike="noStrike">
                <a:solidFill>
                  <a:srgbClr val="000000"/>
                </a:solidFill>
                <a:effectLst/>
                <a:latin typeface="+mj-lt"/>
                <a:cs typeface="Calibri" panose="020F0502020204030204" pitchFamily="34" charset="0"/>
              </a:rPr>
              <a:t>of child care providers in Massachusetts do not </a:t>
            </a:r>
            <a:r>
              <a:rPr lang="en-US" sz="1600" b="0">
                <a:solidFill>
                  <a:srgbClr val="000000"/>
                </a:solidFill>
                <a:latin typeface="+mj-lt"/>
                <a:cs typeface="Calibri" panose="020F0502020204030204" pitchFamily="34" charset="0"/>
              </a:rPr>
              <a:t>accept</a:t>
            </a:r>
            <a:r>
              <a:rPr lang="en-US" sz="1600" b="0" i="0" u="none" strike="noStrike">
                <a:solidFill>
                  <a:srgbClr val="000000"/>
                </a:solidFill>
                <a:effectLst/>
                <a:latin typeface="+mj-lt"/>
                <a:cs typeface="Calibri" panose="020F0502020204030204" pitchFamily="34" charset="0"/>
              </a:rPr>
              <a:t> child care financial assistance through EEC and are funded entirely by private pay fees from families</a:t>
            </a:r>
            <a:r>
              <a:rPr lang="en-US" sz="1600" b="0" i="0">
                <a:solidFill>
                  <a:srgbClr val="000000"/>
                </a:solidFill>
                <a:effectLst/>
                <a:latin typeface="+mj-lt"/>
                <a:cs typeface="Calibri" panose="020F0502020204030204" pitchFamily="34" charset="0"/>
              </a:rPr>
              <a:t>​ or other sources</a:t>
            </a:r>
          </a:p>
        </p:txBody>
      </p:sp>
      <p:sp>
        <p:nvSpPr>
          <p:cNvPr id="18" name="Rectangle 17">
            <a:extLst>
              <a:ext uri="{FF2B5EF4-FFF2-40B4-BE49-F238E27FC236}">
                <a16:creationId xmlns:a16="http://schemas.microsoft.com/office/drawing/2014/main" id="{3FCC2F01-7E1E-4064-8BF1-22F6386E51BF}"/>
              </a:ext>
            </a:extLst>
          </p:cNvPr>
          <p:cNvSpPr/>
          <p:nvPr/>
        </p:nvSpPr>
        <p:spPr bwMode="auto">
          <a:xfrm>
            <a:off x="444500" y="1036609"/>
            <a:ext cx="8220636" cy="338554"/>
          </a:xfrm>
          <a:prstGeom prst="rect">
            <a:avLst/>
          </a:prstGeom>
          <a:solidFill>
            <a:schemeClr val="accent1">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sz="1600" b="1">
                <a:solidFill>
                  <a:schemeClr val="bg1"/>
                </a:solidFill>
                <a:latin typeface="+mj-lt"/>
                <a:cs typeface="Calibri" panose="020F0502020204030204" pitchFamily="34" charset="0"/>
              </a:rPr>
              <a:t>Subsidized Provider Capacity</a:t>
            </a:r>
            <a:endParaRPr kumimoji="0" lang="en-US" sz="1600" b="1" i="0" u="none" strike="noStrike" cap="none" normalizeH="0" baseline="0">
              <a:ln>
                <a:noFill/>
              </a:ln>
              <a:solidFill>
                <a:schemeClr val="bg1"/>
              </a:solidFill>
              <a:effectLst/>
              <a:latin typeface="+mj-lt"/>
              <a:cs typeface="Calibri" panose="020F0502020204030204" pitchFamily="34" charset="0"/>
            </a:endParaRPr>
          </a:p>
        </p:txBody>
      </p:sp>
      <p:sp>
        <p:nvSpPr>
          <p:cNvPr id="19" name="Rectangle 18">
            <a:extLst>
              <a:ext uri="{FF2B5EF4-FFF2-40B4-BE49-F238E27FC236}">
                <a16:creationId xmlns:a16="http://schemas.microsoft.com/office/drawing/2014/main" id="{E7241C03-288C-451F-BC23-2E23A3DF0013}"/>
              </a:ext>
            </a:extLst>
          </p:cNvPr>
          <p:cNvSpPr/>
          <p:nvPr/>
        </p:nvSpPr>
        <p:spPr bwMode="auto">
          <a:xfrm>
            <a:off x="444500" y="3959169"/>
            <a:ext cx="8346142" cy="338554"/>
          </a:xfrm>
          <a:prstGeom prst="rect">
            <a:avLst/>
          </a:prstGeom>
          <a:solidFill>
            <a:schemeClr val="accent1">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a:ln>
                  <a:noFill/>
                </a:ln>
                <a:solidFill>
                  <a:schemeClr val="bg1"/>
                </a:solidFill>
                <a:effectLst/>
                <a:latin typeface="+mj-lt"/>
                <a:cs typeface="Calibri" panose="020F0502020204030204" pitchFamily="34" charset="0"/>
              </a:rPr>
              <a:t>Budget Implications</a:t>
            </a:r>
          </a:p>
        </p:txBody>
      </p:sp>
      <p:sp>
        <p:nvSpPr>
          <p:cNvPr id="15" name="TextBox 14">
            <a:extLst>
              <a:ext uri="{FF2B5EF4-FFF2-40B4-BE49-F238E27FC236}">
                <a16:creationId xmlns:a16="http://schemas.microsoft.com/office/drawing/2014/main" id="{708BC635-1E19-A13E-0E66-51A60F35D535}"/>
              </a:ext>
            </a:extLst>
          </p:cNvPr>
          <p:cNvSpPr txBox="1"/>
          <p:nvPr/>
        </p:nvSpPr>
        <p:spPr>
          <a:xfrm>
            <a:off x="536969" y="4552158"/>
            <a:ext cx="5153124" cy="1569660"/>
          </a:xfrm>
          <a:prstGeom prst="rect">
            <a:avLst/>
          </a:prstGeom>
          <a:noFill/>
        </p:spPr>
        <p:txBody>
          <a:bodyPr wrap="square" lIns="91440" tIns="45720" rIns="91440" bIns="45720" anchor="t">
            <a:spAutoFit/>
          </a:bodyPr>
          <a:lstStyle/>
          <a:p>
            <a:pPr>
              <a:buFont typeface="Arial" panose="020B0604020202020204" pitchFamily="34" charset="0"/>
              <a:buChar char="•"/>
            </a:pPr>
            <a:r>
              <a:rPr lang="en-US" sz="1500" b="0">
                <a:solidFill>
                  <a:srgbClr val="000000"/>
                </a:solidFill>
                <a:latin typeface="+mj-lt"/>
                <a:cs typeface="Calibri" panose="020F0502020204030204" pitchFamily="34" charset="0"/>
              </a:rPr>
              <a:t> </a:t>
            </a:r>
            <a:r>
              <a:rPr lang="en-US" sz="1600" b="0">
                <a:solidFill>
                  <a:srgbClr val="000000"/>
                </a:solidFill>
                <a:latin typeface="+mj-lt"/>
                <a:cs typeface="Calibri" panose="020F0502020204030204" pitchFamily="34" charset="0"/>
              </a:rPr>
              <a:t>On average, EEC spends ~$12,770 </a:t>
            </a:r>
            <a:r>
              <a:rPr lang="en-US" sz="1600">
                <a:solidFill>
                  <a:srgbClr val="000000"/>
                </a:solidFill>
                <a:latin typeface="+mj-lt"/>
                <a:cs typeface="Calibri" panose="020F0502020204030204" pitchFamily="34" charset="0"/>
              </a:rPr>
              <a:t>annually per child</a:t>
            </a:r>
            <a:endParaRPr lang="en-US" sz="1600" b="0">
              <a:solidFill>
                <a:srgbClr val="000000"/>
              </a:solidFill>
              <a:latin typeface="+mj-lt"/>
              <a:cs typeface="Calibri" panose="020F0502020204030204" pitchFamily="34" charset="0"/>
            </a:endParaRPr>
          </a:p>
          <a:p>
            <a:pPr>
              <a:buFont typeface="Arial" panose="020B0604020202020204" pitchFamily="34" charset="0"/>
              <a:buChar char="•"/>
            </a:pPr>
            <a:r>
              <a:rPr lang="en-US" sz="1600" b="0">
                <a:solidFill>
                  <a:srgbClr val="000000"/>
                </a:solidFill>
                <a:latin typeface="+mj-lt"/>
                <a:cs typeface="Calibri" panose="020F0502020204030204" pitchFamily="34" charset="0"/>
              </a:rPr>
              <a:t> In FY21, </a:t>
            </a:r>
            <a:r>
              <a:rPr lang="en-US" sz="1600">
                <a:solidFill>
                  <a:srgbClr val="000000"/>
                </a:solidFill>
                <a:latin typeface="+mj-lt"/>
                <a:cs typeface="Calibri" panose="020F0502020204030204" pitchFamily="34" charset="0"/>
              </a:rPr>
              <a:t>75.1% or $579.3M </a:t>
            </a:r>
            <a:r>
              <a:rPr lang="en-US" sz="1600" b="0">
                <a:solidFill>
                  <a:srgbClr val="000000"/>
                </a:solidFill>
                <a:latin typeface="+mj-lt"/>
                <a:cs typeface="Calibri" panose="020F0502020204030204" pitchFamily="34" charset="0"/>
              </a:rPr>
              <a:t>of EEC’s budget was </a:t>
            </a:r>
            <a:r>
              <a:rPr lang="en-US" sz="1600">
                <a:solidFill>
                  <a:srgbClr val="000000"/>
                </a:solidFill>
                <a:latin typeface="+mj-lt"/>
                <a:cs typeface="Calibri" panose="020F0502020204030204" pitchFamily="34" charset="0"/>
              </a:rPr>
              <a:t>dedicated to child care subsidies:</a:t>
            </a:r>
          </a:p>
          <a:p>
            <a:pPr lvl="1">
              <a:buFont typeface="Arial" panose="020B0604020202020204" pitchFamily="34" charset="0"/>
              <a:buChar char="•"/>
            </a:pPr>
            <a:r>
              <a:rPr lang="en-US" sz="1600">
                <a:solidFill>
                  <a:srgbClr val="000000"/>
                </a:solidFill>
                <a:latin typeface="+mj-lt"/>
                <a:cs typeface="Calibri" panose="020F0502020204030204" pitchFamily="34" charset="0"/>
              </a:rPr>
              <a:t>54.7% or $316.7M for Income-Eligible families </a:t>
            </a:r>
            <a:endParaRPr lang="en-US" sz="1600" b="0">
              <a:solidFill>
                <a:srgbClr val="000000"/>
              </a:solidFill>
              <a:latin typeface="+mj-lt"/>
              <a:cs typeface="Calibri" panose="020F0502020204030204" pitchFamily="34" charset="0"/>
            </a:endParaRPr>
          </a:p>
          <a:p>
            <a:pPr lvl="1">
              <a:buFont typeface="Arial" panose="020B0604020202020204" pitchFamily="34" charset="0"/>
              <a:buChar char="•"/>
            </a:pPr>
            <a:r>
              <a:rPr lang="en-US" sz="1600">
                <a:solidFill>
                  <a:srgbClr val="000000"/>
                </a:solidFill>
                <a:latin typeface="+mj-lt"/>
                <a:cs typeface="Calibri" panose="020F0502020204030204" pitchFamily="34" charset="0"/>
              </a:rPr>
              <a:t>27.9% or $161.8M for families served by DCF </a:t>
            </a:r>
            <a:endParaRPr lang="en-US" sz="1600" b="0">
              <a:solidFill>
                <a:srgbClr val="000000"/>
              </a:solidFill>
              <a:latin typeface="+mj-lt"/>
              <a:cs typeface="Calibri" panose="020F0502020204030204" pitchFamily="34" charset="0"/>
            </a:endParaRPr>
          </a:p>
          <a:p>
            <a:pPr lvl="1">
              <a:buFont typeface="Arial" panose="020B0604020202020204" pitchFamily="34" charset="0"/>
              <a:buChar char="•"/>
            </a:pPr>
            <a:r>
              <a:rPr lang="en-US" sz="1600">
                <a:solidFill>
                  <a:srgbClr val="000000"/>
                </a:solidFill>
                <a:latin typeface="+mj-lt"/>
                <a:cs typeface="Calibri" panose="020F0502020204030204" pitchFamily="34" charset="0"/>
              </a:rPr>
              <a:t>17.4% or </a:t>
            </a:r>
            <a:r>
              <a:rPr lang="en-US" sz="1600" b="0">
                <a:solidFill>
                  <a:srgbClr val="000000"/>
                </a:solidFill>
                <a:latin typeface="+mj-lt"/>
                <a:cs typeface="Calibri" panose="020F0502020204030204" pitchFamily="34" charset="0"/>
              </a:rPr>
              <a:t>$100.8M for </a:t>
            </a:r>
            <a:r>
              <a:rPr lang="en-US" sz="1600">
                <a:solidFill>
                  <a:srgbClr val="000000"/>
                </a:solidFill>
                <a:latin typeface="+mj-lt"/>
                <a:cs typeface="Calibri" panose="020F0502020204030204" pitchFamily="34" charset="0"/>
              </a:rPr>
              <a:t>families served by DTA </a:t>
            </a:r>
            <a:endParaRPr lang="en-US" sz="1600" b="0">
              <a:latin typeface="+mj-lt"/>
              <a:cs typeface="Calibri" panose="020F0502020204030204" pitchFamily="34" charset="0"/>
            </a:endParaRPr>
          </a:p>
        </p:txBody>
      </p:sp>
      <p:pic>
        <p:nvPicPr>
          <p:cNvPr id="1028" name="Picture 4">
            <a:extLst>
              <a:ext uri="{FF2B5EF4-FFF2-40B4-BE49-F238E27FC236}">
                <a16:creationId xmlns:a16="http://schemas.microsoft.com/office/drawing/2014/main" id="{EDA01EA0-42F2-331A-BA02-537A26DD3F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42" t="7241" r="17929" b="6897"/>
          <a:stretch/>
        </p:blipFill>
        <p:spPr bwMode="auto">
          <a:xfrm>
            <a:off x="5690093" y="4392834"/>
            <a:ext cx="2765539" cy="203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540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6B3D53-B03C-4B6A-A6B2-CAFFF657CEA6}"/>
              </a:ext>
            </a:extLst>
          </p:cNvPr>
          <p:cNvSpPr>
            <a:spLocks noGrp="1"/>
          </p:cNvSpPr>
          <p:nvPr>
            <p:ph type="sldNum" sz="quarter" idx="11"/>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800" b="0" kern="1200">
                <a:solidFill>
                  <a:schemeClr val="tx1"/>
                </a:solidFill>
                <a:latin typeface="+mn-lt"/>
                <a:ea typeface="+mn-ea"/>
                <a:cs typeface="+mn-cs"/>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defRPr/>
            </a:pPr>
            <a:fld id="{3EC657DF-FE95-454F-AB66-42CBA9BDA6D9}" type="slidenum">
              <a:rPr lang="en-US" smtClean="0"/>
              <a:pPr>
                <a:defRPr/>
              </a:pPr>
              <a:t>33</a:t>
            </a:fld>
            <a:endParaRPr lang="en-US">
              <a:latin typeface="Calibri" panose="020F0502020204030204" pitchFamily="34" charset="0"/>
              <a:cs typeface="Calibri" panose="020F0502020204030204" pitchFamily="34" charset="0"/>
            </a:endParaRPr>
          </a:p>
        </p:txBody>
      </p:sp>
      <p:sp>
        <p:nvSpPr>
          <p:cNvPr id="8" name="Text Placeholder 2">
            <a:extLst>
              <a:ext uri="{FF2B5EF4-FFF2-40B4-BE49-F238E27FC236}">
                <a16:creationId xmlns:a16="http://schemas.microsoft.com/office/drawing/2014/main" id="{0E921262-0E9E-4C85-BD9E-79A811E04AED}"/>
              </a:ext>
            </a:extLst>
          </p:cNvPr>
          <p:cNvSpPr>
            <a:spLocks noGrp="1"/>
          </p:cNvSpPr>
          <p:nvPr>
            <p:ph type="body" sz="quarter" idx="12"/>
          </p:nvPr>
        </p:nvSpPr>
        <p:spPr>
          <a:xfrm>
            <a:off x="409118" y="528962"/>
            <a:ext cx="7200058" cy="475103"/>
          </a:xfrm>
        </p:spPr>
        <p:txBody>
          <a:bodyPr/>
          <a:lstStyle/>
          <a:p>
            <a:r>
              <a:rPr lang="en-US" sz="2000">
                <a:solidFill>
                  <a:srgbClr val="0000E5"/>
                </a:solidFill>
                <a:latin typeface="+mj-lt"/>
                <a:cs typeface="Calibri" panose="020F0502020204030204" pitchFamily="34" charset="0"/>
              </a:rPr>
              <a:t>Caseload Trends, January 2020-July 2022</a:t>
            </a:r>
          </a:p>
        </p:txBody>
      </p:sp>
      <p:pic>
        <p:nvPicPr>
          <p:cNvPr id="4" name="Picture 3">
            <a:extLst>
              <a:ext uri="{FF2B5EF4-FFF2-40B4-BE49-F238E27FC236}">
                <a16:creationId xmlns:a16="http://schemas.microsoft.com/office/drawing/2014/main" id="{16FD3642-E453-3EAA-D46A-1C7B20C9107F}"/>
              </a:ext>
            </a:extLst>
          </p:cNvPr>
          <p:cNvPicPr>
            <a:picLocks noChangeAspect="1"/>
          </p:cNvPicPr>
          <p:nvPr/>
        </p:nvPicPr>
        <p:blipFill rotWithShape="1">
          <a:blip r:embed="rId2"/>
          <a:srcRect t="5308"/>
          <a:stretch/>
        </p:blipFill>
        <p:spPr>
          <a:xfrm>
            <a:off x="180970" y="1448425"/>
            <a:ext cx="8782059" cy="4405510"/>
          </a:xfrm>
          <a:prstGeom prst="rect">
            <a:avLst/>
          </a:prstGeom>
          <a:ln w="19050">
            <a:solidFill>
              <a:srgbClr val="000099"/>
            </a:solidFill>
          </a:ln>
        </p:spPr>
      </p:pic>
    </p:spTree>
    <p:extLst>
      <p:ext uri="{BB962C8B-B14F-4D97-AF65-F5344CB8AC3E}">
        <p14:creationId xmlns:p14="http://schemas.microsoft.com/office/powerpoint/2010/main" val="1640326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755715-340D-403D-AE27-9C77D676EADA}"/>
              </a:ext>
            </a:extLst>
          </p:cNvPr>
          <p:cNvSpPr>
            <a:spLocks noGrp="1"/>
          </p:cNvSpPr>
          <p:nvPr>
            <p:ph type="body" sz="quarter" idx="12"/>
          </p:nvPr>
        </p:nvSpPr>
        <p:spPr>
          <a:xfrm>
            <a:off x="457410" y="544388"/>
            <a:ext cx="7657282" cy="469900"/>
          </a:xfrm>
        </p:spPr>
        <p:txBody>
          <a:bodyPr/>
          <a:lstStyle/>
          <a:p>
            <a:r>
              <a:rPr lang="en-US" sz="2000">
                <a:solidFill>
                  <a:srgbClr val="0000E5"/>
                </a:solidFill>
                <a:latin typeface="+mj-lt"/>
                <a:cs typeface="Calibri" panose="020F0502020204030204" pitchFamily="34" charset="0"/>
              </a:rPr>
              <a:t>Child Care Financial Assistance System – Constructs</a:t>
            </a:r>
          </a:p>
        </p:txBody>
      </p:sp>
      <p:sp>
        <p:nvSpPr>
          <p:cNvPr id="6" name="TextBox 5">
            <a:extLst>
              <a:ext uri="{FF2B5EF4-FFF2-40B4-BE49-F238E27FC236}">
                <a16:creationId xmlns:a16="http://schemas.microsoft.com/office/drawing/2014/main" id="{686CC173-A327-45BA-A6D3-CFDA26F8C965}"/>
              </a:ext>
            </a:extLst>
          </p:cNvPr>
          <p:cNvSpPr txBox="1"/>
          <p:nvPr/>
        </p:nvSpPr>
        <p:spPr>
          <a:xfrm>
            <a:off x="356008" y="1014288"/>
            <a:ext cx="8611011" cy="615553"/>
          </a:xfrm>
          <a:prstGeom prst="rect">
            <a:avLst/>
          </a:prstGeom>
          <a:noFill/>
        </p:spPr>
        <p:txBody>
          <a:bodyPr wrap="square" lIns="91440" tIns="45720" rIns="91440" bIns="45720" anchor="t">
            <a:spAutoFit/>
          </a:bodyPr>
          <a:lstStyle/>
          <a:p>
            <a:r>
              <a:rPr lang="en-US" sz="1700">
                <a:latin typeface="+mj-lt"/>
                <a:cs typeface="Calibri"/>
              </a:rPr>
              <a:t>The child care financial assistance system is governed by federal and state statute and regulations that must be considered in all reform efforts</a:t>
            </a:r>
            <a:endParaRPr lang="en-US" sz="1700">
              <a:latin typeface="+mj-lt"/>
              <a:cs typeface="Calibri" panose="020F0502020204030204" pitchFamily="34" charset="0"/>
            </a:endParaRPr>
          </a:p>
        </p:txBody>
      </p:sp>
      <p:graphicFrame>
        <p:nvGraphicFramePr>
          <p:cNvPr id="10" name="Table 4">
            <a:extLst>
              <a:ext uri="{FF2B5EF4-FFF2-40B4-BE49-F238E27FC236}">
                <a16:creationId xmlns:a16="http://schemas.microsoft.com/office/drawing/2014/main" id="{BB17A180-4406-4EC7-B111-D41DFBE56F80}"/>
              </a:ext>
            </a:extLst>
          </p:cNvPr>
          <p:cNvGraphicFramePr>
            <a:graphicFrameLocks noGrp="1"/>
          </p:cNvGraphicFramePr>
          <p:nvPr>
            <p:extLst>
              <p:ext uri="{D42A27DB-BD31-4B8C-83A1-F6EECF244321}">
                <p14:modId xmlns:p14="http://schemas.microsoft.com/office/powerpoint/2010/main" val="3046640751"/>
              </p:ext>
            </p:extLst>
          </p:nvPr>
        </p:nvGraphicFramePr>
        <p:xfrm>
          <a:off x="3036227" y="2264164"/>
          <a:ext cx="5834648" cy="4376261"/>
        </p:xfrm>
        <a:graphic>
          <a:graphicData uri="http://schemas.openxmlformats.org/drawingml/2006/table">
            <a:tbl>
              <a:tblPr firstRow="1" bandRow="1">
                <a:tableStyleId>{F5AB1C69-6EDB-4FF4-983F-18BD219EF322}</a:tableStyleId>
              </a:tblPr>
              <a:tblGrid>
                <a:gridCol w="2522888">
                  <a:extLst>
                    <a:ext uri="{9D8B030D-6E8A-4147-A177-3AD203B41FA5}">
                      <a16:colId xmlns:a16="http://schemas.microsoft.com/office/drawing/2014/main" val="3513656178"/>
                    </a:ext>
                  </a:extLst>
                </a:gridCol>
                <a:gridCol w="3311760">
                  <a:extLst>
                    <a:ext uri="{9D8B030D-6E8A-4147-A177-3AD203B41FA5}">
                      <a16:colId xmlns:a16="http://schemas.microsoft.com/office/drawing/2014/main" val="2637520781"/>
                    </a:ext>
                  </a:extLst>
                </a:gridCol>
              </a:tblGrid>
              <a:tr h="1703152">
                <a:tc>
                  <a:txBody>
                    <a:bodyPr/>
                    <a:lstStyle/>
                    <a:p>
                      <a:pPr marL="0" marR="0" lvl="0" indent="0" algn="l" rtl="0" eaLnBrk="1" fontAlgn="auto" latinLnBrk="0" hangingPunct="1">
                        <a:lnSpc>
                          <a:spcPct val="100000"/>
                        </a:lnSpc>
                        <a:spcBef>
                          <a:spcPts val="0"/>
                        </a:spcBef>
                        <a:spcAft>
                          <a:spcPts val="0"/>
                        </a:spcAft>
                        <a:buClrTx/>
                        <a:buSzTx/>
                        <a:buNone/>
                      </a:pPr>
                      <a:r>
                        <a:rPr lang="en-US" sz="1500" b="0">
                          <a:solidFill>
                            <a:schemeClr val="tx1"/>
                          </a:solidFill>
                          <a:latin typeface="+mj-lt"/>
                          <a:cs typeface="Calibri"/>
                        </a:rPr>
                        <a:t>The Child Care Development and Block Grant (CCDBG)  establishes the baseline eligibility requirements for subsidized child care </a:t>
                      </a:r>
                      <a:endParaRPr lang="en-US" sz="1500" b="0">
                        <a:solidFill>
                          <a:schemeClr val="tx1">
                            <a:lumMod val="75000"/>
                            <a:lumOff val="25000"/>
                          </a:schemeClr>
                        </a:solidFill>
                        <a:latin typeface="+mj-lt"/>
                        <a:cs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en-US" sz="1800" b="0">
                          <a:solidFill>
                            <a:schemeClr val="accent5">
                              <a:lumMod val="25000"/>
                            </a:schemeClr>
                          </a:solidFill>
                          <a:latin typeface="+mj-lt"/>
                          <a:cs typeface="Calibri"/>
                        </a:rPr>
                        <a:t>Determine policies &amp; processes, define terms, decide on methods for eligibility and care</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965557"/>
                  </a:ext>
                </a:extLst>
              </a:tr>
              <a:tr h="1269550">
                <a:tc>
                  <a:txBody>
                    <a:bodyPr/>
                    <a:lstStyle/>
                    <a:p>
                      <a:pPr marL="0" indent="0">
                        <a:buNone/>
                      </a:pPr>
                      <a:r>
                        <a:rPr lang="en-US" sz="1500" b="0">
                          <a:solidFill>
                            <a:schemeClr val="tx1"/>
                          </a:solidFill>
                          <a:latin typeface="+mj-lt"/>
                          <a:cs typeface="Calibri"/>
                        </a:rPr>
                        <a:t>State Appropriations dictate how we can use funds earmarked for the subsidy </a:t>
                      </a:r>
                      <a:endParaRPr lang="en-US" sz="1500" b="0">
                        <a:solidFill>
                          <a:schemeClr val="tx1"/>
                        </a:solidFill>
                        <a:latin typeface="+mj-lt"/>
                        <a:cs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en-US" sz="1800" b="0">
                          <a:solidFill>
                            <a:schemeClr val="accent5">
                              <a:lumMod val="25000"/>
                            </a:schemeClr>
                          </a:solidFill>
                          <a:latin typeface="+mj-lt"/>
                          <a:cs typeface="Calibri"/>
                        </a:rPr>
                        <a:t>Ensure spending is in accordance with the law</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1801669"/>
                  </a:ext>
                </a:extLst>
              </a:tr>
              <a:tr h="1403559">
                <a:tc>
                  <a:txBody>
                    <a:bodyPr/>
                    <a:lstStyle/>
                    <a:p>
                      <a:pPr marL="0" marR="0" lvl="0" indent="0" algn="l" rtl="0" eaLnBrk="1" fontAlgn="auto" latinLnBrk="0" hangingPunct="1">
                        <a:lnSpc>
                          <a:spcPct val="100000"/>
                        </a:lnSpc>
                        <a:spcBef>
                          <a:spcPts val="0"/>
                        </a:spcBef>
                        <a:spcAft>
                          <a:spcPts val="0"/>
                        </a:spcAft>
                        <a:buClrTx/>
                        <a:buSzTx/>
                        <a:buNone/>
                      </a:pPr>
                      <a:r>
                        <a:rPr lang="en-US" sz="1500">
                          <a:latin typeface="+mj-lt"/>
                          <a:cs typeface="Calibri"/>
                        </a:rPr>
                        <a:t>Massachusetts General Law, Chapter 15D, § 2, articulates responsibilities for administering subsidies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buNone/>
                      </a:pPr>
                      <a:r>
                        <a:rPr lang="en-US" sz="1800" b="0">
                          <a:solidFill>
                            <a:schemeClr val="accent5">
                              <a:lumMod val="25000"/>
                            </a:schemeClr>
                          </a:solidFill>
                          <a:latin typeface="+mj-lt"/>
                          <a:cs typeface="Calibri"/>
                        </a:rPr>
                        <a:t>Administer federal funds, subsidy waiting list, and rate structures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52204503"/>
                  </a:ext>
                </a:extLst>
              </a:tr>
            </a:tbl>
          </a:graphicData>
        </a:graphic>
      </p:graphicFrame>
      <p:sp>
        <p:nvSpPr>
          <p:cNvPr id="11" name="TextBox 10">
            <a:extLst>
              <a:ext uri="{FF2B5EF4-FFF2-40B4-BE49-F238E27FC236}">
                <a16:creationId xmlns:a16="http://schemas.microsoft.com/office/drawing/2014/main" id="{50CCAAEA-B214-447D-A6F5-811B3F4151AE}"/>
              </a:ext>
            </a:extLst>
          </p:cNvPr>
          <p:cNvSpPr txBox="1"/>
          <p:nvPr/>
        </p:nvSpPr>
        <p:spPr>
          <a:xfrm>
            <a:off x="6049136" y="1808602"/>
            <a:ext cx="1792940" cy="353943"/>
          </a:xfrm>
          <a:prstGeom prst="rect">
            <a:avLst/>
          </a:prstGeom>
          <a:noFill/>
        </p:spPr>
        <p:txBody>
          <a:bodyPr wrap="square" lIns="91440" tIns="45720" rIns="91440" bIns="45720" rtlCol="0" anchor="t">
            <a:spAutoFit/>
          </a:bodyPr>
          <a:lstStyle/>
          <a:p>
            <a:pPr algn="ctr"/>
            <a:r>
              <a:rPr lang="en-US" sz="1700" b="1">
                <a:latin typeface="+mj-lt"/>
                <a:cs typeface="Calibri"/>
              </a:rPr>
              <a:t>Role of EEC</a:t>
            </a:r>
          </a:p>
        </p:txBody>
      </p:sp>
      <p:sp>
        <p:nvSpPr>
          <p:cNvPr id="9" name="Rectangle 8">
            <a:extLst>
              <a:ext uri="{FF2B5EF4-FFF2-40B4-BE49-F238E27FC236}">
                <a16:creationId xmlns:a16="http://schemas.microsoft.com/office/drawing/2014/main" id="{E682A373-C2CD-4336-8570-EA7489E70BF4}"/>
              </a:ext>
            </a:extLst>
          </p:cNvPr>
          <p:cNvSpPr/>
          <p:nvPr/>
        </p:nvSpPr>
        <p:spPr bwMode="auto">
          <a:xfrm>
            <a:off x="444499" y="2459806"/>
            <a:ext cx="2302930" cy="1400383"/>
          </a:xfrm>
          <a:prstGeom prst="rect">
            <a:avLst/>
          </a:prstGeom>
          <a:solidFill>
            <a:schemeClr val="accent1">
              <a:lumMod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ct val="50000"/>
              </a:spcBef>
            </a:pPr>
            <a:endParaRPr lang="en-US" sz="1700">
              <a:solidFill>
                <a:schemeClr val="bg1"/>
              </a:solidFill>
              <a:latin typeface="+mj-lt"/>
              <a:cs typeface="Calibri"/>
            </a:endParaRPr>
          </a:p>
          <a:p>
            <a:pPr marL="0" marR="0" indent="0" algn="ctr" defTabSz="914400">
              <a:lnSpc>
                <a:spcPct val="100000"/>
              </a:lnSpc>
              <a:spcBef>
                <a:spcPct val="50000"/>
              </a:spcBef>
              <a:spcAft>
                <a:spcPct val="0"/>
              </a:spcAft>
              <a:buClrTx/>
              <a:buSzTx/>
              <a:buFontTx/>
              <a:buNone/>
              <a:tabLst/>
            </a:pPr>
            <a:r>
              <a:rPr kumimoji="0" lang="en-US" sz="1700" b="1" i="0" u="none" strike="noStrike" cap="none" normalizeH="0" baseline="0">
                <a:ln>
                  <a:noFill/>
                </a:ln>
                <a:solidFill>
                  <a:schemeClr val="bg1"/>
                </a:solidFill>
                <a:effectLst/>
                <a:latin typeface="+mj-lt"/>
                <a:cs typeface="Calibri"/>
              </a:rPr>
              <a:t>Federal </a:t>
            </a:r>
            <a:r>
              <a:rPr lang="en-US" sz="1700" b="1">
                <a:solidFill>
                  <a:schemeClr val="bg1"/>
                </a:solidFill>
                <a:latin typeface="+mj-lt"/>
                <a:cs typeface="Calibri"/>
              </a:rPr>
              <a:t>Statute</a:t>
            </a:r>
            <a:r>
              <a:rPr kumimoji="0" lang="en-US" sz="1700" b="1" i="0" u="none" strike="noStrike" cap="none" normalizeH="0" baseline="0">
                <a:ln>
                  <a:noFill/>
                </a:ln>
                <a:solidFill>
                  <a:schemeClr val="bg1"/>
                </a:solidFill>
                <a:effectLst/>
                <a:latin typeface="+mj-lt"/>
                <a:cs typeface="Calibri"/>
              </a:rPr>
              <a:t> (CCDBG)</a:t>
            </a:r>
            <a:endParaRPr lang="en-US" sz="1700">
              <a:solidFill>
                <a:schemeClr val="bg1"/>
              </a:solidFill>
              <a:latin typeface="+mj-lt"/>
              <a:cs typeface="Calibri"/>
            </a:endParaRPr>
          </a:p>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700" b="1" i="0" u="none" strike="noStrike" cap="none" normalizeH="0" baseline="0">
              <a:ln>
                <a:noFill/>
              </a:ln>
              <a:solidFill>
                <a:schemeClr val="bg1"/>
              </a:solidFill>
              <a:effectLst/>
              <a:latin typeface="+mj-lt"/>
              <a:cs typeface="Calibri" panose="020F0502020204030204" pitchFamily="34" charset="0"/>
            </a:endParaRPr>
          </a:p>
        </p:txBody>
      </p:sp>
      <p:sp>
        <p:nvSpPr>
          <p:cNvPr id="14" name="Rectangle 13">
            <a:extLst>
              <a:ext uri="{FF2B5EF4-FFF2-40B4-BE49-F238E27FC236}">
                <a16:creationId xmlns:a16="http://schemas.microsoft.com/office/drawing/2014/main" id="{FF317A46-5217-489F-BA07-C706704E3219}"/>
              </a:ext>
            </a:extLst>
          </p:cNvPr>
          <p:cNvSpPr/>
          <p:nvPr/>
        </p:nvSpPr>
        <p:spPr bwMode="auto">
          <a:xfrm>
            <a:off x="444499" y="3994301"/>
            <a:ext cx="2302930" cy="1138773"/>
          </a:xfrm>
          <a:prstGeom prst="rect">
            <a:avLst/>
          </a:prstGeom>
          <a:solidFill>
            <a:schemeClr val="accent5">
              <a:lumMod val="5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ct val="50000"/>
              </a:spcBef>
            </a:pPr>
            <a:endParaRPr lang="en-US" sz="1700">
              <a:solidFill>
                <a:schemeClr val="bg1"/>
              </a:solidFill>
              <a:latin typeface="+mj-lt"/>
              <a:cs typeface="Calibri"/>
            </a:endParaRPr>
          </a:p>
          <a:p>
            <a:pPr marL="0" marR="0" indent="0" algn="ctr" defTabSz="914400">
              <a:lnSpc>
                <a:spcPct val="100000"/>
              </a:lnSpc>
              <a:spcBef>
                <a:spcPct val="50000"/>
              </a:spcBef>
              <a:spcAft>
                <a:spcPct val="0"/>
              </a:spcAft>
              <a:buClrTx/>
              <a:buSzTx/>
              <a:buFontTx/>
              <a:buNone/>
              <a:tabLst/>
            </a:pPr>
            <a:r>
              <a:rPr kumimoji="0" lang="en-US" sz="1700" b="1" i="0" u="none" strike="noStrike" cap="none" normalizeH="0" baseline="0">
                <a:ln>
                  <a:noFill/>
                </a:ln>
                <a:solidFill>
                  <a:schemeClr val="bg1"/>
                </a:solidFill>
                <a:effectLst/>
                <a:latin typeface="+mj-lt"/>
                <a:cs typeface="Calibri"/>
              </a:rPr>
              <a:t>Appropriations</a:t>
            </a:r>
            <a:endParaRPr lang="en-US" sz="1700" b="1" i="0" u="none" strike="noStrike" cap="none" normalizeH="0" baseline="0">
              <a:ln>
                <a:noFill/>
              </a:ln>
              <a:solidFill>
                <a:schemeClr val="bg1"/>
              </a:solidFill>
              <a:effectLst/>
              <a:latin typeface="+mj-lt"/>
              <a:cs typeface="Calibri"/>
            </a:endParaRPr>
          </a:p>
          <a:p>
            <a:pPr algn="ctr">
              <a:spcBef>
                <a:spcPct val="50000"/>
              </a:spcBef>
            </a:pPr>
            <a:endParaRPr lang="en-US" sz="1700">
              <a:solidFill>
                <a:schemeClr val="bg1"/>
              </a:solidFill>
              <a:latin typeface="+mj-lt"/>
              <a:cs typeface="Calibri"/>
            </a:endParaRPr>
          </a:p>
        </p:txBody>
      </p:sp>
      <p:sp>
        <p:nvSpPr>
          <p:cNvPr id="15" name="Rectangle 14">
            <a:extLst>
              <a:ext uri="{FF2B5EF4-FFF2-40B4-BE49-F238E27FC236}">
                <a16:creationId xmlns:a16="http://schemas.microsoft.com/office/drawing/2014/main" id="{965E8B9E-1242-4E95-B25A-C451CF222F44}"/>
              </a:ext>
            </a:extLst>
          </p:cNvPr>
          <p:cNvSpPr/>
          <p:nvPr/>
        </p:nvSpPr>
        <p:spPr bwMode="auto">
          <a:xfrm>
            <a:off x="446154" y="5153244"/>
            <a:ext cx="2311242" cy="1400383"/>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ct val="50000"/>
              </a:spcBef>
            </a:pPr>
            <a:endParaRPr lang="en-US" sz="1700">
              <a:latin typeface="+mj-lt"/>
              <a:cs typeface="Calibri"/>
            </a:endParaRPr>
          </a:p>
          <a:p>
            <a:pPr marL="0" marR="0" indent="0" algn="ctr" defTabSz="914400">
              <a:lnSpc>
                <a:spcPct val="100000"/>
              </a:lnSpc>
              <a:spcBef>
                <a:spcPct val="50000"/>
              </a:spcBef>
              <a:spcAft>
                <a:spcPct val="0"/>
              </a:spcAft>
              <a:buClrTx/>
              <a:buSzTx/>
              <a:buFontTx/>
              <a:buNone/>
              <a:tabLst/>
            </a:pPr>
            <a:r>
              <a:rPr kumimoji="0" lang="en-US" sz="1700" b="1" i="0" u="none" strike="noStrike" cap="none" normalizeH="0" baseline="0">
                <a:ln>
                  <a:noFill/>
                </a:ln>
                <a:effectLst/>
                <a:latin typeface="+mj-lt"/>
                <a:cs typeface="Calibri"/>
              </a:rPr>
              <a:t>State Statute (M.G.L.)</a:t>
            </a:r>
            <a:endParaRPr lang="en-US" sz="1700" b="1" i="0" u="none" strike="noStrike" cap="none" normalizeH="0" baseline="0">
              <a:ln>
                <a:noFill/>
              </a:ln>
              <a:effectLst/>
              <a:latin typeface="+mj-lt"/>
              <a:cs typeface="Calibri"/>
            </a:endParaRPr>
          </a:p>
          <a:p>
            <a:pPr algn="ctr">
              <a:spcBef>
                <a:spcPct val="50000"/>
              </a:spcBef>
            </a:pPr>
            <a:endParaRPr lang="en-US" sz="1700">
              <a:latin typeface="+mj-lt"/>
              <a:cs typeface="Calibri"/>
            </a:endParaRPr>
          </a:p>
        </p:txBody>
      </p:sp>
      <p:sp>
        <p:nvSpPr>
          <p:cNvPr id="18" name="TextBox 17">
            <a:extLst>
              <a:ext uri="{FF2B5EF4-FFF2-40B4-BE49-F238E27FC236}">
                <a16:creationId xmlns:a16="http://schemas.microsoft.com/office/drawing/2014/main" id="{27E6319E-F8C8-46C9-95D3-AEBE0E403C4A}"/>
              </a:ext>
            </a:extLst>
          </p:cNvPr>
          <p:cNvSpPr txBox="1"/>
          <p:nvPr/>
        </p:nvSpPr>
        <p:spPr>
          <a:xfrm>
            <a:off x="3255732" y="1797384"/>
            <a:ext cx="1792940" cy="353943"/>
          </a:xfrm>
          <a:prstGeom prst="rect">
            <a:avLst/>
          </a:prstGeom>
          <a:noFill/>
        </p:spPr>
        <p:txBody>
          <a:bodyPr wrap="square" lIns="91440" tIns="45720" rIns="91440" bIns="45720" rtlCol="0" anchor="t">
            <a:spAutoFit/>
          </a:bodyPr>
          <a:lstStyle/>
          <a:p>
            <a:pPr algn="ctr"/>
            <a:r>
              <a:rPr lang="en-US" sz="1700" b="1">
                <a:latin typeface="+mj-lt"/>
                <a:cs typeface="Calibri"/>
              </a:rPr>
              <a:t>Purpose</a:t>
            </a:r>
            <a:endParaRPr lang="en-US" sz="1700">
              <a:latin typeface="+mj-lt"/>
              <a:cs typeface="Calibri"/>
            </a:endParaRPr>
          </a:p>
        </p:txBody>
      </p:sp>
      <p:sp>
        <p:nvSpPr>
          <p:cNvPr id="19" name="Slide Number Placeholder 1">
            <a:extLst>
              <a:ext uri="{FF2B5EF4-FFF2-40B4-BE49-F238E27FC236}">
                <a16:creationId xmlns:a16="http://schemas.microsoft.com/office/drawing/2014/main" id="{F729D958-7F77-4D8D-8617-0D39565DDBCF}"/>
              </a:ext>
            </a:extLst>
          </p:cNvPr>
          <p:cNvSpPr>
            <a:spLocks noGrp="1"/>
          </p:cNvSpPr>
          <p:nvPr>
            <p:ph type="sldNum" sz="quarter" idx="14"/>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0"/>
              </a:spcBef>
              <a:defRPr sz="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56C0EC-3B98-441E-AA55-70D5E6ACE5C8}" type="slidenum">
              <a:rPr lang="en-US" smtClean="0">
                <a:solidFill>
                  <a:srgbClr val="000000"/>
                </a:solidFill>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73016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03D5D-34AC-5BC3-74E3-C4D1F1516575}"/>
              </a:ext>
            </a:extLst>
          </p:cNvPr>
          <p:cNvSpPr>
            <a:spLocks noGrp="1"/>
          </p:cNvSpPr>
          <p:nvPr>
            <p:ph type="title"/>
          </p:nvPr>
        </p:nvSpPr>
        <p:spPr/>
        <p:txBody>
          <a:bodyPr/>
          <a:lstStyle/>
          <a:p>
            <a:r>
              <a:rPr lang="en-US" sz="2000">
                <a:solidFill>
                  <a:srgbClr val="0000E5"/>
                </a:solidFill>
                <a:ea typeface="Verdana"/>
                <a:cs typeface="Calibri" panose="020F0502020204030204" pitchFamily="34" charset="0"/>
              </a:rPr>
              <a:t>Reimagining the Subsidy System &amp; Tools to Effect Changes</a:t>
            </a:r>
            <a:endParaRPr lang="en-US" sz="2000">
              <a:solidFill>
                <a:srgbClr val="0000E5"/>
              </a:solidFill>
              <a:cs typeface="Calibri" panose="020F0502020204030204" pitchFamily="34" charset="0"/>
            </a:endParaRPr>
          </a:p>
        </p:txBody>
      </p:sp>
      <p:sp>
        <p:nvSpPr>
          <p:cNvPr id="4" name="Slide Number Placeholder 3">
            <a:extLst>
              <a:ext uri="{FF2B5EF4-FFF2-40B4-BE49-F238E27FC236}">
                <a16:creationId xmlns:a16="http://schemas.microsoft.com/office/drawing/2014/main" id="{78C32453-EAAF-0D9A-5B28-E36852A5FA88}"/>
              </a:ext>
            </a:extLst>
          </p:cNvPr>
          <p:cNvSpPr>
            <a:spLocks noGrp="1"/>
          </p:cNvSpPr>
          <p:nvPr>
            <p:ph type="sldNum" sz="quarter" idx="10"/>
          </p:nvPr>
        </p:nvSpPr>
        <p:spPr/>
        <p:txBody>
          <a:bodyPr/>
          <a:lstStyle/>
          <a:p>
            <a:pPr>
              <a:defRPr/>
            </a:pPr>
            <a:fld id="{72CEAB98-FE15-4B42-A9FF-055C52D53EE9}" type="slidenum">
              <a:rPr lang="en-US"/>
              <a:pPr>
                <a:defRPr/>
              </a:pPr>
              <a:t>35</a:t>
            </a:fld>
            <a:endParaRPr lang="en-US"/>
          </a:p>
        </p:txBody>
      </p:sp>
      <p:graphicFrame>
        <p:nvGraphicFramePr>
          <p:cNvPr id="20" name="Diagram 19">
            <a:extLst>
              <a:ext uri="{FF2B5EF4-FFF2-40B4-BE49-F238E27FC236}">
                <a16:creationId xmlns:a16="http://schemas.microsoft.com/office/drawing/2014/main" id="{0C8C92E7-81D6-3D1D-7C91-D70FFD33E40B}"/>
              </a:ext>
            </a:extLst>
          </p:cNvPr>
          <p:cNvGraphicFramePr/>
          <p:nvPr>
            <p:extLst>
              <p:ext uri="{D42A27DB-BD31-4B8C-83A1-F6EECF244321}">
                <p14:modId xmlns:p14="http://schemas.microsoft.com/office/powerpoint/2010/main" val="2878658089"/>
              </p:ext>
            </p:extLst>
          </p:nvPr>
        </p:nvGraphicFramePr>
        <p:xfrm>
          <a:off x="132122" y="2769833"/>
          <a:ext cx="8298731" cy="3762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1">
            <a:extLst>
              <a:ext uri="{FF2B5EF4-FFF2-40B4-BE49-F238E27FC236}">
                <a16:creationId xmlns:a16="http://schemas.microsoft.com/office/drawing/2014/main" id="{21B2A9A5-CFEB-4B1E-AE45-6E437876FD8D}"/>
              </a:ext>
            </a:extLst>
          </p:cNvPr>
          <p:cNvSpPr txBox="1">
            <a:spLocks/>
          </p:cNvSpPr>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0"/>
              </a:spcBef>
              <a:defRPr sz="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Aft>
                <a:spcPct val="0"/>
              </a:spcAft>
              <a:defRPr/>
            </a:pPr>
            <a:fld id="{0A56C0EC-3B98-441E-AA55-70D5E6ACE5C8}" type="slidenum">
              <a:rPr lang="en-US" smtClean="0">
                <a:solidFill>
                  <a:srgbClr val="000000"/>
                </a:solidFill>
              </a:rPr>
              <a:pPr defTabSz="914400" fontAlgn="base">
                <a:spcAft>
                  <a:spcPct val="0"/>
                </a:spcAft>
                <a:defRPr/>
              </a:pPr>
              <a:t>35</a:t>
            </a:fld>
            <a:endParaRPr lang="en-US">
              <a:solidFill>
                <a:srgbClr val="000000"/>
              </a:solidFill>
              <a:latin typeface="Arial" panose="020B0604020202020204"/>
            </a:endParaRPr>
          </a:p>
        </p:txBody>
      </p:sp>
      <p:sp>
        <p:nvSpPr>
          <p:cNvPr id="3" name="TextBox 2">
            <a:extLst>
              <a:ext uri="{FF2B5EF4-FFF2-40B4-BE49-F238E27FC236}">
                <a16:creationId xmlns:a16="http://schemas.microsoft.com/office/drawing/2014/main" id="{3790C851-ED6A-4C3D-B180-E6A15E28A670}"/>
              </a:ext>
            </a:extLst>
          </p:cNvPr>
          <p:cNvSpPr txBox="1"/>
          <p:nvPr/>
        </p:nvSpPr>
        <p:spPr>
          <a:xfrm>
            <a:off x="1383460" y="1223324"/>
            <a:ext cx="6377079" cy="1277273"/>
          </a:xfrm>
          <a:prstGeom prst="rect">
            <a:avLst/>
          </a:prstGeom>
          <a:solidFill>
            <a:schemeClr val="accent1"/>
          </a:solidFill>
          <a:ln>
            <a:solidFill>
              <a:schemeClr val="accent1"/>
            </a:solidFill>
          </a:ln>
        </p:spPr>
        <p:txBody>
          <a:bodyPr wrap="square" rtlCol="0">
            <a:spAutoFit/>
          </a:bodyPr>
          <a:lstStyle/>
          <a:p>
            <a:pPr lvl="0" algn="ctr"/>
            <a:r>
              <a:rPr lang="en-US" sz="2000">
                <a:latin typeface="+mj-lt"/>
                <a:cs typeface="Calibri" panose="020F0502020204030204" pitchFamily="34" charset="0"/>
              </a:rPr>
              <a:t>Guiding Principles</a:t>
            </a:r>
            <a:endParaRPr lang="en-US" sz="2000" kern="1200">
              <a:latin typeface="+mj-lt"/>
              <a:cs typeface="Calibri" panose="020F0502020204030204" pitchFamily="34" charset="0"/>
            </a:endParaRPr>
          </a:p>
          <a:p>
            <a:pPr marL="285750" lvl="0" indent="-285750">
              <a:buFont typeface="Arial" panose="020B0604020202020204" pitchFamily="34" charset="0"/>
              <a:buChar char="•"/>
            </a:pPr>
            <a:endParaRPr lang="en-US" sz="400">
              <a:latin typeface="+mj-lt"/>
              <a:cs typeface="Calibri" panose="020F0502020204030204" pitchFamily="34" charset="0"/>
            </a:endParaRPr>
          </a:p>
          <a:p>
            <a:pPr marL="285750" lvl="0" indent="-285750">
              <a:buFont typeface="Arial" panose="020B0604020202020204" pitchFamily="34" charset="0"/>
              <a:buChar char="•"/>
            </a:pPr>
            <a:r>
              <a:rPr lang="en-US" sz="1300" kern="1200">
                <a:latin typeface="+mj-lt"/>
                <a:cs typeface="Calibri" panose="020F0502020204030204" pitchFamily="34" charset="0"/>
              </a:rPr>
              <a:t>Reorient EEC’s Subsidy System to prioritize families’ needs and experiences </a:t>
            </a:r>
          </a:p>
          <a:p>
            <a:pPr marL="285750" lvl="0" indent="-285750">
              <a:buFont typeface="Arial" panose="020B0604020202020204" pitchFamily="34" charset="0"/>
              <a:buChar char="•"/>
            </a:pPr>
            <a:r>
              <a:rPr lang="en-US" sz="1300" kern="1200">
                <a:solidFill>
                  <a:srgbClr val="000000">
                    <a:hueOff val="0"/>
                    <a:satOff val="0"/>
                    <a:lumOff val="0"/>
                    <a:alphaOff val="0"/>
                  </a:srgbClr>
                </a:solidFill>
                <a:latin typeface="+mj-lt"/>
                <a:ea typeface="+mn-ea"/>
                <a:cs typeface="Calibri" panose="020F0502020204030204" pitchFamily="34" charset="0"/>
              </a:rPr>
              <a:t>Shift agency culture through policy, procedure and business process changes</a:t>
            </a:r>
          </a:p>
          <a:p>
            <a:pPr marL="285750" lvl="0" indent="-285750">
              <a:buFont typeface="Arial" panose="020B0604020202020204" pitchFamily="34" charset="0"/>
              <a:buChar char="•"/>
            </a:pPr>
            <a:r>
              <a:rPr lang="en-US" sz="1300" kern="1200">
                <a:solidFill>
                  <a:srgbClr val="000000">
                    <a:hueOff val="0"/>
                    <a:satOff val="0"/>
                    <a:lumOff val="0"/>
                    <a:alphaOff val="0"/>
                  </a:srgbClr>
                </a:solidFill>
                <a:latin typeface="+mj-lt"/>
                <a:ea typeface="+mn-ea"/>
                <a:cs typeface="Calibri" panose="020F0502020204030204" pitchFamily="34" charset="0"/>
              </a:rPr>
              <a:t>Human/user-centered restructuring of agency operations and improve use of subsidy administrators to modernize and improve the staff and user experience​</a:t>
            </a:r>
          </a:p>
        </p:txBody>
      </p:sp>
    </p:spTree>
    <p:extLst>
      <p:ext uri="{BB962C8B-B14F-4D97-AF65-F5344CB8AC3E}">
        <p14:creationId xmlns:p14="http://schemas.microsoft.com/office/powerpoint/2010/main" val="4237093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553DCA5-9134-47C9-B20F-76666C17FB21}"/>
              </a:ext>
            </a:extLst>
          </p:cNvPr>
          <p:cNvSpPr txBox="1">
            <a:spLocks/>
          </p:cNvSpPr>
          <p:nvPr/>
        </p:nvSpPr>
        <p:spPr>
          <a:xfrm>
            <a:off x="371027" y="212235"/>
            <a:ext cx="7871741" cy="620713"/>
          </a:xfrm>
          <a:prstGeom prst="rect">
            <a:avLst/>
          </a:prstGeom>
        </p:spPr>
        <p:txBody>
          <a:bodyPr lIns="91440" tIns="45720" rIns="91440" bIns="45720" anchor="t"/>
          <a:lst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a:defRPr/>
            </a:pPr>
            <a:r>
              <a:rPr lang="en-US" sz="2000">
                <a:solidFill>
                  <a:srgbClr val="0000E5"/>
                </a:solidFill>
                <a:cs typeface="Calibri" panose="020F0502020204030204" pitchFamily="34" charset="0"/>
              </a:rPr>
              <a:t>Child Care Financial Assistance Reforms</a:t>
            </a:r>
          </a:p>
          <a:p>
            <a:pPr>
              <a:defRPr/>
            </a:pPr>
            <a:r>
              <a:rPr kumimoji="0" lang="en-US" sz="2000" b="1" i="0" u="none" strike="noStrike" kern="0" cap="none" spc="0" normalizeH="0" baseline="0" noProof="0">
                <a:ln>
                  <a:noFill/>
                </a:ln>
                <a:solidFill>
                  <a:srgbClr val="0000E5"/>
                </a:solidFill>
                <a:effectLst/>
                <a:uLnTx/>
                <a:uFillTx/>
                <a:cs typeface="Calibri" panose="020F0502020204030204" pitchFamily="34" charset="0"/>
              </a:rPr>
              <a:t>Major Initiatives and Key Milestones </a:t>
            </a:r>
            <a:r>
              <a:rPr lang="en-US" sz="2000" kern="0">
                <a:solidFill>
                  <a:srgbClr val="0000E5"/>
                </a:solidFill>
                <a:cs typeface="Calibri" panose="020F0502020204030204" pitchFamily="34" charset="0"/>
              </a:rPr>
              <a:t>through Winter 2023</a:t>
            </a:r>
            <a:endParaRPr lang="en-US" sz="2000" b="1" i="0" u="none" strike="noStrike" kern="0" cap="none" spc="0" normalizeH="0" baseline="0" noProof="0">
              <a:ln>
                <a:noFill/>
              </a:ln>
              <a:solidFill>
                <a:srgbClr val="0000E5"/>
              </a:solidFill>
              <a:effectLst/>
              <a:uLnTx/>
              <a:uFillTx/>
              <a:cs typeface="Calibri" panose="020F0502020204030204" pitchFamily="34" charset="0"/>
            </a:endParaRPr>
          </a:p>
        </p:txBody>
      </p:sp>
      <p:sp>
        <p:nvSpPr>
          <p:cNvPr id="57" name="TextBox 56">
            <a:extLst>
              <a:ext uri="{FF2B5EF4-FFF2-40B4-BE49-F238E27FC236}">
                <a16:creationId xmlns:a16="http://schemas.microsoft.com/office/drawing/2014/main" id="{5A3556CC-2219-4823-A255-8A4D8D01C181}"/>
              </a:ext>
            </a:extLst>
          </p:cNvPr>
          <p:cNvSpPr txBox="1"/>
          <p:nvPr/>
        </p:nvSpPr>
        <p:spPr>
          <a:xfrm>
            <a:off x="7393957" y="1825563"/>
            <a:ext cx="1461308" cy="60016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mj-lt"/>
                <a:cs typeface="Calibri"/>
              </a:rPr>
              <a:t>Drafting and preparation to </a:t>
            </a:r>
            <a:r>
              <a:rPr lang="en-US" sz="1100" b="0" kern="0">
                <a:solidFill>
                  <a:srgbClr val="000000"/>
                </a:solidFill>
                <a:latin typeface="+mj-lt"/>
                <a:cs typeface="Calibri"/>
              </a:rPr>
              <a:t>post </a:t>
            </a:r>
            <a:r>
              <a:rPr kumimoji="0" lang="en-US" sz="1100" i="0" u="none" strike="noStrike" kern="0" cap="none" spc="0" normalizeH="0" baseline="0" noProof="0">
                <a:ln>
                  <a:noFill/>
                </a:ln>
                <a:solidFill>
                  <a:srgbClr val="000000"/>
                </a:solidFill>
                <a:effectLst/>
                <a:uLnTx/>
                <a:uFillTx/>
                <a:latin typeface="+mj-lt"/>
                <a:cs typeface="Calibri"/>
              </a:rPr>
              <a:t>CCRR RFR</a:t>
            </a:r>
            <a:endParaRPr kumimoji="0" lang="en-US" sz="1100" b="0" i="0" u="none" strike="noStrike" kern="0" cap="none" spc="0" normalizeH="0" baseline="0" noProof="0">
              <a:ln>
                <a:noFill/>
              </a:ln>
              <a:solidFill>
                <a:srgbClr val="000000"/>
              </a:solidFill>
              <a:effectLst/>
              <a:uLnTx/>
              <a:uFillTx/>
              <a:latin typeface="+mj-lt"/>
              <a:cs typeface="Calibri"/>
            </a:endParaRPr>
          </a:p>
        </p:txBody>
      </p:sp>
      <p:sp>
        <p:nvSpPr>
          <p:cNvPr id="60" name="Rectangle 59">
            <a:extLst>
              <a:ext uri="{FF2B5EF4-FFF2-40B4-BE49-F238E27FC236}">
                <a16:creationId xmlns:a16="http://schemas.microsoft.com/office/drawing/2014/main" id="{C790E585-EE75-42E7-97FC-C37BFB29970B}"/>
              </a:ext>
            </a:extLst>
          </p:cNvPr>
          <p:cNvSpPr/>
          <p:nvPr/>
        </p:nvSpPr>
        <p:spPr bwMode="auto">
          <a:xfrm>
            <a:off x="1677285" y="2664130"/>
            <a:ext cx="1309359" cy="1075455"/>
          </a:xfrm>
          <a:prstGeom prst="rect">
            <a:avLst/>
          </a:prstGeom>
          <a:solidFill>
            <a:schemeClr val="accent6">
              <a:lumMod val="7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Calibri"/>
              <a:cs typeface="Calibri"/>
            </a:endParaRPr>
          </a:p>
        </p:txBody>
      </p:sp>
      <p:sp>
        <p:nvSpPr>
          <p:cNvPr id="61" name="Rectangle 60">
            <a:extLst>
              <a:ext uri="{FF2B5EF4-FFF2-40B4-BE49-F238E27FC236}">
                <a16:creationId xmlns:a16="http://schemas.microsoft.com/office/drawing/2014/main" id="{11D7A12C-D3FB-48DE-AE32-FBBFAC078B7C}"/>
              </a:ext>
            </a:extLst>
          </p:cNvPr>
          <p:cNvSpPr/>
          <p:nvPr/>
        </p:nvSpPr>
        <p:spPr bwMode="auto">
          <a:xfrm>
            <a:off x="3125595" y="2658427"/>
            <a:ext cx="1309359" cy="1075455"/>
          </a:xfrm>
          <a:prstGeom prst="rect">
            <a:avLst/>
          </a:prstGeom>
          <a:solidFill>
            <a:schemeClr val="accent6">
              <a:lumMod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Calibri"/>
              <a:cs typeface="Calibri"/>
            </a:endParaRPr>
          </a:p>
        </p:txBody>
      </p:sp>
      <p:sp>
        <p:nvSpPr>
          <p:cNvPr id="63" name="Rectangle 62">
            <a:extLst>
              <a:ext uri="{FF2B5EF4-FFF2-40B4-BE49-F238E27FC236}">
                <a16:creationId xmlns:a16="http://schemas.microsoft.com/office/drawing/2014/main" id="{AAB9878E-FAD6-4380-93FD-A7511115BBF8}"/>
              </a:ext>
            </a:extLst>
          </p:cNvPr>
          <p:cNvSpPr/>
          <p:nvPr/>
        </p:nvSpPr>
        <p:spPr bwMode="auto">
          <a:xfrm>
            <a:off x="4569857" y="2669266"/>
            <a:ext cx="1309359" cy="1075455"/>
          </a:xfrm>
          <a:prstGeom prst="rect">
            <a:avLst/>
          </a:prstGeom>
          <a:solidFill>
            <a:schemeClr val="bg1">
              <a:lumMod val="7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Calibri"/>
              <a:cs typeface="Calibri"/>
            </a:endParaRPr>
          </a:p>
        </p:txBody>
      </p:sp>
      <p:sp>
        <p:nvSpPr>
          <p:cNvPr id="64" name="Rectangle 63">
            <a:extLst>
              <a:ext uri="{FF2B5EF4-FFF2-40B4-BE49-F238E27FC236}">
                <a16:creationId xmlns:a16="http://schemas.microsoft.com/office/drawing/2014/main" id="{58E12661-4B94-41D3-A09B-27C82BAE0633}"/>
              </a:ext>
            </a:extLst>
          </p:cNvPr>
          <p:cNvSpPr/>
          <p:nvPr/>
        </p:nvSpPr>
        <p:spPr bwMode="auto">
          <a:xfrm>
            <a:off x="7488998" y="2680064"/>
            <a:ext cx="1309359" cy="1075455"/>
          </a:xfrm>
          <a:prstGeom prst="rect">
            <a:avLst/>
          </a:prstGeom>
          <a:solidFill>
            <a:schemeClr val="bg1">
              <a:lumMod val="9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Calibri"/>
              <a:cs typeface="Calibri"/>
            </a:endParaRPr>
          </a:p>
        </p:txBody>
      </p:sp>
      <p:sp>
        <p:nvSpPr>
          <p:cNvPr id="65" name="Freeform 4847">
            <a:extLst>
              <a:ext uri="{FF2B5EF4-FFF2-40B4-BE49-F238E27FC236}">
                <a16:creationId xmlns:a16="http://schemas.microsoft.com/office/drawing/2014/main" id="{F4D31F64-5F29-482E-A5FA-EFE90319B60B}"/>
              </a:ext>
            </a:extLst>
          </p:cNvPr>
          <p:cNvSpPr>
            <a:spLocks noEditPoints="1"/>
          </p:cNvSpPr>
          <p:nvPr/>
        </p:nvSpPr>
        <p:spPr bwMode="auto">
          <a:xfrm>
            <a:off x="3576982" y="3934436"/>
            <a:ext cx="421318" cy="576123"/>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Calibri"/>
              <a:cs typeface="Calibri"/>
            </a:endParaRPr>
          </a:p>
        </p:txBody>
      </p:sp>
      <p:sp>
        <p:nvSpPr>
          <p:cNvPr id="66" name="Oval 65">
            <a:extLst>
              <a:ext uri="{FF2B5EF4-FFF2-40B4-BE49-F238E27FC236}">
                <a16:creationId xmlns:a16="http://schemas.microsoft.com/office/drawing/2014/main" id="{239EA63F-2927-416D-9199-9ECE9A1C287B}"/>
              </a:ext>
            </a:extLst>
          </p:cNvPr>
          <p:cNvSpPr/>
          <p:nvPr/>
        </p:nvSpPr>
        <p:spPr bwMode="ltGray">
          <a:xfrm>
            <a:off x="6320125" y="3833319"/>
            <a:ext cx="638147" cy="631896"/>
          </a:xfrm>
          <a:prstGeom prst="ellipse">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Calibri"/>
              <a:cs typeface="Calibri"/>
            </a:endParaRPr>
          </a:p>
        </p:txBody>
      </p:sp>
      <p:sp>
        <p:nvSpPr>
          <p:cNvPr id="68" name="TextBox 67">
            <a:extLst>
              <a:ext uri="{FF2B5EF4-FFF2-40B4-BE49-F238E27FC236}">
                <a16:creationId xmlns:a16="http://schemas.microsoft.com/office/drawing/2014/main" id="{65428625-54DB-4712-BBA0-C785F1E686CF}"/>
              </a:ext>
            </a:extLst>
          </p:cNvPr>
          <p:cNvSpPr txBox="1"/>
          <p:nvPr/>
        </p:nvSpPr>
        <p:spPr>
          <a:xfrm>
            <a:off x="4306898" y="1618614"/>
            <a:ext cx="1815661"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0">
                <a:solidFill>
                  <a:srgbClr val="000000"/>
                </a:solidFill>
                <a:latin typeface="+mj-lt"/>
                <a:cs typeface="Calibri"/>
              </a:rPr>
              <a:t>EEC Internal and External Stakeholder </a:t>
            </a:r>
            <a:r>
              <a:rPr lang="en-US" sz="1100" kern="0">
                <a:solidFill>
                  <a:srgbClr val="000000"/>
                </a:solidFill>
                <a:latin typeface="+mj-lt"/>
                <a:cs typeface="Calibri"/>
              </a:rPr>
              <a:t>Facilitated</a:t>
            </a:r>
            <a:r>
              <a:rPr lang="en-US" sz="1100" b="0" kern="0">
                <a:solidFill>
                  <a:srgbClr val="000000"/>
                </a:solidFill>
                <a:latin typeface="+mj-lt"/>
                <a:cs typeface="Calibri"/>
              </a:rPr>
              <a:t> </a:t>
            </a:r>
            <a:r>
              <a:rPr lang="en-US" sz="1100" kern="0">
                <a:solidFill>
                  <a:srgbClr val="000000"/>
                </a:solidFill>
                <a:latin typeface="+mj-lt"/>
                <a:cs typeface="Calibri"/>
              </a:rPr>
              <a:t>Visioning Sessions</a:t>
            </a:r>
            <a:r>
              <a:rPr lang="en-US" sz="1100" b="0" kern="0">
                <a:solidFill>
                  <a:srgbClr val="000000"/>
                </a:solidFill>
                <a:latin typeface="+mj-lt"/>
                <a:cs typeface="Calibri"/>
              </a:rPr>
              <a:t>; including families</a:t>
            </a:r>
            <a:endParaRPr kumimoji="0" lang="en-US" sz="1100" b="0" i="0" u="none" strike="noStrike" kern="0" cap="none" spc="0" normalizeH="0" baseline="0" noProof="0">
              <a:ln>
                <a:noFill/>
              </a:ln>
              <a:solidFill>
                <a:srgbClr val="000000"/>
              </a:solidFill>
              <a:effectLst/>
              <a:uLnTx/>
              <a:uFillTx/>
              <a:latin typeface="+mj-lt"/>
              <a:cs typeface="Calibri"/>
            </a:endParaRPr>
          </a:p>
        </p:txBody>
      </p:sp>
      <p:grpSp>
        <p:nvGrpSpPr>
          <p:cNvPr id="70" name="Group 69">
            <a:extLst>
              <a:ext uri="{FF2B5EF4-FFF2-40B4-BE49-F238E27FC236}">
                <a16:creationId xmlns:a16="http://schemas.microsoft.com/office/drawing/2014/main" id="{1F5EDC5E-AFB8-4476-8C57-B43276C03401}"/>
              </a:ext>
            </a:extLst>
          </p:cNvPr>
          <p:cNvGrpSpPr/>
          <p:nvPr/>
        </p:nvGrpSpPr>
        <p:grpSpPr>
          <a:xfrm>
            <a:off x="6273537" y="3919679"/>
            <a:ext cx="781774" cy="577571"/>
            <a:chOff x="4173369" y="4591247"/>
            <a:chExt cx="680872" cy="508000"/>
          </a:xfrm>
          <a:solidFill>
            <a:srgbClr val="FFFFFF"/>
          </a:solidFill>
        </p:grpSpPr>
        <p:sp>
          <p:nvSpPr>
            <p:cNvPr id="89" name="Freeform 65">
              <a:extLst>
                <a:ext uri="{FF2B5EF4-FFF2-40B4-BE49-F238E27FC236}">
                  <a16:creationId xmlns:a16="http://schemas.microsoft.com/office/drawing/2014/main" id="{A8915248-3361-45B5-BB05-938C8EE8064F}"/>
                </a:ext>
              </a:extLst>
            </p:cNvPr>
            <p:cNvSpPr>
              <a:spLocks/>
            </p:cNvSpPr>
            <p:nvPr/>
          </p:nvSpPr>
          <p:spPr bwMode="auto">
            <a:xfrm>
              <a:off x="4173369" y="4591247"/>
              <a:ext cx="216848" cy="508000"/>
            </a:xfrm>
            <a:custGeom>
              <a:avLst/>
              <a:gdLst>
                <a:gd name="T0" fmla="*/ 20 w 60"/>
                <a:gd name="T1" fmla="*/ 140 h 140"/>
                <a:gd name="T2" fmla="*/ 16 w 60"/>
                <a:gd name="T3" fmla="*/ 137 h 140"/>
                <a:gd name="T4" fmla="*/ 17 w 60"/>
                <a:gd name="T5" fmla="*/ 120 h 140"/>
                <a:gd name="T6" fmla="*/ 36 w 60"/>
                <a:gd name="T7" fmla="*/ 115 h 140"/>
                <a:gd name="T8" fmla="*/ 38 w 60"/>
                <a:gd name="T9" fmla="*/ 115 h 140"/>
                <a:gd name="T10" fmla="*/ 39 w 60"/>
                <a:gd name="T11" fmla="*/ 115 h 140"/>
                <a:gd name="T12" fmla="*/ 41 w 60"/>
                <a:gd name="T13" fmla="*/ 114 h 140"/>
                <a:gd name="T14" fmla="*/ 41 w 60"/>
                <a:gd name="T15" fmla="*/ 112 h 140"/>
                <a:gd name="T16" fmla="*/ 40 w 60"/>
                <a:gd name="T17" fmla="*/ 109 h 140"/>
                <a:gd name="T18" fmla="*/ 40 w 60"/>
                <a:gd name="T19" fmla="*/ 100 h 140"/>
                <a:gd name="T20" fmla="*/ 43 w 60"/>
                <a:gd name="T21" fmla="*/ 97 h 140"/>
                <a:gd name="T22" fmla="*/ 44 w 60"/>
                <a:gd name="T23" fmla="*/ 97 h 140"/>
                <a:gd name="T24" fmla="*/ 43 w 60"/>
                <a:gd name="T25" fmla="*/ 94 h 140"/>
                <a:gd name="T26" fmla="*/ 44 w 60"/>
                <a:gd name="T27" fmla="*/ 91 h 140"/>
                <a:gd name="T28" fmla="*/ 45 w 60"/>
                <a:gd name="T29" fmla="*/ 89 h 140"/>
                <a:gd name="T30" fmla="*/ 44 w 60"/>
                <a:gd name="T31" fmla="*/ 87 h 140"/>
                <a:gd name="T32" fmla="*/ 43 w 60"/>
                <a:gd name="T33" fmla="*/ 82 h 140"/>
                <a:gd name="T34" fmla="*/ 50 w 60"/>
                <a:gd name="T35" fmla="*/ 77 h 140"/>
                <a:gd name="T36" fmla="*/ 53 w 60"/>
                <a:gd name="T37" fmla="*/ 76 h 140"/>
                <a:gd name="T38" fmla="*/ 49 w 60"/>
                <a:gd name="T39" fmla="*/ 70 h 140"/>
                <a:gd name="T40" fmla="*/ 43 w 60"/>
                <a:gd name="T41" fmla="*/ 57 h 140"/>
                <a:gd name="T42" fmla="*/ 44 w 60"/>
                <a:gd name="T43" fmla="*/ 48 h 140"/>
                <a:gd name="T44" fmla="*/ 44 w 60"/>
                <a:gd name="T45" fmla="*/ 43 h 140"/>
                <a:gd name="T46" fmla="*/ 4 w 60"/>
                <a:gd name="T47" fmla="*/ 7 h 140"/>
                <a:gd name="T48" fmla="*/ 1 w 60"/>
                <a:gd name="T49" fmla="*/ 6 h 140"/>
                <a:gd name="T50" fmla="*/ 1 w 60"/>
                <a:gd name="T51" fmla="*/ 3 h 140"/>
                <a:gd name="T52" fmla="*/ 5 w 60"/>
                <a:gd name="T53" fmla="*/ 0 h 140"/>
                <a:gd name="T54" fmla="*/ 51 w 60"/>
                <a:gd name="T55" fmla="*/ 43 h 140"/>
                <a:gd name="T56" fmla="*/ 50 w 60"/>
                <a:gd name="T57" fmla="*/ 50 h 140"/>
                <a:gd name="T58" fmla="*/ 49 w 60"/>
                <a:gd name="T59" fmla="*/ 56 h 140"/>
                <a:gd name="T60" fmla="*/ 54 w 60"/>
                <a:gd name="T61" fmla="*/ 65 h 140"/>
                <a:gd name="T62" fmla="*/ 59 w 60"/>
                <a:gd name="T63" fmla="*/ 78 h 140"/>
                <a:gd name="T64" fmla="*/ 51 w 60"/>
                <a:gd name="T65" fmla="*/ 84 h 140"/>
                <a:gd name="T66" fmla="*/ 50 w 60"/>
                <a:gd name="T67" fmla="*/ 84 h 140"/>
                <a:gd name="T68" fmla="*/ 50 w 60"/>
                <a:gd name="T69" fmla="*/ 85 h 140"/>
                <a:gd name="T70" fmla="*/ 51 w 60"/>
                <a:gd name="T71" fmla="*/ 85 h 140"/>
                <a:gd name="T72" fmla="*/ 52 w 60"/>
                <a:gd name="T73" fmla="*/ 90 h 140"/>
                <a:gd name="T74" fmla="*/ 50 w 60"/>
                <a:gd name="T75" fmla="*/ 93 h 140"/>
                <a:gd name="T76" fmla="*/ 51 w 60"/>
                <a:gd name="T77" fmla="*/ 97 h 140"/>
                <a:gd name="T78" fmla="*/ 46 w 60"/>
                <a:gd name="T79" fmla="*/ 104 h 140"/>
                <a:gd name="T80" fmla="*/ 46 w 60"/>
                <a:gd name="T81" fmla="*/ 104 h 140"/>
                <a:gd name="T82" fmla="*/ 47 w 60"/>
                <a:gd name="T83" fmla="*/ 107 h 140"/>
                <a:gd name="T84" fmla="*/ 48 w 60"/>
                <a:gd name="T85" fmla="*/ 111 h 140"/>
                <a:gd name="T86" fmla="*/ 46 w 60"/>
                <a:gd name="T87" fmla="*/ 119 h 140"/>
                <a:gd name="T88" fmla="*/ 38 w 60"/>
                <a:gd name="T89" fmla="*/ 122 h 140"/>
                <a:gd name="T90" fmla="*/ 35 w 60"/>
                <a:gd name="T91" fmla="*/ 122 h 140"/>
                <a:gd name="T92" fmla="*/ 22 w 60"/>
                <a:gd name="T93" fmla="*/ 125 h 140"/>
                <a:gd name="T94" fmla="*/ 23 w 60"/>
                <a:gd name="T95" fmla="*/ 135 h 140"/>
                <a:gd name="T96" fmla="*/ 21 w 60"/>
                <a:gd name="T97" fmla="*/ 140 h 140"/>
                <a:gd name="T98" fmla="*/ 20 w 60"/>
                <a:gd name="T9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140">
                  <a:moveTo>
                    <a:pt x="20" y="140"/>
                  </a:moveTo>
                  <a:cubicBezTo>
                    <a:pt x="18" y="140"/>
                    <a:pt x="17" y="139"/>
                    <a:pt x="16" y="137"/>
                  </a:cubicBezTo>
                  <a:cubicBezTo>
                    <a:pt x="16" y="135"/>
                    <a:pt x="13" y="125"/>
                    <a:pt x="17" y="120"/>
                  </a:cubicBezTo>
                  <a:cubicBezTo>
                    <a:pt x="20" y="116"/>
                    <a:pt x="30" y="115"/>
                    <a:pt x="36" y="115"/>
                  </a:cubicBezTo>
                  <a:cubicBezTo>
                    <a:pt x="37" y="115"/>
                    <a:pt x="38" y="115"/>
                    <a:pt x="38" y="115"/>
                  </a:cubicBezTo>
                  <a:cubicBezTo>
                    <a:pt x="38" y="115"/>
                    <a:pt x="38" y="115"/>
                    <a:pt x="39" y="115"/>
                  </a:cubicBezTo>
                  <a:cubicBezTo>
                    <a:pt x="39" y="115"/>
                    <a:pt x="40" y="114"/>
                    <a:pt x="41" y="114"/>
                  </a:cubicBezTo>
                  <a:cubicBezTo>
                    <a:pt x="41" y="113"/>
                    <a:pt x="41" y="113"/>
                    <a:pt x="41" y="112"/>
                  </a:cubicBezTo>
                  <a:cubicBezTo>
                    <a:pt x="41" y="111"/>
                    <a:pt x="40" y="110"/>
                    <a:pt x="40" y="109"/>
                  </a:cubicBezTo>
                  <a:cubicBezTo>
                    <a:pt x="39" y="105"/>
                    <a:pt x="38" y="102"/>
                    <a:pt x="40" y="100"/>
                  </a:cubicBezTo>
                  <a:cubicBezTo>
                    <a:pt x="41" y="98"/>
                    <a:pt x="42" y="98"/>
                    <a:pt x="43" y="97"/>
                  </a:cubicBezTo>
                  <a:cubicBezTo>
                    <a:pt x="43" y="97"/>
                    <a:pt x="44" y="97"/>
                    <a:pt x="44" y="97"/>
                  </a:cubicBezTo>
                  <a:cubicBezTo>
                    <a:pt x="43" y="96"/>
                    <a:pt x="43" y="96"/>
                    <a:pt x="43" y="94"/>
                  </a:cubicBezTo>
                  <a:cubicBezTo>
                    <a:pt x="42" y="93"/>
                    <a:pt x="43" y="91"/>
                    <a:pt x="44" y="91"/>
                  </a:cubicBezTo>
                  <a:cubicBezTo>
                    <a:pt x="44" y="90"/>
                    <a:pt x="44" y="89"/>
                    <a:pt x="45" y="89"/>
                  </a:cubicBezTo>
                  <a:cubicBezTo>
                    <a:pt x="45" y="89"/>
                    <a:pt x="44" y="88"/>
                    <a:pt x="44" y="87"/>
                  </a:cubicBezTo>
                  <a:cubicBezTo>
                    <a:pt x="44" y="86"/>
                    <a:pt x="43" y="84"/>
                    <a:pt x="43" y="82"/>
                  </a:cubicBezTo>
                  <a:cubicBezTo>
                    <a:pt x="43" y="78"/>
                    <a:pt x="48" y="77"/>
                    <a:pt x="50" y="77"/>
                  </a:cubicBezTo>
                  <a:cubicBezTo>
                    <a:pt x="51" y="77"/>
                    <a:pt x="53" y="76"/>
                    <a:pt x="53" y="76"/>
                  </a:cubicBezTo>
                  <a:cubicBezTo>
                    <a:pt x="53" y="75"/>
                    <a:pt x="50" y="71"/>
                    <a:pt x="49" y="70"/>
                  </a:cubicBezTo>
                  <a:cubicBezTo>
                    <a:pt x="46" y="66"/>
                    <a:pt x="43" y="62"/>
                    <a:pt x="43" y="57"/>
                  </a:cubicBezTo>
                  <a:cubicBezTo>
                    <a:pt x="42" y="53"/>
                    <a:pt x="43" y="51"/>
                    <a:pt x="44" y="48"/>
                  </a:cubicBezTo>
                  <a:cubicBezTo>
                    <a:pt x="44" y="47"/>
                    <a:pt x="44" y="45"/>
                    <a:pt x="44" y="43"/>
                  </a:cubicBezTo>
                  <a:cubicBezTo>
                    <a:pt x="44" y="43"/>
                    <a:pt x="45" y="7"/>
                    <a:pt x="4" y="7"/>
                  </a:cubicBezTo>
                  <a:cubicBezTo>
                    <a:pt x="3" y="7"/>
                    <a:pt x="2" y="7"/>
                    <a:pt x="1" y="6"/>
                  </a:cubicBezTo>
                  <a:cubicBezTo>
                    <a:pt x="1" y="6"/>
                    <a:pt x="0" y="5"/>
                    <a:pt x="1" y="3"/>
                  </a:cubicBezTo>
                  <a:cubicBezTo>
                    <a:pt x="1" y="1"/>
                    <a:pt x="3" y="0"/>
                    <a:pt x="5" y="0"/>
                  </a:cubicBezTo>
                  <a:cubicBezTo>
                    <a:pt x="52" y="0"/>
                    <a:pt x="51" y="43"/>
                    <a:pt x="51" y="43"/>
                  </a:cubicBezTo>
                  <a:cubicBezTo>
                    <a:pt x="51" y="46"/>
                    <a:pt x="51" y="48"/>
                    <a:pt x="50" y="50"/>
                  </a:cubicBezTo>
                  <a:cubicBezTo>
                    <a:pt x="50" y="52"/>
                    <a:pt x="49" y="54"/>
                    <a:pt x="49" y="56"/>
                  </a:cubicBezTo>
                  <a:cubicBezTo>
                    <a:pt x="50" y="59"/>
                    <a:pt x="52" y="62"/>
                    <a:pt x="54" y="65"/>
                  </a:cubicBezTo>
                  <a:cubicBezTo>
                    <a:pt x="57" y="69"/>
                    <a:pt x="60" y="73"/>
                    <a:pt x="59" y="78"/>
                  </a:cubicBezTo>
                  <a:cubicBezTo>
                    <a:pt x="58" y="83"/>
                    <a:pt x="53" y="84"/>
                    <a:pt x="51" y="84"/>
                  </a:cubicBezTo>
                  <a:cubicBezTo>
                    <a:pt x="50" y="84"/>
                    <a:pt x="50" y="84"/>
                    <a:pt x="50" y="84"/>
                  </a:cubicBezTo>
                  <a:cubicBezTo>
                    <a:pt x="50" y="84"/>
                    <a:pt x="50" y="84"/>
                    <a:pt x="50" y="85"/>
                  </a:cubicBezTo>
                  <a:cubicBezTo>
                    <a:pt x="51" y="85"/>
                    <a:pt x="51" y="85"/>
                    <a:pt x="51" y="85"/>
                  </a:cubicBezTo>
                  <a:cubicBezTo>
                    <a:pt x="51" y="86"/>
                    <a:pt x="52" y="88"/>
                    <a:pt x="52" y="90"/>
                  </a:cubicBezTo>
                  <a:cubicBezTo>
                    <a:pt x="52" y="91"/>
                    <a:pt x="51" y="92"/>
                    <a:pt x="50" y="93"/>
                  </a:cubicBezTo>
                  <a:cubicBezTo>
                    <a:pt x="51" y="94"/>
                    <a:pt x="51" y="95"/>
                    <a:pt x="51" y="97"/>
                  </a:cubicBezTo>
                  <a:cubicBezTo>
                    <a:pt x="51" y="101"/>
                    <a:pt x="48" y="103"/>
                    <a:pt x="46" y="104"/>
                  </a:cubicBezTo>
                  <a:cubicBezTo>
                    <a:pt x="46" y="104"/>
                    <a:pt x="46" y="104"/>
                    <a:pt x="46" y="104"/>
                  </a:cubicBezTo>
                  <a:cubicBezTo>
                    <a:pt x="46" y="105"/>
                    <a:pt x="47" y="106"/>
                    <a:pt x="47" y="107"/>
                  </a:cubicBezTo>
                  <a:cubicBezTo>
                    <a:pt x="47" y="108"/>
                    <a:pt x="47" y="109"/>
                    <a:pt x="48" y="111"/>
                  </a:cubicBezTo>
                  <a:cubicBezTo>
                    <a:pt x="48" y="114"/>
                    <a:pt x="48" y="116"/>
                    <a:pt x="46" y="119"/>
                  </a:cubicBezTo>
                  <a:cubicBezTo>
                    <a:pt x="44" y="121"/>
                    <a:pt x="41" y="122"/>
                    <a:pt x="38" y="122"/>
                  </a:cubicBezTo>
                  <a:cubicBezTo>
                    <a:pt x="37" y="122"/>
                    <a:pt x="36" y="122"/>
                    <a:pt x="35" y="122"/>
                  </a:cubicBezTo>
                  <a:cubicBezTo>
                    <a:pt x="29" y="122"/>
                    <a:pt x="23" y="124"/>
                    <a:pt x="22" y="125"/>
                  </a:cubicBezTo>
                  <a:cubicBezTo>
                    <a:pt x="21" y="126"/>
                    <a:pt x="22" y="131"/>
                    <a:pt x="23" y="135"/>
                  </a:cubicBezTo>
                  <a:cubicBezTo>
                    <a:pt x="23" y="137"/>
                    <a:pt x="22" y="139"/>
                    <a:pt x="21" y="140"/>
                  </a:cubicBezTo>
                  <a:cubicBezTo>
                    <a:pt x="20" y="140"/>
                    <a:pt x="20" y="140"/>
                    <a:pt x="20"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a:cs typeface="Calibri"/>
              </a:endParaRPr>
            </a:p>
          </p:txBody>
        </p:sp>
        <p:sp>
          <p:nvSpPr>
            <p:cNvPr id="90" name="Freeform 66">
              <a:extLst>
                <a:ext uri="{FF2B5EF4-FFF2-40B4-BE49-F238E27FC236}">
                  <a16:creationId xmlns:a16="http://schemas.microsoft.com/office/drawing/2014/main" id="{91455FC1-E481-458F-9513-560330568612}"/>
                </a:ext>
              </a:extLst>
            </p:cNvPr>
            <p:cNvSpPr>
              <a:spLocks/>
            </p:cNvSpPr>
            <p:nvPr/>
          </p:nvSpPr>
          <p:spPr bwMode="auto">
            <a:xfrm>
              <a:off x="4637393" y="4591247"/>
              <a:ext cx="216848" cy="508000"/>
            </a:xfrm>
            <a:custGeom>
              <a:avLst/>
              <a:gdLst>
                <a:gd name="T0" fmla="*/ 40 w 60"/>
                <a:gd name="T1" fmla="*/ 140 h 140"/>
                <a:gd name="T2" fmla="*/ 38 w 60"/>
                <a:gd name="T3" fmla="*/ 135 h 140"/>
                <a:gd name="T4" fmla="*/ 38 w 60"/>
                <a:gd name="T5" fmla="*/ 125 h 140"/>
                <a:gd name="T6" fmla="*/ 25 w 60"/>
                <a:gd name="T7" fmla="*/ 122 h 140"/>
                <a:gd name="T8" fmla="*/ 23 w 60"/>
                <a:gd name="T9" fmla="*/ 122 h 140"/>
                <a:gd name="T10" fmla="*/ 15 w 60"/>
                <a:gd name="T11" fmla="*/ 119 h 140"/>
                <a:gd name="T12" fmla="*/ 13 w 60"/>
                <a:gd name="T13" fmla="*/ 111 h 140"/>
                <a:gd name="T14" fmla="*/ 14 w 60"/>
                <a:gd name="T15" fmla="*/ 107 h 140"/>
                <a:gd name="T16" fmla="*/ 15 w 60"/>
                <a:gd name="T17" fmla="*/ 104 h 140"/>
                <a:gd name="T18" fmla="*/ 14 w 60"/>
                <a:gd name="T19" fmla="*/ 104 h 140"/>
                <a:gd name="T20" fmla="*/ 9 w 60"/>
                <a:gd name="T21" fmla="*/ 97 h 140"/>
                <a:gd name="T22" fmla="*/ 10 w 60"/>
                <a:gd name="T23" fmla="*/ 93 h 140"/>
                <a:gd name="T24" fmla="*/ 9 w 60"/>
                <a:gd name="T25" fmla="*/ 90 h 140"/>
                <a:gd name="T26" fmla="*/ 10 w 60"/>
                <a:gd name="T27" fmla="*/ 85 h 140"/>
                <a:gd name="T28" fmla="*/ 10 w 60"/>
                <a:gd name="T29" fmla="*/ 85 h 140"/>
                <a:gd name="T30" fmla="*/ 10 w 60"/>
                <a:gd name="T31" fmla="*/ 84 h 140"/>
                <a:gd name="T32" fmla="*/ 10 w 60"/>
                <a:gd name="T33" fmla="*/ 84 h 140"/>
                <a:gd name="T34" fmla="*/ 1 w 60"/>
                <a:gd name="T35" fmla="*/ 78 h 140"/>
                <a:gd name="T36" fmla="*/ 6 w 60"/>
                <a:gd name="T37" fmla="*/ 65 h 140"/>
                <a:gd name="T38" fmla="*/ 11 w 60"/>
                <a:gd name="T39" fmla="*/ 56 h 140"/>
                <a:gd name="T40" fmla="*/ 10 w 60"/>
                <a:gd name="T41" fmla="*/ 50 h 140"/>
                <a:gd name="T42" fmla="*/ 10 w 60"/>
                <a:gd name="T43" fmla="*/ 43 h 140"/>
                <a:gd name="T44" fmla="*/ 56 w 60"/>
                <a:gd name="T45" fmla="*/ 0 h 140"/>
                <a:gd name="T46" fmla="*/ 60 w 60"/>
                <a:gd name="T47" fmla="*/ 3 h 140"/>
                <a:gd name="T48" fmla="*/ 59 w 60"/>
                <a:gd name="T49" fmla="*/ 6 h 140"/>
                <a:gd name="T50" fmla="*/ 57 w 60"/>
                <a:gd name="T51" fmla="*/ 7 h 140"/>
                <a:gd name="T52" fmla="*/ 16 w 60"/>
                <a:gd name="T53" fmla="*/ 43 h 140"/>
                <a:gd name="T54" fmla="*/ 17 w 60"/>
                <a:gd name="T55" fmla="*/ 48 h 140"/>
                <a:gd name="T56" fmla="*/ 18 w 60"/>
                <a:gd name="T57" fmla="*/ 57 h 140"/>
                <a:gd name="T58" fmla="*/ 11 w 60"/>
                <a:gd name="T59" fmla="*/ 70 h 140"/>
                <a:gd name="T60" fmla="*/ 8 w 60"/>
                <a:gd name="T61" fmla="*/ 76 h 140"/>
                <a:gd name="T62" fmla="*/ 11 w 60"/>
                <a:gd name="T63" fmla="*/ 77 h 140"/>
                <a:gd name="T64" fmla="*/ 17 w 60"/>
                <a:gd name="T65" fmla="*/ 82 h 140"/>
                <a:gd name="T66" fmla="*/ 17 w 60"/>
                <a:gd name="T67" fmla="*/ 87 h 140"/>
                <a:gd name="T68" fmla="*/ 16 w 60"/>
                <a:gd name="T69" fmla="*/ 89 h 140"/>
                <a:gd name="T70" fmla="*/ 17 w 60"/>
                <a:gd name="T71" fmla="*/ 91 h 140"/>
                <a:gd name="T72" fmla="*/ 18 w 60"/>
                <a:gd name="T73" fmla="*/ 94 h 140"/>
                <a:gd name="T74" fmla="*/ 16 w 60"/>
                <a:gd name="T75" fmla="*/ 97 h 140"/>
                <a:gd name="T76" fmla="*/ 17 w 60"/>
                <a:gd name="T77" fmla="*/ 97 h 140"/>
                <a:gd name="T78" fmla="*/ 20 w 60"/>
                <a:gd name="T79" fmla="*/ 100 h 140"/>
                <a:gd name="T80" fmla="*/ 20 w 60"/>
                <a:gd name="T81" fmla="*/ 109 h 140"/>
                <a:gd name="T82" fmla="*/ 20 w 60"/>
                <a:gd name="T83" fmla="*/ 112 h 140"/>
                <a:gd name="T84" fmla="*/ 20 w 60"/>
                <a:gd name="T85" fmla="*/ 114 h 140"/>
                <a:gd name="T86" fmla="*/ 22 w 60"/>
                <a:gd name="T87" fmla="*/ 115 h 140"/>
                <a:gd name="T88" fmla="*/ 22 w 60"/>
                <a:gd name="T89" fmla="*/ 115 h 140"/>
                <a:gd name="T90" fmla="*/ 25 w 60"/>
                <a:gd name="T91" fmla="*/ 115 h 140"/>
                <a:gd name="T92" fmla="*/ 44 w 60"/>
                <a:gd name="T93" fmla="*/ 120 h 140"/>
                <a:gd name="T94" fmla="*/ 44 w 60"/>
                <a:gd name="T95" fmla="*/ 137 h 140"/>
                <a:gd name="T96" fmla="*/ 41 w 60"/>
                <a:gd name="T97" fmla="*/ 140 h 140"/>
                <a:gd name="T98" fmla="*/ 40 w 60"/>
                <a:gd name="T9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140">
                  <a:moveTo>
                    <a:pt x="40" y="140"/>
                  </a:moveTo>
                  <a:cubicBezTo>
                    <a:pt x="38" y="139"/>
                    <a:pt x="37" y="137"/>
                    <a:pt x="38" y="135"/>
                  </a:cubicBezTo>
                  <a:cubicBezTo>
                    <a:pt x="39" y="131"/>
                    <a:pt x="39" y="126"/>
                    <a:pt x="38" y="125"/>
                  </a:cubicBezTo>
                  <a:cubicBezTo>
                    <a:pt x="38" y="124"/>
                    <a:pt x="32" y="122"/>
                    <a:pt x="25" y="122"/>
                  </a:cubicBezTo>
                  <a:cubicBezTo>
                    <a:pt x="25" y="122"/>
                    <a:pt x="24" y="122"/>
                    <a:pt x="23" y="122"/>
                  </a:cubicBezTo>
                  <a:cubicBezTo>
                    <a:pt x="20" y="122"/>
                    <a:pt x="17" y="121"/>
                    <a:pt x="15" y="119"/>
                  </a:cubicBezTo>
                  <a:cubicBezTo>
                    <a:pt x="13" y="116"/>
                    <a:pt x="12" y="114"/>
                    <a:pt x="13" y="111"/>
                  </a:cubicBezTo>
                  <a:cubicBezTo>
                    <a:pt x="13" y="109"/>
                    <a:pt x="14" y="108"/>
                    <a:pt x="14" y="107"/>
                  </a:cubicBezTo>
                  <a:cubicBezTo>
                    <a:pt x="14" y="106"/>
                    <a:pt x="14" y="105"/>
                    <a:pt x="15" y="104"/>
                  </a:cubicBezTo>
                  <a:cubicBezTo>
                    <a:pt x="14" y="104"/>
                    <a:pt x="14" y="104"/>
                    <a:pt x="14" y="104"/>
                  </a:cubicBezTo>
                  <a:cubicBezTo>
                    <a:pt x="13" y="103"/>
                    <a:pt x="9" y="101"/>
                    <a:pt x="9" y="97"/>
                  </a:cubicBezTo>
                  <a:cubicBezTo>
                    <a:pt x="9" y="95"/>
                    <a:pt x="10" y="94"/>
                    <a:pt x="10" y="93"/>
                  </a:cubicBezTo>
                  <a:cubicBezTo>
                    <a:pt x="10" y="92"/>
                    <a:pt x="9" y="91"/>
                    <a:pt x="9" y="90"/>
                  </a:cubicBezTo>
                  <a:cubicBezTo>
                    <a:pt x="9" y="88"/>
                    <a:pt x="10" y="86"/>
                    <a:pt x="10" y="85"/>
                  </a:cubicBezTo>
                  <a:cubicBezTo>
                    <a:pt x="10" y="85"/>
                    <a:pt x="10" y="85"/>
                    <a:pt x="10" y="85"/>
                  </a:cubicBezTo>
                  <a:cubicBezTo>
                    <a:pt x="10" y="84"/>
                    <a:pt x="10" y="84"/>
                    <a:pt x="10" y="84"/>
                  </a:cubicBezTo>
                  <a:cubicBezTo>
                    <a:pt x="10" y="84"/>
                    <a:pt x="10" y="84"/>
                    <a:pt x="10" y="84"/>
                  </a:cubicBezTo>
                  <a:cubicBezTo>
                    <a:pt x="7" y="84"/>
                    <a:pt x="3" y="83"/>
                    <a:pt x="1" y="78"/>
                  </a:cubicBezTo>
                  <a:cubicBezTo>
                    <a:pt x="0" y="73"/>
                    <a:pt x="3" y="69"/>
                    <a:pt x="6" y="65"/>
                  </a:cubicBezTo>
                  <a:cubicBezTo>
                    <a:pt x="8" y="62"/>
                    <a:pt x="11" y="59"/>
                    <a:pt x="11" y="56"/>
                  </a:cubicBezTo>
                  <a:cubicBezTo>
                    <a:pt x="11" y="54"/>
                    <a:pt x="11" y="52"/>
                    <a:pt x="10" y="50"/>
                  </a:cubicBezTo>
                  <a:cubicBezTo>
                    <a:pt x="10" y="48"/>
                    <a:pt x="9" y="46"/>
                    <a:pt x="10" y="43"/>
                  </a:cubicBezTo>
                  <a:cubicBezTo>
                    <a:pt x="10" y="43"/>
                    <a:pt x="9" y="0"/>
                    <a:pt x="56" y="0"/>
                  </a:cubicBezTo>
                  <a:cubicBezTo>
                    <a:pt x="58" y="0"/>
                    <a:pt x="60" y="1"/>
                    <a:pt x="60" y="3"/>
                  </a:cubicBezTo>
                  <a:cubicBezTo>
                    <a:pt x="60" y="5"/>
                    <a:pt x="60" y="6"/>
                    <a:pt x="59" y="6"/>
                  </a:cubicBezTo>
                  <a:cubicBezTo>
                    <a:pt x="59" y="7"/>
                    <a:pt x="58" y="7"/>
                    <a:pt x="57" y="7"/>
                  </a:cubicBezTo>
                  <a:cubicBezTo>
                    <a:pt x="16" y="7"/>
                    <a:pt x="16" y="43"/>
                    <a:pt x="16" y="43"/>
                  </a:cubicBezTo>
                  <a:cubicBezTo>
                    <a:pt x="16" y="45"/>
                    <a:pt x="17" y="47"/>
                    <a:pt x="17" y="48"/>
                  </a:cubicBezTo>
                  <a:cubicBezTo>
                    <a:pt x="18" y="51"/>
                    <a:pt x="18" y="53"/>
                    <a:pt x="18" y="57"/>
                  </a:cubicBezTo>
                  <a:cubicBezTo>
                    <a:pt x="17" y="62"/>
                    <a:pt x="14" y="66"/>
                    <a:pt x="11" y="70"/>
                  </a:cubicBezTo>
                  <a:cubicBezTo>
                    <a:pt x="11" y="71"/>
                    <a:pt x="8" y="75"/>
                    <a:pt x="8" y="76"/>
                  </a:cubicBezTo>
                  <a:cubicBezTo>
                    <a:pt x="8" y="76"/>
                    <a:pt x="10" y="77"/>
                    <a:pt x="11" y="77"/>
                  </a:cubicBezTo>
                  <a:cubicBezTo>
                    <a:pt x="13" y="77"/>
                    <a:pt x="17" y="78"/>
                    <a:pt x="17" y="82"/>
                  </a:cubicBezTo>
                  <a:cubicBezTo>
                    <a:pt x="17" y="84"/>
                    <a:pt x="17" y="86"/>
                    <a:pt x="17" y="87"/>
                  </a:cubicBezTo>
                  <a:cubicBezTo>
                    <a:pt x="16" y="88"/>
                    <a:pt x="16" y="89"/>
                    <a:pt x="16" y="89"/>
                  </a:cubicBezTo>
                  <a:cubicBezTo>
                    <a:pt x="16" y="89"/>
                    <a:pt x="17" y="90"/>
                    <a:pt x="17" y="91"/>
                  </a:cubicBezTo>
                  <a:cubicBezTo>
                    <a:pt x="18" y="91"/>
                    <a:pt x="18" y="93"/>
                    <a:pt x="18" y="94"/>
                  </a:cubicBezTo>
                  <a:cubicBezTo>
                    <a:pt x="18" y="96"/>
                    <a:pt x="17" y="96"/>
                    <a:pt x="16" y="97"/>
                  </a:cubicBezTo>
                  <a:cubicBezTo>
                    <a:pt x="17" y="97"/>
                    <a:pt x="17" y="97"/>
                    <a:pt x="17" y="97"/>
                  </a:cubicBezTo>
                  <a:cubicBezTo>
                    <a:pt x="18" y="98"/>
                    <a:pt x="20" y="98"/>
                    <a:pt x="20" y="100"/>
                  </a:cubicBezTo>
                  <a:cubicBezTo>
                    <a:pt x="22" y="102"/>
                    <a:pt x="21" y="105"/>
                    <a:pt x="20" y="109"/>
                  </a:cubicBezTo>
                  <a:cubicBezTo>
                    <a:pt x="20" y="110"/>
                    <a:pt x="20" y="111"/>
                    <a:pt x="20" y="112"/>
                  </a:cubicBezTo>
                  <a:cubicBezTo>
                    <a:pt x="20" y="113"/>
                    <a:pt x="19" y="113"/>
                    <a:pt x="20" y="114"/>
                  </a:cubicBezTo>
                  <a:cubicBezTo>
                    <a:pt x="20" y="114"/>
                    <a:pt x="21" y="115"/>
                    <a:pt x="22" y="115"/>
                  </a:cubicBezTo>
                  <a:cubicBezTo>
                    <a:pt x="22" y="115"/>
                    <a:pt x="22" y="115"/>
                    <a:pt x="22" y="115"/>
                  </a:cubicBezTo>
                  <a:cubicBezTo>
                    <a:pt x="22" y="115"/>
                    <a:pt x="23" y="115"/>
                    <a:pt x="25" y="115"/>
                  </a:cubicBezTo>
                  <a:cubicBezTo>
                    <a:pt x="31" y="115"/>
                    <a:pt x="40" y="116"/>
                    <a:pt x="44" y="120"/>
                  </a:cubicBezTo>
                  <a:cubicBezTo>
                    <a:pt x="47" y="125"/>
                    <a:pt x="45" y="135"/>
                    <a:pt x="44" y="137"/>
                  </a:cubicBezTo>
                  <a:cubicBezTo>
                    <a:pt x="44" y="139"/>
                    <a:pt x="43" y="140"/>
                    <a:pt x="41" y="140"/>
                  </a:cubicBezTo>
                  <a:cubicBezTo>
                    <a:pt x="41" y="140"/>
                    <a:pt x="40" y="140"/>
                    <a:pt x="40"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a:cs typeface="Calibri"/>
              </a:endParaRPr>
            </a:p>
          </p:txBody>
        </p:sp>
        <p:sp>
          <p:nvSpPr>
            <p:cNvPr id="91" name="Freeform 67">
              <a:extLst>
                <a:ext uri="{FF2B5EF4-FFF2-40B4-BE49-F238E27FC236}">
                  <a16:creationId xmlns:a16="http://schemas.microsoft.com/office/drawing/2014/main" id="{72B54EAA-A6C7-4ADB-9FE5-167E958E98E8}"/>
                </a:ext>
              </a:extLst>
            </p:cNvPr>
            <p:cNvSpPr>
              <a:spLocks noEditPoints="1"/>
            </p:cNvSpPr>
            <p:nvPr/>
          </p:nvSpPr>
          <p:spPr bwMode="auto">
            <a:xfrm>
              <a:off x="4408414" y="4677683"/>
              <a:ext cx="206233" cy="291152"/>
            </a:xfrm>
            <a:custGeom>
              <a:avLst/>
              <a:gdLst>
                <a:gd name="T0" fmla="*/ 40 w 57"/>
                <a:gd name="T1" fmla="*/ 0 h 80"/>
                <a:gd name="T2" fmla="*/ 4 w 57"/>
                <a:gd name="T3" fmla="*/ 0 h 80"/>
                <a:gd name="T4" fmla="*/ 0 w 57"/>
                <a:gd name="T5" fmla="*/ 4 h 80"/>
                <a:gd name="T6" fmla="*/ 0 w 57"/>
                <a:gd name="T7" fmla="*/ 75 h 80"/>
                <a:gd name="T8" fmla="*/ 4 w 57"/>
                <a:gd name="T9" fmla="*/ 80 h 80"/>
                <a:gd name="T10" fmla="*/ 53 w 57"/>
                <a:gd name="T11" fmla="*/ 80 h 80"/>
                <a:gd name="T12" fmla="*/ 57 w 57"/>
                <a:gd name="T13" fmla="*/ 75 h 80"/>
                <a:gd name="T14" fmla="*/ 57 w 57"/>
                <a:gd name="T15" fmla="*/ 19 h 80"/>
                <a:gd name="T16" fmla="*/ 40 w 57"/>
                <a:gd name="T17" fmla="*/ 0 h 80"/>
                <a:gd name="T18" fmla="*/ 11 w 57"/>
                <a:gd name="T19" fmla="*/ 31 h 80"/>
                <a:gd name="T20" fmla="*/ 34 w 57"/>
                <a:gd name="T21" fmla="*/ 31 h 80"/>
                <a:gd name="T22" fmla="*/ 37 w 57"/>
                <a:gd name="T23" fmla="*/ 34 h 80"/>
                <a:gd name="T24" fmla="*/ 34 w 57"/>
                <a:gd name="T25" fmla="*/ 37 h 80"/>
                <a:gd name="T26" fmla="*/ 11 w 57"/>
                <a:gd name="T27" fmla="*/ 37 h 80"/>
                <a:gd name="T28" fmla="*/ 8 w 57"/>
                <a:gd name="T29" fmla="*/ 34 h 80"/>
                <a:gd name="T30" fmla="*/ 11 w 57"/>
                <a:gd name="T31" fmla="*/ 31 h 80"/>
                <a:gd name="T32" fmla="*/ 47 w 57"/>
                <a:gd name="T33" fmla="*/ 67 h 80"/>
                <a:gd name="T34" fmla="*/ 11 w 57"/>
                <a:gd name="T35" fmla="*/ 67 h 80"/>
                <a:gd name="T36" fmla="*/ 8 w 57"/>
                <a:gd name="T37" fmla="*/ 63 h 80"/>
                <a:gd name="T38" fmla="*/ 11 w 57"/>
                <a:gd name="T39" fmla="*/ 60 h 80"/>
                <a:gd name="T40" fmla="*/ 47 w 57"/>
                <a:gd name="T41" fmla="*/ 60 h 80"/>
                <a:gd name="T42" fmla="*/ 50 w 57"/>
                <a:gd name="T43" fmla="*/ 63 h 80"/>
                <a:gd name="T44" fmla="*/ 47 w 57"/>
                <a:gd name="T45" fmla="*/ 67 h 80"/>
                <a:gd name="T46" fmla="*/ 47 w 57"/>
                <a:gd name="T47" fmla="*/ 52 h 80"/>
                <a:gd name="T48" fmla="*/ 11 w 57"/>
                <a:gd name="T49" fmla="*/ 52 h 80"/>
                <a:gd name="T50" fmla="*/ 8 w 57"/>
                <a:gd name="T51" fmla="*/ 49 h 80"/>
                <a:gd name="T52" fmla="*/ 11 w 57"/>
                <a:gd name="T53" fmla="*/ 45 h 80"/>
                <a:gd name="T54" fmla="*/ 47 w 57"/>
                <a:gd name="T55" fmla="*/ 45 h 80"/>
                <a:gd name="T56" fmla="*/ 50 w 57"/>
                <a:gd name="T57" fmla="*/ 49 h 80"/>
                <a:gd name="T58" fmla="*/ 47 w 57"/>
                <a:gd name="T59" fmla="*/ 52 h 80"/>
                <a:gd name="T60" fmla="*/ 55 w 57"/>
                <a:gd name="T61" fmla="*/ 23 h 80"/>
                <a:gd name="T62" fmla="*/ 54 w 57"/>
                <a:gd name="T63" fmla="*/ 23 h 80"/>
                <a:gd name="T64" fmla="*/ 38 w 57"/>
                <a:gd name="T65" fmla="*/ 23 h 80"/>
                <a:gd name="T66" fmla="*/ 37 w 57"/>
                <a:gd name="T67" fmla="*/ 22 h 80"/>
                <a:gd name="T68" fmla="*/ 37 w 57"/>
                <a:gd name="T69" fmla="*/ 4 h 80"/>
                <a:gd name="T70" fmla="*/ 37 w 57"/>
                <a:gd name="T71" fmla="*/ 3 h 80"/>
                <a:gd name="T72" fmla="*/ 38 w 57"/>
                <a:gd name="T73" fmla="*/ 4 h 80"/>
                <a:gd name="T74" fmla="*/ 42 w 57"/>
                <a:gd name="T75" fmla="*/ 7 h 80"/>
                <a:gd name="T76" fmla="*/ 42 w 57"/>
                <a:gd name="T77" fmla="*/ 8 h 80"/>
                <a:gd name="T78" fmla="*/ 42 w 57"/>
                <a:gd name="T79" fmla="*/ 18 h 80"/>
                <a:gd name="T80" fmla="*/ 50 w 57"/>
                <a:gd name="T81" fmla="*/ 18 h 80"/>
                <a:gd name="T82" fmla="*/ 51 w 57"/>
                <a:gd name="T83" fmla="*/ 18 h 80"/>
                <a:gd name="T84" fmla="*/ 54 w 57"/>
                <a:gd name="T85" fmla="*/ 22 h 80"/>
                <a:gd name="T86" fmla="*/ 55 w 57"/>
                <a:gd name="T8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 h="80">
                  <a:moveTo>
                    <a:pt x="40" y="0"/>
                  </a:moveTo>
                  <a:cubicBezTo>
                    <a:pt x="4" y="0"/>
                    <a:pt x="4" y="0"/>
                    <a:pt x="4" y="0"/>
                  </a:cubicBezTo>
                  <a:cubicBezTo>
                    <a:pt x="2" y="0"/>
                    <a:pt x="0" y="2"/>
                    <a:pt x="0" y="4"/>
                  </a:cubicBezTo>
                  <a:cubicBezTo>
                    <a:pt x="0" y="75"/>
                    <a:pt x="0" y="75"/>
                    <a:pt x="0" y="75"/>
                  </a:cubicBezTo>
                  <a:cubicBezTo>
                    <a:pt x="0" y="78"/>
                    <a:pt x="2" y="80"/>
                    <a:pt x="4" y="80"/>
                  </a:cubicBezTo>
                  <a:cubicBezTo>
                    <a:pt x="53" y="80"/>
                    <a:pt x="53" y="80"/>
                    <a:pt x="53" y="80"/>
                  </a:cubicBezTo>
                  <a:cubicBezTo>
                    <a:pt x="56" y="80"/>
                    <a:pt x="57" y="78"/>
                    <a:pt x="57" y="75"/>
                  </a:cubicBezTo>
                  <a:cubicBezTo>
                    <a:pt x="57" y="19"/>
                    <a:pt x="57" y="19"/>
                    <a:pt x="57" y="19"/>
                  </a:cubicBezTo>
                  <a:lnTo>
                    <a:pt x="40" y="0"/>
                  </a:lnTo>
                  <a:close/>
                  <a:moveTo>
                    <a:pt x="11" y="31"/>
                  </a:moveTo>
                  <a:cubicBezTo>
                    <a:pt x="34" y="31"/>
                    <a:pt x="34" y="31"/>
                    <a:pt x="34" y="31"/>
                  </a:cubicBezTo>
                  <a:cubicBezTo>
                    <a:pt x="36" y="31"/>
                    <a:pt x="37" y="32"/>
                    <a:pt x="37" y="34"/>
                  </a:cubicBezTo>
                  <a:cubicBezTo>
                    <a:pt x="37" y="36"/>
                    <a:pt x="36" y="37"/>
                    <a:pt x="34" y="37"/>
                  </a:cubicBezTo>
                  <a:cubicBezTo>
                    <a:pt x="11" y="37"/>
                    <a:pt x="11" y="37"/>
                    <a:pt x="11" y="37"/>
                  </a:cubicBezTo>
                  <a:cubicBezTo>
                    <a:pt x="9" y="37"/>
                    <a:pt x="8" y="36"/>
                    <a:pt x="8" y="34"/>
                  </a:cubicBezTo>
                  <a:cubicBezTo>
                    <a:pt x="8" y="32"/>
                    <a:pt x="9" y="31"/>
                    <a:pt x="11" y="31"/>
                  </a:cubicBezTo>
                  <a:close/>
                  <a:moveTo>
                    <a:pt x="47" y="67"/>
                  </a:moveTo>
                  <a:cubicBezTo>
                    <a:pt x="11" y="67"/>
                    <a:pt x="11" y="67"/>
                    <a:pt x="11" y="67"/>
                  </a:cubicBezTo>
                  <a:cubicBezTo>
                    <a:pt x="9" y="67"/>
                    <a:pt x="8" y="65"/>
                    <a:pt x="8" y="63"/>
                  </a:cubicBezTo>
                  <a:cubicBezTo>
                    <a:pt x="8" y="61"/>
                    <a:pt x="9" y="60"/>
                    <a:pt x="11" y="60"/>
                  </a:cubicBezTo>
                  <a:cubicBezTo>
                    <a:pt x="47" y="60"/>
                    <a:pt x="47" y="60"/>
                    <a:pt x="47" y="60"/>
                  </a:cubicBezTo>
                  <a:cubicBezTo>
                    <a:pt x="49" y="60"/>
                    <a:pt x="50" y="61"/>
                    <a:pt x="50" y="63"/>
                  </a:cubicBezTo>
                  <a:cubicBezTo>
                    <a:pt x="50" y="65"/>
                    <a:pt x="49" y="67"/>
                    <a:pt x="47" y="67"/>
                  </a:cubicBezTo>
                  <a:close/>
                  <a:moveTo>
                    <a:pt x="47" y="52"/>
                  </a:moveTo>
                  <a:cubicBezTo>
                    <a:pt x="11" y="52"/>
                    <a:pt x="11" y="52"/>
                    <a:pt x="11" y="52"/>
                  </a:cubicBezTo>
                  <a:cubicBezTo>
                    <a:pt x="9" y="52"/>
                    <a:pt x="8" y="50"/>
                    <a:pt x="8" y="49"/>
                  </a:cubicBezTo>
                  <a:cubicBezTo>
                    <a:pt x="8" y="47"/>
                    <a:pt x="9" y="45"/>
                    <a:pt x="11" y="45"/>
                  </a:cubicBezTo>
                  <a:cubicBezTo>
                    <a:pt x="47" y="45"/>
                    <a:pt x="47" y="45"/>
                    <a:pt x="47" y="45"/>
                  </a:cubicBezTo>
                  <a:cubicBezTo>
                    <a:pt x="49" y="45"/>
                    <a:pt x="50" y="47"/>
                    <a:pt x="50" y="49"/>
                  </a:cubicBezTo>
                  <a:cubicBezTo>
                    <a:pt x="50" y="50"/>
                    <a:pt x="49" y="52"/>
                    <a:pt x="47" y="52"/>
                  </a:cubicBezTo>
                  <a:close/>
                  <a:moveTo>
                    <a:pt x="55" y="23"/>
                  </a:moveTo>
                  <a:cubicBezTo>
                    <a:pt x="54" y="23"/>
                    <a:pt x="54" y="23"/>
                    <a:pt x="54" y="23"/>
                  </a:cubicBezTo>
                  <a:cubicBezTo>
                    <a:pt x="38" y="23"/>
                    <a:pt x="38" y="23"/>
                    <a:pt x="38" y="23"/>
                  </a:cubicBezTo>
                  <a:cubicBezTo>
                    <a:pt x="37" y="23"/>
                    <a:pt x="37" y="23"/>
                    <a:pt x="37" y="22"/>
                  </a:cubicBezTo>
                  <a:cubicBezTo>
                    <a:pt x="37" y="4"/>
                    <a:pt x="37" y="4"/>
                    <a:pt x="37" y="4"/>
                  </a:cubicBezTo>
                  <a:cubicBezTo>
                    <a:pt x="37" y="4"/>
                    <a:pt x="37" y="4"/>
                    <a:pt x="37" y="3"/>
                  </a:cubicBezTo>
                  <a:cubicBezTo>
                    <a:pt x="38" y="3"/>
                    <a:pt x="38" y="3"/>
                    <a:pt x="38" y="4"/>
                  </a:cubicBezTo>
                  <a:cubicBezTo>
                    <a:pt x="42" y="7"/>
                    <a:pt x="42" y="7"/>
                    <a:pt x="42" y="7"/>
                  </a:cubicBezTo>
                  <a:cubicBezTo>
                    <a:pt x="42" y="8"/>
                    <a:pt x="42" y="8"/>
                    <a:pt x="42" y="8"/>
                  </a:cubicBezTo>
                  <a:cubicBezTo>
                    <a:pt x="42" y="18"/>
                    <a:pt x="42" y="18"/>
                    <a:pt x="42" y="18"/>
                  </a:cubicBezTo>
                  <a:cubicBezTo>
                    <a:pt x="50" y="18"/>
                    <a:pt x="50" y="18"/>
                    <a:pt x="50" y="18"/>
                  </a:cubicBezTo>
                  <a:cubicBezTo>
                    <a:pt x="50" y="18"/>
                    <a:pt x="50" y="18"/>
                    <a:pt x="51" y="18"/>
                  </a:cubicBezTo>
                  <a:cubicBezTo>
                    <a:pt x="54" y="22"/>
                    <a:pt x="54" y="22"/>
                    <a:pt x="54" y="22"/>
                  </a:cubicBezTo>
                  <a:cubicBezTo>
                    <a:pt x="55" y="22"/>
                    <a:pt x="55" y="22"/>
                    <a:pt x="5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a:cs typeface="Calibri"/>
              </a:endParaRPr>
            </a:p>
          </p:txBody>
        </p:sp>
      </p:grpSp>
      <p:sp>
        <p:nvSpPr>
          <p:cNvPr id="95" name="Rectangle 94">
            <a:extLst>
              <a:ext uri="{FF2B5EF4-FFF2-40B4-BE49-F238E27FC236}">
                <a16:creationId xmlns:a16="http://schemas.microsoft.com/office/drawing/2014/main" id="{FCEE303A-8D39-4C02-AF47-8CC51FF0E89F}"/>
              </a:ext>
            </a:extLst>
          </p:cNvPr>
          <p:cNvSpPr/>
          <p:nvPr/>
        </p:nvSpPr>
        <p:spPr bwMode="auto">
          <a:xfrm>
            <a:off x="6040688" y="2675702"/>
            <a:ext cx="1309359" cy="1075455"/>
          </a:xfrm>
          <a:prstGeom prst="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Calibri"/>
              <a:cs typeface="Calibri"/>
            </a:endParaRPr>
          </a:p>
        </p:txBody>
      </p:sp>
      <p:grpSp>
        <p:nvGrpSpPr>
          <p:cNvPr id="96" name="Group 95">
            <a:extLst>
              <a:ext uri="{FF2B5EF4-FFF2-40B4-BE49-F238E27FC236}">
                <a16:creationId xmlns:a16="http://schemas.microsoft.com/office/drawing/2014/main" id="{8BDC66C0-EB17-4792-9286-FE0ED7593D19}"/>
              </a:ext>
            </a:extLst>
          </p:cNvPr>
          <p:cNvGrpSpPr/>
          <p:nvPr/>
        </p:nvGrpSpPr>
        <p:grpSpPr>
          <a:xfrm>
            <a:off x="5967084" y="3934427"/>
            <a:ext cx="750978" cy="730990"/>
            <a:chOff x="3471746" y="2540006"/>
            <a:chExt cx="654055" cy="642940"/>
          </a:xfrm>
          <a:solidFill>
            <a:srgbClr val="FFFFFF"/>
          </a:solidFill>
        </p:grpSpPr>
        <p:sp>
          <p:nvSpPr>
            <p:cNvPr id="97" name="Rectangle 26">
              <a:extLst>
                <a:ext uri="{FF2B5EF4-FFF2-40B4-BE49-F238E27FC236}">
                  <a16:creationId xmlns:a16="http://schemas.microsoft.com/office/drawing/2014/main" id="{ED7DCB4C-FDC7-4970-A4AE-4C3FA3C62449}"/>
                </a:ext>
              </a:extLst>
            </p:cNvPr>
            <p:cNvSpPr>
              <a:spLocks noChangeArrowheads="1"/>
            </p:cNvSpPr>
            <p:nvPr/>
          </p:nvSpPr>
          <p:spPr bwMode="auto">
            <a:xfrm>
              <a:off x="3703523" y="2867033"/>
              <a:ext cx="44450"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a:cs typeface="Calibri"/>
              </a:endParaRPr>
            </a:p>
          </p:txBody>
        </p:sp>
        <p:sp>
          <p:nvSpPr>
            <p:cNvPr id="98" name="Rectangle 27">
              <a:extLst>
                <a:ext uri="{FF2B5EF4-FFF2-40B4-BE49-F238E27FC236}">
                  <a16:creationId xmlns:a16="http://schemas.microsoft.com/office/drawing/2014/main" id="{8C23F656-7441-46E4-9031-0F3A6528C8F7}"/>
                </a:ext>
              </a:extLst>
            </p:cNvPr>
            <p:cNvSpPr>
              <a:spLocks noChangeArrowheads="1"/>
            </p:cNvSpPr>
            <p:nvPr/>
          </p:nvSpPr>
          <p:spPr bwMode="auto">
            <a:xfrm>
              <a:off x="3703523" y="2921008"/>
              <a:ext cx="44450"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a:cs typeface="Calibri"/>
              </a:endParaRPr>
            </a:p>
          </p:txBody>
        </p:sp>
        <p:sp>
          <p:nvSpPr>
            <p:cNvPr id="99" name="Freeform 28">
              <a:extLst>
                <a:ext uri="{FF2B5EF4-FFF2-40B4-BE49-F238E27FC236}">
                  <a16:creationId xmlns:a16="http://schemas.microsoft.com/office/drawing/2014/main" id="{6A3282CD-3C75-482F-B8B1-C7E5B8A46522}"/>
                </a:ext>
              </a:extLst>
            </p:cNvPr>
            <p:cNvSpPr>
              <a:spLocks/>
            </p:cNvSpPr>
            <p:nvPr/>
          </p:nvSpPr>
          <p:spPr bwMode="auto">
            <a:xfrm>
              <a:off x="3519371" y="2540006"/>
              <a:ext cx="296865" cy="188913"/>
            </a:xfrm>
            <a:custGeom>
              <a:avLst/>
              <a:gdLst>
                <a:gd name="T0" fmla="*/ 12 w 82"/>
                <a:gd name="T1" fmla="*/ 51 h 52"/>
                <a:gd name="T2" fmla="*/ 14 w 82"/>
                <a:gd name="T3" fmla="*/ 52 h 52"/>
                <a:gd name="T4" fmla="*/ 16 w 82"/>
                <a:gd name="T5" fmla="*/ 51 h 52"/>
                <a:gd name="T6" fmla="*/ 15 w 82"/>
                <a:gd name="T7" fmla="*/ 47 h 52"/>
                <a:gd name="T8" fmla="*/ 6 w 82"/>
                <a:gd name="T9" fmla="*/ 33 h 52"/>
                <a:gd name="T10" fmla="*/ 44 w 82"/>
                <a:gd name="T11" fmla="*/ 7 h 52"/>
                <a:gd name="T12" fmla="*/ 78 w 82"/>
                <a:gd name="T13" fmla="*/ 16 h 52"/>
                <a:gd name="T14" fmla="*/ 82 w 82"/>
                <a:gd name="T15" fmla="*/ 16 h 52"/>
                <a:gd name="T16" fmla="*/ 82 w 82"/>
                <a:gd name="T17" fmla="*/ 14 h 52"/>
                <a:gd name="T18" fmla="*/ 81 w 82"/>
                <a:gd name="T19" fmla="*/ 12 h 52"/>
                <a:gd name="T20" fmla="*/ 44 w 82"/>
                <a:gd name="T21" fmla="*/ 1 h 52"/>
                <a:gd name="T22" fmla="*/ 1 w 82"/>
                <a:gd name="T23" fmla="*/ 33 h 52"/>
                <a:gd name="T24" fmla="*/ 12 w 82"/>
                <a:gd name="T25"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52">
                  <a:moveTo>
                    <a:pt x="12" y="51"/>
                  </a:moveTo>
                  <a:cubicBezTo>
                    <a:pt x="12" y="52"/>
                    <a:pt x="13" y="52"/>
                    <a:pt x="14" y="52"/>
                  </a:cubicBezTo>
                  <a:cubicBezTo>
                    <a:pt x="15" y="52"/>
                    <a:pt x="15" y="51"/>
                    <a:pt x="16" y="51"/>
                  </a:cubicBezTo>
                  <a:cubicBezTo>
                    <a:pt x="17" y="49"/>
                    <a:pt x="16" y="48"/>
                    <a:pt x="15" y="47"/>
                  </a:cubicBezTo>
                  <a:cubicBezTo>
                    <a:pt x="9" y="43"/>
                    <a:pt x="6" y="38"/>
                    <a:pt x="6" y="33"/>
                  </a:cubicBezTo>
                  <a:cubicBezTo>
                    <a:pt x="5" y="20"/>
                    <a:pt x="22" y="8"/>
                    <a:pt x="44" y="7"/>
                  </a:cubicBezTo>
                  <a:cubicBezTo>
                    <a:pt x="57" y="6"/>
                    <a:pt x="70" y="9"/>
                    <a:pt x="78" y="16"/>
                  </a:cubicBezTo>
                  <a:cubicBezTo>
                    <a:pt x="79" y="17"/>
                    <a:pt x="81" y="17"/>
                    <a:pt x="82" y="16"/>
                  </a:cubicBezTo>
                  <a:cubicBezTo>
                    <a:pt x="82" y="15"/>
                    <a:pt x="82" y="14"/>
                    <a:pt x="82" y="14"/>
                  </a:cubicBezTo>
                  <a:cubicBezTo>
                    <a:pt x="82" y="13"/>
                    <a:pt x="82" y="12"/>
                    <a:pt x="81" y="12"/>
                  </a:cubicBezTo>
                  <a:cubicBezTo>
                    <a:pt x="73" y="4"/>
                    <a:pt x="58" y="0"/>
                    <a:pt x="44" y="1"/>
                  </a:cubicBezTo>
                  <a:cubicBezTo>
                    <a:pt x="19" y="3"/>
                    <a:pt x="0" y="17"/>
                    <a:pt x="1" y="33"/>
                  </a:cubicBezTo>
                  <a:cubicBezTo>
                    <a:pt x="1" y="40"/>
                    <a:pt x="5" y="47"/>
                    <a:pt x="12"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a:cs typeface="Calibri"/>
              </a:endParaRPr>
            </a:p>
          </p:txBody>
        </p:sp>
        <p:sp>
          <p:nvSpPr>
            <p:cNvPr id="100" name="Freeform 29">
              <a:extLst>
                <a:ext uri="{FF2B5EF4-FFF2-40B4-BE49-F238E27FC236}">
                  <a16:creationId xmlns:a16="http://schemas.microsoft.com/office/drawing/2014/main" id="{83CEC014-09B3-4794-BFE4-DD5F582B559E}"/>
                </a:ext>
              </a:extLst>
            </p:cNvPr>
            <p:cNvSpPr>
              <a:spLocks noEditPoints="1"/>
            </p:cNvSpPr>
            <p:nvPr/>
          </p:nvSpPr>
          <p:spPr bwMode="auto">
            <a:xfrm>
              <a:off x="3471746" y="2722569"/>
              <a:ext cx="581030" cy="460377"/>
            </a:xfrm>
            <a:custGeom>
              <a:avLst/>
              <a:gdLst>
                <a:gd name="T0" fmla="*/ 80 w 160"/>
                <a:gd name="T1" fmla="*/ 0 h 127"/>
                <a:gd name="T2" fmla="*/ 0 w 160"/>
                <a:gd name="T3" fmla="*/ 52 h 127"/>
                <a:gd name="T4" fmla="*/ 52 w 160"/>
                <a:gd name="T5" fmla="*/ 100 h 127"/>
                <a:gd name="T6" fmla="*/ 39 w 160"/>
                <a:gd name="T7" fmla="*/ 119 h 127"/>
                <a:gd name="T8" fmla="*/ 38 w 160"/>
                <a:gd name="T9" fmla="*/ 124 h 127"/>
                <a:gd name="T10" fmla="*/ 42 w 160"/>
                <a:gd name="T11" fmla="*/ 127 h 127"/>
                <a:gd name="T12" fmla="*/ 91 w 160"/>
                <a:gd name="T13" fmla="*/ 103 h 127"/>
                <a:gd name="T14" fmla="*/ 160 w 160"/>
                <a:gd name="T15" fmla="*/ 52 h 127"/>
                <a:gd name="T16" fmla="*/ 80 w 160"/>
                <a:gd name="T17" fmla="*/ 0 h 127"/>
                <a:gd name="T18" fmla="*/ 85 w 160"/>
                <a:gd name="T19" fmla="*/ 94 h 127"/>
                <a:gd name="T20" fmla="*/ 55 w 160"/>
                <a:gd name="T21" fmla="*/ 114 h 127"/>
                <a:gd name="T22" fmla="*/ 63 w 160"/>
                <a:gd name="T23" fmla="*/ 98 h 127"/>
                <a:gd name="T24" fmla="*/ 63 w 160"/>
                <a:gd name="T25" fmla="*/ 94 h 127"/>
                <a:gd name="T26" fmla="*/ 59 w 160"/>
                <a:gd name="T27" fmla="*/ 91 h 127"/>
                <a:gd name="T28" fmla="*/ 10 w 160"/>
                <a:gd name="T29" fmla="*/ 52 h 127"/>
                <a:gd name="T30" fmla="*/ 80 w 160"/>
                <a:gd name="T31" fmla="*/ 10 h 127"/>
                <a:gd name="T32" fmla="*/ 150 w 160"/>
                <a:gd name="T33" fmla="*/ 52 h 127"/>
                <a:gd name="T34" fmla="*/ 88 w 160"/>
                <a:gd name="T35" fmla="*/ 93 h 127"/>
                <a:gd name="T36" fmla="*/ 85 w 160"/>
                <a:gd name="T3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27">
                  <a:moveTo>
                    <a:pt x="80" y="0"/>
                  </a:moveTo>
                  <a:cubicBezTo>
                    <a:pt x="36" y="0"/>
                    <a:pt x="0" y="23"/>
                    <a:pt x="0" y="52"/>
                  </a:cubicBezTo>
                  <a:cubicBezTo>
                    <a:pt x="0" y="74"/>
                    <a:pt x="20" y="92"/>
                    <a:pt x="52" y="100"/>
                  </a:cubicBezTo>
                  <a:cubicBezTo>
                    <a:pt x="48" y="108"/>
                    <a:pt x="40" y="117"/>
                    <a:pt x="39" y="119"/>
                  </a:cubicBezTo>
                  <a:cubicBezTo>
                    <a:pt x="37" y="120"/>
                    <a:pt x="37" y="122"/>
                    <a:pt x="38" y="124"/>
                  </a:cubicBezTo>
                  <a:cubicBezTo>
                    <a:pt x="39" y="126"/>
                    <a:pt x="40" y="127"/>
                    <a:pt x="42" y="127"/>
                  </a:cubicBezTo>
                  <a:cubicBezTo>
                    <a:pt x="58" y="127"/>
                    <a:pt x="77" y="114"/>
                    <a:pt x="91" y="103"/>
                  </a:cubicBezTo>
                  <a:cubicBezTo>
                    <a:pt x="130" y="100"/>
                    <a:pt x="160" y="78"/>
                    <a:pt x="160" y="52"/>
                  </a:cubicBezTo>
                  <a:cubicBezTo>
                    <a:pt x="160" y="23"/>
                    <a:pt x="124" y="0"/>
                    <a:pt x="80" y="0"/>
                  </a:cubicBezTo>
                  <a:close/>
                  <a:moveTo>
                    <a:pt x="85" y="94"/>
                  </a:moveTo>
                  <a:cubicBezTo>
                    <a:pt x="74" y="104"/>
                    <a:pt x="64" y="111"/>
                    <a:pt x="55" y="114"/>
                  </a:cubicBezTo>
                  <a:cubicBezTo>
                    <a:pt x="58" y="109"/>
                    <a:pt x="62" y="103"/>
                    <a:pt x="63" y="98"/>
                  </a:cubicBezTo>
                  <a:cubicBezTo>
                    <a:pt x="64" y="96"/>
                    <a:pt x="64" y="95"/>
                    <a:pt x="63" y="94"/>
                  </a:cubicBezTo>
                  <a:cubicBezTo>
                    <a:pt x="62" y="92"/>
                    <a:pt x="61" y="92"/>
                    <a:pt x="59" y="91"/>
                  </a:cubicBezTo>
                  <a:cubicBezTo>
                    <a:pt x="31" y="86"/>
                    <a:pt x="10" y="70"/>
                    <a:pt x="10" y="52"/>
                  </a:cubicBezTo>
                  <a:cubicBezTo>
                    <a:pt x="10" y="29"/>
                    <a:pt x="42" y="10"/>
                    <a:pt x="80" y="10"/>
                  </a:cubicBezTo>
                  <a:cubicBezTo>
                    <a:pt x="119" y="10"/>
                    <a:pt x="150" y="29"/>
                    <a:pt x="150" y="52"/>
                  </a:cubicBezTo>
                  <a:cubicBezTo>
                    <a:pt x="150" y="72"/>
                    <a:pt x="123" y="91"/>
                    <a:pt x="88" y="93"/>
                  </a:cubicBezTo>
                  <a:cubicBezTo>
                    <a:pt x="87" y="93"/>
                    <a:pt x="86" y="93"/>
                    <a:pt x="85"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a:cs typeface="Calibri"/>
              </a:endParaRPr>
            </a:p>
          </p:txBody>
        </p:sp>
        <p:sp>
          <p:nvSpPr>
            <p:cNvPr id="101" name="Freeform 30">
              <a:extLst>
                <a:ext uri="{FF2B5EF4-FFF2-40B4-BE49-F238E27FC236}">
                  <a16:creationId xmlns:a16="http://schemas.microsoft.com/office/drawing/2014/main" id="{79D320FB-B339-48C0-B1D4-543E0CDF31FE}"/>
                </a:ext>
              </a:extLst>
            </p:cNvPr>
            <p:cNvSpPr>
              <a:spLocks/>
            </p:cNvSpPr>
            <p:nvPr/>
          </p:nvSpPr>
          <p:spPr bwMode="auto">
            <a:xfrm>
              <a:off x="3714635" y="2605094"/>
              <a:ext cx="411166" cy="233364"/>
            </a:xfrm>
            <a:custGeom>
              <a:avLst/>
              <a:gdLst>
                <a:gd name="T0" fmla="*/ 54 w 113"/>
                <a:gd name="T1" fmla="*/ 1 h 64"/>
                <a:gd name="T2" fmla="*/ 1 w 113"/>
                <a:gd name="T3" fmla="*/ 21 h 64"/>
                <a:gd name="T4" fmla="*/ 0 w 113"/>
                <a:gd name="T5" fmla="*/ 24 h 64"/>
                <a:gd name="T6" fmla="*/ 2 w 113"/>
                <a:gd name="T7" fmla="*/ 26 h 64"/>
                <a:gd name="T8" fmla="*/ 7 w 113"/>
                <a:gd name="T9" fmla="*/ 26 h 64"/>
                <a:gd name="T10" fmla="*/ 54 w 113"/>
                <a:gd name="T11" fmla="*/ 9 h 64"/>
                <a:gd name="T12" fmla="*/ 105 w 113"/>
                <a:gd name="T13" fmla="*/ 40 h 64"/>
                <a:gd name="T14" fmla="*/ 95 w 113"/>
                <a:gd name="T15" fmla="*/ 57 h 64"/>
                <a:gd name="T16" fmla="*/ 95 w 113"/>
                <a:gd name="T17" fmla="*/ 62 h 64"/>
                <a:gd name="T18" fmla="*/ 98 w 113"/>
                <a:gd name="T19" fmla="*/ 64 h 64"/>
                <a:gd name="T20" fmla="*/ 100 w 113"/>
                <a:gd name="T21" fmla="*/ 63 h 64"/>
                <a:gd name="T22" fmla="*/ 112 w 113"/>
                <a:gd name="T23" fmla="*/ 40 h 64"/>
                <a:gd name="T24" fmla="*/ 54 w 113"/>
                <a:gd name="T2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64">
                  <a:moveTo>
                    <a:pt x="54" y="1"/>
                  </a:moveTo>
                  <a:cubicBezTo>
                    <a:pt x="32" y="0"/>
                    <a:pt x="11" y="8"/>
                    <a:pt x="1" y="21"/>
                  </a:cubicBezTo>
                  <a:cubicBezTo>
                    <a:pt x="1" y="22"/>
                    <a:pt x="0" y="23"/>
                    <a:pt x="0" y="24"/>
                  </a:cubicBezTo>
                  <a:cubicBezTo>
                    <a:pt x="0" y="25"/>
                    <a:pt x="1" y="25"/>
                    <a:pt x="2" y="26"/>
                  </a:cubicBezTo>
                  <a:cubicBezTo>
                    <a:pt x="3" y="27"/>
                    <a:pt x="6" y="27"/>
                    <a:pt x="7" y="26"/>
                  </a:cubicBezTo>
                  <a:cubicBezTo>
                    <a:pt x="16" y="15"/>
                    <a:pt x="34" y="8"/>
                    <a:pt x="54" y="9"/>
                  </a:cubicBezTo>
                  <a:cubicBezTo>
                    <a:pt x="82" y="9"/>
                    <a:pt x="105" y="23"/>
                    <a:pt x="105" y="40"/>
                  </a:cubicBezTo>
                  <a:cubicBezTo>
                    <a:pt x="105" y="46"/>
                    <a:pt x="101" y="52"/>
                    <a:pt x="95" y="57"/>
                  </a:cubicBezTo>
                  <a:cubicBezTo>
                    <a:pt x="94" y="58"/>
                    <a:pt x="94" y="61"/>
                    <a:pt x="95" y="62"/>
                  </a:cubicBezTo>
                  <a:cubicBezTo>
                    <a:pt x="96" y="63"/>
                    <a:pt x="97" y="64"/>
                    <a:pt x="98" y="64"/>
                  </a:cubicBezTo>
                  <a:cubicBezTo>
                    <a:pt x="99" y="64"/>
                    <a:pt x="100" y="63"/>
                    <a:pt x="100" y="63"/>
                  </a:cubicBezTo>
                  <a:cubicBezTo>
                    <a:pt x="108" y="56"/>
                    <a:pt x="112" y="48"/>
                    <a:pt x="112" y="40"/>
                  </a:cubicBezTo>
                  <a:cubicBezTo>
                    <a:pt x="113" y="19"/>
                    <a:pt x="87" y="2"/>
                    <a:pt x="5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a:cs typeface="Calibri"/>
              </a:endParaRPr>
            </a:p>
          </p:txBody>
        </p:sp>
        <p:sp>
          <p:nvSpPr>
            <p:cNvPr id="102" name="Freeform 31">
              <a:extLst>
                <a:ext uri="{FF2B5EF4-FFF2-40B4-BE49-F238E27FC236}">
                  <a16:creationId xmlns:a16="http://schemas.microsoft.com/office/drawing/2014/main" id="{C22D8BE6-9ACD-4826-99D3-BD3657DB3078}"/>
                </a:ext>
              </a:extLst>
            </p:cNvPr>
            <p:cNvSpPr>
              <a:spLocks/>
            </p:cNvSpPr>
            <p:nvPr/>
          </p:nvSpPr>
          <p:spPr bwMode="auto">
            <a:xfrm>
              <a:off x="3790836" y="2830520"/>
              <a:ext cx="58738" cy="163513"/>
            </a:xfrm>
            <a:custGeom>
              <a:avLst/>
              <a:gdLst>
                <a:gd name="T0" fmla="*/ 8 w 16"/>
                <a:gd name="T1" fmla="*/ 1 h 45"/>
                <a:gd name="T2" fmla="*/ 8 w 16"/>
                <a:gd name="T3" fmla="*/ 0 h 45"/>
                <a:gd name="T4" fmla="*/ 0 w 16"/>
                <a:gd name="T5" fmla="*/ 0 h 45"/>
                <a:gd name="T6" fmla="*/ 1 w 16"/>
                <a:gd name="T7" fmla="*/ 2 h 45"/>
                <a:gd name="T8" fmla="*/ 5 w 16"/>
                <a:gd name="T9" fmla="*/ 13 h 45"/>
                <a:gd name="T10" fmla="*/ 6 w 16"/>
                <a:gd name="T11" fmla="*/ 23 h 45"/>
                <a:gd name="T12" fmla="*/ 1 w 16"/>
                <a:gd name="T13" fmla="*/ 44 h 45"/>
                <a:gd name="T14" fmla="*/ 0 w 16"/>
                <a:gd name="T15" fmla="*/ 45 h 45"/>
                <a:gd name="T16" fmla="*/ 8 w 16"/>
                <a:gd name="T17" fmla="*/ 45 h 45"/>
                <a:gd name="T18" fmla="*/ 8 w 16"/>
                <a:gd name="T19" fmla="*/ 45 h 45"/>
                <a:gd name="T20" fmla="*/ 14 w 16"/>
                <a:gd name="T21" fmla="*/ 34 h 45"/>
                <a:gd name="T22" fmla="*/ 16 w 16"/>
                <a:gd name="T23" fmla="*/ 23 h 45"/>
                <a:gd name="T24" fmla="*/ 14 w 16"/>
                <a:gd name="T25" fmla="*/ 12 h 45"/>
                <a:gd name="T26" fmla="*/ 8 w 16"/>
                <a:gd name="T2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5">
                  <a:moveTo>
                    <a:pt x="8" y="1"/>
                  </a:moveTo>
                  <a:cubicBezTo>
                    <a:pt x="8" y="0"/>
                    <a:pt x="8" y="0"/>
                    <a:pt x="8" y="0"/>
                  </a:cubicBezTo>
                  <a:cubicBezTo>
                    <a:pt x="0" y="0"/>
                    <a:pt x="0" y="0"/>
                    <a:pt x="0" y="0"/>
                  </a:cubicBezTo>
                  <a:cubicBezTo>
                    <a:pt x="1" y="2"/>
                    <a:pt x="1" y="2"/>
                    <a:pt x="1" y="2"/>
                  </a:cubicBezTo>
                  <a:cubicBezTo>
                    <a:pt x="3" y="6"/>
                    <a:pt x="4" y="10"/>
                    <a:pt x="5" y="13"/>
                  </a:cubicBezTo>
                  <a:cubicBezTo>
                    <a:pt x="6" y="17"/>
                    <a:pt x="6" y="20"/>
                    <a:pt x="6" y="23"/>
                  </a:cubicBezTo>
                  <a:cubicBezTo>
                    <a:pt x="6" y="30"/>
                    <a:pt x="4" y="37"/>
                    <a:pt x="1" y="44"/>
                  </a:cubicBezTo>
                  <a:cubicBezTo>
                    <a:pt x="0" y="45"/>
                    <a:pt x="0" y="45"/>
                    <a:pt x="0" y="45"/>
                  </a:cubicBezTo>
                  <a:cubicBezTo>
                    <a:pt x="8" y="45"/>
                    <a:pt x="8" y="45"/>
                    <a:pt x="8" y="45"/>
                  </a:cubicBezTo>
                  <a:cubicBezTo>
                    <a:pt x="8" y="45"/>
                    <a:pt x="8" y="45"/>
                    <a:pt x="8" y="45"/>
                  </a:cubicBezTo>
                  <a:cubicBezTo>
                    <a:pt x="11" y="41"/>
                    <a:pt x="13" y="37"/>
                    <a:pt x="14" y="34"/>
                  </a:cubicBezTo>
                  <a:cubicBezTo>
                    <a:pt x="16" y="30"/>
                    <a:pt x="16" y="27"/>
                    <a:pt x="16" y="23"/>
                  </a:cubicBezTo>
                  <a:cubicBezTo>
                    <a:pt x="16" y="19"/>
                    <a:pt x="15" y="15"/>
                    <a:pt x="14" y="12"/>
                  </a:cubicBezTo>
                  <a:cubicBezTo>
                    <a:pt x="13" y="8"/>
                    <a:pt x="11" y="4"/>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17" tIns="50408" rIns="100817" bIns="504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a:cs typeface="Calibri"/>
              </a:endParaRPr>
            </a:p>
          </p:txBody>
        </p:sp>
      </p:grpSp>
      <p:sp>
        <p:nvSpPr>
          <p:cNvPr id="103" name="TextBox 102">
            <a:extLst>
              <a:ext uri="{FF2B5EF4-FFF2-40B4-BE49-F238E27FC236}">
                <a16:creationId xmlns:a16="http://schemas.microsoft.com/office/drawing/2014/main" id="{91BDB78C-2196-462A-A6E6-2063A0E3057D}"/>
              </a:ext>
            </a:extLst>
          </p:cNvPr>
          <p:cNvSpPr txBox="1"/>
          <p:nvPr/>
        </p:nvSpPr>
        <p:spPr>
          <a:xfrm>
            <a:off x="5924001" y="3822480"/>
            <a:ext cx="1588159" cy="784830"/>
          </a:xfrm>
          <a:prstGeom prst="rect">
            <a:avLst/>
          </a:prstGeom>
          <a:noFill/>
        </p:spPr>
        <p:txBody>
          <a:bodyPr wrap="square" lIns="91440" tIns="45720" rIns="91440" bIns="45720" rtlCol="0" anchor="t">
            <a:spAutoFit/>
          </a:bodyPr>
          <a:lstStyle/>
          <a:p>
            <a:pPr algn="ctr">
              <a:defRPr/>
            </a:pPr>
            <a:r>
              <a:rPr lang="en-US" sz="1100" b="0" kern="0">
                <a:solidFill>
                  <a:srgbClr val="000000"/>
                </a:solidFill>
                <a:latin typeface="+mj-lt"/>
                <a:cs typeface="Calibri"/>
              </a:rPr>
              <a:t>Present</a:t>
            </a:r>
            <a:r>
              <a:rPr kumimoji="0" lang="en-US" sz="1100" b="0" i="0" u="none" strike="noStrike" kern="0" cap="none" spc="0" normalizeH="0" baseline="0" noProof="0">
                <a:ln>
                  <a:noFill/>
                </a:ln>
                <a:solidFill>
                  <a:srgbClr val="000000"/>
                </a:solidFill>
                <a:effectLst/>
                <a:uLnTx/>
                <a:uFillTx/>
                <a:latin typeface="+mj-lt"/>
                <a:cs typeface="Calibri"/>
              </a:rPr>
              <a:t> </a:t>
            </a:r>
            <a:r>
              <a:rPr lang="en-US" sz="1100" kern="0">
                <a:solidFill>
                  <a:srgbClr val="000000"/>
                </a:solidFill>
                <a:latin typeface="+mj-lt"/>
                <a:cs typeface="Calibri"/>
              </a:rPr>
              <a:t>Phase 2 Regulations Revisions </a:t>
            </a:r>
            <a:r>
              <a:rPr kumimoji="0" lang="en-US" sz="1100" b="0" i="0" u="none" strike="noStrike" kern="0" cap="none" spc="0" normalizeH="0" baseline="0" noProof="0">
                <a:ln>
                  <a:noFill/>
                </a:ln>
                <a:solidFill>
                  <a:srgbClr val="000000"/>
                </a:solidFill>
                <a:effectLst/>
                <a:uLnTx/>
                <a:uFillTx/>
                <a:latin typeface="+mj-lt"/>
                <a:cs typeface="Calibri"/>
              </a:rPr>
              <a:t>to Board </a:t>
            </a:r>
          </a:p>
          <a:p>
            <a:pPr algn="ctr">
              <a:defRPr/>
            </a:pPr>
            <a:endParaRPr kumimoji="0" lang="en-US" sz="1200" b="1" i="0" u="none" strike="noStrike" kern="0" cap="none" spc="0" normalizeH="0" baseline="0" noProof="0">
              <a:ln>
                <a:noFill/>
              </a:ln>
              <a:solidFill>
                <a:srgbClr val="000000"/>
              </a:solidFill>
              <a:effectLst/>
              <a:uLnTx/>
              <a:uFillTx/>
              <a:latin typeface="Calibri"/>
              <a:cs typeface="Calibri"/>
            </a:endParaRPr>
          </a:p>
        </p:txBody>
      </p:sp>
      <p:sp>
        <p:nvSpPr>
          <p:cNvPr id="104" name="TextBox 103">
            <a:extLst>
              <a:ext uri="{FF2B5EF4-FFF2-40B4-BE49-F238E27FC236}">
                <a16:creationId xmlns:a16="http://schemas.microsoft.com/office/drawing/2014/main" id="{F1E2649C-AC82-4C37-9C88-F1C6CC00E644}"/>
              </a:ext>
            </a:extLst>
          </p:cNvPr>
          <p:cNvSpPr txBox="1"/>
          <p:nvPr/>
        </p:nvSpPr>
        <p:spPr>
          <a:xfrm>
            <a:off x="5636849" y="6119457"/>
            <a:ext cx="181315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mj-lt"/>
                <a:cs typeface="Calibri"/>
              </a:rPr>
              <a:t>Underway or planned</a:t>
            </a:r>
          </a:p>
        </p:txBody>
      </p:sp>
      <p:sp>
        <p:nvSpPr>
          <p:cNvPr id="108" name="Rectangle 107">
            <a:extLst>
              <a:ext uri="{FF2B5EF4-FFF2-40B4-BE49-F238E27FC236}">
                <a16:creationId xmlns:a16="http://schemas.microsoft.com/office/drawing/2014/main" id="{CF50BF8B-314A-4022-A47B-69692274774F}"/>
              </a:ext>
            </a:extLst>
          </p:cNvPr>
          <p:cNvSpPr/>
          <p:nvPr/>
        </p:nvSpPr>
        <p:spPr bwMode="auto">
          <a:xfrm>
            <a:off x="228975" y="2669266"/>
            <a:ext cx="1309359" cy="1075455"/>
          </a:xfrm>
          <a:prstGeom prst="rect">
            <a:avLst/>
          </a:prstGeom>
          <a:solidFill>
            <a:schemeClr val="accent6">
              <a:lumMod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0" cap="none" spc="0" normalizeH="0" baseline="0" noProof="0">
              <a:ln>
                <a:noFill/>
              </a:ln>
              <a:solidFill>
                <a:srgbClr val="000000"/>
              </a:solidFill>
              <a:effectLst/>
              <a:uLnTx/>
              <a:uFillTx/>
              <a:latin typeface="Calibri"/>
              <a:cs typeface="Calibri"/>
            </a:endParaRPr>
          </a:p>
        </p:txBody>
      </p:sp>
      <p:sp>
        <p:nvSpPr>
          <p:cNvPr id="109" name="TextBox 108">
            <a:extLst>
              <a:ext uri="{FF2B5EF4-FFF2-40B4-BE49-F238E27FC236}">
                <a16:creationId xmlns:a16="http://schemas.microsoft.com/office/drawing/2014/main" id="{E9DE1849-18CF-4055-A897-509BF4C499E9}"/>
              </a:ext>
            </a:extLst>
          </p:cNvPr>
          <p:cNvSpPr txBox="1"/>
          <p:nvPr/>
        </p:nvSpPr>
        <p:spPr>
          <a:xfrm>
            <a:off x="6359" y="3850478"/>
            <a:ext cx="1990234" cy="769441"/>
          </a:xfrm>
          <a:prstGeom prst="rect">
            <a:avLst/>
          </a:prstGeom>
          <a:noFill/>
        </p:spPr>
        <p:txBody>
          <a:bodyPr wrap="square" lIns="91440" tIns="45720" rIns="91440" bIns="45720" rtlCol="0" anchor="t">
            <a:spAutoFit/>
          </a:bodyPr>
          <a:lstStyle/>
          <a:p>
            <a:pPr algn="ctr">
              <a:defRPr/>
            </a:pPr>
            <a:r>
              <a:rPr kumimoji="0" lang="en-US" sz="1100" b="0" i="0" u="none" strike="noStrike" kern="0" cap="none" spc="0" normalizeH="0" baseline="0" noProof="0">
                <a:ln>
                  <a:noFill/>
                </a:ln>
                <a:solidFill>
                  <a:srgbClr val="000000"/>
                </a:solidFill>
                <a:effectLst/>
                <a:uLnTx/>
                <a:uFillTx/>
                <a:latin typeface="+mj-lt"/>
                <a:cs typeface="Calibri"/>
              </a:rPr>
              <a:t>Engage with KPMG to provide consulting support for</a:t>
            </a:r>
            <a:r>
              <a:rPr kumimoji="0" lang="en-US" sz="1100" i="0" u="none" strike="noStrike" kern="0" cap="none" spc="0" normalizeH="0" baseline="0" noProof="0">
                <a:ln>
                  <a:noFill/>
                </a:ln>
                <a:solidFill>
                  <a:srgbClr val="000000"/>
                </a:solidFill>
                <a:effectLst/>
                <a:uLnTx/>
                <a:uFillTx/>
                <a:latin typeface="+mj-lt"/>
                <a:cs typeface="Calibri"/>
              </a:rPr>
              <a:t> Visioning Sessions and CCRR procurement</a:t>
            </a:r>
            <a:r>
              <a:rPr lang="en-US" sz="1100" kern="0">
                <a:solidFill>
                  <a:srgbClr val="000000"/>
                </a:solidFill>
                <a:latin typeface="+mj-lt"/>
                <a:cs typeface="Calibri"/>
              </a:rPr>
              <a:t> </a:t>
            </a:r>
            <a:endParaRPr kumimoji="0" lang="en-US" sz="1100" i="0" u="none" strike="noStrike" kern="0" cap="none" spc="0" normalizeH="0" baseline="0" noProof="0">
              <a:ln>
                <a:noFill/>
              </a:ln>
              <a:solidFill>
                <a:srgbClr val="000000"/>
              </a:solidFill>
              <a:effectLst/>
              <a:uLnTx/>
              <a:uFillTx/>
              <a:latin typeface="+mj-lt"/>
              <a:cs typeface="Calibri"/>
            </a:endParaRPr>
          </a:p>
        </p:txBody>
      </p:sp>
      <p:sp>
        <p:nvSpPr>
          <p:cNvPr id="4" name="TextBox 3">
            <a:extLst>
              <a:ext uri="{FF2B5EF4-FFF2-40B4-BE49-F238E27FC236}">
                <a16:creationId xmlns:a16="http://schemas.microsoft.com/office/drawing/2014/main" id="{86C5FC17-713F-DACC-AFD3-51F02E3BE854}"/>
              </a:ext>
            </a:extLst>
          </p:cNvPr>
          <p:cNvSpPr txBox="1"/>
          <p:nvPr/>
        </p:nvSpPr>
        <p:spPr>
          <a:xfrm>
            <a:off x="3160051" y="3844749"/>
            <a:ext cx="1309359" cy="769441"/>
          </a:xfrm>
          <a:prstGeom prst="rect">
            <a:avLst/>
          </a:prstGeom>
          <a:noFill/>
        </p:spPr>
        <p:txBody>
          <a:bodyPr wrap="square" lIns="91440" tIns="45720" rIns="91440" bIns="45720" rtlCol="0" anchor="t">
            <a:spAutoFit/>
          </a:bodyPr>
          <a:lstStyle/>
          <a:p>
            <a:pPr algn="ctr" defTabSz="914400">
              <a:defRPr/>
            </a:pPr>
            <a:r>
              <a:rPr kumimoji="0" lang="en-US" sz="1100" b="0" i="0" u="none" strike="noStrike" kern="0" cap="none" spc="0" normalizeH="0" baseline="0" noProof="0">
                <a:ln>
                  <a:noFill/>
                </a:ln>
                <a:solidFill>
                  <a:srgbClr val="000000"/>
                </a:solidFill>
                <a:effectLst/>
                <a:uLnTx/>
                <a:uFillTx/>
                <a:latin typeface="+mj-lt"/>
                <a:cs typeface="Calibri"/>
              </a:rPr>
              <a:t>Deploy </a:t>
            </a:r>
            <a:r>
              <a:rPr kumimoji="0" lang="en-US" sz="1100" i="0" u="none" strike="noStrike" kern="0" cap="none" spc="0" normalizeH="0" baseline="0" noProof="0">
                <a:ln>
                  <a:noFill/>
                </a:ln>
                <a:solidFill>
                  <a:srgbClr val="000000"/>
                </a:solidFill>
                <a:effectLst/>
                <a:uLnTx/>
                <a:uFillTx/>
                <a:latin typeface="+mj-lt"/>
                <a:cs typeface="Calibri"/>
              </a:rPr>
              <a:t>Phase 1 Policy and Procedures</a:t>
            </a:r>
            <a:r>
              <a:rPr kumimoji="0" lang="en-US" sz="1100" b="0" i="0" u="none" strike="noStrike" kern="0" cap="none" spc="0" normalizeH="0" baseline="0" noProof="0">
                <a:ln>
                  <a:noFill/>
                </a:ln>
                <a:solidFill>
                  <a:srgbClr val="000000"/>
                </a:solidFill>
                <a:effectLst/>
                <a:uLnTx/>
                <a:uFillTx/>
                <a:latin typeface="+mj-lt"/>
                <a:cs typeface="Calibri"/>
              </a:rPr>
              <a:t> to field</a:t>
            </a:r>
          </a:p>
        </p:txBody>
      </p:sp>
      <p:sp>
        <p:nvSpPr>
          <p:cNvPr id="5" name="TextBox 4">
            <a:extLst>
              <a:ext uri="{FF2B5EF4-FFF2-40B4-BE49-F238E27FC236}">
                <a16:creationId xmlns:a16="http://schemas.microsoft.com/office/drawing/2014/main" id="{69482943-4DE5-DE1E-456B-F8E44E018A0B}"/>
              </a:ext>
            </a:extLst>
          </p:cNvPr>
          <p:cNvSpPr txBox="1"/>
          <p:nvPr/>
        </p:nvSpPr>
        <p:spPr>
          <a:xfrm>
            <a:off x="1450665" y="1547242"/>
            <a:ext cx="1815661" cy="938719"/>
          </a:xfrm>
          <a:prstGeom prst="rect">
            <a:avLst/>
          </a:prstGeom>
          <a:noFill/>
        </p:spPr>
        <p:txBody>
          <a:bodyPr wrap="square" lIns="91440" tIns="45720" rIns="91440" bIns="45720" rtlCol="0" anchor="t">
            <a:spAutoFit/>
          </a:bodyPr>
          <a:lstStyle/>
          <a:p>
            <a:pPr algn="ctr" defTabSz="914400">
              <a:defRPr/>
            </a:pPr>
            <a:r>
              <a:rPr kumimoji="0" lang="en-US" sz="1100" b="1" i="0" u="none" strike="noStrike" kern="0" cap="none" spc="0" normalizeH="0" baseline="0" noProof="0">
                <a:ln>
                  <a:noFill/>
                </a:ln>
                <a:solidFill>
                  <a:srgbClr val="000000"/>
                </a:solidFill>
                <a:effectLst/>
                <a:uLnTx/>
                <a:uFillTx/>
                <a:latin typeface="+mj-lt"/>
                <a:cs typeface="Arial"/>
              </a:rPr>
              <a:t>Launch Pilot </a:t>
            </a:r>
            <a:r>
              <a:rPr kumimoji="0" lang="en-US" sz="1100" b="0" i="0" u="none" strike="noStrike" kern="0" cap="none" spc="0" normalizeH="0" baseline="0" noProof="0">
                <a:ln>
                  <a:noFill/>
                </a:ln>
                <a:solidFill>
                  <a:srgbClr val="000000"/>
                </a:solidFill>
                <a:effectLst/>
                <a:uLnTx/>
                <a:uFillTx/>
                <a:latin typeface="+mj-lt"/>
                <a:cs typeface="Arial"/>
              </a:rPr>
              <a:t>with </a:t>
            </a:r>
            <a:r>
              <a:rPr lang="en-US" sz="1100" b="0" i="0" u="none" strike="noStrike">
                <a:solidFill>
                  <a:srgbClr val="000000"/>
                </a:solidFill>
                <a:effectLst/>
                <a:latin typeface="+mj-lt"/>
                <a:cs typeface="Arial"/>
              </a:rPr>
              <a:t>intake application support, targeted outreach, and waitlist </a:t>
            </a:r>
          </a:p>
          <a:p>
            <a:pPr algn="ctr">
              <a:defRPr/>
            </a:pPr>
            <a:r>
              <a:rPr lang="en-US" sz="1100" b="0" i="0" u="none" strike="noStrike">
                <a:solidFill>
                  <a:srgbClr val="000000"/>
                </a:solidFill>
                <a:effectLst/>
                <a:latin typeface="+mj-lt"/>
                <a:cs typeface="Arial"/>
              </a:rPr>
              <a:t>reconciliation</a:t>
            </a:r>
            <a:r>
              <a:rPr lang="en-US" sz="1100">
                <a:solidFill>
                  <a:srgbClr val="000000"/>
                </a:solidFill>
                <a:latin typeface="+mj-lt"/>
                <a:cs typeface="Arial"/>
              </a:rPr>
              <a:t> </a:t>
            </a:r>
            <a:endParaRPr lang="en-US" sz="1100" b="1" i="0" u="none" strike="noStrike" kern="0" cap="none" spc="0" normalizeH="0" baseline="0" noProof="0">
              <a:ln>
                <a:noFill/>
              </a:ln>
              <a:solidFill>
                <a:srgbClr val="000000"/>
              </a:solidFill>
              <a:effectLst/>
              <a:uLnTx/>
              <a:uFillTx/>
              <a:latin typeface="+mj-lt"/>
              <a:cs typeface="Arial" panose="020B0604020202020204" pitchFamily="34" charset="0"/>
            </a:endParaRPr>
          </a:p>
        </p:txBody>
      </p:sp>
      <p:sp>
        <p:nvSpPr>
          <p:cNvPr id="8" name="TextBox 7">
            <a:extLst>
              <a:ext uri="{FF2B5EF4-FFF2-40B4-BE49-F238E27FC236}">
                <a16:creationId xmlns:a16="http://schemas.microsoft.com/office/drawing/2014/main" id="{5075B7BD-CB85-2B66-6A02-EEE596B4B791}"/>
              </a:ext>
            </a:extLst>
          </p:cNvPr>
          <p:cNvSpPr txBox="1"/>
          <p:nvPr/>
        </p:nvSpPr>
        <p:spPr>
          <a:xfrm>
            <a:off x="228975" y="5253067"/>
            <a:ext cx="1303701" cy="523220"/>
          </a:xfrm>
          <a:prstGeom prst="rect">
            <a:avLst/>
          </a:prstGeom>
          <a:noFill/>
        </p:spPr>
        <p:txBody>
          <a:bodyPr wrap="square" rtlCol="0">
            <a:spAutoFit/>
          </a:bodyPr>
          <a:lstStyle/>
          <a:p>
            <a:pPr algn="ctr"/>
            <a:r>
              <a:rPr lang="en-US" sz="1400" b="0">
                <a:latin typeface="+mj-lt"/>
                <a:cs typeface="Calibri"/>
              </a:rPr>
              <a:t>July </a:t>
            </a:r>
          </a:p>
          <a:p>
            <a:pPr algn="ctr"/>
            <a:r>
              <a:rPr lang="en-US" sz="1400" b="0">
                <a:latin typeface="+mj-lt"/>
                <a:cs typeface="Calibri"/>
              </a:rPr>
              <a:t>2022</a:t>
            </a:r>
          </a:p>
        </p:txBody>
      </p:sp>
      <p:cxnSp>
        <p:nvCxnSpPr>
          <p:cNvPr id="10" name="Straight Arrow Connector 9">
            <a:extLst>
              <a:ext uri="{FF2B5EF4-FFF2-40B4-BE49-F238E27FC236}">
                <a16:creationId xmlns:a16="http://schemas.microsoft.com/office/drawing/2014/main" id="{7351CEBA-965A-FE29-A563-7B50141B7BD4}"/>
              </a:ext>
            </a:extLst>
          </p:cNvPr>
          <p:cNvCxnSpPr>
            <a:cxnSpLocks/>
            <a:stCxn id="103" idx="2"/>
            <a:endCxn id="49" idx="0"/>
          </p:cNvCxnSpPr>
          <p:nvPr/>
        </p:nvCxnSpPr>
        <p:spPr>
          <a:xfrm flipH="1">
            <a:off x="6718080" y="4607310"/>
            <a:ext cx="1" cy="621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ED7FB06-7C13-684D-F613-50B8F979DF8F}"/>
              </a:ext>
            </a:extLst>
          </p:cNvPr>
          <p:cNvSpPr txBox="1"/>
          <p:nvPr/>
        </p:nvSpPr>
        <p:spPr>
          <a:xfrm>
            <a:off x="7551564" y="5205314"/>
            <a:ext cx="1303701" cy="523220"/>
          </a:xfrm>
          <a:prstGeom prst="rect">
            <a:avLst/>
          </a:prstGeom>
          <a:noFill/>
        </p:spPr>
        <p:txBody>
          <a:bodyPr wrap="square" rtlCol="0">
            <a:spAutoFit/>
          </a:bodyPr>
          <a:lstStyle/>
          <a:p>
            <a:pPr algn="ctr"/>
            <a:r>
              <a:rPr lang="en-US" sz="1400" b="0">
                <a:latin typeface="+mj-lt"/>
                <a:cs typeface="Calibri"/>
              </a:rPr>
              <a:t>Winter 2022/2023</a:t>
            </a:r>
          </a:p>
        </p:txBody>
      </p:sp>
      <p:cxnSp>
        <p:nvCxnSpPr>
          <p:cNvPr id="15" name="Straight Arrow Connector 14">
            <a:extLst>
              <a:ext uri="{FF2B5EF4-FFF2-40B4-BE49-F238E27FC236}">
                <a16:creationId xmlns:a16="http://schemas.microsoft.com/office/drawing/2014/main" id="{03F5EF16-80AC-6250-5DE8-9C75A022AC06}"/>
              </a:ext>
            </a:extLst>
          </p:cNvPr>
          <p:cNvCxnSpPr>
            <a:cxnSpLocks/>
            <a:endCxn id="14" idx="0"/>
          </p:cNvCxnSpPr>
          <p:nvPr/>
        </p:nvCxnSpPr>
        <p:spPr>
          <a:xfrm flipH="1">
            <a:off x="8203415" y="3854215"/>
            <a:ext cx="8312" cy="1351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20F046E-03EC-D3B1-A375-946BFF4A1B33}"/>
              </a:ext>
            </a:extLst>
          </p:cNvPr>
          <p:cNvSpPr txBox="1"/>
          <p:nvPr/>
        </p:nvSpPr>
        <p:spPr>
          <a:xfrm>
            <a:off x="3131010" y="5267158"/>
            <a:ext cx="1303701" cy="307777"/>
          </a:xfrm>
          <a:prstGeom prst="rect">
            <a:avLst/>
          </a:prstGeom>
          <a:noFill/>
        </p:spPr>
        <p:txBody>
          <a:bodyPr wrap="square" rtlCol="0">
            <a:spAutoFit/>
          </a:bodyPr>
          <a:lstStyle/>
          <a:p>
            <a:pPr algn="ctr"/>
            <a:r>
              <a:rPr lang="en-US" sz="1400" b="0">
                <a:latin typeface="+mj-lt"/>
                <a:cs typeface="Calibri"/>
              </a:rPr>
              <a:t>October 2022</a:t>
            </a:r>
          </a:p>
        </p:txBody>
      </p:sp>
      <p:cxnSp>
        <p:nvCxnSpPr>
          <p:cNvPr id="42" name="Straight Arrow Connector 41">
            <a:extLst>
              <a:ext uri="{FF2B5EF4-FFF2-40B4-BE49-F238E27FC236}">
                <a16:creationId xmlns:a16="http://schemas.microsoft.com/office/drawing/2014/main" id="{350F58AE-EE87-707F-3553-097474EC733D}"/>
              </a:ext>
            </a:extLst>
          </p:cNvPr>
          <p:cNvCxnSpPr/>
          <p:nvPr/>
        </p:nvCxnSpPr>
        <p:spPr>
          <a:xfrm flipH="1">
            <a:off x="880826" y="4759082"/>
            <a:ext cx="5658" cy="508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E8BD032-5916-1D98-A2DB-2D1D501B17F1}"/>
              </a:ext>
            </a:extLst>
          </p:cNvPr>
          <p:cNvCxnSpPr>
            <a:cxnSpLocks/>
            <a:endCxn id="48" idx="0"/>
          </p:cNvCxnSpPr>
          <p:nvPr/>
        </p:nvCxnSpPr>
        <p:spPr>
          <a:xfrm flipH="1">
            <a:off x="2329136" y="3840811"/>
            <a:ext cx="2828" cy="1389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098C91F-8B4F-4BF7-DFDA-7226B2D550D9}"/>
              </a:ext>
            </a:extLst>
          </p:cNvPr>
          <p:cNvSpPr txBox="1"/>
          <p:nvPr/>
        </p:nvSpPr>
        <p:spPr>
          <a:xfrm>
            <a:off x="1677285" y="5229974"/>
            <a:ext cx="1303701" cy="523220"/>
          </a:xfrm>
          <a:prstGeom prst="rect">
            <a:avLst/>
          </a:prstGeom>
          <a:noFill/>
        </p:spPr>
        <p:txBody>
          <a:bodyPr wrap="square" rtlCol="0">
            <a:spAutoFit/>
          </a:bodyPr>
          <a:lstStyle/>
          <a:p>
            <a:pPr algn="ctr"/>
            <a:r>
              <a:rPr lang="en-US" sz="1400" b="0">
                <a:latin typeface="+mj-lt"/>
                <a:cs typeface="Calibri"/>
              </a:rPr>
              <a:t>August</a:t>
            </a:r>
          </a:p>
          <a:p>
            <a:pPr algn="ctr"/>
            <a:r>
              <a:rPr lang="en-US" sz="1400" b="0">
                <a:latin typeface="+mj-lt"/>
                <a:cs typeface="Calibri"/>
              </a:rPr>
              <a:t> 2022</a:t>
            </a:r>
          </a:p>
        </p:txBody>
      </p:sp>
      <p:sp>
        <p:nvSpPr>
          <p:cNvPr id="49" name="TextBox 48">
            <a:extLst>
              <a:ext uri="{FF2B5EF4-FFF2-40B4-BE49-F238E27FC236}">
                <a16:creationId xmlns:a16="http://schemas.microsoft.com/office/drawing/2014/main" id="{5A543B80-216D-3F50-5BFC-8BD3BBBAD346}"/>
              </a:ext>
            </a:extLst>
          </p:cNvPr>
          <p:cNvSpPr txBox="1"/>
          <p:nvPr/>
        </p:nvSpPr>
        <p:spPr>
          <a:xfrm>
            <a:off x="6066229" y="5229264"/>
            <a:ext cx="1303701" cy="523220"/>
          </a:xfrm>
          <a:prstGeom prst="rect">
            <a:avLst/>
          </a:prstGeom>
          <a:noFill/>
        </p:spPr>
        <p:txBody>
          <a:bodyPr wrap="square" rtlCol="0">
            <a:spAutoFit/>
          </a:bodyPr>
          <a:lstStyle/>
          <a:p>
            <a:pPr algn="ctr"/>
            <a:r>
              <a:rPr lang="en-US" sz="1400" b="0">
                <a:latin typeface="+mj-lt"/>
                <a:cs typeface="Calibri"/>
              </a:rPr>
              <a:t>December 2022</a:t>
            </a:r>
          </a:p>
        </p:txBody>
      </p:sp>
      <p:sp>
        <p:nvSpPr>
          <p:cNvPr id="51" name="TextBox 50">
            <a:extLst>
              <a:ext uri="{FF2B5EF4-FFF2-40B4-BE49-F238E27FC236}">
                <a16:creationId xmlns:a16="http://schemas.microsoft.com/office/drawing/2014/main" id="{A6C89056-651C-2812-0B17-81C6C9A3A3AC}"/>
              </a:ext>
            </a:extLst>
          </p:cNvPr>
          <p:cNvSpPr txBox="1"/>
          <p:nvPr/>
        </p:nvSpPr>
        <p:spPr>
          <a:xfrm>
            <a:off x="4568363" y="5267159"/>
            <a:ext cx="1303701" cy="307777"/>
          </a:xfrm>
          <a:prstGeom prst="rect">
            <a:avLst/>
          </a:prstGeom>
          <a:noFill/>
        </p:spPr>
        <p:txBody>
          <a:bodyPr wrap="square" rtlCol="0">
            <a:spAutoFit/>
          </a:bodyPr>
          <a:lstStyle/>
          <a:p>
            <a:pPr algn="ctr"/>
            <a:r>
              <a:rPr lang="en-US" sz="1400">
                <a:latin typeface="+mj-lt"/>
                <a:cs typeface="Calibri"/>
              </a:rPr>
              <a:t>Fall</a:t>
            </a:r>
            <a:r>
              <a:rPr lang="en-US" sz="1400" b="0">
                <a:latin typeface="+mj-lt"/>
                <a:cs typeface="Calibri"/>
              </a:rPr>
              <a:t> 2022</a:t>
            </a:r>
          </a:p>
        </p:txBody>
      </p:sp>
      <p:cxnSp>
        <p:nvCxnSpPr>
          <p:cNvPr id="52" name="Straight Arrow Connector 51">
            <a:extLst>
              <a:ext uri="{FF2B5EF4-FFF2-40B4-BE49-F238E27FC236}">
                <a16:creationId xmlns:a16="http://schemas.microsoft.com/office/drawing/2014/main" id="{865C1817-E9AE-C2D5-723F-08C66D4C6A43}"/>
              </a:ext>
            </a:extLst>
          </p:cNvPr>
          <p:cNvCxnSpPr>
            <a:cxnSpLocks/>
            <a:endCxn id="51" idx="0"/>
          </p:cNvCxnSpPr>
          <p:nvPr/>
        </p:nvCxnSpPr>
        <p:spPr>
          <a:xfrm>
            <a:off x="5196668" y="3882375"/>
            <a:ext cx="23546" cy="1384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31B392F-9C7F-9F82-2F88-8D4E1B10876D}"/>
              </a:ext>
            </a:extLst>
          </p:cNvPr>
          <p:cNvSpPr txBox="1"/>
          <p:nvPr/>
        </p:nvSpPr>
        <p:spPr>
          <a:xfrm>
            <a:off x="1380885" y="6119456"/>
            <a:ext cx="1813155" cy="2616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0">
                <a:solidFill>
                  <a:srgbClr val="000000"/>
                </a:solidFill>
                <a:latin typeface="+mj-lt"/>
                <a:cs typeface="Calibri"/>
              </a:rPr>
              <a:t>Complete</a:t>
            </a:r>
            <a:endParaRPr lang="en-US" sz="1100" b="1" i="0" u="none" strike="noStrike" kern="0" cap="none" spc="0" normalizeH="0" baseline="0" noProof="0">
              <a:ln>
                <a:noFill/>
              </a:ln>
              <a:solidFill>
                <a:srgbClr val="000000"/>
              </a:solidFill>
              <a:effectLst/>
              <a:uLnTx/>
              <a:uFillTx/>
              <a:latin typeface="+mj-lt"/>
              <a:cs typeface="Calibri"/>
            </a:endParaRPr>
          </a:p>
        </p:txBody>
      </p:sp>
      <p:pic>
        <p:nvPicPr>
          <p:cNvPr id="11" name="Picture 11">
            <a:extLst>
              <a:ext uri="{FF2B5EF4-FFF2-40B4-BE49-F238E27FC236}">
                <a16:creationId xmlns:a16="http://schemas.microsoft.com/office/drawing/2014/main" id="{4217BC1A-EB81-4BB8-0274-A63AEED5F893}"/>
              </a:ext>
            </a:extLst>
          </p:cNvPr>
          <p:cNvPicPr>
            <a:picLocks noChangeAspect="1"/>
          </p:cNvPicPr>
          <p:nvPr/>
        </p:nvPicPr>
        <p:blipFill>
          <a:blip r:embed="rId3"/>
          <a:stretch>
            <a:fillRect/>
          </a:stretch>
        </p:blipFill>
        <p:spPr>
          <a:xfrm>
            <a:off x="830124" y="5760858"/>
            <a:ext cx="7810324" cy="498219"/>
          </a:xfrm>
          <a:prstGeom prst="rect">
            <a:avLst/>
          </a:prstGeom>
        </p:spPr>
      </p:pic>
      <p:cxnSp>
        <p:nvCxnSpPr>
          <p:cNvPr id="2" name="Straight Arrow Connector 1">
            <a:extLst>
              <a:ext uri="{FF2B5EF4-FFF2-40B4-BE49-F238E27FC236}">
                <a16:creationId xmlns:a16="http://schemas.microsoft.com/office/drawing/2014/main" id="{249C4DAA-52F3-D719-BC42-0357A78B933F}"/>
              </a:ext>
            </a:extLst>
          </p:cNvPr>
          <p:cNvCxnSpPr>
            <a:cxnSpLocks/>
          </p:cNvCxnSpPr>
          <p:nvPr/>
        </p:nvCxnSpPr>
        <p:spPr>
          <a:xfrm flipH="1">
            <a:off x="3815218" y="4642704"/>
            <a:ext cx="5658" cy="508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Slide Number Placeholder 1">
            <a:extLst>
              <a:ext uri="{FF2B5EF4-FFF2-40B4-BE49-F238E27FC236}">
                <a16:creationId xmlns:a16="http://schemas.microsoft.com/office/drawing/2014/main" id="{EF542A07-1F43-47AE-94D6-F085C9B4E78A}"/>
              </a:ext>
            </a:extLst>
          </p:cNvPr>
          <p:cNvSpPr>
            <a:spLocks noGrp="1"/>
          </p:cNvSpPr>
          <p:nvPr>
            <p:ph type="sldNum" sz="quarter" idx="14"/>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0"/>
              </a:spcBef>
              <a:defRPr sz="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56C0EC-3B98-441E-AA55-70D5E6ACE5C8}" type="slidenum">
              <a:rPr lang="en-US" smtClean="0">
                <a:solidFill>
                  <a:srgbClr val="000000"/>
                </a:solidFill>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44457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Chevron arrows with solid fill">
            <a:extLst>
              <a:ext uri="{FF2B5EF4-FFF2-40B4-BE49-F238E27FC236}">
                <a16:creationId xmlns:a16="http://schemas.microsoft.com/office/drawing/2014/main" id="{C78B0A01-CBDF-4EB6-A04E-55300F42BC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12103" y="1737591"/>
            <a:ext cx="914400" cy="914400"/>
          </a:xfrm>
          <a:prstGeom prst="rect">
            <a:avLst/>
          </a:prstGeom>
        </p:spPr>
      </p:pic>
      <p:sp>
        <p:nvSpPr>
          <p:cNvPr id="4" name="Slide Number Placeholder 3">
            <a:extLst>
              <a:ext uri="{FF2B5EF4-FFF2-40B4-BE49-F238E27FC236}">
                <a16:creationId xmlns:a16="http://schemas.microsoft.com/office/drawing/2014/main" id="{C88690DE-52EC-4CC9-AE10-55A629D6CAE2}"/>
              </a:ext>
            </a:extLst>
          </p:cNvPr>
          <p:cNvSpPr>
            <a:spLocks noGrp="1"/>
          </p:cNvSpPr>
          <p:nvPr>
            <p:ph type="sldNum" sz="quarter" idx="12"/>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0"/>
              </a:spcBef>
              <a:defRPr sz="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FD0B0E-32B1-4158-9304-F9E9B068F047}" type="slidenum">
              <a:rPr lang="en-US" smtClean="0"/>
              <a:pPr/>
              <a:t>37</a:t>
            </a:fld>
            <a:endParaRPr lang="en-US"/>
          </a:p>
        </p:txBody>
      </p:sp>
      <p:sp>
        <p:nvSpPr>
          <p:cNvPr id="5" name="Title 1">
            <a:extLst>
              <a:ext uri="{FF2B5EF4-FFF2-40B4-BE49-F238E27FC236}">
                <a16:creationId xmlns:a16="http://schemas.microsoft.com/office/drawing/2014/main" id="{1B0004F9-B278-4DAB-BDF3-4045397E749A}"/>
              </a:ext>
            </a:extLst>
          </p:cNvPr>
          <p:cNvSpPr txBox="1">
            <a:spLocks/>
          </p:cNvSpPr>
          <p:nvPr/>
        </p:nvSpPr>
        <p:spPr>
          <a:xfrm>
            <a:off x="389881" y="546755"/>
            <a:ext cx="7871741" cy="408742"/>
          </a:xfrm>
          <a:prstGeom prst="rect">
            <a:avLst/>
          </a:prstGeom>
        </p:spPr>
        <p:txBody>
          <a:bodyPr lIns="91440" tIns="45720" rIns="91440" bIns="45720" anchor="t"/>
          <a:lst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a:defRPr/>
            </a:pPr>
            <a:r>
              <a:rPr lang="en-US" sz="2000">
                <a:solidFill>
                  <a:srgbClr val="0000E5"/>
                </a:solidFill>
                <a:cs typeface="Calibri" panose="020F0502020204030204" pitchFamily="34" charset="0"/>
              </a:rPr>
              <a:t>Key Metrics for Child Care Financial Assistance Reforms</a:t>
            </a:r>
            <a:endParaRPr lang="en-US" sz="2000" b="1" i="0" u="none" strike="noStrike" kern="0" cap="none" spc="0" normalizeH="0" baseline="0" noProof="0">
              <a:ln>
                <a:noFill/>
              </a:ln>
              <a:solidFill>
                <a:srgbClr val="0000E5"/>
              </a:solidFill>
              <a:effectLst/>
              <a:uLnTx/>
              <a:uFillTx/>
              <a:cs typeface="Calibri" panose="020F0502020204030204" pitchFamily="34" charset="0"/>
            </a:endParaRPr>
          </a:p>
        </p:txBody>
      </p:sp>
      <p:sp>
        <p:nvSpPr>
          <p:cNvPr id="7" name="Content Placeholder 2">
            <a:extLst>
              <a:ext uri="{FF2B5EF4-FFF2-40B4-BE49-F238E27FC236}">
                <a16:creationId xmlns:a16="http://schemas.microsoft.com/office/drawing/2014/main" id="{A08FD018-E34A-442D-9602-DC6C25387872}"/>
              </a:ext>
            </a:extLst>
          </p:cNvPr>
          <p:cNvSpPr txBox="1">
            <a:spLocks/>
          </p:cNvSpPr>
          <p:nvPr/>
        </p:nvSpPr>
        <p:spPr bwMode="auto">
          <a:xfrm>
            <a:off x="389881" y="1363515"/>
            <a:ext cx="3574206" cy="4352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100000"/>
              </a:spcBef>
              <a:spcAft>
                <a:spcPct val="0"/>
              </a:spcAft>
              <a:buClr>
                <a:srgbClr val="0033CC"/>
              </a:buClr>
              <a:buChar char="•"/>
              <a:defRPr sz="2400" b="1">
                <a:solidFill>
                  <a:schemeClr val="tx1"/>
                </a:solidFill>
                <a:latin typeface="+mn-lt"/>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mn-lt"/>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mn-lt"/>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mn-lt"/>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0" indent="0" defTabSz="914400">
              <a:spcBef>
                <a:spcPts val="0"/>
              </a:spcBef>
              <a:spcAft>
                <a:spcPts val="0"/>
              </a:spcAft>
              <a:buNone/>
            </a:pPr>
            <a:r>
              <a:rPr lang="en-US" sz="2000" kern="0"/>
              <a:t>Increase…</a:t>
            </a:r>
          </a:p>
          <a:p>
            <a:pPr marL="0" indent="0" defTabSz="914400">
              <a:spcBef>
                <a:spcPts val="0"/>
              </a:spcBef>
              <a:spcAft>
                <a:spcPts val="0"/>
              </a:spcAft>
              <a:buFontTx/>
              <a:buNone/>
            </a:pPr>
            <a:endParaRPr lang="en-US" sz="2000" kern="0">
              <a:solidFill>
                <a:schemeClr val="accent2">
                  <a:lumMod val="50000"/>
                </a:schemeClr>
              </a:solidFill>
              <a:latin typeface="Calibri"/>
              <a:cs typeface="Calibri"/>
            </a:endParaRPr>
          </a:p>
        </p:txBody>
      </p:sp>
      <p:sp>
        <p:nvSpPr>
          <p:cNvPr id="9" name="Content Placeholder 2">
            <a:extLst>
              <a:ext uri="{FF2B5EF4-FFF2-40B4-BE49-F238E27FC236}">
                <a16:creationId xmlns:a16="http://schemas.microsoft.com/office/drawing/2014/main" id="{DE2E44DF-587E-4317-AFC8-821C0D13CFBB}"/>
              </a:ext>
            </a:extLst>
          </p:cNvPr>
          <p:cNvSpPr txBox="1">
            <a:spLocks/>
          </p:cNvSpPr>
          <p:nvPr/>
        </p:nvSpPr>
        <p:spPr bwMode="auto">
          <a:xfrm>
            <a:off x="5211309" y="1792123"/>
            <a:ext cx="3657600" cy="45191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100000"/>
              </a:spcBef>
              <a:spcAft>
                <a:spcPct val="0"/>
              </a:spcAft>
              <a:buClr>
                <a:srgbClr val="0033CC"/>
              </a:buClr>
              <a:buChar char="•"/>
              <a:defRPr sz="2400" b="1">
                <a:solidFill>
                  <a:schemeClr val="tx1"/>
                </a:solidFill>
                <a:latin typeface="+mn-lt"/>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mn-lt"/>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mn-lt"/>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mn-lt"/>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defTabSz="914400">
              <a:spcBef>
                <a:spcPts val="0"/>
              </a:spcBef>
              <a:spcAft>
                <a:spcPts val="0"/>
              </a:spcAft>
            </a:pPr>
            <a:r>
              <a:rPr lang="en-US" sz="1600" b="0"/>
              <a:t>The number </a:t>
            </a:r>
            <a:r>
              <a:rPr lang="en-US" sz="1600" b="0">
                <a:effectLst/>
              </a:rPr>
              <a:t>of families</a:t>
            </a:r>
            <a:r>
              <a:rPr lang="en-US" sz="1600" b="0"/>
              <a:t> </a:t>
            </a:r>
            <a:r>
              <a:rPr lang="en-US" sz="1600" b="0">
                <a:effectLst/>
              </a:rPr>
              <a:t>on the Income Eligible Waitlist</a:t>
            </a:r>
            <a:endParaRPr lang="en-US" sz="1600" b="0" kern="0"/>
          </a:p>
          <a:p>
            <a:pPr defTabSz="914400">
              <a:spcBef>
                <a:spcPts val="0"/>
              </a:spcBef>
              <a:spcAft>
                <a:spcPts val="0"/>
              </a:spcAft>
            </a:pPr>
            <a:endParaRPr lang="en-US" sz="1600" b="0" kern="0"/>
          </a:p>
          <a:p>
            <a:pPr defTabSz="914400">
              <a:spcBef>
                <a:spcPts val="0"/>
              </a:spcBef>
              <a:spcAft>
                <a:spcPts val="0"/>
              </a:spcAft>
            </a:pPr>
            <a:r>
              <a:rPr lang="en-US" sz="1600" b="0" kern="0"/>
              <a:t>The timeline between a family’s application for assistance to placement in a program.</a:t>
            </a:r>
          </a:p>
          <a:p>
            <a:pPr defTabSz="914400">
              <a:spcBef>
                <a:spcPts val="0"/>
              </a:spcBef>
              <a:spcAft>
                <a:spcPts val="0"/>
              </a:spcAft>
            </a:pPr>
            <a:endParaRPr lang="en-US" sz="1600" b="0" kern="0"/>
          </a:p>
          <a:p>
            <a:pPr defTabSz="914400">
              <a:spcBef>
                <a:spcPts val="0"/>
              </a:spcBef>
              <a:spcAft>
                <a:spcPts val="0"/>
              </a:spcAft>
            </a:pPr>
            <a:r>
              <a:rPr lang="en-US" sz="1600" b="0" kern="0"/>
              <a:t>The timeline for appeals decisions</a:t>
            </a:r>
          </a:p>
          <a:p>
            <a:pPr defTabSz="914400">
              <a:spcBef>
                <a:spcPts val="0"/>
              </a:spcBef>
              <a:spcAft>
                <a:spcPts val="0"/>
              </a:spcAft>
            </a:pPr>
            <a:endParaRPr lang="en-US" sz="2000" kern="0"/>
          </a:p>
          <a:p>
            <a:pPr marL="0" indent="0" defTabSz="914400">
              <a:spcBef>
                <a:spcPts val="0"/>
              </a:spcBef>
              <a:spcAft>
                <a:spcPts val="0"/>
              </a:spcAft>
              <a:buFontTx/>
              <a:buNone/>
            </a:pPr>
            <a:endParaRPr lang="en-US" sz="2000" kern="0">
              <a:solidFill>
                <a:schemeClr val="accent2">
                  <a:lumMod val="50000"/>
                </a:schemeClr>
              </a:solidFill>
              <a:latin typeface="Calibri"/>
              <a:cs typeface="Calibri"/>
            </a:endParaRPr>
          </a:p>
        </p:txBody>
      </p:sp>
      <p:sp>
        <p:nvSpPr>
          <p:cNvPr id="14" name="Content Placeholder 2">
            <a:extLst>
              <a:ext uri="{FF2B5EF4-FFF2-40B4-BE49-F238E27FC236}">
                <a16:creationId xmlns:a16="http://schemas.microsoft.com/office/drawing/2014/main" id="{861FEB25-1D6F-427B-9C65-006812AE77FA}"/>
              </a:ext>
            </a:extLst>
          </p:cNvPr>
          <p:cNvSpPr txBox="1">
            <a:spLocks/>
          </p:cNvSpPr>
          <p:nvPr/>
        </p:nvSpPr>
        <p:spPr bwMode="auto">
          <a:xfrm>
            <a:off x="919649" y="1863945"/>
            <a:ext cx="3657600" cy="4447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100000"/>
              </a:spcBef>
              <a:spcAft>
                <a:spcPct val="0"/>
              </a:spcAft>
              <a:buClr>
                <a:srgbClr val="0033CC"/>
              </a:buClr>
              <a:buChar char="•"/>
              <a:defRPr sz="2400" b="1">
                <a:solidFill>
                  <a:schemeClr val="tx1"/>
                </a:solidFill>
                <a:latin typeface="+mn-lt"/>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mn-lt"/>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mn-lt"/>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mn-lt"/>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342900" indent="-342900" defTabSz="914400">
              <a:spcBef>
                <a:spcPts val="0"/>
              </a:spcBef>
              <a:spcAft>
                <a:spcPts val="0"/>
              </a:spcAft>
            </a:pPr>
            <a:r>
              <a:rPr lang="en-US" sz="1600" b="0" kern="0"/>
              <a:t>The number of children in families receiving child care financial assistance, including:</a:t>
            </a:r>
          </a:p>
          <a:p>
            <a:pPr lvl="1" defTabSz="914400">
              <a:spcBef>
                <a:spcPts val="0"/>
              </a:spcBef>
              <a:spcAft>
                <a:spcPts val="0"/>
              </a:spcAft>
            </a:pPr>
            <a:r>
              <a:rPr lang="en-US" sz="1600" kern="0"/>
              <a:t>Low-income families (income-eligible)  </a:t>
            </a:r>
          </a:p>
          <a:p>
            <a:pPr lvl="1" defTabSz="914400">
              <a:spcBef>
                <a:spcPts val="0"/>
              </a:spcBef>
              <a:spcAft>
                <a:spcPts val="0"/>
              </a:spcAft>
            </a:pPr>
            <a:r>
              <a:rPr lang="en-US" sz="1600" kern="0"/>
              <a:t>Infants and toddlers</a:t>
            </a:r>
          </a:p>
          <a:p>
            <a:pPr lvl="1" defTabSz="914400">
              <a:spcBef>
                <a:spcPts val="0"/>
              </a:spcBef>
              <a:spcAft>
                <a:spcPts val="0"/>
              </a:spcAft>
            </a:pPr>
            <a:r>
              <a:rPr lang="en-US" sz="1600" kern="0"/>
              <a:t>Families receiving SNAP and/or TAFDC through DTA  </a:t>
            </a:r>
          </a:p>
          <a:p>
            <a:pPr lvl="1" defTabSz="914400">
              <a:spcBef>
                <a:spcPts val="0"/>
              </a:spcBef>
              <a:spcAft>
                <a:spcPts val="0"/>
              </a:spcAft>
            </a:pPr>
            <a:r>
              <a:rPr lang="en-US" sz="1600" kern="0"/>
              <a:t>Supportive Child Care through DCF</a:t>
            </a:r>
          </a:p>
          <a:p>
            <a:pPr lvl="1" defTabSz="914400">
              <a:spcBef>
                <a:spcPts val="0"/>
              </a:spcBef>
              <a:spcAft>
                <a:spcPts val="0"/>
              </a:spcAft>
            </a:pPr>
            <a:r>
              <a:rPr lang="en-US" sz="1600" kern="0"/>
              <a:t>Families facing housing insecurity/homelessness</a:t>
            </a:r>
          </a:p>
          <a:p>
            <a:pPr lvl="1" defTabSz="914400">
              <a:spcBef>
                <a:spcPts val="0"/>
              </a:spcBef>
              <a:spcAft>
                <a:spcPts val="0"/>
              </a:spcAft>
            </a:pPr>
            <a:endParaRPr lang="en-US" sz="1600" kern="0"/>
          </a:p>
          <a:p>
            <a:pPr defTabSz="914400">
              <a:spcBef>
                <a:spcPts val="0"/>
              </a:spcBef>
              <a:spcAft>
                <a:spcPts val="0"/>
              </a:spcAft>
            </a:pPr>
            <a:r>
              <a:rPr lang="en-US" sz="1600" b="0" kern="0"/>
              <a:t>The number of providers participating in the child care financial assistance system</a:t>
            </a:r>
          </a:p>
          <a:p>
            <a:pPr defTabSz="914400">
              <a:spcBef>
                <a:spcPts val="0"/>
              </a:spcBef>
              <a:spcAft>
                <a:spcPts val="0"/>
              </a:spcAft>
            </a:pPr>
            <a:endParaRPr lang="en-US" sz="2000" kern="0"/>
          </a:p>
          <a:p>
            <a:pPr marL="0" indent="0" defTabSz="914400">
              <a:spcBef>
                <a:spcPts val="0"/>
              </a:spcBef>
              <a:spcAft>
                <a:spcPts val="0"/>
              </a:spcAft>
              <a:buFontTx/>
              <a:buNone/>
            </a:pPr>
            <a:endParaRPr lang="en-US" sz="2000" kern="0">
              <a:solidFill>
                <a:schemeClr val="accent2">
                  <a:lumMod val="50000"/>
                </a:schemeClr>
              </a:solidFill>
              <a:latin typeface="Calibri"/>
              <a:cs typeface="Calibri"/>
            </a:endParaRPr>
          </a:p>
        </p:txBody>
      </p:sp>
      <p:pic>
        <p:nvPicPr>
          <p:cNvPr id="15" name="Graphic 14" descr="Chevron arrows with solid fill">
            <a:extLst>
              <a:ext uri="{FF2B5EF4-FFF2-40B4-BE49-F238E27FC236}">
                <a16:creationId xmlns:a16="http://schemas.microsoft.com/office/drawing/2014/main" id="{F54F3AFE-7DC8-4412-B3DF-42C1D5BF52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12103" y="2436745"/>
            <a:ext cx="914400" cy="914400"/>
          </a:xfrm>
          <a:prstGeom prst="rect">
            <a:avLst/>
          </a:prstGeom>
        </p:spPr>
      </p:pic>
      <p:pic>
        <p:nvPicPr>
          <p:cNvPr id="16" name="Graphic 15" descr="Chevron arrows with solid fill">
            <a:extLst>
              <a:ext uri="{FF2B5EF4-FFF2-40B4-BE49-F238E27FC236}">
                <a16:creationId xmlns:a16="http://schemas.microsoft.com/office/drawing/2014/main" id="{5DF21DF0-BE51-42A2-B948-83267CB3B9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12103" y="3102412"/>
            <a:ext cx="914400" cy="914400"/>
          </a:xfrm>
          <a:prstGeom prst="rect">
            <a:avLst/>
          </a:prstGeom>
        </p:spPr>
      </p:pic>
      <p:pic>
        <p:nvPicPr>
          <p:cNvPr id="17" name="Graphic 16" descr="Chevron arrows with solid fill">
            <a:extLst>
              <a:ext uri="{FF2B5EF4-FFF2-40B4-BE49-F238E27FC236}">
                <a16:creationId xmlns:a16="http://schemas.microsoft.com/office/drawing/2014/main" id="{5352E588-EF17-4F67-9789-1FA2263F76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12103" y="3834270"/>
            <a:ext cx="914400" cy="914400"/>
          </a:xfrm>
          <a:prstGeom prst="rect">
            <a:avLst/>
          </a:prstGeom>
        </p:spPr>
      </p:pic>
      <p:pic>
        <p:nvPicPr>
          <p:cNvPr id="18" name="Graphic 17" descr="Chevron arrows with solid fill">
            <a:extLst>
              <a:ext uri="{FF2B5EF4-FFF2-40B4-BE49-F238E27FC236}">
                <a16:creationId xmlns:a16="http://schemas.microsoft.com/office/drawing/2014/main" id="{D409B69C-7478-440B-A707-22BDDDED5A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437079" y="1814495"/>
            <a:ext cx="914400" cy="914400"/>
          </a:xfrm>
          <a:prstGeom prst="rect">
            <a:avLst/>
          </a:prstGeom>
        </p:spPr>
      </p:pic>
      <p:pic>
        <p:nvPicPr>
          <p:cNvPr id="19" name="Graphic 18" descr="Chevron arrows with solid fill">
            <a:extLst>
              <a:ext uri="{FF2B5EF4-FFF2-40B4-BE49-F238E27FC236}">
                <a16:creationId xmlns:a16="http://schemas.microsoft.com/office/drawing/2014/main" id="{20990855-3659-4A25-B077-BCEF348A58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437079" y="2514600"/>
            <a:ext cx="914400" cy="914400"/>
          </a:xfrm>
          <a:prstGeom prst="rect">
            <a:avLst/>
          </a:prstGeom>
        </p:spPr>
      </p:pic>
      <p:sp>
        <p:nvSpPr>
          <p:cNvPr id="20" name="Content Placeholder 2">
            <a:extLst>
              <a:ext uri="{FF2B5EF4-FFF2-40B4-BE49-F238E27FC236}">
                <a16:creationId xmlns:a16="http://schemas.microsoft.com/office/drawing/2014/main" id="{7093FF4C-C919-4A43-9522-A0FF0FB1ADC3}"/>
              </a:ext>
            </a:extLst>
          </p:cNvPr>
          <p:cNvSpPr txBox="1">
            <a:spLocks/>
          </p:cNvSpPr>
          <p:nvPr/>
        </p:nvSpPr>
        <p:spPr bwMode="auto">
          <a:xfrm>
            <a:off x="4572000" y="1363807"/>
            <a:ext cx="3574206" cy="4352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100000"/>
              </a:spcBef>
              <a:spcAft>
                <a:spcPct val="0"/>
              </a:spcAft>
              <a:buClr>
                <a:srgbClr val="0033CC"/>
              </a:buClr>
              <a:buChar char="•"/>
              <a:defRPr sz="2400" b="1">
                <a:solidFill>
                  <a:schemeClr val="tx1"/>
                </a:solidFill>
                <a:latin typeface="+mn-lt"/>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mn-lt"/>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mn-lt"/>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mn-lt"/>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mn-lt"/>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0" indent="0" defTabSz="914400">
              <a:spcBef>
                <a:spcPts val="0"/>
              </a:spcBef>
              <a:spcAft>
                <a:spcPts val="0"/>
              </a:spcAft>
              <a:buNone/>
            </a:pPr>
            <a:r>
              <a:rPr lang="en-US" sz="2000" kern="0"/>
              <a:t>Decrease…</a:t>
            </a:r>
          </a:p>
          <a:p>
            <a:pPr marL="0" indent="0" defTabSz="914400">
              <a:spcBef>
                <a:spcPts val="0"/>
              </a:spcBef>
              <a:spcAft>
                <a:spcPts val="0"/>
              </a:spcAft>
              <a:buFontTx/>
              <a:buNone/>
            </a:pPr>
            <a:endParaRPr lang="en-US" sz="2000" kern="0">
              <a:solidFill>
                <a:schemeClr val="accent2">
                  <a:lumMod val="50000"/>
                </a:schemeClr>
              </a:solidFill>
              <a:latin typeface="Calibri"/>
              <a:cs typeface="Calibri"/>
            </a:endParaRPr>
          </a:p>
        </p:txBody>
      </p:sp>
      <p:pic>
        <p:nvPicPr>
          <p:cNvPr id="21" name="Graphic 20" descr="Chevron arrows with solid fill">
            <a:extLst>
              <a:ext uri="{FF2B5EF4-FFF2-40B4-BE49-F238E27FC236}">
                <a16:creationId xmlns:a16="http://schemas.microsoft.com/office/drawing/2014/main" id="{E54D9EFB-9292-46DA-B3CD-1FFABD6D3F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437079" y="3217438"/>
            <a:ext cx="914400" cy="914400"/>
          </a:xfrm>
          <a:prstGeom prst="rect">
            <a:avLst/>
          </a:prstGeom>
        </p:spPr>
      </p:pic>
      <p:pic>
        <p:nvPicPr>
          <p:cNvPr id="22" name="Graphic 21" descr="Chevron arrows with solid fill">
            <a:extLst>
              <a:ext uri="{FF2B5EF4-FFF2-40B4-BE49-F238E27FC236}">
                <a16:creationId xmlns:a16="http://schemas.microsoft.com/office/drawing/2014/main" id="{1603566A-4485-4C7E-B30A-FC6BE1F3B3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451434" y="3917543"/>
            <a:ext cx="914400" cy="914400"/>
          </a:xfrm>
          <a:prstGeom prst="rect">
            <a:avLst/>
          </a:prstGeom>
        </p:spPr>
      </p:pic>
      <p:pic>
        <p:nvPicPr>
          <p:cNvPr id="23" name="Graphic 22" descr="Chevron arrows with solid fill">
            <a:extLst>
              <a:ext uri="{FF2B5EF4-FFF2-40B4-BE49-F238E27FC236}">
                <a16:creationId xmlns:a16="http://schemas.microsoft.com/office/drawing/2014/main" id="{A8E3C897-0577-4D23-A1C4-4EA1373232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25761" y="4510730"/>
            <a:ext cx="914400" cy="914400"/>
          </a:xfrm>
          <a:prstGeom prst="rect">
            <a:avLst/>
          </a:prstGeom>
        </p:spPr>
      </p:pic>
      <p:pic>
        <p:nvPicPr>
          <p:cNvPr id="24" name="Graphic 23" descr="Chevron arrows with solid fill">
            <a:extLst>
              <a:ext uri="{FF2B5EF4-FFF2-40B4-BE49-F238E27FC236}">
                <a16:creationId xmlns:a16="http://schemas.microsoft.com/office/drawing/2014/main" id="{1A2F4D0F-530C-4036-9C26-32944E49E8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4452987" y="4617648"/>
            <a:ext cx="914400" cy="914400"/>
          </a:xfrm>
          <a:prstGeom prst="rect">
            <a:avLst/>
          </a:prstGeom>
        </p:spPr>
      </p:pic>
    </p:spTree>
    <p:extLst>
      <p:ext uri="{BB962C8B-B14F-4D97-AF65-F5344CB8AC3E}">
        <p14:creationId xmlns:p14="http://schemas.microsoft.com/office/powerpoint/2010/main" val="3015082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F2814B-E754-4D50-9D0A-E2D31AB5B315}"/>
              </a:ext>
            </a:extLst>
          </p:cNvPr>
          <p:cNvSpPr>
            <a:spLocks noGrp="1"/>
          </p:cNvSpPr>
          <p:nvPr>
            <p:ph idx="1"/>
          </p:nvPr>
        </p:nvSpPr>
        <p:spPr>
          <a:xfrm>
            <a:off x="477749" y="1084375"/>
            <a:ext cx="8382000" cy="4689250"/>
          </a:xfrm>
        </p:spPr>
        <p:txBody>
          <a:bodyPr/>
          <a:lstStyle/>
          <a:p>
            <a:pPr marL="0" indent="0">
              <a:spcBef>
                <a:spcPts val="0"/>
              </a:spcBef>
              <a:spcAft>
                <a:spcPts val="0"/>
              </a:spcAft>
              <a:buNone/>
            </a:pPr>
            <a:r>
              <a:rPr lang="en-US" sz="2200">
                <a:solidFill>
                  <a:srgbClr val="0000E5"/>
                </a:solidFill>
                <a:latin typeface="+mj-lt"/>
                <a:cs typeface="Calibri"/>
              </a:rPr>
              <a:t>Discussion</a:t>
            </a:r>
            <a:endParaRPr lang="en-US" sz="2200" b="0">
              <a:solidFill>
                <a:srgbClr val="0000E5"/>
              </a:solidFill>
              <a:latin typeface="+mj-lt"/>
              <a:ea typeface="+mn-lt"/>
              <a:cs typeface="+mn-lt"/>
            </a:endParaRPr>
          </a:p>
          <a:p>
            <a:pPr>
              <a:spcBef>
                <a:spcPts val="0"/>
              </a:spcBef>
              <a:spcAft>
                <a:spcPts val="0"/>
              </a:spcAft>
            </a:pPr>
            <a:r>
              <a:rPr lang="en-US" sz="1900" b="0">
                <a:latin typeface="+mj-lt"/>
                <a:cs typeface="Calibri"/>
              </a:rPr>
              <a:t>Do the planned reforms/focus areas address the challenges families are facing? What’s missing?</a:t>
            </a:r>
          </a:p>
          <a:p>
            <a:pPr>
              <a:spcBef>
                <a:spcPts val="0"/>
              </a:spcBef>
              <a:spcAft>
                <a:spcPts val="0"/>
              </a:spcAft>
            </a:pPr>
            <a:r>
              <a:rPr lang="en-US" sz="1900" b="0">
                <a:latin typeface="+mj-lt"/>
                <a:cs typeface="Calibri"/>
              </a:rPr>
              <a:t>Do the planned reforms/focus areas address the challenges programs are facing? What’s missing?</a:t>
            </a:r>
          </a:p>
          <a:p>
            <a:pPr>
              <a:spcBef>
                <a:spcPts val="0"/>
              </a:spcBef>
              <a:spcAft>
                <a:spcPts val="0"/>
              </a:spcAft>
            </a:pPr>
            <a:r>
              <a:rPr lang="en-US" sz="1900" b="0">
                <a:latin typeface="+mj-lt"/>
                <a:cs typeface="Calibri"/>
              </a:rPr>
              <a:t>What other key metrics should we be identifying and tracking? </a:t>
            </a:r>
            <a:endParaRPr lang="en-US" sz="1900" b="0">
              <a:latin typeface="+mj-lt"/>
              <a:ea typeface="+mn-lt"/>
              <a:cs typeface="+mn-lt"/>
            </a:endParaRPr>
          </a:p>
          <a:p>
            <a:pPr marL="0" indent="0">
              <a:spcBef>
                <a:spcPts val="0"/>
              </a:spcBef>
              <a:spcAft>
                <a:spcPts val="0"/>
              </a:spcAft>
              <a:buNone/>
            </a:pPr>
            <a:endParaRPr lang="en-US" sz="2000">
              <a:solidFill>
                <a:schemeClr val="accent2">
                  <a:lumMod val="50000"/>
                </a:schemeClr>
              </a:solidFill>
              <a:latin typeface="Calibri"/>
              <a:cs typeface="Calibri"/>
            </a:endParaRPr>
          </a:p>
          <a:p>
            <a:pPr marL="0" indent="0">
              <a:spcBef>
                <a:spcPts val="0"/>
              </a:spcBef>
              <a:spcAft>
                <a:spcPts val="0"/>
              </a:spcAft>
              <a:buNone/>
            </a:pPr>
            <a:r>
              <a:rPr lang="en-US" sz="2200">
                <a:solidFill>
                  <a:srgbClr val="0000E5"/>
                </a:solidFill>
                <a:latin typeface="+mj-lt"/>
                <a:cs typeface="Calibri"/>
              </a:rPr>
              <a:t>Next Steps</a:t>
            </a:r>
          </a:p>
          <a:p>
            <a:pPr>
              <a:spcBef>
                <a:spcPts val="0"/>
              </a:spcBef>
              <a:spcAft>
                <a:spcPts val="0"/>
              </a:spcAft>
            </a:pPr>
            <a:r>
              <a:rPr lang="en-US" sz="1900" b="0">
                <a:latin typeface="+mj-lt"/>
                <a:cs typeface="Calibri"/>
              </a:rPr>
              <a:t>Identify Board opportunities for ongoing support and guidance</a:t>
            </a:r>
          </a:p>
          <a:p>
            <a:pPr>
              <a:spcBef>
                <a:spcPts val="0"/>
              </a:spcBef>
              <a:spcAft>
                <a:spcPts val="0"/>
              </a:spcAft>
            </a:pPr>
            <a:r>
              <a:rPr lang="en-US" sz="1900" b="0">
                <a:latin typeface="+mj-lt"/>
                <a:cs typeface="Calibri"/>
              </a:rPr>
              <a:t>Advisory Council Meetings/stakeholder engagement</a:t>
            </a:r>
          </a:p>
          <a:p>
            <a:pPr>
              <a:spcBef>
                <a:spcPts val="0"/>
              </a:spcBef>
              <a:spcAft>
                <a:spcPts val="0"/>
              </a:spcAft>
            </a:pPr>
            <a:r>
              <a:rPr lang="en-US" sz="1900" b="0">
                <a:latin typeface="+mj-lt"/>
                <a:cs typeface="Calibri"/>
              </a:rPr>
              <a:t>“Visioning” sessions for re-procurement of CCRR and subsidized child care contracts with internal and external stakeholders</a:t>
            </a:r>
          </a:p>
          <a:p>
            <a:pPr>
              <a:spcBef>
                <a:spcPts val="0"/>
              </a:spcBef>
              <a:spcAft>
                <a:spcPts val="0"/>
              </a:spcAft>
            </a:pPr>
            <a:r>
              <a:rPr lang="en-US" sz="1900" b="0">
                <a:latin typeface="+mj-lt"/>
                <a:cs typeface="Calibri"/>
              </a:rPr>
              <a:t>Technical Assistance from USDHHS, Administration for Children and Families (ACF), Office of Child Care (OCC) on alignment with federal expectations on promoting efficiency, access and stability for families</a:t>
            </a:r>
          </a:p>
        </p:txBody>
      </p:sp>
      <p:sp>
        <p:nvSpPr>
          <p:cNvPr id="4" name="Slide Number Placeholder 3">
            <a:extLst>
              <a:ext uri="{FF2B5EF4-FFF2-40B4-BE49-F238E27FC236}">
                <a16:creationId xmlns:a16="http://schemas.microsoft.com/office/drawing/2014/main" id="{C88690DE-52EC-4CC9-AE10-55A629D6CAE2}"/>
              </a:ext>
            </a:extLst>
          </p:cNvPr>
          <p:cNvSpPr>
            <a:spLocks noGrp="1"/>
          </p:cNvSpPr>
          <p:nvPr>
            <p:ph type="sldNum" sz="quarter" idx="12"/>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0"/>
              </a:spcBef>
              <a:defRPr sz="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FD0B0E-32B1-4158-9304-F9E9B068F047}" type="slidenum">
              <a:rPr lang="en-US" smtClean="0"/>
              <a:pPr/>
              <a:t>38</a:t>
            </a:fld>
            <a:endParaRPr lang="en-US"/>
          </a:p>
        </p:txBody>
      </p:sp>
    </p:spTree>
    <p:extLst>
      <p:ext uri="{BB962C8B-B14F-4D97-AF65-F5344CB8AC3E}">
        <p14:creationId xmlns:p14="http://schemas.microsoft.com/office/powerpoint/2010/main" val="711311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42AE3B-95F5-4A59-9340-DEEC96BE2069}"/>
              </a:ext>
            </a:extLst>
          </p:cNvPr>
          <p:cNvSpPr>
            <a:spLocks noGrp="1"/>
          </p:cNvSpPr>
          <p:nvPr>
            <p:ph type="sldNum" sz="quarter" idx="11"/>
          </p:nvPr>
        </p:nvSpPr>
        <p:spPr/>
        <p:txBody>
          <a:bodyPr/>
          <a:lstStyle/>
          <a:p>
            <a:pPr fontAlgn="base">
              <a:spcAft>
                <a:spcPct val="0"/>
              </a:spcAft>
              <a:defRPr/>
            </a:pPr>
            <a:fld id="{ABBAB80B-196E-4758-AC9A-831BAC26F61E}" type="slidenum">
              <a:rPr lang="en-US" smtClean="0"/>
              <a:pPr fontAlgn="base">
                <a:spcAft>
                  <a:spcPct val="0"/>
                </a:spcAft>
                <a:defRPr/>
              </a:pPr>
              <a:t>39</a:t>
            </a:fld>
            <a:endParaRPr lang="en-US"/>
          </a:p>
        </p:txBody>
      </p:sp>
      <p:sp>
        <p:nvSpPr>
          <p:cNvPr id="3" name="Title 1">
            <a:extLst>
              <a:ext uri="{FF2B5EF4-FFF2-40B4-BE49-F238E27FC236}">
                <a16:creationId xmlns:a16="http://schemas.microsoft.com/office/drawing/2014/main" id="{E95D81E3-D12E-456F-B36E-E77558D74136}"/>
              </a:ext>
            </a:extLst>
          </p:cNvPr>
          <p:cNvSpPr txBox="1">
            <a:spLocks/>
          </p:cNvSpPr>
          <p:nvPr/>
        </p:nvSpPr>
        <p:spPr>
          <a:xfrm>
            <a:off x="722313" y="4406900"/>
            <a:ext cx="7772400" cy="1362075"/>
          </a:xfrm>
          <a:prstGeom prst="rect">
            <a:avLst/>
          </a:prstGeom>
        </p:spPr>
        <p:txBody>
          <a:bodyPr/>
          <a:lstStyle>
            <a:lvl1pPr algn="l" rtl="0" eaLnBrk="1" fontAlgn="base" hangingPunct="1">
              <a:spcBef>
                <a:spcPct val="0"/>
              </a:spcBef>
              <a:spcAft>
                <a:spcPct val="0"/>
              </a:spcAft>
              <a:defRPr sz="2400" b="1">
                <a:solidFill>
                  <a:srgbClr val="0033CC"/>
                </a:solidFill>
                <a:latin typeface="+mj-lt"/>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defTabSz="914400"/>
            <a:r>
              <a:rPr lang="en-US" kern="0">
                <a:solidFill>
                  <a:srgbClr val="0000E5"/>
                </a:solidFill>
                <a:cs typeface="Calibri" panose="020F0502020204030204" pitchFamily="34" charset="0"/>
              </a:rPr>
              <a:t>Appendix for Child Care Financial Assistance Discussion</a:t>
            </a:r>
          </a:p>
        </p:txBody>
      </p:sp>
    </p:spTree>
    <p:extLst>
      <p:ext uri="{BB962C8B-B14F-4D97-AF65-F5344CB8AC3E}">
        <p14:creationId xmlns:p14="http://schemas.microsoft.com/office/powerpoint/2010/main" val="2690407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a:extLst>
              <a:ext uri="{FF2B5EF4-FFF2-40B4-BE49-F238E27FC236}">
                <a16:creationId xmlns:a16="http://schemas.microsoft.com/office/drawing/2014/main" id="{A81CE227-841D-4B94-8BFD-F7809FD2CEAF}"/>
              </a:ext>
            </a:extLst>
          </p:cNvPr>
          <p:cNvGraphicFramePr>
            <a:graphicFrameLocks noGrp="1"/>
          </p:cNvGraphicFramePr>
          <p:nvPr>
            <p:ph idx="1"/>
            <p:extLst>
              <p:ext uri="{D42A27DB-BD31-4B8C-83A1-F6EECF244321}">
                <p14:modId xmlns:p14="http://schemas.microsoft.com/office/powerpoint/2010/main" val="2484488954"/>
              </p:ext>
            </p:extLst>
          </p:nvPr>
        </p:nvGraphicFramePr>
        <p:xfrm>
          <a:off x="425577" y="1930734"/>
          <a:ext cx="8121395" cy="4283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4"/>
          </p:nvPr>
        </p:nvSpPr>
        <p:spPr>
          <a:xfrm>
            <a:off x="7210425" y="6594475"/>
            <a:ext cx="1933575" cy="263525"/>
          </a:xfrm>
          <a:prstGeom prst="rect">
            <a:avLst/>
          </a:prstGeom>
        </p:spPr>
        <p:txBody>
          <a:bodyPr vert="horz" lIns="68580" tIns="34290" rIns="68580" bIns="34290" rtlCol="0" anchor="ctr">
            <a:normAutofit/>
          </a:bodyPr>
          <a:lstStyle>
            <a:defPPr>
              <a:defRPr lang="en-US"/>
            </a:defPPr>
            <a:lvl1pPr marL="0" algn="l" defTabSz="685800" rtl="0" eaLnBrk="1" latinLnBrk="0" hangingPunct="1">
              <a:defRPr sz="1050" b="1" kern="1200">
                <a:solidFill>
                  <a:srgbClr val="FFFFFF"/>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spcAft>
                <a:spcPts val="338"/>
              </a:spcAft>
            </a:pPr>
            <a:fld id="{CB71980E-B51C-490A-A7CF-8DE06E0F4A79}" type="slidenum">
              <a:rPr lang="en-US" b="0">
                <a:solidFill>
                  <a:schemeClr val="tx1"/>
                </a:solidFill>
                <a:latin typeface="+mj-lt"/>
              </a:rPr>
              <a:pPr algn="r">
                <a:spcAft>
                  <a:spcPts val="338"/>
                </a:spcAft>
              </a:pPr>
              <a:t>4</a:t>
            </a:fld>
            <a:endParaRPr lang="en-US" b="0">
              <a:solidFill>
                <a:schemeClr val="tx1"/>
              </a:solidFill>
              <a:latin typeface="+mj-lt"/>
            </a:endParaRPr>
          </a:p>
        </p:txBody>
      </p:sp>
      <p:sp>
        <p:nvSpPr>
          <p:cNvPr id="3" name="AutoShape 4" descr="Image result for breakthrough icon">
            <a:extLst>
              <a:ext uri="{FF2B5EF4-FFF2-40B4-BE49-F238E27FC236}">
                <a16:creationId xmlns:a16="http://schemas.microsoft.com/office/drawing/2014/main" id="{348EEF6A-310E-408D-8C67-3AE4BC4300A9}"/>
              </a:ext>
            </a:extLst>
          </p:cNvPr>
          <p:cNvSpPr>
            <a:spLocks noChangeAspect="1" noChangeArrowheads="1"/>
          </p:cNvSpPr>
          <p:nvPr/>
        </p:nvSpPr>
        <p:spPr bwMode="auto">
          <a:xfrm>
            <a:off x="4486275" y="3202595"/>
            <a:ext cx="171450" cy="17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endParaRPr lang="en-US" sz="1013">
              <a:solidFill>
                <a:prstClr val="black"/>
              </a:solidFill>
              <a:latin typeface="+mj-lt"/>
            </a:endParaRPr>
          </a:p>
        </p:txBody>
      </p:sp>
      <p:sp>
        <p:nvSpPr>
          <p:cNvPr id="8" name="Title 43">
            <a:extLst>
              <a:ext uri="{FF2B5EF4-FFF2-40B4-BE49-F238E27FC236}">
                <a16:creationId xmlns:a16="http://schemas.microsoft.com/office/drawing/2014/main" id="{0563ED62-1D59-6144-AA4D-1757E7B90192}"/>
              </a:ext>
            </a:extLst>
          </p:cNvPr>
          <p:cNvSpPr txBox="1">
            <a:spLocks/>
          </p:cNvSpPr>
          <p:nvPr/>
        </p:nvSpPr>
        <p:spPr>
          <a:xfrm>
            <a:off x="391975" y="94286"/>
            <a:ext cx="7879842" cy="761238"/>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2000" b="1">
                <a:solidFill>
                  <a:schemeClr val="accent2">
                    <a:lumMod val="50000"/>
                  </a:schemeClr>
                </a:solidFill>
                <a:cs typeface="Calibri" panose="020F0502020204030204" pitchFamily="34" charset="0"/>
              </a:rPr>
              <a:t>EEC Strategic Action Plan Goals</a:t>
            </a:r>
          </a:p>
        </p:txBody>
      </p:sp>
      <p:graphicFrame>
        <p:nvGraphicFramePr>
          <p:cNvPr id="9" name="Table 9">
            <a:extLst>
              <a:ext uri="{FF2B5EF4-FFF2-40B4-BE49-F238E27FC236}">
                <a16:creationId xmlns:a16="http://schemas.microsoft.com/office/drawing/2014/main" id="{47612CC9-F8A3-144C-874F-F8893A276E03}"/>
              </a:ext>
            </a:extLst>
          </p:cNvPr>
          <p:cNvGraphicFramePr>
            <a:graphicFrameLocks noGrp="1"/>
          </p:cNvGraphicFramePr>
          <p:nvPr>
            <p:extLst>
              <p:ext uri="{D42A27DB-BD31-4B8C-83A1-F6EECF244321}">
                <p14:modId xmlns:p14="http://schemas.microsoft.com/office/powerpoint/2010/main" val="667874056"/>
              </p:ext>
            </p:extLst>
          </p:nvPr>
        </p:nvGraphicFramePr>
        <p:xfrm>
          <a:off x="425576" y="1429958"/>
          <a:ext cx="8121396" cy="500776"/>
        </p:xfrm>
        <a:graphic>
          <a:graphicData uri="http://schemas.openxmlformats.org/drawingml/2006/table">
            <a:tbl>
              <a:tblPr firstRow="1" bandRow="1">
                <a:tableStyleId>{5C22544A-7EE6-4342-B048-85BDC9FD1C3A}</a:tableStyleId>
              </a:tblPr>
              <a:tblGrid>
                <a:gridCol w="2030349">
                  <a:extLst>
                    <a:ext uri="{9D8B030D-6E8A-4147-A177-3AD203B41FA5}">
                      <a16:colId xmlns:a16="http://schemas.microsoft.com/office/drawing/2014/main" val="941613114"/>
                    </a:ext>
                  </a:extLst>
                </a:gridCol>
                <a:gridCol w="2030349">
                  <a:extLst>
                    <a:ext uri="{9D8B030D-6E8A-4147-A177-3AD203B41FA5}">
                      <a16:colId xmlns:a16="http://schemas.microsoft.com/office/drawing/2014/main" val="3048575752"/>
                    </a:ext>
                  </a:extLst>
                </a:gridCol>
                <a:gridCol w="2030349">
                  <a:extLst>
                    <a:ext uri="{9D8B030D-6E8A-4147-A177-3AD203B41FA5}">
                      <a16:colId xmlns:a16="http://schemas.microsoft.com/office/drawing/2014/main" val="38504699"/>
                    </a:ext>
                  </a:extLst>
                </a:gridCol>
                <a:gridCol w="2030349">
                  <a:extLst>
                    <a:ext uri="{9D8B030D-6E8A-4147-A177-3AD203B41FA5}">
                      <a16:colId xmlns:a16="http://schemas.microsoft.com/office/drawing/2014/main" val="933448327"/>
                    </a:ext>
                  </a:extLst>
                </a:gridCol>
              </a:tblGrid>
              <a:tr h="500776">
                <a:tc>
                  <a:txBody>
                    <a:bodyPr/>
                    <a:lstStyle/>
                    <a:p>
                      <a:pPr algn="ctr"/>
                      <a:r>
                        <a:rPr lang="en-US" sz="1400">
                          <a:solidFill>
                            <a:schemeClr val="accent2">
                              <a:lumMod val="50000"/>
                            </a:schemeClr>
                          </a:solidFill>
                        </a:rPr>
                        <a:t>Children, Youth, Families</a:t>
                      </a:r>
                    </a:p>
                  </a:txBody>
                  <a:tcPr marL="68580" marR="68580" marT="34290" marB="34290" anchor="ctr">
                    <a:noFill/>
                  </a:tcPr>
                </a:tc>
                <a:tc>
                  <a:txBody>
                    <a:bodyPr/>
                    <a:lstStyle/>
                    <a:p>
                      <a:pPr algn="ctr"/>
                      <a:r>
                        <a:rPr lang="en-US" sz="1400">
                          <a:solidFill>
                            <a:schemeClr val="accent2">
                              <a:lumMod val="50000"/>
                            </a:schemeClr>
                          </a:solidFill>
                        </a:rPr>
                        <a:t>Educators</a:t>
                      </a:r>
                    </a:p>
                  </a:txBody>
                  <a:tcPr marL="68580" marR="68580" marT="34290" marB="34290" anchor="ctr">
                    <a:noFill/>
                  </a:tcPr>
                </a:tc>
                <a:tc>
                  <a:txBody>
                    <a:bodyPr/>
                    <a:lstStyle/>
                    <a:p>
                      <a:pPr algn="ctr"/>
                      <a:r>
                        <a:rPr lang="en-US" sz="1400">
                          <a:solidFill>
                            <a:schemeClr val="accent2">
                              <a:lumMod val="50000"/>
                            </a:schemeClr>
                          </a:solidFill>
                        </a:rPr>
                        <a:t>Programs</a:t>
                      </a:r>
                    </a:p>
                  </a:txBody>
                  <a:tcPr marL="68580" marR="68580" marT="34290" marB="34290" anchor="ctr">
                    <a:noFill/>
                  </a:tcPr>
                </a:tc>
                <a:tc>
                  <a:txBody>
                    <a:bodyPr/>
                    <a:lstStyle/>
                    <a:p>
                      <a:pPr algn="ctr"/>
                      <a:r>
                        <a:rPr lang="en-US" sz="1400">
                          <a:solidFill>
                            <a:schemeClr val="accent2">
                              <a:lumMod val="50000"/>
                            </a:schemeClr>
                          </a:solidFill>
                        </a:rPr>
                        <a:t>State System</a:t>
                      </a:r>
                    </a:p>
                  </a:txBody>
                  <a:tcPr marL="68580" marR="68580" marT="34290" marB="34290" anchor="ctr">
                    <a:noFill/>
                  </a:tcPr>
                </a:tc>
                <a:extLst>
                  <a:ext uri="{0D108BD9-81ED-4DB2-BD59-A6C34878D82A}">
                    <a16:rowId xmlns:a16="http://schemas.microsoft.com/office/drawing/2014/main" val="4005484627"/>
                  </a:ext>
                </a:extLst>
              </a:tr>
            </a:tbl>
          </a:graphicData>
        </a:graphic>
      </p:graphicFrame>
    </p:spTree>
    <p:extLst>
      <p:ext uri="{BB962C8B-B14F-4D97-AF65-F5344CB8AC3E}">
        <p14:creationId xmlns:p14="http://schemas.microsoft.com/office/powerpoint/2010/main" val="3775994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73049" y="309043"/>
            <a:ext cx="7772400" cy="653143"/>
          </a:xfrm>
        </p:spPr>
        <p:txBody>
          <a:bodyPr/>
          <a:lstStyle/>
          <a:p>
            <a:r>
              <a:rPr lang="en-US" sz="2000">
                <a:solidFill>
                  <a:srgbClr val="0000E5"/>
                </a:solidFill>
                <a:cs typeface="Calibri" panose="020F0502020204030204" pitchFamily="34" charset="0"/>
              </a:rPr>
              <a:t>Background and Context</a:t>
            </a:r>
            <a:endParaRPr lang="en-US">
              <a:solidFill>
                <a:srgbClr val="0000E5"/>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A02A664E-1C3C-4BFD-8A6B-C602BEB2838F}" type="slidenum">
              <a:rPr lang="en-US" smtClean="0"/>
              <a:pPr>
                <a:defRPr/>
              </a:pPr>
              <a:t>40</a:t>
            </a:fld>
            <a:endParaRPr lang="en-US"/>
          </a:p>
        </p:txBody>
      </p:sp>
      <p:graphicFrame>
        <p:nvGraphicFramePr>
          <p:cNvPr id="5" name="Diagram 4">
            <a:extLst>
              <a:ext uri="{FF2B5EF4-FFF2-40B4-BE49-F238E27FC236}">
                <a16:creationId xmlns:a16="http://schemas.microsoft.com/office/drawing/2014/main" id="{A7BB5E9C-3474-4E48-BBFD-4823DEF18B8D}"/>
              </a:ext>
            </a:extLst>
          </p:cNvPr>
          <p:cNvGraphicFramePr/>
          <p:nvPr>
            <p:extLst>
              <p:ext uri="{D42A27DB-BD31-4B8C-83A1-F6EECF244321}">
                <p14:modId xmlns:p14="http://schemas.microsoft.com/office/powerpoint/2010/main" val="1381424601"/>
              </p:ext>
            </p:extLst>
          </p:nvPr>
        </p:nvGraphicFramePr>
        <p:xfrm>
          <a:off x="473049" y="3599194"/>
          <a:ext cx="8424928" cy="2070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F8C374C2-07FC-4976-A173-C8F5A3E6FD28}"/>
              </a:ext>
            </a:extLst>
          </p:cNvPr>
          <p:cNvSpPr/>
          <p:nvPr/>
        </p:nvSpPr>
        <p:spPr bwMode="auto">
          <a:xfrm>
            <a:off x="473049" y="6071255"/>
            <a:ext cx="8424929" cy="49244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indent="-285750">
              <a:spcBef>
                <a:spcPct val="50000"/>
              </a:spcBef>
              <a:buFont typeface="Arial" panose="020B0604020202020204" pitchFamily="34" charset="0"/>
              <a:buChar char="•"/>
            </a:pPr>
            <a:r>
              <a:rPr lang="en-US" sz="1300" b="0">
                <a:latin typeface="+mj-lt"/>
                <a:cs typeface="Calibri"/>
              </a:rPr>
              <a:t>EEC must follow these policies in order to use CCDF monies for its child care financial assistance program, and </a:t>
            </a:r>
            <a:r>
              <a:rPr kumimoji="0" lang="en-US" sz="1300" b="0" u="none" strike="noStrike" cap="none" normalizeH="0" baseline="0">
                <a:ln>
                  <a:noFill/>
                </a:ln>
                <a:effectLst/>
                <a:latin typeface="+mj-lt"/>
                <a:cs typeface="Calibri"/>
              </a:rPr>
              <a:t>EEC develops its regulations and policies </a:t>
            </a:r>
            <a:r>
              <a:rPr lang="en-US" sz="1300" b="0">
                <a:latin typeface="+mj-lt"/>
                <a:cs typeface="Calibri"/>
              </a:rPr>
              <a:t>accordingly.</a:t>
            </a:r>
          </a:p>
        </p:txBody>
      </p:sp>
      <p:sp>
        <p:nvSpPr>
          <p:cNvPr id="3" name="TextBox 2">
            <a:extLst>
              <a:ext uri="{FF2B5EF4-FFF2-40B4-BE49-F238E27FC236}">
                <a16:creationId xmlns:a16="http://schemas.microsoft.com/office/drawing/2014/main" id="{EEFFCCA2-9160-4072-BF87-3F4982F7D39F}"/>
              </a:ext>
            </a:extLst>
          </p:cNvPr>
          <p:cNvSpPr txBox="1"/>
          <p:nvPr/>
        </p:nvSpPr>
        <p:spPr>
          <a:xfrm>
            <a:off x="359535" y="941257"/>
            <a:ext cx="8424929" cy="249299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300" b="0">
                <a:latin typeface="+mj-lt"/>
                <a:cs typeface="Calibri"/>
              </a:rPr>
              <a:t>The Child Care and Development Fund (CCDF) is a federal and state partnership program authorized under the Child Care and Development Block Grant Act (CCDBG).</a:t>
            </a:r>
          </a:p>
          <a:p>
            <a:endParaRPr lang="en-US" sz="1300" b="0">
              <a:latin typeface="+mj-lt"/>
              <a:cs typeface="Calibri" panose="020F0502020204030204" pitchFamily="34" charset="0"/>
            </a:endParaRPr>
          </a:p>
          <a:p>
            <a:pPr marL="285750" indent="-285750">
              <a:buFont typeface="Arial" panose="020B0604020202020204" pitchFamily="34" charset="0"/>
              <a:buChar char="•"/>
            </a:pPr>
            <a:r>
              <a:rPr lang="en-US" sz="1300" b="0">
                <a:latin typeface="+mj-lt"/>
                <a:cs typeface="Calibri"/>
              </a:rPr>
              <a:t>States use CCDF to provide financial assistance to low-income families to access child care so they can work or attend a job training or educational program.</a:t>
            </a:r>
          </a:p>
          <a:p>
            <a:endParaRPr lang="en-US" sz="1300" b="0">
              <a:latin typeface="+mj-lt"/>
              <a:cs typeface="Calibri" panose="020F0502020204030204" pitchFamily="34" charset="0"/>
            </a:endParaRPr>
          </a:p>
          <a:p>
            <a:pPr marL="285750" indent="-285750">
              <a:buFont typeface="Arial" panose="020B0604020202020204" pitchFamily="34" charset="0"/>
              <a:buChar char="•"/>
            </a:pPr>
            <a:r>
              <a:rPr lang="en-US" sz="1300" b="0">
                <a:latin typeface="+mj-lt"/>
                <a:cs typeface="Calibri"/>
              </a:rPr>
              <a:t>In addition, states use the CCDF to invest in quality initiatives to benefit millions more children by building the skills and qualifications of the teacher workforce, supporting child care programs to achieve higher standards, and providing consumer education to help parents select child care that meets their families’ needs.</a:t>
            </a:r>
          </a:p>
          <a:p>
            <a:pPr marL="285750" indent="-285750">
              <a:buFont typeface="Arial" panose="020B0604020202020204" pitchFamily="34" charset="0"/>
              <a:buChar char="•"/>
            </a:pPr>
            <a:endParaRPr lang="en-US" sz="1300" b="0">
              <a:latin typeface="+mj-lt"/>
              <a:cs typeface="Calibri" panose="020F0502020204030204" pitchFamily="34" charset="0"/>
            </a:endParaRPr>
          </a:p>
          <a:p>
            <a:pPr marL="285750" indent="-285750">
              <a:buFont typeface="Arial" panose="020B0604020202020204" pitchFamily="34" charset="0"/>
              <a:buChar char="•"/>
            </a:pPr>
            <a:r>
              <a:rPr lang="en-US" sz="1300" b="0">
                <a:latin typeface="+mj-lt"/>
                <a:cs typeface="Calibri"/>
              </a:rPr>
              <a:t>The Massachusetts EEC child care financial assistance program is primarily funded by CCDF.</a:t>
            </a:r>
          </a:p>
        </p:txBody>
      </p:sp>
      <p:sp>
        <p:nvSpPr>
          <p:cNvPr id="7" name="Slide Number Placeholder 1">
            <a:extLst>
              <a:ext uri="{FF2B5EF4-FFF2-40B4-BE49-F238E27FC236}">
                <a16:creationId xmlns:a16="http://schemas.microsoft.com/office/drawing/2014/main" id="{BE41BC67-4F66-49F6-AAEB-70CF4DC85BB4}"/>
              </a:ext>
            </a:extLst>
          </p:cNvPr>
          <p:cNvSpPr txBox="1">
            <a:spLocks/>
          </p:cNvSpPr>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0"/>
              </a:spcBef>
              <a:defRPr sz="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Aft>
                <a:spcPct val="0"/>
              </a:spcAft>
              <a:defRPr/>
            </a:pPr>
            <a:fld id="{0A56C0EC-3B98-441E-AA55-70D5E6ACE5C8}" type="slidenum">
              <a:rPr lang="en-US" smtClean="0">
                <a:solidFill>
                  <a:srgbClr val="000000"/>
                </a:solidFill>
              </a:rPr>
              <a:pPr defTabSz="914400" fontAlgn="base">
                <a:spcAft>
                  <a:spcPct val="0"/>
                </a:spcAft>
                <a:defRPr/>
              </a:pPr>
              <a:t>40</a:t>
            </a:fld>
            <a:endParaRPr lang="en-US">
              <a:solidFill>
                <a:srgbClr val="000000"/>
              </a:solidFill>
              <a:latin typeface="Arial" panose="020B0604020202020204"/>
            </a:endParaRPr>
          </a:p>
        </p:txBody>
      </p:sp>
    </p:spTree>
    <p:extLst>
      <p:ext uri="{BB962C8B-B14F-4D97-AF65-F5344CB8AC3E}">
        <p14:creationId xmlns:p14="http://schemas.microsoft.com/office/powerpoint/2010/main" val="2695862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940D26-255D-4807-8B6C-FD5BCB6D49B7}"/>
              </a:ext>
            </a:extLst>
          </p:cNvPr>
          <p:cNvSpPr>
            <a:spLocks noGrp="1"/>
          </p:cNvSpPr>
          <p:nvPr>
            <p:ph type="sldNum" sz="quarter" idx="11"/>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800" b="0" kern="1200">
                <a:solidFill>
                  <a:schemeClr val="tx1"/>
                </a:solidFill>
                <a:latin typeface="+mn-lt"/>
                <a:ea typeface="+mn-ea"/>
                <a:cs typeface="+mn-cs"/>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defRPr/>
            </a:pPr>
            <a:fld id="{3EC657DF-FE95-454F-AB66-42CBA9BDA6D9}" type="slidenum">
              <a:rPr lang="en-US" smtClean="0"/>
              <a:pPr>
                <a:defRPr/>
              </a:pPr>
              <a:t>41</a:t>
            </a:fld>
            <a:endParaRPr lang="en-US"/>
          </a:p>
        </p:txBody>
      </p:sp>
      <p:sp>
        <p:nvSpPr>
          <p:cNvPr id="4" name="Text Placeholder 3">
            <a:extLst>
              <a:ext uri="{FF2B5EF4-FFF2-40B4-BE49-F238E27FC236}">
                <a16:creationId xmlns:a16="http://schemas.microsoft.com/office/drawing/2014/main" id="{C3BEB16F-EEE7-4747-B92F-D574E1811CD9}"/>
              </a:ext>
            </a:extLst>
          </p:cNvPr>
          <p:cNvSpPr>
            <a:spLocks noGrp="1"/>
          </p:cNvSpPr>
          <p:nvPr>
            <p:ph type="body" sz="quarter" idx="12"/>
          </p:nvPr>
        </p:nvSpPr>
        <p:spPr>
          <a:xfrm>
            <a:off x="386325" y="563470"/>
            <a:ext cx="7132638" cy="469900"/>
          </a:xfrm>
        </p:spPr>
        <p:txBody>
          <a:bodyPr/>
          <a:lstStyle/>
          <a:p>
            <a:r>
              <a:rPr lang="en-US" sz="2000">
                <a:solidFill>
                  <a:srgbClr val="0000E5"/>
                </a:solidFill>
              </a:rPr>
              <a:t>How Child Care Financial Assistance Works</a:t>
            </a:r>
          </a:p>
        </p:txBody>
      </p:sp>
      <p:pic>
        <p:nvPicPr>
          <p:cNvPr id="16" name="Graphic 15" descr="Family with boy with solid fill">
            <a:extLst>
              <a:ext uri="{FF2B5EF4-FFF2-40B4-BE49-F238E27FC236}">
                <a16:creationId xmlns:a16="http://schemas.microsoft.com/office/drawing/2014/main" id="{E04319BD-211E-41E8-A136-5CAD547DB1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901" y="1120033"/>
            <a:ext cx="914400" cy="914400"/>
          </a:xfrm>
          <a:prstGeom prst="rect">
            <a:avLst/>
          </a:prstGeom>
        </p:spPr>
      </p:pic>
      <p:pic>
        <p:nvPicPr>
          <p:cNvPr id="18" name="Graphic 17" descr="Children with solid fill">
            <a:extLst>
              <a:ext uri="{FF2B5EF4-FFF2-40B4-BE49-F238E27FC236}">
                <a16:creationId xmlns:a16="http://schemas.microsoft.com/office/drawing/2014/main" id="{3A18E21A-204F-41F7-987E-C84E6D6045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150" y="4517135"/>
            <a:ext cx="914400" cy="914400"/>
          </a:xfrm>
          <a:prstGeom prst="rect">
            <a:avLst/>
          </a:prstGeom>
        </p:spPr>
      </p:pic>
      <p:pic>
        <p:nvPicPr>
          <p:cNvPr id="19" name="Graphic 18" descr="Dollar with solid fill">
            <a:extLst>
              <a:ext uri="{FF2B5EF4-FFF2-40B4-BE49-F238E27FC236}">
                <a16:creationId xmlns:a16="http://schemas.microsoft.com/office/drawing/2014/main" id="{F3ECE01B-A30A-47A3-B46F-A67D6E93A4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1150" y="5703622"/>
            <a:ext cx="914400" cy="730623"/>
          </a:xfrm>
          <a:prstGeom prst="rect">
            <a:avLst/>
          </a:prstGeom>
        </p:spPr>
      </p:pic>
      <p:pic>
        <p:nvPicPr>
          <p:cNvPr id="21" name="Graphic 20" descr="Graduation cap with solid fill">
            <a:extLst>
              <a:ext uri="{FF2B5EF4-FFF2-40B4-BE49-F238E27FC236}">
                <a16:creationId xmlns:a16="http://schemas.microsoft.com/office/drawing/2014/main" id="{2EA55A8F-2CCB-4DA9-BBFF-BC431F377FB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1013" y="2121096"/>
            <a:ext cx="730624" cy="730624"/>
          </a:xfrm>
          <a:prstGeom prst="rect">
            <a:avLst/>
          </a:prstGeom>
        </p:spPr>
      </p:pic>
      <p:pic>
        <p:nvPicPr>
          <p:cNvPr id="23" name="Graphic 22" descr="Briefcase with solid fill">
            <a:extLst>
              <a:ext uri="{FF2B5EF4-FFF2-40B4-BE49-F238E27FC236}">
                <a16:creationId xmlns:a16="http://schemas.microsoft.com/office/drawing/2014/main" id="{5A9FF439-CF73-4959-9F93-4E64A11FBCC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8383" y="2457426"/>
            <a:ext cx="528918" cy="528918"/>
          </a:xfrm>
          <a:prstGeom prst="rect">
            <a:avLst/>
          </a:prstGeom>
        </p:spPr>
      </p:pic>
      <p:sp>
        <p:nvSpPr>
          <p:cNvPr id="25" name="TextBox 24">
            <a:extLst>
              <a:ext uri="{FF2B5EF4-FFF2-40B4-BE49-F238E27FC236}">
                <a16:creationId xmlns:a16="http://schemas.microsoft.com/office/drawing/2014/main" id="{C2547B7C-4F10-40DE-B924-3FF9F77B347C}"/>
              </a:ext>
            </a:extLst>
          </p:cNvPr>
          <p:cNvSpPr txBox="1"/>
          <p:nvPr/>
        </p:nvSpPr>
        <p:spPr>
          <a:xfrm>
            <a:off x="1035845" y="990713"/>
            <a:ext cx="7995253" cy="892552"/>
          </a:xfrm>
          <a:prstGeom prst="rect">
            <a:avLst/>
          </a:prstGeom>
          <a:noFill/>
        </p:spPr>
        <p:txBody>
          <a:bodyPr wrap="square" lIns="91440" tIns="45720" rIns="91440" bIns="45720" rtlCol="0" anchor="t">
            <a:spAutoFit/>
          </a:bodyPr>
          <a:lstStyle/>
          <a:p>
            <a:r>
              <a:rPr lang="en-US" sz="1300" u="sng">
                <a:latin typeface="+mj-lt"/>
                <a:cs typeface="Calibri"/>
              </a:rPr>
              <a:t>Eligible Family </a:t>
            </a:r>
            <a:r>
              <a:rPr lang="en-US" sz="1300">
                <a:latin typeface="+mj-lt"/>
                <a:cs typeface="Calibri"/>
              </a:rPr>
              <a:t>- </a:t>
            </a:r>
            <a:r>
              <a:rPr lang="en-US" sz="1300" b="0">
                <a:latin typeface="+mj-lt"/>
                <a:cs typeface="Calibri"/>
              </a:rPr>
              <a:t>States set their </a:t>
            </a:r>
            <a:r>
              <a:rPr lang="en-US" sz="1300">
                <a:latin typeface="+mj-lt"/>
                <a:cs typeface="Calibri"/>
              </a:rPr>
              <a:t>rules for eligibility within the CCDF regulations</a:t>
            </a:r>
            <a:r>
              <a:rPr lang="en-US" sz="1300" b="0">
                <a:latin typeface="+mj-lt"/>
                <a:cs typeface="Calibri"/>
              </a:rPr>
              <a:t>. To establish and maintain enrollment in a subsidy program, families</a:t>
            </a:r>
            <a:r>
              <a:rPr lang="en-US" sz="1300">
                <a:latin typeface="+mj-lt"/>
                <a:cs typeface="Calibri"/>
              </a:rPr>
              <a:t> must meet both federal and state-specific eligibility requirements, </a:t>
            </a:r>
            <a:r>
              <a:rPr lang="en-US" sz="1300" b="0">
                <a:latin typeface="+mj-lt"/>
                <a:cs typeface="Calibri"/>
              </a:rPr>
              <a:t>including that families </a:t>
            </a:r>
            <a:r>
              <a:rPr lang="en-US" sz="1300">
                <a:latin typeface="+mj-lt"/>
                <a:cs typeface="Calibri"/>
              </a:rPr>
              <a:t>meet the income limits and employment or training requirements</a:t>
            </a:r>
            <a:r>
              <a:rPr lang="en-US" sz="1300" b="0">
                <a:latin typeface="+mj-lt"/>
                <a:cs typeface="Calibri"/>
              </a:rPr>
              <a:t>, and  </a:t>
            </a:r>
            <a:r>
              <a:rPr lang="en-US" sz="1300">
                <a:latin typeface="+mj-lt"/>
                <a:cs typeface="Calibri"/>
              </a:rPr>
              <a:t>have a need for child care services </a:t>
            </a:r>
            <a:r>
              <a:rPr lang="en-US" sz="1300" b="0">
                <a:latin typeface="+mj-lt"/>
                <a:cs typeface="Calibri"/>
              </a:rPr>
              <a:t>(</a:t>
            </a:r>
            <a:r>
              <a:rPr lang="en-US" sz="1300" b="0" i="1">
                <a:latin typeface="+mj-lt"/>
                <a:cs typeface="Calibri"/>
              </a:rPr>
              <a:t>a service need</a:t>
            </a:r>
            <a:r>
              <a:rPr lang="en-US" sz="1300" b="0">
                <a:latin typeface="+mj-lt"/>
                <a:cs typeface="Calibri"/>
              </a:rPr>
              <a:t>) for a child within the State’s age definition (</a:t>
            </a:r>
            <a:r>
              <a:rPr lang="en-US" sz="1300" b="0" i="1">
                <a:latin typeface="+mj-lt"/>
                <a:cs typeface="Calibri"/>
              </a:rPr>
              <a:t>0-13</a:t>
            </a:r>
            <a:r>
              <a:rPr lang="en-US" sz="1300" b="0">
                <a:latin typeface="+mj-lt"/>
                <a:cs typeface="Calibri"/>
              </a:rPr>
              <a:t>). </a:t>
            </a:r>
            <a:endParaRPr lang="en-US" sz="1300" b="0">
              <a:latin typeface="+mj-lt"/>
              <a:cs typeface="Calibri" panose="020F0502020204030204" pitchFamily="34" charset="0"/>
            </a:endParaRPr>
          </a:p>
        </p:txBody>
      </p:sp>
      <p:sp>
        <p:nvSpPr>
          <p:cNvPr id="26" name="TextBox 25">
            <a:extLst>
              <a:ext uri="{FF2B5EF4-FFF2-40B4-BE49-F238E27FC236}">
                <a16:creationId xmlns:a16="http://schemas.microsoft.com/office/drawing/2014/main" id="{1017D3BA-F58A-47EB-8B8F-85507F528553}"/>
              </a:ext>
            </a:extLst>
          </p:cNvPr>
          <p:cNvSpPr txBox="1"/>
          <p:nvPr/>
        </p:nvSpPr>
        <p:spPr>
          <a:xfrm>
            <a:off x="1055550" y="4618822"/>
            <a:ext cx="8015424" cy="692497"/>
          </a:xfrm>
          <a:prstGeom prst="rect">
            <a:avLst/>
          </a:prstGeom>
          <a:noFill/>
        </p:spPr>
        <p:txBody>
          <a:bodyPr wrap="square" rtlCol="0">
            <a:spAutoFit/>
          </a:bodyPr>
          <a:lstStyle/>
          <a:p>
            <a:r>
              <a:rPr lang="en-US" sz="1300" u="sng">
                <a:latin typeface="+mj-lt"/>
                <a:cs typeface="Calibri" panose="020F0502020204030204" pitchFamily="34" charset="0"/>
              </a:rPr>
              <a:t>Provider Capacity </a:t>
            </a:r>
            <a:r>
              <a:rPr lang="en-US" sz="1300">
                <a:latin typeface="+mj-lt"/>
                <a:cs typeface="Calibri" panose="020F0502020204030204" pitchFamily="34" charset="0"/>
              </a:rPr>
              <a:t>- </a:t>
            </a:r>
            <a:r>
              <a:rPr lang="en-US" sz="1300" b="0">
                <a:latin typeface="+mj-lt"/>
                <a:cs typeface="Calibri" panose="020F0502020204030204" pitchFamily="34" charset="0"/>
              </a:rPr>
              <a:t>Subsidy is available for eligible families as long as </a:t>
            </a:r>
            <a:r>
              <a:rPr lang="en-US" sz="1300">
                <a:latin typeface="+mj-lt"/>
                <a:cs typeface="Calibri" panose="020F0502020204030204" pitchFamily="34" charset="0"/>
              </a:rPr>
              <a:t>funding and a provider with an opening for the age/needs of the child is available</a:t>
            </a:r>
            <a:r>
              <a:rPr lang="en-US" sz="1300" b="0">
                <a:latin typeface="+mj-lt"/>
                <a:cs typeface="Calibri" panose="020F0502020204030204" pitchFamily="34" charset="0"/>
              </a:rPr>
              <a:t>. If there is no funding or available placement, the child will be placed on the waitlist (Kinderwait). </a:t>
            </a:r>
          </a:p>
        </p:txBody>
      </p:sp>
      <p:sp>
        <p:nvSpPr>
          <p:cNvPr id="27" name="TextBox 26">
            <a:extLst>
              <a:ext uri="{FF2B5EF4-FFF2-40B4-BE49-F238E27FC236}">
                <a16:creationId xmlns:a16="http://schemas.microsoft.com/office/drawing/2014/main" id="{D1DD402C-CD3A-49B3-A966-8982ED63DCCE}"/>
              </a:ext>
            </a:extLst>
          </p:cNvPr>
          <p:cNvSpPr txBox="1"/>
          <p:nvPr/>
        </p:nvSpPr>
        <p:spPr>
          <a:xfrm>
            <a:off x="1055550" y="2086261"/>
            <a:ext cx="7975548" cy="1292662"/>
          </a:xfrm>
          <a:prstGeom prst="rect">
            <a:avLst/>
          </a:prstGeom>
          <a:noFill/>
        </p:spPr>
        <p:txBody>
          <a:bodyPr wrap="square" rtlCol="0">
            <a:spAutoFit/>
          </a:bodyPr>
          <a:lstStyle/>
          <a:p>
            <a:r>
              <a:rPr lang="en-US" sz="1300" u="sng">
                <a:latin typeface="+mj-lt"/>
                <a:cs typeface="Calibri" panose="020F0502020204030204" pitchFamily="34" charset="0"/>
              </a:rPr>
              <a:t>Established Service Need </a:t>
            </a:r>
            <a:r>
              <a:rPr lang="en-US" sz="1300" b="0">
                <a:latin typeface="+mj-lt"/>
                <a:cs typeface="Calibri" panose="020F0502020204030204" pitchFamily="34" charset="0"/>
              </a:rPr>
              <a:t>- The service need is the amount of time that </a:t>
            </a:r>
            <a:r>
              <a:rPr lang="en-US" sz="1300">
                <a:latin typeface="+mj-lt"/>
                <a:cs typeface="Calibri" panose="020F0502020204030204" pitchFamily="34" charset="0"/>
              </a:rPr>
              <a:t>neither parent/guardian is available </a:t>
            </a:r>
            <a:r>
              <a:rPr lang="en-US" sz="1300" b="0">
                <a:latin typeface="+mj-lt"/>
                <a:cs typeface="Calibri" panose="020F0502020204030204" pitchFamily="34" charset="0"/>
              </a:rPr>
              <a:t>to care for the child(ren) </a:t>
            </a:r>
            <a:r>
              <a:rPr lang="en-US" sz="1300">
                <a:latin typeface="+mj-lt"/>
                <a:cs typeface="Calibri" panose="020F0502020204030204" pitchFamily="34" charset="0"/>
              </a:rPr>
              <a:t>because they are working, going to school, looking for employment, or are incapacitated. </a:t>
            </a:r>
            <a:r>
              <a:rPr lang="en-US" sz="1300" b="0">
                <a:latin typeface="+mj-lt"/>
                <a:cs typeface="Calibri" panose="020F0502020204030204" pitchFamily="34" charset="0"/>
              </a:rPr>
              <a:t>To qualify for </a:t>
            </a:r>
            <a:r>
              <a:rPr lang="en-US" sz="1300">
                <a:latin typeface="+mj-lt"/>
                <a:cs typeface="Calibri" panose="020F0502020204030204" pitchFamily="34" charset="0"/>
              </a:rPr>
              <a:t>full-time child care services</a:t>
            </a:r>
            <a:r>
              <a:rPr lang="en-US" sz="1300" b="0">
                <a:latin typeface="+mj-lt"/>
                <a:cs typeface="Calibri" panose="020F0502020204030204" pitchFamily="34" charset="0"/>
              </a:rPr>
              <a:t>, a family must have </a:t>
            </a:r>
            <a:r>
              <a:rPr lang="en-US" sz="1300">
                <a:latin typeface="+mj-lt"/>
                <a:cs typeface="Calibri" panose="020F0502020204030204" pitchFamily="34" charset="0"/>
              </a:rPr>
              <a:t>at least 30 hours of service need</a:t>
            </a:r>
            <a:r>
              <a:rPr lang="en-US" sz="1300" b="0">
                <a:latin typeface="+mj-lt"/>
                <a:cs typeface="Calibri" panose="020F0502020204030204" pitchFamily="34" charset="0"/>
              </a:rPr>
              <a:t>. To qualify for </a:t>
            </a:r>
            <a:r>
              <a:rPr lang="en-US" sz="1300">
                <a:latin typeface="+mj-lt"/>
                <a:cs typeface="Calibri" panose="020F0502020204030204" pitchFamily="34" charset="0"/>
              </a:rPr>
              <a:t>part-time child care services</a:t>
            </a:r>
            <a:r>
              <a:rPr lang="en-US" sz="1300" b="0">
                <a:latin typeface="+mj-lt"/>
                <a:cs typeface="Calibri" panose="020F0502020204030204" pitchFamily="34" charset="0"/>
              </a:rPr>
              <a:t>, a family must have </a:t>
            </a:r>
            <a:r>
              <a:rPr lang="en-US" sz="1300">
                <a:latin typeface="+mj-lt"/>
                <a:cs typeface="Calibri" panose="020F0502020204030204" pitchFamily="34" charset="0"/>
              </a:rPr>
              <a:t>at least 20 but less than 30 hours of service need.</a:t>
            </a:r>
          </a:p>
          <a:p>
            <a:endParaRPr lang="en-US" sz="1300">
              <a:latin typeface="+mj-lt"/>
              <a:cs typeface="Calibri" panose="020F0502020204030204" pitchFamily="34" charset="0"/>
            </a:endParaRPr>
          </a:p>
        </p:txBody>
      </p:sp>
      <p:pic>
        <p:nvPicPr>
          <p:cNvPr id="36" name="Graphic 35" descr="Bank check with solid fill">
            <a:extLst>
              <a:ext uri="{FF2B5EF4-FFF2-40B4-BE49-F238E27FC236}">
                <a16:creationId xmlns:a16="http://schemas.microsoft.com/office/drawing/2014/main" id="{2A9AEFF0-47F9-4E38-A757-98B51C069B8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901" y="3367529"/>
            <a:ext cx="914400" cy="914400"/>
          </a:xfrm>
          <a:prstGeom prst="rect">
            <a:avLst/>
          </a:prstGeom>
        </p:spPr>
      </p:pic>
      <p:sp>
        <p:nvSpPr>
          <p:cNvPr id="37" name="TextBox 36">
            <a:extLst>
              <a:ext uri="{FF2B5EF4-FFF2-40B4-BE49-F238E27FC236}">
                <a16:creationId xmlns:a16="http://schemas.microsoft.com/office/drawing/2014/main" id="{A32714D4-40CF-4C54-8613-5E83E8D00E07}"/>
              </a:ext>
            </a:extLst>
          </p:cNvPr>
          <p:cNvSpPr txBox="1"/>
          <p:nvPr/>
        </p:nvSpPr>
        <p:spPr>
          <a:xfrm>
            <a:off x="1055550" y="3284748"/>
            <a:ext cx="7720897" cy="1092607"/>
          </a:xfrm>
          <a:prstGeom prst="rect">
            <a:avLst/>
          </a:prstGeom>
          <a:noFill/>
        </p:spPr>
        <p:txBody>
          <a:bodyPr wrap="square" rtlCol="0">
            <a:spAutoFit/>
          </a:bodyPr>
          <a:lstStyle/>
          <a:p>
            <a:r>
              <a:rPr lang="en-US" sz="1300" u="sng">
                <a:latin typeface="+mj-lt"/>
                <a:cs typeface="Calibri" panose="020F0502020204030204" pitchFamily="34" charset="0"/>
              </a:rPr>
              <a:t>Parent Fees </a:t>
            </a:r>
            <a:r>
              <a:rPr lang="en-US" sz="1300" b="0">
                <a:latin typeface="+mj-lt"/>
                <a:cs typeface="Calibri" panose="020F0502020204030204" pitchFamily="34" charset="0"/>
              </a:rPr>
              <a:t>- States subsidize the cost of care using a rate schedule determined by the State.  States subtract from the rate a family  co-payment.  The co‐payment is based on a sliding fee schedule set by the State. 98% of families receiving subsidized child care services pay a co-payment fee that is 7% of income or less (in keeping with federal guidelines) As of 2/1/22, families do not pay any fees on income below 100% of federal poverty level. </a:t>
            </a:r>
          </a:p>
        </p:txBody>
      </p:sp>
      <p:sp>
        <p:nvSpPr>
          <p:cNvPr id="40" name="TextBox 39">
            <a:extLst>
              <a:ext uri="{FF2B5EF4-FFF2-40B4-BE49-F238E27FC236}">
                <a16:creationId xmlns:a16="http://schemas.microsoft.com/office/drawing/2014/main" id="{DB32F362-2395-4545-9E0E-1BED8CF7661E}"/>
              </a:ext>
            </a:extLst>
          </p:cNvPr>
          <p:cNvSpPr txBox="1"/>
          <p:nvPr/>
        </p:nvSpPr>
        <p:spPr>
          <a:xfrm>
            <a:off x="1027301" y="5566159"/>
            <a:ext cx="7720897" cy="892552"/>
          </a:xfrm>
          <a:prstGeom prst="rect">
            <a:avLst/>
          </a:prstGeom>
          <a:noFill/>
        </p:spPr>
        <p:txBody>
          <a:bodyPr wrap="square" rtlCol="0">
            <a:spAutoFit/>
          </a:bodyPr>
          <a:lstStyle/>
          <a:p>
            <a:r>
              <a:rPr lang="en-US" sz="1300" u="sng">
                <a:latin typeface="+mj-lt"/>
                <a:cs typeface="Calibri" panose="020F0502020204030204" pitchFamily="34" charset="0"/>
              </a:rPr>
              <a:t>Funding Availability </a:t>
            </a:r>
            <a:r>
              <a:rPr lang="en-US" sz="1300">
                <a:latin typeface="+mj-lt"/>
                <a:cs typeface="Calibri" panose="020F0502020204030204" pitchFamily="34" charset="0"/>
              </a:rPr>
              <a:t>– </a:t>
            </a:r>
            <a:r>
              <a:rPr lang="en-US" sz="1300" b="0">
                <a:latin typeface="+mj-lt"/>
                <a:cs typeface="Calibri" panose="020F0502020204030204" pitchFamily="34" charset="0"/>
              </a:rPr>
              <a:t>The number of income eligible subsidies offered by EEC may be limited by the amount of available funds appropriated by the Legislature and approved by the Governor. For DCF and DTA related child care, EEC is required under budget language to serve all children referred for those programs, so EEC works closely with A&amp;F and the Legislature to ensure sufficient funding</a:t>
            </a:r>
          </a:p>
        </p:txBody>
      </p:sp>
    </p:spTree>
    <p:extLst>
      <p:ext uri="{BB962C8B-B14F-4D97-AF65-F5344CB8AC3E}">
        <p14:creationId xmlns:p14="http://schemas.microsoft.com/office/powerpoint/2010/main" val="516644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940D26-255D-4807-8B6C-FD5BCB6D49B7}"/>
              </a:ext>
            </a:extLst>
          </p:cNvPr>
          <p:cNvSpPr>
            <a:spLocks noGrp="1"/>
          </p:cNvSpPr>
          <p:nvPr>
            <p:ph type="sldNum" sz="quarter" idx="11"/>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800" b="0" kern="1200">
                <a:solidFill>
                  <a:schemeClr val="tx1"/>
                </a:solidFill>
                <a:latin typeface="+mn-lt"/>
                <a:ea typeface="+mn-ea"/>
                <a:cs typeface="+mn-cs"/>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defRPr/>
            </a:pPr>
            <a:fld id="{3EC657DF-FE95-454F-AB66-42CBA9BDA6D9}" type="slidenum">
              <a:rPr lang="en-US" smtClean="0"/>
              <a:pPr>
                <a:defRPr/>
              </a:pPr>
              <a:t>42</a:t>
            </a:fld>
            <a:endParaRPr lang="en-US"/>
          </a:p>
        </p:txBody>
      </p:sp>
      <p:sp>
        <p:nvSpPr>
          <p:cNvPr id="4" name="Text Placeholder 3">
            <a:extLst>
              <a:ext uri="{FF2B5EF4-FFF2-40B4-BE49-F238E27FC236}">
                <a16:creationId xmlns:a16="http://schemas.microsoft.com/office/drawing/2014/main" id="{C3BEB16F-EEE7-4747-B92F-D574E1811CD9}"/>
              </a:ext>
            </a:extLst>
          </p:cNvPr>
          <p:cNvSpPr>
            <a:spLocks noGrp="1"/>
          </p:cNvSpPr>
          <p:nvPr>
            <p:ph type="body" sz="quarter" idx="12"/>
          </p:nvPr>
        </p:nvSpPr>
        <p:spPr>
          <a:xfrm>
            <a:off x="346187" y="236895"/>
            <a:ext cx="7903296" cy="469900"/>
          </a:xfrm>
        </p:spPr>
        <p:txBody>
          <a:bodyPr/>
          <a:lstStyle/>
          <a:p>
            <a:pPr>
              <a:spcBef>
                <a:spcPts val="0"/>
              </a:spcBef>
            </a:pPr>
            <a:r>
              <a:rPr lang="en-US" sz="2000">
                <a:solidFill>
                  <a:srgbClr val="0000E5"/>
                </a:solidFill>
              </a:rPr>
              <a:t>How a Family Referred for Child Care Financial Assistance </a:t>
            </a:r>
          </a:p>
          <a:p>
            <a:pPr>
              <a:spcBef>
                <a:spcPts val="0"/>
              </a:spcBef>
            </a:pPr>
            <a:r>
              <a:rPr lang="en-US" sz="2000">
                <a:solidFill>
                  <a:srgbClr val="0000E5"/>
                </a:solidFill>
              </a:rPr>
              <a:t>(By Program)</a:t>
            </a:r>
          </a:p>
        </p:txBody>
      </p:sp>
      <p:sp>
        <p:nvSpPr>
          <p:cNvPr id="5" name="Arrow: Right 4">
            <a:extLst>
              <a:ext uri="{FF2B5EF4-FFF2-40B4-BE49-F238E27FC236}">
                <a16:creationId xmlns:a16="http://schemas.microsoft.com/office/drawing/2014/main" id="{7CAA88D4-D245-45E9-9026-79C20DC9CA13}"/>
              </a:ext>
            </a:extLst>
          </p:cNvPr>
          <p:cNvSpPr/>
          <p:nvPr/>
        </p:nvSpPr>
        <p:spPr bwMode="auto">
          <a:xfrm>
            <a:off x="346187" y="987346"/>
            <a:ext cx="3154685" cy="580817"/>
          </a:xfrm>
          <a:prstGeom prst="rightArrow">
            <a:avLst/>
          </a:prstGeom>
          <a:solidFill>
            <a:schemeClr val="accent5">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300" i="0" u="none" strike="noStrike" cap="none" normalizeH="0" baseline="0">
                <a:ln>
                  <a:noFill/>
                </a:ln>
                <a:solidFill>
                  <a:schemeClr val="bg1"/>
                </a:solidFill>
                <a:effectLst/>
                <a:latin typeface="+mj-lt"/>
                <a:cs typeface="Calibri" panose="020F0502020204030204" pitchFamily="34" charset="0"/>
              </a:rPr>
              <a:t>Income Eligible Child Care Program</a:t>
            </a:r>
          </a:p>
        </p:txBody>
      </p:sp>
      <p:sp>
        <p:nvSpPr>
          <p:cNvPr id="6" name="Arrow: Right 5">
            <a:extLst>
              <a:ext uri="{FF2B5EF4-FFF2-40B4-BE49-F238E27FC236}">
                <a16:creationId xmlns:a16="http://schemas.microsoft.com/office/drawing/2014/main" id="{8B821E3C-6FE1-4C24-8BC4-02DE7E2CFA74}"/>
              </a:ext>
            </a:extLst>
          </p:cNvPr>
          <p:cNvSpPr/>
          <p:nvPr/>
        </p:nvSpPr>
        <p:spPr bwMode="auto">
          <a:xfrm>
            <a:off x="318986" y="3911664"/>
            <a:ext cx="3168285" cy="580817"/>
          </a:xfrm>
          <a:prstGeom prst="rightArrow">
            <a:avLst/>
          </a:prstGeom>
          <a:solidFill>
            <a:schemeClr val="accent2">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sz="1300">
                <a:solidFill>
                  <a:schemeClr val="bg1"/>
                </a:solidFill>
                <a:latin typeface="+mj-lt"/>
                <a:cs typeface="Calibri" panose="020F0502020204030204" pitchFamily="34" charset="0"/>
              </a:rPr>
              <a:t>DCF-Involved Child Care Program</a:t>
            </a:r>
            <a:endParaRPr kumimoji="0" lang="en-US" sz="1300" i="0" u="none" strike="noStrike" cap="none" normalizeH="0" baseline="0">
              <a:ln>
                <a:noFill/>
              </a:ln>
              <a:solidFill>
                <a:schemeClr val="bg1"/>
              </a:solidFill>
              <a:effectLst/>
              <a:latin typeface="+mj-lt"/>
              <a:cs typeface="Calibri" panose="020F0502020204030204" pitchFamily="34" charset="0"/>
            </a:endParaRPr>
          </a:p>
        </p:txBody>
      </p:sp>
      <p:sp>
        <p:nvSpPr>
          <p:cNvPr id="7" name="Arrow: Right 6">
            <a:extLst>
              <a:ext uri="{FF2B5EF4-FFF2-40B4-BE49-F238E27FC236}">
                <a16:creationId xmlns:a16="http://schemas.microsoft.com/office/drawing/2014/main" id="{9395AFE7-A8D8-4F6A-A51A-8D9DC413BE72}"/>
              </a:ext>
            </a:extLst>
          </p:cNvPr>
          <p:cNvSpPr/>
          <p:nvPr/>
        </p:nvSpPr>
        <p:spPr bwMode="auto">
          <a:xfrm>
            <a:off x="332586" y="5576933"/>
            <a:ext cx="3168286" cy="580817"/>
          </a:xfrm>
          <a:prstGeom prst="rightArrow">
            <a:avLst/>
          </a:prstGeom>
          <a:solidFill>
            <a:schemeClr val="accent2">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300" i="0" u="none" strike="noStrike" cap="none" normalizeH="0" baseline="0">
                <a:ln>
                  <a:noFill/>
                </a:ln>
                <a:solidFill>
                  <a:schemeClr val="bg1"/>
                </a:solidFill>
                <a:effectLst/>
                <a:latin typeface="+mj-lt"/>
                <a:cs typeface="Calibri" panose="020F0502020204030204" pitchFamily="34" charset="0"/>
              </a:rPr>
              <a:t>DTA-Involved Child Care Pro</a:t>
            </a:r>
            <a:r>
              <a:rPr lang="en-US" sz="1300">
                <a:solidFill>
                  <a:schemeClr val="bg1"/>
                </a:solidFill>
                <a:latin typeface="+mj-lt"/>
                <a:cs typeface="Calibri" panose="020F0502020204030204" pitchFamily="34" charset="0"/>
              </a:rPr>
              <a:t>gram</a:t>
            </a:r>
            <a:endParaRPr kumimoji="0" lang="en-US" sz="1300" i="0" u="none" strike="noStrike" cap="none" normalizeH="0" baseline="0">
              <a:ln>
                <a:noFill/>
              </a:ln>
              <a:solidFill>
                <a:schemeClr val="bg1"/>
              </a:solidFill>
              <a:effectLst/>
              <a:latin typeface="+mj-lt"/>
              <a:cs typeface="Calibri" panose="020F0502020204030204" pitchFamily="34" charset="0"/>
            </a:endParaRPr>
          </a:p>
        </p:txBody>
      </p:sp>
      <p:sp>
        <p:nvSpPr>
          <p:cNvPr id="9" name="TextBox 8">
            <a:extLst>
              <a:ext uri="{FF2B5EF4-FFF2-40B4-BE49-F238E27FC236}">
                <a16:creationId xmlns:a16="http://schemas.microsoft.com/office/drawing/2014/main" id="{68B69B8D-F300-4A86-B681-D2D949FB9022}"/>
              </a:ext>
            </a:extLst>
          </p:cNvPr>
          <p:cNvSpPr txBox="1"/>
          <p:nvPr/>
        </p:nvSpPr>
        <p:spPr>
          <a:xfrm>
            <a:off x="3514167" y="4045155"/>
            <a:ext cx="4285127" cy="276999"/>
          </a:xfrm>
          <a:prstGeom prst="rect">
            <a:avLst/>
          </a:prstGeom>
          <a:noFill/>
        </p:spPr>
        <p:txBody>
          <a:bodyPr wrap="square">
            <a:spAutoFit/>
          </a:bodyPr>
          <a:lstStyle/>
          <a:p>
            <a:r>
              <a:rPr lang="en-US" sz="1200" b="0">
                <a:latin typeface="+mj-lt"/>
                <a:cs typeface="Calibri" panose="020F0502020204030204" pitchFamily="34" charset="0"/>
              </a:rPr>
              <a:t>Provides child care to children with active cases at DCF</a:t>
            </a:r>
            <a:endParaRPr lang="en-US" sz="1200" b="0" i="0">
              <a:solidFill>
                <a:srgbClr val="000000"/>
              </a:solidFill>
              <a:effectLst/>
              <a:latin typeface="+mj-lt"/>
              <a:cs typeface="Calibri" panose="020F0502020204030204" pitchFamily="34" charset="0"/>
            </a:endParaRPr>
          </a:p>
        </p:txBody>
      </p:sp>
      <p:sp>
        <p:nvSpPr>
          <p:cNvPr id="13" name="TextBox 12">
            <a:extLst>
              <a:ext uri="{FF2B5EF4-FFF2-40B4-BE49-F238E27FC236}">
                <a16:creationId xmlns:a16="http://schemas.microsoft.com/office/drawing/2014/main" id="{B6CF9D18-3ED6-4955-A721-4085EA6F95AC}"/>
              </a:ext>
            </a:extLst>
          </p:cNvPr>
          <p:cNvSpPr txBox="1"/>
          <p:nvPr/>
        </p:nvSpPr>
        <p:spPr>
          <a:xfrm>
            <a:off x="117276" y="4560261"/>
            <a:ext cx="8947802" cy="984885"/>
          </a:xfrm>
          <a:prstGeom prst="rect">
            <a:avLst/>
          </a:prstGeom>
          <a:noFill/>
        </p:spPr>
        <p:txBody>
          <a:bodyPr wrap="square">
            <a:spAutoFit/>
          </a:bodyPr>
          <a:lstStyle/>
          <a:p>
            <a:pPr marL="285750" indent="-285750">
              <a:spcBef>
                <a:spcPts val="1200"/>
              </a:spcBef>
              <a:buFont typeface="Arial" panose="020B0604020202020204" pitchFamily="34" charset="0"/>
              <a:buChar char="•"/>
              <a:defRPr/>
            </a:pPr>
            <a:r>
              <a:rPr lang="en-US" sz="1200" b="0" kern="0">
                <a:latin typeface="+mj-lt"/>
                <a:cs typeface="Calibri" panose="020F0502020204030204" pitchFamily="34" charset="0"/>
              </a:rPr>
              <a:t>90 contract providers have contracts to work with DCF directly in placing children; additional children are enrolled in vouchers by DCF staff based on DCF eligibility</a:t>
            </a:r>
          </a:p>
          <a:p>
            <a:pPr marL="285750" indent="-285750">
              <a:spcBef>
                <a:spcPts val="1200"/>
              </a:spcBef>
              <a:buFont typeface="Arial" panose="020B0604020202020204" pitchFamily="34" charset="0"/>
              <a:buChar char="•"/>
              <a:defRPr/>
            </a:pPr>
            <a:r>
              <a:rPr lang="en-US" sz="1200">
                <a:latin typeface="+mj-lt"/>
                <a:cs typeface="Calibri" panose="020F0502020204030204" pitchFamily="34" charset="0"/>
              </a:rPr>
              <a:t>DCF documents eligibility and sends a referral to EEC. The referral and a photo ID are the only eligibility documentation required from EEC</a:t>
            </a:r>
          </a:p>
        </p:txBody>
      </p:sp>
      <p:sp>
        <p:nvSpPr>
          <p:cNvPr id="15" name="TextBox 14">
            <a:extLst>
              <a:ext uri="{FF2B5EF4-FFF2-40B4-BE49-F238E27FC236}">
                <a16:creationId xmlns:a16="http://schemas.microsoft.com/office/drawing/2014/main" id="{29A5AA1F-117D-444F-99D8-4031B6A081BD}"/>
              </a:ext>
            </a:extLst>
          </p:cNvPr>
          <p:cNvSpPr txBox="1"/>
          <p:nvPr/>
        </p:nvSpPr>
        <p:spPr>
          <a:xfrm>
            <a:off x="3538001" y="5503376"/>
            <a:ext cx="5539453" cy="830997"/>
          </a:xfrm>
          <a:prstGeom prst="rect">
            <a:avLst/>
          </a:prstGeom>
          <a:noFill/>
        </p:spPr>
        <p:txBody>
          <a:bodyPr wrap="square">
            <a:spAutoFit/>
          </a:bodyPr>
          <a:lstStyle/>
          <a:p>
            <a:r>
              <a:rPr lang="en-US" sz="1200" b="0">
                <a:latin typeface="+mj-lt"/>
                <a:cs typeface="Calibri" panose="020F0502020204030204" pitchFamily="34" charset="0"/>
              </a:rPr>
              <a:t>Provides child care to eligible children from certain families receiving Transitional Aid to Families with Dependent Children (TAFDC) through DTA</a:t>
            </a:r>
            <a:r>
              <a:rPr lang="en-US" sz="1200" b="0" i="0" u="none" strike="noStrike">
                <a:solidFill>
                  <a:srgbClr val="000000"/>
                </a:solidFill>
                <a:effectLst/>
                <a:latin typeface="+mj-lt"/>
                <a:cs typeface="Calibri" panose="020F0502020204030204" pitchFamily="34" charset="0"/>
              </a:rPr>
              <a:t> and families receiving SNAP benefits who are engaged in an approved Path to Work Activity.</a:t>
            </a:r>
          </a:p>
        </p:txBody>
      </p:sp>
      <p:sp>
        <p:nvSpPr>
          <p:cNvPr id="17" name="TextBox 16">
            <a:extLst>
              <a:ext uri="{FF2B5EF4-FFF2-40B4-BE49-F238E27FC236}">
                <a16:creationId xmlns:a16="http://schemas.microsoft.com/office/drawing/2014/main" id="{EE92F811-137E-493E-8E51-1D9D85EAD61E}"/>
              </a:ext>
            </a:extLst>
          </p:cNvPr>
          <p:cNvSpPr txBox="1"/>
          <p:nvPr/>
        </p:nvSpPr>
        <p:spPr>
          <a:xfrm>
            <a:off x="3514167" y="1053104"/>
            <a:ext cx="5454173" cy="830997"/>
          </a:xfrm>
          <a:prstGeom prst="rect">
            <a:avLst/>
          </a:prstGeom>
          <a:noFill/>
        </p:spPr>
        <p:txBody>
          <a:bodyPr wrap="square">
            <a:spAutoFit/>
          </a:bodyPr>
          <a:lstStyle/>
          <a:p>
            <a:r>
              <a:rPr lang="en-US" sz="1200" b="0">
                <a:latin typeface="+mj-lt"/>
                <a:cs typeface="Calibri" panose="020F0502020204030204" pitchFamily="34" charset="0"/>
              </a:rPr>
              <a:t>Provides child care to eligible low-income and at-risk families, as allowed by funding.</a:t>
            </a:r>
          </a:p>
          <a:p>
            <a:endParaRPr lang="en-US" sz="1200" b="0">
              <a:latin typeface="+mj-lt"/>
              <a:cs typeface="Calibri" panose="020F0502020204030204" pitchFamily="34" charset="0"/>
            </a:endParaRPr>
          </a:p>
          <a:p>
            <a:r>
              <a:rPr lang="en-US" sz="1200" b="0">
                <a:latin typeface="+mj-lt"/>
                <a:cs typeface="Calibri" panose="020F0502020204030204" pitchFamily="34" charset="0"/>
              </a:rPr>
              <a:t> </a:t>
            </a:r>
          </a:p>
        </p:txBody>
      </p:sp>
      <p:sp>
        <p:nvSpPr>
          <p:cNvPr id="19" name="TextBox 18">
            <a:extLst>
              <a:ext uri="{FF2B5EF4-FFF2-40B4-BE49-F238E27FC236}">
                <a16:creationId xmlns:a16="http://schemas.microsoft.com/office/drawing/2014/main" id="{2C44E6D3-5E5A-4260-9E6B-81CAFA05A25B}"/>
              </a:ext>
            </a:extLst>
          </p:cNvPr>
          <p:cNvSpPr txBox="1"/>
          <p:nvPr/>
        </p:nvSpPr>
        <p:spPr>
          <a:xfrm>
            <a:off x="83291" y="6333965"/>
            <a:ext cx="8858153" cy="461665"/>
          </a:xfrm>
          <a:prstGeom prst="rect">
            <a:avLst/>
          </a:prstGeom>
          <a:noFill/>
        </p:spPr>
        <p:txBody>
          <a:bodyPr wrap="square">
            <a:spAutoFit/>
          </a:bodyPr>
          <a:lstStyle/>
          <a:p>
            <a:pPr marL="285750" indent="-285750">
              <a:buFont typeface="Arial" panose="020B0604020202020204" pitchFamily="34" charset="0"/>
              <a:buChar char="•"/>
            </a:pPr>
            <a:r>
              <a:rPr lang="en-US" sz="1200">
                <a:latin typeface="+mj-lt"/>
                <a:cs typeface="Calibri" panose="020F0502020204030204" pitchFamily="34" charset="0"/>
              </a:rPr>
              <a:t>DTA documents eligibility and sends a referral to EEC. The referral and a photo ID are the only eligibility documentation required from EEC. </a:t>
            </a:r>
          </a:p>
        </p:txBody>
      </p:sp>
      <p:sp>
        <p:nvSpPr>
          <p:cNvPr id="23" name="TextBox 22">
            <a:extLst>
              <a:ext uri="{FF2B5EF4-FFF2-40B4-BE49-F238E27FC236}">
                <a16:creationId xmlns:a16="http://schemas.microsoft.com/office/drawing/2014/main" id="{A3F85C60-CF10-4A68-83C9-737CCC3AB8D8}"/>
              </a:ext>
            </a:extLst>
          </p:cNvPr>
          <p:cNvSpPr txBox="1"/>
          <p:nvPr/>
        </p:nvSpPr>
        <p:spPr>
          <a:xfrm>
            <a:off x="117276" y="1977248"/>
            <a:ext cx="8790185" cy="1938992"/>
          </a:xfrm>
          <a:prstGeom prst="rect">
            <a:avLst/>
          </a:prstGeom>
          <a:noFill/>
        </p:spPr>
        <p:txBody>
          <a:bodyPr wrap="square">
            <a:spAutoFit/>
          </a:bodyPr>
          <a:lstStyle/>
          <a:p>
            <a:pPr marL="285750" indent="-285750">
              <a:buFont typeface="Arial" panose="020B0604020202020204" pitchFamily="34" charset="0"/>
              <a:buChar char="•"/>
            </a:pPr>
            <a:r>
              <a:rPr lang="en-US" sz="1200" u="sng">
                <a:solidFill>
                  <a:schemeClr val="accent2">
                    <a:lumMod val="25000"/>
                  </a:schemeClr>
                </a:solidFill>
                <a:latin typeface="+mj-lt"/>
                <a:cs typeface="Calibri" panose="020F0502020204030204" pitchFamily="34" charset="0"/>
              </a:rPr>
              <a:t>Teen Parent Child Care Program:</a:t>
            </a:r>
            <a:r>
              <a:rPr lang="en-US" sz="1200">
                <a:solidFill>
                  <a:schemeClr val="accent2">
                    <a:lumMod val="25000"/>
                  </a:schemeClr>
                </a:solidFill>
                <a:latin typeface="+mj-lt"/>
                <a:cs typeface="Calibri" panose="020F0502020204030204" pitchFamily="34" charset="0"/>
              </a:rPr>
              <a:t> </a:t>
            </a:r>
            <a:r>
              <a:rPr lang="en-US" sz="1200" b="0">
                <a:latin typeface="+mj-lt"/>
                <a:cs typeface="Calibri" panose="020F0502020204030204" pitchFamily="34" charset="0"/>
              </a:rPr>
              <a:t>Administered by 25 contracted entities to provide </a:t>
            </a:r>
            <a:r>
              <a:rPr lang="en-US" sz="1200">
                <a:latin typeface="+mj-lt"/>
                <a:cs typeface="Calibri" panose="020F0502020204030204" pitchFamily="34" charset="0"/>
              </a:rPr>
              <a:t>child care for Young Parents who are participating in full-time high-school or high-school equivalency (GED) program who are not eligible for care under DCF- or DTA-Related child care programs</a:t>
            </a:r>
            <a:r>
              <a:rPr lang="en-US" sz="1200" b="0">
                <a:latin typeface="+mj-lt"/>
                <a:cs typeface="Calibri" panose="020F0502020204030204" pitchFamily="34" charset="0"/>
              </a:rPr>
              <a:t>. Teen parents eligible for this program </a:t>
            </a:r>
            <a:r>
              <a:rPr lang="en-US" sz="1200">
                <a:latin typeface="+mj-lt"/>
                <a:cs typeface="Calibri" panose="020F0502020204030204" pitchFamily="34" charset="0"/>
              </a:rPr>
              <a:t>must be placed on the centralized waitlist </a:t>
            </a:r>
            <a:r>
              <a:rPr lang="en-US" sz="1200" b="0">
                <a:latin typeface="+mj-lt"/>
                <a:cs typeface="Calibri" panose="020F0502020204030204" pitchFamily="34" charset="0"/>
              </a:rPr>
              <a:t>but may be prioritized for immediate enrollment by an EEC Teen Parent Contract Provider.</a:t>
            </a:r>
          </a:p>
          <a:p>
            <a:endParaRPr lang="en-US" sz="1200" u="sng">
              <a:latin typeface="+mj-lt"/>
              <a:cs typeface="Calibri" panose="020F0502020204030204" pitchFamily="34" charset="0"/>
            </a:endParaRPr>
          </a:p>
          <a:p>
            <a:pPr marL="285750" indent="-285750">
              <a:buFont typeface="Arial" panose="020B0604020202020204" pitchFamily="34" charset="0"/>
              <a:buChar char="•"/>
            </a:pPr>
            <a:r>
              <a:rPr lang="en-US" sz="1200" u="sng">
                <a:solidFill>
                  <a:schemeClr val="accent2">
                    <a:lumMod val="25000"/>
                  </a:schemeClr>
                </a:solidFill>
                <a:latin typeface="+mj-lt"/>
                <a:cs typeface="Calibri" panose="020F0502020204030204" pitchFamily="34" charset="0"/>
              </a:rPr>
              <a:t>Homeless Child Care Services:</a:t>
            </a:r>
            <a:r>
              <a:rPr lang="en-US" sz="1200">
                <a:solidFill>
                  <a:schemeClr val="accent2">
                    <a:lumMod val="25000"/>
                  </a:schemeClr>
                </a:solidFill>
                <a:latin typeface="+mj-lt"/>
                <a:cs typeface="Calibri" panose="020F0502020204030204" pitchFamily="34" charset="0"/>
              </a:rPr>
              <a:t> </a:t>
            </a:r>
            <a:r>
              <a:rPr lang="en-US" sz="1200" b="0">
                <a:latin typeface="+mj-lt"/>
                <a:cs typeface="Calibri" panose="020F0502020204030204" pitchFamily="34" charset="0"/>
              </a:rPr>
              <a:t>Children are entered into the waitlist system, but do not remain on the waitlist for homeless child care if care is available immediately at a contracted entity. Homeless children who cannot access care through a contracted entity may also be prioritized for a regular income eligible subsidy.</a:t>
            </a:r>
          </a:p>
          <a:p>
            <a:endParaRPr lang="en-US" sz="1200" b="0">
              <a:latin typeface="+mj-lt"/>
              <a:cs typeface="Calibri" panose="020F0502020204030204" pitchFamily="34" charset="0"/>
            </a:endParaRPr>
          </a:p>
          <a:p>
            <a:r>
              <a:rPr lang="en-US" sz="1200" b="0">
                <a:latin typeface="+mj-lt"/>
                <a:cs typeface="Calibri" panose="020F0502020204030204" pitchFamily="34" charset="0"/>
              </a:rPr>
              <a:t>The referral from DHCD or DCF is the main eligibility documentation.  Parents also must submit income documentation.</a:t>
            </a:r>
          </a:p>
        </p:txBody>
      </p:sp>
      <p:sp>
        <p:nvSpPr>
          <p:cNvPr id="25" name="TextBox 24">
            <a:extLst>
              <a:ext uri="{FF2B5EF4-FFF2-40B4-BE49-F238E27FC236}">
                <a16:creationId xmlns:a16="http://schemas.microsoft.com/office/drawing/2014/main" id="{80C23D7D-176D-456D-BBC7-7B97421A8A71}"/>
              </a:ext>
            </a:extLst>
          </p:cNvPr>
          <p:cNvSpPr txBox="1"/>
          <p:nvPr/>
        </p:nvSpPr>
        <p:spPr>
          <a:xfrm>
            <a:off x="312473" y="1463167"/>
            <a:ext cx="5995254" cy="492443"/>
          </a:xfrm>
          <a:prstGeom prst="rect">
            <a:avLst/>
          </a:prstGeom>
          <a:noFill/>
        </p:spPr>
        <p:txBody>
          <a:bodyPr wrap="square">
            <a:spAutoFit/>
          </a:bodyPr>
          <a:lstStyle/>
          <a:p>
            <a:endParaRPr lang="en-US" sz="1300">
              <a:latin typeface="Calibri" panose="020F0502020204030204" pitchFamily="34" charset="0"/>
              <a:cs typeface="Calibri" panose="020F0502020204030204" pitchFamily="34" charset="0"/>
            </a:endParaRPr>
          </a:p>
          <a:p>
            <a:r>
              <a:rPr lang="en-US" sz="1200">
                <a:latin typeface="+mj-lt"/>
                <a:cs typeface="Calibri" panose="020F0502020204030204" pitchFamily="34" charset="0"/>
              </a:rPr>
              <a:t>All children enrolled in the IE program must come from the centralized waitlist</a:t>
            </a:r>
            <a:r>
              <a:rPr lang="en-US" sz="1200" b="0">
                <a:latin typeface="+mj-lt"/>
                <a:cs typeface="Calibri" panose="020F0502020204030204" pitchFamily="34" charset="0"/>
              </a:rPr>
              <a:t>. </a:t>
            </a:r>
          </a:p>
        </p:txBody>
      </p:sp>
    </p:spTree>
    <p:extLst>
      <p:ext uri="{BB962C8B-B14F-4D97-AF65-F5344CB8AC3E}">
        <p14:creationId xmlns:p14="http://schemas.microsoft.com/office/powerpoint/2010/main" val="2851898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3380-40B8-40F1-82BE-088DE1741CF4}"/>
              </a:ext>
            </a:extLst>
          </p:cNvPr>
          <p:cNvSpPr>
            <a:spLocks noGrp="1"/>
          </p:cNvSpPr>
          <p:nvPr>
            <p:ph type="title"/>
          </p:nvPr>
        </p:nvSpPr>
        <p:spPr>
          <a:xfrm>
            <a:off x="448410" y="585747"/>
            <a:ext cx="7673614" cy="376523"/>
          </a:xfrm>
        </p:spPr>
        <p:txBody>
          <a:bodyPr/>
          <a:lstStyle/>
          <a:p>
            <a:r>
              <a:rPr lang="en-US" sz="2000">
                <a:solidFill>
                  <a:srgbClr val="0000E5"/>
                </a:solidFill>
                <a:cs typeface="Arial"/>
              </a:rPr>
              <a:t>Overview of Phase 1 Policy and Procedure Improvements</a:t>
            </a:r>
            <a:endParaRPr lang="en-US" sz="2200">
              <a:solidFill>
                <a:srgbClr val="0000E5"/>
              </a:solidFill>
              <a:cs typeface="Arial"/>
            </a:endParaRPr>
          </a:p>
        </p:txBody>
      </p:sp>
      <p:sp>
        <p:nvSpPr>
          <p:cNvPr id="7" name="TextBox 6">
            <a:extLst>
              <a:ext uri="{FF2B5EF4-FFF2-40B4-BE49-F238E27FC236}">
                <a16:creationId xmlns:a16="http://schemas.microsoft.com/office/drawing/2014/main" id="{B736D9E2-81BA-4DFA-8531-04E72C7C7194}"/>
              </a:ext>
            </a:extLst>
          </p:cNvPr>
          <p:cNvSpPr txBox="1"/>
          <p:nvPr/>
        </p:nvSpPr>
        <p:spPr>
          <a:xfrm>
            <a:off x="2418150" y="984359"/>
            <a:ext cx="6126480" cy="2123658"/>
          </a:xfrm>
          <a:prstGeom prst="rect">
            <a:avLst/>
          </a:prstGeom>
          <a:noFill/>
          <a:ln>
            <a:solidFill>
              <a:schemeClr val="bg2">
                <a:lumMod val="20000"/>
                <a:lumOff val="80000"/>
              </a:schemeClr>
            </a:solidFill>
          </a:ln>
        </p:spPr>
        <p:txBody>
          <a:bodyPr wrap="square" lIns="91440" tIns="45720" rIns="91440" bIns="45720" anchor="t">
            <a:spAutoFit/>
          </a:bodyPr>
          <a:lstStyle/>
          <a:p>
            <a:pPr marL="171450" indent="-171450" defTabSz="457200" fontAlgn="t">
              <a:spcBef>
                <a:spcPts val="0"/>
              </a:spcBef>
              <a:spcAft>
                <a:spcPts val="0"/>
              </a:spcAft>
              <a:buFont typeface="Arial" panose="020B0604020202020204" pitchFamily="34" charset="0"/>
              <a:buChar char="•"/>
              <a:defRPr/>
            </a:pPr>
            <a:r>
              <a:rPr kumimoji="0" lang="en-US" sz="1100" b="0" i="0" u="none" strike="noStrike" kern="1200" cap="none" spc="0" normalizeH="0" baseline="0" noProof="0">
                <a:ln>
                  <a:noFill/>
                </a:ln>
                <a:solidFill>
                  <a:srgbClr val="000000"/>
                </a:solidFill>
                <a:effectLst/>
                <a:uLnTx/>
                <a:uFillTx/>
                <a:latin typeface="+mj-lt"/>
                <a:ea typeface="+mn-ea"/>
                <a:cs typeface="+mn-cs"/>
              </a:rPr>
              <a:t>Adjusting paystub requirement and allowing tax forms as option for employed families</a:t>
            </a:r>
            <a:r>
              <a:rPr lang="en-US" sz="1100" b="0">
                <a:solidFill>
                  <a:srgbClr val="000000"/>
                </a:solidFill>
                <a:latin typeface="+mj-lt"/>
                <a:cs typeface="+mn-cs"/>
              </a:rPr>
              <a:t> to establish income eligibility  </a:t>
            </a:r>
            <a:endParaRPr kumimoji="0" lang="en-US" sz="1100" b="1" i="0" u="none" strike="noStrike" kern="1200" cap="none" spc="0" normalizeH="0" baseline="0" noProof="0">
              <a:ln>
                <a:noFill/>
              </a:ln>
              <a:solidFill>
                <a:srgbClr val="000000"/>
              </a:solidFill>
              <a:effectLst/>
              <a:uLnTx/>
              <a:uFillTx/>
              <a:latin typeface="+mj-lt"/>
              <a:ea typeface="+mn-ea"/>
              <a:cs typeface="+mn-cs"/>
            </a:endParaRPr>
          </a:p>
          <a:p>
            <a:pPr marL="171450" marR="0" lvl="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mj-lt"/>
                <a:ea typeface="+mn-ea"/>
                <a:cs typeface="+mn-cs"/>
              </a:rPr>
              <a:t>Giving families 30 days to gather required documentation</a:t>
            </a:r>
            <a:endParaRPr kumimoji="0" lang="en-US" sz="1100" b="0" i="0" u="none" strike="noStrike" kern="1200" cap="none" spc="0" normalizeH="0" baseline="0" noProof="0">
              <a:ln>
                <a:noFill/>
              </a:ln>
              <a:solidFill>
                <a:srgbClr val="000000"/>
              </a:solidFill>
              <a:effectLst/>
              <a:uLnTx/>
              <a:uFillTx/>
              <a:latin typeface="+mj-lt"/>
              <a:ea typeface="+mn-ea"/>
              <a:cs typeface="Calibri"/>
            </a:endParaRPr>
          </a:p>
          <a:p>
            <a:pPr marL="171450" marR="0" lvl="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000000"/>
                </a:solidFill>
                <a:effectLst/>
                <a:uLnTx/>
                <a:uFillTx/>
                <a:latin typeface="+mj-lt"/>
                <a:ea typeface="+mn-ea"/>
                <a:cs typeface="+mn-cs"/>
              </a:rPr>
              <a:t>Translation of documentation and foreign documentation no longer reviewed by EEC but through a new translation vendor recently procured </a:t>
            </a:r>
            <a:endParaRPr kumimoji="0" lang="en-US" sz="1100" b="1" i="0" u="none" strike="noStrike" kern="1200" cap="none" spc="0" normalizeH="0" baseline="0" noProof="0">
              <a:ln>
                <a:noFill/>
              </a:ln>
              <a:solidFill>
                <a:srgbClr val="000000"/>
              </a:solidFill>
              <a:effectLst/>
              <a:uLnTx/>
              <a:uFillTx/>
              <a:latin typeface="+mj-lt"/>
              <a:ea typeface="+mn-ea"/>
              <a:cs typeface="Calibri"/>
            </a:endParaRPr>
          </a:p>
          <a:p>
            <a:pPr marL="171450" marR="0" lvl="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mj-lt"/>
                <a:ea typeface="+mn-ea"/>
                <a:cs typeface="+mn-cs"/>
              </a:rPr>
              <a:t>911 emergency residence verifications to be accepted for proof of residency</a:t>
            </a:r>
            <a:endParaRPr kumimoji="0" lang="en-US" sz="1100" b="0" i="0" u="none" strike="noStrike" kern="1200" cap="none" spc="0" normalizeH="0" baseline="0" noProof="0">
              <a:ln>
                <a:noFill/>
              </a:ln>
              <a:solidFill>
                <a:srgbClr val="000000"/>
              </a:solidFill>
              <a:effectLst/>
              <a:uLnTx/>
              <a:uFillTx/>
              <a:latin typeface="+mj-lt"/>
              <a:ea typeface="+mn-ea"/>
              <a:cs typeface="Calibri"/>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000000"/>
                </a:solidFill>
                <a:effectLst/>
                <a:uLnTx/>
                <a:uFillTx/>
                <a:latin typeface="+mj-lt"/>
                <a:ea typeface="+mn-ea"/>
                <a:cs typeface="+mn-cs"/>
              </a:rPr>
              <a:t>Streamlining requirements for applications for single parent households</a:t>
            </a:r>
            <a:endParaRPr kumimoji="0" lang="en-US" sz="1100" b="1" i="0" u="none" strike="noStrike" kern="1200" cap="none" spc="0" normalizeH="0" baseline="0" noProof="0">
              <a:ln>
                <a:noFill/>
              </a:ln>
              <a:solidFill>
                <a:srgbClr val="000000"/>
              </a:solidFill>
              <a:effectLst/>
              <a:uLnTx/>
              <a:uFillTx/>
              <a:latin typeface="+mj-lt"/>
              <a:ea typeface="+mn-ea"/>
              <a:cs typeface="Calibri"/>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mj-lt"/>
                <a:ea typeface="+mn-ea"/>
                <a:cs typeface="+mn-cs"/>
              </a:rPr>
              <a:t>Make unexplained absence policy less restrictive</a:t>
            </a:r>
            <a:endParaRPr kumimoji="0" lang="en-US" sz="1100" b="0" i="0" u="none" strike="noStrike" kern="1200" cap="none" spc="0" normalizeH="0" baseline="0" noProof="0">
              <a:ln>
                <a:noFill/>
              </a:ln>
              <a:solidFill>
                <a:srgbClr val="000000"/>
              </a:solidFill>
              <a:effectLst/>
              <a:uLnTx/>
              <a:uFillTx/>
              <a:latin typeface="+mj-lt"/>
              <a:ea typeface="+mn-ea"/>
              <a:cs typeface="Calibri"/>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000000"/>
                </a:solidFill>
                <a:effectLst/>
                <a:uLnTx/>
                <a:uFillTx/>
                <a:latin typeface="+mj-lt"/>
                <a:ea typeface="+mn-ea"/>
                <a:cs typeface="+mn-cs"/>
              </a:rPr>
              <a:t>Remove requirement for Parents to submit a second or third Verification of Disability/Special Need of Parent form at reauthorization</a:t>
            </a:r>
            <a:endParaRPr kumimoji="0" lang="en-US" sz="1100" b="1" i="0" u="none" strike="noStrike" kern="1200" cap="none" spc="0" normalizeH="0" baseline="0" noProof="0">
              <a:ln>
                <a:noFill/>
              </a:ln>
              <a:solidFill>
                <a:srgbClr val="000000"/>
              </a:solidFill>
              <a:effectLst/>
              <a:uLnTx/>
              <a:uFillTx/>
              <a:latin typeface="+mj-lt"/>
              <a:ea typeface="+mn-ea"/>
              <a:cs typeface="Calibri"/>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mj-lt"/>
                <a:ea typeface="+mn-ea"/>
                <a:cs typeface="+mn-cs"/>
              </a:rPr>
              <a:t>Clarifying definition of applicant (moved to Phase II)</a:t>
            </a:r>
            <a:endParaRPr kumimoji="0" lang="en-US" sz="1100" b="0" i="0" u="none" strike="noStrike" kern="1200" cap="none" spc="0" normalizeH="0" baseline="0" noProof="0">
              <a:ln>
                <a:noFill/>
              </a:ln>
              <a:solidFill>
                <a:srgbClr val="000000"/>
              </a:solidFill>
              <a:effectLst/>
              <a:uLnTx/>
              <a:uFillTx/>
              <a:latin typeface="+mj-lt"/>
              <a:ea typeface="+mn-ea"/>
              <a:cs typeface="Calibri"/>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mj-lt"/>
                <a:ea typeface="+mn-ea"/>
                <a:cs typeface="+mn-cs"/>
              </a:rPr>
              <a:t>Adding definition of special need</a:t>
            </a:r>
            <a:endParaRPr kumimoji="0" lang="en-US" sz="1100" b="0" i="0" u="none" strike="noStrike" kern="1200" cap="none" spc="0" normalizeH="0" baseline="0" noProof="0">
              <a:ln>
                <a:noFill/>
              </a:ln>
              <a:solidFill>
                <a:srgbClr val="000000"/>
              </a:solidFill>
              <a:effectLst/>
              <a:uLnTx/>
              <a:uFillTx/>
              <a:latin typeface="+mj-lt"/>
              <a:ea typeface="+mn-ea"/>
              <a:cs typeface="Calibri"/>
            </a:endParaRPr>
          </a:p>
        </p:txBody>
      </p:sp>
      <p:sp>
        <p:nvSpPr>
          <p:cNvPr id="9" name="TextBox 8">
            <a:extLst>
              <a:ext uri="{FF2B5EF4-FFF2-40B4-BE49-F238E27FC236}">
                <a16:creationId xmlns:a16="http://schemas.microsoft.com/office/drawing/2014/main" id="{3471519B-CFF4-4103-989B-CFF027FB754B}"/>
              </a:ext>
            </a:extLst>
          </p:cNvPr>
          <p:cNvSpPr txBox="1"/>
          <p:nvPr/>
        </p:nvSpPr>
        <p:spPr>
          <a:xfrm>
            <a:off x="448410" y="1431908"/>
            <a:ext cx="1493406" cy="64633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300"/>
              </a:spcAft>
              <a:buClr>
                <a:srgbClr val="0033CC"/>
              </a:buClr>
              <a:buSzTx/>
              <a:buFontTx/>
              <a:buNone/>
              <a:tabLst/>
              <a:defRPr/>
            </a:pPr>
            <a:r>
              <a:rPr kumimoji="0" lang="en-US" sz="1200" b="1" i="0" u="none" strike="noStrike" kern="0" cap="none" spc="0" normalizeH="0" baseline="0" noProof="0">
                <a:ln>
                  <a:noFill/>
                </a:ln>
                <a:solidFill>
                  <a:srgbClr val="00269E"/>
                </a:solidFill>
                <a:effectLst/>
                <a:uLnTx/>
                <a:uFillTx/>
                <a:latin typeface="+mj-lt"/>
                <a:ea typeface="+mn-ea"/>
                <a:cs typeface="Arial"/>
              </a:rPr>
              <a:t>Simplify policies, processes and procedures</a:t>
            </a:r>
          </a:p>
        </p:txBody>
      </p:sp>
      <p:sp>
        <p:nvSpPr>
          <p:cNvPr id="11" name="TextBox 10">
            <a:extLst>
              <a:ext uri="{FF2B5EF4-FFF2-40B4-BE49-F238E27FC236}">
                <a16:creationId xmlns:a16="http://schemas.microsoft.com/office/drawing/2014/main" id="{DB938FE7-CA25-4965-A886-A2C518D712EE}"/>
              </a:ext>
            </a:extLst>
          </p:cNvPr>
          <p:cNvSpPr txBox="1"/>
          <p:nvPr/>
        </p:nvSpPr>
        <p:spPr>
          <a:xfrm>
            <a:off x="448410" y="3152355"/>
            <a:ext cx="1493406" cy="64633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300"/>
              </a:spcAft>
              <a:buClr>
                <a:srgbClr val="0033CC"/>
              </a:buClr>
              <a:buSzTx/>
              <a:buFontTx/>
              <a:buNone/>
              <a:tabLst/>
              <a:defRPr/>
            </a:pPr>
            <a:r>
              <a:rPr kumimoji="0" lang="en-US" sz="1200" b="1" i="0" u="none" strike="noStrike" kern="0" cap="none" spc="0" normalizeH="0" baseline="0" noProof="0">
                <a:ln>
                  <a:noFill/>
                </a:ln>
                <a:solidFill>
                  <a:srgbClr val="00269E"/>
                </a:solidFill>
                <a:effectLst/>
                <a:uLnTx/>
                <a:uFillTx/>
                <a:latin typeface="+mj-lt"/>
                <a:ea typeface="+mn-ea"/>
                <a:cs typeface="Arial"/>
              </a:rPr>
              <a:t>Align with other public benefit programs</a:t>
            </a:r>
          </a:p>
        </p:txBody>
      </p:sp>
      <p:sp>
        <p:nvSpPr>
          <p:cNvPr id="13" name="TextBox 12">
            <a:extLst>
              <a:ext uri="{FF2B5EF4-FFF2-40B4-BE49-F238E27FC236}">
                <a16:creationId xmlns:a16="http://schemas.microsoft.com/office/drawing/2014/main" id="{EDE98AEA-48CD-4889-8B37-73921E2BF354}"/>
              </a:ext>
            </a:extLst>
          </p:cNvPr>
          <p:cNvSpPr txBox="1"/>
          <p:nvPr/>
        </p:nvSpPr>
        <p:spPr>
          <a:xfrm>
            <a:off x="448410" y="4043333"/>
            <a:ext cx="1493406" cy="46166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300"/>
              </a:spcAft>
              <a:buClr>
                <a:srgbClr val="0033CC"/>
              </a:buClr>
              <a:buSzTx/>
              <a:buFontTx/>
              <a:buNone/>
              <a:tabLst/>
              <a:defRPr/>
            </a:pPr>
            <a:r>
              <a:rPr kumimoji="0" lang="en-US" sz="1200" b="1" i="0" u="none" strike="noStrike" kern="0" cap="none" spc="0" normalizeH="0" baseline="0" noProof="0">
                <a:ln>
                  <a:noFill/>
                </a:ln>
                <a:solidFill>
                  <a:srgbClr val="00269E"/>
                </a:solidFill>
                <a:effectLst/>
                <a:uLnTx/>
                <a:uFillTx/>
                <a:latin typeface="+mj-lt"/>
                <a:ea typeface="+mn-ea"/>
                <a:cs typeface="Arial"/>
              </a:rPr>
              <a:t>Revisit/Update Kinderwait</a:t>
            </a:r>
          </a:p>
        </p:txBody>
      </p:sp>
      <p:sp>
        <p:nvSpPr>
          <p:cNvPr id="15" name="TextBox 14">
            <a:extLst>
              <a:ext uri="{FF2B5EF4-FFF2-40B4-BE49-F238E27FC236}">
                <a16:creationId xmlns:a16="http://schemas.microsoft.com/office/drawing/2014/main" id="{C8823DAB-CA62-481B-A50F-9EF4EB8653E2}"/>
              </a:ext>
            </a:extLst>
          </p:cNvPr>
          <p:cNvSpPr txBox="1"/>
          <p:nvPr/>
        </p:nvSpPr>
        <p:spPr>
          <a:xfrm>
            <a:off x="448410" y="4890565"/>
            <a:ext cx="1719437" cy="46166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300"/>
              </a:spcAft>
              <a:buClr>
                <a:srgbClr val="0033CC"/>
              </a:buClr>
              <a:buSzTx/>
              <a:buFontTx/>
              <a:buNone/>
              <a:tabLst/>
              <a:defRPr/>
            </a:pPr>
            <a:r>
              <a:rPr kumimoji="0" lang="en-US" sz="1200" b="1" i="0" u="none" strike="noStrike" kern="0" cap="none" spc="0" normalizeH="0" baseline="0" noProof="0">
                <a:ln>
                  <a:noFill/>
                </a:ln>
                <a:solidFill>
                  <a:srgbClr val="00269E"/>
                </a:solidFill>
                <a:effectLst/>
                <a:uLnTx/>
                <a:uFillTx/>
                <a:latin typeface="+mj-lt"/>
                <a:ea typeface="+mn-ea"/>
                <a:cs typeface="Arial"/>
              </a:rPr>
              <a:t>Consistent use of eDocuments</a:t>
            </a:r>
          </a:p>
        </p:txBody>
      </p:sp>
      <p:sp>
        <p:nvSpPr>
          <p:cNvPr id="17" name="TextBox 16">
            <a:extLst>
              <a:ext uri="{FF2B5EF4-FFF2-40B4-BE49-F238E27FC236}">
                <a16:creationId xmlns:a16="http://schemas.microsoft.com/office/drawing/2014/main" id="{177A8036-BC1E-4458-8843-935A3B92BA1E}"/>
              </a:ext>
            </a:extLst>
          </p:cNvPr>
          <p:cNvSpPr txBox="1"/>
          <p:nvPr/>
        </p:nvSpPr>
        <p:spPr>
          <a:xfrm>
            <a:off x="448410" y="5824812"/>
            <a:ext cx="1974047" cy="276999"/>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300"/>
              </a:spcAft>
              <a:buClr>
                <a:srgbClr val="0033CC"/>
              </a:buClr>
              <a:buSzTx/>
              <a:buFontTx/>
              <a:buNone/>
              <a:tabLst/>
              <a:defRPr/>
            </a:pPr>
            <a:r>
              <a:rPr kumimoji="0" lang="en-US" sz="1200" b="1" i="0" u="none" strike="noStrike" kern="0" cap="none" spc="0" normalizeH="0" baseline="0" noProof="0">
                <a:ln>
                  <a:noFill/>
                </a:ln>
                <a:solidFill>
                  <a:srgbClr val="00269E"/>
                </a:solidFill>
                <a:effectLst/>
                <a:uLnTx/>
                <a:uFillTx/>
                <a:latin typeface="+mj-lt"/>
                <a:ea typeface="+mn-ea"/>
                <a:cs typeface="Arial"/>
              </a:rPr>
              <a:t>Expand access</a:t>
            </a:r>
            <a:endParaRPr kumimoji="0" lang="en-US" sz="1200" b="1" i="0" u="none" strike="noStrike" kern="0" cap="none" spc="0" normalizeH="0" baseline="0" noProof="0">
              <a:ln>
                <a:noFill/>
              </a:ln>
              <a:solidFill>
                <a:srgbClr val="00269E"/>
              </a:solidFill>
              <a:effectLst/>
              <a:uLnTx/>
              <a:uFillTx/>
              <a:latin typeface="+mj-lt"/>
              <a:ea typeface="+mn-ea"/>
              <a:cs typeface="Calibri" panose="020F0502020204030204" pitchFamily="34" charset="0"/>
            </a:endParaRPr>
          </a:p>
        </p:txBody>
      </p:sp>
      <p:sp>
        <p:nvSpPr>
          <p:cNvPr id="18" name="TextBox 17">
            <a:extLst>
              <a:ext uri="{FF2B5EF4-FFF2-40B4-BE49-F238E27FC236}">
                <a16:creationId xmlns:a16="http://schemas.microsoft.com/office/drawing/2014/main" id="{09190381-B5E0-450A-A465-8D79C8A51B8E}"/>
              </a:ext>
            </a:extLst>
          </p:cNvPr>
          <p:cNvSpPr txBox="1"/>
          <p:nvPr/>
        </p:nvSpPr>
        <p:spPr>
          <a:xfrm>
            <a:off x="448410" y="910024"/>
            <a:ext cx="1493406" cy="276999"/>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300"/>
              </a:spcAft>
              <a:buClr>
                <a:srgbClr val="0033CC"/>
              </a:buClr>
              <a:buSzTx/>
              <a:buFontTx/>
              <a:buNone/>
              <a:tabLst/>
              <a:defRPr/>
            </a:pPr>
            <a:r>
              <a:rPr kumimoji="0" lang="en-US" sz="1200" b="1" i="0" u="none" strike="noStrike" kern="0" cap="none" spc="0" normalizeH="0" baseline="0" noProof="0">
                <a:ln>
                  <a:noFill/>
                </a:ln>
                <a:solidFill>
                  <a:srgbClr val="000000"/>
                </a:solidFill>
                <a:effectLst/>
                <a:uLnTx/>
                <a:uFillTx/>
                <a:latin typeface="+mj-lt"/>
                <a:ea typeface="+mn-ea"/>
                <a:cs typeface="Arial"/>
              </a:rPr>
              <a:t>Areas for Reform</a:t>
            </a:r>
          </a:p>
        </p:txBody>
      </p:sp>
      <p:sp>
        <p:nvSpPr>
          <p:cNvPr id="20" name="TextBox 19">
            <a:extLst>
              <a:ext uri="{FF2B5EF4-FFF2-40B4-BE49-F238E27FC236}">
                <a16:creationId xmlns:a16="http://schemas.microsoft.com/office/drawing/2014/main" id="{79640FD7-9E68-41D1-9779-86DEF25AB03F}"/>
              </a:ext>
            </a:extLst>
          </p:cNvPr>
          <p:cNvSpPr txBox="1"/>
          <p:nvPr/>
        </p:nvSpPr>
        <p:spPr>
          <a:xfrm>
            <a:off x="2418150" y="3362068"/>
            <a:ext cx="6126480" cy="430887"/>
          </a:xfrm>
          <a:prstGeom prst="rect">
            <a:avLst/>
          </a:prstGeom>
          <a:noFill/>
          <a:ln>
            <a:solidFill>
              <a:schemeClr val="bg2">
                <a:lumMod val="20000"/>
                <a:lumOff val="80000"/>
              </a:schemeClr>
            </a:solidFill>
          </a:ln>
        </p:spPr>
        <p:txBody>
          <a:bodyPr wrap="square">
            <a:spAutoFit/>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000000"/>
                </a:solidFill>
                <a:effectLst/>
                <a:uLnTx/>
                <a:uFillTx/>
                <a:latin typeface="+mj-lt"/>
                <a:ea typeface="+mn-ea"/>
                <a:cs typeface="+mn-cs"/>
              </a:rPr>
              <a:t>DTA vouchers processed entirely by DTA without needing to go to CCRR </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000000"/>
                </a:solidFill>
                <a:effectLst/>
                <a:uLnTx/>
                <a:uFillTx/>
                <a:latin typeface="+mj-lt"/>
                <a:ea typeface="+mn-ea"/>
                <a:cs typeface="Calibri"/>
              </a:rPr>
              <a:t>Sibling access for families with other children who are in foster care (DCF)</a:t>
            </a:r>
            <a:endParaRPr kumimoji="0" lang="en-US" sz="1100" b="1" i="0" u="none" strike="noStrike" kern="1200" cap="none" spc="0" normalizeH="0" baseline="0" noProof="0">
              <a:ln>
                <a:noFill/>
              </a:ln>
              <a:solidFill>
                <a:srgbClr val="000000"/>
              </a:solidFill>
              <a:effectLst/>
              <a:uLnTx/>
              <a:uFillTx/>
              <a:latin typeface="+mj-lt"/>
              <a:ea typeface="+mn-ea"/>
              <a:cs typeface="+mn-cs"/>
            </a:endParaRPr>
          </a:p>
        </p:txBody>
      </p:sp>
      <p:sp>
        <p:nvSpPr>
          <p:cNvPr id="22" name="TextBox 21">
            <a:extLst>
              <a:ext uri="{FF2B5EF4-FFF2-40B4-BE49-F238E27FC236}">
                <a16:creationId xmlns:a16="http://schemas.microsoft.com/office/drawing/2014/main" id="{26FCAF7B-B3C7-4D71-8F35-2808A668892B}"/>
              </a:ext>
            </a:extLst>
          </p:cNvPr>
          <p:cNvSpPr txBox="1"/>
          <p:nvPr/>
        </p:nvSpPr>
        <p:spPr>
          <a:xfrm>
            <a:off x="2418150" y="4050090"/>
            <a:ext cx="6126480" cy="430887"/>
          </a:xfrm>
          <a:prstGeom prst="rect">
            <a:avLst/>
          </a:prstGeom>
          <a:noFill/>
          <a:ln>
            <a:solidFill>
              <a:schemeClr val="bg2">
                <a:lumMod val="20000"/>
                <a:lumOff val="80000"/>
              </a:schemeClr>
            </a:solidFill>
          </a:ln>
        </p:spPr>
        <p:txBody>
          <a:bodyPr wrap="square">
            <a:spAutoFit/>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000000"/>
                </a:solidFill>
                <a:effectLst/>
                <a:uLnTx/>
                <a:uFillTx/>
                <a:latin typeface="+mj-lt"/>
                <a:ea typeface="+mn-ea"/>
                <a:cs typeface="+mn-cs"/>
              </a:rPr>
              <a:t>Single Intake Application: electronic form with required fields, logic and e-signature capability; mobile- and desktop-friendly </a:t>
            </a:r>
          </a:p>
        </p:txBody>
      </p:sp>
      <p:sp>
        <p:nvSpPr>
          <p:cNvPr id="24" name="TextBox 23">
            <a:extLst>
              <a:ext uri="{FF2B5EF4-FFF2-40B4-BE49-F238E27FC236}">
                <a16:creationId xmlns:a16="http://schemas.microsoft.com/office/drawing/2014/main" id="{E5F21D09-86E7-4146-BF8F-B114F7646642}"/>
              </a:ext>
            </a:extLst>
          </p:cNvPr>
          <p:cNvSpPr txBox="1"/>
          <p:nvPr/>
        </p:nvSpPr>
        <p:spPr>
          <a:xfrm>
            <a:off x="2418150" y="5552781"/>
            <a:ext cx="6126480" cy="938719"/>
          </a:xfrm>
          <a:prstGeom prst="rect">
            <a:avLst/>
          </a:prstGeom>
          <a:noFill/>
          <a:ln>
            <a:solidFill>
              <a:schemeClr val="bg2">
                <a:lumMod val="20000"/>
                <a:lumOff val="80000"/>
              </a:schemeClr>
            </a:solidFill>
          </a:ln>
        </p:spPr>
        <p:txBody>
          <a:bodyPr wrap="square">
            <a:spAutoFit/>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000000"/>
                </a:solidFill>
                <a:effectLst/>
                <a:uLnTx/>
                <a:uFillTx/>
                <a:latin typeface="+mj-lt"/>
                <a:ea typeface="+mn-ea"/>
                <a:cs typeface="Calibri"/>
              </a:rPr>
              <a:t>Clarify in policy that substance abuse/treatment program can serve as a service need</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mj-lt"/>
                <a:ea typeface="+mn-ea"/>
                <a:cs typeface="+mn-cs"/>
              </a:rPr>
              <a:t>Provisional eligibility for self-employed families</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mj-lt"/>
                <a:ea typeface="+mn-ea"/>
                <a:cs typeface="+mn-cs"/>
              </a:rPr>
              <a:t>Allowing ICC to be combined as part of care option for special need service need</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000000"/>
                </a:solidFill>
                <a:effectLst/>
                <a:uLnTx/>
                <a:uFillTx/>
                <a:latin typeface="+mj-lt"/>
                <a:ea typeface="+mn-ea"/>
                <a:cs typeface="+mn-cs"/>
              </a:rPr>
              <a:t>Full, manual reconciliation of waitlist: strengthening available data on family need</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000000"/>
                </a:solidFill>
                <a:effectLst/>
                <a:uLnTx/>
                <a:uFillTx/>
                <a:latin typeface="+mj-lt"/>
                <a:ea typeface="+mn-ea"/>
                <a:cs typeface="+mn-cs"/>
              </a:rPr>
              <a:t>Family-facing communications</a:t>
            </a:r>
          </a:p>
        </p:txBody>
      </p:sp>
      <p:sp>
        <p:nvSpPr>
          <p:cNvPr id="26" name="TextBox 25">
            <a:extLst>
              <a:ext uri="{FF2B5EF4-FFF2-40B4-BE49-F238E27FC236}">
                <a16:creationId xmlns:a16="http://schemas.microsoft.com/office/drawing/2014/main" id="{051058FF-37BD-447E-AE99-BEB7664FAA82}"/>
              </a:ext>
            </a:extLst>
          </p:cNvPr>
          <p:cNvSpPr txBox="1"/>
          <p:nvPr/>
        </p:nvSpPr>
        <p:spPr>
          <a:xfrm>
            <a:off x="2418150" y="4672016"/>
            <a:ext cx="6126480" cy="769441"/>
          </a:xfrm>
          <a:prstGeom prst="rect">
            <a:avLst/>
          </a:prstGeom>
          <a:noFill/>
          <a:ln>
            <a:solidFill>
              <a:schemeClr val="bg2">
                <a:lumMod val="20000"/>
                <a:lumOff val="80000"/>
              </a:schemeClr>
            </a:solidFill>
          </a:ln>
        </p:spPr>
        <p:txBody>
          <a:bodyPr wrap="square" lIns="91440" tIns="45720" rIns="91440" bIns="45720" anchor="t">
            <a:spAutoFit/>
          </a:bodyPr>
          <a:lstStyle/>
          <a:p>
            <a:pPr marL="171450" marR="0" lvl="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000000"/>
                </a:solidFill>
                <a:effectLst/>
                <a:uLnTx/>
                <a:uFillTx/>
                <a:latin typeface="+mj-lt"/>
                <a:ea typeface="+mn-ea"/>
                <a:cs typeface="+mn-cs"/>
              </a:rPr>
              <a:t>Tracker for stronger waitlist data collection and analysis</a:t>
            </a:r>
          </a:p>
          <a:p>
            <a:pPr marL="171450" marR="0" lvl="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mj-lt"/>
                <a:ea typeface="+mn-ea"/>
                <a:cs typeface="+mn-cs"/>
              </a:rPr>
              <a:t>Increasing number of notices (and methods) subsidy admin are required to give to families about reauthorizations/terminations</a:t>
            </a:r>
            <a:endParaRPr kumimoji="0" lang="en-US" sz="1100" b="0" i="0" u="none" strike="noStrike" kern="1200" cap="none" spc="0" normalizeH="0" baseline="0" noProof="0">
              <a:ln>
                <a:noFill/>
              </a:ln>
              <a:solidFill>
                <a:srgbClr val="000000"/>
              </a:solidFill>
              <a:effectLst/>
              <a:uLnTx/>
              <a:uFillTx/>
              <a:latin typeface="+mj-lt"/>
              <a:ea typeface="+mn-ea"/>
              <a:cs typeface="Calibri"/>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mj-lt"/>
                <a:ea typeface="+mn-ea"/>
                <a:cs typeface="+mn-cs"/>
              </a:rPr>
              <a:t>Requiring more outreach to families on the waitlist</a:t>
            </a:r>
            <a:endParaRPr kumimoji="0" lang="en-US" sz="1100" b="0" i="0" u="none" strike="noStrike" kern="1200" cap="none" spc="0" normalizeH="0" baseline="0" noProof="0">
              <a:ln>
                <a:noFill/>
              </a:ln>
              <a:solidFill>
                <a:srgbClr val="000000"/>
              </a:solidFill>
              <a:effectLst/>
              <a:uLnTx/>
              <a:uFillTx/>
              <a:latin typeface="+mj-lt"/>
              <a:ea typeface="+mn-ea"/>
              <a:cs typeface="Calibri"/>
            </a:endParaRPr>
          </a:p>
        </p:txBody>
      </p:sp>
      <p:sp>
        <p:nvSpPr>
          <p:cNvPr id="27" name="Isosceles Triangle 26">
            <a:extLst>
              <a:ext uri="{FF2B5EF4-FFF2-40B4-BE49-F238E27FC236}">
                <a16:creationId xmlns:a16="http://schemas.microsoft.com/office/drawing/2014/main" id="{5BB6B233-5251-42E1-8AA5-A5C41D833E3D}"/>
              </a:ext>
            </a:extLst>
          </p:cNvPr>
          <p:cNvSpPr/>
          <p:nvPr/>
        </p:nvSpPr>
        <p:spPr>
          <a:xfrm rot="5400000">
            <a:off x="1686311" y="1727976"/>
            <a:ext cx="640080" cy="18288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Isosceles Triangle 30">
            <a:extLst>
              <a:ext uri="{FF2B5EF4-FFF2-40B4-BE49-F238E27FC236}">
                <a16:creationId xmlns:a16="http://schemas.microsoft.com/office/drawing/2014/main" id="{05E18553-B4D8-4FF3-8494-154DAD57067D}"/>
              </a:ext>
            </a:extLst>
          </p:cNvPr>
          <p:cNvSpPr/>
          <p:nvPr/>
        </p:nvSpPr>
        <p:spPr>
          <a:xfrm rot="5400000">
            <a:off x="1695730" y="3463813"/>
            <a:ext cx="640080" cy="18288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Isosceles Triangle 31">
            <a:extLst>
              <a:ext uri="{FF2B5EF4-FFF2-40B4-BE49-F238E27FC236}">
                <a16:creationId xmlns:a16="http://schemas.microsoft.com/office/drawing/2014/main" id="{0FD8C641-C48D-407A-914C-29037F01B0EF}"/>
              </a:ext>
            </a:extLst>
          </p:cNvPr>
          <p:cNvSpPr/>
          <p:nvPr/>
        </p:nvSpPr>
        <p:spPr>
          <a:xfrm rot="5400000">
            <a:off x="1695730" y="4185235"/>
            <a:ext cx="640080" cy="18288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Isosceles Triangle 32">
            <a:extLst>
              <a:ext uri="{FF2B5EF4-FFF2-40B4-BE49-F238E27FC236}">
                <a16:creationId xmlns:a16="http://schemas.microsoft.com/office/drawing/2014/main" id="{7C46C9AB-3C8F-47C5-A3E8-0394F3F38981}"/>
              </a:ext>
            </a:extLst>
          </p:cNvPr>
          <p:cNvSpPr/>
          <p:nvPr/>
        </p:nvSpPr>
        <p:spPr>
          <a:xfrm rot="5400000">
            <a:off x="1695730" y="5005452"/>
            <a:ext cx="640080" cy="18288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 name="Isosceles Triangle 33">
            <a:extLst>
              <a:ext uri="{FF2B5EF4-FFF2-40B4-BE49-F238E27FC236}">
                <a16:creationId xmlns:a16="http://schemas.microsoft.com/office/drawing/2014/main" id="{5EA2F8F3-CADC-40B4-8B61-F994781C4FB8}"/>
              </a:ext>
            </a:extLst>
          </p:cNvPr>
          <p:cNvSpPr/>
          <p:nvPr/>
        </p:nvSpPr>
        <p:spPr>
          <a:xfrm rot="5400000">
            <a:off x="1695730" y="5940029"/>
            <a:ext cx="640080" cy="18288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04926AE0-9AFC-4517-AFBC-3E8D31CBFF76}"/>
              </a:ext>
            </a:extLst>
          </p:cNvPr>
          <p:cNvSpPr txBox="1"/>
          <p:nvPr/>
        </p:nvSpPr>
        <p:spPr>
          <a:xfrm>
            <a:off x="5650786" y="4598"/>
            <a:ext cx="271237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Bolded = further explained on slides 5-10</a:t>
            </a:r>
          </a:p>
        </p:txBody>
      </p:sp>
      <p:sp>
        <p:nvSpPr>
          <p:cNvPr id="21" name="Slide Number Placeholder 1">
            <a:extLst>
              <a:ext uri="{FF2B5EF4-FFF2-40B4-BE49-F238E27FC236}">
                <a16:creationId xmlns:a16="http://schemas.microsoft.com/office/drawing/2014/main" id="{D9618C25-A374-45FF-898E-130D7F7A475D}"/>
              </a:ext>
            </a:extLst>
          </p:cNvPr>
          <p:cNvSpPr txBox="1">
            <a:spLocks/>
          </p:cNvSpPr>
          <p:nvPr/>
        </p:nvSpPr>
        <p:spPr bwMode="auto">
          <a:xfrm>
            <a:off x="7210425" y="6594475"/>
            <a:ext cx="1933575"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spcBef>
                <a:spcPct val="0"/>
              </a:spcBef>
              <a:defRPr sz="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Aft>
                <a:spcPct val="0"/>
              </a:spcAft>
              <a:defRPr/>
            </a:pPr>
            <a:fld id="{0A56C0EC-3B98-441E-AA55-70D5E6ACE5C8}" type="slidenum">
              <a:rPr lang="en-US" smtClean="0">
                <a:solidFill>
                  <a:srgbClr val="000000"/>
                </a:solidFill>
              </a:rPr>
              <a:pPr defTabSz="914400" fontAlgn="base">
                <a:spcAft>
                  <a:spcPct val="0"/>
                </a:spcAft>
                <a:defRPr/>
              </a:pPr>
              <a:t>43</a:t>
            </a:fld>
            <a:endParaRPr lang="en-US">
              <a:solidFill>
                <a:srgbClr val="000000"/>
              </a:solidFill>
              <a:latin typeface="Arial" panose="020B0604020202020204"/>
            </a:endParaRPr>
          </a:p>
        </p:txBody>
      </p:sp>
    </p:spTree>
    <p:extLst>
      <p:ext uri="{BB962C8B-B14F-4D97-AF65-F5344CB8AC3E}">
        <p14:creationId xmlns:p14="http://schemas.microsoft.com/office/powerpoint/2010/main" val="617865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8CB31B7-6B80-4053-858A-78AFE233C97E}"/>
              </a:ext>
            </a:extLst>
          </p:cNvPr>
          <p:cNvSpPr>
            <a:spLocks noGrp="1"/>
          </p:cNvSpPr>
          <p:nvPr>
            <p:ph type="title"/>
          </p:nvPr>
        </p:nvSpPr>
        <p:spPr>
          <a:xfrm>
            <a:off x="414338" y="152400"/>
            <a:ext cx="7734300" cy="801688"/>
          </a:xfrm>
        </p:spPr>
        <p:txBody>
          <a:bodyPr/>
          <a:lstStyle/>
          <a:p>
            <a:r>
              <a:rPr lang="en-US" sz="2000"/>
              <a:t>Agenda</a:t>
            </a:r>
          </a:p>
        </p:txBody>
      </p:sp>
      <p:sp>
        <p:nvSpPr>
          <p:cNvPr id="4" name="Slide Number Placeholder 3">
            <a:extLst>
              <a:ext uri="{FF2B5EF4-FFF2-40B4-BE49-F238E27FC236}">
                <a16:creationId xmlns:a16="http://schemas.microsoft.com/office/drawing/2014/main" id="{250280C3-9BCE-6940-8075-2AB7CF593BB3}"/>
              </a:ext>
            </a:extLst>
          </p:cNvPr>
          <p:cNvSpPr>
            <a:spLocks noGrp="1"/>
          </p:cNvSpPr>
          <p:nvPr>
            <p:ph type="sldNum" sz="quarter" idx="12"/>
          </p:nvPr>
        </p:nvSpPr>
        <p:spPr>
          <a:xfrm>
            <a:off x="7161787" y="6594475"/>
            <a:ext cx="1933575" cy="263525"/>
          </a:xfrm>
        </p:spPr>
        <p:txBody>
          <a:bodyPr wrap="square" anchor="t">
            <a:normAutofit/>
          </a:bodyPr>
          <a:lstStyle/>
          <a:p>
            <a:pPr marL="0" marR="0" lvl="0" indent="0" algn="r" defTabSz="914400" rtl="0" eaLnBrk="1" fontAlgn="auto" latinLnBrk="0" hangingPunct="1">
              <a:lnSpc>
                <a:spcPct val="100000"/>
              </a:lnSpc>
              <a:spcBef>
                <a:spcPct val="0"/>
              </a:spcBef>
              <a:spcAft>
                <a:spcPts val="600"/>
              </a:spcAft>
              <a:buClrTx/>
              <a:buSzTx/>
              <a:buFontTx/>
              <a:buNone/>
              <a:tabLst/>
              <a:defRPr/>
            </a:pPr>
            <a:fld id="{FDF88B55-EA6D-4ACF-BBAA-E1DCDBBFDFFF}"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ct val="0"/>
                </a:spcBef>
                <a:spcAft>
                  <a:spcPts val="600"/>
                </a:spcAft>
                <a:buClrTx/>
                <a:buSzTx/>
                <a:buFontTx/>
                <a:buNone/>
                <a:tabLst/>
                <a:defRPr/>
              </a:pPr>
              <a:t>44</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Table 6">
            <a:extLst>
              <a:ext uri="{FF2B5EF4-FFF2-40B4-BE49-F238E27FC236}">
                <a16:creationId xmlns:a16="http://schemas.microsoft.com/office/drawing/2014/main" id="{9A60E0CE-C6AB-4FC1-BBD9-65B7595FBFCD}"/>
              </a:ext>
            </a:extLst>
          </p:cNvPr>
          <p:cNvGraphicFramePr>
            <a:graphicFrameLocks noGrp="1"/>
          </p:cNvGraphicFramePr>
          <p:nvPr>
            <p:extLst>
              <p:ext uri="{D42A27DB-BD31-4B8C-83A1-F6EECF244321}">
                <p14:modId xmlns:p14="http://schemas.microsoft.com/office/powerpoint/2010/main" val="2446311133"/>
              </p:ext>
            </p:extLst>
          </p:nvPr>
        </p:nvGraphicFramePr>
        <p:xfrm>
          <a:off x="861134" y="1130141"/>
          <a:ext cx="7421732" cy="5288280"/>
        </p:xfrm>
        <a:graphic>
          <a:graphicData uri="http://schemas.openxmlformats.org/drawingml/2006/table">
            <a:tbl>
              <a:tblPr firstRow="1" bandRow="1">
                <a:tableStyleId>{5C22544A-7EE6-4342-B048-85BDC9FD1C3A}</a:tableStyleId>
              </a:tblPr>
              <a:tblGrid>
                <a:gridCol w="3773011">
                  <a:extLst>
                    <a:ext uri="{9D8B030D-6E8A-4147-A177-3AD203B41FA5}">
                      <a16:colId xmlns:a16="http://schemas.microsoft.com/office/drawing/2014/main" val="1318033955"/>
                    </a:ext>
                  </a:extLst>
                </a:gridCol>
                <a:gridCol w="941033">
                  <a:extLst>
                    <a:ext uri="{9D8B030D-6E8A-4147-A177-3AD203B41FA5}">
                      <a16:colId xmlns:a16="http://schemas.microsoft.com/office/drawing/2014/main" val="109677058"/>
                    </a:ext>
                  </a:extLst>
                </a:gridCol>
                <a:gridCol w="2707688">
                  <a:extLst>
                    <a:ext uri="{9D8B030D-6E8A-4147-A177-3AD203B41FA5}">
                      <a16:colId xmlns:a16="http://schemas.microsoft.com/office/drawing/2014/main" val="2686186687"/>
                    </a:ext>
                  </a:extLst>
                </a:gridCol>
              </a:tblGrid>
              <a:tr h="370840">
                <a:tc>
                  <a:txBody>
                    <a:bodyPr/>
                    <a:lstStyle/>
                    <a:p>
                      <a:r>
                        <a:rPr lang="en-US" sz="1250"/>
                        <a:t>Topic</a:t>
                      </a:r>
                    </a:p>
                  </a:txBody>
                  <a:tcPr/>
                </a:tc>
                <a:tc>
                  <a:txBody>
                    <a:bodyPr/>
                    <a:lstStyle/>
                    <a:p>
                      <a:r>
                        <a:rPr lang="en-US" sz="1250"/>
                        <a:t>Time</a:t>
                      </a:r>
                    </a:p>
                  </a:txBody>
                  <a:tcPr/>
                </a:tc>
                <a:tc>
                  <a:txBody>
                    <a:bodyPr/>
                    <a:lstStyle/>
                    <a:p>
                      <a:r>
                        <a:rPr lang="en-US" sz="1250"/>
                        <a:t>Lead</a:t>
                      </a:r>
                    </a:p>
                  </a:txBody>
                  <a:tcPr/>
                </a:tc>
                <a:extLst>
                  <a:ext uri="{0D108BD9-81ED-4DB2-BD59-A6C34878D82A}">
                    <a16:rowId xmlns:a16="http://schemas.microsoft.com/office/drawing/2014/main" val="1750665949"/>
                  </a:ext>
                </a:extLst>
              </a:tr>
              <a:tr h="480060">
                <a:tc>
                  <a:txBody>
                    <a:bodyPr/>
                    <a:lstStyle/>
                    <a:p>
                      <a:r>
                        <a:rPr lang="en-US" sz="1250"/>
                        <a:t>Welcome, Introductions &amp; Meeting Overview</a:t>
                      </a:r>
                    </a:p>
                  </a:txBody>
                  <a:tcPr/>
                </a:tc>
                <a:tc>
                  <a:txBody>
                    <a:bodyPr/>
                    <a:lstStyle/>
                    <a:p>
                      <a:r>
                        <a:rPr lang="en-US" sz="1250"/>
                        <a:t>10:30am</a:t>
                      </a:r>
                    </a:p>
                  </a:txBody>
                  <a:tcPr/>
                </a:tc>
                <a:tc>
                  <a:txBody>
                    <a:bodyPr/>
                    <a:lstStyle/>
                    <a:p>
                      <a:r>
                        <a:rPr lang="en-US" sz="1250"/>
                        <a:t>Chair </a:t>
                      </a:r>
                      <a:r>
                        <a:rPr lang="en-US" sz="1250" err="1"/>
                        <a:t>Lesaux</a:t>
                      </a:r>
                    </a:p>
                  </a:txBody>
                  <a:tcPr/>
                </a:tc>
                <a:extLst>
                  <a:ext uri="{0D108BD9-81ED-4DB2-BD59-A6C34878D82A}">
                    <a16:rowId xmlns:a16="http://schemas.microsoft.com/office/drawing/2014/main" val="3826295486"/>
                  </a:ext>
                </a:extLst>
              </a:tr>
              <a:tr h="370840">
                <a:tc>
                  <a:txBody>
                    <a:bodyPr/>
                    <a:lstStyle/>
                    <a:p>
                      <a:pPr lvl="0"/>
                      <a:r>
                        <a:rPr lang="en-US" sz="1250" i="0"/>
                        <a:t>Agency Overview &amp; Update</a:t>
                      </a:r>
                    </a:p>
                  </a:txBody>
                  <a:tcPr/>
                </a:tc>
                <a:tc>
                  <a:txBody>
                    <a:bodyPr/>
                    <a:lstStyle/>
                    <a:p>
                      <a:r>
                        <a:rPr lang="en-US" sz="1250"/>
                        <a:t>10:45am</a:t>
                      </a:r>
                    </a:p>
                  </a:txBody>
                  <a:tcPr/>
                </a:tc>
                <a:tc>
                  <a:txBody>
                    <a:bodyPr/>
                    <a:lstStyle/>
                    <a:p>
                      <a:r>
                        <a:rPr lang="en-US" sz="1250"/>
                        <a:t>Commissioner Kershaw</a:t>
                      </a:r>
                    </a:p>
                    <a:p>
                      <a:pPr algn="l"/>
                      <a:r>
                        <a:rPr lang="en-US" sz="1250"/>
                        <a:t>Members of the EEC Exec Team</a:t>
                      </a:r>
                    </a:p>
                  </a:txBody>
                  <a:tcPr/>
                </a:tc>
                <a:extLst>
                  <a:ext uri="{0D108BD9-81ED-4DB2-BD59-A6C34878D82A}">
                    <a16:rowId xmlns:a16="http://schemas.microsoft.com/office/drawing/2014/main" val="2199760984"/>
                  </a:ext>
                </a:extLst>
              </a:tr>
              <a:tr h="370840">
                <a:tc>
                  <a:txBody>
                    <a:bodyPr/>
                    <a:lstStyle/>
                    <a:p>
                      <a:r>
                        <a:rPr lang="en-US" sz="1250"/>
                        <a:t>Building a Workforce System: </a:t>
                      </a:r>
                    </a:p>
                    <a:p>
                      <a:r>
                        <a:rPr lang="en-US" sz="1250"/>
                        <a:t>Workforce Pipeline &amp; Educator Recruitment</a:t>
                      </a:r>
                    </a:p>
                  </a:txBody>
                  <a:tcPr/>
                </a:tc>
                <a:tc>
                  <a:txBody>
                    <a:bodyPr/>
                    <a:lstStyle/>
                    <a:p>
                      <a:r>
                        <a:rPr lang="en-US" sz="1250"/>
                        <a:t>11:30am</a:t>
                      </a:r>
                    </a:p>
                  </a:txBody>
                  <a:tcPr/>
                </a:tc>
                <a:tc>
                  <a:txBody>
                    <a:bodyPr/>
                    <a:lstStyle/>
                    <a:p>
                      <a:r>
                        <a:rPr lang="en-US" sz="1250"/>
                        <a:t>Jocelyn Bowne</a:t>
                      </a:r>
                    </a:p>
                    <a:p>
                      <a:r>
                        <a:rPr lang="en-US" sz="1250"/>
                        <a:t>Sarah Volkenant</a:t>
                      </a:r>
                    </a:p>
                    <a:p>
                      <a:r>
                        <a:rPr lang="en-US" sz="1250"/>
                        <a:t>Amy </a:t>
                      </a:r>
                      <a:r>
                        <a:rPr lang="en-US" sz="1250" err="1"/>
                        <a:t>Checkoway</a:t>
                      </a:r>
                    </a:p>
                    <a:p>
                      <a:r>
                        <a:rPr lang="en-US" sz="1250"/>
                        <a:t>Adrienne Murphy</a:t>
                      </a:r>
                    </a:p>
                    <a:p>
                      <a:r>
                        <a:rPr lang="en-US" sz="1250"/>
                        <a:t>Members of the Board</a:t>
                      </a:r>
                    </a:p>
                  </a:txBody>
                  <a:tcPr/>
                </a:tc>
                <a:extLst>
                  <a:ext uri="{0D108BD9-81ED-4DB2-BD59-A6C34878D82A}">
                    <a16:rowId xmlns:a16="http://schemas.microsoft.com/office/drawing/2014/main" val="64430620"/>
                  </a:ext>
                </a:extLst>
              </a:tr>
              <a:tr h="370840">
                <a:tc>
                  <a:txBody>
                    <a:bodyPr/>
                    <a:lstStyle/>
                    <a:p>
                      <a:r>
                        <a:rPr lang="en-US" sz="1250"/>
                        <a:t>Lunch</a:t>
                      </a:r>
                    </a:p>
                  </a:txBody>
                  <a:tcPr/>
                </a:tc>
                <a:tc>
                  <a:txBody>
                    <a:bodyPr/>
                    <a:lstStyle/>
                    <a:p>
                      <a:r>
                        <a:rPr lang="en-US" sz="1250"/>
                        <a:t>12:15pm</a:t>
                      </a:r>
                    </a:p>
                  </a:txBody>
                  <a:tcPr/>
                </a:tc>
                <a:tc>
                  <a:txBody>
                    <a:bodyPr/>
                    <a:lstStyle/>
                    <a:p>
                      <a:endParaRPr lang="en-US" sz="1250"/>
                    </a:p>
                  </a:txBody>
                  <a:tcPr/>
                </a:tc>
                <a:extLst>
                  <a:ext uri="{0D108BD9-81ED-4DB2-BD59-A6C34878D82A}">
                    <a16:rowId xmlns:a16="http://schemas.microsoft.com/office/drawing/2014/main" val="3080145666"/>
                  </a:ext>
                </a:extLst>
              </a:tr>
              <a:tr h="370840">
                <a:tc>
                  <a:txBody>
                    <a:bodyPr/>
                    <a:lstStyle/>
                    <a:p>
                      <a:r>
                        <a:rPr lang="en-US" sz="1250"/>
                        <a:t>Building a Workforce System: </a:t>
                      </a:r>
                    </a:p>
                    <a:p>
                      <a:r>
                        <a:rPr lang="en-US" sz="1250"/>
                        <a:t>Workforce Pipeline &amp; Educator Recruitment</a:t>
                      </a:r>
                    </a:p>
                    <a:p>
                      <a:r>
                        <a:rPr lang="en-US" sz="1250"/>
                        <a:t>(Continued)</a:t>
                      </a:r>
                    </a:p>
                    <a:p>
                      <a:endParaRPr lang="en-US" sz="1250"/>
                    </a:p>
                  </a:txBody>
                  <a:tcPr/>
                </a:tc>
                <a:tc>
                  <a:txBody>
                    <a:bodyPr/>
                    <a:lstStyle/>
                    <a:p>
                      <a:r>
                        <a:rPr lang="en-US" sz="1250"/>
                        <a:t>12:45pm</a:t>
                      </a:r>
                    </a:p>
                  </a:txBody>
                  <a:tcPr/>
                </a:tc>
                <a:tc>
                  <a:txBody>
                    <a:bodyPr/>
                    <a:lstStyle/>
                    <a:p>
                      <a:r>
                        <a:rPr lang="en-US" sz="1250"/>
                        <a:t>Jocelyn Bowne</a:t>
                      </a:r>
                    </a:p>
                    <a:p>
                      <a:r>
                        <a:rPr lang="en-US" sz="1250"/>
                        <a:t>Sarah Volkenant</a:t>
                      </a:r>
                    </a:p>
                    <a:p>
                      <a:r>
                        <a:rPr lang="en-US" sz="1250"/>
                        <a:t>Amy </a:t>
                      </a:r>
                      <a:r>
                        <a:rPr lang="en-US" sz="1250" err="1"/>
                        <a:t>Checkoway</a:t>
                      </a:r>
                    </a:p>
                    <a:p>
                      <a:r>
                        <a:rPr lang="en-US" sz="1250"/>
                        <a:t>Adrienne Murphy</a:t>
                      </a:r>
                    </a:p>
                    <a:p>
                      <a:r>
                        <a:rPr lang="en-US" sz="1250"/>
                        <a:t>Members of the Board</a:t>
                      </a:r>
                    </a:p>
                  </a:txBody>
                  <a:tcPr/>
                </a:tc>
                <a:extLst>
                  <a:ext uri="{0D108BD9-81ED-4DB2-BD59-A6C34878D82A}">
                    <a16:rowId xmlns:a16="http://schemas.microsoft.com/office/drawing/2014/main" val="2380751626"/>
                  </a:ext>
                </a:extLst>
              </a:tr>
              <a:tr h="370840">
                <a:tc>
                  <a:txBody>
                    <a:bodyPr/>
                    <a:lstStyle/>
                    <a:p>
                      <a:r>
                        <a:rPr lang="en-US" sz="1250" b="0" i="0">
                          <a:effectLst/>
                        </a:rPr>
                        <a:t>Break</a:t>
                      </a:r>
                    </a:p>
                  </a:txBody>
                  <a:tcPr>
                    <a:solidFill>
                      <a:srgbClr val="EFF6FF"/>
                    </a:solidFill>
                  </a:tcPr>
                </a:tc>
                <a:tc>
                  <a:txBody>
                    <a:bodyPr/>
                    <a:lstStyle/>
                    <a:p>
                      <a:r>
                        <a:rPr lang="en-US" sz="1250"/>
                        <a:t>1:30pm</a:t>
                      </a:r>
                    </a:p>
                  </a:txBody>
                  <a:tcPr>
                    <a:solidFill>
                      <a:srgbClr val="EFF6FF"/>
                    </a:solidFill>
                  </a:tcPr>
                </a:tc>
                <a:tc>
                  <a:txBody>
                    <a:bodyPr/>
                    <a:lstStyle/>
                    <a:p>
                      <a:endParaRPr lang="en-US" sz="1250"/>
                    </a:p>
                  </a:txBody>
                  <a:tcPr>
                    <a:solidFill>
                      <a:srgbClr val="EFF6FF"/>
                    </a:solidFill>
                  </a:tcPr>
                </a:tc>
                <a:extLst>
                  <a:ext uri="{0D108BD9-81ED-4DB2-BD59-A6C34878D82A}">
                    <a16:rowId xmlns:a16="http://schemas.microsoft.com/office/drawing/2014/main" val="2740867211"/>
                  </a:ext>
                </a:extLst>
              </a:tr>
              <a:tr h="370840">
                <a:tc>
                  <a:txBody>
                    <a:bodyPr/>
                    <a:lstStyle/>
                    <a:p>
                      <a:pPr marL="0" indent="0">
                        <a:buFont typeface="Arial" panose="020B0604020202020204" pitchFamily="34" charset="0"/>
                        <a:buNone/>
                      </a:pPr>
                      <a:r>
                        <a:rPr lang="en-US" sz="1250" i="0"/>
                        <a:t>Reimagining the Child Care Financial Assistance System </a:t>
                      </a:r>
                    </a:p>
                  </a:txBody>
                  <a:tcPr/>
                </a:tc>
                <a:tc>
                  <a:txBody>
                    <a:bodyPr/>
                    <a:lstStyle/>
                    <a:p>
                      <a:r>
                        <a:rPr lang="en-US" sz="1250"/>
                        <a:t>1:45pm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Commissioner Kershaw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Joy Cohen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Members of the Board</a:t>
                      </a:r>
                    </a:p>
                  </a:txBody>
                  <a:tcPr/>
                </a:tc>
                <a:extLst>
                  <a:ext uri="{0D108BD9-81ED-4DB2-BD59-A6C34878D82A}">
                    <a16:rowId xmlns:a16="http://schemas.microsoft.com/office/drawing/2014/main" val="745967696"/>
                  </a:ext>
                </a:extLst>
              </a:tr>
              <a:tr h="370840">
                <a:tc>
                  <a:txBody>
                    <a:bodyPr/>
                    <a:lstStyle/>
                    <a:p>
                      <a:pPr marL="0" indent="0">
                        <a:buFont typeface="Arial" panose="020B0604020202020204" pitchFamily="34" charset="0"/>
                        <a:buNone/>
                      </a:pPr>
                      <a:r>
                        <a:rPr lang="en-US" sz="1250" i="0"/>
                        <a:t>Wrap-Up, Next Steps &amp; Closing</a:t>
                      </a:r>
                    </a:p>
                  </a:txBody>
                  <a:tcPr>
                    <a:solidFill>
                      <a:srgbClr val="3399FF"/>
                    </a:solidFill>
                  </a:tcPr>
                </a:tc>
                <a:tc>
                  <a:txBody>
                    <a:bodyPr/>
                    <a:lstStyle/>
                    <a:p>
                      <a:r>
                        <a:rPr lang="en-US" sz="1250"/>
                        <a:t>2:30pm</a:t>
                      </a:r>
                    </a:p>
                  </a:txBody>
                  <a:tcPr>
                    <a:solidFill>
                      <a:srgbClr val="339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Chair </a:t>
                      </a:r>
                      <a:r>
                        <a:rPr lang="en-US" sz="1250" err="1"/>
                        <a:t>Lesaux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a:t>Commissioner Kershaw</a:t>
                      </a:r>
                    </a:p>
                  </a:txBody>
                  <a:tcPr>
                    <a:solidFill>
                      <a:srgbClr val="3399FF"/>
                    </a:solidFill>
                  </a:tcPr>
                </a:tc>
                <a:extLst>
                  <a:ext uri="{0D108BD9-81ED-4DB2-BD59-A6C34878D82A}">
                    <a16:rowId xmlns:a16="http://schemas.microsoft.com/office/drawing/2014/main" val="3031754748"/>
                  </a:ext>
                </a:extLst>
              </a:tr>
            </a:tbl>
          </a:graphicData>
        </a:graphic>
      </p:graphicFrame>
    </p:spTree>
    <p:extLst>
      <p:ext uri="{BB962C8B-B14F-4D97-AF65-F5344CB8AC3E}">
        <p14:creationId xmlns:p14="http://schemas.microsoft.com/office/powerpoint/2010/main" val="193766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2DADF3-CEB5-914F-AC07-85D9F5113901}"/>
              </a:ext>
            </a:extLst>
          </p:cNvPr>
          <p:cNvSpPr>
            <a:spLocks noGrp="1"/>
          </p:cNvSpPr>
          <p:nvPr>
            <p:ph type="title"/>
          </p:nvPr>
        </p:nvSpPr>
        <p:spPr>
          <a:xfrm>
            <a:off x="414338" y="152400"/>
            <a:ext cx="7584674" cy="722243"/>
          </a:xfrm>
        </p:spPr>
        <p:txBody>
          <a:bodyPr/>
          <a:lstStyle/>
          <a:p>
            <a:r>
              <a:rPr lang="en-US" sz="2000"/>
              <a:t>Priority Outcomes and Indicators from Strategic Action Plan</a:t>
            </a:r>
          </a:p>
        </p:txBody>
      </p:sp>
      <p:graphicFrame>
        <p:nvGraphicFramePr>
          <p:cNvPr id="42" name="Table 41">
            <a:extLst>
              <a:ext uri="{FF2B5EF4-FFF2-40B4-BE49-F238E27FC236}">
                <a16:creationId xmlns:a16="http://schemas.microsoft.com/office/drawing/2014/main" id="{85E5AD78-FD18-8443-9028-498E44505FDB}"/>
              </a:ext>
            </a:extLst>
          </p:cNvPr>
          <p:cNvGraphicFramePr>
            <a:graphicFrameLocks noGrp="1"/>
          </p:cNvGraphicFramePr>
          <p:nvPr>
            <p:extLst>
              <p:ext uri="{D42A27DB-BD31-4B8C-83A1-F6EECF244321}">
                <p14:modId xmlns:p14="http://schemas.microsoft.com/office/powerpoint/2010/main" val="2519209875"/>
              </p:ext>
            </p:extLst>
          </p:nvPr>
        </p:nvGraphicFramePr>
        <p:xfrm>
          <a:off x="443152" y="1133146"/>
          <a:ext cx="3927266" cy="5496133"/>
        </p:xfrm>
        <a:graphic>
          <a:graphicData uri="http://schemas.openxmlformats.org/drawingml/2006/table">
            <a:tbl>
              <a:tblPr firstRow="1" firstCol="1" bandRow="1">
                <a:tableStyleId>{1FECB4D8-DB02-4DC6-A0A2-4F2EBAE1DC90}</a:tableStyleId>
              </a:tblPr>
              <a:tblGrid>
                <a:gridCol w="1557930">
                  <a:extLst>
                    <a:ext uri="{9D8B030D-6E8A-4147-A177-3AD203B41FA5}">
                      <a16:colId xmlns:a16="http://schemas.microsoft.com/office/drawing/2014/main" val="2840417916"/>
                    </a:ext>
                  </a:extLst>
                </a:gridCol>
                <a:gridCol w="2369336">
                  <a:extLst>
                    <a:ext uri="{9D8B030D-6E8A-4147-A177-3AD203B41FA5}">
                      <a16:colId xmlns:a16="http://schemas.microsoft.com/office/drawing/2014/main" val="3183533226"/>
                    </a:ext>
                  </a:extLst>
                </a:gridCol>
              </a:tblGrid>
              <a:tr h="345971">
                <a:tc>
                  <a:txBody>
                    <a:bodyPr/>
                    <a:lstStyle/>
                    <a:p>
                      <a:pPr marL="0" marR="0" lvl="0" indent="0">
                        <a:spcBef>
                          <a:spcPts val="0"/>
                        </a:spcBef>
                        <a:spcAft>
                          <a:spcPts val="0"/>
                        </a:spcAft>
                        <a:buFont typeface="+mj-lt"/>
                        <a:buNone/>
                      </a:pPr>
                      <a:r>
                        <a:rPr lang="en-US" sz="1600">
                          <a:solidFill>
                            <a:sysClr val="windowText" lastClr="000000"/>
                          </a:solidFill>
                          <a:effectLst/>
                        </a:rPr>
                        <a:t>Outcomes</a:t>
                      </a:r>
                      <a:endParaRPr lang="en-US" sz="1600">
                        <a:solidFill>
                          <a:sysClr val="windowText" lastClr="000000"/>
                        </a:solidFill>
                        <a:effectLst/>
                        <a:latin typeface="+mj-lt"/>
                        <a:ea typeface="Verdana" panose="020B0604030504040204" pitchFamily="34" charset="0"/>
                        <a:cs typeface="Verdana" panose="020B0604030504040204" pitchFamily="34" charset="0"/>
                      </a:endParaRPr>
                    </a:p>
                  </a:txBody>
                  <a:tcPr marL="51435" marR="51435"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a:solidFill>
                            <a:sysClr val="windowText" lastClr="000000"/>
                          </a:solidFill>
                          <a:effectLst/>
                        </a:rPr>
                        <a:t>Leading indicators</a:t>
                      </a:r>
                      <a:endParaRPr lang="en-US" sz="1600">
                        <a:solidFill>
                          <a:sysClr val="windowText" lastClr="000000"/>
                        </a:solidFill>
                        <a:effectLst/>
                        <a:latin typeface="+mj-lt"/>
                        <a:ea typeface="Verdana" panose="020B0604030504040204" pitchFamily="34" charset="0"/>
                        <a:cs typeface="Verdana" panose="020B0604030504040204" pitchFamily="34" charset="0"/>
                      </a:endParaRPr>
                    </a:p>
                  </a:txBody>
                  <a:tcPr marL="51435" marR="51435"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024904"/>
                  </a:ext>
                </a:extLst>
              </a:tr>
              <a:tr h="1939218">
                <a:tc>
                  <a:txBody>
                    <a:bodyPr/>
                    <a:lstStyle/>
                    <a:p>
                      <a:pPr marL="0" marR="0" lvl="0" indent="0">
                        <a:spcBef>
                          <a:spcPts val="0"/>
                        </a:spcBef>
                        <a:spcAft>
                          <a:spcPts val="0"/>
                        </a:spcAft>
                        <a:buFont typeface="+mj-lt"/>
                        <a:buNone/>
                      </a:pPr>
                      <a:endParaRPr lang="en-US" sz="1400">
                        <a:solidFill>
                          <a:sysClr val="windowText" lastClr="000000"/>
                        </a:solidFill>
                        <a:effectLst/>
                      </a:endParaRPr>
                    </a:p>
                    <a:p>
                      <a:pPr marL="0" marR="0" lvl="0" indent="0">
                        <a:spcBef>
                          <a:spcPts val="0"/>
                        </a:spcBef>
                        <a:spcAft>
                          <a:spcPts val="0"/>
                        </a:spcAft>
                        <a:buFont typeface="+mj-lt"/>
                        <a:buNone/>
                      </a:pPr>
                      <a:r>
                        <a:rPr lang="en-US" sz="1400">
                          <a:solidFill>
                            <a:sysClr val="windowText" lastClr="000000"/>
                          </a:solidFill>
                          <a:effectLst/>
                        </a:rPr>
                        <a:t>Programs stabilize and increase their sustainability</a:t>
                      </a:r>
                      <a:endParaRPr lang="en-US" sz="1400">
                        <a:solidFill>
                          <a:sysClr val="windowText" lastClr="000000"/>
                        </a:solidFill>
                        <a:effectLst/>
                        <a:latin typeface="+mj-lt"/>
                        <a:ea typeface="Verdana" panose="020B0604030504040204" pitchFamily="34" charset="0"/>
                        <a:cs typeface="Verdana" panose="020B0604030504040204" pitchFamily="34" charset="0"/>
                      </a:endParaRP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spcBef>
                          <a:spcPts val="0"/>
                        </a:spcBef>
                        <a:spcAft>
                          <a:spcPts val="0"/>
                        </a:spcAft>
                        <a:buFont typeface="+mj-lt"/>
                        <a:buAutoNum type="alphaLcParenR"/>
                      </a:pPr>
                      <a:endParaRPr lang="en-US" sz="1400">
                        <a:solidFill>
                          <a:sysClr val="windowText" lastClr="000000"/>
                        </a:solidFill>
                        <a:effectLst/>
                      </a:endParaRPr>
                    </a:p>
                    <a:p>
                      <a:pPr marL="342900" marR="0" lvl="0" indent="-342900">
                        <a:spcBef>
                          <a:spcPts val="0"/>
                        </a:spcBef>
                        <a:spcAft>
                          <a:spcPts val="0"/>
                        </a:spcAft>
                        <a:buFont typeface="+mj-lt"/>
                        <a:buAutoNum type="alphaLcParenR"/>
                      </a:pPr>
                      <a:r>
                        <a:rPr lang="en-US" sz="1400">
                          <a:solidFill>
                            <a:sysClr val="windowText" lastClr="000000"/>
                          </a:solidFill>
                          <a:effectLst/>
                        </a:rPr>
                        <a:t>Growth in licensed capacity (slots) by region, program type</a:t>
                      </a:r>
                    </a:p>
                    <a:p>
                      <a:pPr marL="342900" marR="0" lvl="0" indent="-342900">
                        <a:spcBef>
                          <a:spcPts val="0"/>
                        </a:spcBef>
                        <a:spcAft>
                          <a:spcPts val="0"/>
                        </a:spcAft>
                        <a:buFont typeface="+mj-lt"/>
                        <a:buAutoNum type="alphaLcParenR"/>
                      </a:pPr>
                      <a:r>
                        <a:rPr lang="en-US" sz="1400">
                          <a:solidFill>
                            <a:sysClr val="windowText" lastClr="000000"/>
                          </a:solidFill>
                          <a:effectLst/>
                        </a:rPr>
                        <a:t>Growth in licensed agencies by region, program type</a:t>
                      </a:r>
                    </a:p>
                    <a:p>
                      <a:pPr marL="342900" marR="0" lvl="0" indent="-342900">
                        <a:spcBef>
                          <a:spcPts val="0"/>
                        </a:spcBef>
                        <a:spcAft>
                          <a:spcPts val="0"/>
                        </a:spcAft>
                        <a:buFont typeface="+mj-lt"/>
                        <a:buAutoNum type="alphaLcParenR"/>
                      </a:pPr>
                      <a:r>
                        <a:rPr lang="en-US" sz="1400">
                          <a:solidFill>
                            <a:sysClr val="windowText" lastClr="000000"/>
                          </a:solidFill>
                          <a:effectLst/>
                        </a:rPr>
                        <a:t>Decrease in program closings</a:t>
                      </a:r>
                      <a:endParaRPr lang="en-US" sz="1400">
                        <a:solidFill>
                          <a:sysClr val="windowText" lastClr="000000"/>
                        </a:solidFill>
                        <a:effectLst/>
                        <a:latin typeface="+mj-lt"/>
                        <a:ea typeface="Verdana" panose="020B0604030504040204" pitchFamily="34" charset="0"/>
                        <a:cs typeface="Verdana" panose="020B0604030504040204" pitchFamily="34" charset="0"/>
                      </a:endParaRPr>
                    </a:p>
                    <a:p>
                      <a:pPr marL="0" marR="0" lvl="0" indent="0">
                        <a:spcBef>
                          <a:spcPts val="0"/>
                        </a:spcBef>
                        <a:spcAft>
                          <a:spcPts val="0"/>
                        </a:spcAft>
                        <a:buNone/>
                      </a:pPr>
                      <a:endParaRPr lang="en-US" sz="1400">
                        <a:solidFill>
                          <a:sysClr val="windowText" lastClr="000000"/>
                        </a:solidFill>
                        <a:effectLst/>
                      </a:endParaRP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1049384"/>
                  </a:ext>
                </a:extLst>
              </a:tr>
              <a:tr h="3016562">
                <a:tc>
                  <a:txBody>
                    <a:bodyPr/>
                    <a:lstStyle/>
                    <a:p>
                      <a:pPr marL="0" marR="0" lvl="0" indent="0">
                        <a:spcBef>
                          <a:spcPts val="0"/>
                        </a:spcBef>
                        <a:spcAft>
                          <a:spcPts val="0"/>
                        </a:spcAft>
                        <a:buFont typeface="+mj-lt"/>
                        <a:buNone/>
                      </a:pPr>
                      <a:endParaRPr lang="en-US" sz="1400">
                        <a:effectLst/>
                      </a:endParaRPr>
                    </a:p>
                    <a:p>
                      <a:pPr marL="0" marR="0" lvl="0" indent="0">
                        <a:spcBef>
                          <a:spcPts val="0"/>
                        </a:spcBef>
                        <a:spcAft>
                          <a:spcPts val="0"/>
                        </a:spcAft>
                        <a:buFont typeface="+mj-lt"/>
                        <a:buNone/>
                      </a:pPr>
                      <a:r>
                        <a:rPr lang="en-US" sz="1400">
                          <a:effectLst/>
                        </a:rPr>
                        <a:t>Greater supply of professionally qualified EEC workforce</a:t>
                      </a:r>
                      <a:endParaRPr lang="en-US" sz="1400">
                        <a:effectLst/>
                        <a:latin typeface="+mj-lt"/>
                        <a:ea typeface="Verdana" panose="020B0604030504040204" pitchFamily="34" charset="0"/>
                        <a:cs typeface="Verdana" panose="020B0604030504040204" pitchFamily="34" charset="0"/>
                      </a:endParaRPr>
                    </a:p>
                  </a:txBody>
                  <a:tcPr marL="51435" marR="51435" marT="0" marB="0">
                    <a:lnT w="12700" cap="flat" cmpd="sng" algn="ctr">
                      <a:solidFill>
                        <a:schemeClr val="tx1"/>
                      </a:solidFill>
                      <a:prstDash val="solid"/>
                      <a:round/>
                      <a:headEnd type="none" w="med" len="med"/>
                      <a:tailEnd type="none" w="med" len="med"/>
                    </a:lnT>
                  </a:tcPr>
                </a:tc>
                <a:tc>
                  <a:txBody>
                    <a:bodyPr/>
                    <a:lstStyle/>
                    <a:p>
                      <a:pPr marL="342900" marR="0" lvl="0" indent="-342900">
                        <a:spcBef>
                          <a:spcPts val="0"/>
                        </a:spcBef>
                        <a:spcAft>
                          <a:spcPts val="0"/>
                        </a:spcAft>
                        <a:buFont typeface="+mj-lt"/>
                        <a:buAutoNum type="alphaLcParenR"/>
                      </a:pPr>
                      <a:endParaRPr lang="en-US" sz="1400">
                        <a:effectLst/>
                      </a:endParaRPr>
                    </a:p>
                    <a:p>
                      <a:pPr marL="342900" marR="0" lvl="0" indent="-342900">
                        <a:spcBef>
                          <a:spcPts val="0"/>
                        </a:spcBef>
                        <a:spcAft>
                          <a:spcPts val="0"/>
                        </a:spcAft>
                        <a:buFont typeface="+mj-lt"/>
                        <a:buAutoNum type="alphaLcParenR"/>
                      </a:pPr>
                      <a:r>
                        <a:rPr lang="en-US" sz="1400">
                          <a:effectLst/>
                        </a:rPr>
                        <a:t>Increase in professionally qualified EEC workforce across MA</a:t>
                      </a:r>
                    </a:p>
                    <a:p>
                      <a:pPr marL="342900" marR="0" lvl="0" indent="-342900">
                        <a:spcBef>
                          <a:spcPts val="0"/>
                        </a:spcBef>
                        <a:spcAft>
                          <a:spcPts val="0"/>
                        </a:spcAft>
                        <a:buFont typeface="+mj-lt"/>
                        <a:buAutoNum type="alphaLcParenR"/>
                      </a:pPr>
                      <a:r>
                        <a:rPr lang="en-US" sz="1400">
                          <a:effectLst/>
                        </a:rPr>
                        <a:t>Increase in qualified EEC workforce diversity by race, ethnicity, primary language</a:t>
                      </a:r>
                    </a:p>
                    <a:p>
                      <a:pPr marL="342900" marR="0" lvl="0" indent="-342900">
                        <a:spcBef>
                          <a:spcPts val="0"/>
                        </a:spcBef>
                        <a:spcAft>
                          <a:spcPts val="0"/>
                        </a:spcAft>
                        <a:buFont typeface="+mj-lt"/>
                        <a:buAutoNum type="alphaLcParenR"/>
                      </a:pPr>
                      <a:r>
                        <a:rPr lang="en-US" sz="1400">
                          <a:effectLst/>
                        </a:rPr>
                        <a:t>Increase in average compensation by professional category</a:t>
                      </a:r>
                      <a:endParaRPr lang="en-US" sz="1400">
                        <a:effectLst/>
                        <a:latin typeface="+mj-lt"/>
                        <a:ea typeface="Verdana" panose="020B0604030504040204" pitchFamily="34" charset="0"/>
                        <a:cs typeface="Verdana" panose="020B0604030504040204" pitchFamily="34" charset="0"/>
                      </a:endParaRPr>
                    </a:p>
                  </a:txBody>
                  <a:tcPr marL="51435" marR="51435"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594047"/>
                  </a:ext>
                </a:extLst>
              </a:tr>
            </a:tbl>
          </a:graphicData>
        </a:graphic>
      </p:graphicFrame>
      <p:graphicFrame>
        <p:nvGraphicFramePr>
          <p:cNvPr id="43" name="Table 42">
            <a:extLst>
              <a:ext uri="{FF2B5EF4-FFF2-40B4-BE49-F238E27FC236}">
                <a16:creationId xmlns:a16="http://schemas.microsoft.com/office/drawing/2014/main" id="{0B89DFA4-DAA0-F846-ABDC-C0342860CD54}"/>
              </a:ext>
            </a:extLst>
          </p:cNvPr>
          <p:cNvGraphicFramePr>
            <a:graphicFrameLocks noGrp="1"/>
          </p:cNvGraphicFramePr>
          <p:nvPr>
            <p:extLst>
              <p:ext uri="{D42A27DB-BD31-4B8C-83A1-F6EECF244321}">
                <p14:modId xmlns:p14="http://schemas.microsoft.com/office/powerpoint/2010/main" val="3307011265"/>
              </p:ext>
            </p:extLst>
          </p:nvPr>
        </p:nvGraphicFramePr>
        <p:xfrm>
          <a:off x="4658174" y="1195291"/>
          <a:ext cx="4128849" cy="5240791"/>
        </p:xfrm>
        <a:graphic>
          <a:graphicData uri="http://schemas.openxmlformats.org/drawingml/2006/table">
            <a:tbl>
              <a:tblPr firstRow="1" firstCol="1" bandRow="1">
                <a:tableStyleId>{1FECB4D8-DB02-4DC6-A0A2-4F2EBAE1DC90}</a:tableStyleId>
              </a:tblPr>
              <a:tblGrid>
                <a:gridCol w="1307751">
                  <a:extLst>
                    <a:ext uri="{9D8B030D-6E8A-4147-A177-3AD203B41FA5}">
                      <a16:colId xmlns:a16="http://schemas.microsoft.com/office/drawing/2014/main" val="2840417916"/>
                    </a:ext>
                  </a:extLst>
                </a:gridCol>
                <a:gridCol w="2821098">
                  <a:extLst>
                    <a:ext uri="{9D8B030D-6E8A-4147-A177-3AD203B41FA5}">
                      <a16:colId xmlns:a16="http://schemas.microsoft.com/office/drawing/2014/main" val="3183533226"/>
                    </a:ext>
                  </a:extLst>
                </a:gridCol>
              </a:tblGrid>
              <a:tr h="293644">
                <a:tc>
                  <a:txBody>
                    <a:bodyPr/>
                    <a:lstStyle/>
                    <a:p>
                      <a:pPr marL="0" marR="0" lvl="0" indent="0">
                        <a:spcBef>
                          <a:spcPts val="0"/>
                        </a:spcBef>
                        <a:spcAft>
                          <a:spcPts val="0"/>
                        </a:spcAft>
                        <a:buFont typeface="+mj-lt"/>
                        <a:buNone/>
                      </a:pPr>
                      <a:r>
                        <a:rPr lang="en-US" sz="1600">
                          <a:effectLst/>
                        </a:rPr>
                        <a:t>Outcomes</a:t>
                      </a:r>
                      <a:endParaRPr lang="en-US" sz="1600">
                        <a:effectLst/>
                        <a:latin typeface="+mj-lt"/>
                        <a:ea typeface="Verdana" panose="020B0604030504040204" pitchFamily="34" charset="0"/>
                        <a:cs typeface="Verdana" panose="020B0604030504040204" pitchFamily="34" charset="0"/>
                      </a:endParaRPr>
                    </a:p>
                  </a:txBody>
                  <a:tcPr marL="51435" marR="51435"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a:effectLst/>
                        </a:rPr>
                        <a:t>Leading indicators</a:t>
                      </a:r>
                      <a:endParaRPr lang="en-US" sz="1600">
                        <a:effectLst/>
                        <a:latin typeface="+mj-lt"/>
                        <a:ea typeface="Verdana" panose="020B0604030504040204" pitchFamily="34" charset="0"/>
                        <a:cs typeface="Verdana" panose="020B0604030504040204" pitchFamily="34" charset="0"/>
                      </a:endParaRPr>
                    </a:p>
                  </a:txBody>
                  <a:tcPr marL="51435" marR="51435"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024904"/>
                  </a:ext>
                </a:extLst>
              </a:tr>
              <a:tr h="2080260">
                <a:tc>
                  <a:txBody>
                    <a:bodyPr/>
                    <a:lstStyle/>
                    <a:p>
                      <a:pPr marL="0" marR="0" lvl="0" indent="0">
                        <a:spcBef>
                          <a:spcPts val="0"/>
                        </a:spcBef>
                        <a:spcAft>
                          <a:spcPts val="0"/>
                        </a:spcAft>
                        <a:buFont typeface="+mj-lt"/>
                        <a:buNone/>
                      </a:pPr>
                      <a:endParaRPr lang="en-US" sz="1400">
                        <a:solidFill>
                          <a:sysClr val="windowText" lastClr="000000"/>
                        </a:solidFill>
                        <a:effectLst/>
                      </a:endParaRPr>
                    </a:p>
                    <a:p>
                      <a:pPr marL="0" marR="0" lvl="0" indent="0">
                        <a:spcBef>
                          <a:spcPts val="0"/>
                        </a:spcBef>
                        <a:spcAft>
                          <a:spcPts val="0"/>
                        </a:spcAft>
                        <a:buFont typeface="+mj-lt"/>
                        <a:buNone/>
                      </a:pPr>
                      <a:r>
                        <a:rPr lang="en-US" sz="1400">
                          <a:effectLst/>
                        </a:rPr>
                        <a:t>Families gain equitable access to needed supports</a:t>
                      </a:r>
                      <a:endParaRPr lang="en-US" sz="1400">
                        <a:effectLst/>
                        <a:latin typeface="+mj-lt"/>
                        <a:ea typeface="Verdana" panose="020B0604030504040204" pitchFamily="34" charset="0"/>
                        <a:cs typeface="Verdana" panose="020B0604030504040204" pitchFamily="34" charset="0"/>
                      </a:endParaRP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spcBef>
                          <a:spcPts val="0"/>
                        </a:spcBef>
                        <a:spcAft>
                          <a:spcPts val="0"/>
                        </a:spcAft>
                        <a:buFont typeface="+mj-lt"/>
                        <a:buAutoNum type="alphaLcParenR"/>
                      </a:pPr>
                      <a:endParaRPr lang="en-US" sz="1400">
                        <a:solidFill>
                          <a:sysClr val="windowText" lastClr="000000"/>
                        </a:solidFill>
                        <a:effectLst/>
                      </a:endParaRPr>
                    </a:p>
                    <a:p>
                      <a:pPr marL="342900" marR="0" lvl="0" indent="-342900">
                        <a:spcBef>
                          <a:spcPts val="0"/>
                        </a:spcBef>
                        <a:spcAft>
                          <a:spcPts val="0"/>
                        </a:spcAft>
                        <a:buFont typeface="+mj-lt"/>
                        <a:buAutoNum type="alphaLcParenR"/>
                      </a:pPr>
                      <a:r>
                        <a:rPr lang="en-US" sz="1400">
                          <a:effectLst/>
                        </a:rPr>
                        <a:t>Increase in licensed capacity in areas of greatest need </a:t>
                      </a:r>
                    </a:p>
                    <a:p>
                      <a:pPr marL="342900" marR="0" lvl="0" indent="-342900">
                        <a:spcBef>
                          <a:spcPts val="0"/>
                        </a:spcBef>
                        <a:spcAft>
                          <a:spcPts val="0"/>
                        </a:spcAft>
                        <a:buFont typeface="+mj-lt"/>
                        <a:buAutoNum type="alphaLcParenR"/>
                      </a:pPr>
                      <a:r>
                        <a:rPr lang="en-US" sz="1400">
                          <a:effectLst/>
                        </a:rPr>
                        <a:t>Increase in #/% of children in low-income families receiving child care subsidies </a:t>
                      </a:r>
                    </a:p>
                    <a:p>
                      <a:pPr marL="342900" marR="0" lvl="0" indent="-342900">
                        <a:spcBef>
                          <a:spcPts val="0"/>
                        </a:spcBef>
                        <a:spcAft>
                          <a:spcPts val="0"/>
                        </a:spcAft>
                        <a:buFont typeface="+mj-lt"/>
                        <a:buAutoNum type="alphaLcParenR"/>
                      </a:pPr>
                      <a:r>
                        <a:rPr lang="en-US" sz="1400">
                          <a:effectLst/>
                        </a:rPr>
                        <a:t>Increase in #/% of infants and toddlers in low-income households receiving child care subsidies</a:t>
                      </a:r>
                    </a:p>
                    <a:p>
                      <a:pPr marL="342900" marR="0" lvl="0" indent="-342900">
                        <a:spcBef>
                          <a:spcPts val="0"/>
                        </a:spcBef>
                        <a:spcAft>
                          <a:spcPts val="0"/>
                        </a:spcAft>
                        <a:buFont typeface="+mj-lt"/>
                        <a:buAutoNum type="alphaLcParenR"/>
                      </a:pPr>
                      <a:r>
                        <a:rPr lang="en-US" sz="1400">
                          <a:effectLst/>
                        </a:rPr>
                        <a:t>Increase in # of children ages 9-35 months receiving developmental screening with parent-completed tool like ASQ</a:t>
                      </a:r>
                    </a:p>
                    <a:p>
                      <a:pPr marL="342900" marR="0" lvl="0" indent="-342900">
                        <a:spcBef>
                          <a:spcPts val="0"/>
                        </a:spcBef>
                        <a:spcAft>
                          <a:spcPts val="0"/>
                        </a:spcAft>
                        <a:buFont typeface="+mj-lt"/>
                        <a:buAutoNum type="alphaLcParenR"/>
                      </a:pPr>
                      <a:endParaRPr lang="en-US" sz="1400">
                        <a:solidFill>
                          <a:sysClr val="windowText" lastClr="000000"/>
                        </a:solidFill>
                        <a:effectLst/>
                      </a:endParaRP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1049384"/>
                  </a:ext>
                </a:extLst>
              </a:tr>
              <a:tr h="1533387">
                <a:tc>
                  <a:txBody>
                    <a:bodyPr/>
                    <a:lstStyle/>
                    <a:p>
                      <a:pPr marL="0" marR="0" lvl="0" indent="0">
                        <a:spcBef>
                          <a:spcPts val="0"/>
                        </a:spcBef>
                        <a:spcAft>
                          <a:spcPts val="0"/>
                        </a:spcAft>
                        <a:buFont typeface="+mj-lt"/>
                        <a:buNone/>
                      </a:pPr>
                      <a:endParaRPr lang="en-US" sz="1400">
                        <a:solidFill>
                          <a:sysClr val="windowText" lastClr="000000"/>
                        </a:solidFill>
                        <a:effectLst/>
                      </a:endParaRPr>
                    </a:p>
                    <a:p>
                      <a:pPr marL="0" marR="0" lvl="0" indent="0">
                        <a:spcBef>
                          <a:spcPts val="0"/>
                        </a:spcBef>
                        <a:spcAft>
                          <a:spcPts val="0"/>
                        </a:spcAft>
                        <a:buFont typeface="+mj-lt"/>
                        <a:buNone/>
                      </a:pPr>
                      <a:r>
                        <a:rPr lang="en-US" sz="1400">
                          <a:effectLst/>
                        </a:rPr>
                        <a:t>Children are on track to 3</a:t>
                      </a:r>
                      <a:r>
                        <a:rPr lang="en-US" sz="1400" baseline="30000">
                          <a:effectLst/>
                        </a:rPr>
                        <a:t>rd</a:t>
                      </a:r>
                      <a:r>
                        <a:rPr lang="en-US" sz="1400">
                          <a:effectLst/>
                        </a:rPr>
                        <a:t> grade success</a:t>
                      </a:r>
                      <a:endParaRPr lang="en-US" sz="1400">
                        <a:effectLst/>
                        <a:latin typeface="+mj-lt"/>
                        <a:ea typeface="Verdana" panose="020B0604030504040204" pitchFamily="34" charset="0"/>
                        <a:cs typeface="Verdana" panose="020B0604030504040204" pitchFamily="34" charset="0"/>
                      </a:endParaRPr>
                    </a:p>
                  </a:txBody>
                  <a:tcPr marL="51435" marR="51435" marT="0" marB="0">
                    <a:lnT w="12700" cap="flat" cmpd="sng" algn="ctr">
                      <a:solidFill>
                        <a:schemeClr val="tx1"/>
                      </a:solidFill>
                      <a:prstDash val="solid"/>
                      <a:round/>
                      <a:headEnd type="none" w="med" len="med"/>
                      <a:tailEnd type="none" w="med" len="med"/>
                    </a:lnT>
                  </a:tcPr>
                </a:tc>
                <a:tc>
                  <a:txBody>
                    <a:bodyPr/>
                    <a:lstStyle/>
                    <a:p>
                      <a:pPr marL="342900" marR="0" lvl="0" indent="-342900">
                        <a:spcBef>
                          <a:spcPts val="0"/>
                        </a:spcBef>
                        <a:spcAft>
                          <a:spcPts val="0"/>
                        </a:spcAft>
                        <a:buFont typeface="+mj-lt"/>
                        <a:buAutoNum type="alphaLcParenR"/>
                      </a:pPr>
                      <a:endParaRPr lang="en-US" sz="1400">
                        <a:solidFill>
                          <a:sysClr val="windowText" lastClr="000000"/>
                        </a:solidFill>
                        <a:effectLst/>
                      </a:endParaRPr>
                    </a:p>
                    <a:p>
                      <a:pPr marL="342900" marR="0" lvl="0" indent="-342900">
                        <a:spcBef>
                          <a:spcPts val="0"/>
                        </a:spcBef>
                        <a:spcAft>
                          <a:spcPts val="0"/>
                        </a:spcAft>
                        <a:buFont typeface="+mj-lt"/>
                        <a:buAutoNum type="alphaLcParenR"/>
                      </a:pPr>
                      <a:r>
                        <a:rPr lang="en-US" sz="1400">
                          <a:effectLst/>
                        </a:rPr>
                        <a:t>Increase in 4</a:t>
                      </a:r>
                      <a:r>
                        <a:rPr lang="en-US" sz="1400" baseline="30000">
                          <a:effectLst/>
                        </a:rPr>
                        <a:t>th</a:t>
                      </a:r>
                      <a:r>
                        <a:rPr lang="en-US" sz="1400">
                          <a:effectLst/>
                        </a:rPr>
                        <a:t> grade reading proficiency levels</a:t>
                      </a:r>
                    </a:p>
                    <a:p>
                      <a:pPr marL="342900" marR="0" lvl="0" indent="-342900">
                        <a:spcBef>
                          <a:spcPts val="0"/>
                        </a:spcBef>
                        <a:spcAft>
                          <a:spcPts val="0"/>
                        </a:spcAft>
                        <a:buFont typeface="+mj-lt"/>
                        <a:buAutoNum type="alphaLcParenR"/>
                      </a:pPr>
                      <a:r>
                        <a:rPr lang="en-US" sz="1400">
                          <a:effectLst/>
                        </a:rPr>
                        <a:t>Increase in 4</a:t>
                      </a:r>
                      <a:r>
                        <a:rPr lang="en-US" sz="1400" baseline="30000">
                          <a:effectLst/>
                        </a:rPr>
                        <a:t>th</a:t>
                      </a:r>
                      <a:r>
                        <a:rPr lang="en-US" sz="1400">
                          <a:effectLst/>
                        </a:rPr>
                        <a:t> grade math proficiency levels</a:t>
                      </a:r>
                      <a:endParaRPr lang="en-US" sz="1400">
                        <a:effectLst/>
                        <a:latin typeface="+mj-lt"/>
                        <a:ea typeface="Verdana" panose="020B0604030504040204" pitchFamily="34" charset="0"/>
                        <a:cs typeface="Verdana" panose="020B0604030504040204" pitchFamily="34" charset="0"/>
                      </a:endParaRPr>
                    </a:p>
                  </a:txBody>
                  <a:tcPr marL="51435" marR="51435"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594047"/>
                  </a:ext>
                </a:extLst>
              </a:tr>
            </a:tbl>
          </a:graphicData>
        </a:graphic>
      </p:graphicFrame>
      <p:sp>
        <p:nvSpPr>
          <p:cNvPr id="6" name="Slide Number Placeholder 3">
            <a:extLst>
              <a:ext uri="{FF2B5EF4-FFF2-40B4-BE49-F238E27FC236}">
                <a16:creationId xmlns:a16="http://schemas.microsoft.com/office/drawing/2014/main" id="{0C1D9DA8-D72A-4D54-9111-7A4959EB707D}"/>
              </a:ext>
            </a:extLst>
          </p:cNvPr>
          <p:cNvSpPr txBox="1">
            <a:spLocks/>
          </p:cNvSpPr>
          <p:nvPr/>
        </p:nvSpPr>
        <p:spPr>
          <a:xfrm>
            <a:off x="7210425" y="6594475"/>
            <a:ext cx="1933575" cy="2635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gn="r">
              <a:spcBef>
                <a:spcPts val="100"/>
              </a:spcBef>
            </a:pPr>
            <a:fld id="{81D60167-4931-47E6-BA6A-407CBD079E47}" type="slidenum">
              <a:rPr lang="en-US" sz="900" spc="-5" smtClean="0"/>
              <a:pPr marL="38100" algn="r">
                <a:spcBef>
                  <a:spcPts val="100"/>
                </a:spcBef>
              </a:pPr>
              <a:t>5</a:t>
            </a:fld>
            <a:endParaRPr lang="en-US" sz="900" spc="-5"/>
          </a:p>
        </p:txBody>
      </p:sp>
    </p:spTree>
    <p:extLst>
      <p:ext uri="{BB962C8B-B14F-4D97-AF65-F5344CB8AC3E}">
        <p14:creationId xmlns:p14="http://schemas.microsoft.com/office/powerpoint/2010/main" val="1111268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4800" y="304800"/>
            <a:ext cx="8382000" cy="5410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04800" y="152400"/>
            <a:ext cx="7843838" cy="703715"/>
          </a:xfrm>
        </p:spPr>
        <p:txBody>
          <a:bodyPr>
            <a:noAutofit/>
          </a:bodyPr>
          <a:lstStyle/>
          <a:p>
            <a:pPr>
              <a:defRPr/>
            </a:pPr>
            <a:r>
              <a:rPr lang="en-US" sz="2000">
                <a:solidFill>
                  <a:srgbClr val="0000E5"/>
                </a:solidFill>
              </a:rPr>
              <a:t>Operationalizing the EEC Strategic Action Plan        	</a:t>
            </a:r>
            <a:br>
              <a:rPr lang="en-US" sz="2000">
                <a:solidFill>
                  <a:srgbClr val="0000E5"/>
                </a:solidFill>
              </a:rPr>
            </a:br>
            <a:r>
              <a:rPr lang="en-US" sz="2000">
                <a:solidFill>
                  <a:srgbClr val="0000E5"/>
                </a:solidFill>
              </a:rPr>
              <a:t>Implementation Framework &amp; Operational Focus</a:t>
            </a:r>
          </a:p>
        </p:txBody>
      </p:sp>
      <p:sp>
        <p:nvSpPr>
          <p:cNvPr id="6" name="Slide Number Placeholder 5"/>
          <p:cNvSpPr>
            <a:spLocks noGrp="1"/>
          </p:cNvSpPr>
          <p:nvPr>
            <p:ph type="sldNum" sz="quarter" idx="12"/>
          </p:nvPr>
        </p:nvSpPr>
        <p:spPr/>
        <p:txBody>
          <a:bodyPr/>
          <a:lstStyle/>
          <a:p>
            <a:pPr>
              <a:defRPr/>
            </a:pPr>
            <a:fld id="{F6A09A6D-D253-4A92-98E9-FACB6629A463}" type="slidenum">
              <a:rPr lang="en-US" smtClean="0"/>
              <a:pPr>
                <a:defRPr/>
              </a:pPr>
              <a:t>6</a:t>
            </a:fld>
            <a:endParaRPr lang="en-US"/>
          </a:p>
        </p:txBody>
      </p:sp>
      <p:sp>
        <p:nvSpPr>
          <p:cNvPr id="14" name="Rectangle 13">
            <a:extLst>
              <a:ext uri="{FF2B5EF4-FFF2-40B4-BE49-F238E27FC236}">
                <a16:creationId xmlns:a16="http://schemas.microsoft.com/office/drawing/2014/main" id="{634CF857-B23C-435E-AA70-8DCAB26D7D91}"/>
              </a:ext>
            </a:extLst>
          </p:cNvPr>
          <p:cNvSpPr/>
          <p:nvPr/>
        </p:nvSpPr>
        <p:spPr>
          <a:xfrm>
            <a:off x="3243196" y="2011175"/>
            <a:ext cx="2657608" cy="377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latin typeface="Arial"/>
                <a:cs typeface="Arial"/>
              </a:rPr>
              <a:t>Key User Groups</a:t>
            </a:r>
          </a:p>
        </p:txBody>
      </p:sp>
      <p:sp>
        <p:nvSpPr>
          <p:cNvPr id="18" name="Rectangle 17">
            <a:extLst>
              <a:ext uri="{FF2B5EF4-FFF2-40B4-BE49-F238E27FC236}">
                <a16:creationId xmlns:a16="http://schemas.microsoft.com/office/drawing/2014/main" id="{C6EA3950-0B45-45C0-9971-4C4BAB366FB5}"/>
              </a:ext>
            </a:extLst>
          </p:cNvPr>
          <p:cNvSpPr/>
          <p:nvPr/>
        </p:nvSpPr>
        <p:spPr>
          <a:xfrm>
            <a:off x="457199" y="945506"/>
            <a:ext cx="8474151" cy="646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latin typeface="Arial"/>
                <a:cs typeface="Arial"/>
              </a:rPr>
              <a:t> </a:t>
            </a:r>
            <a:r>
              <a:rPr lang="en-US" sz="1600">
                <a:solidFill>
                  <a:schemeClr val="tx1"/>
                </a:solidFill>
                <a:latin typeface="Arial"/>
                <a:cs typeface="Arial"/>
              </a:rPr>
              <a:t>Human/user-centered restructuring of agency operations and business processes to modernize and improve the staff and user experience</a:t>
            </a:r>
          </a:p>
        </p:txBody>
      </p:sp>
      <p:sp>
        <p:nvSpPr>
          <p:cNvPr id="19" name="Rectangle 18">
            <a:extLst>
              <a:ext uri="{FF2B5EF4-FFF2-40B4-BE49-F238E27FC236}">
                <a16:creationId xmlns:a16="http://schemas.microsoft.com/office/drawing/2014/main" id="{53E0E9E5-E78F-4916-8E0D-5B3CCA9A6BAE}"/>
              </a:ext>
            </a:extLst>
          </p:cNvPr>
          <p:cNvSpPr/>
          <p:nvPr/>
        </p:nvSpPr>
        <p:spPr>
          <a:xfrm>
            <a:off x="3339219" y="2512167"/>
            <a:ext cx="2461170" cy="6938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Programs</a:t>
            </a:r>
          </a:p>
        </p:txBody>
      </p:sp>
      <p:sp>
        <p:nvSpPr>
          <p:cNvPr id="20" name="Rectangle 19">
            <a:extLst>
              <a:ext uri="{FF2B5EF4-FFF2-40B4-BE49-F238E27FC236}">
                <a16:creationId xmlns:a16="http://schemas.microsoft.com/office/drawing/2014/main" id="{8B9B43D3-1053-418F-9276-94B8F0D5061C}"/>
              </a:ext>
            </a:extLst>
          </p:cNvPr>
          <p:cNvSpPr/>
          <p:nvPr/>
        </p:nvSpPr>
        <p:spPr>
          <a:xfrm>
            <a:off x="464417" y="2513888"/>
            <a:ext cx="2470910" cy="6938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Children, Youth and Families</a:t>
            </a:r>
          </a:p>
        </p:txBody>
      </p:sp>
      <p:sp>
        <p:nvSpPr>
          <p:cNvPr id="21" name="Rectangle 20">
            <a:extLst>
              <a:ext uri="{FF2B5EF4-FFF2-40B4-BE49-F238E27FC236}">
                <a16:creationId xmlns:a16="http://schemas.microsoft.com/office/drawing/2014/main" id="{26A40ACE-C516-4ED6-84BF-4ACFA78DD232}"/>
              </a:ext>
            </a:extLst>
          </p:cNvPr>
          <p:cNvSpPr/>
          <p:nvPr/>
        </p:nvSpPr>
        <p:spPr>
          <a:xfrm>
            <a:off x="6219122" y="2512167"/>
            <a:ext cx="2461170" cy="6938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Educators</a:t>
            </a:r>
          </a:p>
        </p:txBody>
      </p:sp>
      <p:sp>
        <p:nvSpPr>
          <p:cNvPr id="4" name="TextBox 3">
            <a:extLst>
              <a:ext uri="{FF2B5EF4-FFF2-40B4-BE49-F238E27FC236}">
                <a16:creationId xmlns:a16="http://schemas.microsoft.com/office/drawing/2014/main" id="{8253A6DB-0561-4BD9-92C6-FDAF743A010F}"/>
              </a:ext>
            </a:extLst>
          </p:cNvPr>
          <p:cNvSpPr txBox="1"/>
          <p:nvPr/>
        </p:nvSpPr>
        <p:spPr>
          <a:xfrm>
            <a:off x="241296" y="5027419"/>
            <a:ext cx="1568950" cy="523220"/>
          </a:xfrm>
          <a:prstGeom prst="rect">
            <a:avLst/>
          </a:prstGeom>
          <a:noFill/>
        </p:spPr>
        <p:txBody>
          <a:bodyPr wrap="square" lIns="91440" tIns="45720" rIns="91440" bIns="45720" rtlCol="0" anchor="t">
            <a:spAutoFit/>
          </a:bodyPr>
          <a:lstStyle/>
          <a:p>
            <a:pPr algn="ctr"/>
            <a:r>
              <a:rPr lang="en-US" sz="1400">
                <a:latin typeface="+mj-lt"/>
              </a:rPr>
              <a:t>Data-driven decision making</a:t>
            </a:r>
            <a:endParaRPr lang="en-US"/>
          </a:p>
        </p:txBody>
      </p:sp>
      <p:sp>
        <p:nvSpPr>
          <p:cNvPr id="29" name="TextBox 28">
            <a:extLst>
              <a:ext uri="{FF2B5EF4-FFF2-40B4-BE49-F238E27FC236}">
                <a16:creationId xmlns:a16="http://schemas.microsoft.com/office/drawing/2014/main" id="{E3F882B9-9C41-4F5D-AF2C-3D069C23C618}"/>
              </a:ext>
            </a:extLst>
          </p:cNvPr>
          <p:cNvSpPr txBox="1"/>
          <p:nvPr/>
        </p:nvSpPr>
        <p:spPr>
          <a:xfrm>
            <a:off x="1879877" y="5027419"/>
            <a:ext cx="1900980" cy="523220"/>
          </a:xfrm>
          <a:prstGeom prst="rect">
            <a:avLst/>
          </a:prstGeom>
          <a:noFill/>
        </p:spPr>
        <p:txBody>
          <a:bodyPr wrap="square" lIns="91440" tIns="45720" rIns="91440" bIns="45720" rtlCol="0" anchor="t">
            <a:spAutoFit/>
          </a:bodyPr>
          <a:lstStyle/>
          <a:p>
            <a:pPr algn="ctr"/>
            <a:r>
              <a:rPr lang="en-US" sz="1400">
                <a:latin typeface="+mj-lt"/>
              </a:rPr>
              <a:t>New and expanded technology</a:t>
            </a:r>
            <a:endParaRPr lang="en-US"/>
          </a:p>
        </p:txBody>
      </p:sp>
      <p:sp>
        <p:nvSpPr>
          <p:cNvPr id="30" name="TextBox 29">
            <a:extLst>
              <a:ext uri="{FF2B5EF4-FFF2-40B4-BE49-F238E27FC236}">
                <a16:creationId xmlns:a16="http://schemas.microsoft.com/office/drawing/2014/main" id="{CE58CA93-8E6A-4598-BD62-495EF04EE719}"/>
              </a:ext>
            </a:extLst>
          </p:cNvPr>
          <p:cNvSpPr txBox="1"/>
          <p:nvPr/>
        </p:nvSpPr>
        <p:spPr>
          <a:xfrm>
            <a:off x="5376888" y="5027419"/>
            <a:ext cx="1900980" cy="523220"/>
          </a:xfrm>
          <a:prstGeom prst="rect">
            <a:avLst/>
          </a:prstGeom>
          <a:noFill/>
        </p:spPr>
        <p:txBody>
          <a:bodyPr wrap="square" lIns="91440" tIns="45720" rIns="91440" bIns="45720" rtlCol="0" anchor="t">
            <a:spAutoFit/>
          </a:bodyPr>
          <a:lstStyle/>
          <a:p>
            <a:pPr algn="ctr"/>
            <a:r>
              <a:rPr lang="en-US" sz="1400">
                <a:latin typeface="+mj-lt"/>
                <a:cs typeface="Arial"/>
              </a:rPr>
              <a:t>On-going stakeholder engagement</a:t>
            </a:r>
          </a:p>
        </p:txBody>
      </p:sp>
      <p:grpSp>
        <p:nvGrpSpPr>
          <p:cNvPr id="31" name="Group 30">
            <a:extLst>
              <a:ext uri="{FF2B5EF4-FFF2-40B4-BE49-F238E27FC236}">
                <a16:creationId xmlns:a16="http://schemas.microsoft.com/office/drawing/2014/main" id="{6440F013-6BE8-41E2-A551-1B006F8044D6}"/>
              </a:ext>
            </a:extLst>
          </p:cNvPr>
          <p:cNvGrpSpPr/>
          <p:nvPr/>
        </p:nvGrpSpPr>
        <p:grpSpPr>
          <a:xfrm>
            <a:off x="2500433" y="5592720"/>
            <a:ext cx="507281" cy="517616"/>
            <a:chOff x="3952875" y="1524572"/>
            <a:chExt cx="798513" cy="798513"/>
          </a:xfrm>
          <a:solidFill>
            <a:schemeClr val="bg1"/>
          </a:solidFill>
        </p:grpSpPr>
        <p:sp>
          <p:nvSpPr>
            <p:cNvPr id="33" name="Freeform 5">
              <a:extLst>
                <a:ext uri="{FF2B5EF4-FFF2-40B4-BE49-F238E27FC236}">
                  <a16:creationId xmlns:a16="http://schemas.microsoft.com/office/drawing/2014/main" id="{E31C0CC4-DB26-4FE7-8867-CF92EC3C5C5C}"/>
                </a:ext>
              </a:extLst>
            </p:cNvPr>
            <p:cNvSpPr>
              <a:spLocks/>
            </p:cNvSpPr>
            <p:nvPr/>
          </p:nvSpPr>
          <p:spPr bwMode="auto">
            <a:xfrm>
              <a:off x="4281488" y="2048447"/>
              <a:ext cx="142875" cy="28575"/>
            </a:xfrm>
            <a:custGeom>
              <a:avLst/>
              <a:gdLst>
                <a:gd name="T0" fmla="*/ 12 w 90"/>
                <a:gd name="T1" fmla="*/ 0 h 18"/>
                <a:gd name="T2" fmla="*/ 0 w 90"/>
                <a:gd name="T3" fmla="*/ 18 h 18"/>
                <a:gd name="T4" fmla="*/ 90 w 90"/>
                <a:gd name="T5" fmla="*/ 18 h 18"/>
                <a:gd name="T6" fmla="*/ 78 w 90"/>
                <a:gd name="T7" fmla="*/ 0 h 18"/>
                <a:gd name="T8" fmla="*/ 12 w 90"/>
                <a:gd name="T9" fmla="*/ 0 h 18"/>
              </a:gdLst>
              <a:ahLst/>
              <a:cxnLst>
                <a:cxn ang="0">
                  <a:pos x="T0" y="T1"/>
                </a:cxn>
                <a:cxn ang="0">
                  <a:pos x="T2" y="T3"/>
                </a:cxn>
                <a:cxn ang="0">
                  <a:pos x="T4" y="T5"/>
                </a:cxn>
                <a:cxn ang="0">
                  <a:pos x="T6" y="T7"/>
                </a:cxn>
                <a:cxn ang="0">
                  <a:pos x="T8" y="T9"/>
                </a:cxn>
              </a:cxnLst>
              <a:rect l="0" t="0" r="r" b="b"/>
              <a:pathLst>
                <a:path w="90" h="18">
                  <a:moveTo>
                    <a:pt x="12" y="0"/>
                  </a:moveTo>
                  <a:lnTo>
                    <a:pt x="0" y="18"/>
                  </a:lnTo>
                  <a:lnTo>
                    <a:pt x="90" y="18"/>
                  </a:lnTo>
                  <a:lnTo>
                    <a:pt x="78" y="0"/>
                  </a:ln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273F7C64-1C30-4A8E-91E3-6360D232B59A}"/>
                </a:ext>
              </a:extLst>
            </p:cNvPr>
            <p:cNvSpPr>
              <a:spLocks noEditPoints="1"/>
            </p:cNvSpPr>
            <p:nvPr/>
          </p:nvSpPr>
          <p:spPr bwMode="auto">
            <a:xfrm>
              <a:off x="4171950" y="1711897"/>
              <a:ext cx="363538" cy="219075"/>
            </a:xfrm>
            <a:custGeom>
              <a:avLst/>
              <a:gdLst>
                <a:gd name="T0" fmla="*/ 229 w 229"/>
                <a:gd name="T1" fmla="*/ 0 h 138"/>
                <a:gd name="T2" fmla="*/ 0 w 229"/>
                <a:gd name="T3" fmla="*/ 0 h 138"/>
                <a:gd name="T4" fmla="*/ 0 w 229"/>
                <a:gd name="T5" fmla="*/ 138 h 138"/>
                <a:gd name="T6" fmla="*/ 229 w 229"/>
                <a:gd name="T7" fmla="*/ 138 h 138"/>
                <a:gd name="T8" fmla="*/ 229 w 229"/>
                <a:gd name="T9" fmla="*/ 0 h 138"/>
                <a:gd name="T10" fmla="*/ 89 w 229"/>
                <a:gd name="T11" fmla="*/ 110 h 138"/>
                <a:gd name="T12" fmla="*/ 89 w 229"/>
                <a:gd name="T13" fmla="*/ 28 h 138"/>
                <a:gd name="T14" fmla="*/ 159 w 229"/>
                <a:gd name="T15" fmla="*/ 68 h 138"/>
                <a:gd name="T16" fmla="*/ 89 w 229"/>
                <a:gd name="T17" fmla="*/ 1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38">
                  <a:moveTo>
                    <a:pt x="229" y="0"/>
                  </a:moveTo>
                  <a:lnTo>
                    <a:pt x="0" y="0"/>
                  </a:lnTo>
                  <a:lnTo>
                    <a:pt x="0" y="138"/>
                  </a:lnTo>
                  <a:lnTo>
                    <a:pt x="229" y="138"/>
                  </a:lnTo>
                  <a:lnTo>
                    <a:pt x="229" y="0"/>
                  </a:lnTo>
                  <a:close/>
                  <a:moveTo>
                    <a:pt x="89" y="110"/>
                  </a:moveTo>
                  <a:lnTo>
                    <a:pt x="89" y="28"/>
                  </a:lnTo>
                  <a:lnTo>
                    <a:pt x="159" y="68"/>
                  </a:lnTo>
                  <a:lnTo>
                    <a:pt x="89" y="1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7A04E00C-E4BB-429A-9988-C7EC73B134B3}"/>
                </a:ext>
              </a:extLst>
            </p:cNvPr>
            <p:cNvSpPr>
              <a:spLocks noEditPoints="1"/>
            </p:cNvSpPr>
            <p:nvPr/>
          </p:nvSpPr>
          <p:spPr bwMode="auto">
            <a:xfrm>
              <a:off x="3952875" y="1524572"/>
              <a:ext cx="798513" cy="798513"/>
            </a:xfrm>
            <a:custGeom>
              <a:avLst/>
              <a:gdLst>
                <a:gd name="T0" fmla="*/ 126 w 252"/>
                <a:gd name="T1" fmla="*/ 0 h 252"/>
                <a:gd name="T2" fmla="*/ 0 w 252"/>
                <a:gd name="T3" fmla="*/ 126 h 252"/>
                <a:gd name="T4" fmla="*/ 126 w 252"/>
                <a:gd name="T5" fmla="*/ 252 h 252"/>
                <a:gd name="T6" fmla="*/ 252 w 252"/>
                <a:gd name="T7" fmla="*/ 126 h 252"/>
                <a:gd name="T8" fmla="*/ 126 w 252"/>
                <a:gd name="T9" fmla="*/ 0 h 252"/>
                <a:gd name="T10" fmla="*/ 57 w 252"/>
                <a:gd name="T11" fmla="*/ 53 h 252"/>
                <a:gd name="T12" fmla="*/ 63 w 252"/>
                <a:gd name="T13" fmla="*/ 47 h 252"/>
                <a:gd name="T14" fmla="*/ 190 w 252"/>
                <a:gd name="T15" fmla="*/ 47 h 252"/>
                <a:gd name="T16" fmla="*/ 196 w 252"/>
                <a:gd name="T17" fmla="*/ 53 h 252"/>
                <a:gd name="T18" fmla="*/ 196 w 252"/>
                <a:gd name="T19" fmla="*/ 134 h 252"/>
                <a:gd name="T20" fmla="*/ 190 w 252"/>
                <a:gd name="T21" fmla="*/ 140 h 252"/>
                <a:gd name="T22" fmla="*/ 63 w 252"/>
                <a:gd name="T23" fmla="*/ 140 h 252"/>
                <a:gd name="T24" fmla="*/ 57 w 252"/>
                <a:gd name="T25" fmla="*/ 134 h 252"/>
                <a:gd name="T26" fmla="*/ 57 w 252"/>
                <a:gd name="T27" fmla="*/ 53 h 252"/>
                <a:gd name="T28" fmla="*/ 211 w 252"/>
                <a:gd name="T29" fmla="*/ 187 h 252"/>
                <a:gd name="T30" fmla="*/ 42 w 252"/>
                <a:gd name="T31" fmla="*/ 187 h 252"/>
                <a:gd name="T32" fmla="*/ 37 w 252"/>
                <a:gd name="T33" fmla="*/ 182 h 252"/>
                <a:gd name="T34" fmla="*/ 37 w 252"/>
                <a:gd name="T35" fmla="*/ 176 h 252"/>
                <a:gd name="T36" fmla="*/ 37 w 252"/>
                <a:gd name="T37" fmla="*/ 175 h 252"/>
                <a:gd name="T38" fmla="*/ 37 w 252"/>
                <a:gd name="T39" fmla="*/ 174 h 252"/>
                <a:gd name="T40" fmla="*/ 37 w 252"/>
                <a:gd name="T41" fmla="*/ 173 h 252"/>
                <a:gd name="T42" fmla="*/ 38 w 252"/>
                <a:gd name="T43" fmla="*/ 172 h 252"/>
                <a:gd name="T44" fmla="*/ 58 w 252"/>
                <a:gd name="T45" fmla="*/ 147 h 252"/>
                <a:gd name="T46" fmla="*/ 61 w 252"/>
                <a:gd name="T47" fmla="*/ 146 h 252"/>
                <a:gd name="T48" fmla="*/ 191 w 252"/>
                <a:gd name="T49" fmla="*/ 146 h 252"/>
                <a:gd name="T50" fmla="*/ 195 w 252"/>
                <a:gd name="T51" fmla="*/ 147 h 252"/>
                <a:gd name="T52" fmla="*/ 215 w 252"/>
                <a:gd name="T53" fmla="*/ 172 h 252"/>
                <a:gd name="T54" fmla="*/ 216 w 252"/>
                <a:gd name="T55" fmla="*/ 173 h 252"/>
                <a:gd name="T56" fmla="*/ 216 w 252"/>
                <a:gd name="T57" fmla="*/ 174 h 252"/>
                <a:gd name="T58" fmla="*/ 216 w 252"/>
                <a:gd name="T59" fmla="*/ 175 h 252"/>
                <a:gd name="T60" fmla="*/ 216 w 252"/>
                <a:gd name="T61" fmla="*/ 176 h 252"/>
                <a:gd name="T62" fmla="*/ 216 w 252"/>
                <a:gd name="T63" fmla="*/ 182 h 252"/>
                <a:gd name="T64" fmla="*/ 211 w 252"/>
                <a:gd name="T65" fmla="*/ 18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252">
                  <a:moveTo>
                    <a:pt x="126" y="0"/>
                  </a:moveTo>
                  <a:cubicBezTo>
                    <a:pt x="57" y="0"/>
                    <a:pt x="0" y="57"/>
                    <a:pt x="0" y="126"/>
                  </a:cubicBezTo>
                  <a:cubicBezTo>
                    <a:pt x="0" y="196"/>
                    <a:pt x="57" y="252"/>
                    <a:pt x="126" y="252"/>
                  </a:cubicBezTo>
                  <a:cubicBezTo>
                    <a:pt x="196" y="252"/>
                    <a:pt x="252" y="196"/>
                    <a:pt x="252" y="126"/>
                  </a:cubicBezTo>
                  <a:cubicBezTo>
                    <a:pt x="252" y="57"/>
                    <a:pt x="196" y="0"/>
                    <a:pt x="126" y="0"/>
                  </a:cubicBezTo>
                  <a:close/>
                  <a:moveTo>
                    <a:pt x="57" y="53"/>
                  </a:moveTo>
                  <a:cubicBezTo>
                    <a:pt x="57" y="50"/>
                    <a:pt x="60" y="47"/>
                    <a:pt x="63" y="47"/>
                  </a:cubicBezTo>
                  <a:cubicBezTo>
                    <a:pt x="190" y="47"/>
                    <a:pt x="190" y="47"/>
                    <a:pt x="190" y="47"/>
                  </a:cubicBezTo>
                  <a:cubicBezTo>
                    <a:pt x="193" y="47"/>
                    <a:pt x="196" y="50"/>
                    <a:pt x="196" y="53"/>
                  </a:cubicBezTo>
                  <a:cubicBezTo>
                    <a:pt x="196" y="134"/>
                    <a:pt x="196" y="134"/>
                    <a:pt x="196" y="134"/>
                  </a:cubicBezTo>
                  <a:cubicBezTo>
                    <a:pt x="196" y="137"/>
                    <a:pt x="193" y="140"/>
                    <a:pt x="190" y="140"/>
                  </a:cubicBezTo>
                  <a:cubicBezTo>
                    <a:pt x="63" y="140"/>
                    <a:pt x="63" y="140"/>
                    <a:pt x="63" y="140"/>
                  </a:cubicBezTo>
                  <a:cubicBezTo>
                    <a:pt x="60" y="140"/>
                    <a:pt x="57" y="137"/>
                    <a:pt x="57" y="134"/>
                  </a:cubicBezTo>
                  <a:lnTo>
                    <a:pt x="57" y="53"/>
                  </a:lnTo>
                  <a:close/>
                  <a:moveTo>
                    <a:pt x="211" y="187"/>
                  </a:moveTo>
                  <a:cubicBezTo>
                    <a:pt x="42" y="187"/>
                    <a:pt x="42" y="187"/>
                    <a:pt x="42" y="187"/>
                  </a:cubicBezTo>
                  <a:cubicBezTo>
                    <a:pt x="39" y="187"/>
                    <a:pt x="37" y="185"/>
                    <a:pt x="37" y="182"/>
                  </a:cubicBezTo>
                  <a:cubicBezTo>
                    <a:pt x="37" y="176"/>
                    <a:pt x="37" y="176"/>
                    <a:pt x="37" y="176"/>
                  </a:cubicBezTo>
                  <a:cubicBezTo>
                    <a:pt x="37" y="175"/>
                    <a:pt x="37" y="175"/>
                    <a:pt x="37" y="175"/>
                  </a:cubicBezTo>
                  <a:cubicBezTo>
                    <a:pt x="37" y="175"/>
                    <a:pt x="37" y="174"/>
                    <a:pt x="37" y="174"/>
                  </a:cubicBezTo>
                  <a:cubicBezTo>
                    <a:pt x="37" y="174"/>
                    <a:pt x="37" y="174"/>
                    <a:pt x="37" y="173"/>
                  </a:cubicBezTo>
                  <a:cubicBezTo>
                    <a:pt x="37" y="173"/>
                    <a:pt x="37" y="173"/>
                    <a:pt x="38" y="172"/>
                  </a:cubicBezTo>
                  <a:cubicBezTo>
                    <a:pt x="58" y="147"/>
                    <a:pt x="58" y="147"/>
                    <a:pt x="58" y="147"/>
                  </a:cubicBezTo>
                  <a:cubicBezTo>
                    <a:pt x="58" y="146"/>
                    <a:pt x="60" y="146"/>
                    <a:pt x="61" y="146"/>
                  </a:cubicBezTo>
                  <a:cubicBezTo>
                    <a:pt x="191" y="146"/>
                    <a:pt x="191" y="146"/>
                    <a:pt x="191" y="146"/>
                  </a:cubicBezTo>
                  <a:cubicBezTo>
                    <a:pt x="193" y="146"/>
                    <a:pt x="194" y="146"/>
                    <a:pt x="195" y="147"/>
                  </a:cubicBezTo>
                  <a:cubicBezTo>
                    <a:pt x="215" y="172"/>
                    <a:pt x="215" y="172"/>
                    <a:pt x="215" y="172"/>
                  </a:cubicBezTo>
                  <a:cubicBezTo>
                    <a:pt x="216" y="173"/>
                    <a:pt x="216" y="173"/>
                    <a:pt x="216" y="173"/>
                  </a:cubicBezTo>
                  <a:cubicBezTo>
                    <a:pt x="216" y="174"/>
                    <a:pt x="216" y="174"/>
                    <a:pt x="216" y="174"/>
                  </a:cubicBezTo>
                  <a:cubicBezTo>
                    <a:pt x="216" y="174"/>
                    <a:pt x="216" y="175"/>
                    <a:pt x="216" y="175"/>
                  </a:cubicBezTo>
                  <a:cubicBezTo>
                    <a:pt x="216" y="175"/>
                    <a:pt x="216" y="175"/>
                    <a:pt x="216" y="176"/>
                  </a:cubicBezTo>
                  <a:cubicBezTo>
                    <a:pt x="216" y="182"/>
                    <a:pt x="216" y="182"/>
                    <a:pt x="216" y="182"/>
                  </a:cubicBezTo>
                  <a:cubicBezTo>
                    <a:pt x="216" y="185"/>
                    <a:pt x="214" y="187"/>
                    <a:pt x="211" y="1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9B94A07A-7F20-439E-B413-E4374CE47C27}"/>
                </a:ext>
              </a:extLst>
            </p:cNvPr>
            <p:cNvSpPr>
              <a:spLocks/>
            </p:cNvSpPr>
            <p:nvPr/>
          </p:nvSpPr>
          <p:spPr bwMode="auto">
            <a:xfrm>
              <a:off x="4579938" y="2077022"/>
              <a:ext cx="25400" cy="28575"/>
            </a:xfrm>
            <a:custGeom>
              <a:avLst/>
              <a:gdLst>
                <a:gd name="T0" fmla="*/ 1 w 8"/>
                <a:gd name="T1" fmla="*/ 2 h 9"/>
                <a:gd name="T2" fmla="*/ 0 w 8"/>
                <a:gd name="T3" fmla="*/ 5 h 9"/>
                <a:gd name="T4" fmla="*/ 1 w 8"/>
                <a:gd name="T5" fmla="*/ 7 h 9"/>
                <a:gd name="T6" fmla="*/ 4 w 8"/>
                <a:gd name="T7" fmla="*/ 9 h 9"/>
                <a:gd name="T8" fmla="*/ 7 w 8"/>
                <a:gd name="T9" fmla="*/ 7 h 9"/>
                <a:gd name="T10" fmla="*/ 8 w 8"/>
                <a:gd name="T11" fmla="*/ 5 h 9"/>
                <a:gd name="T12" fmla="*/ 7 w 8"/>
                <a:gd name="T13" fmla="*/ 2 h 9"/>
                <a:gd name="T14" fmla="*/ 1 w 8"/>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1" y="2"/>
                  </a:moveTo>
                  <a:cubicBezTo>
                    <a:pt x="1" y="3"/>
                    <a:pt x="0" y="4"/>
                    <a:pt x="0" y="5"/>
                  </a:cubicBezTo>
                  <a:cubicBezTo>
                    <a:pt x="0" y="6"/>
                    <a:pt x="1" y="7"/>
                    <a:pt x="1" y="7"/>
                  </a:cubicBezTo>
                  <a:cubicBezTo>
                    <a:pt x="2" y="8"/>
                    <a:pt x="3" y="9"/>
                    <a:pt x="4" y="9"/>
                  </a:cubicBezTo>
                  <a:cubicBezTo>
                    <a:pt x="5" y="9"/>
                    <a:pt x="6" y="8"/>
                    <a:pt x="7" y="7"/>
                  </a:cubicBezTo>
                  <a:cubicBezTo>
                    <a:pt x="8" y="7"/>
                    <a:pt x="8" y="6"/>
                    <a:pt x="8" y="5"/>
                  </a:cubicBezTo>
                  <a:cubicBezTo>
                    <a:pt x="8" y="4"/>
                    <a:pt x="8" y="3"/>
                    <a:pt x="7" y="2"/>
                  </a:cubicBezTo>
                  <a:cubicBezTo>
                    <a:pt x="6" y="0"/>
                    <a:pt x="3" y="0"/>
                    <a:pt x="1" y="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37">
            <a:extLst>
              <a:ext uri="{FF2B5EF4-FFF2-40B4-BE49-F238E27FC236}">
                <a16:creationId xmlns:a16="http://schemas.microsoft.com/office/drawing/2014/main" id="{72B82E16-DA85-47E0-A6A3-2E368BFE6A7A}"/>
              </a:ext>
            </a:extLst>
          </p:cNvPr>
          <p:cNvGrpSpPr>
            <a:grpSpLocks noChangeAspect="1"/>
          </p:cNvGrpSpPr>
          <p:nvPr/>
        </p:nvGrpSpPr>
        <p:grpSpPr>
          <a:xfrm>
            <a:off x="637885" y="5588156"/>
            <a:ext cx="776402" cy="526744"/>
            <a:chOff x="8064500" y="5148263"/>
            <a:chExt cx="1144588" cy="728662"/>
          </a:xfrm>
          <a:solidFill>
            <a:schemeClr val="tx1"/>
          </a:solidFill>
        </p:grpSpPr>
        <p:sp>
          <p:nvSpPr>
            <p:cNvPr id="39" name="Freeform 139">
              <a:extLst>
                <a:ext uri="{FF2B5EF4-FFF2-40B4-BE49-F238E27FC236}">
                  <a16:creationId xmlns:a16="http://schemas.microsoft.com/office/drawing/2014/main" id="{285EDDB5-E4FD-4E5F-B5B3-4ACA2C080E65}"/>
                </a:ext>
              </a:extLst>
            </p:cNvPr>
            <p:cNvSpPr>
              <a:spLocks/>
            </p:cNvSpPr>
            <p:nvPr/>
          </p:nvSpPr>
          <p:spPr bwMode="auto">
            <a:xfrm>
              <a:off x="8774113" y="5148263"/>
              <a:ext cx="434975" cy="566737"/>
            </a:xfrm>
            <a:custGeom>
              <a:avLst/>
              <a:gdLst>
                <a:gd name="T0" fmla="*/ 0 w 274"/>
                <a:gd name="T1" fmla="*/ 0 h 357"/>
                <a:gd name="T2" fmla="*/ 186 w 274"/>
                <a:gd name="T3" fmla="*/ 0 h 357"/>
                <a:gd name="T4" fmla="*/ 274 w 274"/>
                <a:gd name="T5" fmla="*/ 178 h 357"/>
                <a:gd name="T6" fmla="*/ 186 w 274"/>
                <a:gd name="T7" fmla="*/ 357 h 357"/>
                <a:gd name="T8" fmla="*/ 0 w 274"/>
                <a:gd name="T9" fmla="*/ 357 h 357"/>
                <a:gd name="T10" fmla="*/ 87 w 274"/>
                <a:gd name="T11" fmla="*/ 178 h 357"/>
                <a:gd name="T12" fmla="*/ 0 w 274"/>
                <a:gd name="T13" fmla="*/ 0 h 357"/>
                <a:gd name="T14" fmla="*/ 0 w 274"/>
                <a:gd name="T15" fmla="*/ 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357">
                  <a:moveTo>
                    <a:pt x="0" y="0"/>
                  </a:moveTo>
                  <a:lnTo>
                    <a:pt x="186" y="0"/>
                  </a:lnTo>
                  <a:lnTo>
                    <a:pt x="274" y="178"/>
                  </a:lnTo>
                  <a:lnTo>
                    <a:pt x="186" y="357"/>
                  </a:lnTo>
                  <a:lnTo>
                    <a:pt x="0" y="357"/>
                  </a:lnTo>
                  <a:lnTo>
                    <a:pt x="87" y="178"/>
                  </a:lnTo>
                  <a:lnTo>
                    <a:pt x="0" y="0"/>
                  </a:lnTo>
                  <a:lnTo>
                    <a:pt x="0" y="0"/>
                  </a:lnTo>
                  <a:close/>
                </a:path>
              </a:pathLst>
            </a:custGeom>
            <a:grpFill/>
            <a:ln>
              <a:noFill/>
            </a:ln>
          </p:spPr>
          <p:txBody>
            <a:bodyPr vert="horz" wrap="square" lIns="100817" tIns="50408" rIns="100817" bIns="504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5"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140">
              <a:extLst>
                <a:ext uri="{FF2B5EF4-FFF2-40B4-BE49-F238E27FC236}">
                  <a16:creationId xmlns:a16="http://schemas.microsoft.com/office/drawing/2014/main" id="{4FEEBF0F-97D9-47EC-9B5D-F00E288B6882}"/>
                </a:ext>
              </a:extLst>
            </p:cNvPr>
            <p:cNvSpPr>
              <a:spLocks/>
            </p:cNvSpPr>
            <p:nvPr/>
          </p:nvSpPr>
          <p:spPr bwMode="auto">
            <a:xfrm>
              <a:off x="8124825" y="5148263"/>
              <a:ext cx="434975" cy="420687"/>
            </a:xfrm>
            <a:custGeom>
              <a:avLst/>
              <a:gdLst>
                <a:gd name="T0" fmla="*/ 40 w 116"/>
                <a:gd name="T1" fmla="*/ 75 h 112"/>
                <a:gd name="T2" fmla="*/ 98 w 116"/>
                <a:gd name="T3" fmla="*/ 112 h 112"/>
                <a:gd name="T4" fmla="*/ 116 w 116"/>
                <a:gd name="T5" fmla="*/ 75 h 112"/>
                <a:gd name="T6" fmla="*/ 79 w 116"/>
                <a:gd name="T7" fmla="*/ 0 h 112"/>
                <a:gd name="T8" fmla="*/ 0 w 116"/>
                <a:gd name="T9" fmla="*/ 0 h 112"/>
                <a:gd name="T10" fmla="*/ 37 w 116"/>
                <a:gd name="T11" fmla="*/ 75 h 112"/>
                <a:gd name="T12" fmla="*/ 40 w 116"/>
                <a:gd name="T13" fmla="*/ 75 h 112"/>
              </a:gdLst>
              <a:ahLst/>
              <a:cxnLst>
                <a:cxn ang="0">
                  <a:pos x="T0" y="T1"/>
                </a:cxn>
                <a:cxn ang="0">
                  <a:pos x="T2" y="T3"/>
                </a:cxn>
                <a:cxn ang="0">
                  <a:pos x="T4" y="T5"/>
                </a:cxn>
                <a:cxn ang="0">
                  <a:pos x="T6" y="T7"/>
                </a:cxn>
                <a:cxn ang="0">
                  <a:pos x="T8" y="T9"/>
                </a:cxn>
                <a:cxn ang="0">
                  <a:pos x="T10" y="T11"/>
                </a:cxn>
                <a:cxn ang="0">
                  <a:pos x="T12" y="T13"/>
                </a:cxn>
              </a:cxnLst>
              <a:rect l="0" t="0" r="r" b="b"/>
              <a:pathLst>
                <a:path w="116" h="112">
                  <a:moveTo>
                    <a:pt x="40" y="75"/>
                  </a:moveTo>
                  <a:cubicBezTo>
                    <a:pt x="66" y="75"/>
                    <a:pt x="88" y="90"/>
                    <a:pt x="98" y="112"/>
                  </a:cubicBezTo>
                  <a:cubicBezTo>
                    <a:pt x="116" y="75"/>
                    <a:pt x="116" y="75"/>
                    <a:pt x="116" y="75"/>
                  </a:cubicBezTo>
                  <a:cubicBezTo>
                    <a:pt x="79" y="0"/>
                    <a:pt x="79" y="0"/>
                    <a:pt x="79" y="0"/>
                  </a:cubicBezTo>
                  <a:cubicBezTo>
                    <a:pt x="0" y="0"/>
                    <a:pt x="0" y="0"/>
                    <a:pt x="0" y="0"/>
                  </a:cubicBezTo>
                  <a:cubicBezTo>
                    <a:pt x="37" y="75"/>
                    <a:pt x="37" y="75"/>
                    <a:pt x="37" y="75"/>
                  </a:cubicBezTo>
                  <a:cubicBezTo>
                    <a:pt x="38" y="75"/>
                    <a:pt x="39" y="75"/>
                    <a:pt x="40" y="75"/>
                  </a:cubicBezTo>
                  <a:close/>
                </a:path>
              </a:pathLst>
            </a:custGeom>
            <a:grpFill/>
            <a:ln>
              <a:noFill/>
            </a:ln>
          </p:spPr>
          <p:txBody>
            <a:bodyPr vert="horz" wrap="square" lIns="100817" tIns="50408" rIns="100817" bIns="504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5"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141">
              <a:extLst>
                <a:ext uri="{FF2B5EF4-FFF2-40B4-BE49-F238E27FC236}">
                  <a16:creationId xmlns:a16="http://schemas.microsoft.com/office/drawing/2014/main" id="{D5F78F3D-7CB0-4A70-9737-81DBDA8F7E00}"/>
                </a:ext>
              </a:extLst>
            </p:cNvPr>
            <p:cNvSpPr>
              <a:spLocks noEditPoints="1"/>
            </p:cNvSpPr>
            <p:nvPr/>
          </p:nvSpPr>
          <p:spPr bwMode="auto">
            <a:xfrm>
              <a:off x="8064500" y="5456238"/>
              <a:ext cx="420688" cy="420687"/>
            </a:xfrm>
            <a:custGeom>
              <a:avLst/>
              <a:gdLst>
                <a:gd name="T0" fmla="*/ 56 w 112"/>
                <a:gd name="T1" fmla="*/ 6 h 112"/>
                <a:gd name="T2" fmla="*/ 106 w 112"/>
                <a:gd name="T3" fmla="*/ 56 h 112"/>
                <a:gd name="T4" fmla="*/ 56 w 112"/>
                <a:gd name="T5" fmla="*/ 106 h 112"/>
                <a:gd name="T6" fmla="*/ 6 w 112"/>
                <a:gd name="T7" fmla="*/ 56 h 112"/>
                <a:gd name="T8" fmla="*/ 56 w 112"/>
                <a:gd name="T9" fmla="*/ 6 h 112"/>
                <a:gd name="T10" fmla="*/ 56 w 112"/>
                <a:gd name="T11" fmla="*/ 0 h 112"/>
                <a:gd name="T12" fmla="*/ 0 w 112"/>
                <a:gd name="T13" fmla="*/ 56 h 112"/>
                <a:gd name="T14" fmla="*/ 56 w 112"/>
                <a:gd name="T15" fmla="*/ 112 h 112"/>
                <a:gd name="T16" fmla="*/ 112 w 112"/>
                <a:gd name="T17" fmla="*/ 56 h 112"/>
                <a:gd name="T18" fmla="*/ 56 w 112"/>
                <a:gd name="T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6"/>
                  </a:moveTo>
                  <a:cubicBezTo>
                    <a:pt x="84" y="6"/>
                    <a:pt x="106" y="28"/>
                    <a:pt x="106" y="56"/>
                  </a:cubicBezTo>
                  <a:cubicBezTo>
                    <a:pt x="106" y="83"/>
                    <a:pt x="84" y="106"/>
                    <a:pt x="56" y="106"/>
                  </a:cubicBezTo>
                  <a:cubicBezTo>
                    <a:pt x="29" y="106"/>
                    <a:pt x="6" y="83"/>
                    <a:pt x="6" y="56"/>
                  </a:cubicBezTo>
                  <a:cubicBezTo>
                    <a:pt x="6" y="28"/>
                    <a:pt x="29" y="6"/>
                    <a:pt x="56" y="6"/>
                  </a:cubicBezTo>
                  <a:moveTo>
                    <a:pt x="56" y="0"/>
                  </a:moveTo>
                  <a:cubicBezTo>
                    <a:pt x="25" y="0"/>
                    <a:pt x="0" y="25"/>
                    <a:pt x="0" y="56"/>
                  </a:cubicBezTo>
                  <a:cubicBezTo>
                    <a:pt x="0" y="87"/>
                    <a:pt x="25" y="112"/>
                    <a:pt x="56" y="112"/>
                  </a:cubicBezTo>
                  <a:cubicBezTo>
                    <a:pt x="87" y="112"/>
                    <a:pt x="112" y="87"/>
                    <a:pt x="112" y="56"/>
                  </a:cubicBezTo>
                  <a:cubicBezTo>
                    <a:pt x="112" y="25"/>
                    <a:pt x="87" y="0"/>
                    <a:pt x="56" y="0"/>
                  </a:cubicBezTo>
                  <a:close/>
                </a:path>
              </a:pathLst>
            </a:custGeom>
            <a:grpFill/>
            <a:ln>
              <a:noFill/>
            </a:ln>
          </p:spPr>
          <p:txBody>
            <a:bodyPr vert="horz" wrap="square" lIns="100817" tIns="50408" rIns="100817" bIns="504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5"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142">
              <a:extLst>
                <a:ext uri="{FF2B5EF4-FFF2-40B4-BE49-F238E27FC236}">
                  <a16:creationId xmlns:a16="http://schemas.microsoft.com/office/drawing/2014/main" id="{CD4D3F7F-9E21-4D62-B5AE-B0528D5D34B0}"/>
                </a:ext>
              </a:extLst>
            </p:cNvPr>
            <p:cNvSpPr>
              <a:spLocks noEditPoints="1"/>
            </p:cNvSpPr>
            <p:nvPr/>
          </p:nvSpPr>
          <p:spPr bwMode="auto">
            <a:xfrm>
              <a:off x="8147050" y="5538788"/>
              <a:ext cx="255588" cy="255587"/>
            </a:xfrm>
            <a:custGeom>
              <a:avLst/>
              <a:gdLst>
                <a:gd name="T0" fmla="*/ 67 w 68"/>
                <a:gd name="T1" fmla="*/ 36 h 68"/>
                <a:gd name="T2" fmla="*/ 63 w 68"/>
                <a:gd name="T3" fmla="*/ 35 h 68"/>
                <a:gd name="T4" fmla="*/ 62 w 68"/>
                <a:gd name="T5" fmla="*/ 26 h 68"/>
                <a:gd name="T6" fmla="*/ 65 w 68"/>
                <a:gd name="T7" fmla="*/ 24 h 68"/>
                <a:gd name="T8" fmla="*/ 66 w 68"/>
                <a:gd name="T9" fmla="*/ 22 h 68"/>
                <a:gd name="T10" fmla="*/ 61 w 68"/>
                <a:gd name="T11" fmla="*/ 13 h 68"/>
                <a:gd name="T12" fmla="*/ 59 w 68"/>
                <a:gd name="T13" fmla="*/ 12 h 68"/>
                <a:gd name="T14" fmla="*/ 55 w 68"/>
                <a:gd name="T15" fmla="*/ 15 h 68"/>
                <a:gd name="T16" fmla="*/ 48 w 68"/>
                <a:gd name="T17" fmla="*/ 10 h 68"/>
                <a:gd name="T18" fmla="*/ 49 w 68"/>
                <a:gd name="T19" fmla="*/ 5 h 68"/>
                <a:gd name="T20" fmla="*/ 48 w 68"/>
                <a:gd name="T21" fmla="*/ 3 h 68"/>
                <a:gd name="T22" fmla="*/ 38 w 68"/>
                <a:gd name="T23" fmla="*/ 0 h 68"/>
                <a:gd name="T24" fmla="*/ 36 w 68"/>
                <a:gd name="T25" fmla="*/ 1 h 68"/>
                <a:gd name="T26" fmla="*/ 35 w 68"/>
                <a:gd name="T27" fmla="*/ 6 h 68"/>
                <a:gd name="T28" fmla="*/ 26 w 68"/>
                <a:gd name="T29" fmla="*/ 7 h 68"/>
                <a:gd name="T30" fmla="*/ 24 w 68"/>
                <a:gd name="T31" fmla="*/ 3 h 68"/>
                <a:gd name="T32" fmla="*/ 21 w 68"/>
                <a:gd name="T33" fmla="*/ 3 h 68"/>
                <a:gd name="T34" fmla="*/ 13 w 68"/>
                <a:gd name="T35" fmla="*/ 7 h 68"/>
                <a:gd name="T36" fmla="*/ 13 w 68"/>
                <a:gd name="T37" fmla="*/ 10 h 68"/>
                <a:gd name="T38" fmla="*/ 15 w 68"/>
                <a:gd name="T39" fmla="*/ 14 h 68"/>
                <a:gd name="T40" fmla="*/ 9 w 68"/>
                <a:gd name="T41" fmla="*/ 21 h 68"/>
                <a:gd name="T42" fmla="*/ 5 w 68"/>
                <a:gd name="T43" fmla="*/ 19 h 68"/>
                <a:gd name="T44" fmla="*/ 3 w 68"/>
                <a:gd name="T45" fmla="*/ 21 h 68"/>
                <a:gd name="T46" fmla="*/ 1 w 68"/>
                <a:gd name="T47" fmla="*/ 30 h 68"/>
                <a:gd name="T48" fmla="*/ 2 w 68"/>
                <a:gd name="T49" fmla="*/ 32 h 68"/>
                <a:gd name="T50" fmla="*/ 6 w 68"/>
                <a:gd name="T51" fmla="*/ 34 h 68"/>
                <a:gd name="T52" fmla="*/ 7 w 68"/>
                <a:gd name="T53" fmla="*/ 42 h 68"/>
                <a:gd name="T54" fmla="*/ 3 w 68"/>
                <a:gd name="T55" fmla="*/ 44 h 68"/>
                <a:gd name="T56" fmla="*/ 2 w 68"/>
                <a:gd name="T57" fmla="*/ 47 h 68"/>
                <a:gd name="T58" fmla="*/ 8 w 68"/>
                <a:gd name="T59" fmla="*/ 55 h 68"/>
                <a:gd name="T60" fmla="*/ 10 w 68"/>
                <a:gd name="T61" fmla="*/ 56 h 68"/>
                <a:gd name="T62" fmla="*/ 13 w 68"/>
                <a:gd name="T63" fmla="*/ 54 h 68"/>
                <a:gd name="T64" fmla="*/ 20 w 68"/>
                <a:gd name="T65" fmla="*/ 60 h 68"/>
                <a:gd name="T66" fmla="*/ 20 w 68"/>
                <a:gd name="T67" fmla="*/ 64 h 68"/>
                <a:gd name="T68" fmla="*/ 21 w 68"/>
                <a:gd name="T69" fmla="*/ 65 h 68"/>
                <a:gd name="T70" fmla="*/ 31 w 68"/>
                <a:gd name="T71" fmla="*/ 68 h 68"/>
                <a:gd name="T72" fmla="*/ 32 w 68"/>
                <a:gd name="T73" fmla="*/ 67 h 68"/>
                <a:gd name="T74" fmla="*/ 33 w 68"/>
                <a:gd name="T75" fmla="*/ 64 h 68"/>
                <a:gd name="T76" fmla="*/ 43 w 68"/>
                <a:gd name="T77" fmla="*/ 62 h 68"/>
                <a:gd name="T78" fmla="*/ 45 w 68"/>
                <a:gd name="T79" fmla="*/ 65 h 68"/>
                <a:gd name="T80" fmla="*/ 47 w 68"/>
                <a:gd name="T81" fmla="*/ 66 h 68"/>
                <a:gd name="T82" fmla="*/ 55 w 68"/>
                <a:gd name="T83" fmla="*/ 61 h 68"/>
                <a:gd name="T84" fmla="*/ 56 w 68"/>
                <a:gd name="T85" fmla="*/ 59 h 68"/>
                <a:gd name="T86" fmla="*/ 54 w 68"/>
                <a:gd name="T87" fmla="*/ 55 h 68"/>
                <a:gd name="T88" fmla="*/ 60 w 68"/>
                <a:gd name="T89" fmla="*/ 48 h 68"/>
                <a:gd name="T90" fmla="*/ 63 w 68"/>
                <a:gd name="T91" fmla="*/ 49 h 68"/>
                <a:gd name="T92" fmla="*/ 66 w 68"/>
                <a:gd name="T93" fmla="*/ 48 h 68"/>
                <a:gd name="T94" fmla="*/ 68 w 68"/>
                <a:gd name="T95" fmla="*/ 38 h 68"/>
                <a:gd name="T96" fmla="*/ 67 w 68"/>
                <a:gd name="T97" fmla="*/ 36 h 68"/>
                <a:gd name="T98" fmla="*/ 32 w 68"/>
                <a:gd name="T99" fmla="*/ 45 h 68"/>
                <a:gd name="T100" fmla="*/ 24 w 68"/>
                <a:gd name="T101" fmla="*/ 32 h 68"/>
                <a:gd name="T102" fmla="*/ 37 w 68"/>
                <a:gd name="T103" fmla="*/ 24 h 68"/>
                <a:gd name="T104" fmla="*/ 44 w 68"/>
                <a:gd name="T105" fmla="*/ 37 h 68"/>
                <a:gd name="T106" fmla="*/ 32 w 68"/>
                <a:gd name="T107"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8">
                  <a:moveTo>
                    <a:pt x="67" y="36"/>
                  </a:moveTo>
                  <a:cubicBezTo>
                    <a:pt x="63" y="35"/>
                    <a:pt x="63" y="35"/>
                    <a:pt x="63" y="35"/>
                  </a:cubicBezTo>
                  <a:cubicBezTo>
                    <a:pt x="63" y="32"/>
                    <a:pt x="62" y="29"/>
                    <a:pt x="62" y="26"/>
                  </a:cubicBezTo>
                  <a:cubicBezTo>
                    <a:pt x="65" y="24"/>
                    <a:pt x="65" y="24"/>
                    <a:pt x="65" y="24"/>
                  </a:cubicBezTo>
                  <a:cubicBezTo>
                    <a:pt x="66" y="23"/>
                    <a:pt x="66" y="22"/>
                    <a:pt x="66" y="22"/>
                  </a:cubicBezTo>
                  <a:cubicBezTo>
                    <a:pt x="61" y="13"/>
                    <a:pt x="61" y="13"/>
                    <a:pt x="61" y="13"/>
                  </a:cubicBezTo>
                  <a:cubicBezTo>
                    <a:pt x="60" y="12"/>
                    <a:pt x="60" y="12"/>
                    <a:pt x="59" y="12"/>
                  </a:cubicBezTo>
                  <a:cubicBezTo>
                    <a:pt x="55" y="15"/>
                    <a:pt x="55" y="15"/>
                    <a:pt x="55" y="15"/>
                  </a:cubicBezTo>
                  <a:cubicBezTo>
                    <a:pt x="53" y="12"/>
                    <a:pt x="50" y="11"/>
                    <a:pt x="48" y="10"/>
                  </a:cubicBezTo>
                  <a:cubicBezTo>
                    <a:pt x="49" y="5"/>
                    <a:pt x="49" y="5"/>
                    <a:pt x="49" y="5"/>
                  </a:cubicBezTo>
                  <a:cubicBezTo>
                    <a:pt x="49" y="4"/>
                    <a:pt x="49" y="3"/>
                    <a:pt x="48" y="3"/>
                  </a:cubicBezTo>
                  <a:cubicBezTo>
                    <a:pt x="38" y="0"/>
                    <a:pt x="38" y="0"/>
                    <a:pt x="38" y="0"/>
                  </a:cubicBezTo>
                  <a:cubicBezTo>
                    <a:pt x="37" y="0"/>
                    <a:pt x="36" y="1"/>
                    <a:pt x="36" y="1"/>
                  </a:cubicBezTo>
                  <a:cubicBezTo>
                    <a:pt x="35" y="6"/>
                    <a:pt x="35" y="6"/>
                    <a:pt x="35" y="6"/>
                  </a:cubicBezTo>
                  <a:cubicBezTo>
                    <a:pt x="32" y="6"/>
                    <a:pt x="29" y="6"/>
                    <a:pt x="26" y="7"/>
                  </a:cubicBezTo>
                  <a:cubicBezTo>
                    <a:pt x="24" y="3"/>
                    <a:pt x="24" y="3"/>
                    <a:pt x="24" y="3"/>
                  </a:cubicBezTo>
                  <a:cubicBezTo>
                    <a:pt x="24" y="3"/>
                    <a:pt x="22" y="2"/>
                    <a:pt x="21" y="3"/>
                  </a:cubicBezTo>
                  <a:cubicBezTo>
                    <a:pt x="13" y="7"/>
                    <a:pt x="13" y="7"/>
                    <a:pt x="13" y="7"/>
                  </a:cubicBezTo>
                  <a:cubicBezTo>
                    <a:pt x="12" y="8"/>
                    <a:pt x="12" y="9"/>
                    <a:pt x="13" y="10"/>
                  </a:cubicBezTo>
                  <a:cubicBezTo>
                    <a:pt x="15" y="14"/>
                    <a:pt x="15" y="14"/>
                    <a:pt x="15" y="14"/>
                  </a:cubicBezTo>
                  <a:cubicBezTo>
                    <a:pt x="13" y="16"/>
                    <a:pt x="11" y="18"/>
                    <a:pt x="9" y="21"/>
                  </a:cubicBezTo>
                  <a:cubicBezTo>
                    <a:pt x="5" y="19"/>
                    <a:pt x="5" y="19"/>
                    <a:pt x="5" y="19"/>
                  </a:cubicBezTo>
                  <a:cubicBezTo>
                    <a:pt x="4" y="19"/>
                    <a:pt x="3" y="20"/>
                    <a:pt x="3" y="21"/>
                  </a:cubicBezTo>
                  <a:cubicBezTo>
                    <a:pt x="1" y="30"/>
                    <a:pt x="1" y="30"/>
                    <a:pt x="1" y="30"/>
                  </a:cubicBezTo>
                  <a:cubicBezTo>
                    <a:pt x="0" y="31"/>
                    <a:pt x="1" y="32"/>
                    <a:pt x="2" y="32"/>
                  </a:cubicBezTo>
                  <a:cubicBezTo>
                    <a:pt x="6" y="34"/>
                    <a:pt x="6" y="34"/>
                    <a:pt x="6" y="34"/>
                  </a:cubicBezTo>
                  <a:cubicBezTo>
                    <a:pt x="6" y="36"/>
                    <a:pt x="6" y="40"/>
                    <a:pt x="7" y="42"/>
                  </a:cubicBezTo>
                  <a:cubicBezTo>
                    <a:pt x="3" y="44"/>
                    <a:pt x="3" y="44"/>
                    <a:pt x="3" y="44"/>
                  </a:cubicBezTo>
                  <a:cubicBezTo>
                    <a:pt x="2" y="45"/>
                    <a:pt x="2" y="46"/>
                    <a:pt x="2" y="47"/>
                  </a:cubicBezTo>
                  <a:cubicBezTo>
                    <a:pt x="8" y="55"/>
                    <a:pt x="8" y="55"/>
                    <a:pt x="8" y="55"/>
                  </a:cubicBezTo>
                  <a:cubicBezTo>
                    <a:pt x="8" y="56"/>
                    <a:pt x="9" y="56"/>
                    <a:pt x="10" y="56"/>
                  </a:cubicBezTo>
                  <a:cubicBezTo>
                    <a:pt x="13" y="54"/>
                    <a:pt x="13" y="54"/>
                    <a:pt x="13" y="54"/>
                  </a:cubicBezTo>
                  <a:cubicBezTo>
                    <a:pt x="15" y="56"/>
                    <a:pt x="18" y="58"/>
                    <a:pt x="20" y="60"/>
                  </a:cubicBezTo>
                  <a:cubicBezTo>
                    <a:pt x="20" y="64"/>
                    <a:pt x="20" y="64"/>
                    <a:pt x="20" y="64"/>
                  </a:cubicBezTo>
                  <a:cubicBezTo>
                    <a:pt x="19" y="64"/>
                    <a:pt x="20" y="65"/>
                    <a:pt x="21" y="65"/>
                  </a:cubicBezTo>
                  <a:cubicBezTo>
                    <a:pt x="31" y="68"/>
                    <a:pt x="31" y="68"/>
                    <a:pt x="31" y="68"/>
                  </a:cubicBezTo>
                  <a:cubicBezTo>
                    <a:pt x="31" y="68"/>
                    <a:pt x="32" y="67"/>
                    <a:pt x="32" y="67"/>
                  </a:cubicBezTo>
                  <a:cubicBezTo>
                    <a:pt x="33" y="64"/>
                    <a:pt x="33" y="64"/>
                    <a:pt x="33" y="64"/>
                  </a:cubicBezTo>
                  <a:cubicBezTo>
                    <a:pt x="37" y="64"/>
                    <a:pt x="40" y="63"/>
                    <a:pt x="43" y="62"/>
                  </a:cubicBezTo>
                  <a:cubicBezTo>
                    <a:pt x="45" y="65"/>
                    <a:pt x="45" y="65"/>
                    <a:pt x="45" y="65"/>
                  </a:cubicBezTo>
                  <a:cubicBezTo>
                    <a:pt x="45" y="66"/>
                    <a:pt x="46" y="66"/>
                    <a:pt x="47" y="66"/>
                  </a:cubicBezTo>
                  <a:cubicBezTo>
                    <a:pt x="55" y="61"/>
                    <a:pt x="55" y="61"/>
                    <a:pt x="55" y="61"/>
                  </a:cubicBezTo>
                  <a:cubicBezTo>
                    <a:pt x="56" y="60"/>
                    <a:pt x="56" y="59"/>
                    <a:pt x="56" y="59"/>
                  </a:cubicBezTo>
                  <a:cubicBezTo>
                    <a:pt x="54" y="55"/>
                    <a:pt x="54" y="55"/>
                    <a:pt x="54" y="55"/>
                  </a:cubicBezTo>
                  <a:cubicBezTo>
                    <a:pt x="56" y="53"/>
                    <a:pt x="59" y="50"/>
                    <a:pt x="60" y="48"/>
                  </a:cubicBezTo>
                  <a:cubicBezTo>
                    <a:pt x="63" y="49"/>
                    <a:pt x="63" y="49"/>
                    <a:pt x="63" y="49"/>
                  </a:cubicBezTo>
                  <a:cubicBezTo>
                    <a:pt x="65" y="49"/>
                    <a:pt x="65" y="48"/>
                    <a:pt x="66" y="48"/>
                  </a:cubicBezTo>
                  <a:cubicBezTo>
                    <a:pt x="68" y="38"/>
                    <a:pt x="68" y="38"/>
                    <a:pt x="68" y="38"/>
                  </a:cubicBezTo>
                  <a:cubicBezTo>
                    <a:pt x="68" y="37"/>
                    <a:pt x="68" y="36"/>
                    <a:pt x="67" y="36"/>
                  </a:cubicBezTo>
                  <a:close/>
                  <a:moveTo>
                    <a:pt x="32" y="45"/>
                  </a:moveTo>
                  <a:cubicBezTo>
                    <a:pt x="26" y="43"/>
                    <a:pt x="22" y="38"/>
                    <a:pt x="24" y="32"/>
                  </a:cubicBezTo>
                  <a:cubicBezTo>
                    <a:pt x="26" y="26"/>
                    <a:pt x="31" y="23"/>
                    <a:pt x="37" y="24"/>
                  </a:cubicBezTo>
                  <a:cubicBezTo>
                    <a:pt x="43" y="26"/>
                    <a:pt x="46" y="32"/>
                    <a:pt x="44" y="37"/>
                  </a:cubicBezTo>
                  <a:cubicBezTo>
                    <a:pt x="43" y="43"/>
                    <a:pt x="37" y="46"/>
                    <a:pt x="32" y="45"/>
                  </a:cubicBezTo>
                  <a:close/>
                </a:path>
              </a:pathLst>
            </a:custGeom>
            <a:grpFill/>
            <a:ln>
              <a:noFill/>
            </a:ln>
          </p:spPr>
          <p:txBody>
            <a:bodyPr vert="horz" wrap="square" lIns="100817" tIns="50408" rIns="100817" bIns="504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5"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143">
              <a:extLst>
                <a:ext uri="{FF2B5EF4-FFF2-40B4-BE49-F238E27FC236}">
                  <a16:creationId xmlns:a16="http://schemas.microsoft.com/office/drawing/2014/main" id="{206C1279-8A0F-4FA8-8B9E-7E32F5E5C395}"/>
                </a:ext>
              </a:extLst>
            </p:cNvPr>
            <p:cNvSpPr>
              <a:spLocks/>
            </p:cNvSpPr>
            <p:nvPr/>
          </p:nvSpPr>
          <p:spPr bwMode="auto">
            <a:xfrm>
              <a:off x="8447088" y="5148263"/>
              <a:ext cx="438150" cy="566737"/>
            </a:xfrm>
            <a:custGeom>
              <a:avLst/>
              <a:gdLst>
                <a:gd name="T0" fmla="*/ 80 w 117"/>
                <a:gd name="T1" fmla="*/ 0 h 151"/>
                <a:gd name="T2" fmla="*/ 0 w 117"/>
                <a:gd name="T3" fmla="*/ 0 h 151"/>
                <a:gd name="T4" fmla="*/ 37 w 117"/>
                <a:gd name="T5" fmla="*/ 75 h 151"/>
                <a:gd name="T6" fmla="*/ 15 w 117"/>
                <a:gd name="T7" fmla="*/ 121 h 151"/>
                <a:gd name="T8" fmla="*/ 17 w 117"/>
                <a:gd name="T9" fmla="*/ 138 h 151"/>
                <a:gd name="T10" fmla="*/ 16 w 117"/>
                <a:gd name="T11" fmla="*/ 151 h 151"/>
                <a:gd name="T12" fmla="*/ 80 w 117"/>
                <a:gd name="T13" fmla="*/ 151 h 151"/>
                <a:gd name="T14" fmla="*/ 117 w 117"/>
                <a:gd name="T15" fmla="*/ 75 h 151"/>
                <a:gd name="T16" fmla="*/ 80 w 117"/>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51">
                  <a:moveTo>
                    <a:pt x="80" y="0"/>
                  </a:moveTo>
                  <a:cubicBezTo>
                    <a:pt x="0" y="0"/>
                    <a:pt x="0" y="0"/>
                    <a:pt x="0" y="0"/>
                  </a:cubicBezTo>
                  <a:cubicBezTo>
                    <a:pt x="37" y="75"/>
                    <a:pt x="37" y="75"/>
                    <a:pt x="37" y="75"/>
                  </a:cubicBezTo>
                  <a:cubicBezTo>
                    <a:pt x="15" y="121"/>
                    <a:pt x="15" y="121"/>
                    <a:pt x="15" y="121"/>
                  </a:cubicBezTo>
                  <a:cubicBezTo>
                    <a:pt x="16" y="127"/>
                    <a:pt x="17" y="132"/>
                    <a:pt x="17" y="138"/>
                  </a:cubicBezTo>
                  <a:cubicBezTo>
                    <a:pt x="17" y="142"/>
                    <a:pt x="17" y="147"/>
                    <a:pt x="16" y="151"/>
                  </a:cubicBezTo>
                  <a:cubicBezTo>
                    <a:pt x="80" y="151"/>
                    <a:pt x="80" y="151"/>
                    <a:pt x="80" y="151"/>
                  </a:cubicBezTo>
                  <a:cubicBezTo>
                    <a:pt x="117" y="75"/>
                    <a:pt x="117" y="75"/>
                    <a:pt x="117" y="75"/>
                  </a:cubicBezTo>
                  <a:lnTo>
                    <a:pt x="80" y="0"/>
                  </a:lnTo>
                  <a:close/>
                </a:path>
              </a:pathLst>
            </a:custGeom>
            <a:grpFill/>
            <a:ln>
              <a:noFill/>
            </a:ln>
          </p:spPr>
          <p:txBody>
            <a:bodyPr vert="horz" wrap="square" lIns="100817" tIns="50408" rIns="100817" bIns="504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5" b="0" i="0" u="none" strike="noStrike" kern="1200" cap="none" spc="0" normalizeH="0" baseline="0" noProof="0">
                <a:ln>
                  <a:noFill/>
                </a:ln>
                <a:solidFill>
                  <a:srgbClr val="000000"/>
                </a:solidFill>
                <a:effectLst/>
                <a:uLnTx/>
                <a:uFillTx/>
                <a:latin typeface="Arial"/>
                <a:ea typeface="+mn-ea"/>
                <a:cs typeface="+mn-cs"/>
              </a:endParaRPr>
            </a:p>
          </p:txBody>
        </p:sp>
      </p:grpSp>
      <p:sp>
        <p:nvSpPr>
          <p:cNvPr id="86" name="Rectangle 85">
            <a:extLst>
              <a:ext uri="{FF2B5EF4-FFF2-40B4-BE49-F238E27FC236}">
                <a16:creationId xmlns:a16="http://schemas.microsoft.com/office/drawing/2014/main" id="{25E26924-32B6-40CE-ADFC-FE15920E6E60}"/>
              </a:ext>
            </a:extLst>
          </p:cNvPr>
          <p:cNvSpPr/>
          <p:nvPr/>
        </p:nvSpPr>
        <p:spPr bwMode="auto">
          <a:xfrm>
            <a:off x="3243196" y="4559249"/>
            <a:ext cx="2746265" cy="33232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effectLst/>
                <a:uLnTx/>
                <a:uFillTx/>
                <a:latin typeface="Arial" panose="020B0604020202020204" pitchFamily="34" charset="0"/>
                <a:cs typeface="Arial" panose="020B0604020202020204" pitchFamily="34" charset="0"/>
              </a:rPr>
              <a:t>Enabling Mechanisms</a:t>
            </a:r>
          </a:p>
        </p:txBody>
      </p:sp>
      <p:sp>
        <p:nvSpPr>
          <p:cNvPr id="12" name="Isosceles Triangle 11">
            <a:extLst>
              <a:ext uri="{FF2B5EF4-FFF2-40B4-BE49-F238E27FC236}">
                <a16:creationId xmlns:a16="http://schemas.microsoft.com/office/drawing/2014/main" id="{BE5108B6-F935-4CF1-BA82-5C59518A09B8}"/>
              </a:ext>
            </a:extLst>
          </p:cNvPr>
          <p:cNvSpPr/>
          <p:nvPr/>
        </p:nvSpPr>
        <p:spPr bwMode="auto">
          <a:xfrm rot="10800000">
            <a:off x="2386190" y="1686906"/>
            <a:ext cx="4537527" cy="181432"/>
          </a:xfrm>
          <a:prstGeom prst="triangle">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3" name="Rectangle 92">
            <a:extLst>
              <a:ext uri="{FF2B5EF4-FFF2-40B4-BE49-F238E27FC236}">
                <a16:creationId xmlns:a16="http://schemas.microsoft.com/office/drawing/2014/main" id="{B754F201-6751-4296-B2A3-8A92609D8EDF}"/>
              </a:ext>
            </a:extLst>
          </p:cNvPr>
          <p:cNvSpPr/>
          <p:nvPr/>
        </p:nvSpPr>
        <p:spPr>
          <a:xfrm>
            <a:off x="467389" y="3206050"/>
            <a:ext cx="2461910" cy="1490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1400" b="1">
              <a:solidFill>
                <a:schemeClr val="tx1"/>
              </a:solidFill>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99589B7C-FC6A-4312-8078-87400DDC67DD}"/>
              </a:ext>
            </a:extLst>
          </p:cNvPr>
          <p:cNvSpPr/>
          <p:nvPr/>
        </p:nvSpPr>
        <p:spPr>
          <a:xfrm>
            <a:off x="3344717" y="3208094"/>
            <a:ext cx="2554402" cy="1490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914400">
              <a:defRPr/>
            </a:pPr>
            <a:r>
              <a:rPr lang="en-US" sz="1400">
                <a:solidFill>
                  <a:schemeClr val="tx1"/>
                </a:solidFill>
                <a:latin typeface="Arial"/>
                <a:cs typeface="Arial"/>
              </a:rPr>
              <a:t>Provide consistent, ongoing </a:t>
            </a:r>
            <a:r>
              <a:rPr lang="en-US" sz="1400" b="0">
                <a:solidFill>
                  <a:schemeClr val="tx1"/>
                </a:solidFill>
                <a:latin typeface="Arial"/>
                <a:cs typeface="Arial"/>
              </a:rPr>
              <a:t>supports that promote </a:t>
            </a:r>
            <a:r>
              <a:rPr lang="en-US" sz="1400">
                <a:solidFill>
                  <a:schemeClr val="tx1"/>
                </a:solidFill>
                <a:latin typeface="Arial"/>
                <a:cs typeface="Arial"/>
              </a:rPr>
              <a:t>stable financing,</a:t>
            </a:r>
            <a:r>
              <a:rPr lang="en-US" sz="1400" b="0">
                <a:solidFill>
                  <a:schemeClr val="tx1"/>
                </a:solidFill>
                <a:latin typeface="Arial"/>
                <a:cs typeface="Arial"/>
              </a:rPr>
              <a:t> </a:t>
            </a:r>
            <a:r>
              <a:rPr lang="en-US" sz="1400">
                <a:solidFill>
                  <a:schemeClr val="tx1"/>
                </a:solidFill>
                <a:latin typeface="Arial"/>
                <a:cs typeface="Arial"/>
              </a:rPr>
              <a:t>quality services and </a:t>
            </a:r>
            <a:r>
              <a:rPr lang="en-US" sz="1400" b="0">
                <a:solidFill>
                  <a:schemeClr val="tx1"/>
                </a:solidFill>
                <a:latin typeface="Arial"/>
                <a:cs typeface="Arial"/>
              </a:rPr>
              <a:t>health and safety</a:t>
            </a:r>
            <a:endParaRPr lang="en-US" sz="1400" b="0">
              <a:solidFill>
                <a:schemeClr val="tx1"/>
              </a:solidFill>
              <a:latin typeface="Arial" panose="020B0604020202020204" pitchFamily="34" charset="0"/>
              <a:cs typeface="Arial" panose="020B0604020202020204" pitchFamily="34" charset="0"/>
            </a:endParaRPr>
          </a:p>
        </p:txBody>
      </p:sp>
      <p:sp>
        <p:nvSpPr>
          <p:cNvPr id="95" name="Rectangle 94">
            <a:extLst>
              <a:ext uri="{FF2B5EF4-FFF2-40B4-BE49-F238E27FC236}">
                <a16:creationId xmlns:a16="http://schemas.microsoft.com/office/drawing/2014/main" id="{827BF799-F328-4516-9718-D0156E20EBCE}"/>
              </a:ext>
            </a:extLst>
          </p:cNvPr>
          <p:cNvSpPr/>
          <p:nvPr/>
        </p:nvSpPr>
        <p:spPr>
          <a:xfrm>
            <a:off x="6225150" y="3188650"/>
            <a:ext cx="2463039" cy="1508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Arial"/>
                <a:cs typeface="Arial"/>
              </a:rPr>
              <a:t>Facilitate meaningful career pathways, professional advancement and retention of educators in the field</a:t>
            </a:r>
            <a:endParaRPr lang="en-US" sz="1400">
              <a:solidFill>
                <a:schemeClr val="tx1"/>
              </a:solidFill>
              <a:latin typeface="Arial"/>
              <a:cs typeface="Arial"/>
            </a:endParaRPr>
          </a:p>
          <a:p>
            <a:pPr algn="ctr"/>
            <a:endParaRPr lang="en-US" sz="1400" b="1">
              <a:solidFill>
                <a:schemeClr val="tx1"/>
              </a:solidFill>
              <a:latin typeface="Arial" panose="020B0604020202020204" pitchFamily="34" charset="0"/>
              <a:cs typeface="Arial" panose="020B0604020202020204" pitchFamily="34" charset="0"/>
            </a:endParaRPr>
          </a:p>
        </p:txBody>
      </p:sp>
      <p:pic>
        <p:nvPicPr>
          <p:cNvPr id="15" name="Graphic 14" descr="Group of people with solid fill">
            <a:extLst>
              <a:ext uri="{FF2B5EF4-FFF2-40B4-BE49-F238E27FC236}">
                <a16:creationId xmlns:a16="http://schemas.microsoft.com/office/drawing/2014/main" id="{1E49D6E1-51BC-4609-AA5B-F24BE2D0CC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44058" y="5577208"/>
            <a:ext cx="566640" cy="548640"/>
          </a:xfrm>
          <a:prstGeom prst="rect">
            <a:avLst/>
          </a:prstGeom>
        </p:spPr>
      </p:pic>
      <p:pic>
        <p:nvPicPr>
          <p:cNvPr id="7" name="Graphic 6" descr="Flowchart with solid fill">
            <a:extLst>
              <a:ext uri="{FF2B5EF4-FFF2-40B4-BE49-F238E27FC236}">
                <a16:creationId xmlns:a16="http://schemas.microsoft.com/office/drawing/2014/main" id="{32CF9035-D1D3-4421-8668-7D4A1A01CA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46322" y="5577208"/>
            <a:ext cx="548640" cy="548640"/>
          </a:xfrm>
          <a:prstGeom prst="rect">
            <a:avLst/>
          </a:prstGeom>
        </p:spPr>
      </p:pic>
      <p:sp>
        <p:nvSpPr>
          <p:cNvPr id="44" name="TextBox 43">
            <a:extLst>
              <a:ext uri="{FF2B5EF4-FFF2-40B4-BE49-F238E27FC236}">
                <a16:creationId xmlns:a16="http://schemas.microsoft.com/office/drawing/2014/main" id="{AAB86379-07C1-4953-9C72-7256993661E7}"/>
              </a:ext>
            </a:extLst>
          </p:cNvPr>
          <p:cNvSpPr txBox="1"/>
          <p:nvPr/>
        </p:nvSpPr>
        <p:spPr>
          <a:xfrm>
            <a:off x="3562172" y="5027419"/>
            <a:ext cx="2108312" cy="523220"/>
          </a:xfrm>
          <a:prstGeom prst="rect">
            <a:avLst/>
          </a:prstGeom>
          <a:noFill/>
        </p:spPr>
        <p:txBody>
          <a:bodyPr wrap="square" lIns="91440" tIns="45720" rIns="91440" bIns="45720" rtlCol="0" anchor="t">
            <a:spAutoFit/>
          </a:bodyPr>
          <a:lstStyle/>
          <a:p>
            <a:pPr algn="ctr"/>
            <a:r>
              <a:rPr lang="en-US" sz="1400"/>
              <a:t>Staff expertise and engagement </a:t>
            </a:r>
          </a:p>
        </p:txBody>
      </p:sp>
      <p:sp>
        <p:nvSpPr>
          <p:cNvPr id="45" name="Rectangle 44">
            <a:extLst>
              <a:ext uri="{FF2B5EF4-FFF2-40B4-BE49-F238E27FC236}">
                <a16:creationId xmlns:a16="http://schemas.microsoft.com/office/drawing/2014/main" id="{691CF654-D6D2-FE28-BDB3-70D0E9BCFE24}"/>
              </a:ext>
            </a:extLst>
          </p:cNvPr>
          <p:cNvSpPr/>
          <p:nvPr/>
        </p:nvSpPr>
        <p:spPr>
          <a:xfrm>
            <a:off x="461001" y="3281497"/>
            <a:ext cx="2554402" cy="1490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914400">
              <a:defRPr/>
            </a:pPr>
            <a:r>
              <a:rPr lang="en-US" sz="1400">
                <a:solidFill>
                  <a:schemeClr val="tx1"/>
                </a:solidFill>
                <a:latin typeface="Arial"/>
                <a:cs typeface="Arial"/>
              </a:rPr>
              <a:t>Maximize access, streamline procedures and expand early education and care options </a:t>
            </a:r>
            <a:endParaRPr lang="en-US" sz="1400" b="0">
              <a:solidFill>
                <a:schemeClr val="tx1"/>
              </a:solidFill>
              <a:latin typeface="Arial" panose="020B0604020202020204" pitchFamily="34" charset="0"/>
              <a:cs typeface="Arial" panose="020B0604020202020204" pitchFamily="34" charset="0"/>
            </a:endParaRPr>
          </a:p>
        </p:txBody>
      </p:sp>
      <p:pic>
        <p:nvPicPr>
          <p:cNvPr id="11" name="Picture 12">
            <a:extLst>
              <a:ext uri="{FF2B5EF4-FFF2-40B4-BE49-F238E27FC236}">
                <a16:creationId xmlns:a16="http://schemas.microsoft.com/office/drawing/2014/main" id="{0B46E3BA-EA6D-7839-3D18-12D651A489A4}"/>
              </a:ext>
            </a:extLst>
          </p:cNvPr>
          <p:cNvPicPr>
            <a:picLocks noChangeAspect="1"/>
          </p:cNvPicPr>
          <p:nvPr/>
        </p:nvPicPr>
        <p:blipFill>
          <a:blip r:embed="rId7"/>
          <a:stretch>
            <a:fillRect/>
          </a:stretch>
        </p:blipFill>
        <p:spPr>
          <a:xfrm>
            <a:off x="7822201" y="5548738"/>
            <a:ext cx="616068" cy="605581"/>
          </a:xfrm>
          <a:prstGeom prst="rect">
            <a:avLst/>
          </a:prstGeom>
        </p:spPr>
      </p:pic>
      <p:sp>
        <p:nvSpPr>
          <p:cNvPr id="46" name="TextBox 45">
            <a:extLst>
              <a:ext uri="{FF2B5EF4-FFF2-40B4-BE49-F238E27FC236}">
                <a16:creationId xmlns:a16="http://schemas.microsoft.com/office/drawing/2014/main" id="{C1F73C37-6342-B199-EA5A-8C4B5385C71B}"/>
              </a:ext>
            </a:extLst>
          </p:cNvPr>
          <p:cNvSpPr txBox="1"/>
          <p:nvPr/>
        </p:nvSpPr>
        <p:spPr>
          <a:xfrm>
            <a:off x="7179745" y="5027419"/>
            <a:ext cx="1900980" cy="523220"/>
          </a:xfrm>
          <a:prstGeom prst="rect">
            <a:avLst/>
          </a:prstGeom>
          <a:noFill/>
        </p:spPr>
        <p:txBody>
          <a:bodyPr wrap="square" lIns="91440" tIns="45720" rIns="91440" bIns="45720" rtlCol="0" anchor="t">
            <a:spAutoFit/>
          </a:bodyPr>
          <a:lstStyle/>
          <a:p>
            <a:pPr algn="ctr"/>
            <a:r>
              <a:rPr lang="en-US" sz="1400">
                <a:latin typeface="+mj-lt"/>
                <a:cs typeface="Arial"/>
              </a:rPr>
              <a:t>Targeted Program Integrity</a:t>
            </a:r>
            <a:endParaRPr lang="en-US"/>
          </a:p>
        </p:txBody>
      </p:sp>
      <p:sp>
        <p:nvSpPr>
          <p:cNvPr id="47" name="TextBox 46">
            <a:extLst>
              <a:ext uri="{FF2B5EF4-FFF2-40B4-BE49-F238E27FC236}">
                <a16:creationId xmlns:a16="http://schemas.microsoft.com/office/drawing/2014/main" id="{26E920E9-F98C-4A11-A9CC-A862B99132EC}"/>
              </a:ext>
            </a:extLst>
          </p:cNvPr>
          <p:cNvSpPr txBox="1"/>
          <p:nvPr/>
        </p:nvSpPr>
        <p:spPr>
          <a:xfrm>
            <a:off x="0" y="6510793"/>
            <a:ext cx="1501089" cy="215444"/>
          </a:xfrm>
          <a:prstGeom prst="rect">
            <a:avLst/>
          </a:prstGeom>
          <a:noFill/>
        </p:spPr>
        <p:txBody>
          <a:bodyPr wrap="square">
            <a:spAutoFit/>
          </a:bodyPr>
          <a:lstStyle/>
          <a:p>
            <a:pPr marL="165100">
              <a:spcBef>
                <a:spcPts val="0"/>
              </a:spcBef>
              <a:spcAft>
                <a:spcPts val="0"/>
              </a:spcAft>
              <a:buClr>
                <a:srgbClr val="000000"/>
              </a:buClr>
              <a:buSzPts val="1000"/>
            </a:pPr>
            <a:r>
              <a:rPr lang="en-US" sz="800" kern="0">
                <a:solidFill>
                  <a:srgbClr val="000000"/>
                </a:solidFill>
                <a:latin typeface="+mj-lt"/>
                <a:cs typeface="Arial"/>
              </a:rPr>
              <a:t>May 10, 2022</a:t>
            </a:r>
          </a:p>
        </p:txBody>
      </p:sp>
    </p:spTree>
    <p:extLst>
      <p:ext uri="{BB962C8B-B14F-4D97-AF65-F5344CB8AC3E}">
        <p14:creationId xmlns:p14="http://schemas.microsoft.com/office/powerpoint/2010/main" val="2660303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342521-6CF1-4DD7-A40F-374CD309B805}"/>
              </a:ext>
            </a:extLst>
          </p:cNvPr>
          <p:cNvSpPr>
            <a:spLocks noGrp="1"/>
          </p:cNvSpPr>
          <p:nvPr>
            <p:ph sz="quarter" idx="11"/>
          </p:nvPr>
        </p:nvSpPr>
        <p:spPr>
          <a:xfrm>
            <a:off x="414338" y="1032663"/>
            <a:ext cx="8435242" cy="5377762"/>
          </a:xfrm>
        </p:spPr>
        <p:txBody>
          <a:bodyPr numCol="1"/>
          <a:lstStyle/>
          <a:p>
            <a:r>
              <a:rPr lang="en-US" sz="1802" b="1" i="0"/>
              <a:t>New organizational structure designed to:</a:t>
            </a:r>
          </a:p>
          <a:p>
            <a:pPr marL="342897" indent="-342897">
              <a:spcBef>
                <a:spcPts val="450"/>
              </a:spcBef>
              <a:buFont typeface="Arial" panose="020B0604020202020204" pitchFamily="34" charset="0"/>
              <a:buChar char="•"/>
            </a:pPr>
            <a:r>
              <a:rPr lang="en-US" sz="1802" i="0"/>
              <a:t>Support and deliver on core agency functions </a:t>
            </a:r>
          </a:p>
          <a:p>
            <a:pPr marL="342897" indent="-342897">
              <a:spcBef>
                <a:spcPts val="450"/>
              </a:spcBef>
              <a:buFont typeface="Arial" panose="020B0604020202020204" pitchFamily="34" charset="0"/>
              <a:buChar char="•"/>
            </a:pPr>
            <a:r>
              <a:rPr lang="en-US" sz="1802" i="0"/>
              <a:t>Operationalize</a:t>
            </a:r>
            <a:r>
              <a:rPr lang="en-US" sz="1802"/>
              <a:t> Strategic Action Plan</a:t>
            </a:r>
            <a:r>
              <a:rPr lang="en-US" sz="1802" i="0"/>
              <a:t>/execute on priority projects/initiatives</a:t>
            </a:r>
          </a:p>
          <a:p>
            <a:pPr marL="342897" indent="-342897">
              <a:spcBef>
                <a:spcPts val="450"/>
              </a:spcBef>
              <a:buFont typeface="Arial" panose="020B0604020202020204" pitchFamily="34" charset="0"/>
              <a:buChar char="•"/>
            </a:pPr>
            <a:r>
              <a:rPr lang="en-US" sz="1802" i="0"/>
              <a:t>Align to and facilitate key “user” experiences/ journeys </a:t>
            </a:r>
          </a:p>
          <a:p>
            <a:pPr marL="342897" indent="-342897">
              <a:spcBef>
                <a:spcPts val="450"/>
              </a:spcBef>
              <a:buFont typeface="Arial" panose="020B0604020202020204" pitchFamily="34" charset="0"/>
              <a:buChar char="•"/>
            </a:pPr>
            <a:r>
              <a:rPr lang="en-US" sz="1802" i="0"/>
              <a:t>Promote collaboration within EEC/strengthen cross agency collaboration </a:t>
            </a:r>
            <a:r>
              <a:rPr lang="en-US" sz="1802"/>
              <a:t> </a:t>
            </a:r>
          </a:p>
          <a:p>
            <a:pPr marL="342897" indent="-342897">
              <a:spcBef>
                <a:spcPts val="450"/>
              </a:spcBef>
              <a:buFont typeface="Arial" panose="020B0604020202020204" pitchFamily="34" charset="0"/>
              <a:buChar char="•"/>
            </a:pPr>
            <a:r>
              <a:rPr lang="en-US" sz="1802" i="0"/>
              <a:t>Build capacity in existing and key areas of growth </a:t>
            </a:r>
          </a:p>
          <a:p>
            <a:pPr>
              <a:spcBef>
                <a:spcPts val="0"/>
              </a:spcBef>
            </a:pPr>
            <a:endParaRPr lang="en-US" sz="1502" b="1" i="0"/>
          </a:p>
          <a:p>
            <a:pPr>
              <a:spcBef>
                <a:spcPts val="0"/>
              </a:spcBef>
            </a:pPr>
            <a:endParaRPr lang="en-US" sz="1502" b="1" i="0"/>
          </a:p>
          <a:p>
            <a:pPr>
              <a:spcBef>
                <a:spcPts val="0"/>
              </a:spcBef>
            </a:pPr>
            <a:r>
              <a:rPr lang="en-US" sz="1802" b="1" i="0"/>
              <a:t>New organizational structure includes:</a:t>
            </a:r>
          </a:p>
          <a:p>
            <a:pPr marL="919155" lvl="1" indent="-342897">
              <a:buFont typeface="Arial" panose="020B0604020202020204" pitchFamily="34" charset="0"/>
              <a:buChar char="•"/>
            </a:pPr>
            <a:endParaRPr lang="en-US" sz="2800"/>
          </a:p>
        </p:txBody>
      </p:sp>
      <p:sp>
        <p:nvSpPr>
          <p:cNvPr id="29" name="Title 3">
            <a:extLst>
              <a:ext uri="{FF2B5EF4-FFF2-40B4-BE49-F238E27FC236}">
                <a16:creationId xmlns:a16="http://schemas.microsoft.com/office/drawing/2014/main" id="{78D5CCC1-1F97-4717-8A7F-F919A7FD2C6C}"/>
              </a:ext>
            </a:extLst>
          </p:cNvPr>
          <p:cNvSpPr>
            <a:spLocks noGrp="1"/>
          </p:cNvSpPr>
          <p:nvPr>
            <p:ph type="title"/>
          </p:nvPr>
        </p:nvSpPr>
        <p:spPr>
          <a:xfrm>
            <a:off x="414338" y="157697"/>
            <a:ext cx="7584674" cy="722243"/>
          </a:xfrm>
        </p:spPr>
        <p:txBody>
          <a:bodyPr/>
          <a:lstStyle/>
          <a:p>
            <a:r>
              <a:rPr lang="en-US" sz="2000">
                <a:solidFill>
                  <a:schemeClr val="accent2">
                    <a:lumMod val="50000"/>
                  </a:schemeClr>
                </a:solidFill>
                <a:ea typeface="+mn-ea"/>
                <a:cs typeface="Calibri" panose="020F0502020204030204" pitchFamily="34" charset="0"/>
              </a:rPr>
              <a:t>EEC Organizational Structure: Overview &amp; Summary</a:t>
            </a:r>
          </a:p>
        </p:txBody>
      </p:sp>
      <p:sp>
        <p:nvSpPr>
          <p:cNvPr id="5" name="TextBox 4">
            <a:extLst>
              <a:ext uri="{FF2B5EF4-FFF2-40B4-BE49-F238E27FC236}">
                <a16:creationId xmlns:a16="http://schemas.microsoft.com/office/drawing/2014/main" id="{6545A01A-E487-4EB1-BEBA-9CA6C0C2B2FC}"/>
              </a:ext>
            </a:extLst>
          </p:cNvPr>
          <p:cNvSpPr txBox="1"/>
          <p:nvPr/>
        </p:nvSpPr>
        <p:spPr>
          <a:xfrm>
            <a:off x="5330064" y="3880109"/>
            <a:ext cx="4168128" cy="1827873"/>
          </a:xfrm>
          <a:prstGeom prst="rect">
            <a:avLst/>
          </a:prstGeom>
          <a:noFill/>
        </p:spPr>
        <p:txBody>
          <a:bodyPr wrap="square" rtlCol="0">
            <a:spAutoFit/>
          </a:bodyPr>
          <a:lstStyle/>
          <a:p>
            <a:r>
              <a:rPr lang="en-US" sz="1652" b="1"/>
              <a:t>Commissioner’s Office</a:t>
            </a:r>
          </a:p>
          <a:p>
            <a:pPr marL="576258" indent="-343266">
              <a:spcBef>
                <a:spcPts val="450"/>
              </a:spcBef>
              <a:buFont typeface="Arial" panose="020B0604020202020204" pitchFamily="34" charset="0"/>
              <a:buChar char="•"/>
            </a:pPr>
            <a:r>
              <a:rPr lang="en-US" sz="1652"/>
              <a:t>Communications</a:t>
            </a:r>
          </a:p>
          <a:p>
            <a:pPr marL="576258" indent="-343266">
              <a:spcBef>
                <a:spcPts val="450"/>
              </a:spcBef>
              <a:buFont typeface="Arial" panose="020B0604020202020204" pitchFamily="34" charset="0"/>
              <a:buChar char="•"/>
            </a:pPr>
            <a:r>
              <a:rPr lang="en-US" sz="1652"/>
              <a:t>Legislative Affairs</a:t>
            </a:r>
          </a:p>
          <a:p>
            <a:pPr marL="576258" indent="-343266">
              <a:spcBef>
                <a:spcPts val="450"/>
              </a:spcBef>
              <a:buFont typeface="Arial" panose="020B0604020202020204" pitchFamily="34" charset="0"/>
              <a:buChar char="•"/>
            </a:pPr>
            <a:r>
              <a:rPr lang="en-US" sz="1652"/>
              <a:t>External Engagement</a:t>
            </a:r>
          </a:p>
          <a:p>
            <a:pPr marL="576258" indent="-343266">
              <a:spcBef>
                <a:spcPts val="450"/>
              </a:spcBef>
              <a:buFont typeface="Arial" panose="020B0604020202020204" pitchFamily="34" charset="0"/>
              <a:buChar char="•"/>
            </a:pPr>
            <a:r>
              <a:rPr lang="en-US" sz="1652"/>
              <a:t>Diversity, Equity and Inclusion </a:t>
            </a:r>
          </a:p>
          <a:p>
            <a:endParaRPr lang="en-US" sz="1351"/>
          </a:p>
        </p:txBody>
      </p:sp>
      <p:sp>
        <p:nvSpPr>
          <p:cNvPr id="7" name="TextBox 6">
            <a:extLst>
              <a:ext uri="{FF2B5EF4-FFF2-40B4-BE49-F238E27FC236}">
                <a16:creationId xmlns:a16="http://schemas.microsoft.com/office/drawing/2014/main" id="{BC30100A-8B08-4A48-9CB9-2DFAE2AC8B78}"/>
              </a:ext>
            </a:extLst>
          </p:cNvPr>
          <p:cNvSpPr txBox="1"/>
          <p:nvPr/>
        </p:nvSpPr>
        <p:spPr>
          <a:xfrm>
            <a:off x="564134" y="3880109"/>
            <a:ext cx="4874493" cy="2464585"/>
          </a:xfrm>
          <a:prstGeom prst="rect">
            <a:avLst/>
          </a:prstGeom>
          <a:noFill/>
        </p:spPr>
        <p:txBody>
          <a:bodyPr wrap="square" rtlCol="0">
            <a:spAutoFit/>
          </a:bodyPr>
          <a:lstStyle/>
          <a:p>
            <a:r>
              <a:rPr lang="en-US" sz="1652" b="1"/>
              <a:t>7 Agency Divisions</a:t>
            </a:r>
          </a:p>
          <a:p>
            <a:pPr marL="576258" lvl="1" indent="-343266">
              <a:spcBef>
                <a:spcPts val="450"/>
              </a:spcBef>
              <a:buFont typeface="Arial" panose="020B0604020202020204" pitchFamily="34" charset="0"/>
              <a:buChar char="•"/>
            </a:pPr>
            <a:r>
              <a:rPr lang="en-US" sz="1652"/>
              <a:t>Operations &amp; Fiscal</a:t>
            </a:r>
          </a:p>
          <a:p>
            <a:pPr marL="576258" lvl="1" indent="-343266">
              <a:spcBef>
                <a:spcPts val="450"/>
              </a:spcBef>
              <a:buFont typeface="Arial" panose="020B0604020202020204" pitchFamily="34" charset="0"/>
              <a:buChar char="•"/>
            </a:pPr>
            <a:r>
              <a:rPr lang="en-US" sz="1652"/>
              <a:t>Legal</a:t>
            </a:r>
          </a:p>
          <a:p>
            <a:pPr marL="576258" lvl="1" indent="-343266">
              <a:spcBef>
                <a:spcPts val="450"/>
              </a:spcBef>
              <a:buFont typeface="Arial" panose="020B0604020202020204" pitchFamily="34" charset="0"/>
              <a:buChar char="•"/>
            </a:pPr>
            <a:r>
              <a:rPr lang="en-US" sz="1652"/>
              <a:t>Field Operations</a:t>
            </a:r>
          </a:p>
          <a:p>
            <a:pPr marL="576258" lvl="1" indent="-343266">
              <a:spcBef>
                <a:spcPts val="450"/>
              </a:spcBef>
              <a:buFont typeface="Arial" panose="020B0604020202020204" pitchFamily="34" charset="0"/>
              <a:buChar char="•"/>
            </a:pPr>
            <a:r>
              <a:rPr lang="en-US" sz="1652"/>
              <a:t>Family Access &amp; Engagement (</a:t>
            </a:r>
            <a:r>
              <a:rPr lang="en-US" sz="1652">
                <a:solidFill>
                  <a:srgbClr val="FF0000"/>
                </a:solidFill>
              </a:rPr>
              <a:t>New</a:t>
            </a:r>
            <a:r>
              <a:rPr lang="en-US" sz="1652"/>
              <a:t>)</a:t>
            </a:r>
          </a:p>
          <a:p>
            <a:pPr marL="576258" lvl="1" indent="-343266">
              <a:spcBef>
                <a:spcPts val="450"/>
              </a:spcBef>
              <a:buFont typeface="Arial" panose="020B0604020202020204" pitchFamily="34" charset="0"/>
              <a:buChar char="•"/>
            </a:pPr>
            <a:r>
              <a:rPr lang="en-US" sz="1652"/>
              <a:t>Workforce, Program Supports &amp; Innovation</a:t>
            </a:r>
          </a:p>
          <a:p>
            <a:pPr marL="576258" lvl="1" indent="-343266">
              <a:spcBef>
                <a:spcPts val="450"/>
              </a:spcBef>
              <a:buFont typeface="Arial" panose="020B0604020202020204" pitchFamily="34" charset="0"/>
              <a:buChar char="•"/>
            </a:pPr>
            <a:r>
              <a:rPr lang="en-US" sz="1652"/>
              <a:t>Research and Policy (</a:t>
            </a:r>
            <a:r>
              <a:rPr lang="en-US" sz="1652">
                <a:solidFill>
                  <a:srgbClr val="FF0000"/>
                </a:solidFill>
              </a:rPr>
              <a:t>New</a:t>
            </a:r>
            <a:r>
              <a:rPr lang="en-US" sz="1652"/>
              <a:t>)</a:t>
            </a:r>
          </a:p>
          <a:p>
            <a:endParaRPr lang="en-US" sz="1351"/>
          </a:p>
        </p:txBody>
      </p:sp>
      <p:sp>
        <p:nvSpPr>
          <p:cNvPr id="8" name="Slide Number Placeholder 5">
            <a:extLst>
              <a:ext uri="{FF2B5EF4-FFF2-40B4-BE49-F238E27FC236}">
                <a16:creationId xmlns:a16="http://schemas.microsoft.com/office/drawing/2014/main" id="{DE4B7111-9EC4-40CD-BF32-7C55E9AE0267}"/>
              </a:ext>
            </a:extLst>
          </p:cNvPr>
          <p:cNvSpPr txBox="1">
            <a:spLocks/>
          </p:cNvSpPr>
          <p:nvPr/>
        </p:nvSpPr>
        <p:spPr>
          <a:xfrm>
            <a:off x="7210425" y="6582948"/>
            <a:ext cx="1933575" cy="2635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6A09A6D-D253-4A92-98E9-FACB6629A463}" type="slidenum">
              <a:rPr lang="en-US" sz="800" smtClean="0"/>
              <a:pPr algn="r">
                <a:defRPr/>
              </a:pPr>
              <a:t>7</a:t>
            </a:fld>
            <a:endParaRPr lang="en-US" sz="800"/>
          </a:p>
        </p:txBody>
      </p:sp>
    </p:spTree>
    <p:extLst>
      <p:ext uri="{BB962C8B-B14F-4D97-AF65-F5344CB8AC3E}">
        <p14:creationId xmlns:p14="http://schemas.microsoft.com/office/powerpoint/2010/main" val="116901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4FE0D5-4C09-45D7-8A1D-7E96E975C69C}"/>
              </a:ext>
            </a:extLst>
          </p:cNvPr>
          <p:cNvSpPr txBox="1"/>
          <p:nvPr/>
        </p:nvSpPr>
        <p:spPr>
          <a:xfrm>
            <a:off x="3739719" y="305508"/>
            <a:ext cx="1664563" cy="323422"/>
          </a:xfrm>
          <a:prstGeom prst="rect">
            <a:avLst/>
          </a:prstGeom>
          <a:noFill/>
          <a:ln>
            <a:solidFill>
              <a:schemeClr val="tx1"/>
            </a:solidFill>
          </a:ln>
        </p:spPr>
        <p:txBody>
          <a:bodyPr wrap="square" lIns="0" tIns="0" rIns="0" bIns="0" rtlCol="0" anchor="ctr">
            <a:spAutoFit/>
          </a:bodyPr>
          <a:lstStyle/>
          <a:p>
            <a:pPr algn="ctr"/>
            <a:r>
              <a:rPr lang="en-US" sz="1051" b="1"/>
              <a:t>BOARD OF EARLY EDUCATION AND CARE</a:t>
            </a:r>
          </a:p>
        </p:txBody>
      </p:sp>
      <p:sp>
        <p:nvSpPr>
          <p:cNvPr id="6" name="TextBox 5">
            <a:extLst>
              <a:ext uri="{FF2B5EF4-FFF2-40B4-BE49-F238E27FC236}">
                <a16:creationId xmlns:a16="http://schemas.microsoft.com/office/drawing/2014/main" id="{A1829EE3-3E96-4477-8B25-1B8C2A1F66D6}"/>
              </a:ext>
            </a:extLst>
          </p:cNvPr>
          <p:cNvSpPr txBox="1"/>
          <p:nvPr/>
        </p:nvSpPr>
        <p:spPr>
          <a:xfrm>
            <a:off x="3739719" y="848973"/>
            <a:ext cx="1664563" cy="392672"/>
          </a:xfrm>
          <a:prstGeom prst="rect">
            <a:avLst/>
          </a:prstGeom>
          <a:noFill/>
          <a:ln>
            <a:solidFill>
              <a:schemeClr val="tx1"/>
            </a:solidFill>
          </a:ln>
        </p:spPr>
        <p:txBody>
          <a:bodyPr wrap="square" lIns="0" tIns="0" rIns="0" bIns="0" rtlCol="0" anchor="ctr">
            <a:spAutoFit/>
          </a:bodyPr>
          <a:lstStyle/>
          <a:p>
            <a:pPr algn="ctr"/>
            <a:r>
              <a:rPr lang="en-US" sz="1351" b="1"/>
              <a:t>COMMISSIONER</a:t>
            </a:r>
          </a:p>
          <a:p>
            <a:pPr algn="ctr"/>
            <a:r>
              <a:rPr lang="en-US" sz="1201"/>
              <a:t>Amy Kershaw</a:t>
            </a:r>
          </a:p>
        </p:txBody>
      </p:sp>
      <p:sp>
        <p:nvSpPr>
          <p:cNvPr id="8" name="TextBox 7">
            <a:extLst>
              <a:ext uri="{FF2B5EF4-FFF2-40B4-BE49-F238E27FC236}">
                <a16:creationId xmlns:a16="http://schemas.microsoft.com/office/drawing/2014/main" id="{632E672E-C22C-4270-9781-F57C7EFDE8B2}"/>
              </a:ext>
            </a:extLst>
          </p:cNvPr>
          <p:cNvSpPr txBox="1"/>
          <p:nvPr/>
        </p:nvSpPr>
        <p:spPr>
          <a:xfrm>
            <a:off x="212559" y="1972407"/>
            <a:ext cx="1661367" cy="277255"/>
          </a:xfrm>
          <a:prstGeom prst="rect">
            <a:avLst/>
          </a:prstGeom>
          <a:noFill/>
          <a:ln>
            <a:solidFill>
              <a:schemeClr val="tx1"/>
            </a:solidFill>
          </a:ln>
        </p:spPr>
        <p:txBody>
          <a:bodyPr wrap="square" lIns="0" tIns="0" rIns="0" bIns="0" rtlCol="0" anchor="ctr">
            <a:spAutoFit/>
          </a:bodyPr>
          <a:lstStyle/>
          <a:p>
            <a:pPr algn="ctr"/>
            <a:r>
              <a:rPr lang="en-US" sz="901" b="1"/>
              <a:t>CHIEF OF STAFF</a:t>
            </a:r>
          </a:p>
          <a:p>
            <a:pPr algn="ctr"/>
            <a:r>
              <a:rPr lang="en-US" sz="901"/>
              <a:t>Chris Power</a:t>
            </a:r>
          </a:p>
        </p:txBody>
      </p:sp>
      <p:cxnSp>
        <p:nvCxnSpPr>
          <p:cNvPr id="15" name="Straight Connector 14">
            <a:extLst>
              <a:ext uri="{FF2B5EF4-FFF2-40B4-BE49-F238E27FC236}">
                <a16:creationId xmlns:a16="http://schemas.microsoft.com/office/drawing/2014/main" id="{4A90B6E6-AA90-4DDF-872E-D7ACED2D3D65}"/>
              </a:ext>
            </a:extLst>
          </p:cNvPr>
          <p:cNvCxnSpPr>
            <a:cxnSpLocks/>
            <a:stCxn id="5" idx="2"/>
            <a:endCxn id="6" idx="0"/>
          </p:cNvCxnSpPr>
          <p:nvPr/>
        </p:nvCxnSpPr>
        <p:spPr>
          <a:xfrm>
            <a:off x="4572001" y="628930"/>
            <a:ext cx="0" cy="220043"/>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E5F33D46-8252-44CB-8125-926B0507C207}"/>
              </a:ext>
            </a:extLst>
          </p:cNvPr>
          <p:cNvCxnSpPr>
            <a:cxnSpLocks/>
          </p:cNvCxnSpPr>
          <p:nvPr/>
        </p:nvCxnSpPr>
        <p:spPr>
          <a:xfrm>
            <a:off x="4631441" y="1447090"/>
            <a:ext cx="0" cy="1"/>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DD1AB28-7499-4BB1-B092-23CAAFC08C74}"/>
              </a:ext>
            </a:extLst>
          </p:cNvPr>
          <p:cNvCxnSpPr>
            <a:cxnSpLocks/>
          </p:cNvCxnSpPr>
          <p:nvPr/>
        </p:nvCxnSpPr>
        <p:spPr>
          <a:xfrm flipV="1">
            <a:off x="1048093" y="1729311"/>
            <a:ext cx="7052664" cy="18107"/>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D5BDDBB4-06D8-424E-9F5E-C18BA568894E}"/>
              </a:ext>
            </a:extLst>
          </p:cNvPr>
          <p:cNvCxnSpPr>
            <a:cxnSpLocks/>
            <a:endCxn id="8" idx="0"/>
          </p:cNvCxnSpPr>
          <p:nvPr/>
        </p:nvCxnSpPr>
        <p:spPr>
          <a:xfrm>
            <a:off x="1043242" y="1743579"/>
            <a:ext cx="1" cy="228828"/>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DAB76B3E-FE0D-469E-BF99-E21EF14CA302}"/>
              </a:ext>
            </a:extLst>
          </p:cNvPr>
          <p:cNvCxnSpPr>
            <a:cxnSpLocks/>
            <a:stCxn id="6" idx="2"/>
          </p:cNvCxnSpPr>
          <p:nvPr/>
        </p:nvCxnSpPr>
        <p:spPr>
          <a:xfrm flipH="1">
            <a:off x="4572000" y="1241645"/>
            <a:ext cx="1" cy="502751"/>
          </a:xfrm>
          <a:prstGeom prst="line">
            <a:avLst/>
          </a:prstGeom>
          <a:ln w="12700"/>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FA485EFD-B09D-41B1-97C3-41280C470D28}"/>
              </a:ext>
            </a:extLst>
          </p:cNvPr>
          <p:cNvSpPr txBox="1"/>
          <p:nvPr/>
        </p:nvSpPr>
        <p:spPr>
          <a:xfrm>
            <a:off x="1139264" y="2356637"/>
            <a:ext cx="823818" cy="274320"/>
          </a:xfrm>
          <a:prstGeom prst="rect">
            <a:avLst/>
          </a:prstGeom>
          <a:noFill/>
          <a:ln>
            <a:solidFill>
              <a:schemeClr val="tx1"/>
            </a:solidFill>
          </a:ln>
        </p:spPr>
        <p:txBody>
          <a:bodyPr wrap="square" lIns="0" tIns="0" rIns="0" bIns="0" rtlCol="0" anchor="ctr">
            <a:spAutoFit/>
          </a:bodyPr>
          <a:lstStyle/>
          <a:p>
            <a:pPr algn="ctr"/>
            <a:r>
              <a:rPr lang="en-US" sz="600" b="1"/>
              <a:t>Special Projects</a:t>
            </a:r>
          </a:p>
          <a:p>
            <a:pPr algn="ctr"/>
            <a:r>
              <a:rPr lang="en-US" sz="600"/>
              <a:t>Christian Kelly</a:t>
            </a:r>
          </a:p>
        </p:txBody>
      </p:sp>
      <p:sp>
        <p:nvSpPr>
          <p:cNvPr id="68" name="TextBox 67">
            <a:extLst>
              <a:ext uri="{FF2B5EF4-FFF2-40B4-BE49-F238E27FC236}">
                <a16:creationId xmlns:a16="http://schemas.microsoft.com/office/drawing/2014/main" id="{38FA7D04-99B3-4F2D-85F7-8B644626990A}"/>
              </a:ext>
            </a:extLst>
          </p:cNvPr>
          <p:cNvSpPr txBox="1"/>
          <p:nvPr/>
        </p:nvSpPr>
        <p:spPr>
          <a:xfrm>
            <a:off x="134715" y="2356637"/>
            <a:ext cx="823818" cy="274320"/>
          </a:xfrm>
          <a:prstGeom prst="rect">
            <a:avLst/>
          </a:prstGeom>
          <a:noFill/>
          <a:ln>
            <a:solidFill>
              <a:schemeClr val="tx1"/>
            </a:solidFill>
          </a:ln>
        </p:spPr>
        <p:txBody>
          <a:bodyPr wrap="square" lIns="0" tIns="0" rIns="0" bIns="0" rtlCol="0" anchor="ctr">
            <a:spAutoFit/>
          </a:bodyPr>
          <a:lstStyle/>
          <a:p>
            <a:pPr algn="ctr"/>
            <a:r>
              <a:rPr lang="en-US" sz="600" b="1"/>
              <a:t>Legislative Affairs</a:t>
            </a:r>
          </a:p>
          <a:p>
            <a:pPr algn="ctr"/>
            <a:r>
              <a:rPr lang="en-US" sz="600"/>
              <a:t>Addison Koelle</a:t>
            </a:r>
          </a:p>
        </p:txBody>
      </p:sp>
      <p:sp>
        <p:nvSpPr>
          <p:cNvPr id="69" name="TextBox 68">
            <a:extLst>
              <a:ext uri="{FF2B5EF4-FFF2-40B4-BE49-F238E27FC236}">
                <a16:creationId xmlns:a16="http://schemas.microsoft.com/office/drawing/2014/main" id="{F5F60149-7E1A-443C-A168-BFB98CAE1D23}"/>
              </a:ext>
            </a:extLst>
          </p:cNvPr>
          <p:cNvSpPr txBox="1"/>
          <p:nvPr/>
        </p:nvSpPr>
        <p:spPr>
          <a:xfrm>
            <a:off x="134715" y="2699895"/>
            <a:ext cx="823818" cy="274320"/>
          </a:xfrm>
          <a:prstGeom prst="rect">
            <a:avLst/>
          </a:prstGeom>
          <a:noFill/>
          <a:ln>
            <a:solidFill>
              <a:schemeClr val="tx1"/>
            </a:solidFill>
          </a:ln>
        </p:spPr>
        <p:txBody>
          <a:bodyPr wrap="square" lIns="0" tIns="0" rIns="0" bIns="0" rtlCol="0" anchor="ctr">
            <a:spAutoFit/>
          </a:bodyPr>
          <a:lstStyle/>
          <a:p>
            <a:pPr algn="ctr"/>
            <a:r>
              <a:rPr lang="en-US" sz="600" b="1"/>
              <a:t>External Engagement</a:t>
            </a:r>
          </a:p>
          <a:p>
            <a:pPr algn="ctr"/>
            <a:r>
              <a:rPr lang="en-US" sz="600"/>
              <a:t>Eugenia Soiles </a:t>
            </a:r>
          </a:p>
        </p:txBody>
      </p:sp>
      <p:sp>
        <p:nvSpPr>
          <p:cNvPr id="70" name="TextBox 69">
            <a:extLst>
              <a:ext uri="{FF2B5EF4-FFF2-40B4-BE49-F238E27FC236}">
                <a16:creationId xmlns:a16="http://schemas.microsoft.com/office/drawing/2014/main" id="{2A712E08-A707-47BB-917A-DC5ECF2BBF81}"/>
              </a:ext>
            </a:extLst>
          </p:cNvPr>
          <p:cNvSpPr txBox="1"/>
          <p:nvPr/>
        </p:nvSpPr>
        <p:spPr>
          <a:xfrm>
            <a:off x="1141261" y="2699895"/>
            <a:ext cx="823818" cy="274320"/>
          </a:xfrm>
          <a:prstGeom prst="rect">
            <a:avLst/>
          </a:prstGeom>
          <a:noFill/>
          <a:ln>
            <a:solidFill>
              <a:schemeClr val="tx1"/>
            </a:solidFill>
          </a:ln>
        </p:spPr>
        <p:txBody>
          <a:bodyPr wrap="square" lIns="0" tIns="0" rIns="0" bIns="0" rtlCol="0" anchor="ctr">
            <a:spAutoFit/>
          </a:bodyPr>
          <a:lstStyle/>
          <a:p>
            <a:pPr algn="ctr"/>
            <a:r>
              <a:rPr lang="en-US" sz="600" b="1"/>
              <a:t>Communications</a:t>
            </a:r>
          </a:p>
          <a:p>
            <a:pPr algn="ctr"/>
            <a:r>
              <a:rPr lang="en-US" sz="600"/>
              <a:t>Martha Waldron</a:t>
            </a:r>
          </a:p>
        </p:txBody>
      </p:sp>
      <p:sp>
        <p:nvSpPr>
          <p:cNvPr id="83" name="TextBox 82">
            <a:extLst>
              <a:ext uri="{FF2B5EF4-FFF2-40B4-BE49-F238E27FC236}">
                <a16:creationId xmlns:a16="http://schemas.microsoft.com/office/drawing/2014/main" id="{5E941D8D-03B0-4C2D-AF80-D6D83ED66186}"/>
              </a:ext>
            </a:extLst>
          </p:cNvPr>
          <p:cNvSpPr txBox="1"/>
          <p:nvPr/>
        </p:nvSpPr>
        <p:spPr>
          <a:xfrm>
            <a:off x="3546686" y="2409090"/>
            <a:ext cx="823818" cy="274320"/>
          </a:xfrm>
          <a:prstGeom prst="rect">
            <a:avLst/>
          </a:prstGeom>
          <a:noFill/>
          <a:ln>
            <a:solidFill>
              <a:schemeClr val="tx1"/>
            </a:solidFill>
          </a:ln>
        </p:spPr>
        <p:txBody>
          <a:bodyPr wrap="square" lIns="0" tIns="0" rIns="0" bIns="0" rtlCol="0" anchor="ctr">
            <a:spAutoFit/>
          </a:bodyPr>
          <a:lstStyle/>
          <a:p>
            <a:pPr algn="ctr"/>
            <a:r>
              <a:rPr lang="en-US" sz="600" b="1"/>
              <a:t>Internal Operations</a:t>
            </a:r>
          </a:p>
          <a:p>
            <a:pPr algn="ctr"/>
            <a:r>
              <a:rPr lang="en-US" sz="600"/>
              <a:t>Meaghan Blanton</a:t>
            </a:r>
          </a:p>
        </p:txBody>
      </p:sp>
      <p:sp>
        <p:nvSpPr>
          <p:cNvPr id="85" name="TextBox 84">
            <a:extLst>
              <a:ext uri="{FF2B5EF4-FFF2-40B4-BE49-F238E27FC236}">
                <a16:creationId xmlns:a16="http://schemas.microsoft.com/office/drawing/2014/main" id="{C05DA581-A155-476F-B70F-6404932C4D34}"/>
              </a:ext>
            </a:extLst>
          </p:cNvPr>
          <p:cNvSpPr txBox="1"/>
          <p:nvPr/>
        </p:nvSpPr>
        <p:spPr>
          <a:xfrm>
            <a:off x="3542910" y="2752348"/>
            <a:ext cx="823818" cy="274320"/>
          </a:xfrm>
          <a:prstGeom prst="rect">
            <a:avLst/>
          </a:prstGeom>
          <a:solidFill>
            <a:schemeClr val="bg1">
              <a:lumMod val="85000"/>
            </a:schemeClr>
          </a:solidFill>
          <a:ln>
            <a:solidFill>
              <a:schemeClr val="tx1"/>
            </a:solidFill>
          </a:ln>
        </p:spPr>
        <p:txBody>
          <a:bodyPr wrap="square" lIns="0" tIns="0" rIns="0" bIns="0" rtlCol="0" anchor="ctr">
            <a:spAutoFit/>
          </a:bodyPr>
          <a:lstStyle/>
          <a:p>
            <a:pPr algn="ctr"/>
            <a:r>
              <a:rPr lang="en-US" sz="600" b="1"/>
              <a:t>Business Systems</a:t>
            </a:r>
          </a:p>
          <a:p>
            <a:pPr algn="ctr"/>
            <a:r>
              <a:rPr lang="en-US" sz="600">
                <a:solidFill>
                  <a:srgbClr val="FF0000"/>
                </a:solidFill>
              </a:rPr>
              <a:t>VACANT</a:t>
            </a:r>
          </a:p>
        </p:txBody>
      </p:sp>
      <p:cxnSp>
        <p:nvCxnSpPr>
          <p:cNvPr id="210" name="Straight Connector 209">
            <a:extLst>
              <a:ext uri="{FF2B5EF4-FFF2-40B4-BE49-F238E27FC236}">
                <a16:creationId xmlns:a16="http://schemas.microsoft.com/office/drawing/2014/main" id="{AA2B7CD4-5D15-429F-A6B1-711FDD481E31}"/>
              </a:ext>
            </a:extLst>
          </p:cNvPr>
          <p:cNvCxnSpPr>
            <a:cxnSpLocks/>
            <a:stCxn id="8" idx="2"/>
          </p:cNvCxnSpPr>
          <p:nvPr/>
        </p:nvCxnSpPr>
        <p:spPr>
          <a:xfrm>
            <a:off x="1043243" y="2249662"/>
            <a:ext cx="0" cy="930650"/>
          </a:xfrm>
          <a:prstGeom prst="line">
            <a:avLst/>
          </a:prstGeom>
          <a:ln w="12700"/>
        </p:spPr>
        <p:style>
          <a:lnRef idx="1">
            <a:schemeClr val="dk1"/>
          </a:lnRef>
          <a:fillRef idx="0">
            <a:schemeClr val="dk1"/>
          </a:fillRef>
          <a:effectRef idx="0">
            <a:schemeClr val="dk1"/>
          </a:effectRef>
          <a:fontRef idx="minor">
            <a:schemeClr val="tx1"/>
          </a:fontRef>
        </p:style>
      </p:cxnSp>
      <p:cxnSp>
        <p:nvCxnSpPr>
          <p:cNvPr id="238" name="Straight Connector 237">
            <a:extLst>
              <a:ext uri="{FF2B5EF4-FFF2-40B4-BE49-F238E27FC236}">
                <a16:creationId xmlns:a16="http://schemas.microsoft.com/office/drawing/2014/main" id="{93C158E0-7A54-4356-9AD4-DF7E05563AD9}"/>
              </a:ext>
            </a:extLst>
          </p:cNvPr>
          <p:cNvCxnSpPr>
            <a:cxnSpLocks/>
            <a:stCxn id="69" idx="3"/>
            <a:endCxn id="70" idx="1"/>
          </p:cNvCxnSpPr>
          <p:nvPr/>
        </p:nvCxnSpPr>
        <p:spPr>
          <a:xfrm>
            <a:off x="958533" y="2837055"/>
            <a:ext cx="182728" cy="0"/>
          </a:xfrm>
          <a:prstGeom prst="line">
            <a:avLst/>
          </a:prstGeom>
          <a:ln w="12700"/>
        </p:spPr>
        <p:style>
          <a:lnRef idx="1">
            <a:schemeClr val="dk1"/>
          </a:lnRef>
          <a:fillRef idx="0">
            <a:schemeClr val="dk1"/>
          </a:fillRef>
          <a:effectRef idx="0">
            <a:schemeClr val="dk1"/>
          </a:effectRef>
          <a:fontRef idx="minor">
            <a:schemeClr val="tx1"/>
          </a:fontRef>
        </p:style>
      </p:cxnSp>
      <p:sp>
        <p:nvSpPr>
          <p:cNvPr id="249" name="TextBox 248">
            <a:extLst>
              <a:ext uri="{FF2B5EF4-FFF2-40B4-BE49-F238E27FC236}">
                <a16:creationId xmlns:a16="http://schemas.microsoft.com/office/drawing/2014/main" id="{9B7F2122-E5A3-4F75-B987-34CA1C7DD9FE}"/>
              </a:ext>
            </a:extLst>
          </p:cNvPr>
          <p:cNvSpPr txBox="1"/>
          <p:nvPr/>
        </p:nvSpPr>
        <p:spPr>
          <a:xfrm>
            <a:off x="3109686" y="1246385"/>
            <a:ext cx="822960" cy="462178"/>
          </a:xfrm>
          <a:prstGeom prst="rect">
            <a:avLst/>
          </a:prstGeom>
          <a:solidFill>
            <a:schemeClr val="bg1">
              <a:lumMod val="85000"/>
            </a:schemeClr>
          </a:solidFill>
          <a:ln>
            <a:solidFill>
              <a:schemeClr val="tx1"/>
            </a:solidFill>
          </a:ln>
        </p:spPr>
        <p:txBody>
          <a:bodyPr wrap="square" lIns="0" tIns="0" rIns="0" bIns="0" rtlCol="0" anchor="ctr">
            <a:spAutoFit/>
          </a:bodyPr>
          <a:lstStyle/>
          <a:p>
            <a:pPr algn="ctr"/>
            <a:r>
              <a:rPr lang="en-US" sz="751" b="1"/>
              <a:t>Diversity, Equity &amp; Inclusion Officer*</a:t>
            </a:r>
          </a:p>
          <a:p>
            <a:pPr algn="ctr"/>
            <a:r>
              <a:rPr lang="en-US" sz="751">
                <a:solidFill>
                  <a:srgbClr val="FF0000"/>
                </a:solidFill>
              </a:rPr>
              <a:t>VACANT</a:t>
            </a:r>
            <a:endParaRPr lang="en-US" sz="751" b="1"/>
          </a:p>
        </p:txBody>
      </p:sp>
      <p:sp>
        <p:nvSpPr>
          <p:cNvPr id="256" name="TextBox 255">
            <a:extLst>
              <a:ext uri="{FF2B5EF4-FFF2-40B4-BE49-F238E27FC236}">
                <a16:creationId xmlns:a16="http://schemas.microsoft.com/office/drawing/2014/main" id="{9EA27550-F832-4376-9BEE-0910B697F36C}"/>
              </a:ext>
            </a:extLst>
          </p:cNvPr>
          <p:cNvSpPr txBox="1"/>
          <p:nvPr/>
        </p:nvSpPr>
        <p:spPr>
          <a:xfrm>
            <a:off x="2240858" y="5005983"/>
            <a:ext cx="823818" cy="276999"/>
          </a:xfrm>
          <a:prstGeom prst="rect">
            <a:avLst/>
          </a:prstGeom>
          <a:solidFill>
            <a:schemeClr val="bg1">
              <a:lumMod val="85000"/>
            </a:schemeClr>
          </a:solidFill>
          <a:ln>
            <a:solidFill>
              <a:schemeClr val="tx1"/>
            </a:solidFill>
          </a:ln>
        </p:spPr>
        <p:txBody>
          <a:bodyPr wrap="square" lIns="0" tIns="0" rIns="0" bIns="0" rtlCol="0" anchor="ctr">
            <a:spAutoFit/>
          </a:bodyPr>
          <a:lstStyle/>
          <a:p>
            <a:pPr algn="ctr"/>
            <a:r>
              <a:rPr lang="en-US" sz="600" b="1"/>
              <a:t>CCRR Program Management*</a:t>
            </a:r>
          </a:p>
          <a:p>
            <a:pPr algn="ctr"/>
            <a:r>
              <a:rPr lang="en-US" sz="600">
                <a:solidFill>
                  <a:srgbClr val="FF0000"/>
                </a:solidFill>
              </a:rPr>
              <a:t>VACANT</a:t>
            </a:r>
            <a:endParaRPr lang="en-US" sz="600"/>
          </a:p>
        </p:txBody>
      </p:sp>
      <p:sp>
        <p:nvSpPr>
          <p:cNvPr id="263" name="TextBox 262">
            <a:extLst>
              <a:ext uri="{FF2B5EF4-FFF2-40B4-BE49-F238E27FC236}">
                <a16:creationId xmlns:a16="http://schemas.microsoft.com/office/drawing/2014/main" id="{00AC147E-378E-4FE0-9BCF-9ECFB4A717A4}"/>
              </a:ext>
            </a:extLst>
          </p:cNvPr>
          <p:cNvSpPr txBox="1"/>
          <p:nvPr/>
        </p:nvSpPr>
        <p:spPr>
          <a:xfrm>
            <a:off x="7079388" y="5126110"/>
            <a:ext cx="823818" cy="274320"/>
          </a:xfrm>
          <a:prstGeom prst="rect">
            <a:avLst/>
          </a:prstGeom>
          <a:noFill/>
          <a:ln>
            <a:solidFill>
              <a:schemeClr val="tx1"/>
            </a:solidFill>
          </a:ln>
        </p:spPr>
        <p:txBody>
          <a:bodyPr wrap="square" lIns="0" tIns="0" rIns="0" bIns="0" rtlCol="0" anchor="ctr">
            <a:spAutoFit/>
          </a:bodyPr>
          <a:lstStyle/>
          <a:p>
            <a:pPr algn="ctr"/>
            <a:r>
              <a:rPr lang="en-US" sz="600" b="1"/>
              <a:t>Program Quality</a:t>
            </a:r>
          </a:p>
          <a:p>
            <a:pPr algn="ctr"/>
            <a:r>
              <a:rPr lang="en-US" sz="600"/>
              <a:t>Amy Whitehead-Pleaux</a:t>
            </a:r>
            <a:endParaRPr lang="en-US" sz="600" b="1"/>
          </a:p>
        </p:txBody>
      </p:sp>
      <p:sp>
        <p:nvSpPr>
          <p:cNvPr id="277" name="TextBox 276">
            <a:extLst>
              <a:ext uri="{FF2B5EF4-FFF2-40B4-BE49-F238E27FC236}">
                <a16:creationId xmlns:a16="http://schemas.microsoft.com/office/drawing/2014/main" id="{DA8CC130-4DD3-4A15-82F4-2B59138B0793}"/>
              </a:ext>
            </a:extLst>
          </p:cNvPr>
          <p:cNvSpPr txBox="1"/>
          <p:nvPr/>
        </p:nvSpPr>
        <p:spPr>
          <a:xfrm>
            <a:off x="5796569" y="302698"/>
            <a:ext cx="1664563" cy="323422"/>
          </a:xfrm>
          <a:prstGeom prst="rect">
            <a:avLst/>
          </a:prstGeom>
          <a:noFill/>
          <a:ln>
            <a:solidFill>
              <a:schemeClr val="tx1"/>
            </a:solidFill>
          </a:ln>
        </p:spPr>
        <p:txBody>
          <a:bodyPr wrap="square" lIns="0" tIns="0" rIns="0" bIns="0" rtlCol="0" anchor="ctr">
            <a:spAutoFit/>
          </a:bodyPr>
          <a:lstStyle/>
          <a:p>
            <a:pPr algn="ctr"/>
            <a:r>
              <a:rPr lang="en-US" sz="1051"/>
              <a:t>EXECUTIVE OFFICE </a:t>
            </a:r>
          </a:p>
          <a:p>
            <a:pPr algn="ctr"/>
            <a:r>
              <a:rPr lang="en-US" sz="1051"/>
              <a:t>OF EDUCATION</a:t>
            </a:r>
          </a:p>
        </p:txBody>
      </p:sp>
      <p:cxnSp>
        <p:nvCxnSpPr>
          <p:cNvPr id="279" name="Connector: Elbow 278">
            <a:extLst>
              <a:ext uri="{FF2B5EF4-FFF2-40B4-BE49-F238E27FC236}">
                <a16:creationId xmlns:a16="http://schemas.microsoft.com/office/drawing/2014/main" id="{96A29023-B15A-44AE-9700-61262C0F549E}"/>
              </a:ext>
            </a:extLst>
          </p:cNvPr>
          <p:cNvCxnSpPr>
            <a:cxnSpLocks/>
            <a:stCxn id="6" idx="3"/>
            <a:endCxn id="277" idx="2"/>
          </p:cNvCxnSpPr>
          <p:nvPr/>
        </p:nvCxnSpPr>
        <p:spPr>
          <a:xfrm flipV="1">
            <a:off x="5404282" y="626120"/>
            <a:ext cx="1224569" cy="419189"/>
          </a:xfrm>
          <a:prstGeom prst="bentConnector2">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9" name="TextBox 288">
            <a:extLst>
              <a:ext uri="{FF2B5EF4-FFF2-40B4-BE49-F238E27FC236}">
                <a16:creationId xmlns:a16="http://schemas.microsoft.com/office/drawing/2014/main" id="{84DFC459-0B67-4CDC-AECD-9C645050D4E7}"/>
              </a:ext>
            </a:extLst>
          </p:cNvPr>
          <p:cNvSpPr txBox="1"/>
          <p:nvPr/>
        </p:nvSpPr>
        <p:spPr>
          <a:xfrm>
            <a:off x="1349548" y="5422786"/>
            <a:ext cx="686515" cy="276999"/>
          </a:xfrm>
          <a:prstGeom prst="rect">
            <a:avLst/>
          </a:prstGeom>
          <a:solidFill>
            <a:schemeClr val="accent5">
              <a:lumMod val="40000"/>
              <a:lumOff val="60000"/>
            </a:schemeClr>
          </a:solidFill>
          <a:ln>
            <a:solidFill>
              <a:schemeClr val="tx1"/>
            </a:solidFill>
          </a:ln>
        </p:spPr>
        <p:txBody>
          <a:bodyPr wrap="square" lIns="0" tIns="0" rIns="0" bIns="0" rtlCol="0" anchor="ctr">
            <a:spAutoFit/>
          </a:bodyPr>
          <a:lstStyle/>
          <a:p>
            <a:pPr algn="ctr"/>
            <a:r>
              <a:rPr lang="en-US" sz="600" b="1"/>
              <a:t>State Head Start Collaboration</a:t>
            </a:r>
          </a:p>
          <a:p>
            <a:pPr algn="ctr"/>
            <a:r>
              <a:rPr lang="en-US" sz="600">
                <a:solidFill>
                  <a:srgbClr val="FF0000"/>
                </a:solidFill>
              </a:rPr>
              <a:t>VACANT</a:t>
            </a:r>
          </a:p>
        </p:txBody>
      </p:sp>
      <p:sp>
        <p:nvSpPr>
          <p:cNvPr id="347" name="TextBox 346">
            <a:extLst>
              <a:ext uri="{FF2B5EF4-FFF2-40B4-BE49-F238E27FC236}">
                <a16:creationId xmlns:a16="http://schemas.microsoft.com/office/drawing/2014/main" id="{E0F58A64-B635-4627-B6F6-BA0CADEF2B9E}"/>
              </a:ext>
            </a:extLst>
          </p:cNvPr>
          <p:cNvSpPr txBox="1"/>
          <p:nvPr/>
        </p:nvSpPr>
        <p:spPr>
          <a:xfrm>
            <a:off x="6957290" y="814221"/>
            <a:ext cx="822960" cy="462178"/>
          </a:xfrm>
          <a:prstGeom prst="rect">
            <a:avLst/>
          </a:prstGeom>
          <a:noFill/>
          <a:ln>
            <a:solidFill>
              <a:schemeClr val="tx1"/>
            </a:solidFill>
          </a:ln>
        </p:spPr>
        <p:txBody>
          <a:bodyPr wrap="square" lIns="0" tIns="0" rIns="0" bIns="0" rtlCol="0" anchor="ctr">
            <a:spAutoFit/>
          </a:bodyPr>
          <a:lstStyle/>
          <a:p>
            <a:pPr algn="ctr"/>
            <a:r>
              <a:rPr lang="en-US" sz="751" b="1"/>
              <a:t>Platform &amp; Portfolio Manager (EOEIT)</a:t>
            </a:r>
          </a:p>
          <a:p>
            <a:pPr algn="ctr"/>
            <a:r>
              <a:rPr lang="en-US" sz="751"/>
              <a:t>Ken Klau</a:t>
            </a:r>
          </a:p>
        </p:txBody>
      </p:sp>
      <p:cxnSp>
        <p:nvCxnSpPr>
          <p:cNvPr id="349" name="Straight Connector 348">
            <a:extLst>
              <a:ext uri="{FF2B5EF4-FFF2-40B4-BE49-F238E27FC236}">
                <a16:creationId xmlns:a16="http://schemas.microsoft.com/office/drawing/2014/main" id="{C4CD81E7-7091-4E65-896E-E2F52D848241}"/>
              </a:ext>
            </a:extLst>
          </p:cNvPr>
          <p:cNvCxnSpPr>
            <a:cxnSpLocks/>
            <a:endCxn id="347" idx="1"/>
          </p:cNvCxnSpPr>
          <p:nvPr/>
        </p:nvCxnSpPr>
        <p:spPr>
          <a:xfrm>
            <a:off x="6626812" y="1045309"/>
            <a:ext cx="330478"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97F1428B-86A4-46CD-AC4B-7BDB1D74C9E9}"/>
              </a:ext>
            </a:extLst>
          </p:cNvPr>
          <p:cNvCxnSpPr>
            <a:cxnSpLocks/>
            <a:stCxn id="353" idx="2"/>
          </p:cNvCxnSpPr>
          <p:nvPr/>
        </p:nvCxnSpPr>
        <p:spPr>
          <a:xfrm>
            <a:off x="2141795" y="4889904"/>
            <a:ext cx="0" cy="1025260"/>
          </a:xfrm>
          <a:prstGeom prst="line">
            <a:avLst/>
          </a:prstGeom>
          <a:ln w="12700"/>
        </p:spPr>
        <p:style>
          <a:lnRef idx="1">
            <a:schemeClr val="dk1"/>
          </a:lnRef>
          <a:fillRef idx="0">
            <a:schemeClr val="dk1"/>
          </a:fillRef>
          <a:effectRef idx="0">
            <a:schemeClr val="dk1"/>
          </a:effectRef>
          <a:fontRef idx="minor">
            <a:schemeClr val="tx1"/>
          </a:fontRef>
        </p:style>
      </p:cxnSp>
      <p:sp>
        <p:nvSpPr>
          <p:cNvPr id="358" name="TextBox 357">
            <a:extLst>
              <a:ext uri="{FF2B5EF4-FFF2-40B4-BE49-F238E27FC236}">
                <a16:creationId xmlns:a16="http://schemas.microsoft.com/office/drawing/2014/main" id="{B266B38D-629E-47BD-9425-7C1D6CC36747}"/>
              </a:ext>
            </a:extLst>
          </p:cNvPr>
          <p:cNvSpPr txBox="1"/>
          <p:nvPr/>
        </p:nvSpPr>
        <p:spPr>
          <a:xfrm>
            <a:off x="2240858" y="5322748"/>
            <a:ext cx="823818" cy="369332"/>
          </a:xfrm>
          <a:prstGeom prst="rect">
            <a:avLst/>
          </a:prstGeom>
          <a:solidFill>
            <a:schemeClr val="bg1">
              <a:lumMod val="85000"/>
            </a:schemeClr>
          </a:solidFill>
          <a:ln>
            <a:solidFill>
              <a:schemeClr val="tx1"/>
            </a:solidFill>
          </a:ln>
        </p:spPr>
        <p:txBody>
          <a:bodyPr wrap="square" lIns="0" tIns="0" rIns="0" bIns="0" rtlCol="0" anchor="ctr">
            <a:spAutoFit/>
          </a:bodyPr>
          <a:lstStyle/>
          <a:p>
            <a:pPr algn="ctr"/>
            <a:r>
              <a:rPr lang="en-US" sz="600" b="1"/>
              <a:t>Priority Population Program Management*</a:t>
            </a:r>
          </a:p>
          <a:p>
            <a:pPr algn="ctr"/>
            <a:r>
              <a:rPr lang="en-US" sz="600">
                <a:solidFill>
                  <a:srgbClr val="FF0000"/>
                </a:solidFill>
              </a:rPr>
              <a:t>VACANT</a:t>
            </a:r>
            <a:endParaRPr lang="en-US" sz="600"/>
          </a:p>
        </p:txBody>
      </p:sp>
      <p:sp>
        <p:nvSpPr>
          <p:cNvPr id="359" name="TextBox 358">
            <a:extLst>
              <a:ext uri="{FF2B5EF4-FFF2-40B4-BE49-F238E27FC236}">
                <a16:creationId xmlns:a16="http://schemas.microsoft.com/office/drawing/2014/main" id="{5987CF6D-A232-496C-895C-AF776143F767}"/>
              </a:ext>
            </a:extLst>
          </p:cNvPr>
          <p:cNvSpPr txBox="1"/>
          <p:nvPr/>
        </p:nvSpPr>
        <p:spPr>
          <a:xfrm>
            <a:off x="1317051" y="4960084"/>
            <a:ext cx="751509" cy="369332"/>
          </a:xfrm>
          <a:prstGeom prst="rect">
            <a:avLst/>
          </a:prstGeom>
          <a:solidFill>
            <a:schemeClr val="accent5">
              <a:lumMod val="40000"/>
              <a:lumOff val="60000"/>
            </a:schemeClr>
          </a:solidFill>
          <a:ln>
            <a:solidFill>
              <a:schemeClr val="tx1"/>
            </a:solidFill>
          </a:ln>
        </p:spPr>
        <p:txBody>
          <a:bodyPr wrap="square" lIns="0" tIns="0" rIns="0" bIns="0" rtlCol="0" anchor="ctr">
            <a:spAutoFit/>
          </a:bodyPr>
          <a:lstStyle/>
          <a:p>
            <a:pPr algn="ctr"/>
            <a:r>
              <a:rPr lang="en-US" sz="600" b="1"/>
              <a:t>Family &amp; Community Supports</a:t>
            </a:r>
          </a:p>
          <a:p>
            <a:pPr algn="ctr"/>
            <a:r>
              <a:rPr lang="en-US" sz="600">
                <a:solidFill>
                  <a:srgbClr val="FF0000"/>
                </a:solidFill>
              </a:rPr>
              <a:t>VACANT</a:t>
            </a:r>
          </a:p>
        </p:txBody>
      </p:sp>
      <p:cxnSp>
        <p:nvCxnSpPr>
          <p:cNvPr id="549" name="Straight Connector 548">
            <a:extLst>
              <a:ext uri="{FF2B5EF4-FFF2-40B4-BE49-F238E27FC236}">
                <a16:creationId xmlns:a16="http://schemas.microsoft.com/office/drawing/2014/main" id="{DC20299C-8338-4415-922E-A57463B5B0FA}"/>
              </a:ext>
            </a:extLst>
          </p:cNvPr>
          <p:cNvCxnSpPr>
            <a:cxnSpLocks/>
            <a:stCxn id="68" idx="3"/>
            <a:endCxn id="64" idx="1"/>
          </p:cNvCxnSpPr>
          <p:nvPr/>
        </p:nvCxnSpPr>
        <p:spPr>
          <a:xfrm>
            <a:off x="958533" y="2493797"/>
            <a:ext cx="18073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76" name="Straight Connector 575">
            <a:extLst>
              <a:ext uri="{FF2B5EF4-FFF2-40B4-BE49-F238E27FC236}">
                <a16:creationId xmlns:a16="http://schemas.microsoft.com/office/drawing/2014/main" id="{0F678026-2DC3-403F-B94B-C1382E781467}"/>
              </a:ext>
            </a:extLst>
          </p:cNvPr>
          <p:cNvCxnSpPr>
            <a:cxnSpLocks/>
            <a:stCxn id="289" idx="0"/>
            <a:endCxn id="359" idx="2"/>
          </p:cNvCxnSpPr>
          <p:nvPr/>
        </p:nvCxnSpPr>
        <p:spPr>
          <a:xfrm flipV="1">
            <a:off x="1692806" y="5329416"/>
            <a:ext cx="0" cy="93370"/>
          </a:xfrm>
          <a:prstGeom prst="line">
            <a:avLst/>
          </a:prstGeom>
          <a:ln w="12700"/>
        </p:spPr>
        <p:style>
          <a:lnRef idx="1">
            <a:schemeClr val="dk1"/>
          </a:lnRef>
          <a:fillRef idx="0">
            <a:schemeClr val="dk1"/>
          </a:fillRef>
          <a:effectRef idx="0">
            <a:schemeClr val="dk1"/>
          </a:effectRef>
          <a:fontRef idx="minor">
            <a:schemeClr val="tx1"/>
          </a:fontRef>
        </p:style>
      </p:cxnSp>
      <p:sp>
        <p:nvSpPr>
          <p:cNvPr id="140" name="TextBox 139">
            <a:extLst>
              <a:ext uri="{FF2B5EF4-FFF2-40B4-BE49-F238E27FC236}">
                <a16:creationId xmlns:a16="http://schemas.microsoft.com/office/drawing/2014/main" id="{922B2B39-5A9E-4C61-A980-683C88046DA4}"/>
              </a:ext>
            </a:extLst>
          </p:cNvPr>
          <p:cNvSpPr txBox="1"/>
          <p:nvPr/>
        </p:nvSpPr>
        <p:spPr>
          <a:xfrm>
            <a:off x="2237261" y="5730498"/>
            <a:ext cx="823818" cy="369332"/>
          </a:xfrm>
          <a:prstGeom prst="rect">
            <a:avLst/>
          </a:prstGeom>
          <a:solidFill>
            <a:schemeClr val="bg1">
              <a:lumMod val="85000"/>
            </a:schemeClr>
          </a:solidFill>
          <a:ln>
            <a:solidFill>
              <a:schemeClr val="tx1"/>
            </a:solidFill>
          </a:ln>
        </p:spPr>
        <p:txBody>
          <a:bodyPr wrap="square" lIns="0" tIns="0" rIns="0" bIns="0" rtlCol="0" anchor="ctr">
            <a:spAutoFit/>
          </a:bodyPr>
          <a:lstStyle/>
          <a:p>
            <a:pPr algn="ctr"/>
            <a:r>
              <a:rPr lang="en-US" sz="600" b="1"/>
              <a:t>Income Eligible Program Management*</a:t>
            </a:r>
          </a:p>
          <a:p>
            <a:pPr algn="ctr"/>
            <a:r>
              <a:rPr lang="en-US" sz="600">
                <a:solidFill>
                  <a:srgbClr val="FF0000"/>
                </a:solidFill>
              </a:rPr>
              <a:t>VACANT</a:t>
            </a:r>
            <a:endParaRPr lang="en-US" sz="600"/>
          </a:p>
        </p:txBody>
      </p:sp>
      <p:sp>
        <p:nvSpPr>
          <p:cNvPr id="164" name="TextBox 163">
            <a:extLst>
              <a:ext uri="{FF2B5EF4-FFF2-40B4-BE49-F238E27FC236}">
                <a16:creationId xmlns:a16="http://schemas.microsoft.com/office/drawing/2014/main" id="{AA9EA602-62D0-4335-9440-E63855A35D14}"/>
              </a:ext>
            </a:extLst>
          </p:cNvPr>
          <p:cNvSpPr txBox="1"/>
          <p:nvPr/>
        </p:nvSpPr>
        <p:spPr>
          <a:xfrm>
            <a:off x="7073008" y="5546273"/>
            <a:ext cx="823818" cy="276999"/>
          </a:xfrm>
          <a:prstGeom prst="rect">
            <a:avLst/>
          </a:prstGeom>
          <a:noFill/>
          <a:ln>
            <a:solidFill>
              <a:schemeClr val="tx1"/>
            </a:solidFill>
          </a:ln>
        </p:spPr>
        <p:txBody>
          <a:bodyPr wrap="square" lIns="0" tIns="0" rIns="0" bIns="0" rtlCol="0" anchor="ctr">
            <a:spAutoFit/>
          </a:bodyPr>
          <a:lstStyle/>
          <a:p>
            <a:pPr algn="ctr"/>
            <a:r>
              <a:rPr lang="en-US" sz="600" b="1"/>
              <a:t>Comprehensive System Supports</a:t>
            </a:r>
          </a:p>
          <a:p>
            <a:pPr algn="ctr"/>
            <a:r>
              <a:rPr lang="en-US" sz="600"/>
              <a:t>Kyla McSweeney</a:t>
            </a:r>
          </a:p>
        </p:txBody>
      </p:sp>
      <p:sp>
        <p:nvSpPr>
          <p:cNvPr id="182" name="Rectangle 181">
            <a:extLst>
              <a:ext uri="{FF2B5EF4-FFF2-40B4-BE49-F238E27FC236}">
                <a16:creationId xmlns:a16="http://schemas.microsoft.com/office/drawing/2014/main" id="{95595EF1-357F-4482-B469-4F0F09388270}"/>
              </a:ext>
            </a:extLst>
          </p:cNvPr>
          <p:cNvSpPr/>
          <p:nvPr/>
        </p:nvSpPr>
        <p:spPr>
          <a:xfrm>
            <a:off x="81134" y="104511"/>
            <a:ext cx="2772195" cy="415755"/>
          </a:xfrm>
          <a:prstGeom prst="rect">
            <a:avLst/>
          </a:prstGeom>
          <a:ln>
            <a:solidFill>
              <a:schemeClr val="tx1"/>
            </a:solidFill>
          </a:ln>
        </p:spPr>
        <p:txBody>
          <a:bodyPr wrap="square">
            <a:spAutoFit/>
          </a:bodyPr>
          <a:lstStyle/>
          <a:p>
            <a:r>
              <a:rPr lang="en-US" sz="1051"/>
              <a:t>Department of Early Education and Care</a:t>
            </a:r>
          </a:p>
          <a:p>
            <a:r>
              <a:rPr lang="en-US" sz="1051"/>
              <a:t>Organizational Chart – as of 9.7.2022</a:t>
            </a:r>
          </a:p>
        </p:txBody>
      </p:sp>
      <p:cxnSp>
        <p:nvCxnSpPr>
          <p:cNvPr id="217" name="Straight Connector 216">
            <a:extLst>
              <a:ext uri="{FF2B5EF4-FFF2-40B4-BE49-F238E27FC236}">
                <a16:creationId xmlns:a16="http://schemas.microsoft.com/office/drawing/2014/main" id="{4AF305F6-F3C4-4AE5-97D5-9E2483285A53}"/>
              </a:ext>
            </a:extLst>
          </p:cNvPr>
          <p:cNvCxnSpPr>
            <a:cxnSpLocks/>
            <a:endCxn id="358" idx="1"/>
          </p:cNvCxnSpPr>
          <p:nvPr/>
        </p:nvCxnSpPr>
        <p:spPr>
          <a:xfrm>
            <a:off x="2144242" y="5507414"/>
            <a:ext cx="9661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D3B88BB9-5F2F-4389-9DB2-834F11AC5403}"/>
              </a:ext>
            </a:extLst>
          </p:cNvPr>
          <p:cNvCxnSpPr>
            <a:cxnSpLocks/>
            <a:endCxn id="140" idx="1"/>
          </p:cNvCxnSpPr>
          <p:nvPr/>
        </p:nvCxnSpPr>
        <p:spPr>
          <a:xfrm>
            <a:off x="2139677" y="5915164"/>
            <a:ext cx="9758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39" name="Straight Connector 638">
            <a:extLst>
              <a:ext uri="{FF2B5EF4-FFF2-40B4-BE49-F238E27FC236}">
                <a16:creationId xmlns:a16="http://schemas.microsoft.com/office/drawing/2014/main" id="{7552AE0F-E527-4D4E-84BA-B67E63D39557}"/>
              </a:ext>
            </a:extLst>
          </p:cNvPr>
          <p:cNvCxnSpPr>
            <a:cxnSpLocks/>
            <a:stCxn id="123" idx="3"/>
            <a:endCxn id="164" idx="1"/>
          </p:cNvCxnSpPr>
          <p:nvPr/>
        </p:nvCxnSpPr>
        <p:spPr>
          <a:xfrm>
            <a:off x="6886707" y="5684773"/>
            <a:ext cx="18630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66" name="Straight Connector 665">
            <a:extLst>
              <a:ext uri="{FF2B5EF4-FFF2-40B4-BE49-F238E27FC236}">
                <a16:creationId xmlns:a16="http://schemas.microsoft.com/office/drawing/2014/main" id="{87F35E19-628C-4803-BF0A-D0F2C25D4D9B}"/>
              </a:ext>
            </a:extLst>
          </p:cNvPr>
          <p:cNvCxnSpPr>
            <a:cxnSpLocks/>
            <a:stCxn id="359" idx="3"/>
            <a:endCxn id="256" idx="1"/>
          </p:cNvCxnSpPr>
          <p:nvPr/>
        </p:nvCxnSpPr>
        <p:spPr>
          <a:xfrm flipV="1">
            <a:off x="2068560" y="5144483"/>
            <a:ext cx="172298" cy="267"/>
          </a:xfrm>
          <a:prstGeom prst="line">
            <a:avLst/>
          </a:prstGeom>
          <a:ln w="12700"/>
        </p:spPr>
        <p:style>
          <a:lnRef idx="1">
            <a:schemeClr val="dk1"/>
          </a:lnRef>
          <a:fillRef idx="0">
            <a:schemeClr val="dk1"/>
          </a:fillRef>
          <a:effectRef idx="0">
            <a:schemeClr val="dk1"/>
          </a:effectRef>
          <a:fontRef idx="minor">
            <a:schemeClr val="tx1"/>
          </a:fontRef>
        </p:style>
      </p:cxnSp>
      <p:cxnSp>
        <p:nvCxnSpPr>
          <p:cNvPr id="724" name="Straight Connector 723">
            <a:extLst>
              <a:ext uri="{FF2B5EF4-FFF2-40B4-BE49-F238E27FC236}">
                <a16:creationId xmlns:a16="http://schemas.microsoft.com/office/drawing/2014/main" id="{A691002A-36EB-4B8D-90CE-3C4A59A54845}"/>
              </a:ext>
            </a:extLst>
          </p:cNvPr>
          <p:cNvCxnSpPr>
            <a:cxnSpLocks/>
            <a:stCxn id="9" idx="2"/>
          </p:cNvCxnSpPr>
          <p:nvPr/>
        </p:nvCxnSpPr>
        <p:spPr>
          <a:xfrm>
            <a:off x="3422917" y="2249662"/>
            <a:ext cx="5433" cy="976960"/>
          </a:xfrm>
          <a:prstGeom prst="line">
            <a:avLst/>
          </a:prstGeom>
          <a:ln w="12700"/>
        </p:spPr>
        <p:style>
          <a:lnRef idx="1">
            <a:schemeClr val="dk1"/>
          </a:lnRef>
          <a:fillRef idx="0">
            <a:schemeClr val="dk1"/>
          </a:fillRef>
          <a:effectRef idx="0">
            <a:schemeClr val="dk1"/>
          </a:effectRef>
          <a:fontRef idx="minor">
            <a:schemeClr val="tx1"/>
          </a:fontRef>
        </p:style>
      </p:cxnSp>
      <p:cxnSp>
        <p:nvCxnSpPr>
          <p:cNvPr id="786" name="Straight Connector 785">
            <a:extLst>
              <a:ext uri="{FF2B5EF4-FFF2-40B4-BE49-F238E27FC236}">
                <a16:creationId xmlns:a16="http://schemas.microsoft.com/office/drawing/2014/main" id="{1D22207D-ACB7-4950-9286-509B5A10B28C}"/>
              </a:ext>
            </a:extLst>
          </p:cNvPr>
          <p:cNvCxnSpPr>
            <a:cxnSpLocks/>
            <a:stCxn id="125" idx="3"/>
            <a:endCxn id="83" idx="1"/>
          </p:cNvCxnSpPr>
          <p:nvPr/>
        </p:nvCxnSpPr>
        <p:spPr>
          <a:xfrm>
            <a:off x="3320555" y="2541303"/>
            <a:ext cx="226131" cy="4947"/>
          </a:xfrm>
          <a:prstGeom prst="line">
            <a:avLst/>
          </a:prstGeom>
          <a:ln w="12700"/>
        </p:spPr>
        <p:style>
          <a:lnRef idx="1">
            <a:schemeClr val="dk1"/>
          </a:lnRef>
          <a:fillRef idx="0">
            <a:schemeClr val="dk1"/>
          </a:fillRef>
          <a:effectRef idx="0">
            <a:schemeClr val="dk1"/>
          </a:effectRef>
          <a:fontRef idx="minor">
            <a:schemeClr val="tx1"/>
          </a:fontRef>
        </p:style>
      </p:cxnSp>
      <p:cxnSp>
        <p:nvCxnSpPr>
          <p:cNvPr id="805" name="Straight Connector 804">
            <a:extLst>
              <a:ext uri="{FF2B5EF4-FFF2-40B4-BE49-F238E27FC236}">
                <a16:creationId xmlns:a16="http://schemas.microsoft.com/office/drawing/2014/main" id="{E79C9009-7E9A-470F-B595-D4A0B1ABEBB4}"/>
              </a:ext>
            </a:extLst>
          </p:cNvPr>
          <p:cNvCxnSpPr>
            <a:cxnSpLocks/>
            <a:endCxn id="9" idx="0"/>
          </p:cNvCxnSpPr>
          <p:nvPr/>
        </p:nvCxnSpPr>
        <p:spPr>
          <a:xfrm>
            <a:off x="3422916" y="1743579"/>
            <a:ext cx="1" cy="228828"/>
          </a:xfrm>
          <a:prstGeom prst="line">
            <a:avLst/>
          </a:prstGeom>
          <a:ln w="12700"/>
        </p:spPr>
        <p:style>
          <a:lnRef idx="1">
            <a:schemeClr val="dk1"/>
          </a:lnRef>
          <a:fillRef idx="0">
            <a:schemeClr val="dk1"/>
          </a:fillRef>
          <a:effectRef idx="0">
            <a:schemeClr val="dk1"/>
          </a:effectRef>
          <a:fontRef idx="minor">
            <a:schemeClr val="tx1"/>
          </a:fontRef>
        </p:style>
      </p:cxnSp>
      <p:sp>
        <p:nvSpPr>
          <p:cNvPr id="147" name="TextBox 146">
            <a:extLst>
              <a:ext uri="{FF2B5EF4-FFF2-40B4-BE49-F238E27FC236}">
                <a16:creationId xmlns:a16="http://schemas.microsoft.com/office/drawing/2014/main" id="{40AFEEC8-2A9C-4289-969A-270F9B6BA13E}"/>
              </a:ext>
            </a:extLst>
          </p:cNvPr>
          <p:cNvSpPr txBox="1"/>
          <p:nvPr/>
        </p:nvSpPr>
        <p:spPr>
          <a:xfrm>
            <a:off x="4246440" y="5283373"/>
            <a:ext cx="823818" cy="276999"/>
          </a:xfrm>
          <a:prstGeom prst="rect">
            <a:avLst/>
          </a:prstGeom>
          <a:noFill/>
          <a:ln>
            <a:solidFill>
              <a:schemeClr val="tx1"/>
            </a:solidFill>
          </a:ln>
        </p:spPr>
        <p:txBody>
          <a:bodyPr wrap="square" lIns="0" tIns="0" rIns="0" bIns="0" rtlCol="0" anchor="ctr">
            <a:spAutoFit/>
          </a:bodyPr>
          <a:lstStyle/>
          <a:p>
            <a:pPr algn="ctr"/>
            <a:r>
              <a:rPr lang="en-US" sz="600" b="1"/>
              <a:t>Research &amp; Data Analytics</a:t>
            </a:r>
          </a:p>
          <a:p>
            <a:pPr algn="ctr"/>
            <a:r>
              <a:rPr lang="en-US" sz="600"/>
              <a:t>Adrienne Murphy</a:t>
            </a:r>
          </a:p>
        </p:txBody>
      </p:sp>
      <p:sp>
        <p:nvSpPr>
          <p:cNvPr id="148" name="TextBox 147">
            <a:extLst>
              <a:ext uri="{FF2B5EF4-FFF2-40B4-BE49-F238E27FC236}">
                <a16:creationId xmlns:a16="http://schemas.microsoft.com/office/drawing/2014/main" id="{DE9C8710-7113-45AF-A4B8-4888DC4DCAC0}"/>
              </a:ext>
            </a:extLst>
          </p:cNvPr>
          <p:cNvSpPr txBox="1"/>
          <p:nvPr/>
        </p:nvSpPr>
        <p:spPr>
          <a:xfrm>
            <a:off x="4246440" y="4953893"/>
            <a:ext cx="823818" cy="274320"/>
          </a:xfrm>
          <a:prstGeom prst="rect">
            <a:avLst/>
          </a:prstGeom>
          <a:noFill/>
          <a:ln>
            <a:solidFill>
              <a:schemeClr val="tx1"/>
            </a:solidFill>
          </a:ln>
        </p:spPr>
        <p:txBody>
          <a:bodyPr wrap="square" lIns="0" tIns="0" rIns="0" bIns="0" rtlCol="0" anchor="ctr">
            <a:spAutoFit/>
          </a:bodyPr>
          <a:lstStyle/>
          <a:p>
            <a:pPr algn="ctr"/>
            <a:r>
              <a:rPr lang="en-US" sz="600" b="1"/>
              <a:t>Policy Development</a:t>
            </a:r>
          </a:p>
          <a:p>
            <a:pPr algn="ctr"/>
            <a:r>
              <a:rPr lang="en-US" sz="600"/>
              <a:t>Joy Cohen</a:t>
            </a:r>
          </a:p>
        </p:txBody>
      </p:sp>
      <p:cxnSp>
        <p:nvCxnSpPr>
          <p:cNvPr id="154" name="Straight Connector 153">
            <a:extLst>
              <a:ext uri="{FF2B5EF4-FFF2-40B4-BE49-F238E27FC236}">
                <a16:creationId xmlns:a16="http://schemas.microsoft.com/office/drawing/2014/main" id="{18E3A195-074A-4F85-BAA0-09341E4640E3}"/>
              </a:ext>
            </a:extLst>
          </p:cNvPr>
          <p:cNvCxnSpPr>
            <a:cxnSpLocks/>
          </p:cNvCxnSpPr>
          <p:nvPr/>
        </p:nvCxnSpPr>
        <p:spPr>
          <a:xfrm>
            <a:off x="4128467" y="4884323"/>
            <a:ext cx="0" cy="869618"/>
          </a:xfrm>
          <a:prstGeom prst="line">
            <a:avLst/>
          </a:prstGeom>
          <a:ln w="12700"/>
        </p:spPr>
        <p:style>
          <a:lnRef idx="1">
            <a:schemeClr val="dk1"/>
          </a:lnRef>
          <a:fillRef idx="0">
            <a:schemeClr val="dk1"/>
          </a:fillRef>
          <a:effectRef idx="0">
            <a:schemeClr val="dk1"/>
          </a:effectRef>
          <a:fontRef idx="minor">
            <a:schemeClr val="tx1"/>
          </a:fontRef>
        </p:style>
      </p:cxnSp>
      <p:sp>
        <p:nvSpPr>
          <p:cNvPr id="188" name="TextBox 187">
            <a:extLst>
              <a:ext uri="{FF2B5EF4-FFF2-40B4-BE49-F238E27FC236}">
                <a16:creationId xmlns:a16="http://schemas.microsoft.com/office/drawing/2014/main" id="{89866A4D-217B-486D-A70C-7F7FDA7EA7A4}"/>
              </a:ext>
            </a:extLst>
          </p:cNvPr>
          <p:cNvSpPr txBox="1"/>
          <p:nvPr/>
        </p:nvSpPr>
        <p:spPr>
          <a:xfrm>
            <a:off x="4252475" y="5615442"/>
            <a:ext cx="823818" cy="276999"/>
          </a:xfrm>
          <a:prstGeom prst="rect">
            <a:avLst/>
          </a:prstGeom>
          <a:noFill/>
          <a:ln>
            <a:solidFill>
              <a:schemeClr val="tx1"/>
            </a:solidFill>
          </a:ln>
        </p:spPr>
        <p:txBody>
          <a:bodyPr wrap="square" lIns="0" tIns="0" rIns="0" bIns="0" rtlCol="0" anchor="ctr">
            <a:spAutoFit/>
          </a:bodyPr>
          <a:lstStyle/>
          <a:p>
            <a:pPr algn="ctr"/>
            <a:r>
              <a:rPr lang="en-US" sz="600" b="1"/>
              <a:t>Grant Development &amp; Management</a:t>
            </a:r>
          </a:p>
          <a:p>
            <a:pPr algn="ctr"/>
            <a:r>
              <a:rPr lang="en-US" sz="600"/>
              <a:t>Jay Swanson</a:t>
            </a:r>
          </a:p>
        </p:txBody>
      </p:sp>
      <p:cxnSp>
        <p:nvCxnSpPr>
          <p:cNvPr id="189" name="Straight Connector 188">
            <a:extLst>
              <a:ext uri="{FF2B5EF4-FFF2-40B4-BE49-F238E27FC236}">
                <a16:creationId xmlns:a16="http://schemas.microsoft.com/office/drawing/2014/main" id="{CF663DC0-CA6F-41F9-882F-7D8A2641073E}"/>
              </a:ext>
            </a:extLst>
          </p:cNvPr>
          <p:cNvCxnSpPr>
            <a:cxnSpLocks/>
          </p:cNvCxnSpPr>
          <p:nvPr/>
        </p:nvCxnSpPr>
        <p:spPr>
          <a:xfrm>
            <a:off x="6976760" y="4955768"/>
            <a:ext cx="0" cy="1144062"/>
          </a:xfrm>
          <a:prstGeom prst="line">
            <a:avLst/>
          </a:prstGeom>
          <a:ln w="12700"/>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0DD2AC8F-8431-445E-8BC9-A361C4E298E1}"/>
              </a:ext>
            </a:extLst>
          </p:cNvPr>
          <p:cNvCxnSpPr>
            <a:cxnSpLocks/>
            <a:endCxn id="147" idx="1"/>
          </p:cNvCxnSpPr>
          <p:nvPr/>
        </p:nvCxnSpPr>
        <p:spPr>
          <a:xfrm flipV="1">
            <a:off x="4128467" y="5421873"/>
            <a:ext cx="117973" cy="2"/>
          </a:xfrm>
          <a:prstGeom prst="line">
            <a:avLst/>
          </a:prstGeom>
          <a:ln w="12700"/>
        </p:spPr>
        <p:style>
          <a:lnRef idx="1">
            <a:schemeClr val="dk1"/>
          </a:lnRef>
          <a:fillRef idx="0">
            <a:schemeClr val="dk1"/>
          </a:fillRef>
          <a:effectRef idx="0">
            <a:schemeClr val="dk1"/>
          </a:effectRef>
          <a:fontRef idx="minor">
            <a:schemeClr val="tx1"/>
          </a:fontRef>
        </p:style>
      </p:cxnSp>
      <p:cxnSp>
        <p:nvCxnSpPr>
          <p:cNvPr id="218" name="Straight Connector 217">
            <a:extLst>
              <a:ext uri="{FF2B5EF4-FFF2-40B4-BE49-F238E27FC236}">
                <a16:creationId xmlns:a16="http://schemas.microsoft.com/office/drawing/2014/main" id="{FBD980D1-6325-4E53-995E-49DF878D6865}"/>
              </a:ext>
            </a:extLst>
          </p:cNvPr>
          <p:cNvCxnSpPr>
            <a:cxnSpLocks/>
            <a:endCxn id="188" idx="1"/>
          </p:cNvCxnSpPr>
          <p:nvPr/>
        </p:nvCxnSpPr>
        <p:spPr>
          <a:xfrm>
            <a:off x="4134502" y="5753941"/>
            <a:ext cx="117973" cy="1"/>
          </a:xfrm>
          <a:prstGeom prst="line">
            <a:avLst/>
          </a:prstGeom>
          <a:ln w="12700"/>
        </p:spPr>
        <p:style>
          <a:lnRef idx="1">
            <a:schemeClr val="dk1"/>
          </a:lnRef>
          <a:fillRef idx="0">
            <a:schemeClr val="dk1"/>
          </a:fillRef>
          <a:effectRef idx="0">
            <a:schemeClr val="dk1"/>
          </a:effectRef>
          <a:fontRef idx="minor">
            <a:schemeClr val="tx1"/>
          </a:fontRef>
        </p:style>
      </p:cxnSp>
      <p:sp>
        <p:nvSpPr>
          <p:cNvPr id="190" name="TextBox 189">
            <a:extLst>
              <a:ext uri="{FF2B5EF4-FFF2-40B4-BE49-F238E27FC236}">
                <a16:creationId xmlns:a16="http://schemas.microsoft.com/office/drawing/2014/main" id="{A6F78592-0707-450F-B9E7-D7AA27D7147E}"/>
              </a:ext>
            </a:extLst>
          </p:cNvPr>
          <p:cNvSpPr txBox="1"/>
          <p:nvPr/>
        </p:nvSpPr>
        <p:spPr>
          <a:xfrm>
            <a:off x="7075536" y="5916958"/>
            <a:ext cx="823818" cy="369332"/>
          </a:xfrm>
          <a:prstGeom prst="rect">
            <a:avLst/>
          </a:prstGeom>
          <a:solidFill>
            <a:schemeClr val="bg1">
              <a:lumMod val="85000"/>
            </a:schemeClr>
          </a:solidFill>
          <a:ln>
            <a:solidFill>
              <a:schemeClr val="tx1"/>
            </a:solidFill>
          </a:ln>
        </p:spPr>
        <p:txBody>
          <a:bodyPr wrap="square" lIns="0" tIns="0" rIns="0" bIns="0" rtlCol="0" anchor="ctr">
            <a:spAutoFit/>
          </a:bodyPr>
          <a:lstStyle/>
          <a:p>
            <a:pPr algn="ctr"/>
            <a:r>
              <a:rPr lang="en-US" sz="600" b="1"/>
              <a:t>Child Care Business Operations and Facilities*</a:t>
            </a:r>
          </a:p>
          <a:p>
            <a:pPr algn="ctr"/>
            <a:r>
              <a:rPr lang="en-US" sz="600">
                <a:solidFill>
                  <a:srgbClr val="FF0000"/>
                </a:solidFill>
              </a:rPr>
              <a:t>VACANT</a:t>
            </a:r>
            <a:endParaRPr lang="en-US" sz="600" b="1"/>
          </a:p>
        </p:txBody>
      </p:sp>
      <p:cxnSp>
        <p:nvCxnSpPr>
          <p:cNvPr id="127" name="Straight Connector 126">
            <a:extLst>
              <a:ext uri="{FF2B5EF4-FFF2-40B4-BE49-F238E27FC236}">
                <a16:creationId xmlns:a16="http://schemas.microsoft.com/office/drawing/2014/main" id="{4AA16EB8-CBB5-47AF-BFD2-1B1346E32844}"/>
              </a:ext>
            </a:extLst>
          </p:cNvPr>
          <p:cNvCxnSpPr>
            <a:cxnSpLocks/>
            <a:endCxn id="148" idx="1"/>
          </p:cNvCxnSpPr>
          <p:nvPr/>
        </p:nvCxnSpPr>
        <p:spPr>
          <a:xfrm>
            <a:off x="4128467" y="5091053"/>
            <a:ext cx="117973" cy="0"/>
          </a:xfrm>
          <a:prstGeom prst="line">
            <a:avLst/>
          </a:prstGeom>
          <a:ln w="12700"/>
        </p:spPr>
        <p:style>
          <a:lnRef idx="1">
            <a:schemeClr val="dk1"/>
          </a:lnRef>
          <a:fillRef idx="0">
            <a:schemeClr val="dk1"/>
          </a:fillRef>
          <a:effectRef idx="0">
            <a:schemeClr val="dk1"/>
          </a:effectRef>
          <a:fontRef idx="minor">
            <a:schemeClr val="tx1"/>
          </a:fontRef>
        </p:style>
      </p:cxnSp>
      <p:sp>
        <p:nvSpPr>
          <p:cNvPr id="146" name="TextBox 145">
            <a:extLst>
              <a:ext uri="{FF2B5EF4-FFF2-40B4-BE49-F238E27FC236}">
                <a16:creationId xmlns:a16="http://schemas.microsoft.com/office/drawing/2014/main" id="{35F87307-DCE8-4643-84D6-4803F7569E48}"/>
              </a:ext>
            </a:extLst>
          </p:cNvPr>
          <p:cNvSpPr txBox="1"/>
          <p:nvPr/>
        </p:nvSpPr>
        <p:spPr>
          <a:xfrm>
            <a:off x="3714902" y="4329812"/>
            <a:ext cx="1716288" cy="554511"/>
          </a:xfrm>
          <a:prstGeom prst="rect">
            <a:avLst/>
          </a:prstGeom>
          <a:solidFill>
            <a:schemeClr val="bg1"/>
          </a:solidFill>
          <a:ln>
            <a:solidFill>
              <a:schemeClr val="tx1"/>
            </a:solidFill>
          </a:ln>
        </p:spPr>
        <p:txBody>
          <a:bodyPr wrap="square" lIns="0" tIns="0" rIns="0" bIns="0" rtlCol="0" anchor="ctr">
            <a:spAutoFit/>
          </a:bodyPr>
          <a:lstStyle/>
          <a:p>
            <a:pPr algn="ctr"/>
            <a:r>
              <a:rPr lang="en-US" sz="901" b="1"/>
              <a:t>SENIOR ASSOCIATE COMMISSIONER RESEARCH &amp; POLICY</a:t>
            </a:r>
          </a:p>
          <a:p>
            <a:pPr algn="ctr"/>
            <a:r>
              <a:rPr lang="en-US" sz="901"/>
              <a:t>Amy Checkoway</a:t>
            </a:r>
          </a:p>
        </p:txBody>
      </p:sp>
      <p:sp>
        <p:nvSpPr>
          <p:cNvPr id="9" name="TextBox 8">
            <a:extLst>
              <a:ext uri="{FF2B5EF4-FFF2-40B4-BE49-F238E27FC236}">
                <a16:creationId xmlns:a16="http://schemas.microsoft.com/office/drawing/2014/main" id="{CAC012D2-5DD6-4C1A-85A3-2714D79F2F02}"/>
              </a:ext>
            </a:extLst>
          </p:cNvPr>
          <p:cNvSpPr txBox="1"/>
          <p:nvPr/>
        </p:nvSpPr>
        <p:spPr>
          <a:xfrm>
            <a:off x="2592853" y="1972407"/>
            <a:ext cx="1660127" cy="277255"/>
          </a:xfrm>
          <a:prstGeom prst="rect">
            <a:avLst/>
          </a:prstGeom>
          <a:solidFill>
            <a:schemeClr val="bg1"/>
          </a:solidFill>
          <a:ln>
            <a:solidFill>
              <a:schemeClr val="tx1"/>
            </a:solidFill>
          </a:ln>
        </p:spPr>
        <p:txBody>
          <a:bodyPr wrap="square" lIns="0" tIns="0" rIns="0" bIns="0" rtlCol="0" anchor="ctr">
            <a:spAutoFit/>
          </a:bodyPr>
          <a:lstStyle/>
          <a:p>
            <a:pPr algn="ctr"/>
            <a:r>
              <a:rPr lang="en-US" sz="901" b="1"/>
              <a:t>CHIEF OPERATING OFFICER</a:t>
            </a:r>
          </a:p>
          <a:p>
            <a:pPr algn="ctr"/>
            <a:r>
              <a:rPr lang="en-US" sz="901"/>
              <a:t>Greg Norfleet</a:t>
            </a:r>
          </a:p>
        </p:txBody>
      </p:sp>
      <p:sp>
        <p:nvSpPr>
          <p:cNvPr id="353" name="TextBox 352">
            <a:extLst>
              <a:ext uri="{FF2B5EF4-FFF2-40B4-BE49-F238E27FC236}">
                <a16:creationId xmlns:a16="http://schemas.microsoft.com/office/drawing/2014/main" id="{7CD46DA2-C830-4265-9FF9-499A6E24EAA3}"/>
              </a:ext>
            </a:extLst>
          </p:cNvPr>
          <p:cNvSpPr txBox="1"/>
          <p:nvPr/>
        </p:nvSpPr>
        <p:spPr>
          <a:xfrm>
            <a:off x="1275325" y="4335393"/>
            <a:ext cx="1732940" cy="554511"/>
          </a:xfrm>
          <a:prstGeom prst="rect">
            <a:avLst/>
          </a:prstGeom>
          <a:solidFill>
            <a:schemeClr val="accent5">
              <a:lumMod val="40000"/>
              <a:lumOff val="60000"/>
            </a:schemeClr>
          </a:solidFill>
          <a:ln>
            <a:solidFill>
              <a:schemeClr val="tx1"/>
            </a:solidFill>
          </a:ln>
        </p:spPr>
        <p:txBody>
          <a:bodyPr wrap="square" lIns="0" tIns="0" rIns="0" bIns="0" rtlCol="0" anchor="ctr">
            <a:spAutoFit/>
          </a:bodyPr>
          <a:lstStyle/>
          <a:p>
            <a:pPr algn="ctr"/>
            <a:r>
              <a:rPr lang="en-US" sz="901" b="1"/>
              <a:t>DEPUTY COMMISSIONER</a:t>
            </a:r>
          </a:p>
          <a:p>
            <a:pPr algn="ctr"/>
            <a:r>
              <a:rPr lang="en-US" sz="901" b="1"/>
              <a:t>FAMILY ACCESS &amp; ENGAGEMENT*</a:t>
            </a:r>
          </a:p>
          <a:p>
            <a:pPr algn="ctr"/>
            <a:r>
              <a:rPr lang="en-US" sz="901">
                <a:solidFill>
                  <a:srgbClr val="FF0000"/>
                </a:solidFill>
              </a:rPr>
              <a:t>VACANT</a:t>
            </a:r>
          </a:p>
        </p:txBody>
      </p:sp>
      <p:sp>
        <p:nvSpPr>
          <p:cNvPr id="123" name="TextBox 122">
            <a:extLst>
              <a:ext uri="{FF2B5EF4-FFF2-40B4-BE49-F238E27FC236}">
                <a16:creationId xmlns:a16="http://schemas.microsoft.com/office/drawing/2014/main" id="{D35C4727-6483-7FC9-7686-A35C3B5DDE33}"/>
              </a:ext>
            </a:extLst>
          </p:cNvPr>
          <p:cNvSpPr txBox="1"/>
          <p:nvPr/>
        </p:nvSpPr>
        <p:spPr>
          <a:xfrm>
            <a:off x="6062889" y="5546273"/>
            <a:ext cx="823818" cy="276999"/>
          </a:xfrm>
          <a:prstGeom prst="rect">
            <a:avLst/>
          </a:prstGeom>
          <a:solidFill>
            <a:schemeClr val="bg1"/>
          </a:solidFill>
          <a:ln>
            <a:solidFill>
              <a:schemeClr val="tx1"/>
            </a:solidFill>
          </a:ln>
        </p:spPr>
        <p:txBody>
          <a:bodyPr wrap="square" lIns="0" tIns="0" rIns="0" bIns="0" rtlCol="0" anchor="ctr">
            <a:spAutoFit/>
          </a:bodyPr>
          <a:lstStyle/>
          <a:p>
            <a:pPr algn="ctr"/>
            <a:r>
              <a:rPr lang="en-US" sz="600" b="1"/>
              <a:t>Program Innovation &amp; Supports</a:t>
            </a:r>
          </a:p>
          <a:p>
            <a:pPr algn="ctr"/>
            <a:r>
              <a:rPr lang="en-US" sz="600"/>
              <a:t>Sarah Volkenant</a:t>
            </a:r>
          </a:p>
        </p:txBody>
      </p:sp>
      <p:cxnSp>
        <p:nvCxnSpPr>
          <p:cNvPr id="121" name="Straight Connector 120">
            <a:extLst>
              <a:ext uri="{FF2B5EF4-FFF2-40B4-BE49-F238E27FC236}">
                <a16:creationId xmlns:a16="http://schemas.microsoft.com/office/drawing/2014/main" id="{CF67AFEF-E16E-D891-926B-F22403C8C876}"/>
              </a:ext>
            </a:extLst>
          </p:cNvPr>
          <p:cNvCxnSpPr>
            <a:cxnSpLocks/>
            <a:stCxn id="259" idx="3"/>
            <a:endCxn id="263" idx="1"/>
          </p:cNvCxnSpPr>
          <p:nvPr/>
        </p:nvCxnSpPr>
        <p:spPr>
          <a:xfrm flipV="1">
            <a:off x="6885187" y="5263270"/>
            <a:ext cx="194201" cy="796"/>
          </a:xfrm>
          <a:prstGeom prst="line">
            <a:avLst/>
          </a:prstGeom>
          <a:ln w="12700"/>
        </p:spPr>
        <p:style>
          <a:lnRef idx="1">
            <a:schemeClr val="dk1"/>
          </a:lnRef>
          <a:fillRef idx="0">
            <a:schemeClr val="dk1"/>
          </a:fillRef>
          <a:effectRef idx="0">
            <a:schemeClr val="dk1"/>
          </a:effectRef>
          <a:fontRef idx="minor">
            <a:schemeClr val="tx1"/>
          </a:fontRef>
        </p:style>
      </p:cxnSp>
      <p:sp>
        <p:nvSpPr>
          <p:cNvPr id="262" name="TextBox 261">
            <a:extLst>
              <a:ext uri="{FF2B5EF4-FFF2-40B4-BE49-F238E27FC236}">
                <a16:creationId xmlns:a16="http://schemas.microsoft.com/office/drawing/2014/main" id="{539241B5-522C-4534-A1E7-D9DFC465B120}"/>
              </a:ext>
            </a:extLst>
          </p:cNvPr>
          <p:cNvSpPr txBox="1"/>
          <p:nvPr/>
        </p:nvSpPr>
        <p:spPr>
          <a:xfrm>
            <a:off x="3532817" y="3089319"/>
            <a:ext cx="823818" cy="276999"/>
          </a:xfrm>
          <a:prstGeom prst="rect">
            <a:avLst/>
          </a:prstGeom>
          <a:solidFill>
            <a:schemeClr val="bg1">
              <a:lumMod val="85000"/>
            </a:schemeClr>
          </a:solidFill>
          <a:ln>
            <a:solidFill>
              <a:schemeClr val="tx1"/>
            </a:solidFill>
          </a:ln>
        </p:spPr>
        <p:txBody>
          <a:bodyPr wrap="square" lIns="0" tIns="0" rIns="0" bIns="0" rtlCol="0" anchor="ctr">
            <a:spAutoFit/>
          </a:bodyPr>
          <a:lstStyle/>
          <a:p>
            <a:pPr algn="ctr"/>
            <a:r>
              <a:rPr lang="en-US" sz="600" b="1"/>
              <a:t>Strategy &amp; Project Management</a:t>
            </a:r>
          </a:p>
          <a:p>
            <a:pPr algn="ctr"/>
            <a:r>
              <a:rPr lang="en-US" sz="600">
                <a:solidFill>
                  <a:srgbClr val="FF0000"/>
                </a:solidFill>
              </a:rPr>
              <a:t>VACANT</a:t>
            </a:r>
          </a:p>
        </p:txBody>
      </p:sp>
      <p:cxnSp>
        <p:nvCxnSpPr>
          <p:cNvPr id="144" name="Straight Connector 143">
            <a:extLst>
              <a:ext uri="{FF2B5EF4-FFF2-40B4-BE49-F238E27FC236}">
                <a16:creationId xmlns:a16="http://schemas.microsoft.com/office/drawing/2014/main" id="{4E5C5F92-21C9-4FF2-54E4-027F830243E6}"/>
              </a:ext>
            </a:extLst>
          </p:cNvPr>
          <p:cNvCxnSpPr>
            <a:cxnSpLocks/>
            <a:endCxn id="85" idx="1"/>
          </p:cNvCxnSpPr>
          <p:nvPr/>
        </p:nvCxnSpPr>
        <p:spPr>
          <a:xfrm>
            <a:off x="3426918" y="2889508"/>
            <a:ext cx="115992" cy="0"/>
          </a:xfrm>
          <a:prstGeom prst="line">
            <a:avLst/>
          </a:prstGeom>
          <a:ln w="127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9BCAF5B9-7509-4709-B60F-162710EE8064}"/>
              </a:ext>
            </a:extLst>
          </p:cNvPr>
          <p:cNvSpPr txBox="1"/>
          <p:nvPr/>
        </p:nvSpPr>
        <p:spPr>
          <a:xfrm>
            <a:off x="6084648" y="4262630"/>
            <a:ext cx="1792945" cy="693138"/>
          </a:xfrm>
          <a:prstGeom prst="rect">
            <a:avLst/>
          </a:prstGeom>
          <a:solidFill>
            <a:schemeClr val="bg1"/>
          </a:solidFill>
          <a:ln>
            <a:solidFill>
              <a:schemeClr val="tx1"/>
            </a:solidFill>
          </a:ln>
        </p:spPr>
        <p:txBody>
          <a:bodyPr wrap="square" lIns="0" tIns="0" rIns="0" bIns="0" rtlCol="0" anchor="ctr">
            <a:spAutoFit/>
          </a:bodyPr>
          <a:lstStyle/>
          <a:p>
            <a:pPr algn="ctr"/>
            <a:r>
              <a:rPr lang="en-US" sz="901" b="1"/>
              <a:t>DEPUTY COMMISSIONER WORKFORCE, PROGRAM SUPPORT </a:t>
            </a:r>
          </a:p>
          <a:p>
            <a:pPr algn="ctr"/>
            <a:r>
              <a:rPr lang="en-US" sz="901" b="1"/>
              <a:t>&amp; INNOVATION</a:t>
            </a:r>
          </a:p>
          <a:p>
            <a:pPr algn="ctr"/>
            <a:r>
              <a:rPr lang="en-US" sz="901"/>
              <a:t>Jocelyn Bowne</a:t>
            </a:r>
          </a:p>
        </p:txBody>
      </p:sp>
      <p:cxnSp>
        <p:nvCxnSpPr>
          <p:cNvPr id="175" name="Straight Connector 174">
            <a:extLst>
              <a:ext uri="{FF2B5EF4-FFF2-40B4-BE49-F238E27FC236}">
                <a16:creationId xmlns:a16="http://schemas.microsoft.com/office/drawing/2014/main" id="{7711B2B8-3389-7984-A1A8-0FE92982BA7A}"/>
              </a:ext>
            </a:extLst>
          </p:cNvPr>
          <p:cNvCxnSpPr>
            <a:cxnSpLocks/>
          </p:cNvCxnSpPr>
          <p:nvPr/>
        </p:nvCxnSpPr>
        <p:spPr>
          <a:xfrm flipH="1">
            <a:off x="3260210" y="2618763"/>
            <a:ext cx="1140" cy="1251181"/>
          </a:xfrm>
          <a:prstGeom prst="line">
            <a:avLst/>
          </a:prstGeom>
          <a:ln w="12700"/>
        </p:spPr>
        <p:style>
          <a:lnRef idx="1">
            <a:schemeClr val="dk1"/>
          </a:lnRef>
          <a:fillRef idx="0">
            <a:schemeClr val="dk1"/>
          </a:fillRef>
          <a:effectRef idx="0">
            <a:schemeClr val="dk1"/>
          </a:effectRef>
          <a:fontRef idx="minor">
            <a:schemeClr val="tx1"/>
          </a:fontRef>
        </p:style>
      </p:cxnSp>
      <p:sp>
        <p:nvSpPr>
          <p:cNvPr id="176" name="TextBox 175">
            <a:extLst>
              <a:ext uri="{FF2B5EF4-FFF2-40B4-BE49-F238E27FC236}">
                <a16:creationId xmlns:a16="http://schemas.microsoft.com/office/drawing/2014/main" id="{EF538B51-05C7-474B-7034-DFDFE9B46619}"/>
              </a:ext>
            </a:extLst>
          </p:cNvPr>
          <p:cNvSpPr txBox="1"/>
          <p:nvPr/>
        </p:nvSpPr>
        <p:spPr>
          <a:xfrm>
            <a:off x="2315966" y="2756705"/>
            <a:ext cx="822960" cy="274320"/>
          </a:xfrm>
          <a:prstGeom prst="rect">
            <a:avLst/>
          </a:prstGeom>
          <a:noFill/>
          <a:ln>
            <a:solidFill>
              <a:schemeClr val="tx1"/>
            </a:solidFill>
          </a:ln>
        </p:spPr>
        <p:txBody>
          <a:bodyPr wrap="square" lIns="0" tIns="0" rIns="0" bIns="0" rtlCol="0" anchor="ctr">
            <a:spAutoFit/>
          </a:bodyPr>
          <a:lstStyle/>
          <a:p>
            <a:pPr algn="ctr"/>
            <a:r>
              <a:rPr lang="en-US" sz="600" b="1"/>
              <a:t>Financial Management</a:t>
            </a:r>
          </a:p>
          <a:p>
            <a:pPr algn="ctr"/>
            <a:r>
              <a:rPr lang="en-US" sz="600"/>
              <a:t>Sandy Fortier-Hollow</a:t>
            </a:r>
          </a:p>
        </p:txBody>
      </p:sp>
      <p:sp>
        <p:nvSpPr>
          <p:cNvPr id="177" name="TextBox 176">
            <a:extLst>
              <a:ext uri="{FF2B5EF4-FFF2-40B4-BE49-F238E27FC236}">
                <a16:creationId xmlns:a16="http://schemas.microsoft.com/office/drawing/2014/main" id="{530CE16F-5BE3-58A9-0EFD-9FF7625DAD78}"/>
              </a:ext>
            </a:extLst>
          </p:cNvPr>
          <p:cNvSpPr txBox="1"/>
          <p:nvPr/>
        </p:nvSpPr>
        <p:spPr>
          <a:xfrm>
            <a:off x="2321695" y="3065637"/>
            <a:ext cx="822960" cy="274320"/>
          </a:xfrm>
          <a:prstGeom prst="rect">
            <a:avLst/>
          </a:prstGeom>
          <a:noFill/>
          <a:ln>
            <a:solidFill>
              <a:schemeClr val="tx1"/>
            </a:solidFill>
          </a:ln>
        </p:spPr>
        <p:txBody>
          <a:bodyPr wrap="square" lIns="0" tIns="0" rIns="0" bIns="0" rtlCol="0" anchor="ctr">
            <a:spAutoFit/>
          </a:bodyPr>
          <a:lstStyle/>
          <a:p>
            <a:pPr algn="ctr"/>
            <a:r>
              <a:rPr lang="en-US" sz="600" b="1"/>
              <a:t>Budget &amp; Finance</a:t>
            </a:r>
          </a:p>
          <a:p>
            <a:pPr algn="ctr"/>
            <a:r>
              <a:rPr lang="en-US" sz="600"/>
              <a:t>Amanda Sakaguchi</a:t>
            </a:r>
          </a:p>
        </p:txBody>
      </p:sp>
      <p:sp>
        <p:nvSpPr>
          <p:cNvPr id="178" name="TextBox 177">
            <a:extLst>
              <a:ext uri="{FF2B5EF4-FFF2-40B4-BE49-F238E27FC236}">
                <a16:creationId xmlns:a16="http://schemas.microsoft.com/office/drawing/2014/main" id="{45011212-6839-333F-CCCA-FCB1DCF8C739}"/>
              </a:ext>
            </a:extLst>
          </p:cNvPr>
          <p:cNvSpPr txBox="1"/>
          <p:nvPr/>
        </p:nvSpPr>
        <p:spPr>
          <a:xfrm>
            <a:off x="2327421" y="3365918"/>
            <a:ext cx="822960" cy="276999"/>
          </a:xfrm>
          <a:prstGeom prst="rect">
            <a:avLst/>
          </a:prstGeom>
          <a:noFill/>
          <a:ln>
            <a:solidFill>
              <a:schemeClr val="tx1"/>
            </a:solidFill>
          </a:ln>
        </p:spPr>
        <p:txBody>
          <a:bodyPr wrap="square" lIns="0" tIns="0" rIns="0" bIns="0" rtlCol="0" anchor="ctr">
            <a:spAutoFit/>
          </a:bodyPr>
          <a:lstStyle/>
          <a:p>
            <a:pPr algn="ctr"/>
            <a:r>
              <a:rPr lang="en-US" sz="600" b="1"/>
              <a:t>Audit &amp; Internal Controls</a:t>
            </a:r>
          </a:p>
          <a:p>
            <a:pPr algn="ctr"/>
            <a:r>
              <a:rPr lang="en-US" sz="600"/>
              <a:t>Alicia Siryon-Wells</a:t>
            </a:r>
          </a:p>
        </p:txBody>
      </p:sp>
      <p:sp>
        <p:nvSpPr>
          <p:cNvPr id="179" name="TextBox 178">
            <a:extLst>
              <a:ext uri="{FF2B5EF4-FFF2-40B4-BE49-F238E27FC236}">
                <a16:creationId xmlns:a16="http://schemas.microsoft.com/office/drawing/2014/main" id="{2E8EEBB9-4DDD-AD3B-71EC-E19774C46BA7}"/>
              </a:ext>
            </a:extLst>
          </p:cNvPr>
          <p:cNvSpPr txBox="1"/>
          <p:nvPr/>
        </p:nvSpPr>
        <p:spPr>
          <a:xfrm>
            <a:off x="2315966" y="3685278"/>
            <a:ext cx="822960" cy="369332"/>
          </a:xfrm>
          <a:prstGeom prst="rect">
            <a:avLst/>
          </a:prstGeom>
          <a:noFill/>
          <a:ln>
            <a:solidFill>
              <a:schemeClr val="tx1"/>
            </a:solidFill>
          </a:ln>
        </p:spPr>
        <p:txBody>
          <a:bodyPr wrap="square" lIns="0" tIns="0" rIns="0" bIns="0" rtlCol="0" anchor="ctr">
            <a:spAutoFit/>
          </a:bodyPr>
          <a:lstStyle/>
          <a:p>
            <a:pPr algn="ctr"/>
            <a:r>
              <a:rPr lang="en-US" sz="600" b="1"/>
              <a:t>Federal Compliance &amp; Subsidy Administration</a:t>
            </a:r>
          </a:p>
          <a:p>
            <a:pPr algn="ctr"/>
            <a:r>
              <a:rPr lang="en-US" sz="600"/>
              <a:t>Carole Meehan Oyama</a:t>
            </a:r>
          </a:p>
        </p:txBody>
      </p:sp>
      <p:cxnSp>
        <p:nvCxnSpPr>
          <p:cNvPr id="181" name="Straight Connector 180">
            <a:extLst>
              <a:ext uri="{FF2B5EF4-FFF2-40B4-BE49-F238E27FC236}">
                <a16:creationId xmlns:a16="http://schemas.microsoft.com/office/drawing/2014/main" id="{CA3F1500-08E9-621D-56BD-A3CD927D735E}"/>
              </a:ext>
            </a:extLst>
          </p:cNvPr>
          <p:cNvCxnSpPr>
            <a:cxnSpLocks/>
            <a:stCxn id="176" idx="3"/>
          </p:cNvCxnSpPr>
          <p:nvPr/>
        </p:nvCxnSpPr>
        <p:spPr>
          <a:xfrm>
            <a:off x="3138926" y="2893865"/>
            <a:ext cx="121284" cy="0"/>
          </a:xfrm>
          <a:prstGeom prst="line">
            <a:avLst/>
          </a:prstGeom>
          <a:ln w="12700"/>
        </p:spPr>
        <p:style>
          <a:lnRef idx="1">
            <a:schemeClr val="dk1"/>
          </a:lnRef>
          <a:fillRef idx="0">
            <a:schemeClr val="dk1"/>
          </a:fillRef>
          <a:effectRef idx="0">
            <a:schemeClr val="dk1"/>
          </a:effectRef>
          <a:fontRef idx="minor">
            <a:schemeClr val="tx1"/>
          </a:fontRef>
        </p:style>
      </p:cxnSp>
      <p:sp>
        <p:nvSpPr>
          <p:cNvPr id="259" name="TextBox 258">
            <a:extLst>
              <a:ext uri="{FF2B5EF4-FFF2-40B4-BE49-F238E27FC236}">
                <a16:creationId xmlns:a16="http://schemas.microsoft.com/office/drawing/2014/main" id="{15506042-3071-4187-AA13-03140EB923AF}"/>
              </a:ext>
            </a:extLst>
          </p:cNvPr>
          <p:cNvSpPr txBox="1"/>
          <p:nvPr/>
        </p:nvSpPr>
        <p:spPr>
          <a:xfrm>
            <a:off x="6061369" y="5033233"/>
            <a:ext cx="823818" cy="461665"/>
          </a:xfrm>
          <a:prstGeom prst="rect">
            <a:avLst/>
          </a:prstGeom>
          <a:solidFill>
            <a:schemeClr val="accent5">
              <a:lumMod val="40000"/>
              <a:lumOff val="60000"/>
            </a:schemeClr>
          </a:solidFill>
          <a:ln>
            <a:solidFill>
              <a:schemeClr val="tx1"/>
            </a:solidFill>
          </a:ln>
        </p:spPr>
        <p:txBody>
          <a:bodyPr wrap="square" lIns="0" tIns="0" rIns="0" bIns="0" rtlCol="0" anchor="ctr">
            <a:spAutoFit/>
          </a:bodyPr>
          <a:lstStyle>
            <a:defPPr>
              <a:defRPr lang="en-US"/>
            </a:defPPr>
            <a:lvl1pPr algn="ctr">
              <a:defRPr sz="600" b="1"/>
            </a:lvl1pPr>
          </a:lstStyle>
          <a:p>
            <a:r>
              <a:rPr lang="en-US"/>
              <a:t>Associate Commissioner</a:t>
            </a:r>
          </a:p>
          <a:p>
            <a:r>
              <a:rPr lang="en-US"/>
              <a:t>Workforce Development</a:t>
            </a:r>
          </a:p>
          <a:p>
            <a:r>
              <a:rPr lang="en-US">
                <a:solidFill>
                  <a:srgbClr val="FF0000"/>
                </a:solidFill>
              </a:rPr>
              <a:t>VACANT</a:t>
            </a:r>
          </a:p>
        </p:txBody>
      </p:sp>
      <p:cxnSp>
        <p:nvCxnSpPr>
          <p:cNvPr id="128" name="Straight Connector 127">
            <a:extLst>
              <a:ext uri="{FF2B5EF4-FFF2-40B4-BE49-F238E27FC236}">
                <a16:creationId xmlns:a16="http://schemas.microsoft.com/office/drawing/2014/main" id="{CED711DE-8268-4681-B349-E6616C49297C}"/>
              </a:ext>
            </a:extLst>
          </p:cNvPr>
          <p:cNvCxnSpPr>
            <a:cxnSpLocks/>
          </p:cNvCxnSpPr>
          <p:nvPr/>
        </p:nvCxnSpPr>
        <p:spPr>
          <a:xfrm>
            <a:off x="7524348" y="2249662"/>
            <a:ext cx="0" cy="1230852"/>
          </a:xfrm>
          <a:prstGeom prst="line">
            <a:avLst/>
          </a:prstGeom>
          <a:ln w="12700"/>
        </p:spPr>
        <p:style>
          <a:lnRef idx="1">
            <a:schemeClr val="dk1"/>
          </a:lnRef>
          <a:fillRef idx="0">
            <a:schemeClr val="dk1"/>
          </a:fillRef>
          <a:effectRef idx="0">
            <a:schemeClr val="dk1"/>
          </a:effectRef>
          <a:fontRef idx="minor">
            <a:schemeClr val="tx1"/>
          </a:fontRef>
        </p:style>
      </p:cxnSp>
      <p:sp>
        <p:nvSpPr>
          <p:cNvPr id="129" name="TextBox 128">
            <a:extLst>
              <a:ext uri="{FF2B5EF4-FFF2-40B4-BE49-F238E27FC236}">
                <a16:creationId xmlns:a16="http://schemas.microsoft.com/office/drawing/2014/main" id="{C28B942B-5D46-4E5A-BCFC-6009884ADE83}"/>
              </a:ext>
            </a:extLst>
          </p:cNvPr>
          <p:cNvSpPr txBox="1"/>
          <p:nvPr/>
        </p:nvSpPr>
        <p:spPr>
          <a:xfrm>
            <a:off x="7632959" y="3342014"/>
            <a:ext cx="823818" cy="276999"/>
          </a:xfrm>
          <a:prstGeom prst="rect">
            <a:avLst/>
          </a:prstGeom>
          <a:noFill/>
          <a:ln>
            <a:solidFill>
              <a:schemeClr val="tx1"/>
            </a:solidFill>
          </a:ln>
        </p:spPr>
        <p:txBody>
          <a:bodyPr wrap="square" lIns="0" tIns="0" rIns="0" bIns="0" rtlCol="0" anchor="ctr">
            <a:spAutoFit/>
          </a:bodyPr>
          <a:lstStyle/>
          <a:p>
            <a:pPr algn="ctr"/>
            <a:r>
              <a:rPr lang="en-US" sz="600" b="1"/>
              <a:t>Background Record Checks</a:t>
            </a:r>
          </a:p>
          <a:p>
            <a:pPr algn="ctr"/>
            <a:r>
              <a:rPr lang="en-US" sz="600"/>
              <a:t>Mechell Grays</a:t>
            </a:r>
          </a:p>
        </p:txBody>
      </p:sp>
      <p:sp>
        <p:nvSpPr>
          <p:cNvPr id="130" name="TextBox 129">
            <a:extLst>
              <a:ext uri="{FF2B5EF4-FFF2-40B4-BE49-F238E27FC236}">
                <a16:creationId xmlns:a16="http://schemas.microsoft.com/office/drawing/2014/main" id="{494C04A1-CB38-46EE-80EA-A5FBB259F1E2}"/>
              </a:ext>
            </a:extLst>
          </p:cNvPr>
          <p:cNvSpPr txBox="1"/>
          <p:nvPr/>
        </p:nvSpPr>
        <p:spPr>
          <a:xfrm>
            <a:off x="7632959" y="2401607"/>
            <a:ext cx="823818" cy="276999"/>
          </a:xfrm>
          <a:prstGeom prst="rect">
            <a:avLst/>
          </a:prstGeom>
          <a:noFill/>
          <a:ln>
            <a:solidFill>
              <a:schemeClr val="tx1"/>
            </a:solidFill>
          </a:ln>
        </p:spPr>
        <p:txBody>
          <a:bodyPr wrap="square" lIns="0" tIns="0" rIns="0" bIns="0" rtlCol="0" anchor="ctr">
            <a:spAutoFit/>
          </a:bodyPr>
          <a:lstStyle/>
          <a:p>
            <a:pPr algn="ctr"/>
            <a:r>
              <a:rPr lang="en-US" sz="600" b="1"/>
              <a:t>Legal</a:t>
            </a:r>
          </a:p>
          <a:p>
            <a:pPr algn="ctr"/>
            <a:r>
              <a:rPr lang="en-US" sz="600"/>
              <a:t>Neil Flynn &amp; Rob Orthman</a:t>
            </a:r>
          </a:p>
        </p:txBody>
      </p:sp>
      <p:cxnSp>
        <p:nvCxnSpPr>
          <p:cNvPr id="134" name="Straight Connector 133">
            <a:extLst>
              <a:ext uri="{FF2B5EF4-FFF2-40B4-BE49-F238E27FC236}">
                <a16:creationId xmlns:a16="http://schemas.microsoft.com/office/drawing/2014/main" id="{80FD3FB8-1FE4-4130-A348-F9E5BEC712F0}"/>
              </a:ext>
            </a:extLst>
          </p:cNvPr>
          <p:cNvCxnSpPr>
            <a:cxnSpLocks/>
            <a:endCxn id="130" idx="1"/>
          </p:cNvCxnSpPr>
          <p:nvPr/>
        </p:nvCxnSpPr>
        <p:spPr>
          <a:xfrm>
            <a:off x="7524349" y="2540106"/>
            <a:ext cx="108610"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F3F2CCFA-A5E6-403B-8692-8639C3268D76}"/>
              </a:ext>
            </a:extLst>
          </p:cNvPr>
          <p:cNvCxnSpPr>
            <a:cxnSpLocks/>
            <a:endCxn id="129" idx="1"/>
          </p:cNvCxnSpPr>
          <p:nvPr/>
        </p:nvCxnSpPr>
        <p:spPr>
          <a:xfrm flipV="1">
            <a:off x="7524349" y="3480514"/>
            <a:ext cx="108610"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E740C239-F236-4C65-A606-C1AE9C2DA535}"/>
              </a:ext>
            </a:extLst>
          </p:cNvPr>
          <p:cNvCxnSpPr>
            <a:cxnSpLocks/>
            <a:endCxn id="122" idx="0"/>
          </p:cNvCxnSpPr>
          <p:nvPr/>
        </p:nvCxnSpPr>
        <p:spPr>
          <a:xfrm>
            <a:off x="8100757" y="1728115"/>
            <a:ext cx="1" cy="244292"/>
          </a:xfrm>
          <a:prstGeom prst="line">
            <a:avLst/>
          </a:prstGeom>
          <a:ln w="12700"/>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908F949D-C8DC-4259-88C4-B0EA102A7F18}"/>
              </a:ext>
            </a:extLst>
          </p:cNvPr>
          <p:cNvCxnSpPr>
            <a:cxnSpLocks/>
            <a:stCxn id="249" idx="3"/>
          </p:cNvCxnSpPr>
          <p:nvPr/>
        </p:nvCxnSpPr>
        <p:spPr>
          <a:xfrm flipV="1">
            <a:off x="3932646" y="1475284"/>
            <a:ext cx="636845" cy="2190"/>
          </a:xfrm>
          <a:prstGeom prst="line">
            <a:avLst/>
          </a:prstGeom>
          <a:ln w="12700"/>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FE33FC14-9700-4AE5-BAAD-E1CDF9252EDB}"/>
              </a:ext>
            </a:extLst>
          </p:cNvPr>
          <p:cNvCxnSpPr>
            <a:cxnSpLocks/>
            <a:endCxn id="262" idx="1"/>
          </p:cNvCxnSpPr>
          <p:nvPr/>
        </p:nvCxnSpPr>
        <p:spPr>
          <a:xfrm>
            <a:off x="3428350" y="3227818"/>
            <a:ext cx="104467"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B4F0CDE3-5856-4DB5-8300-8B330D2719D0}"/>
              </a:ext>
            </a:extLst>
          </p:cNvPr>
          <p:cNvCxnSpPr>
            <a:cxnSpLocks/>
            <a:stCxn id="177" idx="3"/>
          </p:cNvCxnSpPr>
          <p:nvPr/>
        </p:nvCxnSpPr>
        <p:spPr>
          <a:xfrm>
            <a:off x="3144655" y="3202797"/>
            <a:ext cx="11814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19" name="Straight Connector 218">
            <a:extLst>
              <a:ext uri="{FF2B5EF4-FFF2-40B4-BE49-F238E27FC236}">
                <a16:creationId xmlns:a16="http://schemas.microsoft.com/office/drawing/2014/main" id="{5DCC6544-0200-48DD-A713-6433C80C5DEC}"/>
              </a:ext>
            </a:extLst>
          </p:cNvPr>
          <p:cNvCxnSpPr>
            <a:cxnSpLocks/>
            <a:stCxn id="178" idx="3"/>
          </p:cNvCxnSpPr>
          <p:nvPr/>
        </p:nvCxnSpPr>
        <p:spPr>
          <a:xfrm>
            <a:off x="3150381" y="3504418"/>
            <a:ext cx="11241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1BB40D8F-5FF7-4859-A01A-3EA4E6BFFE2E}"/>
              </a:ext>
            </a:extLst>
          </p:cNvPr>
          <p:cNvCxnSpPr>
            <a:cxnSpLocks/>
            <a:stCxn id="179" idx="3"/>
          </p:cNvCxnSpPr>
          <p:nvPr/>
        </p:nvCxnSpPr>
        <p:spPr>
          <a:xfrm>
            <a:off x="3138926" y="3869944"/>
            <a:ext cx="122424" cy="0"/>
          </a:xfrm>
          <a:prstGeom prst="line">
            <a:avLst/>
          </a:prstGeom>
          <a:ln w="12700"/>
        </p:spPr>
        <p:style>
          <a:lnRef idx="1">
            <a:schemeClr val="dk1"/>
          </a:lnRef>
          <a:fillRef idx="0">
            <a:schemeClr val="dk1"/>
          </a:fillRef>
          <a:effectRef idx="0">
            <a:schemeClr val="dk1"/>
          </a:effectRef>
          <a:fontRef idx="minor">
            <a:schemeClr val="tx1"/>
          </a:fontRef>
        </p:style>
      </p:cxnSp>
      <p:sp>
        <p:nvSpPr>
          <p:cNvPr id="301" name="TextBox 300">
            <a:extLst>
              <a:ext uri="{FF2B5EF4-FFF2-40B4-BE49-F238E27FC236}">
                <a16:creationId xmlns:a16="http://schemas.microsoft.com/office/drawing/2014/main" id="{19CD0779-2F47-45A9-B71F-8C9D7F827971}"/>
              </a:ext>
            </a:extLst>
          </p:cNvPr>
          <p:cNvSpPr txBox="1"/>
          <p:nvPr/>
        </p:nvSpPr>
        <p:spPr>
          <a:xfrm>
            <a:off x="1141826" y="3043152"/>
            <a:ext cx="823818" cy="274320"/>
          </a:xfrm>
          <a:prstGeom prst="rect">
            <a:avLst/>
          </a:prstGeom>
          <a:noFill/>
          <a:ln>
            <a:solidFill>
              <a:schemeClr val="tx1"/>
            </a:solidFill>
          </a:ln>
        </p:spPr>
        <p:txBody>
          <a:bodyPr wrap="square" lIns="0" tIns="0" rIns="0" bIns="0" rtlCol="0" anchor="ctr">
            <a:spAutoFit/>
          </a:bodyPr>
          <a:lstStyle/>
          <a:p>
            <a:pPr algn="ctr"/>
            <a:r>
              <a:rPr lang="en-US" sz="600" b="1"/>
              <a:t>Executive Support</a:t>
            </a:r>
          </a:p>
          <a:p>
            <a:pPr algn="ctr"/>
            <a:r>
              <a:rPr lang="en-US" sz="600"/>
              <a:t>Jackie Foley</a:t>
            </a:r>
          </a:p>
        </p:txBody>
      </p:sp>
      <p:cxnSp>
        <p:nvCxnSpPr>
          <p:cNvPr id="304" name="Straight Connector 303">
            <a:extLst>
              <a:ext uri="{FF2B5EF4-FFF2-40B4-BE49-F238E27FC236}">
                <a16:creationId xmlns:a16="http://schemas.microsoft.com/office/drawing/2014/main" id="{45F3215A-C98A-4C2D-8EE4-26F853A856D0}"/>
              </a:ext>
            </a:extLst>
          </p:cNvPr>
          <p:cNvCxnSpPr>
            <a:cxnSpLocks/>
            <a:endCxn id="301" idx="1"/>
          </p:cNvCxnSpPr>
          <p:nvPr/>
        </p:nvCxnSpPr>
        <p:spPr>
          <a:xfrm>
            <a:off x="1039712" y="3180312"/>
            <a:ext cx="102114" cy="0"/>
          </a:xfrm>
          <a:prstGeom prst="line">
            <a:avLst/>
          </a:prstGeom>
          <a:ln w="12700"/>
        </p:spPr>
        <p:style>
          <a:lnRef idx="1">
            <a:schemeClr val="dk1"/>
          </a:lnRef>
          <a:fillRef idx="0">
            <a:schemeClr val="dk1"/>
          </a:fillRef>
          <a:effectRef idx="0">
            <a:schemeClr val="dk1"/>
          </a:effectRef>
          <a:fontRef idx="minor">
            <a:schemeClr val="tx1"/>
          </a:fontRef>
        </p:style>
      </p:cxnSp>
      <p:sp>
        <p:nvSpPr>
          <p:cNvPr id="132" name="TextBox 131">
            <a:extLst>
              <a:ext uri="{FF2B5EF4-FFF2-40B4-BE49-F238E27FC236}">
                <a16:creationId xmlns:a16="http://schemas.microsoft.com/office/drawing/2014/main" id="{F4B685A3-D9E4-4336-92C1-F7463157DC72}"/>
              </a:ext>
            </a:extLst>
          </p:cNvPr>
          <p:cNvSpPr txBox="1"/>
          <p:nvPr/>
        </p:nvSpPr>
        <p:spPr>
          <a:xfrm>
            <a:off x="4859066" y="1962305"/>
            <a:ext cx="1660127" cy="415883"/>
          </a:xfrm>
          <a:prstGeom prst="rect">
            <a:avLst/>
          </a:prstGeom>
          <a:noFill/>
          <a:ln>
            <a:solidFill>
              <a:schemeClr val="tx1"/>
            </a:solidFill>
          </a:ln>
        </p:spPr>
        <p:txBody>
          <a:bodyPr wrap="square" lIns="0" tIns="0" rIns="0" bIns="0" rtlCol="0" anchor="ctr">
            <a:spAutoFit/>
          </a:bodyPr>
          <a:lstStyle/>
          <a:p>
            <a:pPr algn="ctr"/>
            <a:r>
              <a:rPr lang="en-US" sz="901" b="1"/>
              <a:t>DEPUTY COMMISSIONER</a:t>
            </a:r>
          </a:p>
          <a:p>
            <a:pPr algn="ctr"/>
            <a:r>
              <a:rPr lang="en-US" sz="901" b="1"/>
              <a:t>FIELD OPERATIONS</a:t>
            </a:r>
          </a:p>
          <a:p>
            <a:pPr algn="ctr"/>
            <a:r>
              <a:rPr lang="en-US" sz="901"/>
              <a:t>Andrew Rome</a:t>
            </a:r>
          </a:p>
        </p:txBody>
      </p:sp>
      <p:sp>
        <p:nvSpPr>
          <p:cNvPr id="137" name="TextBox 136">
            <a:extLst>
              <a:ext uri="{FF2B5EF4-FFF2-40B4-BE49-F238E27FC236}">
                <a16:creationId xmlns:a16="http://schemas.microsoft.com/office/drawing/2014/main" id="{43475534-7D25-4502-915D-632567E1D93A}"/>
              </a:ext>
            </a:extLst>
          </p:cNvPr>
          <p:cNvSpPr txBox="1"/>
          <p:nvPr/>
        </p:nvSpPr>
        <p:spPr>
          <a:xfrm>
            <a:off x="4777960" y="2467999"/>
            <a:ext cx="823818" cy="274320"/>
          </a:xfrm>
          <a:prstGeom prst="rect">
            <a:avLst/>
          </a:prstGeom>
          <a:noFill/>
          <a:ln>
            <a:solidFill>
              <a:schemeClr val="tx1"/>
            </a:solidFill>
          </a:ln>
        </p:spPr>
        <p:txBody>
          <a:bodyPr wrap="square" lIns="0" tIns="0" rIns="0" bIns="0" rtlCol="0" anchor="ctr">
            <a:spAutoFit/>
          </a:bodyPr>
          <a:lstStyle/>
          <a:p>
            <a:pPr algn="ctr"/>
            <a:r>
              <a:rPr lang="en-US" sz="600" b="1"/>
              <a:t>Investigations</a:t>
            </a:r>
          </a:p>
          <a:p>
            <a:pPr algn="ctr"/>
            <a:r>
              <a:rPr lang="en-US" sz="600"/>
              <a:t>Margie Gilberti</a:t>
            </a:r>
          </a:p>
        </p:txBody>
      </p:sp>
      <p:sp>
        <p:nvSpPr>
          <p:cNvPr id="141" name="TextBox 140">
            <a:extLst>
              <a:ext uri="{FF2B5EF4-FFF2-40B4-BE49-F238E27FC236}">
                <a16:creationId xmlns:a16="http://schemas.microsoft.com/office/drawing/2014/main" id="{F693760A-3776-4FC7-8353-C31D511AE403}"/>
              </a:ext>
            </a:extLst>
          </p:cNvPr>
          <p:cNvSpPr txBox="1"/>
          <p:nvPr/>
        </p:nvSpPr>
        <p:spPr>
          <a:xfrm>
            <a:off x="4774959" y="2794100"/>
            <a:ext cx="823818" cy="369332"/>
          </a:xfrm>
          <a:prstGeom prst="rect">
            <a:avLst/>
          </a:prstGeom>
          <a:noFill/>
          <a:ln>
            <a:solidFill>
              <a:schemeClr val="tx1"/>
            </a:solidFill>
          </a:ln>
        </p:spPr>
        <p:txBody>
          <a:bodyPr wrap="square" lIns="0" tIns="0" rIns="0" bIns="0" rtlCol="0" anchor="ctr">
            <a:spAutoFit/>
          </a:bodyPr>
          <a:lstStyle/>
          <a:p>
            <a:pPr algn="ctr"/>
            <a:r>
              <a:rPr lang="en-US" sz="600" b="1"/>
              <a:t>Residential &amp; Placement Licensing</a:t>
            </a:r>
          </a:p>
          <a:p>
            <a:pPr algn="ctr"/>
            <a:r>
              <a:rPr lang="en-US" sz="600"/>
              <a:t>Kelly Buckley &amp; Tim Keane</a:t>
            </a:r>
          </a:p>
        </p:txBody>
      </p:sp>
      <p:sp>
        <p:nvSpPr>
          <p:cNvPr id="145" name="TextBox 144">
            <a:extLst>
              <a:ext uri="{FF2B5EF4-FFF2-40B4-BE49-F238E27FC236}">
                <a16:creationId xmlns:a16="http://schemas.microsoft.com/office/drawing/2014/main" id="{7F7F6C17-D147-4DED-B059-F689634C7E47}"/>
              </a:ext>
            </a:extLst>
          </p:cNvPr>
          <p:cNvSpPr txBox="1"/>
          <p:nvPr/>
        </p:nvSpPr>
        <p:spPr>
          <a:xfrm>
            <a:off x="5949781" y="2813779"/>
            <a:ext cx="822960" cy="184666"/>
          </a:xfrm>
          <a:prstGeom prst="rect">
            <a:avLst/>
          </a:prstGeom>
          <a:noFill/>
          <a:ln>
            <a:solidFill>
              <a:schemeClr val="tx1"/>
            </a:solidFill>
          </a:ln>
        </p:spPr>
        <p:txBody>
          <a:bodyPr wrap="square" lIns="0" tIns="0" rIns="0" bIns="0" rtlCol="0" anchor="ctr">
            <a:spAutoFit/>
          </a:bodyPr>
          <a:lstStyle/>
          <a:p>
            <a:pPr algn="ctr"/>
            <a:r>
              <a:rPr lang="en-US" sz="600" b="1"/>
              <a:t>Region 1</a:t>
            </a:r>
          </a:p>
          <a:p>
            <a:pPr algn="ctr"/>
            <a:r>
              <a:rPr lang="en-US" sz="600"/>
              <a:t>Erin Craft</a:t>
            </a:r>
          </a:p>
        </p:txBody>
      </p:sp>
      <p:sp>
        <p:nvSpPr>
          <p:cNvPr id="150" name="TextBox 149">
            <a:extLst>
              <a:ext uri="{FF2B5EF4-FFF2-40B4-BE49-F238E27FC236}">
                <a16:creationId xmlns:a16="http://schemas.microsoft.com/office/drawing/2014/main" id="{07CEAC9B-3190-4E92-BCD4-9796F4229CFF}"/>
              </a:ext>
            </a:extLst>
          </p:cNvPr>
          <p:cNvSpPr txBox="1"/>
          <p:nvPr/>
        </p:nvSpPr>
        <p:spPr>
          <a:xfrm>
            <a:off x="5939134" y="3042848"/>
            <a:ext cx="822960" cy="182880"/>
          </a:xfrm>
          <a:prstGeom prst="rect">
            <a:avLst/>
          </a:prstGeom>
          <a:noFill/>
          <a:ln>
            <a:solidFill>
              <a:schemeClr val="tx1"/>
            </a:solidFill>
          </a:ln>
        </p:spPr>
        <p:txBody>
          <a:bodyPr wrap="square" lIns="0" tIns="0" rIns="0" bIns="0" rtlCol="0" anchor="ctr">
            <a:spAutoFit/>
          </a:bodyPr>
          <a:lstStyle/>
          <a:p>
            <a:pPr algn="ctr"/>
            <a:r>
              <a:rPr lang="en-US" sz="600" b="1"/>
              <a:t>Region 2</a:t>
            </a:r>
          </a:p>
          <a:p>
            <a:pPr algn="ctr"/>
            <a:r>
              <a:rPr lang="en-US" sz="550"/>
              <a:t>Marisol Rosado-LeDoux</a:t>
            </a:r>
          </a:p>
        </p:txBody>
      </p:sp>
      <p:sp>
        <p:nvSpPr>
          <p:cNvPr id="155" name="TextBox 154">
            <a:extLst>
              <a:ext uri="{FF2B5EF4-FFF2-40B4-BE49-F238E27FC236}">
                <a16:creationId xmlns:a16="http://schemas.microsoft.com/office/drawing/2014/main" id="{9F4F8362-3738-44EC-8A2D-275CF80F5D96}"/>
              </a:ext>
            </a:extLst>
          </p:cNvPr>
          <p:cNvSpPr txBox="1"/>
          <p:nvPr/>
        </p:nvSpPr>
        <p:spPr>
          <a:xfrm>
            <a:off x="5948831" y="3275102"/>
            <a:ext cx="815277" cy="176972"/>
          </a:xfrm>
          <a:prstGeom prst="rect">
            <a:avLst/>
          </a:prstGeom>
          <a:noFill/>
          <a:ln>
            <a:solidFill>
              <a:schemeClr val="tx1"/>
            </a:solidFill>
          </a:ln>
        </p:spPr>
        <p:txBody>
          <a:bodyPr wrap="square" lIns="0" tIns="0" rIns="0" bIns="0" rtlCol="0" anchor="ctr">
            <a:spAutoFit/>
          </a:bodyPr>
          <a:lstStyle/>
          <a:p>
            <a:pPr algn="ctr"/>
            <a:r>
              <a:rPr lang="en-US" sz="600" b="1"/>
              <a:t>Region 3</a:t>
            </a:r>
          </a:p>
          <a:p>
            <a:pPr algn="ctr"/>
            <a:r>
              <a:rPr lang="en-US" sz="550"/>
              <a:t>Maria Torres de Martinez</a:t>
            </a:r>
          </a:p>
        </p:txBody>
      </p:sp>
      <p:sp>
        <p:nvSpPr>
          <p:cNvPr id="166" name="TextBox 165">
            <a:extLst>
              <a:ext uri="{FF2B5EF4-FFF2-40B4-BE49-F238E27FC236}">
                <a16:creationId xmlns:a16="http://schemas.microsoft.com/office/drawing/2014/main" id="{E179D9E8-1668-41CF-8268-8BF6A336AA60}"/>
              </a:ext>
            </a:extLst>
          </p:cNvPr>
          <p:cNvSpPr txBox="1"/>
          <p:nvPr/>
        </p:nvSpPr>
        <p:spPr>
          <a:xfrm>
            <a:off x="5947261" y="3501737"/>
            <a:ext cx="822960" cy="182880"/>
          </a:xfrm>
          <a:prstGeom prst="rect">
            <a:avLst/>
          </a:prstGeom>
          <a:noFill/>
          <a:ln>
            <a:solidFill>
              <a:schemeClr val="tx1"/>
            </a:solidFill>
          </a:ln>
        </p:spPr>
        <p:txBody>
          <a:bodyPr wrap="square" lIns="0" tIns="0" rIns="0" bIns="0" rtlCol="0" anchor="ctr">
            <a:spAutoFit/>
          </a:bodyPr>
          <a:lstStyle/>
          <a:p>
            <a:pPr algn="ctr"/>
            <a:r>
              <a:rPr lang="en-US" sz="600" b="1"/>
              <a:t>Region 5</a:t>
            </a:r>
          </a:p>
          <a:p>
            <a:pPr algn="ctr"/>
            <a:r>
              <a:rPr lang="en-US" sz="600"/>
              <a:t>Renee Collyer</a:t>
            </a:r>
          </a:p>
        </p:txBody>
      </p:sp>
      <p:sp>
        <p:nvSpPr>
          <p:cNvPr id="167" name="TextBox 166">
            <a:extLst>
              <a:ext uri="{FF2B5EF4-FFF2-40B4-BE49-F238E27FC236}">
                <a16:creationId xmlns:a16="http://schemas.microsoft.com/office/drawing/2014/main" id="{1E002260-B3AF-45FD-BCB0-D05B7F39348A}"/>
              </a:ext>
            </a:extLst>
          </p:cNvPr>
          <p:cNvSpPr txBox="1"/>
          <p:nvPr/>
        </p:nvSpPr>
        <p:spPr>
          <a:xfrm>
            <a:off x="5948831" y="3737221"/>
            <a:ext cx="822960" cy="182880"/>
          </a:xfrm>
          <a:prstGeom prst="rect">
            <a:avLst/>
          </a:prstGeom>
          <a:noFill/>
          <a:ln>
            <a:solidFill>
              <a:schemeClr val="tx1"/>
            </a:solidFill>
          </a:ln>
        </p:spPr>
        <p:txBody>
          <a:bodyPr wrap="square" lIns="0" tIns="0" rIns="0" bIns="0" rtlCol="0" anchor="ctr">
            <a:spAutoFit/>
          </a:bodyPr>
          <a:lstStyle/>
          <a:p>
            <a:pPr algn="ctr"/>
            <a:r>
              <a:rPr lang="en-US" sz="600" b="1"/>
              <a:t>Region 6</a:t>
            </a:r>
          </a:p>
          <a:p>
            <a:pPr algn="ctr"/>
            <a:r>
              <a:rPr lang="en-US" sz="600"/>
              <a:t>Kelly Meehan</a:t>
            </a:r>
          </a:p>
        </p:txBody>
      </p:sp>
      <p:cxnSp>
        <p:nvCxnSpPr>
          <p:cNvPr id="168" name="Straight Connector 167">
            <a:extLst>
              <a:ext uri="{FF2B5EF4-FFF2-40B4-BE49-F238E27FC236}">
                <a16:creationId xmlns:a16="http://schemas.microsoft.com/office/drawing/2014/main" id="{17FDCF6E-B47A-40E6-9F19-07CF78080AD4}"/>
              </a:ext>
            </a:extLst>
          </p:cNvPr>
          <p:cNvCxnSpPr>
            <a:cxnSpLocks/>
          </p:cNvCxnSpPr>
          <p:nvPr/>
        </p:nvCxnSpPr>
        <p:spPr>
          <a:xfrm>
            <a:off x="5855839" y="2751525"/>
            <a:ext cx="0" cy="1077136"/>
          </a:xfrm>
          <a:prstGeom prst="line">
            <a:avLst/>
          </a:prstGeom>
          <a:ln w="12700"/>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7D845673-2C24-41A9-8E66-FA368A5F6FB4}"/>
              </a:ext>
            </a:extLst>
          </p:cNvPr>
          <p:cNvCxnSpPr>
            <a:cxnSpLocks/>
            <a:stCxn id="137" idx="3"/>
            <a:endCxn id="142" idx="1"/>
          </p:cNvCxnSpPr>
          <p:nvPr/>
        </p:nvCxnSpPr>
        <p:spPr>
          <a:xfrm flipV="1">
            <a:off x="5601778" y="2604597"/>
            <a:ext cx="196566" cy="562"/>
          </a:xfrm>
          <a:prstGeom prst="line">
            <a:avLst/>
          </a:prstGeom>
          <a:ln w="12700"/>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8C66A487-D7B6-4CB8-BC0E-D5CA2F0DB68D}"/>
              </a:ext>
            </a:extLst>
          </p:cNvPr>
          <p:cNvCxnSpPr>
            <a:cxnSpLocks/>
            <a:endCxn id="145" idx="1"/>
          </p:cNvCxnSpPr>
          <p:nvPr/>
        </p:nvCxnSpPr>
        <p:spPr>
          <a:xfrm>
            <a:off x="5851478" y="2905219"/>
            <a:ext cx="98303"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389BECD9-D5EB-4B1F-AB82-48D649518776}"/>
              </a:ext>
            </a:extLst>
          </p:cNvPr>
          <p:cNvCxnSpPr>
            <a:cxnSpLocks/>
            <a:endCxn id="150" idx="1"/>
          </p:cNvCxnSpPr>
          <p:nvPr/>
        </p:nvCxnSpPr>
        <p:spPr>
          <a:xfrm>
            <a:off x="5855839" y="3134288"/>
            <a:ext cx="8329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0492C0AE-409E-4941-9D54-B70636BD31BA}"/>
              </a:ext>
            </a:extLst>
          </p:cNvPr>
          <p:cNvCxnSpPr>
            <a:cxnSpLocks/>
            <a:endCxn id="155" idx="1"/>
          </p:cNvCxnSpPr>
          <p:nvPr/>
        </p:nvCxnSpPr>
        <p:spPr>
          <a:xfrm>
            <a:off x="5855839" y="3363588"/>
            <a:ext cx="9299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BCE14049-EA3E-46FC-B072-9926EC8CE933}"/>
              </a:ext>
            </a:extLst>
          </p:cNvPr>
          <p:cNvCxnSpPr>
            <a:cxnSpLocks/>
          </p:cNvCxnSpPr>
          <p:nvPr/>
        </p:nvCxnSpPr>
        <p:spPr>
          <a:xfrm>
            <a:off x="5855713" y="3588873"/>
            <a:ext cx="8342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FCD4036B-A970-4267-8D6B-FA88535298AF}"/>
              </a:ext>
            </a:extLst>
          </p:cNvPr>
          <p:cNvCxnSpPr>
            <a:cxnSpLocks/>
            <a:endCxn id="167" idx="1"/>
          </p:cNvCxnSpPr>
          <p:nvPr/>
        </p:nvCxnSpPr>
        <p:spPr>
          <a:xfrm>
            <a:off x="5855839" y="3828661"/>
            <a:ext cx="9299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B5F38788-2E4C-4191-8C7D-0F2AFAEBA14A}"/>
              </a:ext>
            </a:extLst>
          </p:cNvPr>
          <p:cNvCxnSpPr>
            <a:cxnSpLocks/>
            <a:stCxn id="141" idx="3"/>
          </p:cNvCxnSpPr>
          <p:nvPr/>
        </p:nvCxnSpPr>
        <p:spPr>
          <a:xfrm>
            <a:off x="5598777" y="2978766"/>
            <a:ext cx="86828" cy="0"/>
          </a:xfrm>
          <a:prstGeom prst="line">
            <a:avLst/>
          </a:prstGeom>
          <a:ln w="12700"/>
        </p:spPr>
        <p:style>
          <a:lnRef idx="1">
            <a:schemeClr val="dk1"/>
          </a:lnRef>
          <a:fillRef idx="0">
            <a:schemeClr val="dk1"/>
          </a:fillRef>
          <a:effectRef idx="0">
            <a:schemeClr val="dk1"/>
          </a:effectRef>
          <a:fontRef idx="minor">
            <a:schemeClr val="tx1"/>
          </a:fontRef>
        </p:style>
      </p:cxnSp>
      <p:sp>
        <p:nvSpPr>
          <p:cNvPr id="195" name="TextBox 194">
            <a:extLst>
              <a:ext uri="{FF2B5EF4-FFF2-40B4-BE49-F238E27FC236}">
                <a16:creationId xmlns:a16="http://schemas.microsoft.com/office/drawing/2014/main" id="{0FBE7042-38AA-40B9-A4FB-EEB1854E06D7}"/>
              </a:ext>
            </a:extLst>
          </p:cNvPr>
          <p:cNvSpPr txBox="1"/>
          <p:nvPr/>
        </p:nvSpPr>
        <p:spPr>
          <a:xfrm>
            <a:off x="4773891" y="3217304"/>
            <a:ext cx="823818" cy="369332"/>
          </a:xfrm>
          <a:prstGeom prst="rect">
            <a:avLst/>
          </a:prstGeom>
          <a:solidFill>
            <a:schemeClr val="bg1">
              <a:lumMod val="85000"/>
            </a:schemeClr>
          </a:solidFill>
          <a:ln>
            <a:solidFill>
              <a:schemeClr val="tx1"/>
            </a:solidFill>
          </a:ln>
        </p:spPr>
        <p:txBody>
          <a:bodyPr wrap="square" lIns="0" tIns="0" rIns="0" bIns="0" rtlCol="0" anchor="ctr">
            <a:spAutoFit/>
          </a:bodyPr>
          <a:lstStyle/>
          <a:p>
            <a:pPr algn="ctr"/>
            <a:r>
              <a:rPr lang="en-US" sz="600" b="1"/>
              <a:t>Applied Behavior Analysis (ABA) Licensing*</a:t>
            </a:r>
          </a:p>
          <a:p>
            <a:pPr algn="ctr"/>
            <a:r>
              <a:rPr lang="en-US" sz="600">
                <a:solidFill>
                  <a:srgbClr val="FF0000"/>
                </a:solidFill>
              </a:rPr>
              <a:t>VACANT</a:t>
            </a:r>
            <a:endParaRPr lang="en-US" sz="600" b="1"/>
          </a:p>
        </p:txBody>
      </p:sp>
      <p:cxnSp>
        <p:nvCxnSpPr>
          <p:cNvPr id="196" name="Straight Connector 195">
            <a:extLst>
              <a:ext uri="{FF2B5EF4-FFF2-40B4-BE49-F238E27FC236}">
                <a16:creationId xmlns:a16="http://schemas.microsoft.com/office/drawing/2014/main" id="{ED151A88-C756-46C2-B24F-5EC6FA34DB3A}"/>
              </a:ext>
            </a:extLst>
          </p:cNvPr>
          <p:cNvCxnSpPr>
            <a:cxnSpLocks/>
            <a:stCxn id="195" idx="3"/>
          </p:cNvCxnSpPr>
          <p:nvPr/>
        </p:nvCxnSpPr>
        <p:spPr>
          <a:xfrm>
            <a:off x="5597709" y="3401970"/>
            <a:ext cx="8789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7" name="Straight Connector 196">
            <a:extLst>
              <a:ext uri="{FF2B5EF4-FFF2-40B4-BE49-F238E27FC236}">
                <a16:creationId xmlns:a16="http://schemas.microsoft.com/office/drawing/2014/main" id="{839E7BF5-072D-4655-879F-CF46B61C07BD}"/>
              </a:ext>
            </a:extLst>
          </p:cNvPr>
          <p:cNvCxnSpPr>
            <a:cxnSpLocks/>
            <a:stCxn id="132" idx="2"/>
          </p:cNvCxnSpPr>
          <p:nvPr/>
        </p:nvCxnSpPr>
        <p:spPr>
          <a:xfrm>
            <a:off x="5689130" y="2378188"/>
            <a:ext cx="0" cy="1397601"/>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1C91FC8-0001-4D64-927F-6B45E242BAC8}"/>
              </a:ext>
            </a:extLst>
          </p:cNvPr>
          <p:cNvCxnSpPr>
            <a:cxnSpLocks/>
            <a:stCxn id="146" idx="0"/>
          </p:cNvCxnSpPr>
          <p:nvPr/>
        </p:nvCxnSpPr>
        <p:spPr>
          <a:xfrm flipV="1">
            <a:off x="4573046" y="1727202"/>
            <a:ext cx="0" cy="2602610"/>
          </a:xfrm>
          <a:prstGeom prst="line">
            <a:avLst/>
          </a:prstGeom>
          <a:ln w="12700"/>
        </p:spPr>
        <p:style>
          <a:lnRef idx="1">
            <a:schemeClr val="dk1"/>
          </a:lnRef>
          <a:fillRef idx="0">
            <a:schemeClr val="dk1"/>
          </a:fillRef>
          <a:effectRef idx="0">
            <a:schemeClr val="dk1"/>
          </a:effectRef>
          <a:fontRef idx="minor">
            <a:schemeClr val="tx1"/>
          </a:fontRef>
        </p:style>
      </p:cxnSp>
      <p:cxnSp>
        <p:nvCxnSpPr>
          <p:cNvPr id="198" name="Straight Connector 197">
            <a:extLst>
              <a:ext uri="{FF2B5EF4-FFF2-40B4-BE49-F238E27FC236}">
                <a16:creationId xmlns:a16="http://schemas.microsoft.com/office/drawing/2014/main" id="{B6B69675-24C1-46FA-80A5-1B5B48D14D20}"/>
              </a:ext>
            </a:extLst>
          </p:cNvPr>
          <p:cNvCxnSpPr>
            <a:cxnSpLocks/>
            <a:endCxn id="132" idx="0"/>
          </p:cNvCxnSpPr>
          <p:nvPr/>
        </p:nvCxnSpPr>
        <p:spPr>
          <a:xfrm>
            <a:off x="5689129" y="1747418"/>
            <a:ext cx="1" cy="214887"/>
          </a:xfrm>
          <a:prstGeom prst="line">
            <a:avLst/>
          </a:prstGeom>
          <a:ln w="12700"/>
        </p:spPr>
        <p:style>
          <a:lnRef idx="1">
            <a:schemeClr val="dk1"/>
          </a:lnRef>
          <a:fillRef idx="0">
            <a:schemeClr val="dk1"/>
          </a:fillRef>
          <a:effectRef idx="0">
            <a:schemeClr val="dk1"/>
          </a:effectRef>
          <a:fontRef idx="minor">
            <a:schemeClr val="tx1"/>
          </a:fontRef>
        </p:style>
      </p:cxnSp>
      <p:cxnSp>
        <p:nvCxnSpPr>
          <p:cNvPr id="199" name="Straight Connector 198">
            <a:extLst>
              <a:ext uri="{FF2B5EF4-FFF2-40B4-BE49-F238E27FC236}">
                <a16:creationId xmlns:a16="http://schemas.microsoft.com/office/drawing/2014/main" id="{1A284B17-C7FE-48D8-9138-35009B26427B}"/>
              </a:ext>
            </a:extLst>
          </p:cNvPr>
          <p:cNvCxnSpPr>
            <a:cxnSpLocks/>
            <a:stCxn id="10" idx="0"/>
          </p:cNvCxnSpPr>
          <p:nvPr/>
        </p:nvCxnSpPr>
        <p:spPr>
          <a:xfrm flipH="1" flipV="1">
            <a:off x="6971114" y="1743580"/>
            <a:ext cx="10007" cy="2519050"/>
          </a:xfrm>
          <a:prstGeom prst="line">
            <a:avLst/>
          </a:prstGeom>
          <a:ln w="12700"/>
        </p:spPr>
        <p:style>
          <a:lnRef idx="1">
            <a:schemeClr val="dk1"/>
          </a:lnRef>
          <a:fillRef idx="0">
            <a:schemeClr val="dk1"/>
          </a:fillRef>
          <a:effectRef idx="0">
            <a:schemeClr val="dk1"/>
          </a:effectRef>
          <a:fontRef idx="minor">
            <a:schemeClr val="tx1"/>
          </a:fontRef>
        </p:style>
      </p:cxnSp>
      <p:cxnSp>
        <p:nvCxnSpPr>
          <p:cNvPr id="200" name="Straight Connector 199">
            <a:extLst>
              <a:ext uri="{FF2B5EF4-FFF2-40B4-BE49-F238E27FC236}">
                <a16:creationId xmlns:a16="http://schemas.microsoft.com/office/drawing/2014/main" id="{1F223DFF-34A4-4F1D-9ADC-C02A0CF856B7}"/>
              </a:ext>
            </a:extLst>
          </p:cNvPr>
          <p:cNvCxnSpPr>
            <a:cxnSpLocks/>
            <a:stCxn id="353" idx="0"/>
          </p:cNvCxnSpPr>
          <p:nvPr/>
        </p:nvCxnSpPr>
        <p:spPr>
          <a:xfrm flipH="1" flipV="1">
            <a:off x="2139677" y="1748899"/>
            <a:ext cx="2118" cy="2586494"/>
          </a:xfrm>
          <a:prstGeom prst="line">
            <a:avLst/>
          </a:prstGeom>
          <a:ln w="12700"/>
        </p:spPr>
        <p:style>
          <a:lnRef idx="1">
            <a:schemeClr val="dk1"/>
          </a:lnRef>
          <a:fillRef idx="0">
            <a:schemeClr val="dk1"/>
          </a:fillRef>
          <a:effectRef idx="0">
            <a:schemeClr val="dk1"/>
          </a:effectRef>
          <a:fontRef idx="minor">
            <a:schemeClr val="tx1"/>
          </a:fontRef>
        </p:style>
      </p:cxnSp>
      <p:sp>
        <p:nvSpPr>
          <p:cNvPr id="201" name="TextBox 200">
            <a:extLst>
              <a:ext uri="{FF2B5EF4-FFF2-40B4-BE49-F238E27FC236}">
                <a16:creationId xmlns:a16="http://schemas.microsoft.com/office/drawing/2014/main" id="{3451EAA6-4E01-4521-B758-82949932EEB7}"/>
              </a:ext>
            </a:extLst>
          </p:cNvPr>
          <p:cNvSpPr txBox="1"/>
          <p:nvPr/>
        </p:nvSpPr>
        <p:spPr>
          <a:xfrm>
            <a:off x="7778003" y="2771529"/>
            <a:ext cx="823818" cy="182880"/>
          </a:xfrm>
          <a:prstGeom prst="rect">
            <a:avLst/>
          </a:prstGeom>
          <a:noFill/>
          <a:ln>
            <a:solidFill>
              <a:schemeClr val="tx1"/>
            </a:solidFill>
          </a:ln>
        </p:spPr>
        <p:txBody>
          <a:bodyPr wrap="square" lIns="0" tIns="0" rIns="0" bIns="0" rtlCol="0" anchor="ctr">
            <a:spAutoFit/>
          </a:bodyPr>
          <a:lstStyle/>
          <a:p>
            <a:pPr algn="ctr"/>
            <a:r>
              <a:rPr lang="en-US" sz="600" b="1"/>
              <a:t>Hearings &amp; Appeals</a:t>
            </a:r>
          </a:p>
        </p:txBody>
      </p:sp>
      <p:cxnSp>
        <p:nvCxnSpPr>
          <p:cNvPr id="202" name="Straight Connector 201">
            <a:extLst>
              <a:ext uri="{FF2B5EF4-FFF2-40B4-BE49-F238E27FC236}">
                <a16:creationId xmlns:a16="http://schemas.microsoft.com/office/drawing/2014/main" id="{42C9BEC5-9B59-4170-86EF-1AE5C28AFE22}"/>
              </a:ext>
            </a:extLst>
          </p:cNvPr>
          <p:cNvCxnSpPr>
            <a:cxnSpLocks/>
            <a:endCxn id="201" idx="1"/>
          </p:cNvCxnSpPr>
          <p:nvPr/>
        </p:nvCxnSpPr>
        <p:spPr>
          <a:xfrm>
            <a:off x="7674547" y="2862969"/>
            <a:ext cx="1034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19C6E56C-466B-45E6-B4B9-BAC0EAFCF8B5}"/>
              </a:ext>
            </a:extLst>
          </p:cNvPr>
          <p:cNvCxnSpPr>
            <a:cxnSpLocks/>
          </p:cNvCxnSpPr>
          <p:nvPr/>
        </p:nvCxnSpPr>
        <p:spPr>
          <a:xfrm>
            <a:off x="7674547" y="2677410"/>
            <a:ext cx="0" cy="433312"/>
          </a:xfrm>
          <a:prstGeom prst="line">
            <a:avLst/>
          </a:prstGeom>
          <a:ln w="12700"/>
        </p:spPr>
        <p:style>
          <a:lnRef idx="1">
            <a:schemeClr val="dk1"/>
          </a:lnRef>
          <a:fillRef idx="0">
            <a:schemeClr val="dk1"/>
          </a:fillRef>
          <a:effectRef idx="0">
            <a:schemeClr val="dk1"/>
          </a:effectRef>
          <a:fontRef idx="minor">
            <a:schemeClr val="tx1"/>
          </a:fontRef>
        </p:style>
      </p:cxnSp>
      <p:sp>
        <p:nvSpPr>
          <p:cNvPr id="204" name="TextBox 203">
            <a:extLst>
              <a:ext uri="{FF2B5EF4-FFF2-40B4-BE49-F238E27FC236}">
                <a16:creationId xmlns:a16="http://schemas.microsoft.com/office/drawing/2014/main" id="{49EE0B55-097E-4FF3-BF78-902037FEF44C}"/>
              </a:ext>
            </a:extLst>
          </p:cNvPr>
          <p:cNvSpPr txBox="1"/>
          <p:nvPr/>
        </p:nvSpPr>
        <p:spPr>
          <a:xfrm>
            <a:off x="7778003" y="3018389"/>
            <a:ext cx="823818" cy="184666"/>
          </a:xfrm>
          <a:prstGeom prst="rect">
            <a:avLst/>
          </a:prstGeom>
          <a:noFill/>
          <a:ln>
            <a:solidFill>
              <a:schemeClr val="tx1"/>
            </a:solidFill>
          </a:ln>
        </p:spPr>
        <p:txBody>
          <a:bodyPr wrap="square" lIns="0" tIns="0" rIns="0" bIns="0" rtlCol="0" anchor="ctr">
            <a:spAutoFit/>
          </a:bodyPr>
          <a:lstStyle/>
          <a:p>
            <a:pPr algn="ctr"/>
            <a:r>
              <a:rPr lang="en-US" sz="600" b="1"/>
              <a:t>Financial Assistance Review Unit</a:t>
            </a:r>
          </a:p>
        </p:txBody>
      </p:sp>
      <p:cxnSp>
        <p:nvCxnSpPr>
          <p:cNvPr id="205" name="Straight Connector 204">
            <a:extLst>
              <a:ext uri="{FF2B5EF4-FFF2-40B4-BE49-F238E27FC236}">
                <a16:creationId xmlns:a16="http://schemas.microsoft.com/office/drawing/2014/main" id="{5C0A5D0D-0E61-48A8-8A84-5028533EA367}"/>
              </a:ext>
            </a:extLst>
          </p:cNvPr>
          <p:cNvCxnSpPr>
            <a:cxnSpLocks/>
            <a:endCxn id="204" idx="1"/>
          </p:cNvCxnSpPr>
          <p:nvPr/>
        </p:nvCxnSpPr>
        <p:spPr>
          <a:xfrm>
            <a:off x="7674547" y="3110722"/>
            <a:ext cx="1034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8F8605B3-2D20-4ED6-96CC-7D6E0A88024F}"/>
              </a:ext>
            </a:extLst>
          </p:cNvPr>
          <p:cNvCxnSpPr>
            <a:cxnSpLocks/>
            <a:stCxn id="116" idx="3"/>
            <a:endCxn id="190" idx="1"/>
          </p:cNvCxnSpPr>
          <p:nvPr/>
        </p:nvCxnSpPr>
        <p:spPr>
          <a:xfrm flipV="1">
            <a:off x="6885187" y="6101624"/>
            <a:ext cx="190349" cy="4176"/>
          </a:xfrm>
          <a:prstGeom prst="line">
            <a:avLst/>
          </a:prstGeom>
          <a:ln w="12700"/>
        </p:spPr>
        <p:style>
          <a:lnRef idx="1">
            <a:schemeClr val="dk1"/>
          </a:lnRef>
          <a:fillRef idx="0">
            <a:schemeClr val="dk1"/>
          </a:fillRef>
          <a:effectRef idx="0">
            <a:schemeClr val="dk1"/>
          </a:effectRef>
          <a:fontRef idx="minor">
            <a:schemeClr val="tx1"/>
          </a:fontRef>
        </p:style>
      </p:cxnSp>
      <p:sp>
        <p:nvSpPr>
          <p:cNvPr id="116" name="TextBox 115">
            <a:extLst>
              <a:ext uri="{FF2B5EF4-FFF2-40B4-BE49-F238E27FC236}">
                <a16:creationId xmlns:a16="http://schemas.microsoft.com/office/drawing/2014/main" id="{A0E86DE9-3759-4B84-9F49-BE4FDF40DE71}"/>
              </a:ext>
            </a:extLst>
          </p:cNvPr>
          <p:cNvSpPr txBox="1"/>
          <p:nvPr/>
        </p:nvSpPr>
        <p:spPr>
          <a:xfrm>
            <a:off x="6061369" y="5874647"/>
            <a:ext cx="823818" cy="462306"/>
          </a:xfrm>
          <a:prstGeom prst="rect">
            <a:avLst/>
          </a:prstGeom>
          <a:noFill/>
          <a:ln>
            <a:solidFill>
              <a:schemeClr val="tx1"/>
            </a:solidFill>
          </a:ln>
        </p:spPr>
        <p:txBody>
          <a:bodyPr wrap="square" lIns="0" tIns="0" rIns="0" bIns="0" rtlCol="0" anchor="ctr">
            <a:spAutoFit/>
          </a:bodyPr>
          <a:lstStyle/>
          <a:p>
            <a:pPr lvl="0" algn="ctr"/>
            <a:r>
              <a:rPr lang="en-US" sz="601" b="1"/>
              <a:t>Workforce Development &amp; Educational Technology Specialist </a:t>
            </a:r>
          </a:p>
          <a:p>
            <a:pPr algn="ctr"/>
            <a:r>
              <a:rPr lang="en-US" sz="601"/>
              <a:t>Pam Roux</a:t>
            </a:r>
          </a:p>
        </p:txBody>
      </p:sp>
      <p:sp>
        <p:nvSpPr>
          <p:cNvPr id="122" name="TextBox 121">
            <a:extLst>
              <a:ext uri="{FF2B5EF4-FFF2-40B4-BE49-F238E27FC236}">
                <a16:creationId xmlns:a16="http://schemas.microsoft.com/office/drawing/2014/main" id="{A83AE4F7-2B05-427A-97E9-02A78162D01D}"/>
              </a:ext>
            </a:extLst>
          </p:cNvPr>
          <p:cNvSpPr txBox="1"/>
          <p:nvPr/>
        </p:nvSpPr>
        <p:spPr>
          <a:xfrm>
            <a:off x="7270694" y="1972407"/>
            <a:ext cx="1660127" cy="277255"/>
          </a:xfrm>
          <a:prstGeom prst="rect">
            <a:avLst/>
          </a:prstGeom>
          <a:solidFill>
            <a:schemeClr val="bg1"/>
          </a:solidFill>
          <a:ln>
            <a:solidFill>
              <a:schemeClr val="tx1"/>
            </a:solidFill>
          </a:ln>
        </p:spPr>
        <p:txBody>
          <a:bodyPr wrap="square" lIns="0" tIns="0" rIns="0" bIns="0" rtlCol="0" anchor="ctr">
            <a:spAutoFit/>
          </a:bodyPr>
          <a:lstStyle/>
          <a:p>
            <a:pPr algn="ctr"/>
            <a:r>
              <a:rPr lang="en-US" sz="901" b="1"/>
              <a:t>GENERAL COUNSEL</a:t>
            </a:r>
          </a:p>
          <a:p>
            <a:pPr algn="ctr"/>
            <a:r>
              <a:rPr lang="en-US" sz="901"/>
              <a:t>Janis DiLoreto Smith</a:t>
            </a:r>
          </a:p>
        </p:txBody>
      </p:sp>
      <p:sp>
        <p:nvSpPr>
          <p:cNvPr id="142" name="TextBox 141">
            <a:extLst>
              <a:ext uri="{FF2B5EF4-FFF2-40B4-BE49-F238E27FC236}">
                <a16:creationId xmlns:a16="http://schemas.microsoft.com/office/drawing/2014/main" id="{EB9DF3C5-D23C-4094-A288-BB80589E0260}"/>
              </a:ext>
            </a:extLst>
          </p:cNvPr>
          <p:cNvSpPr txBox="1"/>
          <p:nvPr/>
        </p:nvSpPr>
        <p:spPr>
          <a:xfrm>
            <a:off x="5798344" y="2467437"/>
            <a:ext cx="823818" cy="274320"/>
          </a:xfrm>
          <a:prstGeom prst="rect">
            <a:avLst/>
          </a:prstGeom>
          <a:solidFill>
            <a:schemeClr val="bg1">
              <a:lumMod val="85000"/>
            </a:schemeClr>
          </a:solidFill>
          <a:ln>
            <a:solidFill>
              <a:schemeClr val="tx1"/>
            </a:solidFill>
          </a:ln>
        </p:spPr>
        <p:txBody>
          <a:bodyPr wrap="square" lIns="0" tIns="0" rIns="0" bIns="0" rtlCol="0" anchor="ctr">
            <a:spAutoFit/>
          </a:bodyPr>
          <a:lstStyle/>
          <a:p>
            <a:pPr algn="ctr"/>
            <a:r>
              <a:rPr lang="en-US" sz="600" b="1"/>
              <a:t>Regional Licensing</a:t>
            </a:r>
          </a:p>
          <a:p>
            <a:pPr algn="ctr"/>
            <a:r>
              <a:rPr lang="en-US" sz="600">
                <a:solidFill>
                  <a:srgbClr val="FF0000"/>
                </a:solidFill>
              </a:rPr>
              <a:t>VACANT</a:t>
            </a:r>
          </a:p>
        </p:txBody>
      </p:sp>
      <p:sp>
        <p:nvSpPr>
          <p:cNvPr id="125" name="TextBox 124">
            <a:extLst>
              <a:ext uri="{FF2B5EF4-FFF2-40B4-BE49-F238E27FC236}">
                <a16:creationId xmlns:a16="http://schemas.microsoft.com/office/drawing/2014/main" id="{A91AA00F-7895-D8AE-D2F5-1A005B892995}"/>
              </a:ext>
            </a:extLst>
          </p:cNvPr>
          <p:cNvSpPr txBox="1"/>
          <p:nvPr/>
        </p:nvSpPr>
        <p:spPr>
          <a:xfrm>
            <a:off x="2496737" y="2356637"/>
            <a:ext cx="823818" cy="369332"/>
          </a:xfrm>
          <a:prstGeom prst="rect">
            <a:avLst/>
          </a:prstGeom>
          <a:solidFill>
            <a:schemeClr val="bg1"/>
          </a:solidFill>
          <a:ln>
            <a:solidFill>
              <a:schemeClr val="tx1"/>
            </a:solidFill>
          </a:ln>
        </p:spPr>
        <p:txBody>
          <a:bodyPr wrap="square" lIns="0" tIns="0" rIns="0" bIns="0" rtlCol="0" anchor="ctr">
            <a:spAutoFit/>
          </a:bodyPr>
          <a:lstStyle/>
          <a:p>
            <a:pPr algn="ctr"/>
            <a:r>
              <a:rPr lang="en-US" sz="600" b="1"/>
              <a:t>Administration &amp; Finance</a:t>
            </a:r>
          </a:p>
          <a:p>
            <a:pPr algn="ctr"/>
            <a:r>
              <a:rPr lang="en-US" sz="600"/>
              <a:t>Sandy Fortier-Hollow</a:t>
            </a:r>
          </a:p>
          <a:p>
            <a:pPr algn="ctr"/>
            <a:r>
              <a:rPr lang="en-US" sz="600"/>
              <a:t>(Acting)</a:t>
            </a:r>
          </a:p>
        </p:txBody>
      </p:sp>
      <p:graphicFrame>
        <p:nvGraphicFramePr>
          <p:cNvPr id="2" name="Table 2">
            <a:extLst>
              <a:ext uri="{FF2B5EF4-FFF2-40B4-BE49-F238E27FC236}">
                <a16:creationId xmlns:a16="http://schemas.microsoft.com/office/drawing/2014/main" id="{118E3CB7-6DE8-D8B7-D09C-803FE00CFDD8}"/>
              </a:ext>
            </a:extLst>
          </p:cNvPr>
          <p:cNvGraphicFramePr>
            <a:graphicFrameLocks noGrp="1"/>
          </p:cNvGraphicFramePr>
          <p:nvPr>
            <p:extLst>
              <p:ext uri="{D42A27DB-BD31-4B8C-83A1-F6EECF244321}">
                <p14:modId xmlns:p14="http://schemas.microsoft.com/office/powerpoint/2010/main" val="674950770"/>
              </p:ext>
            </p:extLst>
          </p:nvPr>
        </p:nvGraphicFramePr>
        <p:xfrm>
          <a:off x="137884" y="6128505"/>
          <a:ext cx="1825782" cy="624984"/>
        </p:xfrm>
        <a:graphic>
          <a:graphicData uri="http://schemas.openxmlformats.org/drawingml/2006/table">
            <a:tbl>
              <a:tblPr firstRow="1" bandRow="1">
                <a:tableStyleId>{073A0DAA-6AF3-43AB-8588-CEC1D06C72B9}</a:tableStyleId>
              </a:tblPr>
              <a:tblGrid>
                <a:gridCol w="1825782">
                  <a:extLst>
                    <a:ext uri="{9D8B030D-6E8A-4147-A177-3AD203B41FA5}">
                      <a16:colId xmlns:a16="http://schemas.microsoft.com/office/drawing/2014/main" val="2231395478"/>
                    </a:ext>
                  </a:extLst>
                </a:gridCol>
              </a:tblGrid>
              <a:tr h="297490">
                <a:tc>
                  <a:txBody>
                    <a:bodyPr/>
                    <a:lstStyle/>
                    <a:p>
                      <a:r>
                        <a:rPr lang="en-US" sz="800" b="1">
                          <a:solidFill>
                            <a:schemeClr val="tx1"/>
                          </a:solidFill>
                        </a:rPr>
                        <a:t>New Position – Posting/Hire In Progress</a:t>
                      </a:r>
                    </a:p>
                  </a:txBody>
                  <a:tcPr marL="68652" marR="68652" marT="34326" marB="34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957763277"/>
                  </a:ext>
                </a:extLst>
              </a:tr>
              <a:tr h="297490">
                <a:tc>
                  <a:txBody>
                    <a:bodyPr/>
                    <a:lstStyle/>
                    <a:p>
                      <a:r>
                        <a:rPr lang="en-US" sz="800" b="1">
                          <a:solidFill>
                            <a:schemeClr val="tx1"/>
                          </a:solidFill>
                        </a:rPr>
                        <a:t>Position – In Development/To Be Posted</a:t>
                      </a:r>
                    </a:p>
                  </a:txBody>
                  <a:tcPr marL="68652" marR="68652" marT="34326" marB="34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6722722"/>
                  </a:ext>
                </a:extLst>
              </a:tr>
            </a:tbl>
          </a:graphicData>
        </a:graphic>
      </p:graphicFrame>
      <p:sp>
        <p:nvSpPr>
          <p:cNvPr id="113" name="TextBox 112">
            <a:extLst>
              <a:ext uri="{FF2B5EF4-FFF2-40B4-BE49-F238E27FC236}">
                <a16:creationId xmlns:a16="http://schemas.microsoft.com/office/drawing/2014/main" id="{42707E24-6FA1-78FE-5332-1769BD7C2219}"/>
              </a:ext>
            </a:extLst>
          </p:cNvPr>
          <p:cNvSpPr txBox="1"/>
          <p:nvPr/>
        </p:nvSpPr>
        <p:spPr>
          <a:xfrm>
            <a:off x="4773891" y="3637290"/>
            <a:ext cx="823818" cy="276999"/>
          </a:xfrm>
          <a:prstGeom prst="rect">
            <a:avLst/>
          </a:prstGeom>
          <a:noFill/>
          <a:ln>
            <a:solidFill>
              <a:schemeClr val="tx1"/>
            </a:solidFill>
          </a:ln>
        </p:spPr>
        <p:txBody>
          <a:bodyPr wrap="square" lIns="0" tIns="0" rIns="0" bIns="0" rtlCol="0" anchor="ctr">
            <a:spAutoFit/>
          </a:bodyPr>
          <a:lstStyle/>
          <a:p>
            <a:pPr algn="ctr"/>
            <a:r>
              <a:rPr lang="en-US" sz="600" b="1"/>
              <a:t>Field Operations Initiatives</a:t>
            </a:r>
          </a:p>
          <a:p>
            <a:pPr algn="ctr"/>
            <a:r>
              <a:rPr lang="en-US" sz="600"/>
              <a:t>Susan Cohen</a:t>
            </a:r>
          </a:p>
        </p:txBody>
      </p:sp>
      <p:cxnSp>
        <p:nvCxnSpPr>
          <p:cNvPr id="115" name="Straight Connector 114">
            <a:extLst>
              <a:ext uri="{FF2B5EF4-FFF2-40B4-BE49-F238E27FC236}">
                <a16:creationId xmlns:a16="http://schemas.microsoft.com/office/drawing/2014/main" id="{FBD0D395-D328-B29B-1BB3-BBF9D44E5193}"/>
              </a:ext>
            </a:extLst>
          </p:cNvPr>
          <p:cNvCxnSpPr>
            <a:cxnSpLocks/>
          </p:cNvCxnSpPr>
          <p:nvPr/>
        </p:nvCxnSpPr>
        <p:spPr>
          <a:xfrm>
            <a:off x="5601948" y="3775789"/>
            <a:ext cx="83657" cy="0"/>
          </a:xfrm>
          <a:prstGeom prst="line">
            <a:avLst/>
          </a:prstGeom>
          <a:ln w="12700"/>
        </p:spPr>
        <p:style>
          <a:lnRef idx="1">
            <a:schemeClr val="dk1"/>
          </a:lnRef>
          <a:fillRef idx="0">
            <a:schemeClr val="dk1"/>
          </a:fillRef>
          <a:effectRef idx="0">
            <a:schemeClr val="dk1"/>
          </a:effectRef>
          <a:fontRef idx="minor">
            <a:schemeClr val="tx1"/>
          </a:fontRef>
        </p:style>
      </p:cxnSp>
      <p:sp>
        <p:nvSpPr>
          <p:cNvPr id="114" name="Slide Number Placeholder 5">
            <a:extLst>
              <a:ext uri="{FF2B5EF4-FFF2-40B4-BE49-F238E27FC236}">
                <a16:creationId xmlns:a16="http://schemas.microsoft.com/office/drawing/2014/main" id="{DC6EF1A2-202B-41F2-8EF9-C9EA87B9B7A4}"/>
              </a:ext>
            </a:extLst>
          </p:cNvPr>
          <p:cNvSpPr txBox="1">
            <a:spLocks/>
          </p:cNvSpPr>
          <p:nvPr/>
        </p:nvSpPr>
        <p:spPr>
          <a:xfrm>
            <a:off x="7210425" y="6582948"/>
            <a:ext cx="1933575" cy="2635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6A09A6D-D253-4A92-98E9-FACB6629A463}" type="slidenum">
              <a:rPr lang="en-US" sz="800" smtClean="0"/>
              <a:pPr algn="r">
                <a:defRPr/>
              </a:pPr>
              <a:t>8</a:t>
            </a:fld>
            <a:endParaRPr lang="en-US" sz="800"/>
          </a:p>
        </p:txBody>
      </p:sp>
    </p:spTree>
    <p:extLst>
      <p:ext uri="{BB962C8B-B14F-4D97-AF65-F5344CB8AC3E}">
        <p14:creationId xmlns:p14="http://schemas.microsoft.com/office/powerpoint/2010/main" val="2256039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7D83ACCD-7122-B8A2-8F2C-C4449620AB91}"/>
              </a:ext>
            </a:extLst>
          </p:cNvPr>
          <p:cNvSpPr txBox="1"/>
          <p:nvPr/>
        </p:nvSpPr>
        <p:spPr>
          <a:xfrm>
            <a:off x="2640663" y="2759818"/>
            <a:ext cx="398989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cs typeface="Arial"/>
            </a:endParaRPr>
          </a:p>
        </p:txBody>
      </p:sp>
      <p:sp>
        <p:nvSpPr>
          <p:cNvPr id="5" name="TextBox 1">
            <a:extLst>
              <a:ext uri="{FF2B5EF4-FFF2-40B4-BE49-F238E27FC236}">
                <a16:creationId xmlns:a16="http://schemas.microsoft.com/office/drawing/2014/main" id="{52EAFF96-098B-0143-EF42-F87099AB334E}"/>
              </a:ext>
            </a:extLst>
          </p:cNvPr>
          <p:cNvSpPr txBox="1"/>
          <p:nvPr/>
        </p:nvSpPr>
        <p:spPr>
          <a:xfrm>
            <a:off x="1297709" y="2785767"/>
            <a:ext cx="6548581"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a:solidFill>
                  <a:schemeClr val="accent2">
                    <a:lumMod val="50000"/>
                  </a:schemeClr>
                </a:solidFill>
                <a:ea typeface="+mn-lt"/>
                <a:cs typeface="+mn-lt"/>
              </a:rPr>
              <a:t>Building a Workforce System: </a:t>
            </a:r>
          </a:p>
          <a:p>
            <a:r>
              <a:rPr lang="en-US" sz="2400" b="1">
                <a:solidFill>
                  <a:schemeClr val="accent2">
                    <a:lumMod val="50000"/>
                  </a:schemeClr>
                </a:solidFill>
                <a:ea typeface="+mn-lt"/>
                <a:cs typeface="+mn-lt"/>
              </a:rPr>
              <a:t>Workforce </a:t>
            </a:r>
            <a:r>
              <a:rPr lang="en-US" sz="2400" b="1">
                <a:solidFill>
                  <a:srgbClr val="0000E5"/>
                </a:solidFill>
                <a:ea typeface="+mn-lt"/>
                <a:cs typeface="+mn-lt"/>
              </a:rPr>
              <a:t>Pipeline</a:t>
            </a:r>
            <a:r>
              <a:rPr lang="en-US" sz="2400" b="1">
                <a:solidFill>
                  <a:schemeClr val="accent2">
                    <a:lumMod val="50000"/>
                  </a:schemeClr>
                </a:solidFill>
                <a:ea typeface="+mn-lt"/>
                <a:cs typeface="+mn-lt"/>
              </a:rPr>
              <a:t> &amp; Educator Recruitment</a:t>
            </a:r>
          </a:p>
        </p:txBody>
      </p:sp>
      <p:sp>
        <p:nvSpPr>
          <p:cNvPr id="6" name="Slide Number Placeholder 5">
            <a:extLst>
              <a:ext uri="{FF2B5EF4-FFF2-40B4-BE49-F238E27FC236}">
                <a16:creationId xmlns:a16="http://schemas.microsoft.com/office/drawing/2014/main" id="{D1AF9A9B-93B2-414C-911A-6868CB4F7DC8}"/>
              </a:ext>
            </a:extLst>
          </p:cNvPr>
          <p:cNvSpPr txBox="1">
            <a:spLocks/>
          </p:cNvSpPr>
          <p:nvPr/>
        </p:nvSpPr>
        <p:spPr>
          <a:xfrm>
            <a:off x="7210425" y="6582948"/>
            <a:ext cx="1933575" cy="2635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6A09A6D-D253-4A92-98E9-FACB6629A463}" type="slidenum">
              <a:rPr lang="en-US" sz="800" smtClean="0"/>
              <a:pPr algn="r">
                <a:defRPr/>
              </a:pPr>
              <a:t>9</a:t>
            </a:fld>
            <a:endParaRPr lang="en-US" sz="800"/>
          </a:p>
        </p:txBody>
      </p:sp>
    </p:spTree>
    <p:extLst>
      <p:ext uri="{BB962C8B-B14F-4D97-AF65-F5344CB8AC3E}">
        <p14:creationId xmlns:p14="http://schemas.microsoft.com/office/powerpoint/2010/main" val="834022008"/>
      </p:ext>
    </p:extLst>
  </p:cSld>
  <p:clrMapOvr>
    <a:masterClrMapping/>
  </p:clrMapOvr>
</p:sld>
</file>

<file path=ppt/theme/theme1.xml><?xml version="1.0" encoding="utf-8"?>
<a:theme xmlns:a="http://schemas.openxmlformats.org/drawingml/2006/main" name="EEC4">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EC4" id="{DE7B5B6C-056D-4145-9F4D-23CABBE71A4C}" vid="{C02CD98F-6402-44A0-9AE3-AA49854425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0dadd96-bb02-43ff-b721-c5b7f234f31a">
      <Terms xmlns="http://schemas.microsoft.com/office/infopath/2007/PartnerControls"/>
    </lcf76f155ced4ddcb4097134ff3c332f>
    <TaxCatchAll xmlns="baeaa786-ebd5-4f52-8cee-8fa081d737a1" xsi:nil="true"/>
    <SharedWithUsers xmlns="baeaa786-ebd5-4f52-8cee-8fa081d737a1">
      <UserInfo>
        <DisplayName>Cohen, Joy (EEC)</DisplayName>
        <AccountId>29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5D5CA54D086040AD9588318807D12A" ma:contentTypeVersion="13" ma:contentTypeDescription="Create a new document." ma:contentTypeScope="" ma:versionID="100fafe6e24f4c426a457b7c8c8d7c33">
  <xsd:schema xmlns:xsd="http://www.w3.org/2001/XMLSchema" xmlns:xs="http://www.w3.org/2001/XMLSchema" xmlns:p="http://schemas.microsoft.com/office/2006/metadata/properties" xmlns:ns2="f0dadd96-bb02-43ff-b721-c5b7f234f31a" xmlns:ns3="baeaa786-ebd5-4f52-8cee-8fa081d737a1" targetNamespace="http://schemas.microsoft.com/office/2006/metadata/properties" ma:root="true" ma:fieldsID="80d4237048a63a4d1d40359a811db7f7" ns2:_="" ns3:_="">
    <xsd:import namespace="f0dadd96-bb02-43ff-b721-c5b7f234f31a"/>
    <xsd:import namespace="baeaa786-ebd5-4f52-8cee-8fa081d737a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dadd96-bb02-43ff-b721-c5b7f234f3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eaa786-ebd5-4f52-8cee-8fa081d737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ec8390a-f1c3-40b7-b7b1-bd6814995954}" ma:internalName="TaxCatchAll" ma:showField="CatchAllData" ma:web="baeaa786-ebd5-4f52-8cee-8fa081d737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28755D-FC37-43E6-904A-52AD7CF8E0AD}">
  <ds:schemaRefs>
    <ds:schemaRef ds:uri="http://www.w3.org/XML/1998/namespace"/>
    <ds:schemaRef ds:uri="http://schemas.microsoft.com/office/2006/documentManagement/types"/>
    <ds:schemaRef ds:uri="baeaa786-ebd5-4f52-8cee-8fa081d737a1"/>
    <ds:schemaRef ds:uri="http://schemas.microsoft.com/office/infopath/2007/PartnerControls"/>
    <ds:schemaRef ds:uri="http://purl.org/dc/elements/1.1/"/>
    <ds:schemaRef ds:uri="http://purl.org/dc/terms/"/>
    <ds:schemaRef ds:uri="http://schemas.openxmlformats.org/package/2006/metadata/core-properties"/>
    <ds:schemaRef ds:uri="f0dadd96-bb02-43ff-b721-c5b7f234f31a"/>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6610435-6609-41BA-A748-F0CCB2241159}">
  <ds:schemaRefs>
    <ds:schemaRef ds:uri="baeaa786-ebd5-4f52-8cee-8fa081d737a1"/>
    <ds:schemaRef ds:uri="f0dadd96-bb02-43ff-b721-c5b7f234f3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10DC034-FFC1-429E-81DC-093ED34BD1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5116</Words>
  <Application>Microsoft Office PowerPoint</Application>
  <PresentationFormat>On-screen Show (4:3)</PresentationFormat>
  <Paragraphs>772</Paragraphs>
  <Slides>44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Barlow</vt:lpstr>
      <vt:lpstr>Calibri</vt:lpstr>
      <vt:lpstr>DM Sans</vt:lpstr>
      <vt:lpstr>montserrat</vt:lpstr>
      <vt:lpstr>Noto Sans Symbols</vt:lpstr>
      <vt:lpstr>Times New Roman</vt:lpstr>
      <vt:lpstr>Verdana</vt:lpstr>
      <vt:lpstr>EEC4</vt:lpstr>
      <vt:lpstr>Commonwealth of Massachusetts Department of Early Education and Care  </vt:lpstr>
      <vt:lpstr>Agenda</vt:lpstr>
      <vt:lpstr>Retreat Objectives</vt:lpstr>
      <vt:lpstr>PowerPoint Presentation</vt:lpstr>
      <vt:lpstr>Priority Outcomes and Indicators from Strategic Action Plan</vt:lpstr>
      <vt:lpstr>Operationalizing the EEC Strategic Action Plan          Implementation Framework &amp; Operational Focus</vt:lpstr>
      <vt:lpstr>EEC Organizational Structure: Overview &amp; Summary</vt:lpstr>
      <vt:lpstr>PowerPoint Presentation</vt:lpstr>
      <vt:lpstr>PowerPoint Presentation</vt:lpstr>
      <vt:lpstr>PowerPoint Presentation</vt:lpstr>
      <vt:lpstr>Discussion Roadmap</vt:lpstr>
      <vt:lpstr>What we know about current state of the MA early education and care workforce </vt:lpstr>
      <vt:lpstr>PowerPoint Presentation</vt:lpstr>
      <vt:lpstr>However, the Massachusetts child care workforce was harder hit and is slower to recover.</vt:lpstr>
      <vt:lpstr>Center-based programs face recruitment challenges that can limit capacity.</vt:lpstr>
      <vt:lpstr>PowerPoint Presentation</vt:lpstr>
      <vt:lpstr>Programs are losing educators to other fields…</vt:lpstr>
      <vt:lpstr>...and struggling to secure qualified candidates.</vt:lpstr>
      <vt:lpstr>PowerPoint Presentation</vt:lpstr>
      <vt:lpstr>Recruitment strategies focus on compensation as well as work environment and other benefits.</vt:lpstr>
      <vt:lpstr>Agenda</vt:lpstr>
      <vt:lpstr>PowerPoint Presentation</vt:lpstr>
      <vt:lpstr>What we know about current state of the MA early education and care workforce </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Reimagining the Subsidy System &amp; Tools to Effect Changes</vt:lpstr>
      <vt:lpstr>PowerPoint Presentation</vt:lpstr>
      <vt:lpstr>PowerPoint Presentation</vt:lpstr>
      <vt:lpstr>PowerPoint Presentation</vt:lpstr>
      <vt:lpstr>PowerPoint Presentation</vt:lpstr>
      <vt:lpstr>Background and Context</vt:lpstr>
      <vt:lpstr>PowerPoint Presentation</vt:lpstr>
      <vt:lpstr>PowerPoint Presentation</vt:lpstr>
      <vt:lpstr>Overview of Phase 1 Policy and Procedure Improvements</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of Massachusetts Department of Early Education and Care</dc:title>
  <dc:creator>Catherine</dc:creator>
  <cp:lastModifiedBy>Bowne, Jocelyn (EEC)</cp:lastModifiedBy>
  <cp:revision>1</cp:revision>
  <cp:lastPrinted>2022-09-06T12:18:13Z</cp:lastPrinted>
  <dcterms:created xsi:type="dcterms:W3CDTF">2022-07-06T13:03:46Z</dcterms:created>
  <dcterms:modified xsi:type="dcterms:W3CDTF">2022-09-07T12:10:33Z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0x010100405D5CA54D086040AD9588318807D12A</vt:lpwstr>
  </property>
  <property fmtid="{D5CDD505-2E9C-101B-9397-08002B2CF9AE}" pid="3" name="MediaServiceImageTags">
    <vt:lpwstr/>
  </property>
</Properties>
</file>