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300" r:id="rId4"/>
    <p:sldId id="260" r:id="rId5"/>
    <p:sldId id="259" r:id="rId6"/>
    <p:sldId id="285" r:id="rId7"/>
    <p:sldId id="322" r:id="rId8"/>
    <p:sldId id="301" r:id="rId9"/>
    <p:sldId id="305" r:id="rId10"/>
    <p:sldId id="319" r:id="rId11"/>
    <p:sldId id="303" r:id="rId12"/>
    <p:sldId id="306" r:id="rId13"/>
    <p:sldId id="323" r:id="rId14"/>
    <p:sldId id="307" r:id="rId15"/>
    <p:sldId id="308" r:id="rId16"/>
    <p:sldId id="324" r:id="rId17"/>
    <p:sldId id="327" r:id="rId18"/>
    <p:sldId id="310" r:id="rId19"/>
    <p:sldId id="311" r:id="rId20"/>
    <p:sldId id="302" r:id="rId21"/>
    <p:sldId id="312" r:id="rId22"/>
    <p:sldId id="313" r:id="rId23"/>
    <p:sldId id="314" r:id="rId24"/>
    <p:sldId id="315" r:id="rId25"/>
    <p:sldId id="325" r:id="rId26"/>
    <p:sldId id="326" r:id="rId27"/>
    <p:sldId id="318" r:id="rId28"/>
    <p:sldId id="268" r:id="rId29"/>
    <p:sldId id="26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ccone, Michael G (MCB)" userId="fbf33f5d-01cc-46b4-8084-d775080fd97f" providerId="ADAL" clId="{29818035-9643-4B38-862E-2CF1E17C9089}"/>
    <pc:docChg chg="undo custSel modSld">
      <pc:chgData name="Saccone, Michael G (MCB)" userId="fbf33f5d-01cc-46b4-8084-d775080fd97f" providerId="ADAL" clId="{29818035-9643-4B38-862E-2CF1E17C9089}" dt="2025-03-20T13:42:22.781" v="118" actId="20577"/>
      <pc:docMkLst>
        <pc:docMk/>
      </pc:docMkLst>
      <pc:sldChg chg="modSp mod">
        <pc:chgData name="Saccone, Michael G (MCB)" userId="fbf33f5d-01cc-46b4-8084-d775080fd97f" providerId="ADAL" clId="{29818035-9643-4B38-862E-2CF1E17C9089}" dt="2025-03-20T13:41:49.154" v="43" actId="20577"/>
        <pc:sldMkLst>
          <pc:docMk/>
          <pc:sldMk cId="1489187649" sldId="307"/>
        </pc:sldMkLst>
        <pc:spChg chg="mod">
          <ac:chgData name="Saccone, Michael G (MCB)" userId="fbf33f5d-01cc-46b4-8084-d775080fd97f" providerId="ADAL" clId="{29818035-9643-4B38-862E-2CF1E17C9089}" dt="2025-03-20T13:41:49.154" v="43" actId="20577"/>
          <ac:spMkLst>
            <pc:docMk/>
            <pc:sldMk cId="1489187649" sldId="307"/>
            <ac:spMk id="7" creationId="{AC621C55-0473-5F34-66A0-E8C40F0EE30E}"/>
          </ac:spMkLst>
        </pc:spChg>
      </pc:sldChg>
      <pc:sldChg chg="modSp mod">
        <pc:chgData name="Saccone, Michael G (MCB)" userId="fbf33f5d-01cc-46b4-8084-d775080fd97f" providerId="ADAL" clId="{29818035-9643-4B38-862E-2CF1E17C9089}" dt="2025-03-20T01:47:46.326" v="12" actId="20577"/>
        <pc:sldMkLst>
          <pc:docMk/>
          <pc:sldMk cId="1782560228" sldId="308"/>
        </pc:sldMkLst>
        <pc:spChg chg="mod">
          <ac:chgData name="Saccone, Michael G (MCB)" userId="fbf33f5d-01cc-46b4-8084-d775080fd97f" providerId="ADAL" clId="{29818035-9643-4B38-862E-2CF1E17C9089}" dt="2025-03-20T01:47:46.326" v="12" actId="20577"/>
          <ac:spMkLst>
            <pc:docMk/>
            <pc:sldMk cId="1782560228" sldId="308"/>
            <ac:spMk id="5" creationId="{3DCFEE7D-BAB6-0C00-FFCB-96C706325408}"/>
          </ac:spMkLst>
        </pc:spChg>
      </pc:sldChg>
      <pc:sldChg chg="modSp mod">
        <pc:chgData name="Saccone, Michael G (MCB)" userId="fbf33f5d-01cc-46b4-8084-d775080fd97f" providerId="ADAL" clId="{29818035-9643-4B38-862E-2CF1E17C9089}" dt="2025-03-20T13:42:22.781" v="118" actId="20577"/>
        <pc:sldMkLst>
          <pc:docMk/>
          <pc:sldMk cId="3831373158" sldId="312"/>
        </pc:sldMkLst>
        <pc:spChg chg="mod">
          <ac:chgData name="Saccone, Michael G (MCB)" userId="fbf33f5d-01cc-46b4-8084-d775080fd97f" providerId="ADAL" clId="{29818035-9643-4B38-862E-2CF1E17C9089}" dt="2025-03-20T13:42:22.781" v="118" actId="20577"/>
          <ac:spMkLst>
            <pc:docMk/>
            <pc:sldMk cId="3831373158" sldId="312"/>
            <ac:spMk id="7" creationId="{1CE5AF87-0980-7C37-D8B3-089C5DC93827}"/>
          </ac:spMkLst>
        </pc:spChg>
      </pc:sldChg>
      <pc:sldChg chg="modSp mod">
        <pc:chgData name="Saccone, Michael G (MCB)" userId="fbf33f5d-01cc-46b4-8084-d775080fd97f" providerId="ADAL" clId="{29818035-9643-4B38-862E-2CF1E17C9089}" dt="2025-03-20T13:41:33.299" v="13" actId="20577"/>
        <pc:sldMkLst>
          <pc:docMk/>
          <pc:sldMk cId="1581844116" sldId="325"/>
        </pc:sldMkLst>
        <pc:spChg chg="mod">
          <ac:chgData name="Saccone, Michael G (MCB)" userId="fbf33f5d-01cc-46b4-8084-d775080fd97f" providerId="ADAL" clId="{29818035-9643-4B38-862E-2CF1E17C9089}" dt="2025-03-20T13:41:33.299" v="13" actId="20577"/>
          <ac:spMkLst>
            <pc:docMk/>
            <pc:sldMk cId="1581844116" sldId="325"/>
            <ac:spMk id="7" creationId="{15305AAB-F3C2-69F3-03BC-C8D21845EE0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6618C-F83F-90CD-0417-6EA6C12A8C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49C492-F108-4D87-62A7-AEE176934A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AC5E1D-D638-EDF0-B8BD-3A6FB029AF97}"/>
              </a:ext>
            </a:extLst>
          </p:cNvPr>
          <p:cNvSpPr>
            <a:spLocks noGrp="1"/>
          </p:cNvSpPr>
          <p:nvPr>
            <p:ph type="dt" sz="half" idx="10"/>
          </p:nvPr>
        </p:nvSpPr>
        <p:spPr/>
        <p:txBody>
          <a:bodyPr/>
          <a:lstStyle/>
          <a:p>
            <a:fld id="{65F1243C-B993-4BDB-A251-D14E5C727537}" type="datetimeFigureOut">
              <a:rPr lang="en-US" smtClean="0"/>
              <a:t>3/24/2025</a:t>
            </a:fld>
            <a:endParaRPr lang="en-US"/>
          </a:p>
        </p:txBody>
      </p:sp>
      <p:sp>
        <p:nvSpPr>
          <p:cNvPr id="5" name="Footer Placeholder 4">
            <a:extLst>
              <a:ext uri="{FF2B5EF4-FFF2-40B4-BE49-F238E27FC236}">
                <a16:creationId xmlns:a16="http://schemas.microsoft.com/office/drawing/2014/main" id="{D9E37CB2-CCF4-F3DD-F46A-0296F7EC5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1D0EAB-FAF5-5F24-3CCD-08875597E042}"/>
              </a:ext>
            </a:extLst>
          </p:cNvPr>
          <p:cNvSpPr>
            <a:spLocks noGrp="1"/>
          </p:cNvSpPr>
          <p:nvPr>
            <p:ph type="sldNum" sz="quarter" idx="12"/>
          </p:nvPr>
        </p:nvSpPr>
        <p:spPr/>
        <p:txBody>
          <a:bodyPr/>
          <a:lstStyle/>
          <a:p>
            <a:fld id="{2304E799-D811-46D2-9981-0C80F718A769}" type="slidenum">
              <a:rPr lang="en-US" smtClean="0"/>
              <a:t>‹#›</a:t>
            </a:fld>
            <a:endParaRPr lang="en-US"/>
          </a:p>
        </p:txBody>
      </p:sp>
    </p:spTree>
    <p:extLst>
      <p:ext uri="{BB962C8B-B14F-4D97-AF65-F5344CB8AC3E}">
        <p14:creationId xmlns:p14="http://schemas.microsoft.com/office/powerpoint/2010/main" val="3625243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2D37F-CE69-3468-33DE-85F9AE9238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BA61284-A52C-52BC-FAEF-CB8950D5ED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760CD2-C3E1-3043-F450-F1F7A7863E5C}"/>
              </a:ext>
            </a:extLst>
          </p:cNvPr>
          <p:cNvSpPr>
            <a:spLocks noGrp="1"/>
          </p:cNvSpPr>
          <p:nvPr>
            <p:ph type="dt" sz="half" idx="10"/>
          </p:nvPr>
        </p:nvSpPr>
        <p:spPr/>
        <p:txBody>
          <a:bodyPr/>
          <a:lstStyle/>
          <a:p>
            <a:fld id="{65F1243C-B993-4BDB-A251-D14E5C727537}" type="datetimeFigureOut">
              <a:rPr lang="en-US" smtClean="0"/>
              <a:t>3/24/2025</a:t>
            </a:fld>
            <a:endParaRPr lang="en-US"/>
          </a:p>
        </p:txBody>
      </p:sp>
      <p:sp>
        <p:nvSpPr>
          <p:cNvPr id="5" name="Footer Placeholder 4">
            <a:extLst>
              <a:ext uri="{FF2B5EF4-FFF2-40B4-BE49-F238E27FC236}">
                <a16:creationId xmlns:a16="http://schemas.microsoft.com/office/drawing/2014/main" id="{B4A0B590-DE1C-764A-B54D-A040F4A64F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DEBDF0-1EF1-10D2-4CA9-EC8A728AFA59}"/>
              </a:ext>
            </a:extLst>
          </p:cNvPr>
          <p:cNvSpPr>
            <a:spLocks noGrp="1"/>
          </p:cNvSpPr>
          <p:nvPr>
            <p:ph type="sldNum" sz="quarter" idx="12"/>
          </p:nvPr>
        </p:nvSpPr>
        <p:spPr/>
        <p:txBody>
          <a:bodyPr/>
          <a:lstStyle/>
          <a:p>
            <a:fld id="{2304E799-D811-46D2-9981-0C80F718A769}" type="slidenum">
              <a:rPr lang="en-US" smtClean="0"/>
              <a:t>‹#›</a:t>
            </a:fld>
            <a:endParaRPr lang="en-US"/>
          </a:p>
        </p:txBody>
      </p:sp>
    </p:spTree>
    <p:extLst>
      <p:ext uri="{BB962C8B-B14F-4D97-AF65-F5344CB8AC3E}">
        <p14:creationId xmlns:p14="http://schemas.microsoft.com/office/powerpoint/2010/main" val="235716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A6FB14-8989-2EFB-96C6-3DF92CAC61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A7CA6B-26D1-11E9-AD78-2DA98924D5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E649B8-0F0D-82CD-49A8-C1BDFAC9B209}"/>
              </a:ext>
            </a:extLst>
          </p:cNvPr>
          <p:cNvSpPr>
            <a:spLocks noGrp="1"/>
          </p:cNvSpPr>
          <p:nvPr>
            <p:ph type="dt" sz="half" idx="10"/>
          </p:nvPr>
        </p:nvSpPr>
        <p:spPr/>
        <p:txBody>
          <a:bodyPr/>
          <a:lstStyle/>
          <a:p>
            <a:fld id="{65F1243C-B993-4BDB-A251-D14E5C727537}" type="datetimeFigureOut">
              <a:rPr lang="en-US" smtClean="0"/>
              <a:t>3/24/2025</a:t>
            </a:fld>
            <a:endParaRPr lang="en-US"/>
          </a:p>
        </p:txBody>
      </p:sp>
      <p:sp>
        <p:nvSpPr>
          <p:cNvPr id="5" name="Footer Placeholder 4">
            <a:extLst>
              <a:ext uri="{FF2B5EF4-FFF2-40B4-BE49-F238E27FC236}">
                <a16:creationId xmlns:a16="http://schemas.microsoft.com/office/drawing/2014/main" id="{2A33DD73-9BAD-D578-15AB-4C41EDE033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448CFF-9E0C-07A4-A900-C2793D1547E0}"/>
              </a:ext>
            </a:extLst>
          </p:cNvPr>
          <p:cNvSpPr>
            <a:spLocks noGrp="1"/>
          </p:cNvSpPr>
          <p:nvPr>
            <p:ph type="sldNum" sz="quarter" idx="12"/>
          </p:nvPr>
        </p:nvSpPr>
        <p:spPr/>
        <p:txBody>
          <a:bodyPr/>
          <a:lstStyle/>
          <a:p>
            <a:fld id="{2304E799-D811-46D2-9981-0C80F718A769}" type="slidenum">
              <a:rPr lang="en-US" smtClean="0"/>
              <a:t>‹#›</a:t>
            </a:fld>
            <a:endParaRPr lang="en-US"/>
          </a:p>
        </p:txBody>
      </p:sp>
    </p:spTree>
    <p:extLst>
      <p:ext uri="{BB962C8B-B14F-4D97-AF65-F5344CB8AC3E}">
        <p14:creationId xmlns:p14="http://schemas.microsoft.com/office/powerpoint/2010/main" val="1840710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59EC3-FAD0-F593-090C-81C4A58624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1B3130-6060-FF76-A911-EF951B7B8A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614AA3-6CDA-3D59-5EE7-E609D106B0E4}"/>
              </a:ext>
            </a:extLst>
          </p:cNvPr>
          <p:cNvSpPr>
            <a:spLocks noGrp="1"/>
          </p:cNvSpPr>
          <p:nvPr>
            <p:ph type="dt" sz="half" idx="10"/>
          </p:nvPr>
        </p:nvSpPr>
        <p:spPr/>
        <p:txBody>
          <a:bodyPr/>
          <a:lstStyle/>
          <a:p>
            <a:fld id="{65F1243C-B993-4BDB-A251-D14E5C727537}" type="datetimeFigureOut">
              <a:rPr lang="en-US" smtClean="0"/>
              <a:t>3/24/2025</a:t>
            </a:fld>
            <a:endParaRPr lang="en-US"/>
          </a:p>
        </p:txBody>
      </p:sp>
      <p:sp>
        <p:nvSpPr>
          <p:cNvPr id="5" name="Footer Placeholder 4">
            <a:extLst>
              <a:ext uri="{FF2B5EF4-FFF2-40B4-BE49-F238E27FC236}">
                <a16:creationId xmlns:a16="http://schemas.microsoft.com/office/drawing/2014/main" id="{6F44933D-CEE1-DDFD-C280-83431AC2E4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27F3BF-ECE3-4BB3-48FD-69CB95764D46}"/>
              </a:ext>
            </a:extLst>
          </p:cNvPr>
          <p:cNvSpPr>
            <a:spLocks noGrp="1"/>
          </p:cNvSpPr>
          <p:nvPr>
            <p:ph type="sldNum" sz="quarter" idx="12"/>
          </p:nvPr>
        </p:nvSpPr>
        <p:spPr/>
        <p:txBody>
          <a:bodyPr/>
          <a:lstStyle/>
          <a:p>
            <a:fld id="{2304E799-D811-46D2-9981-0C80F718A769}" type="slidenum">
              <a:rPr lang="en-US" smtClean="0"/>
              <a:t>‹#›</a:t>
            </a:fld>
            <a:endParaRPr lang="en-US"/>
          </a:p>
        </p:txBody>
      </p:sp>
    </p:spTree>
    <p:extLst>
      <p:ext uri="{BB962C8B-B14F-4D97-AF65-F5344CB8AC3E}">
        <p14:creationId xmlns:p14="http://schemas.microsoft.com/office/powerpoint/2010/main" val="819901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44B26-D8C9-D739-77ED-D067B52D12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CD69042-6829-9A07-3217-EA8A27CED07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9A0C47-B627-FCAD-9B17-BA15A0FE1F05}"/>
              </a:ext>
            </a:extLst>
          </p:cNvPr>
          <p:cNvSpPr>
            <a:spLocks noGrp="1"/>
          </p:cNvSpPr>
          <p:nvPr>
            <p:ph type="dt" sz="half" idx="10"/>
          </p:nvPr>
        </p:nvSpPr>
        <p:spPr/>
        <p:txBody>
          <a:bodyPr/>
          <a:lstStyle/>
          <a:p>
            <a:fld id="{65F1243C-B993-4BDB-A251-D14E5C727537}" type="datetimeFigureOut">
              <a:rPr lang="en-US" smtClean="0"/>
              <a:t>3/24/2025</a:t>
            </a:fld>
            <a:endParaRPr lang="en-US"/>
          </a:p>
        </p:txBody>
      </p:sp>
      <p:sp>
        <p:nvSpPr>
          <p:cNvPr id="5" name="Footer Placeholder 4">
            <a:extLst>
              <a:ext uri="{FF2B5EF4-FFF2-40B4-BE49-F238E27FC236}">
                <a16:creationId xmlns:a16="http://schemas.microsoft.com/office/drawing/2014/main" id="{1E8C5754-EE54-0CF8-6DE4-FAF8591ED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34173B-71E2-0515-DAE3-F20799CCFA44}"/>
              </a:ext>
            </a:extLst>
          </p:cNvPr>
          <p:cNvSpPr>
            <a:spLocks noGrp="1"/>
          </p:cNvSpPr>
          <p:nvPr>
            <p:ph type="sldNum" sz="quarter" idx="12"/>
          </p:nvPr>
        </p:nvSpPr>
        <p:spPr/>
        <p:txBody>
          <a:bodyPr/>
          <a:lstStyle/>
          <a:p>
            <a:fld id="{2304E799-D811-46D2-9981-0C80F718A769}" type="slidenum">
              <a:rPr lang="en-US" smtClean="0"/>
              <a:t>‹#›</a:t>
            </a:fld>
            <a:endParaRPr lang="en-US"/>
          </a:p>
        </p:txBody>
      </p:sp>
    </p:spTree>
    <p:extLst>
      <p:ext uri="{BB962C8B-B14F-4D97-AF65-F5344CB8AC3E}">
        <p14:creationId xmlns:p14="http://schemas.microsoft.com/office/powerpoint/2010/main" val="3735851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48A2C-8DFA-ED0E-2808-2F18B9D5AE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ADB4F9-E301-1201-B424-BF72F2AACBC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B910A0-5E56-36BD-B8F2-06C8CD8A86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DB3FFE-C777-5BA4-E68D-578648DD7527}"/>
              </a:ext>
            </a:extLst>
          </p:cNvPr>
          <p:cNvSpPr>
            <a:spLocks noGrp="1"/>
          </p:cNvSpPr>
          <p:nvPr>
            <p:ph type="dt" sz="half" idx="10"/>
          </p:nvPr>
        </p:nvSpPr>
        <p:spPr/>
        <p:txBody>
          <a:bodyPr/>
          <a:lstStyle/>
          <a:p>
            <a:fld id="{65F1243C-B993-4BDB-A251-D14E5C727537}" type="datetimeFigureOut">
              <a:rPr lang="en-US" smtClean="0"/>
              <a:t>3/24/2025</a:t>
            </a:fld>
            <a:endParaRPr lang="en-US"/>
          </a:p>
        </p:txBody>
      </p:sp>
      <p:sp>
        <p:nvSpPr>
          <p:cNvPr id="6" name="Footer Placeholder 5">
            <a:extLst>
              <a:ext uri="{FF2B5EF4-FFF2-40B4-BE49-F238E27FC236}">
                <a16:creationId xmlns:a16="http://schemas.microsoft.com/office/drawing/2014/main" id="{84542490-C43A-4353-AA14-79ABE67435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4B0D2C-B083-6295-35EA-17B352EBE0D1}"/>
              </a:ext>
            </a:extLst>
          </p:cNvPr>
          <p:cNvSpPr>
            <a:spLocks noGrp="1"/>
          </p:cNvSpPr>
          <p:nvPr>
            <p:ph type="sldNum" sz="quarter" idx="12"/>
          </p:nvPr>
        </p:nvSpPr>
        <p:spPr/>
        <p:txBody>
          <a:bodyPr/>
          <a:lstStyle/>
          <a:p>
            <a:fld id="{2304E799-D811-46D2-9981-0C80F718A769}" type="slidenum">
              <a:rPr lang="en-US" smtClean="0"/>
              <a:t>‹#›</a:t>
            </a:fld>
            <a:endParaRPr lang="en-US"/>
          </a:p>
        </p:txBody>
      </p:sp>
    </p:spTree>
    <p:extLst>
      <p:ext uri="{BB962C8B-B14F-4D97-AF65-F5344CB8AC3E}">
        <p14:creationId xmlns:p14="http://schemas.microsoft.com/office/powerpoint/2010/main" val="85187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5250B-E660-4DF3-7E88-1EE8AD6840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2C07E4-05A1-7DC6-B313-22CC67715C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54676B-8298-5EF6-1D57-497B0C06C6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B14DF3-ED1B-1EBB-9463-3AA984EC29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DF6814-4924-3CF4-8B9F-9D74EB240C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BFB4B7-256C-134F-90DE-2E24489CA64C}"/>
              </a:ext>
            </a:extLst>
          </p:cNvPr>
          <p:cNvSpPr>
            <a:spLocks noGrp="1"/>
          </p:cNvSpPr>
          <p:nvPr>
            <p:ph type="dt" sz="half" idx="10"/>
          </p:nvPr>
        </p:nvSpPr>
        <p:spPr/>
        <p:txBody>
          <a:bodyPr/>
          <a:lstStyle/>
          <a:p>
            <a:fld id="{65F1243C-B993-4BDB-A251-D14E5C727537}" type="datetimeFigureOut">
              <a:rPr lang="en-US" smtClean="0"/>
              <a:t>3/24/2025</a:t>
            </a:fld>
            <a:endParaRPr lang="en-US"/>
          </a:p>
        </p:txBody>
      </p:sp>
      <p:sp>
        <p:nvSpPr>
          <p:cNvPr id="8" name="Footer Placeholder 7">
            <a:extLst>
              <a:ext uri="{FF2B5EF4-FFF2-40B4-BE49-F238E27FC236}">
                <a16:creationId xmlns:a16="http://schemas.microsoft.com/office/drawing/2014/main" id="{927ED9E9-D78B-7DAF-E21C-DADCEE9ECA7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9220CAE-E6B0-9677-5FEE-00BCA660977D}"/>
              </a:ext>
            </a:extLst>
          </p:cNvPr>
          <p:cNvSpPr>
            <a:spLocks noGrp="1"/>
          </p:cNvSpPr>
          <p:nvPr>
            <p:ph type="sldNum" sz="quarter" idx="12"/>
          </p:nvPr>
        </p:nvSpPr>
        <p:spPr/>
        <p:txBody>
          <a:bodyPr/>
          <a:lstStyle/>
          <a:p>
            <a:fld id="{2304E799-D811-46D2-9981-0C80F718A769}" type="slidenum">
              <a:rPr lang="en-US" smtClean="0"/>
              <a:t>‹#›</a:t>
            </a:fld>
            <a:endParaRPr lang="en-US"/>
          </a:p>
        </p:txBody>
      </p:sp>
    </p:spTree>
    <p:extLst>
      <p:ext uri="{BB962C8B-B14F-4D97-AF65-F5344CB8AC3E}">
        <p14:creationId xmlns:p14="http://schemas.microsoft.com/office/powerpoint/2010/main" val="661148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6A5A9-046D-2BAF-7306-2E3001F6ACF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6C18BC-3E5B-D948-3985-DC25BFB36730}"/>
              </a:ext>
            </a:extLst>
          </p:cNvPr>
          <p:cNvSpPr>
            <a:spLocks noGrp="1"/>
          </p:cNvSpPr>
          <p:nvPr>
            <p:ph type="dt" sz="half" idx="10"/>
          </p:nvPr>
        </p:nvSpPr>
        <p:spPr/>
        <p:txBody>
          <a:bodyPr/>
          <a:lstStyle/>
          <a:p>
            <a:fld id="{65F1243C-B993-4BDB-A251-D14E5C727537}" type="datetimeFigureOut">
              <a:rPr lang="en-US" smtClean="0"/>
              <a:t>3/24/2025</a:t>
            </a:fld>
            <a:endParaRPr lang="en-US"/>
          </a:p>
        </p:txBody>
      </p:sp>
      <p:sp>
        <p:nvSpPr>
          <p:cNvPr id="4" name="Footer Placeholder 3">
            <a:extLst>
              <a:ext uri="{FF2B5EF4-FFF2-40B4-BE49-F238E27FC236}">
                <a16:creationId xmlns:a16="http://schemas.microsoft.com/office/drawing/2014/main" id="{87A913F2-7FBE-25AA-E308-0A0EE0AC74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83A7C0-B7ED-DA79-1FAD-3A5E855A1AB7}"/>
              </a:ext>
            </a:extLst>
          </p:cNvPr>
          <p:cNvSpPr>
            <a:spLocks noGrp="1"/>
          </p:cNvSpPr>
          <p:nvPr>
            <p:ph type="sldNum" sz="quarter" idx="12"/>
          </p:nvPr>
        </p:nvSpPr>
        <p:spPr/>
        <p:txBody>
          <a:bodyPr/>
          <a:lstStyle/>
          <a:p>
            <a:fld id="{2304E799-D811-46D2-9981-0C80F718A769}" type="slidenum">
              <a:rPr lang="en-US" smtClean="0"/>
              <a:t>‹#›</a:t>
            </a:fld>
            <a:endParaRPr lang="en-US"/>
          </a:p>
        </p:txBody>
      </p:sp>
    </p:spTree>
    <p:extLst>
      <p:ext uri="{BB962C8B-B14F-4D97-AF65-F5344CB8AC3E}">
        <p14:creationId xmlns:p14="http://schemas.microsoft.com/office/powerpoint/2010/main" val="1122047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24E621-1223-DBAF-EE99-4ED31F243862}"/>
              </a:ext>
            </a:extLst>
          </p:cNvPr>
          <p:cNvSpPr>
            <a:spLocks noGrp="1"/>
          </p:cNvSpPr>
          <p:nvPr>
            <p:ph type="dt" sz="half" idx="10"/>
          </p:nvPr>
        </p:nvSpPr>
        <p:spPr/>
        <p:txBody>
          <a:bodyPr/>
          <a:lstStyle/>
          <a:p>
            <a:fld id="{65F1243C-B993-4BDB-A251-D14E5C727537}" type="datetimeFigureOut">
              <a:rPr lang="en-US" smtClean="0"/>
              <a:t>3/24/2025</a:t>
            </a:fld>
            <a:endParaRPr lang="en-US"/>
          </a:p>
        </p:txBody>
      </p:sp>
      <p:sp>
        <p:nvSpPr>
          <p:cNvPr id="3" name="Footer Placeholder 2">
            <a:extLst>
              <a:ext uri="{FF2B5EF4-FFF2-40B4-BE49-F238E27FC236}">
                <a16:creationId xmlns:a16="http://schemas.microsoft.com/office/drawing/2014/main" id="{89437CBC-F145-3962-6A79-41A7B70A1DF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FF6C14-75CE-1840-308F-B618C6E66D8E}"/>
              </a:ext>
            </a:extLst>
          </p:cNvPr>
          <p:cNvSpPr>
            <a:spLocks noGrp="1"/>
          </p:cNvSpPr>
          <p:nvPr>
            <p:ph type="sldNum" sz="quarter" idx="12"/>
          </p:nvPr>
        </p:nvSpPr>
        <p:spPr/>
        <p:txBody>
          <a:bodyPr/>
          <a:lstStyle/>
          <a:p>
            <a:fld id="{2304E799-D811-46D2-9981-0C80F718A769}" type="slidenum">
              <a:rPr lang="en-US" smtClean="0"/>
              <a:t>‹#›</a:t>
            </a:fld>
            <a:endParaRPr lang="en-US"/>
          </a:p>
        </p:txBody>
      </p:sp>
    </p:spTree>
    <p:extLst>
      <p:ext uri="{BB962C8B-B14F-4D97-AF65-F5344CB8AC3E}">
        <p14:creationId xmlns:p14="http://schemas.microsoft.com/office/powerpoint/2010/main" val="3707262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2700B-ED38-BE2A-B7DC-409952E9F8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F1D353E-6FA6-2CE6-5AEB-536B1FED4B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0B4D8E-2ECB-3552-60DF-246885BEF4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D366C4-6B99-82F4-8830-38231804E110}"/>
              </a:ext>
            </a:extLst>
          </p:cNvPr>
          <p:cNvSpPr>
            <a:spLocks noGrp="1"/>
          </p:cNvSpPr>
          <p:nvPr>
            <p:ph type="dt" sz="half" idx="10"/>
          </p:nvPr>
        </p:nvSpPr>
        <p:spPr/>
        <p:txBody>
          <a:bodyPr/>
          <a:lstStyle/>
          <a:p>
            <a:fld id="{65F1243C-B993-4BDB-A251-D14E5C727537}" type="datetimeFigureOut">
              <a:rPr lang="en-US" smtClean="0"/>
              <a:t>3/24/2025</a:t>
            </a:fld>
            <a:endParaRPr lang="en-US"/>
          </a:p>
        </p:txBody>
      </p:sp>
      <p:sp>
        <p:nvSpPr>
          <p:cNvPr id="6" name="Footer Placeholder 5">
            <a:extLst>
              <a:ext uri="{FF2B5EF4-FFF2-40B4-BE49-F238E27FC236}">
                <a16:creationId xmlns:a16="http://schemas.microsoft.com/office/drawing/2014/main" id="{B9B065A8-7044-B951-5739-1B4EA34551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90F266-40A6-D7C4-240D-AE412E7E2BEB}"/>
              </a:ext>
            </a:extLst>
          </p:cNvPr>
          <p:cNvSpPr>
            <a:spLocks noGrp="1"/>
          </p:cNvSpPr>
          <p:nvPr>
            <p:ph type="sldNum" sz="quarter" idx="12"/>
          </p:nvPr>
        </p:nvSpPr>
        <p:spPr/>
        <p:txBody>
          <a:bodyPr/>
          <a:lstStyle/>
          <a:p>
            <a:fld id="{2304E799-D811-46D2-9981-0C80F718A769}" type="slidenum">
              <a:rPr lang="en-US" smtClean="0"/>
              <a:t>‹#›</a:t>
            </a:fld>
            <a:endParaRPr lang="en-US"/>
          </a:p>
        </p:txBody>
      </p:sp>
    </p:spTree>
    <p:extLst>
      <p:ext uri="{BB962C8B-B14F-4D97-AF65-F5344CB8AC3E}">
        <p14:creationId xmlns:p14="http://schemas.microsoft.com/office/powerpoint/2010/main" val="690702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503BF-9292-7979-913F-3174818C8F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0C89CC6-6400-6363-C304-721C969E92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698E0F-E207-BC21-F940-B001761041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0ABF8A-7524-DDEB-E107-8F3F1E1B2DC8}"/>
              </a:ext>
            </a:extLst>
          </p:cNvPr>
          <p:cNvSpPr>
            <a:spLocks noGrp="1"/>
          </p:cNvSpPr>
          <p:nvPr>
            <p:ph type="dt" sz="half" idx="10"/>
          </p:nvPr>
        </p:nvSpPr>
        <p:spPr/>
        <p:txBody>
          <a:bodyPr/>
          <a:lstStyle/>
          <a:p>
            <a:fld id="{65F1243C-B993-4BDB-A251-D14E5C727537}" type="datetimeFigureOut">
              <a:rPr lang="en-US" smtClean="0"/>
              <a:t>3/24/2025</a:t>
            </a:fld>
            <a:endParaRPr lang="en-US"/>
          </a:p>
        </p:txBody>
      </p:sp>
      <p:sp>
        <p:nvSpPr>
          <p:cNvPr id="6" name="Footer Placeholder 5">
            <a:extLst>
              <a:ext uri="{FF2B5EF4-FFF2-40B4-BE49-F238E27FC236}">
                <a16:creationId xmlns:a16="http://schemas.microsoft.com/office/drawing/2014/main" id="{05973C80-754C-DD04-30F2-5E8D06A83D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ED3B4B-951F-1C83-8C88-C7047F61448C}"/>
              </a:ext>
            </a:extLst>
          </p:cNvPr>
          <p:cNvSpPr>
            <a:spLocks noGrp="1"/>
          </p:cNvSpPr>
          <p:nvPr>
            <p:ph type="sldNum" sz="quarter" idx="12"/>
          </p:nvPr>
        </p:nvSpPr>
        <p:spPr/>
        <p:txBody>
          <a:bodyPr/>
          <a:lstStyle/>
          <a:p>
            <a:fld id="{2304E799-D811-46D2-9981-0C80F718A769}" type="slidenum">
              <a:rPr lang="en-US" smtClean="0"/>
              <a:t>‹#›</a:t>
            </a:fld>
            <a:endParaRPr lang="en-US"/>
          </a:p>
        </p:txBody>
      </p:sp>
    </p:spTree>
    <p:extLst>
      <p:ext uri="{BB962C8B-B14F-4D97-AF65-F5344CB8AC3E}">
        <p14:creationId xmlns:p14="http://schemas.microsoft.com/office/powerpoint/2010/main" val="1087942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E94C08-B573-90CA-EF5C-3D8E9DF9FD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44FC8E-8DCF-DA2D-9BC1-857D672529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44C519-3B5D-D985-6EAC-1B3FED6009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5F1243C-B993-4BDB-A251-D14E5C727537}" type="datetimeFigureOut">
              <a:rPr lang="en-US" smtClean="0"/>
              <a:t>3/24/2025</a:t>
            </a:fld>
            <a:endParaRPr lang="en-US"/>
          </a:p>
        </p:txBody>
      </p:sp>
      <p:sp>
        <p:nvSpPr>
          <p:cNvPr id="5" name="Footer Placeholder 4">
            <a:extLst>
              <a:ext uri="{FF2B5EF4-FFF2-40B4-BE49-F238E27FC236}">
                <a16:creationId xmlns:a16="http://schemas.microsoft.com/office/drawing/2014/main" id="{D4998483-6322-3E92-C1EE-9F682EA6D6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6C33A6E-52E2-9493-BE97-8FE4FF2D7C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04E799-D811-46D2-9981-0C80F718A769}" type="slidenum">
              <a:rPr lang="en-US" smtClean="0"/>
              <a:t>‹#›</a:t>
            </a:fld>
            <a:endParaRPr lang="en-US"/>
          </a:p>
        </p:txBody>
      </p:sp>
    </p:spTree>
    <p:extLst>
      <p:ext uri="{BB962C8B-B14F-4D97-AF65-F5344CB8AC3E}">
        <p14:creationId xmlns:p14="http://schemas.microsoft.com/office/powerpoint/2010/main" val="3846026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A487DF9-8BC3-ACA0-B09A-9806C393D6B4}"/>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2">
            <a:extLst>
              <a:ext uri="{FF2B5EF4-FFF2-40B4-BE49-F238E27FC236}">
                <a16:creationId xmlns:a16="http://schemas.microsoft.com/office/drawing/2014/main" id="{F9093CEB-1BB6-5946-2026-7398E454AFFB}"/>
              </a:ext>
            </a:extLst>
          </p:cNvPr>
          <p:cNvSpPr txBox="1">
            <a:spLocks noGrp="1"/>
          </p:cNvSpPr>
          <p:nvPr>
            <p:ph type="title" idx="4294967295"/>
          </p:nvPr>
        </p:nvSpPr>
        <p:spPr>
          <a:xfrm>
            <a:off x="2301785" y="4299858"/>
            <a:ext cx="7675518" cy="593403"/>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Services Beyond High School</a:t>
            </a:r>
          </a:p>
        </p:txBody>
      </p:sp>
      <p:sp>
        <p:nvSpPr>
          <p:cNvPr id="6" name="Text Placeholder 4">
            <a:extLst>
              <a:ext uri="{FF2B5EF4-FFF2-40B4-BE49-F238E27FC236}">
                <a16:creationId xmlns:a16="http://schemas.microsoft.com/office/drawing/2014/main" id="{24FFDD56-BFC8-090D-4601-ECDBB30395D4}"/>
              </a:ext>
            </a:extLst>
          </p:cNvPr>
          <p:cNvSpPr txBox="1">
            <a:spLocks/>
          </p:cNvSpPr>
          <p:nvPr/>
        </p:nvSpPr>
        <p:spPr>
          <a:xfrm>
            <a:off x="2732314" y="5132746"/>
            <a:ext cx="6760029" cy="144222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None/>
            </a:pPr>
            <a:r>
              <a:rPr lang="en-US" sz="1800" b="1" dirty="0">
                <a:solidFill>
                  <a:schemeClr val="bg1"/>
                </a:solidFill>
                <a:latin typeface="Tahoma" panose="020B0604030504040204" pitchFamily="34" charset="0"/>
                <a:ea typeface="Tahoma" panose="020B0604030504040204" pitchFamily="34" charset="0"/>
                <a:cs typeface="Tahoma" panose="020B0604030504040204" pitchFamily="34" charset="0"/>
              </a:rPr>
              <a:t>Brittany Taylor, CRC</a:t>
            </a:r>
          </a:p>
          <a:p>
            <a:pPr marL="0" indent="0" algn="ctr">
              <a:spcBef>
                <a:spcPts val="0"/>
              </a:spcBef>
              <a:buNone/>
            </a:pPr>
            <a: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rPr>
              <a:t>Supervisor, Vocational Rehabilitation &amp; Children’s Services</a:t>
            </a:r>
          </a:p>
          <a:p>
            <a:pPr marL="0" indent="0" algn="ctr">
              <a:spcBef>
                <a:spcPts val="0"/>
              </a:spcBef>
              <a:buNone/>
            </a:pPr>
            <a:endParaRPr lang="en-US" sz="18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lgn="ctr">
              <a:spcBef>
                <a:spcPts val="0"/>
              </a:spcBef>
              <a:buNone/>
            </a:pPr>
            <a: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rPr>
              <a:t>March 28, 2025</a:t>
            </a:r>
          </a:p>
        </p:txBody>
      </p:sp>
    </p:spTree>
    <p:extLst>
      <p:ext uri="{BB962C8B-B14F-4D97-AF65-F5344CB8AC3E}">
        <p14:creationId xmlns:p14="http://schemas.microsoft.com/office/powerpoint/2010/main" val="2791901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D22BD-DDAE-07A9-7F6B-674A61DF09EF}"/>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4140CA0A-4BB2-D057-1168-2772FCB65DA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3" name="Title 3">
            <a:extLst>
              <a:ext uri="{FF2B5EF4-FFF2-40B4-BE49-F238E27FC236}">
                <a16:creationId xmlns:a16="http://schemas.microsoft.com/office/drawing/2014/main" id="{F10D5D49-FDE6-6A98-517F-82DAD65CDA5C}"/>
              </a:ext>
            </a:extLst>
          </p:cNvPr>
          <p:cNvSpPr txBox="1">
            <a:spLocks noGrp="1"/>
          </p:cNvSpPr>
          <p:nvPr>
            <p:ph type="title" idx="4294967295"/>
          </p:nvPr>
        </p:nvSpPr>
        <p:spPr>
          <a:xfrm>
            <a:off x="1673351" y="712334"/>
            <a:ext cx="873339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Pre-Employment Transition</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Services (Pre-ETS)</a:t>
            </a:r>
          </a:p>
        </p:txBody>
      </p:sp>
      <p:sp>
        <p:nvSpPr>
          <p:cNvPr id="6" name="TextBox 5">
            <a:extLst>
              <a:ext uri="{FF2B5EF4-FFF2-40B4-BE49-F238E27FC236}">
                <a16:creationId xmlns:a16="http://schemas.microsoft.com/office/drawing/2014/main" id="{33842196-2AE5-2035-6B83-E188433F3BEF}"/>
              </a:ext>
            </a:extLst>
          </p:cNvPr>
          <p:cNvSpPr txBox="1"/>
          <p:nvPr/>
        </p:nvSpPr>
        <p:spPr>
          <a:xfrm>
            <a:off x="936171" y="1696722"/>
            <a:ext cx="10297885" cy="1200329"/>
          </a:xfrm>
          <a:prstGeom prst="rect">
            <a:avLst/>
          </a:prstGeom>
          <a:noFill/>
        </p:spPr>
        <p:txBody>
          <a:bodyPr wrap="square">
            <a:spAutoFit/>
          </a:bodyPr>
          <a:lstStyle/>
          <a:p>
            <a:pPr>
              <a:lnSpc>
                <a:spcPct val="100000"/>
              </a:lnSpc>
            </a:pP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Five service categories eligible students should receive to encourage better preparation for postsecondary education, independent living, and employment. </a:t>
            </a:r>
          </a:p>
        </p:txBody>
      </p:sp>
      <p:sp>
        <p:nvSpPr>
          <p:cNvPr id="8" name="TextBox 7">
            <a:extLst>
              <a:ext uri="{FF2B5EF4-FFF2-40B4-BE49-F238E27FC236}">
                <a16:creationId xmlns:a16="http://schemas.microsoft.com/office/drawing/2014/main" id="{858691D2-3B2E-2A2F-D2D9-234612242D24}"/>
              </a:ext>
            </a:extLst>
          </p:cNvPr>
          <p:cNvSpPr txBox="1"/>
          <p:nvPr/>
        </p:nvSpPr>
        <p:spPr>
          <a:xfrm>
            <a:off x="651620" y="3429000"/>
            <a:ext cx="3147496" cy="830997"/>
          </a:xfrm>
          <a:prstGeom prst="rect">
            <a:avLst/>
          </a:prstGeom>
          <a:noFill/>
        </p:spPr>
        <p:txBody>
          <a:bodyPr wrap="square">
            <a:spAutoFit/>
          </a:bodyPr>
          <a:lstStyle/>
          <a:p>
            <a:pPr lvl="1" algn="ctr">
              <a:lnSpc>
                <a:spcPct val="100000"/>
              </a:lnSpc>
            </a:pP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Job Exploration Counseling</a:t>
            </a:r>
          </a:p>
        </p:txBody>
      </p:sp>
      <p:sp>
        <p:nvSpPr>
          <p:cNvPr id="10" name="TextBox 9">
            <a:extLst>
              <a:ext uri="{FF2B5EF4-FFF2-40B4-BE49-F238E27FC236}">
                <a16:creationId xmlns:a16="http://schemas.microsoft.com/office/drawing/2014/main" id="{B0AC6903-6FF6-6F46-C9FA-F9B1991A8900}"/>
              </a:ext>
            </a:extLst>
          </p:cNvPr>
          <p:cNvSpPr txBox="1"/>
          <p:nvPr/>
        </p:nvSpPr>
        <p:spPr>
          <a:xfrm>
            <a:off x="4233020" y="3429000"/>
            <a:ext cx="3343435" cy="830997"/>
          </a:xfrm>
          <a:prstGeom prst="rect">
            <a:avLst/>
          </a:prstGeom>
          <a:noFill/>
        </p:spPr>
        <p:txBody>
          <a:bodyPr wrap="square">
            <a:spAutoFit/>
          </a:bodyPr>
          <a:lstStyle/>
          <a:p>
            <a:pPr lvl="1" algn="ctr">
              <a:lnSpc>
                <a:spcPct val="100000"/>
              </a:lnSpc>
            </a:pP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Work-Based</a:t>
            </a:r>
          </a:p>
          <a:p>
            <a:pPr lvl="1" algn="ctr">
              <a:lnSpc>
                <a:spcPct val="100000"/>
              </a:lnSpc>
            </a:pP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Learning</a:t>
            </a:r>
          </a:p>
        </p:txBody>
      </p:sp>
      <p:sp>
        <p:nvSpPr>
          <p:cNvPr id="11" name="TextBox 10">
            <a:extLst>
              <a:ext uri="{FF2B5EF4-FFF2-40B4-BE49-F238E27FC236}">
                <a16:creationId xmlns:a16="http://schemas.microsoft.com/office/drawing/2014/main" id="{F23B7731-686E-40AE-17A7-8780525B0E3E}"/>
              </a:ext>
            </a:extLst>
          </p:cNvPr>
          <p:cNvSpPr txBox="1"/>
          <p:nvPr/>
        </p:nvSpPr>
        <p:spPr>
          <a:xfrm>
            <a:off x="7489366" y="3086325"/>
            <a:ext cx="3963925" cy="1569660"/>
          </a:xfrm>
          <a:prstGeom prst="rect">
            <a:avLst/>
          </a:prstGeom>
          <a:noFill/>
        </p:spPr>
        <p:txBody>
          <a:bodyPr wrap="square">
            <a:spAutoFit/>
          </a:bodyPr>
          <a:lstStyle/>
          <a:p>
            <a:pPr lvl="1" algn="ctr">
              <a:lnSpc>
                <a:spcPct val="100000"/>
              </a:lnSpc>
            </a:pP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Counseling on </a:t>
            </a:r>
          </a:p>
          <a:p>
            <a:pPr lvl="1" algn="ctr">
              <a:lnSpc>
                <a:spcPct val="100000"/>
              </a:lnSpc>
            </a:pP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Post-Secondary Education &amp; Training Opportunities</a:t>
            </a:r>
          </a:p>
        </p:txBody>
      </p:sp>
      <p:sp>
        <p:nvSpPr>
          <p:cNvPr id="12" name="TextBox 11">
            <a:extLst>
              <a:ext uri="{FF2B5EF4-FFF2-40B4-BE49-F238E27FC236}">
                <a16:creationId xmlns:a16="http://schemas.microsoft.com/office/drawing/2014/main" id="{CBF11770-195A-0CBA-1C89-B4E32C8845B3}"/>
              </a:ext>
            </a:extLst>
          </p:cNvPr>
          <p:cNvSpPr txBox="1"/>
          <p:nvPr/>
        </p:nvSpPr>
        <p:spPr>
          <a:xfrm>
            <a:off x="2579968" y="5040421"/>
            <a:ext cx="3147496" cy="1200329"/>
          </a:xfrm>
          <a:prstGeom prst="rect">
            <a:avLst/>
          </a:prstGeom>
          <a:noFill/>
        </p:spPr>
        <p:txBody>
          <a:bodyPr wrap="square">
            <a:spAutoFit/>
          </a:bodyPr>
          <a:lstStyle/>
          <a:p>
            <a:pPr lvl="1" algn="ctr">
              <a:lnSpc>
                <a:spcPct val="100000"/>
              </a:lnSpc>
            </a:pP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Workplace Readiness Training</a:t>
            </a:r>
          </a:p>
        </p:txBody>
      </p:sp>
      <p:sp>
        <p:nvSpPr>
          <p:cNvPr id="13" name="TextBox 12">
            <a:extLst>
              <a:ext uri="{FF2B5EF4-FFF2-40B4-BE49-F238E27FC236}">
                <a16:creationId xmlns:a16="http://schemas.microsoft.com/office/drawing/2014/main" id="{263F5B27-9743-D63B-9C79-203993757E31}"/>
              </a:ext>
            </a:extLst>
          </p:cNvPr>
          <p:cNvSpPr txBox="1"/>
          <p:nvPr/>
        </p:nvSpPr>
        <p:spPr>
          <a:xfrm>
            <a:off x="6161367" y="5214591"/>
            <a:ext cx="3147496" cy="830997"/>
          </a:xfrm>
          <a:prstGeom prst="rect">
            <a:avLst/>
          </a:prstGeom>
          <a:noFill/>
        </p:spPr>
        <p:txBody>
          <a:bodyPr wrap="square">
            <a:spAutoFit/>
          </a:bodyPr>
          <a:lstStyle/>
          <a:p>
            <a:pPr lvl="1" algn="ctr">
              <a:lnSpc>
                <a:spcPct val="100000"/>
              </a:lnSpc>
            </a:pPr>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Instruction in Self-Advocacy</a:t>
            </a:r>
          </a:p>
        </p:txBody>
      </p:sp>
    </p:spTree>
    <p:extLst>
      <p:ext uri="{BB962C8B-B14F-4D97-AF65-F5344CB8AC3E}">
        <p14:creationId xmlns:p14="http://schemas.microsoft.com/office/powerpoint/2010/main" val="3921128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818BE-B366-86E9-1F97-DAF075FE259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B45E4A8-C00D-D46C-EC37-6CEE382701D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Title 3">
            <a:extLst>
              <a:ext uri="{FF2B5EF4-FFF2-40B4-BE49-F238E27FC236}">
                <a16:creationId xmlns:a16="http://schemas.microsoft.com/office/drawing/2014/main" id="{32D70E5D-77A3-4414-3F52-A8A0EC211312}"/>
              </a:ext>
            </a:extLst>
          </p:cNvPr>
          <p:cNvSpPr txBox="1">
            <a:spLocks noGrp="1"/>
          </p:cNvSpPr>
          <p:nvPr>
            <p:ph type="title" idx="4294967295"/>
          </p:nvPr>
        </p:nvSpPr>
        <p:spPr>
          <a:xfrm>
            <a:off x="1673351" y="640436"/>
            <a:ext cx="948020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Service Delivery Tracks</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0"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Post Secondary</a:t>
            </a:r>
          </a:p>
        </p:txBody>
      </p:sp>
      <p:sp>
        <p:nvSpPr>
          <p:cNvPr id="8" name="Title 3">
            <a:extLst>
              <a:ext uri="{FF2B5EF4-FFF2-40B4-BE49-F238E27FC236}">
                <a16:creationId xmlns:a16="http://schemas.microsoft.com/office/drawing/2014/main" id="{FEEFB8E5-ABC3-EBD9-A0DE-E8B35BCE311A}"/>
              </a:ext>
            </a:extLst>
          </p:cNvPr>
          <p:cNvSpPr txBox="1">
            <a:spLocks/>
          </p:cNvSpPr>
          <p:nvPr/>
        </p:nvSpPr>
        <p:spPr>
          <a:xfrm>
            <a:off x="2130551" y="2496476"/>
            <a:ext cx="9234135"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Vocational Rehabilitation (VR)</a:t>
            </a:r>
          </a:p>
        </p:txBody>
      </p:sp>
      <p:sp>
        <p:nvSpPr>
          <p:cNvPr id="12" name="Title 3">
            <a:extLst>
              <a:ext uri="{FF2B5EF4-FFF2-40B4-BE49-F238E27FC236}">
                <a16:creationId xmlns:a16="http://schemas.microsoft.com/office/drawing/2014/main" id="{D37E4910-02D2-3A27-1A78-A3A38AC72684}"/>
              </a:ext>
            </a:extLst>
          </p:cNvPr>
          <p:cNvSpPr txBox="1">
            <a:spLocks/>
          </p:cNvSpPr>
          <p:nvPr/>
        </p:nvSpPr>
        <p:spPr>
          <a:xfrm>
            <a:off x="2130551" y="3819949"/>
            <a:ext cx="9234135"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Social Rehabilitation (SR)</a:t>
            </a:r>
          </a:p>
        </p:txBody>
      </p:sp>
      <p:sp>
        <p:nvSpPr>
          <p:cNvPr id="13" name="Title 3">
            <a:extLst>
              <a:ext uri="{FF2B5EF4-FFF2-40B4-BE49-F238E27FC236}">
                <a16:creationId xmlns:a16="http://schemas.microsoft.com/office/drawing/2014/main" id="{5198101F-8FA9-0ACA-E194-3F7F9E3D6F3A}"/>
              </a:ext>
            </a:extLst>
          </p:cNvPr>
          <p:cNvSpPr txBox="1">
            <a:spLocks/>
          </p:cNvSpPr>
          <p:nvPr/>
        </p:nvSpPr>
        <p:spPr>
          <a:xfrm>
            <a:off x="2130550" y="5080038"/>
            <a:ext cx="9234135"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DeafBlind Extended Supports (DBES)</a:t>
            </a:r>
          </a:p>
        </p:txBody>
      </p:sp>
    </p:spTree>
    <p:extLst>
      <p:ext uri="{BB962C8B-B14F-4D97-AF65-F5344CB8AC3E}">
        <p14:creationId xmlns:p14="http://schemas.microsoft.com/office/powerpoint/2010/main" val="1024494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57855-84A2-03D9-12FC-F6DF56D2C949}"/>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5F7EEC94-9ADD-CA52-0BB7-631C900583E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AABAF2DE-251D-AED6-EAE6-60C1943F1A72}"/>
              </a:ext>
            </a:extLst>
          </p:cNvPr>
          <p:cNvSpPr txBox="1">
            <a:spLocks noGrp="1"/>
          </p:cNvSpPr>
          <p:nvPr>
            <p:ph type="title" idx="4294967295"/>
          </p:nvPr>
        </p:nvSpPr>
        <p:spPr>
          <a:xfrm>
            <a:off x="1673351" y="690564"/>
            <a:ext cx="8733391"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DeafBlind Extended Supports (DBES)</a:t>
            </a:r>
          </a:p>
        </p:txBody>
      </p:sp>
      <p:sp>
        <p:nvSpPr>
          <p:cNvPr id="2" name="Content Placeholder 6">
            <a:extLst>
              <a:ext uri="{FF2B5EF4-FFF2-40B4-BE49-F238E27FC236}">
                <a16:creationId xmlns:a16="http://schemas.microsoft.com/office/drawing/2014/main" id="{53418C0A-9F74-727C-3E59-43D1FB54A3DF}"/>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Individuals receiving DBES services at age 14 will continue with these services.</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New Massachusetts Department of Developmental Services (DDS)-eligible individuals will transition to DBES services.</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DDS is the primary agency, with MCB as the secondary agency.</a:t>
            </a:r>
          </a:p>
        </p:txBody>
      </p:sp>
    </p:spTree>
    <p:extLst>
      <p:ext uri="{BB962C8B-B14F-4D97-AF65-F5344CB8AC3E}">
        <p14:creationId xmlns:p14="http://schemas.microsoft.com/office/powerpoint/2010/main" val="3630856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300D4-10A8-F7B3-0186-450E26E2F160}"/>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2292FD90-EB52-B06A-98AE-19A57F9B943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83909F4A-80F1-408D-2FE8-79F1F0C7EB14}"/>
              </a:ext>
            </a:extLst>
          </p:cNvPr>
          <p:cNvSpPr txBox="1">
            <a:spLocks noGrp="1"/>
          </p:cNvSpPr>
          <p:nvPr>
            <p:ph type="title" idx="4294967295"/>
          </p:nvPr>
        </p:nvSpPr>
        <p:spPr>
          <a:xfrm>
            <a:off x="1673351" y="690564"/>
            <a:ext cx="8733391"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DeafBlind Extended Supports (DBES) Services</a:t>
            </a:r>
          </a:p>
        </p:txBody>
      </p:sp>
      <p:sp>
        <p:nvSpPr>
          <p:cNvPr id="2" name="TextBox 1">
            <a:extLst>
              <a:ext uri="{FF2B5EF4-FFF2-40B4-BE49-F238E27FC236}">
                <a16:creationId xmlns:a16="http://schemas.microsoft.com/office/drawing/2014/main" id="{433CD8B0-62BD-D4A8-7697-5C65B988770F}"/>
              </a:ext>
            </a:extLst>
          </p:cNvPr>
          <p:cNvSpPr txBox="1"/>
          <p:nvPr/>
        </p:nvSpPr>
        <p:spPr>
          <a:xfrm>
            <a:off x="681812" y="1838878"/>
            <a:ext cx="5414188" cy="541575"/>
          </a:xfrm>
          <a:prstGeom prst="rect">
            <a:avLst/>
          </a:prstGeom>
          <a:solidFill>
            <a:schemeClr val="tx1">
              <a:lumMod val="10000"/>
              <a:lumOff val="90000"/>
            </a:schemeClr>
          </a:solidFill>
        </p:spPr>
        <p:txBody>
          <a:bodyPr wrap="square" rtlCol="0" anchor="ctr">
            <a:normAutofit/>
          </a:bodyPr>
          <a:lstStyle/>
          <a:p>
            <a:pPr lvl="0"/>
            <a:r>
              <a:rPr lang="en-US" sz="1700" b="1" i="0" dirty="0">
                <a:latin typeface="Tahoma" panose="020B0604030504040204" pitchFamily="34" charset="0"/>
                <a:ea typeface="Tahoma" panose="020B0604030504040204" pitchFamily="34" charset="0"/>
                <a:cs typeface="Tahoma" panose="020B0604030504040204" pitchFamily="34" charset="0"/>
              </a:rPr>
              <a:t>Case Management &amp; Advocacy</a:t>
            </a:r>
            <a:endParaRPr lang="en-US" sz="1700" b="1" dirty="0">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92A0E065-1F50-978B-C2BD-E8D3C1BEC81B}"/>
              </a:ext>
            </a:extLst>
          </p:cNvPr>
          <p:cNvSpPr txBox="1"/>
          <p:nvPr/>
        </p:nvSpPr>
        <p:spPr>
          <a:xfrm>
            <a:off x="6254511" y="1838878"/>
            <a:ext cx="5414188" cy="541575"/>
          </a:xfrm>
          <a:prstGeom prst="rect">
            <a:avLst/>
          </a:prstGeom>
          <a:solidFill>
            <a:schemeClr val="tx1">
              <a:lumMod val="10000"/>
              <a:lumOff val="90000"/>
            </a:schemeClr>
          </a:solidFill>
        </p:spPr>
        <p:txBody>
          <a:bodyPr wrap="square" rtlCol="0" anchor="ctr">
            <a:normAutofit/>
          </a:bodyPr>
          <a:lstStyle/>
          <a:p>
            <a:r>
              <a:rPr lang="en-US" sz="1700" b="1" dirty="0">
                <a:latin typeface="Tahoma" panose="020B0604030504040204" pitchFamily="34" charset="0"/>
                <a:ea typeface="Tahoma" panose="020B0604030504040204" pitchFamily="34" charset="0"/>
                <a:cs typeface="Tahoma" panose="020B0604030504040204" pitchFamily="34" charset="0"/>
              </a:rPr>
              <a:t>Information &amp; Referral Services</a:t>
            </a:r>
          </a:p>
        </p:txBody>
      </p:sp>
      <p:sp>
        <p:nvSpPr>
          <p:cNvPr id="3" name="TextBox 2">
            <a:extLst>
              <a:ext uri="{FF2B5EF4-FFF2-40B4-BE49-F238E27FC236}">
                <a16:creationId xmlns:a16="http://schemas.microsoft.com/office/drawing/2014/main" id="{DCEA4B5C-357D-6FE1-E5A7-8E917A6BDA09}"/>
              </a:ext>
            </a:extLst>
          </p:cNvPr>
          <p:cNvSpPr txBox="1"/>
          <p:nvPr/>
        </p:nvSpPr>
        <p:spPr>
          <a:xfrm>
            <a:off x="681812" y="2478323"/>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Orientation &amp; Mobility</a:t>
            </a:r>
          </a:p>
        </p:txBody>
      </p:sp>
      <p:sp>
        <p:nvSpPr>
          <p:cNvPr id="8" name="TextBox 7">
            <a:extLst>
              <a:ext uri="{FF2B5EF4-FFF2-40B4-BE49-F238E27FC236}">
                <a16:creationId xmlns:a16="http://schemas.microsoft.com/office/drawing/2014/main" id="{310B7D39-2008-2D18-02C8-4CA81DE56D19}"/>
              </a:ext>
            </a:extLst>
          </p:cNvPr>
          <p:cNvSpPr txBox="1"/>
          <p:nvPr/>
        </p:nvSpPr>
        <p:spPr>
          <a:xfrm>
            <a:off x="6254511" y="2478323"/>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Rehabilitation Teaching</a:t>
            </a:r>
          </a:p>
        </p:txBody>
      </p:sp>
      <p:sp>
        <p:nvSpPr>
          <p:cNvPr id="5" name="TextBox 4">
            <a:extLst>
              <a:ext uri="{FF2B5EF4-FFF2-40B4-BE49-F238E27FC236}">
                <a16:creationId xmlns:a16="http://schemas.microsoft.com/office/drawing/2014/main" id="{DD18760D-F6E4-4094-0F54-0A2DC2D7C349}"/>
              </a:ext>
            </a:extLst>
          </p:cNvPr>
          <p:cNvSpPr txBox="1"/>
          <p:nvPr/>
        </p:nvSpPr>
        <p:spPr>
          <a:xfrm>
            <a:off x="681812" y="3125848"/>
            <a:ext cx="5414188" cy="543362"/>
          </a:xfrm>
          <a:prstGeom prst="rect">
            <a:avLst/>
          </a:prstGeom>
          <a:solidFill>
            <a:schemeClr val="tx1">
              <a:lumMod val="10000"/>
              <a:lumOff val="90000"/>
            </a:schemeClr>
          </a:solidFill>
        </p:spPr>
        <p:txBody>
          <a:bodyPr wrap="square" rtlCol="0" anchor="ctr">
            <a:noAutofit/>
          </a:bodyPr>
          <a:lstStyle/>
          <a:p>
            <a:pPr algn="l"/>
            <a:r>
              <a:rPr lang="en-US" sz="1700" b="1" dirty="0">
                <a:latin typeface="Tahoma" panose="020B0604030504040204" pitchFamily="34" charset="0"/>
                <a:ea typeface="Tahoma" panose="020B0604030504040204" pitchFamily="34" charset="0"/>
                <a:cs typeface="Tahoma" panose="020B0604030504040204" pitchFamily="34" charset="0"/>
              </a:rPr>
              <a:t>Adaptive Technology</a:t>
            </a:r>
            <a:endParaRPr lang="en-US" sz="1700" b="1" i="0" dirty="0">
              <a:effectLst/>
              <a:latin typeface="Tahoma" panose="020B0604030504040204" pitchFamily="34" charset="0"/>
              <a:ea typeface="Tahom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9369B32B-19FD-F51E-D413-D1F10DC34BB9}"/>
              </a:ext>
            </a:extLst>
          </p:cNvPr>
          <p:cNvSpPr txBox="1"/>
          <p:nvPr/>
        </p:nvSpPr>
        <p:spPr>
          <a:xfrm>
            <a:off x="6254511" y="3125848"/>
            <a:ext cx="5414188" cy="543362"/>
          </a:xfrm>
          <a:prstGeom prst="rect">
            <a:avLst/>
          </a:prstGeom>
          <a:solidFill>
            <a:schemeClr val="tx1">
              <a:lumMod val="10000"/>
              <a:lumOff val="90000"/>
            </a:schemeClr>
          </a:solidFill>
        </p:spPr>
        <p:txBody>
          <a:bodyPr wrap="square" rtlCol="0" anchor="ctr">
            <a:noAutofit/>
          </a:bodyPr>
          <a:lstStyle/>
          <a:p>
            <a:r>
              <a:rPr lang="en-US" sz="1700" b="1" i="0" dirty="0">
                <a:latin typeface="Tahoma" panose="020B0604030504040204" pitchFamily="34" charset="0"/>
                <a:ea typeface="Tahoma" panose="020B0604030504040204" pitchFamily="34" charset="0"/>
                <a:cs typeface="Tahoma" panose="020B0604030504040204" pitchFamily="34" charset="0"/>
              </a:rPr>
              <a:t>Low Vision Aids</a:t>
            </a:r>
            <a:endParaRPr lang="en-US" sz="1700" b="1" dirty="0">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C23873BA-F720-9FD9-D292-8710B671C009}"/>
              </a:ext>
            </a:extLst>
          </p:cNvPr>
          <p:cNvSpPr txBox="1"/>
          <p:nvPr/>
        </p:nvSpPr>
        <p:spPr>
          <a:xfrm>
            <a:off x="681812" y="3773373"/>
            <a:ext cx="5414188" cy="541575"/>
          </a:xfrm>
          <a:prstGeom prst="rect">
            <a:avLst/>
          </a:prstGeom>
          <a:solidFill>
            <a:schemeClr val="tx1">
              <a:lumMod val="10000"/>
              <a:lumOff val="90000"/>
            </a:schemeClr>
          </a:solidFill>
        </p:spPr>
        <p:txBody>
          <a:bodyPr wrap="square" rtlCol="0" anchor="ctr">
            <a:normAutofit/>
          </a:bodyPr>
          <a:lstStyle/>
          <a:p>
            <a:pPr lvl="0"/>
            <a:r>
              <a:rPr lang="en-US" sz="1700" b="1" i="0" dirty="0">
                <a:latin typeface="Tahoma" panose="020B0604030504040204" pitchFamily="34" charset="0"/>
                <a:ea typeface="Tahoma" panose="020B0604030504040204" pitchFamily="34" charset="0"/>
                <a:cs typeface="Tahoma" panose="020B0604030504040204" pitchFamily="34" charset="0"/>
              </a:rPr>
              <a:t>Communication Access Support</a:t>
            </a:r>
            <a:endParaRPr lang="en-US" sz="1700" b="1" dirty="0">
              <a:latin typeface="Tahoma" panose="020B0604030504040204" pitchFamily="34" charset="0"/>
              <a:ea typeface="Tahoma" panose="020B0604030504040204" pitchFamily="34" charset="0"/>
              <a:cs typeface="Tahoma" panose="020B0604030504040204" pitchFamily="34" charset="0"/>
            </a:endParaRPr>
          </a:p>
        </p:txBody>
      </p:sp>
      <p:sp>
        <p:nvSpPr>
          <p:cNvPr id="14" name="TextBox 13">
            <a:extLst>
              <a:ext uri="{FF2B5EF4-FFF2-40B4-BE49-F238E27FC236}">
                <a16:creationId xmlns:a16="http://schemas.microsoft.com/office/drawing/2014/main" id="{7CEC548F-8ECD-33A5-ED0A-E68F144362C1}"/>
              </a:ext>
            </a:extLst>
          </p:cNvPr>
          <p:cNvSpPr txBox="1"/>
          <p:nvPr/>
        </p:nvSpPr>
        <p:spPr>
          <a:xfrm>
            <a:off x="6254511" y="3773373"/>
            <a:ext cx="5414188" cy="541575"/>
          </a:xfrm>
          <a:prstGeom prst="rect">
            <a:avLst/>
          </a:prstGeom>
          <a:solidFill>
            <a:schemeClr val="tx1">
              <a:lumMod val="10000"/>
              <a:lumOff val="90000"/>
            </a:schemeClr>
          </a:solidFill>
        </p:spPr>
        <p:txBody>
          <a:bodyPr wrap="square" rtlCol="0" anchor="ctr">
            <a:normAutofit/>
          </a:bodyPr>
          <a:lstStyle/>
          <a:p>
            <a:r>
              <a:rPr lang="en-US" sz="1700" b="1" dirty="0">
                <a:latin typeface="Tahoma" panose="020B0604030504040204" pitchFamily="34" charset="0"/>
                <a:ea typeface="Tahoma" panose="020B0604030504040204" pitchFamily="34" charset="0"/>
                <a:cs typeface="Tahoma" panose="020B0604030504040204" pitchFamily="34" charset="0"/>
              </a:rPr>
              <a:t>Respite Services</a:t>
            </a:r>
          </a:p>
        </p:txBody>
      </p:sp>
      <p:sp>
        <p:nvSpPr>
          <p:cNvPr id="12" name="TextBox 11">
            <a:extLst>
              <a:ext uri="{FF2B5EF4-FFF2-40B4-BE49-F238E27FC236}">
                <a16:creationId xmlns:a16="http://schemas.microsoft.com/office/drawing/2014/main" id="{590B7FFF-FADF-63C6-ECDF-7C07713B7335}"/>
              </a:ext>
            </a:extLst>
          </p:cNvPr>
          <p:cNvSpPr txBox="1"/>
          <p:nvPr/>
        </p:nvSpPr>
        <p:spPr>
          <a:xfrm>
            <a:off x="681812" y="4412818"/>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Homemaker Services</a:t>
            </a:r>
          </a:p>
        </p:txBody>
      </p:sp>
      <p:sp>
        <p:nvSpPr>
          <p:cNvPr id="15" name="TextBox 14">
            <a:extLst>
              <a:ext uri="{FF2B5EF4-FFF2-40B4-BE49-F238E27FC236}">
                <a16:creationId xmlns:a16="http://schemas.microsoft.com/office/drawing/2014/main" id="{E0C095A6-C5DC-8880-8F8F-75393384FA89}"/>
              </a:ext>
            </a:extLst>
          </p:cNvPr>
          <p:cNvSpPr txBox="1"/>
          <p:nvPr/>
        </p:nvSpPr>
        <p:spPr>
          <a:xfrm>
            <a:off x="6254511" y="4412818"/>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Family Flex Funding</a:t>
            </a:r>
          </a:p>
        </p:txBody>
      </p:sp>
      <p:sp>
        <p:nvSpPr>
          <p:cNvPr id="13" name="TextBox 12">
            <a:extLst>
              <a:ext uri="{FF2B5EF4-FFF2-40B4-BE49-F238E27FC236}">
                <a16:creationId xmlns:a16="http://schemas.microsoft.com/office/drawing/2014/main" id="{EA495A92-BCAB-BE1A-F822-6747BC763A16}"/>
              </a:ext>
            </a:extLst>
          </p:cNvPr>
          <p:cNvSpPr txBox="1"/>
          <p:nvPr/>
        </p:nvSpPr>
        <p:spPr>
          <a:xfrm>
            <a:off x="681812" y="5060343"/>
            <a:ext cx="5414188" cy="543362"/>
          </a:xfrm>
          <a:prstGeom prst="rect">
            <a:avLst/>
          </a:prstGeom>
          <a:solidFill>
            <a:schemeClr val="tx1">
              <a:lumMod val="10000"/>
              <a:lumOff val="90000"/>
            </a:schemeClr>
          </a:solidFill>
        </p:spPr>
        <p:txBody>
          <a:bodyPr wrap="square" rtlCol="0" anchor="ctr">
            <a:noAutofit/>
          </a:bodyPr>
          <a:lstStyle/>
          <a:p>
            <a:pPr algn="l"/>
            <a:r>
              <a:rPr lang="en-US" sz="1700" b="1" dirty="0">
                <a:latin typeface="Tahoma" panose="020B0604030504040204" pitchFamily="34" charset="0"/>
                <a:ea typeface="Tahoma" panose="020B0604030504040204" pitchFamily="34" charset="0"/>
                <a:cs typeface="Tahoma" panose="020B0604030504040204" pitchFamily="34" charset="0"/>
              </a:rPr>
              <a:t>Recreation and Campership Funding </a:t>
            </a:r>
            <a:endParaRPr lang="en-US" sz="1700" b="1" i="0" dirty="0">
              <a:effectLst/>
              <a:latin typeface="Tahoma" panose="020B0604030504040204" pitchFamily="34" charset="0"/>
              <a:ea typeface="Tahoma" panose="020B0604030504040204" pitchFamily="34" charset="0"/>
              <a:cs typeface="Tahoma" panose="020B0604030504040204" pitchFamily="34" charset="0"/>
            </a:endParaRPr>
          </a:p>
        </p:txBody>
      </p:sp>
      <p:sp>
        <p:nvSpPr>
          <p:cNvPr id="16" name="TextBox 15">
            <a:extLst>
              <a:ext uri="{FF2B5EF4-FFF2-40B4-BE49-F238E27FC236}">
                <a16:creationId xmlns:a16="http://schemas.microsoft.com/office/drawing/2014/main" id="{DC5395FC-7BB0-AE3A-EEAD-3EF058E4918E}"/>
              </a:ext>
            </a:extLst>
          </p:cNvPr>
          <p:cNvSpPr txBox="1"/>
          <p:nvPr/>
        </p:nvSpPr>
        <p:spPr>
          <a:xfrm>
            <a:off x="6254511" y="5060343"/>
            <a:ext cx="5414188" cy="543362"/>
          </a:xfrm>
          <a:prstGeom prst="rect">
            <a:avLst/>
          </a:prstGeom>
          <a:solidFill>
            <a:schemeClr val="tx1">
              <a:lumMod val="10000"/>
              <a:lumOff val="90000"/>
            </a:schemeClr>
          </a:solidFill>
        </p:spPr>
        <p:txBody>
          <a:bodyPr wrap="square" rtlCol="0" anchor="ctr">
            <a:noAutofit/>
          </a:bodyPr>
          <a:lstStyle/>
          <a:p>
            <a:r>
              <a:rPr lang="en-US" sz="1700" b="1" i="0" dirty="0">
                <a:latin typeface="Tahoma" panose="020B0604030504040204" pitchFamily="34" charset="0"/>
                <a:ea typeface="Tahoma" panose="020B0604030504040204" pitchFamily="34" charset="0"/>
                <a:cs typeface="Tahoma" panose="020B0604030504040204" pitchFamily="34" charset="0"/>
              </a:rPr>
              <a:t>Community &amp; Center-Based Day Supports</a:t>
            </a:r>
            <a:endParaRPr lang="en-US" sz="1700" b="1" dirty="0">
              <a:latin typeface="Tahoma" panose="020B0604030504040204" pitchFamily="34" charset="0"/>
              <a:ea typeface="Tahoma" panose="020B0604030504040204" pitchFamily="34" charset="0"/>
              <a:cs typeface="Tahoma" panose="020B0604030504040204" pitchFamily="34" charset="0"/>
            </a:endParaRPr>
          </a:p>
        </p:txBody>
      </p:sp>
      <p:sp>
        <p:nvSpPr>
          <p:cNvPr id="18" name="TextBox 17">
            <a:extLst>
              <a:ext uri="{FF2B5EF4-FFF2-40B4-BE49-F238E27FC236}">
                <a16:creationId xmlns:a16="http://schemas.microsoft.com/office/drawing/2014/main" id="{710384F4-0C60-33B6-5AE8-866CBBCD218D}"/>
              </a:ext>
            </a:extLst>
          </p:cNvPr>
          <p:cNvSpPr txBox="1"/>
          <p:nvPr/>
        </p:nvSpPr>
        <p:spPr>
          <a:xfrm>
            <a:off x="681812" y="5707868"/>
            <a:ext cx="5414188" cy="543362"/>
          </a:xfrm>
          <a:prstGeom prst="rect">
            <a:avLst/>
          </a:prstGeom>
          <a:solidFill>
            <a:schemeClr val="tx1">
              <a:lumMod val="10000"/>
              <a:lumOff val="90000"/>
            </a:schemeClr>
          </a:solidFill>
        </p:spPr>
        <p:txBody>
          <a:bodyPr wrap="square" rtlCol="0" anchor="ctr">
            <a:noAutofit/>
          </a:bodyPr>
          <a:lstStyle/>
          <a:p>
            <a:pPr algn="l"/>
            <a:r>
              <a:rPr lang="en-US" sz="1700" b="1" dirty="0">
                <a:latin typeface="Tahoma" panose="020B0604030504040204" pitchFamily="34" charset="0"/>
                <a:ea typeface="Tahoma" panose="020B0604030504040204" pitchFamily="34" charset="0"/>
                <a:cs typeface="Tahoma" panose="020B0604030504040204" pitchFamily="34" charset="0"/>
              </a:rPr>
              <a:t>Supported Employment </a:t>
            </a:r>
            <a:endParaRPr lang="en-US" sz="1700" b="1" i="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55798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B3E27-18DB-FCBF-229E-7FDE43E45D93}"/>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F025D6EB-A24B-A1CF-923F-989B7D3845A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124EACFC-7199-7231-BF2C-806B69375AFC}"/>
              </a:ext>
            </a:extLst>
          </p:cNvPr>
          <p:cNvSpPr txBox="1">
            <a:spLocks noGrp="1"/>
          </p:cNvSpPr>
          <p:nvPr>
            <p:ph type="title" idx="4294967295"/>
          </p:nvPr>
        </p:nvSpPr>
        <p:spPr>
          <a:xfrm>
            <a:off x="1673351" y="429307"/>
            <a:ext cx="7655705"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Social Rehabilitation (SR)</a:t>
            </a:r>
          </a:p>
        </p:txBody>
      </p:sp>
      <p:sp>
        <p:nvSpPr>
          <p:cNvPr id="7" name="Content Placeholder 6">
            <a:extLst>
              <a:ext uri="{FF2B5EF4-FFF2-40B4-BE49-F238E27FC236}">
                <a16:creationId xmlns:a16="http://schemas.microsoft.com/office/drawing/2014/main" id="{AC621C55-0473-5F34-66A0-E8C40F0EE30E}"/>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For individuals not seeking employment and who do not meet Massachusetts Department of Developmental Services (DDS) eligibility.</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The goal is to help individuals gain independence at home while adjusting to vision loss.</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Services Include:</a:t>
            </a:r>
          </a:p>
        </p:txBody>
      </p:sp>
      <p:sp>
        <p:nvSpPr>
          <p:cNvPr id="2" name="TextBox 1">
            <a:extLst>
              <a:ext uri="{FF2B5EF4-FFF2-40B4-BE49-F238E27FC236}">
                <a16:creationId xmlns:a16="http://schemas.microsoft.com/office/drawing/2014/main" id="{98ABB4C9-5EF4-4735-DDA2-97C908CA8BF3}"/>
              </a:ext>
            </a:extLst>
          </p:cNvPr>
          <p:cNvSpPr txBox="1"/>
          <p:nvPr/>
        </p:nvSpPr>
        <p:spPr>
          <a:xfrm>
            <a:off x="681812" y="4462336"/>
            <a:ext cx="5414188" cy="541575"/>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Rehabilitation Teaching</a:t>
            </a:r>
          </a:p>
        </p:txBody>
      </p:sp>
      <p:sp>
        <p:nvSpPr>
          <p:cNvPr id="6" name="TextBox 5">
            <a:extLst>
              <a:ext uri="{FF2B5EF4-FFF2-40B4-BE49-F238E27FC236}">
                <a16:creationId xmlns:a16="http://schemas.microsoft.com/office/drawing/2014/main" id="{F25E2801-9295-35C2-133C-680CE4799FFD}"/>
              </a:ext>
            </a:extLst>
          </p:cNvPr>
          <p:cNvSpPr txBox="1"/>
          <p:nvPr/>
        </p:nvSpPr>
        <p:spPr>
          <a:xfrm>
            <a:off x="6254511" y="4462336"/>
            <a:ext cx="5414188" cy="541575"/>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Orientation &amp; Mobility</a:t>
            </a:r>
          </a:p>
        </p:txBody>
      </p:sp>
      <p:sp>
        <p:nvSpPr>
          <p:cNvPr id="3" name="TextBox 2">
            <a:extLst>
              <a:ext uri="{FF2B5EF4-FFF2-40B4-BE49-F238E27FC236}">
                <a16:creationId xmlns:a16="http://schemas.microsoft.com/office/drawing/2014/main" id="{19E17582-51DB-81E4-A13B-FE8600C59432}"/>
              </a:ext>
            </a:extLst>
          </p:cNvPr>
          <p:cNvSpPr txBox="1"/>
          <p:nvPr/>
        </p:nvSpPr>
        <p:spPr>
          <a:xfrm>
            <a:off x="681812" y="5101781"/>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Assistive Technology</a:t>
            </a:r>
          </a:p>
        </p:txBody>
      </p:sp>
      <p:sp>
        <p:nvSpPr>
          <p:cNvPr id="8" name="TextBox 7">
            <a:extLst>
              <a:ext uri="{FF2B5EF4-FFF2-40B4-BE49-F238E27FC236}">
                <a16:creationId xmlns:a16="http://schemas.microsoft.com/office/drawing/2014/main" id="{75B151C4-2F1A-DF01-234D-87B3C1CF1330}"/>
              </a:ext>
            </a:extLst>
          </p:cNvPr>
          <p:cNvSpPr txBox="1"/>
          <p:nvPr/>
        </p:nvSpPr>
        <p:spPr>
          <a:xfrm>
            <a:off x="6254511" y="5101781"/>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Low Vision Evaluations</a:t>
            </a:r>
          </a:p>
        </p:txBody>
      </p:sp>
      <p:sp>
        <p:nvSpPr>
          <p:cNvPr id="5" name="TextBox 4">
            <a:extLst>
              <a:ext uri="{FF2B5EF4-FFF2-40B4-BE49-F238E27FC236}">
                <a16:creationId xmlns:a16="http://schemas.microsoft.com/office/drawing/2014/main" id="{D9B7AE9F-2693-730C-3AC6-D900224ABFDE}"/>
              </a:ext>
            </a:extLst>
          </p:cNvPr>
          <p:cNvSpPr txBox="1"/>
          <p:nvPr/>
        </p:nvSpPr>
        <p:spPr>
          <a:xfrm>
            <a:off x="681812" y="5749306"/>
            <a:ext cx="5414188" cy="543362"/>
          </a:xfrm>
          <a:prstGeom prst="rect">
            <a:avLst/>
          </a:prstGeom>
          <a:solidFill>
            <a:schemeClr val="tx1">
              <a:lumMod val="10000"/>
              <a:lumOff val="90000"/>
            </a:schemeClr>
          </a:solidFill>
        </p:spPr>
        <p:txBody>
          <a:bodyPr wrap="square" rtlCol="0" anchor="ctr">
            <a:noAutofit/>
          </a:bodyPr>
          <a:lstStyle/>
          <a:p>
            <a:pPr algn="l"/>
            <a:r>
              <a:rPr lang="en-US" sz="1700" b="1" dirty="0">
                <a:latin typeface="Tahoma" panose="020B0604030504040204" pitchFamily="34" charset="0"/>
                <a:ea typeface="Tahoma" panose="020B0604030504040204" pitchFamily="34" charset="0"/>
                <a:cs typeface="Tahoma" panose="020B0604030504040204" pitchFamily="34" charset="0"/>
              </a:rPr>
              <a:t>Peer Support Groups</a:t>
            </a:r>
            <a:endParaRPr lang="en-US" sz="1700" b="1" i="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89187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4C53E-CD2C-7DE7-26D6-ADF6131C0281}"/>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6203879A-E8B3-A276-8413-F433F32B34F4}"/>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3">
            <a:extLst>
              <a:ext uri="{FF2B5EF4-FFF2-40B4-BE49-F238E27FC236}">
                <a16:creationId xmlns:a16="http://schemas.microsoft.com/office/drawing/2014/main" id="{11AC5E59-1B91-50DB-CA66-ED1A9BA5ED91}"/>
              </a:ext>
            </a:extLst>
          </p:cNvPr>
          <p:cNvSpPr txBox="1">
            <a:spLocks noGrp="1"/>
          </p:cNvSpPr>
          <p:nvPr>
            <p:ph type="title" idx="4294967295"/>
          </p:nvPr>
        </p:nvSpPr>
        <p:spPr>
          <a:xfrm>
            <a:off x="1673351" y="429307"/>
            <a:ext cx="873339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Vocational Rehabilitation (VR)</a:t>
            </a:r>
          </a:p>
        </p:txBody>
      </p:sp>
      <p:sp>
        <p:nvSpPr>
          <p:cNvPr id="5" name="Content Placeholder 6">
            <a:extLst>
              <a:ext uri="{FF2B5EF4-FFF2-40B4-BE49-F238E27FC236}">
                <a16:creationId xmlns:a16="http://schemas.microsoft.com/office/drawing/2014/main" id="{3DCFEE7D-BAB6-0C00-FFCB-96C706325408}"/>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0" fontAlgn="base" hangingPunct="0">
              <a:lnSpc>
                <a:spcPct val="100000"/>
              </a:lnSpc>
              <a:spcBef>
                <a:spcPct val="0"/>
              </a:spcBef>
              <a:spcAft>
                <a:spcPct val="0"/>
              </a:spcAft>
            </a:pPr>
            <a:r>
              <a:rPr lang="en-US" altLang="en-US" sz="2400" b="1" dirty="0">
                <a:latin typeface="Tahoma" panose="020B0604030504040204" pitchFamily="34" charset="0"/>
                <a:ea typeface="Tahoma" panose="020B0604030504040204" pitchFamily="34" charset="0"/>
                <a:cs typeface="Tahoma" panose="020B0604030504040204" pitchFamily="34" charset="0"/>
              </a:rPr>
              <a:t>For individuals 22 and older who seek to obtain or maintain employment. </a:t>
            </a:r>
          </a:p>
          <a:p>
            <a:pPr>
              <a:lnSpc>
                <a:spcPct val="100000"/>
              </a:lnSpc>
            </a:pPr>
            <a:r>
              <a:rPr lang="en-US" altLang="en-US" sz="2400" b="1" dirty="0">
                <a:latin typeface="Tahoma" panose="020B0604030504040204" pitchFamily="34" charset="0"/>
                <a:ea typeface="Tahoma" panose="020B0604030504040204" pitchFamily="34" charset="0"/>
                <a:cs typeface="Tahoma" panose="020B0604030504040204" pitchFamily="34" charset="0"/>
              </a:rPr>
              <a:t>If eligible, individuals are assigned a Vocational Rehabilitation Counselor to develop an Individualized Plan of Employment (IPE). </a:t>
            </a:r>
          </a:p>
          <a:p>
            <a:pPr>
              <a:lnSpc>
                <a:spcPct val="100000"/>
              </a:lnSpc>
            </a:pPr>
            <a:r>
              <a:rPr lang="en-US" sz="2400" b="1" dirty="0">
                <a:latin typeface="Tahoma" panose="020B0604030504040204" pitchFamily="34" charset="0"/>
                <a:ea typeface="Tahoma" panose="020B0604030504040204" pitchFamily="34" charset="0"/>
                <a:cs typeface="Tahoma" panose="020B0604030504040204" pitchFamily="34" charset="0"/>
              </a:rPr>
              <a:t>Employment goals may include:</a:t>
            </a:r>
          </a:p>
        </p:txBody>
      </p:sp>
      <p:sp>
        <p:nvSpPr>
          <p:cNvPr id="6" name="TextBox 5">
            <a:extLst>
              <a:ext uri="{FF2B5EF4-FFF2-40B4-BE49-F238E27FC236}">
                <a16:creationId xmlns:a16="http://schemas.microsoft.com/office/drawing/2014/main" id="{B3286514-0282-D5E7-8C87-CC46C631607B}"/>
              </a:ext>
            </a:extLst>
          </p:cNvPr>
          <p:cNvSpPr txBox="1"/>
          <p:nvPr/>
        </p:nvSpPr>
        <p:spPr>
          <a:xfrm>
            <a:off x="681812" y="4113992"/>
            <a:ext cx="5414188" cy="541575"/>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Competitive Integrated Employment</a:t>
            </a:r>
          </a:p>
        </p:txBody>
      </p:sp>
      <p:sp>
        <p:nvSpPr>
          <p:cNvPr id="10" name="TextBox 9">
            <a:extLst>
              <a:ext uri="{FF2B5EF4-FFF2-40B4-BE49-F238E27FC236}">
                <a16:creationId xmlns:a16="http://schemas.microsoft.com/office/drawing/2014/main" id="{4AB71ADF-A627-4C69-7D0B-7EAA9A44C111}"/>
              </a:ext>
            </a:extLst>
          </p:cNvPr>
          <p:cNvSpPr txBox="1"/>
          <p:nvPr/>
        </p:nvSpPr>
        <p:spPr>
          <a:xfrm>
            <a:off x="6254511" y="4113992"/>
            <a:ext cx="5414188" cy="541575"/>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Randolph-Sheppard Vending Facility Program</a:t>
            </a:r>
          </a:p>
        </p:txBody>
      </p:sp>
      <p:sp>
        <p:nvSpPr>
          <p:cNvPr id="8" name="TextBox 7">
            <a:extLst>
              <a:ext uri="{FF2B5EF4-FFF2-40B4-BE49-F238E27FC236}">
                <a16:creationId xmlns:a16="http://schemas.microsoft.com/office/drawing/2014/main" id="{426357F4-1169-71FF-A949-0C057F240F54}"/>
              </a:ext>
            </a:extLst>
          </p:cNvPr>
          <p:cNvSpPr txBox="1"/>
          <p:nvPr/>
        </p:nvSpPr>
        <p:spPr>
          <a:xfrm>
            <a:off x="681812" y="4753437"/>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Supportive Employment</a:t>
            </a:r>
          </a:p>
        </p:txBody>
      </p:sp>
      <p:sp>
        <p:nvSpPr>
          <p:cNvPr id="11" name="TextBox 10">
            <a:extLst>
              <a:ext uri="{FF2B5EF4-FFF2-40B4-BE49-F238E27FC236}">
                <a16:creationId xmlns:a16="http://schemas.microsoft.com/office/drawing/2014/main" id="{F51540FD-FC95-8968-F219-89C893A96086}"/>
              </a:ext>
            </a:extLst>
          </p:cNvPr>
          <p:cNvSpPr txBox="1"/>
          <p:nvPr/>
        </p:nvSpPr>
        <p:spPr>
          <a:xfrm>
            <a:off x="6254511" y="4753437"/>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Self-Employment</a:t>
            </a:r>
          </a:p>
        </p:txBody>
      </p:sp>
    </p:spTree>
    <p:extLst>
      <p:ext uri="{BB962C8B-B14F-4D97-AF65-F5344CB8AC3E}">
        <p14:creationId xmlns:p14="http://schemas.microsoft.com/office/powerpoint/2010/main" val="1782560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3E402-BCF9-06DF-765B-C8E96A29E9A1}"/>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9966C50A-E294-2FB6-58D9-DC9B2D15803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3">
            <a:extLst>
              <a:ext uri="{FF2B5EF4-FFF2-40B4-BE49-F238E27FC236}">
                <a16:creationId xmlns:a16="http://schemas.microsoft.com/office/drawing/2014/main" id="{5AED7383-87DC-DD55-3C36-D900D9C5938C}"/>
              </a:ext>
            </a:extLst>
          </p:cNvPr>
          <p:cNvSpPr txBox="1">
            <a:spLocks noGrp="1"/>
          </p:cNvSpPr>
          <p:nvPr>
            <p:ph type="title" idx="4294967295"/>
          </p:nvPr>
        </p:nvSpPr>
        <p:spPr>
          <a:xfrm>
            <a:off x="1673351" y="712334"/>
            <a:ext cx="873339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Vocational Rehabilitation (VR) Services</a:t>
            </a:r>
          </a:p>
        </p:txBody>
      </p:sp>
      <p:sp>
        <p:nvSpPr>
          <p:cNvPr id="4" name="TextBox 3">
            <a:extLst>
              <a:ext uri="{FF2B5EF4-FFF2-40B4-BE49-F238E27FC236}">
                <a16:creationId xmlns:a16="http://schemas.microsoft.com/office/drawing/2014/main" id="{51824A83-02B5-5CD6-79AD-A216A608753C}"/>
              </a:ext>
            </a:extLst>
          </p:cNvPr>
          <p:cNvSpPr txBox="1"/>
          <p:nvPr/>
        </p:nvSpPr>
        <p:spPr>
          <a:xfrm>
            <a:off x="681812" y="2100134"/>
            <a:ext cx="5414188" cy="541575"/>
          </a:xfrm>
          <a:prstGeom prst="rect">
            <a:avLst/>
          </a:prstGeom>
          <a:solidFill>
            <a:schemeClr val="tx1">
              <a:lumMod val="10000"/>
              <a:lumOff val="90000"/>
            </a:schemeClr>
          </a:solidFill>
        </p:spPr>
        <p:txBody>
          <a:bodyPr wrap="square" rtlCol="0" anchor="ctr">
            <a:normAutofit/>
          </a:bodyPr>
          <a:lstStyle/>
          <a:p>
            <a:pPr lvl="0"/>
            <a:r>
              <a:rPr lang="en-US" sz="1700" b="1" i="0" dirty="0">
                <a:latin typeface="Tahoma" panose="020B0604030504040204" pitchFamily="34" charset="0"/>
                <a:ea typeface="Tahoma" panose="020B0604030504040204" pitchFamily="34" charset="0"/>
                <a:cs typeface="Tahoma" panose="020B0604030504040204" pitchFamily="34" charset="0"/>
              </a:rPr>
              <a:t>Vocational Counseling &amp; Guidance</a:t>
            </a:r>
            <a:endParaRPr lang="en-US" sz="1700" b="1" dirty="0">
              <a:latin typeface="Tahoma" panose="020B0604030504040204" pitchFamily="34" charset="0"/>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3FF6DFCD-E48E-C75F-C905-03B0C38EB5B3}"/>
              </a:ext>
            </a:extLst>
          </p:cNvPr>
          <p:cNvSpPr txBox="1"/>
          <p:nvPr/>
        </p:nvSpPr>
        <p:spPr>
          <a:xfrm>
            <a:off x="6254511" y="2100134"/>
            <a:ext cx="5414188" cy="541575"/>
          </a:xfrm>
          <a:prstGeom prst="rect">
            <a:avLst/>
          </a:prstGeom>
          <a:solidFill>
            <a:schemeClr val="tx1">
              <a:lumMod val="10000"/>
              <a:lumOff val="90000"/>
            </a:schemeClr>
          </a:solidFill>
        </p:spPr>
        <p:txBody>
          <a:bodyPr wrap="square" rtlCol="0" anchor="ctr">
            <a:normAutofit/>
          </a:bodyPr>
          <a:lstStyle/>
          <a:p>
            <a:r>
              <a:rPr lang="en-US" sz="1700" b="1" dirty="0">
                <a:latin typeface="Tahoma" panose="020B0604030504040204" pitchFamily="34" charset="0"/>
                <a:ea typeface="Tahoma" panose="020B0604030504040204" pitchFamily="34" charset="0"/>
                <a:cs typeface="Tahoma" panose="020B0604030504040204" pitchFamily="34" charset="0"/>
              </a:rPr>
              <a:t>Information &amp; Referral Services</a:t>
            </a:r>
          </a:p>
        </p:txBody>
      </p:sp>
      <p:sp>
        <p:nvSpPr>
          <p:cNvPr id="5" name="TextBox 4">
            <a:extLst>
              <a:ext uri="{FF2B5EF4-FFF2-40B4-BE49-F238E27FC236}">
                <a16:creationId xmlns:a16="http://schemas.microsoft.com/office/drawing/2014/main" id="{F9B464A4-0A25-0996-9C9E-CAFFA5A7C43F}"/>
              </a:ext>
            </a:extLst>
          </p:cNvPr>
          <p:cNvSpPr txBox="1"/>
          <p:nvPr/>
        </p:nvSpPr>
        <p:spPr>
          <a:xfrm>
            <a:off x="681812" y="2739579"/>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Low Vision Assessment</a:t>
            </a:r>
          </a:p>
        </p:txBody>
      </p:sp>
      <p:sp>
        <p:nvSpPr>
          <p:cNvPr id="10" name="TextBox 9">
            <a:extLst>
              <a:ext uri="{FF2B5EF4-FFF2-40B4-BE49-F238E27FC236}">
                <a16:creationId xmlns:a16="http://schemas.microsoft.com/office/drawing/2014/main" id="{9F3C02A3-0C35-01BE-5501-BC882F9FAF81}"/>
              </a:ext>
            </a:extLst>
          </p:cNvPr>
          <p:cNvSpPr txBox="1"/>
          <p:nvPr/>
        </p:nvSpPr>
        <p:spPr>
          <a:xfrm>
            <a:off x="6254511" y="2739579"/>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Orientation &amp; Mobility</a:t>
            </a:r>
          </a:p>
        </p:txBody>
      </p:sp>
      <p:sp>
        <p:nvSpPr>
          <p:cNvPr id="6" name="TextBox 5">
            <a:extLst>
              <a:ext uri="{FF2B5EF4-FFF2-40B4-BE49-F238E27FC236}">
                <a16:creationId xmlns:a16="http://schemas.microsoft.com/office/drawing/2014/main" id="{97E8CA5C-C862-5206-86FD-7D7EFE9D911B}"/>
              </a:ext>
            </a:extLst>
          </p:cNvPr>
          <p:cNvSpPr txBox="1"/>
          <p:nvPr/>
        </p:nvSpPr>
        <p:spPr>
          <a:xfrm>
            <a:off x="681812" y="3387104"/>
            <a:ext cx="5414188" cy="543362"/>
          </a:xfrm>
          <a:prstGeom prst="rect">
            <a:avLst/>
          </a:prstGeom>
          <a:solidFill>
            <a:schemeClr val="tx1">
              <a:lumMod val="10000"/>
              <a:lumOff val="90000"/>
            </a:schemeClr>
          </a:solidFill>
        </p:spPr>
        <p:txBody>
          <a:bodyPr wrap="square" rtlCol="0" anchor="ctr">
            <a:no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Rehabilitation Teaching</a:t>
            </a:r>
          </a:p>
        </p:txBody>
      </p:sp>
      <p:sp>
        <p:nvSpPr>
          <p:cNvPr id="11" name="TextBox 10">
            <a:extLst>
              <a:ext uri="{FF2B5EF4-FFF2-40B4-BE49-F238E27FC236}">
                <a16:creationId xmlns:a16="http://schemas.microsoft.com/office/drawing/2014/main" id="{18ED2857-E539-0F01-1D1C-403A04C1D670}"/>
              </a:ext>
            </a:extLst>
          </p:cNvPr>
          <p:cNvSpPr txBox="1"/>
          <p:nvPr/>
        </p:nvSpPr>
        <p:spPr>
          <a:xfrm>
            <a:off x="6254511" y="3387104"/>
            <a:ext cx="5414188" cy="543362"/>
          </a:xfrm>
          <a:prstGeom prst="rect">
            <a:avLst/>
          </a:prstGeom>
          <a:solidFill>
            <a:schemeClr val="tx1">
              <a:lumMod val="10000"/>
              <a:lumOff val="90000"/>
            </a:schemeClr>
          </a:solidFill>
        </p:spPr>
        <p:txBody>
          <a:bodyPr wrap="square" rtlCol="0" anchor="ctr">
            <a:noAutofit/>
          </a:bodyPr>
          <a:lstStyle/>
          <a:p>
            <a:r>
              <a:rPr lang="en-US" sz="1700" b="1" dirty="0">
                <a:latin typeface="Tahoma" panose="020B0604030504040204" pitchFamily="34" charset="0"/>
                <a:ea typeface="Tahoma" panose="020B0604030504040204" pitchFamily="34" charset="0"/>
                <a:cs typeface="Tahoma" panose="020B0604030504040204" pitchFamily="34" charset="0"/>
              </a:rPr>
              <a:t>Assistive Technology</a:t>
            </a:r>
          </a:p>
        </p:txBody>
      </p:sp>
      <p:sp>
        <p:nvSpPr>
          <p:cNvPr id="12" name="TextBox 11">
            <a:extLst>
              <a:ext uri="{FF2B5EF4-FFF2-40B4-BE49-F238E27FC236}">
                <a16:creationId xmlns:a16="http://schemas.microsoft.com/office/drawing/2014/main" id="{05768BDA-59A8-1D2F-52B1-ADC58049AFBB}"/>
              </a:ext>
            </a:extLst>
          </p:cNvPr>
          <p:cNvSpPr txBox="1"/>
          <p:nvPr/>
        </p:nvSpPr>
        <p:spPr>
          <a:xfrm>
            <a:off x="681812" y="4034629"/>
            <a:ext cx="5414188" cy="541575"/>
          </a:xfrm>
          <a:prstGeom prst="rect">
            <a:avLst/>
          </a:prstGeom>
          <a:solidFill>
            <a:schemeClr val="tx1">
              <a:lumMod val="10000"/>
              <a:lumOff val="90000"/>
            </a:schemeClr>
          </a:solidFill>
        </p:spPr>
        <p:txBody>
          <a:bodyPr wrap="square" rtlCol="0" anchor="ctr">
            <a:normAutofit/>
          </a:bodyPr>
          <a:lstStyle/>
          <a:p>
            <a:pPr lvl="0"/>
            <a:r>
              <a:rPr lang="en-US" sz="1700" b="1" i="0" dirty="0">
                <a:latin typeface="Tahoma" panose="020B0604030504040204" pitchFamily="34" charset="0"/>
                <a:ea typeface="Tahoma" panose="020B0604030504040204" pitchFamily="34" charset="0"/>
                <a:cs typeface="Tahoma" panose="020B0604030504040204" pitchFamily="34" charset="0"/>
              </a:rPr>
              <a:t>College/University Support</a:t>
            </a:r>
            <a:endParaRPr lang="en-US" sz="1700" b="1" dirty="0">
              <a:latin typeface="Tahoma" panose="020B0604030504040204" pitchFamily="34" charset="0"/>
              <a:ea typeface="Tahoma" panose="020B0604030504040204" pitchFamily="34" charset="0"/>
              <a:cs typeface="Tahoma" panose="020B0604030504040204" pitchFamily="34" charset="0"/>
            </a:endParaRPr>
          </a:p>
        </p:txBody>
      </p:sp>
      <p:sp>
        <p:nvSpPr>
          <p:cNvPr id="15" name="TextBox 14">
            <a:extLst>
              <a:ext uri="{FF2B5EF4-FFF2-40B4-BE49-F238E27FC236}">
                <a16:creationId xmlns:a16="http://schemas.microsoft.com/office/drawing/2014/main" id="{BBC6998E-395E-6D8F-8A28-A3EA2D7D3CBD}"/>
              </a:ext>
            </a:extLst>
          </p:cNvPr>
          <p:cNvSpPr txBox="1"/>
          <p:nvPr/>
        </p:nvSpPr>
        <p:spPr>
          <a:xfrm>
            <a:off x="6254511" y="4034629"/>
            <a:ext cx="5414188" cy="541575"/>
          </a:xfrm>
          <a:prstGeom prst="rect">
            <a:avLst/>
          </a:prstGeom>
          <a:solidFill>
            <a:schemeClr val="tx1">
              <a:lumMod val="10000"/>
              <a:lumOff val="90000"/>
            </a:schemeClr>
          </a:solidFill>
        </p:spPr>
        <p:txBody>
          <a:bodyPr wrap="square" rtlCol="0" anchor="ctr">
            <a:normAutofit/>
          </a:bodyPr>
          <a:lstStyle/>
          <a:p>
            <a:r>
              <a:rPr lang="en-US" sz="1700" b="1" dirty="0">
                <a:latin typeface="Tahoma" panose="020B0604030504040204" pitchFamily="34" charset="0"/>
                <a:ea typeface="Tahoma" panose="020B0604030504040204" pitchFamily="34" charset="0"/>
                <a:cs typeface="Tahoma" panose="020B0604030504040204" pitchFamily="34" charset="0"/>
              </a:rPr>
              <a:t>Job Readiness Training</a:t>
            </a:r>
          </a:p>
        </p:txBody>
      </p:sp>
      <p:sp>
        <p:nvSpPr>
          <p:cNvPr id="13" name="TextBox 12">
            <a:extLst>
              <a:ext uri="{FF2B5EF4-FFF2-40B4-BE49-F238E27FC236}">
                <a16:creationId xmlns:a16="http://schemas.microsoft.com/office/drawing/2014/main" id="{FBAF18E0-33FA-0001-68C9-3F12A2D25C3B}"/>
              </a:ext>
            </a:extLst>
          </p:cNvPr>
          <p:cNvSpPr txBox="1"/>
          <p:nvPr/>
        </p:nvSpPr>
        <p:spPr>
          <a:xfrm>
            <a:off x="681812" y="4674074"/>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Job Development &amp; Placement</a:t>
            </a:r>
          </a:p>
        </p:txBody>
      </p:sp>
      <p:sp>
        <p:nvSpPr>
          <p:cNvPr id="16" name="TextBox 15">
            <a:extLst>
              <a:ext uri="{FF2B5EF4-FFF2-40B4-BE49-F238E27FC236}">
                <a16:creationId xmlns:a16="http://schemas.microsoft.com/office/drawing/2014/main" id="{E98E9C95-B24C-508E-B7FC-7958C8C7BF0D}"/>
              </a:ext>
            </a:extLst>
          </p:cNvPr>
          <p:cNvSpPr txBox="1"/>
          <p:nvPr/>
        </p:nvSpPr>
        <p:spPr>
          <a:xfrm>
            <a:off x="6254511" y="4674074"/>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Benefits Counseling</a:t>
            </a:r>
          </a:p>
        </p:txBody>
      </p:sp>
      <p:sp>
        <p:nvSpPr>
          <p:cNvPr id="14" name="TextBox 13">
            <a:extLst>
              <a:ext uri="{FF2B5EF4-FFF2-40B4-BE49-F238E27FC236}">
                <a16:creationId xmlns:a16="http://schemas.microsoft.com/office/drawing/2014/main" id="{0E4BAD52-6213-5460-06E1-0EFFF23F0DA2}"/>
              </a:ext>
            </a:extLst>
          </p:cNvPr>
          <p:cNvSpPr txBox="1"/>
          <p:nvPr/>
        </p:nvSpPr>
        <p:spPr>
          <a:xfrm>
            <a:off x="681812" y="5321599"/>
            <a:ext cx="5414188" cy="543362"/>
          </a:xfrm>
          <a:prstGeom prst="rect">
            <a:avLst/>
          </a:prstGeom>
          <a:solidFill>
            <a:schemeClr val="tx1">
              <a:lumMod val="10000"/>
              <a:lumOff val="90000"/>
            </a:schemeClr>
          </a:solidFill>
        </p:spPr>
        <p:txBody>
          <a:bodyPr wrap="square" rtlCol="0" anchor="ctr">
            <a:noAutofit/>
          </a:bodyPr>
          <a:lstStyle/>
          <a:p>
            <a:pPr algn="l"/>
            <a:r>
              <a:rPr lang="en-US" sz="1700" b="1" dirty="0">
                <a:latin typeface="Tahoma" panose="020B0604030504040204" pitchFamily="34" charset="0"/>
                <a:ea typeface="Tahoma" panose="020B0604030504040204" pitchFamily="34" charset="0"/>
                <a:cs typeface="Tahoma" panose="020B0604030504040204" pitchFamily="34" charset="0"/>
              </a:rPr>
              <a:t>Job Retention Services</a:t>
            </a:r>
            <a:endParaRPr lang="en-US" sz="1700" b="1" i="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39560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12DA8-2244-E374-50BD-DF8385C076AF}"/>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783C6DE2-3F31-5E35-4D2A-2230C429699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itle 3">
            <a:extLst>
              <a:ext uri="{FF2B5EF4-FFF2-40B4-BE49-F238E27FC236}">
                <a16:creationId xmlns:a16="http://schemas.microsoft.com/office/drawing/2014/main" id="{5B8DE830-DBC8-ECA8-1277-3528CEACB85B}"/>
              </a:ext>
            </a:extLst>
          </p:cNvPr>
          <p:cNvSpPr txBox="1">
            <a:spLocks noGrp="1"/>
          </p:cNvSpPr>
          <p:nvPr>
            <p:ph type="title" idx="4294967295"/>
          </p:nvPr>
        </p:nvSpPr>
        <p:spPr>
          <a:xfrm>
            <a:off x="1673351" y="429307"/>
            <a:ext cx="873339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Determining a Vocational Path</a:t>
            </a:r>
          </a:p>
        </p:txBody>
      </p:sp>
      <p:sp>
        <p:nvSpPr>
          <p:cNvPr id="3" name="Content Placeholder 6">
            <a:extLst>
              <a:ext uri="{FF2B5EF4-FFF2-40B4-BE49-F238E27FC236}">
                <a16:creationId xmlns:a16="http://schemas.microsoft.com/office/drawing/2014/main" id="{9F8C8704-C831-C5F4-825B-ACAD94B4D960}"/>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Identify the individual’s vocational goal.</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Determine the best path to achieve the goal:</a:t>
            </a:r>
          </a:p>
          <a:p>
            <a:pPr lvl="1" eaLnBrk="0" fontAlgn="base" hangingPunct="0">
              <a:lnSpc>
                <a:spcPct val="100000"/>
              </a:lnSpc>
              <a:spcBef>
                <a:spcPct val="0"/>
              </a:spcBef>
              <a:spcAft>
                <a:spcPct val="0"/>
              </a:spcAft>
            </a:pPr>
            <a:r>
              <a:rPr lang="en-US" altLang="en-US" sz="2400" b="1" dirty="0">
                <a:latin typeface="Tahoma" panose="020B0604030504040204" pitchFamily="34" charset="0"/>
                <a:ea typeface="Tahoma" panose="020B0604030504040204" pitchFamily="34" charset="0"/>
                <a:cs typeface="Tahoma" panose="020B0604030504040204" pitchFamily="34" charset="0"/>
              </a:rPr>
              <a:t>College – </a:t>
            </a:r>
            <a:r>
              <a:rPr lang="en-US" altLang="en-US" sz="2400" dirty="0">
                <a:latin typeface="Tahoma" panose="020B0604030504040204" pitchFamily="34" charset="0"/>
                <a:ea typeface="Tahoma" panose="020B0604030504040204" pitchFamily="34" charset="0"/>
                <a:cs typeface="Tahoma" panose="020B0604030504040204" pitchFamily="34" charset="0"/>
              </a:rPr>
              <a:t>Is the individual prepared for and likely to succeed in a college setting?</a:t>
            </a:r>
          </a:p>
          <a:p>
            <a:pPr lvl="1" eaLnBrk="0" fontAlgn="base" hangingPunct="0">
              <a:lnSpc>
                <a:spcPct val="100000"/>
              </a:lnSpc>
              <a:spcBef>
                <a:spcPct val="0"/>
              </a:spcBef>
              <a:spcAft>
                <a:spcPct val="0"/>
              </a:spcAft>
            </a:pPr>
            <a:r>
              <a:rPr lang="en-US" altLang="en-US" sz="2400" b="1" dirty="0">
                <a:latin typeface="Tahoma" panose="020B0604030504040204" pitchFamily="34" charset="0"/>
                <a:ea typeface="Tahoma" panose="020B0604030504040204" pitchFamily="34" charset="0"/>
                <a:cs typeface="Tahoma" panose="020B0604030504040204" pitchFamily="34" charset="0"/>
              </a:rPr>
              <a:t>Trade School – </a:t>
            </a:r>
            <a:r>
              <a:rPr lang="en-US" altLang="en-US" sz="2400" dirty="0">
                <a:latin typeface="Tahoma" panose="020B0604030504040204" pitchFamily="34" charset="0"/>
                <a:ea typeface="Tahoma" panose="020B0604030504040204" pitchFamily="34" charset="0"/>
                <a:cs typeface="Tahoma" panose="020B0604030504040204" pitchFamily="34" charset="0"/>
              </a:rPr>
              <a:t>Would a certificate or hands-on training be a better fit?</a:t>
            </a:r>
          </a:p>
          <a:p>
            <a:pPr lvl="1" eaLnBrk="0" fontAlgn="base" hangingPunct="0">
              <a:lnSpc>
                <a:spcPct val="100000"/>
              </a:lnSpc>
              <a:spcBef>
                <a:spcPct val="0"/>
              </a:spcBef>
              <a:spcAft>
                <a:spcPct val="0"/>
              </a:spcAft>
            </a:pPr>
            <a:r>
              <a:rPr lang="en-US" altLang="en-US" sz="2400" b="1" dirty="0">
                <a:latin typeface="Tahoma" panose="020B0604030504040204" pitchFamily="34" charset="0"/>
                <a:ea typeface="Tahoma" panose="020B0604030504040204" pitchFamily="34" charset="0"/>
                <a:cs typeface="Tahoma" panose="020B0604030504040204" pitchFamily="34" charset="0"/>
              </a:rPr>
              <a:t>Direct to Work – </a:t>
            </a:r>
            <a:r>
              <a:rPr lang="en-US" altLang="en-US" sz="2400" dirty="0">
                <a:latin typeface="Tahoma" panose="020B0604030504040204" pitchFamily="34" charset="0"/>
                <a:ea typeface="Tahoma" panose="020B0604030504040204" pitchFamily="34" charset="0"/>
                <a:cs typeface="Tahoma" panose="020B0604030504040204" pitchFamily="34" charset="0"/>
              </a:rPr>
              <a:t>Is the individual ready to enter the workforce immediately?</a:t>
            </a:r>
          </a:p>
          <a:p>
            <a:pPr eaLnBrk="0" fontAlgn="base" hangingPunct="0">
              <a:lnSpc>
                <a:spcPct val="100000"/>
              </a:lnSpc>
              <a:spcBef>
                <a:spcPct val="0"/>
              </a:spcBef>
              <a:spcAft>
                <a:spcPct val="0"/>
              </a:spcAft>
            </a:pPr>
            <a:r>
              <a:rPr lang="en-US" altLang="en-US" sz="2400" b="1" dirty="0">
                <a:latin typeface="Tahoma" panose="020B0604030504040204" pitchFamily="34" charset="0"/>
                <a:ea typeface="Tahoma" panose="020B0604030504040204" pitchFamily="34" charset="0"/>
                <a:cs typeface="Tahoma" panose="020B0604030504040204" pitchFamily="34" charset="0"/>
              </a:rPr>
              <a:t>Assess strengths, challenges, and necessary supports.</a:t>
            </a:r>
            <a:endParaRPr lang="en-US" sz="2400" b="1" dirty="0">
              <a:latin typeface="Tahoma" panose="020B0604030504040204" pitchFamily="34" charset="0"/>
              <a:ea typeface="Tahoma" panose="020B0604030504040204" pitchFamily="34" charset="0"/>
              <a:cs typeface="Tahoma" panose="020B0604030504040204" pitchFamily="34" charset="0"/>
            </a:endParaRPr>
          </a:p>
          <a:p>
            <a:pPr>
              <a:lnSpc>
                <a:spcPct val="100000"/>
              </a:lnSpc>
              <a:buFont typeface="Arial" panose="020B0604020202020204" pitchFamily="34" charset="0"/>
              <a:buChar char="•"/>
            </a:pP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41910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C4B4E-3F23-10B0-131E-F42CF0965232}"/>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992EC82E-B231-3E56-08D8-9863569302A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itle 3">
            <a:extLst>
              <a:ext uri="{FF2B5EF4-FFF2-40B4-BE49-F238E27FC236}">
                <a16:creationId xmlns:a16="http://schemas.microsoft.com/office/drawing/2014/main" id="{EA05B88D-1C24-F89A-AF58-2878B0FA012E}"/>
              </a:ext>
            </a:extLst>
          </p:cNvPr>
          <p:cNvSpPr txBox="1">
            <a:spLocks noGrp="1"/>
          </p:cNvSpPr>
          <p:nvPr>
            <p:ph type="title" idx="4294967295"/>
          </p:nvPr>
        </p:nvSpPr>
        <p:spPr>
          <a:xfrm>
            <a:off x="1673351" y="640436"/>
            <a:ext cx="948020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Trade School</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0"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Certificate Program</a:t>
            </a:r>
          </a:p>
        </p:txBody>
      </p:sp>
      <p:sp>
        <p:nvSpPr>
          <p:cNvPr id="7" name="Content Placeholder 6">
            <a:extLst>
              <a:ext uri="{FF2B5EF4-FFF2-40B4-BE49-F238E27FC236}">
                <a16:creationId xmlns:a16="http://schemas.microsoft.com/office/drawing/2014/main" id="{559B74CB-EC1A-95BA-45F8-BCC31BFA7CEE}"/>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MCB may be able to cover the full cost of the program, depending on duration and cost.</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Vocational Rehabilitation Counselor can assist with accommodations, such as adaptive tools.</a:t>
            </a:r>
          </a:p>
        </p:txBody>
      </p:sp>
    </p:spTree>
    <p:extLst>
      <p:ext uri="{BB962C8B-B14F-4D97-AF65-F5344CB8AC3E}">
        <p14:creationId xmlns:p14="http://schemas.microsoft.com/office/powerpoint/2010/main" val="35445020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584AC-E370-1DDA-EBD9-E06D8F70D85B}"/>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5A5D8F27-7210-02E9-6432-6F6585BE900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3">
            <a:extLst>
              <a:ext uri="{FF2B5EF4-FFF2-40B4-BE49-F238E27FC236}">
                <a16:creationId xmlns:a16="http://schemas.microsoft.com/office/drawing/2014/main" id="{2C48CF17-C4C0-4E1A-2D99-229C3C6E39DE}"/>
              </a:ext>
            </a:extLst>
          </p:cNvPr>
          <p:cNvSpPr txBox="1">
            <a:spLocks noGrp="1"/>
          </p:cNvSpPr>
          <p:nvPr>
            <p:ph type="title" idx="4294967295"/>
          </p:nvPr>
        </p:nvSpPr>
        <p:spPr>
          <a:xfrm>
            <a:off x="1673351" y="429307"/>
            <a:ext cx="873339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College/University</a:t>
            </a:r>
          </a:p>
        </p:txBody>
      </p:sp>
      <p:sp>
        <p:nvSpPr>
          <p:cNvPr id="7" name="Content Placeholder 6">
            <a:extLst>
              <a:ext uri="{FF2B5EF4-FFF2-40B4-BE49-F238E27FC236}">
                <a16:creationId xmlns:a16="http://schemas.microsoft.com/office/drawing/2014/main" id="{4FCB2254-65C9-1D30-C38C-5962D04924E7}"/>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After acceptance, the Vocational Rehabilitation Counselor (VRC) will work with the student to create a vocational objective.</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The VRC will encourage the student to meet with the college or university’s disability services office to discuss accommodations. The VRC can attend this meeting for support.</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The VRC will refer the student for Orientation &amp; Mobility, Rehabilitation Teaching, and Assistive Technology evaluations to support their success.</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VRC will ensure FAFSA is completed by April 1st.</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Once FAFSA is processed, the college or university will complete an Information Exchange Form to assess financial need.</a:t>
            </a:r>
          </a:p>
        </p:txBody>
      </p:sp>
    </p:spTree>
    <p:extLst>
      <p:ext uri="{BB962C8B-B14F-4D97-AF65-F5344CB8AC3E}">
        <p14:creationId xmlns:p14="http://schemas.microsoft.com/office/powerpoint/2010/main" val="3605026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6B93D-CE7B-32A0-5A3B-F0D1B89C586E}"/>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B8C30401-83B2-55D6-416B-8C735EAEFE6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Title 3">
            <a:extLst>
              <a:ext uri="{FF2B5EF4-FFF2-40B4-BE49-F238E27FC236}">
                <a16:creationId xmlns:a16="http://schemas.microsoft.com/office/drawing/2014/main" id="{AB0155F2-DB26-3BB0-5ABB-4AB71A288FE6}"/>
              </a:ext>
            </a:extLst>
          </p:cNvPr>
          <p:cNvSpPr txBox="1">
            <a:spLocks noGrp="1"/>
          </p:cNvSpPr>
          <p:nvPr>
            <p:ph type="title" idx="4294967295"/>
          </p:nvPr>
        </p:nvSpPr>
        <p:spPr>
          <a:xfrm>
            <a:off x="1673352" y="429307"/>
            <a:ext cx="683971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Objectives</a:t>
            </a:r>
          </a:p>
        </p:txBody>
      </p:sp>
      <p:sp>
        <p:nvSpPr>
          <p:cNvPr id="11" name="TextBox 10">
            <a:extLst>
              <a:ext uri="{FF2B5EF4-FFF2-40B4-BE49-F238E27FC236}">
                <a16:creationId xmlns:a16="http://schemas.microsoft.com/office/drawing/2014/main" id="{81F99B98-247A-7175-929E-56EB69427289}"/>
              </a:ext>
            </a:extLst>
          </p:cNvPr>
          <p:cNvSpPr txBox="1"/>
          <p:nvPr/>
        </p:nvSpPr>
        <p:spPr>
          <a:xfrm>
            <a:off x="1672317" y="2255129"/>
            <a:ext cx="3880757" cy="1477328"/>
          </a:xfrm>
          <a:prstGeom prst="rect">
            <a:avLst/>
          </a:prstGeom>
          <a:noFill/>
        </p:spPr>
        <p:txBody>
          <a:bodyPr wrap="square">
            <a:spAutoFit/>
          </a:bodyPr>
          <a:lstStyle/>
          <a:p>
            <a:pPr marL="0" indent="0">
              <a:buNone/>
            </a:pPr>
            <a:r>
              <a:rPr lang="en-US" sz="3000" b="1" dirty="0">
                <a:latin typeface="Tahoma" panose="020B0604030504040204" pitchFamily="34" charset="0"/>
                <a:ea typeface="Tahoma" panose="020B0604030504040204" pitchFamily="34" charset="0"/>
                <a:cs typeface="Tahoma" panose="020B0604030504040204" pitchFamily="34" charset="0"/>
              </a:rPr>
              <a:t>Understand     </a:t>
            </a:r>
          </a:p>
          <a:p>
            <a:pPr marL="0" indent="0">
              <a:buNone/>
            </a:pPr>
            <a:r>
              <a:rPr lang="en-US" sz="3000" b="1" dirty="0">
                <a:latin typeface="Tahoma" panose="020B0604030504040204" pitchFamily="34" charset="0"/>
                <a:ea typeface="Tahoma" panose="020B0604030504040204" pitchFamily="34" charset="0"/>
                <a:cs typeface="Tahoma" panose="020B0604030504040204" pitchFamily="34" charset="0"/>
              </a:rPr>
              <a:t>MCB Services &amp; Eligibility</a:t>
            </a:r>
          </a:p>
        </p:txBody>
      </p:sp>
      <p:sp>
        <p:nvSpPr>
          <p:cNvPr id="13" name="TextBox 12">
            <a:extLst>
              <a:ext uri="{FF2B5EF4-FFF2-40B4-BE49-F238E27FC236}">
                <a16:creationId xmlns:a16="http://schemas.microsoft.com/office/drawing/2014/main" id="{B3B88008-AB86-6F35-2F3D-6D38ADFCB111}"/>
              </a:ext>
            </a:extLst>
          </p:cNvPr>
          <p:cNvSpPr txBox="1"/>
          <p:nvPr/>
        </p:nvSpPr>
        <p:spPr>
          <a:xfrm>
            <a:off x="7225391" y="2255129"/>
            <a:ext cx="4531179" cy="1477328"/>
          </a:xfrm>
          <a:prstGeom prst="rect">
            <a:avLst/>
          </a:prstGeom>
          <a:noFill/>
        </p:spPr>
        <p:txBody>
          <a:bodyPr wrap="square">
            <a:spAutoFit/>
          </a:bodyPr>
          <a:lstStyle/>
          <a:p>
            <a:pPr marL="0" indent="0">
              <a:buNone/>
            </a:pPr>
            <a:r>
              <a:rPr lang="en-US" sz="3000" b="1" dirty="0">
                <a:latin typeface="Tahoma" panose="020B0604030504040204" pitchFamily="34" charset="0"/>
                <a:ea typeface="Tahoma" panose="020B0604030504040204" pitchFamily="34" charset="0"/>
                <a:cs typeface="Tahoma" panose="020B0604030504040204" pitchFamily="34" charset="0"/>
              </a:rPr>
              <a:t>Explore </a:t>
            </a:r>
          </a:p>
          <a:p>
            <a:pPr marL="0" indent="0">
              <a:buNone/>
            </a:pPr>
            <a:r>
              <a:rPr lang="en-US" sz="3000" b="1" dirty="0">
                <a:latin typeface="Tahoma" panose="020B0604030504040204" pitchFamily="34" charset="0"/>
                <a:ea typeface="Tahoma" panose="020B0604030504040204" pitchFamily="34" charset="0"/>
                <a:cs typeface="Tahoma" panose="020B0604030504040204" pitchFamily="34" charset="0"/>
              </a:rPr>
              <a:t>Transition Planning </a:t>
            </a:r>
          </a:p>
          <a:p>
            <a:pPr marL="0" indent="0">
              <a:buNone/>
            </a:pPr>
            <a:r>
              <a:rPr lang="en-US" sz="3000" b="1" dirty="0">
                <a:latin typeface="Tahoma" panose="020B0604030504040204" pitchFamily="34" charset="0"/>
                <a:ea typeface="Tahoma" panose="020B0604030504040204" pitchFamily="34" charset="0"/>
                <a:cs typeface="Tahoma" panose="020B0604030504040204" pitchFamily="34" charset="0"/>
              </a:rPr>
              <a:t>&amp; Support</a:t>
            </a:r>
          </a:p>
        </p:txBody>
      </p:sp>
      <p:sp>
        <p:nvSpPr>
          <p:cNvPr id="12" name="TextBox 11">
            <a:extLst>
              <a:ext uri="{FF2B5EF4-FFF2-40B4-BE49-F238E27FC236}">
                <a16:creationId xmlns:a16="http://schemas.microsoft.com/office/drawing/2014/main" id="{9B40F82A-4BD6-5733-4B2C-5DF901876965}"/>
              </a:ext>
            </a:extLst>
          </p:cNvPr>
          <p:cNvSpPr txBox="1"/>
          <p:nvPr/>
        </p:nvSpPr>
        <p:spPr>
          <a:xfrm>
            <a:off x="1672317" y="4824964"/>
            <a:ext cx="4540701" cy="1477328"/>
          </a:xfrm>
          <a:prstGeom prst="rect">
            <a:avLst/>
          </a:prstGeom>
          <a:noFill/>
        </p:spPr>
        <p:txBody>
          <a:bodyPr wrap="square">
            <a:spAutoFit/>
          </a:bodyPr>
          <a:lstStyle/>
          <a:p>
            <a:pPr marL="0" indent="0">
              <a:buNone/>
            </a:pPr>
            <a:r>
              <a:rPr lang="en-US" sz="3000" b="1" dirty="0">
                <a:latin typeface="Tahoma" panose="020B0604030504040204" pitchFamily="34" charset="0"/>
                <a:ea typeface="Tahoma" panose="020B0604030504040204" pitchFamily="34" charset="0"/>
                <a:cs typeface="Tahoma" panose="020B0604030504040204" pitchFamily="34" charset="0"/>
              </a:rPr>
              <a:t>Identify Vocational Rehabilitation Pathways</a:t>
            </a:r>
          </a:p>
        </p:txBody>
      </p:sp>
      <p:sp>
        <p:nvSpPr>
          <p:cNvPr id="17" name="TextBox 16">
            <a:extLst>
              <a:ext uri="{FF2B5EF4-FFF2-40B4-BE49-F238E27FC236}">
                <a16:creationId xmlns:a16="http://schemas.microsoft.com/office/drawing/2014/main" id="{BD8BCF17-456E-015B-E727-FCA17C2DFFEE}"/>
              </a:ext>
            </a:extLst>
          </p:cNvPr>
          <p:cNvSpPr txBox="1"/>
          <p:nvPr/>
        </p:nvSpPr>
        <p:spPr>
          <a:xfrm>
            <a:off x="7225390" y="4840952"/>
            <a:ext cx="4041323" cy="1477328"/>
          </a:xfrm>
          <a:prstGeom prst="rect">
            <a:avLst/>
          </a:prstGeom>
          <a:noFill/>
        </p:spPr>
        <p:txBody>
          <a:bodyPr wrap="square">
            <a:spAutoFit/>
          </a:bodyPr>
          <a:lstStyle/>
          <a:p>
            <a:pPr marL="0" indent="0">
              <a:buNone/>
            </a:pPr>
            <a:r>
              <a:rPr lang="en-US" sz="3000" b="1" dirty="0">
                <a:latin typeface="Tahoma" panose="020B0604030504040204" pitchFamily="34" charset="0"/>
                <a:ea typeface="Tahoma" panose="020B0604030504040204" pitchFamily="34" charset="0"/>
                <a:cs typeface="Tahoma" panose="020B0604030504040204" pitchFamily="34" charset="0"/>
              </a:rPr>
              <a:t>Learn About Available Resources &amp; Next Steps</a:t>
            </a:r>
          </a:p>
        </p:txBody>
      </p:sp>
    </p:spTree>
    <p:extLst>
      <p:ext uri="{BB962C8B-B14F-4D97-AF65-F5344CB8AC3E}">
        <p14:creationId xmlns:p14="http://schemas.microsoft.com/office/powerpoint/2010/main" val="1687114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1853F-1175-B0EB-D2CC-C1842103EE7D}"/>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7B35BB09-F50B-2264-5430-D30B8EA07FD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3">
            <a:extLst>
              <a:ext uri="{FF2B5EF4-FFF2-40B4-BE49-F238E27FC236}">
                <a16:creationId xmlns:a16="http://schemas.microsoft.com/office/drawing/2014/main" id="{99275EC8-F311-A8AE-78C5-316B7D06A786}"/>
              </a:ext>
            </a:extLst>
          </p:cNvPr>
          <p:cNvSpPr txBox="1">
            <a:spLocks noGrp="1"/>
          </p:cNvSpPr>
          <p:nvPr>
            <p:ph type="title" idx="4294967295"/>
          </p:nvPr>
        </p:nvSpPr>
        <p:spPr>
          <a:xfrm>
            <a:off x="1673351" y="640436"/>
            <a:ext cx="948020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Information Exchange Form</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0"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Sample</a:t>
            </a:r>
          </a:p>
        </p:txBody>
      </p:sp>
      <p:pic>
        <p:nvPicPr>
          <p:cNvPr id="2" name="Content Placeholder 7" descr="Information Exchange Form">
            <a:extLst>
              <a:ext uri="{FF2B5EF4-FFF2-40B4-BE49-F238E27FC236}">
                <a16:creationId xmlns:a16="http://schemas.microsoft.com/office/drawing/2014/main" id="{8C4E184C-0CDD-378D-83BD-8C3A8B3784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9760" y="1814621"/>
            <a:ext cx="6692479" cy="4466435"/>
          </a:xfrm>
          <a:prstGeom prst="rect">
            <a:avLst/>
          </a:prstGeom>
        </p:spPr>
      </p:pic>
    </p:spTree>
    <p:extLst>
      <p:ext uri="{BB962C8B-B14F-4D97-AF65-F5344CB8AC3E}">
        <p14:creationId xmlns:p14="http://schemas.microsoft.com/office/powerpoint/2010/main" val="1342340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8FC9B-1DB2-E399-1E6F-229CEEC69DD7}"/>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57F2605C-F80A-7B1A-9973-59DE03C6120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3">
            <a:extLst>
              <a:ext uri="{FF2B5EF4-FFF2-40B4-BE49-F238E27FC236}">
                <a16:creationId xmlns:a16="http://schemas.microsoft.com/office/drawing/2014/main" id="{31506759-D3CD-FB3A-668E-9B94A541FA62}"/>
              </a:ext>
            </a:extLst>
          </p:cNvPr>
          <p:cNvSpPr txBox="1">
            <a:spLocks noGrp="1"/>
          </p:cNvSpPr>
          <p:nvPr>
            <p:ph type="title" idx="4294967295"/>
          </p:nvPr>
        </p:nvSpPr>
        <p:spPr>
          <a:xfrm>
            <a:off x="1673351" y="429307"/>
            <a:ext cx="873339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Information Exchange Form</a:t>
            </a:r>
          </a:p>
        </p:txBody>
      </p:sp>
      <p:sp>
        <p:nvSpPr>
          <p:cNvPr id="7" name="Content Placeholder 6">
            <a:extLst>
              <a:ext uri="{FF2B5EF4-FFF2-40B4-BE49-F238E27FC236}">
                <a16:creationId xmlns:a16="http://schemas.microsoft.com/office/drawing/2014/main" id="{1CE5AF87-0980-7C37-D8B3-089C5DC93827}"/>
              </a:ext>
            </a:extLst>
          </p:cNvPr>
          <p:cNvSpPr txBox="1">
            <a:spLocks/>
          </p:cNvSpPr>
          <p:nvPr/>
        </p:nvSpPr>
        <p:spPr>
          <a:xfrm>
            <a:off x="261257" y="1789391"/>
            <a:ext cx="11756572" cy="44481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The Vocational Rehabilitation Counselor (VRC) will review the submitted form and subtract any grants, scholarships, and the Expected Family Contribution (EFC), unless the student is SSI-eligible.</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The remaining financial need is what MCB can assist with, up to a certain amount.</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This year's maximum funding is $17,772 per year or $8,886 per semester.</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The maximum MCB can pay per calendar year is determined annually by UMASS Amherst. Regardless of MCB’s contribution, students attending a Massachusetts state school receive a tuition waiver.</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Graduate programs and law schools have different funding maximums.</a:t>
            </a:r>
          </a:p>
        </p:txBody>
      </p:sp>
    </p:spTree>
    <p:extLst>
      <p:ext uri="{BB962C8B-B14F-4D97-AF65-F5344CB8AC3E}">
        <p14:creationId xmlns:p14="http://schemas.microsoft.com/office/powerpoint/2010/main" val="38313731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3845D6-F616-E60E-2A14-87E6F571CC96}"/>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C5013488-B12A-BC5D-6011-E74C9ECCFFB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3">
            <a:extLst>
              <a:ext uri="{FF2B5EF4-FFF2-40B4-BE49-F238E27FC236}">
                <a16:creationId xmlns:a16="http://schemas.microsoft.com/office/drawing/2014/main" id="{9361040B-BFF5-CB34-9805-DE0A65C68479}"/>
              </a:ext>
            </a:extLst>
          </p:cNvPr>
          <p:cNvSpPr txBox="1">
            <a:spLocks noGrp="1"/>
          </p:cNvSpPr>
          <p:nvPr>
            <p:ph type="title" idx="4294967295"/>
          </p:nvPr>
        </p:nvSpPr>
        <p:spPr>
          <a:xfrm>
            <a:off x="1673351" y="429307"/>
            <a:ext cx="873339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Books &amp; Supplies</a:t>
            </a:r>
          </a:p>
        </p:txBody>
      </p:sp>
      <p:sp>
        <p:nvSpPr>
          <p:cNvPr id="7" name="Content Placeholder 6">
            <a:extLst>
              <a:ext uri="{FF2B5EF4-FFF2-40B4-BE49-F238E27FC236}">
                <a16:creationId xmlns:a16="http://schemas.microsoft.com/office/drawing/2014/main" id="{AECFEC52-ED4E-B29C-A72A-49F2CA867429}"/>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MCB can contribute $650 towards books and supplies each semester, regardless of the student’s financial need.</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This contribution can be paid directly to the student or the bookstore.</a:t>
            </a:r>
          </a:p>
        </p:txBody>
      </p:sp>
    </p:spTree>
    <p:extLst>
      <p:ext uri="{BB962C8B-B14F-4D97-AF65-F5344CB8AC3E}">
        <p14:creationId xmlns:p14="http://schemas.microsoft.com/office/powerpoint/2010/main" val="981941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F5150-D33A-EE2D-EE89-3CECE589E450}"/>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22F30033-AB18-5CE7-A530-FC4B870DDE0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3">
            <a:extLst>
              <a:ext uri="{FF2B5EF4-FFF2-40B4-BE49-F238E27FC236}">
                <a16:creationId xmlns:a16="http://schemas.microsoft.com/office/drawing/2014/main" id="{BC4B0DAC-3BAE-3429-E20D-4EC365527370}"/>
              </a:ext>
            </a:extLst>
          </p:cNvPr>
          <p:cNvSpPr txBox="1">
            <a:spLocks noGrp="1"/>
          </p:cNvSpPr>
          <p:nvPr>
            <p:ph type="title" idx="4294967295"/>
          </p:nvPr>
        </p:nvSpPr>
        <p:spPr>
          <a:xfrm>
            <a:off x="1673351" y="429307"/>
            <a:ext cx="873339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Reader Fees</a:t>
            </a:r>
          </a:p>
        </p:txBody>
      </p:sp>
      <p:sp>
        <p:nvSpPr>
          <p:cNvPr id="7" name="Content Placeholder 6">
            <a:extLst>
              <a:ext uri="{FF2B5EF4-FFF2-40B4-BE49-F238E27FC236}">
                <a16:creationId xmlns:a16="http://schemas.microsoft.com/office/drawing/2014/main" id="{C73EB321-3DFB-573C-A38E-FD7302707AF8}"/>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MCB can contribute financially toward a reader to assist the student with extensive reading.</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The student can select the reader. </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MCB pays for up to 15 hours per month at the minimum wage rate ($15.00/hour).</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The payment is made directly to the student, who then pays the reader.</a:t>
            </a:r>
          </a:p>
        </p:txBody>
      </p:sp>
    </p:spTree>
    <p:extLst>
      <p:ext uri="{BB962C8B-B14F-4D97-AF65-F5344CB8AC3E}">
        <p14:creationId xmlns:p14="http://schemas.microsoft.com/office/powerpoint/2010/main" val="9800580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14C14-A560-B797-6750-AC089EB7448C}"/>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3B5AE6BC-01C3-EA07-D32D-AF291BBFCDC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itle 3">
            <a:extLst>
              <a:ext uri="{FF2B5EF4-FFF2-40B4-BE49-F238E27FC236}">
                <a16:creationId xmlns:a16="http://schemas.microsoft.com/office/drawing/2014/main" id="{C573340A-A5CC-171A-BC6A-ABB986B2A172}"/>
              </a:ext>
            </a:extLst>
          </p:cNvPr>
          <p:cNvSpPr txBox="1">
            <a:spLocks noGrp="1"/>
          </p:cNvSpPr>
          <p:nvPr>
            <p:ph type="title" idx="4294967295"/>
          </p:nvPr>
        </p:nvSpPr>
        <p:spPr>
          <a:xfrm>
            <a:off x="1673351" y="640436"/>
            <a:ext cx="948020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Student Responsibilities</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0"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College/University</a:t>
            </a:r>
          </a:p>
        </p:txBody>
      </p:sp>
      <p:sp>
        <p:nvSpPr>
          <p:cNvPr id="7" name="Content Placeholder 6">
            <a:extLst>
              <a:ext uri="{FF2B5EF4-FFF2-40B4-BE49-F238E27FC236}">
                <a16:creationId xmlns:a16="http://schemas.microsoft.com/office/drawing/2014/main" id="{BE01F037-F4FF-37EB-3AFC-0474F31911A8}"/>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Students sign a form acknowledging understanding of our policies.</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Key responsibilities include:</a:t>
            </a:r>
          </a:p>
          <a:p>
            <a:pPr lvl="1">
              <a:lnSpc>
                <a:spcPct val="100000"/>
              </a:lnSpc>
            </a:pPr>
            <a:r>
              <a:rPr lang="en-US" sz="2000" b="1" dirty="0">
                <a:latin typeface="Tahoma" panose="020B0604030504040204" pitchFamily="34" charset="0"/>
                <a:ea typeface="Tahoma" panose="020B0604030504040204" pitchFamily="34" charset="0"/>
                <a:cs typeface="Tahoma" panose="020B0604030504040204" pitchFamily="34" charset="0"/>
              </a:rPr>
              <a:t>Maintaining a 2.0 Grade Point Average (GPA)</a:t>
            </a:r>
          </a:p>
          <a:p>
            <a:pPr lvl="1">
              <a:lnSpc>
                <a:spcPct val="100000"/>
              </a:lnSpc>
            </a:pPr>
            <a:r>
              <a:rPr lang="en-US" sz="2000" b="1" dirty="0">
                <a:latin typeface="Tahoma" panose="020B0604030504040204" pitchFamily="34" charset="0"/>
                <a:ea typeface="Tahoma" panose="020B0604030504040204" pitchFamily="34" charset="0"/>
                <a:cs typeface="Tahoma" panose="020B0604030504040204" pitchFamily="34" charset="0"/>
              </a:rPr>
              <a:t>Staying in contact with their Vocational Rehabilitation Counselor monthly</a:t>
            </a:r>
          </a:p>
          <a:p>
            <a:pPr lvl="1">
              <a:lnSpc>
                <a:spcPct val="100000"/>
              </a:lnSpc>
            </a:pPr>
            <a:r>
              <a:rPr lang="en-US" sz="2000" b="1" dirty="0">
                <a:latin typeface="Tahoma" panose="020B0604030504040204" pitchFamily="34" charset="0"/>
                <a:ea typeface="Tahoma" panose="020B0604030504040204" pitchFamily="34" charset="0"/>
                <a:cs typeface="Tahoma" panose="020B0604030504040204" pitchFamily="34" charset="0"/>
              </a:rPr>
              <a:t>Providing grades every semester</a:t>
            </a:r>
          </a:p>
          <a:p>
            <a:pPr lvl="1">
              <a:lnSpc>
                <a:spcPct val="100000"/>
              </a:lnSpc>
            </a:pPr>
            <a:r>
              <a:rPr lang="en-US" sz="2000" b="1" dirty="0">
                <a:latin typeface="Tahoma" panose="020B0604030504040204" pitchFamily="34" charset="0"/>
                <a:ea typeface="Tahoma" panose="020B0604030504040204" pitchFamily="34" charset="0"/>
                <a:cs typeface="Tahoma" panose="020B0604030504040204" pitchFamily="34" charset="0"/>
              </a:rPr>
              <a:t>If the student’s GPA falls below a 2.0, tuition assistance for the following semester will be suspended, but MCB can still provide support for books, supplies, and reader fees. Students can regain tuition assistance by improving their grades.</a:t>
            </a:r>
          </a:p>
        </p:txBody>
      </p:sp>
    </p:spTree>
    <p:extLst>
      <p:ext uri="{BB962C8B-B14F-4D97-AF65-F5344CB8AC3E}">
        <p14:creationId xmlns:p14="http://schemas.microsoft.com/office/powerpoint/2010/main" val="2206585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5619F-39B3-F2BD-5CBE-4A390466A248}"/>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20769142-8C06-8A6D-E54C-A5D6337CD6F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3">
            <a:extLst>
              <a:ext uri="{FF2B5EF4-FFF2-40B4-BE49-F238E27FC236}">
                <a16:creationId xmlns:a16="http://schemas.microsoft.com/office/drawing/2014/main" id="{4F7C19E4-8CF6-E500-588D-8B9DE7A20B3E}"/>
              </a:ext>
            </a:extLst>
          </p:cNvPr>
          <p:cNvSpPr txBox="1">
            <a:spLocks noGrp="1"/>
          </p:cNvSpPr>
          <p:nvPr>
            <p:ph type="title" idx="4294967295"/>
          </p:nvPr>
        </p:nvSpPr>
        <p:spPr>
          <a:xfrm>
            <a:off x="1673351" y="429307"/>
            <a:ext cx="873339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Employment Services</a:t>
            </a:r>
          </a:p>
        </p:txBody>
      </p:sp>
      <p:sp>
        <p:nvSpPr>
          <p:cNvPr id="7" name="Content Placeholder 6">
            <a:extLst>
              <a:ext uri="{FF2B5EF4-FFF2-40B4-BE49-F238E27FC236}">
                <a16:creationId xmlns:a16="http://schemas.microsoft.com/office/drawing/2014/main" id="{15305AAB-F3C2-69F3-03BC-C8D21845EE01}"/>
              </a:ext>
            </a:extLst>
          </p:cNvPr>
          <p:cNvSpPr txBox="1">
            <a:spLocks/>
          </p:cNvSpPr>
          <p:nvPr/>
        </p:nvSpPr>
        <p:spPr>
          <a:xfrm>
            <a:off x="663427" y="1549906"/>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For individuals who go directly to work after school, Employment Services specialists assist with job development and job search preparation.</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MCB also offers employment services for individuals who have completed their degrees or certificate programs.</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Services Include:</a:t>
            </a:r>
          </a:p>
        </p:txBody>
      </p:sp>
      <p:sp>
        <p:nvSpPr>
          <p:cNvPr id="3" name="TextBox 2">
            <a:extLst>
              <a:ext uri="{FF2B5EF4-FFF2-40B4-BE49-F238E27FC236}">
                <a16:creationId xmlns:a16="http://schemas.microsoft.com/office/drawing/2014/main" id="{E3E7A21C-8FFA-3F0A-A716-E72A3C174DE1}"/>
              </a:ext>
            </a:extLst>
          </p:cNvPr>
          <p:cNvSpPr txBox="1"/>
          <p:nvPr/>
        </p:nvSpPr>
        <p:spPr>
          <a:xfrm>
            <a:off x="681812" y="4211961"/>
            <a:ext cx="5414188" cy="541575"/>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Resume Writing</a:t>
            </a:r>
          </a:p>
        </p:txBody>
      </p:sp>
      <p:sp>
        <p:nvSpPr>
          <p:cNvPr id="6" name="TextBox 5">
            <a:extLst>
              <a:ext uri="{FF2B5EF4-FFF2-40B4-BE49-F238E27FC236}">
                <a16:creationId xmlns:a16="http://schemas.microsoft.com/office/drawing/2014/main" id="{966E7B36-8901-F343-C575-495CA143D390}"/>
              </a:ext>
            </a:extLst>
          </p:cNvPr>
          <p:cNvSpPr txBox="1"/>
          <p:nvPr/>
        </p:nvSpPr>
        <p:spPr>
          <a:xfrm>
            <a:off x="6254511" y="4211961"/>
            <a:ext cx="5414188" cy="541575"/>
          </a:xfrm>
          <a:prstGeom prst="rect">
            <a:avLst/>
          </a:prstGeom>
          <a:solidFill>
            <a:schemeClr val="tx1">
              <a:lumMod val="10000"/>
              <a:lumOff val="90000"/>
            </a:schemeClr>
          </a:solidFill>
        </p:spPr>
        <p:txBody>
          <a:bodyPr wrap="square" rtlCol="0" anchor="ctr">
            <a:normAutofit/>
          </a:bodyPr>
          <a:lstStyle/>
          <a:p>
            <a:r>
              <a:rPr lang="en-US" sz="1700" b="1" dirty="0">
                <a:latin typeface="Tahoma" panose="020B0604030504040204" pitchFamily="34" charset="0"/>
                <a:ea typeface="Tahoma" panose="020B0604030504040204" pitchFamily="34" charset="0"/>
                <a:cs typeface="Tahoma" panose="020B0604030504040204" pitchFamily="34" charset="0"/>
              </a:rPr>
              <a:t>Cover Letter Writing</a:t>
            </a:r>
          </a:p>
        </p:txBody>
      </p:sp>
      <p:sp>
        <p:nvSpPr>
          <p:cNvPr id="4" name="TextBox 3">
            <a:extLst>
              <a:ext uri="{FF2B5EF4-FFF2-40B4-BE49-F238E27FC236}">
                <a16:creationId xmlns:a16="http://schemas.microsoft.com/office/drawing/2014/main" id="{464B03EC-6595-0837-1AA1-C7075041ADA6}"/>
              </a:ext>
            </a:extLst>
          </p:cNvPr>
          <p:cNvSpPr txBox="1"/>
          <p:nvPr/>
        </p:nvSpPr>
        <p:spPr>
          <a:xfrm>
            <a:off x="681812" y="4851406"/>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Mock Interviews</a:t>
            </a:r>
          </a:p>
        </p:txBody>
      </p:sp>
      <p:sp>
        <p:nvSpPr>
          <p:cNvPr id="8" name="TextBox 7">
            <a:extLst>
              <a:ext uri="{FF2B5EF4-FFF2-40B4-BE49-F238E27FC236}">
                <a16:creationId xmlns:a16="http://schemas.microsoft.com/office/drawing/2014/main" id="{42695219-CC16-9270-CAD0-F22FB4C1A901}"/>
              </a:ext>
            </a:extLst>
          </p:cNvPr>
          <p:cNvSpPr txBox="1"/>
          <p:nvPr/>
        </p:nvSpPr>
        <p:spPr>
          <a:xfrm>
            <a:off x="6254511" y="4851406"/>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Employment Networking Strategies</a:t>
            </a:r>
          </a:p>
        </p:txBody>
      </p:sp>
      <p:sp>
        <p:nvSpPr>
          <p:cNvPr id="5" name="TextBox 4">
            <a:extLst>
              <a:ext uri="{FF2B5EF4-FFF2-40B4-BE49-F238E27FC236}">
                <a16:creationId xmlns:a16="http://schemas.microsoft.com/office/drawing/2014/main" id="{4A388473-B338-0104-C449-0E6607179D4F}"/>
              </a:ext>
            </a:extLst>
          </p:cNvPr>
          <p:cNvSpPr txBox="1"/>
          <p:nvPr/>
        </p:nvSpPr>
        <p:spPr>
          <a:xfrm>
            <a:off x="681812" y="5498931"/>
            <a:ext cx="5414188" cy="543362"/>
          </a:xfrm>
          <a:prstGeom prst="rect">
            <a:avLst/>
          </a:prstGeom>
          <a:solidFill>
            <a:schemeClr val="tx1">
              <a:lumMod val="10000"/>
              <a:lumOff val="90000"/>
            </a:schemeClr>
          </a:solidFill>
        </p:spPr>
        <p:txBody>
          <a:bodyPr wrap="square" rtlCol="0" anchor="ctr">
            <a:no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Project LENS (mentorship program)</a:t>
            </a:r>
          </a:p>
        </p:txBody>
      </p:sp>
      <p:sp>
        <p:nvSpPr>
          <p:cNvPr id="10" name="TextBox 9">
            <a:extLst>
              <a:ext uri="{FF2B5EF4-FFF2-40B4-BE49-F238E27FC236}">
                <a16:creationId xmlns:a16="http://schemas.microsoft.com/office/drawing/2014/main" id="{426006BD-03EE-B77F-9D1A-A294A28D3F26}"/>
              </a:ext>
            </a:extLst>
          </p:cNvPr>
          <p:cNvSpPr txBox="1"/>
          <p:nvPr/>
        </p:nvSpPr>
        <p:spPr>
          <a:xfrm>
            <a:off x="6254511" y="5498931"/>
            <a:ext cx="5414188" cy="543362"/>
          </a:xfrm>
          <a:prstGeom prst="rect">
            <a:avLst/>
          </a:prstGeom>
          <a:solidFill>
            <a:schemeClr val="tx1">
              <a:lumMod val="10000"/>
              <a:lumOff val="90000"/>
            </a:schemeClr>
          </a:solidFill>
        </p:spPr>
        <p:txBody>
          <a:bodyPr wrap="square" rtlCol="0" anchor="ctr">
            <a:noAutofit/>
          </a:bodyPr>
          <a:lstStyle/>
          <a:p>
            <a:r>
              <a:rPr lang="en-US" sz="1700" b="1" dirty="0">
                <a:latin typeface="Tahoma" panose="020B0604030504040204" pitchFamily="34" charset="0"/>
                <a:ea typeface="Tahoma" panose="020B0604030504040204" pitchFamily="34" charset="0"/>
                <a:cs typeface="Tahoma" panose="020B0604030504040204" pitchFamily="34" charset="0"/>
              </a:rPr>
              <a:t>Job Fairs</a:t>
            </a:r>
          </a:p>
        </p:txBody>
      </p:sp>
    </p:spTree>
    <p:extLst>
      <p:ext uri="{BB962C8B-B14F-4D97-AF65-F5344CB8AC3E}">
        <p14:creationId xmlns:p14="http://schemas.microsoft.com/office/powerpoint/2010/main" val="15818441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CDC95-D25E-1AD1-3E7B-E0AECD437BAC}"/>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E25CAD0D-9983-1778-D388-397E083D518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3">
            <a:extLst>
              <a:ext uri="{FF2B5EF4-FFF2-40B4-BE49-F238E27FC236}">
                <a16:creationId xmlns:a16="http://schemas.microsoft.com/office/drawing/2014/main" id="{53A5543D-6391-5D47-DF43-FF04E18D9B2D}"/>
              </a:ext>
            </a:extLst>
          </p:cNvPr>
          <p:cNvSpPr txBox="1">
            <a:spLocks noGrp="1"/>
          </p:cNvSpPr>
          <p:nvPr>
            <p:ph type="title" idx="4294967295"/>
          </p:nvPr>
        </p:nvSpPr>
        <p:spPr>
          <a:xfrm>
            <a:off x="1673351" y="429307"/>
            <a:ext cx="873339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Project LENS</a:t>
            </a:r>
          </a:p>
        </p:txBody>
      </p:sp>
      <p:sp>
        <p:nvSpPr>
          <p:cNvPr id="7" name="Content Placeholder 6">
            <a:extLst>
              <a:ext uri="{FF2B5EF4-FFF2-40B4-BE49-F238E27FC236}">
                <a16:creationId xmlns:a16="http://schemas.microsoft.com/office/drawing/2014/main" id="{953AC50B-3084-EEDA-C34D-4C105A8E2E67}"/>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Mentorship program for individuals aged 18-25.</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Participants are matched with a mentor who has a visual impairment and works in the same or similar field of interest.</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The mentor helps with:</a:t>
            </a:r>
          </a:p>
        </p:txBody>
      </p:sp>
      <p:sp>
        <p:nvSpPr>
          <p:cNvPr id="2" name="TextBox 1">
            <a:extLst>
              <a:ext uri="{FF2B5EF4-FFF2-40B4-BE49-F238E27FC236}">
                <a16:creationId xmlns:a16="http://schemas.microsoft.com/office/drawing/2014/main" id="{33D3DF77-4C7D-5D7A-2802-E45E53193953}"/>
              </a:ext>
            </a:extLst>
          </p:cNvPr>
          <p:cNvSpPr txBox="1"/>
          <p:nvPr/>
        </p:nvSpPr>
        <p:spPr>
          <a:xfrm>
            <a:off x="681812" y="3613247"/>
            <a:ext cx="5414188" cy="541575"/>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Adjusting to Blindness</a:t>
            </a:r>
          </a:p>
        </p:txBody>
      </p:sp>
      <p:sp>
        <p:nvSpPr>
          <p:cNvPr id="5" name="TextBox 4">
            <a:extLst>
              <a:ext uri="{FF2B5EF4-FFF2-40B4-BE49-F238E27FC236}">
                <a16:creationId xmlns:a16="http://schemas.microsoft.com/office/drawing/2014/main" id="{C4B690C0-999D-7EBE-ECF4-8F6FD43CB9CA}"/>
              </a:ext>
            </a:extLst>
          </p:cNvPr>
          <p:cNvSpPr txBox="1"/>
          <p:nvPr/>
        </p:nvSpPr>
        <p:spPr>
          <a:xfrm>
            <a:off x="6254511" y="3613247"/>
            <a:ext cx="5414188" cy="541575"/>
          </a:xfrm>
          <a:prstGeom prst="rect">
            <a:avLst/>
          </a:prstGeom>
          <a:solidFill>
            <a:schemeClr val="tx1">
              <a:lumMod val="10000"/>
              <a:lumOff val="90000"/>
            </a:schemeClr>
          </a:solidFill>
        </p:spPr>
        <p:txBody>
          <a:bodyPr wrap="square" rtlCol="0" anchor="ctr">
            <a:normAutofit/>
          </a:bodyPr>
          <a:lstStyle/>
          <a:p>
            <a:r>
              <a:rPr lang="en-US" sz="1700" b="1" dirty="0">
                <a:latin typeface="Tahoma" panose="020B0604030504040204" pitchFamily="34" charset="0"/>
                <a:ea typeface="Tahoma" panose="020B0604030504040204" pitchFamily="34" charset="0"/>
                <a:cs typeface="Tahoma" panose="020B0604030504040204" pitchFamily="34" charset="0"/>
              </a:rPr>
              <a:t>Building Self-Confidence</a:t>
            </a:r>
          </a:p>
        </p:txBody>
      </p:sp>
      <p:sp>
        <p:nvSpPr>
          <p:cNvPr id="4" name="TextBox 3">
            <a:extLst>
              <a:ext uri="{FF2B5EF4-FFF2-40B4-BE49-F238E27FC236}">
                <a16:creationId xmlns:a16="http://schemas.microsoft.com/office/drawing/2014/main" id="{AB246255-F770-5BB9-F477-493306F108AD}"/>
              </a:ext>
            </a:extLst>
          </p:cNvPr>
          <p:cNvSpPr txBox="1"/>
          <p:nvPr/>
        </p:nvSpPr>
        <p:spPr>
          <a:xfrm>
            <a:off x="681812" y="4252692"/>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Answering Career-Related Questions</a:t>
            </a:r>
          </a:p>
        </p:txBody>
      </p:sp>
    </p:spTree>
    <p:extLst>
      <p:ext uri="{BB962C8B-B14F-4D97-AF65-F5344CB8AC3E}">
        <p14:creationId xmlns:p14="http://schemas.microsoft.com/office/powerpoint/2010/main" val="42375514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2288E-4E8F-AEB0-07C8-9DD50BB8B945}"/>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4CF62800-775C-0902-AB35-5D4F4520001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3">
            <a:extLst>
              <a:ext uri="{FF2B5EF4-FFF2-40B4-BE49-F238E27FC236}">
                <a16:creationId xmlns:a16="http://schemas.microsoft.com/office/drawing/2014/main" id="{678704B9-3CEE-DB6C-CA87-6E1447E0E2D5}"/>
              </a:ext>
            </a:extLst>
          </p:cNvPr>
          <p:cNvSpPr txBox="1">
            <a:spLocks noGrp="1"/>
          </p:cNvSpPr>
          <p:nvPr>
            <p:ph type="title" idx="4294967295"/>
          </p:nvPr>
        </p:nvSpPr>
        <p:spPr>
          <a:xfrm>
            <a:off x="1673351" y="429307"/>
            <a:ext cx="873339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Summer Internship Program</a:t>
            </a:r>
          </a:p>
        </p:txBody>
      </p:sp>
      <p:sp>
        <p:nvSpPr>
          <p:cNvPr id="7" name="Content Placeholder 6">
            <a:extLst>
              <a:ext uri="{FF2B5EF4-FFF2-40B4-BE49-F238E27FC236}">
                <a16:creationId xmlns:a16="http://schemas.microsoft.com/office/drawing/2014/main" id="{1D9F7119-E25D-BD98-DA49-2009E71D9B98}"/>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Each summer, MCB offers a 120-hour internship for college students or individuals seeking more on-the-job experience.</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Employment Services specialists help match participants with placements aligned with their job goals.</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$1,000 stipend provided to each intern. </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Interns must attend: </a:t>
            </a:r>
          </a:p>
        </p:txBody>
      </p:sp>
      <p:sp>
        <p:nvSpPr>
          <p:cNvPr id="5" name="TextBox 4">
            <a:extLst>
              <a:ext uri="{FF2B5EF4-FFF2-40B4-BE49-F238E27FC236}">
                <a16:creationId xmlns:a16="http://schemas.microsoft.com/office/drawing/2014/main" id="{206375E8-9793-B586-0471-CAEDFF1B2AF7}"/>
              </a:ext>
            </a:extLst>
          </p:cNvPr>
          <p:cNvSpPr txBox="1"/>
          <p:nvPr/>
        </p:nvSpPr>
        <p:spPr>
          <a:xfrm>
            <a:off x="681812" y="4549419"/>
            <a:ext cx="5414188" cy="541575"/>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Soft Skills Training</a:t>
            </a:r>
          </a:p>
        </p:txBody>
      </p:sp>
      <p:sp>
        <p:nvSpPr>
          <p:cNvPr id="8" name="TextBox 7">
            <a:extLst>
              <a:ext uri="{FF2B5EF4-FFF2-40B4-BE49-F238E27FC236}">
                <a16:creationId xmlns:a16="http://schemas.microsoft.com/office/drawing/2014/main" id="{2B1CFE99-032B-7394-2228-F3421A881AB1}"/>
              </a:ext>
            </a:extLst>
          </p:cNvPr>
          <p:cNvSpPr txBox="1"/>
          <p:nvPr/>
        </p:nvSpPr>
        <p:spPr>
          <a:xfrm>
            <a:off x="6254511" y="4549419"/>
            <a:ext cx="5414188" cy="541575"/>
          </a:xfrm>
          <a:prstGeom prst="rect">
            <a:avLst/>
          </a:prstGeom>
          <a:solidFill>
            <a:schemeClr val="tx1">
              <a:lumMod val="10000"/>
              <a:lumOff val="90000"/>
            </a:schemeClr>
          </a:solidFill>
        </p:spPr>
        <p:txBody>
          <a:bodyPr wrap="square" rtlCol="0" anchor="ctr">
            <a:normAutofit/>
          </a:bodyPr>
          <a:lstStyle/>
          <a:p>
            <a:r>
              <a:rPr lang="en-US" sz="1700" b="1" dirty="0">
                <a:latin typeface="Tahoma" panose="020B0604030504040204" pitchFamily="34" charset="0"/>
                <a:ea typeface="Tahoma" panose="020B0604030504040204" pitchFamily="34" charset="0"/>
                <a:cs typeface="Tahoma" panose="020B0604030504040204" pitchFamily="34" charset="0"/>
              </a:rPr>
              <a:t>Opening Ceremony</a:t>
            </a:r>
          </a:p>
        </p:txBody>
      </p:sp>
      <p:sp>
        <p:nvSpPr>
          <p:cNvPr id="6" name="TextBox 5">
            <a:extLst>
              <a:ext uri="{FF2B5EF4-FFF2-40B4-BE49-F238E27FC236}">
                <a16:creationId xmlns:a16="http://schemas.microsoft.com/office/drawing/2014/main" id="{EF83AD97-C25E-2B15-C822-476169F7A338}"/>
              </a:ext>
            </a:extLst>
          </p:cNvPr>
          <p:cNvSpPr txBox="1"/>
          <p:nvPr/>
        </p:nvSpPr>
        <p:spPr>
          <a:xfrm>
            <a:off x="681812" y="5188864"/>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Closing Ceremony</a:t>
            </a:r>
          </a:p>
        </p:txBody>
      </p:sp>
    </p:spTree>
    <p:extLst>
      <p:ext uri="{BB962C8B-B14F-4D97-AF65-F5344CB8AC3E}">
        <p14:creationId xmlns:p14="http://schemas.microsoft.com/office/powerpoint/2010/main" val="26079323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2C59D-8B39-8C79-D2F6-E284E7F75EC8}"/>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03D911DD-F0ED-238D-3E44-797780E7B8D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Title 3">
            <a:extLst>
              <a:ext uri="{FF2B5EF4-FFF2-40B4-BE49-F238E27FC236}">
                <a16:creationId xmlns:a16="http://schemas.microsoft.com/office/drawing/2014/main" id="{7EFBAC5F-3AE1-035B-F22B-ED9540FD1B03}"/>
              </a:ext>
            </a:extLst>
          </p:cNvPr>
          <p:cNvSpPr txBox="1">
            <a:spLocks noGrp="1"/>
          </p:cNvSpPr>
          <p:nvPr>
            <p:ph type="title" idx="4294967295"/>
          </p:nvPr>
        </p:nvSpPr>
        <p:spPr>
          <a:xfrm>
            <a:off x="1673352" y="429306"/>
            <a:ext cx="683971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Questions?</a:t>
            </a:r>
          </a:p>
        </p:txBody>
      </p:sp>
    </p:spTree>
    <p:extLst>
      <p:ext uri="{BB962C8B-B14F-4D97-AF65-F5344CB8AC3E}">
        <p14:creationId xmlns:p14="http://schemas.microsoft.com/office/powerpoint/2010/main" val="20612114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11C53-20DC-8403-32C8-46B2D55313F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D5467B0C-C69A-621C-6371-D59FD370C57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30CF4926-1180-16C0-8AB9-C6889CD2090B}"/>
              </a:ext>
            </a:extLst>
          </p:cNvPr>
          <p:cNvSpPr txBox="1">
            <a:spLocks noGrp="1"/>
          </p:cNvSpPr>
          <p:nvPr>
            <p:ph type="title" idx="4294967295"/>
          </p:nvPr>
        </p:nvSpPr>
        <p:spPr>
          <a:xfrm>
            <a:off x="1673352" y="429306"/>
            <a:ext cx="683971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Connect With Us</a:t>
            </a:r>
          </a:p>
        </p:txBody>
      </p:sp>
      <p:sp>
        <p:nvSpPr>
          <p:cNvPr id="6" name="TextBox 5">
            <a:extLst>
              <a:ext uri="{FF2B5EF4-FFF2-40B4-BE49-F238E27FC236}">
                <a16:creationId xmlns:a16="http://schemas.microsoft.com/office/drawing/2014/main" id="{3175BA45-07D3-E838-39CF-0D9FDE51E6AA}"/>
              </a:ext>
            </a:extLst>
          </p:cNvPr>
          <p:cNvSpPr txBox="1"/>
          <p:nvPr/>
        </p:nvSpPr>
        <p:spPr>
          <a:xfrm>
            <a:off x="2836234" y="1883366"/>
            <a:ext cx="7945179" cy="584775"/>
          </a:xfrm>
          <a:prstGeom prst="rect">
            <a:avLst/>
          </a:prstGeom>
          <a:noFill/>
        </p:spPr>
        <p:txBody>
          <a:bodyPr wrap="square">
            <a:spAutoFit/>
          </a:bodyPr>
          <a:lstStyle/>
          <a:p>
            <a:r>
              <a:rPr kumimoji="0" lang="en-US" altLang="en-US" sz="32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600 Washington Street, Boston, MA 02111</a:t>
            </a:r>
            <a:endParaRPr lang="en-US" sz="3200" dirty="0"/>
          </a:p>
        </p:txBody>
      </p:sp>
      <p:sp>
        <p:nvSpPr>
          <p:cNvPr id="8" name="TextBox 7">
            <a:extLst>
              <a:ext uri="{FF2B5EF4-FFF2-40B4-BE49-F238E27FC236}">
                <a16:creationId xmlns:a16="http://schemas.microsoft.com/office/drawing/2014/main" id="{4C47167A-54FE-9055-5BC6-06FE1C108BA1}"/>
              </a:ext>
            </a:extLst>
          </p:cNvPr>
          <p:cNvSpPr txBox="1"/>
          <p:nvPr/>
        </p:nvSpPr>
        <p:spPr>
          <a:xfrm>
            <a:off x="2836234" y="2795851"/>
            <a:ext cx="7945179" cy="584775"/>
          </a:xfrm>
          <a:prstGeom prst="rect">
            <a:avLst/>
          </a:prstGeom>
          <a:noFill/>
        </p:spPr>
        <p:txBody>
          <a:bodyPr wrap="square">
            <a:spAutoFit/>
          </a:bodyPr>
          <a:lstStyle/>
          <a:p>
            <a:r>
              <a:rPr kumimoji="0" lang="en-US" altLang="en-US" sz="32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1-800-392-6450</a:t>
            </a:r>
            <a:endParaRPr lang="en-US" sz="3200" dirty="0"/>
          </a:p>
        </p:txBody>
      </p:sp>
      <p:sp>
        <p:nvSpPr>
          <p:cNvPr id="10" name="TextBox 9">
            <a:extLst>
              <a:ext uri="{FF2B5EF4-FFF2-40B4-BE49-F238E27FC236}">
                <a16:creationId xmlns:a16="http://schemas.microsoft.com/office/drawing/2014/main" id="{C8EB73FC-AFE3-8EB8-9655-E0E4FB0ABA1E}"/>
              </a:ext>
            </a:extLst>
          </p:cNvPr>
          <p:cNvSpPr txBox="1"/>
          <p:nvPr/>
        </p:nvSpPr>
        <p:spPr>
          <a:xfrm>
            <a:off x="2836234" y="3655702"/>
            <a:ext cx="7945179" cy="584775"/>
          </a:xfrm>
          <a:prstGeom prst="rect">
            <a:avLst/>
          </a:prstGeom>
          <a:noFill/>
        </p:spPr>
        <p:txBody>
          <a:bodyPr wrap="square">
            <a:spAutoFit/>
          </a:bodyPr>
          <a:lstStyle/>
          <a:p>
            <a:r>
              <a:rPr kumimoji="0" lang="en-US" altLang="en-US" sz="3200" b="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mcbinfo@mass.gov</a:t>
            </a:r>
            <a:endParaRPr lang="en-US" sz="3200" dirty="0"/>
          </a:p>
        </p:txBody>
      </p:sp>
      <p:sp>
        <p:nvSpPr>
          <p:cNvPr id="12" name="TextBox 11">
            <a:extLst>
              <a:ext uri="{FF2B5EF4-FFF2-40B4-BE49-F238E27FC236}">
                <a16:creationId xmlns:a16="http://schemas.microsoft.com/office/drawing/2014/main" id="{8CE2DA9C-7A74-280B-0AF7-E09574635791}"/>
              </a:ext>
            </a:extLst>
          </p:cNvPr>
          <p:cNvSpPr txBox="1"/>
          <p:nvPr/>
        </p:nvSpPr>
        <p:spPr>
          <a:xfrm>
            <a:off x="2836234" y="4605280"/>
            <a:ext cx="7945179" cy="584775"/>
          </a:xfrm>
          <a:prstGeom prst="rect">
            <a:avLst/>
          </a:prstGeom>
          <a:noFill/>
        </p:spPr>
        <p:txBody>
          <a:bodyPr wrap="square">
            <a:spAutoFit/>
          </a:bodyPr>
          <a:lstStyle/>
          <a:p>
            <a:r>
              <a:rPr lang="en-US" sz="3200" dirty="0">
                <a:solidFill>
                  <a:srgbClr val="000000"/>
                </a:solidFill>
                <a:latin typeface="Tahoma" panose="020B0604030504040204" pitchFamily="34" charset="0"/>
                <a:ea typeface="Tahoma" panose="020B0604030504040204" pitchFamily="34" charset="0"/>
                <a:cs typeface="Tahoma" panose="020B0604030504040204" pitchFamily="34" charset="0"/>
              </a:rPr>
              <a:t>mass.gov/mcb</a:t>
            </a:r>
            <a:endParaRPr lang="en-US" sz="3200" dirty="0"/>
          </a:p>
        </p:txBody>
      </p:sp>
    </p:spTree>
    <p:extLst>
      <p:ext uri="{BB962C8B-B14F-4D97-AF65-F5344CB8AC3E}">
        <p14:creationId xmlns:p14="http://schemas.microsoft.com/office/powerpoint/2010/main" val="1097243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14BB5D59-9434-883A-971F-EF283354B67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6" name="Title 3">
            <a:extLst>
              <a:ext uri="{FF2B5EF4-FFF2-40B4-BE49-F238E27FC236}">
                <a16:creationId xmlns:a16="http://schemas.microsoft.com/office/drawing/2014/main" id="{2EBC0A5A-3BE9-9570-B582-C0957421D1DD}"/>
              </a:ext>
            </a:extLst>
          </p:cNvPr>
          <p:cNvSpPr txBox="1">
            <a:spLocks noGrp="1"/>
          </p:cNvSpPr>
          <p:nvPr>
            <p:ph type="title" idx="4294967295"/>
          </p:nvPr>
        </p:nvSpPr>
        <p:spPr>
          <a:xfrm>
            <a:off x="1673352" y="429307"/>
            <a:ext cx="683971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Mission &amp; Vision</a:t>
            </a:r>
          </a:p>
        </p:txBody>
      </p:sp>
      <p:graphicFrame>
        <p:nvGraphicFramePr>
          <p:cNvPr id="12" name="Table 11">
            <a:extLst>
              <a:ext uri="{FF2B5EF4-FFF2-40B4-BE49-F238E27FC236}">
                <a16:creationId xmlns:a16="http://schemas.microsoft.com/office/drawing/2014/main" id="{B9720BE0-0CE6-3A18-85C0-C2786839D5DA}"/>
              </a:ext>
            </a:extLst>
          </p:cNvPr>
          <p:cNvGraphicFramePr>
            <a:graphicFrameLocks noGrp="1"/>
          </p:cNvGraphicFramePr>
          <p:nvPr/>
        </p:nvGraphicFramePr>
        <p:xfrm>
          <a:off x="630936" y="1737360"/>
          <a:ext cx="7882128" cy="457200"/>
        </p:xfrm>
        <a:graphic>
          <a:graphicData uri="http://schemas.openxmlformats.org/drawingml/2006/table">
            <a:tbl>
              <a:tblPr firstRow="1" bandRow="1">
                <a:tableStyleId>{2D5ABB26-0587-4C30-8999-92F81FD0307C}</a:tableStyleId>
              </a:tblPr>
              <a:tblGrid>
                <a:gridCol w="7882128">
                  <a:extLst>
                    <a:ext uri="{9D8B030D-6E8A-4147-A177-3AD203B41FA5}">
                      <a16:colId xmlns:a16="http://schemas.microsoft.com/office/drawing/2014/main" val="20000"/>
                    </a:ext>
                  </a:extLst>
                </a:gridCol>
              </a:tblGrid>
              <a:tr h="0">
                <a:tc>
                  <a:txBody>
                    <a:bodyPr/>
                    <a:lstStyle/>
                    <a:p>
                      <a:r>
                        <a:rPr lang="en-US" sz="2400" b="1" i="0" dirty="0">
                          <a:latin typeface="Tahoma" panose="020B0604030504040204" pitchFamily="34" charset="0"/>
                          <a:ea typeface="Tahoma" panose="020B0604030504040204" pitchFamily="34" charset="0"/>
                          <a:cs typeface="Tahoma" panose="020B0604030504040204" pitchFamily="34" charset="0"/>
                        </a:rPr>
                        <a:t>Mission</a:t>
                      </a:r>
                    </a:p>
                  </a:txBody>
                  <a:tcPr>
                    <a:lnB w="1905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4" name="Content Placeholder 2">
            <a:extLst>
              <a:ext uri="{FF2B5EF4-FFF2-40B4-BE49-F238E27FC236}">
                <a16:creationId xmlns:a16="http://schemas.microsoft.com/office/drawing/2014/main" id="{226267E1-2E97-0C12-88CE-AC0239F741C7}"/>
              </a:ext>
            </a:extLst>
          </p:cNvPr>
          <p:cNvSpPr txBox="1">
            <a:spLocks/>
          </p:cNvSpPr>
          <p:nvPr/>
        </p:nvSpPr>
        <p:spPr>
          <a:xfrm>
            <a:off x="630936" y="2303563"/>
            <a:ext cx="7891272" cy="124771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000" dirty="0">
                <a:solidFill>
                  <a:srgbClr val="141414"/>
                </a:solidFill>
                <a:latin typeface="Tahoma" panose="020B0604030504040204" pitchFamily="34" charset="0"/>
                <a:ea typeface="Tahoma" panose="020B0604030504040204" pitchFamily="34" charset="0"/>
                <a:cs typeface="Tahoma" panose="020B0604030504040204" pitchFamily="34" charset="0"/>
              </a:rPr>
              <a:t>To provide individualized training, education, and empowerment to people who are legally blind, and advocate for inclusive policies across the Commonwealth, with the goal of life-long independence and full community participation​</a:t>
            </a:r>
          </a:p>
        </p:txBody>
      </p:sp>
      <p:graphicFrame>
        <p:nvGraphicFramePr>
          <p:cNvPr id="13" name="Table 12">
            <a:extLst>
              <a:ext uri="{FF2B5EF4-FFF2-40B4-BE49-F238E27FC236}">
                <a16:creationId xmlns:a16="http://schemas.microsoft.com/office/drawing/2014/main" id="{779EC730-FFA9-51F4-ACC7-3089219241D7}"/>
              </a:ext>
            </a:extLst>
          </p:cNvPr>
          <p:cNvGraphicFramePr>
            <a:graphicFrameLocks noGrp="1"/>
          </p:cNvGraphicFramePr>
          <p:nvPr/>
        </p:nvGraphicFramePr>
        <p:xfrm>
          <a:off x="630936" y="3959352"/>
          <a:ext cx="7882128" cy="457200"/>
        </p:xfrm>
        <a:graphic>
          <a:graphicData uri="http://schemas.openxmlformats.org/drawingml/2006/table">
            <a:tbl>
              <a:tblPr firstRow="1" bandRow="1">
                <a:tableStyleId>{2D5ABB26-0587-4C30-8999-92F81FD0307C}</a:tableStyleId>
              </a:tblPr>
              <a:tblGrid>
                <a:gridCol w="7882128">
                  <a:extLst>
                    <a:ext uri="{9D8B030D-6E8A-4147-A177-3AD203B41FA5}">
                      <a16:colId xmlns:a16="http://schemas.microsoft.com/office/drawing/2014/main" val="20000"/>
                    </a:ext>
                  </a:extLst>
                </a:gridCol>
              </a:tblGrid>
              <a:tr h="0">
                <a:tc>
                  <a:txBody>
                    <a:bodyPr/>
                    <a:lstStyle/>
                    <a:p>
                      <a:r>
                        <a:rPr lang="en-US" sz="2400" b="1" i="0" dirty="0">
                          <a:solidFill>
                            <a:schemeClr val="tx1"/>
                          </a:solidFill>
                          <a:latin typeface="Tahoma" panose="020B0604030504040204" pitchFamily="34" charset="0"/>
                          <a:ea typeface="Tahoma" panose="020B0604030504040204" pitchFamily="34" charset="0"/>
                          <a:cs typeface="Tahoma" panose="020B0604030504040204" pitchFamily="34" charset="0"/>
                        </a:rPr>
                        <a:t>Vision</a:t>
                      </a:r>
                    </a:p>
                  </a:txBody>
                  <a:tcPr>
                    <a:lnB w="1905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5" name="Content Placeholder 2">
            <a:extLst>
              <a:ext uri="{FF2B5EF4-FFF2-40B4-BE49-F238E27FC236}">
                <a16:creationId xmlns:a16="http://schemas.microsoft.com/office/drawing/2014/main" id="{BBDFBB23-243F-A51B-AD10-7B6815E68BA2}"/>
              </a:ext>
            </a:extLst>
          </p:cNvPr>
          <p:cNvSpPr txBox="1">
            <a:spLocks/>
          </p:cNvSpPr>
          <p:nvPr/>
        </p:nvSpPr>
        <p:spPr>
          <a:xfrm>
            <a:off x="630936" y="4607126"/>
            <a:ext cx="7891272" cy="124771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Aft>
                <a:spcPts val="4500"/>
              </a:spcAft>
            </a:pPr>
            <a:r>
              <a:rPr lang="en-US" sz="2000" dirty="0">
                <a:effectLst/>
                <a:latin typeface="Tahoma" panose="020B0604030504040204" pitchFamily="34" charset="0"/>
                <a:ea typeface="Tahoma" panose="020B0604030504040204" pitchFamily="34" charset="0"/>
                <a:cs typeface="Tahoma" panose="020B0604030504040204" pitchFamily="34" charset="0"/>
              </a:rPr>
              <a:t>All residents of the Commonwealth who are legally blind are empowered to live a fulfilling and independent life, with opportunities to work and thrive</a:t>
            </a:r>
            <a:br>
              <a:rPr lang="en-US" sz="2000" dirty="0">
                <a:latin typeface="Tahoma" panose="020B0604030504040204" pitchFamily="34" charset="0"/>
                <a:ea typeface="Tahoma" panose="020B0604030504040204" pitchFamily="34" charset="0"/>
                <a:cs typeface="Tahoma" panose="020B0604030504040204" pitchFamily="34" charset="0"/>
              </a:rPr>
            </a:br>
            <a:endParaRPr lang="en-US"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02011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2D5DD-FF23-2877-259F-B6BD940F0BE6}"/>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32433B58-E501-10B2-E299-00AB36FBB50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6" name="Title 3">
            <a:extLst>
              <a:ext uri="{FF2B5EF4-FFF2-40B4-BE49-F238E27FC236}">
                <a16:creationId xmlns:a16="http://schemas.microsoft.com/office/drawing/2014/main" id="{97DB1F78-573E-E69B-7F41-E251B5346C49}"/>
              </a:ext>
            </a:extLst>
          </p:cNvPr>
          <p:cNvSpPr txBox="1">
            <a:spLocks noGrp="1"/>
          </p:cNvSpPr>
          <p:nvPr>
            <p:ph type="title" idx="4294967295"/>
          </p:nvPr>
        </p:nvSpPr>
        <p:spPr>
          <a:xfrm>
            <a:off x="1673352" y="429307"/>
            <a:ext cx="683971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Eligibility</a:t>
            </a:r>
          </a:p>
        </p:txBody>
      </p:sp>
      <p:graphicFrame>
        <p:nvGraphicFramePr>
          <p:cNvPr id="4" name="Table 3">
            <a:extLst>
              <a:ext uri="{FF2B5EF4-FFF2-40B4-BE49-F238E27FC236}">
                <a16:creationId xmlns:a16="http://schemas.microsoft.com/office/drawing/2014/main" id="{7AC15C19-CDD1-B5CF-AC74-034D2721214E}"/>
              </a:ext>
            </a:extLst>
          </p:cNvPr>
          <p:cNvGraphicFramePr>
            <a:graphicFrameLocks noGrp="1"/>
          </p:cNvGraphicFramePr>
          <p:nvPr/>
        </p:nvGraphicFramePr>
        <p:xfrm>
          <a:off x="630935" y="1737360"/>
          <a:ext cx="8300413" cy="457200"/>
        </p:xfrm>
        <a:graphic>
          <a:graphicData uri="http://schemas.openxmlformats.org/drawingml/2006/table">
            <a:tbl>
              <a:tblPr firstRow="1" bandRow="1">
                <a:tableStyleId>{2D5ABB26-0587-4C30-8999-92F81FD0307C}</a:tableStyleId>
              </a:tblPr>
              <a:tblGrid>
                <a:gridCol w="8300413">
                  <a:extLst>
                    <a:ext uri="{9D8B030D-6E8A-4147-A177-3AD203B41FA5}">
                      <a16:colId xmlns:a16="http://schemas.microsoft.com/office/drawing/2014/main" val="20000"/>
                    </a:ext>
                  </a:extLst>
                </a:gridCol>
              </a:tblGrid>
              <a:tr h="0">
                <a:tc>
                  <a:txBody>
                    <a:bodyPr/>
                    <a:lstStyle/>
                    <a:p>
                      <a:r>
                        <a:rPr lang="en-US" sz="2400" b="1" i="0" dirty="0">
                          <a:latin typeface="Tahoma" panose="020B0604030504040204" pitchFamily="34" charset="0"/>
                          <a:ea typeface="Tahoma" panose="020B0604030504040204" pitchFamily="34" charset="0"/>
                          <a:cs typeface="Tahoma" panose="020B0604030504040204" pitchFamily="34" charset="0"/>
                        </a:rPr>
                        <a:t>Requirements</a:t>
                      </a:r>
                    </a:p>
                  </a:txBody>
                  <a:tcPr>
                    <a:lnB w="1905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5" name="Content Placeholder 2">
            <a:extLst>
              <a:ext uri="{FF2B5EF4-FFF2-40B4-BE49-F238E27FC236}">
                <a16:creationId xmlns:a16="http://schemas.microsoft.com/office/drawing/2014/main" id="{4B96249B-4F9D-3623-7406-FF90319150F3}"/>
              </a:ext>
            </a:extLst>
          </p:cNvPr>
          <p:cNvSpPr txBox="1">
            <a:spLocks/>
          </p:cNvSpPr>
          <p:nvPr/>
        </p:nvSpPr>
        <p:spPr>
          <a:xfrm>
            <a:off x="630935" y="2303564"/>
            <a:ext cx="8566227" cy="90068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Legal blindness diagnosis </a:t>
            </a:r>
          </a:p>
          <a:p>
            <a:pPr marL="342900" indent="-342900" algn="l">
              <a:buFont typeface="Arial" panose="020B0604020202020204" pitchFamily="34" charset="0"/>
              <a:buChar char="•"/>
            </a:pPr>
            <a:r>
              <a:rPr lang="en-US" sz="2000" b="0" i="0" dirty="0">
                <a:solidFill>
                  <a:srgbClr val="000000"/>
                </a:solidFill>
                <a:effectLst/>
                <a:latin typeface="Tahoma" panose="020B0604030504040204" pitchFamily="34" charset="0"/>
                <a:ea typeface="Tahoma" panose="020B0604030504040204" pitchFamily="34" charset="0"/>
                <a:cs typeface="Tahoma" panose="020B0604030504040204" pitchFamily="34" charset="0"/>
              </a:rPr>
              <a:t>Massachusetts resident</a:t>
            </a:r>
          </a:p>
        </p:txBody>
      </p:sp>
      <p:graphicFrame>
        <p:nvGraphicFramePr>
          <p:cNvPr id="23" name="Table 22">
            <a:extLst>
              <a:ext uri="{FF2B5EF4-FFF2-40B4-BE49-F238E27FC236}">
                <a16:creationId xmlns:a16="http://schemas.microsoft.com/office/drawing/2014/main" id="{65F8B7B6-BA1C-9274-2840-05D9A2C45829}"/>
              </a:ext>
            </a:extLst>
          </p:cNvPr>
          <p:cNvGraphicFramePr>
            <a:graphicFrameLocks noGrp="1"/>
          </p:cNvGraphicFramePr>
          <p:nvPr/>
        </p:nvGraphicFramePr>
        <p:xfrm>
          <a:off x="630935" y="3345408"/>
          <a:ext cx="8300413" cy="457200"/>
        </p:xfrm>
        <a:graphic>
          <a:graphicData uri="http://schemas.openxmlformats.org/drawingml/2006/table">
            <a:tbl>
              <a:tblPr firstRow="1" bandRow="1">
                <a:tableStyleId>{2D5ABB26-0587-4C30-8999-92F81FD0307C}</a:tableStyleId>
              </a:tblPr>
              <a:tblGrid>
                <a:gridCol w="8300413">
                  <a:extLst>
                    <a:ext uri="{9D8B030D-6E8A-4147-A177-3AD203B41FA5}">
                      <a16:colId xmlns:a16="http://schemas.microsoft.com/office/drawing/2014/main" val="20000"/>
                    </a:ext>
                  </a:extLst>
                </a:gridCol>
              </a:tblGrid>
              <a:tr h="0">
                <a:tc>
                  <a:txBody>
                    <a:bodyPr/>
                    <a:lstStyle/>
                    <a:p>
                      <a:r>
                        <a:rPr lang="en-US" sz="2400" b="1" i="0" dirty="0">
                          <a:latin typeface="Tahoma" panose="020B0604030504040204" pitchFamily="34" charset="0"/>
                          <a:ea typeface="Tahoma" panose="020B0604030504040204" pitchFamily="34" charset="0"/>
                          <a:cs typeface="Tahoma" panose="020B0604030504040204" pitchFamily="34" charset="0"/>
                        </a:rPr>
                        <a:t>Definition of Legal Blindness</a:t>
                      </a:r>
                    </a:p>
                  </a:txBody>
                  <a:tcPr>
                    <a:lnB w="1905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24" name="Content Placeholder 2">
            <a:extLst>
              <a:ext uri="{FF2B5EF4-FFF2-40B4-BE49-F238E27FC236}">
                <a16:creationId xmlns:a16="http://schemas.microsoft.com/office/drawing/2014/main" id="{A7180D72-CAC6-D006-D119-D5353290E9BF}"/>
              </a:ext>
            </a:extLst>
          </p:cNvPr>
          <p:cNvSpPr txBox="1">
            <a:spLocks/>
          </p:cNvSpPr>
          <p:nvPr/>
        </p:nvSpPr>
        <p:spPr>
          <a:xfrm>
            <a:off x="630935" y="3911612"/>
            <a:ext cx="8566227" cy="90068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US" sz="2000" b="0" i="0" dirty="0">
                <a:solidFill>
                  <a:srgbClr val="000000"/>
                </a:solidFill>
                <a:effectLst/>
                <a:latin typeface="Tahoma" panose="020B0604030504040204" pitchFamily="34" charset="0"/>
                <a:ea typeface="Tahoma" panose="020B0604030504040204" pitchFamily="34" charset="0"/>
                <a:cs typeface="Tahoma" panose="020B0604030504040204" pitchFamily="34" charset="0"/>
              </a:rPr>
              <a:t> Vision with correction of 20/200 or less in the better eye; or</a:t>
            </a:r>
          </a:p>
          <a:p>
            <a:pPr marL="342900" indent="-342900" algn="l">
              <a:buFont typeface="Arial" panose="020B0604020202020204" pitchFamily="34" charset="0"/>
              <a:buChar char="•"/>
            </a:pPr>
            <a:r>
              <a:rPr lang="en-US" sz="2000" b="0" i="0" dirty="0">
                <a:solidFill>
                  <a:srgbClr val="000000"/>
                </a:solidFill>
                <a:effectLst/>
                <a:latin typeface="Tahoma" panose="020B0604030504040204" pitchFamily="34" charset="0"/>
                <a:ea typeface="Tahoma" panose="020B0604030504040204" pitchFamily="34" charset="0"/>
                <a:cs typeface="Tahoma" panose="020B0604030504040204" pitchFamily="34" charset="0"/>
              </a:rPr>
              <a:t> Peripheral field of ten degrees (10°) or less, regardless of visual acuity</a:t>
            </a:r>
          </a:p>
        </p:txBody>
      </p:sp>
      <p:sp>
        <p:nvSpPr>
          <p:cNvPr id="20" name="Rectangle 19">
            <a:extLst>
              <a:ext uri="{FF2B5EF4-FFF2-40B4-BE49-F238E27FC236}">
                <a16:creationId xmlns:a16="http://schemas.microsoft.com/office/drawing/2014/main" id="{E689F431-611C-3B68-A88D-9CC6B495273A}"/>
              </a:ext>
            </a:extLst>
          </p:cNvPr>
          <p:cNvSpPr/>
          <p:nvPr/>
        </p:nvSpPr>
        <p:spPr bwMode="auto">
          <a:xfrm>
            <a:off x="630935" y="4917998"/>
            <a:ext cx="8300413" cy="917150"/>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9320" rIns="91440" bIns="49320" numCol="1" rtlCol="0" anchor="ctr" anchorCtr="0" compatLnSpc="1">
            <a:prstTxWarp prst="textNoShape">
              <a:avLst/>
            </a:prstTxWarp>
          </a:bodyPr>
          <a:lstStyle/>
          <a:p>
            <a:r>
              <a:rPr lang="en-US" dirty="0">
                <a:latin typeface="Tahoma" panose="020B0604030504040204" pitchFamily="34" charset="0"/>
                <a:ea typeface="Tahoma" panose="020B0604030504040204" pitchFamily="34" charset="0"/>
                <a:cs typeface="Tahoma" panose="020B0604030504040204" pitchFamily="34" charset="0"/>
              </a:rPr>
              <a:t>Individuals may also be eligible for services if they have low vision due to a progressive eye condition expected to lead to legal blindness, along with a vocational objective.</a:t>
            </a:r>
          </a:p>
        </p:txBody>
      </p:sp>
    </p:spTree>
    <p:extLst>
      <p:ext uri="{BB962C8B-B14F-4D97-AF65-F5344CB8AC3E}">
        <p14:creationId xmlns:p14="http://schemas.microsoft.com/office/powerpoint/2010/main" val="3518328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3FFD0-04C7-23A3-6DDF-D4041F68DAE6}"/>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35AA8112-9BAD-79DD-F8FA-1CA830A24DB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6" name="Title 3">
            <a:extLst>
              <a:ext uri="{FF2B5EF4-FFF2-40B4-BE49-F238E27FC236}">
                <a16:creationId xmlns:a16="http://schemas.microsoft.com/office/drawing/2014/main" id="{8695DC31-E4EF-13AB-C03F-89309ECB8E03}"/>
              </a:ext>
            </a:extLst>
          </p:cNvPr>
          <p:cNvSpPr txBox="1">
            <a:spLocks noGrp="1"/>
          </p:cNvSpPr>
          <p:nvPr>
            <p:ph type="title" idx="4294967295"/>
          </p:nvPr>
        </p:nvSpPr>
        <p:spPr>
          <a:xfrm>
            <a:off x="1673352" y="429307"/>
            <a:ext cx="683971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Registration Process</a:t>
            </a:r>
          </a:p>
        </p:txBody>
      </p:sp>
      <p:sp>
        <p:nvSpPr>
          <p:cNvPr id="3" name="Rectangle 2">
            <a:extLst>
              <a:ext uri="{FF2B5EF4-FFF2-40B4-BE49-F238E27FC236}">
                <a16:creationId xmlns:a16="http://schemas.microsoft.com/office/drawing/2014/main" id="{2404CAF6-03F2-4369-FA04-B4E68EBDE29C}"/>
              </a:ext>
              <a:ext uri="{C183D7F6-B498-43B3-948B-1728B52AA6E4}">
                <adec:decorative xmlns:adec="http://schemas.microsoft.com/office/drawing/2017/decorative" val="1"/>
              </a:ext>
            </a:extLst>
          </p:cNvPr>
          <p:cNvSpPr/>
          <p:nvPr/>
        </p:nvSpPr>
        <p:spPr>
          <a:xfrm>
            <a:off x="681812" y="1925581"/>
            <a:ext cx="668387" cy="541575"/>
          </a:xfrm>
          <a:prstGeom prst="rect">
            <a:avLst/>
          </a:prstGeom>
          <a:solidFill>
            <a:srgbClr val="32689C"/>
          </a:solidFill>
          <a:ln>
            <a:solidFill>
              <a:srgbClr val="3268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3200" b="1" dirty="0">
                <a:solidFill>
                  <a:srgbClr val="FFFFFF"/>
                </a:solidFill>
                <a:latin typeface="Tahoma" panose="020B0604030504040204" pitchFamily="34" charset="0"/>
                <a:ea typeface="Tahoma" panose="020B0604030504040204" pitchFamily="34" charset="0"/>
                <a:cs typeface="Tahoma" panose="020B0604030504040204" pitchFamily="34" charset="0"/>
              </a:rPr>
              <a:t>1</a:t>
            </a:r>
          </a:p>
        </p:txBody>
      </p:sp>
      <p:sp>
        <p:nvSpPr>
          <p:cNvPr id="4" name="TextBox 3">
            <a:extLst>
              <a:ext uri="{FF2B5EF4-FFF2-40B4-BE49-F238E27FC236}">
                <a16:creationId xmlns:a16="http://schemas.microsoft.com/office/drawing/2014/main" id="{ADB890F9-F1EF-4035-67DB-7C0870D28A15}"/>
              </a:ext>
            </a:extLst>
          </p:cNvPr>
          <p:cNvSpPr txBox="1"/>
          <p:nvPr/>
        </p:nvSpPr>
        <p:spPr>
          <a:xfrm>
            <a:off x="1477960" y="1925581"/>
            <a:ext cx="10096022" cy="541575"/>
          </a:xfrm>
          <a:prstGeom prst="rect">
            <a:avLst/>
          </a:prstGeom>
          <a:solidFill>
            <a:schemeClr val="tx1">
              <a:lumMod val="10000"/>
              <a:lumOff val="90000"/>
            </a:schemeClr>
          </a:solidFill>
        </p:spPr>
        <p:txBody>
          <a:bodyPr wrap="square" rtlCol="0" anchor="ctr">
            <a:normAutofit/>
          </a:bodyPr>
          <a:lstStyle/>
          <a:p>
            <a:pPr lvl="0"/>
            <a:r>
              <a:rPr lang="en-US" b="0" i="0" dirty="0">
                <a:latin typeface="Tahoma" panose="020B0604030504040204" pitchFamily="34" charset="0"/>
                <a:ea typeface="Tahoma" panose="020B0604030504040204" pitchFamily="34" charset="0"/>
                <a:cs typeface="Tahoma" panose="020B0604030504040204" pitchFamily="34" charset="0"/>
              </a:rPr>
              <a:t>The individual is seen by an eye care provider, such as an optometrist</a:t>
            </a:r>
            <a:r>
              <a:rPr lang="en-US" dirty="0">
                <a:latin typeface="Tahoma" panose="020B0604030504040204" pitchFamily="34" charset="0"/>
                <a:ea typeface="Tahoma" panose="020B0604030504040204" pitchFamily="34" charset="0"/>
                <a:cs typeface="Tahoma" panose="020B0604030504040204" pitchFamily="34" charset="0"/>
              </a:rPr>
              <a:t> or o</a:t>
            </a:r>
            <a:r>
              <a:rPr lang="en-US" b="0" i="0" dirty="0">
                <a:latin typeface="Tahoma" panose="020B0604030504040204" pitchFamily="34" charset="0"/>
                <a:ea typeface="Tahoma" panose="020B0604030504040204" pitchFamily="34" charset="0"/>
                <a:cs typeface="Tahoma" panose="020B0604030504040204" pitchFamily="34" charset="0"/>
              </a:rPr>
              <a:t>phthalmologist.</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5" name="Rectangle 4">
            <a:extLst>
              <a:ext uri="{FF2B5EF4-FFF2-40B4-BE49-F238E27FC236}">
                <a16:creationId xmlns:a16="http://schemas.microsoft.com/office/drawing/2014/main" id="{B9CF06B6-C3D9-3899-2163-799EE4FA4ACA}"/>
              </a:ext>
              <a:ext uri="{C183D7F6-B498-43B3-948B-1728B52AA6E4}">
                <adec:decorative xmlns:adec="http://schemas.microsoft.com/office/drawing/2017/decorative" val="1"/>
              </a:ext>
            </a:extLst>
          </p:cNvPr>
          <p:cNvSpPr/>
          <p:nvPr/>
        </p:nvSpPr>
        <p:spPr>
          <a:xfrm>
            <a:off x="681812" y="2565026"/>
            <a:ext cx="668387" cy="543362"/>
          </a:xfrm>
          <a:prstGeom prst="rect">
            <a:avLst/>
          </a:prstGeom>
          <a:solidFill>
            <a:srgbClr val="32689C"/>
          </a:solidFill>
          <a:ln>
            <a:solidFill>
              <a:srgbClr val="3268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3200" b="1" dirty="0">
                <a:solidFill>
                  <a:srgbClr val="FFFFFF"/>
                </a:solidFill>
                <a:latin typeface="Tahoma" panose="020B0604030504040204" pitchFamily="34" charset="0"/>
                <a:ea typeface="Tahoma" panose="020B0604030504040204" pitchFamily="34" charset="0"/>
                <a:cs typeface="Tahoma" panose="020B0604030504040204" pitchFamily="34" charset="0"/>
              </a:rPr>
              <a:t>2</a:t>
            </a:r>
          </a:p>
        </p:txBody>
      </p:sp>
      <p:sp>
        <p:nvSpPr>
          <p:cNvPr id="6" name="TextBox 5">
            <a:extLst>
              <a:ext uri="{FF2B5EF4-FFF2-40B4-BE49-F238E27FC236}">
                <a16:creationId xmlns:a16="http://schemas.microsoft.com/office/drawing/2014/main" id="{EA864C84-00B1-F7EE-4DE0-4E5A91E63337}"/>
              </a:ext>
            </a:extLst>
          </p:cNvPr>
          <p:cNvSpPr txBox="1"/>
          <p:nvPr/>
        </p:nvSpPr>
        <p:spPr>
          <a:xfrm>
            <a:off x="1477960" y="2565026"/>
            <a:ext cx="10096022" cy="543362"/>
          </a:xfrm>
          <a:prstGeom prst="rect">
            <a:avLst/>
          </a:prstGeom>
          <a:solidFill>
            <a:schemeClr val="tx1">
              <a:lumMod val="10000"/>
              <a:lumOff val="90000"/>
            </a:schemeClr>
          </a:solidFill>
        </p:spPr>
        <p:txBody>
          <a:bodyPr wrap="square" rtlCol="0" anchor="ctr">
            <a:normAutofit/>
          </a:bodyPr>
          <a:lstStyle/>
          <a:p>
            <a:pPr lvl="0"/>
            <a:r>
              <a:rPr lang="en-US" dirty="0">
                <a:latin typeface="Tahoma" panose="020B0604030504040204" pitchFamily="34" charset="0"/>
                <a:ea typeface="Tahoma" panose="020B0604030504040204" pitchFamily="34" charset="0"/>
                <a:cs typeface="Tahoma" panose="020B0604030504040204" pitchFamily="34" charset="0"/>
              </a:rPr>
              <a:t>The e</a:t>
            </a:r>
            <a:r>
              <a:rPr lang="en-US" b="0" i="0" dirty="0">
                <a:latin typeface="Tahoma" panose="020B0604030504040204" pitchFamily="34" charset="0"/>
                <a:ea typeface="Tahoma" panose="020B0604030504040204" pitchFamily="34" charset="0"/>
                <a:cs typeface="Tahoma" panose="020B0604030504040204" pitchFamily="34" charset="0"/>
              </a:rPr>
              <a:t>ye care provider determines the patient </a:t>
            </a:r>
            <a:r>
              <a:rPr lang="en-US" dirty="0">
                <a:latin typeface="Tahoma" panose="020B0604030504040204" pitchFamily="34" charset="0"/>
                <a:ea typeface="Tahoma" panose="020B0604030504040204" pitchFamily="34" charset="0"/>
                <a:cs typeface="Tahoma" panose="020B0604030504040204" pitchFamily="34" charset="0"/>
              </a:rPr>
              <a:t>meets the criteria for </a:t>
            </a:r>
            <a:r>
              <a:rPr lang="en-US" b="0" i="0" dirty="0">
                <a:latin typeface="Tahoma" panose="020B0604030504040204" pitchFamily="34" charset="0"/>
                <a:ea typeface="Tahoma" panose="020B0604030504040204" pitchFamily="34" charset="0"/>
                <a:cs typeface="Tahoma" panose="020B0604030504040204" pitchFamily="34" charset="0"/>
              </a:rPr>
              <a:t>legal blindness.</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7" name="Rectangle 6">
            <a:extLst>
              <a:ext uri="{FF2B5EF4-FFF2-40B4-BE49-F238E27FC236}">
                <a16:creationId xmlns:a16="http://schemas.microsoft.com/office/drawing/2014/main" id="{415064EE-332D-B33B-7C95-B6A02C5F54FD}"/>
              </a:ext>
              <a:ext uri="{C183D7F6-B498-43B3-948B-1728B52AA6E4}">
                <adec:decorative xmlns:adec="http://schemas.microsoft.com/office/drawing/2017/decorative" val="1"/>
              </a:ext>
            </a:extLst>
          </p:cNvPr>
          <p:cNvSpPr/>
          <p:nvPr/>
        </p:nvSpPr>
        <p:spPr>
          <a:xfrm>
            <a:off x="681812" y="3212551"/>
            <a:ext cx="670593" cy="543362"/>
          </a:xfrm>
          <a:prstGeom prst="rect">
            <a:avLst/>
          </a:prstGeom>
          <a:solidFill>
            <a:srgbClr val="32689C"/>
          </a:solidFill>
          <a:ln>
            <a:solidFill>
              <a:srgbClr val="3268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3200" b="1" dirty="0">
                <a:solidFill>
                  <a:srgbClr val="FFFFFF"/>
                </a:solidFill>
                <a:latin typeface="Tahoma" panose="020B0604030504040204" pitchFamily="34" charset="0"/>
                <a:ea typeface="Tahoma" panose="020B0604030504040204" pitchFamily="34" charset="0"/>
                <a:cs typeface="Tahoma" panose="020B0604030504040204" pitchFamily="34" charset="0"/>
              </a:rPr>
              <a:t>3</a:t>
            </a:r>
          </a:p>
        </p:txBody>
      </p:sp>
      <p:sp>
        <p:nvSpPr>
          <p:cNvPr id="8" name="TextBox 7">
            <a:extLst>
              <a:ext uri="{FF2B5EF4-FFF2-40B4-BE49-F238E27FC236}">
                <a16:creationId xmlns:a16="http://schemas.microsoft.com/office/drawing/2014/main" id="{FAB25DDE-91A7-DEFD-4AA5-A2F6D4B9807D}"/>
              </a:ext>
            </a:extLst>
          </p:cNvPr>
          <p:cNvSpPr txBox="1"/>
          <p:nvPr/>
        </p:nvSpPr>
        <p:spPr>
          <a:xfrm>
            <a:off x="1477960" y="3212551"/>
            <a:ext cx="10096022" cy="543362"/>
          </a:xfrm>
          <a:prstGeom prst="rect">
            <a:avLst/>
          </a:prstGeom>
          <a:solidFill>
            <a:schemeClr val="tx1">
              <a:lumMod val="10000"/>
              <a:lumOff val="90000"/>
            </a:schemeClr>
          </a:solidFill>
        </p:spPr>
        <p:txBody>
          <a:bodyPr wrap="square" rtlCol="0" anchor="ctr">
            <a:noAutofit/>
          </a:bodyPr>
          <a:lstStyle/>
          <a:p>
            <a:pPr lvl="0"/>
            <a:r>
              <a:rPr lang="en-US" b="0" i="0" dirty="0">
                <a:latin typeface="Tahoma" panose="020B0604030504040204" pitchFamily="34" charset="0"/>
                <a:ea typeface="Tahoma" panose="020B0604030504040204" pitchFamily="34" charset="0"/>
                <a:cs typeface="Tahoma" panose="020B0604030504040204" pitchFamily="34" charset="0"/>
              </a:rPr>
              <a:t>The eye care provider is legally required to submit a Mandatory Report of Legal Blindness </a:t>
            </a:r>
          </a:p>
          <a:p>
            <a:pPr lvl="0"/>
            <a:r>
              <a:rPr lang="en-US" b="0" i="0" dirty="0">
                <a:latin typeface="Tahoma" panose="020B0604030504040204" pitchFamily="34" charset="0"/>
                <a:ea typeface="Tahoma" panose="020B0604030504040204" pitchFamily="34" charset="0"/>
                <a:cs typeface="Tahoma" panose="020B0604030504040204" pitchFamily="34" charset="0"/>
              </a:rPr>
              <a:t>to </a:t>
            </a:r>
            <a:r>
              <a:rPr lang="en-US" dirty="0">
                <a:latin typeface="Tahoma" panose="020B0604030504040204" pitchFamily="34" charset="0"/>
                <a:ea typeface="Tahoma" panose="020B0604030504040204" pitchFamily="34" charset="0"/>
                <a:cs typeface="Tahoma" panose="020B0604030504040204" pitchFamily="34" charset="0"/>
              </a:rPr>
              <a:t>MCB</a:t>
            </a:r>
            <a:r>
              <a:rPr lang="en-US" b="0" i="0" dirty="0">
                <a:latin typeface="Tahoma" panose="020B0604030504040204" pitchFamily="34" charset="0"/>
                <a:ea typeface="Tahoma" panose="020B0604030504040204" pitchFamily="34" charset="0"/>
                <a:cs typeface="Tahoma" panose="020B0604030504040204" pitchFamily="34" charset="0"/>
              </a:rPr>
              <a:t> within 30 days.</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14" name="Rectangle 13">
            <a:extLst>
              <a:ext uri="{FF2B5EF4-FFF2-40B4-BE49-F238E27FC236}">
                <a16:creationId xmlns:a16="http://schemas.microsoft.com/office/drawing/2014/main" id="{74B787E5-22B0-7B49-91D1-5C26A29DE969}"/>
              </a:ext>
              <a:ext uri="{C183D7F6-B498-43B3-948B-1728B52AA6E4}">
                <adec:decorative xmlns:adec="http://schemas.microsoft.com/office/drawing/2017/decorative" val="1"/>
              </a:ext>
            </a:extLst>
          </p:cNvPr>
          <p:cNvSpPr/>
          <p:nvPr/>
        </p:nvSpPr>
        <p:spPr>
          <a:xfrm>
            <a:off x="681812" y="3865341"/>
            <a:ext cx="668387" cy="541575"/>
          </a:xfrm>
          <a:prstGeom prst="rect">
            <a:avLst/>
          </a:prstGeom>
          <a:solidFill>
            <a:srgbClr val="32689C"/>
          </a:solidFill>
          <a:ln>
            <a:solidFill>
              <a:srgbClr val="3268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3200" b="1" dirty="0">
                <a:solidFill>
                  <a:srgbClr val="FFFFFF"/>
                </a:solidFill>
                <a:latin typeface="Tahoma" panose="020B0604030504040204" pitchFamily="34" charset="0"/>
                <a:ea typeface="Tahoma" panose="020B0604030504040204" pitchFamily="34" charset="0"/>
                <a:cs typeface="Tahoma" panose="020B0604030504040204" pitchFamily="34" charset="0"/>
              </a:rPr>
              <a:t>4</a:t>
            </a:r>
          </a:p>
        </p:txBody>
      </p:sp>
      <p:sp>
        <p:nvSpPr>
          <p:cNvPr id="15" name="TextBox 14">
            <a:extLst>
              <a:ext uri="{FF2B5EF4-FFF2-40B4-BE49-F238E27FC236}">
                <a16:creationId xmlns:a16="http://schemas.microsoft.com/office/drawing/2014/main" id="{4A9F97A7-28F7-E8B1-AE56-54498D66686D}"/>
              </a:ext>
            </a:extLst>
          </p:cNvPr>
          <p:cNvSpPr txBox="1"/>
          <p:nvPr/>
        </p:nvSpPr>
        <p:spPr>
          <a:xfrm>
            <a:off x="1477960" y="3865341"/>
            <a:ext cx="10096022" cy="541575"/>
          </a:xfrm>
          <a:prstGeom prst="rect">
            <a:avLst/>
          </a:prstGeom>
          <a:solidFill>
            <a:schemeClr val="tx1">
              <a:lumMod val="10000"/>
              <a:lumOff val="90000"/>
            </a:schemeClr>
          </a:solidFill>
        </p:spPr>
        <p:txBody>
          <a:bodyPr wrap="square" rtlCol="0" anchor="ctr">
            <a:noAutofit/>
          </a:bodyPr>
          <a:lstStyle/>
          <a:p>
            <a:pPr lvl="0"/>
            <a:r>
              <a:rPr lang="en-US" dirty="0">
                <a:latin typeface="Tahoma" panose="020B0604030504040204" pitchFamily="34" charset="0"/>
                <a:ea typeface="Tahoma" panose="020B0604030504040204" pitchFamily="34" charset="0"/>
                <a:cs typeface="Tahoma" panose="020B0604030504040204" pitchFamily="34" charset="0"/>
              </a:rPr>
              <a:t>The newly registered individual is referred to a counselor, who will schedule an appointment to discuss available programs, services, and benefits.</a:t>
            </a:r>
          </a:p>
        </p:txBody>
      </p:sp>
      <p:sp>
        <p:nvSpPr>
          <p:cNvPr id="12" name="Rectangle 11">
            <a:extLst>
              <a:ext uri="{FF2B5EF4-FFF2-40B4-BE49-F238E27FC236}">
                <a16:creationId xmlns:a16="http://schemas.microsoft.com/office/drawing/2014/main" id="{7CE3E9DE-DFA7-4C5D-88F3-7B15F2F0F863}"/>
              </a:ext>
              <a:ext uri="{C183D7F6-B498-43B3-948B-1728B52AA6E4}">
                <adec:decorative xmlns:adec="http://schemas.microsoft.com/office/drawing/2017/decorative" val="1"/>
              </a:ext>
            </a:extLst>
          </p:cNvPr>
          <p:cNvSpPr/>
          <p:nvPr/>
        </p:nvSpPr>
        <p:spPr>
          <a:xfrm>
            <a:off x="681812" y="4485898"/>
            <a:ext cx="668387" cy="541575"/>
          </a:xfrm>
          <a:prstGeom prst="rect">
            <a:avLst/>
          </a:prstGeom>
          <a:solidFill>
            <a:srgbClr val="32689C"/>
          </a:solidFill>
          <a:ln>
            <a:solidFill>
              <a:srgbClr val="3268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3200" b="1" dirty="0">
                <a:solidFill>
                  <a:srgbClr val="FFFFFF"/>
                </a:solidFill>
                <a:latin typeface="Tahoma" panose="020B0604030504040204" pitchFamily="34" charset="0"/>
                <a:ea typeface="Tahoma" panose="020B0604030504040204" pitchFamily="34" charset="0"/>
                <a:cs typeface="Tahoma" panose="020B0604030504040204" pitchFamily="34" charset="0"/>
              </a:rPr>
              <a:t>5</a:t>
            </a:r>
          </a:p>
        </p:txBody>
      </p:sp>
      <p:sp>
        <p:nvSpPr>
          <p:cNvPr id="13" name="TextBox 12">
            <a:extLst>
              <a:ext uri="{FF2B5EF4-FFF2-40B4-BE49-F238E27FC236}">
                <a16:creationId xmlns:a16="http://schemas.microsoft.com/office/drawing/2014/main" id="{EBE89262-1E4C-6B8C-13C8-63FF45F295E5}"/>
              </a:ext>
            </a:extLst>
          </p:cNvPr>
          <p:cNvSpPr txBox="1"/>
          <p:nvPr/>
        </p:nvSpPr>
        <p:spPr>
          <a:xfrm>
            <a:off x="1477960" y="4485898"/>
            <a:ext cx="10096022" cy="541575"/>
          </a:xfrm>
          <a:prstGeom prst="rect">
            <a:avLst/>
          </a:prstGeom>
          <a:solidFill>
            <a:schemeClr val="tx1">
              <a:lumMod val="10000"/>
              <a:lumOff val="90000"/>
            </a:schemeClr>
          </a:solidFill>
        </p:spPr>
        <p:txBody>
          <a:bodyPr wrap="square" rtlCol="0" anchor="ctr">
            <a:noAutofit/>
          </a:bodyPr>
          <a:lstStyle/>
          <a:p>
            <a:pPr lvl="0"/>
            <a:r>
              <a:rPr lang="en-US" dirty="0">
                <a:latin typeface="Tahoma" panose="020B0604030504040204" pitchFamily="34" charset="0"/>
                <a:ea typeface="Tahoma" panose="020B0604030504040204" pitchFamily="34" charset="0"/>
                <a:cs typeface="Tahoma" panose="020B0604030504040204" pitchFamily="34" charset="0"/>
              </a:rPr>
              <a:t>The counselor will make referrals to the appropriate internal departments or external partners </a:t>
            </a:r>
          </a:p>
          <a:p>
            <a:pPr lvl="0"/>
            <a:r>
              <a:rPr lang="en-US" dirty="0">
                <a:latin typeface="Tahoma" panose="020B0604030504040204" pitchFamily="34" charset="0"/>
                <a:ea typeface="Tahoma" panose="020B0604030504040204" pitchFamily="34" charset="0"/>
                <a:cs typeface="Tahoma" panose="020B0604030504040204" pitchFamily="34" charset="0"/>
              </a:rPr>
              <a:t>as needed.</a:t>
            </a:r>
          </a:p>
        </p:txBody>
      </p:sp>
      <p:sp>
        <p:nvSpPr>
          <p:cNvPr id="17" name="Rectangle 16">
            <a:extLst>
              <a:ext uri="{FF2B5EF4-FFF2-40B4-BE49-F238E27FC236}">
                <a16:creationId xmlns:a16="http://schemas.microsoft.com/office/drawing/2014/main" id="{25E89AE2-4BBE-20F4-B142-917273A2BC9A}"/>
              </a:ext>
              <a:ext uri="{C183D7F6-B498-43B3-948B-1728B52AA6E4}">
                <adec:decorative xmlns:adec="http://schemas.microsoft.com/office/drawing/2017/decorative" val="1"/>
              </a:ext>
            </a:extLst>
          </p:cNvPr>
          <p:cNvSpPr/>
          <p:nvPr/>
        </p:nvSpPr>
        <p:spPr>
          <a:xfrm>
            <a:off x="681812" y="5118516"/>
            <a:ext cx="668387" cy="541575"/>
          </a:xfrm>
          <a:prstGeom prst="rect">
            <a:avLst/>
          </a:prstGeom>
          <a:solidFill>
            <a:srgbClr val="32689C"/>
          </a:solidFill>
          <a:ln>
            <a:solidFill>
              <a:srgbClr val="3268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3200" b="1" dirty="0">
                <a:solidFill>
                  <a:srgbClr val="FFFFFF"/>
                </a:solidFill>
                <a:latin typeface="Tahoma" panose="020B0604030504040204" pitchFamily="34" charset="0"/>
                <a:ea typeface="Tahoma" panose="020B0604030504040204" pitchFamily="34" charset="0"/>
                <a:cs typeface="Tahoma" panose="020B0604030504040204" pitchFamily="34" charset="0"/>
              </a:rPr>
              <a:t>6</a:t>
            </a:r>
          </a:p>
        </p:txBody>
      </p:sp>
      <p:sp>
        <p:nvSpPr>
          <p:cNvPr id="18" name="TextBox 17">
            <a:extLst>
              <a:ext uri="{FF2B5EF4-FFF2-40B4-BE49-F238E27FC236}">
                <a16:creationId xmlns:a16="http://schemas.microsoft.com/office/drawing/2014/main" id="{15CFFFD4-F2F4-83A3-66B4-DCC446DE0D15}"/>
              </a:ext>
            </a:extLst>
          </p:cNvPr>
          <p:cNvSpPr txBox="1"/>
          <p:nvPr/>
        </p:nvSpPr>
        <p:spPr>
          <a:xfrm>
            <a:off x="1477960" y="5118516"/>
            <a:ext cx="10096022" cy="541575"/>
          </a:xfrm>
          <a:prstGeom prst="rect">
            <a:avLst/>
          </a:prstGeom>
          <a:solidFill>
            <a:schemeClr val="tx1">
              <a:lumMod val="10000"/>
              <a:lumOff val="90000"/>
            </a:schemeClr>
          </a:solidFill>
        </p:spPr>
        <p:txBody>
          <a:bodyPr wrap="square" rtlCol="0" anchor="ctr">
            <a:normAutofit/>
          </a:bodyPr>
          <a:lstStyle/>
          <a:p>
            <a:pPr lvl="0"/>
            <a:r>
              <a:rPr lang="en-US" dirty="0">
                <a:latin typeface="Tahoma" panose="020B0604030504040204" pitchFamily="34" charset="0"/>
                <a:ea typeface="Tahoma" panose="020B0604030504040204" pitchFamily="34" charset="0"/>
                <a:cs typeface="Tahoma" panose="020B0604030504040204" pitchFamily="34" charset="0"/>
              </a:rPr>
              <a:t>Services begin, the consumer makes progress, and services are closed once goals are met.</a:t>
            </a:r>
          </a:p>
        </p:txBody>
      </p:sp>
    </p:spTree>
    <p:extLst>
      <p:ext uri="{BB962C8B-B14F-4D97-AF65-F5344CB8AC3E}">
        <p14:creationId xmlns:p14="http://schemas.microsoft.com/office/powerpoint/2010/main" val="1725123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0D7AF-28A4-05E1-1189-9C78E2B15BF5}"/>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3AD2D1E1-9673-AB5A-AC2B-9A11B68D289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3">
            <a:extLst>
              <a:ext uri="{FF2B5EF4-FFF2-40B4-BE49-F238E27FC236}">
                <a16:creationId xmlns:a16="http://schemas.microsoft.com/office/drawing/2014/main" id="{BFDF1190-C915-9B38-1669-671C0D72649F}"/>
              </a:ext>
            </a:extLst>
          </p:cNvPr>
          <p:cNvSpPr txBox="1">
            <a:spLocks noGrp="1"/>
          </p:cNvSpPr>
          <p:nvPr>
            <p:ph type="title" idx="4294967295"/>
          </p:nvPr>
        </p:nvSpPr>
        <p:spPr>
          <a:xfrm>
            <a:off x="1673352" y="429307"/>
            <a:ext cx="683971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Children’s Services</a:t>
            </a:r>
          </a:p>
        </p:txBody>
      </p:sp>
      <p:sp>
        <p:nvSpPr>
          <p:cNvPr id="7" name="Content Placeholder 6">
            <a:extLst>
              <a:ext uri="{FF2B5EF4-FFF2-40B4-BE49-F238E27FC236}">
                <a16:creationId xmlns:a16="http://schemas.microsoft.com/office/drawing/2014/main" id="{1780E2DA-A2D8-7E3B-04FF-4EB0A4EB5DD2}"/>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0" fontAlgn="base" hangingPunct="0">
              <a:lnSpc>
                <a:spcPct val="100000"/>
              </a:lnSpc>
              <a:spcBef>
                <a:spcPct val="0"/>
              </a:spcBef>
              <a:spcAft>
                <a:spcPct val="0"/>
              </a:spcAft>
            </a:pPr>
            <a:r>
              <a:rPr lang="en-US" altLang="en-US" sz="2400" b="1" dirty="0">
                <a:latin typeface="Tahoma" panose="020B0604030504040204" pitchFamily="34" charset="0"/>
                <a:ea typeface="Tahoma" panose="020B0604030504040204" pitchFamily="34" charset="0"/>
                <a:cs typeface="Tahoma" panose="020B0604030504040204" pitchFamily="34" charset="0"/>
              </a:rPr>
              <a:t>Services begin at birth and continue until the child turns 14.</a:t>
            </a:r>
            <a:endParaRPr lang="en-US" alt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9A7D29FE-6A2B-8896-132B-6C76F2619BFD}"/>
              </a:ext>
            </a:extLst>
          </p:cNvPr>
          <p:cNvSpPr txBox="1"/>
          <p:nvPr/>
        </p:nvSpPr>
        <p:spPr>
          <a:xfrm>
            <a:off x="681812" y="2383163"/>
            <a:ext cx="5414188" cy="541575"/>
          </a:xfrm>
          <a:prstGeom prst="rect">
            <a:avLst/>
          </a:prstGeom>
          <a:solidFill>
            <a:schemeClr val="tx1">
              <a:lumMod val="10000"/>
              <a:lumOff val="90000"/>
            </a:schemeClr>
          </a:solidFill>
        </p:spPr>
        <p:txBody>
          <a:bodyPr wrap="square" rtlCol="0" anchor="ctr">
            <a:normAutofit/>
          </a:bodyPr>
          <a:lstStyle/>
          <a:p>
            <a:pPr lvl="0"/>
            <a:r>
              <a:rPr lang="en-US" sz="1700" b="1" i="0" dirty="0">
                <a:latin typeface="Tahoma" panose="020B0604030504040204" pitchFamily="34" charset="0"/>
                <a:ea typeface="Tahoma" panose="020B0604030504040204" pitchFamily="34" charset="0"/>
                <a:cs typeface="Tahoma" panose="020B0604030504040204" pitchFamily="34" charset="0"/>
              </a:rPr>
              <a:t>Advocacy</a:t>
            </a:r>
            <a:endParaRPr lang="en-US" sz="1700" b="1" dirty="0">
              <a:latin typeface="Tahoma" panose="020B0604030504040204" pitchFamily="34" charset="0"/>
              <a:ea typeface="Tahoma" panose="020B0604030504040204" pitchFamily="34" charset="0"/>
              <a:cs typeface="Tahoma" panose="020B0604030504040204" pitchFamily="34" charset="0"/>
            </a:endParaRPr>
          </a:p>
        </p:txBody>
      </p:sp>
      <p:sp>
        <p:nvSpPr>
          <p:cNvPr id="13" name="TextBox 12">
            <a:extLst>
              <a:ext uri="{FF2B5EF4-FFF2-40B4-BE49-F238E27FC236}">
                <a16:creationId xmlns:a16="http://schemas.microsoft.com/office/drawing/2014/main" id="{8D7202A5-AE3B-2D27-D7B0-6C2148ED17A2}"/>
              </a:ext>
            </a:extLst>
          </p:cNvPr>
          <p:cNvSpPr txBox="1"/>
          <p:nvPr/>
        </p:nvSpPr>
        <p:spPr>
          <a:xfrm>
            <a:off x="6254511" y="2383163"/>
            <a:ext cx="5414188" cy="541575"/>
          </a:xfrm>
          <a:prstGeom prst="rect">
            <a:avLst/>
          </a:prstGeom>
          <a:solidFill>
            <a:schemeClr val="tx1">
              <a:lumMod val="10000"/>
              <a:lumOff val="90000"/>
            </a:schemeClr>
          </a:solidFill>
        </p:spPr>
        <p:txBody>
          <a:bodyPr wrap="square" rtlCol="0" anchor="ctr">
            <a:normAutofit/>
          </a:bodyPr>
          <a:lstStyle/>
          <a:p>
            <a:r>
              <a:rPr lang="en-US" sz="1700" b="1" dirty="0">
                <a:latin typeface="Tahoma" panose="020B0604030504040204" pitchFamily="34" charset="0"/>
                <a:ea typeface="Tahoma" panose="020B0604030504040204" pitchFamily="34" charset="0"/>
                <a:cs typeface="Tahoma" panose="020B0604030504040204" pitchFamily="34" charset="0"/>
              </a:rPr>
              <a:t>Information &amp; Referral Services</a:t>
            </a:r>
          </a:p>
        </p:txBody>
      </p:sp>
      <p:sp>
        <p:nvSpPr>
          <p:cNvPr id="8" name="TextBox 7">
            <a:extLst>
              <a:ext uri="{FF2B5EF4-FFF2-40B4-BE49-F238E27FC236}">
                <a16:creationId xmlns:a16="http://schemas.microsoft.com/office/drawing/2014/main" id="{8A6F6AA8-CC8E-5B14-169F-853C450162D3}"/>
              </a:ext>
            </a:extLst>
          </p:cNvPr>
          <p:cNvSpPr txBox="1"/>
          <p:nvPr/>
        </p:nvSpPr>
        <p:spPr>
          <a:xfrm>
            <a:off x="681812" y="3022608"/>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Case Management</a:t>
            </a:r>
          </a:p>
        </p:txBody>
      </p:sp>
      <p:sp>
        <p:nvSpPr>
          <p:cNvPr id="14" name="TextBox 13">
            <a:extLst>
              <a:ext uri="{FF2B5EF4-FFF2-40B4-BE49-F238E27FC236}">
                <a16:creationId xmlns:a16="http://schemas.microsoft.com/office/drawing/2014/main" id="{FB5C83ED-6DFA-1E5D-9A09-682C0E58AA9C}"/>
              </a:ext>
            </a:extLst>
          </p:cNvPr>
          <p:cNvSpPr txBox="1"/>
          <p:nvPr/>
        </p:nvSpPr>
        <p:spPr>
          <a:xfrm>
            <a:off x="6254511" y="3022608"/>
            <a:ext cx="5414188" cy="543362"/>
          </a:xfrm>
          <a:prstGeom prst="rect">
            <a:avLst/>
          </a:prstGeom>
          <a:solidFill>
            <a:schemeClr val="tx1">
              <a:lumMod val="10000"/>
              <a:lumOff val="90000"/>
            </a:schemeClr>
          </a:solidFill>
        </p:spPr>
        <p:txBody>
          <a:bodyPr wrap="square" rtlCol="0" anchor="ctr">
            <a:norm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Transitional Support</a:t>
            </a:r>
          </a:p>
        </p:txBody>
      </p:sp>
      <p:sp>
        <p:nvSpPr>
          <p:cNvPr id="10" name="TextBox 9">
            <a:extLst>
              <a:ext uri="{FF2B5EF4-FFF2-40B4-BE49-F238E27FC236}">
                <a16:creationId xmlns:a16="http://schemas.microsoft.com/office/drawing/2014/main" id="{29021FE3-22B3-56FD-97C7-A22A66DF5243}"/>
              </a:ext>
            </a:extLst>
          </p:cNvPr>
          <p:cNvSpPr txBox="1"/>
          <p:nvPr/>
        </p:nvSpPr>
        <p:spPr>
          <a:xfrm>
            <a:off x="681812" y="3670133"/>
            <a:ext cx="5414188" cy="543362"/>
          </a:xfrm>
          <a:prstGeom prst="rect">
            <a:avLst/>
          </a:prstGeom>
          <a:solidFill>
            <a:schemeClr val="tx1">
              <a:lumMod val="10000"/>
              <a:lumOff val="90000"/>
            </a:schemeClr>
          </a:solidFill>
        </p:spPr>
        <p:txBody>
          <a:bodyPr wrap="square" rtlCol="0" anchor="ctr">
            <a:noAutofit/>
          </a:bodyPr>
          <a:lstStyle/>
          <a:p>
            <a:pPr algn="l"/>
            <a:r>
              <a:rPr lang="en-US" sz="1700" b="1" dirty="0">
                <a:latin typeface="Tahoma" panose="020B0604030504040204" pitchFamily="34" charset="0"/>
                <a:ea typeface="Tahoma" panose="020B0604030504040204" pitchFamily="34" charset="0"/>
                <a:cs typeface="Tahoma" panose="020B0604030504040204" pitchFamily="34" charset="0"/>
              </a:rPr>
              <a:t>Assistance with Applications for Programming</a:t>
            </a:r>
            <a:endParaRPr lang="en-US" sz="1700" b="1" i="0" dirty="0">
              <a:effectLst/>
              <a:latin typeface="Tahoma" panose="020B0604030504040204" pitchFamily="34" charset="0"/>
              <a:ea typeface="Tahoma" panose="020B0604030504040204" pitchFamily="34" charset="0"/>
              <a:cs typeface="Tahoma" panose="020B0604030504040204" pitchFamily="34" charset="0"/>
            </a:endParaRPr>
          </a:p>
        </p:txBody>
      </p:sp>
      <p:sp>
        <p:nvSpPr>
          <p:cNvPr id="15" name="TextBox 14">
            <a:extLst>
              <a:ext uri="{FF2B5EF4-FFF2-40B4-BE49-F238E27FC236}">
                <a16:creationId xmlns:a16="http://schemas.microsoft.com/office/drawing/2014/main" id="{30ABCB40-45A2-4433-76C5-6923FAD8D378}"/>
              </a:ext>
            </a:extLst>
          </p:cNvPr>
          <p:cNvSpPr txBox="1"/>
          <p:nvPr/>
        </p:nvSpPr>
        <p:spPr>
          <a:xfrm>
            <a:off x="6254511" y="3670133"/>
            <a:ext cx="5414188" cy="543362"/>
          </a:xfrm>
          <a:prstGeom prst="rect">
            <a:avLst/>
          </a:prstGeom>
          <a:solidFill>
            <a:schemeClr val="tx1">
              <a:lumMod val="10000"/>
              <a:lumOff val="90000"/>
            </a:schemeClr>
          </a:solidFill>
        </p:spPr>
        <p:txBody>
          <a:bodyPr wrap="square" rtlCol="0" anchor="ctr">
            <a:noAutofit/>
          </a:bodyPr>
          <a:lstStyle/>
          <a:p>
            <a:r>
              <a:rPr lang="en-US" sz="1700" b="1" i="0" dirty="0">
                <a:latin typeface="Tahoma" panose="020B0604030504040204" pitchFamily="34" charset="0"/>
                <a:ea typeface="Tahoma" panose="020B0604030504040204" pitchFamily="34" charset="0"/>
                <a:cs typeface="Tahoma" panose="020B0604030504040204" pitchFamily="34" charset="0"/>
              </a:rPr>
              <a:t>Support Counseling</a:t>
            </a:r>
            <a:endParaRPr lang="en-US" sz="1700" b="1" dirty="0">
              <a:latin typeface="Tahoma" panose="020B0604030504040204" pitchFamily="34" charset="0"/>
              <a:ea typeface="Tahoma" panose="020B0604030504040204" pitchFamily="34" charset="0"/>
              <a:cs typeface="Tahoma" panose="020B0604030504040204" pitchFamily="34" charset="0"/>
            </a:endParaRPr>
          </a:p>
        </p:txBody>
      </p:sp>
      <p:sp>
        <p:nvSpPr>
          <p:cNvPr id="12" name="TextBox 11">
            <a:extLst>
              <a:ext uri="{FF2B5EF4-FFF2-40B4-BE49-F238E27FC236}">
                <a16:creationId xmlns:a16="http://schemas.microsoft.com/office/drawing/2014/main" id="{C5D24C36-C353-CAE4-0188-38BE371781DA}"/>
              </a:ext>
            </a:extLst>
          </p:cNvPr>
          <p:cNvSpPr txBox="1"/>
          <p:nvPr/>
        </p:nvSpPr>
        <p:spPr>
          <a:xfrm>
            <a:off x="681812" y="4322923"/>
            <a:ext cx="5414188" cy="541575"/>
          </a:xfrm>
          <a:prstGeom prst="rect">
            <a:avLst/>
          </a:prstGeom>
          <a:solidFill>
            <a:schemeClr val="tx1">
              <a:lumMod val="10000"/>
              <a:lumOff val="90000"/>
            </a:schemeClr>
          </a:solidFill>
        </p:spPr>
        <p:txBody>
          <a:bodyPr wrap="square" rtlCol="0" anchor="ctr">
            <a:noAutofit/>
          </a:bodyPr>
          <a:lstStyle/>
          <a:p>
            <a:pPr lvl="0"/>
            <a:r>
              <a:rPr lang="en-US" sz="1700" b="1" dirty="0">
                <a:latin typeface="Tahoma" panose="020B0604030504040204" pitchFamily="34" charset="0"/>
                <a:ea typeface="Tahoma" panose="020B0604030504040204" pitchFamily="34" charset="0"/>
                <a:cs typeface="Tahoma" panose="020B0604030504040204" pitchFamily="34" charset="0"/>
              </a:rPr>
              <a:t>Flexible Family Support &amp; Camperships *</a:t>
            </a:r>
          </a:p>
        </p:txBody>
      </p:sp>
      <p:sp>
        <p:nvSpPr>
          <p:cNvPr id="20" name="TextBox 19">
            <a:extLst>
              <a:ext uri="{FF2B5EF4-FFF2-40B4-BE49-F238E27FC236}">
                <a16:creationId xmlns:a16="http://schemas.microsoft.com/office/drawing/2014/main" id="{E6D55FE7-840C-C833-8A12-0A05D9DCB701}"/>
              </a:ext>
            </a:extLst>
          </p:cNvPr>
          <p:cNvSpPr txBox="1"/>
          <p:nvPr/>
        </p:nvSpPr>
        <p:spPr>
          <a:xfrm>
            <a:off x="681812" y="5123235"/>
            <a:ext cx="6204856" cy="307777"/>
          </a:xfrm>
          <a:prstGeom prst="rect">
            <a:avLst/>
          </a:prstGeom>
          <a:noFill/>
        </p:spPr>
        <p:txBody>
          <a:bodyPr wrap="square">
            <a:spAutoFit/>
          </a:bodyPr>
          <a:lstStyle/>
          <a:p>
            <a:r>
              <a:rPr lang="en-US" sz="1400" dirty="0">
                <a:latin typeface="Tahoma" panose="020B0604030504040204" pitchFamily="34" charset="0"/>
                <a:ea typeface="Tahoma" panose="020B0604030504040204" pitchFamily="34" charset="0"/>
                <a:cs typeface="Tahoma" panose="020B0604030504040204" pitchFamily="34" charset="0"/>
              </a:rPr>
              <a:t>* Dependent on income eligibility</a:t>
            </a:r>
            <a:endParaRPr lang="en-US" sz="1400" dirty="0"/>
          </a:p>
        </p:txBody>
      </p:sp>
    </p:spTree>
    <p:extLst>
      <p:ext uri="{BB962C8B-B14F-4D97-AF65-F5344CB8AC3E}">
        <p14:creationId xmlns:p14="http://schemas.microsoft.com/office/powerpoint/2010/main" val="3607691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4B465-03D4-6BCF-CB38-9B3CE160F5F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6ECA8DD-91B8-5D1F-FCC5-B665A941B05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itle 3">
            <a:extLst>
              <a:ext uri="{FF2B5EF4-FFF2-40B4-BE49-F238E27FC236}">
                <a16:creationId xmlns:a16="http://schemas.microsoft.com/office/drawing/2014/main" id="{54C98E5E-D23D-3607-8209-C4B719A21DF4}"/>
              </a:ext>
            </a:extLst>
          </p:cNvPr>
          <p:cNvSpPr txBox="1">
            <a:spLocks noGrp="1"/>
          </p:cNvSpPr>
          <p:nvPr>
            <p:ph type="title" idx="4294967295"/>
          </p:nvPr>
        </p:nvSpPr>
        <p:spPr>
          <a:xfrm>
            <a:off x="1673352" y="429307"/>
            <a:ext cx="683971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Chapter 688 Referrals</a:t>
            </a:r>
          </a:p>
        </p:txBody>
      </p:sp>
      <p:sp>
        <p:nvSpPr>
          <p:cNvPr id="8" name="TextBox 7">
            <a:extLst>
              <a:ext uri="{FF2B5EF4-FFF2-40B4-BE49-F238E27FC236}">
                <a16:creationId xmlns:a16="http://schemas.microsoft.com/office/drawing/2014/main" id="{0D043CE6-D485-7B23-13B2-E3466A618F5F}"/>
              </a:ext>
            </a:extLst>
          </p:cNvPr>
          <p:cNvSpPr txBox="1"/>
          <p:nvPr/>
        </p:nvSpPr>
        <p:spPr>
          <a:xfrm>
            <a:off x="881743" y="1594323"/>
            <a:ext cx="4942114" cy="3785652"/>
          </a:xfrm>
          <a:prstGeom prst="rect">
            <a:avLst/>
          </a:prstGeom>
          <a:noFill/>
        </p:spPr>
        <p:txBody>
          <a:bodyPr wrap="square">
            <a:spAutoFit/>
          </a:bodyPr>
          <a:lstStyle/>
          <a:p>
            <a:pPr algn="l" rtl="0"/>
            <a:r>
              <a:rPr lang="en-US" sz="2000" b="1" i="0" dirty="0">
                <a:effectLst/>
                <a:latin typeface="Tahoma" panose="020B0604030504040204" pitchFamily="34" charset="0"/>
                <a:ea typeface="Tahoma" panose="020B0604030504040204" pitchFamily="34" charset="0"/>
                <a:cs typeface="Tahoma" panose="020B0604030504040204" pitchFamily="34" charset="0"/>
              </a:rPr>
              <a:t>“The primary goal of filing a Chapter 688 referral is to plan for needed adult services for students with severe disabilities. Filing a Chapter 688 referral creates documentation that students with severe disabilities will need adult services and supports. This documentation alerts Transition Agencies (e.g., the Department of Developmental Disabilities, the MassAbility, the Department of Mental Health)…”</a:t>
            </a:r>
          </a:p>
        </p:txBody>
      </p:sp>
      <p:sp>
        <p:nvSpPr>
          <p:cNvPr id="13" name="TextBox 12">
            <a:extLst>
              <a:ext uri="{FF2B5EF4-FFF2-40B4-BE49-F238E27FC236}">
                <a16:creationId xmlns:a16="http://schemas.microsoft.com/office/drawing/2014/main" id="{B9513C21-AF41-6ED5-9EB5-97627C968560}"/>
              </a:ext>
            </a:extLst>
          </p:cNvPr>
          <p:cNvSpPr txBox="1"/>
          <p:nvPr/>
        </p:nvSpPr>
        <p:spPr>
          <a:xfrm>
            <a:off x="6477000" y="1648753"/>
            <a:ext cx="4833257" cy="1323439"/>
          </a:xfrm>
          <a:prstGeom prst="rect">
            <a:avLst/>
          </a:prstGeom>
          <a:noFill/>
        </p:spPr>
        <p:txBody>
          <a:bodyPr wrap="square">
            <a:spAutoFit/>
          </a:bodyPr>
          <a:lstStyle/>
          <a:p>
            <a:r>
              <a:rPr lang="en-US" sz="2000" b="1" dirty="0">
                <a:latin typeface="Tahoma" panose="020B0604030504040204" pitchFamily="34" charset="0"/>
                <a:ea typeface="Tahoma" panose="020B0604030504040204" pitchFamily="34" charset="0"/>
                <a:cs typeface="Tahoma" panose="020B0604030504040204" pitchFamily="34" charset="0"/>
              </a:rPr>
              <a:t>Students who are legally blind or have a diagnosis of progressive vision loss should have their Chapter 688 referrals sent to MCB.</a:t>
            </a:r>
          </a:p>
        </p:txBody>
      </p:sp>
      <p:sp>
        <p:nvSpPr>
          <p:cNvPr id="15" name="TextBox 14">
            <a:extLst>
              <a:ext uri="{FF2B5EF4-FFF2-40B4-BE49-F238E27FC236}">
                <a16:creationId xmlns:a16="http://schemas.microsoft.com/office/drawing/2014/main" id="{621B4F6E-85C6-6D53-B49A-0B08CCCF19B2}"/>
              </a:ext>
            </a:extLst>
          </p:cNvPr>
          <p:cNvSpPr txBox="1"/>
          <p:nvPr/>
        </p:nvSpPr>
        <p:spPr>
          <a:xfrm>
            <a:off x="6477000" y="3668016"/>
            <a:ext cx="4833257" cy="707886"/>
          </a:xfrm>
          <a:prstGeom prst="rect">
            <a:avLst/>
          </a:prstGeom>
          <a:noFill/>
        </p:spPr>
        <p:txBody>
          <a:bodyPr wrap="square">
            <a:spAutoFit/>
          </a:bodyPr>
          <a:lstStyle/>
          <a:p>
            <a:r>
              <a:rPr lang="en-US" sz="2000" b="1" dirty="0">
                <a:latin typeface="Tahoma" panose="020B0604030504040204" pitchFamily="34" charset="0"/>
                <a:ea typeface="Tahoma" panose="020B0604030504040204" pitchFamily="34" charset="0"/>
                <a:cs typeface="Tahoma" panose="020B0604030504040204" pitchFamily="34" charset="0"/>
              </a:rPr>
              <a:t>Referrals sent to MassAbility will likely be redirected to MCB.</a:t>
            </a:r>
          </a:p>
        </p:txBody>
      </p:sp>
      <p:sp>
        <p:nvSpPr>
          <p:cNvPr id="17" name="TextBox 16">
            <a:extLst>
              <a:ext uri="{FF2B5EF4-FFF2-40B4-BE49-F238E27FC236}">
                <a16:creationId xmlns:a16="http://schemas.microsoft.com/office/drawing/2014/main" id="{D6815A79-F79B-D16B-7841-29A98483B4DA}"/>
              </a:ext>
            </a:extLst>
          </p:cNvPr>
          <p:cNvSpPr txBox="1"/>
          <p:nvPr/>
        </p:nvSpPr>
        <p:spPr>
          <a:xfrm>
            <a:off x="6477000" y="5273891"/>
            <a:ext cx="4833257" cy="1015663"/>
          </a:xfrm>
          <a:prstGeom prst="rect">
            <a:avLst/>
          </a:prstGeom>
          <a:noFill/>
        </p:spPr>
        <p:txBody>
          <a:bodyPr wrap="square">
            <a:spAutoFit/>
          </a:bodyPr>
          <a:lstStyle/>
          <a:p>
            <a:r>
              <a:rPr lang="en-US" sz="2000" b="1" dirty="0">
                <a:latin typeface="Tahoma" panose="020B0604030504040204" pitchFamily="34" charset="0"/>
                <a:ea typeface="Tahoma" panose="020B0604030504040204" pitchFamily="34" charset="0"/>
                <a:cs typeface="Tahoma" panose="020B0604030504040204" pitchFamily="34" charset="0"/>
              </a:rPr>
              <a:t>MCB and MassAbility can collaborate on a plan but cannot duplicate services.</a:t>
            </a:r>
          </a:p>
        </p:txBody>
      </p:sp>
    </p:spTree>
    <p:extLst>
      <p:ext uri="{BB962C8B-B14F-4D97-AF65-F5344CB8AC3E}">
        <p14:creationId xmlns:p14="http://schemas.microsoft.com/office/powerpoint/2010/main" val="370359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6CB34-E084-0CD3-3288-DF4DB803859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9D43D58-B9CE-CFE7-B038-6208AE64E3D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6" name="Title 3">
            <a:extLst>
              <a:ext uri="{FF2B5EF4-FFF2-40B4-BE49-F238E27FC236}">
                <a16:creationId xmlns:a16="http://schemas.microsoft.com/office/drawing/2014/main" id="{5D2EB016-089A-C4F4-3F57-6D5ABA20703A}"/>
              </a:ext>
            </a:extLst>
          </p:cNvPr>
          <p:cNvSpPr txBox="1">
            <a:spLocks noGrp="1"/>
          </p:cNvSpPr>
          <p:nvPr>
            <p:ph type="title" idx="4294967295"/>
          </p:nvPr>
        </p:nvSpPr>
        <p:spPr>
          <a:xfrm>
            <a:off x="1673351" y="640436"/>
            <a:ext cx="948020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Service Delivery Tracks</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000" b="0"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Aged 14-22</a:t>
            </a:r>
          </a:p>
        </p:txBody>
      </p:sp>
      <p:sp>
        <p:nvSpPr>
          <p:cNvPr id="8" name="Title 3">
            <a:extLst>
              <a:ext uri="{FF2B5EF4-FFF2-40B4-BE49-F238E27FC236}">
                <a16:creationId xmlns:a16="http://schemas.microsoft.com/office/drawing/2014/main" id="{A6A14F59-35CF-7DDF-80F3-D0E88458A36B}"/>
              </a:ext>
            </a:extLst>
          </p:cNvPr>
          <p:cNvSpPr txBox="1">
            <a:spLocks/>
          </p:cNvSpPr>
          <p:nvPr/>
        </p:nvSpPr>
        <p:spPr>
          <a:xfrm>
            <a:off x="2130551" y="2496476"/>
            <a:ext cx="9234135"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DeafBlind Extended Supports (DBES)</a:t>
            </a:r>
          </a:p>
        </p:txBody>
      </p:sp>
      <p:sp>
        <p:nvSpPr>
          <p:cNvPr id="12" name="Title 3">
            <a:extLst>
              <a:ext uri="{FF2B5EF4-FFF2-40B4-BE49-F238E27FC236}">
                <a16:creationId xmlns:a16="http://schemas.microsoft.com/office/drawing/2014/main" id="{AC0AC63C-2C5F-6E42-4168-D877DA7E26C8}"/>
              </a:ext>
            </a:extLst>
          </p:cNvPr>
          <p:cNvSpPr txBox="1">
            <a:spLocks/>
          </p:cNvSpPr>
          <p:nvPr/>
        </p:nvSpPr>
        <p:spPr>
          <a:xfrm>
            <a:off x="2130551" y="3819949"/>
            <a:ext cx="9234135"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Potentially Eligible (PEL)</a:t>
            </a:r>
          </a:p>
        </p:txBody>
      </p:sp>
      <p:sp>
        <p:nvSpPr>
          <p:cNvPr id="13" name="Title 3">
            <a:extLst>
              <a:ext uri="{FF2B5EF4-FFF2-40B4-BE49-F238E27FC236}">
                <a16:creationId xmlns:a16="http://schemas.microsoft.com/office/drawing/2014/main" id="{3209A73F-1A0D-3DF2-3E84-E909F394453D}"/>
              </a:ext>
            </a:extLst>
          </p:cNvPr>
          <p:cNvSpPr txBox="1">
            <a:spLocks/>
          </p:cNvSpPr>
          <p:nvPr/>
        </p:nvSpPr>
        <p:spPr>
          <a:xfrm>
            <a:off x="2130550" y="5080038"/>
            <a:ext cx="9234135"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defRPr/>
            </a:pP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Pre-Employment Transition Services (Pre-ETS)</a:t>
            </a:r>
          </a:p>
        </p:txBody>
      </p:sp>
    </p:spTree>
    <p:extLst>
      <p:ext uri="{BB962C8B-B14F-4D97-AF65-F5344CB8AC3E}">
        <p14:creationId xmlns:p14="http://schemas.microsoft.com/office/powerpoint/2010/main" val="3169798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83014-FC75-F283-5BB4-1E6DEF1C05F7}"/>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4A622C4C-BBBB-8492-4BE2-8432187D6C1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B8A79004-489A-4EE7-6CC5-16429BB37519}"/>
              </a:ext>
            </a:extLst>
          </p:cNvPr>
          <p:cNvSpPr txBox="1">
            <a:spLocks noGrp="1"/>
          </p:cNvSpPr>
          <p:nvPr>
            <p:ph type="title" idx="4294967295"/>
          </p:nvPr>
        </p:nvSpPr>
        <p:spPr>
          <a:xfrm>
            <a:off x="1673352" y="429307"/>
            <a:ext cx="6839712" cy="5415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200" b="1"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Potentially Eligible (PEL)</a:t>
            </a:r>
          </a:p>
        </p:txBody>
      </p:sp>
      <p:sp>
        <p:nvSpPr>
          <p:cNvPr id="7" name="Content Placeholder 6">
            <a:extLst>
              <a:ext uri="{FF2B5EF4-FFF2-40B4-BE49-F238E27FC236}">
                <a16:creationId xmlns:a16="http://schemas.microsoft.com/office/drawing/2014/main" id="{A7A00285-F701-490A-32EE-1174D96CE228}"/>
              </a:ext>
            </a:extLst>
          </p:cNvPr>
          <p:cNvSpPr txBox="1">
            <a:spLocks/>
          </p:cNvSpPr>
          <p:nvPr/>
        </p:nvSpPr>
        <p:spPr>
          <a:xfrm>
            <a:off x="663427" y="1647879"/>
            <a:ext cx="10865146" cy="492208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Individuals who may or may not be Massachusetts Department of Developmental Services (DDS)-eligible but are not necessarily college or vocational bound.</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May benefit from group programs or camperships.</a:t>
            </a:r>
          </a:p>
          <a:p>
            <a:pPr>
              <a:lnSpc>
                <a:spcPct val="100000"/>
              </a:lnSpc>
              <a:buFont typeface="Arial" panose="020B0604020202020204" pitchFamily="34" charset="0"/>
              <a:buChar char="•"/>
            </a:pPr>
            <a:r>
              <a:rPr lang="en-US" sz="2400" b="1" dirty="0">
                <a:latin typeface="Tahoma" panose="020B0604030504040204" pitchFamily="34" charset="0"/>
                <a:ea typeface="Tahoma" panose="020B0604030504040204" pitchFamily="34" charset="0"/>
                <a:cs typeface="Tahoma" panose="020B0604030504040204" pitchFamily="34" charset="0"/>
              </a:rPr>
              <a:t>Serves as an extended evaluation period to better understand individual needs.</a:t>
            </a:r>
          </a:p>
        </p:txBody>
      </p:sp>
    </p:spTree>
    <p:extLst>
      <p:ext uri="{BB962C8B-B14F-4D97-AF65-F5344CB8AC3E}">
        <p14:creationId xmlns:p14="http://schemas.microsoft.com/office/powerpoint/2010/main" val="99834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481</TotalTime>
  <Words>1527</Words>
  <Application>Microsoft Office PowerPoint</Application>
  <PresentationFormat>Widescreen</PresentationFormat>
  <Paragraphs>199</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Aptos</vt:lpstr>
      <vt:lpstr>Aptos Display</vt:lpstr>
      <vt:lpstr>Arial</vt:lpstr>
      <vt:lpstr>Tahoma</vt:lpstr>
      <vt:lpstr>Office Theme</vt:lpstr>
      <vt:lpstr>Services Beyond High School</vt:lpstr>
      <vt:lpstr>Objectives</vt:lpstr>
      <vt:lpstr>Mission &amp; Vision</vt:lpstr>
      <vt:lpstr>Eligibility</vt:lpstr>
      <vt:lpstr>Registration Process</vt:lpstr>
      <vt:lpstr>Children’s Services</vt:lpstr>
      <vt:lpstr>Chapter 688 Referrals</vt:lpstr>
      <vt:lpstr>Service Delivery Tracks Aged 14-22</vt:lpstr>
      <vt:lpstr>Potentially Eligible (PEL)</vt:lpstr>
      <vt:lpstr>Pre-Employment Transition Services (Pre-ETS)</vt:lpstr>
      <vt:lpstr>Service Delivery Tracks Post Secondary</vt:lpstr>
      <vt:lpstr>DeafBlind Extended Supports (DBES)</vt:lpstr>
      <vt:lpstr>DeafBlind Extended Supports (DBES) Services</vt:lpstr>
      <vt:lpstr>Social Rehabilitation (SR)</vt:lpstr>
      <vt:lpstr>Vocational Rehabilitation (VR)</vt:lpstr>
      <vt:lpstr>Vocational Rehabilitation (VR) Services</vt:lpstr>
      <vt:lpstr>Determining a Vocational Path</vt:lpstr>
      <vt:lpstr>Trade School Certificate Program</vt:lpstr>
      <vt:lpstr>College/University</vt:lpstr>
      <vt:lpstr>Information Exchange Form Sample</vt:lpstr>
      <vt:lpstr>Information Exchange Form</vt:lpstr>
      <vt:lpstr>Books &amp; Supplies</vt:lpstr>
      <vt:lpstr>Reader Fees</vt:lpstr>
      <vt:lpstr>Student Responsibilities College/University</vt:lpstr>
      <vt:lpstr>Employment Services</vt:lpstr>
      <vt:lpstr>Project LENS</vt:lpstr>
      <vt:lpstr>Summer Internship Program</vt:lpstr>
      <vt:lpstr>Questions?</vt:lpstr>
      <vt:lpstr>Connect With Us</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Saccone, Michael G (MCB)</dc:creator>
  <cp:lastModifiedBy>Saccone, Michael G (MCB)</cp:lastModifiedBy>
  <cp:revision>2</cp:revision>
  <dcterms:created xsi:type="dcterms:W3CDTF">2025-03-19T17:49:05Z</dcterms:created>
  <dcterms:modified xsi:type="dcterms:W3CDTF">2025-03-24T13:08:53Z</dcterms:modified>
</cp:coreProperties>
</file>