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docProps/app.xml" ContentType="application/vnd.openxmlformats-officedocument.extended-properties+xml"/>
  <Override PartName="/docProps/core.xml" ContentType="application/vnd.openxmlformats-package.core-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321" r:id="rId2"/>
    <p:sldId id="323" r:id="rId3"/>
    <p:sldId id="350" r:id="rId4"/>
    <p:sldId id="351" r:id="rId5"/>
    <p:sldId id="352" r:id="rId6"/>
    <p:sldId id="322" r:id="rId7"/>
    <p:sldId id="324" r:id="rId8"/>
    <p:sldId id="325" r:id="rId9"/>
    <p:sldId id="326" r:id="rId10"/>
    <p:sldId id="327" r:id="rId11"/>
    <p:sldId id="328" r:id="rId12"/>
    <p:sldId id="329" r:id="rId13"/>
    <p:sldId id="330" r:id="rId14"/>
    <p:sldId id="331" r:id="rId15"/>
    <p:sldId id="332" r:id="rId16"/>
    <p:sldId id="333" r:id="rId17"/>
    <p:sldId id="334" r:id="rId18"/>
    <p:sldId id="335" r:id="rId19"/>
    <p:sldId id="336" r:id="rId20"/>
    <p:sldId id="337" r:id="rId21"/>
    <p:sldId id="338" r:id="rId22"/>
    <p:sldId id="339" r:id="rId23"/>
    <p:sldId id="340" r:id="rId24"/>
    <p:sldId id="341" r:id="rId25"/>
    <p:sldId id="342" r:id="rId26"/>
    <p:sldId id="343" r:id="rId27"/>
    <p:sldId id="344" r:id="rId28"/>
    <p:sldId id="345" r:id="rId29"/>
    <p:sldId id="346" r:id="rId30"/>
    <p:sldId id="347" r:id="rId31"/>
    <p:sldId id="256" r:id="rId32"/>
    <p:sldId id="308" r:id="rId33"/>
    <p:sldId id="280" r:id="rId34"/>
    <p:sldId id="281" r:id="rId35"/>
    <p:sldId id="284" r:id="rId36"/>
    <p:sldId id="259" r:id="rId37"/>
    <p:sldId id="260" r:id="rId38"/>
    <p:sldId id="261" r:id="rId39"/>
    <p:sldId id="262" r:id="rId40"/>
    <p:sldId id="263" r:id="rId41"/>
    <p:sldId id="264" r:id="rId42"/>
    <p:sldId id="265" r:id="rId43"/>
    <p:sldId id="266" r:id="rId44"/>
    <p:sldId id="267" r:id="rId45"/>
    <p:sldId id="268" r:id="rId46"/>
    <p:sldId id="269" r:id="rId47"/>
    <p:sldId id="270" r:id="rId48"/>
    <p:sldId id="271" r:id="rId49"/>
    <p:sldId id="272" r:id="rId50"/>
    <p:sldId id="273" r:id="rId51"/>
    <p:sldId id="278" r:id="rId52"/>
    <p:sldId id="318" r:id="rId53"/>
    <p:sldId id="319" r:id="rId54"/>
    <p:sldId id="320" r:id="rId55"/>
    <p:sldId id="353" r:id="rId56"/>
    <p:sldId id="349" r:id="rId5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7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Relationships xmlns="http://schemas.openxmlformats.org/package/2006/relationships">
  <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 Type="http://schemas.openxmlformats.org/officeDocument/2006/relationships/slide" Target="slides/slide1.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 Type="http://schemas.openxmlformats.org/officeDocument/2006/relationships/slide" Target="slides/slide2.xml"/>
  <Relationship Id="rId30" Type="http://schemas.openxmlformats.org/officeDocument/2006/relationships/slide" Target="slides/slide29.xml"/>
  <Relationship Id="rId31" Type="http://schemas.openxmlformats.org/officeDocument/2006/relationships/slide" Target="slides/slide30.xml"/>
  <Relationship Id="rId32" Type="http://schemas.openxmlformats.org/officeDocument/2006/relationships/slide" Target="slides/slide31.xml"/>
  <Relationship Id="rId33" Type="http://schemas.openxmlformats.org/officeDocument/2006/relationships/slide" Target="slides/slide32.xml"/>
  <Relationship Id="rId34" Type="http://schemas.openxmlformats.org/officeDocument/2006/relationships/slide" Target="slides/slide33.xml"/>
  <Relationship Id="rId35" Type="http://schemas.openxmlformats.org/officeDocument/2006/relationships/slide" Target="slides/slide34.xml"/>
  <Relationship Id="rId36" Type="http://schemas.openxmlformats.org/officeDocument/2006/relationships/slide" Target="slides/slide35.xml"/>
  <Relationship Id="rId37" Type="http://schemas.openxmlformats.org/officeDocument/2006/relationships/slide" Target="slides/slide36.xml"/>
  <Relationship Id="rId38" Type="http://schemas.openxmlformats.org/officeDocument/2006/relationships/slide" Target="slides/slide37.xml"/>
  <Relationship Id="rId39" Type="http://schemas.openxmlformats.org/officeDocument/2006/relationships/slide" Target="slides/slide38.xml"/>
  <Relationship Id="rId4" Type="http://schemas.openxmlformats.org/officeDocument/2006/relationships/slide" Target="slides/slide3.xml"/>
  <Relationship Id="rId40" Type="http://schemas.openxmlformats.org/officeDocument/2006/relationships/slide" Target="slides/slide39.xml"/>
  <Relationship Id="rId41" Type="http://schemas.openxmlformats.org/officeDocument/2006/relationships/slide" Target="slides/slide40.xml"/>
  <Relationship Id="rId42" Type="http://schemas.openxmlformats.org/officeDocument/2006/relationships/slide" Target="slides/slide41.xml"/>
  <Relationship Id="rId43" Type="http://schemas.openxmlformats.org/officeDocument/2006/relationships/slide" Target="slides/slide42.xml"/>
  <Relationship Id="rId44" Type="http://schemas.openxmlformats.org/officeDocument/2006/relationships/slide" Target="slides/slide43.xml"/>
  <Relationship Id="rId45" Type="http://schemas.openxmlformats.org/officeDocument/2006/relationships/slide" Target="slides/slide44.xml"/>
  <Relationship Id="rId46" Type="http://schemas.openxmlformats.org/officeDocument/2006/relationships/slide" Target="slides/slide45.xml"/>
  <Relationship Id="rId47" Type="http://schemas.openxmlformats.org/officeDocument/2006/relationships/slide" Target="slides/slide46.xml"/>
  <Relationship Id="rId48" Type="http://schemas.openxmlformats.org/officeDocument/2006/relationships/slide" Target="slides/slide47.xml"/>
  <Relationship Id="rId49" Type="http://schemas.openxmlformats.org/officeDocument/2006/relationships/slide" Target="slides/slide48.xml"/>
  <Relationship Id="rId5" Type="http://schemas.openxmlformats.org/officeDocument/2006/relationships/slide" Target="slides/slide4.xml"/>
  <Relationship Id="rId50" Type="http://schemas.openxmlformats.org/officeDocument/2006/relationships/slide" Target="slides/slide49.xml"/>
  <Relationship Id="rId51" Type="http://schemas.openxmlformats.org/officeDocument/2006/relationships/slide" Target="slides/slide50.xml"/>
  <Relationship Id="rId52" Type="http://schemas.openxmlformats.org/officeDocument/2006/relationships/slide" Target="slides/slide51.xml"/>
  <Relationship Id="rId53" Type="http://schemas.openxmlformats.org/officeDocument/2006/relationships/slide" Target="slides/slide52.xml"/>
  <Relationship Id="rId54" Type="http://schemas.openxmlformats.org/officeDocument/2006/relationships/slide" Target="slides/slide53.xml"/>
  <Relationship Id="rId55" Type="http://schemas.openxmlformats.org/officeDocument/2006/relationships/slide" Target="slides/slide54.xml"/>
  <Relationship Id="rId56" Type="http://schemas.openxmlformats.org/officeDocument/2006/relationships/slide" Target="slides/slide55.xml"/>
  <Relationship Id="rId57" Type="http://schemas.openxmlformats.org/officeDocument/2006/relationships/slide" Target="slides/slide56.xml"/>
  <Relationship Id="rId58" Type="http://schemas.openxmlformats.org/officeDocument/2006/relationships/notesMaster" Target="notesMasters/notesMaster1.xml"/>
  <Relationship Id="rId59" Type="http://schemas.openxmlformats.org/officeDocument/2006/relationships/handoutMaster" Target="handoutMasters/handoutMaster1.xml"/>
  <Relationship Id="rId6" Type="http://schemas.openxmlformats.org/officeDocument/2006/relationships/slide" Target="slides/slide5.xml"/>
  <Relationship Id="rId60" Type="http://schemas.openxmlformats.org/officeDocument/2006/relationships/presProps" Target="presProps.xml"/>
  <Relationship Id="rId61" Type="http://schemas.openxmlformats.org/officeDocument/2006/relationships/viewProps" Target="viewProps.xml"/>
  <Relationship Id="rId62" Type="http://schemas.openxmlformats.org/officeDocument/2006/relationships/theme" Target="theme/theme1.xml"/>
  <Relationship Id="rId63" Type="http://schemas.openxmlformats.org/officeDocument/2006/relationships/tableStyles" Target="tableStyles.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264FF8-3869-4AD5-A524-75A5B729173A}" type="doc">
      <dgm:prSet loTypeId="urn:microsoft.com/office/officeart/2005/8/layout/cycle4" loCatId="relationship" qsTypeId="urn:microsoft.com/office/officeart/2005/8/quickstyle/simple1" qsCatId="simple" csTypeId="urn:microsoft.com/office/officeart/2005/8/colors/colorful1" csCatId="colorful" phldr="1"/>
      <dgm:spPr/>
      <dgm:t>
        <a:bodyPr/>
        <a:lstStyle/>
        <a:p>
          <a:endParaRPr lang="en-US"/>
        </a:p>
      </dgm:t>
    </dgm:pt>
    <dgm:pt modelId="{7AEA263D-02E0-4FC9-9C21-79BF3AEF5904}">
      <dgm:prSet phldrT="[Text]"/>
      <dgm:spPr/>
      <dgm:t>
        <a:bodyPr/>
        <a:lstStyle/>
        <a:p>
          <a:r>
            <a:rPr lang="en-US" dirty="0" smtClean="0"/>
            <a:t>New Job Seeker Services Flow</a:t>
          </a:r>
          <a:endParaRPr lang="en-US" dirty="0"/>
        </a:p>
      </dgm:t>
    </dgm:pt>
    <dgm:pt modelId="{E71F1296-E5D6-4209-8356-8E2F99F684E7}" type="parTrans" cxnId="{81951FE2-5196-4D4A-9BDB-2A8C9824DCF3}">
      <dgm:prSet/>
      <dgm:spPr/>
      <dgm:t>
        <a:bodyPr/>
        <a:lstStyle/>
        <a:p>
          <a:endParaRPr lang="en-US"/>
        </a:p>
      </dgm:t>
    </dgm:pt>
    <dgm:pt modelId="{B4909CA8-C585-4A91-B81C-76737772FBA5}" type="sibTrans" cxnId="{81951FE2-5196-4D4A-9BDB-2A8C9824DCF3}">
      <dgm:prSet/>
      <dgm:spPr/>
      <dgm:t>
        <a:bodyPr/>
        <a:lstStyle/>
        <a:p>
          <a:endParaRPr lang="en-US"/>
        </a:p>
      </dgm:t>
    </dgm:pt>
    <dgm:pt modelId="{7835E58C-C81A-447D-9430-DF75D460665E}">
      <dgm:prSet phldrT="[Text]"/>
      <dgm:spPr/>
      <dgm:t>
        <a:bodyPr/>
        <a:lstStyle/>
        <a:p>
          <a:r>
            <a:rPr lang="en-US" dirty="0" smtClean="0"/>
            <a:t>Job Seeker Online Services Portal</a:t>
          </a:r>
          <a:endParaRPr lang="en-US" dirty="0"/>
        </a:p>
      </dgm:t>
    </dgm:pt>
    <dgm:pt modelId="{FA995AB2-89EB-442E-85B0-E97E76A553E1}" type="parTrans" cxnId="{B3B9D966-BD49-489C-BB75-02D0DF75F160}">
      <dgm:prSet/>
      <dgm:spPr/>
      <dgm:t>
        <a:bodyPr/>
        <a:lstStyle/>
        <a:p>
          <a:endParaRPr lang="en-US"/>
        </a:p>
      </dgm:t>
    </dgm:pt>
    <dgm:pt modelId="{8D41FFB6-3234-4F60-8382-324985FF3F72}" type="sibTrans" cxnId="{B3B9D966-BD49-489C-BB75-02D0DF75F160}">
      <dgm:prSet/>
      <dgm:spPr/>
      <dgm:t>
        <a:bodyPr/>
        <a:lstStyle/>
        <a:p>
          <a:endParaRPr lang="en-US"/>
        </a:p>
      </dgm:t>
    </dgm:pt>
    <dgm:pt modelId="{F2BBEE11-4837-4C44-8372-8974C72000E0}">
      <dgm:prSet phldrT="[Text]"/>
      <dgm:spPr/>
      <dgm:t>
        <a:bodyPr/>
        <a:lstStyle/>
        <a:p>
          <a:r>
            <a:rPr lang="en-US" dirty="0" smtClean="0"/>
            <a:t>Staff Training</a:t>
          </a:r>
          <a:endParaRPr lang="en-US" dirty="0"/>
        </a:p>
      </dgm:t>
    </dgm:pt>
    <dgm:pt modelId="{9DAA1D42-BAC1-459C-9740-9CBF4740334C}" type="parTrans" cxnId="{20062F80-E4AB-4434-849D-BBA539016C8C}">
      <dgm:prSet/>
      <dgm:spPr/>
      <dgm:t>
        <a:bodyPr/>
        <a:lstStyle/>
        <a:p>
          <a:endParaRPr lang="en-US"/>
        </a:p>
      </dgm:t>
    </dgm:pt>
    <dgm:pt modelId="{5E0F9BB2-F1C7-471E-A8BB-51DBB20FEAF1}" type="sibTrans" cxnId="{20062F80-E4AB-4434-849D-BBA539016C8C}">
      <dgm:prSet/>
      <dgm:spPr/>
      <dgm:t>
        <a:bodyPr/>
        <a:lstStyle/>
        <a:p>
          <a:endParaRPr lang="en-US"/>
        </a:p>
      </dgm:t>
    </dgm:pt>
    <dgm:pt modelId="{C2F42A8E-3550-4934-B9DE-3D74783CA264}">
      <dgm:prSet phldrT="[Text]"/>
      <dgm:spPr/>
      <dgm:t>
        <a:bodyPr/>
        <a:lstStyle/>
        <a:p>
          <a:r>
            <a:rPr lang="en-US" dirty="0" smtClean="0"/>
            <a:t>Staff Structure</a:t>
          </a:r>
          <a:endParaRPr lang="en-US" dirty="0"/>
        </a:p>
      </dgm:t>
    </dgm:pt>
    <dgm:pt modelId="{A4EE38ED-F11B-4062-BDFE-83AA7C3CCB2C}" type="parTrans" cxnId="{EB5ADDC2-B6A1-4833-BB46-E49B7F23F48A}">
      <dgm:prSet/>
      <dgm:spPr/>
      <dgm:t>
        <a:bodyPr/>
        <a:lstStyle/>
        <a:p>
          <a:endParaRPr lang="en-US"/>
        </a:p>
      </dgm:t>
    </dgm:pt>
    <dgm:pt modelId="{15174AEF-83F3-4F0D-A26F-43D4D7A5B232}" type="sibTrans" cxnId="{EB5ADDC2-B6A1-4833-BB46-E49B7F23F48A}">
      <dgm:prSet/>
      <dgm:spPr/>
      <dgm:t>
        <a:bodyPr/>
        <a:lstStyle/>
        <a:p>
          <a:endParaRPr lang="en-US"/>
        </a:p>
      </dgm:t>
    </dgm:pt>
    <dgm:pt modelId="{1DE39C5F-6CE3-47F3-BE16-9DD28D877E62}">
      <dgm:prSet phldrT="[Text]"/>
      <dgm:spPr/>
      <dgm:t>
        <a:bodyPr/>
        <a:lstStyle/>
        <a:p>
          <a:r>
            <a:rPr lang="en-US" dirty="0" smtClean="0"/>
            <a:t>What Services offered to whom &amp; When</a:t>
          </a:r>
          <a:endParaRPr lang="en-US" dirty="0"/>
        </a:p>
      </dgm:t>
    </dgm:pt>
    <dgm:pt modelId="{99727853-51DB-4F16-B7D4-90E464087ECA}" type="parTrans" cxnId="{90048430-E558-44E5-A491-2C9CCD3FD522}">
      <dgm:prSet/>
      <dgm:spPr/>
      <dgm:t>
        <a:bodyPr/>
        <a:lstStyle/>
        <a:p>
          <a:endParaRPr lang="en-US"/>
        </a:p>
      </dgm:t>
    </dgm:pt>
    <dgm:pt modelId="{E75F25F4-FF77-484B-8EF7-AAC21CB4085D}" type="sibTrans" cxnId="{90048430-E558-44E5-A491-2C9CCD3FD522}">
      <dgm:prSet/>
      <dgm:spPr/>
      <dgm:t>
        <a:bodyPr/>
        <a:lstStyle/>
        <a:p>
          <a:endParaRPr lang="en-US"/>
        </a:p>
      </dgm:t>
    </dgm:pt>
    <dgm:pt modelId="{F7291938-4259-4F2A-8B10-AFEF96C8A195}">
      <dgm:prSet phldrT="[Text]"/>
      <dgm:spPr/>
      <dgm:t>
        <a:bodyPr/>
        <a:lstStyle/>
        <a:p>
          <a:r>
            <a:rPr lang="en-US" dirty="0" smtClean="0"/>
            <a:t>Member tools for job search, planning, and readiness </a:t>
          </a:r>
          <a:endParaRPr lang="en-US" dirty="0"/>
        </a:p>
      </dgm:t>
    </dgm:pt>
    <dgm:pt modelId="{5444B1E7-ED62-4E88-8C4B-360D89701414}" type="parTrans" cxnId="{58B509AE-4C2D-4A86-AF6A-B9EE402F3149}">
      <dgm:prSet/>
      <dgm:spPr/>
      <dgm:t>
        <a:bodyPr/>
        <a:lstStyle/>
        <a:p>
          <a:endParaRPr lang="en-US"/>
        </a:p>
      </dgm:t>
    </dgm:pt>
    <dgm:pt modelId="{8BE7865A-B455-4D8F-A8B3-F68B471BF01F}" type="sibTrans" cxnId="{58B509AE-4C2D-4A86-AF6A-B9EE402F3149}">
      <dgm:prSet/>
      <dgm:spPr/>
      <dgm:t>
        <a:bodyPr/>
        <a:lstStyle/>
        <a:p>
          <a:endParaRPr lang="en-US"/>
        </a:p>
      </dgm:t>
    </dgm:pt>
    <dgm:pt modelId="{F4EEA6A3-85D4-41DF-8E5F-F49D6DE3AE33}">
      <dgm:prSet phldrT="[Text]"/>
      <dgm:spPr/>
      <dgm:t>
        <a:bodyPr/>
        <a:lstStyle/>
        <a:p>
          <a:r>
            <a:rPr lang="en-US" dirty="0" smtClean="0"/>
            <a:t>How many staff assigned for each function &amp; how are they organized</a:t>
          </a:r>
          <a:endParaRPr lang="en-US" dirty="0"/>
        </a:p>
      </dgm:t>
    </dgm:pt>
    <dgm:pt modelId="{5B264C78-66EC-4799-A3E5-C63558F19C65}" type="parTrans" cxnId="{CBD63597-543A-4897-B1A7-FC6E78B9F9A2}">
      <dgm:prSet/>
      <dgm:spPr/>
      <dgm:t>
        <a:bodyPr/>
        <a:lstStyle/>
        <a:p>
          <a:endParaRPr lang="en-US"/>
        </a:p>
      </dgm:t>
    </dgm:pt>
    <dgm:pt modelId="{A51406A9-BFF5-4D0D-846F-7602A85A81DE}" type="sibTrans" cxnId="{CBD63597-543A-4897-B1A7-FC6E78B9F9A2}">
      <dgm:prSet/>
      <dgm:spPr/>
      <dgm:t>
        <a:bodyPr/>
        <a:lstStyle/>
        <a:p>
          <a:endParaRPr lang="en-US"/>
        </a:p>
      </dgm:t>
    </dgm:pt>
    <dgm:pt modelId="{B5BD4CC4-2902-4BC9-B67C-5701EE2F9470}">
      <dgm:prSet phldrT="[Text]"/>
      <dgm:spPr/>
      <dgm:t>
        <a:bodyPr/>
        <a:lstStyle/>
        <a:p>
          <a:r>
            <a:rPr lang="en-US" dirty="0" smtClean="0"/>
            <a:t>Training for all staff on redesign, portal, and teamwork; training for  business staff</a:t>
          </a:r>
          <a:endParaRPr lang="en-US" dirty="0"/>
        </a:p>
      </dgm:t>
    </dgm:pt>
    <dgm:pt modelId="{F2CABA90-954D-438D-9264-175267272747}" type="parTrans" cxnId="{0D1D83EB-27CC-4C37-9C47-3E40A038F3F4}">
      <dgm:prSet/>
      <dgm:spPr/>
      <dgm:t>
        <a:bodyPr/>
        <a:lstStyle/>
        <a:p>
          <a:endParaRPr lang="en-US"/>
        </a:p>
      </dgm:t>
    </dgm:pt>
    <dgm:pt modelId="{D40FEB94-9C4E-4DCA-9F79-03D5EB1817D5}" type="sibTrans" cxnId="{0D1D83EB-27CC-4C37-9C47-3E40A038F3F4}">
      <dgm:prSet/>
      <dgm:spPr/>
      <dgm:t>
        <a:bodyPr/>
        <a:lstStyle/>
        <a:p>
          <a:endParaRPr lang="en-US"/>
        </a:p>
      </dgm:t>
    </dgm:pt>
    <dgm:pt modelId="{D0002EAD-1785-4F1E-BFCD-4BCC555A3BE1}" type="pres">
      <dgm:prSet presAssocID="{BC264FF8-3869-4AD5-A524-75A5B729173A}" presName="cycleMatrixDiagram" presStyleCnt="0">
        <dgm:presLayoutVars>
          <dgm:chMax val="1"/>
          <dgm:dir/>
          <dgm:animLvl val="lvl"/>
          <dgm:resizeHandles val="exact"/>
        </dgm:presLayoutVars>
      </dgm:prSet>
      <dgm:spPr/>
      <dgm:t>
        <a:bodyPr/>
        <a:lstStyle/>
        <a:p>
          <a:endParaRPr lang="en-US"/>
        </a:p>
      </dgm:t>
    </dgm:pt>
    <dgm:pt modelId="{429ADD98-B784-4E3E-84C4-383CADD6B2A2}" type="pres">
      <dgm:prSet presAssocID="{BC264FF8-3869-4AD5-A524-75A5B729173A}" presName="children" presStyleCnt="0"/>
      <dgm:spPr/>
    </dgm:pt>
    <dgm:pt modelId="{7E0DEC79-92A9-49AB-BB29-947B97F8A9AC}" type="pres">
      <dgm:prSet presAssocID="{BC264FF8-3869-4AD5-A524-75A5B729173A}" presName="child1group" presStyleCnt="0"/>
      <dgm:spPr/>
    </dgm:pt>
    <dgm:pt modelId="{DB35D608-049A-4905-97BB-D82630C2E1F0}" type="pres">
      <dgm:prSet presAssocID="{BC264FF8-3869-4AD5-A524-75A5B729173A}" presName="child1" presStyleLbl="bgAcc1" presStyleIdx="0" presStyleCnt="4"/>
      <dgm:spPr/>
      <dgm:t>
        <a:bodyPr/>
        <a:lstStyle/>
        <a:p>
          <a:endParaRPr lang="en-US"/>
        </a:p>
      </dgm:t>
    </dgm:pt>
    <dgm:pt modelId="{B9C60DBA-1E3E-4AEC-BCD7-44EEB630FC47}" type="pres">
      <dgm:prSet presAssocID="{BC264FF8-3869-4AD5-A524-75A5B729173A}" presName="child1Text" presStyleLbl="bgAcc1" presStyleIdx="0" presStyleCnt="4">
        <dgm:presLayoutVars>
          <dgm:bulletEnabled val="1"/>
        </dgm:presLayoutVars>
      </dgm:prSet>
      <dgm:spPr/>
      <dgm:t>
        <a:bodyPr/>
        <a:lstStyle/>
        <a:p>
          <a:endParaRPr lang="en-US"/>
        </a:p>
      </dgm:t>
    </dgm:pt>
    <dgm:pt modelId="{B403D177-5AD3-4919-92E7-63F7573AA3D6}" type="pres">
      <dgm:prSet presAssocID="{BC264FF8-3869-4AD5-A524-75A5B729173A}" presName="child2group" presStyleCnt="0"/>
      <dgm:spPr/>
    </dgm:pt>
    <dgm:pt modelId="{E15D9DF0-4A77-4EE8-A0EA-ED6E3E960B9D}" type="pres">
      <dgm:prSet presAssocID="{BC264FF8-3869-4AD5-A524-75A5B729173A}" presName="child2" presStyleLbl="bgAcc1" presStyleIdx="1" presStyleCnt="4"/>
      <dgm:spPr/>
      <dgm:t>
        <a:bodyPr/>
        <a:lstStyle/>
        <a:p>
          <a:endParaRPr lang="en-US"/>
        </a:p>
      </dgm:t>
    </dgm:pt>
    <dgm:pt modelId="{663BAC73-C440-4749-83E5-F0038CE1D53A}" type="pres">
      <dgm:prSet presAssocID="{BC264FF8-3869-4AD5-A524-75A5B729173A}" presName="child2Text" presStyleLbl="bgAcc1" presStyleIdx="1" presStyleCnt="4">
        <dgm:presLayoutVars>
          <dgm:bulletEnabled val="1"/>
        </dgm:presLayoutVars>
      </dgm:prSet>
      <dgm:spPr/>
      <dgm:t>
        <a:bodyPr/>
        <a:lstStyle/>
        <a:p>
          <a:endParaRPr lang="en-US"/>
        </a:p>
      </dgm:t>
    </dgm:pt>
    <dgm:pt modelId="{133D9C11-BA82-4C74-9076-C7C5E5B80728}" type="pres">
      <dgm:prSet presAssocID="{BC264FF8-3869-4AD5-A524-75A5B729173A}" presName="child3group" presStyleCnt="0"/>
      <dgm:spPr/>
    </dgm:pt>
    <dgm:pt modelId="{9E7C069C-7088-448C-BEDD-D9A65E955596}" type="pres">
      <dgm:prSet presAssocID="{BC264FF8-3869-4AD5-A524-75A5B729173A}" presName="child3" presStyleLbl="bgAcc1" presStyleIdx="2" presStyleCnt="4"/>
      <dgm:spPr/>
      <dgm:t>
        <a:bodyPr/>
        <a:lstStyle/>
        <a:p>
          <a:endParaRPr lang="en-US"/>
        </a:p>
      </dgm:t>
    </dgm:pt>
    <dgm:pt modelId="{AA5F831D-66CB-446D-96C9-7D9C668B9DB5}" type="pres">
      <dgm:prSet presAssocID="{BC264FF8-3869-4AD5-A524-75A5B729173A}" presName="child3Text" presStyleLbl="bgAcc1" presStyleIdx="2" presStyleCnt="4">
        <dgm:presLayoutVars>
          <dgm:bulletEnabled val="1"/>
        </dgm:presLayoutVars>
      </dgm:prSet>
      <dgm:spPr/>
      <dgm:t>
        <a:bodyPr/>
        <a:lstStyle/>
        <a:p>
          <a:endParaRPr lang="en-US"/>
        </a:p>
      </dgm:t>
    </dgm:pt>
    <dgm:pt modelId="{164152C8-14EE-4829-86AC-8C63F039AD98}" type="pres">
      <dgm:prSet presAssocID="{BC264FF8-3869-4AD5-A524-75A5B729173A}" presName="child4group" presStyleCnt="0"/>
      <dgm:spPr/>
    </dgm:pt>
    <dgm:pt modelId="{A12E5B00-0A78-4EFD-80AF-299D0ECD7506}" type="pres">
      <dgm:prSet presAssocID="{BC264FF8-3869-4AD5-A524-75A5B729173A}" presName="child4" presStyleLbl="bgAcc1" presStyleIdx="3" presStyleCnt="4"/>
      <dgm:spPr/>
      <dgm:t>
        <a:bodyPr/>
        <a:lstStyle/>
        <a:p>
          <a:endParaRPr lang="en-US"/>
        </a:p>
      </dgm:t>
    </dgm:pt>
    <dgm:pt modelId="{FEB4C17F-EDB1-42D0-B90E-1CFBED714460}" type="pres">
      <dgm:prSet presAssocID="{BC264FF8-3869-4AD5-A524-75A5B729173A}" presName="child4Text" presStyleLbl="bgAcc1" presStyleIdx="3" presStyleCnt="4">
        <dgm:presLayoutVars>
          <dgm:bulletEnabled val="1"/>
        </dgm:presLayoutVars>
      </dgm:prSet>
      <dgm:spPr/>
      <dgm:t>
        <a:bodyPr/>
        <a:lstStyle/>
        <a:p>
          <a:endParaRPr lang="en-US"/>
        </a:p>
      </dgm:t>
    </dgm:pt>
    <dgm:pt modelId="{531E650A-EB25-46C5-BA7B-C35DC6D9AD38}" type="pres">
      <dgm:prSet presAssocID="{BC264FF8-3869-4AD5-A524-75A5B729173A}" presName="childPlaceholder" presStyleCnt="0"/>
      <dgm:spPr/>
    </dgm:pt>
    <dgm:pt modelId="{F6510BD1-C84A-4BBA-86F8-E1C656BF116E}" type="pres">
      <dgm:prSet presAssocID="{BC264FF8-3869-4AD5-A524-75A5B729173A}" presName="circle" presStyleCnt="0"/>
      <dgm:spPr/>
    </dgm:pt>
    <dgm:pt modelId="{DD7B3116-0C24-48F4-8784-A0CF16B7489B}" type="pres">
      <dgm:prSet presAssocID="{BC264FF8-3869-4AD5-A524-75A5B729173A}" presName="quadrant1" presStyleLbl="node1" presStyleIdx="0" presStyleCnt="4">
        <dgm:presLayoutVars>
          <dgm:chMax val="1"/>
          <dgm:bulletEnabled val="1"/>
        </dgm:presLayoutVars>
      </dgm:prSet>
      <dgm:spPr/>
      <dgm:t>
        <a:bodyPr/>
        <a:lstStyle/>
        <a:p>
          <a:endParaRPr lang="en-US"/>
        </a:p>
      </dgm:t>
    </dgm:pt>
    <dgm:pt modelId="{7904F04A-9BF0-4FE7-9F31-FA627CF6CC0F}" type="pres">
      <dgm:prSet presAssocID="{BC264FF8-3869-4AD5-A524-75A5B729173A}" presName="quadrant2" presStyleLbl="node1" presStyleIdx="1" presStyleCnt="4">
        <dgm:presLayoutVars>
          <dgm:chMax val="1"/>
          <dgm:bulletEnabled val="1"/>
        </dgm:presLayoutVars>
      </dgm:prSet>
      <dgm:spPr/>
      <dgm:t>
        <a:bodyPr/>
        <a:lstStyle/>
        <a:p>
          <a:endParaRPr lang="en-US"/>
        </a:p>
      </dgm:t>
    </dgm:pt>
    <dgm:pt modelId="{FFD42474-55BD-4FC6-82AF-7D908144451F}" type="pres">
      <dgm:prSet presAssocID="{BC264FF8-3869-4AD5-A524-75A5B729173A}" presName="quadrant3" presStyleLbl="node1" presStyleIdx="2" presStyleCnt="4">
        <dgm:presLayoutVars>
          <dgm:chMax val="1"/>
          <dgm:bulletEnabled val="1"/>
        </dgm:presLayoutVars>
      </dgm:prSet>
      <dgm:spPr/>
      <dgm:t>
        <a:bodyPr/>
        <a:lstStyle/>
        <a:p>
          <a:endParaRPr lang="en-US"/>
        </a:p>
      </dgm:t>
    </dgm:pt>
    <dgm:pt modelId="{94991252-BD70-4F6B-826A-1F0E4846983D}" type="pres">
      <dgm:prSet presAssocID="{BC264FF8-3869-4AD5-A524-75A5B729173A}" presName="quadrant4" presStyleLbl="node1" presStyleIdx="3" presStyleCnt="4">
        <dgm:presLayoutVars>
          <dgm:chMax val="1"/>
          <dgm:bulletEnabled val="1"/>
        </dgm:presLayoutVars>
      </dgm:prSet>
      <dgm:spPr/>
      <dgm:t>
        <a:bodyPr/>
        <a:lstStyle/>
        <a:p>
          <a:endParaRPr lang="en-US"/>
        </a:p>
      </dgm:t>
    </dgm:pt>
    <dgm:pt modelId="{10AB4E53-A1F4-4131-A305-AB7B9756FF9F}" type="pres">
      <dgm:prSet presAssocID="{BC264FF8-3869-4AD5-A524-75A5B729173A}" presName="quadrantPlaceholder" presStyleCnt="0"/>
      <dgm:spPr/>
    </dgm:pt>
    <dgm:pt modelId="{BFBD71A0-DCA3-4E2B-AD89-1917C83F67E8}" type="pres">
      <dgm:prSet presAssocID="{BC264FF8-3869-4AD5-A524-75A5B729173A}" presName="center1" presStyleLbl="fgShp" presStyleIdx="0" presStyleCnt="2" custFlipVert="1" custScaleX="100669" custScaleY="30769" custLinFactX="140970" custLinFactY="300000" custLinFactNeighborX="200000" custLinFactNeighborY="307692"/>
      <dgm:spPr/>
    </dgm:pt>
    <dgm:pt modelId="{D7280AA0-3EB4-4EFA-AA6E-12E07746BE7C}" type="pres">
      <dgm:prSet presAssocID="{BC264FF8-3869-4AD5-A524-75A5B729173A}" presName="center2" presStyleLbl="fgShp" presStyleIdx="1" presStyleCnt="2" custFlipVert="1" custScaleY="15385" custLinFactX="10201" custLinFactY="200000" custLinFactNeighborX="100000" custLinFactNeighborY="300000"/>
      <dgm:spPr/>
    </dgm:pt>
  </dgm:ptLst>
  <dgm:cxnLst>
    <dgm:cxn modelId="{A7522F30-AC5F-4008-9019-812DDBDC46B0}" type="presOf" srcId="{F7291938-4259-4F2A-8B10-AFEF96C8A195}" destId="{E15D9DF0-4A77-4EE8-A0EA-ED6E3E960B9D}" srcOrd="0" destOrd="0" presId="urn:microsoft.com/office/officeart/2005/8/layout/cycle4"/>
    <dgm:cxn modelId="{CBD63597-543A-4897-B1A7-FC6E78B9F9A2}" srcId="{C2F42A8E-3550-4934-B9DE-3D74783CA264}" destId="{F4EEA6A3-85D4-41DF-8E5F-F49D6DE3AE33}" srcOrd="0" destOrd="0" parTransId="{5B264C78-66EC-4799-A3E5-C63558F19C65}" sibTransId="{A51406A9-BFF5-4D0D-846F-7602A85A81DE}"/>
    <dgm:cxn modelId="{54F9E8F9-89ED-487F-8FF1-5F1A2FCA6BCE}" type="presOf" srcId="{B5BD4CC4-2902-4BC9-B67C-5701EE2F9470}" destId="{AA5F831D-66CB-446D-96C9-7D9C668B9DB5}" srcOrd="1" destOrd="0" presId="urn:microsoft.com/office/officeart/2005/8/layout/cycle4"/>
    <dgm:cxn modelId="{154D8AE3-F3A2-4506-9A7C-924B27EA595F}" type="presOf" srcId="{F4EEA6A3-85D4-41DF-8E5F-F49D6DE3AE33}" destId="{A12E5B00-0A78-4EFD-80AF-299D0ECD7506}" srcOrd="0" destOrd="0" presId="urn:microsoft.com/office/officeart/2005/8/layout/cycle4"/>
    <dgm:cxn modelId="{EB5ADDC2-B6A1-4833-BB46-E49B7F23F48A}" srcId="{BC264FF8-3869-4AD5-A524-75A5B729173A}" destId="{C2F42A8E-3550-4934-B9DE-3D74783CA264}" srcOrd="3" destOrd="0" parTransId="{A4EE38ED-F11B-4062-BDFE-83AA7C3CCB2C}" sibTransId="{15174AEF-83F3-4F0D-A26F-43D4D7A5B232}"/>
    <dgm:cxn modelId="{D30788F0-332D-4D99-AB6D-517DA7935A48}" type="presOf" srcId="{B5BD4CC4-2902-4BC9-B67C-5701EE2F9470}" destId="{9E7C069C-7088-448C-BEDD-D9A65E955596}" srcOrd="0" destOrd="0" presId="urn:microsoft.com/office/officeart/2005/8/layout/cycle4"/>
    <dgm:cxn modelId="{90048430-E558-44E5-A491-2C9CCD3FD522}" srcId="{7AEA263D-02E0-4FC9-9C21-79BF3AEF5904}" destId="{1DE39C5F-6CE3-47F3-BE16-9DD28D877E62}" srcOrd="0" destOrd="0" parTransId="{99727853-51DB-4F16-B7D4-90E464087ECA}" sibTransId="{E75F25F4-FF77-484B-8EF7-AAC21CB4085D}"/>
    <dgm:cxn modelId="{58B509AE-4C2D-4A86-AF6A-B9EE402F3149}" srcId="{7835E58C-C81A-447D-9430-DF75D460665E}" destId="{F7291938-4259-4F2A-8B10-AFEF96C8A195}" srcOrd="0" destOrd="0" parTransId="{5444B1E7-ED62-4E88-8C4B-360D89701414}" sibTransId="{8BE7865A-B455-4D8F-A8B3-F68B471BF01F}"/>
    <dgm:cxn modelId="{0D1D83EB-27CC-4C37-9C47-3E40A038F3F4}" srcId="{F2BBEE11-4837-4C44-8372-8974C72000E0}" destId="{B5BD4CC4-2902-4BC9-B67C-5701EE2F9470}" srcOrd="0" destOrd="0" parTransId="{F2CABA90-954D-438D-9264-175267272747}" sibTransId="{D40FEB94-9C4E-4DCA-9F79-03D5EB1817D5}"/>
    <dgm:cxn modelId="{DD205BFC-604B-479A-98A3-07AE68CD750D}" type="presOf" srcId="{1DE39C5F-6CE3-47F3-BE16-9DD28D877E62}" destId="{B9C60DBA-1E3E-4AEC-BCD7-44EEB630FC47}" srcOrd="1" destOrd="0" presId="urn:microsoft.com/office/officeart/2005/8/layout/cycle4"/>
    <dgm:cxn modelId="{FB0343C9-2BA9-4F50-9D50-AD99A556968C}" type="presOf" srcId="{7AEA263D-02E0-4FC9-9C21-79BF3AEF5904}" destId="{DD7B3116-0C24-48F4-8784-A0CF16B7489B}" srcOrd="0" destOrd="0" presId="urn:microsoft.com/office/officeart/2005/8/layout/cycle4"/>
    <dgm:cxn modelId="{81951FE2-5196-4D4A-9BDB-2A8C9824DCF3}" srcId="{BC264FF8-3869-4AD5-A524-75A5B729173A}" destId="{7AEA263D-02E0-4FC9-9C21-79BF3AEF5904}" srcOrd="0" destOrd="0" parTransId="{E71F1296-E5D6-4209-8356-8E2F99F684E7}" sibTransId="{B4909CA8-C585-4A91-B81C-76737772FBA5}"/>
    <dgm:cxn modelId="{20062F80-E4AB-4434-849D-BBA539016C8C}" srcId="{BC264FF8-3869-4AD5-A524-75A5B729173A}" destId="{F2BBEE11-4837-4C44-8372-8974C72000E0}" srcOrd="2" destOrd="0" parTransId="{9DAA1D42-BAC1-459C-9740-9CBF4740334C}" sibTransId="{5E0F9BB2-F1C7-471E-A8BB-51DBB20FEAF1}"/>
    <dgm:cxn modelId="{0A256E5D-E882-42EC-BE23-CFEED91E7651}" type="presOf" srcId="{F4EEA6A3-85D4-41DF-8E5F-F49D6DE3AE33}" destId="{FEB4C17F-EDB1-42D0-B90E-1CFBED714460}" srcOrd="1" destOrd="0" presId="urn:microsoft.com/office/officeart/2005/8/layout/cycle4"/>
    <dgm:cxn modelId="{60750DF6-C222-46B8-8E96-DD5263444214}" type="presOf" srcId="{7835E58C-C81A-447D-9430-DF75D460665E}" destId="{7904F04A-9BF0-4FE7-9F31-FA627CF6CC0F}" srcOrd="0" destOrd="0" presId="urn:microsoft.com/office/officeart/2005/8/layout/cycle4"/>
    <dgm:cxn modelId="{BB0E91B9-1560-44A1-8F5A-AAB8A3342B06}" type="presOf" srcId="{1DE39C5F-6CE3-47F3-BE16-9DD28D877E62}" destId="{DB35D608-049A-4905-97BB-D82630C2E1F0}" srcOrd="0" destOrd="0" presId="urn:microsoft.com/office/officeart/2005/8/layout/cycle4"/>
    <dgm:cxn modelId="{426F0934-8512-4CE7-9C29-8F9AB5E2553F}" type="presOf" srcId="{C2F42A8E-3550-4934-B9DE-3D74783CA264}" destId="{94991252-BD70-4F6B-826A-1F0E4846983D}" srcOrd="0" destOrd="0" presId="urn:microsoft.com/office/officeart/2005/8/layout/cycle4"/>
    <dgm:cxn modelId="{7F87B4EE-449D-4273-8895-6F6EB5114D0C}" type="presOf" srcId="{F7291938-4259-4F2A-8B10-AFEF96C8A195}" destId="{663BAC73-C440-4749-83E5-F0038CE1D53A}" srcOrd="1" destOrd="0" presId="urn:microsoft.com/office/officeart/2005/8/layout/cycle4"/>
    <dgm:cxn modelId="{F26F3ECF-4E67-4ED8-9DEA-E3CC370A43F3}" type="presOf" srcId="{BC264FF8-3869-4AD5-A524-75A5B729173A}" destId="{D0002EAD-1785-4F1E-BFCD-4BCC555A3BE1}" srcOrd="0" destOrd="0" presId="urn:microsoft.com/office/officeart/2005/8/layout/cycle4"/>
    <dgm:cxn modelId="{CE7F1D30-3B6A-49D8-8F7B-026893BCCC65}" type="presOf" srcId="{F2BBEE11-4837-4C44-8372-8974C72000E0}" destId="{FFD42474-55BD-4FC6-82AF-7D908144451F}" srcOrd="0" destOrd="0" presId="urn:microsoft.com/office/officeart/2005/8/layout/cycle4"/>
    <dgm:cxn modelId="{B3B9D966-BD49-489C-BB75-02D0DF75F160}" srcId="{BC264FF8-3869-4AD5-A524-75A5B729173A}" destId="{7835E58C-C81A-447D-9430-DF75D460665E}" srcOrd="1" destOrd="0" parTransId="{FA995AB2-89EB-442E-85B0-E97E76A553E1}" sibTransId="{8D41FFB6-3234-4F60-8382-324985FF3F72}"/>
    <dgm:cxn modelId="{0B837A88-FA1E-4F47-9760-A0B5BF0389F4}" type="presParOf" srcId="{D0002EAD-1785-4F1E-BFCD-4BCC555A3BE1}" destId="{429ADD98-B784-4E3E-84C4-383CADD6B2A2}" srcOrd="0" destOrd="0" presId="urn:microsoft.com/office/officeart/2005/8/layout/cycle4"/>
    <dgm:cxn modelId="{A8AF51C3-4558-4EC9-ABF9-74140DB43FFF}" type="presParOf" srcId="{429ADD98-B784-4E3E-84C4-383CADD6B2A2}" destId="{7E0DEC79-92A9-49AB-BB29-947B97F8A9AC}" srcOrd="0" destOrd="0" presId="urn:microsoft.com/office/officeart/2005/8/layout/cycle4"/>
    <dgm:cxn modelId="{70C6DC17-9BEE-4EC9-A3EB-5E2AC2E65D03}" type="presParOf" srcId="{7E0DEC79-92A9-49AB-BB29-947B97F8A9AC}" destId="{DB35D608-049A-4905-97BB-D82630C2E1F0}" srcOrd="0" destOrd="0" presId="urn:microsoft.com/office/officeart/2005/8/layout/cycle4"/>
    <dgm:cxn modelId="{2EC0BC33-0D7B-44A8-AF93-7457303E35D1}" type="presParOf" srcId="{7E0DEC79-92A9-49AB-BB29-947B97F8A9AC}" destId="{B9C60DBA-1E3E-4AEC-BCD7-44EEB630FC47}" srcOrd="1" destOrd="0" presId="urn:microsoft.com/office/officeart/2005/8/layout/cycle4"/>
    <dgm:cxn modelId="{8649B80B-D588-4ECE-947C-ACAEBE8B29BE}" type="presParOf" srcId="{429ADD98-B784-4E3E-84C4-383CADD6B2A2}" destId="{B403D177-5AD3-4919-92E7-63F7573AA3D6}" srcOrd="1" destOrd="0" presId="urn:microsoft.com/office/officeart/2005/8/layout/cycle4"/>
    <dgm:cxn modelId="{0FD31463-D4B8-415E-B699-1D3B50BBD3BB}" type="presParOf" srcId="{B403D177-5AD3-4919-92E7-63F7573AA3D6}" destId="{E15D9DF0-4A77-4EE8-A0EA-ED6E3E960B9D}" srcOrd="0" destOrd="0" presId="urn:microsoft.com/office/officeart/2005/8/layout/cycle4"/>
    <dgm:cxn modelId="{07778785-0A0F-4112-B2FC-EB981AE842BB}" type="presParOf" srcId="{B403D177-5AD3-4919-92E7-63F7573AA3D6}" destId="{663BAC73-C440-4749-83E5-F0038CE1D53A}" srcOrd="1" destOrd="0" presId="urn:microsoft.com/office/officeart/2005/8/layout/cycle4"/>
    <dgm:cxn modelId="{04ACBEB7-8CBD-47F2-9C9B-8603C88FEAEB}" type="presParOf" srcId="{429ADD98-B784-4E3E-84C4-383CADD6B2A2}" destId="{133D9C11-BA82-4C74-9076-C7C5E5B80728}" srcOrd="2" destOrd="0" presId="urn:microsoft.com/office/officeart/2005/8/layout/cycle4"/>
    <dgm:cxn modelId="{CCE0CA0C-9EC1-4852-93BD-498E9BC18D3D}" type="presParOf" srcId="{133D9C11-BA82-4C74-9076-C7C5E5B80728}" destId="{9E7C069C-7088-448C-BEDD-D9A65E955596}" srcOrd="0" destOrd="0" presId="urn:microsoft.com/office/officeart/2005/8/layout/cycle4"/>
    <dgm:cxn modelId="{3E9138BF-147D-4CD4-8EE2-A60B3A066364}" type="presParOf" srcId="{133D9C11-BA82-4C74-9076-C7C5E5B80728}" destId="{AA5F831D-66CB-446D-96C9-7D9C668B9DB5}" srcOrd="1" destOrd="0" presId="urn:microsoft.com/office/officeart/2005/8/layout/cycle4"/>
    <dgm:cxn modelId="{DAECFFA3-66D1-4B84-A53F-CFF7B12EB229}" type="presParOf" srcId="{429ADD98-B784-4E3E-84C4-383CADD6B2A2}" destId="{164152C8-14EE-4829-86AC-8C63F039AD98}" srcOrd="3" destOrd="0" presId="urn:microsoft.com/office/officeart/2005/8/layout/cycle4"/>
    <dgm:cxn modelId="{F32CB532-A9F6-48B1-BFE7-57A929C534A6}" type="presParOf" srcId="{164152C8-14EE-4829-86AC-8C63F039AD98}" destId="{A12E5B00-0A78-4EFD-80AF-299D0ECD7506}" srcOrd="0" destOrd="0" presId="urn:microsoft.com/office/officeart/2005/8/layout/cycle4"/>
    <dgm:cxn modelId="{655EEBCD-7D50-4127-88B5-EB34AD0028A9}" type="presParOf" srcId="{164152C8-14EE-4829-86AC-8C63F039AD98}" destId="{FEB4C17F-EDB1-42D0-B90E-1CFBED714460}" srcOrd="1" destOrd="0" presId="urn:microsoft.com/office/officeart/2005/8/layout/cycle4"/>
    <dgm:cxn modelId="{A44AB7F9-83B2-4C70-8DE5-620C5CEB1769}" type="presParOf" srcId="{429ADD98-B784-4E3E-84C4-383CADD6B2A2}" destId="{531E650A-EB25-46C5-BA7B-C35DC6D9AD38}" srcOrd="4" destOrd="0" presId="urn:microsoft.com/office/officeart/2005/8/layout/cycle4"/>
    <dgm:cxn modelId="{F0A10433-A17E-4886-9B59-B48B85B4E6FC}" type="presParOf" srcId="{D0002EAD-1785-4F1E-BFCD-4BCC555A3BE1}" destId="{F6510BD1-C84A-4BBA-86F8-E1C656BF116E}" srcOrd="1" destOrd="0" presId="urn:microsoft.com/office/officeart/2005/8/layout/cycle4"/>
    <dgm:cxn modelId="{6EB17B46-52F9-4A21-97DD-F567F8F2D4E1}" type="presParOf" srcId="{F6510BD1-C84A-4BBA-86F8-E1C656BF116E}" destId="{DD7B3116-0C24-48F4-8784-A0CF16B7489B}" srcOrd="0" destOrd="0" presId="urn:microsoft.com/office/officeart/2005/8/layout/cycle4"/>
    <dgm:cxn modelId="{0B25904A-A111-4D3C-9463-9AC19721FCBE}" type="presParOf" srcId="{F6510BD1-C84A-4BBA-86F8-E1C656BF116E}" destId="{7904F04A-9BF0-4FE7-9F31-FA627CF6CC0F}" srcOrd="1" destOrd="0" presId="urn:microsoft.com/office/officeart/2005/8/layout/cycle4"/>
    <dgm:cxn modelId="{00DB3404-78F1-48E6-854F-31A8E4B58654}" type="presParOf" srcId="{F6510BD1-C84A-4BBA-86F8-E1C656BF116E}" destId="{FFD42474-55BD-4FC6-82AF-7D908144451F}" srcOrd="2" destOrd="0" presId="urn:microsoft.com/office/officeart/2005/8/layout/cycle4"/>
    <dgm:cxn modelId="{ACEA62FE-8BCF-46CB-A60A-39BCC2D1E871}" type="presParOf" srcId="{F6510BD1-C84A-4BBA-86F8-E1C656BF116E}" destId="{94991252-BD70-4F6B-826A-1F0E4846983D}" srcOrd="3" destOrd="0" presId="urn:microsoft.com/office/officeart/2005/8/layout/cycle4"/>
    <dgm:cxn modelId="{0A13E0C8-F13A-4E6C-A100-1C8A98E51FF8}" type="presParOf" srcId="{F6510BD1-C84A-4BBA-86F8-E1C656BF116E}" destId="{10AB4E53-A1F4-4131-A305-AB7B9756FF9F}" srcOrd="4" destOrd="0" presId="urn:microsoft.com/office/officeart/2005/8/layout/cycle4"/>
    <dgm:cxn modelId="{56FB3443-BDBA-4826-AB57-0272585EBB76}" type="presParOf" srcId="{D0002EAD-1785-4F1E-BFCD-4BCC555A3BE1}" destId="{BFBD71A0-DCA3-4E2B-AD89-1917C83F67E8}" srcOrd="2" destOrd="0" presId="urn:microsoft.com/office/officeart/2005/8/layout/cycle4"/>
    <dgm:cxn modelId="{F4632B10-6AAB-4058-A8F7-E82B7F3E995C}" type="presParOf" srcId="{D0002EAD-1785-4F1E-BFCD-4BCC555A3BE1}" destId="{D7280AA0-3EB4-4EFA-AA6E-12E07746BE7C}"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Relationships xmlns="http://schemas.openxmlformats.org/package/2006/relationships">
  <Relationship Id="rId1" Type="http://schemas.openxmlformats.org/officeDocument/2006/relationships/image" Target="../media/image11.png"/>
</Relationships>

</file>

<file path=ppt/handoutMasters/_rels/handoutMaster1.xml.rels><?xml version="1.0" encoding="UTF-8"?>

<Relationships xmlns="http://schemas.openxmlformats.org/package/2006/relationships">
  <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5B90A280-3FBA-4CC3-85AB-38E4696BF8E3}" type="datetimeFigureOut">
              <a:rPr lang="en-US" smtClean="0"/>
              <a:t>12/5/2016</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6C7F917E-8D19-4F9C-9B94-EDAE7249B4E4}" type="slidenum">
              <a:rPr lang="en-US" smtClean="0"/>
              <a:t>‹#›</a:t>
            </a:fld>
            <a:endParaRPr lang="en-US"/>
          </a:p>
        </p:txBody>
      </p:sp>
    </p:spTree>
    <p:extLst>
      <p:ext uri="{BB962C8B-B14F-4D97-AF65-F5344CB8AC3E}">
        <p14:creationId xmlns:p14="http://schemas.microsoft.com/office/powerpoint/2010/main" val="2833279106"/>
      </p:ext>
    </p:extLst>
  </p:cSld>
  <p:clrMap bg1="lt1" tx1="dk1" bg2="lt2" tx2="dk2" accent1="accent1" accent2="accent2" accent3="accent3" accent4="accent4" accent5="accent5" accent6="accent6" hlink="hlink" folHlink="folHlink"/>
</p:handoutMaster>
</file>

<file path=ppt/notesMasters/_rels/notesMaster1.xml.rels><?xml version="1.0" encoding="UTF-8"?>

<Relationships xmlns="http://schemas.openxmlformats.org/package/2006/relationships">
  <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DCD57F70-B50B-4A2F-B293-69F91F3DD1B5}" type="datetimeFigureOut">
              <a:rPr lang="en-US" smtClean="0"/>
              <a:t>12/5/2016</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A7ECCD5F-F835-4247-B4D9-6FE71CF9692D}" type="slidenum">
              <a:rPr lang="en-US" smtClean="0"/>
              <a:t>‹#›</a:t>
            </a:fld>
            <a:endParaRPr lang="en-US"/>
          </a:p>
        </p:txBody>
      </p:sp>
    </p:spTree>
    <p:extLst>
      <p:ext uri="{BB962C8B-B14F-4D97-AF65-F5344CB8AC3E}">
        <p14:creationId xmlns:p14="http://schemas.microsoft.com/office/powerpoint/2010/main" val="4121183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1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1.xml"/>
</Relationships>

</file>

<file path=ppt/notesSlides/_rels/notesSlide1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2.xml"/>
</Relationships>

</file>

<file path=ppt/notesSlides/_rels/notesSlide1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3.xml"/>
</Relationships>

</file>

<file path=ppt/notesSlides/_rels/notesSlide1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4.xml"/>
</Relationships>

</file>

<file path=ppt/notesSlides/_rels/notesSlide1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5.xml"/>
</Relationships>

</file>

<file path=ppt/notesSlides/_rels/notesSlide1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6.xml"/>
</Relationships>

</file>

<file path=ppt/notesSlides/_rels/notesSlide1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7.xml"/>
</Relationships>

</file>

<file path=ppt/notesSlides/_rels/notesSlide1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8.xml"/>
</Relationships>

</file>

<file path=ppt/notesSlides/_rels/notesSlide1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9.xml"/>
</Relationships>

</file>

<file path=ppt/notesSlides/_rels/notesSlide1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0.xml"/>
</Relationships>

</file>

<file path=ppt/notesSlides/_rels/notesSlide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1.xml"/>
</Relationships>

</file>

<file path=ppt/notesSlides/_rels/notesSlide2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2.xml"/>
</Relationships>

</file>

<file path=ppt/notesSlides/_rels/notesSlide2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3.xml"/>
</Relationships>

</file>

<file path=ppt/notesSlides/_rels/notesSlide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5.xml"/>
</Relationships>

</file>

<file path=ppt/notesSlides/_rels/notesSlide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7.xml"/>
</Relationships>

</file>

<file path=ppt/notesSlides/_rels/notesSlide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6.xml"/>
</Relationships>

</file>

<file path=ppt/notesSlides/_rels/notesSlide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7.xml"/>
</Relationships>

</file>

<file path=ppt/notesSlides/_rels/notesSlide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8.xml"/>
</Relationships>

</file>

<file path=ppt/notesSlides/_rels/notesSlide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9.xml"/>
</Relationships>

</file>

<file path=ppt/notesSlides/_rels/notesSlide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0.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4023" indent="-286163" eaLnBrk="0" hangingPunct="0">
              <a:defRPr>
                <a:solidFill>
                  <a:schemeClr val="tx1"/>
                </a:solidFill>
                <a:latin typeface="Arial" charset="0"/>
              </a:defRPr>
            </a:lvl2pPr>
            <a:lvl3pPr marL="1144651" indent="-228930" eaLnBrk="0" hangingPunct="0">
              <a:defRPr>
                <a:solidFill>
                  <a:schemeClr val="tx1"/>
                </a:solidFill>
                <a:latin typeface="Arial" charset="0"/>
              </a:defRPr>
            </a:lvl3pPr>
            <a:lvl4pPr marL="1602511" indent="-228930" eaLnBrk="0" hangingPunct="0">
              <a:defRPr>
                <a:solidFill>
                  <a:schemeClr val="tx1"/>
                </a:solidFill>
                <a:latin typeface="Arial" charset="0"/>
              </a:defRPr>
            </a:lvl4pPr>
            <a:lvl5pPr marL="2060373" indent="-228930" eaLnBrk="0" hangingPunct="0">
              <a:defRPr>
                <a:solidFill>
                  <a:schemeClr val="tx1"/>
                </a:solidFill>
                <a:latin typeface="Arial" charset="0"/>
              </a:defRPr>
            </a:lvl5pPr>
            <a:lvl6pPr marL="2518233" indent="-228930" eaLnBrk="0" fontAlgn="base" hangingPunct="0">
              <a:spcBef>
                <a:spcPct val="0"/>
              </a:spcBef>
              <a:spcAft>
                <a:spcPct val="0"/>
              </a:spcAft>
              <a:defRPr>
                <a:solidFill>
                  <a:schemeClr val="tx1"/>
                </a:solidFill>
                <a:latin typeface="Arial" charset="0"/>
              </a:defRPr>
            </a:lvl6pPr>
            <a:lvl7pPr marL="2976092" indent="-228930" eaLnBrk="0" fontAlgn="base" hangingPunct="0">
              <a:spcBef>
                <a:spcPct val="0"/>
              </a:spcBef>
              <a:spcAft>
                <a:spcPct val="0"/>
              </a:spcAft>
              <a:defRPr>
                <a:solidFill>
                  <a:schemeClr val="tx1"/>
                </a:solidFill>
                <a:latin typeface="Arial" charset="0"/>
              </a:defRPr>
            </a:lvl7pPr>
            <a:lvl8pPr marL="3433954" indent="-228930" eaLnBrk="0" fontAlgn="base" hangingPunct="0">
              <a:spcBef>
                <a:spcPct val="0"/>
              </a:spcBef>
              <a:spcAft>
                <a:spcPct val="0"/>
              </a:spcAft>
              <a:defRPr>
                <a:solidFill>
                  <a:schemeClr val="tx1"/>
                </a:solidFill>
                <a:latin typeface="Arial" charset="0"/>
              </a:defRPr>
            </a:lvl8pPr>
            <a:lvl9pPr marL="3891814" indent="-228930" eaLnBrk="0" fontAlgn="base" hangingPunct="0">
              <a:spcBef>
                <a:spcPct val="0"/>
              </a:spcBef>
              <a:spcAft>
                <a:spcPct val="0"/>
              </a:spcAft>
              <a:defRPr>
                <a:solidFill>
                  <a:schemeClr val="tx1"/>
                </a:solidFill>
                <a:latin typeface="Arial" charset="0"/>
              </a:defRPr>
            </a:lvl9pPr>
          </a:lstStyle>
          <a:p>
            <a:pPr eaLnBrk="1" hangingPunct="1"/>
            <a:fld id="{5D719408-B22A-4821-94FD-0ADABFA4CFCC}" type="slidenum">
              <a:rPr lang="en-GB" altLang="en-US" smtClean="0"/>
              <a:pPr eaLnBrk="1" hangingPunct="1"/>
              <a:t>19</a:t>
            </a:fld>
            <a:endParaRPr lang="en-GB" altLang="en-US" dirty="0" smtClean="0"/>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dirty="0" smtClean="0"/>
              <a:t>: …</a:t>
            </a:r>
            <a:r>
              <a:rPr lang="en-US" b="0" dirty="0" smtClean="0"/>
              <a:t>includes </a:t>
            </a:r>
            <a:r>
              <a:rPr lang="en-US" baseline="0" dirty="0" smtClean="0"/>
              <a:t>the Career Ready Assessment, basic workshops such as Résumé Writing, Interviewing Skills and LinkedIn and access to the online portal.</a:t>
            </a:r>
            <a:endParaRPr lang="en-US" dirty="0" smtClean="0"/>
          </a:p>
          <a:p>
            <a:endParaRPr lang="en-US" dirty="0" smtClean="0"/>
          </a:p>
          <a:p>
            <a:r>
              <a:rPr lang="en-US" b="1" baseline="0" dirty="0" smtClean="0"/>
              <a:t>TRANSITION</a:t>
            </a:r>
            <a:r>
              <a:rPr lang="en-US" baseline="0" dirty="0" smtClean="0"/>
              <a:t>: the special readiness menu includes…</a:t>
            </a:r>
          </a:p>
        </p:txBody>
      </p:sp>
      <p:sp>
        <p:nvSpPr>
          <p:cNvPr id="4" name="Slide Number Placeholder 3"/>
          <p:cNvSpPr>
            <a:spLocks noGrp="1"/>
          </p:cNvSpPr>
          <p:nvPr>
            <p:ph type="sldNum" sz="quarter" idx="10"/>
          </p:nvPr>
        </p:nvSpPr>
        <p:spPr/>
        <p:txBody>
          <a:bodyPr/>
          <a:lstStyle/>
          <a:p>
            <a:fld id="{68218ECA-7DBE-49B8-AB53-C9F5D9A4A9FC}" type="slidenum">
              <a:rPr lang="en-US" smtClean="0"/>
              <a:t>41</a:t>
            </a:fld>
            <a:endParaRPr lang="en-US"/>
          </a:p>
        </p:txBody>
      </p:sp>
    </p:spTree>
    <p:extLst>
      <p:ext uri="{BB962C8B-B14F-4D97-AF65-F5344CB8AC3E}">
        <p14:creationId xmlns:p14="http://schemas.microsoft.com/office/powerpoint/2010/main" val="907133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3"/>
            <a:ext cx="5618480" cy="4347527"/>
          </a:xfrm>
        </p:spPr>
        <p:txBody>
          <a:bodyPr/>
          <a:lstStyle/>
          <a:p>
            <a:r>
              <a:rPr lang="en-US" b="1" dirty="0" smtClean="0"/>
              <a:t>SAY</a:t>
            </a:r>
            <a:r>
              <a:rPr lang="en-US" dirty="0" smtClean="0"/>
              <a:t>: things like:</a:t>
            </a:r>
          </a:p>
          <a:p>
            <a:pPr marL="171430" indent="-171430">
              <a:buFont typeface="Arial" panose="020B0604020202020204" pitchFamily="34" charset="0"/>
              <a:buChar char="•"/>
            </a:pPr>
            <a:r>
              <a:rPr lang="en-US" dirty="0" smtClean="0">
                <a:solidFill>
                  <a:schemeClr val="tx1"/>
                </a:solidFill>
              </a:rPr>
              <a:t>Industry Job Clubs</a:t>
            </a:r>
          </a:p>
          <a:p>
            <a:pPr marL="171430" indent="-171430">
              <a:buFont typeface="Arial" panose="020B0604020202020204" pitchFamily="34" charset="0"/>
              <a:buChar char="•"/>
            </a:pPr>
            <a:r>
              <a:rPr lang="en-US" dirty="0" smtClean="0">
                <a:solidFill>
                  <a:schemeClr val="tx1"/>
                </a:solidFill>
              </a:rPr>
              <a:t>Volunteer Connections</a:t>
            </a:r>
          </a:p>
          <a:p>
            <a:pPr marL="171430" indent="-171430">
              <a:buFont typeface="Arial" panose="020B0604020202020204" pitchFamily="34" charset="0"/>
              <a:buChar char="•"/>
            </a:pPr>
            <a:r>
              <a:rPr lang="en-US" dirty="0" smtClean="0">
                <a:solidFill>
                  <a:schemeClr val="tx1"/>
                </a:solidFill>
              </a:rPr>
              <a:t>Specialty Workshops like Bounce and Stress Reduction or other workshops that we don’t offer as frequently</a:t>
            </a:r>
            <a:r>
              <a:rPr lang="en-US" baseline="0" dirty="0" smtClean="0">
                <a:solidFill>
                  <a:schemeClr val="tx1"/>
                </a:solidFill>
              </a:rPr>
              <a:t> as the basic ones</a:t>
            </a:r>
            <a:endParaRPr lang="en-US" dirty="0" smtClean="0">
              <a:solidFill>
                <a:schemeClr val="tx1"/>
              </a:solidFill>
            </a:endParaRPr>
          </a:p>
          <a:p>
            <a:pPr marL="171430" indent="-171430">
              <a:buFont typeface="Arial" panose="020B0604020202020204" pitchFamily="34" charset="0"/>
              <a:buChar char="•"/>
            </a:pPr>
            <a:r>
              <a:rPr lang="en-US" dirty="0" smtClean="0">
                <a:solidFill>
                  <a:schemeClr val="tx1"/>
                </a:solidFill>
              </a:rPr>
              <a:t>Sector Strategies</a:t>
            </a:r>
          </a:p>
          <a:p>
            <a:pPr marL="171430" indent="-171430">
              <a:buFont typeface="Arial" panose="020B0604020202020204" pitchFamily="34" charset="0"/>
              <a:buChar char="•"/>
            </a:pPr>
            <a:r>
              <a:rPr lang="en-US" b="0" u="none" baseline="0" dirty="0" smtClean="0">
                <a:solidFill>
                  <a:schemeClr val="tx1"/>
                </a:solidFill>
              </a:rPr>
              <a:t>Career Ready Assessment</a:t>
            </a:r>
          </a:p>
          <a:p>
            <a:r>
              <a:rPr lang="en-US" b="0" u="none" baseline="0" dirty="0" smtClean="0">
                <a:solidFill>
                  <a:schemeClr val="tx1"/>
                </a:solidFill>
              </a:rPr>
              <a:t>AND</a:t>
            </a:r>
          </a:p>
          <a:p>
            <a:pPr marL="171430" indent="-171430">
              <a:buFont typeface="Arial" panose="020B0604020202020204" pitchFamily="34" charset="0"/>
              <a:buChar char="•"/>
            </a:pPr>
            <a:r>
              <a:rPr lang="en-US" b="0" u="none" baseline="0" dirty="0" smtClean="0">
                <a:solidFill>
                  <a:schemeClr val="tx1"/>
                </a:solidFill>
              </a:rPr>
              <a:t>Training / Education options such as </a:t>
            </a:r>
          </a:p>
          <a:p>
            <a:pPr marL="628575" lvl="1" indent="-171430">
              <a:buFont typeface="Arial" panose="020B0604020202020204" pitchFamily="34" charset="0"/>
              <a:buChar char="•"/>
            </a:pPr>
            <a:r>
              <a:rPr lang="en-US" b="0" u="none" baseline="0" dirty="0" smtClean="0">
                <a:solidFill>
                  <a:schemeClr val="tx1"/>
                </a:solidFill>
              </a:rPr>
              <a:t>ITA’s / TABE (</a:t>
            </a:r>
            <a:r>
              <a:rPr lang="en-US" b="1" u="none" baseline="0" dirty="0" smtClean="0">
                <a:solidFill>
                  <a:schemeClr val="tx1"/>
                </a:solidFill>
              </a:rPr>
              <a:t>note upcoming eligibility training for </a:t>
            </a:r>
            <a:r>
              <a:rPr lang="en-US" b="1" u="none" baseline="0" dirty="0" smtClean="0">
                <a:solidFill>
                  <a:srgbClr val="FF0000"/>
                </a:solidFill>
              </a:rPr>
              <a:t>counselors</a:t>
            </a:r>
            <a:r>
              <a:rPr lang="en-US" b="0" u="none" baseline="0" dirty="0" smtClean="0">
                <a:solidFill>
                  <a:srgbClr val="FF0000"/>
                </a:solidFill>
              </a:rPr>
              <a:t>) </a:t>
            </a:r>
          </a:p>
          <a:p>
            <a:pPr marL="628575" lvl="1" indent="-171430">
              <a:buFont typeface="Arial" panose="020B0604020202020204" pitchFamily="34" charset="0"/>
              <a:buChar char="•"/>
            </a:pPr>
            <a:r>
              <a:rPr lang="en-US" b="0" u="none" baseline="0" dirty="0" smtClean="0">
                <a:solidFill>
                  <a:schemeClr val="tx1"/>
                </a:solidFill>
                <a:sym typeface="Wingdings"/>
              </a:rPr>
              <a:t>ABE / HSE</a:t>
            </a:r>
          </a:p>
          <a:p>
            <a:pPr marL="628575" lvl="1" indent="-171430">
              <a:buFont typeface="Arial" panose="020B0604020202020204" pitchFamily="34" charset="0"/>
              <a:buChar char="•"/>
            </a:pPr>
            <a:r>
              <a:rPr lang="en-US" b="0" u="none" baseline="0" dirty="0" smtClean="0">
                <a:solidFill>
                  <a:schemeClr val="tx1"/>
                </a:solidFill>
                <a:sym typeface="Wingdings"/>
              </a:rPr>
              <a:t>Higher Ed / QCC Navigator</a:t>
            </a:r>
          </a:p>
          <a:p>
            <a:pPr marL="628575" lvl="1" indent="-171430">
              <a:buFont typeface="Arial" panose="020B0604020202020204" pitchFamily="34" charset="0"/>
              <a:buChar char="•"/>
            </a:pPr>
            <a:r>
              <a:rPr lang="en-US" b="0" u="none" baseline="0" dirty="0" smtClean="0">
                <a:solidFill>
                  <a:schemeClr val="tx1"/>
                </a:solidFill>
                <a:sym typeface="Wingdings"/>
              </a:rPr>
              <a:t>Online training opportunities </a:t>
            </a:r>
          </a:p>
          <a:p>
            <a:pPr marL="628575" lvl="1" indent="-171430">
              <a:buFont typeface="Arial" panose="020B0604020202020204" pitchFamily="34" charset="0"/>
              <a:buChar char="•"/>
            </a:pPr>
            <a:r>
              <a:rPr lang="en-US" b="0" u="none" baseline="0" dirty="0" smtClean="0">
                <a:solidFill>
                  <a:schemeClr val="tx1"/>
                </a:solidFill>
                <a:sym typeface="Wingdings"/>
              </a:rPr>
              <a:t>MOOCs and WIOA Partner trainings</a:t>
            </a:r>
            <a:endParaRPr lang="en-US" b="0" u="none" baseline="0" dirty="0" smtClean="0"/>
          </a:p>
          <a:p>
            <a:endParaRPr lang="en-US" b="1" baseline="0" dirty="0" smtClean="0"/>
          </a:p>
          <a:p>
            <a:r>
              <a:rPr lang="en-US" b="1" baseline="0" dirty="0" smtClean="0"/>
              <a:t>TRANSITION</a:t>
            </a:r>
            <a:r>
              <a:rPr lang="en-US" baseline="0" dirty="0" smtClean="0"/>
              <a:t>: All jobseekers who are using the supported search options will be…</a:t>
            </a:r>
          </a:p>
        </p:txBody>
      </p:sp>
      <p:sp>
        <p:nvSpPr>
          <p:cNvPr id="4" name="Slide Number Placeholder 3"/>
          <p:cNvSpPr>
            <a:spLocks noGrp="1"/>
          </p:cNvSpPr>
          <p:nvPr>
            <p:ph type="sldNum" sz="quarter" idx="10"/>
          </p:nvPr>
        </p:nvSpPr>
        <p:spPr/>
        <p:txBody>
          <a:bodyPr/>
          <a:lstStyle/>
          <a:p>
            <a:fld id="{68218ECA-7DBE-49B8-AB53-C9F5D9A4A9FC}" type="slidenum">
              <a:rPr lang="en-US" smtClean="0"/>
              <a:t>42</a:t>
            </a:fld>
            <a:endParaRPr lang="en-US"/>
          </a:p>
        </p:txBody>
      </p:sp>
    </p:spTree>
    <p:extLst>
      <p:ext uri="{BB962C8B-B14F-4D97-AF65-F5344CB8AC3E}">
        <p14:creationId xmlns:p14="http://schemas.microsoft.com/office/powerpoint/2010/main" val="907133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dirty="0" smtClean="0"/>
              <a:t>:…included</a:t>
            </a:r>
            <a:r>
              <a:rPr lang="en-US" baseline="0" dirty="0" smtClean="0"/>
              <a:t> in follow-up support. Counselors will conduct follow-ups with jobseekers in their caseloads according to an established schedule.  The jobseekers in these caseloads will also be looked at for making job referrals. </a:t>
            </a:r>
          </a:p>
          <a:p>
            <a:endParaRPr lang="en-US" b="0" baseline="0" dirty="0" smtClean="0"/>
          </a:p>
          <a:p>
            <a:r>
              <a:rPr lang="en-US" b="1" baseline="0" dirty="0" smtClean="0"/>
              <a:t>TRANSITION</a:t>
            </a:r>
            <a:r>
              <a:rPr lang="en-US" baseline="0" dirty="0" smtClean="0"/>
              <a:t>:  Now we’re going to move on to the Business Engagement Team section of the customer flow…</a:t>
            </a:r>
          </a:p>
        </p:txBody>
      </p:sp>
      <p:sp>
        <p:nvSpPr>
          <p:cNvPr id="4" name="Slide Number Placeholder 3"/>
          <p:cNvSpPr>
            <a:spLocks noGrp="1"/>
          </p:cNvSpPr>
          <p:nvPr>
            <p:ph type="sldNum" sz="quarter" idx="10"/>
          </p:nvPr>
        </p:nvSpPr>
        <p:spPr/>
        <p:txBody>
          <a:bodyPr/>
          <a:lstStyle/>
          <a:p>
            <a:fld id="{68218ECA-7DBE-49B8-AB53-C9F5D9A4A9FC}" type="slidenum">
              <a:rPr lang="en-US" smtClean="0"/>
              <a:t>43</a:t>
            </a:fld>
            <a:endParaRPr lang="en-US"/>
          </a:p>
        </p:txBody>
      </p:sp>
    </p:spTree>
    <p:extLst>
      <p:ext uri="{BB962C8B-B14F-4D97-AF65-F5344CB8AC3E}">
        <p14:creationId xmlns:p14="http://schemas.microsoft.com/office/powerpoint/2010/main" val="907133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SAY</a:t>
            </a:r>
            <a:r>
              <a:rPr lang="en-US" baseline="0" dirty="0" smtClean="0"/>
              <a:t>: … which is the purple / pink section at the top of the model</a:t>
            </a:r>
          </a:p>
          <a:p>
            <a:endParaRPr lang="en-US" b="1" baseline="0" dirty="0" smtClean="0"/>
          </a:p>
          <a:p>
            <a:r>
              <a:rPr lang="en-US" b="1" baseline="0" dirty="0" smtClean="0"/>
              <a:t>TRANSITION</a:t>
            </a:r>
            <a:r>
              <a:rPr lang="en-US" baseline="0" dirty="0" smtClean="0"/>
              <a:t>:  Starting with the Business Service Reps…</a:t>
            </a:r>
            <a:endParaRPr lang="en-US" dirty="0"/>
          </a:p>
        </p:txBody>
      </p:sp>
      <p:sp>
        <p:nvSpPr>
          <p:cNvPr id="4" name="Slide Number Placeholder 3"/>
          <p:cNvSpPr>
            <a:spLocks noGrp="1"/>
          </p:cNvSpPr>
          <p:nvPr>
            <p:ph type="sldNum" sz="quarter" idx="10"/>
          </p:nvPr>
        </p:nvSpPr>
        <p:spPr/>
        <p:txBody>
          <a:bodyPr/>
          <a:lstStyle/>
          <a:p>
            <a:fld id="{68218ECA-7DBE-49B8-AB53-C9F5D9A4A9FC}" type="slidenum">
              <a:rPr lang="en-US" smtClean="0"/>
              <a:t>44</a:t>
            </a:fld>
            <a:endParaRPr lang="en-US"/>
          </a:p>
        </p:txBody>
      </p:sp>
    </p:spTree>
    <p:extLst>
      <p:ext uri="{BB962C8B-B14F-4D97-AF65-F5344CB8AC3E}">
        <p14:creationId xmlns:p14="http://schemas.microsoft.com/office/powerpoint/2010/main" val="91096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15950" y="4425951"/>
            <a:ext cx="5943600" cy="4495800"/>
          </a:xfrm>
        </p:spPr>
        <p:txBody>
          <a:bodyPr/>
          <a:lstStyle/>
          <a:p>
            <a:r>
              <a:rPr lang="en-US" b="1" dirty="0" smtClean="0"/>
              <a:t>SAY:  </a:t>
            </a:r>
            <a:r>
              <a:rPr lang="en-US" b="0" dirty="0" smtClean="0"/>
              <a:t>The</a:t>
            </a:r>
            <a:r>
              <a:rPr lang="en-US" b="0" baseline="0" dirty="0" smtClean="0"/>
              <a:t> BSRs will be servicing the business community based on its needs – business contact includes maintaining existing employer relationships and conducting consultancy visits. This can be:</a:t>
            </a:r>
          </a:p>
          <a:p>
            <a:pPr marL="628575" lvl="1" indent="-171430">
              <a:buFont typeface="Arial" panose="020B0604020202020204" pitchFamily="34" charset="0"/>
              <a:buChar char="•"/>
            </a:pPr>
            <a:r>
              <a:rPr lang="en-US" kern="1200" dirty="0" smtClean="0">
                <a:solidFill>
                  <a:schemeClr val="tx1"/>
                </a:solidFill>
                <a:effectLst/>
              </a:rPr>
              <a:t>Contact by business to B.E.T</a:t>
            </a:r>
          </a:p>
          <a:p>
            <a:pPr marL="628575" lvl="1" indent="-171430">
              <a:buFont typeface="Arial" panose="020B0604020202020204" pitchFamily="34" charset="0"/>
              <a:buChar char="•"/>
            </a:pPr>
            <a:r>
              <a:rPr lang="en-US" kern="1200" dirty="0" smtClean="0">
                <a:solidFill>
                  <a:schemeClr val="tx1"/>
                </a:solidFill>
                <a:effectLst/>
              </a:rPr>
              <a:t>Inquiries to / from MA BizWorks </a:t>
            </a:r>
          </a:p>
          <a:p>
            <a:pPr marL="628575" lvl="1" indent="-171430">
              <a:buFont typeface="Arial" panose="020B0604020202020204" pitchFamily="34" charset="0"/>
              <a:buChar char="•"/>
            </a:pPr>
            <a:r>
              <a:rPr lang="en-US" kern="1200" dirty="0" smtClean="0">
                <a:solidFill>
                  <a:schemeClr val="tx1"/>
                </a:solidFill>
                <a:effectLst/>
              </a:rPr>
              <a:t>Internal targeted business outreach requests from counselors</a:t>
            </a:r>
          </a:p>
          <a:p>
            <a:r>
              <a:rPr lang="en-US" b="0" baseline="0" dirty="0" smtClean="0"/>
              <a:t>Regardless of whether the business engagement is initiated by the employer or is the result of outreach, the BSR makes the determination on what is the best way to service them based on the request or business needs.</a:t>
            </a:r>
          </a:p>
          <a:p>
            <a:endParaRPr lang="en-US" b="0" baseline="0" dirty="0" smtClean="0"/>
          </a:p>
          <a:p>
            <a:r>
              <a:rPr lang="en-US" b="0" baseline="0" dirty="0" smtClean="0"/>
              <a:t>There are three primary options the BSR will offer:  </a:t>
            </a:r>
          </a:p>
          <a:p>
            <a:pPr marL="174961" indent="-174961">
              <a:buFont typeface="Arial" pitchFamily="34" charset="0"/>
              <a:buChar char="•"/>
            </a:pPr>
            <a:r>
              <a:rPr lang="en-US" b="0" baseline="0" dirty="0" smtClean="0"/>
              <a:t>Mass BizWorks resources</a:t>
            </a:r>
          </a:p>
          <a:p>
            <a:pPr marL="174961" indent="-174961">
              <a:buFont typeface="Arial" pitchFamily="34" charset="0"/>
              <a:buChar char="•"/>
            </a:pPr>
            <a:r>
              <a:rPr lang="en-US" b="0" baseline="0" dirty="0" smtClean="0"/>
              <a:t>Special Events</a:t>
            </a:r>
          </a:p>
          <a:p>
            <a:pPr marL="174961" indent="-174961">
              <a:buFont typeface="Arial" pitchFamily="34" charset="0"/>
              <a:buChar char="•"/>
            </a:pPr>
            <a:r>
              <a:rPr lang="en-US" b="0" baseline="0" dirty="0" smtClean="0"/>
              <a:t>And assistance with filling open jobs</a:t>
            </a:r>
            <a:endParaRPr lang="en-US" b="1" dirty="0" smtClean="0"/>
          </a:p>
          <a:p>
            <a:endParaRPr lang="en-US" dirty="0" smtClean="0"/>
          </a:p>
          <a:p>
            <a:r>
              <a:rPr lang="en-US" b="1" dirty="0" smtClean="0"/>
              <a:t>TRANSITION:  </a:t>
            </a:r>
            <a:r>
              <a:rPr lang="en-US" b="0" dirty="0" smtClean="0"/>
              <a:t>Mass</a:t>
            </a:r>
            <a:r>
              <a:rPr lang="en-US" b="0" baseline="0" dirty="0" smtClean="0"/>
              <a:t> BizWorks resources will be recommended if…</a:t>
            </a:r>
            <a:endParaRPr lang="en-US" dirty="0"/>
          </a:p>
        </p:txBody>
      </p:sp>
      <p:sp>
        <p:nvSpPr>
          <p:cNvPr id="4" name="Slide Number Placeholder 3"/>
          <p:cNvSpPr>
            <a:spLocks noGrp="1"/>
          </p:cNvSpPr>
          <p:nvPr>
            <p:ph type="sldNum" sz="quarter" idx="10"/>
          </p:nvPr>
        </p:nvSpPr>
        <p:spPr/>
        <p:txBody>
          <a:bodyPr/>
          <a:lstStyle/>
          <a:p>
            <a:fld id="{68218ECA-7DBE-49B8-AB53-C9F5D9A4A9FC}" type="slidenum">
              <a:rPr lang="en-US" smtClean="0"/>
              <a:t>45</a:t>
            </a:fld>
            <a:endParaRPr lang="en-US"/>
          </a:p>
        </p:txBody>
      </p:sp>
    </p:spTree>
    <p:extLst>
      <p:ext uri="{BB962C8B-B14F-4D97-AF65-F5344CB8AC3E}">
        <p14:creationId xmlns:p14="http://schemas.microsoft.com/office/powerpoint/2010/main" val="907133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b="0" dirty="0" smtClean="0"/>
              <a:t>…the business needs information or resources,</a:t>
            </a:r>
            <a:r>
              <a:rPr lang="en-US" b="0" baseline="0" dirty="0" smtClean="0"/>
              <a:t> such as:</a:t>
            </a:r>
          </a:p>
          <a:p>
            <a:pPr marL="349923" indent="-349923">
              <a:buFont typeface="Wingdings" pitchFamily="2" charset="2"/>
              <a:buChar char="ü"/>
            </a:pPr>
            <a:r>
              <a:rPr lang="en-US" dirty="0"/>
              <a:t>Training &amp; </a:t>
            </a:r>
            <a:r>
              <a:rPr lang="en-US" dirty="0" smtClean="0"/>
              <a:t>Consultation to</a:t>
            </a:r>
            <a:r>
              <a:rPr lang="en-US" baseline="0" dirty="0" smtClean="0"/>
              <a:t> include </a:t>
            </a:r>
            <a:r>
              <a:rPr lang="en-US" dirty="0"/>
              <a:t>Workforce Training Fund, safety grants, and other training related resources available locally that the business can take advantage of.  </a:t>
            </a:r>
          </a:p>
          <a:p>
            <a:pPr marL="349923" indent="-349923">
              <a:buFont typeface="Wingdings" pitchFamily="2" charset="2"/>
              <a:buChar char="ü"/>
            </a:pPr>
            <a:r>
              <a:rPr lang="en-US" dirty="0"/>
              <a:t>Layoff Aversion &amp; Management</a:t>
            </a:r>
          </a:p>
          <a:p>
            <a:pPr marL="349923" indent="-349923">
              <a:buFont typeface="Wingdings" pitchFamily="2" charset="2"/>
              <a:buChar char="ü"/>
            </a:pPr>
            <a:r>
              <a:rPr lang="en-US" dirty="0"/>
              <a:t>Business Development / </a:t>
            </a:r>
            <a:r>
              <a:rPr lang="en-US" dirty="0" smtClean="0"/>
              <a:t>Partnerships</a:t>
            </a:r>
          </a:p>
          <a:p>
            <a:r>
              <a:rPr lang="en-US" dirty="0" smtClean="0"/>
              <a:t>AND / OR</a:t>
            </a:r>
          </a:p>
          <a:p>
            <a:pPr marL="349923" indent="-349923">
              <a:buFont typeface="Wingdings" pitchFamily="2" charset="2"/>
              <a:buChar char="ü"/>
            </a:pPr>
            <a:r>
              <a:rPr lang="en-US" dirty="0" smtClean="0"/>
              <a:t>Important </a:t>
            </a:r>
            <a:r>
              <a:rPr lang="en-US" dirty="0"/>
              <a:t>Websites</a:t>
            </a:r>
          </a:p>
          <a:p>
            <a:endParaRPr lang="en-US" b="0" baseline="0" dirty="0" smtClean="0"/>
          </a:p>
          <a:p>
            <a:r>
              <a:rPr lang="en-US" b="1" dirty="0" smtClean="0"/>
              <a:t>TRANSITION: </a:t>
            </a:r>
            <a:r>
              <a:rPr lang="en-US" b="0" dirty="0" smtClean="0"/>
              <a:t>BSR’s will collaborate or engage businesses to…</a:t>
            </a:r>
            <a:endParaRPr lang="en-US" b="1" dirty="0" smtClean="0"/>
          </a:p>
          <a:p>
            <a:endParaRPr lang="en-US" dirty="0"/>
          </a:p>
        </p:txBody>
      </p:sp>
      <p:sp>
        <p:nvSpPr>
          <p:cNvPr id="4" name="Slide Number Placeholder 3"/>
          <p:cNvSpPr>
            <a:spLocks noGrp="1"/>
          </p:cNvSpPr>
          <p:nvPr>
            <p:ph type="sldNum" sz="quarter" idx="10"/>
          </p:nvPr>
        </p:nvSpPr>
        <p:spPr/>
        <p:txBody>
          <a:bodyPr/>
          <a:lstStyle/>
          <a:p>
            <a:fld id="{68218ECA-7DBE-49B8-AB53-C9F5D9A4A9FC}" type="slidenum">
              <a:rPr lang="en-US" smtClean="0"/>
              <a:t>46</a:t>
            </a:fld>
            <a:endParaRPr lang="en-US"/>
          </a:p>
        </p:txBody>
      </p:sp>
    </p:spTree>
    <p:extLst>
      <p:ext uri="{BB962C8B-B14F-4D97-AF65-F5344CB8AC3E}">
        <p14:creationId xmlns:p14="http://schemas.microsoft.com/office/powerpoint/2010/main" val="907133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b="0" dirty="0" smtClean="0"/>
              <a:t>…participate in </a:t>
            </a:r>
            <a:r>
              <a:rPr lang="en-US" b="0" baseline="0" dirty="0" smtClean="0"/>
              <a:t>special events, such as</a:t>
            </a:r>
          </a:p>
          <a:p>
            <a:endParaRPr lang="en-US" b="0" baseline="0" dirty="0" smtClean="0"/>
          </a:p>
          <a:p>
            <a:pPr marL="933126" lvl="1" indent="-466563">
              <a:buFont typeface="Wingdings" pitchFamily="2" charset="2"/>
              <a:buChar char="ü"/>
            </a:pPr>
            <a:r>
              <a:rPr lang="en-US" dirty="0"/>
              <a:t>LMI sharing</a:t>
            </a:r>
          </a:p>
          <a:p>
            <a:pPr marL="933126" lvl="1" indent="-466563">
              <a:buFont typeface="Wingdings" pitchFamily="2" charset="2"/>
              <a:buChar char="ü"/>
            </a:pPr>
            <a:r>
              <a:rPr lang="en-US" dirty="0"/>
              <a:t>Industry events </a:t>
            </a:r>
          </a:p>
          <a:p>
            <a:pPr marL="933126" lvl="1" indent="-466563">
              <a:buFont typeface="Wingdings" pitchFamily="2" charset="2"/>
              <a:buChar char="ü"/>
            </a:pPr>
            <a:r>
              <a:rPr lang="en-US" dirty="0"/>
              <a:t>Job fairs / recruitments </a:t>
            </a:r>
          </a:p>
          <a:p>
            <a:pPr marL="933126" lvl="1" indent="-466563">
              <a:buFont typeface="Wingdings" pitchFamily="2" charset="2"/>
              <a:buChar char="ü"/>
            </a:pPr>
            <a:r>
              <a:rPr lang="en-US" dirty="0"/>
              <a:t>Mass BizWorks information </a:t>
            </a:r>
            <a:r>
              <a:rPr lang="en-US" dirty="0" smtClean="0"/>
              <a:t>sessions</a:t>
            </a:r>
            <a:endParaRPr lang="en-US" b="1" dirty="0" smtClean="0"/>
          </a:p>
          <a:p>
            <a:endParaRPr lang="en-US" dirty="0" smtClean="0"/>
          </a:p>
          <a:p>
            <a:r>
              <a:rPr lang="en-US" b="1" dirty="0" smtClean="0"/>
              <a:t>TRANSITION: </a:t>
            </a:r>
            <a:r>
              <a:rPr lang="en-US" b="0" dirty="0" smtClean="0"/>
              <a:t>Finally,</a:t>
            </a:r>
            <a:r>
              <a:rPr lang="en-US" b="0" baseline="0" dirty="0" smtClean="0"/>
              <a:t> the BSR’s will…</a:t>
            </a:r>
            <a:endParaRPr lang="en-US" b="1" dirty="0" smtClean="0"/>
          </a:p>
          <a:p>
            <a:endParaRPr lang="en-US" dirty="0"/>
          </a:p>
        </p:txBody>
      </p:sp>
      <p:sp>
        <p:nvSpPr>
          <p:cNvPr id="4" name="Slide Number Placeholder 3"/>
          <p:cNvSpPr>
            <a:spLocks noGrp="1"/>
          </p:cNvSpPr>
          <p:nvPr>
            <p:ph type="sldNum" sz="quarter" idx="10"/>
          </p:nvPr>
        </p:nvSpPr>
        <p:spPr/>
        <p:txBody>
          <a:bodyPr/>
          <a:lstStyle/>
          <a:p>
            <a:fld id="{68218ECA-7DBE-49B8-AB53-C9F5D9A4A9FC}" type="slidenum">
              <a:rPr lang="en-US" smtClean="0"/>
              <a:t>47</a:t>
            </a:fld>
            <a:endParaRPr lang="en-US"/>
          </a:p>
        </p:txBody>
      </p:sp>
    </p:spTree>
    <p:extLst>
      <p:ext uri="{BB962C8B-B14F-4D97-AF65-F5344CB8AC3E}">
        <p14:creationId xmlns:p14="http://schemas.microsoft.com/office/powerpoint/2010/main" val="907133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b="0" dirty="0" smtClean="0"/>
              <a:t>…assist employers</a:t>
            </a:r>
            <a:r>
              <a:rPr lang="en-US" b="0" baseline="0" dirty="0" smtClean="0"/>
              <a:t> with filling their open positions.   </a:t>
            </a:r>
          </a:p>
          <a:p>
            <a:endParaRPr lang="en-US" b="0" baseline="0" dirty="0" smtClean="0"/>
          </a:p>
          <a:p>
            <a:r>
              <a:rPr lang="en-US" b="0" baseline="0" dirty="0" smtClean="0"/>
              <a:t>Based on the request or business needs, the BSR will make a decision on which vacancies will be handled as standard job ads (orders) and which will be done using recruitment referral services based on established criteria </a:t>
            </a:r>
            <a:r>
              <a:rPr lang="en-US" b="1" baseline="0" dirty="0" smtClean="0"/>
              <a:t>(TBD).  </a:t>
            </a:r>
          </a:p>
          <a:p>
            <a:endParaRPr lang="en-US" dirty="0" smtClean="0"/>
          </a:p>
          <a:p>
            <a:r>
              <a:rPr lang="en-US" b="1" dirty="0" smtClean="0"/>
              <a:t>TRANSITION: </a:t>
            </a:r>
            <a:r>
              <a:rPr lang="en-US" b="1" baseline="0" dirty="0" smtClean="0"/>
              <a:t> </a:t>
            </a:r>
            <a:r>
              <a:rPr lang="en-US" b="0" baseline="0" dirty="0" smtClean="0"/>
              <a:t>When recruitment referral services will be used…</a:t>
            </a:r>
            <a:endParaRPr lang="en-US" dirty="0"/>
          </a:p>
        </p:txBody>
      </p:sp>
      <p:sp>
        <p:nvSpPr>
          <p:cNvPr id="4" name="Slide Number Placeholder 3"/>
          <p:cNvSpPr>
            <a:spLocks noGrp="1"/>
          </p:cNvSpPr>
          <p:nvPr>
            <p:ph type="sldNum" sz="quarter" idx="10"/>
          </p:nvPr>
        </p:nvSpPr>
        <p:spPr/>
        <p:txBody>
          <a:bodyPr/>
          <a:lstStyle/>
          <a:p>
            <a:fld id="{68218ECA-7DBE-49B8-AB53-C9F5D9A4A9FC}" type="slidenum">
              <a:rPr lang="en-US" smtClean="0"/>
              <a:t>48</a:t>
            </a:fld>
            <a:endParaRPr lang="en-US"/>
          </a:p>
        </p:txBody>
      </p:sp>
    </p:spTree>
    <p:extLst>
      <p:ext uri="{BB962C8B-B14F-4D97-AF65-F5344CB8AC3E}">
        <p14:creationId xmlns:p14="http://schemas.microsoft.com/office/powerpoint/2010/main" val="907133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4"/>
            <a:ext cx="5857240" cy="4189095"/>
          </a:xfrm>
        </p:spPr>
        <p:txBody>
          <a:bodyPr/>
          <a:lstStyle/>
          <a:p>
            <a:r>
              <a:rPr lang="en-US" b="1" dirty="0" smtClean="0"/>
              <a:t>SAY:</a:t>
            </a:r>
            <a:r>
              <a:rPr lang="en-US" b="0" dirty="0" smtClean="0"/>
              <a:t>…the BSRs will</a:t>
            </a:r>
          </a:p>
          <a:p>
            <a:pPr marL="228573" indent="-228573">
              <a:buFont typeface="+mj-lt"/>
              <a:buAutoNum type="arabicPeriod"/>
            </a:pPr>
            <a:r>
              <a:rPr lang="en-US" kern="1200" dirty="0" smtClean="0">
                <a:solidFill>
                  <a:schemeClr val="tx1"/>
                </a:solidFill>
                <a:effectLst/>
              </a:rPr>
              <a:t>Gather detailed job and relevant company (culture) information (Post consultation debrief report; must document meeting in MOSES and email  BEM a copy of meeting summary </a:t>
            </a:r>
            <a:r>
              <a:rPr lang="en-US" b="1" kern="1200" dirty="0" smtClean="0">
                <a:solidFill>
                  <a:schemeClr val="tx1"/>
                </a:solidFill>
                <a:effectLst/>
              </a:rPr>
              <a:t>(template TBD</a:t>
            </a:r>
            <a:r>
              <a:rPr lang="en-US" kern="1200" dirty="0" smtClean="0">
                <a:solidFill>
                  <a:schemeClr val="tx1"/>
                </a:solidFill>
                <a:effectLst/>
              </a:rPr>
              <a:t>) </a:t>
            </a:r>
          </a:p>
          <a:p>
            <a:pPr marL="228573" indent="-228573">
              <a:buFont typeface="+mj-lt"/>
              <a:buAutoNum type="arabicPeriod"/>
            </a:pPr>
            <a:r>
              <a:rPr lang="en-US" kern="1200" dirty="0" smtClean="0">
                <a:solidFill>
                  <a:schemeClr val="tx1"/>
                </a:solidFill>
                <a:effectLst/>
              </a:rPr>
              <a:t>Complete Career Ready job profile for vacancies to be filled by the Recruiter</a:t>
            </a:r>
          </a:p>
          <a:p>
            <a:pPr marL="228573" indent="-228573">
              <a:buFont typeface="+mj-lt"/>
              <a:buAutoNum type="arabicPeriod"/>
            </a:pPr>
            <a:r>
              <a:rPr lang="en-US" kern="1200" dirty="0" smtClean="0">
                <a:solidFill>
                  <a:schemeClr val="tx1"/>
                </a:solidFill>
                <a:effectLst/>
              </a:rPr>
              <a:t>Determine the preferred referral process for connecting candidates with the company (passing on candidate name and info, conducting meet and greets or on-site interviews, etc.)</a:t>
            </a:r>
          </a:p>
          <a:p>
            <a:pPr marL="228573" indent="-228573">
              <a:buFont typeface="+mj-lt"/>
              <a:buAutoNum type="arabicPeriod"/>
            </a:pPr>
            <a:r>
              <a:rPr lang="en-US" kern="1200" dirty="0" smtClean="0">
                <a:solidFill>
                  <a:schemeClr val="tx1"/>
                </a:solidFill>
                <a:effectLst/>
              </a:rPr>
              <a:t>Complete and sign Services Level Agreement with the employer rep. </a:t>
            </a:r>
            <a:r>
              <a:rPr lang="en-US" b="1" kern="1200" dirty="0" smtClean="0">
                <a:solidFill>
                  <a:schemeClr val="tx1"/>
                </a:solidFill>
                <a:effectLst/>
              </a:rPr>
              <a:t>(TBD)</a:t>
            </a:r>
          </a:p>
          <a:p>
            <a:pPr marL="228573" indent="-228573">
              <a:buFont typeface="+mj-lt"/>
              <a:buAutoNum type="arabicPeriod"/>
            </a:pPr>
            <a:r>
              <a:rPr lang="en-US" kern="1200" dirty="0" smtClean="0">
                <a:solidFill>
                  <a:schemeClr val="tx1"/>
                </a:solidFill>
                <a:effectLst/>
              </a:rPr>
              <a:t>Enter job lead into MOSES as a “confidential” job order.</a:t>
            </a:r>
          </a:p>
          <a:p>
            <a:pPr marL="228573" indent="-228573">
              <a:buFont typeface="+mj-lt"/>
              <a:buAutoNum type="arabicPeriod"/>
            </a:pPr>
            <a:r>
              <a:rPr lang="en-US" kern="1200" dirty="0" smtClean="0">
                <a:solidFill>
                  <a:schemeClr val="tx1"/>
                </a:solidFill>
                <a:effectLst/>
              </a:rPr>
              <a:t>Work with B.E.T members on proper assignment and corresponding communication for individual job order. (The BEM will develop a formal assignment process – by shared BSR/Recruiter teams, territories, industries, or something else??)</a:t>
            </a:r>
          </a:p>
          <a:p>
            <a:endParaRPr lang="en-US" b="1" dirty="0" smtClean="0"/>
          </a:p>
          <a:p>
            <a:r>
              <a:rPr lang="en-US" b="1" dirty="0" smtClean="0"/>
              <a:t>TRANSITION: </a:t>
            </a:r>
            <a:r>
              <a:rPr lang="en-US" b="0" dirty="0" smtClean="0"/>
              <a:t>The</a:t>
            </a:r>
            <a:r>
              <a:rPr lang="en-US" b="0" baseline="0" dirty="0" smtClean="0"/>
              <a:t> recruiter part of the process </a:t>
            </a:r>
            <a:endParaRPr lang="en-US" dirty="0"/>
          </a:p>
        </p:txBody>
      </p:sp>
      <p:sp>
        <p:nvSpPr>
          <p:cNvPr id="4" name="Slide Number Placeholder 3"/>
          <p:cNvSpPr>
            <a:spLocks noGrp="1"/>
          </p:cNvSpPr>
          <p:nvPr>
            <p:ph type="sldNum" sz="quarter" idx="10"/>
          </p:nvPr>
        </p:nvSpPr>
        <p:spPr/>
        <p:txBody>
          <a:bodyPr/>
          <a:lstStyle/>
          <a:p>
            <a:fld id="{68218ECA-7DBE-49B8-AB53-C9F5D9A4A9FC}" type="slidenum">
              <a:rPr lang="en-US" smtClean="0"/>
              <a:t>49</a:t>
            </a:fld>
            <a:endParaRPr lang="en-US"/>
          </a:p>
        </p:txBody>
      </p:sp>
    </p:spTree>
    <p:extLst>
      <p:ext uri="{BB962C8B-B14F-4D97-AF65-F5344CB8AC3E}">
        <p14:creationId xmlns:p14="http://schemas.microsoft.com/office/powerpoint/2010/main" val="907133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b="0" dirty="0" smtClean="0"/>
              <a:t>…the Recruiters will:</a:t>
            </a:r>
          </a:p>
          <a:p>
            <a:endParaRPr lang="en-US" b="0" dirty="0" smtClean="0"/>
          </a:p>
          <a:p>
            <a:pPr marL="228573" indent="-228573" defTabSz="914292">
              <a:buFont typeface="+mj-lt"/>
              <a:buAutoNum type="arabicPeriod"/>
              <a:defRPr/>
            </a:pPr>
            <a:r>
              <a:rPr lang="en-US" b="0" dirty="0" smtClean="0"/>
              <a:t>Update a Recruited</a:t>
            </a:r>
            <a:r>
              <a:rPr lang="en-US" b="0" baseline="0" dirty="0" smtClean="0"/>
              <a:t> Job List which will be housed on a shared drive – this is expected to be done </a:t>
            </a:r>
            <a:r>
              <a:rPr lang="en-US" kern="1200" dirty="0" smtClean="0">
                <a:solidFill>
                  <a:schemeClr val="tx1"/>
                </a:solidFill>
                <a:effectLst/>
              </a:rPr>
              <a:t>BY THE END OF THE DAY IT IS RECEIVED FROM THE BSR (or as soon as possible) – </a:t>
            </a:r>
            <a:r>
              <a:rPr lang="en-US" b="1" kern="1200" dirty="0" smtClean="0">
                <a:solidFill>
                  <a:schemeClr val="tx1"/>
                </a:solidFill>
                <a:effectLst/>
              </a:rPr>
              <a:t>template TBD</a:t>
            </a:r>
            <a:endParaRPr lang="en-US" b="1" baseline="0" dirty="0" smtClean="0"/>
          </a:p>
          <a:p>
            <a:pPr marL="228573" indent="-228573" defTabSz="914292">
              <a:buFont typeface="+mj-lt"/>
              <a:buAutoNum type="arabicPeriod"/>
              <a:defRPr/>
            </a:pPr>
            <a:r>
              <a:rPr lang="en-US" kern="1200" dirty="0" smtClean="0">
                <a:solidFill>
                  <a:schemeClr val="tx1"/>
                </a:solidFill>
                <a:effectLst/>
              </a:rPr>
              <a:t>Share the confidential job lead(s)s with WCCC counselors</a:t>
            </a:r>
          </a:p>
          <a:p>
            <a:pPr marL="228573" indent="-228573">
              <a:buFont typeface="+mj-lt"/>
              <a:buAutoNum type="arabicPeriod"/>
            </a:pPr>
            <a:r>
              <a:rPr lang="en-US" kern="1200" dirty="0" smtClean="0">
                <a:solidFill>
                  <a:schemeClr val="tx1"/>
                </a:solidFill>
                <a:effectLst/>
              </a:rPr>
              <a:t>When receiving candidate referrals from the Counselors</a:t>
            </a:r>
            <a:r>
              <a:rPr lang="en-US" kern="1200" baseline="0" dirty="0" smtClean="0">
                <a:solidFill>
                  <a:schemeClr val="tx1"/>
                </a:solidFill>
                <a:effectLst/>
              </a:rPr>
              <a:t> – the recruiters will r</a:t>
            </a:r>
            <a:r>
              <a:rPr lang="en-US" kern="1200" dirty="0" smtClean="0">
                <a:solidFill>
                  <a:schemeClr val="tx1"/>
                </a:solidFill>
                <a:effectLst/>
              </a:rPr>
              <a:t>eview job seeker’s MOSES casefile notes, counselor endorsement notes and CRI results. If necessary, they will contact counselors for validation. </a:t>
            </a:r>
          </a:p>
          <a:p>
            <a:pPr marL="228573" indent="-228573">
              <a:buFont typeface="+mj-lt"/>
              <a:buAutoNum type="arabicPeriod"/>
            </a:pPr>
            <a:r>
              <a:rPr lang="en-US" kern="1200" dirty="0" smtClean="0">
                <a:solidFill>
                  <a:schemeClr val="tx1"/>
                </a:solidFill>
                <a:effectLst/>
              </a:rPr>
              <a:t>Contact the candidate to schedule a telephone or in-person interview.</a:t>
            </a:r>
          </a:p>
          <a:p>
            <a:endParaRPr lang="en-US" dirty="0" smtClean="0"/>
          </a:p>
          <a:p>
            <a:r>
              <a:rPr lang="en-US" b="1" dirty="0" smtClean="0"/>
              <a:t>TRANSITION:  </a:t>
            </a:r>
            <a:r>
              <a:rPr lang="en-US" b="0" dirty="0" smtClean="0"/>
              <a:t>we’re going to go back to the jobseeker</a:t>
            </a:r>
            <a:r>
              <a:rPr lang="en-US" b="0" baseline="0" dirty="0" smtClean="0"/>
              <a:t> services path for a moment…</a:t>
            </a:r>
            <a:endParaRPr lang="en-US" dirty="0"/>
          </a:p>
        </p:txBody>
      </p:sp>
      <p:sp>
        <p:nvSpPr>
          <p:cNvPr id="4" name="Slide Number Placeholder 3"/>
          <p:cNvSpPr>
            <a:spLocks noGrp="1"/>
          </p:cNvSpPr>
          <p:nvPr>
            <p:ph type="sldNum" sz="quarter" idx="10"/>
          </p:nvPr>
        </p:nvSpPr>
        <p:spPr/>
        <p:txBody>
          <a:bodyPr/>
          <a:lstStyle/>
          <a:p>
            <a:fld id="{68218ECA-7DBE-49B8-AB53-C9F5D9A4A9FC}" type="slidenum">
              <a:rPr lang="en-US" smtClean="0"/>
              <a:t>50</a:t>
            </a:fld>
            <a:endParaRPr lang="en-US"/>
          </a:p>
        </p:txBody>
      </p:sp>
    </p:spTree>
    <p:extLst>
      <p:ext uri="{BB962C8B-B14F-4D97-AF65-F5344CB8AC3E}">
        <p14:creationId xmlns:p14="http://schemas.microsoft.com/office/powerpoint/2010/main" val="907133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ECCD5F-F835-4247-B4D9-6FE71CF9692D}" type="slidenum">
              <a:rPr lang="en-US" smtClean="0"/>
              <a:t>21</a:t>
            </a:fld>
            <a:endParaRPr lang="en-US"/>
          </a:p>
        </p:txBody>
      </p:sp>
    </p:spTree>
    <p:extLst>
      <p:ext uri="{BB962C8B-B14F-4D97-AF65-F5344CB8AC3E}">
        <p14:creationId xmlns:p14="http://schemas.microsoft.com/office/powerpoint/2010/main" val="1645426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1" y="4421824"/>
            <a:ext cx="5781040" cy="4499927"/>
          </a:xfrm>
        </p:spPr>
        <p:txBody>
          <a:bodyPr/>
          <a:lstStyle/>
          <a:p>
            <a:r>
              <a:rPr lang="en-US" b="1" dirty="0" smtClean="0"/>
              <a:t>SAY</a:t>
            </a:r>
            <a:r>
              <a:rPr lang="en-US" dirty="0" smtClean="0"/>
              <a:t>:  BET feedback process betw</a:t>
            </a:r>
            <a:r>
              <a:rPr lang="en-US" baseline="0" dirty="0" smtClean="0"/>
              <a:t>een the recruiters and BSRs to assess the job seeker / candidate pool in order to determine the possibility of future skills training grants or to pursue job development with employers. </a:t>
            </a:r>
          </a:p>
          <a:p>
            <a:endParaRPr lang="en-US" baseline="0" dirty="0" smtClean="0"/>
          </a:p>
          <a:p>
            <a:pPr lvl="0"/>
            <a:r>
              <a:rPr lang="en-US" b="1" dirty="0"/>
              <a:t>Recruiter</a:t>
            </a:r>
            <a:r>
              <a:rPr lang="en-US" dirty="0"/>
              <a:t>: when the position for the job order is filled, or the hiring deadline has passed, or all referred candidates for the position have either been hired or recommended to WCCC, the Recruiter will update the </a:t>
            </a:r>
            <a:r>
              <a:rPr lang="en-US" u="sng" dirty="0"/>
              <a:t>“Recruited Job List”</a:t>
            </a:r>
            <a:r>
              <a:rPr lang="en-US" dirty="0"/>
              <a:t> – cut the appropriate job order and paste it on to the Recruited Job List’s tab under “Placement Outcomes”, noting the total number of candidates referred to the position including the specific number of Hired vs. Not Hired</a:t>
            </a:r>
          </a:p>
          <a:p>
            <a:pPr lvl="0"/>
            <a:endParaRPr lang="en-US" dirty="0"/>
          </a:p>
          <a:p>
            <a:pPr lvl="0"/>
            <a:r>
              <a:rPr lang="en-US" dirty="0"/>
              <a:t>Weekly Business Engagement reports (these will roll up into monthly, quarterly and yearly reports):</a:t>
            </a:r>
          </a:p>
          <a:p>
            <a:pPr lvl="2"/>
            <a:r>
              <a:rPr lang="en-US" dirty="0"/>
              <a:t># of businesses that utilize WCCC services</a:t>
            </a:r>
          </a:p>
          <a:p>
            <a:pPr lvl="2"/>
            <a:r>
              <a:rPr lang="en-US" dirty="0"/>
              <a:t># referrals to MA BizWorks partners</a:t>
            </a:r>
          </a:p>
          <a:p>
            <a:pPr lvl="2"/>
            <a:r>
              <a:rPr lang="en-US" dirty="0"/>
              <a:t># of jobs posted with WCCC</a:t>
            </a:r>
          </a:p>
          <a:p>
            <a:pPr lvl="2"/>
            <a:r>
              <a:rPr lang="en-US" dirty="0"/>
              <a:t># of “Recruiter Assisted” openings </a:t>
            </a:r>
          </a:p>
          <a:p>
            <a:pPr lvl="2"/>
            <a:r>
              <a:rPr lang="en-US" dirty="0"/>
              <a:t># of candidates assessed by B.E.T staff</a:t>
            </a:r>
          </a:p>
          <a:p>
            <a:pPr lvl="2"/>
            <a:r>
              <a:rPr lang="en-US" dirty="0"/>
              <a:t># candidates referred to Job Openings</a:t>
            </a:r>
          </a:p>
          <a:p>
            <a:pPr lvl="2"/>
            <a:r>
              <a:rPr lang="en-US" dirty="0"/>
              <a:t># job placements, referred candidates hired </a:t>
            </a:r>
          </a:p>
          <a:p>
            <a:r>
              <a:rPr lang="en-US" dirty="0"/>
              <a:t>TBD as required by ongoing WCCC demands</a:t>
            </a:r>
            <a:endParaRPr lang="en-US" baseline="0" dirty="0" smtClean="0"/>
          </a:p>
          <a:p>
            <a:endParaRPr lang="en-US" b="1" baseline="0" dirty="0" smtClean="0"/>
          </a:p>
          <a:p>
            <a:r>
              <a:rPr lang="en-US" b="1" baseline="0" dirty="0" smtClean="0"/>
              <a:t>TRANSITION</a:t>
            </a:r>
            <a:r>
              <a:rPr lang="en-US" baseline="0" dirty="0" smtClean="0"/>
              <a:t>:  this concludes our review of the customer flow.  Final thought…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8218ECA-7DBE-49B8-AB53-C9F5D9A4A9FC}" type="slidenum">
              <a:rPr lang="en-US" smtClean="0"/>
              <a:t>51</a:t>
            </a:fld>
            <a:endParaRPr lang="en-US"/>
          </a:p>
        </p:txBody>
      </p:sp>
    </p:spTree>
    <p:extLst>
      <p:ext uri="{BB962C8B-B14F-4D97-AF65-F5344CB8AC3E}">
        <p14:creationId xmlns:p14="http://schemas.microsoft.com/office/powerpoint/2010/main" val="91096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BDDF0C-DB69-4924-8F32-044BB7D28B5A}" type="slidenum">
              <a:rPr lang="en-US" smtClean="0"/>
              <a:pPr>
                <a:defRPr/>
              </a:pPr>
              <a:t>52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ECCD5F-F835-4247-B4D9-6FE71CF9692D}" type="slidenum">
              <a:rPr lang="en-US" smtClean="0"/>
              <a:t>53</a:t>
            </a:fld>
            <a:endParaRPr lang="en-US"/>
          </a:p>
        </p:txBody>
      </p:sp>
    </p:spTree>
    <p:extLst>
      <p:ext uri="{BB962C8B-B14F-4D97-AF65-F5344CB8AC3E}">
        <p14:creationId xmlns:p14="http://schemas.microsoft.com/office/powerpoint/2010/main" val="1414619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ea typeface="ＭＳ Ｐゴシック" charset="-128"/>
              </a:defRPr>
            </a:lvl1pPr>
            <a:lvl2pPr marL="38710407" indent="-38243821" eaLnBrk="0" hangingPunct="0">
              <a:defRPr sz="2000">
                <a:solidFill>
                  <a:schemeClr val="tx1"/>
                </a:solidFill>
                <a:latin typeface="Times New Roman" pitchFamily="18" charset="0"/>
                <a:ea typeface="ＭＳ Ｐゴシック" charset="-128"/>
              </a:defRPr>
            </a:lvl2pPr>
            <a:lvl3pPr eaLnBrk="0" hangingPunct="0">
              <a:defRPr sz="2000">
                <a:solidFill>
                  <a:schemeClr val="tx1"/>
                </a:solidFill>
                <a:latin typeface="Times New Roman" pitchFamily="18" charset="0"/>
                <a:ea typeface="ＭＳ Ｐゴシック" charset="-128"/>
              </a:defRPr>
            </a:lvl3pPr>
            <a:lvl4pPr eaLnBrk="0" hangingPunct="0">
              <a:defRPr sz="2000">
                <a:solidFill>
                  <a:schemeClr val="tx1"/>
                </a:solidFill>
                <a:latin typeface="Times New Roman" pitchFamily="18" charset="0"/>
                <a:ea typeface="ＭＳ Ｐゴシック" charset="-128"/>
              </a:defRPr>
            </a:lvl4pPr>
            <a:lvl5pPr eaLnBrk="0" hangingPunct="0">
              <a:defRPr sz="2000">
                <a:solidFill>
                  <a:schemeClr val="tx1"/>
                </a:solidFill>
                <a:latin typeface="Times New Roman" pitchFamily="18" charset="0"/>
                <a:ea typeface="ＭＳ Ｐゴシック" charset="-128"/>
              </a:defRPr>
            </a:lvl5pPr>
            <a:lvl6pPr marL="466586" eaLnBrk="0" fontAlgn="base" hangingPunct="0">
              <a:spcBef>
                <a:spcPct val="0"/>
              </a:spcBef>
              <a:spcAft>
                <a:spcPct val="0"/>
              </a:spcAft>
              <a:defRPr sz="2000">
                <a:solidFill>
                  <a:schemeClr val="tx1"/>
                </a:solidFill>
                <a:latin typeface="Times New Roman" pitchFamily="18" charset="0"/>
                <a:ea typeface="ＭＳ Ｐゴシック" charset="-128"/>
              </a:defRPr>
            </a:lvl6pPr>
            <a:lvl7pPr marL="933172" eaLnBrk="0" fontAlgn="base" hangingPunct="0">
              <a:spcBef>
                <a:spcPct val="0"/>
              </a:spcBef>
              <a:spcAft>
                <a:spcPct val="0"/>
              </a:spcAft>
              <a:defRPr sz="2000">
                <a:solidFill>
                  <a:schemeClr val="tx1"/>
                </a:solidFill>
                <a:latin typeface="Times New Roman" pitchFamily="18" charset="0"/>
                <a:ea typeface="ＭＳ Ｐゴシック" charset="-128"/>
              </a:defRPr>
            </a:lvl7pPr>
            <a:lvl8pPr marL="1399756" eaLnBrk="0" fontAlgn="base" hangingPunct="0">
              <a:spcBef>
                <a:spcPct val="0"/>
              </a:spcBef>
              <a:spcAft>
                <a:spcPct val="0"/>
              </a:spcAft>
              <a:defRPr sz="2000">
                <a:solidFill>
                  <a:schemeClr val="tx1"/>
                </a:solidFill>
                <a:latin typeface="Times New Roman" pitchFamily="18" charset="0"/>
                <a:ea typeface="ＭＳ Ｐゴシック" charset="-128"/>
              </a:defRPr>
            </a:lvl8pPr>
            <a:lvl9pPr marL="1866342" eaLnBrk="0" fontAlgn="base" hangingPunct="0">
              <a:spcBef>
                <a:spcPct val="0"/>
              </a:spcBef>
              <a:spcAft>
                <a:spcPct val="0"/>
              </a:spcAft>
              <a:defRPr sz="2000">
                <a:solidFill>
                  <a:schemeClr val="tx1"/>
                </a:solidFill>
                <a:latin typeface="Times New Roman" pitchFamily="18" charset="0"/>
                <a:ea typeface="ＭＳ Ｐゴシック" charset="-128"/>
              </a:defRPr>
            </a:lvl9pPr>
          </a:lstStyle>
          <a:p>
            <a:pPr eaLnBrk="1" hangingPunct="1"/>
            <a:fld id="{F4DCEB51-1E6D-4495-9499-5578A36E5F02}" type="slidenum">
              <a:rPr lang="en-US" altLang="en-US" sz="1200">
                <a:latin typeface="Arial" charset="0"/>
              </a:rPr>
              <a:pPr eaLnBrk="1" hangingPunct="1"/>
              <a:t>27</a:t>
            </a:fld>
            <a:endParaRPr lang="en-US" altLang="en-US" sz="1200" dirty="0">
              <a:latin typeface="Arial"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charset="0"/>
              </a:rPr>
              <a:t>I want to ask for some audience input here.  When you think layoff aversion, what do comes to mind?  What does layoff aversion mean to you?  A lot of people think that layoff aversion simply means preventing a layoff from happening, but in reality, there is so much more to it.  There are two sides to layoff aversion.  One is actually saving the company.  This could be done by minimizing the number of employees that need to be laid off, work-share, company furloughs, employee-buyouts or finding a buyer, linking with economic development, or incumbent worker training programs based on the company.  Then there’s the proactive side to layoff aversion, which is that you may not actually be able to save the company, but you can lessen the impact that a layoff event or closure has.  This can be by lessening the number of people who file for unemployment insurance, company match, which is linking laid off employees with companies that need trained workers, linking On-the-job Training programs with growing companies, or broader incumbent worker programs.  So layoff aversion is really a lot more expansive than simply stopping a layoff from happening.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GREET</a:t>
            </a:r>
            <a:r>
              <a:rPr lang="en-US" dirty="0" smtClean="0"/>
              <a:t> participants</a:t>
            </a:r>
          </a:p>
          <a:p>
            <a:endParaRPr lang="en-US" dirty="0" smtClean="0"/>
          </a:p>
          <a:p>
            <a:r>
              <a:rPr lang="en-US" b="1" baseline="0" dirty="0" smtClean="0"/>
              <a:t>INTRODUCE</a:t>
            </a:r>
            <a:r>
              <a:rPr lang="en-US" baseline="0" dirty="0" smtClean="0"/>
              <a:t> presenters – Deb, Jenn, Kathy</a:t>
            </a:r>
          </a:p>
          <a:p>
            <a:endParaRPr lang="en-US" b="1" baseline="0" dirty="0" smtClean="0"/>
          </a:p>
          <a:p>
            <a:r>
              <a:rPr lang="en-US" b="1" baseline="0" dirty="0" smtClean="0"/>
              <a:t>STATE</a:t>
            </a:r>
            <a:r>
              <a:rPr lang="en-US" baseline="0" dirty="0" smtClean="0"/>
              <a:t>: We are going to approach this by taking the overall WFC Redesign Services Model and breaking it down step by step in order to cover all aspects of it as far as it relates to the interaction between our customers and ourselves within our various roles</a:t>
            </a:r>
          </a:p>
          <a:p>
            <a:endParaRPr lang="en-US" baseline="0" dirty="0" smtClean="0"/>
          </a:p>
          <a:p>
            <a:r>
              <a:rPr lang="en-US" b="1" baseline="0" dirty="0" smtClean="0"/>
              <a:t>TRANSITION</a:t>
            </a:r>
            <a:r>
              <a:rPr lang="en-US" baseline="0" dirty="0" smtClean="0"/>
              <a:t>:  First we’ll start with the Job Seeker Services Pathway, which is shown in the blue</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68218ECA-7DBE-49B8-AB53-C9F5D9A4A9FC}" type="slidenum">
              <a:rPr lang="en-US" smtClean="0"/>
              <a:t>36</a:t>
            </a:fld>
            <a:endParaRPr lang="en-US"/>
          </a:p>
        </p:txBody>
      </p:sp>
    </p:spTree>
    <p:extLst>
      <p:ext uri="{BB962C8B-B14F-4D97-AF65-F5344CB8AC3E}">
        <p14:creationId xmlns:p14="http://schemas.microsoft.com/office/powerpoint/2010/main" val="1189395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4"/>
            <a:ext cx="5618480" cy="4499927"/>
          </a:xfrm>
        </p:spPr>
        <p:txBody>
          <a:bodyPr/>
          <a:lstStyle/>
          <a:p>
            <a:r>
              <a:rPr lang="en-US" b="1" dirty="0" smtClean="0"/>
              <a:t>SAY</a:t>
            </a:r>
            <a:r>
              <a:rPr lang="en-US" dirty="0" smtClean="0"/>
              <a:t>:  We</a:t>
            </a:r>
            <a:r>
              <a:rPr lang="en-US" baseline="0" dirty="0" smtClean="0"/>
              <a:t> receive job seekers into the career center in a number of ways and for a variety of reasons.  However, right now we’re going to focus on </a:t>
            </a:r>
          </a:p>
          <a:p>
            <a:pPr marL="171430" indent="-171430" defTabSz="914292">
              <a:buFont typeface="Arial" panose="020B0604020202020204" pitchFamily="34" charset="0"/>
              <a:buChar char="•"/>
              <a:defRPr/>
            </a:pPr>
            <a:r>
              <a:rPr lang="en-US" baseline="0" dirty="0" smtClean="0"/>
              <a:t>people coming in for a CCS and </a:t>
            </a:r>
          </a:p>
          <a:p>
            <a:pPr marL="171430" indent="-171430">
              <a:buFont typeface="Arial" panose="020B0604020202020204" pitchFamily="34" charset="0"/>
              <a:buChar char="•"/>
            </a:pPr>
            <a:r>
              <a:rPr lang="en-US" baseline="0" dirty="0" smtClean="0"/>
              <a:t>walk-ins</a:t>
            </a:r>
          </a:p>
          <a:p>
            <a:pPr defTabSz="933126">
              <a:defRPr/>
            </a:pPr>
            <a:endParaRPr lang="en-US" baseline="0" dirty="0" smtClean="0"/>
          </a:p>
          <a:p>
            <a:pPr defTabSz="933126">
              <a:defRPr/>
            </a:pPr>
            <a:r>
              <a:rPr lang="en-US" baseline="0" dirty="0" smtClean="0"/>
              <a:t>At a basic level, the jobseeker services pathway is based on the intake and assessment results identified by the counselors, who will recommend either the self-serve or supported search depending on the customers needs in terms of </a:t>
            </a:r>
          </a:p>
          <a:p>
            <a:pPr marL="171430" indent="-171430" defTabSz="933126">
              <a:buFont typeface="Arial" panose="020B0604020202020204" pitchFamily="34" charset="0"/>
              <a:buChar char="•"/>
              <a:defRPr/>
            </a:pPr>
            <a:r>
              <a:rPr lang="en-US" baseline="0" dirty="0" smtClean="0"/>
              <a:t>education and employment goals, </a:t>
            </a:r>
          </a:p>
          <a:p>
            <a:pPr marL="171430" indent="-171430" defTabSz="933126">
              <a:buFont typeface="Arial" panose="020B0604020202020204" pitchFamily="34" charset="0"/>
              <a:buChar char="•"/>
              <a:defRPr/>
            </a:pPr>
            <a:r>
              <a:rPr lang="en-US" baseline="0" dirty="0" smtClean="0"/>
              <a:t>barriers to employment, </a:t>
            </a:r>
          </a:p>
          <a:p>
            <a:pPr marL="171430" indent="-171430" defTabSz="933126">
              <a:buFont typeface="Arial" panose="020B0604020202020204" pitchFamily="34" charset="0"/>
              <a:buChar char="•"/>
              <a:defRPr/>
            </a:pPr>
            <a:r>
              <a:rPr lang="en-US" baseline="0" dirty="0" smtClean="0"/>
              <a:t>eligibility for various programs and services, etc. </a:t>
            </a:r>
          </a:p>
          <a:p>
            <a:endParaRPr lang="en-US" b="0" u="sng" baseline="0" dirty="0" smtClean="0"/>
          </a:p>
          <a:p>
            <a:r>
              <a:rPr lang="en-US" b="1" baseline="0" dirty="0" smtClean="0"/>
              <a:t>TRANSITION</a:t>
            </a:r>
            <a:r>
              <a:rPr lang="en-US" b="0" baseline="0" dirty="0" smtClean="0"/>
              <a:t>: For CCS attendees…</a:t>
            </a:r>
            <a:endParaRPr lang="en-US" baseline="0" dirty="0" smtClean="0"/>
          </a:p>
        </p:txBody>
      </p:sp>
      <p:sp>
        <p:nvSpPr>
          <p:cNvPr id="4" name="Slide Number Placeholder 3"/>
          <p:cNvSpPr>
            <a:spLocks noGrp="1"/>
          </p:cNvSpPr>
          <p:nvPr>
            <p:ph type="sldNum" sz="quarter" idx="10"/>
          </p:nvPr>
        </p:nvSpPr>
        <p:spPr/>
        <p:txBody>
          <a:bodyPr/>
          <a:lstStyle/>
          <a:p>
            <a:fld id="{68218ECA-7DBE-49B8-AB53-C9F5D9A4A9FC}" type="slidenum">
              <a:rPr lang="en-US" smtClean="0"/>
              <a:t>37</a:t>
            </a:fld>
            <a:endParaRPr lang="en-US"/>
          </a:p>
        </p:txBody>
      </p:sp>
    </p:spTree>
    <p:extLst>
      <p:ext uri="{BB962C8B-B14F-4D97-AF65-F5344CB8AC3E}">
        <p14:creationId xmlns:p14="http://schemas.microsoft.com/office/powerpoint/2010/main" val="907133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3551" y="4421823"/>
            <a:ext cx="6172200" cy="4652327"/>
          </a:xfrm>
        </p:spPr>
        <p:txBody>
          <a:bodyPr/>
          <a:lstStyle/>
          <a:p>
            <a:r>
              <a:rPr lang="en-US" b="1" dirty="0" smtClean="0"/>
              <a:t>SAY</a:t>
            </a:r>
            <a:r>
              <a:rPr lang="en-US" dirty="0" smtClean="0"/>
              <a:t>: …</a:t>
            </a:r>
            <a:r>
              <a:rPr lang="en-US" b="0" u="none" baseline="0" dirty="0" smtClean="0"/>
              <a:t>the assessment process happens immediately following the seminar.  </a:t>
            </a:r>
          </a:p>
          <a:p>
            <a:endParaRPr lang="en-US" sz="400" dirty="0"/>
          </a:p>
          <a:p>
            <a:r>
              <a:rPr lang="en-US" b="0" u="none" baseline="0" dirty="0" smtClean="0"/>
              <a:t>Both RESEA and NON-RESEA customers will be treated the same way with variations in the MOSES data entry.  All participants will receive an Initial Assessment Interview (RESEA) or Job Search Skills Assessment (Non-RESEA) where the counselor and member will begin developing a Career Action Plan (RESEA) or Individual Employment Plan.  All members should be registered on JobQuest and have a resume.  The counselor will address any support needs the customer has and a follow up meeting will be scheduled – either a RESEA Review or a Meet with Employment Counselor appointment.</a:t>
            </a:r>
          </a:p>
          <a:p>
            <a:endParaRPr lang="en-US" sz="400" dirty="0"/>
          </a:p>
          <a:p>
            <a:r>
              <a:rPr lang="en-US" dirty="0" smtClean="0"/>
              <a:t>For </a:t>
            </a:r>
            <a:r>
              <a:rPr lang="en-US" b="1" dirty="0" smtClean="0"/>
              <a:t>walk-in customers</a:t>
            </a:r>
            <a:r>
              <a:rPr lang="en-US" dirty="0" smtClean="0"/>
              <a:t>, the assessment will start at the front desk.  These customers may be coming in for</a:t>
            </a:r>
            <a:endParaRPr lang="en-US" baseline="0" dirty="0" smtClean="0"/>
          </a:p>
          <a:p>
            <a:pPr marL="571433" indent="-571433">
              <a:buFont typeface="Wingdings" panose="05000000000000000000" pitchFamily="2" charset="2"/>
              <a:buChar char="ü"/>
            </a:pPr>
            <a:r>
              <a:rPr lang="en-US" sz="1100" dirty="0"/>
              <a:t>Professor Teaches</a:t>
            </a:r>
          </a:p>
          <a:p>
            <a:pPr marL="571433" indent="-571433">
              <a:buFont typeface="Wingdings" panose="05000000000000000000" pitchFamily="2" charset="2"/>
              <a:buChar char="ü"/>
            </a:pPr>
            <a:r>
              <a:rPr lang="en-US" sz="1100" dirty="0"/>
              <a:t>Volunteer Connections</a:t>
            </a:r>
          </a:p>
          <a:p>
            <a:pPr marL="571433" indent="-571433">
              <a:buFont typeface="Wingdings" panose="05000000000000000000" pitchFamily="2" charset="2"/>
              <a:buChar char="ü"/>
            </a:pPr>
            <a:r>
              <a:rPr lang="en-US" sz="1100" dirty="0"/>
              <a:t>to use the Resource Room to gain access to online resources, such as JobQuest, various LMI sites, the WFC site, and the online portal</a:t>
            </a:r>
          </a:p>
          <a:p>
            <a:pPr marL="571433" indent="-571433">
              <a:buFont typeface="Wingdings" panose="05000000000000000000" pitchFamily="2" charset="2"/>
              <a:buChar char="ü"/>
            </a:pPr>
            <a:r>
              <a:rPr lang="en-US" sz="1100" dirty="0"/>
              <a:t>to use the fax or copier</a:t>
            </a:r>
          </a:p>
          <a:p>
            <a:endParaRPr lang="en-US" sz="500" dirty="0"/>
          </a:p>
          <a:p>
            <a:r>
              <a:rPr lang="en-US" b="1" baseline="0" dirty="0" smtClean="0"/>
              <a:t>TRANSITION</a:t>
            </a:r>
            <a:r>
              <a:rPr lang="en-US" baseline="0" dirty="0" smtClean="0"/>
              <a:t>: Self-serve customers…</a:t>
            </a:r>
            <a:endParaRPr lang="en-US" b="0" baseline="0" dirty="0" smtClean="0"/>
          </a:p>
        </p:txBody>
      </p:sp>
      <p:sp>
        <p:nvSpPr>
          <p:cNvPr id="4" name="Slide Number Placeholder 3"/>
          <p:cNvSpPr>
            <a:spLocks noGrp="1"/>
          </p:cNvSpPr>
          <p:nvPr>
            <p:ph type="sldNum" sz="quarter" idx="10"/>
          </p:nvPr>
        </p:nvSpPr>
        <p:spPr/>
        <p:txBody>
          <a:bodyPr/>
          <a:lstStyle/>
          <a:p>
            <a:fld id="{68218ECA-7DBE-49B8-AB53-C9F5D9A4A9FC}" type="slidenum">
              <a:rPr lang="en-US" smtClean="0"/>
              <a:t>38</a:t>
            </a:fld>
            <a:endParaRPr lang="en-US"/>
          </a:p>
        </p:txBody>
      </p:sp>
    </p:spTree>
    <p:extLst>
      <p:ext uri="{BB962C8B-B14F-4D97-AF65-F5344CB8AC3E}">
        <p14:creationId xmlns:p14="http://schemas.microsoft.com/office/powerpoint/2010/main" val="907133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dirty="0" smtClean="0"/>
              <a:t>: </a:t>
            </a:r>
            <a:r>
              <a:rPr lang="en-US" b="0" dirty="0" smtClean="0"/>
              <a:t>are</a:t>
            </a:r>
            <a:r>
              <a:rPr lang="en-US" b="0" baseline="0" dirty="0" smtClean="0"/>
              <a:t> the </a:t>
            </a:r>
            <a:r>
              <a:rPr lang="en-US" dirty="0" smtClean="0"/>
              <a:t>customers from the CCS who are “job ready” or not interested in the</a:t>
            </a:r>
            <a:r>
              <a:rPr lang="en-US" baseline="0" dirty="0" smtClean="0"/>
              <a:t> job seeker services provided under supported search </a:t>
            </a:r>
            <a:r>
              <a:rPr lang="en-US" dirty="0" smtClean="0"/>
              <a:t>and just want to use the Resource Room or pick certain </a:t>
            </a:r>
            <a:r>
              <a:rPr lang="en-US" baseline="0" dirty="0" smtClean="0"/>
              <a:t>workshops they want to attend </a:t>
            </a:r>
          </a:p>
          <a:p>
            <a:r>
              <a:rPr lang="en-US" baseline="0" dirty="0" smtClean="0"/>
              <a:t>OR</a:t>
            </a:r>
          </a:p>
          <a:p>
            <a:r>
              <a:rPr lang="en-US" baseline="0" dirty="0" smtClean="0"/>
              <a:t>they might be walk-ins looking for a quick assessment or some guidance, in which case the “counselor on duty” would do a “fast track consultation” to provide things like:</a:t>
            </a:r>
          </a:p>
          <a:p>
            <a:endParaRPr lang="en-US" baseline="0" dirty="0" smtClean="0"/>
          </a:p>
          <a:p>
            <a:pPr marL="171430" indent="-171430">
              <a:buFont typeface="Arial" panose="020B0604020202020204" pitchFamily="34" charset="0"/>
              <a:buChar char="•"/>
            </a:pPr>
            <a:r>
              <a:rPr lang="en-US" dirty="0"/>
              <a:t>Resume Critique</a:t>
            </a:r>
          </a:p>
          <a:p>
            <a:pPr marL="171430" indent="-171430">
              <a:buFont typeface="Arial" panose="020B0604020202020204" pitchFamily="34" charset="0"/>
              <a:buChar char="•"/>
            </a:pPr>
            <a:r>
              <a:rPr lang="en-US" dirty="0"/>
              <a:t>Interviewing Skills suggestions</a:t>
            </a:r>
          </a:p>
          <a:p>
            <a:pPr marL="171430" indent="-171430">
              <a:buFont typeface="Arial" panose="020B0604020202020204" pitchFamily="34" charset="0"/>
              <a:buChar char="•"/>
            </a:pPr>
            <a:r>
              <a:rPr lang="en-US" dirty="0"/>
              <a:t>Workshop referrals</a:t>
            </a:r>
          </a:p>
          <a:p>
            <a:pPr marL="171430" indent="-171430">
              <a:buFont typeface="Arial" panose="020B0604020202020204" pitchFamily="34" charset="0"/>
              <a:buChar char="•"/>
            </a:pPr>
            <a:r>
              <a:rPr lang="en-US" dirty="0"/>
              <a:t>Referral to Business Engagement Unit &amp; determine if match for open opportunities</a:t>
            </a:r>
          </a:p>
          <a:p>
            <a:pPr marL="171430" indent="-171430">
              <a:buFont typeface="Arial" panose="020B0604020202020204" pitchFamily="34" charset="0"/>
              <a:buChar char="•"/>
            </a:pPr>
            <a:r>
              <a:rPr lang="en-US" dirty="0"/>
              <a:t>Review of Job Match feature in Job Quest</a:t>
            </a:r>
          </a:p>
          <a:p>
            <a:pPr marL="171430" indent="-171430">
              <a:buFont typeface="Arial" panose="020B0604020202020204" pitchFamily="34" charset="0"/>
              <a:buChar char="•"/>
            </a:pPr>
            <a:r>
              <a:rPr lang="en-US" dirty="0"/>
              <a:t>Referral to Temp Agencies for urgencies</a:t>
            </a:r>
          </a:p>
          <a:p>
            <a:pPr marL="171430" indent="-171430">
              <a:buFont typeface="Arial" panose="020B0604020202020204" pitchFamily="34" charset="0"/>
              <a:buChar char="•"/>
            </a:pPr>
            <a:r>
              <a:rPr lang="en-US" dirty="0"/>
              <a:t>Referral to community agencies for additional support</a:t>
            </a:r>
          </a:p>
          <a:p>
            <a:endParaRPr lang="en-US" dirty="0"/>
          </a:p>
          <a:p>
            <a:r>
              <a:rPr lang="en-US" dirty="0"/>
              <a:t>Note that fast track services will be indicated in MOSES by the counselors using a Career Center Specific field</a:t>
            </a:r>
          </a:p>
          <a:p>
            <a:endParaRPr lang="en-US" baseline="0" dirty="0" smtClean="0"/>
          </a:p>
          <a:p>
            <a:r>
              <a:rPr lang="en-US" u="sng" baseline="0" dirty="0" smtClean="0"/>
              <a:t>EXAMPLE</a:t>
            </a:r>
            <a:r>
              <a:rPr lang="en-US" baseline="0" dirty="0" smtClean="0"/>
              <a:t>:  Self-serve can be jobseekers who are “job-ready” or they could be people who decline other jobseeker services we offer</a:t>
            </a:r>
            <a:endParaRPr lang="en-US" dirty="0" smtClean="0"/>
          </a:p>
          <a:p>
            <a:endParaRPr lang="en-US" dirty="0" smtClean="0"/>
          </a:p>
          <a:p>
            <a:r>
              <a:rPr lang="en-US" b="1" baseline="0" dirty="0" smtClean="0"/>
              <a:t>TRANSITION</a:t>
            </a:r>
            <a:r>
              <a:rPr lang="en-US" baseline="0" dirty="0" smtClean="0"/>
              <a:t>: if a customer chooses supported search…</a:t>
            </a:r>
            <a:endParaRPr lang="en-US" b="1" baseline="0" dirty="0" smtClean="0"/>
          </a:p>
        </p:txBody>
      </p:sp>
      <p:sp>
        <p:nvSpPr>
          <p:cNvPr id="4" name="Slide Number Placeholder 3"/>
          <p:cNvSpPr>
            <a:spLocks noGrp="1"/>
          </p:cNvSpPr>
          <p:nvPr>
            <p:ph type="sldNum" sz="quarter" idx="10"/>
          </p:nvPr>
        </p:nvSpPr>
        <p:spPr/>
        <p:txBody>
          <a:bodyPr/>
          <a:lstStyle/>
          <a:p>
            <a:fld id="{68218ECA-7DBE-49B8-AB53-C9F5D9A4A9FC}" type="slidenum">
              <a:rPr lang="en-US" smtClean="0"/>
              <a:t>39</a:t>
            </a:fld>
            <a:endParaRPr lang="en-US"/>
          </a:p>
        </p:txBody>
      </p:sp>
    </p:spTree>
    <p:extLst>
      <p:ext uri="{BB962C8B-B14F-4D97-AF65-F5344CB8AC3E}">
        <p14:creationId xmlns:p14="http://schemas.microsoft.com/office/powerpoint/2010/main" val="907133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dirty="0" smtClean="0"/>
              <a:t>: …then</a:t>
            </a:r>
            <a:r>
              <a:rPr lang="en-US" baseline="0" dirty="0" smtClean="0"/>
              <a:t> dependent on their needs they can choose from the Quick Start (</a:t>
            </a:r>
            <a:r>
              <a:rPr lang="en-US" b="1" baseline="0" dirty="0" smtClean="0"/>
              <a:t>new member boot camp</a:t>
            </a:r>
            <a:r>
              <a:rPr lang="en-US" baseline="0" dirty="0" smtClean="0"/>
              <a:t>) AND / OR Special Readiness menus.</a:t>
            </a:r>
          </a:p>
          <a:p>
            <a:endParaRPr lang="en-US" dirty="0" smtClean="0"/>
          </a:p>
          <a:p>
            <a:r>
              <a:rPr lang="en-US" b="1" baseline="0" dirty="0" smtClean="0"/>
              <a:t>TRANSITION</a:t>
            </a:r>
            <a:r>
              <a:rPr lang="en-US" baseline="0" dirty="0" smtClean="0"/>
              <a:t>: The quick start menu…</a:t>
            </a:r>
            <a:endParaRPr lang="en-US" b="1" baseline="0" dirty="0" smtClean="0"/>
          </a:p>
        </p:txBody>
      </p:sp>
      <p:sp>
        <p:nvSpPr>
          <p:cNvPr id="4" name="Slide Number Placeholder 3"/>
          <p:cNvSpPr>
            <a:spLocks noGrp="1"/>
          </p:cNvSpPr>
          <p:nvPr>
            <p:ph type="sldNum" sz="quarter" idx="10"/>
          </p:nvPr>
        </p:nvSpPr>
        <p:spPr/>
        <p:txBody>
          <a:bodyPr/>
          <a:lstStyle/>
          <a:p>
            <a:fld id="{68218ECA-7DBE-49B8-AB53-C9F5D9A4A9FC}" type="slidenum">
              <a:rPr lang="en-US" smtClean="0"/>
              <a:t>40</a:t>
            </a:fld>
            <a:endParaRPr lang="en-US"/>
          </a:p>
        </p:txBody>
      </p:sp>
    </p:spTree>
    <p:extLst>
      <p:ext uri="{BB962C8B-B14F-4D97-AF65-F5344CB8AC3E}">
        <p14:creationId xmlns:p14="http://schemas.microsoft.com/office/powerpoint/2010/main" val="907133024"/>
      </p:ext>
    </p:extLst>
  </p:cSld>
  <p:clrMapOvr>
    <a:masterClrMapping/>
  </p:clrMapOvr>
</p:notes>
</file>

<file path=ppt/slideLayouts/_rels/slideLayout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55C315-6CC2-4993-9FBE-BC50D536E553}"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5A0B4-42D5-4C79-9D05-582B6A86864A}" type="slidenum">
              <a:rPr lang="en-US" smtClean="0"/>
              <a:t>‹#›</a:t>
            </a:fld>
            <a:endParaRPr lang="en-US"/>
          </a:p>
        </p:txBody>
      </p:sp>
    </p:spTree>
    <p:extLst>
      <p:ext uri="{BB962C8B-B14F-4D97-AF65-F5344CB8AC3E}">
        <p14:creationId xmlns:p14="http://schemas.microsoft.com/office/powerpoint/2010/main" val="296028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55C315-6CC2-4993-9FBE-BC50D536E553}"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5A0B4-42D5-4C79-9D05-582B6A86864A}" type="slidenum">
              <a:rPr lang="en-US" smtClean="0"/>
              <a:t>‹#›</a:t>
            </a:fld>
            <a:endParaRPr lang="en-US"/>
          </a:p>
        </p:txBody>
      </p:sp>
    </p:spTree>
    <p:extLst>
      <p:ext uri="{BB962C8B-B14F-4D97-AF65-F5344CB8AC3E}">
        <p14:creationId xmlns:p14="http://schemas.microsoft.com/office/powerpoint/2010/main" val="2257151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55C315-6CC2-4993-9FBE-BC50D536E553}"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5A0B4-42D5-4C79-9D05-582B6A86864A}" type="slidenum">
              <a:rPr lang="en-US" smtClean="0"/>
              <a:t>‹#›</a:t>
            </a:fld>
            <a:endParaRPr lang="en-US"/>
          </a:p>
        </p:txBody>
      </p:sp>
    </p:spTree>
    <p:extLst>
      <p:ext uri="{BB962C8B-B14F-4D97-AF65-F5344CB8AC3E}">
        <p14:creationId xmlns:p14="http://schemas.microsoft.com/office/powerpoint/2010/main" val="3165237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7103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55C315-6CC2-4993-9FBE-BC50D536E553}"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5A0B4-42D5-4C79-9D05-582B6A86864A}" type="slidenum">
              <a:rPr lang="en-US" smtClean="0"/>
              <a:t>‹#›</a:t>
            </a:fld>
            <a:endParaRPr lang="en-US"/>
          </a:p>
        </p:txBody>
      </p:sp>
    </p:spTree>
    <p:extLst>
      <p:ext uri="{BB962C8B-B14F-4D97-AF65-F5344CB8AC3E}">
        <p14:creationId xmlns:p14="http://schemas.microsoft.com/office/powerpoint/2010/main" val="3903912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55C315-6CC2-4993-9FBE-BC50D536E553}"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5A0B4-42D5-4C79-9D05-582B6A86864A}" type="slidenum">
              <a:rPr lang="en-US" smtClean="0"/>
              <a:t>‹#›</a:t>
            </a:fld>
            <a:endParaRPr lang="en-US"/>
          </a:p>
        </p:txBody>
      </p:sp>
    </p:spTree>
    <p:extLst>
      <p:ext uri="{BB962C8B-B14F-4D97-AF65-F5344CB8AC3E}">
        <p14:creationId xmlns:p14="http://schemas.microsoft.com/office/powerpoint/2010/main" val="3507221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55C315-6CC2-4993-9FBE-BC50D536E553}"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95A0B4-42D5-4C79-9D05-582B6A86864A}" type="slidenum">
              <a:rPr lang="en-US" smtClean="0"/>
              <a:t>‹#›</a:t>
            </a:fld>
            <a:endParaRPr lang="en-US"/>
          </a:p>
        </p:txBody>
      </p:sp>
    </p:spTree>
    <p:extLst>
      <p:ext uri="{BB962C8B-B14F-4D97-AF65-F5344CB8AC3E}">
        <p14:creationId xmlns:p14="http://schemas.microsoft.com/office/powerpoint/2010/main" val="936100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55C315-6CC2-4993-9FBE-BC50D536E553}" type="datetimeFigureOut">
              <a:rPr lang="en-US" smtClean="0"/>
              <a:t>12/5/2016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95A0B4-42D5-4C79-9D05-582B6A86864A}" type="slidenum">
              <a:rPr lang="en-US" smtClean="0"/>
              <a:t>‹#›</a:t>
            </a:fld>
            <a:endParaRPr lang="en-US"/>
          </a:p>
        </p:txBody>
      </p:sp>
    </p:spTree>
    <p:extLst>
      <p:ext uri="{BB962C8B-B14F-4D97-AF65-F5344CB8AC3E}">
        <p14:creationId xmlns:p14="http://schemas.microsoft.com/office/powerpoint/2010/main" val="2602709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55C315-6CC2-4993-9FBE-BC50D536E553}" type="datetimeFigureOut">
              <a:rPr lang="en-US" smtClean="0"/>
              <a:t>12/5/2016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95A0B4-42D5-4C79-9D05-582B6A86864A}" type="slidenum">
              <a:rPr lang="en-US" smtClean="0"/>
              <a:t>‹#›</a:t>
            </a:fld>
            <a:endParaRPr lang="en-US"/>
          </a:p>
        </p:txBody>
      </p:sp>
    </p:spTree>
    <p:extLst>
      <p:ext uri="{BB962C8B-B14F-4D97-AF65-F5344CB8AC3E}">
        <p14:creationId xmlns:p14="http://schemas.microsoft.com/office/powerpoint/2010/main" val="1233891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55C315-6CC2-4993-9FBE-BC50D536E553}" type="datetimeFigureOut">
              <a:rPr lang="en-US" smtClean="0"/>
              <a:t>12/5/2016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95A0B4-42D5-4C79-9D05-582B6A86864A}" type="slidenum">
              <a:rPr lang="en-US" smtClean="0"/>
              <a:t>‹#›</a:t>
            </a:fld>
            <a:endParaRPr lang="en-US"/>
          </a:p>
        </p:txBody>
      </p:sp>
    </p:spTree>
    <p:extLst>
      <p:ext uri="{BB962C8B-B14F-4D97-AF65-F5344CB8AC3E}">
        <p14:creationId xmlns:p14="http://schemas.microsoft.com/office/powerpoint/2010/main" val="2085960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55C315-6CC2-4993-9FBE-BC50D536E553}"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95A0B4-42D5-4C79-9D05-582B6A86864A}" type="slidenum">
              <a:rPr lang="en-US" smtClean="0"/>
              <a:t>‹#›</a:t>
            </a:fld>
            <a:endParaRPr lang="en-US"/>
          </a:p>
        </p:txBody>
      </p:sp>
    </p:spTree>
    <p:extLst>
      <p:ext uri="{BB962C8B-B14F-4D97-AF65-F5344CB8AC3E}">
        <p14:creationId xmlns:p14="http://schemas.microsoft.com/office/powerpoint/2010/main" val="3554707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55C315-6CC2-4993-9FBE-BC50D536E553}"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95A0B4-42D5-4C79-9D05-582B6A86864A}" type="slidenum">
              <a:rPr lang="en-US" smtClean="0"/>
              <a:t>‹#›</a:t>
            </a:fld>
            <a:endParaRPr lang="en-US"/>
          </a:p>
        </p:txBody>
      </p:sp>
    </p:spTree>
    <p:extLst>
      <p:ext uri="{BB962C8B-B14F-4D97-AF65-F5344CB8AC3E}">
        <p14:creationId xmlns:p14="http://schemas.microsoft.com/office/powerpoint/2010/main" val="3925035717"/>
      </p:ext>
    </p:extLst>
  </p:cSld>
  <p:clrMapOvr>
    <a:masterClrMapping/>
  </p:clrMapOvr>
</p:sldLayout>
</file>

<file path=ppt/slideMasters/_rels/slideMaster1.xml.rels><?xml version="1.0" encoding="UTF-8"?>

<Relationships xmlns="http://schemas.openxmlformats.org/package/2006/relationships">
  <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55C315-6CC2-4993-9FBE-BC50D536E553}" type="datetimeFigureOut">
              <a:rPr lang="en-US" smtClean="0"/>
              <a:t>12/5/2016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95A0B4-42D5-4C79-9D05-582B6A86864A}" type="slidenum">
              <a:rPr lang="en-US" smtClean="0"/>
              <a:t>‹#›</a:t>
            </a:fld>
            <a:endParaRPr lang="en-US"/>
          </a:p>
        </p:txBody>
      </p:sp>
    </p:spTree>
    <p:extLst>
      <p:ext uri="{BB962C8B-B14F-4D97-AF65-F5344CB8AC3E}">
        <p14:creationId xmlns:p14="http://schemas.microsoft.com/office/powerpoint/2010/main" val="3508716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1.png"/>
</Relationships>

</file>

<file path=ppt/slides/_rels/slide10.xml.rels><?xml version="1.0" encoding="UTF-8"?>

<Relationships xmlns="http://schemas.openxmlformats.org/package/2006/relationships">
  <Relationship Id="rId1" Type="http://schemas.openxmlformats.org/officeDocument/2006/relationships/slideLayout" Target="../slideLayouts/slideLayout4.xml"/>
</Relationships>

</file>

<file path=ppt/slides/_rels/slide11.xml.rels><?xml version="1.0" encoding="UTF-8"?>

<Relationships xmlns="http://schemas.openxmlformats.org/package/2006/relationships">
  <Relationship Id="rId1" Type="http://schemas.openxmlformats.org/officeDocument/2006/relationships/slideLayout" Target="../slideLayouts/slideLayout8.xml"/>
  <Relationship Id="rId2" Type="http://schemas.openxmlformats.org/officeDocument/2006/relationships/image" Target="../media/image4.gif"/>
</Relationships>

</file>

<file path=ppt/slides/_rels/slide12.xml.rels><?xml version="1.0" encoding="UTF-8"?>

<Relationships xmlns="http://schemas.openxmlformats.org/package/2006/relationships">
  <Relationship Id="rId1" Type="http://schemas.openxmlformats.org/officeDocument/2006/relationships/slideLayout" Target="../slideLayouts/slideLayout8.xml"/>
  <Relationship Id="rId2" Type="http://schemas.openxmlformats.org/officeDocument/2006/relationships/image" Target="../media/image5.jpg"/>
</Relationships>

</file>

<file path=ppt/slides/_rels/slide13.xml.rels><?xml version="1.0" encoding="UTF-8"?>

<Relationships xmlns="http://schemas.openxmlformats.org/package/2006/relationships">
  <Relationship Id="rId1" Type="http://schemas.openxmlformats.org/officeDocument/2006/relationships/slideLayout" Target="../slideLayouts/slideLayout8.xml"/>
  <Relationship Id="rId2" Type="http://schemas.openxmlformats.org/officeDocument/2006/relationships/image" Target="../media/image6.jpg"/>
</Relationships>

</file>

<file path=ppt/slides/_rels/slide14.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Relationships xmlns="http://schemas.openxmlformats.org/package/2006/relationships">
  <Relationship Id="rId1" Type="http://schemas.openxmlformats.org/officeDocument/2006/relationships/slideLayout" Target="../slideLayouts/slideLayout8.xml"/>
  <Relationship Id="rId2" Type="http://schemas.openxmlformats.org/officeDocument/2006/relationships/image" Target="../media/image7.png"/>
</Relationships>

</file>

<file path=ppt/slides/_rels/slide16.xml.rels><?xml version="1.0" encoding="UTF-8"?>

<Relationships xmlns="http://schemas.openxmlformats.org/package/2006/relationships">
  <Relationship Id="rId1" Type="http://schemas.openxmlformats.org/officeDocument/2006/relationships/slideLayout" Target="../slideLayouts/slideLayout8.xml"/>
  <Relationship Id="rId2" Type="http://schemas.openxmlformats.org/officeDocument/2006/relationships/image" Target="../media/image8.png"/>
</Relationships>

</file>

<file path=ppt/slides/_rels/slide17.xml.rels><?xml version="1.0" encoding="UTF-8"?>

<Relationships xmlns="http://schemas.openxmlformats.org/package/2006/relationships">
  <Relationship Id="rId1" Type="http://schemas.openxmlformats.org/officeDocument/2006/relationships/slideLayout" Target="../slideLayouts/slideLayout8.xml"/>
  <Relationship Id="rId2" Type="http://schemas.openxmlformats.org/officeDocument/2006/relationships/image" Target="../media/image9.gif"/>
</Relationships>

</file>

<file path=ppt/slides/_rels/slide18.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hyperlink" TargetMode="External" Target="http://www.google.com/url?sa=i&amp;rct=j&amp;q=&amp;esrc=s&amp;source=images&amp;cd=&amp;cad=rja&amp;uact=8&amp;docid=jvXcjusjTmz2NM&amp;tbnid=Jaqar0iUoXBX4M:&amp;ved=0CAUQjRw&amp;url=http://www.personalbrandingblog.com/how-to-handle-rejection-during-your-job-search/&amp;ei=YQ6fU5b2BNi0yATDsYG4Dg&amp;bvm=bv.68911936,d.aWw&amp;psig=AFQjCNFZwvnbjUElh53Zl6bO-cQa8VfP4g&amp;ust=1403019151346437"/>
  <Relationship Id="rId4" Type="http://schemas.openxmlformats.org/officeDocument/2006/relationships/image" Target="../media/image10.jpeg"/>
</Relationships>

</file>

<file path=ppt/slides/_rels/slide2.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20.xml.rels><?xml version="1.0" encoding="UTF-8"?>

<Relationships xmlns="http://schemas.openxmlformats.org/package/2006/relationships">
  <Relationship Id="rId1" Type="http://schemas.openxmlformats.org/officeDocument/2006/relationships/vmlDrawing" Target="../drawings/vmlDrawing1.vml"/>
  <Relationship Id="rId2" Type="http://schemas.openxmlformats.org/officeDocument/2006/relationships/slideLayout" Target="../slideLayouts/slideLayout2.xml"/>
  <Relationship Id="rId3" Type="http://schemas.openxmlformats.org/officeDocument/2006/relationships/oleObject" Target="../embeddings/oleObject1.bin"/>
  <Relationship Id="rId4" Type="http://schemas.openxmlformats.org/officeDocument/2006/relationships/image" Target="../media/image11.png"/>
</Relationships>

</file>

<file path=ppt/slides/_rels/slide21.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2.xml"/>
  <Relationship Id="rId3" Type="http://schemas.openxmlformats.org/officeDocument/2006/relationships/image" Target="../media/image12.png"/>
</Relationships>

</file>

<file path=ppt/slides/_rels/slide22.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13.jpeg"/>
</Relationships>

</file>

<file path=ppt/slides/_rels/slide23.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image" Target="../media/image14.png"/>
  <Relationship Id="rId3" Type="http://schemas.openxmlformats.org/officeDocument/2006/relationships/image" Target="../media/image15.png"/>
</Relationships>

</file>

<file path=ppt/slides/_rels/slide24.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image" Target="../media/image16.png"/>
</Relationships>

</file>

<file path=ppt/slides/_rels/slide25.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3.xml"/>
  <Relationship Id="rId3" Type="http://schemas.openxmlformats.org/officeDocument/2006/relationships/image" Target="../media/image17.jpeg"/>
</Relationships>

</file>

<file path=ppt/slides/_rels/slide26.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27.xml.rels><?xml version="1.0" encoding="UTF-8"?>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4.xml"/>
</Relationships>

</file>

<file path=ppt/slides/_rels/slide28.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29.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3.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30.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31.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18.png"/>
  <Relationship Id="rId3" Type="http://schemas.openxmlformats.org/officeDocument/2006/relationships/image" Target="../media/image19.png"/>
  <Relationship Id="rId4" Type="http://schemas.openxmlformats.org/officeDocument/2006/relationships/image" Target="../media/image20.png"/>
  <Relationship Id="rId5" Type="http://schemas.openxmlformats.org/officeDocument/2006/relationships/image" Target="../media/image21.png"/>
</Relationships>

</file>

<file path=ppt/slides/_rels/slide32.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22.png"/>
</Relationships>

</file>

<file path=ppt/slides/_rels/slide33.xml.rels><?xml version="1.0" encoding="UTF-8"?>

<Relationships xmlns="http://schemas.openxmlformats.org/package/2006/relationships">
  <Relationship Id="rId1" Type="http://schemas.openxmlformats.org/officeDocument/2006/relationships/slideLayout" Target="../slideLayouts/slideLayout6.xml"/>
  <Relationship Id="rId2" Type="http://schemas.openxmlformats.org/officeDocument/2006/relationships/hyperlink" TargetMode="External" Target="https://www.youtube.com/watch?v=bh1eULtwfVQ"/>
  <Relationship Id="rId3" Type="http://schemas.openxmlformats.org/officeDocument/2006/relationships/image" Target="../media/image23.jpeg"/>
</Relationships>

</file>

<file path=ppt/slides/_rels/slide34.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35.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diagramData" Target="../diagrams/data1.xml"/>
  <Relationship Id="rId3" Type="http://schemas.openxmlformats.org/officeDocument/2006/relationships/diagramLayout" Target="../diagrams/layout1.xml"/>
  <Relationship Id="rId4" Type="http://schemas.openxmlformats.org/officeDocument/2006/relationships/diagramQuickStyle" Target="../diagrams/quickStyle1.xml"/>
  <Relationship Id="rId5" Type="http://schemas.openxmlformats.org/officeDocument/2006/relationships/diagramColors" Target="../diagrams/colors1.xml"/>
  <Relationship Id="rId6" Type="http://schemas.microsoft.com/office/2007/relationships/diagramDrawing" Target="../diagrams/drawing1.xml"/>
</Relationships>

</file>

<file path=ppt/slides/_rels/slide36.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image" Target="../media/image24.png"/>
  <Relationship Id="rId4" Type="http://schemas.openxmlformats.org/officeDocument/2006/relationships/image" Target="../media/image25.png"/>
  <Relationship Id="rId5" Type="http://schemas.openxmlformats.org/officeDocument/2006/relationships/image" Target="../media/image26.png"/>
</Relationships>

</file>

<file path=ppt/slides/_rels/slide37.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6.xml"/>
  <Relationship Id="rId3" Type="http://schemas.openxmlformats.org/officeDocument/2006/relationships/image" Target="../media/image27.png"/>
</Relationships>

</file>

<file path=ppt/slides/_rels/slide38.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7.xml"/>
  <Relationship Id="rId3" Type="http://schemas.openxmlformats.org/officeDocument/2006/relationships/image" Target="../media/image27.png"/>
</Relationships>

</file>

<file path=ppt/slides/_rels/slide39.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8.xml"/>
  <Relationship Id="rId3" Type="http://schemas.openxmlformats.org/officeDocument/2006/relationships/image" Target="../media/image27.png"/>
  <Relationship Id="rId4" Type="http://schemas.openxmlformats.org/officeDocument/2006/relationships/image" Target="../media/image28.png"/>
</Relationships>

</file>

<file path=ppt/slides/_rels/slide4.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40.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9.xml"/>
  <Relationship Id="rId3" Type="http://schemas.openxmlformats.org/officeDocument/2006/relationships/image" Target="../media/image27.png"/>
  <Relationship Id="rId4" Type="http://schemas.openxmlformats.org/officeDocument/2006/relationships/image" Target="../media/image28.png"/>
</Relationships>

</file>

<file path=ppt/slides/_rels/slide41.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10.xml"/>
  <Relationship Id="rId3" Type="http://schemas.openxmlformats.org/officeDocument/2006/relationships/image" Target="../media/image27.png"/>
</Relationships>

</file>

<file path=ppt/slides/_rels/slide42.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11.xml"/>
  <Relationship Id="rId3" Type="http://schemas.openxmlformats.org/officeDocument/2006/relationships/image" Target="../media/image27.png"/>
</Relationships>

</file>

<file path=ppt/slides/_rels/slide43.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12.xml"/>
  <Relationship Id="rId3" Type="http://schemas.openxmlformats.org/officeDocument/2006/relationships/image" Target="../media/image27.png"/>
  <Relationship Id="rId4" Type="http://schemas.openxmlformats.org/officeDocument/2006/relationships/image" Target="../media/image28.png"/>
</Relationships>

</file>

<file path=ppt/slides/_rels/slide44.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13.xml"/>
  <Relationship Id="rId3" Type="http://schemas.openxmlformats.org/officeDocument/2006/relationships/image" Target="../media/image25.png"/>
  <Relationship Id="rId4" Type="http://schemas.openxmlformats.org/officeDocument/2006/relationships/image" Target="../media/image26.png"/>
  <Relationship Id="rId5" Type="http://schemas.openxmlformats.org/officeDocument/2006/relationships/image" Target="../media/image24.png"/>
</Relationships>

</file>

<file path=ppt/slides/_rels/slide45.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4.xml"/>
  <Relationship Id="rId3" Type="http://schemas.openxmlformats.org/officeDocument/2006/relationships/image" Target="../media/image29.png"/>
</Relationships>

</file>

<file path=ppt/slides/_rels/slide46.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5.xml"/>
  <Relationship Id="rId3" Type="http://schemas.openxmlformats.org/officeDocument/2006/relationships/image" Target="../media/image30.png"/>
  <Relationship Id="rId4" Type="http://schemas.openxmlformats.org/officeDocument/2006/relationships/image" Target="../media/image29.png"/>
</Relationships>

</file>

<file path=ppt/slides/_rels/slide47.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6.xml"/>
  <Relationship Id="rId3" Type="http://schemas.openxmlformats.org/officeDocument/2006/relationships/image" Target="../media/image29.png"/>
</Relationships>

</file>

<file path=ppt/slides/_rels/slide48.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7.xml"/>
  <Relationship Id="rId3" Type="http://schemas.openxmlformats.org/officeDocument/2006/relationships/image" Target="../media/image29.png"/>
</Relationships>

</file>

<file path=ppt/slides/_rels/slide49.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8.xml"/>
</Relationships>

</file>

<file path=ppt/slides/_rels/slide5.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50.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9.xml"/>
  <Relationship Id="rId3" Type="http://schemas.openxmlformats.org/officeDocument/2006/relationships/image" Target="../media/image31.png"/>
</Relationships>

</file>

<file path=ppt/slides/_rels/slide51.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20.xml"/>
  <Relationship Id="rId3" Type="http://schemas.openxmlformats.org/officeDocument/2006/relationships/image" Target="../media/image24.png"/>
</Relationships>

</file>

<file path=ppt/slides/_rels/slide52.xml.rels><?xml version="1.0" encoding="UTF-8"?>

<Relationships xmlns="http://schemas.openxmlformats.org/package/2006/relationships">
  <Relationship Id="rId1" Type="http://schemas.openxmlformats.org/officeDocument/2006/relationships/slideLayout" Target="../slideLayouts/slideLayout12.xml"/>
  <Relationship Id="rId10" Type="http://schemas.openxmlformats.org/officeDocument/2006/relationships/image" Target="../media/image39.png"/>
  <Relationship Id="rId11" Type="http://schemas.openxmlformats.org/officeDocument/2006/relationships/image" Target="../media/image40.png"/>
  <Relationship Id="rId12" Type="http://schemas.openxmlformats.org/officeDocument/2006/relationships/image" Target="../media/image41.png"/>
  <Relationship Id="rId13" Type="http://schemas.openxmlformats.org/officeDocument/2006/relationships/image" Target="../media/image42.jpeg"/>
  <Relationship Id="rId14" Type="http://schemas.openxmlformats.org/officeDocument/2006/relationships/image" Target="../media/image43.png"/>
  <Relationship Id="rId15" Type="http://schemas.openxmlformats.org/officeDocument/2006/relationships/image" Target="../media/image44.png"/>
  <Relationship Id="rId16" Type="http://schemas.openxmlformats.org/officeDocument/2006/relationships/image" Target="../media/image45.png"/>
  <Relationship Id="rId17" Type="http://schemas.openxmlformats.org/officeDocument/2006/relationships/image" Target="../media/image46.png"/>
  <Relationship Id="rId18" Type="http://schemas.openxmlformats.org/officeDocument/2006/relationships/image" Target="../media/image47.png"/>
  <Relationship Id="rId19" Type="http://schemas.openxmlformats.org/officeDocument/2006/relationships/image" Target="../media/image48.gif"/>
  <Relationship Id="rId2" Type="http://schemas.openxmlformats.org/officeDocument/2006/relationships/notesSlide" Target="../notesSlides/notesSlide21.xml"/>
  <Relationship Id="rId20" Type="http://schemas.openxmlformats.org/officeDocument/2006/relationships/image" Target="../media/image49.png"/>
  <Relationship Id="rId21" Type="http://schemas.openxmlformats.org/officeDocument/2006/relationships/image" Target="../media/image50.jpeg"/>
  <Relationship Id="rId3" Type="http://schemas.openxmlformats.org/officeDocument/2006/relationships/image" Target="../media/image32.jpeg"/>
  <Relationship Id="rId4" Type="http://schemas.openxmlformats.org/officeDocument/2006/relationships/image" Target="../media/image33.png"/>
  <Relationship Id="rId5" Type="http://schemas.openxmlformats.org/officeDocument/2006/relationships/image" Target="../media/image34.png"/>
  <Relationship Id="rId6" Type="http://schemas.openxmlformats.org/officeDocument/2006/relationships/image" Target="../media/image35.png"/>
  <Relationship Id="rId7" Type="http://schemas.openxmlformats.org/officeDocument/2006/relationships/image" Target="../media/image36.png"/>
  <Relationship Id="rId8" Type="http://schemas.openxmlformats.org/officeDocument/2006/relationships/image" Target="../media/image37.png"/>
  <Relationship Id="rId9" Type="http://schemas.openxmlformats.org/officeDocument/2006/relationships/image" Target="../media/image38.png"/>
</Relationships>

</file>

<file path=ppt/slides/_rels/slide53.xml.rels><?xml version="1.0" encoding="UTF-8"?>

<Relationships xmlns="http://schemas.openxmlformats.org/package/2006/relationships">
  <Relationship Id="rId1" Type="http://schemas.openxmlformats.org/officeDocument/2006/relationships/slideLayout" Target="../slideLayouts/slideLayout12.xml"/>
  <Relationship Id="rId2" Type="http://schemas.openxmlformats.org/officeDocument/2006/relationships/notesSlide" Target="../notesSlides/notesSlide22.xml"/>
  <Relationship Id="rId3" Type="http://schemas.openxmlformats.org/officeDocument/2006/relationships/image" Target="../media/image51.png"/>
</Relationships>

</file>

<file path=ppt/slides/_rels/slide54.xml.rels><?xml version="1.0" encoding="UTF-8"?>

<Relationships xmlns="http://schemas.openxmlformats.org/package/2006/relationships">
  <Relationship Id="rId1" Type="http://schemas.openxmlformats.org/officeDocument/2006/relationships/slideLayout" Target="../slideLayouts/slideLayout12.xml"/>
  <Relationship Id="rId2" Type="http://schemas.openxmlformats.org/officeDocument/2006/relationships/image" Target="../media/image52.png"/>
</Relationships>

</file>

<file path=ppt/slides/_rels/slide55.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56.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6.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image" Target="../media/image2.png"/>
</Relationships>

</file>

<file path=ppt/slides/_rels/slide8.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3.jpg"/>
</Relationships>

</file>

<file path=ppt/slides/_rels/slide9.xml.rels><?xml version="1.0" encoding="UTF-8"?>

<Relationships xmlns="http://schemas.openxmlformats.org/package/2006/relationships">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Workshop:</a:t>
            </a:r>
          </a:p>
          <a:p>
            <a:r>
              <a:rPr lang="en-US" dirty="0" smtClean="0"/>
              <a:t>“Serving </a:t>
            </a:r>
            <a:r>
              <a:rPr lang="en-US" dirty="0"/>
              <a:t>Businesses Across Partner </a:t>
            </a:r>
            <a:r>
              <a:rPr lang="en-US" dirty="0" smtClean="0"/>
              <a:t>Agencies”</a:t>
            </a:r>
          </a:p>
        </p:txBody>
      </p:sp>
      <p:pic>
        <p:nvPicPr>
          <p:cNvPr id="1026" name="Picture 2" descr="C:\Users\christina.waite\AppData\Local\Microsoft\Windows\Temporary Internet Files\Content.Outlook\Y59X3W1W\WIOA logo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533400"/>
            <a:ext cx="60198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270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Services for Businesses and Job Seekers</a:t>
            </a:r>
          </a:p>
        </p:txBody>
      </p:sp>
      <p:sp>
        <p:nvSpPr>
          <p:cNvPr id="3" name="Content Placeholder 2"/>
          <p:cNvSpPr>
            <a:spLocks noGrp="1"/>
          </p:cNvSpPr>
          <p:nvPr>
            <p:ph sz="half" idx="1"/>
          </p:nvPr>
        </p:nvSpPr>
        <p:spPr/>
        <p:style>
          <a:lnRef idx="1">
            <a:schemeClr val="accent1"/>
          </a:lnRef>
          <a:fillRef idx="2">
            <a:schemeClr val="accent1"/>
          </a:fillRef>
          <a:effectRef idx="1">
            <a:schemeClr val="accent1"/>
          </a:effectRef>
          <a:fontRef idx="minor">
            <a:schemeClr val="dk1"/>
          </a:fontRef>
        </p:style>
        <p:txBody>
          <a:bodyPr>
            <a:normAutofit lnSpcReduction="10000"/>
          </a:bodyPr>
          <a:lstStyle/>
          <a:p>
            <a:r>
              <a:rPr lang="en-US" dirty="0"/>
              <a:t>In-Services </a:t>
            </a:r>
          </a:p>
          <a:p>
            <a:r>
              <a:rPr lang="en-US" dirty="0"/>
              <a:t>Assistive Technology – information and accommodations</a:t>
            </a:r>
          </a:p>
          <a:p>
            <a:r>
              <a:rPr lang="en-US" dirty="0"/>
              <a:t>Orientation and Mobility</a:t>
            </a:r>
          </a:p>
          <a:p>
            <a:r>
              <a:rPr lang="en-US" dirty="0"/>
              <a:t>Pipeline to qualified candidate</a:t>
            </a:r>
          </a:p>
          <a:p>
            <a:r>
              <a:rPr lang="en-US" dirty="0"/>
              <a:t>OJE/OJT</a:t>
            </a:r>
          </a:p>
          <a:p>
            <a:r>
              <a:rPr lang="en-US" dirty="0" smtClean="0"/>
              <a:t>Speaking opportunities</a:t>
            </a:r>
          </a:p>
          <a:p>
            <a:endParaRPr lang="en-US" dirty="0"/>
          </a:p>
          <a:p>
            <a:endParaRPr lang="en-US" dirty="0"/>
          </a:p>
          <a:p>
            <a:endParaRPr lang="en-US" dirty="0"/>
          </a:p>
        </p:txBody>
      </p:sp>
      <p:sp>
        <p:nvSpPr>
          <p:cNvPr id="4" name="Content Placeholder 3"/>
          <p:cNvSpPr>
            <a:spLocks noGrp="1"/>
          </p:cNvSpPr>
          <p:nvPr>
            <p:ph sz="half" idx="2"/>
          </p:nvPr>
        </p:nvSpPr>
        <p:spPr/>
        <p:style>
          <a:lnRef idx="1">
            <a:schemeClr val="accent1"/>
          </a:lnRef>
          <a:fillRef idx="2">
            <a:schemeClr val="accent1"/>
          </a:fillRef>
          <a:effectRef idx="1">
            <a:schemeClr val="accent1"/>
          </a:effectRef>
          <a:fontRef idx="minor">
            <a:schemeClr val="dk1"/>
          </a:fontRef>
        </p:style>
        <p:txBody>
          <a:bodyPr>
            <a:normAutofit lnSpcReduction="10000"/>
          </a:bodyPr>
          <a:lstStyle/>
          <a:p>
            <a:r>
              <a:rPr lang="en-US" dirty="0"/>
              <a:t>Job postings</a:t>
            </a:r>
          </a:p>
          <a:p>
            <a:r>
              <a:rPr lang="en-US" dirty="0"/>
              <a:t>Soft skills training</a:t>
            </a:r>
          </a:p>
          <a:p>
            <a:r>
              <a:rPr lang="en-US" dirty="0"/>
              <a:t>Informational interviews</a:t>
            </a:r>
          </a:p>
          <a:p>
            <a:r>
              <a:rPr lang="en-US" dirty="0"/>
              <a:t>Mock interviews</a:t>
            </a:r>
          </a:p>
          <a:p>
            <a:r>
              <a:rPr lang="en-US" dirty="0"/>
              <a:t>Internship</a:t>
            </a:r>
          </a:p>
          <a:p>
            <a:r>
              <a:rPr lang="en-US" dirty="0" smtClean="0"/>
              <a:t>Employment</a:t>
            </a:r>
          </a:p>
          <a:p>
            <a:r>
              <a:rPr lang="en-US" dirty="0" smtClean="0"/>
              <a:t>Speaking Opportunities</a:t>
            </a:r>
            <a:endParaRPr lang="en-US" dirty="0"/>
          </a:p>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2974908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Services for Businesses</a:t>
            </a:r>
          </a:p>
        </p:txBody>
      </p:sp>
      <p:pic>
        <p:nvPicPr>
          <p:cNvPr id="5" name="Content Placeholder 4" descr="Blind woman with a walking stick - color variation C"/>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64316" y="1257301"/>
            <a:ext cx="1857834" cy="3996407"/>
          </a:xfrm>
        </p:spPr>
      </p:pic>
      <p:sp>
        <p:nvSpPr>
          <p:cNvPr id="4" name="Text Placeholder 3"/>
          <p:cNvSpPr>
            <a:spLocks noGrp="1"/>
          </p:cNvSpPr>
          <p:nvPr>
            <p:ph type="body" sz="half" idx="2"/>
          </p:nvPr>
        </p:nvSpPr>
        <p:spPr>
          <a:xfrm>
            <a:off x="629840" y="2057401"/>
            <a:ext cx="5291988" cy="3806371"/>
          </a:xfrm>
        </p:spPr>
        <p:txBody>
          <a:bodyPr>
            <a:normAutofit fontScale="92500" lnSpcReduction="20000"/>
          </a:bodyPr>
          <a:lstStyle/>
          <a:p>
            <a:r>
              <a:rPr lang="en-US" sz="1800" dirty="0"/>
              <a:t>In-Services: Awareness and sensitivity training about legal blindness for employers</a:t>
            </a:r>
            <a:br>
              <a:rPr lang="en-US" sz="1800" dirty="0"/>
            </a:br>
            <a:endParaRPr lang="en-US" sz="1800" dirty="0"/>
          </a:p>
          <a:p>
            <a:r>
              <a:rPr lang="en-US" sz="1800" dirty="0"/>
              <a:t>During in-services, present a video to employers called , “What Do You Do When You See a Blind Person?”</a:t>
            </a:r>
            <a:br>
              <a:rPr lang="en-US" sz="1800" dirty="0"/>
            </a:br>
            <a:endParaRPr lang="en-US" sz="1800" dirty="0"/>
          </a:p>
          <a:p>
            <a:r>
              <a:rPr lang="en-US" sz="1800" dirty="0"/>
              <a:t>Provide information about Guide dog etiquette</a:t>
            </a:r>
            <a:br>
              <a:rPr lang="en-US" sz="1800" dirty="0"/>
            </a:br>
            <a:endParaRPr lang="en-US" sz="1800" dirty="0"/>
          </a:p>
          <a:p>
            <a:r>
              <a:rPr lang="en-US" sz="1800" dirty="0"/>
              <a:t>Provide information about the many types of assistive technology available for people who are legally blind</a:t>
            </a:r>
            <a:br>
              <a:rPr lang="en-US" sz="1800" dirty="0"/>
            </a:br>
            <a:endParaRPr lang="en-US" sz="1800" dirty="0"/>
          </a:p>
          <a:p>
            <a:r>
              <a:rPr lang="en-US" sz="1800" dirty="0"/>
              <a:t>Help employers to develop a pipeline of qualified applicants for positions</a:t>
            </a:r>
            <a:br>
              <a:rPr lang="en-US" sz="1800" dirty="0"/>
            </a:br>
            <a:endParaRPr lang="en-US" sz="1800" dirty="0"/>
          </a:p>
          <a:p>
            <a:r>
              <a:rPr lang="en-US" sz="1800" dirty="0"/>
              <a:t>Provide pre-screened interns to help fill some employer needs</a:t>
            </a:r>
          </a:p>
          <a:p>
            <a:endParaRPr lang="en-US" dirty="0"/>
          </a:p>
        </p:txBody>
      </p:sp>
    </p:spTree>
    <p:extLst>
      <p:ext uri="{BB962C8B-B14F-4D97-AF65-F5344CB8AC3E}">
        <p14:creationId xmlns:p14="http://schemas.microsoft.com/office/powerpoint/2010/main" val="16069856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Assistive Technology</a:t>
            </a:r>
          </a:p>
        </p:txBody>
      </p:sp>
      <p:pic>
        <p:nvPicPr>
          <p:cNvPr id="6" name="Content Placeholder 5" descr="Braille Notetaker - Assistive Technology for the Blind on Vime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00805" y="2670629"/>
            <a:ext cx="3115736" cy="2336801"/>
          </a:xfrm>
        </p:spPr>
      </p:pic>
      <p:sp>
        <p:nvSpPr>
          <p:cNvPr id="4" name="Text Placeholder 3"/>
          <p:cNvSpPr>
            <a:spLocks noGrp="1"/>
          </p:cNvSpPr>
          <p:nvPr>
            <p:ph type="body" sz="half" idx="2"/>
          </p:nvPr>
        </p:nvSpPr>
        <p:spPr>
          <a:xfrm>
            <a:off x="629841" y="2057400"/>
            <a:ext cx="4567314" cy="3811588"/>
          </a:xfrm>
        </p:spPr>
        <p:style>
          <a:lnRef idx="1">
            <a:schemeClr val="accent1"/>
          </a:lnRef>
          <a:fillRef idx="2">
            <a:schemeClr val="accent1"/>
          </a:fillRef>
          <a:effectRef idx="1">
            <a:schemeClr val="accent1"/>
          </a:effectRef>
          <a:fontRef idx="minor">
            <a:schemeClr val="dk1"/>
          </a:fontRef>
        </p:style>
        <p:txBody>
          <a:bodyPr/>
          <a:lstStyle/>
          <a:p>
            <a:endParaRPr lang="en-US" dirty="0"/>
          </a:p>
          <a:p>
            <a:r>
              <a:rPr lang="en-US" sz="2400" dirty="0"/>
              <a:t>Conduct a workplace assistive technology assessment</a:t>
            </a:r>
          </a:p>
          <a:p>
            <a:endParaRPr lang="en-US" sz="2400" dirty="0"/>
          </a:p>
          <a:p>
            <a:r>
              <a:rPr lang="en-US" sz="2400" dirty="0"/>
              <a:t>Provide the adaptive equipment for little to no cost to the employer for use by registered legally blind employees and interns</a:t>
            </a:r>
          </a:p>
          <a:p>
            <a:endParaRPr lang="en-US" sz="2400" dirty="0"/>
          </a:p>
          <a:p>
            <a:endParaRPr lang="en-US" dirty="0"/>
          </a:p>
        </p:txBody>
      </p:sp>
    </p:spTree>
    <p:extLst>
      <p:ext uri="{BB962C8B-B14F-4D97-AF65-F5344CB8AC3E}">
        <p14:creationId xmlns:p14="http://schemas.microsoft.com/office/powerpoint/2010/main" val="38919159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429000" cy="1162050"/>
          </a:xfrm>
        </p:spPr>
        <p:style>
          <a:lnRef idx="1">
            <a:schemeClr val="accent1"/>
          </a:lnRef>
          <a:fillRef idx="2">
            <a:schemeClr val="accent1"/>
          </a:fillRef>
          <a:effectRef idx="1">
            <a:schemeClr val="accent1"/>
          </a:effectRef>
          <a:fontRef idx="minor">
            <a:schemeClr val="dk1"/>
          </a:fontRef>
        </p:style>
        <p:txBody>
          <a:bodyPr/>
          <a:lstStyle/>
          <a:p>
            <a:r>
              <a:rPr lang="en-US" dirty="0"/>
              <a:t>Helping </a:t>
            </a:r>
            <a:r>
              <a:rPr lang="en-US" dirty="0" smtClean="0"/>
              <a:t>Employers </a:t>
            </a:r>
            <a:br>
              <a:rPr lang="en-US" dirty="0" smtClean="0"/>
            </a:br>
            <a:r>
              <a:rPr lang="en-US" dirty="0" smtClean="0"/>
              <a:t>Save Time</a:t>
            </a:r>
            <a:endParaRPr lang="en-US" dirty="0"/>
          </a:p>
        </p:txBody>
      </p:sp>
      <p:pic>
        <p:nvPicPr>
          <p:cNvPr id="5" name="Content Placeholder 4" descr="Human Guide Poster | Final version - a training photo for us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01803" y="1042987"/>
            <a:ext cx="2600325" cy="4762500"/>
          </a:xfrm>
        </p:spPr>
      </p:pic>
      <p:sp>
        <p:nvSpPr>
          <p:cNvPr id="4" name="Text Placeholder 3"/>
          <p:cNvSpPr>
            <a:spLocks noGrp="1"/>
          </p:cNvSpPr>
          <p:nvPr>
            <p:ph type="body" sz="half" idx="2"/>
          </p:nvPr>
        </p:nvSpPr>
        <p:spPr>
          <a:xfrm>
            <a:off x="629841" y="2057400"/>
            <a:ext cx="4181645" cy="3811588"/>
          </a:xfrm>
        </p:spPr>
        <p:txBody>
          <a:bodyPr>
            <a:normAutofit fontScale="92500" lnSpcReduction="10000"/>
          </a:bodyPr>
          <a:lstStyle/>
          <a:p>
            <a:r>
              <a:rPr lang="en-US" sz="1800" dirty="0"/>
              <a:t>Provide Orientation and Mobility (O &amp; M) to the newly hired employees or interns</a:t>
            </a:r>
          </a:p>
          <a:p>
            <a:r>
              <a:rPr lang="en-US" sz="1800" dirty="0"/>
              <a:t>Certified O &amp; M Instructors can orient registered legally blind interns and employees so that supervisors can just focus on their regular on-boarding activities</a:t>
            </a:r>
          </a:p>
          <a:p>
            <a:r>
              <a:rPr lang="en-US" sz="1800" dirty="0"/>
              <a:t>O&amp;M instructors will show them how to get to the supervisor’s office, restrooms, cafeteria, emergency exits and more</a:t>
            </a:r>
          </a:p>
          <a:p>
            <a:r>
              <a:rPr lang="en-US" sz="1800" dirty="0"/>
              <a:t>O&amp;M instructors will also help the interns and job seekers learn the route to and from work and familiarize them to the areas outside the workplace, such as shopping, restaurants and more</a:t>
            </a:r>
          </a:p>
        </p:txBody>
      </p:sp>
    </p:spTree>
    <p:extLst>
      <p:ext uri="{BB962C8B-B14F-4D97-AF65-F5344CB8AC3E}">
        <p14:creationId xmlns:p14="http://schemas.microsoft.com/office/powerpoint/2010/main" val="17351155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Internships	</a:t>
            </a:r>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2400" dirty="0"/>
              <a:t>Match appropriate pre-screened interns with employers to meet the employer’s needs while helping to build on the intern’s skills and </a:t>
            </a:r>
            <a:r>
              <a:rPr lang="en-US" sz="2400" dirty="0" smtClean="0"/>
              <a:t>interests</a:t>
            </a:r>
          </a:p>
          <a:p>
            <a:endParaRPr lang="en-US" sz="2400" dirty="0"/>
          </a:p>
          <a:p>
            <a:r>
              <a:rPr lang="en-US" sz="2400" dirty="0" smtClean="0"/>
              <a:t>Provide </a:t>
            </a:r>
            <a:r>
              <a:rPr lang="en-US" sz="2400" dirty="0"/>
              <a:t>the employers and interns with access to MCB staff to maximize the opportunity for a mutually successful endeavor: awareness and sensitivity training to internship site staff, assistive technology, </a:t>
            </a:r>
            <a:r>
              <a:rPr lang="en-US" sz="2400" dirty="0" smtClean="0"/>
              <a:t>O&amp;M</a:t>
            </a:r>
          </a:p>
          <a:p>
            <a:endParaRPr lang="en-US" sz="2400" dirty="0"/>
          </a:p>
          <a:p>
            <a:r>
              <a:rPr lang="en-US" sz="2400" dirty="0"/>
              <a:t>Supervisors and staff learn first-hand about the abilities of people with visual impairments </a:t>
            </a:r>
          </a:p>
        </p:txBody>
      </p:sp>
    </p:spTree>
    <p:extLst>
      <p:ext uri="{BB962C8B-B14F-4D97-AF65-F5344CB8AC3E}">
        <p14:creationId xmlns:p14="http://schemas.microsoft.com/office/powerpoint/2010/main" val="7006550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 the Job Training	</a:t>
            </a:r>
          </a:p>
        </p:txBody>
      </p:sp>
      <p:pic>
        <p:nvPicPr>
          <p:cNvPr id="5" name="Content Placeholder 4" descr="After few days, he got a credit card bill and he was surprised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14329" y="1880728"/>
            <a:ext cx="2252382" cy="3087021"/>
          </a:xfrm>
        </p:spPr>
      </p:pic>
      <p:sp>
        <p:nvSpPr>
          <p:cNvPr id="4" name="Text Placeholder 3"/>
          <p:cNvSpPr>
            <a:spLocks noGrp="1"/>
          </p:cNvSpPr>
          <p:nvPr>
            <p:ph type="body" sz="half" idx="2"/>
          </p:nvPr>
        </p:nvSpPr>
        <p:spPr>
          <a:xfrm>
            <a:off x="629841" y="2109327"/>
            <a:ext cx="4740500" cy="3988261"/>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r>
              <a:rPr lang="en-US" sz="2000" dirty="0"/>
              <a:t>Employer can “try out” an employee for a posted position by providing On-the-Job Training, funded by MCB</a:t>
            </a:r>
          </a:p>
          <a:p>
            <a:endParaRPr lang="en-US" sz="2000" dirty="0"/>
          </a:p>
          <a:p>
            <a:r>
              <a:rPr lang="en-US" sz="2000" dirty="0"/>
              <a:t>The employer has the opportunity to see first-hand that the individual can do the work before actually transitioning the individual to the employer’s payroll</a:t>
            </a:r>
          </a:p>
          <a:p>
            <a:endParaRPr lang="en-US" sz="2000" dirty="0"/>
          </a:p>
          <a:p>
            <a:r>
              <a:rPr lang="en-US" sz="2000" b="1" dirty="0"/>
              <a:t>Win! Win! </a:t>
            </a:r>
          </a:p>
          <a:p>
            <a:r>
              <a:rPr lang="en-US" sz="2000" dirty="0"/>
              <a:t>The employer hires a qualified candidate!</a:t>
            </a:r>
          </a:p>
          <a:p>
            <a:r>
              <a:rPr lang="en-US" sz="2000" dirty="0"/>
              <a:t>The individual with a visual impairment gets a job!</a:t>
            </a:r>
          </a:p>
          <a:p>
            <a:endParaRPr lang="en-US" sz="2000" dirty="0"/>
          </a:p>
          <a:p>
            <a:endParaRPr lang="en-US" dirty="0"/>
          </a:p>
        </p:txBody>
      </p:sp>
    </p:spTree>
    <p:extLst>
      <p:ext uri="{BB962C8B-B14F-4D97-AF65-F5344CB8AC3E}">
        <p14:creationId xmlns:p14="http://schemas.microsoft.com/office/powerpoint/2010/main" val="7955652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4888211" cy="1600200"/>
          </a:xfrm>
        </p:spPr>
        <p:txBody>
          <a:bodyPr/>
          <a:lstStyle/>
          <a:p>
            <a:r>
              <a:rPr lang="en-US" dirty="0"/>
              <a:t>Visibility and Good Citizenship</a:t>
            </a:r>
          </a:p>
        </p:txBody>
      </p:sp>
      <p:sp>
        <p:nvSpPr>
          <p:cNvPr id="4" name="Text Placeholder 3"/>
          <p:cNvSpPr>
            <a:spLocks noGrp="1"/>
          </p:cNvSpPr>
          <p:nvPr>
            <p:ph type="body" sz="half" idx="2"/>
          </p:nvPr>
        </p:nvSpPr>
        <p:spPr>
          <a:xfrm>
            <a:off x="685800" y="2057400"/>
            <a:ext cx="5320792" cy="3811588"/>
          </a:xfrm>
        </p:spPr>
        <p:style>
          <a:lnRef idx="1">
            <a:schemeClr val="accent1"/>
          </a:lnRef>
          <a:fillRef idx="2">
            <a:schemeClr val="accent1"/>
          </a:fillRef>
          <a:effectRef idx="1">
            <a:schemeClr val="accent1"/>
          </a:effectRef>
          <a:fontRef idx="minor">
            <a:schemeClr val="dk1"/>
          </a:fontRef>
        </p:style>
        <p:txBody>
          <a:bodyPr>
            <a:normAutofit/>
          </a:bodyPr>
          <a:lstStyle/>
          <a:p>
            <a:r>
              <a:rPr lang="en-US" sz="2000" dirty="0"/>
              <a:t>MCB provides visibility for businesses by inviting employers to speak in front of small and large groups of job seekers, interns, other businesses, and elected officials</a:t>
            </a:r>
          </a:p>
          <a:p>
            <a:endParaRPr lang="en-US" sz="2000" dirty="0"/>
          </a:p>
          <a:p>
            <a:r>
              <a:rPr lang="en-US" sz="2000" dirty="0"/>
              <a:t>MCB invites employers to conduct mock interviews and informational interviews of both interns and job seekers</a:t>
            </a:r>
          </a:p>
          <a:p>
            <a:endParaRPr lang="en-US" sz="2000" dirty="0"/>
          </a:p>
          <a:p>
            <a:r>
              <a:rPr lang="en-US" sz="2000" dirty="0"/>
              <a:t>MCB invites employers to provide job shadow opportunities and site visits</a:t>
            </a:r>
          </a:p>
          <a:p>
            <a:endParaRPr lang="en-US" sz="2000" dirty="0"/>
          </a:p>
        </p:txBody>
      </p:sp>
      <p:pic>
        <p:nvPicPr>
          <p:cNvPr id="5" name="Content Placeholder 3" descr="Un objectif : on l’a atteint ou on ne l’a pas atteint, on se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50633" y="1044282"/>
            <a:ext cx="2173459" cy="3277210"/>
          </a:xfrm>
        </p:spPr>
      </p:pic>
    </p:spTree>
    <p:extLst>
      <p:ext uri="{BB962C8B-B14F-4D97-AF65-F5344CB8AC3E}">
        <p14:creationId xmlns:p14="http://schemas.microsoft.com/office/powerpoint/2010/main" val="10494993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4343400" cy="1162050"/>
          </a:xfrm>
        </p:spPr>
        <p:txBody>
          <a:bodyPr>
            <a:noAutofit/>
          </a:bodyPr>
          <a:lstStyle/>
          <a:p>
            <a:r>
              <a:rPr lang="en-US" sz="4000" dirty="0" smtClean="0"/>
              <a:t>Get the Word Out!</a:t>
            </a:r>
            <a:endParaRPr lang="en-US" sz="4000" dirty="0"/>
          </a:p>
        </p:txBody>
      </p:sp>
      <p:sp>
        <p:nvSpPr>
          <p:cNvPr id="3" name="Content Placeholder 2"/>
          <p:cNvSpPr>
            <a:spLocks noGrp="1"/>
          </p:cNvSpPr>
          <p:nvPr>
            <p:ph idx="1"/>
          </p:nvPr>
        </p:nvSpPr>
        <p:spPr/>
        <p:txBody>
          <a:bodyPr/>
          <a:lstStyle/>
          <a:p>
            <a:endParaRPr lang="en-US" dirty="0"/>
          </a:p>
          <a:p>
            <a:endParaRPr lang="en-US" dirty="0"/>
          </a:p>
        </p:txBody>
      </p:sp>
      <p:sp>
        <p:nvSpPr>
          <p:cNvPr id="4" name="Text Placeholder 3"/>
          <p:cNvSpPr>
            <a:spLocks noGrp="1"/>
          </p:cNvSpPr>
          <p:nvPr>
            <p:ph type="body" sz="half" idx="2"/>
          </p:nvPr>
        </p:nvSpPr>
        <p:spPr>
          <a:xfrm>
            <a:off x="431990" y="2057400"/>
            <a:ext cx="4080375" cy="3811588"/>
          </a:xfrm>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r>
              <a:rPr lang="en-US" sz="2000" dirty="0" smtClean="0"/>
              <a:t>When </a:t>
            </a:r>
            <a:r>
              <a:rPr lang="en-US" sz="2000" dirty="0"/>
              <a:t>employers provide their job postings to MCB’s Employment Services Specialists, they reach not only people with visual impairment,  but people with other disabilities as well. MCB  often shares employers’ job postings with community partners who work with people who have disabilities; therefore the employers’ postings have the potential to reach numerous people with disabilities</a:t>
            </a:r>
          </a:p>
          <a:p>
            <a:endParaRPr lang="en-US" sz="2000" dirty="0"/>
          </a:p>
          <a:p>
            <a:r>
              <a:rPr lang="en-US" sz="2000" dirty="0"/>
              <a:t>Develop a pipeline of qualified applicants!</a:t>
            </a:r>
          </a:p>
        </p:txBody>
      </p:sp>
      <p:pic>
        <p:nvPicPr>
          <p:cNvPr id="5" name="Picture 4" descr="Blooming Lovely: Any Tips On Keeping Foghorns Quie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989" y="2057401"/>
            <a:ext cx="2953954" cy="3987339"/>
          </a:xfrm>
          <a:prstGeom prst="rect">
            <a:avLst/>
          </a:prstGeom>
        </p:spPr>
      </p:pic>
    </p:spTree>
    <p:extLst>
      <p:ext uri="{BB962C8B-B14F-4D97-AF65-F5344CB8AC3E}">
        <p14:creationId xmlns:p14="http://schemas.microsoft.com/office/powerpoint/2010/main" val="26402065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7543800" cy="2590800"/>
          </a:xfrm>
        </p:spPr>
        <p:style>
          <a:lnRef idx="3">
            <a:schemeClr val="lt1"/>
          </a:lnRef>
          <a:fillRef idx="1">
            <a:schemeClr val="accent1"/>
          </a:fillRef>
          <a:effectRef idx="1">
            <a:schemeClr val="accent1"/>
          </a:effectRef>
          <a:fontRef idx="minor">
            <a:schemeClr val="lt1"/>
          </a:fontRef>
        </p:style>
        <p:txBody>
          <a:bodyPr>
            <a:normAutofit/>
          </a:bodyPr>
          <a:lstStyle/>
          <a:p>
            <a:r>
              <a:rPr lang="en-US" dirty="0" smtClean="0"/>
              <a:t>Business Partnerships… </a:t>
            </a:r>
            <a:br>
              <a:rPr lang="en-US" dirty="0" smtClean="0"/>
            </a:br>
            <a:r>
              <a:rPr lang="en-US" dirty="0" smtClean="0"/>
              <a:t>a team effort where everyone wins! </a:t>
            </a:r>
            <a:endParaRPr lang="en-US" dirty="0"/>
          </a:p>
        </p:txBody>
      </p:sp>
      <p:sp>
        <p:nvSpPr>
          <p:cNvPr id="3" name="Subtitle 2"/>
          <p:cNvSpPr>
            <a:spLocks noGrp="1"/>
          </p:cNvSpPr>
          <p:nvPr>
            <p:ph type="subTitle" idx="1"/>
          </p:nvPr>
        </p:nvSpPr>
        <p:spPr/>
        <p:txBody>
          <a:bodyPr>
            <a:normAutofit/>
          </a:bodyPr>
          <a:lstStyle/>
          <a:p>
            <a:r>
              <a:rPr lang="en-US" dirty="0" smtClean="0"/>
              <a:t>One can not work with </a:t>
            </a:r>
          </a:p>
          <a:p>
            <a:r>
              <a:rPr lang="en-US" dirty="0" smtClean="0"/>
              <a:t>out the other!!</a:t>
            </a:r>
            <a:endParaRPr lang="en-US" dirty="0"/>
          </a:p>
        </p:txBody>
      </p:sp>
    </p:spTree>
    <p:extLst>
      <p:ext uri="{BB962C8B-B14F-4D97-AF65-F5344CB8AC3E}">
        <p14:creationId xmlns:p14="http://schemas.microsoft.com/office/powerpoint/2010/main" val="39724433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2" descr="http://www.personalbrandingblog.com/wp-content/uploads/2013/06/shutterstock_90695326-200x300.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1625" y="1939925"/>
            <a:ext cx="2847975"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TextBox 2"/>
          <p:cNvSpPr txBox="1">
            <a:spLocks noChangeArrowheads="1"/>
          </p:cNvSpPr>
          <p:nvPr/>
        </p:nvSpPr>
        <p:spPr bwMode="auto">
          <a:xfrm>
            <a:off x="679450" y="2581275"/>
            <a:ext cx="4702175"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000" dirty="0"/>
              <a:t>It can be a challenge </a:t>
            </a:r>
            <a:r>
              <a:rPr lang="en-US" altLang="en-US" sz="3000" dirty="0" smtClean="0"/>
              <a:t>to </a:t>
            </a:r>
            <a:r>
              <a:rPr lang="en-US" altLang="en-US" sz="3000" dirty="0"/>
              <a:t>convince employers </a:t>
            </a:r>
            <a:r>
              <a:rPr lang="en-US" altLang="en-US" sz="3000" dirty="0" smtClean="0"/>
              <a:t>of the benefits of participating </a:t>
            </a:r>
            <a:r>
              <a:rPr lang="en-US" altLang="en-US" sz="3000" dirty="0"/>
              <a:t>in Workforce Development initiatives.</a:t>
            </a:r>
          </a:p>
        </p:txBody>
      </p:sp>
      <p:sp>
        <p:nvSpPr>
          <p:cNvPr id="6" name="Title 1"/>
          <p:cNvSpPr txBox="1">
            <a:spLocks/>
          </p:cNvSpPr>
          <p:nvPr/>
        </p:nvSpPr>
        <p:spPr>
          <a:xfrm>
            <a:off x="0" y="400050"/>
            <a:ext cx="9224963" cy="85248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sz="3600" kern="0" dirty="0" smtClean="0"/>
              <a:t>Strategies to Engage Businesses</a:t>
            </a:r>
            <a:endParaRPr lang="en-US" sz="3600" i="1" kern="0" dirty="0"/>
          </a:p>
        </p:txBody>
      </p:sp>
    </p:spTree>
    <p:extLst>
      <p:ext uri="{BB962C8B-B14F-4D97-AF65-F5344CB8AC3E}">
        <p14:creationId xmlns:p14="http://schemas.microsoft.com/office/powerpoint/2010/main" val="25487052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WIOA and Employer Services </a:t>
            </a:r>
            <a:endParaRPr lang="en-US" dirty="0"/>
          </a:p>
        </p:txBody>
      </p:sp>
      <p:sp>
        <p:nvSpPr>
          <p:cNvPr id="3" name="Content Placeholder 2"/>
          <p:cNvSpPr>
            <a:spLocks noGrp="1"/>
          </p:cNvSpPr>
          <p:nvPr>
            <p:ph idx="1"/>
          </p:nvPr>
        </p:nvSpPr>
        <p:spPr/>
        <p:txBody>
          <a:bodyPr>
            <a:normAutofit/>
          </a:bodyPr>
          <a:lstStyle/>
          <a:p>
            <a:pPr marL="0" indent="0" algn="ctr">
              <a:buNone/>
            </a:pPr>
            <a:r>
              <a:rPr lang="en-US" sz="2400" b="1" dirty="0" smtClean="0">
                <a:solidFill>
                  <a:srgbClr val="00B0F0"/>
                </a:solidFill>
              </a:rPr>
              <a:t>Business Services Provided through the One-Stop Career Center</a:t>
            </a:r>
          </a:p>
          <a:p>
            <a:pPr marL="0" indent="0" algn="ctr">
              <a:buNone/>
            </a:pPr>
            <a:endParaRPr lang="en-US" sz="2000" b="1" dirty="0" smtClean="0"/>
          </a:p>
          <a:p>
            <a:r>
              <a:rPr lang="en-US" sz="2400" b="1" dirty="0" smtClean="0"/>
              <a:t>Local areas </a:t>
            </a:r>
            <a:r>
              <a:rPr lang="en-US" sz="2400" b="1" dirty="0"/>
              <a:t>must establish and </a:t>
            </a:r>
            <a:r>
              <a:rPr lang="en-US" sz="2400" b="1" dirty="0" smtClean="0"/>
              <a:t>develop relationships </a:t>
            </a:r>
            <a:r>
              <a:rPr lang="en-US" sz="2400" b="1" dirty="0"/>
              <a:t>and networks with </a:t>
            </a:r>
            <a:r>
              <a:rPr lang="en-US" sz="2400" b="1" dirty="0" smtClean="0"/>
              <a:t>large and </a:t>
            </a:r>
            <a:r>
              <a:rPr lang="en-US" sz="2400" b="1" dirty="0"/>
              <a:t>small employers and </a:t>
            </a:r>
            <a:r>
              <a:rPr lang="en-US" sz="2400" b="1" dirty="0" smtClean="0"/>
              <a:t>their intermediaries.</a:t>
            </a:r>
          </a:p>
          <a:p>
            <a:pPr marL="0" indent="0">
              <a:buNone/>
            </a:pPr>
            <a:endParaRPr lang="en-US" sz="2400" b="1" dirty="0" smtClean="0"/>
          </a:p>
          <a:p>
            <a:r>
              <a:rPr lang="en-US" sz="2400" b="1" dirty="0"/>
              <a:t>Local areas also </a:t>
            </a:r>
            <a:r>
              <a:rPr lang="en-US" sz="2400" b="1" dirty="0" smtClean="0"/>
              <a:t>must develop</a:t>
            </a:r>
            <a:r>
              <a:rPr lang="en-US" sz="2400" b="1" dirty="0"/>
              <a:t>, convene, or </a:t>
            </a:r>
            <a:r>
              <a:rPr lang="en-US" sz="2400" b="1" dirty="0" smtClean="0"/>
              <a:t>implement industry </a:t>
            </a:r>
            <a:r>
              <a:rPr lang="en-US" sz="2400" b="1" dirty="0"/>
              <a:t>or sector partnerships</a:t>
            </a:r>
            <a:r>
              <a:rPr lang="en-US" sz="2400" b="1" dirty="0" smtClean="0"/>
              <a:t>.</a:t>
            </a:r>
          </a:p>
          <a:p>
            <a:endParaRPr lang="en-US" sz="2400" b="1" dirty="0"/>
          </a:p>
          <a:p>
            <a:r>
              <a:rPr lang="en-US" sz="2400" b="1" dirty="0" smtClean="0"/>
              <a:t>Presenters will share their strategies and techniques for engaging employers.</a:t>
            </a:r>
          </a:p>
          <a:p>
            <a:pPr marL="0" indent="0">
              <a:buNone/>
            </a:pPr>
            <a:endParaRPr lang="en-US" sz="2400" b="1" dirty="0" smtClean="0"/>
          </a:p>
          <a:p>
            <a:pPr lvl="0"/>
            <a:endParaRPr lang="en-US" sz="2000" b="1" dirty="0"/>
          </a:p>
        </p:txBody>
      </p:sp>
    </p:spTree>
    <p:extLst>
      <p:ext uri="{BB962C8B-B14F-4D97-AF65-F5344CB8AC3E}">
        <p14:creationId xmlns:p14="http://schemas.microsoft.com/office/powerpoint/2010/main" val="39921050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2"/>
          <p:cNvSpPr>
            <a:spLocks noChangeArrowheads="1"/>
          </p:cNvSpPr>
          <p:nvPr/>
        </p:nvSpPr>
        <p:spPr bwMode="auto">
          <a:xfrm>
            <a:off x="7372350" y="5629275"/>
            <a:ext cx="1743075" cy="120015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cs typeface="Arial" charset="0"/>
            </a:endParaRPr>
          </a:p>
        </p:txBody>
      </p:sp>
      <p:graphicFrame>
        <p:nvGraphicFramePr>
          <p:cNvPr id="11270" name="Object 6"/>
          <p:cNvGraphicFramePr>
            <a:graphicFrameLocks noGrp="1" noChangeAspect="1"/>
          </p:cNvGraphicFramePr>
          <p:nvPr>
            <p:ph idx="4294967295"/>
          </p:nvPr>
        </p:nvGraphicFramePr>
        <p:xfrm>
          <a:off x="1066800" y="1243013"/>
          <a:ext cx="7319963" cy="5614987"/>
        </p:xfrm>
        <a:graphic>
          <a:graphicData uri="http://schemas.openxmlformats.org/presentationml/2006/ole">
            <mc:AlternateContent xmlns:mc="http://schemas.openxmlformats.org/markup-compatibility/2006">
              <mc:Choice xmlns:v="urn:schemas-microsoft-com:vml" Requires="v">
                <p:oleObj spid="_x0000_s2069" name="Photo Editor Photo" r:id="rId3" imgW="10066667" imgH="7780952" progId="">
                  <p:embed/>
                </p:oleObj>
              </mc:Choice>
              <mc:Fallback>
                <p:oleObj name="Photo Editor Photo" r:id="rId3" imgW="10066667" imgH="7780952" progId="">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243013"/>
                        <a:ext cx="7319963" cy="56149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6743" name="Text Box 7"/>
          <p:cNvSpPr txBox="1">
            <a:spLocks noChangeArrowheads="1"/>
          </p:cNvSpPr>
          <p:nvPr/>
        </p:nvSpPr>
        <p:spPr bwMode="auto">
          <a:xfrm>
            <a:off x="1357313" y="1527175"/>
            <a:ext cx="2022475" cy="519113"/>
          </a:xfrm>
          <a:prstGeom prst="rect">
            <a:avLst/>
          </a:prstGeom>
          <a:noFill/>
          <a:ln>
            <a:noFill/>
          </a:ln>
          <a:effectLs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defRPr/>
            </a:pPr>
            <a:r>
              <a:rPr lang="en-US" sz="2800" b="1" dirty="0" smtClean="0">
                <a:solidFill>
                  <a:schemeClr val="tx2"/>
                </a:solidFill>
                <a:effectLst>
                  <a:outerShdw blurRad="38100" dist="38100" dir="2700000" algn="tl">
                    <a:srgbClr val="C0C0C0"/>
                  </a:outerShdw>
                </a:effectLst>
              </a:rPr>
              <a:t>Flow Chart</a:t>
            </a:r>
          </a:p>
        </p:txBody>
      </p:sp>
      <p:sp>
        <p:nvSpPr>
          <p:cNvPr id="11273" name="Title 1"/>
          <p:cNvSpPr txBox="1">
            <a:spLocks/>
          </p:cNvSpPr>
          <p:nvPr/>
        </p:nvSpPr>
        <p:spPr bwMode="auto">
          <a:xfrm>
            <a:off x="663575" y="209550"/>
            <a:ext cx="77724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800" i="1">
                <a:solidFill>
                  <a:schemeClr val="folHlink"/>
                </a:solidFill>
                <a:cs typeface="Arial" charset="0"/>
              </a:rPr>
              <a:t>Mass</a:t>
            </a:r>
            <a:r>
              <a:rPr lang="en-US" altLang="en-US" sz="4800" b="1">
                <a:solidFill>
                  <a:schemeClr val="folHlink"/>
                </a:solidFill>
                <a:cs typeface="Arial" charset="0"/>
              </a:rPr>
              <a:t> </a:t>
            </a:r>
            <a:r>
              <a:rPr lang="en-US" altLang="en-US" sz="4800">
                <a:solidFill>
                  <a:schemeClr val="folHlink"/>
                </a:solidFill>
                <a:cs typeface="Arial" charset="0"/>
              </a:rPr>
              <a:t>Biz</a:t>
            </a:r>
            <a:r>
              <a:rPr lang="en-US" altLang="en-US" sz="4800" i="1">
                <a:solidFill>
                  <a:schemeClr val="folHlink"/>
                </a:solidFill>
                <a:cs typeface="Arial" charset="0"/>
              </a:rPr>
              <a:t>Works</a:t>
            </a:r>
            <a:r>
              <a:rPr lang="en-US" altLang="en-US" sz="4800" b="1">
                <a:solidFill>
                  <a:schemeClr val="folHlink"/>
                </a:solidFill>
                <a:cs typeface="Arial" charset="0"/>
              </a:rPr>
              <a:t> </a:t>
            </a:r>
          </a:p>
        </p:txBody>
      </p:sp>
    </p:spTree>
    <p:extLst>
      <p:ext uri="{BB962C8B-B14F-4D97-AF65-F5344CB8AC3E}">
        <p14:creationId xmlns:p14="http://schemas.microsoft.com/office/powerpoint/2010/main" val="3994825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normAutofit fontScale="90000"/>
          </a:bodyPr>
          <a:lstStyle/>
          <a:p>
            <a:pPr algn="l" eaLnBrk="1" hangingPunct="1"/>
            <a:r>
              <a:rPr lang="en-US" altLang="en-US" dirty="0" smtClean="0"/>
              <a:t/>
            </a:r>
            <a:br>
              <a:rPr lang="en-US" altLang="en-US" dirty="0" smtClean="0"/>
            </a:br>
            <a:r>
              <a:rPr lang="en-US" altLang="en-US" dirty="0" smtClean="0"/>
              <a:t>            </a:t>
            </a:r>
            <a:r>
              <a:rPr lang="en-US" altLang="en-US" sz="3600" dirty="0" smtClean="0"/>
              <a:t>What is </a:t>
            </a:r>
            <a:r>
              <a:rPr lang="en-US" altLang="en-US" dirty="0" smtClean="0"/>
              <a:t/>
            </a:r>
            <a:br>
              <a:rPr lang="en-US" altLang="en-US" dirty="0" smtClean="0"/>
            </a:br>
            <a:endParaRPr lang="en-US" altLang="en-US" dirty="0" smtClean="0"/>
          </a:p>
        </p:txBody>
      </p:sp>
      <p:sp>
        <p:nvSpPr>
          <p:cNvPr id="5" name="Content Placeholder 2"/>
          <p:cNvSpPr txBox="1">
            <a:spLocks/>
          </p:cNvSpPr>
          <p:nvPr/>
        </p:nvSpPr>
        <p:spPr bwMode="auto">
          <a:xfrm>
            <a:off x="479425" y="1663700"/>
            <a:ext cx="8097838" cy="1855788"/>
          </a:xfrm>
          <a:prstGeom prst="rect">
            <a:avLst/>
          </a:prstGeom>
          <a:noFill/>
          <a:ln>
            <a:noFill/>
          </a:ln>
          <a:effectLst/>
          <a:extLst/>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400" kern="0" dirty="0"/>
              <a:t>Mass </a:t>
            </a:r>
            <a:r>
              <a:rPr lang="en-US" sz="2400" kern="0" dirty="0" smtClean="0"/>
              <a:t>BizWorks is designed to meet </a:t>
            </a:r>
            <a:r>
              <a:rPr lang="en-US" sz="2400" kern="0" dirty="0"/>
              <a:t>business </a:t>
            </a:r>
            <a:r>
              <a:rPr lang="en-US" sz="2400" kern="0" dirty="0" smtClean="0"/>
              <a:t>needs.</a:t>
            </a:r>
            <a:endParaRPr lang="en-US" sz="2400" kern="0" dirty="0"/>
          </a:p>
          <a:p>
            <a:pPr>
              <a:defRPr/>
            </a:pPr>
            <a:r>
              <a:rPr lang="en-US" sz="2400" kern="0" dirty="0" smtClean="0"/>
              <a:t>State and federal collaboration- </a:t>
            </a:r>
            <a:r>
              <a:rPr lang="en-US" sz="2400" b="1" kern="0" dirty="0" smtClean="0"/>
              <a:t>TEAM Effort</a:t>
            </a:r>
          </a:p>
          <a:p>
            <a:pPr>
              <a:defRPr/>
            </a:pPr>
            <a:r>
              <a:rPr lang="en-US" sz="2400" kern="0" dirty="0" smtClean="0"/>
              <a:t>Funded by USDOL’s Expanding Business Engagement</a:t>
            </a:r>
          </a:p>
          <a:p>
            <a:pPr>
              <a:defRPr/>
            </a:pPr>
            <a:r>
              <a:rPr lang="en-US" sz="2400" kern="0" dirty="0" smtClean="0"/>
              <a:t>Connect businesses to resources </a:t>
            </a:r>
            <a:endParaRPr lang="en-US" sz="2800" kern="0" dirty="0"/>
          </a:p>
        </p:txBody>
      </p:sp>
      <p:sp>
        <p:nvSpPr>
          <p:cNvPr id="22531" name="TextBox 3"/>
          <p:cNvSpPr txBox="1">
            <a:spLocks noChangeArrowheads="1"/>
          </p:cNvSpPr>
          <p:nvPr/>
        </p:nvSpPr>
        <p:spPr bwMode="auto">
          <a:xfrm>
            <a:off x="479425" y="3798888"/>
            <a:ext cx="8097838" cy="2185987"/>
          </a:xfrm>
          <a:prstGeom prst="rect">
            <a:avLst/>
          </a:prstGeom>
          <a:ln/>
          <a:extLst/>
        </p:spPr>
        <p:style>
          <a:lnRef idx="1">
            <a:schemeClr val="accent1"/>
          </a:lnRef>
          <a:fillRef idx="2">
            <a:schemeClr val="accent1"/>
          </a:fillRef>
          <a:effectRef idx="1">
            <a:schemeClr val="accent1"/>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000" dirty="0">
                <a:solidFill>
                  <a:srgbClr val="FF9900"/>
                </a:solidFill>
              </a:rPr>
              <a:t>“</a:t>
            </a:r>
            <a:r>
              <a:rPr lang="en-US" altLang="en-US" sz="2000" b="1" dirty="0">
                <a:solidFill>
                  <a:srgbClr val="FF9900"/>
                </a:solidFill>
              </a:rPr>
              <a:t>We need to make it as easy as possible for Massachusetts business owners to take advantage of all of the services the state offers. Whether they are growing their business or downsizing, Mass </a:t>
            </a:r>
            <a:r>
              <a:rPr lang="en-US" altLang="en-US" sz="2000" b="1" dirty="0" err="1">
                <a:solidFill>
                  <a:srgbClr val="FF9900"/>
                </a:solidFill>
              </a:rPr>
              <a:t>BizWorks</a:t>
            </a:r>
            <a:r>
              <a:rPr lang="en-US" altLang="en-US" sz="2000" b="1" dirty="0">
                <a:solidFill>
                  <a:srgbClr val="FF9900"/>
                </a:solidFill>
              </a:rPr>
              <a:t> pulls all these services together in one easy to find place</a:t>
            </a:r>
            <a:r>
              <a:rPr lang="en-US" altLang="en-US" sz="2000" dirty="0">
                <a:solidFill>
                  <a:srgbClr val="FF9900"/>
                </a:solidFill>
              </a:rPr>
              <a:t>.”</a:t>
            </a:r>
          </a:p>
          <a:p>
            <a:pPr eaLnBrk="1" hangingPunct="1"/>
            <a:r>
              <a:rPr lang="en-US" altLang="en-US" b="1" dirty="0">
                <a:solidFill>
                  <a:srgbClr val="FF9900"/>
                </a:solidFill>
              </a:rPr>
              <a:t>				</a:t>
            </a:r>
            <a:br>
              <a:rPr lang="en-US" altLang="en-US" b="1" dirty="0">
                <a:solidFill>
                  <a:srgbClr val="FF9900"/>
                </a:solidFill>
              </a:rPr>
            </a:br>
            <a:r>
              <a:rPr lang="en-US" altLang="en-US" b="1" dirty="0">
                <a:solidFill>
                  <a:srgbClr val="FF9900"/>
                </a:solidFill>
              </a:rPr>
              <a:t>				</a:t>
            </a:r>
            <a:endParaRPr lang="en-US" altLang="en-US" sz="1400" b="1" dirty="0">
              <a:solidFill>
                <a:srgbClr val="FF9900"/>
              </a:solidFill>
            </a:endParaRPr>
          </a:p>
        </p:txBody>
      </p:sp>
      <p:pic>
        <p:nvPicPr>
          <p:cNvPr id="2253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10025" y="655638"/>
            <a:ext cx="31623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Slide Number Placeholder 6"/>
          <p:cNvSpPr>
            <a:spLocks noGrp="1"/>
          </p:cNvSpPr>
          <p:nvPr>
            <p:ph type="sldNum" sz="quarter" idx="4294967295"/>
          </p:nvPr>
        </p:nvSpPr>
        <p:spPr>
          <a:xfrm>
            <a:off x="6986588" y="6251575"/>
            <a:ext cx="1600200" cy="4873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6E06ECC-D0DD-4C1E-8C2B-DCDE4436476E}" type="slidenum">
              <a:rPr lang="en-US" altLang="en-US" smtClean="0"/>
              <a:pPr eaLnBrk="1" hangingPunct="1"/>
              <a:t>21</a:t>
            </a:fld>
            <a:endParaRPr lang="en-US" altLang="en-US" smtClean="0"/>
          </a:p>
        </p:txBody>
      </p:sp>
    </p:spTree>
    <p:extLst>
      <p:ext uri="{BB962C8B-B14F-4D97-AF65-F5344CB8AC3E}">
        <p14:creationId xmlns:p14="http://schemas.microsoft.com/office/powerpoint/2010/main" val="9803722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ChangeArrowheads="1"/>
          </p:cNvSpPr>
          <p:nvPr/>
        </p:nvSpPr>
        <p:spPr bwMode="auto">
          <a:xfrm>
            <a:off x="7200900" y="5543550"/>
            <a:ext cx="1914525" cy="1285875"/>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cs typeface="Arial" charset="0"/>
            </a:endParaRPr>
          </a:p>
        </p:txBody>
      </p:sp>
      <p:pic>
        <p:nvPicPr>
          <p:cNvPr id="32770" name="Picture 2" descr="business%20cycle%20RR"/>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628650" y="1631950"/>
            <a:ext cx="7821613" cy="5226050"/>
          </a:xfrm>
        </p:spPr>
      </p:pic>
      <p:sp>
        <p:nvSpPr>
          <p:cNvPr id="116743" name="Text Box 7"/>
          <p:cNvSpPr txBox="1">
            <a:spLocks noChangeArrowheads="1"/>
          </p:cNvSpPr>
          <p:nvPr/>
        </p:nvSpPr>
        <p:spPr bwMode="auto">
          <a:xfrm>
            <a:off x="147638" y="1155700"/>
            <a:ext cx="8848725" cy="519113"/>
          </a:xfrm>
          <a:prstGeom prst="rect">
            <a:avLst/>
          </a:prstGeom>
          <a:noFill/>
          <a:ln>
            <a:noFill/>
          </a:ln>
          <a:effectLs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defRPr/>
            </a:pPr>
            <a:r>
              <a:rPr lang="en-US" sz="2800" b="1" dirty="0" smtClean="0">
                <a:solidFill>
                  <a:schemeClr val="tx2"/>
                </a:solidFill>
                <a:effectLst>
                  <a:outerShdw blurRad="38100" dist="38100" dir="2700000" algn="tl">
                    <a:srgbClr val="C0C0C0"/>
                  </a:outerShdw>
                </a:effectLst>
              </a:rPr>
              <a:t>Providing Services Throughout the Business Cycle</a:t>
            </a:r>
          </a:p>
        </p:txBody>
      </p:sp>
      <p:sp>
        <p:nvSpPr>
          <p:cNvPr id="32772" name="Title 1"/>
          <p:cNvSpPr txBox="1">
            <a:spLocks/>
          </p:cNvSpPr>
          <p:nvPr/>
        </p:nvSpPr>
        <p:spPr bwMode="auto">
          <a:xfrm>
            <a:off x="663575" y="209550"/>
            <a:ext cx="77724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800" i="1">
                <a:solidFill>
                  <a:schemeClr val="folHlink"/>
                </a:solidFill>
                <a:cs typeface="Arial" charset="0"/>
              </a:rPr>
              <a:t>Mass</a:t>
            </a:r>
            <a:r>
              <a:rPr lang="en-US" altLang="en-US" sz="4800" b="1">
                <a:solidFill>
                  <a:schemeClr val="folHlink"/>
                </a:solidFill>
                <a:cs typeface="Arial" charset="0"/>
              </a:rPr>
              <a:t> </a:t>
            </a:r>
            <a:r>
              <a:rPr lang="en-US" altLang="en-US" sz="4800">
                <a:solidFill>
                  <a:schemeClr val="folHlink"/>
                </a:solidFill>
                <a:cs typeface="Arial" charset="0"/>
              </a:rPr>
              <a:t>Biz</a:t>
            </a:r>
            <a:r>
              <a:rPr lang="en-US" altLang="en-US" sz="4800" i="1">
                <a:solidFill>
                  <a:schemeClr val="folHlink"/>
                </a:solidFill>
                <a:cs typeface="Arial" charset="0"/>
              </a:rPr>
              <a:t>Works</a:t>
            </a:r>
            <a:r>
              <a:rPr lang="en-US" altLang="en-US" sz="4800" b="1">
                <a:solidFill>
                  <a:schemeClr val="folHlink"/>
                </a:solidFill>
                <a:cs typeface="Arial" charset="0"/>
              </a:rPr>
              <a:t> </a:t>
            </a:r>
          </a:p>
        </p:txBody>
      </p:sp>
    </p:spTree>
    <p:extLst>
      <p:ext uri="{BB962C8B-B14F-4D97-AF65-F5344CB8AC3E}">
        <p14:creationId xmlns:p14="http://schemas.microsoft.com/office/powerpoint/2010/main" val="17389845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4495800"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15183"/>
            <a:ext cx="2223497" cy="5757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32326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E:\Mass bizworks dashboard 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29712"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E:\Mass bizworks dashboard 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29712"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66001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35"/>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Times New Roman" pitchFamily="18" charset="0"/>
                <a:ea typeface="ＭＳ Ｐゴシック" charset="-128"/>
              </a:defRPr>
            </a:lvl1pPr>
            <a:lvl2pPr marL="37931725" indent="-37474525" eaLnBrk="0" hangingPunct="0">
              <a:defRPr sz="2000">
                <a:solidFill>
                  <a:schemeClr val="tx1"/>
                </a:solidFill>
                <a:latin typeface="Times New Roman" pitchFamily="18" charset="0"/>
                <a:ea typeface="ＭＳ Ｐゴシック" charset="-128"/>
              </a:defRPr>
            </a:lvl2pPr>
            <a:lvl3pPr eaLnBrk="0" hangingPunct="0">
              <a:defRPr sz="2000">
                <a:solidFill>
                  <a:schemeClr val="tx1"/>
                </a:solidFill>
                <a:latin typeface="Times New Roman" pitchFamily="18" charset="0"/>
                <a:ea typeface="ＭＳ Ｐゴシック" charset="-128"/>
              </a:defRPr>
            </a:lvl3pPr>
            <a:lvl4pPr eaLnBrk="0" hangingPunct="0">
              <a:defRPr sz="2000">
                <a:solidFill>
                  <a:schemeClr val="tx1"/>
                </a:solidFill>
                <a:latin typeface="Times New Roman" pitchFamily="18" charset="0"/>
                <a:ea typeface="ＭＳ Ｐゴシック" charset="-128"/>
              </a:defRPr>
            </a:lvl4pPr>
            <a:lvl5pPr eaLnBrk="0" hangingPunct="0">
              <a:defRPr sz="20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0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0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0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000">
                <a:solidFill>
                  <a:schemeClr val="tx1"/>
                </a:solidFill>
                <a:latin typeface="Times New Roman" pitchFamily="18" charset="0"/>
                <a:ea typeface="ＭＳ Ｐゴシック" charset="-128"/>
              </a:defRPr>
            </a:lvl9pPr>
          </a:lstStyle>
          <a:p>
            <a:pPr eaLnBrk="1" hangingPunct="1"/>
            <a:endParaRPr lang="en-US" altLang="en-US" sz="1800" dirty="0">
              <a:latin typeface="Arial" charset="0"/>
            </a:endParaRPr>
          </a:p>
        </p:txBody>
      </p:sp>
      <p:sp>
        <p:nvSpPr>
          <p:cNvPr id="53251" name="Rectangle 1038"/>
          <p:cNvSpPr>
            <a:spLocks noChangeArrowheads="1"/>
          </p:cNvSpPr>
          <p:nvPr/>
        </p:nvSpPr>
        <p:spPr bwMode="auto">
          <a:xfrm>
            <a:off x="-25400" y="0"/>
            <a:ext cx="9169400" cy="6858000"/>
          </a:xfrm>
          <a:prstGeom prst="rect">
            <a:avLst/>
          </a:prstGeom>
          <a:solidFill>
            <a:srgbClr val="20407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Times New Roman" pitchFamily="18" charset="0"/>
                <a:ea typeface="ＭＳ Ｐゴシック" charset="-128"/>
              </a:defRPr>
            </a:lvl1pPr>
            <a:lvl2pPr marL="37931725" indent="-37474525" eaLnBrk="0" hangingPunct="0">
              <a:defRPr sz="2000">
                <a:solidFill>
                  <a:schemeClr val="tx1"/>
                </a:solidFill>
                <a:latin typeface="Times New Roman" pitchFamily="18" charset="0"/>
                <a:ea typeface="ＭＳ Ｐゴシック" charset="-128"/>
              </a:defRPr>
            </a:lvl2pPr>
            <a:lvl3pPr eaLnBrk="0" hangingPunct="0">
              <a:defRPr sz="2000">
                <a:solidFill>
                  <a:schemeClr val="tx1"/>
                </a:solidFill>
                <a:latin typeface="Times New Roman" pitchFamily="18" charset="0"/>
                <a:ea typeface="ＭＳ Ｐゴシック" charset="-128"/>
              </a:defRPr>
            </a:lvl3pPr>
            <a:lvl4pPr eaLnBrk="0" hangingPunct="0">
              <a:defRPr sz="2000">
                <a:solidFill>
                  <a:schemeClr val="tx1"/>
                </a:solidFill>
                <a:latin typeface="Times New Roman" pitchFamily="18" charset="0"/>
                <a:ea typeface="ＭＳ Ｐゴシック" charset="-128"/>
              </a:defRPr>
            </a:lvl4pPr>
            <a:lvl5pPr eaLnBrk="0" hangingPunct="0">
              <a:defRPr sz="20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0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0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0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000">
                <a:solidFill>
                  <a:schemeClr val="tx1"/>
                </a:solidFill>
                <a:latin typeface="Times New Roman" pitchFamily="18" charset="0"/>
                <a:ea typeface="ＭＳ Ｐゴシック" charset="-128"/>
              </a:defRPr>
            </a:lvl9pPr>
          </a:lstStyle>
          <a:p>
            <a:pPr eaLnBrk="1" hangingPunct="1"/>
            <a:endParaRPr lang="en-US" altLang="en-US" dirty="0"/>
          </a:p>
        </p:txBody>
      </p:sp>
      <p:sp>
        <p:nvSpPr>
          <p:cNvPr id="53252" name="Text Box 1033"/>
          <p:cNvSpPr txBox="1">
            <a:spLocks noChangeArrowheads="1"/>
          </p:cNvSpPr>
          <p:nvPr/>
        </p:nvSpPr>
        <p:spPr bwMode="auto">
          <a:xfrm>
            <a:off x="457200" y="2193925"/>
            <a:ext cx="3524250" cy="1854200"/>
          </a:xfrm>
          <a:prstGeom prst="rect">
            <a:avLst/>
          </a:prstGeom>
          <a:solidFill>
            <a:srgbClr val="FAE494"/>
          </a:solidFill>
          <a:ln w="9525">
            <a:solidFill>
              <a:schemeClr val="bg1"/>
            </a:solidFill>
            <a:miter lim="800000"/>
            <a:headEnd/>
            <a:tailEnd/>
          </a:ln>
        </p:spPr>
        <p:txBody>
          <a:bodyPr wrap="none">
            <a:spAutoFit/>
          </a:bodyPr>
          <a:lstStyle>
            <a:lvl1pPr eaLnBrk="0" hangingPunct="0">
              <a:defRPr sz="2000">
                <a:solidFill>
                  <a:schemeClr val="tx1"/>
                </a:solidFill>
                <a:latin typeface="Times New Roman" pitchFamily="18" charset="0"/>
                <a:ea typeface="ＭＳ Ｐゴシック" charset="-128"/>
              </a:defRPr>
            </a:lvl1pPr>
            <a:lvl2pPr marL="37931725" indent="-37474525" eaLnBrk="0" hangingPunct="0">
              <a:defRPr sz="2000">
                <a:solidFill>
                  <a:schemeClr val="tx1"/>
                </a:solidFill>
                <a:latin typeface="Times New Roman" pitchFamily="18" charset="0"/>
                <a:ea typeface="ＭＳ Ｐゴシック" charset="-128"/>
              </a:defRPr>
            </a:lvl2pPr>
            <a:lvl3pPr eaLnBrk="0" hangingPunct="0">
              <a:defRPr sz="2000">
                <a:solidFill>
                  <a:schemeClr val="tx1"/>
                </a:solidFill>
                <a:latin typeface="Times New Roman" pitchFamily="18" charset="0"/>
                <a:ea typeface="ＭＳ Ｐゴシック" charset="-128"/>
              </a:defRPr>
            </a:lvl3pPr>
            <a:lvl4pPr eaLnBrk="0" hangingPunct="0">
              <a:defRPr sz="2000">
                <a:solidFill>
                  <a:schemeClr val="tx1"/>
                </a:solidFill>
                <a:latin typeface="Times New Roman" pitchFamily="18" charset="0"/>
                <a:ea typeface="ＭＳ Ｐゴシック" charset="-128"/>
              </a:defRPr>
            </a:lvl4pPr>
            <a:lvl5pPr eaLnBrk="0" hangingPunct="0">
              <a:defRPr sz="20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0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0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0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000">
                <a:solidFill>
                  <a:schemeClr val="tx1"/>
                </a:solidFill>
                <a:latin typeface="Times New Roman" pitchFamily="18" charset="0"/>
                <a:ea typeface="ＭＳ Ｐゴシック" charset="-128"/>
              </a:defRPr>
            </a:lvl9pPr>
          </a:lstStyle>
          <a:p>
            <a:pPr eaLnBrk="1" hangingPunct="1">
              <a:spcBef>
                <a:spcPct val="45000"/>
              </a:spcBef>
            </a:pPr>
            <a:r>
              <a:rPr lang="en-US" altLang="en-US" sz="1400" b="1" dirty="0">
                <a:solidFill>
                  <a:srgbClr val="CC3300"/>
                </a:solidFill>
                <a:latin typeface="Arial" charset="0"/>
              </a:rPr>
              <a:t>LWIB </a:t>
            </a:r>
            <a:r>
              <a:rPr lang="en-US" altLang="en-US" sz="1400" dirty="0">
                <a:solidFill>
                  <a:srgbClr val="CC3300"/>
                </a:solidFill>
                <a:latin typeface="Arial" charset="0"/>
              </a:rPr>
              <a:t>- Local Workforce Investment Board</a:t>
            </a:r>
          </a:p>
          <a:p>
            <a:pPr eaLnBrk="1" hangingPunct="1">
              <a:spcBef>
                <a:spcPct val="45000"/>
              </a:spcBef>
            </a:pPr>
            <a:r>
              <a:rPr lang="en-US" altLang="en-US" sz="1400" b="1" dirty="0">
                <a:solidFill>
                  <a:srgbClr val="CC3300"/>
                </a:solidFill>
                <a:latin typeface="Arial" charset="0"/>
              </a:rPr>
              <a:t>NEG </a:t>
            </a:r>
            <a:r>
              <a:rPr lang="en-US" altLang="en-US" sz="1400" dirty="0">
                <a:solidFill>
                  <a:srgbClr val="CC3300"/>
                </a:solidFill>
                <a:latin typeface="Arial" charset="0"/>
              </a:rPr>
              <a:t>- National Emergency Grant</a:t>
            </a:r>
          </a:p>
          <a:p>
            <a:pPr eaLnBrk="1" hangingPunct="1">
              <a:spcBef>
                <a:spcPct val="45000"/>
              </a:spcBef>
            </a:pPr>
            <a:r>
              <a:rPr lang="en-US" altLang="en-US" sz="1400" b="1" dirty="0">
                <a:solidFill>
                  <a:srgbClr val="CC3300"/>
                </a:solidFill>
                <a:latin typeface="Arial" charset="0"/>
              </a:rPr>
              <a:t>OSCC</a:t>
            </a:r>
            <a:r>
              <a:rPr lang="en-US" altLang="en-US" sz="1400" dirty="0">
                <a:solidFill>
                  <a:srgbClr val="CC3300"/>
                </a:solidFill>
                <a:latin typeface="Arial" charset="0"/>
              </a:rPr>
              <a:t> - One-Stop Career Center</a:t>
            </a:r>
          </a:p>
          <a:p>
            <a:pPr eaLnBrk="1" hangingPunct="1">
              <a:spcBef>
                <a:spcPct val="45000"/>
              </a:spcBef>
            </a:pPr>
            <a:r>
              <a:rPr lang="en-US" altLang="en-US" sz="1400" b="1" dirty="0">
                <a:solidFill>
                  <a:srgbClr val="CC3300"/>
                </a:solidFill>
                <a:latin typeface="Arial" charset="0"/>
              </a:rPr>
              <a:t>TRA </a:t>
            </a:r>
            <a:r>
              <a:rPr lang="en-US" altLang="en-US" sz="1400" dirty="0">
                <a:solidFill>
                  <a:srgbClr val="CC3300"/>
                </a:solidFill>
                <a:latin typeface="Arial" charset="0"/>
              </a:rPr>
              <a:t>- Trade Readjustment Act </a:t>
            </a:r>
          </a:p>
          <a:p>
            <a:pPr eaLnBrk="1" hangingPunct="1">
              <a:spcBef>
                <a:spcPct val="45000"/>
              </a:spcBef>
            </a:pPr>
            <a:r>
              <a:rPr lang="en-US" altLang="en-US" sz="1400" b="1" dirty="0">
                <a:solidFill>
                  <a:srgbClr val="CC3300"/>
                </a:solidFill>
                <a:latin typeface="Arial" charset="0"/>
              </a:rPr>
              <a:t>UI </a:t>
            </a:r>
            <a:r>
              <a:rPr lang="en-US" altLang="en-US" sz="1400" dirty="0">
                <a:solidFill>
                  <a:srgbClr val="CC3300"/>
                </a:solidFill>
                <a:latin typeface="Arial" charset="0"/>
              </a:rPr>
              <a:t>- Unemployment Insurance</a:t>
            </a:r>
          </a:p>
          <a:p>
            <a:pPr eaLnBrk="1" hangingPunct="1">
              <a:spcBef>
                <a:spcPct val="45000"/>
              </a:spcBef>
            </a:pPr>
            <a:r>
              <a:rPr lang="en-US" altLang="en-US" sz="1400" b="1" dirty="0">
                <a:solidFill>
                  <a:srgbClr val="CC3300"/>
                </a:solidFill>
                <a:latin typeface="Arial" charset="0"/>
              </a:rPr>
              <a:t>WIB </a:t>
            </a:r>
            <a:r>
              <a:rPr lang="en-US" altLang="en-US" sz="1400" dirty="0">
                <a:solidFill>
                  <a:srgbClr val="CC3300"/>
                </a:solidFill>
                <a:latin typeface="Arial" charset="0"/>
              </a:rPr>
              <a:t>- Workforce Investment Board</a:t>
            </a:r>
          </a:p>
        </p:txBody>
      </p:sp>
      <p:sp>
        <p:nvSpPr>
          <p:cNvPr id="53253" name="Rectangle 1034"/>
          <p:cNvSpPr>
            <a:spLocks noChangeArrowheads="1"/>
          </p:cNvSpPr>
          <p:nvPr/>
        </p:nvSpPr>
        <p:spPr bwMode="auto">
          <a:xfrm>
            <a:off x="457200" y="990600"/>
            <a:ext cx="38068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ea typeface="ＭＳ Ｐゴシック" charset="-128"/>
              </a:defRPr>
            </a:lvl1pPr>
            <a:lvl2pPr marL="37931725" indent="-37474525" eaLnBrk="0" hangingPunct="0">
              <a:defRPr sz="2000">
                <a:solidFill>
                  <a:schemeClr val="tx1"/>
                </a:solidFill>
                <a:latin typeface="Times New Roman" pitchFamily="18" charset="0"/>
                <a:ea typeface="ＭＳ Ｐゴシック" charset="-128"/>
              </a:defRPr>
            </a:lvl2pPr>
            <a:lvl3pPr eaLnBrk="0" hangingPunct="0">
              <a:defRPr sz="2000">
                <a:solidFill>
                  <a:schemeClr val="tx1"/>
                </a:solidFill>
                <a:latin typeface="Times New Roman" pitchFamily="18" charset="0"/>
                <a:ea typeface="ＭＳ Ｐゴシック" charset="-128"/>
              </a:defRPr>
            </a:lvl3pPr>
            <a:lvl4pPr eaLnBrk="0" hangingPunct="0">
              <a:defRPr sz="2000">
                <a:solidFill>
                  <a:schemeClr val="tx1"/>
                </a:solidFill>
                <a:latin typeface="Times New Roman" pitchFamily="18" charset="0"/>
                <a:ea typeface="ＭＳ Ｐゴシック" charset="-128"/>
              </a:defRPr>
            </a:lvl4pPr>
            <a:lvl5pPr eaLnBrk="0" hangingPunct="0">
              <a:defRPr sz="20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0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0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0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000">
                <a:solidFill>
                  <a:schemeClr val="tx1"/>
                </a:solidFill>
                <a:latin typeface="Times New Roman" pitchFamily="18" charset="0"/>
                <a:ea typeface="ＭＳ Ｐゴシック" charset="-128"/>
              </a:defRPr>
            </a:lvl9pPr>
          </a:lstStyle>
          <a:p>
            <a:r>
              <a:rPr lang="en-US" altLang="en-US" sz="2800" b="1" dirty="0">
                <a:solidFill>
                  <a:schemeClr val="bg1"/>
                </a:solidFill>
                <a:latin typeface="Arial" charset="0"/>
              </a:rPr>
              <a:t>Rapid Response Flow Chart</a:t>
            </a:r>
          </a:p>
        </p:txBody>
      </p:sp>
      <p:pic>
        <p:nvPicPr>
          <p:cNvPr id="53255" name="Picture 7" descr="rr process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2300" y="0"/>
            <a:ext cx="47117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1023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53255"/>
                                        </p:tgtEl>
                                        <p:attrNameLst>
                                          <p:attrName>style.visibility</p:attrName>
                                        </p:attrNameLst>
                                      </p:cBhvr>
                                      <p:to>
                                        <p:strVal val="visible"/>
                                      </p:to>
                                    </p:set>
                                    <p:animEffect transition="in" filter="dissolve">
                                      <p:cBhvr>
                                        <p:cTn id="7" dur="500"/>
                                        <p:tgtEl>
                                          <p:spTgt spid="53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Programs Rapid Response initiates</a:t>
            </a:r>
            <a:endParaRPr lang="en-US" dirty="0"/>
          </a:p>
        </p:txBody>
      </p:sp>
      <p:sp>
        <p:nvSpPr>
          <p:cNvPr id="3" name="Content Placeholder 2"/>
          <p:cNvSpPr>
            <a:spLocks noGrp="1"/>
          </p:cNvSpPr>
          <p:nvPr>
            <p:ph sz="quarter" idx="1"/>
          </p:nvPr>
        </p:nvSpPr>
        <p:spPr/>
        <p:style>
          <a:lnRef idx="1">
            <a:schemeClr val="accent1"/>
          </a:lnRef>
          <a:fillRef idx="3">
            <a:schemeClr val="accent1"/>
          </a:fillRef>
          <a:effectRef idx="2">
            <a:schemeClr val="accent1"/>
          </a:effectRef>
          <a:fontRef idx="minor">
            <a:schemeClr val="lt1"/>
          </a:fontRef>
        </p:style>
        <p:txBody>
          <a:bodyPr/>
          <a:lstStyle/>
          <a:p>
            <a:r>
              <a:rPr lang="en-US" dirty="0" smtClean="0"/>
              <a:t>Trade Act</a:t>
            </a:r>
          </a:p>
          <a:p>
            <a:r>
              <a:rPr lang="en-US" dirty="0" smtClean="0"/>
              <a:t>National Dislocated Worker Grants</a:t>
            </a:r>
          </a:p>
          <a:p>
            <a:r>
              <a:rPr lang="en-US" dirty="0" smtClean="0"/>
              <a:t>Workshare</a:t>
            </a:r>
          </a:p>
          <a:p>
            <a:r>
              <a:rPr lang="en-US" dirty="0" smtClean="0"/>
              <a:t>Rapid Response Set Aside</a:t>
            </a:r>
          </a:p>
          <a:p>
            <a:r>
              <a:rPr lang="en-US" dirty="0" smtClean="0"/>
              <a:t>DUA  programs for employer/ employees</a:t>
            </a:r>
            <a:endParaRPr lang="en-US" dirty="0"/>
          </a:p>
        </p:txBody>
      </p:sp>
    </p:spTree>
    <p:extLst>
      <p:ext uri="{BB962C8B-B14F-4D97-AF65-F5344CB8AC3E}">
        <p14:creationId xmlns:p14="http://schemas.microsoft.com/office/powerpoint/2010/main" val="21968477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52400" y="1143000"/>
            <a:ext cx="2209800" cy="1800225"/>
          </a:xfrm>
        </p:spPr>
        <p:txBody>
          <a:bodyPr>
            <a:normAutofit fontScale="90000"/>
          </a:bodyPr>
          <a:lstStyle/>
          <a:p>
            <a:pPr eaLnBrk="1" hangingPunct="1"/>
            <a:r>
              <a:rPr lang="en-US" altLang="en-US" dirty="0" smtClean="0"/>
              <a:t>The Two Sides of Layoff Aversion:</a:t>
            </a:r>
          </a:p>
        </p:txBody>
      </p:sp>
      <p:sp>
        <p:nvSpPr>
          <p:cNvPr id="39939" name="Slide Number Placeholder 6"/>
          <p:cNvSpPr>
            <a:spLocks/>
          </p:cNvSpPr>
          <p:nvPr/>
        </p:nvSpPr>
        <p:spPr bwMode="auto">
          <a:xfrm>
            <a:off x="1181100" y="312738"/>
            <a:ext cx="4572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eaLnBrk="0" hangingPunct="0">
              <a:defRPr sz="2000">
                <a:solidFill>
                  <a:schemeClr val="tx1"/>
                </a:solidFill>
                <a:latin typeface="Times New Roman" pitchFamily="18" charset="0"/>
                <a:ea typeface="ＭＳ Ｐゴシック" charset="-128"/>
              </a:defRPr>
            </a:lvl1pPr>
            <a:lvl2pPr marL="37931725" indent="-37474525" eaLnBrk="0" hangingPunct="0">
              <a:defRPr sz="2000">
                <a:solidFill>
                  <a:schemeClr val="tx1"/>
                </a:solidFill>
                <a:latin typeface="Times New Roman" pitchFamily="18" charset="0"/>
                <a:ea typeface="ＭＳ Ｐゴシック" charset="-128"/>
              </a:defRPr>
            </a:lvl2pPr>
            <a:lvl3pPr eaLnBrk="0" hangingPunct="0">
              <a:defRPr sz="2000">
                <a:solidFill>
                  <a:schemeClr val="tx1"/>
                </a:solidFill>
                <a:latin typeface="Times New Roman" pitchFamily="18" charset="0"/>
                <a:ea typeface="ＭＳ Ｐゴシック" charset="-128"/>
              </a:defRPr>
            </a:lvl3pPr>
            <a:lvl4pPr eaLnBrk="0" hangingPunct="0">
              <a:defRPr sz="2000">
                <a:solidFill>
                  <a:schemeClr val="tx1"/>
                </a:solidFill>
                <a:latin typeface="Times New Roman" pitchFamily="18" charset="0"/>
                <a:ea typeface="ＭＳ Ｐゴシック" charset="-128"/>
              </a:defRPr>
            </a:lvl4pPr>
            <a:lvl5pPr eaLnBrk="0" hangingPunct="0">
              <a:defRPr sz="20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0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0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0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000">
                <a:solidFill>
                  <a:schemeClr val="tx1"/>
                </a:solidFill>
                <a:latin typeface="Times New Roman" pitchFamily="18" charset="0"/>
                <a:ea typeface="ＭＳ Ｐゴシック" charset="-128"/>
              </a:defRPr>
            </a:lvl9pPr>
          </a:lstStyle>
          <a:p>
            <a:pPr algn="ctr" eaLnBrk="1" hangingPunct="1"/>
            <a:fld id="{C2B2E744-3FA6-44EF-A32C-6811FB302318}" type="slidenum">
              <a:rPr lang="en-US" altLang="en-US" sz="1600">
                <a:solidFill>
                  <a:srgbClr val="164C6C"/>
                </a:solidFill>
              </a:rPr>
              <a:pPr algn="ctr" eaLnBrk="1" hangingPunct="1"/>
              <a:t>27</a:t>
            </a:fld>
            <a:endParaRPr lang="en-US" altLang="en-US" sz="1600" dirty="0">
              <a:solidFill>
                <a:srgbClr val="164C6C"/>
              </a:solidFill>
            </a:endParaRPr>
          </a:p>
        </p:txBody>
      </p:sp>
      <p:graphicFrame>
        <p:nvGraphicFramePr>
          <p:cNvPr id="39953" name="Group 17"/>
          <p:cNvGraphicFramePr>
            <a:graphicFrameLocks noGrp="1"/>
          </p:cNvGraphicFramePr>
          <p:nvPr>
            <p:extLst>
              <p:ext uri="{D42A27DB-BD31-4B8C-83A1-F6EECF244321}">
                <p14:modId xmlns:p14="http://schemas.microsoft.com/office/powerpoint/2010/main" val="2544323280"/>
              </p:ext>
            </p:extLst>
          </p:nvPr>
        </p:nvGraphicFramePr>
        <p:xfrm>
          <a:off x="2339130" y="152400"/>
          <a:ext cx="6576270" cy="6373178"/>
        </p:xfrm>
        <a:graphic>
          <a:graphicData uri="http://schemas.openxmlformats.org/drawingml/2006/table">
            <a:tbl>
              <a:tblPr/>
              <a:tblGrid>
                <a:gridCol w="3299670"/>
                <a:gridCol w="3276600"/>
              </a:tblGrid>
              <a:tr h="2307819">
                <a:tc>
                  <a:txBody>
                    <a:bodyPr/>
                    <a:lstStyle>
                      <a:lvl1pPr marL="749300" eaLnBrk="0" hangingPunct="0">
                        <a:spcBef>
                          <a:spcPct val="20000"/>
                        </a:spcBef>
                        <a:buClr>
                          <a:srgbClr val="C35E0B"/>
                        </a:buClr>
                        <a:defRPr sz="2800">
                          <a:solidFill>
                            <a:schemeClr val="tx1"/>
                          </a:solidFill>
                          <a:latin typeface="Arial" charset="0"/>
                          <a:ea typeface="ＭＳ Ｐゴシック" charset="-128"/>
                        </a:defRPr>
                      </a:lvl1pPr>
                      <a:lvl2pPr marL="37931725" indent="-37474525" eaLnBrk="0" hangingPunct="0">
                        <a:spcBef>
                          <a:spcPct val="20000"/>
                        </a:spcBef>
                        <a:buClr>
                          <a:srgbClr val="20407D"/>
                        </a:buClr>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749300" marR="0" lvl="0" indent="0" algn="l" defTabSz="914400" rtl="0" eaLnBrk="1" fontAlgn="base" latinLnBrk="0" hangingPunct="1">
                        <a:lnSpc>
                          <a:spcPct val="100000"/>
                        </a:lnSpc>
                        <a:spcBef>
                          <a:spcPct val="20000"/>
                        </a:spcBef>
                        <a:spcAft>
                          <a:spcPct val="0"/>
                        </a:spcAft>
                        <a:buClr>
                          <a:srgbClr val="003399"/>
                        </a:buClr>
                        <a:buSzTx/>
                        <a:buFontTx/>
                        <a:buNone/>
                        <a:tabLst/>
                      </a:pPr>
                      <a:r>
                        <a:rPr kumimoji="0" lang="en-US" altLang="en-US" sz="2000" b="1" i="0" u="none" strike="noStrike" cap="none" normalizeH="0" baseline="0" dirty="0" smtClean="0">
                          <a:ln>
                            <a:noFill/>
                          </a:ln>
                          <a:solidFill>
                            <a:schemeClr val="tx1"/>
                          </a:solidFill>
                          <a:effectLst/>
                          <a:latin typeface="Arial" charset="0"/>
                          <a:ea typeface="ＭＳ Ｐゴシック" charset="-128"/>
                        </a:rPr>
                        <a:t>Saving the </a:t>
                      </a:r>
                      <a:br>
                        <a:rPr kumimoji="0" lang="en-US" altLang="en-US" sz="2000" b="1" i="0" u="none" strike="noStrike" cap="none" normalizeH="0" baseline="0" dirty="0" smtClean="0">
                          <a:ln>
                            <a:noFill/>
                          </a:ln>
                          <a:solidFill>
                            <a:schemeClr val="tx1"/>
                          </a:solidFill>
                          <a:effectLst/>
                          <a:latin typeface="Arial" charset="0"/>
                          <a:ea typeface="ＭＳ Ｐゴシック" charset="-128"/>
                        </a:rPr>
                      </a:br>
                      <a:r>
                        <a:rPr kumimoji="0" lang="en-US" altLang="en-US" sz="2000" b="1" i="0" u="none" strike="noStrike" cap="none" normalizeH="0" baseline="0" dirty="0" smtClean="0">
                          <a:ln>
                            <a:noFill/>
                          </a:ln>
                          <a:solidFill>
                            <a:schemeClr val="tx1"/>
                          </a:solidFill>
                          <a:effectLst/>
                          <a:latin typeface="Arial" charset="0"/>
                          <a:ea typeface="ＭＳ Ｐゴシック" charset="-128"/>
                        </a:rPr>
                        <a:t>Company </a:t>
                      </a:r>
                      <a:br>
                        <a:rPr kumimoji="0" lang="en-US" altLang="en-US" sz="2000" b="1" i="0" u="none" strike="noStrike" cap="none" normalizeH="0" baseline="0" dirty="0" smtClean="0">
                          <a:ln>
                            <a:noFill/>
                          </a:ln>
                          <a:solidFill>
                            <a:schemeClr val="tx1"/>
                          </a:solidFill>
                          <a:effectLst/>
                          <a:latin typeface="Arial" charset="0"/>
                          <a:ea typeface="ＭＳ Ｐゴシック" charset="-128"/>
                        </a:rPr>
                      </a:br>
                      <a:r>
                        <a:rPr kumimoji="0" lang="en-US" altLang="en-US" sz="2000" b="1" i="0" u="none" strike="noStrike" cap="none" normalizeH="0" baseline="0" dirty="0" smtClean="0">
                          <a:ln>
                            <a:noFill/>
                          </a:ln>
                          <a:solidFill>
                            <a:schemeClr val="tx1"/>
                          </a:solidFill>
                          <a:effectLst/>
                          <a:latin typeface="Arial" charset="0"/>
                          <a:ea typeface="ＭＳ Ｐゴシック" charset="-128"/>
                        </a:rPr>
                        <a:t>or Jobs</a:t>
                      </a:r>
                      <a:endParaRPr kumimoji="0" lang="en-US" altLang="en-US" sz="2000" b="0" i="0" u="none" strike="noStrike" cap="none" normalizeH="0" baseline="0" dirty="0" smtClean="0">
                        <a:ln>
                          <a:noFill/>
                        </a:ln>
                        <a:solidFill>
                          <a:schemeClr val="tx1"/>
                        </a:solidFill>
                        <a:effectLst/>
                        <a:latin typeface="Arial" charset="0"/>
                        <a:ea typeface="ＭＳ Ｐゴシック" charset="-128"/>
                      </a:endParaRPr>
                    </a:p>
                  </a:txBody>
                  <a:tcPr anchor="b"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rgbClr val="FDEC83"/>
                    </a:solidFill>
                  </a:tcPr>
                </a:tc>
                <a:tc>
                  <a:txBody>
                    <a:bodyPr/>
                    <a:lstStyle>
                      <a:lvl1pPr marL="682625" eaLnBrk="0" hangingPunct="0">
                        <a:spcBef>
                          <a:spcPct val="20000"/>
                        </a:spcBef>
                        <a:buClr>
                          <a:srgbClr val="C35E0B"/>
                        </a:buClr>
                        <a:defRPr sz="2800">
                          <a:solidFill>
                            <a:schemeClr val="tx1"/>
                          </a:solidFill>
                          <a:latin typeface="Arial" charset="0"/>
                          <a:ea typeface="ＭＳ Ｐゴシック" charset="-128"/>
                        </a:defRPr>
                      </a:lvl1pPr>
                      <a:lvl2pPr marL="37931725" indent="-37474525" eaLnBrk="0" hangingPunct="0">
                        <a:spcBef>
                          <a:spcPct val="20000"/>
                        </a:spcBef>
                        <a:buClr>
                          <a:srgbClr val="20407D"/>
                        </a:buClr>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682625" marR="0" lvl="0" indent="0" algn="l" defTabSz="914400" rtl="0" eaLnBrk="0" fontAlgn="base" latinLnBrk="0" hangingPunct="0">
                        <a:lnSpc>
                          <a:spcPct val="100000"/>
                        </a:lnSpc>
                        <a:spcBef>
                          <a:spcPct val="20000"/>
                        </a:spcBef>
                        <a:spcAft>
                          <a:spcPct val="0"/>
                        </a:spcAft>
                        <a:buClr>
                          <a:srgbClr val="003399"/>
                        </a:buClr>
                        <a:buSzTx/>
                        <a:buFontTx/>
                        <a:buNone/>
                        <a:tabLst/>
                      </a:pPr>
                      <a:r>
                        <a:rPr kumimoji="0" lang="en-US" altLang="en-US" sz="1800" b="1" i="0" u="none" strike="noStrike" cap="none" normalizeH="0" baseline="0" dirty="0" smtClean="0">
                          <a:ln>
                            <a:noFill/>
                          </a:ln>
                          <a:solidFill>
                            <a:srgbClr val="20407D"/>
                          </a:solidFill>
                          <a:effectLst/>
                          <a:latin typeface="Arial" charset="0"/>
                          <a:ea typeface="ＭＳ Ｐゴシック" charset="-128"/>
                        </a:rPr>
                        <a:t>BROADER IDEA:</a:t>
                      </a:r>
                      <a:r>
                        <a:rPr kumimoji="0" lang="en-US" altLang="en-US" sz="2000" b="1" i="0" u="none" strike="noStrike" cap="none" normalizeH="0" baseline="0" dirty="0" smtClean="0">
                          <a:ln>
                            <a:noFill/>
                          </a:ln>
                          <a:solidFill>
                            <a:schemeClr val="tx1"/>
                          </a:solidFill>
                          <a:effectLst/>
                          <a:latin typeface="Arial" charset="0"/>
                          <a:ea typeface="ＭＳ Ｐゴシック" charset="-128"/>
                        </a:rPr>
                        <a:t> Lessening the Impact of Layoffs / incorporating the business cycle mindset</a:t>
                      </a:r>
                    </a:p>
                  </a:txBody>
                  <a:tcPr anchor="b"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rgbClr val="FDEC83"/>
                    </a:solidFill>
                  </a:tcPr>
                </a:tc>
              </a:tr>
              <a:tr h="4065359">
                <a:tc>
                  <a:txBody>
                    <a:bodyPr/>
                    <a:lstStyle>
                      <a:lvl1pPr marL="223838" indent="-223838" eaLnBrk="0" hangingPunct="0">
                        <a:spcBef>
                          <a:spcPct val="20000"/>
                        </a:spcBef>
                        <a:buClr>
                          <a:srgbClr val="C35E0B"/>
                        </a:buClr>
                        <a:defRPr sz="2800">
                          <a:solidFill>
                            <a:schemeClr val="tx1"/>
                          </a:solidFill>
                          <a:latin typeface="Arial" charset="0"/>
                          <a:ea typeface="ＭＳ Ｐゴシック" charset="-128"/>
                        </a:defRPr>
                      </a:lvl1pPr>
                      <a:lvl2pPr marL="37931725" indent="-37474525" eaLnBrk="0" hangingPunct="0">
                        <a:spcBef>
                          <a:spcPct val="20000"/>
                        </a:spcBef>
                        <a:buClr>
                          <a:srgbClr val="20407D"/>
                        </a:buClr>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223838" marR="0" lvl="0" indent="-223838" algn="l" defTabSz="914400" rtl="0" eaLnBrk="1" fontAlgn="base" latinLnBrk="0" hangingPunct="1">
                        <a:lnSpc>
                          <a:spcPct val="100000"/>
                        </a:lnSpc>
                        <a:spcBef>
                          <a:spcPct val="45000"/>
                        </a:spcBef>
                        <a:spcAft>
                          <a:spcPct val="0"/>
                        </a:spcAft>
                        <a:buClr>
                          <a:srgbClr val="C35E0B"/>
                        </a:buClr>
                        <a:buSzPct val="125000"/>
                        <a:buFontTx/>
                        <a:buChar char="•"/>
                        <a:tabLst/>
                      </a:pPr>
                      <a:r>
                        <a:rPr kumimoji="0" lang="en-US" altLang="en-US" sz="1600" b="1" i="0" u="none" strike="noStrike" cap="none" normalizeH="0" baseline="0" dirty="0" smtClean="0">
                          <a:ln>
                            <a:noFill/>
                          </a:ln>
                          <a:solidFill>
                            <a:schemeClr val="tx1"/>
                          </a:solidFill>
                          <a:effectLst/>
                          <a:latin typeface="Arial" charset="0"/>
                          <a:ea typeface="ＭＳ Ｐゴシック" charset="-128"/>
                        </a:rPr>
                        <a:t>Lessen number of employees that company needs to layoff</a:t>
                      </a:r>
                    </a:p>
                    <a:p>
                      <a:pPr marL="223838" marR="0" lvl="0" indent="-223838" algn="l" defTabSz="914400" rtl="0" eaLnBrk="1" fontAlgn="base" latinLnBrk="0" hangingPunct="1">
                        <a:lnSpc>
                          <a:spcPct val="100000"/>
                        </a:lnSpc>
                        <a:spcBef>
                          <a:spcPct val="45000"/>
                        </a:spcBef>
                        <a:spcAft>
                          <a:spcPct val="0"/>
                        </a:spcAft>
                        <a:buClr>
                          <a:srgbClr val="C35E0B"/>
                        </a:buClr>
                        <a:buSzPct val="125000"/>
                        <a:buFontTx/>
                        <a:buChar char="•"/>
                        <a:tabLst/>
                      </a:pPr>
                      <a:r>
                        <a:rPr kumimoji="0" lang="en-US" altLang="en-US" sz="1600" b="1" i="0" u="none" strike="noStrike" cap="none" normalizeH="0" baseline="0" dirty="0" smtClean="0">
                          <a:ln>
                            <a:noFill/>
                          </a:ln>
                          <a:solidFill>
                            <a:schemeClr val="tx1"/>
                          </a:solidFill>
                          <a:effectLst/>
                          <a:latin typeface="Arial" charset="0"/>
                          <a:ea typeface="ＭＳ Ｐゴシック" charset="-128"/>
                        </a:rPr>
                        <a:t>Work-share</a:t>
                      </a:r>
                    </a:p>
                    <a:p>
                      <a:pPr marL="223838" marR="0" lvl="0" indent="-223838" algn="l" defTabSz="914400" rtl="0" eaLnBrk="1" fontAlgn="base" latinLnBrk="0" hangingPunct="1">
                        <a:lnSpc>
                          <a:spcPct val="100000"/>
                        </a:lnSpc>
                        <a:spcBef>
                          <a:spcPct val="45000"/>
                        </a:spcBef>
                        <a:spcAft>
                          <a:spcPct val="0"/>
                        </a:spcAft>
                        <a:buClr>
                          <a:srgbClr val="C35E0B"/>
                        </a:buClr>
                        <a:buSzPct val="125000"/>
                        <a:buFontTx/>
                        <a:buChar char="•"/>
                        <a:tabLst/>
                      </a:pPr>
                      <a:r>
                        <a:rPr kumimoji="0" lang="en-US" altLang="en-US" sz="1600" b="1" i="0" u="none" strike="noStrike" cap="none" normalizeH="0" baseline="0" dirty="0" smtClean="0">
                          <a:ln>
                            <a:noFill/>
                          </a:ln>
                          <a:solidFill>
                            <a:schemeClr val="tx1"/>
                          </a:solidFill>
                          <a:effectLst/>
                          <a:latin typeface="Arial" charset="0"/>
                          <a:ea typeface="ＭＳ Ｐゴシック" charset="-128"/>
                        </a:rPr>
                        <a:t>Furloughs</a:t>
                      </a:r>
                    </a:p>
                    <a:p>
                      <a:pPr marL="223838" marR="0" lvl="0" indent="-223838" algn="l" defTabSz="914400" rtl="0" eaLnBrk="1" fontAlgn="base" latinLnBrk="0" hangingPunct="1">
                        <a:lnSpc>
                          <a:spcPct val="100000"/>
                        </a:lnSpc>
                        <a:spcBef>
                          <a:spcPct val="45000"/>
                        </a:spcBef>
                        <a:spcAft>
                          <a:spcPct val="0"/>
                        </a:spcAft>
                        <a:buClr>
                          <a:srgbClr val="C35E0B"/>
                        </a:buClr>
                        <a:buSzPct val="125000"/>
                        <a:buFontTx/>
                        <a:buChar char="•"/>
                        <a:tabLst/>
                      </a:pPr>
                      <a:r>
                        <a:rPr kumimoji="0" lang="en-US" altLang="en-US" sz="1600" b="1" i="0" u="none" strike="noStrike" cap="none" normalizeH="0" baseline="0" dirty="0" smtClean="0">
                          <a:ln>
                            <a:noFill/>
                          </a:ln>
                          <a:solidFill>
                            <a:schemeClr val="tx1"/>
                          </a:solidFill>
                          <a:effectLst/>
                          <a:latin typeface="Arial" charset="0"/>
                          <a:ea typeface="ＭＳ Ｐゴシック" charset="-128"/>
                        </a:rPr>
                        <a:t>ESOPs -Employee buyouts </a:t>
                      </a:r>
                    </a:p>
                    <a:p>
                      <a:pPr marL="223838" marR="0" lvl="0" indent="-223838" algn="l" defTabSz="914400" rtl="0" eaLnBrk="1" fontAlgn="base" latinLnBrk="0" hangingPunct="1">
                        <a:lnSpc>
                          <a:spcPct val="100000"/>
                        </a:lnSpc>
                        <a:spcBef>
                          <a:spcPct val="45000"/>
                        </a:spcBef>
                        <a:spcAft>
                          <a:spcPct val="0"/>
                        </a:spcAft>
                        <a:buClr>
                          <a:srgbClr val="C35E0B"/>
                        </a:buClr>
                        <a:buSzPct val="125000"/>
                        <a:buFontTx/>
                        <a:buChar char="•"/>
                        <a:tabLst/>
                      </a:pPr>
                      <a:r>
                        <a:rPr kumimoji="0" lang="en-US" altLang="en-US" sz="1600" b="1" i="0" u="none" strike="noStrike" cap="none" normalizeH="0" baseline="0" dirty="0" smtClean="0">
                          <a:ln>
                            <a:noFill/>
                          </a:ln>
                          <a:solidFill>
                            <a:schemeClr val="tx1"/>
                          </a:solidFill>
                          <a:effectLst/>
                          <a:latin typeface="Arial" charset="0"/>
                          <a:ea typeface="ＭＳ Ｐゴシック" charset="-128"/>
                        </a:rPr>
                        <a:t>Finding a buyer for the closing business</a:t>
                      </a:r>
                    </a:p>
                    <a:p>
                      <a:pPr marL="223838" marR="0" lvl="0" indent="-223838" algn="l" defTabSz="914400" rtl="0" eaLnBrk="1" fontAlgn="base" latinLnBrk="0" hangingPunct="1">
                        <a:lnSpc>
                          <a:spcPct val="100000"/>
                        </a:lnSpc>
                        <a:spcBef>
                          <a:spcPct val="45000"/>
                        </a:spcBef>
                        <a:spcAft>
                          <a:spcPct val="0"/>
                        </a:spcAft>
                        <a:buClr>
                          <a:srgbClr val="C35E0B"/>
                        </a:buClr>
                        <a:buSzPct val="125000"/>
                        <a:buFontTx/>
                        <a:buChar char="•"/>
                        <a:tabLst/>
                      </a:pPr>
                      <a:r>
                        <a:rPr kumimoji="0" lang="en-US" altLang="en-US" sz="1600" b="1" i="0" u="none" strike="noStrike" cap="none" normalizeH="0" baseline="0" dirty="0" smtClean="0">
                          <a:ln>
                            <a:noFill/>
                          </a:ln>
                          <a:solidFill>
                            <a:schemeClr val="tx1"/>
                          </a:solidFill>
                          <a:effectLst/>
                          <a:latin typeface="Arial" charset="0"/>
                          <a:ea typeface="ＭＳ Ｐゴシック" charset="-128"/>
                        </a:rPr>
                        <a:t>Linking with Economic Development </a:t>
                      </a:r>
                    </a:p>
                    <a:p>
                      <a:pPr marL="223838" marR="0" lvl="0" indent="-223838" algn="l" defTabSz="914400" rtl="0" eaLnBrk="1" fontAlgn="base" latinLnBrk="0" hangingPunct="1">
                        <a:lnSpc>
                          <a:spcPct val="100000"/>
                        </a:lnSpc>
                        <a:spcBef>
                          <a:spcPct val="45000"/>
                        </a:spcBef>
                        <a:spcAft>
                          <a:spcPct val="0"/>
                        </a:spcAft>
                        <a:buClr>
                          <a:srgbClr val="C35E0B"/>
                        </a:buClr>
                        <a:buSzPct val="125000"/>
                        <a:buFontTx/>
                        <a:buChar char="•"/>
                        <a:tabLst/>
                      </a:pPr>
                      <a:r>
                        <a:rPr kumimoji="0" lang="en-US" altLang="en-US" sz="1600" b="1" i="0" u="none" strike="noStrike" cap="none" normalizeH="0" baseline="0" dirty="0" smtClean="0">
                          <a:ln>
                            <a:noFill/>
                          </a:ln>
                          <a:solidFill>
                            <a:schemeClr val="tx1"/>
                          </a:solidFill>
                          <a:effectLst/>
                          <a:latin typeface="Arial" charset="0"/>
                          <a:ea typeface="ＭＳ Ｐゴシック" charset="-128"/>
                        </a:rPr>
                        <a:t>Incumbent worker programs- based on affected company</a:t>
                      </a:r>
                    </a:p>
                  </a:txBody>
                  <a:tcP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lvl1pPr marL="223838" indent="-223838" eaLnBrk="0" hangingPunct="0">
                        <a:spcBef>
                          <a:spcPct val="20000"/>
                        </a:spcBef>
                        <a:buClr>
                          <a:srgbClr val="C35E0B"/>
                        </a:buClr>
                        <a:defRPr sz="2800">
                          <a:solidFill>
                            <a:schemeClr val="tx1"/>
                          </a:solidFill>
                          <a:latin typeface="Arial" charset="0"/>
                          <a:ea typeface="ＭＳ Ｐゴシック" charset="-128"/>
                        </a:defRPr>
                      </a:lvl1pPr>
                      <a:lvl2pPr marL="37931725" indent="-37474525" eaLnBrk="0" hangingPunct="0">
                        <a:spcBef>
                          <a:spcPct val="20000"/>
                        </a:spcBef>
                        <a:buClr>
                          <a:srgbClr val="20407D"/>
                        </a:buClr>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223838" marR="0" lvl="0" indent="-223838" algn="l" defTabSz="914400" rtl="0" eaLnBrk="1" fontAlgn="base" latinLnBrk="0" hangingPunct="1">
                        <a:lnSpc>
                          <a:spcPct val="100000"/>
                        </a:lnSpc>
                        <a:spcBef>
                          <a:spcPct val="45000"/>
                        </a:spcBef>
                        <a:spcAft>
                          <a:spcPct val="0"/>
                        </a:spcAft>
                        <a:buClr>
                          <a:srgbClr val="C35E0B"/>
                        </a:buClr>
                        <a:buSzPct val="125000"/>
                        <a:buFontTx/>
                        <a:buChar char="•"/>
                        <a:tabLst/>
                      </a:pPr>
                      <a:r>
                        <a:rPr kumimoji="0" lang="en-US" altLang="en-US" sz="1600" b="1" i="0" u="none" strike="noStrike" cap="none" normalizeH="0" baseline="0" dirty="0" smtClean="0">
                          <a:ln>
                            <a:noFill/>
                          </a:ln>
                          <a:solidFill>
                            <a:schemeClr val="tx1"/>
                          </a:solidFill>
                          <a:effectLst/>
                          <a:latin typeface="Arial" charset="0"/>
                          <a:ea typeface="ＭＳ Ｐゴシック" charset="-128"/>
                        </a:rPr>
                        <a:t>Fewer people filing for UI benefits</a:t>
                      </a:r>
                    </a:p>
                    <a:p>
                      <a:pPr marL="223838" marR="0" lvl="0" indent="-223838" algn="l" defTabSz="914400" rtl="0" eaLnBrk="1" fontAlgn="base" latinLnBrk="0" hangingPunct="1">
                        <a:lnSpc>
                          <a:spcPct val="100000"/>
                        </a:lnSpc>
                        <a:spcBef>
                          <a:spcPct val="45000"/>
                        </a:spcBef>
                        <a:spcAft>
                          <a:spcPct val="0"/>
                        </a:spcAft>
                        <a:buClr>
                          <a:srgbClr val="C35E0B"/>
                        </a:buClr>
                        <a:buSzPct val="125000"/>
                        <a:buFontTx/>
                        <a:buChar char="•"/>
                        <a:tabLst/>
                      </a:pPr>
                      <a:r>
                        <a:rPr kumimoji="0" lang="en-US" altLang="en-US" sz="1600" b="1" i="0" u="none" strike="noStrike" cap="none" normalizeH="0" baseline="0" dirty="0" smtClean="0">
                          <a:ln>
                            <a:noFill/>
                          </a:ln>
                          <a:solidFill>
                            <a:schemeClr val="tx1"/>
                          </a:solidFill>
                          <a:effectLst/>
                          <a:latin typeface="Arial" charset="0"/>
                          <a:ea typeface="ＭＳ Ｐゴシック" charset="-128"/>
                        </a:rPr>
                        <a:t>Linking with other companies that are hiring (Company Match)</a:t>
                      </a:r>
                    </a:p>
                    <a:p>
                      <a:pPr marL="223838" marR="0" lvl="0" indent="-223838" algn="l" defTabSz="914400" rtl="0" eaLnBrk="1" fontAlgn="base" latinLnBrk="0" hangingPunct="1">
                        <a:lnSpc>
                          <a:spcPct val="100000"/>
                        </a:lnSpc>
                        <a:spcBef>
                          <a:spcPct val="45000"/>
                        </a:spcBef>
                        <a:spcAft>
                          <a:spcPct val="0"/>
                        </a:spcAft>
                        <a:buClr>
                          <a:srgbClr val="C35E0B"/>
                        </a:buClr>
                        <a:buSzPct val="125000"/>
                        <a:buFontTx/>
                        <a:buChar char="•"/>
                        <a:tabLst/>
                      </a:pPr>
                      <a:r>
                        <a:rPr kumimoji="0" lang="en-US" altLang="en-US" sz="1600" b="1" i="0" u="none" strike="noStrike" cap="none" normalizeH="0" baseline="0" dirty="0" smtClean="0">
                          <a:ln>
                            <a:noFill/>
                          </a:ln>
                          <a:solidFill>
                            <a:schemeClr val="tx1"/>
                          </a:solidFill>
                          <a:effectLst/>
                          <a:latin typeface="Arial" charset="0"/>
                          <a:ea typeface="ＭＳ Ｐゴシック" charset="-128"/>
                        </a:rPr>
                        <a:t>OJT programs-linking with growing companies</a:t>
                      </a:r>
                    </a:p>
                    <a:p>
                      <a:pPr marL="223838" marR="0" lvl="0" indent="-223838" algn="l" defTabSz="914400" rtl="0" eaLnBrk="1" fontAlgn="base" latinLnBrk="0" hangingPunct="1">
                        <a:lnSpc>
                          <a:spcPct val="100000"/>
                        </a:lnSpc>
                        <a:spcBef>
                          <a:spcPct val="45000"/>
                        </a:spcBef>
                        <a:spcAft>
                          <a:spcPct val="0"/>
                        </a:spcAft>
                        <a:buClr>
                          <a:srgbClr val="C35E0B"/>
                        </a:buClr>
                        <a:buSzPct val="125000"/>
                        <a:buFontTx/>
                        <a:buChar char="•"/>
                        <a:tabLst/>
                      </a:pPr>
                      <a:r>
                        <a:rPr kumimoji="0" lang="en-US" altLang="en-US" sz="1600" b="1" i="0" u="none" strike="noStrike" cap="none" normalizeH="0" baseline="0" dirty="0" smtClean="0">
                          <a:ln>
                            <a:noFill/>
                          </a:ln>
                          <a:solidFill>
                            <a:schemeClr val="tx1"/>
                          </a:solidFill>
                          <a:effectLst/>
                          <a:latin typeface="Arial" charset="0"/>
                          <a:ea typeface="ＭＳ Ｐゴシック" charset="-128"/>
                        </a:rPr>
                        <a:t>Early warning networks</a:t>
                      </a:r>
                    </a:p>
                    <a:p>
                      <a:pPr marL="223838" marR="0" lvl="0" indent="-223838" algn="l" defTabSz="914400" rtl="0" eaLnBrk="1" fontAlgn="base" latinLnBrk="0" hangingPunct="1">
                        <a:lnSpc>
                          <a:spcPct val="100000"/>
                        </a:lnSpc>
                        <a:spcBef>
                          <a:spcPct val="45000"/>
                        </a:spcBef>
                        <a:spcAft>
                          <a:spcPct val="0"/>
                        </a:spcAft>
                        <a:buClr>
                          <a:srgbClr val="C35E0B"/>
                        </a:buClr>
                        <a:buSzPct val="125000"/>
                        <a:buFontTx/>
                        <a:buChar char="•"/>
                        <a:tabLst/>
                      </a:pPr>
                      <a:r>
                        <a:rPr kumimoji="0" lang="en-US" altLang="en-US" sz="1600" b="1" i="0" u="none" strike="noStrike" cap="none" normalizeH="0" baseline="0" dirty="0" smtClean="0">
                          <a:ln>
                            <a:noFill/>
                          </a:ln>
                          <a:solidFill>
                            <a:schemeClr val="tx1"/>
                          </a:solidFill>
                          <a:effectLst/>
                          <a:latin typeface="Arial" charset="0"/>
                          <a:ea typeface="ＭＳ Ｐゴシック" charset="-128"/>
                        </a:rPr>
                        <a:t>Effective partnerships</a:t>
                      </a:r>
                    </a:p>
                    <a:p>
                      <a:pPr marL="223838" marR="0" lvl="0" indent="-223838" algn="l" defTabSz="914400" rtl="0" eaLnBrk="1" fontAlgn="base" latinLnBrk="0" hangingPunct="1">
                        <a:lnSpc>
                          <a:spcPct val="100000"/>
                        </a:lnSpc>
                        <a:spcBef>
                          <a:spcPct val="45000"/>
                        </a:spcBef>
                        <a:spcAft>
                          <a:spcPct val="0"/>
                        </a:spcAft>
                        <a:buClr>
                          <a:srgbClr val="C35E0B"/>
                        </a:buClr>
                        <a:buSzPct val="125000"/>
                        <a:buFontTx/>
                        <a:buChar char="•"/>
                        <a:tabLst/>
                      </a:pPr>
                      <a:r>
                        <a:rPr kumimoji="0" lang="en-US" altLang="en-US" sz="1600" b="1" i="0" u="none" strike="noStrike" cap="none" normalizeH="0" baseline="0" dirty="0" smtClean="0">
                          <a:ln>
                            <a:noFill/>
                          </a:ln>
                          <a:solidFill>
                            <a:schemeClr val="tx1"/>
                          </a:solidFill>
                          <a:effectLst/>
                          <a:latin typeface="Arial" charset="0"/>
                          <a:ea typeface="ＭＳ Ｐゴシック" charset="-128"/>
                        </a:rPr>
                        <a:t>Linking Mass </a:t>
                      </a:r>
                      <a:r>
                        <a:rPr kumimoji="0" lang="en-US" altLang="en-US" sz="1600" b="1" i="0" u="none" strike="noStrike" cap="none" normalizeH="0" baseline="0" dirty="0" err="1" smtClean="0">
                          <a:ln>
                            <a:noFill/>
                          </a:ln>
                          <a:solidFill>
                            <a:schemeClr val="tx1"/>
                          </a:solidFill>
                          <a:effectLst/>
                          <a:latin typeface="Arial" charset="0"/>
                          <a:ea typeface="ＭＳ Ｐゴシック" charset="-128"/>
                        </a:rPr>
                        <a:t>BizWorks</a:t>
                      </a:r>
                      <a:r>
                        <a:rPr kumimoji="0" lang="en-US" altLang="en-US" sz="1600" b="1" i="0" u="none" strike="noStrike" cap="none" normalizeH="0" baseline="0" dirty="0" smtClean="0">
                          <a:ln>
                            <a:noFill/>
                          </a:ln>
                          <a:solidFill>
                            <a:schemeClr val="tx1"/>
                          </a:solidFill>
                          <a:effectLst/>
                          <a:latin typeface="Arial" charset="0"/>
                          <a:ea typeface="ＭＳ Ｐゴシック" charset="-128"/>
                        </a:rPr>
                        <a:t> services</a:t>
                      </a:r>
                    </a:p>
                  </a:txBody>
                  <a:tcP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r>
            </a:tbl>
          </a:graphicData>
        </a:graphic>
      </p:graphicFrame>
      <p:sp>
        <p:nvSpPr>
          <p:cNvPr id="39951" name="Oval 2087"/>
          <p:cNvSpPr>
            <a:spLocks noChangeArrowheads="1"/>
          </p:cNvSpPr>
          <p:nvPr/>
        </p:nvSpPr>
        <p:spPr bwMode="auto">
          <a:xfrm>
            <a:off x="2362200" y="1143000"/>
            <a:ext cx="558800" cy="381000"/>
          </a:xfrm>
          <a:prstGeom prst="ellipse">
            <a:avLst/>
          </a:prstGeom>
          <a:solidFill>
            <a:srgbClr val="C35E0B"/>
          </a:solidFill>
          <a:ln w="9525">
            <a:solidFill>
              <a:schemeClr val="bg1"/>
            </a:solidFill>
            <a:round/>
            <a:headEnd/>
            <a:tailEnd/>
          </a:ln>
        </p:spPr>
        <p:txBody>
          <a:bodyPr wrap="none" anchor="ctr"/>
          <a:lstStyle>
            <a:lvl1pPr eaLnBrk="0" hangingPunct="0">
              <a:defRPr sz="2000">
                <a:solidFill>
                  <a:schemeClr val="tx1"/>
                </a:solidFill>
                <a:latin typeface="Times New Roman" pitchFamily="18" charset="0"/>
                <a:ea typeface="ＭＳ Ｐゴシック" charset="-128"/>
              </a:defRPr>
            </a:lvl1pPr>
            <a:lvl2pPr marL="37931725" indent="-37474525" eaLnBrk="0" hangingPunct="0">
              <a:defRPr sz="2000">
                <a:solidFill>
                  <a:schemeClr val="tx1"/>
                </a:solidFill>
                <a:latin typeface="Times New Roman" pitchFamily="18" charset="0"/>
                <a:ea typeface="ＭＳ Ｐゴシック" charset="-128"/>
              </a:defRPr>
            </a:lvl2pPr>
            <a:lvl3pPr eaLnBrk="0" hangingPunct="0">
              <a:defRPr sz="2000">
                <a:solidFill>
                  <a:schemeClr val="tx1"/>
                </a:solidFill>
                <a:latin typeface="Times New Roman" pitchFamily="18" charset="0"/>
                <a:ea typeface="ＭＳ Ｐゴシック" charset="-128"/>
              </a:defRPr>
            </a:lvl3pPr>
            <a:lvl4pPr eaLnBrk="0" hangingPunct="0">
              <a:defRPr sz="2000">
                <a:solidFill>
                  <a:schemeClr val="tx1"/>
                </a:solidFill>
                <a:latin typeface="Times New Roman" pitchFamily="18" charset="0"/>
                <a:ea typeface="ＭＳ Ｐゴシック" charset="-128"/>
              </a:defRPr>
            </a:lvl4pPr>
            <a:lvl5pPr eaLnBrk="0" hangingPunct="0">
              <a:defRPr sz="20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0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0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0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000">
                <a:solidFill>
                  <a:schemeClr val="tx1"/>
                </a:solidFill>
                <a:latin typeface="Times New Roman" pitchFamily="18" charset="0"/>
                <a:ea typeface="ＭＳ Ｐゴシック" charset="-128"/>
              </a:defRPr>
            </a:lvl9pPr>
          </a:lstStyle>
          <a:p>
            <a:pPr algn="ctr" eaLnBrk="1" hangingPunct="1"/>
            <a:r>
              <a:rPr lang="en-US" altLang="en-US" sz="2800" b="1" dirty="0">
                <a:solidFill>
                  <a:schemeClr val="bg1"/>
                </a:solidFill>
                <a:latin typeface="Arial" charset="0"/>
              </a:rPr>
              <a:t>1</a:t>
            </a:r>
          </a:p>
        </p:txBody>
      </p:sp>
      <p:sp>
        <p:nvSpPr>
          <p:cNvPr id="39952" name="Oval 2088"/>
          <p:cNvSpPr>
            <a:spLocks noChangeArrowheads="1"/>
          </p:cNvSpPr>
          <p:nvPr/>
        </p:nvSpPr>
        <p:spPr bwMode="auto">
          <a:xfrm>
            <a:off x="5715000" y="1066800"/>
            <a:ext cx="533400" cy="533400"/>
          </a:xfrm>
          <a:prstGeom prst="ellipse">
            <a:avLst/>
          </a:prstGeom>
          <a:solidFill>
            <a:srgbClr val="C35E0B"/>
          </a:solidFill>
          <a:ln w="9525">
            <a:solidFill>
              <a:schemeClr val="bg1"/>
            </a:solidFill>
            <a:round/>
            <a:headEnd/>
            <a:tailEnd/>
          </a:ln>
        </p:spPr>
        <p:txBody>
          <a:bodyPr wrap="none" anchor="ctr"/>
          <a:lstStyle>
            <a:lvl1pPr eaLnBrk="0" hangingPunct="0">
              <a:defRPr sz="2000">
                <a:solidFill>
                  <a:schemeClr val="tx1"/>
                </a:solidFill>
                <a:latin typeface="Times New Roman" pitchFamily="18" charset="0"/>
                <a:ea typeface="ＭＳ Ｐゴシック" charset="-128"/>
              </a:defRPr>
            </a:lvl1pPr>
            <a:lvl2pPr marL="37931725" indent="-37474525" eaLnBrk="0" hangingPunct="0">
              <a:defRPr sz="2000">
                <a:solidFill>
                  <a:schemeClr val="tx1"/>
                </a:solidFill>
                <a:latin typeface="Times New Roman" pitchFamily="18" charset="0"/>
                <a:ea typeface="ＭＳ Ｐゴシック" charset="-128"/>
              </a:defRPr>
            </a:lvl2pPr>
            <a:lvl3pPr eaLnBrk="0" hangingPunct="0">
              <a:defRPr sz="2000">
                <a:solidFill>
                  <a:schemeClr val="tx1"/>
                </a:solidFill>
                <a:latin typeface="Times New Roman" pitchFamily="18" charset="0"/>
                <a:ea typeface="ＭＳ Ｐゴシック" charset="-128"/>
              </a:defRPr>
            </a:lvl3pPr>
            <a:lvl4pPr eaLnBrk="0" hangingPunct="0">
              <a:defRPr sz="2000">
                <a:solidFill>
                  <a:schemeClr val="tx1"/>
                </a:solidFill>
                <a:latin typeface="Times New Roman" pitchFamily="18" charset="0"/>
                <a:ea typeface="ＭＳ Ｐゴシック" charset="-128"/>
              </a:defRPr>
            </a:lvl4pPr>
            <a:lvl5pPr eaLnBrk="0" hangingPunct="0">
              <a:defRPr sz="20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0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0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0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000">
                <a:solidFill>
                  <a:schemeClr val="tx1"/>
                </a:solidFill>
                <a:latin typeface="Times New Roman" pitchFamily="18" charset="0"/>
                <a:ea typeface="ＭＳ Ｐゴシック" charset="-128"/>
              </a:defRPr>
            </a:lvl9pPr>
          </a:lstStyle>
          <a:p>
            <a:pPr algn="ctr" eaLnBrk="1" hangingPunct="1"/>
            <a:r>
              <a:rPr lang="en-US" altLang="en-US" sz="2800" b="1" dirty="0">
                <a:solidFill>
                  <a:schemeClr val="bg1"/>
                </a:solidFill>
                <a:latin typeface="Arial" charset="0"/>
              </a:rPr>
              <a:t>2</a:t>
            </a:r>
          </a:p>
        </p:txBody>
      </p:sp>
    </p:spTree>
    <p:extLst>
      <p:ext uri="{BB962C8B-B14F-4D97-AF65-F5344CB8AC3E}">
        <p14:creationId xmlns:p14="http://schemas.microsoft.com/office/powerpoint/2010/main" val="699945440"/>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b="1" dirty="0"/>
              <a:t>Massachusetts Rapid Response Team</a:t>
            </a:r>
            <a:br>
              <a:rPr lang="en-US" b="1" dirty="0"/>
            </a:br>
            <a:r>
              <a:rPr lang="en-US" b="1" dirty="0"/>
              <a:t>Layoff Aversion Return on Investment</a:t>
            </a:r>
            <a:endParaRPr lang="en-US" dirty="0"/>
          </a:p>
        </p:txBody>
      </p:sp>
      <p:sp>
        <p:nvSpPr>
          <p:cNvPr id="3" name="Content Placeholder 2"/>
          <p:cNvSpPr>
            <a:spLocks noGrp="1"/>
          </p:cNvSpPr>
          <p:nvPr>
            <p:ph sz="quarter" idx="1"/>
          </p:nvPr>
        </p:nvSpPr>
        <p:spPr/>
        <p:txBody>
          <a:bodyPr>
            <a:normAutofit fontScale="85000" lnSpcReduction="20000"/>
          </a:bodyPr>
          <a:lstStyle/>
          <a:p>
            <a:pPr marL="0" indent="0">
              <a:buNone/>
            </a:pPr>
            <a:r>
              <a:rPr lang="en-US" sz="1900" dirty="0"/>
              <a:t>The Rapid Response Team has saved a significant amount of money to the Commonwealth of Massachusetts Unemployment Insurance benefits program by providing services to companies across the state, and successfully placing affected workers in new employment.  Assuming the state’s average unemployment payment of $500 per week per affected worker, multiplied by the state’s average time on unemployment, 17.5 weeks, multiplied by the number of affected workers who have indicated they returned to work full time at each company Rapid Response has served, the results clearly show the savings to the Unemployment Insurance system. The numbers may be even higher due to workers returning to work full time and not contacting the Rapid Response Team with this information. </a:t>
            </a:r>
          </a:p>
          <a:p>
            <a:pPr marL="0" indent="0">
              <a:buNone/>
            </a:pPr>
            <a:endParaRPr lang="en-US" sz="1800" b="1" dirty="0" smtClean="0"/>
          </a:p>
          <a:p>
            <a:pPr marL="0" indent="0" algn="ctr">
              <a:buNone/>
            </a:pPr>
            <a:r>
              <a:rPr lang="en-US" sz="1800" b="1" u="sng" dirty="0" smtClean="0"/>
              <a:t>Project Cost Savings to Massachusetts Unemployment System</a:t>
            </a:r>
          </a:p>
          <a:p>
            <a:pPr marL="0" indent="0" algn="ctr">
              <a:buNone/>
            </a:pPr>
            <a:r>
              <a:rPr lang="en-US" sz="1800" b="1" dirty="0" smtClean="0"/>
              <a:t>	</a:t>
            </a:r>
          </a:p>
          <a:p>
            <a:r>
              <a:rPr lang="en-US" sz="1800" dirty="0" smtClean="0"/>
              <a:t>Advance </a:t>
            </a:r>
            <a:r>
              <a:rPr lang="en-US" sz="1800" dirty="0"/>
              <a:t>Auto Parts, Sutton, MA	</a:t>
            </a:r>
            <a:r>
              <a:rPr lang="en-US" sz="1800" dirty="0" smtClean="0"/>
              <a:t>		$     96,250</a:t>
            </a:r>
            <a:endParaRPr lang="en-US" sz="1800" dirty="0"/>
          </a:p>
          <a:p>
            <a:r>
              <a:rPr lang="en-US" sz="1800" dirty="0"/>
              <a:t>AstraZeneca, Westborough, MA	</a:t>
            </a:r>
            <a:r>
              <a:rPr lang="en-US" sz="1800" dirty="0" smtClean="0"/>
              <a:t>		$     31,250</a:t>
            </a:r>
            <a:endParaRPr lang="en-US" sz="1800" dirty="0"/>
          </a:p>
          <a:p>
            <a:r>
              <a:rPr lang="it-IT" sz="1800" dirty="0"/>
              <a:t>Cameron International, Millbury, MA	</a:t>
            </a:r>
            <a:r>
              <a:rPr lang="it-IT" sz="1800" dirty="0" smtClean="0"/>
              <a:t>		$   122,500</a:t>
            </a:r>
            <a:endParaRPr lang="it-IT" sz="1800" dirty="0"/>
          </a:p>
          <a:p>
            <a:r>
              <a:rPr lang="en-US" sz="1800" dirty="0"/>
              <a:t>Cisco, Boxborough, MA	</a:t>
            </a:r>
            <a:r>
              <a:rPr lang="en-US" sz="1800" dirty="0" smtClean="0"/>
              <a:t>			$     70,000</a:t>
            </a:r>
            <a:endParaRPr lang="en-US" sz="1800" dirty="0"/>
          </a:p>
          <a:p>
            <a:r>
              <a:rPr lang="en-US" sz="1800" dirty="0" err="1"/>
              <a:t>Cobham</a:t>
            </a:r>
            <a:r>
              <a:rPr lang="en-US" sz="1800" dirty="0"/>
              <a:t> Sensor Systems, Lowell, MA	</a:t>
            </a:r>
            <a:r>
              <a:rPr lang="en-US" sz="1800" dirty="0" smtClean="0"/>
              <a:t>		$1,575,000</a:t>
            </a:r>
            <a:endParaRPr lang="en-US" sz="1800" dirty="0"/>
          </a:p>
          <a:p>
            <a:r>
              <a:rPr lang="en-US" sz="1800" dirty="0"/>
              <a:t>Quincy Medical Center, Quincy, MA			$1,837,500</a:t>
            </a:r>
          </a:p>
          <a:p>
            <a:r>
              <a:rPr lang="en-US" sz="1800" dirty="0" err="1"/>
              <a:t>Veryfine</a:t>
            </a:r>
            <a:r>
              <a:rPr lang="en-US" sz="1800" dirty="0"/>
              <a:t>/Sunny Delight, Littleton, MA			$   218,750	</a:t>
            </a:r>
          </a:p>
          <a:p>
            <a:endParaRPr lang="en-US" dirty="0"/>
          </a:p>
        </p:txBody>
      </p:sp>
    </p:spTree>
    <p:extLst>
      <p:ext uri="{BB962C8B-B14F-4D97-AF65-F5344CB8AC3E}">
        <p14:creationId xmlns:p14="http://schemas.microsoft.com/office/powerpoint/2010/main" val="40990053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Mass Biz-Works-Staff Training and Development Group</a:t>
            </a:r>
            <a:endParaRPr lang="en-US" dirty="0"/>
          </a:p>
        </p:txBody>
      </p:sp>
      <p:sp>
        <p:nvSpPr>
          <p:cNvPr id="3" name="Content Placeholder 2"/>
          <p:cNvSpPr>
            <a:spLocks noGrp="1"/>
          </p:cNvSpPr>
          <p:nvPr>
            <p:ph sz="quarter" idx="1"/>
          </p:nvPr>
        </p:nvSpPr>
        <p:spPr/>
        <p:style>
          <a:lnRef idx="3">
            <a:schemeClr val="lt1"/>
          </a:lnRef>
          <a:fillRef idx="1">
            <a:schemeClr val="accent1"/>
          </a:fillRef>
          <a:effectRef idx="1">
            <a:schemeClr val="accent1"/>
          </a:effectRef>
          <a:fontRef idx="minor">
            <a:schemeClr val="lt1"/>
          </a:fontRef>
        </p:style>
        <p:txBody>
          <a:bodyPr/>
          <a:lstStyle/>
          <a:p>
            <a:endParaRPr lang="en-US" dirty="0" smtClean="0"/>
          </a:p>
          <a:p>
            <a:r>
              <a:rPr lang="en-US" dirty="0" smtClean="0"/>
              <a:t>Mass </a:t>
            </a:r>
            <a:r>
              <a:rPr lang="en-US" dirty="0" err="1" smtClean="0"/>
              <a:t>BizWorks</a:t>
            </a:r>
            <a:r>
              <a:rPr lang="en-US" dirty="0" smtClean="0"/>
              <a:t> Training </a:t>
            </a:r>
            <a:endParaRPr lang="en-US" dirty="0"/>
          </a:p>
          <a:p>
            <a:r>
              <a:rPr lang="en-US" dirty="0" smtClean="0"/>
              <a:t>Modular One training- Trained over 350 business services Representatives </a:t>
            </a:r>
          </a:p>
          <a:p>
            <a:r>
              <a:rPr lang="en-US" dirty="0" smtClean="0"/>
              <a:t>Modular Two Training – Trained over 170 business services Representatives </a:t>
            </a:r>
          </a:p>
          <a:p>
            <a:r>
              <a:rPr lang="en-US" dirty="0" smtClean="0"/>
              <a:t>Modular Three training 150</a:t>
            </a:r>
          </a:p>
          <a:p>
            <a:endParaRPr lang="en-US" dirty="0"/>
          </a:p>
          <a:p>
            <a:endParaRPr lang="en-US" dirty="0"/>
          </a:p>
        </p:txBody>
      </p:sp>
    </p:spTree>
    <p:extLst>
      <p:ext uri="{BB962C8B-B14F-4D97-AF65-F5344CB8AC3E}">
        <p14:creationId xmlns:p14="http://schemas.microsoft.com/office/powerpoint/2010/main" val="42904563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WIOA and Employer Services </a:t>
            </a:r>
            <a:endParaRPr lang="en-US" dirty="0"/>
          </a:p>
        </p:txBody>
      </p:sp>
      <p:sp>
        <p:nvSpPr>
          <p:cNvPr id="3" name="Content Placeholder 2"/>
          <p:cNvSpPr>
            <a:spLocks noGrp="1"/>
          </p:cNvSpPr>
          <p:nvPr>
            <p:ph idx="1"/>
          </p:nvPr>
        </p:nvSpPr>
        <p:spPr>
          <a:xfrm>
            <a:off x="533400" y="1371600"/>
            <a:ext cx="8229600" cy="4525963"/>
          </a:xfrm>
        </p:spPr>
        <p:txBody>
          <a:bodyPr>
            <a:normAutofit lnSpcReduction="10000"/>
          </a:bodyPr>
          <a:lstStyle/>
          <a:p>
            <a:pPr marL="0" lvl="0" indent="0" algn="ctr">
              <a:buNone/>
            </a:pPr>
            <a:r>
              <a:rPr lang="en-US" sz="2000" b="1" dirty="0">
                <a:solidFill>
                  <a:srgbClr val="00B0F0"/>
                </a:solidFill>
              </a:rPr>
              <a:t>Business Services Provided through the One-Stop Career Center</a:t>
            </a:r>
          </a:p>
          <a:p>
            <a:pPr marL="0" indent="0">
              <a:buNone/>
            </a:pPr>
            <a:endParaRPr lang="en-US" sz="2000" dirty="0" smtClean="0">
              <a:latin typeface="Melior"/>
            </a:endParaRPr>
          </a:p>
          <a:p>
            <a:pPr marL="0" indent="0">
              <a:buNone/>
            </a:pPr>
            <a:r>
              <a:rPr lang="en-US" sz="2000" b="1" dirty="0" smtClean="0"/>
              <a:t>Allowable business services, consistent with </a:t>
            </a:r>
            <a:r>
              <a:rPr lang="en-US" sz="2000" b="1" dirty="0"/>
              <a:t>each partner’s authorized</a:t>
            </a:r>
          </a:p>
          <a:p>
            <a:pPr marL="0" indent="0">
              <a:buNone/>
            </a:pPr>
            <a:r>
              <a:rPr lang="en-US" sz="2000" b="1" dirty="0" smtClean="0"/>
              <a:t>     activities</a:t>
            </a:r>
            <a:r>
              <a:rPr lang="en-US" sz="2000" b="1" dirty="0"/>
              <a:t>, include, but are not </a:t>
            </a:r>
            <a:r>
              <a:rPr lang="en-US" sz="2000" b="1" dirty="0" smtClean="0"/>
              <a:t>limited to:</a:t>
            </a:r>
          </a:p>
          <a:p>
            <a:pPr marL="0" indent="0">
              <a:buNone/>
            </a:pPr>
            <a:endParaRPr lang="en-US" sz="1800" b="1" dirty="0"/>
          </a:p>
          <a:p>
            <a:r>
              <a:rPr lang="en-US" sz="2000" b="1" dirty="0" smtClean="0"/>
              <a:t>Developing </a:t>
            </a:r>
            <a:r>
              <a:rPr lang="en-US" sz="2000" b="1" dirty="0"/>
              <a:t>and </a:t>
            </a:r>
            <a:r>
              <a:rPr lang="en-US" sz="2000" b="1" dirty="0" smtClean="0"/>
              <a:t>implementing </a:t>
            </a:r>
            <a:r>
              <a:rPr lang="en-US" sz="2000" b="1" dirty="0"/>
              <a:t>industry sector </a:t>
            </a:r>
            <a:r>
              <a:rPr lang="en-US" sz="2000" b="1" dirty="0" smtClean="0"/>
              <a:t>strategies;</a:t>
            </a:r>
          </a:p>
          <a:p>
            <a:pPr marL="0" indent="0">
              <a:buNone/>
            </a:pPr>
            <a:endParaRPr lang="en-US" sz="1800" b="1" dirty="0" smtClean="0"/>
          </a:p>
          <a:p>
            <a:r>
              <a:rPr lang="en-US" sz="2000" b="1" dirty="0" smtClean="0"/>
              <a:t>Customized </a:t>
            </a:r>
            <a:r>
              <a:rPr lang="en-US" sz="2000" b="1" dirty="0"/>
              <a:t>assistance or </a:t>
            </a:r>
            <a:r>
              <a:rPr lang="en-US" sz="2000" b="1" dirty="0" smtClean="0"/>
              <a:t>referral for </a:t>
            </a:r>
            <a:r>
              <a:rPr lang="en-US" sz="2000" b="1" dirty="0"/>
              <a:t>assistance in the development of </a:t>
            </a:r>
            <a:r>
              <a:rPr lang="en-US" sz="2000" b="1" dirty="0" smtClean="0"/>
              <a:t>a registered </a:t>
            </a:r>
            <a:r>
              <a:rPr lang="en-US" sz="2000" b="1" dirty="0"/>
              <a:t>apprenticeship </a:t>
            </a:r>
            <a:r>
              <a:rPr lang="en-US" sz="2000" b="1" dirty="0" smtClean="0"/>
              <a:t>program;</a:t>
            </a:r>
          </a:p>
          <a:p>
            <a:pPr marL="0" indent="0">
              <a:buNone/>
            </a:pPr>
            <a:endParaRPr lang="en-US" sz="1800" b="1" dirty="0" smtClean="0"/>
          </a:p>
          <a:p>
            <a:r>
              <a:rPr lang="en-US" sz="2000" b="1" dirty="0" smtClean="0"/>
              <a:t>Developing </a:t>
            </a:r>
            <a:r>
              <a:rPr lang="en-US" sz="2000" b="1" dirty="0"/>
              <a:t>and </a:t>
            </a:r>
            <a:r>
              <a:rPr lang="en-US" sz="2000" b="1" dirty="0" smtClean="0"/>
              <a:t>delivering innovative </a:t>
            </a:r>
            <a:r>
              <a:rPr lang="en-US" sz="2000" b="1" dirty="0"/>
              <a:t>workforce </a:t>
            </a:r>
            <a:r>
              <a:rPr lang="en-US" sz="2000" b="1" dirty="0" smtClean="0"/>
              <a:t>services </a:t>
            </a:r>
            <a:r>
              <a:rPr lang="en-US" sz="2000" b="1" dirty="0"/>
              <a:t>and strategies for </a:t>
            </a:r>
            <a:r>
              <a:rPr lang="en-US" sz="2000" b="1" dirty="0" smtClean="0"/>
              <a:t>area employers, including career pathways</a:t>
            </a:r>
            <a:r>
              <a:rPr lang="en-US" sz="2000" b="1" dirty="0"/>
              <a:t>, skills upgrading, </a:t>
            </a:r>
            <a:r>
              <a:rPr lang="en-US" sz="2000" b="1" dirty="0" smtClean="0"/>
              <a:t>skill standard </a:t>
            </a:r>
            <a:r>
              <a:rPr lang="en-US" sz="2000" b="1" dirty="0"/>
              <a:t>development and </a:t>
            </a:r>
            <a:r>
              <a:rPr lang="en-US" sz="2000" b="1" dirty="0" smtClean="0"/>
              <a:t>certification for </a:t>
            </a:r>
            <a:r>
              <a:rPr lang="en-US" sz="2000" b="1" dirty="0"/>
              <a:t>recognized postsecondary </a:t>
            </a:r>
            <a:r>
              <a:rPr lang="en-US" sz="2000" b="1" dirty="0" smtClean="0"/>
              <a:t>credential, etc.</a:t>
            </a:r>
          </a:p>
          <a:p>
            <a:pPr marL="0" indent="0">
              <a:buNone/>
            </a:pPr>
            <a:endParaRPr lang="en-US" sz="2000" b="1" dirty="0"/>
          </a:p>
        </p:txBody>
      </p:sp>
    </p:spTree>
    <p:extLst>
      <p:ext uri="{BB962C8B-B14F-4D97-AF65-F5344CB8AC3E}">
        <p14:creationId xmlns:p14="http://schemas.microsoft.com/office/powerpoint/2010/main" val="29992936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sz="quarter" idx="1"/>
          </p:nvPr>
        </p:nvSpPr>
        <p:spPr/>
        <p:style>
          <a:lnRef idx="1">
            <a:schemeClr val="accent1"/>
          </a:lnRef>
          <a:fillRef idx="3">
            <a:schemeClr val="accent1"/>
          </a:fillRef>
          <a:effectRef idx="2">
            <a:schemeClr val="accent1"/>
          </a:effectRef>
          <a:fontRef idx="minor">
            <a:schemeClr val="lt1"/>
          </a:fontRef>
        </p:style>
        <p:txBody>
          <a:bodyPr>
            <a:normAutofit lnSpcReduction="10000"/>
          </a:bodyPr>
          <a:lstStyle/>
          <a:p>
            <a:pPr algn="ctr"/>
            <a:r>
              <a:rPr lang="en-US" dirty="0" smtClean="0"/>
              <a:t>Ken Messina</a:t>
            </a:r>
          </a:p>
          <a:p>
            <a:pPr marL="0" indent="0" algn="ctr">
              <a:buNone/>
            </a:pPr>
            <a:r>
              <a:rPr lang="en-US" dirty="0" smtClean="0"/>
              <a:t>Department of Career services</a:t>
            </a:r>
          </a:p>
          <a:p>
            <a:pPr marL="0" indent="0" algn="ctr">
              <a:buNone/>
            </a:pPr>
            <a:r>
              <a:rPr lang="en-US" dirty="0" smtClean="0"/>
              <a:t>Hurley Building</a:t>
            </a:r>
          </a:p>
          <a:p>
            <a:pPr marL="0" indent="0" algn="ctr">
              <a:buNone/>
            </a:pPr>
            <a:r>
              <a:rPr lang="en-US" dirty="0" smtClean="0"/>
              <a:t>19 </a:t>
            </a:r>
            <a:r>
              <a:rPr lang="en-US" dirty="0" err="1" smtClean="0"/>
              <a:t>Staniford</a:t>
            </a:r>
            <a:r>
              <a:rPr lang="en-US" dirty="0" smtClean="0"/>
              <a:t> Street</a:t>
            </a:r>
          </a:p>
          <a:p>
            <a:pPr marL="0" indent="0" algn="ctr">
              <a:buNone/>
            </a:pPr>
            <a:r>
              <a:rPr lang="en-US" dirty="0" smtClean="0"/>
              <a:t>Rapid Response/Business Services Manager</a:t>
            </a:r>
          </a:p>
          <a:p>
            <a:pPr marL="0" indent="0" algn="ctr">
              <a:buNone/>
            </a:pPr>
            <a:r>
              <a:rPr lang="en-US" dirty="0" smtClean="0"/>
              <a:t>Boston, Mass 02114</a:t>
            </a:r>
          </a:p>
          <a:p>
            <a:pPr marL="0" indent="0" algn="ctr">
              <a:buNone/>
            </a:pPr>
            <a:r>
              <a:rPr lang="en-US" dirty="0" smtClean="0"/>
              <a:t>617-626-5703</a:t>
            </a:r>
          </a:p>
          <a:p>
            <a:pPr marL="0" indent="0" algn="ctr">
              <a:buNone/>
            </a:pPr>
            <a:r>
              <a:rPr lang="en-US" dirty="0" smtClean="0"/>
              <a:t>kmessina@detma.org</a:t>
            </a:r>
          </a:p>
          <a:p>
            <a:endParaRPr lang="en-US" dirty="0"/>
          </a:p>
        </p:txBody>
      </p:sp>
    </p:spTree>
    <p:extLst>
      <p:ext uri="{BB962C8B-B14F-4D97-AF65-F5344CB8AC3E}">
        <p14:creationId xmlns:p14="http://schemas.microsoft.com/office/powerpoint/2010/main" val="23099272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1470025"/>
          </a:xfrm>
        </p:spPr>
        <p:txBody>
          <a:bodyPr>
            <a:normAutofit fontScale="90000"/>
          </a:bodyPr>
          <a:lstStyle/>
          <a:p>
            <a:r>
              <a:rPr lang="en-US" dirty="0"/>
              <a:t>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Redesigned Business Services in Central MA</a:t>
            </a:r>
            <a:br>
              <a:rPr lang="en-US" dirty="0" smtClean="0"/>
            </a:br>
            <a:r>
              <a:rPr lang="en-US" dirty="0" smtClean="0"/>
              <a:t/>
            </a:r>
            <a:br>
              <a:rPr lang="en-US" dirty="0" smtClean="0"/>
            </a:br>
            <a:r>
              <a:rPr lang="en-US" dirty="0"/>
              <a:t/>
            </a:r>
            <a:br>
              <a:rPr lang="en-US" dirty="0"/>
            </a:br>
            <a:r>
              <a:rPr lang="en-US" i="1" dirty="0"/>
              <a:t> </a:t>
            </a:r>
            <a:r>
              <a:rPr lang="en-US" dirty="0"/>
              <a:t/>
            </a:r>
            <a:br>
              <a:rPr lang="en-US" dirty="0"/>
            </a:br>
            <a:r>
              <a:rPr lang="en-US" i="1" dirty="0"/>
              <a:t> </a:t>
            </a:r>
            <a:r>
              <a:rPr lang="en-US" dirty="0"/>
              <a:t/>
            </a:r>
            <a:br>
              <a:rPr lang="en-US" dirty="0"/>
            </a:br>
            <a:r>
              <a:rPr lang="en-US" i="1" dirty="0">
                <a:solidFill>
                  <a:prstClr val="black"/>
                </a:solidFill>
              </a:rPr>
              <a:t> </a:t>
            </a:r>
            <a:r>
              <a:rPr lang="en-US" sz="3100" i="1" dirty="0">
                <a:solidFill>
                  <a:prstClr val="black"/>
                </a:solidFill>
              </a:rPr>
              <a:t>Massachusetts WIOA Partner Convening </a:t>
            </a:r>
            <a:r>
              <a:rPr lang="en-US" dirty="0">
                <a:solidFill>
                  <a:prstClr val="black"/>
                </a:solidFill>
              </a:rPr>
              <a:t/>
            </a:r>
            <a:br>
              <a:rPr lang="en-US" dirty="0">
                <a:solidFill>
                  <a:prstClr val="black"/>
                </a:solidFill>
              </a:rPr>
            </a:br>
            <a:r>
              <a:rPr lang="en-US" sz="3100" i="1" dirty="0">
                <a:solidFill>
                  <a:prstClr val="black"/>
                </a:solidFill>
              </a:rPr>
              <a:t> Dec. 6, 2016</a:t>
            </a:r>
            <a:r>
              <a:rPr lang="en-US" dirty="0"/>
              <a:t/>
            </a:r>
            <a:br>
              <a:rPr lang="en-US" dirty="0"/>
            </a:br>
            <a:r>
              <a:rPr lang="en-US" dirty="0"/>
              <a:t> </a:t>
            </a:r>
            <a:br>
              <a:rPr lang="en-US" dirty="0"/>
            </a:br>
            <a:r>
              <a:rPr lang="en-US" dirty="0"/>
              <a:t/>
            </a:r>
            <a:br>
              <a:rPr lang="en-US" dirty="0"/>
            </a:b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632615"/>
            <a:ext cx="2834532" cy="1948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6456" y="2707031"/>
            <a:ext cx="2663825"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9654" y="4340342"/>
            <a:ext cx="2477425" cy="230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1224" y="6019800"/>
            <a:ext cx="1412825" cy="545593"/>
          </a:xfrm>
          <a:prstGeom prst="rect">
            <a:avLst/>
          </a:prstGeom>
        </p:spPr>
      </p:pic>
    </p:spTree>
    <p:extLst>
      <p:ext uri="{BB962C8B-B14F-4D97-AF65-F5344CB8AC3E}">
        <p14:creationId xmlns:p14="http://schemas.microsoft.com/office/powerpoint/2010/main" val="27575447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MA Workforce Area</a:t>
            </a:r>
            <a:endParaRPr lang="en-US" dirty="0"/>
          </a:p>
        </p:txBody>
      </p:sp>
      <p:pic>
        <p:nvPicPr>
          <p:cNvPr id="1433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07" t="-735" r="207" b="37600"/>
          <a:stretch/>
        </p:blipFill>
        <p:spPr bwMode="auto">
          <a:xfrm>
            <a:off x="0" y="1447800"/>
            <a:ext cx="899436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895600" y="2514600"/>
            <a:ext cx="2362200" cy="19812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7-Point Star 2"/>
          <p:cNvSpPr/>
          <p:nvPr/>
        </p:nvSpPr>
        <p:spPr>
          <a:xfrm>
            <a:off x="4027715" y="3124199"/>
            <a:ext cx="272142" cy="283030"/>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7-Point Star 5"/>
          <p:cNvSpPr/>
          <p:nvPr/>
        </p:nvSpPr>
        <p:spPr>
          <a:xfrm>
            <a:off x="4572000" y="3516086"/>
            <a:ext cx="272142" cy="283030"/>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7-Point Star 6"/>
          <p:cNvSpPr/>
          <p:nvPr/>
        </p:nvSpPr>
        <p:spPr>
          <a:xfrm>
            <a:off x="4033159" y="3712029"/>
            <a:ext cx="272142" cy="283030"/>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52438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of Action</a:t>
            </a:r>
            <a:endParaRPr lang="en-US" dirty="0"/>
          </a:p>
        </p:txBody>
      </p:sp>
      <p:sp>
        <p:nvSpPr>
          <p:cNvPr id="3" name="Rectangle 2"/>
          <p:cNvSpPr/>
          <p:nvPr/>
        </p:nvSpPr>
        <p:spPr>
          <a:xfrm>
            <a:off x="1828800" y="4191000"/>
            <a:ext cx="5715000" cy="369332"/>
          </a:xfrm>
          <a:prstGeom prst="rect">
            <a:avLst/>
          </a:prstGeom>
        </p:spPr>
        <p:txBody>
          <a:bodyPr wrap="square">
            <a:spAutoFit/>
          </a:bodyPr>
          <a:lstStyle/>
          <a:p>
            <a:r>
              <a:rPr lang="en-US" u="sng" dirty="0">
                <a:hlinkClick r:id="rId2"/>
              </a:rPr>
              <a:t>https://www.youtube.com/watch?v=bh1eULtwfVQ</a:t>
            </a:r>
            <a:r>
              <a:rPr lang="en-US" dirty="0"/>
              <a:t> </a:t>
            </a:r>
          </a:p>
        </p:txBody>
      </p:sp>
      <p:sp>
        <p:nvSpPr>
          <p:cNvPr id="4" name="TextBox 3"/>
          <p:cNvSpPr txBox="1"/>
          <p:nvPr/>
        </p:nvSpPr>
        <p:spPr>
          <a:xfrm>
            <a:off x="685800" y="1828800"/>
            <a:ext cx="7696200" cy="2308324"/>
          </a:xfrm>
          <a:prstGeom prst="rect">
            <a:avLst/>
          </a:prstGeom>
          <a:noFill/>
        </p:spPr>
        <p:txBody>
          <a:bodyPr wrap="square" rtlCol="0">
            <a:spAutoFit/>
          </a:bodyPr>
          <a:lstStyle/>
          <a:p>
            <a:pPr algn="ctr"/>
            <a:r>
              <a:rPr lang="en-US" sz="2400" i="1" dirty="0"/>
              <a:t>With greater emphasis upon serving employers, we will open greater direct access to employment opportunities for our job seeking customers, ultimately, providing both customer groups with greater value. Achieving this greater value will in turn help drive greater demand and support for our services.</a:t>
            </a:r>
            <a:endParaRPr lang="en-US" sz="2400" dirty="0"/>
          </a:p>
        </p:txBody>
      </p:sp>
      <p:pic>
        <p:nvPicPr>
          <p:cNvPr id="12" name="Picture 2" descr="C:\Users\turgeonj\AppData\Local\Microsoft\Windows\Temporary Internet Files\Content.IE5\3PBOO5OE\20131218_innovationsqua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8" y="4648200"/>
            <a:ext cx="2084024" cy="2084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7028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Goals for the redesigned Career </a:t>
            </a:r>
            <a:r>
              <a:rPr lang="en-US" b="1" dirty="0" smtClean="0"/>
              <a:t>Center</a:t>
            </a:r>
            <a:endParaRPr lang="en-US" dirty="0"/>
          </a:p>
        </p:txBody>
      </p:sp>
      <p:sp>
        <p:nvSpPr>
          <p:cNvPr id="3" name="Content Placeholder 2"/>
          <p:cNvSpPr>
            <a:spLocks noGrp="1"/>
          </p:cNvSpPr>
          <p:nvPr>
            <p:ph idx="1"/>
          </p:nvPr>
        </p:nvSpPr>
        <p:spPr>
          <a:xfrm>
            <a:off x="457200" y="1600200"/>
            <a:ext cx="8229600" cy="4953000"/>
          </a:xfrm>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r>
              <a:rPr lang="en-US" sz="3700" dirty="0" smtClean="0"/>
              <a:t>An </a:t>
            </a:r>
            <a:r>
              <a:rPr lang="en-US" sz="3700" dirty="0"/>
              <a:t>increase in the number and depth of employer </a:t>
            </a:r>
            <a:r>
              <a:rPr lang="en-US" sz="3700" dirty="0" smtClean="0"/>
              <a:t>relationships:</a:t>
            </a:r>
          </a:p>
          <a:p>
            <a:pPr lvl="1"/>
            <a:r>
              <a:rPr lang="en-US" sz="3300" dirty="0" smtClean="0"/>
              <a:t>increased </a:t>
            </a:r>
            <a:r>
              <a:rPr lang="en-US" sz="3300" dirty="0"/>
              <a:t>placement opportunities for </a:t>
            </a:r>
            <a:r>
              <a:rPr lang="en-US" sz="3300" dirty="0" smtClean="0"/>
              <a:t>WCCC referred candidates</a:t>
            </a:r>
          </a:p>
          <a:p>
            <a:pPr lvl="1"/>
            <a:r>
              <a:rPr lang="en-US" sz="3300" dirty="0" smtClean="0"/>
              <a:t>increased </a:t>
            </a:r>
            <a:r>
              <a:rPr lang="en-US" sz="3300" dirty="0"/>
              <a:t>usage of employer resources such as HITG, WTFP, and </a:t>
            </a:r>
            <a:r>
              <a:rPr lang="en-US" sz="3300" dirty="0" smtClean="0"/>
              <a:t>Apprenticeship.</a:t>
            </a:r>
          </a:p>
          <a:p>
            <a:r>
              <a:rPr lang="en-US" sz="3700" dirty="0" smtClean="0"/>
              <a:t>Job </a:t>
            </a:r>
            <a:r>
              <a:rPr lang="en-US" sz="3700" dirty="0"/>
              <a:t>Seekers moving through assessment, career action planning, and remediation of career readiness, technical, and academic skills – and then into employment </a:t>
            </a:r>
            <a:endParaRPr lang="en-US" sz="3700" dirty="0" smtClean="0"/>
          </a:p>
          <a:p>
            <a:r>
              <a:rPr lang="en-US" sz="3700" dirty="0" smtClean="0"/>
              <a:t>Alignment </a:t>
            </a:r>
            <a:r>
              <a:rPr lang="en-US" sz="3700" dirty="0"/>
              <a:t>of the ACT/Career Ready 101 system with </a:t>
            </a:r>
            <a:r>
              <a:rPr lang="en-US" sz="3700" dirty="0" smtClean="0"/>
              <a:t>job openings and job seeker assessments</a:t>
            </a:r>
            <a:endParaRPr lang="en-US" sz="3700" dirty="0"/>
          </a:p>
          <a:p>
            <a:r>
              <a:rPr lang="en-US" sz="3700" dirty="0" smtClean="0"/>
              <a:t>Development </a:t>
            </a:r>
            <a:r>
              <a:rPr lang="en-US" sz="3700" dirty="0"/>
              <a:t>of </a:t>
            </a:r>
            <a:r>
              <a:rPr lang="en-US" sz="3700" dirty="0" smtClean="0"/>
              <a:t>new trainings </a:t>
            </a:r>
            <a:r>
              <a:rPr lang="en-US" sz="3700" dirty="0"/>
              <a:t>offered </a:t>
            </a:r>
            <a:r>
              <a:rPr lang="en-US" sz="3700" dirty="0" smtClean="0"/>
              <a:t>to address the skill gaps identified through the new demand-facing model.</a:t>
            </a:r>
            <a:endParaRPr lang="en-US" sz="3700" dirty="0"/>
          </a:p>
          <a:p>
            <a:pPr marL="0" indent="0">
              <a:buNone/>
            </a:pPr>
            <a:endParaRPr lang="en-US" dirty="0"/>
          </a:p>
          <a:p>
            <a:endParaRPr lang="en-US" dirty="0"/>
          </a:p>
        </p:txBody>
      </p:sp>
    </p:spTree>
    <p:extLst>
      <p:ext uri="{BB962C8B-B14F-4D97-AF65-F5344CB8AC3E}">
        <p14:creationId xmlns:p14="http://schemas.microsoft.com/office/powerpoint/2010/main" val="786139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608569623"/>
              </p:ext>
            </p:extLst>
          </p:nvPr>
        </p:nvGraphicFramePr>
        <p:xfrm>
          <a:off x="1143000" y="1371600"/>
          <a:ext cx="6705600" cy="50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609600" y="304800"/>
            <a:ext cx="7772400" cy="769441"/>
          </a:xfrm>
          <a:prstGeom prst="rect">
            <a:avLst/>
          </a:prstGeom>
          <a:noFill/>
        </p:spPr>
        <p:txBody>
          <a:bodyPr wrap="square" rtlCol="0">
            <a:spAutoFit/>
          </a:bodyPr>
          <a:lstStyle/>
          <a:p>
            <a:r>
              <a:rPr lang="en-US" sz="4400" dirty="0" smtClean="0"/>
              <a:t>Redesign Team Working Groups:</a:t>
            </a:r>
            <a:endParaRPr lang="en-US" sz="4400" dirty="0"/>
          </a:p>
        </p:txBody>
      </p:sp>
    </p:spTree>
    <p:extLst>
      <p:ext uri="{BB962C8B-B14F-4D97-AF65-F5344CB8AC3E}">
        <p14:creationId xmlns:p14="http://schemas.microsoft.com/office/powerpoint/2010/main" val="11159347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698" y="1758107"/>
            <a:ext cx="6471444" cy="4736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0" y="609600"/>
            <a:ext cx="9144000" cy="1470025"/>
          </a:xfrm>
        </p:spPr>
        <p:txBody>
          <a:bodyPr>
            <a:noAutofit/>
          </a:bodyPr>
          <a:lstStyle/>
          <a:p>
            <a:r>
              <a:rPr lang="en-US" sz="5400" b="1" dirty="0" smtClean="0">
                <a:latin typeface="Aharoni" panose="02010803020104030203" pitchFamily="2" charset="-79"/>
                <a:cs typeface="Aharoni" panose="02010803020104030203" pitchFamily="2" charset="-79"/>
              </a:rPr>
              <a:t>Customer Flow</a:t>
            </a:r>
            <a:endParaRPr lang="en-US" sz="5400" b="1" dirty="0">
              <a:latin typeface="Aharoni" panose="02010803020104030203" pitchFamily="2" charset="-79"/>
              <a:cs typeface="Aharoni" panose="02010803020104030203" pitchFamily="2" charset="-79"/>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815" y="5941700"/>
            <a:ext cx="891883" cy="67417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6200" y="5722855"/>
            <a:ext cx="1230630" cy="893024"/>
          </a:xfrm>
          <a:prstGeom prst="rect">
            <a:avLst/>
          </a:prstGeom>
        </p:spPr>
      </p:pic>
    </p:spTree>
    <p:extLst>
      <p:ext uri="{BB962C8B-B14F-4D97-AF65-F5344CB8AC3E}">
        <p14:creationId xmlns:p14="http://schemas.microsoft.com/office/powerpoint/2010/main" val="9089635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42417" y="2382191"/>
            <a:ext cx="1720487" cy="17298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solidFill>
                  <a:schemeClr val="tx1"/>
                </a:solidFill>
              </a:rPr>
              <a:t>Intake / Assessment</a:t>
            </a:r>
            <a:endParaRPr lang="en-US" sz="2400" b="1" dirty="0">
              <a:solidFill>
                <a:schemeClr val="tx1"/>
              </a:solidFill>
            </a:endParaRPr>
          </a:p>
        </p:txBody>
      </p:sp>
      <p:sp>
        <p:nvSpPr>
          <p:cNvPr id="15" name="Diamond 14"/>
          <p:cNvSpPr/>
          <p:nvPr/>
        </p:nvSpPr>
        <p:spPr>
          <a:xfrm>
            <a:off x="3347317" y="2137894"/>
            <a:ext cx="2285999" cy="2034088"/>
          </a:xfrm>
          <a:prstGeom prst="diamon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solidFill>
                  <a:schemeClr val="tx1"/>
                </a:solidFill>
              </a:rPr>
              <a:t>Job Ready?</a:t>
            </a:r>
            <a:endParaRPr lang="en-US" sz="2400" b="1" dirty="0">
              <a:solidFill>
                <a:schemeClr val="tx1"/>
              </a:solidFill>
            </a:endParaRPr>
          </a:p>
        </p:txBody>
      </p:sp>
      <p:sp>
        <p:nvSpPr>
          <p:cNvPr id="16" name="Rectangle 15"/>
          <p:cNvSpPr/>
          <p:nvPr/>
        </p:nvSpPr>
        <p:spPr>
          <a:xfrm>
            <a:off x="6776317" y="2228049"/>
            <a:ext cx="1720487" cy="17298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solidFill>
                  <a:schemeClr val="tx1"/>
                </a:solidFill>
              </a:rPr>
              <a:t>Self-Serve</a:t>
            </a:r>
            <a:endParaRPr lang="en-US" sz="2400" b="1" dirty="0">
              <a:solidFill>
                <a:schemeClr val="tx1"/>
              </a:solidFill>
            </a:endParaRPr>
          </a:p>
        </p:txBody>
      </p:sp>
      <p:cxnSp>
        <p:nvCxnSpPr>
          <p:cNvPr id="20" name="Straight Arrow Connector 19"/>
          <p:cNvCxnSpPr/>
          <p:nvPr/>
        </p:nvCxnSpPr>
        <p:spPr>
          <a:xfrm>
            <a:off x="2256547" y="3154938"/>
            <a:ext cx="1090770"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5" idx="3"/>
          </p:cNvCxnSpPr>
          <p:nvPr/>
        </p:nvCxnSpPr>
        <p:spPr>
          <a:xfrm>
            <a:off x="5633316" y="3154938"/>
            <a:ext cx="1143001" cy="0"/>
          </a:xfrm>
          <a:prstGeom prst="straightConnector1">
            <a:avLst/>
          </a:prstGeom>
          <a:ln w="76200">
            <a:solidFill>
              <a:schemeClr val="tx1"/>
            </a:solidFill>
            <a:tailEnd type="arrow"/>
          </a:ln>
        </p:spPr>
        <p:style>
          <a:lnRef idx="1">
            <a:schemeClr val="accent1"/>
          </a:lnRef>
          <a:fillRef idx="2">
            <a:schemeClr val="accent1"/>
          </a:fillRef>
          <a:effectRef idx="1">
            <a:schemeClr val="accent1"/>
          </a:effectRef>
          <a:fontRef idx="minor">
            <a:schemeClr val="dk1"/>
          </a:fontRef>
        </p:style>
      </p:cxnSp>
      <p:sp>
        <p:nvSpPr>
          <p:cNvPr id="37" name="Rectangle 36"/>
          <p:cNvSpPr/>
          <p:nvPr/>
        </p:nvSpPr>
        <p:spPr>
          <a:xfrm>
            <a:off x="3630072" y="4786645"/>
            <a:ext cx="1720487" cy="17298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solidFill>
                  <a:schemeClr val="tx1"/>
                </a:solidFill>
              </a:rPr>
              <a:t>Supported Search</a:t>
            </a:r>
          </a:p>
          <a:p>
            <a:pPr algn="ctr"/>
            <a:r>
              <a:rPr lang="en-US" sz="2400" b="1" dirty="0" smtClean="0">
                <a:solidFill>
                  <a:schemeClr val="tx1"/>
                </a:solidFill>
              </a:rPr>
              <a:t>&amp; RESEA</a:t>
            </a:r>
            <a:endParaRPr lang="en-US" sz="2400" b="1" dirty="0">
              <a:solidFill>
                <a:schemeClr val="tx1"/>
              </a:solidFill>
            </a:endParaRPr>
          </a:p>
        </p:txBody>
      </p:sp>
      <p:cxnSp>
        <p:nvCxnSpPr>
          <p:cNvPr id="38" name="Straight Arrow Connector 37"/>
          <p:cNvCxnSpPr/>
          <p:nvPr/>
        </p:nvCxnSpPr>
        <p:spPr>
          <a:xfrm>
            <a:off x="4490316" y="4111992"/>
            <a:ext cx="0" cy="674653"/>
          </a:xfrm>
          <a:prstGeom prst="straightConnector1">
            <a:avLst/>
          </a:prstGeom>
          <a:ln w="76200">
            <a:solidFill>
              <a:schemeClr val="tx1"/>
            </a:solidFill>
            <a:tailEnd type="arrow"/>
          </a:ln>
        </p:spPr>
        <p:style>
          <a:lnRef idx="1">
            <a:schemeClr val="accent1"/>
          </a:lnRef>
          <a:fillRef idx="2">
            <a:schemeClr val="accent1"/>
          </a:fillRef>
          <a:effectRef idx="1">
            <a:schemeClr val="accent1"/>
          </a:effectRef>
          <a:fontRef idx="minor">
            <a:schemeClr val="dk1"/>
          </a:fontRef>
        </p:style>
      </p:cxnSp>
      <p:sp>
        <p:nvSpPr>
          <p:cNvPr id="41" name="Explosion 1 40"/>
          <p:cNvSpPr/>
          <p:nvPr/>
        </p:nvSpPr>
        <p:spPr>
          <a:xfrm>
            <a:off x="5209185" y="3258630"/>
            <a:ext cx="1600200" cy="913352"/>
          </a:xfrm>
          <a:prstGeom prst="irregularSeal1">
            <a:avLst/>
          </a:prstGeom>
          <a:solidFill>
            <a:srgbClr val="92D050"/>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solidFill>
                  <a:schemeClr val="tx1"/>
                </a:solidFill>
              </a:rPr>
              <a:t>YES</a:t>
            </a:r>
            <a:endParaRPr lang="en-US" sz="2400" b="1" dirty="0">
              <a:solidFill>
                <a:schemeClr val="tx1"/>
              </a:solidFill>
            </a:endParaRPr>
          </a:p>
        </p:txBody>
      </p:sp>
      <p:sp>
        <p:nvSpPr>
          <p:cNvPr id="42" name="Explosion 1 41"/>
          <p:cNvSpPr/>
          <p:nvPr/>
        </p:nvSpPr>
        <p:spPr>
          <a:xfrm>
            <a:off x="2829972" y="3873293"/>
            <a:ext cx="1600200" cy="913352"/>
          </a:xfrm>
          <a:prstGeom prst="irregularSeal1">
            <a:avLst/>
          </a:prstGeom>
          <a:solidFill>
            <a:srgbClr val="FF0000"/>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solidFill>
                  <a:schemeClr val="tx1"/>
                </a:solidFill>
              </a:rPr>
              <a:t>NO</a:t>
            </a:r>
            <a:endParaRPr lang="en-US" sz="2400" b="1" dirty="0">
              <a:solidFill>
                <a:schemeClr val="tx1"/>
              </a:solidFill>
            </a:endParaRPr>
          </a:p>
        </p:txBody>
      </p:sp>
      <p:sp>
        <p:nvSpPr>
          <p:cNvPr id="19" name="Right Arrow 18"/>
          <p:cNvSpPr/>
          <p:nvPr/>
        </p:nvSpPr>
        <p:spPr>
          <a:xfrm>
            <a:off x="5982830" y="381000"/>
            <a:ext cx="2513974" cy="864901"/>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 Seeker Services</a:t>
            </a:r>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410" y="227826"/>
            <a:ext cx="2476500" cy="1550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267196" y="1651674"/>
            <a:ext cx="2270928" cy="461665"/>
          </a:xfrm>
          <a:prstGeom prst="rect">
            <a:avLst/>
          </a:prstGeom>
          <a:noFill/>
        </p:spPr>
        <p:txBody>
          <a:bodyPr wrap="square" rtlCol="0">
            <a:spAutoFit/>
          </a:bodyPr>
          <a:lstStyle/>
          <a:p>
            <a:pPr algn="ctr"/>
            <a:r>
              <a:rPr lang="en-US" sz="2400" b="1" dirty="0" smtClean="0">
                <a:solidFill>
                  <a:srgbClr val="0000FF"/>
                </a:solidFill>
              </a:rPr>
              <a:t>JOBSEEKERS</a:t>
            </a:r>
            <a:endParaRPr lang="en-US" sz="2400" b="1" dirty="0">
              <a:solidFill>
                <a:srgbClr val="0000FF"/>
              </a:solidFill>
            </a:endParaRPr>
          </a:p>
        </p:txBody>
      </p:sp>
    </p:spTree>
    <p:extLst>
      <p:ext uri="{BB962C8B-B14F-4D97-AF65-F5344CB8AC3E}">
        <p14:creationId xmlns:p14="http://schemas.microsoft.com/office/powerpoint/2010/main" val="27517944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309163" y="2050973"/>
            <a:ext cx="8469261" cy="43689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4000" b="1" dirty="0" smtClean="0">
                <a:solidFill>
                  <a:srgbClr val="FF0000"/>
                </a:solidFill>
              </a:rPr>
              <a:t>CCS</a:t>
            </a:r>
          </a:p>
          <a:p>
            <a:pPr marL="571500" indent="-571500">
              <a:buFont typeface="Wingdings" panose="05000000000000000000" pitchFamily="2" charset="2"/>
              <a:buChar char="ü"/>
            </a:pPr>
            <a:r>
              <a:rPr lang="en-US" sz="3200" dirty="0" smtClean="0">
                <a:solidFill>
                  <a:schemeClr val="tx1"/>
                </a:solidFill>
              </a:rPr>
              <a:t>IAI or JSSA (assessment)</a:t>
            </a:r>
          </a:p>
          <a:p>
            <a:pPr marL="571500" indent="-571500">
              <a:buFont typeface="Wingdings" panose="05000000000000000000" pitchFamily="2" charset="2"/>
              <a:buChar char="ü"/>
            </a:pPr>
            <a:r>
              <a:rPr lang="en-US" sz="3200" dirty="0">
                <a:solidFill>
                  <a:schemeClr val="tx1"/>
                </a:solidFill>
              </a:rPr>
              <a:t>CAP or IEP</a:t>
            </a:r>
          </a:p>
          <a:p>
            <a:pPr marL="571500" indent="-571500">
              <a:buFont typeface="Wingdings" panose="05000000000000000000" pitchFamily="2" charset="2"/>
              <a:buChar char="ü"/>
            </a:pPr>
            <a:r>
              <a:rPr lang="en-US" sz="3200" dirty="0" smtClean="0">
                <a:solidFill>
                  <a:schemeClr val="tx1"/>
                </a:solidFill>
              </a:rPr>
              <a:t>JobQuest</a:t>
            </a:r>
          </a:p>
          <a:p>
            <a:pPr marL="571500" indent="-571500">
              <a:buFont typeface="Wingdings" panose="05000000000000000000" pitchFamily="2" charset="2"/>
              <a:buChar char="ü"/>
            </a:pPr>
            <a:r>
              <a:rPr lang="en-US" sz="3200" dirty="0" smtClean="0">
                <a:solidFill>
                  <a:schemeClr val="tx1"/>
                </a:solidFill>
              </a:rPr>
              <a:t>Resume</a:t>
            </a:r>
          </a:p>
          <a:p>
            <a:pPr marL="571500" indent="-571500">
              <a:buFont typeface="Wingdings" panose="05000000000000000000" pitchFamily="2" charset="2"/>
              <a:buChar char="ü"/>
            </a:pPr>
            <a:r>
              <a:rPr lang="en-US" sz="3200" dirty="0" smtClean="0">
                <a:solidFill>
                  <a:schemeClr val="tx1"/>
                </a:solidFill>
              </a:rPr>
              <a:t>Support needs</a:t>
            </a:r>
          </a:p>
          <a:p>
            <a:pPr marL="571500" indent="-571500">
              <a:buFont typeface="Wingdings" panose="05000000000000000000" pitchFamily="2" charset="2"/>
              <a:buChar char="ü"/>
            </a:pPr>
            <a:r>
              <a:rPr lang="en-US" sz="3200" dirty="0" smtClean="0">
                <a:solidFill>
                  <a:schemeClr val="tx1"/>
                </a:solidFill>
              </a:rPr>
              <a:t>RESEA Review or Meet with EC</a:t>
            </a:r>
            <a:endParaRPr lang="en-US" sz="3200" dirty="0">
              <a:solidFill>
                <a:schemeClr val="tx1"/>
              </a:solidFill>
            </a:endParaRPr>
          </a:p>
        </p:txBody>
      </p:sp>
      <p:sp>
        <p:nvSpPr>
          <p:cNvPr id="27" name="Right Arrow 26"/>
          <p:cNvSpPr/>
          <p:nvPr/>
        </p:nvSpPr>
        <p:spPr>
          <a:xfrm>
            <a:off x="6264451" y="227108"/>
            <a:ext cx="2513974" cy="864901"/>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 Seeker Services</a:t>
            </a:r>
            <a:endParaRPr lang="en-US" dirty="0"/>
          </a:p>
        </p:txBody>
      </p:sp>
      <p:pic>
        <p:nvPicPr>
          <p:cNvPr id="2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979" y="227108"/>
            <a:ext cx="2476500" cy="1550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06459" y="1593133"/>
            <a:ext cx="2270928" cy="461665"/>
          </a:xfrm>
          <a:prstGeom prst="rect">
            <a:avLst/>
          </a:prstGeom>
          <a:noFill/>
        </p:spPr>
        <p:txBody>
          <a:bodyPr wrap="square" rtlCol="0">
            <a:spAutoFit/>
          </a:bodyPr>
          <a:lstStyle/>
          <a:p>
            <a:pPr algn="ctr"/>
            <a:r>
              <a:rPr lang="en-US" sz="2400" b="1" dirty="0" smtClean="0">
                <a:solidFill>
                  <a:srgbClr val="0000FF"/>
                </a:solidFill>
              </a:rPr>
              <a:t>JOBSEEKERS</a:t>
            </a:r>
            <a:endParaRPr lang="en-US" sz="2400" b="1" dirty="0">
              <a:solidFill>
                <a:srgbClr val="0000FF"/>
              </a:solidFill>
            </a:endParaRPr>
          </a:p>
        </p:txBody>
      </p:sp>
    </p:spTree>
    <p:extLst>
      <p:ext uri="{BB962C8B-B14F-4D97-AF65-F5344CB8AC3E}">
        <p14:creationId xmlns:p14="http://schemas.microsoft.com/office/powerpoint/2010/main" val="12736404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31" y="317981"/>
            <a:ext cx="2476500" cy="1550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886200" y="298504"/>
            <a:ext cx="4403751" cy="311101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3600" b="1" dirty="0" smtClean="0">
              <a:solidFill>
                <a:srgbClr val="0000FF"/>
              </a:solidFill>
            </a:endParaRPr>
          </a:p>
          <a:p>
            <a:pPr algn="ctr"/>
            <a:r>
              <a:rPr lang="en-US" sz="3600" b="1" dirty="0" smtClean="0">
                <a:solidFill>
                  <a:srgbClr val="0000FF"/>
                </a:solidFill>
              </a:rPr>
              <a:t>SELF-SERVE</a:t>
            </a:r>
          </a:p>
          <a:p>
            <a:pPr marL="571500" indent="-571500">
              <a:buFont typeface="Arial" panose="020B0604020202020204" pitchFamily="34" charset="0"/>
              <a:buChar char="•"/>
            </a:pPr>
            <a:r>
              <a:rPr lang="en-US" sz="2400" dirty="0" smtClean="0">
                <a:solidFill>
                  <a:schemeClr val="tx1"/>
                </a:solidFill>
              </a:rPr>
              <a:t>Resource Room</a:t>
            </a:r>
          </a:p>
          <a:p>
            <a:pPr marL="571500" indent="-571500">
              <a:buFont typeface="Arial" panose="020B0604020202020204" pitchFamily="34" charset="0"/>
              <a:buChar char="•"/>
            </a:pPr>
            <a:r>
              <a:rPr lang="en-US" sz="2400" dirty="0" smtClean="0">
                <a:solidFill>
                  <a:schemeClr val="tx1"/>
                </a:solidFill>
              </a:rPr>
              <a:t>Workshops</a:t>
            </a:r>
          </a:p>
          <a:p>
            <a:pPr marL="571500" indent="-571500">
              <a:buFont typeface="Arial" panose="020B0604020202020204" pitchFamily="34" charset="0"/>
              <a:buChar char="•"/>
            </a:pPr>
            <a:r>
              <a:rPr lang="en-US" sz="2400" dirty="0" smtClean="0">
                <a:solidFill>
                  <a:schemeClr val="tx1"/>
                </a:solidFill>
              </a:rPr>
              <a:t>Fast Track Consult</a:t>
            </a:r>
          </a:p>
          <a:p>
            <a:pPr marL="571500" indent="-571500">
              <a:buFont typeface="Arial" panose="020B0604020202020204" pitchFamily="34" charset="0"/>
              <a:buChar char="•"/>
            </a:pPr>
            <a:r>
              <a:rPr lang="en-US" sz="2400" dirty="0" smtClean="0">
                <a:solidFill>
                  <a:schemeClr val="tx1"/>
                </a:solidFill>
              </a:rPr>
              <a:t>Professor Teaches</a:t>
            </a:r>
          </a:p>
          <a:p>
            <a:pPr marL="571500" indent="-571500">
              <a:buFont typeface="Arial" panose="020B0604020202020204" pitchFamily="34" charset="0"/>
              <a:buChar char="•"/>
            </a:pPr>
            <a:r>
              <a:rPr lang="en-US" sz="2400" dirty="0" smtClean="0">
                <a:solidFill>
                  <a:schemeClr val="tx1"/>
                </a:solidFill>
              </a:rPr>
              <a:t>Volunteer Connections</a:t>
            </a:r>
          </a:p>
          <a:p>
            <a:pPr marL="571500" indent="-571500">
              <a:buFont typeface="Arial" panose="020B0604020202020204" pitchFamily="34" charset="0"/>
              <a:buChar char="•"/>
            </a:pPr>
            <a:r>
              <a:rPr lang="en-US" sz="2400" dirty="0" smtClean="0">
                <a:solidFill>
                  <a:schemeClr val="tx1"/>
                </a:solidFill>
              </a:rPr>
              <a:t>I-Teams</a:t>
            </a:r>
          </a:p>
          <a:p>
            <a:pPr marL="571500" indent="-571500">
              <a:buFont typeface="Arial" panose="020B0604020202020204" pitchFamily="34" charset="0"/>
              <a:buChar char="•"/>
            </a:pPr>
            <a:endParaRPr lang="en-US" sz="3600" dirty="0">
              <a:solidFill>
                <a:schemeClr val="tx1"/>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03" y="3246644"/>
            <a:ext cx="7867759" cy="3394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48817" y="1739932"/>
            <a:ext cx="2270928" cy="461665"/>
          </a:xfrm>
          <a:prstGeom prst="rect">
            <a:avLst/>
          </a:prstGeom>
          <a:noFill/>
        </p:spPr>
        <p:txBody>
          <a:bodyPr wrap="square" rtlCol="0">
            <a:spAutoFit/>
          </a:bodyPr>
          <a:lstStyle/>
          <a:p>
            <a:pPr algn="ctr"/>
            <a:r>
              <a:rPr lang="en-US" sz="2400" b="1" dirty="0" smtClean="0">
                <a:solidFill>
                  <a:srgbClr val="0000FF"/>
                </a:solidFill>
              </a:rPr>
              <a:t>JOBSEEKERS</a:t>
            </a:r>
            <a:endParaRPr lang="en-US" sz="2400" b="1" dirty="0">
              <a:solidFill>
                <a:srgbClr val="0000FF"/>
              </a:solidFill>
            </a:endParaRPr>
          </a:p>
        </p:txBody>
      </p:sp>
      <p:sp>
        <p:nvSpPr>
          <p:cNvPr id="14" name="Flowchart: Connector 13"/>
          <p:cNvSpPr/>
          <p:nvPr/>
        </p:nvSpPr>
        <p:spPr>
          <a:xfrm>
            <a:off x="5257800" y="3045640"/>
            <a:ext cx="1981200" cy="1916349"/>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8173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WIOA and Employer Services </a:t>
            </a:r>
          </a:p>
        </p:txBody>
      </p:sp>
      <p:sp>
        <p:nvSpPr>
          <p:cNvPr id="3" name="Content Placeholder 2"/>
          <p:cNvSpPr>
            <a:spLocks noGrp="1"/>
          </p:cNvSpPr>
          <p:nvPr>
            <p:ph idx="1"/>
          </p:nvPr>
        </p:nvSpPr>
        <p:spPr/>
        <p:txBody>
          <a:bodyPr>
            <a:normAutofit fontScale="25000" lnSpcReduction="20000"/>
          </a:bodyPr>
          <a:lstStyle/>
          <a:p>
            <a:pPr marL="0" lvl="0" indent="0" algn="ctr">
              <a:buNone/>
            </a:pPr>
            <a:r>
              <a:rPr lang="en-US" sz="8000" b="1" dirty="0">
                <a:solidFill>
                  <a:srgbClr val="00B0F0"/>
                </a:solidFill>
              </a:rPr>
              <a:t>Business Services Provided through the One-Stop Career </a:t>
            </a:r>
            <a:r>
              <a:rPr lang="en-US" sz="8000" b="1" dirty="0" smtClean="0">
                <a:solidFill>
                  <a:srgbClr val="00B0F0"/>
                </a:solidFill>
              </a:rPr>
              <a:t>Center</a:t>
            </a:r>
          </a:p>
          <a:p>
            <a:pPr marL="0" lvl="0" indent="0" algn="ctr">
              <a:buNone/>
            </a:pPr>
            <a:endParaRPr lang="en-US" sz="6400" b="1" dirty="0">
              <a:solidFill>
                <a:prstClr val="black"/>
              </a:solidFill>
            </a:endParaRPr>
          </a:p>
          <a:p>
            <a:r>
              <a:rPr lang="en-US" sz="8000" b="1" dirty="0" smtClean="0"/>
              <a:t>Assistance </a:t>
            </a:r>
            <a:r>
              <a:rPr lang="en-US" sz="8000" b="1" dirty="0"/>
              <a:t>to area employers </a:t>
            </a:r>
            <a:r>
              <a:rPr lang="en-US" sz="8000" b="1" dirty="0" smtClean="0"/>
              <a:t>in managing </a:t>
            </a:r>
            <a:r>
              <a:rPr lang="en-US" sz="8000" b="1" dirty="0"/>
              <a:t>reductions in force in</a:t>
            </a:r>
          </a:p>
          <a:p>
            <a:pPr marL="0" indent="0">
              <a:buNone/>
            </a:pPr>
            <a:r>
              <a:rPr lang="en-US" sz="8000" b="1" dirty="0"/>
              <a:t> </a:t>
            </a:r>
            <a:r>
              <a:rPr lang="en-US" sz="8000" b="1" dirty="0" smtClean="0"/>
              <a:t>     coordination </a:t>
            </a:r>
            <a:r>
              <a:rPr lang="en-US" sz="8000" b="1" dirty="0"/>
              <a:t>with rapid </a:t>
            </a:r>
            <a:r>
              <a:rPr lang="en-US" sz="8000" b="1" dirty="0" smtClean="0"/>
              <a:t>response activities, including layoff </a:t>
            </a:r>
          </a:p>
          <a:p>
            <a:pPr marL="0" indent="0">
              <a:buNone/>
            </a:pPr>
            <a:r>
              <a:rPr lang="en-US" sz="8000" b="1" dirty="0"/>
              <a:t> </a:t>
            </a:r>
            <a:r>
              <a:rPr lang="en-US" sz="8000" b="1" dirty="0" smtClean="0"/>
              <a:t>     aversion strategies;</a:t>
            </a:r>
          </a:p>
          <a:p>
            <a:pPr marL="0" indent="0">
              <a:buNone/>
            </a:pPr>
            <a:endParaRPr lang="en-US" sz="6400" b="1" dirty="0" smtClean="0"/>
          </a:p>
          <a:p>
            <a:r>
              <a:rPr lang="en-US" sz="8000" b="1" dirty="0" smtClean="0"/>
              <a:t>Marketing business services to </a:t>
            </a:r>
            <a:r>
              <a:rPr lang="en-US" sz="8000" b="1" dirty="0"/>
              <a:t>appropriate area </a:t>
            </a:r>
            <a:r>
              <a:rPr lang="en-US" sz="8000" b="1" dirty="0" smtClean="0"/>
              <a:t>employers;</a:t>
            </a:r>
          </a:p>
          <a:p>
            <a:pPr marL="0" indent="0">
              <a:buNone/>
            </a:pPr>
            <a:endParaRPr lang="en-US" sz="6400" b="1" dirty="0" smtClean="0"/>
          </a:p>
          <a:p>
            <a:r>
              <a:rPr lang="en-US" sz="8000" b="1" dirty="0" smtClean="0"/>
              <a:t>Assisting </a:t>
            </a:r>
            <a:r>
              <a:rPr lang="en-US" sz="8000" b="1" dirty="0"/>
              <a:t>employers </a:t>
            </a:r>
            <a:r>
              <a:rPr lang="en-US" sz="8000" b="1" dirty="0" smtClean="0"/>
              <a:t>with accessing </a:t>
            </a:r>
            <a:r>
              <a:rPr lang="en-US" sz="8000" b="1" dirty="0"/>
              <a:t>local, State, and Federal </a:t>
            </a:r>
            <a:r>
              <a:rPr lang="en-US" sz="8000" b="1" dirty="0" smtClean="0"/>
              <a:t>tax credits.</a:t>
            </a:r>
          </a:p>
          <a:p>
            <a:pPr marL="0" indent="0">
              <a:buNone/>
            </a:pPr>
            <a:endParaRPr lang="en-US" sz="7200" b="1" dirty="0"/>
          </a:p>
          <a:p>
            <a:r>
              <a:rPr lang="en-US" sz="8000" b="1" dirty="0" smtClean="0"/>
              <a:t>Workforce </a:t>
            </a:r>
            <a:r>
              <a:rPr lang="en-US" sz="8000" b="1" dirty="0"/>
              <a:t>Partners may provide an array of other business services that </a:t>
            </a:r>
            <a:r>
              <a:rPr lang="en-US" sz="8000" b="1" dirty="0" smtClean="0"/>
              <a:t>  meet </a:t>
            </a:r>
            <a:r>
              <a:rPr lang="en-US" sz="8000" b="1" dirty="0"/>
              <a:t>the workforce investment needs of area </a:t>
            </a:r>
            <a:r>
              <a:rPr lang="en-US" sz="8000" b="1" dirty="0" smtClean="0"/>
              <a:t>employers</a:t>
            </a:r>
          </a:p>
          <a:p>
            <a:pPr marL="0" indent="0">
              <a:buNone/>
            </a:pPr>
            <a:endParaRPr lang="en-US" sz="6400" b="1" dirty="0"/>
          </a:p>
          <a:p>
            <a:r>
              <a:rPr lang="en-US" sz="8000" b="1" dirty="0"/>
              <a:t>Customized business services  may be provided to employers, </a:t>
            </a:r>
            <a:r>
              <a:rPr lang="en-US" sz="8000" b="1" dirty="0" smtClean="0"/>
              <a:t>employer associations </a:t>
            </a:r>
            <a:r>
              <a:rPr lang="en-US" sz="8000" b="1" dirty="0"/>
              <a:t>or other such organizations, e.g. customized </a:t>
            </a:r>
            <a:r>
              <a:rPr lang="en-US" sz="8000" b="1" dirty="0" smtClean="0"/>
              <a:t>screening, referral</a:t>
            </a:r>
            <a:r>
              <a:rPr lang="en-US" sz="8000" b="1" dirty="0"/>
              <a:t>, recruitment, Human Resources consultation, customized labor </a:t>
            </a:r>
            <a:r>
              <a:rPr lang="en-US" sz="8000" b="1" dirty="0" smtClean="0"/>
              <a:t>market </a:t>
            </a:r>
            <a:r>
              <a:rPr lang="en-US" sz="8000" b="1" dirty="0"/>
              <a:t>information, etc. </a:t>
            </a:r>
          </a:p>
          <a:p>
            <a:pPr marL="0" indent="0">
              <a:buNone/>
            </a:pPr>
            <a:endParaRPr lang="en-US" sz="6200" b="1" dirty="0" smtClean="0"/>
          </a:p>
          <a:p>
            <a:pPr marL="0" indent="0">
              <a:buNone/>
            </a:pPr>
            <a:endParaRPr lang="en-US" sz="2000" b="1" dirty="0"/>
          </a:p>
        </p:txBody>
      </p:sp>
    </p:spTree>
    <p:extLst>
      <p:ext uri="{BB962C8B-B14F-4D97-AF65-F5344CB8AC3E}">
        <p14:creationId xmlns:p14="http://schemas.microsoft.com/office/powerpoint/2010/main" val="37285357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31" y="317981"/>
            <a:ext cx="2476500" cy="1550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503429" y="317981"/>
            <a:ext cx="5015933" cy="272765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600" b="1" dirty="0" smtClean="0">
                <a:solidFill>
                  <a:srgbClr val="0000FF"/>
                </a:solidFill>
              </a:rPr>
              <a:t>QUICK START</a:t>
            </a:r>
          </a:p>
          <a:p>
            <a:pPr algn="ctr"/>
            <a:r>
              <a:rPr lang="en-US" sz="3600" b="1" dirty="0" smtClean="0">
                <a:solidFill>
                  <a:schemeClr val="tx1"/>
                </a:solidFill>
              </a:rPr>
              <a:t>AND/OR</a:t>
            </a:r>
          </a:p>
          <a:p>
            <a:pPr algn="ctr"/>
            <a:r>
              <a:rPr lang="en-US" sz="3600" b="1" dirty="0" smtClean="0">
                <a:solidFill>
                  <a:srgbClr val="0000FF"/>
                </a:solidFill>
              </a:rPr>
              <a:t>SPECIAL READINESS</a:t>
            </a:r>
            <a:endParaRPr lang="en-US" sz="3600" dirty="0">
              <a:solidFill>
                <a:schemeClr val="tx1"/>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03" y="3179746"/>
            <a:ext cx="7867759" cy="3394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lowchart: Connector 9"/>
          <p:cNvSpPr/>
          <p:nvPr/>
        </p:nvSpPr>
        <p:spPr>
          <a:xfrm>
            <a:off x="2922531" y="4648068"/>
            <a:ext cx="1981200" cy="1916349"/>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46031" y="1739932"/>
            <a:ext cx="2270928" cy="461665"/>
          </a:xfrm>
          <a:prstGeom prst="rect">
            <a:avLst/>
          </a:prstGeom>
          <a:noFill/>
        </p:spPr>
        <p:txBody>
          <a:bodyPr wrap="square" rtlCol="0">
            <a:spAutoFit/>
          </a:bodyPr>
          <a:lstStyle/>
          <a:p>
            <a:pPr algn="ctr"/>
            <a:r>
              <a:rPr lang="en-US" sz="2400" b="1" dirty="0" smtClean="0">
                <a:solidFill>
                  <a:srgbClr val="0000FF"/>
                </a:solidFill>
              </a:rPr>
              <a:t>JOBSEEKERS</a:t>
            </a:r>
            <a:endParaRPr lang="en-US" sz="2400" b="1" dirty="0">
              <a:solidFill>
                <a:srgbClr val="0000FF"/>
              </a:solidFill>
            </a:endParaRPr>
          </a:p>
        </p:txBody>
      </p:sp>
      <p:sp>
        <p:nvSpPr>
          <p:cNvPr id="8" name="Flowchart: Connector 7"/>
          <p:cNvSpPr/>
          <p:nvPr/>
        </p:nvSpPr>
        <p:spPr>
          <a:xfrm>
            <a:off x="4819126" y="4648067"/>
            <a:ext cx="1981200" cy="1916349"/>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47829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ight Arrow 26"/>
          <p:cNvSpPr/>
          <p:nvPr/>
        </p:nvSpPr>
        <p:spPr>
          <a:xfrm>
            <a:off x="6264451" y="227108"/>
            <a:ext cx="2513974" cy="864901"/>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 Seeker Services</a:t>
            </a:r>
            <a:endParaRPr lang="en-US" dirty="0"/>
          </a:p>
        </p:txBody>
      </p:sp>
      <p:pic>
        <p:nvPicPr>
          <p:cNvPr id="2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31" y="317981"/>
            <a:ext cx="2476500" cy="1550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980090" y="3048000"/>
            <a:ext cx="7543800" cy="345287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342900" indent="-342900">
              <a:buFont typeface="Wingdings" panose="05000000000000000000" pitchFamily="2" charset="2"/>
              <a:buChar char="ü"/>
            </a:pPr>
            <a:r>
              <a:rPr lang="en-US" sz="3600" dirty="0" smtClean="0">
                <a:solidFill>
                  <a:schemeClr val="tx1"/>
                </a:solidFill>
              </a:rPr>
              <a:t>Career Ready Assessment</a:t>
            </a:r>
            <a:endParaRPr lang="en-US" sz="3600" dirty="0">
              <a:solidFill>
                <a:schemeClr val="tx1"/>
              </a:solidFill>
            </a:endParaRPr>
          </a:p>
          <a:p>
            <a:pPr marL="342900" indent="-342900">
              <a:buFont typeface="Wingdings" panose="05000000000000000000" pitchFamily="2" charset="2"/>
              <a:buChar char="ü"/>
            </a:pPr>
            <a:r>
              <a:rPr lang="en-US" sz="3600" dirty="0" smtClean="0">
                <a:solidFill>
                  <a:schemeClr val="tx1"/>
                </a:solidFill>
              </a:rPr>
              <a:t>Basic Workshops</a:t>
            </a:r>
          </a:p>
          <a:p>
            <a:pPr marL="1028700" lvl="1" indent="-571500">
              <a:buFont typeface="Wingdings" panose="05000000000000000000" pitchFamily="2" charset="2"/>
              <a:buChar char="§"/>
            </a:pPr>
            <a:r>
              <a:rPr lang="en-US" sz="3600" dirty="0" smtClean="0">
                <a:solidFill>
                  <a:schemeClr val="tx1"/>
                </a:solidFill>
              </a:rPr>
              <a:t>Résumé Writing</a:t>
            </a:r>
          </a:p>
          <a:p>
            <a:pPr marL="1028700" lvl="1" indent="-571500">
              <a:buFont typeface="Wingdings" panose="05000000000000000000" pitchFamily="2" charset="2"/>
              <a:buChar char="§"/>
            </a:pPr>
            <a:r>
              <a:rPr lang="en-US" sz="3600" dirty="0" smtClean="0">
                <a:solidFill>
                  <a:schemeClr val="tx1"/>
                </a:solidFill>
              </a:rPr>
              <a:t>Interviewing Skills</a:t>
            </a:r>
          </a:p>
          <a:p>
            <a:pPr marL="1028700" lvl="1" indent="-571500">
              <a:buFont typeface="Wingdings" panose="05000000000000000000" pitchFamily="2" charset="2"/>
              <a:buChar char="§"/>
            </a:pPr>
            <a:r>
              <a:rPr lang="en-US" sz="3600" dirty="0" smtClean="0">
                <a:solidFill>
                  <a:schemeClr val="tx1"/>
                </a:solidFill>
              </a:rPr>
              <a:t>LinkedIn</a:t>
            </a:r>
          </a:p>
          <a:p>
            <a:pPr marL="342900" indent="-342900">
              <a:buFont typeface="Wingdings" panose="05000000000000000000" pitchFamily="2" charset="2"/>
              <a:buChar char="ü"/>
            </a:pPr>
            <a:r>
              <a:rPr lang="en-US" sz="3600" dirty="0" smtClean="0">
                <a:solidFill>
                  <a:schemeClr val="tx1"/>
                </a:solidFill>
              </a:rPr>
              <a:t>Online Portal</a:t>
            </a:r>
          </a:p>
        </p:txBody>
      </p:sp>
      <p:sp>
        <p:nvSpPr>
          <p:cNvPr id="8" name="TextBox 7"/>
          <p:cNvSpPr txBox="1"/>
          <p:nvPr/>
        </p:nvSpPr>
        <p:spPr>
          <a:xfrm>
            <a:off x="2991792" y="1569283"/>
            <a:ext cx="5532098" cy="1323439"/>
          </a:xfrm>
          <a:prstGeom prst="rect">
            <a:avLst/>
          </a:prstGeom>
          <a:noFill/>
        </p:spPr>
        <p:txBody>
          <a:bodyPr wrap="square" rtlCol="0">
            <a:spAutoFit/>
          </a:bodyPr>
          <a:lstStyle/>
          <a:p>
            <a:pPr algn="ctr"/>
            <a:r>
              <a:rPr lang="en-US" sz="4000" b="1" dirty="0" smtClean="0">
                <a:solidFill>
                  <a:srgbClr val="0000FF"/>
                </a:solidFill>
              </a:rPr>
              <a:t>SUPPORTED SEARCH: </a:t>
            </a:r>
            <a:r>
              <a:rPr lang="en-US" sz="4000" b="1" dirty="0" smtClean="0">
                <a:solidFill>
                  <a:srgbClr val="FF0000"/>
                </a:solidFill>
              </a:rPr>
              <a:t>QUICK START</a:t>
            </a:r>
            <a:endParaRPr lang="en-US" sz="4000" b="1" dirty="0">
              <a:solidFill>
                <a:srgbClr val="FF0000"/>
              </a:solidFill>
            </a:endParaRPr>
          </a:p>
        </p:txBody>
      </p:sp>
      <p:sp>
        <p:nvSpPr>
          <p:cNvPr id="9" name="TextBox 8"/>
          <p:cNvSpPr txBox="1"/>
          <p:nvPr/>
        </p:nvSpPr>
        <p:spPr>
          <a:xfrm>
            <a:off x="548817" y="1754307"/>
            <a:ext cx="2270928" cy="461665"/>
          </a:xfrm>
          <a:prstGeom prst="rect">
            <a:avLst/>
          </a:prstGeom>
          <a:noFill/>
        </p:spPr>
        <p:txBody>
          <a:bodyPr wrap="square" rtlCol="0">
            <a:spAutoFit/>
          </a:bodyPr>
          <a:lstStyle/>
          <a:p>
            <a:pPr algn="ctr"/>
            <a:r>
              <a:rPr lang="en-US" sz="2400" b="1" dirty="0" smtClean="0">
                <a:solidFill>
                  <a:srgbClr val="0000FF"/>
                </a:solidFill>
              </a:rPr>
              <a:t>JOBSEEKERS</a:t>
            </a:r>
            <a:endParaRPr lang="en-US" sz="2400" b="1" dirty="0">
              <a:solidFill>
                <a:srgbClr val="0000FF"/>
              </a:solidFill>
            </a:endParaRPr>
          </a:p>
        </p:txBody>
      </p:sp>
    </p:spTree>
    <p:extLst>
      <p:ext uri="{BB962C8B-B14F-4D97-AF65-F5344CB8AC3E}">
        <p14:creationId xmlns:p14="http://schemas.microsoft.com/office/powerpoint/2010/main" val="20222895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ight Arrow 26"/>
          <p:cNvSpPr/>
          <p:nvPr/>
        </p:nvSpPr>
        <p:spPr>
          <a:xfrm>
            <a:off x="6264451" y="227108"/>
            <a:ext cx="2513974" cy="864901"/>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 Seeker Services</a:t>
            </a:r>
            <a:endParaRPr lang="en-US" dirty="0"/>
          </a:p>
        </p:txBody>
      </p:sp>
      <p:pic>
        <p:nvPicPr>
          <p:cNvPr id="2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979" y="316682"/>
            <a:ext cx="2476500" cy="1550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2911025" y="1310342"/>
            <a:ext cx="5867400" cy="1323439"/>
          </a:xfrm>
          <a:prstGeom prst="rect">
            <a:avLst/>
          </a:prstGeom>
          <a:noFill/>
        </p:spPr>
        <p:txBody>
          <a:bodyPr wrap="square" rtlCol="0">
            <a:spAutoFit/>
          </a:bodyPr>
          <a:lstStyle/>
          <a:p>
            <a:pPr algn="r"/>
            <a:r>
              <a:rPr lang="en-US" sz="4000" b="1" dirty="0" smtClean="0">
                <a:solidFill>
                  <a:srgbClr val="0000FF"/>
                </a:solidFill>
              </a:rPr>
              <a:t>SUPPORTED SEARCH:</a:t>
            </a:r>
          </a:p>
          <a:p>
            <a:pPr algn="r"/>
            <a:r>
              <a:rPr lang="en-US" sz="4000" b="1" dirty="0" smtClean="0">
                <a:solidFill>
                  <a:srgbClr val="FF0000"/>
                </a:solidFill>
              </a:rPr>
              <a:t>SPECIAL READINESS</a:t>
            </a:r>
            <a:endParaRPr lang="en-US" sz="4000" b="1" dirty="0">
              <a:solidFill>
                <a:srgbClr val="FF0000"/>
              </a:solidFill>
            </a:endParaRPr>
          </a:p>
        </p:txBody>
      </p:sp>
      <p:sp>
        <p:nvSpPr>
          <p:cNvPr id="9" name="Rectangle 8"/>
          <p:cNvSpPr/>
          <p:nvPr/>
        </p:nvSpPr>
        <p:spPr>
          <a:xfrm>
            <a:off x="375979" y="2362200"/>
            <a:ext cx="3775844" cy="411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457200" indent="-457200">
              <a:buFont typeface="Wingdings" panose="05000000000000000000" pitchFamily="2" charset="2"/>
              <a:buChar char="ü"/>
            </a:pPr>
            <a:r>
              <a:rPr lang="en-US" sz="2800" dirty="0" smtClean="0">
                <a:solidFill>
                  <a:schemeClr val="tx1"/>
                </a:solidFill>
              </a:rPr>
              <a:t>Specialty </a:t>
            </a:r>
            <a:r>
              <a:rPr lang="en-US" sz="2800" dirty="0">
                <a:solidFill>
                  <a:schemeClr val="tx1"/>
                </a:solidFill>
              </a:rPr>
              <a:t>Workshops</a:t>
            </a:r>
          </a:p>
          <a:p>
            <a:pPr marL="457200" indent="-457200">
              <a:buFont typeface="Wingdings" panose="05000000000000000000" pitchFamily="2" charset="2"/>
              <a:buChar char="ü"/>
            </a:pPr>
            <a:r>
              <a:rPr lang="en-US" sz="2800" dirty="0">
                <a:solidFill>
                  <a:schemeClr val="tx1"/>
                </a:solidFill>
              </a:rPr>
              <a:t>Sector </a:t>
            </a:r>
            <a:r>
              <a:rPr lang="en-US" sz="2800" dirty="0" smtClean="0">
                <a:solidFill>
                  <a:schemeClr val="tx1"/>
                </a:solidFill>
              </a:rPr>
              <a:t>Strategies</a:t>
            </a:r>
          </a:p>
          <a:p>
            <a:pPr marL="457200" indent="-457200">
              <a:buFont typeface="Wingdings" panose="05000000000000000000" pitchFamily="2" charset="2"/>
              <a:buChar char="ü"/>
            </a:pPr>
            <a:r>
              <a:rPr lang="en-US" sz="2800" dirty="0" smtClean="0">
                <a:solidFill>
                  <a:schemeClr val="tx1"/>
                </a:solidFill>
              </a:rPr>
              <a:t>Career Ready Assessment</a:t>
            </a:r>
          </a:p>
          <a:p>
            <a:pPr marL="457200" indent="-457200">
              <a:buFont typeface="Wingdings" panose="05000000000000000000" pitchFamily="2" charset="2"/>
              <a:buChar char="ü"/>
            </a:pPr>
            <a:r>
              <a:rPr lang="en-US" sz="2800" dirty="0" smtClean="0">
                <a:solidFill>
                  <a:schemeClr val="tx1"/>
                </a:solidFill>
              </a:rPr>
              <a:t>Bounce Readiness</a:t>
            </a:r>
            <a:endParaRPr lang="en-US" sz="2800" dirty="0">
              <a:solidFill>
                <a:schemeClr val="tx1"/>
              </a:solidFill>
            </a:endParaRPr>
          </a:p>
          <a:p>
            <a:pPr marL="457200" indent="-457200">
              <a:buFont typeface="Wingdings" panose="05000000000000000000" pitchFamily="2" charset="2"/>
              <a:buChar char="ü"/>
            </a:pPr>
            <a:r>
              <a:rPr lang="en-US" sz="2800" dirty="0" smtClean="0">
                <a:solidFill>
                  <a:schemeClr val="tx1"/>
                </a:solidFill>
              </a:rPr>
              <a:t>Training / Education</a:t>
            </a:r>
            <a:endParaRPr lang="en-US" sz="2800" dirty="0">
              <a:solidFill>
                <a:schemeClr val="tx1"/>
              </a:solidFill>
            </a:endParaRPr>
          </a:p>
          <a:p>
            <a:pPr marL="457200" indent="-457200">
              <a:buFont typeface="Wingdings" panose="05000000000000000000" pitchFamily="2" charset="2"/>
              <a:buChar char="ü"/>
            </a:pPr>
            <a:endParaRPr lang="en-US" sz="2800" dirty="0" smtClean="0">
              <a:solidFill>
                <a:schemeClr val="tx1"/>
              </a:solidFill>
            </a:endParaRPr>
          </a:p>
        </p:txBody>
      </p:sp>
      <p:sp>
        <p:nvSpPr>
          <p:cNvPr id="7" name="Rectangle 6"/>
          <p:cNvSpPr/>
          <p:nvPr/>
        </p:nvSpPr>
        <p:spPr>
          <a:xfrm>
            <a:off x="5029199" y="3048000"/>
            <a:ext cx="3749225" cy="3428999"/>
          </a:xfrm>
          <a:prstGeom prst="rect">
            <a:avLst/>
          </a:prstGeom>
          <a:scene3d>
            <a:camera prst="orthographicFront"/>
            <a:lightRig rig="threePt" dir="t"/>
          </a:scene3d>
          <a:sp3d>
            <a:bevelT w="114300" prst="artDeco"/>
          </a:sp3d>
        </p:spPr>
        <p:style>
          <a:lnRef idx="1">
            <a:schemeClr val="accent1"/>
          </a:lnRef>
          <a:fillRef idx="2">
            <a:schemeClr val="accent1"/>
          </a:fillRef>
          <a:effectRef idx="1">
            <a:schemeClr val="accent1"/>
          </a:effectRef>
          <a:fontRef idx="minor">
            <a:schemeClr val="dk1"/>
          </a:fontRef>
        </p:style>
        <p:txBody>
          <a:bodyPr rtlCol="0" anchor="ctr"/>
          <a:lstStyle/>
          <a:p>
            <a:pPr marL="457200" indent="-457200">
              <a:buFont typeface="Arial" panose="020B0604020202020204" pitchFamily="34" charset="0"/>
              <a:buChar char="•"/>
            </a:pPr>
            <a:r>
              <a:rPr lang="en-US" sz="2800" dirty="0" smtClean="0">
                <a:solidFill>
                  <a:schemeClr val="tx1"/>
                </a:solidFill>
              </a:rPr>
              <a:t>ITA’s / TABE</a:t>
            </a:r>
          </a:p>
          <a:p>
            <a:pPr marL="457200" indent="-457200">
              <a:buFont typeface="Arial" panose="020B0604020202020204" pitchFamily="34" charset="0"/>
              <a:buChar char="•"/>
            </a:pPr>
            <a:r>
              <a:rPr lang="en-US" sz="2800" dirty="0" smtClean="0">
                <a:solidFill>
                  <a:schemeClr val="tx1"/>
                </a:solidFill>
              </a:rPr>
              <a:t>ABE </a:t>
            </a:r>
            <a:r>
              <a:rPr lang="en-US" sz="2800" dirty="0">
                <a:solidFill>
                  <a:schemeClr val="tx1"/>
                </a:solidFill>
              </a:rPr>
              <a:t>/ HSE</a:t>
            </a:r>
          </a:p>
          <a:p>
            <a:pPr marL="457200" indent="-457200">
              <a:buFont typeface="Arial" panose="020B0604020202020204" pitchFamily="34" charset="0"/>
              <a:buChar char="•"/>
            </a:pPr>
            <a:r>
              <a:rPr lang="en-US" sz="2800" dirty="0" smtClean="0">
                <a:solidFill>
                  <a:schemeClr val="tx1"/>
                </a:solidFill>
              </a:rPr>
              <a:t>Higher </a:t>
            </a:r>
            <a:r>
              <a:rPr lang="en-US" sz="2800" dirty="0">
                <a:solidFill>
                  <a:schemeClr val="tx1"/>
                </a:solidFill>
              </a:rPr>
              <a:t>Ed / QCC Navigator</a:t>
            </a:r>
          </a:p>
          <a:p>
            <a:pPr marL="457200" indent="-457200">
              <a:buFont typeface="Arial" panose="020B0604020202020204" pitchFamily="34" charset="0"/>
              <a:buChar char="•"/>
            </a:pPr>
            <a:r>
              <a:rPr lang="en-US" sz="2800" dirty="0">
                <a:solidFill>
                  <a:schemeClr val="tx1"/>
                </a:solidFill>
              </a:rPr>
              <a:t>Online </a:t>
            </a:r>
            <a:r>
              <a:rPr lang="en-US" sz="2800" dirty="0" smtClean="0">
                <a:solidFill>
                  <a:schemeClr val="tx1"/>
                </a:solidFill>
              </a:rPr>
              <a:t>training</a:t>
            </a:r>
          </a:p>
          <a:p>
            <a:pPr marL="457200" indent="-457200">
              <a:buFont typeface="Arial" panose="020B0604020202020204" pitchFamily="34" charset="0"/>
              <a:buChar char="•"/>
            </a:pPr>
            <a:r>
              <a:rPr lang="en-US" sz="2800" dirty="0" smtClean="0">
                <a:solidFill>
                  <a:schemeClr val="tx1"/>
                </a:solidFill>
              </a:rPr>
              <a:t>Partner Trainings</a:t>
            </a:r>
            <a:endParaRPr lang="en-US" sz="2800" dirty="0">
              <a:solidFill>
                <a:schemeClr val="tx1"/>
              </a:solidFill>
            </a:endParaRPr>
          </a:p>
          <a:p>
            <a:endParaRPr lang="en-US" sz="2800" dirty="0">
              <a:solidFill>
                <a:schemeClr val="tx1"/>
              </a:solidFill>
            </a:endParaRPr>
          </a:p>
        </p:txBody>
      </p:sp>
      <p:sp>
        <p:nvSpPr>
          <p:cNvPr id="2" name="Rectangle 1"/>
          <p:cNvSpPr/>
          <p:nvPr/>
        </p:nvSpPr>
        <p:spPr>
          <a:xfrm>
            <a:off x="4076073" y="4876800"/>
            <a:ext cx="953126" cy="830997"/>
          </a:xfrm>
          <a:prstGeom prst="rect">
            <a:avLst/>
          </a:prstGeom>
        </p:spPr>
        <p:txBody>
          <a:bodyPr wrap="square">
            <a:spAutoFit/>
          </a:bodyPr>
          <a:lstStyle/>
          <a:p>
            <a:pPr marL="342900" indent="-342900">
              <a:buFont typeface="Arial" panose="020B0604020202020204" pitchFamily="34" charset="0"/>
              <a:buChar char="•"/>
            </a:pPr>
            <a:r>
              <a:rPr lang="en-US" sz="4800" dirty="0">
                <a:sym typeface="Wingdings"/>
              </a:rPr>
              <a:t></a:t>
            </a:r>
            <a:endParaRPr lang="en-US" sz="4800" dirty="0"/>
          </a:p>
        </p:txBody>
      </p:sp>
      <p:sp>
        <p:nvSpPr>
          <p:cNvPr id="8" name="TextBox 7"/>
          <p:cNvSpPr txBox="1"/>
          <p:nvPr/>
        </p:nvSpPr>
        <p:spPr>
          <a:xfrm>
            <a:off x="369982" y="1766384"/>
            <a:ext cx="2270928" cy="461665"/>
          </a:xfrm>
          <a:prstGeom prst="rect">
            <a:avLst/>
          </a:prstGeom>
          <a:noFill/>
        </p:spPr>
        <p:txBody>
          <a:bodyPr wrap="square" rtlCol="0">
            <a:spAutoFit/>
          </a:bodyPr>
          <a:lstStyle/>
          <a:p>
            <a:pPr algn="ctr"/>
            <a:r>
              <a:rPr lang="en-US" sz="2400" b="1" dirty="0" smtClean="0">
                <a:solidFill>
                  <a:srgbClr val="0000FF"/>
                </a:solidFill>
              </a:rPr>
              <a:t>JOBSEEKERS</a:t>
            </a:r>
            <a:endParaRPr lang="en-US" sz="2400" b="1" dirty="0">
              <a:solidFill>
                <a:srgbClr val="0000FF"/>
              </a:solidFill>
            </a:endParaRPr>
          </a:p>
        </p:txBody>
      </p:sp>
    </p:spTree>
    <p:extLst>
      <p:ext uri="{BB962C8B-B14F-4D97-AF65-F5344CB8AC3E}">
        <p14:creationId xmlns:p14="http://schemas.microsoft.com/office/powerpoint/2010/main" val="18062313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ight Arrow 26"/>
          <p:cNvSpPr/>
          <p:nvPr/>
        </p:nvSpPr>
        <p:spPr>
          <a:xfrm>
            <a:off x="6264451" y="227108"/>
            <a:ext cx="2513974" cy="864901"/>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 Seeker Services</a:t>
            </a:r>
            <a:endParaRPr lang="en-US" dirty="0"/>
          </a:p>
        </p:txBody>
      </p:sp>
      <p:pic>
        <p:nvPicPr>
          <p:cNvPr id="2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979" y="316682"/>
            <a:ext cx="2476500" cy="1550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2911025" y="1310342"/>
            <a:ext cx="5867400" cy="1323439"/>
          </a:xfrm>
          <a:prstGeom prst="rect">
            <a:avLst/>
          </a:prstGeom>
          <a:noFill/>
        </p:spPr>
        <p:txBody>
          <a:bodyPr wrap="square" rtlCol="0">
            <a:spAutoFit/>
          </a:bodyPr>
          <a:lstStyle/>
          <a:p>
            <a:pPr algn="r"/>
            <a:r>
              <a:rPr lang="en-US" sz="4000" b="1" dirty="0" smtClean="0">
                <a:solidFill>
                  <a:srgbClr val="0000FF"/>
                </a:solidFill>
              </a:rPr>
              <a:t>SUPPORTED SEARCH:</a:t>
            </a:r>
          </a:p>
          <a:p>
            <a:pPr algn="r"/>
            <a:r>
              <a:rPr lang="en-US" sz="4000" b="1" dirty="0" smtClean="0">
                <a:solidFill>
                  <a:srgbClr val="FF0000"/>
                </a:solidFill>
              </a:rPr>
              <a:t>FOLLOW UP SUPPORT</a:t>
            </a:r>
            <a:endParaRPr lang="en-US" sz="4000" b="1" dirty="0">
              <a:solidFill>
                <a:srgbClr val="FF0000"/>
              </a:soli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254" y="3041199"/>
            <a:ext cx="7867759" cy="3394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lowchart: Connector 9"/>
          <p:cNvSpPr/>
          <p:nvPr/>
        </p:nvSpPr>
        <p:spPr>
          <a:xfrm>
            <a:off x="6530838" y="4343400"/>
            <a:ext cx="1981200" cy="1916349"/>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69982" y="1766384"/>
            <a:ext cx="2270928" cy="461665"/>
          </a:xfrm>
          <a:prstGeom prst="rect">
            <a:avLst/>
          </a:prstGeom>
          <a:noFill/>
        </p:spPr>
        <p:txBody>
          <a:bodyPr wrap="square" rtlCol="0">
            <a:spAutoFit/>
          </a:bodyPr>
          <a:lstStyle/>
          <a:p>
            <a:pPr algn="ctr"/>
            <a:r>
              <a:rPr lang="en-US" sz="2400" b="1" dirty="0" smtClean="0">
                <a:solidFill>
                  <a:srgbClr val="0000FF"/>
                </a:solidFill>
              </a:rPr>
              <a:t>JOBSEEKERS</a:t>
            </a:r>
            <a:endParaRPr lang="en-US" sz="2400" b="1" dirty="0">
              <a:solidFill>
                <a:srgbClr val="0000FF"/>
              </a:solidFill>
            </a:endParaRPr>
          </a:p>
        </p:txBody>
      </p:sp>
    </p:spTree>
    <p:extLst>
      <p:ext uri="{BB962C8B-B14F-4D97-AF65-F5344CB8AC3E}">
        <p14:creationId xmlns:p14="http://schemas.microsoft.com/office/powerpoint/2010/main" val="37253014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990600"/>
            <a:ext cx="8698230" cy="147002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smtClean="0">
                <a:latin typeface="Aharoni" panose="02010803020104030203" pitchFamily="2" charset="-79"/>
                <a:cs typeface="Aharoni" panose="02010803020104030203" pitchFamily="2" charset="-79"/>
              </a:rPr>
              <a:t>Customer Flow</a:t>
            </a:r>
            <a:endParaRPr lang="en-US" sz="5400" b="1" dirty="0">
              <a:latin typeface="Aharoni" panose="02010803020104030203" pitchFamily="2" charset="-79"/>
              <a:cs typeface="Aharoni" panose="02010803020104030203" pitchFamily="2" charset="-79"/>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815" y="5941700"/>
            <a:ext cx="891883" cy="67417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6200" y="5722855"/>
            <a:ext cx="1230630" cy="893024"/>
          </a:xfrm>
          <a:prstGeom prst="rect">
            <a:avLst/>
          </a:prstGeom>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2372234"/>
            <a:ext cx="4876800" cy="3569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lowchart: Connector 7"/>
          <p:cNvSpPr/>
          <p:nvPr/>
        </p:nvSpPr>
        <p:spPr>
          <a:xfrm>
            <a:off x="1905000" y="2460625"/>
            <a:ext cx="1524000" cy="1120776"/>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80572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597520" y="402394"/>
            <a:ext cx="1847368" cy="1729801"/>
          </a:xfrm>
          <a:prstGeom prst="rect">
            <a:avLst/>
          </a:prstGeom>
          <a:solidFill>
            <a:srgbClr val="990099"/>
          </a:solidFill>
        </p:spPr>
        <p:style>
          <a:lnRef idx="0">
            <a:schemeClr val="dk1"/>
          </a:lnRef>
          <a:fillRef idx="3">
            <a:schemeClr val="dk1"/>
          </a:fillRef>
          <a:effectRef idx="3">
            <a:schemeClr val="dk1"/>
          </a:effectRef>
          <a:fontRef idx="minor">
            <a:schemeClr val="lt1"/>
          </a:fontRef>
        </p:style>
        <p:txBody>
          <a:bodyPr rtlCol="0" anchor="ctr"/>
          <a:lstStyle/>
          <a:p>
            <a:pPr algn="ctr"/>
            <a:r>
              <a:rPr lang="en-US" sz="2400" b="1" dirty="0" smtClean="0">
                <a:solidFill>
                  <a:schemeClr val="bg1"/>
                </a:solidFill>
              </a:rPr>
              <a:t>Mass BizWorks</a:t>
            </a:r>
            <a:endParaRPr lang="en-US" sz="2400" b="1" dirty="0">
              <a:solidFill>
                <a:schemeClr val="bg1"/>
              </a:solidFill>
            </a:endParaRPr>
          </a:p>
        </p:txBody>
      </p:sp>
      <p:sp>
        <p:nvSpPr>
          <p:cNvPr id="15" name="Diamond 14"/>
          <p:cNvSpPr/>
          <p:nvPr/>
        </p:nvSpPr>
        <p:spPr>
          <a:xfrm>
            <a:off x="671820" y="2702292"/>
            <a:ext cx="2562085" cy="2219015"/>
          </a:xfrm>
          <a:prstGeom prst="diamond">
            <a:avLst/>
          </a:prstGeom>
          <a:solidFill>
            <a:srgbClr val="990099"/>
          </a:solidFill>
        </p:spPr>
        <p:style>
          <a:lnRef idx="0">
            <a:schemeClr val="dk1"/>
          </a:lnRef>
          <a:fillRef idx="3">
            <a:schemeClr val="dk1"/>
          </a:fillRef>
          <a:effectRef idx="3">
            <a:schemeClr val="dk1"/>
          </a:effectRef>
          <a:fontRef idx="minor">
            <a:schemeClr val="lt1"/>
          </a:fontRef>
        </p:style>
        <p:txBody>
          <a:bodyPr rtlCol="0" anchor="ctr"/>
          <a:lstStyle/>
          <a:p>
            <a:pPr algn="ctr"/>
            <a:r>
              <a:rPr lang="en-US" sz="2400" b="1" dirty="0" smtClean="0">
                <a:solidFill>
                  <a:schemeClr val="bg1"/>
                </a:solidFill>
              </a:rPr>
              <a:t>Business Needs?</a:t>
            </a:r>
            <a:endParaRPr lang="en-US" sz="2400" b="1" dirty="0">
              <a:solidFill>
                <a:schemeClr val="bg1"/>
              </a:solidFill>
            </a:endParaRPr>
          </a:p>
        </p:txBody>
      </p:sp>
      <p:sp>
        <p:nvSpPr>
          <p:cNvPr id="16" name="Rectangle 15"/>
          <p:cNvSpPr/>
          <p:nvPr/>
        </p:nvSpPr>
        <p:spPr>
          <a:xfrm>
            <a:off x="4724400" y="4921307"/>
            <a:ext cx="1720487" cy="1729801"/>
          </a:xfrm>
          <a:prstGeom prst="rect">
            <a:avLst/>
          </a:prstGeom>
          <a:solidFill>
            <a:srgbClr val="990099"/>
          </a:solidFill>
        </p:spPr>
        <p:style>
          <a:lnRef idx="0">
            <a:schemeClr val="dk1"/>
          </a:lnRef>
          <a:fillRef idx="3">
            <a:schemeClr val="dk1"/>
          </a:fillRef>
          <a:effectRef idx="3">
            <a:schemeClr val="dk1"/>
          </a:effectRef>
          <a:fontRef idx="minor">
            <a:schemeClr val="lt1"/>
          </a:fontRef>
        </p:style>
        <p:txBody>
          <a:bodyPr rtlCol="0" anchor="ctr"/>
          <a:lstStyle/>
          <a:p>
            <a:pPr algn="ctr"/>
            <a:r>
              <a:rPr lang="en-US" sz="2400" b="1" dirty="0" smtClean="0">
                <a:solidFill>
                  <a:schemeClr val="bg1"/>
                </a:solidFill>
              </a:rPr>
              <a:t>Vacancy</a:t>
            </a:r>
            <a:endParaRPr lang="en-US" sz="2400" b="1" dirty="0">
              <a:solidFill>
                <a:schemeClr val="bg1"/>
              </a:solidFill>
            </a:endParaRPr>
          </a:p>
        </p:txBody>
      </p:sp>
      <p:cxnSp>
        <p:nvCxnSpPr>
          <p:cNvPr id="17" name="Straight Arrow Connector 16"/>
          <p:cNvCxnSpPr/>
          <p:nvPr/>
        </p:nvCxnSpPr>
        <p:spPr>
          <a:xfrm>
            <a:off x="1952862" y="2065542"/>
            <a:ext cx="0" cy="620965"/>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121198" y="3811799"/>
            <a:ext cx="1748862"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4724401" y="2702292"/>
            <a:ext cx="1720487" cy="1729801"/>
          </a:xfrm>
          <a:prstGeom prst="rect">
            <a:avLst/>
          </a:prstGeom>
          <a:solidFill>
            <a:srgbClr val="990099"/>
          </a:solidFill>
        </p:spPr>
        <p:style>
          <a:lnRef idx="0">
            <a:schemeClr val="dk1"/>
          </a:lnRef>
          <a:fillRef idx="3">
            <a:schemeClr val="dk1"/>
          </a:fillRef>
          <a:effectRef idx="3">
            <a:schemeClr val="dk1"/>
          </a:effectRef>
          <a:fontRef idx="minor">
            <a:schemeClr val="lt1"/>
          </a:fontRef>
        </p:style>
        <p:txBody>
          <a:bodyPr rtlCol="0" anchor="ctr"/>
          <a:lstStyle/>
          <a:p>
            <a:pPr algn="ctr"/>
            <a:r>
              <a:rPr lang="en-US" sz="2400" b="1" dirty="0" smtClean="0">
                <a:solidFill>
                  <a:schemeClr val="bg1"/>
                </a:solidFill>
              </a:rPr>
              <a:t>Special Events</a:t>
            </a:r>
            <a:endParaRPr lang="en-US" sz="2400" b="1" dirty="0">
              <a:solidFill>
                <a:schemeClr val="bg1"/>
              </a:solidFill>
            </a:endParaRPr>
          </a:p>
        </p:txBody>
      </p:sp>
      <p:cxnSp>
        <p:nvCxnSpPr>
          <p:cNvPr id="7" name="Elbow Connector 6"/>
          <p:cNvCxnSpPr>
            <a:endCxn id="14" idx="1"/>
          </p:cNvCxnSpPr>
          <p:nvPr/>
        </p:nvCxnSpPr>
        <p:spPr>
          <a:xfrm rot="5400000" flipH="1" flipV="1">
            <a:off x="2643460" y="1857740"/>
            <a:ext cx="2544504" cy="1363615"/>
          </a:xfrm>
          <a:prstGeom prst="bentConnector2">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Elbow Connector 8"/>
          <p:cNvCxnSpPr>
            <a:stCxn id="15" idx="3"/>
            <a:endCxn id="16" idx="1"/>
          </p:cNvCxnSpPr>
          <p:nvPr/>
        </p:nvCxnSpPr>
        <p:spPr>
          <a:xfrm>
            <a:off x="3233905" y="3811800"/>
            <a:ext cx="1490495" cy="1974408"/>
          </a:xfrm>
          <a:prstGeom prst="bentConnector3">
            <a:avLst>
              <a:gd name="adj1" fmla="val -1589"/>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7026451" y="166607"/>
            <a:ext cx="2117549" cy="1220692"/>
            <a:chOff x="6264451" y="227108"/>
            <a:chExt cx="2513974" cy="1641526"/>
          </a:xfrm>
        </p:grpSpPr>
        <p:sp>
          <p:nvSpPr>
            <p:cNvPr id="18" name="Right Arrow 17"/>
            <p:cNvSpPr/>
            <p:nvPr/>
          </p:nvSpPr>
          <p:spPr>
            <a:xfrm>
              <a:off x="6264451" y="227108"/>
              <a:ext cx="2513974" cy="1641526"/>
            </a:xfrm>
            <a:prstGeom prst="rightArrow">
              <a:avLst/>
            </a:prstGeom>
            <a:solidFill>
              <a:srgbClr val="FFCCFF"/>
            </a:solidFill>
            <a:ln>
              <a:solidFill>
                <a:srgbClr val="990099"/>
              </a:solidFill>
            </a:ln>
          </p:spPr>
          <p:style>
            <a:lnRef idx="1">
              <a:schemeClr val="accent1"/>
            </a:lnRef>
            <a:fillRef idx="2">
              <a:schemeClr val="accent1"/>
            </a:fillRef>
            <a:effectRef idx="1">
              <a:schemeClr val="accent1"/>
            </a:effectRef>
            <a:fontRef idx="minor">
              <a:schemeClr val="dk1"/>
            </a:fontRef>
          </p:style>
          <p:txBody>
            <a:bodyPr rtlCol="0" anchor="ctr"/>
            <a:lstStyle/>
            <a:p>
              <a:pPr algn="r"/>
              <a:r>
                <a:rPr lang="en-US" dirty="0" smtClean="0"/>
                <a:t>Referred </a:t>
              </a:r>
            </a:p>
            <a:p>
              <a:pPr algn="r"/>
              <a:r>
                <a:rPr lang="en-US" dirty="0" smtClean="0"/>
                <a:t>Candidate</a:t>
              </a:r>
              <a:endParaRPr lang="en-US" dirty="0"/>
            </a:p>
          </p:txBody>
        </p:sp>
        <p:sp>
          <p:nvSpPr>
            <p:cNvPr id="3" name="Rectangle 2"/>
            <p:cNvSpPr/>
            <p:nvPr/>
          </p:nvSpPr>
          <p:spPr>
            <a:xfrm>
              <a:off x="6356702" y="227108"/>
              <a:ext cx="762000" cy="991346"/>
            </a:xfrm>
            <a:prstGeom prst="rect">
              <a:avLst/>
            </a:prstGeom>
            <a:solidFill>
              <a:srgbClr val="990099"/>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gr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43" y="318905"/>
            <a:ext cx="1746637" cy="1746637"/>
          </a:xfrm>
          <a:prstGeom prst="rect">
            <a:avLst/>
          </a:prstGeom>
          <a:ln w="76200">
            <a:solidFill>
              <a:srgbClr val="990099"/>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179747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230500" y="356826"/>
            <a:ext cx="1847368" cy="172980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tx1"/>
                </a:solidFill>
              </a:rPr>
              <a:t>Mass BizWorks</a:t>
            </a:r>
            <a:endParaRPr lang="en-US" sz="2400" b="1" dirty="0">
              <a:solidFill>
                <a:schemeClr val="tx1"/>
              </a:solidFill>
            </a:endParaRPr>
          </a:p>
        </p:txBody>
      </p:sp>
      <p:sp>
        <p:nvSpPr>
          <p:cNvPr id="15" name="Diamond 14"/>
          <p:cNvSpPr/>
          <p:nvPr/>
        </p:nvSpPr>
        <p:spPr>
          <a:xfrm>
            <a:off x="304800" y="2656724"/>
            <a:ext cx="2562085" cy="2219015"/>
          </a:xfrm>
          <a:prstGeom prst="diamond">
            <a:avLst/>
          </a:prstGeom>
          <a:solidFill>
            <a:srgbClr val="990099"/>
          </a:solidFill>
        </p:spPr>
        <p:style>
          <a:lnRef idx="0">
            <a:schemeClr val="dk1"/>
          </a:lnRef>
          <a:fillRef idx="3">
            <a:schemeClr val="dk1"/>
          </a:fillRef>
          <a:effectRef idx="3">
            <a:schemeClr val="dk1"/>
          </a:effectRef>
          <a:fontRef idx="minor">
            <a:schemeClr val="lt1"/>
          </a:fontRef>
        </p:style>
        <p:txBody>
          <a:bodyPr rtlCol="0" anchor="ctr"/>
          <a:lstStyle/>
          <a:p>
            <a:pPr algn="ctr"/>
            <a:r>
              <a:rPr lang="en-US" sz="2400" b="1" dirty="0" smtClean="0">
                <a:solidFill>
                  <a:schemeClr val="bg1"/>
                </a:solidFill>
              </a:rPr>
              <a:t>Business Needs?</a:t>
            </a:r>
            <a:endParaRPr lang="en-US" sz="2400" b="1" dirty="0">
              <a:solidFill>
                <a:schemeClr val="bg1"/>
              </a:solidFill>
            </a:endParaRPr>
          </a:p>
        </p:txBody>
      </p:sp>
      <p:cxnSp>
        <p:nvCxnSpPr>
          <p:cNvPr id="17" name="Straight Arrow Connector 16"/>
          <p:cNvCxnSpPr/>
          <p:nvPr/>
        </p:nvCxnSpPr>
        <p:spPr>
          <a:xfrm>
            <a:off x="1585842" y="2019974"/>
            <a:ext cx="0" cy="620965"/>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Elbow Connector 6"/>
          <p:cNvCxnSpPr>
            <a:endCxn id="14" idx="1"/>
          </p:cNvCxnSpPr>
          <p:nvPr/>
        </p:nvCxnSpPr>
        <p:spPr>
          <a:xfrm rot="5400000" flipH="1" flipV="1">
            <a:off x="2276440" y="1812172"/>
            <a:ext cx="2544504" cy="1363615"/>
          </a:xfrm>
          <a:prstGeom prst="bentConnector2">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Flowchart: Connector 12"/>
          <p:cNvSpPr/>
          <p:nvPr/>
        </p:nvSpPr>
        <p:spPr>
          <a:xfrm>
            <a:off x="3807087" y="199977"/>
            <a:ext cx="2821074" cy="2309077"/>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2864" y="5519114"/>
            <a:ext cx="3765989" cy="1062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416861" y="2600378"/>
            <a:ext cx="4104577" cy="3539430"/>
          </a:xfrm>
          <a:prstGeom prst="rect">
            <a:avLst/>
          </a:prstGeom>
          <a:noFill/>
        </p:spPr>
        <p:txBody>
          <a:bodyPr wrap="square" rtlCol="0">
            <a:spAutoFit/>
          </a:bodyPr>
          <a:lstStyle/>
          <a:p>
            <a:pPr marL="342900" indent="-342900">
              <a:buFont typeface="Wingdings" pitchFamily="2" charset="2"/>
              <a:buChar char="ü"/>
            </a:pPr>
            <a:r>
              <a:rPr lang="en-US" sz="2800" dirty="0" smtClean="0"/>
              <a:t>Training &amp; Consultation</a:t>
            </a:r>
          </a:p>
          <a:p>
            <a:pPr marL="342900" indent="-342900">
              <a:buFont typeface="Wingdings" pitchFamily="2" charset="2"/>
              <a:buChar char="ü"/>
            </a:pPr>
            <a:r>
              <a:rPr lang="en-US" sz="2800" dirty="0" smtClean="0"/>
              <a:t>Layoff Aversion &amp; Management</a:t>
            </a:r>
          </a:p>
          <a:p>
            <a:pPr marL="342900" indent="-342900">
              <a:buFont typeface="Wingdings" pitchFamily="2" charset="2"/>
              <a:buChar char="ü"/>
            </a:pPr>
            <a:r>
              <a:rPr lang="en-US" sz="2800" dirty="0" smtClean="0"/>
              <a:t>Business Development / Partnerships</a:t>
            </a:r>
          </a:p>
          <a:p>
            <a:pPr marL="342900" indent="-342900">
              <a:buFont typeface="Wingdings" pitchFamily="2" charset="2"/>
              <a:buChar char="ü"/>
            </a:pPr>
            <a:r>
              <a:rPr lang="en-US" sz="2800" dirty="0" smtClean="0"/>
              <a:t>Important Websites</a:t>
            </a:r>
          </a:p>
          <a:p>
            <a:endParaRPr lang="en-US" sz="2800" dirty="0" smtClean="0"/>
          </a:p>
          <a:p>
            <a:endParaRPr lang="en-US" sz="2800" dirty="0"/>
          </a:p>
        </p:txBody>
      </p:sp>
      <p:grpSp>
        <p:nvGrpSpPr>
          <p:cNvPr id="18" name="Group 17"/>
          <p:cNvGrpSpPr/>
          <p:nvPr/>
        </p:nvGrpSpPr>
        <p:grpSpPr>
          <a:xfrm>
            <a:off x="7026451" y="166607"/>
            <a:ext cx="2117549" cy="1220692"/>
            <a:chOff x="6264451" y="227108"/>
            <a:chExt cx="2513974" cy="1641526"/>
          </a:xfrm>
        </p:grpSpPr>
        <p:sp>
          <p:nvSpPr>
            <p:cNvPr id="19" name="Right Arrow 18"/>
            <p:cNvSpPr/>
            <p:nvPr/>
          </p:nvSpPr>
          <p:spPr>
            <a:xfrm>
              <a:off x="6264451" y="227108"/>
              <a:ext cx="2513974" cy="1641526"/>
            </a:xfrm>
            <a:prstGeom prst="rightArrow">
              <a:avLst/>
            </a:prstGeom>
            <a:solidFill>
              <a:srgbClr val="FFCCFF"/>
            </a:solidFill>
            <a:ln>
              <a:solidFill>
                <a:srgbClr val="990099"/>
              </a:solidFill>
            </a:ln>
          </p:spPr>
          <p:style>
            <a:lnRef idx="1">
              <a:schemeClr val="accent1"/>
            </a:lnRef>
            <a:fillRef idx="2">
              <a:schemeClr val="accent1"/>
            </a:fillRef>
            <a:effectRef idx="1">
              <a:schemeClr val="accent1"/>
            </a:effectRef>
            <a:fontRef idx="minor">
              <a:schemeClr val="dk1"/>
            </a:fontRef>
          </p:style>
          <p:txBody>
            <a:bodyPr rtlCol="0" anchor="ctr"/>
            <a:lstStyle/>
            <a:p>
              <a:pPr algn="r"/>
              <a:r>
                <a:rPr lang="en-US" dirty="0" smtClean="0"/>
                <a:t>Referred </a:t>
              </a:r>
            </a:p>
            <a:p>
              <a:pPr algn="r"/>
              <a:r>
                <a:rPr lang="en-US" dirty="0" smtClean="0"/>
                <a:t>Candidate</a:t>
              </a:r>
              <a:endParaRPr lang="en-US" dirty="0"/>
            </a:p>
          </p:txBody>
        </p:sp>
        <p:sp>
          <p:nvSpPr>
            <p:cNvPr id="20" name="Rectangle 19"/>
            <p:cNvSpPr/>
            <p:nvPr/>
          </p:nvSpPr>
          <p:spPr>
            <a:xfrm>
              <a:off x="6356702" y="227108"/>
              <a:ext cx="762000" cy="991346"/>
            </a:xfrm>
            <a:prstGeom prst="rect">
              <a:avLst/>
            </a:prstGeom>
            <a:solidFill>
              <a:srgbClr val="990099"/>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grpSp>
      <p:pic>
        <p:nvPicPr>
          <p:cNvPr id="2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523" y="317020"/>
            <a:ext cx="1746637" cy="1746637"/>
          </a:xfrm>
          <a:prstGeom prst="rect">
            <a:avLst/>
          </a:prstGeom>
          <a:ln w="76200">
            <a:solidFill>
              <a:srgbClr val="990099"/>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829625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iamond 14"/>
          <p:cNvSpPr/>
          <p:nvPr/>
        </p:nvSpPr>
        <p:spPr>
          <a:xfrm>
            <a:off x="259374" y="4454410"/>
            <a:ext cx="2562085" cy="2219015"/>
          </a:xfrm>
          <a:prstGeom prst="diamond">
            <a:avLst/>
          </a:prstGeom>
          <a:solidFill>
            <a:srgbClr val="990099"/>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n-US" sz="2400" b="1" dirty="0" smtClean="0">
                <a:solidFill>
                  <a:schemeClr val="bg1"/>
                </a:solidFill>
              </a:rPr>
              <a:t>Business Needs?</a:t>
            </a:r>
            <a:endParaRPr lang="en-US" sz="2400" b="1" dirty="0">
              <a:solidFill>
                <a:schemeClr val="bg1"/>
              </a:solidFill>
            </a:endParaRPr>
          </a:p>
        </p:txBody>
      </p:sp>
      <p:cxnSp>
        <p:nvCxnSpPr>
          <p:cNvPr id="17" name="Straight Arrow Connector 16"/>
          <p:cNvCxnSpPr/>
          <p:nvPr/>
        </p:nvCxnSpPr>
        <p:spPr>
          <a:xfrm>
            <a:off x="1540416" y="3817660"/>
            <a:ext cx="0" cy="620965"/>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708752" y="5563917"/>
            <a:ext cx="1603203"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4311955" y="4454410"/>
            <a:ext cx="1720487" cy="172980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tx1"/>
                </a:solidFill>
              </a:rPr>
              <a:t>Special Events</a:t>
            </a:r>
            <a:endParaRPr lang="en-US" sz="2400" b="1" dirty="0">
              <a:solidFill>
                <a:schemeClr val="tx1"/>
              </a:solidFill>
            </a:endParaRPr>
          </a:p>
        </p:txBody>
      </p:sp>
      <p:sp>
        <p:nvSpPr>
          <p:cNvPr id="13" name="Flowchart: Connector 12"/>
          <p:cNvSpPr/>
          <p:nvPr/>
        </p:nvSpPr>
        <p:spPr>
          <a:xfrm>
            <a:off x="3761660" y="4207409"/>
            <a:ext cx="2821074" cy="2309077"/>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821459" y="484092"/>
            <a:ext cx="6223115" cy="3970318"/>
          </a:xfrm>
          <a:prstGeom prst="rect">
            <a:avLst/>
          </a:prstGeom>
          <a:noFill/>
        </p:spPr>
        <p:txBody>
          <a:bodyPr wrap="square" rtlCol="0">
            <a:spAutoFit/>
          </a:bodyPr>
          <a:lstStyle/>
          <a:p>
            <a:r>
              <a:rPr lang="en-US" sz="3600" b="1" cap="all" dirty="0" smtClean="0">
                <a:solidFill>
                  <a:srgbClr val="FF0000"/>
                </a:solidFill>
              </a:rPr>
              <a:t>Special Events</a:t>
            </a:r>
          </a:p>
          <a:p>
            <a:pPr marL="914400" lvl="1" indent="-457200">
              <a:buFont typeface="Wingdings" pitchFamily="2" charset="2"/>
              <a:buChar char="ü"/>
            </a:pPr>
            <a:r>
              <a:rPr lang="en-US" sz="3600" dirty="0" smtClean="0"/>
              <a:t>LMI sharing</a:t>
            </a:r>
          </a:p>
          <a:p>
            <a:pPr marL="914400" lvl="1" indent="-457200">
              <a:buFont typeface="Wingdings" pitchFamily="2" charset="2"/>
              <a:buChar char="ü"/>
            </a:pPr>
            <a:r>
              <a:rPr lang="en-US" sz="3600" dirty="0" smtClean="0"/>
              <a:t>Industry events </a:t>
            </a:r>
          </a:p>
          <a:p>
            <a:pPr marL="914400" lvl="1" indent="-457200">
              <a:buFont typeface="Wingdings" pitchFamily="2" charset="2"/>
              <a:buChar char="ü"/>
            </a:pPr>
            <a:r>
              <a:rPr lang="en-US" sz="3600" dirty="0" smtClean="0"/>
              <a:t>Job fairs / recruitments </a:t>
            </a:r>
          </a:p>
          <a:p>
            <a:pPr marL="914400" lvl="1" indent="-457200">
              <a:buFont typeface="Wingdings" pitchFamily="2" charset="2"/>
              <a:buChar char="ü"/>
            </a:pPr>
            <a:r>
              <a:rPr lang="en-US" sz="3600" dirty="0" smtClean="0"/>
              <a:t>Mass BizWorks information sessions</a:t>
            </a:r>
            <a:endParaRPr lang="en-US" sz="3600" b="1" cap="all" dirty="0" smtClean="0">
              <a:solidFill>
                <a:srgbClr val="C00000"/>
              </a:solidFill>
            </a:endParaRPr>
          </a:p>
          <a:p>
            <a:pPr marL="285750" indent="-285750">
              <a:buFont typeface="Wingdings" pitchFamily="2" charset="2"/>
              <a:buChar char="ü"/>
            </a:pPr>
            <a:endParaRPr lang="en-US" sz="3600" dirty="0"/>
          </a:p>
        </p:txBody>
      </p:sp>
      <p:grpSp>
        <p:nvGrpSpPr>
          <p:cNvPr id="10" name="Group 9"/>
          <p:cNvGrpSpPr/>
          <p:nvPr/>
        </p:nvGrpSpPr>
        <p:grpSpPr>
          <a:xfrm>
            <a:off x="7026451" y="248716"/>
            <a:ext cx="2117549" cy="1220692"/>
            <a:chOff x="6264451" y="227108"/>
            <a:chExt cx="2513974" cy="1641526"/>
          </a:xfrm>
        </p:grpSpPr>
        <p:sp>
          <p:nvSpPr>
            <p:cNvPr id="12" name="Right Arrow 11"/>
            <p:cNvSpPr/>
            <p:nvPr/>
          </p:nvSpPr>
          <p:spPr>
            <a:xfrm>
              <a:off x="6264451" y="227108"/>
              <a:ext cx="2513974" cy="1641526"/>
            </a:xfrm>
            <a:prstGeom prst="rightArrow">
              <a:avLst/>
            </a:prstGeom>
            <a:solidFill>
              <a:srgbClr val="FFCCFF"/>
            </a:solidFill>
            <a:ln>
              <a:solidFill>
                <a:srgbClr val="990099"/>
              </a:solidFill>
            </a:ln>
          </p:spPr>
          <p:style>
            <a:lnRef idx="1">
              <a:schemeClr val="accent1"/>
            </a:lnRef>
            <a:fillRef idx="2">
              <a:schemeClr val="accent1"/>
            </a:fillRef>
            <a:effectRef idx="1">
              <a:schemeClr val="accent1"/>
            </a:effectRef>
            <a:fontRef idx="minor">
              <a:schemeClr val="dk1"/>
            </a:fontRef>
          </p:style>
          <p:txBody>
            <a:bodyPr rtlCol="0" anchor="ctr"/>
            <a:lstStyle/>
            <a:p>
              <a:pPr algn="r"/>
              <a:r>
                <a:rPr lang="en-US" dirty="0" smtClean="0"/>
                <a:t>Referred </a:t>
              </a:r>
            </a:p>
            <a:p>
              <a:pPr algn="r"/>
              <a:r>
                <a:rPr lang="en-US" dirty="0" smtClean="0"/>
                <a:t>Candidate</a:t>
              </a:r>
              <a:endParaRPr lang="en-US" dirty="0"/>
            </a:p>
          </p:txBody>
        </p:sp>
        <p:sp>
          <p:nvSpPr>
            <p:cNvPr id="14" name="Rectangle 13"/>
            <p:cNvSpPr/>
            <p:nvPr/>
          </p:nvSpPr>
          <p:spPr>
            <a:xfrm>
              <a:off x="6356702" y="227108"/>
              <a:ext cx="762000" cy="991346"/>
            </a:xfrm>
            <a:prstGeom prst="rect">
              <a:avLst/>
            </a:prstGeom>
            <a:solidFill>
              <a:srgbClr val="990099"/>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grpSp>
      <p:pic>
        <p:nvPicPr>
          <p:cNvPr id="1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097" y="2071023"/>
            <a:ext cx="1746637" cy="1746637"/>
          </a:xfrm>
          <a:prstGeom prst="rect">
            <a:avLst/>
          </a:prstGeom>
          <a:ln w="76200">
            <a:solidFill>
              <a:srgbClr val="990099"/>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015521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iamond 14"/>
          <p:cNvSpPr/>
          <p:nvPr/>
        </p:nvSpPr>
        <p:spPr>
          <a:xfrm>
            <a:off x="59862" y="3005349"/>
            <a:ext cx="2562085" cy="2219015"/>
          </a:xfrm>
          <a:prstGeom prst="diamond">
            <a:avLst/>
          </a:prstGeom>
          <a:solidFill>
            <a:srgbClr val="990099"/>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r>
              <a:rPr lang="en-US" sz="2400" b="1" dirty="0" smtClean="0">
                <a:solidFill>
                  <a:schemeClr val="bg1"/>
                </a:solidFill>
              </a:rPr>
              <a:t>Business Needs?</a:t>
            </a:r>
            <a:endParaRPr lang="en-US" sz="2400" b="1" dirty="0">
              <a:solidFill>
                <a:schemeClr val="bg1"/>
              </a:solidFill>
            </a:endParaRPr>
          </a:p>
        </p:txBody>
      </p:sp>
      <p:sp>
        <p:nvSpPr>
          <p:cNvPr id="16" name="Rectangle 15"/>
          <p:cNvSpPr/>
          <p:nvPr/>
        </p:nvSpPr>
        <p:spPr>
          <a:xfrm>
            <a:off x="4112442" y="4404495"/>
            <a:ext cx="1720487" cy="172980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tx1"/>
                </a:solidFill>
              </a:rPr>
              <a:t>Vacancy</a:t>
            </a:r>
            <a:endParaRPr lang="en-US" sz="2400" b="1" dirty="0">
              <a:solidFill>
                <a:schemeClr val="tx1"/>
              </a:solidFill>
            </a:endParaRPr>
          </a:p>
        </p:txBody>
      </p:sp>
      <p:cxnSp>
        <p:nvCxnSpPr>
          <p:cNvPr id="17" name="Straight Arrow Connector 16"/>
          <p:cNvCxnSpPr/>
          <p:nvPr/>
        </p:nvCxnSpPr>
        <p:spPr>
          <a:xfrm>
            <a:off x="1340904" y="2368599"/>
            <a:ext cx="0" cy="620965"/>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Elbow Connector 8"/>
          <p:cNvCxnSpPr>
            <a:stCxn id="15" idx="3"/>
            <a:endCxn id="16" idx="1"/>
          </p:cNvCxnSpPr>
          <p:nvPr/>
        </p:nvCxnSpPr>
        <p:spPr>
          <a:xfrm>
            <a:off x="2621947" y="4114857"/>
            <a:ext cx="1490495" cy="1154539"/>
          </a:xfrm>
          <a:prstGeom prst="bentConnector3">
            <a:avLst>
              <a:gd name="adj1" fmla="val 50000"/>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621947" y="1568119"/>
            <a:ext cx="6218509" cy="2308324"/>
          </a:xfrm>
          <a:prstGeom prst="rect">
            <a:avLst/>
          </a:prstGeom>
          <a:noFill/>
        </p:spPr>
        <p:txBody>
          <a:bodyPr wrap="square" rtlCol="0">
            <a:spAutoFit/>
          </a:bodyPr>
          <a:lstStyle/>
          <a:p>
            <a:r>
              <a:rPr lang="en-US" sz="3600" b="1" cap="all" dirty="0" smtClean="0">
                <a:solidFill>
                  <a:srgbClr val="FF0000"/>
                </a:solidFill>
              </a:rPr>
              <a:t>VACANCY</a:t>
            </a:r>
          </a:p>
          <a:p>
            <a:pPr marL="514350" indent="-514350">
              <a:buAutoNum type="arabicPeriod"/>
            </a:pPr>
            <a:r>
              <a:rPr lang="en-US" sz="3600" dirty="0" smtClean="0">
                <a:solidFill>
                  <a:sysClr val="windowText" lastClr="000000"/>
                </a:solidFill>
              </a:rPr>
              <a:t>“Standard” job ads (orders)</a:t>
            </a:r>
          </a:p>
          <a:p>
            <a:pPr marL="514350" indent="-514350">
              <a:buAutoNum type="arabicPeriod"/>
            </a:pPr>
            <a:r>
              <a:rPr lang="en-US" sz="3600" dirty="0" smtClean="0">
                <a:solidFill>
                  <a:sysClr val="windowText" lastClr="000000"/>
                </a:solidFill>
              </a:rPr>
              <a:t>Recruitment referral services</a:t>
            </a:r>
          </a:p>
          <a:p>
            <a:r>
              <a:rPr lang="en-US" sz="3600" dirty="0" smtClean="0">
                <a:solidFill>
                  <a:sysClr val="windowText" lastClr="000000"/>
                </a:solidFill>
              </a:rPr>
              <a:t>     </a:t>
            </a:r>
            <a:r>
              <a:rPr lang="en-US" sz="3200" dirty="0" err="1" smtClean="0">
                <a:solidFill>
                  <a:sysClr val="windowText" lastClr="000000"/>
                </a:solidFill>
              </a:rPr>
              <a:t>ie</a:t>
            </a:r>
            <a:r>
              <a:rPr lang="en-US" sz="3200" dirty="0" smtClean="0">
                <a:solidFill>
                  <a:sysClr val="windowText" lastClr="000000"/>
                </a:solidFill>
              </a:rPr>
              <a:t>. </a:t>
            </a:r>
            <a:r>
              <a:rPr lang="en-US" sz="3200" i="1" dirty="0" smtClean="0">
                <a:solidFill>
                  <a:sysClr val="windowText" lastClr="000000"/>
                </a:solidFill>
              </a:rPr>
              <a:t>Demand 2.0 implementation</a:t>
            </a:r>
          </a:p>
        </p:txBody>
      </p:sp>
      <p:sp>
        <p:nvSpPr>
          <p:cNvPr id="19" name="Flowchart: Connector 18"/>
          <p:cNvSpPr/>
          <p:nvPr/>
        </p:nvSpPr>
        <p:spPr>
          <a:xfrm>
            <a:off x="3562148" y="4114857"/>
            <a:ext cx="2821074" cy="2309077"/>
          </a:xfrm>
          <a:prstGeom prst="flowChartConnector">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7026451" y="166607"/>
            <a:ext cx="2117549" cy="1220692"/>
            <a:chOff x="6264451" y="227108"/>
            <a:chExt cx="2513974" cy="1641526"/>
          </a:xfrm>
        </p:grpSpPr>
        <p:sp>
          <p:nvSpPr>
            <p:cNvPr id="13" name="Right Arrow 12"/>
            <p:cNvSpPr/>
            <p:nvPr/>
          </p:nvSpPr>
          <p:spPr>
            <a:xfrm>
              <a:off x="6264451" y="227108"/>
              <a:ext cx="2513974" cy="1641526"/>
            </a:xfrm>
            <a:prstGeom prst="rightArrow">
              <a:avLst/>
            </a:prstGeom>
            <a:solidFill>
              <a:srgbClr val="FFCCFF"/>
            </a:solidFill>
            <a:ln>
              <a:solidFill>
                <a:srgbClr val="990099"/>
              </a:solidFill>
            </a:ln>
          </p:spPr>
          <p:style>
            <a:lnRef idx="1">
              <a:schemeClr val="accent1"/>
            </a:lnRef>
            <a:fillRef idx="2">
              <a:schemeClr val="accent1"/>
            </a:fillRef>
            <a:effectRef idx="1">
              <a:schemeClr val="accent1"/>
            </a:effectRef>
            <a:fontRef idx="minor">
              <a:schemeClr val="dk1"/>
            </a:fontRef>
          </p:style>
          <p:txBody>
            <a:bodyPr rtlCol="0" anchor="ctr"/>
            <a:lstStyle/>
            <a:p>
              <a:pPr algn="r"/>
              <a:r>
                <a:rPr lang="en-US" dirty="0" smtClean="0"/>
                <a:t>Referred </a:t>
              </a:r>
            </a:p>
            <a:p>
              <a:pPr algn="r"/>
              <a:r>
                <a:rPr lang="en-US" dirty="0" smtClean="0"/>
                <a:t>Candidate</a:t>
              </a:r>
              <a:endParaRPr lang="en-US" dirty="0"/>
            </a:p>
          </p:txBody>
        </p:sp>
        <p:sp>
          <p:nvSpPr>
            <p:cNvPr id="14" name="Rectangle 13"/>
            <p:cNvSpPr/>
            <p:nvPr/>
          </p:nvSpPr>
          <p:spPr>
            <a:xfrm>
              <a:off x="6356702" y="227108"/>
              <a:ext cx="762000" cy="991346"/>
            </a:xfrm>
            <a:prstGeom prst="rect">
              <a:avLst/>
            </a:prstGeom>
            <a:solidFill>
              <a:srgbClr val="990099"/>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grpSp>
      <p:pic>
        <p:nvPicPr>
          <p:cNvPr id="2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612" y="513980"/>
            <a:ext cx="1746637" cy="1746637"/>
          </a:xfrm>
          <a:prstGeom prst="rect">
            <a:avLst/>
          </a:prstGeom>
          <a:ln w="76200">
            <a:solidFill>
              <a:srgbClr val="990099"/>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306334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54858" y="1225689"/>
            <a:ext cx="8308142" cy="5078313"/>
          </a:xfrm>
          <a:prstGeom prst="rect">
            <a:avLst/>
          </a:prstGeom>
          <a:noFill/>
        </p:spPr>
        <p:txBody>
          <a:bodyPr wrap="square" rtlCol="0">
            <a:spAutoFit/>
          </a:bodyPr>
          <a:lstStyle/>
          <a:p>
            <a:r>
              <a:rPr lang="en-US" sz="3600" b="1" cap="all" dirty="0" smtClean="0">
                <a:solidFill>
                  <a:srgbClr val="FF0000"/>
                </a:solidFill>
              </a:rPr>
              <a:t>Recruitment referral services</a:t>
            </a:r>
          </a:p>
          <a:p>
            <a:pPr marL="514350" indent="-514350">
              <a:buAutoNum type="arabicPeriod"/>
            </a:pPr>
            <a:r>
              <a:rPr lang="en-US" sz="3600" dirty="0" smtClean="0">
                <a:solidFill>
                  <a:sysClr val="windowText" lastClr="000000"/>
                </a:solidFill>
              </a:rPr>
              <a:t>Gather detailed job / company information</a:t>
            </a:r>
          </a:p>
          <a:p>
            <a:pPr marL="514350" indent="-514350">
              <a:buAutoNum type="arabicPeriod"/>
            </a:pPr>
            <a:r>
              <a:rPr lang="en-US" sz="3600" dirty="0" smtClean="0">
                <a:solidFill>
                  <a:sysClr val="windowText" lastClr="000000"/>
                </a:solidFill>
              </a:rPr>
              <a:t>Complete Career Ready job profile</a:t>
            </a:r>
          </a:p>
          <a:p>
            <a:pPr marL="514350" indent="-514350">
              <a:buAutoNum type="arabicPeriod"/>
            </a:pPr>
            <a:r>
              <a:rPr lang="en-US" sz="3600" dirty="0" smtClean="0">
                <a:solidFill>
                  <a:sysClr val="windowText" lastClr="000000"/>
                </a:solidFill>
              </a:rPr>
              <a:t>Determine preferred referral process</a:t>
            </a:r>
          </a:p>
          <a:p>
            <a:pPr marL="514350" indent="-514350">
              <a:buAutoNum type="arabicPeriod"/>
            </a:pPr>
            <a:r>
              <a:rPr lang="en-US" sz="3600" dirty="0" smtClean="0">
                <a:solidFill>
                  <a:sysClr val="windowText" lastClr="000000"/>
                </a:solidFill>
              </a:rPr>
              <a:t>Secure Service Level Agreement</a:t>
            </a:r>
          </a:p>
          <a:p>
            <a:pPr marL="514350" indent="-514350">
              <a:buAutoNum type="arabicPeriod"/>
            </a:pPr>
            <a:r>
              <a:rPr lang="en-US" sz="3600" dirty="0" smtClean="0">
                <a:solidFill>
                  <a:sysClr val="windowText" lastClr="000000"/>
                </a:solidFill>
              </a:rPr>
              <a:t>Add Confidential job order</a:t>
            </a:r>
          </a:p>
          <a:p>
            <a:pPr marL="514350" indent="-514350">
              <a:buAutoNum type="arabicPeriod"/>
            </a:pPr>
            <a:r>
              <a:rPr lang="en-US" sz="3600" dirty="0" smtClean="0">
                <a:solidFill>
                  <a:sysClr val="windowText" lastClr="000000"/>
                </a:solidFill>
              </a:rPr>
              <a:t>Communicate information to Recruiter(s)</a:t>
            </a:r>
          </a:p>
        </p:txBody>
      </p:sp>
      <p:grpSp>
        <p:nvGrpSpPr>
          <p:cNvPr id="12" name="Group 11"/>
          <p:cNvGrpSpPr/>
          <p:nvPr/>
        </p:nvGrpSpPr>
        <p:grpSpPr>
          <a:xfrm>
            <a:off x="7026451" y="166607"/>
            <a:ext cx="2117549" cy="1220692"/>
            <a:chOff x="6264451" y="227108"/>
            <a:chExt cx="2513974" cy="1641526"/>
          </a:xfrm>
        </p:grpSpPr>
        <p:sp>
          <p:nvSpPr>
            <p:cNvPr id="13" name="Right Arrow 12"/>
            <p:cNvSpPr/>
            <p:nvPr/>
          </p:nvSpPr>
          <p:spPr>
            <a:xfrm>
              <a:off x="6264451" y="227108"/>
              <a:ext cx="2513974" cy="1641526"/>
            </a:xfrm>
            <a:prstGeom prst="rightArrow">
              <a:avLst/>
            </a:prstGeom>
            <a:solidFill>
              <a:srgbClr val="FFCCFF"/>
            </a:solidFill>
            <a:ln>
              <a:solidFill>
                <a:srgbClr val="990099"/>
              </a:solidFill>
            </a:ln>
          </p:spPr>
          <p:style>
            <a:lnRef idx="1">
              <a:schemeClr val="accent1"/>
            </a:lnRef>
            <a:fillRef idx="2">
              <a:schemeClr val="accent1"/>
            </a:fillRef>
            <a:effectRef idx="1">
              <a:schemeClr val="accent1"/>
            </a:effectRef>
            <a:fontRef idx="minor">
              <a:schemeClr val="dk1"/>
            </a:fontRef>
          </p:style>
          <p:txBody>
            <a:bodyPr rtlCol="0" anchor="ctr"/>
            <a:lstStyle/>
            <a:p>
              <a:pPr algn="r"/>
              <a:r>
                <a:rPr lang="en-US" dirty="0" smtClean="0"/>
                <a:t>Referred </a:t>
              </a:r>
            </a:p>
            <a:p>
              <a:pPr algn="r"/>
              <a:r>
                <a:rPr lang="en-US" dirty="0" smtClean="0"/>
                <a:t>Candidate</a:t>
              </a:r>
              <a:endParaRPr lang="en-US" dirty="0"/>
            </a:p>
          </p:txBody>
        </p:sp>
        <p:sp>
          <p:nvSpPr>
            <p:cNvPr id="14" name="Rectangle 13"/>
            <p:cNvSpPr/>
            <p:nvPr/>
          </p:nvSpPr>
          <p:spPr>
            <a:xfrm>
              <a:off x="6356702" y="227108"/>
              <a:ext cx="762000" cy="991346"/>
            </a:xfrm>
            <a:prstGeom prst="rect">
              <a:avLst/>
            </a:prstGeom>
            <a:solidFill>
              <a:srgbClr val="990099"/>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12614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WIOA and Employer Services </a:t>
            </a:r>
            <a:endParaRPr lang="en-US" dirty="0"/>
          </a:p>
        </p:txBody>
      </p:sp>
      <p:sp>
        <p:nvSpPr>
          <p:cNvPr id="3" name="Content Placeholder 2"/>
          <p:cNvSpPr>
            <a:spLocks noGrp="1"/>
          </p:cNvSpPr>
          <p:nvPr>
            <p:ph idx="1"/>
          </p:nvPr>
        </p:nvSpPr>
        <p:spPr/>
        <p:txBody>
          <a:bodyPr>
            <a:normAutofit/>
          </a:bodyPr>
          <a:lstStyle/>
          <a:p>
            <a:pPr marL="0" lvl="0" indent="0" algn="ctr">
              <a:buNone/>
            </a:pPr>
            <a:r>
              <a:rPr lang="en-US" sz="2000" b="1" dirty="0">
                <a:solidFill>
                  <a:srgbClr val="00B0F0"/>
                </a:solidFill>
              </a:rPr>
              <a:t>Business Services Provided through the One-Stop Career </a:t>
            </a:r>
            <a:r>
              <a:rPr lang="en-US" sz="2000" b="1" dirty="0" smtClean="0">
                <a:solidFill>
                  <a:srgbClr val="00B0F0"/>
                </a:solidFill>
              </a:rPr>
              <a:t>Center</a:t>
            </a:r>
          </a:p>
          <a:p>
            <a:pPr marL="0" lvl="0" indent="0" algn="ctr">
              <a:buNone/>
            </a:pPr>
            <a:endParaRPr lang="en-US" sz="1800" b="1" dirty="0">
              <a:solidFill>
                <a:prstClr val="black"/>
              </a:solidFill>
            </a:endParaRPr>
          </a:p>
          <a:p>
            <a:r>
              <a:rPr lang="en-US" sz="2000" b="1" dirty="0" smtClean="0"/>
              <a:t>Effective </a:t>
            </a:r>
            <a:r>
              <a:rPr lang="en-US" sz="2000" b="1" dirty="0"/>
              <a:t>business services must be developed in a manner that supports engagement of employers of all sizes </a:t>
            </a:r>
            <a:r>
              <a:rPr lang="en-US" sz="2000" b="1" dirty="0" smtClean="0"/>
              <a:t>in </a:t>
            </a:r>
            <a:r>
              <a:rPr lang="en-US" sz="2000" b="1" dirty="0"/>
              <a:t>the context of both regional and local </a:t>
            </a:r>
            <a:r>
              <a:rPr lang="en-US" sz="2000" b="1" dirty="0" smtClean="0"/>
              <a:t>economies.</a:t>
            </a:r>
          </a:p>
          <a:p>
            <a:pPr marL="0" indent="0">
              <a:buNone/>
            </a:pPr>
            <a:endParaRPr lang="en-US" sz="1800" b="1" dirty="0" smtClean="0"/>
          </a:p>
          <a:p>
            <a:r>
              <a:rPr lang="en-US" sz="2000" b="1" dirty="0"/>
              <a:t>Local </a:t>
            </a:r>
            <a:r>
              <a:rPr lang="en-US" sz="2000" b="1" dirty="0" smtClean="0"/>
              <a:t>Workforce Boards and Partners are </a:t>
            </a:r>
            <a:r>
              <a:rPr lang="en-US" sz="2000" b="1" dirty="0"/>
              <a:t>encouraged  to develop strategies to establish and sustain lasting partnerships </a:t>
            </a:r>
            <a:r>
              <a:rPr lang="en-US" sz="2000" b="1" dirty="0" smtClean="0"/>
              <a:t>and provision </a:t>
            </a:r>
            <a:r>
              <a:rPr lang="en-US" sz="2000" b="1" dirty="0"/>
              <a:t>of business services. </a:t>
            </a:r>
          </a:p>
          <a:p>
            <a:endParaRPr lang="en-US" sz="2000" dirty="0" smtClean="0"/>
          </a:p>
          <a:p>
            <a:r>
              <a:rPr lang="en-US" sz="2000" b="1" dirty="0" smtClean="0"/>
              <a:t>Highly effective business services will </a:t>
            </a:r>
            <a:r>
              <a:rPr lang="en-US" sz="2000" b="1" dirty="0"/>
              <a:t>avoid burdening </a:t>
            </a:r>
            <a:r>
              <a:rPr lang="en-US" sz="2000" b="1" dirty="0" smtClean="0"/>
              <a:t>employers; </a:t>
            </a:r>
            <a:r>
              <a:rPr lang="en-US" sz="2000" b="1" dirty="0"/>
              <a:t>for example, with multiple uncoordinated points of </a:t>
            </a:r>
            <a:r>
              <a:rPr lang="en-US" sz="2000" b="1" dirty="0" smtClean="0"/>
              <a:t>contact.</a:t>
            </a:r>
            <a:endParaRPr lang="en-US" sz="2000" b="1" dirty="0"/>
          </a:p>
        </p:txBody>
      </p:sp>
    </p:spTree>
    <p:extLst>
      <p:ext uri="{BB962C8B-B14F-4D97-AF65-F5344CB8AC3E}">
        <p14:creationId xmlns:p14="http://schemas.microsoft.com/office/powerpoint/2010/main" val="5787216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54858" y="1089752"/>
            <a:ext cx="8308142" cy="4647426"/>
          </a:xfrm>
          <a:prstGeom prst="rect">
            <a:avLst/>
          </a:prstGeom>
          <a:noFill/>
        </p:spPr>
        <p:txBody>
          <a:bodyPr wrap="square" rtlCol="0">
            <a:spAutoFit/>
          </a:bodyPr>
          <a:lstStyle/>
          <a:p>
            <a:r>
              <a:rPr lang="en-US" sz="3600" b="1" cap="all" dirty="0" smtClean="0">
                <a:solidFill>
                  <a:srgbClr val="FF0000"/>
                </a:solidFill>
              </a:rPr>
              <a:t>Recruitment </a:t>
            </a:r>
          </a:p>
          <a:p>
            <a:r>
              <a:rPr lang="en-US" sz="3600" b="1" cap="all" dirty="0" smtClean="0">
                <a:solidFill>
                  <a:srgbClr val="FF0000"/>
                </a:solidFill>
              </a:rPr>
              <a:t>referral services</a:t>
            </a:r>
          </a:p>
          <a:p>
            <a:pPr marL="571500" indent="-571500">
              <a:buFont typeface="Arial" panose="020B0604020202020204" pitchFamily="34" charset="0"/>
              <a:buChar char="•"/>
            </a:pPr>
            <a:endParaRPr lang="en-US" sz="4000" b="1" dirty="0" smtClean="0">
              <a:solidFill>
                <a:srgbClr val="0000FF"/>
              </a:solidFill>
            </a:endParaRPr>
          </a:p>
          <a:p>
            <a:pPr marL="571500" indent="-571500">
              <a:buFont typeface="Arial" panose="020B0604020202020204" pitchFamily="34" charset="0"/>
              <a:buChar char="•"/>
            </a:pPr>
            <a:r>
              <a:rPr lang="en-US" sz="3600" dirty="0" smtClean="0">
                <a:solidFill>
                  <a:srgbClr val="0000FF"/>
                </a:solidFill>
              </a:rPr>
              <a:t>Internal candidates from Career Center counselor referrals</a:t>
            </a:r>
          </a:p>
          <a:p>
            <a:pPr marL="571500" indent="-571500">
              <a:buFont typeface="Arial" panose="020B0604020202020204" pitchFamily="34" charset="0"/>
              <a:buChar char="•"/>
            </a:pPr>
            <a:r>
              <a:rPr lang="en-US" sz="3600" dirty="0" smtClean="0">
                <a:solidFill>
                  <a:srgbClr val="0000FF"/>
                </a:solidFill>
              </a:rPr>
              <a:t>External candidates from community network (recruit into career center)</a:t>
            </a:r>
          </a:p>
          <a:p>
            <a:pPr marL="571500" indent="-571500">
              <a:buFont typeface="Arial" panose="020B0604020202020204" pitchFamily="34" charset="0"/>
              <a:buChar char="•"/>
            </a:pPr>
            <a:r>
              <a:rPr lang="en-US" sz="4000" dirty="0" smtClean="0">
                <a:solidFill>
                  <a:sysClr val="windowText" lastClr="000000"/>
                </a:solidFill>
              </a:rPr>
              <a:t>Interview &amp; screen candidates</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2224" y="457200"/>
            <a:ext cx="3970994" cy="2040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lowchart: Connector 8"/>
          <p:cNvSpPr/>
          <p:nvPr/>
        </p:nvSpPr>
        <p:spPr>
          <a:xfrm>
            <a:off x="5152224" y="1295399"/>
            <a:ext cx="1248576" cy="717891"/>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75636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6907" y="316672"/>
            <a:ext cx="4876800" cy="3569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78971" y="316672"/>
            <a:ext cx="8458200" cy="5663089"/>
          </a:xfrm>
          <a:prstGeom prst="rect">
            <a:avLst/>
          </a:prstGeom>
          <a:noFill/>
        </p:spPr>
        <p:txBody>
          <a:bodyPr wrap="square" rtlCol="0">
            <a:spAutoFit/>
          </a:bodyPr>
          <a:lstStyle/>
          <a:p>
            <a:r>
              <a:rPr lang="en-US" sz="7200" b="1" dirty="0" smtClean="0">
                <a:solidFill>
                  <a:srgbClr val="990099"/>
                </a:solidFill>
              </a:rPr>
              <a:t>B</a:t>
            </a:r>
            <a:r>
              <a:rPr lang="en-US" sz="5400" dirty="0" smtClean="0"/>
              <a:t>usiness </a:t>
            </a:r>
          </a:p>
          <a:p>
            <a:r>
              <a:rPr lang="en-US" sz="7200" b="1" dirty="0" smtClean="0">
                <a:solidFill>
                  <a:srgbClr val="990099"/>
                </a:solidFill>
              </a:rPr>
              <a:t>E</a:t>
            </a:r>
            <a:r>
              <a:rPr lang="en-US" sz="5400" dirty="0" smtClean="0"/>
              <a:t>ngagement</a:t>
            </a:r>
          </a:p>
          <a:p>
            <a:r>
              <a:rPr lang="en-US" sz="7200" b="1" dirty="0" smtClean="0">
                <a:solidFill>
                  <a:srgbClr val="990099"/>
                </a:solidFill>
              </a:rPr>
              <a:t>T</a:t>
            </a:r>
            <a:r>
              <a:rPr lang="en-US" sz="5400" dirty="0" smtClean="0"/>
              <a:t>eam </a:t>
            </a:r>
          </a:p>
          <a:p>
            <a:endParaRPr lang="en-US" sz="2000" dirty="0" smtClean="0"/>
          </a:p>
          <a:p>
            <a:r>
              <a:rPr lang="en-US" sz="5400" dirty="0" smtClean="0"/>
              <a:t>Feedback / Debrief Process:</a:t>
            </a:r>
          </a:p>
          <a:p>
            <a:pPr marL="571500" indent="-571500">
              <a:buFont typeface="Arial" panose="020B0604020202020204" pitchFamily="34" charset="0"/>
              <a:buChar char="•"/>
            </a:pPr>
            <a:r>
              <a:rPr lang="en-US" sz="3600" dirty="0" smtClean="0"/>
              <a:t>Track hiring demand trends</a:t>
            </a:r>
          </a:p>
          <a:p>
            <a:pPr marL="571500" indent="-571500">
              <a:buFont typeface="Arial" panose="020B0604020202020204" pitchFamily="34" charset="0"/>
              <a:buChar char="•"/>
            </a:pPr>
            <a:r>
              <a:rPr lang="en-US" sz="3600" dirty="0" smtClean="0"/>
              <a:t>Identify hard to fill – labor “gaps”</a:t>
            </a:r>
          </a:p>
        </p:txBody>
      </p:sp>
      <p:sp>
        <p:nvSpPr>
          <p:cNvPr id="12" name="Flowchart: Connector 11"/>
          <p:cNvSpPr/>
          <p:nvPr/>
        </p:nvSpPr>
        <p:spPr>
          <a:xfrm>
            <a:off x="7120330" y="488897"/>
            <a:ext cx="1248576" cy="958174"/>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08904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332128"/>
            <a:ext cx="7086600" cy="5601533"/>
          </a:xfrm>
          <a:prstGeom prst="rect">
            <a:avLst/>
          </a:prstGeom>
          <a:noFill/>
        </p:spPr>
        <p:txBody>
          <a:bodyPr wrap="square" rtlCol="0">
            <a:spAutoFit/>
          </a:bodyPr>
          <a:lstStyle/>
          <a:p>
            <a:r>
              <a:rPr lang="en-US" sz="4400" dirty="0" smtClean="0"/>
              <a:t>Central MA WIOA Partners planning</a:t>
            </a:r>
          </a:p>
          <a:p>
            <a:endParaRPr lang="en-US" dirty="0"/>
          </a:p>
          <a:p>
            <a:endParaRPr lang="en-US" dirty="0" smtClean="0"/>
          </a:p>
          <a:p>
            <a:endParaRPr lang="en-US" dirty="0"/>
          </a:p>
          <a:p>
            <a:endParaRPr lang="en-US" dirty="0" smtClean="0"/>
          </a:p>
          <a:p>
            <a:endParaRPr lang="en-US" dirty="0" smtClean="0"/>
          </a:p>
          <a:p>
            <a:endParaRPr lang="en-US" dirty="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r>
              <a:rPr lang="en-US" dirty="0" smtClean="0"/>
              <a:t>June 29, 2016</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078" y="4197037"/>
            <a:ext cx="1436143" cy="98602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5952" y="3064723"/>
            <a:ext cx="1394004" cy="81345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2815" y="3949365"/>
            <a:ext cx="2000278" cy="140370"/>
          </a:xfrm>
          <a:prstGeom prst="rect">
            <a:avLst/>
          </a:prstGeom>
        </p:spPr>
      </p:pic>
      <p:pic>
        <p:nvPicPr>
          <p:cNvPr id="409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1917846"/>
            <a:ext cx="1289102" cy="933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18668" y="2006990"/>
            <a:ext cx="1781175" cy="754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3617" y="5445391"/>
            <a:ext cx="1517685" cy="737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0453" y="5514667"/>
            <a:ext cx="2937093" cy="598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descr="One Stop 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0200" y="5492307"/>
            <a:ext cx="1921165" cy="6433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9721" y="3014231"/>
            <a:ext cx="1108859" cy="1099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descr="C:\Users\turgeonj\AppData\Local\Microsoft\Windows\Temporary Internet Files\Content.IE5\0Q203N24\120px-Umbrella[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4974041">
            <a:off x="5451832" y="855287"/>
            <a:ext cx="3267268" cy="318558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ascentria care worcester ma"/>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37832" y="2006990"/>
            <a:ext cx="1314655" cy="1089177"/>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61653" y="3281185"/>
            <a:ext cx="2355394" cy="686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873093" y="4102867"/>
            <a:ext cx="1124851" cy="1223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075906" y="3943661"/>
            <a:ext cx="3566026" cy="7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37546" y="4714405"/>
            <a:ext cx="3668925" cy="400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050401" y="4410718"/>
            <a:ext cx="1566706" cy="812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0" name="Picture 16" descr="http://portal.techhigh.us/PublishingImages/WPS-logo_K.gif"/>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543800" y="5264904"/>
            <a:ext cx="1098132" cy="10981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upload.wikimedia.org/wikipedia/commons/thumb/e/e6/US-JobCorps-Logo.svg/528px-US-JobCorps-Logo.svg.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340441" y="1087546"/>
            <a:ext cx="759402" cy="8629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wccatv.com/blogs/staff/wp-content/uploads/2012/03/wcac-logo.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435518" y="1016027"/>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8210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04800"/>
            <a:ext cx="7572962"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96227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086" y="0"/>
            <a:ext cx="6962273" cy="6852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76293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t>Workshop Small Groups Project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597661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t>Questions????</a:t>
            </a:r>
            <a:endParaRPr lang="en-US" dirty="0"/>
          </a:p>
        </p:txBody>
      </p:sp>
      <p:sp>
        <p:nvSpPr>
          <p:cNvPr id="3" name="Subtitle 2"/>
          <p:cNvSpPr>
            <a:spLocks noGrp="1"/>
          </p:cNvSpPr>
          <p:nvPr>
            <p:ph type="subTitle" idx="1"/>
          </p:nvPr>
        </p:nvSpPr>
        <p:spPr/>
        <p:txBody>
          <a:bodyPr/>
          <a:lstStyle/>
          <a:p>
            <a:r>
              <a:rPr lang="en-US" dirty="0" smtClean="0"/>
              <a:t>Thank you! </a:t>
            </a:r>
            <a:endParaRPr lang="en-US" dirty="0"/>
          </a:p>
        </p:txBody>
      </p:sp>
    </p:spTree>
    <p:extLst>
      <p:ext uri="{BB962C8B-B14F-4D97-AF65-F5344CB8AC3E}">
        <p14:creationId xmlns:p14="http://schemas.microsoft.com/office/powerpoint/2010/main" val="11838796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Presenters</a:t>
            </a:r>
            <a:endParaRPr lang="en-US"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endParaRPr lang="en-US" dirty="0" smtClean="0"/>
          </a:p>
          <a:p>
            <a:r>
              <a:rPr lang="en-US" dirty="0" smtClean="0"/>
              <a:t>Carol Cullins, MCB, Employment Specialist</a:t>
            </a:r>
          </a:p>
          <a:p>
            <a:endParaRPr lang="en-US" dirty="0"/>
          </a:p>
          <a:p>
            <a:r>
              <a:rPr lang="en-US" dirty="0" smtClean="0"/>
              <a:t>Ken Messina, DCS/Mass </a:t>
            </a:r>
            <a:r>
              <a:rPr lang="en-US" dirty="0" err="1" smtClean="0"/>
              <a:t>BizWorks</a:t>
            </a:r>
            <a:endParaRPr lang="en-US" dirty="0" smtClean="0"/>
          </a:p>
          <a:p>
            <a:endParaRPr lang="en-US" dirty="0"/>
          </a:p>
          <a:p>
            <a:r>
              <a:rPr lang="en-US" dirty="0" smtClean="0"/>
              <a:t>Jeff Turgeon, Central MA WIB</a:t>
            </a:r>
            <a:endParaRPr lang="en-US" dirty="0"/>
          </a:p>
        </p:txBody>
      </p:sp>
    </p:spTree>
    <p:extLst>
      <p:ext uri="{BB962C8B-B14F-4D97-AF65-F5344CB8AC3E}">
        <p14:creationId xmlns:p14="http://schemas.microsoft.com/office/powerpoint/2010/main" val="30576054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1371600" y="697977"/>
            <a:ext cx="6457950" cy="3785652"/>
          </a:xfrm>
          <a:prstGeom prst="rect">
            <a:avLst/>
          </a:prstGeom>
          <a:ln/>
          <a:extLst/>
        </p:spPr>
        <p:style>
          <a:lnRef idx="1">
            <a:schemeClr val="accent1"/>
          </a:lnRef>
          <a:fillRef idx="2">
            <a:schemeClr val="accent1"/>
          </a:fillRef>
          <a:effectRef idx="1">
            <a:schemeClr val="accent1"/>
          </a:effectRef>
          <a:fontRef idx="minor">
            <a:schemeClr val="dk1"/>
          </a:fontRef>
        </p:style>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4000" dirty="0" smtClean="0">
              <a:latin typeface="Garamond" panose="02020404030301010803" pitchFamily="18" charset="0"/>
            </a:endParaRPr>
          </a:p>
          <a:p>
            <a:pPr algn="ctr" eaLnBrk="1" hangingPunct="1"/>
            <a:r>
              <a:rPr lang="en-US" altLang="en-US" sz="4000" dirty="0" smtClean="0">
                <a:latin typeface="Garamond" panose="02020404030301010803" pitchFamily="18" charset="0"/>
              </a:rPr>
              <a:t>Massachusetts </a:t>
            </a:r>
            <a:r>
              <a:rPr lang="en-US" altLang="en-US" sz="4000" dirty="0">
                <a:latin typeface="Garamond" panose="02020404030301010803" pitchFamily="18" charset="0"/>
              </a:rPr>
              <a:t>Commission </a:t>
            </a:r>
            <a:endParaRPr lang="en-US" altLang="en-US" sz="4000" dirty="0" smtClean="0">
              <a:latin typeface="Garamond" panose="02020404030301010803" pitchFamily="18" charset="0"/>
            </a:endParaRPr>
          </a:p>
          <a:p>
            <a:pPr algn="ctr" eaLnBrk="1" hangingPunct="1"/>
            <a:r>
              <a:rPr lang="en-US" altLang="en-US" sz="4000" dirty="0" smtClean="0">
                <a:latin typeface="Garamond" panose="02020404030301010803" pitchFamily="18" charset="0"/>
              </a:rPr>
              <a:t>for </a:t>
            </a:r>
            <a:r>
              <a:rPr lang="en-US" altLang="en-US" sz="4000" dirty="0">
                <a:latin typeface="Garamond" panose="02020404030301010803" pitchFamily="18" charset="0"/>
              </a:rPr>
              <a:t>the </a:t>
            </a:r>
            <a:r>
              <a:rPr lang="en-US" altLang="en-US" sz="4000" dirty="0" smtClean="0">
                <a:latin typeface="Garamond" panose="02020404030301010803" pitchFamily="18" charset="0"/>
              </a:rPr>
              <a:t>Blind</a:t>
            </a:r>
          </a:p>
          <a:p>
            <a:pPr algn="ctr" eaLnBrk="1" hangingPunct="1"/>
            <a:r>
              <a:rPr lang="en-US" altLang="en-US" sz="4000" dirty="0" smtClean="0">
                <a:latin typeface="Garamond" panose="02020404030301010803" pitchFamily="18" charset="0"/>
              </a:rPr>
              <a:t>(MCB)</a:t>
            </a:r>
            <a:endParaRPr lang="en-US" altLang="en-US" sz="4000" dirty="0">
              <a:latin typeface="Garamond" panose="02020404030301010803" pitchFamily="18" charset="0"/>
            </a:endParaRPr>
          </a:p>
          <a:p>
            <a:pPr algn="ctr" eaLnBrk="1" hangingPunct="1"/>
            <a:endParaRPr lang="en-US" altLang="en-US" sz="4000" dirty="0">
              <a:latin typeface="Garamond" panose="02020404030301010803" pitchFamily="18" charset="0"/>
            </a:endParaRPr>
          </a:p>
          <a:p>
            <a:pPr algn="ctr" eaLnBrk="1" hangingPunct="1"/>
            <a:r>
              <a:rPr lang="en-US" altLang="en-US" sz="4000" b="1" dirty="0">
                <a:latin typeface="Garamond" panose="02020404030301010803" pitchFamily="18" charset="0"/>
              </a:rPr>
              <a:t> </a:t>
            </a:r>
            <a:endParaRPr lang="en-US" altLang="en-US" sz="4000" dirty="0">
              <a:latin typeface="Garamond" panose="02020404030301010803" pitchFamily="18" charset="0"/>
            </a:endParaRPr>
          </a:p>
        </p:txBody>
      </p:sp>
      <p:pic>
        <p:nvPicPr>
          <p:cNvPr id="205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705352"/>
            <a:ext cx="223004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2" name="TextBox 2"/>
          <p:cNvSpPr txBox="1">
            <a:spLocks noChangeArrowheads="1"/>
          </p:cNvSpPr>
          <p:nvPr/>
        </p:nvSpPr>
        <p:spPr bwMode="auto">
          <a:xfrm>
            <a:off x="4158853" y="5638802"/>
            <a:ext cx="3657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Carol Cullins </a:t>
            </a:r>
          </a:p>
          <a:p>
            <a:r>
              <a:rPr lang="en-US" altLang="en-US" dirty="0"/>
              <a:t>Employment Services Specialist</a:t>
            </a:r>
          </a:p>
        </p:txBody>
      </p:sp>
    </p:spTree>
    <p:extLst>
      <p:ext uri="{BB962C8B-B14F-4D97-AF65-F5344CB8AC3E}">
        <p14:creationId xmlns:p14="http://schemas.microsoft.com/office/powerpoint/2010/main" val="2287899892"/>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Partnerships and Collaboration</a:t>
            </a:r>
          </a:p>
        </p:txBody>
      </p:sp>
      <p:sp>
        <p:nvSpPr>
          <p:cNvPr id="3" name="Content Placeholder 2"/>
          <p:cNvSpPr>
            <a:spLocks noGrp="1"/>
          </p:cNvSpPr>
          <p:nvPr>
            <p:ph idx="1"/>
          </p:nvPr>
        </p:nvSpPr>
        <p:spPr/>
        <p:txBody>
          <a:bodyPr/>
          <a:lstStyle/>
          <a:p>
            <a:r>
              <a:rPr lang="en-US" dirty="0"/>
              <a:t>Regional Employment Collaboratives</a:t>
            </a:r>
          </a:p>
          <a:p>
            <a:r>
              <a:rPr lang="en-US" dirty="0"/>
              <a:t>Career Centers</a:t>
            </a:r>
          </a:p>
          <a:p>
            <a:r>
              <a:rPr lang="en-US" dirty="0"/>
              <a:t>Community partners, such as Carroll Center for the Blind and Perkins School for the Blind</a:t>
            </a:r>
          </a:p>
          <a:p>
            <a:r>
              <a:rPr lang="en-US" dirty="0"/>
              <a:t>Employer Partners</a:t>
            </a:r>
          </a:p>
          <a:p>
            <a:endParaRPr lang="en-US" dirty="0"/>
          </a:p>
          <a:p>
            <a:pPr marL="0" indent="0">
              <a:buNone/>
            </a:pPr>
            <a:endParaRPr lang="en-US" dirty="0"/>
          </a:p>
        </p:txBody>
      </p:sp>
      <p:pic>
        <p:nvPicPr>
          <p:cNvPr id="4" name="Content Placeholder 3" descr="Cooperative Growth and/or Regional Cooperative Developmen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3962400"/>
            <a:ext cx="4343399" cy="2576940"/>
          </a:xfrm>
          <a:prstGeom prst="rect">
            <a:avLst/>
          </a:prstGeom>
        </p:spPr>
      </p:pic>
    </p:spTree>
    <p:extLst>
      <p:ext uri="{BB962C8B-B14F-4D97-AF65-F5344CB8AC3E}">
        <p14:creationId xmlns:p14="http://schemas.microsoft.com/office/powerpoint/2010/main" val="21433969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Sampling of Employer Partners</a:t>
            </a:r>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lnSpcReduction="10000"/>
          </a:bodyPr>
          <a:lstStyle/>
          <a:p>
            <a:endParaRPr lang="en-US" dirty="0"/>
          </a:p>
          <a:p>
            <a:r>
              <a:rPr lang="en-US" dirty="0"/>
              <a:t>State Street Corporation</a:t>
            </a:r>
          </a:p>
          <a:p>
            <a:r>
              <a:rPr lang="en-US" dirty="0"/>
              <a:t>VERC Enterprises</a:t>
            </a:r>
          </a:p>
          <a:p>
            <a:r>
              <a:rPr lang="en-US" dirty="0"/>
              <a:t>Office of the Secretary of the Commonwealth</a:t>
            </a:r>
          </a:p>
          <a:p>
            <a:r>
              <a:rPr lang="en-US" dirty="0"/>
              <a:t>Harvard University</a:t>
            </a:r>
          </a:p>
          <a:p>
            <a:r>
              <a:rPr lang="en-US" dirty="0"/>
              <a:t>Partners HealthCare</a:t>
            </a:r>
          </a:p>
          <a:p>
            <a:r>
              <a:rPr lang="en-US" dirty="0"/>
              <a:t>Dunkin Brands</a:t>
            </a:r>
          </a:p>
          <a:p>
            <a:r>
              <a:rPr lang="en-US" dirty="0"/>
              <a:t>MassMutual</a:t>
            </a:r>
          </a:p>
          <a:p>
            <a:endParaRPr lang="en-US" dirty="0"/>
          </a:p>
        </p:txBody>
      </p:sp>
    </p:spTree>
    <p:extLst>
      <p:ext uri="{BB962C8B-B14F-4D97-AF65-F5344CB8AC3E}">
        <p14:creationId xmlns:p14="http://schemas.microsoft.com/office/powerpoint/2010/main" val="13800492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1074</TotalTime>
  <Words>3572</Words>
  <Application>Microsoft Office PowerPoint</Application>
  <PresentationFormat>On-screen Show (4:3)</PresentationFormat>
  <Paragraphs>523</Paragraphs>
  <Slides>56</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58" baseType="lpstr">
      <vt:lpstr>Office Theme</vt:lpstr>
      <vt:lpstr>Photo Editor Photo</vt:lpstr>
      <vt:lpstr>PowerPoint Presentation</vt:lpstr>
      <vt:lpstr>WIOA and Employer Services </vt:lpstr>
      <vt:lpstr>WIOA and Employer Services </vt:lpstr>
      <vt:lpstr>WIOA and Employer Services </vt:lpstr>
      <vt:lpstr>WIOA and Employer Services </vt:lpstr>
      <vt:lpstr>Presenters</vt:lpstr>
      <vt:lpstr>PowerPoint Presentation</vt:lpstr>
      <vt:lpstr>Partnerships and Collaboration</vt:lpstr>
      <vt:lpstr>A Sampling of Employer Partners</vt:lpstr>
      <vt:lpstr>Services for Businesses and Job Seekers</vt:lpstr>
      <vt:lpstr>Services for Businesses</vt:lpstr>
      <vt:lpstr>Assistive Technology</vt:lpstr>
      <vt:lpstr>Helping Employers  Save Time</vt:lpstr>
      <vt:lpstr>Internships </vt:lpstr>
      <vt:lpstr>On the Job Training </vt:lpstr>
      <vt:lpstr>Visibility and Good Citizenship</vt:lpstr>
      <vt:lpstr>Get the Word Out!</vt:lpstr>
      <vt:lpstr>Business Partnerships…  a team effort where everyone wins! </vt:lpstr>
      <vt:lpstr>PowerPoint Presentation</vt:lpstr>
      <vt:lpstr>PowerPoint Presentation</vt:lpstr>
      <vt:lpstr>             What is  </vt:lpstr>
      <vt:lpstr>PowerPoint Presentation</vt:lpstr>
      <vt:lpstr>PowerPoint Presentation</vt:lpstr>
      <vt:lpstr>PowerPoint Presentation</vt:lpstr>
      <vt:lpstr>PowerPoint Presentation</vt:lpstr>
      <vt:lpstr>Programs Rapid Response initiates</vt:lpstr>
      <vt:lpstr>The Two Sides of Layoff Aversion:</vt:lpstr>
      <vt:lpstr>Massachusetts Rapid Response Team Layoff Aversion Return on Investment</vt:lpstr>
      <vt:lpstr>Mass Biz-Works-Staff Training and Development Group</vt:lpstr>
      <vt:lpstr>Contact Information</vt:lpstr>
      <vt:lpstr>       Redesigned Business Services in Central MA        Massachusetts WIOA Partner Convening   Dec. 6, 2016    </vt:lpstr>
      <vt:lpstr>Central MA Workforce Area</vt:lpstr>
      <vt:lpstr>Theory of Action</vt:lpstr>
      <vt:lpstr>Goals for the redesigned Career Center</vt:lpstr>
      <vt:lpstr>PowerPoint Presentation</vt:lpstr>
      <vt:lpstr>Customer 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Workshop Small Groups Project</vt:lpstr>
      <vt:lpstr>Questions????</vt:lpstr>
    </vt:vector>
  </TitlesOfParts>
  <LinksUpToDate>false</LinksUpToDate>
  <SharedDoc>false</SharedDoc>
  <HyperlinksChanged>false</HyperlinksChanged>
  <AppVersion>14.0000</AppVersion>
</Properties>
</file>

<file path=docProps/core.xml><?xml version="1.0" encoding="utf-8"?>
<coreProperties xmlns="http://schemas.openxmlformats.org/package/2006/metadata/core-properties" xmlns:cp="http://schemas.openxmlformats.org/package/2006/metadata/core-properties" xmlns:dc="http://purl.org/dc/elements/1.1/" xmlns:dcterms="http://purl.org/dc/terms/" xmlns:xsi="http://www.w3.org/2001/XMLSchema-instance">
  <dcterms:created xsi:type="dcterms:W3CDTF">2016-09-07T15:28:57Z</dcterms:created>
  <dc:creator>Turgeon, Jeffrey</dc:creator>
  <lastModifiedBy>productivemedia</lastModifiedBy>
  <lastPrinted>2016-11-30T21:48:43Z</lastPrinted>
  <dcterms:modified xsi:type="dcterms:W3CDTF">2016-12-06T02:23:44Z</dcterms:modified>
  <revision>65</revision>
  <dc:title>US DOL WIOA Implementation Assessment Visit       Central MA Workforce Investment Area  Sept. 9,2016</dc:title>
</coreProperties>
</file>