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42"/>
  </p:notesMasterIdLst>
  <p:sldIdLst>
    <p:sldId id="257" r:id="rId2"/>
    <p:sldId id="279" r:id="rId3"/>
    <p:sldId id="284" r:id="rId4"/>
    <p:sldId id="282" r:id="rId5"/>
    <p:sldId id="285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7" r:id="rId14"/>
    <p:sldId id="28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280" r:id="rId4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Office_Excel_2007_Workbook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Age of Youth Served in FY2017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D30-43C7-A3D1-9A9B9B307AB9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30-43C7-A3D1-9A9B9B307AB9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D30-43C7-A3D1-9A9B9B307A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Sheet1!$G$26:$G$28</c:f>
              <c:strCache>
                <c:ptCount val="3"/>
                <c:pt idx="0">
                  <c:v>Age
14-18</c:v>
                </c:pt>
                <c:pt idx="1">
                  <c:v>Age
19-21</c:v>
                </c:pt>
                <c:pt idx="2">
                  <c:v>Age
22-24</c:v>
                </c:pt>
              </c:strCache>
            </c:strRef>
          </c:cat>
          <c:val>
            <c:numRef>
              <c:f>Sheet1!$H$26:$H$28</c:f>
              <c:numCache>
                <c:formatCode>0[$%-409];\-0[$%-409];\-</c:formatCode>
                <c:ptCount val="3"/>
                <c:pt idx="0">
                  <c:v>53.986088817549486</c:v>
                </c:pt>
                <c:pt idx="1">
                  <c:v>30.658105939004816</c:v>
                </c:pt>
                <c:pt idx="2">
                  <c:v>15.355805243445694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30-43C7-A3D1-9A9B9B307AB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1,869</a:t>
            </a:r>
            <a:r>
              <a:rPr lang="en-US" baseline="0"/>
              <a:t> Total Youth Served in FY2017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64-4CAC-94DD-600AF26D633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64-4CAC-94DD-600AF26D633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64-4CAC-94DD-600AF26D6336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64-4CAC-94DD-600AF26D6336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64-4CAC-94DD-600AF26D6336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E64-4CAC-94DD-600AF26D6336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E64-4CAC-94DD-600AF26D63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Sheet1!$B$11:$B$17</c:f>
              <c:strCache>
                <c:ptCount val="7"/>
                <c:pt idx="0">
                  <c:v>Offend</c:v>
                </c:pt>
                <c:pt idx="1">
                  <c:v>Public Asst.</c:v>
                </c:pt>
                <c:pt idx="2">
                  <c:v>Foster
Child</c:v>
                </c:pt>
                <c:pt idx="3">
                  <c:v>Home-less/Run-away</c:v>
                </c:pt>
                <c:pt idx="4">
                  <c:v>Pregnant/
Parenting</c:v>
                </c:pt>
                <c:pt idx="5">
                  <c:v>Disability </c:v>
                </c:pt>
                <c:pt idx="6">
                  <c:v>H.S.
Dropout</c:v>
                </c:pt>
              </c:strCache>
            </c:strRef>
          </c:cat>
          <c:val>
            <c:numRef>
              <c:f>Sheet1!$C$11:$C$17</c:f>
              <c:numCache>
                <c:formatCode>0[$%-409];\-0[$%-409];\-</c:formatCode>
                <c:ptCount val="7"/>
                <c:pt idx="0">
                  <c:v>4.3338683788121992</c:v>
                </c:pt>
                <c:pt idx="1">
                  <c:v>15.837346174424827</c:v>
                </c:pt>
                <c:pt idx="2">
                  <c:v>2.2471910112359548</c:v>
                </c:pt>
                <c:pt idx="3">
                  <c:v>11.824505082932049</c:v>
                </c:pt>
                <c:pt idx="4">
                  <c:v>14.820759764579989</c:v>
                </c:pt>
                <c:pt idx="5">
                  <c:v>25.896201177100053</c:v>
                </c:pt>
                <c:pt idx="6">
                  <c:v>53.290529695024077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E64-4CAC-94DD-600AF26D633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235586176727906"/>
          <c:y val="0.1452013956726646"/>
          <c:w val="0.26097747156605422"/>
          <c:h val="0.8062598310096122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0C0D0-51D9-4400-9B21-09F5F2D3CD64}" type="doc">
      <dgm:prSet loTypeId="urn:microsoft.com/office/officeart/2005/8/layout/h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5E2D5D2-DECB-4270-8292-A58594A374F3}">
      <dgm:prSet phldrT="[Text]"/>
      <dgm:spPr/>
      <dgm:t>
        <a:bodyPr/>
        <a:lstStyle/>
        <a:p>
          <a:r>
            <a:rPr lang="en-US" dirty="0" smtClean="0"/>
            <a:t>Needs Assessment</a:t>
          </a:r>
          <a:endParaRPr lang="en-US" dirty="0"/>
        </a:p>
      </dgm:t>
    </dgm:pt>
    <dgm:pt modelId="{5EB57D51-C4E0-4CC2-8C3B-66E742A379FE}" type="parTrans" cxnId="{6E6D3291-8478-4D30-847D-84482D533516}">
      <dgm:prSet/>
      <dgm:spPr/>
      <dgm:t>
        <a:bodyPr/>
        <a:lstStyle/>
        <a:p>
          <a:endParaRPr lang="en-US"/>
        </a:p>
      </dgm:t>
    </dgm:pt>
    <dgm:pt modelId="{686640B5-FED2-45C7-BBB9-33011C5634A3}" type="sibTrans" cxnId="{6E6D3291-8478-4D30-847D-84482D533516}">
      <dgm:prSet/>
      <dgm:spPr/>
      <dgm:t>
        <a:bodyPr/>
        <a:lstStyle/>
        <a:p>
          <a:endParaRPr lang="en-US"/>
        </a:p>
      </dgm:t>
    </dgm:pt>
    <dgm:pt modelId="{5FB9A716-B6A2-4738-B95C-C1FB360D2C12}">
      <dgm:prSet phldrT="[Text]"/>
      <dgm:spPr/>
      <dgm:t>
        <a:bodyPr/>
        <a:lstStyle/>
        <a:p>
          <a:r>
            <a:rPr lang="en-US" dirty="0" smtClean="0"/>
            <a:t>Goals</a:t>
          </a:r>
          <a:endParaRPr lang="en-US" dirty="0"/>
        </a:p>
      </dgm:t>
    </dgm:pt>
    <dgm:pt modelId="{3F7B7A00-757F-4846-A3B2-7508E0966C87}" type="parTrans" cxnId="{DEB10C2A-F0F6-4A2D-A8B1-0B35F04E72AE}">
      <dgm:prSet/>
      <dgm:spPr/>
      <dgm:t>
        <a:bodyPr/>
        <a:lstStyle/>
        <a:p>
          <a:endParaRPr lang="en-US"/>
        </a:p>
      </dgm:t>
    </dgm:pt>
    <dgm:pt modelId="{A4A0DE66-B6F7-44CF-B171-57711A9B710A}" type="sibTrans" cxnId="{DEB10C2A-F0F6-4A2D-A8B1-0B35F04E72AE}">
      <dgm:prSet/>
      <dgm:spPr/>
      <dgm:t>
        <a:bodyPr/>
        <a:lstStyle/>
        <a:p>
          <a:endParaRPr lang="en-US"/>
        </a:p>
      </dgm:t>
    </dgm:pt>
    <dgm:pt modelId="{EC8F7146-B740-4961-AACE-48AAFD5EF862}">
      <dgm:prSet phldrT="[Text]"/>
      <dgm:spPr/>
      <dgm:t>
        <a:bodyPr/>
        <a:lstStyle/>
        <a:p>
          <a:r>
            <a:rPr lang="en-US" dirty="0" smtClean="0"/>
            <a:t>Constraints</a:t>
          </a:r>
          <a:endParaRPr lang="en-US" dirty="0"/>
        </a:p>
      </dgm:t>
    </dgm:pt>
    <dgm:pt modelId="{67456FDD-6B1B-46F0-84F1-B80762F4AE01}" type="parTrans" cxnId="{66F426AC-1CA3-4346-8807-03125442751E}">
      <dgm:prSet/>
      <dgm:spPr/>
      <dgm:t>
        <a:bodyPr/>
        <a:lstStyle/>
        <a:p>
          <a:endParaRPr lang="en-US"/>
        </a:p>
      </dgm:t>
    </dgm:pt>
    <dgm:pt modelId="{8F30E753-CDE5-4C7D-8535-D828105FB6B4}" type="sibTrans" cxnId="{66F426AC-1CA3-4346-8807-03125442751E}">
      <dgm:prSet/>
      <dgm:spPr/>
      <dgm:t>
        <a:bodyPr/>
        <a:lstStyle/>
        <a:p>
          <a:endParaRPr lang="en-US"/>
        </a:p>
      </dgm:t>
    </dgm:pt>
    <dgm:pt modelId="{5420F5E6-DB0B-40A4-BBBB-E44B49B21DF7}">
      <dgm:prSet phldrT="[Text]"/>
      <dgm:spPr/>
      <dgm:t>
        <a:bodyPr/>
        <a:lstStyle/>
        <a:p>
          <a:r>
            <a:rPr lang="en-US" dirty="0" smtClean="0"/>
            <a:t>Training &amp; Support</a:t>
          </a:r>
          <a:endParaRPr lang="en-US" dirty="0"/>
        </a:p>
      </dgm:t>
    </dgm:pt>
    <dgm:pt modelId="{95096935-E418-4BDF-92A1-226057341EAA}" type="parTrans" cxnId="{FFF3F92D-2C33-4263-871A-62DC40AD3E67}">
      <dgm:prSet/>
      <dgm:spPr/>
      <dgm:t>
        <a:bodyPr/>
        <a:lstStyle/>
        <a:p>
          <a:endParaRPr lang="en-US"/>
        </a:p>
      </dgm:t>
    </dgm:pt>
    <dgm:pt modelId="{1AFAA071-5D68-4F79-AB1A-C4B7526F7EBD}" type="sibTrans" cxnId="{FFF3F92D-2C33-4263-871A-62DC40AD3E67}">
      <dgm:prSet/>
      <dgm:spPr/>
      <dgm:t>
        <a:bodyPr/>
        <a:lstStyle/>
        <a:p>
          <a:endParaRPr lang="en-US"/>
        </a:p>
      </dgm:t>
    </dgm:pt>
    <dgm:pt modelId="{B45E5B66-04BA-4BE5-AE31-BA9B438B4F2C}">
      <dgm:prSet phldrT="[Text]"/>
      <dgm:spPr/>
      <dgm:t>
        <a:bodyPr/>
        <a:lstStyle/>
        <a:p>
          <a:r>
            <a:rPr lang="en-US" dirty="0" smtClean="0"/>
            <a:t>Training</a:t>
          </a:r>
          <a:endParaRPr lang="en-US" dirty="0"/>
        </a:p>
      </dgm:t>
    </dgm:pt>
    <dgm:pt modelId="{4A626B1E-DF1E-4856-A6E8-B49D995FA44D}" type="parTrans" cxnId="{0556E03A-A94E-4B52-86CE-F8E4C638A0BE}">
      <dgm:prSet/>
      <dgm:spPr/>
      <dgm:t>
        <a:bodyPr/>
        <a:lstStyle/>
        <a:p>
          <a:endParaRPr lang="en-US"/>
        </a:p>
      </dgm:t>
    </dgm:pt>
    <dgm:pt modelId="{40602404-D293-46AC-918D-D5B0432B9957}" type="sibTrans" cxnId="{0556E03A-A94E-4B52-86CE-F8E4C638A0BE}">
      <dgm:prSet/>
      <dgm:spPr/>
      <dgm:t>
        <a:bodyPr/>
        <a:lstStyle/>
        <a:p>
          <a:endParaRPr lang="en-US"/>
        </a:p>
      </dgm:t>
    </dgm:pt>
    <dgm:pt modelId="{0C7B0A34-068B-4E3C-A1CD-2F179D338278}">
      <dgm:prSet phldrT="[Text]"/>
      <dgm:spPr/>
      <dgm:t>
        <a:bodyPr/>
        <a:lstStyle/>
        <a:p>
          <a:r>
            <a:rPr lang="en-US" dirty="0" smtClean="0"/>
            <a:t>Site Visits</a:t>
          </a:r>
          <a:endParaRPr lang="en-US" dirty="0"/>
        </a:p>
      </dgm:t>
    </dgm:pt>
    <dgm:pt modelId="{08C35F03-C5E7-4B75-94B0-EE63F67B8072}" type="parTrans" cxnId="{95915BCB-8755-4A60-ACAD-69B26F6A59F1}">
      <dgm:prSet/>
      <dgm:spPr/>
      <dgm:t>
        <a:bodyPr/>
        <a:lstStyle/>
        <a:p>
          <a:endParaRPr lang="en-US"/>
        </a:p>
      </dgm:t>
    </dgm:pt>
    <dgm:pt modelId="{69CAA552-3601-472C-AD69-A21437B3A57F}" type="sibTrans" cxnId="{95915BCB-8755-4A60-ACAD-69B26F6A59F1}">
      <dgm:prSet/>
      <dgm:spPr/>
      <dgm:t>
        <a:bodyPr/>
        <a:lstStyle/>
        <a:p>
          <a:endParaRPr lang="en-US"/>
        </a:p>
      </dgm:t>
    </dgm:pt>
    <dgm:pt modelId="{BCDDEC18-8C12-4C1A-9DEA-305FFD565F69}">
      <dgm:prSet phldrT="[Text]"/>
      <dgm:spPr/>
      <dgm:t>
        <a:bodyPr/>
        <a:lstStyle/>
        <a:p>
          <a:r>
            <a:rPr lang="en-US" dirty="0" smtClean="0"/>
            <a:t>Feedback &amp; Improvement</a:t>
          </a:r>
          <a:endParaRPr lang="en-US" dirty="0"/>
        </a:p>
      </dgm:t>
    </dgm:pt>
    <dgm:pt modelId="{64816F54-742E-4137-BF84-D9F16614CFA5}" type="parTrans" cxnId="{7A78A8D1-4297-4519-B436-A1AF03F59307}">
      <dgm:prSet/>
      <dgm:spPr/>
      <dgm:t>
        <a:bodyPr/>
        <a:lstStyle/>
        <a:p>
          <a:endParaRPr lang="en-US"/>
        </a:p>
      </dgm:t>
    </dgm:pt>
    <dgm:pt modelId="{3BC8F765-D6E5-42BD-A389-27CF11C2C97F}" type="sibTrans" cxnId="{7A78A8D1-4297-4519-B436-A1AF03F59307}">
      <dgm:prSet/>
      <dgm:spPr/>
      <dgm:t>
        <a:bodyPr/>
        <a:lstStyle/>
        <a:p>
          <a:endParaRPr lang="en-US"/>
        </a:p>
      </dgm:t>
    </dgm:pt>
    <dgm:pt modelId="{73705599-44A8-47C5-A176-A27A97C189A4}">
      <dgm:prSet phldrT="[Text]"/>
      <dgm:spPr/>
      <dgm:t>
        <a:bodyPr/>
        <a:lstStyle/>
        <a:p>
          <a:r>
            <a:rPr lang="en-US" dirty="0" smtClean="0"/>
            <a:t>Staff &amp; Student Feedback/ Data</a:t>
          </a:r>
          <a:endParaRPr lang="en-US" dirty="0"/>
        </a:p>
      </dgm:t>
    </dgm:pt>
    <dgm:pt modelId="{BD18753B-B274-4FBC-BDBE-7FD4FDDEDD2B}" type="parTrans" cxnId="{6F87D612-2B03-4CE2-BB59-F29E6E861AE3}">
      <dgm:prSet/>
      <dgm:spPr/>
      <dgm:t>
        <a:bodyPr/>
        <a:lstStyle/>
        <a:p>
          <a:endParaRPr lang="en-US"/>
        </a:p>
      </dgm:t>
    </dgm:pt>
    <dgm:pt modelId="{2EB852BB-B941-474C-8E04-E051B920E052}" type="sibTrans" cxnId="{6F87D612-2B03-4CE2-BB59-F29E6E861AE3}">
      <dgm:prSet/>
      <dgm:spPr/>
      <dgm:t>
        <a:bodyPr/>
        <a:lstStyle/>
        <a:p>
          <a:endParaRPr lang="en-US"/>
        </a:p>
      </dgm:t>
    </dgm:pt>
    <dgm:pt modelId="{142F6036-38FE-48C9-84A5-96862E84D158}">
      <dgm:prSet phldrT="[Text]"/>
      <dgm:spPr/>
      <dgm:t>
        <a:bodyPr/>
        <a:lstStyle/>
        <a:p>
          <a:endParaRPr lang="en-US" dirty="0"/>
        </a:p>
      </dgm:t>
    </dgm:pt>
    <dgm:pt modelId="{6226A639-F7F3-412E-9289-88DF82ACEB2C}" type="parTrans" cxnId="{F5B56970-A6B7-4C3B-84C3-ECB90FE99DFF}">
      <dgm:prSet/>
      <dgm:spPr/>
      <dgm:t>
        <a:bodyPr/>
        <a:lstStyle/>
        <a:p>
          <a:endParaRPr lang="en-US"/>
        </a:p>
      </dgm:t>
    </dgm:pt>
    <dgm:pt modelId="{FAAE8287-F117-4C68-81F5-727FC3708996}" type="sibTrans" cxnId="{F5B56970-A6B7-4C3B-84C3-ECB90FE99DFF}">
      <dgm:prSet/>
      <dgm:spPr/>
      <dgm:t>
        <a:bodyPr/>
        <a:lstStyle/>
        <a:p>
          <a:endParaRPr lang="en-US"/>
        </a:p>
      </dgm:t>
    </dgm:pt>
    <dgm:pt modelId="{8D624A55-4395-4110-9448-79ECAD7CF9E9}">
      <dgm:prSet phldrT="[Text]"/>
      <dgm:spPr/>
      <dgm:t>
        <a:bodyPr/>
        <a:lstStyle/>
        <a:p>
          <a:r>
            <a:rPr lang="en-US" dirty="0" smtClean="0"/>
            <a:t>Customization</a:t>
          </a:r>
          <a:endParaRPr lang="en-US" dirty="0"/>
        </a:p>
      </dgm:t>
    </dgm:pt>
    <dgm:pt modelId="{4E89BD1B-F489-47A0-B6D5-E2B0AFAD91B9}" type="parTrans" cxnId="{A5B9C323-BFCB-4FB7-9EF4-A3CCD23990DC}">
      <dgm:prSet/>
      <dgm:spPr/>
      <dgm:t>
        <a:bodyPr/>
        <a:lstStyle/>
        <a:p>
          <a:endParaRPr lang="en-US"/>
        </a:p>
      </dgm:t>
    </dgm:pt>
    <dgm:pt modelId="{6361AC28-3C93-4A7D-A05F-793AF9364B7A}" type="sibTrans" cxnId="{A5B9C323-BFCB-4FB7-9EF4-A3CCD23990DC}">
      <dgm:prSet/>
      <dgm:spPr/>
      <dgm:t>
        <a:bodyPr/>
        <a:lstStyle/>
        <a:p>
          <a:endParaRPr lang="en-US"/>
        </a:p>
      </dgm:t>
    </dgm:pt>
    <dgm:pt modelId="{3D6CA507-9D1B-4056-93D6-DBBBE13F0976}">
      <dgm:prSet phldrT="[Text]"/>
      <dgm:spPr/>
      <dgm:t>
        <a:bodyPr/>
        <a:lstStyle/>
        <a:p>
          <a:r>
            <a:rPr lang="en-US" dirty="0" smtClean="0"/>
            <a:t>Capacity Building</a:t>
          </a:r>
          <a:endParaRPr lang="en-US" dirty="0"/>
        </a:p>
      </dgm:t>
    </dgm:pt>
    <dgm:pt modelId="{1A7762D3-284C-4FBF-89FF-59A082D8E67D}" type="parTrans" cxnId="{5A793BA5-3AA5-449A-A6E0-F0BD34C13258}">
      <dgm:prSet/>
      <dgm:spPr/>
      <dgm:t>
        <a:bodyPr/>
        <a:lstStyle/>
        <a:p>
          <a:endParaRPr lang="en-US"/>
        </a:p>
      </dgm:t>
    </dgm:pt>
    <dgm:pt modelId="{1CDCD955-4F17-406E-BC23-4432E238E724}" type="sibTrans" cxnId="{5A793BA5-3AA5-449A-A6E0-F0BD34C13258}">
      <dgm:prSet/>
      <dgm:spPr/>
      <dgm:t>
        <a:bodyPr/>
        <a:lstStyle/>
        <a:p>
          <a:endParaRPr lang="en-US"/>
        </a:p>
      </dgm:t>
    </dgm:pt>
    <dgm:pt modelId="{EC2A24E9-1919-45CC-9334-BC6FB1BD5F83}">
      <dgm:prSet phldrT="[Text]"/>
      <dgm:spPr/>
      <dgm:t>
        <a:bodyPr/>
        <a:lstStyle/>
        <a:p>
          <a:r>
            <a:rPr lang="en-US" dirty="0" smtClean="0"/>
            <a:t>Adjustments </a:t>
          </a:r>
          <a:endParaRPr lang="en-US" dirty="0"/>
        </a:p>
      </dgm:t>
    </dgm:pt>
    <dgm:pt modelId="{BD5C5176-8A4A-48D9-9E54-D34CDAD069A5}" type="parTrans" cxnId="{43CE43E8-388C-4791-8229-C333018284AC}">
      <dgm:prSet/>
      <dgm:spPr/>
      <dgm:t>
        <a:bodyPr/>
        <a:lstStyle/>
        <a:p>
          <a:endParaRPr lang="en-US"/>
        </a:p>
      </dgm:t>
    </dgm:pt>
    <dgm:pt modelId="{D2EDB305-B30C-466D-9A6E-641073A39C0F}" type="sibTrans" cxnId="{43CE43E8-388C-4791-8229-C333018284AC}">
      <dgm:prSet/>
      <dgm:spPr/>
      <dgm:t>
        <a:bodyPr/>
        <a:lstStyle/>
        <a:p>
          <a:endParaRPr lang="en-US"/>
        </a:p>
      </dgm:t>
    </dgm:pt>
    <dgm:pt modelId="{67CF87AD-490F-4C9F-8CC8-F13F3DFA5E72}" type="pres">
      <dgm:prSet presAssocID="{B570C0D0-51D9-4400-9B21-09F5F2D3CD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2392D0-40D2-4CF9-A6F3-06B70C78B898}" type="pres">
      <dgm:prSet presAssocID="{B570C0D0-51D9-4400-9B21-09F5F2D3CD64}" presName="tSp" presStyleCnt="0"/>
      <dgm:spPr/>
      <dgm:t>
        <a:bodyPr/>
        <a:lstStyle/>
        <a:p>
          <a:endParaRPr lang="en-US"/>
        </a:p>
      </dgm:t>
    </dgm:pt>
    <dgm:pt modelId="{053F216C-3BBC-425B-BD03-052FD9BFFEE4}" type="pres">
      <dgm:prSet presAssocID="{B570C0D0-51D9-4400-9B21-09F5F2D3CD64}" presName="bSp" presStyleCnt="0"/>
      <dgm:spPr/>
      <dgm:t>
        <a:bodyPr/>
        <a:lstStyle/>
        <a:p>
          <a:endParaRPr lang="en-US"/>
        </a:p>
      </dgm:t>
    </dgm:pt>
    <dgm:pt modelId="{66356BA5-C98C-4F75-91AE-F84807A9BFB0}" type="pres">
      <dgm:prSet presAssocID="{B570C0D0-51D9-4400-9B21-09F5F2D3CD64}" presName="process" presStyleCnt="0"/>
      <dgm:spPr/>
      <dgm:t>
        <a:bodyPr/>
        <a:lstStyle/>
        <a:p>
          <a:endParaRPr lang="en-US"/>
        </a:p>
      </dgm:t>
    </dgm:pt>
    <dgm:pt modelId="{CFFC82AF-352B-4E48-9328-7579D9A63C13}" type="pres">
      <dgm:prSet presAssocID="{C5E2D5D2-DECB-4270-8292-A58594A374F3}" presName="composite1" presStyleCnt="0"/>
      <dgm:spPr/>
      <dgm:t>
        <a:bodyPr/>
        <a:lstStyle/>
        <a:p>
          <a:endParaRPr lang="en-US"/>
        </a:p>
      </dgm:t>
    </dgm:pt>
    <dgm:pt modelId="{DDCF72DE-FA02-454B-8562-A8FE0B020E50}" type="pres">
      <dgm:prSet presAssocID="{C5E2D5D2-DECB-4270-8292-A58594A374F3}" presName="dummyNode1" presStyleLbl="node1" presStyleIdx="0" presStyleCnt="3"/>
      <dgm:spPr/>
      <dgm:t>
        <a:bodyPr/>
        <a:lstStyle/>
        <a:p>
          <a:endParaRPr lang="en-US"/>
        </a:p>
      </dgm:t>
    </dgm:pt>
    <dgm:pt modelId="{FEB1A0E5-9438-4E7E-98BE-60FBB4DE3023}" type="pres">
      <dgm:prSet presAssocID="{C5E2D5D2-DECB-4270-8292-A58594A374F3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0180F1-FBAB-4F88-A4B3-757A85A05F25}" type="pres">
      <dgm:prSet presAssocID="{C5E2D5D2-DECB-4270-8292-A58594A374F3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4BA67-7748-4CFA-AD8D-3FE6CD4A035E}" type="pres">
      <dgm:prSet presAssocID="{C5E2D5D2-DECB-4270-8292-A58594A374F3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7B34A1-355A-44C3-8070-7EFDD1CFF216}" type="pres">
      <dgm:prSet presAssocID="{C5E2D5D2-DECB-4270-8292-A58594A374F3}" presName="connSite1" presStyleCnt="0"/>
      <dgm:spPr/>
      <dgm:t>
        <a:bodyPr/>
        <a:lstStyle/>
        <a:p>
          <a:endParaRPr lang="en-US"/>
        </a:p>
      </dgm:t>
    </dgm:pt>
    <dgm:pt modelId="{FDF2969A-A760-430A-8E7C-2115069D351D}" type="pres">
      <dgm:prSet presAssocID="{686640B5-FED2-45C7-BBB9-33011C5634A3}" presName="Name9" presStyleLbl="sibTrans2D1" presStyleIdx="0" presStyleCnt="2"/>
      <dgm:spPr/>
      <dgm:t>
        <a:bodyPr/>
        <a:lstStyle/>
        <a:p>
          <a:endParaRPr lang="en-US"/>
        </a:p>
      </dgm:t>
    </dgm:pt>
    <dgm:pt modelId="{24BCB0C2-5BEE-461A-98F2-430F7CE597D3}" type="pres">
      <dgm:prSet presAssocID="{5420F5E6-DB0B-40A4-BBBB-E44B49B21DF7}" presName="composite2" presStyleCnt="0"/>
      <dgm:spPr/>
      <dgm:t>
        <a:bodyPr/>
        <a:lstStyle/>
        <a:p>
          <a:endParaRPr lang="en-US"/>
        </a:p>
      </dgm:t>
    </dgm:pt>
    <dgm:pt modelId="{8F5E1315-FF43-4474-9D68-C696825A0A58}" type="pres">
      <dgm:prSet presAssocID="{5420F5E6-DB0B-40A4-BBBB-E44B49B21DF7}" presName="dummyNode2" presStyleLbl="node1" presStyleIdx="0" presStyleCnt="3"/>
      <dgm:spPr/>
      <dgm:t>
        <a:bodyPr/>
        <a:lstStyle/>
        <a:p>
          <a:endParaRPr lang="en-US"/>
        </a:p>
      </dgm:t>
    </dgm:pt>
    <dgm:pt modelId="{4919996C-7DF3-442F-A2FF-9DA2ED5D5551}" type="pres">
      <dgm:prSet presAssocID="{5420F5E6-DB0B-40A4-BBBB-E44B49B21DF7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A8E8C1-3F2E-40F5-8737-C4B0458E0C6A}" type="pres">
      <dgm:prSet presAssocID="{5420F5E6-DB0B-40A4-BBBB-E44B49B21DF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68E77-0EBC-4983-995D-B3688306599C}" type="pres">
      <dgm:prSet presAssocID="{5420F5E6-DB0B-40A4-BBBB-E44B49B21DF7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A0A1E8-DEC6-49FB-98F2-4462A8923863}" type="pres">
      <dgm:prSet presAssocID="{5420F5E6-DB0B-40A4-BBBB-E44B49B21DF7}" presName="connSite2" presStyleCnt="0"/>
      <dgm:spPr/>
      <dgm:t>
        <a:bodyPr/>
        <a:lstStyle/>
        <a:p>
          <a:endParaRPr lang="en-US"/>
        </a:p>
      </dgm:t>
    </dgm:pt>
    <dgm:pt modelId="{EFC64749-E3D6-4C60-828F-A9A07CF8B310}" type="pres">
      <dgm:prSet presAssocID="{1AFAA071-5D68-4F79-AB1A-C4B7526F7EBD}" presName="Name18" presStyleLbl="sibTrans2D1" presStyleIdx="1" presStyleCnt="2"/>
      <dgm:spPr/>
      <dgm:t>
        <a:bodyPr/>
        <a:lstStyle/>
        <a:p>
          <a:endParaRPr lang="en-US"/>
        </a:p>
      </dgm:t>
    </dgm:pt>
    <dgm:pt modelId="{695F7071-AF4E-4FAE-96C2-BB61DC82527F}" type="pres">
      <dgm:prSet presAssocID="{BCDDEC18-8C12-4C1A-9DEA-305FFD565F69}" presName="composite1" presStyleCnt="0"/>
      <dgm:spPr/>
      <dgm:t>
        <a:bodyPr/>
        <a:lstStyle/>
        <a:p>
          <a:endParaRPr lang="en-US"/>
        </a:p>
      </dgm:t>
    </dgm:pt>
    <dgm:pt modelId="{625DF334-181C-4790-90BB-D22AC40B94EB}" type="pres">
      <dgm:prSet presAssocID="{BCDDEC18-8C12-4C1A-9DEA-305FFD565F69}" presName="dummyNode1" presStyleLbl="node1" presStyleIdx="1" presStyleCnt="3"/>
      <dgm:spPr/>
      <dgm:t>
        <a:bodyPr/>
        <a:lstStyle/>
        <a:p>
          <a:endParaRPr lang="en-US"/>
        </a:p>
      </dgm:t>
    </dgm:pt>
    <dgm:pt modelId="{388DE3C4-256D-412F-88E0-E3F44731AE40}" type="pres">
      <dgm:prSet presAssocID="{BCDDEC18-8C12-4C1A-9DEA-305FFD565F6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BFC86-B740-4DD9-833A-825A0DCFF262}" type="pres">
      <dgm:prSet presAssocID="{BCDDEC18-8C12-4C1A-9DEA-305FFD565F6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435A3-F15F-40ED-AE98-9E0326A96D2F}" type="pres">
      <dgm:prSet presAssocID="{BCDDEC18-8C12-4C1A-9DEA-305FFD565F6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34367-F1F2-4B05-BDC3-E321C3DB0952}" type="pres">
      <dgm:prSet presAssocID="{BCDDEC18-8C12-4C1A-9DEA-305FFD565F69}" presName="connSite1" presStyleCnt="0"/>
      <dgm:spPr/>
      <dgm:t>
        <a:bodyPr/>
        <a:lstStyle/>
        <a:p>
          <a:endParaRPr lang="en-US"/>
        </a:p>
      </dgm:t>
    </dgm:pt>
  </dgm:ptLst>
  <dgm:cxnLst>
    <dgm:cxn modelId="{D10A1F48-1974-4140-86F7-E80E2A0F5AEE}" type="presOf" srcId="{142F6036-38FE-48C9-84A5-96862E84D158}" destId="{098BFC86-B740-4DD9-833A-825A0DCFF262}" srcOrd="1" destOrd="2" presId="urn:microsoft.com/office/officeart/2005/8/layout/hProcess4"/>
    <dgm:cxn modelId="{94395255-BFEF-42CD-AA26-FC6E30FD2D1C}" type="presOf" srcId="{0C7B0A34-068B-4E3C-A1CD-2F179D338278}" destId="{BAA8E8C1-3F2E-40F5-8737-C4B0458E0C6A}" srcOrd="1" destOrd="1" presId="urn:microsoft.com/office/officeart/2005/8/layout/hProcess4"/>
    <dgm:cxn modelId="{06E4E95E-CF65-476F-95DF-809525DFD9FA}" type="presOf" srcId="{5FB9A716-B6A2-4738-B95C-C1FB360D2C12}" destId="{8A0180F1-FBAB-4F88-A4B3-757A85A05F25}" srcOrd="1" destOrd="0" presId="urn:microsoft.com/office/officeart/2005/8/layout/hProcess4"/>
    <dgm:cxn modelId="{F4863B3D-6C43-4369-A496-B3FB4A1FEECB}" type="presOf" srcId="{3D6CA507-9D1B-4056-93D6-DBBBE13F0976}" destId="{4919996C-7DF3-442F-A2FF-9DA2ED5D5551}" srcOrd="0" destOrd="2" presId="urn:microsoft.com/office/officeart/2005/8/layout/hProcess4"/>
    <dgm:cxn modelId="{F26F04DD-286C-4FF5-BEEC-C0A169A2768F}" type="presOf" srcId="{EC2A24E9-1919-45CC-9334-BC6FB1BD5F83}" destId="{388DE3C4-256D-412F-88E0-E3F44731AE40}" srcOrd="0" destOrd="1" presId="urn:microsoft.com/office/officeart/2005/8/layout/hProcess4"/>
    <dgm:cxn modelId="{F4A374D3-3BDE-4B3B-8F64-EEF7265A0F45}" type="presOf" srcId="{1AFAA071-5D68-4F79-AB1A-C4B7526F7EBD}" destId="{EFC64749-E3D6-4C60-828F-A9A07CF8B310}" srcOrd="0" destOrd="0" presId="urn:microsoft.com/office/officeart/2005/8/layout/hProcess4"/>
    <dgm:cxn modelId="{9BFD8BA7-23D9-4FDB-B742-80B5C0F5EF63}" type="presOf" srcId="{5FB9A716-B6A2-4738-B95C-C1FB360D2C12}" destId="{FEB1A0E5-9438-4E7E-98BE-60FBB4DE3023}" srcOrd="0" destOrd="0" presId="urn:microsoft.com/office/officeart/2005/8/layout/hProcess4"/>
    <dgm:cxn modelId="{B175B9C0-21C4-46CF-95AE-4C35F8C9F253}" type="presOf" srcId="{C5E2D5D2-DECB-4270-8292-A58594A374F3}" destId="{26A4BA67-7748-4CFA-AD8D-3FE6CD4A035E}" srcOrd="0" destOrd="0" presId="urn:microsoft.com/office/officeart/2005/8/layout/hProcess4"/>
    <dgm:cxn modelId="{C33355B4-D166-47A4-97A1-C77BB5A30B5C}" type="presOf" srcId="{142F6036-38FE-48C9-84A5-96862E84D158}" destId="{388DE3C4-256D-412F-88E0-E3F44731AE40}" srcOrd="0" destOrd="2" presId="urn:microsoft.com/office/officeart/2005/8/layout/hProcess4"/>
    <dgm:cxn modelId="{66F426AC-1CA3-4346-8807-03125442751E}" srcId="{C5E2D5D2-DECB-4270-8292-A58594A374F3}" destId="{EC8F7146-B740-4961-AACE-48AAFD5EF862}" srcOrd="1" destOrd="0" parTransId="{67456FDD-6B1B-46F0-84F1-B80762F4AE01}" sibTransId="{8F30E753-CDE5-4C7D-8535-D828105FB6B4}"/>
    <dgm:cxn modelId="{5A793BA5-3AA5-449A-A6E0-F0BD34C13258}" srcId="{5420F5E6-DB0B-40A4-BBBB-E44B49B21DF7}" destId="{3D6CA507-9D1B-4056-93D6-DBBBE13F0976}" srcOrd="2" destOrd="0" parTransId="{1A7762D3-284C-4FBF-89FF-59A082D8E67D}" sibTransId="{1CDCD955-4F17-406E-BC23-4432E238E724}"/>
    <dgm:cxn modelId="{A9FBF882-F74B-450F-8A8C-8A4498DEF0BF}" type="presOf" srcId="{686640B5-FED2-45C7-BBB9-33011C5634A3}" destId="{FDF2969A-A760-430A-8E7C-2115069D351D}" srcOrd="0" destOrd="0" presId="urn:microsoft.com/office/officeart/2005/8/layout/hProcess4"/>
    <dgm:cxn modelId="{F5B56970-A6B7-4C3B-84C3-ECB90FE99DFF}" srcId="{BCDDEC18-8C12-4C1A-9DEA-305FFD565F69}" destId="{142F6036-38FE-48C9-84A5-96862E84D158}" srcOrd="2" destOrd="0" parTransId="{6226A639-F7F3-412E-9289-88DF82ACEB2C}" sibTransId="{FAAE8287-F117-4C68-81F5-727FC3708996}"/>
    <dgm:cxn modelId="{CB9334A7-8EE2-4F9C-AEEB-3D3CC376D4AC}" type="presOf" srcId="{8D624A55-4395-4110-9448-79ECAD7CF9E9}" destId="{FEB1A0E5-9438-4E7E-98BE-60FBB4DE3023}" srcOrd="0" destOrd="2" presId="urn:microsoft.com/office/officeart/2005/8/layout/hProcess4"/>
    <dgm:cxn modelId="{43A6C56B-19CD-44A5-8CE2-5DC7BD3CEF75}" type="presOf" srcId="{EC8F7146-B740-4961-AACE-48AAFD5EF862}" destId="{FEB1A0E5-9438-4E7E-98BE-60FBB4DE3023}" srcOrd="0" destOrd="1" presId="urn:microsoft.com/office/officeart/2005/8/layout/hProcess4"/>
    <dgm:cxn modelId="{E9B48FDD-2E63-475B-A3DA-33C8DE772D72}" type="presOf" srcId="{BCDDEC18-8C12-4C1A-9DEA-305FFD565F69}" destId="{A35435A3-F15F-40ED-AE98-9E0326A96D2F}" srcOrd="0" destOrd="0" presId="urn:microsoft.com/office/officeart/2005/8/layout/hProcess4"/>
    <dgm:cxn modelId="{1713BBD6-18D3-4741-BE68-588760235C35}" type="presOf" srcId="{B45E5B66-04BA-4BE5-AE31-BA9B438B4F2C}" destId="{4919996C-7DF3-442F-A2FF-9DA2ED5D5551}" srcOrd="0" destOrd="0" presId="urn:microsoft.com/office/officeart/2005/8/layout/hProcess4"/>
    <dgm:cxn modelId="{BE93220F-498E-4E8A-B326-69F498D69A4E}" type="presOf" srcId="{73705599-44A8-47C5-A176-A27A97C189A4}" destId="{098BFC86-B740-4DD9-833A-825A0DCFF262}" srcOrd="1" destOrd="0" presId="urn:microsoft.com/office/officeart/2005/8/layout/hProcess4"/>
    <dgm:cxn modelId="{6E6D3291-8478-4D30-847D-84482D533516}" srcId="{B570C0D0-51D9-4400-9B21-09F5F2D3CD64}" destId="{C5E2D5D2-DECB-4270-8292-A58594A374F3}" srcOrd="0" destOrd="0" parTransId="{5EB57D51-C4E0-4CC2-8C3B-66E742A379FE}" sibTransId="{686640B5-FED2-45C7-BBB9-33011C5634A3}"/>
    <dgm:cxn modelId="{A1DB4F14-DC6F-488B-8439-71594096FFCF}" type="presOf" srcId="{5420F5E6-DB0B-40A4-BBBB-E44B49B21DF7}" destId="{D7D68E77-0EBC-4983-995D-B3688306599C}" srcOrd="0" destOrd="0" presId="urn:microsoft.com/office/officeart/2005/8/layout/hProcess4"/>
    <dgm:cxn modelId="{B7390EA4-0427-44C8-AAB6-4A9F3390BA5D}" type="presOf" srcId="{8D624A55-4395-4110-9448-79ECAD7CF9E9}" destId="{8A0180F1-FBAB-4F88-A4B3-757A85A05F25}" srcOrd="1" destOrd="2" presId="urn:microsoft.com/office/officeart/2005/8/layout/hProcess4"/>
    <dgm:cxn modelId="{A5B9C323-BFCB-4FB7-9EF4-A3CCD23990DC}" srcId="{C5E2D5D2-DECB-4270-8292-A58594A374F3}" destId="{8D624A55-4395-4110-9448-79ECAD7CF9E9}" srcOrd="2" destOrd="0" parTransId="{4E89BD1B-F489-47A0-B6D5-E2B0AFAD91B9}" sibTransId="{6361AC28-3C93-4A7D-A05F-793AF9364B7A}"/>
    <dgm:cxn modelId="{43CE43E8-388C-4791-8229-C333018284AC}" srcId="{BCDDEC18-8C12-4C1A-9DEA-305FFD565F69}" destId="{EC2A24E9-1919-45CC-9334-BC6FB1BD5F83}" srcOrd="1" destOrd="0" parTransId="{BD5C5176-8A4A-48D9-9E54-D34CDAD069A5}" sibTransId="{D2EDB305-B30C-466D-9A6E-641073A39C0F}"/>
    <dgm:cxn modelId="{7CA3D087-6ECA-4AC3-BA61-D42F3B4E6633}" type="presOf" srcId="{EC2A24E9-1919-45CC-9334-BC6FB1BD5F83}" destId="{098BFC86-B740-4DD9-833A-825A0DCFF262}" srcOrd="1" destOrd="1" presId="urn:microsoft.com/office/officeart/2005/8/layout/hProcess4"/>
    <dgm:cxn modelId="{B08FA8EA-E97F-4CB0-9A42-6D5E5291DEB1}" type="presOf" srcId="{B570C0D0-51D9-4400-9B21-09F5F2D3CD64}" destId="{67CF87AD-490F-4C9F-8CC8-F13F3DFA5E72}" srcOrd="0" destOrd="0" presId="urn:microsoft.com/office/officeart/2005/8/layout/hProcess4"/>
    <dgm:cxn modelId="{95915BCB-8755-4A60-ACAD-69B26F6A59F1}" srcId="{5420F5E6-DB0B-40A4-BBBB-E44B49B21DF7}" destId="{0C7B0A34-068B-4E3C-A1CD-2F179D338278}" srcOrd="1" destOrd="0" parTransId="{08C35F03-C5E7-4B75-94B0-EE63F67B8072}" sibTransId="{69CAA552-3601-472C-AD69-A21437B3A57F}"/>
    <dgm:cxn modelId="{FFF3F92D-2C33-4263-871A-62DC40AD3E67}" srcId="{B570C0D0-51D9-4400-9B21-09F5F2D3CD64}" destId="{5420F5E6-DB0B-40A4-BBBB-E44B49B21DF7}" srcOrd="1" destOrd="0" parTransId="{95096935-E418-4BDF-92A1-226057341EAA}" sibTransId="{1AFAA071-5D68-4F79-AB1A-C4B7526F7EBD}"/>
    <dgm:cxn modelId="{0556E03A-A94E-4B52-86CE-F8E4C638A0BE}" srcId="{5420F5E6-DB0B-40A4-BBBB-E44B49B21DF7}" destId="{B45E5B66-04BA-4BE5-AE31-BA9B438B4F2C}" srcOrd="0" destOrd="0" parTransId="{4A626B1E-DF1E-4856-A6E8-B49D995FA44D}" sibTransId="{40602404-D293-46AC-918D-D5B0432B9957}"/>
    <dgm:cxn modelId="{6BDC816C-52CC-4961-966A-E884CA97CEDC}" type="presOf" srcId="{EC8F7146-B740-4961-AACE-48AAFD5EF862}" destId="{8A0180F1-FBAB-4F88-A4B3-757A85A05F25}" srcOrd="1" destOrd="1" presId="urn:microsoft.com/office/officeart/2005/8/layout/hProcess4"/>
    <dgm:cxn modelId="{7A78A8D1-4297-4519-B436-A1AF03F59307}" srcId="{B570C0D0-51D9-4400-9B21-09F5F2D3CD64}" destId="{BCDDEC18-8C12-4C1A-9DEA-305FFD565F69}" srcOrd="2" destOrd="0" parTransId="{64816F54-742E-4137-BF84-D9F16614CFA5}" sibTransId="{3BC8F765-D6E5-42BD-A389-27CF11C2C97F}"/>
    <dgm:cxn modelId="{5F561443-9523-4C66-B723-A143F70ADCEF}" type="presOf" srcId="{B45E5B66-04BA-4BE5-AE31-BA9B438B4F2C}" destId="{BAA8E8C1-3F2E-40F5-8737-C4B0458E0C6A}" srcOrd="1" destOrd="0" presId="urn:microsoft.com/office/officeart/2005/8/layout/hProcess4"/>
    <dgm:cxn modelId="{DEB10C2A-F0F6-4A2D-A8B1-0B35F04E72AE}" srcId="{C5E2D5D2-DECB-4270-8292-A58594A374F3}" destId="{5FB9A716-B6A2-4738-B95C-C1FB360D2C12}" srcOrd="0" destOrd="0" parTransId="{3F7B7A00-757F-4846-A3B2-7508E0966C87}" sibTransId="{A4A0DE66-B6F7-44CF-B171-57711A9B710A}"/>
    <dgm:cxn modelId="{2273297D-4AF5-401D-9535-B0531B53C7CC}" type="presOf" srcId="{0C7B0A34-068B-4E3C-A1CD-2F179D338278}" destId="{4919996C-7DF3-442F-A2FF-9DA2ED5D5551}" srcOrd="0" destOrd="1" presId="urn:microsoft.com/office/officeart/2005/8/layout/hProcess4"/>
    <dgm:cxn modelId="{6F87D612-2B03-4CE2-BB59-F29E6E861AE3}" srcId="{BCDDEC18-8C12-4C1A-9DEA-305FFD565F69}" destId="{73705599-44A8-47C5-A176-A27A97C189A4}" srcOrd="0" destOrd="0" parTransId="{BD18753B-B274-4FBC-BDBE-7FD4FDDEDD2B}" sibTransId="{2EB852BB-B941-474C-8E04-E051B920E052}"/>
    <dgm:cxn modelId="{D11AC990-2C4F-4D83-8509-E2387018C3E6}" type="presOf" srcId="{73705599-44A8-47C5-A176-A27A97C189A4}" destId="{388DE3C4-256D-412F-88E0-E3F44731AE40}" srcOrd="0" destOrd="0" presId="urn:microsoft.com/office/officeart/2005/8/layout/hProcess4"/>
    <dgm:cxn modelId="{108F71FC-70A8-4B0F-8182-C6B3534A6364}" type="presOf" srcId="{3D6CA507-9D1B-4056-93D6-DBBBE13F0976}" destId="{BAA8E8C1-3F2E-40F5-8737-C4B0458E0C6A}" srcOrd="1" destOrd="2" presId="urn:microsoft.com/office/officeart/2005/8/layout/hProcess4"/>
    <dgm:cxn modelId="{5876F09E-50E4-463B-80A0-000E300FA3A6}" type="presParOf" srcId="{67CF87AD-490F-4C9F-8CC8-F13F3DFA5E72}" destId="{C42392D0-40D2-4CF9-A6F3-06B70C78B898}" srcOrd="0" destOrd="0" presId="urn:microsoft.com/office/officeart/2005/8/layout/hProcess4"/>
    <dgm:cxn modelId="{8D0BDB66-5733-44D8-A8F6-D63A72E18CC5}" type="presParOf" srcId="{67CF87AD-490F-4C9F-8CC8-F13F3DFA5E72}" destId="{053F216C-3BBC-425B-BD03-052FD9BFFEE4}" srcOrd="1" destOrd="0" presId="urn:microsoft.com/office/officeart/2005/8/layout/hProcess4"/>
    <dgm:cxn modelId="{BA4AB676-01CF-4DFE-AD6E-4A0BD1B3A094}" type="presParOf" srcId="{67CF87AD-490F-4C9F-8CC8-F13F3DFA5E72}" destId="{66356BA5-C98C-4F75-91AE-F84807A9BFB0}" srcOrd="2" destOrd="0" presId="urn:microsoft.com/office/officeart/2005/8/layout/hProcess4"/>
    <dgm:cxn modelId="{A9129DF9-6AED-4860-95D0-1D2DB41C932A}" type="presParOf" srcId="{66356BA5-C98C-4F75-91AE-F84807A9BFB0}" destId="{CFFC82AF-352B-4E48-9328-7579D9A63C13}" srcOrd="0" destOrd="0" presId="urn:microsoft.com/office/officeart/2005/8/layout/hProcess4"/>
    <dgm:cxn modelId="{39392605-2500-49CF-81E6-C82C60211F19}" type="presParOf" srcId="{CFFC82AF-352B-4E48-9328-7579D9A63C13}" destId="{DDCF72DE-FA02-454B-8562-A8FE0B020E50}" srcOrd="0" destOrd="0" presId="urn:microsoft.com/office/officeart/2005/8/layout/hProcess4"/>
    <dgm:cxn modelId="{FB25E998-8C94-433C-83E6-626BC7C5245B}" type="presParOf" srcId="{CFFC82AF-352B-4E48-9328-7579D9A63C13}" destId="{FEB1A0E5-9438-4E7E-98BE-60FBB4DE3023}" srcOrd="1" destOrd="0" presId="urn:microsoft.com/office/officeart/2005/8/layout/hProcess4"/>
    <dgm:cxn modelId="{7F1BD0C9-E808-46D1-A904-6F3DB1B6258E}" type="presParOf" srcId="{CFFC82AF-352B-4E48-9328-7579D9A63C13}" destId="{8A0180F1-FBAB-4F88-A4B3-757A85A05F25}" srcOrd="2" destOrd="0" presId="urn:microsoft.com/office/officeart/2005/8/layout/hProcess4"/>
    <dgm:cxn modelId="{878503C9-5EE7-4903-96F6-9B40B4ED84BD}" type="presParOf" srcId="{CFFC82AF-352B-4E48-9328-7579D9A63C13}" destId="{26A4BA67-7748-4CFA-AD8D-3FE6CD4A035E}" srcOrd="3" destOrd="0" presId="urn:microsoft.com/office/officeart/2005/8/layout/hProcess4"/>
    <dgm:cxn modelId="{E5CD55B8-E1A7-481A-905D-18E4DA19D194}" type="presParOf" srcId="{CFFC82AF-352B-4E48-9328-7579D9A63C13}" destId="{277B34A1-355A-44C3-8070-7EFDD1CFF216}" srcOrd="4" destOrd="0" presId="urn:microsoft.com/office/officeart/2005/8/layout/hProcess4"/>
    <dgm:cxn modelId="{DB4EC8F8-D8A5-4507-8F12-D181FB1238FD}" type="presParOf" srcId="{66356BA5-C98C-4F75-91AE-F84807A9BFB0}" destId="{FDF2969A-A760-430A-8E7C-2115069D351D}" srcOrd="1" destOrd="0" presId="urn:microsoft.com/office/officeart/2005/8/layout/hProcess4"/>
    <dgm:cxn modelId="{3FA86950-975A-4AEA-9B3C-AA011E6CB258}" type="presParOf" srcId="{66356BA5-C98C-4F75-91AE-F84807A9BFB0}" destId="{24BCB0C2-5BEE-461A-98F2-430F7CE597D3}" srcOrd="2" destOrd="0" presId="urn:microsoft.com/office/officeart/2005/8/layout/hProcess4"/>
    <dgm:cxn modelId="{BAD63685-6A21-4D1F-9798-9BBA688A5809}" type="presParOf" srcId="{24BCB0C2-5BEE-461A-98F2-430F7CE597D3}" destId="{8F5E1315-FF43-4474-9D68-C696825A0A58}" srcOrd="0" destOrd="0" presId="urn:microsoft.com/office/officeart/2005/8/layout/hProcess4"/>
    <dgm:cxn modelId="{51093484-5BC1-4175-AD18-A76E170E8DF5}" type="presParOf" srcId="{24BCB0C2-5BEE-461A-98F2-430F7CE597D3}" destId="{4919996C-7DF3-442F-A2FF-9DA2ED5D5551}" srcOrd="1" destOrd="0" presId="urn:microsoft.com/office/officeart/2005/8/layout/hProcess4"/>
    <dgm:cxn modelId="{AFBBCDE6-8572-44F8-A315-D58B69963EB9}" type="presParOf" srcId="{24BCB0C2-5BEE-461A-98F2-430F7CE597D3}" destId="{BAA8E8C1-3F2E-40F5-8737-C4B0458E0C6A}" srcOrd="2" destOrd="0" presId="urn:microsoft.com/office/officeart/2005/8/layout/hProcess4"/>
    <dgm:cxn modelId="{5C1D946A-6AD7-4D7A-8E57-93F3884679E4}" type="presParOf" srcId="{24BCB0C2-5BEE-461A-98F2-430F7CE597D3}" destId="{D7D68E77-0EBC-4983-995D-B3688306599C}" srcOrd="3" destOrd="0" presId="urn:microsoft.com/office/officeart/2005/8/layout/hProcess4"/>
    <dgm:cxn modelId="{94DE8572-AB03-4B5D-9329-E0832C980ACE}" type="presParOf" srcId="{24BCB0C2-5BEE-461A-98F2-430F7CE597D3}" destId="{8AA0A1E8-DEC6-49FB-98F2-4462A8923863}" srcOrd="4" destOrd="0" presId="urn:microsoft.com/office/officeart/2005/8/layout/hProcess4"/>
    <dgm:cxn modelId="{8086C043-660E-45AF-A08F-ACEEFED097EA}" type="presParOf" srcId="{66356BA5-C98C-4F75-91AE-F84807A9BFB0}" destId="{EFC64749-E3D6-4C60-828F-A9A07CF8B310}" srcOrd="3" destOrd="0" presId="urn:microsoft.com/office/officeart/2005/8/layout/hProcess4"/>
    <dgm:cxn modelId="{50F9D058-5503-48C1-9198-9147C431B9EF}" type="presParOf" srcId="{66356BA5-C98C-4F75-91AE-F84807A9BFB0}" destId="{695F7071-AF4E-4FAE-96C2-BB61DC82527F}" srcOrd="4" destOrd="0" presId="urn:microsoft.com/office/officeart/2005/8/layout/hProcess4"/>
    <dgm:cxn modelId="{AF1EBC6E-526C-460C-A7F0-6B50220047C2}" type="presParOf" srcId="{695F7071-AF4E-4FAE-96C2-BB61DC82527F}" destId="{625DF334-181C-4790-90BB-D22AC40B94EB}" srcOrd="0" destOrd="0" presId="urn:microsoft.com/office/officeart/2005/8/layout/hProcess4"/>
    <dgm:cxn modelId="{BBA08248-1C57-4357-956D-8E7DFAFC490B}" type="presParOf" srcId="{695F7071-AF4E-4FAE-96C2-BB61DC82527F}" destId="{388DE3C4-256D-412F-88E0-E3F44731AE40}" srcOrd="1" destOrd="0" presId="urn:microsoft.com/office/officeart/2005/8/layout/hProcess4"/>
    <dgm:cxn modelId="{37176FFA-E36C-4B12-9B59-3082D8B21A9A}" type="presParOf" srcId="{695F7071-AF4E-4FAE-96C2-BB61DC82527F}" destId="{098BFC86-B740-4DD9-833A-825A0DCFF262}" srcOrd="2" destOrd="0" presId="urn:microsoft.com/office/officeart/2005/8/layout/hProcess4"/>
    <dgm:cxn modelId="{F26CC522-6D7C-4373-8CDE-2977749A1EEA}" type="presParOf" srcId="{695F7071-AF4E-4FAE-96C2-BB61DC82527F}" destId="{A35435A3-F15F-40ED-AE98-9E0326A96D2F}" srcOrd="3" destOrd="0" presId="urn:microsoft.com/office/officeart/2005/8/layout/hProcess4"/>
    <dgm:cxn modelId="{F4BC68E8-99CE-4438-9BE9-3B324AAAC3D3}" type="presParOf" srcId="{695F7071-AF4E-4FAE-96C2-BB61DC82527F}" destId="{81634367-F1F2-4B05-BDC3-E321C3DB095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1A0E5-9438-4E7E-98BE-60FBB4DE3023}">
      <dsp:nvSpPr>
        <dsp:cNvPr id="0" name=""/>
        <dsp:cNvSpPr/>
      </dsp:nvSpPr>
      <dsp:spPr>
        <a:xfrm>
          <a:off x="147" y="1846679"/>
          <a:ext cx="2358708" cy="19454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Goals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Constraints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Customization</a:t>
          </a:r>
          <a:endParaRPr lang="en-US" sz="2200" kern="1200" dirty="0"/>
        </a:p>
      </dsp:txBody>
      <dsp:txXfrm>
        <a:off x="44917" y="1891449"/>
        <a:ext cx="2269168" cy="1439020"/>
      </dsp:txXfrm>
    </dsp:sp>
    <dsp:sp modelId="{FDF2969A-A760-430A-8E7C-2115069D351D}">
      <dsp:nvSpPr>
        <dsp:cNvPr id="0" name=""/>
        <dsp:cNvSpPr/>
      </dsp:nvSpPr>
      <dsp:spPr>
        <a:xfrm>
          <a:off x="1353798" y="2411009"/>
          <a:ext cx="2452031" cy="2452031"/>
        </a:xfrm>
        <a:prstGeom prst="leftCircularArrow">
          <a:avLst>
            <a:gd name="adj1" fmla="val 2550"/>
            <a:gd name="adj2" fmla="val 309429"/>
            <a:gd name="adj3" fmla="val 2084940"/>
            <a:gd name="adj4" fmla="val 9024489"/>
            <a:gd name="adj5" fmla="val 297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4BA67-7748-4CFA-AD8D-3FE6CD4A035E}">
      <dsp:nvSpPr>
        <dsp:cNvPr id="0" name=""/>
        <dsp:cNvSpPr/>
      </dsp:nvSpPr>
      <dsp:spPr>
        <a:xfrm>
          <a:off x="524305" y="3375240"/>
          <a:ext cx="2096629" cy="833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Needs Assessment</a:t>
          </a:r>
          <a:endParaRPr lang="en-US" sz="2500" kern="1200" dirty="0"/>
        </a:p>
      </dsp:txBody>
      <dsp:txXfrm>
        <a:off x="548725" y="3399660"/>
        <a:ext cx="2047789" cy="784920"/>
      </dsp:txXfrm>
    </dsp:sp>
    <dsp:sp modelId="{4919996C-7DF3-442F-A2FF-9DA2ED5D5551}">
      <dsp:nvSpPr>
        <dsp:cNvPr id="0" name=""/>
        <dsp:cNvSpPr/>
      </dsp:nvSpPr>
      <dsp:spPr>
        <a:xfrm>
          <a:off x="2918706" y="1846679"/>
          <a:ext cx="2358708" cy="19454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Training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Site Visits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Capacity Building</a:t>
          </a:r>
          <a:endParaRPr lang="en-US" sz="2200" kern="1200" dirty="0"/>
        </a:p>
      </dsp:txBody>
      <dsp:txXfrm>
        <a:off x="2963476" y="2308329"/>
        <a:ext cx="2269168" cy="1439020"/>
      </dsp:txXfrm>
    </dsp:sp>
    <dsp:sp modelId="{EFC64749-E3D6-4C60-828F-A9A07CF8B310}">
      <dsp:nvSpPr>
        <dsp:cNvPr id="0" name=""/>
        <dsp:cNvSpPr/>
      </dsp:nvSpPr>
      <dsp:spPr>
        <a:xfrm>
          <a:off x="4252700" y="699480"/>
          <a:ext cx="2753421" cy="2753421"/>
        </a:xfrm>
        <a:prstGeom prst="circularArrow">
          <a:avLst>
            <a:gd name="adj1" fmla="val 2271"/>
            <a:gd name="adj2" fmla="val 273786"/>
            <a:gd name="adj3" fmla="val 19550703"/>
            <a:gd name="adj4" fmla="val 12575511"/>
            <a:gd name="adj5" fmla="val 265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68E77-0EBC-4983-995D-B3688306599C}">
      <dsp:nvSpPr>
        <dsp:cNvPr id="0" name=""/>
        <dsp:cNvSpPr/>
      </dsp:nvSpPr>
      <dsp:spPr>
        <a:xfrm>
          <a:off x="3442863" y="1429799"/>
          <a:ext cx="2096629" cy="833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Training &amp; Support</a:t>
          </a:r>
          <a:endParaRPr lang="en-US" sz="2500" kern="1200" dirty="0"/>
        </a:p>
      </dsp:txBody>
      <dsp:txXfrm>
        <a:off x="3467283" y="1454219"/>
        <a:ext cx="2047789" cy="784920"/>
      </dsp:txXfrm>
    </dsp:sp>
    <dsp:sp modelId="{388DE3C4-256D-412F-88E0-E3F44731AE40}">
      <dsp:nvSpPr>
        <dsp:cNvPr id="0" name=""/>
        <dsp:cNvSpPr/>
      </dsp:nvSpPr>
      <dsp:spPr>
        <a:xfrm>
          <a:off x="5837265" y="1846679"/>
          <a:ext cx="2358708" cy="19454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Staff &amp; Student Feedback/ Data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Adjustments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/>
        </a:p>
      </dsp:txBody>
      <dsp:txXfrm>
        <a:off x="5882035" y="1891449"/>
        <a:ext cx="2269168" cy="1439020"/>
      </dsp:txXfrm>
    </dsp:sp>
    <dsp:sp modelId="{A35435A3-F15F-40ED-AE98-9E0326A96D2F}">
      <dsp:nvSpPr>
        <dsp:cNvPr id="0" name=""/>
        <dsp:cNvSpPr/>
      </dsp:nvSpPr>
      <dsp:spPr>
        <a:xfrm>
          <a:off x="6361422" y="3375240"/>
          <a:ext cx="2096629" cy="8337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Feedback &amp; Improvement</a:t>
          </a:r>
          <a:endParaRPr lang="en-US" sz="2500" kern="1200" dirty="0"/>
        </a:p>
      </dsp:txBody>
      <dsp:txXfrm>
        <a:off x="6385842" y="3399660"/>
        <a:ext cx="2047789" cy="784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E96416-5146-4971-A71E-084E61E38AB6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25E7001-7A14-411B-888F-F04117807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6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9478">
              <a:defRPr/>
            </a:pPr>
            <a:fld id="{9B3A0E2F-76B9-417E-B0DC-AF868851F63D}" type="slidenum">
              <a:rPr lang="en-US">
                <a:solidFill>
                  <a:prstClr val="black"/>
                </a:solidFill>
                <a:latin typeface="Calibri"/>
              </a:rPr>
              <a:pPr defTabSz="949478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38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CC83036C-204C-401E-935C-53E9D29FE78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19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CC83036C-204C-401E-935C-53E9D29FE78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192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“the best way to understand Signal Success is to experience it for yourselves”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49478"/>
            <a:r>
              <a:rPr lang="en-US" dirty="0"/>
              <a:t>Signal Success does much more than instructing youth how to create a resume or pick a career at random, it equips young people with the knowledge, skills, attitudes, and behaviors that they need to be successful.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CC83036C-204C-401E-935C-53E9D29FE788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229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04F1A19F-D845-406F-A9C0-7AB6D181D9EB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2869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="1" spc="-50" baseline="0">
                <a:solidFill>
                  <a:srgbClr val="00A4D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b="1" cap="small" spc="200" baseline="0">
                <a:solidFill>
                  <a:srgbClr val="F6853E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241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7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8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47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A4D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 b="1"/>
            </a:lvl1pPr>
            <a:lvl2pPr>
              <a:defRPr sz="40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4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200" b="1">
                <a:solidFill>
                  <a:srgbClr val="00A4D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600" b="1" cap="small" spc="200" baseline="0">
                <a:solidFill>
                  <a:srgbClr val="F6853E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53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 b="1">
                <a:solidFill>
                  <a:srgbClr val="00A4D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2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>
            <a:lvl1pPr>
              <a:defRPr b="1">
                <a:solidFill>
                  <a:srgbClr val="00A4DD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32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22960" y="2582334"/>
            <a:ext cx="3703320" cy="32867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</a:t>
            </a:r>
            <a:r>
              <a:rPr lang="en-US" dirty="0" err="1" smtClean="0"/>
              <a:t>editt</a:t>
            </a:r>
            <a:r>
              <a:rPr lang="en-US" dirty="0" smtClean="0"/>
              <a:t>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32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6853E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0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4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D9C62A3-B6A0-432C-B41D-1928547A695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40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62A3-B6A0-432C-B41D-1928547A695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0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9C62A3-B6A0-432C-B41D-1928547A6950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88CED7D-43B7-447B-9BF4-0C3CAA303C9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30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ved=0ahUKEwi0r-aH-M_XAhWlSN8KHb5eBO0QjRwIBw&amp;url=http://www.bobcornwall.com/2012/02/can-we-go-from-mourning-to-dancing.html&amp;psig=AOvVaw289uxi3IjPHvF2zL3U6fXL&amp;ust=151136263382301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surveygizmo.com/s3/4108898/Mentee-Application-20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3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24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24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6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mmcorp.org/programs/youthworks/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massconnecting.org/wib-map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ssyouthbuild.org/" TargetMode="External"/><Relationship Id="rId5" Type="http://schemas.openxmlformats.org/officeDocument/2006/relationships/image" Target="../media/image8.emf"/><Relationship Id="rId4" Type="http://schemas.openxmlformats.org/officeDocument/2006/relationships/image" Target="../media/image7.png"/><Relationship Id="rId9" Type="http://schemas.openxmlformats.org/officeDocument/2006/relationships/hyperlink" Target="https://www.careeronestop.org/EducationTraining/Find/JobCorpsCenters.aspx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0250" y="353976"/>
            <a:ext cx="5826719" cy="1646302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 Employment Initiative </a:t>
            </a:r>
            <a:b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 Conference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697" y="2348534"/>
            <a:ext cx="7148945" cy="1651698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3600" cap="small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Successfully </a:t>
            </a:r>
            <a:r>
              <a:rPr lang="en-US" sz="3600" cap="sm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 youth with disabilities within the workforce system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720" y="4793762"/>
            <a:ext cx="8375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Heather Donovan, Young Adult Department Supervisor, Career Center of Lowell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Frances Bernier, Career Counselor,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CareerPOINT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Jennifer Applebaum, Associate Director for Curriculum and Training, Youth Pathways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Kathy Petkauskos, Director, Work Without Limits   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Sacha Stadhard, Department of Career Services, Executive Office of Labor and Workforce Development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The Situation of Human Rights of Disabled &lt;strong&gt;Youth&lt;/strong&gt; in Keny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763" y="656508"/>
            <a:ext cx="2968981" cy="15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03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04921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663" y="1845734"/>
            <a:ext cx="7985097" cy="402336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2600" dirty="0" smtClean="0"/>
              <a:t>Soft Skills Gains (rated on a 1-5 scale)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Dependability- 2.87 at pre survey to 3.40 at post survey (increase of .63)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Communication- 2.67 at pre survey to 3.47 at post survey (increase of .80)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Collaboration – 2.53 at pre survey to 3.40 at post survey (increase of .87)</a:t>
            </a:r>
            <a:endParaRPr lang="en-US" sz="2600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86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378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Self Assessments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44" y="1805977"/>
            <a:ext cx="8191831" cy="4023360"/>
          </a:xfrm>
        </p:spPr>
        <p:txBody>
          <a:bodyPr>
            <a:normAutofit/>
          </a:bodyPr>
          <a:lstStyle/>
          <a:p>
            <a:r>
              <a:rPr lang="en-US" sz="2800" b="0" dirty="0"/>
              <a:t>What do you want to be doing in 5 or 10 years?</a:t>
            </a:r>
          </a:p>
          <a:p>
            <a:pPr>
              <a:buNone/>
            </a:pPr>
            <a:endParaRPr lang="en-US" sz="2800" b="0" dirty="0"/>
          </a:p>
          <a:p>
            <a:r>
              <a:rPr lang="en-US" sz="2800" b="0" dirty="0"/>
              <a:t>“Being able to talk more</a:t>
            </a:r>
            <a:r>
              <a:rPr lang="en-US" sz="2800" b="0" dirty="0" smtClean="0"/>
              <a:t>”</a:t>
            </a:r>
            <a:r>
              <a:rPr lang="en-US" sz="2800" b="0" dirty="0"/>
              <a:t> </a:t>
            </a:r>
          </a:p>
          <a:p>
            <a:r>
              <a:rPr lang="en-US" sz="2800" b="0" dirty="0"/>
              <a:t>“Being independent, with a family and a job</a:t>
            </a:r>
            <a:r>
              <a:rPr lang="en-US" sz="2800" b="0" dirty="0" smtClean="0"/>
              <a:t>”</a:t>
            </a:r>
            <a:endParaRPr lang="en-US" sz="2800" b="0" dirty="0"/>
          </a:p>
          <a:p>
            <a:r>
              <a:rPr lang="en-US" sz="2800" b="0" dirty="0"/>
              <a:t>“Working in a sports store</a:t>
            </a:r>
            <a:r>
              <a:rPr lang="en-US" sz="2800" b="0" dirty="0" smtClean="0"/>
              <a:t>”</a:t>
            </a:r>
            <a:endParaRPr lang="en-US" sz="2800" b="0" dirty="0"/>
          </a:p>
          <a:p>
            <a:r>
              <a:rPr lang="en-US" sz="2800" b="0" dirty="0"/>
              <a:t>“Working at a zoo or with animals</a:t>
            </a:r>
            <a:r>
              <a:rPr lang="en-US" sz="2800" b="0" dirty="0" smtClean="0"/>
              <a:t>”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1803346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2582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Final Thoughts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661823"/>
            <a:ext cx="7543801" cy="4207271"/>
          </a:xfrm>
        </p:spPr>
        <p:txBody>
          <a:bodyPr/>
          <a:lstStyle/>
          <a:p>
            <a:r>
              <a:rPr lang="en-US" sz="2400" dirty="0" smtClean="0"/>
              <a:t>Every success, no matter the size, makes a difference.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ol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2648" y="2427946"/>
            <a:ext cx="2895600" cy="3466548"/>
          </a:xfrm>
          <a:prstGeom prst="rect">
            <a:avLst/>
          </a:prstGeom>
        </p:spPr>
      </p:pic>
      <p:pic>
        <p:nvPicPr>
          <p:cNvPr id="5" name="Picture 4" descr="Dyl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2405" y="2427946"/>
            <a:ext cx="2876550" cy="344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9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rc_mi" descr="Related imag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470724"/>
            <a:ext cx="4562475" cy="28098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572000" y="3700203"/>
            <a:ext cx="4572000" cy="27330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kern="1400" dirty="0">
                <a:solidFill>
                  <a:srgbClr val="000000"/>
                </a:solidFill>
                <a:latin typeface="Arial" panose="020B0604020202020204" pitchFamily="34" charset="0"/>
              </a:rPr>
              <a:t>Benefits include: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</a:pPr>
            <a:r>
              <a:rPr lang="en-US" sz="1200" kern="1400" dirty="0">
                <a:solidFill>
                  <a:srgbClr val="000000"/>
                </a:solidFill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One-to-one career counseling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</a:pPr>
            <a:r>
              <a:rPr lang="en-US" sz="1200" kern="1400" dirty="0">
                <a:solidFill>
                  <a:srgbClr val="000000"/>
                </a:solidFill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Job Readiness Workshops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</a:pPr>
            <a:r>
              <a:rPr lang="en-US" sz="1200" kern="1400" dirty="0">
                <a:solidFill>
                  <a:srgbClr val="000000"/>
                </a:solidFill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Leadership Skills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</a:pPr>
            <a:r>
              <a:rPr lang="en-US" sz="1200" kern="1400" dirty="0">
                <a:solidFill>
                  <a:srgbClr val="000000"/>
                </a:solidFill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Communication &amp; Social Skills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</a:pPr>
            <a:r>
              <a:rPr lang="en-US" sz="1200" kern="1400" dirty="0">
                <a:solidFill>
                  <a:srgbClr val="000000"/>
                </a:solidFill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On the job Training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</a:pPr>
            <a:r>
              <a:rPr lang="en-US" sz="1200" kern="1400" dirty="0">
                <a:solidFill>
                  <a:srgbClr val="000000"/>
                </a:solidFill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Job placement services 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</a:pPr>
            <a:r>
              <a:rPr lang="en-US" sz="1200" kern="1400" dirty="0">
                <a:solidFill>
                  <a:srgbClr val="000000"/>
                </a:solidFill>
                <a:latin typeface="Symbol" panose="05050102010706020507" pitchFamily="18" charset="2"/>
              </a:rPr>
              <a:t>¨</a:t>
            </a: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Referrals to multiple agency resources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6382" y="393431"/>
            <a:ext cx="7273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600" b="1" kern="14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HAMPDEN CAREER CENTER</a:t>
            </a:r>
          </a:p>
          <a:p>
            <a:pPr>
              <a:lnSpc>
                <a:spcPct val="110000"/>
              </a:lnSpc>
            </a:pPr>
            <a:r>
              <a:rPr lang="en-US" sz="2000" kern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program serving young people living with disabilities ages 14-24.</a:t>
            </a:r>
          </a:p>
          <a:p>
            <a:pPr>
              <a:lnSpc>
                <a:spcPct val="139000"/>
              </a:lnSpc>
            </a:pPr>
            <a:r>
              <a:rPr lang="en-US" sz="20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kern="14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9000"/>
              </a:lnSpc>
            </a:pPr>
            <a:r>
              <a:rPr lang="en-US" sz="20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and activities help young people with disabilities help explore and expand their options for post-secondary education, training and work </a:t>
            </a:r>
            <a:endParaRPr lang="en-US" sz="2000" kern="1400" dirty="0">
              <a:solidFill>
                <a:srgbClr val="4D4D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2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200" kern="14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60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153" y="331848"/>
            <a:ext cx="6170212" cy="1688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kern="1400" dirty="0">
                <a:solidFill>
                  <a:schemeClr val="accent1"/>
                </a:solidFill>
                <a:latin typeface="Arial" panose="020B0604020202020204" pitchFamily="34" charset="0"/>
              </a:rPr>
              <a:t>EMPOWERING THE ABILITY IN DISABILITY</a:t>
            </a:r>
            <a:endParaRPr lang="en-US" sz="2800" kern="14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6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36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704" y="358629"/>
            <a:ext cx="2195512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4094" y="1132451"/>
            <a:ext cx="599621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Regional Disability Meetings occur </a:t>
            </a:r>
            <a:r>
              <a:rPr lang="en-US" sz="1600" dirty="0" smtClean="0"/>
              <a:t>bi-monthly </a:t>
            </a:r>
            <a:r>
              <a:rPr lang="en-US" sz="1600" dirty="0"/>
              <a:t>to share concerns, progress, and best </a:t>
            </a:r>
            <a:r>
              <a:rPr lang="en-US" sz="1600" dirty="0" smtClean="0"/>
              <a:t>practices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Signal for Success Curriculum is sponsored by both </a:t>
            </a:r>
            <a:r>
              <a:rPr lang="en-US" sz="1600" dirty="0" err="1"/>
              <a:t>FutureWorks</a:t>
            </a:r>
            <a:r>
              <a:rPr lang="en-US" sz="1600" dirty="0"/>
              <a:t> and </a:t>
            </a:r>
            <a:r>
              <a:rPr lang="en-US" sz="1600" dirty="0" err="1"/>
              <a:t>CareerPoint</a:t>
            </a:r>
            <a:r>
              <a:rPr lang="en-US" sz="1600" dirty="0"/>
              <a:t> </a:t>
            </a:r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BenePlan</a:t>
            </a:r>
            <a:r>
              <a:rPr lang="en-US" sz="1600" dirty="0"/>
              <a:t> overviews are provided in schools and in both career </a:t>
            </a:r>
            <a:r>
              <a:rPr lang="en-US" sz="1600" dirty="0" smtClean="0"/>
              <a:t>centers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CareerPoint</a:t>
            </a:r>
            <a:r>
              <a:rPr lang="en-US" sz="1600" dirty="0"/>
              <a:t> coordinates the Hawk Career Center at Dean Vocational High School and the Career Center at Westfield High </a:t>
            </a:r>
            <a:r>
              <a:rPr lang="en-US" sz="1600" dirty="0" smtClean="0"/>
              <a:t>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kern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</a:t>
            </a:r>
            <a:endParaRPr lang="en-US" sz="1600" kern="140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kern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kern="140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kern="140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4094" y="5173557"/>
            <a:ext cx="79248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Together, let’s explore  ways to find your pathways to a bright 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kern="1400" dirty="0">
                <a:solidFill>
                  <a:srgbClr val="000000"/>
                </a:solidFill>
                <a:latin typeface="Arial" panose="020B0604020202020204" pitchFamily="34" charset="0"/>
              </a:rPr>
              <a:t>future today</a:t>
            </a:r>
            <a:endParaRPr lang="en-US" sz="12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2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sz="12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93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724400" y="1832550"/>
            <a:ext cx="4419600" cy="4339650"/>
          </a:xfrm>
          <a:prstGeom prst="rect">
            <a:avLst/>
          </a:prstGeom>
          <a:gradFill flip="none" rotWithShape="1">
            <a:gsLst>
              <a:gs pos="0">
                <a:srgbClr val="00A4DD">
                  <a:tint val="66000"/>
                  <a:satMod val="160000"/>
                </a:srgbClr>
              </a:gs>
              <a:gs pos="50000">
                <a:srgbClr val="00A4DD">
                  <a:tint val="44500"/>
                  <a:satMod val="160000"/>
                </a:srgbClr>
              </a:gs>
              <a:gs pos="100000">
                <a:srgbClr val="00A4DD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835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Signal Success initiative helps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 people develop 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crucial skills that employers want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young people need for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today and tomorrow.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3886200" cy="1202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879461"/>
            <a:ext cx="4419600" cy="4216539"/>
          </a:xfrm>
          <a:prstGeom prst="rect">
            <a:avLst/>
          </a:prstGeom>
          <a:gradFill flip="none" rotWithShape="1">
            <a:gsLst>
              <a:gs pos="0">
                <a:srgbClr val="A1BD57">
                  <a:tint val="66000"/>
                  <a:satMod val="160000"/>
                </a:srgbClr>
              </a:gs>
              <a:gs pos="50000">
                <a:srgbClr val="A1BD57">
                  <a:tint val="44500"/>
                  <a:satMod val="160000"/>
                </a:srgbClr>
              </a:gs>
              <a:gs pos="100000">
                <a:srgbClr val="A1BD57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835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Commonwealth Corporation designs and executes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workforce development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programs across the state that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strengthen the skills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Massachusetts youth and adults.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4" b="17711"/>
          <a:stretch/>
        </p:blipFill>
        <p:spPr>
          <a:xfrm>
            <a:off x="5486400" y="76200"/>
            <a:ext cx="2667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6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 t="5497" r="7643" b="6750"/>
          <a:stretch/>
        </p:blipFill>
        <p:spPr>
          <a:xfrm>
            <a:off x="762000" y="15717"/>
            <a:ext cx="7772400" cy="631507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8600" y="2908280"/>
            <a:ext cx="8763000" cy="3416320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C835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 Success workshops help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young people develop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crucial skills that employers want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young people need for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success today and tomorrow.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32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381000" y="914400"/>
          <a:ext cx="84582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53799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A4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 VII Implementation Model</a:t>
            </a:r>
            <a:endParaRPr lang="en-US" sz="3600" dirty="0">
              <a:solidFill>
                <a:srgbClr val="00A4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696200" cy="5867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600" dirty="0">
                <a:solidFill>
                  <a:srgbClr val="00A4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600" b="1" dirty="0" smtClean="0">
                <a:solidFill>
                  <a:srgbClr val="00A4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tudents participating in the trainings make skill gain in</a:t>
            </a:r>
            <a:r>
              <a:rPr lang="en-US" sz="5400" b="1" dirty="0" smtClean="0">
                <a:solidFill>
                  <a:srgbClr val="00A4DD"/>
                </a:solidFill>
              </a:rPr>
              <a:t>: </a:t>
            </a:r>
            <a:endParaRPr lang="en-US" sz="5400" dirty="0">
              <a:solidFill>
                <a:srgbClr val="00A4DD"/>
              </a:solidFill>
            </a:endParaRPr>
          </a:p>
          <a:p>
            <a:pPr lvl="0"/>
            <a:endParaRPr lang="en-US" sz="4400" b="1" dirty="0" smtClean="0"/>
          </a:p>
          <a:p>
            <a:pPr lvl="0"/>
            <a:r>
              <a:rPr lang="en-US" sz="4400" b="1" dirty="0" smtClean="0"/>
              <a:t>Collaboration </a:t>
            </a:r>
            <a:endParaRPr lang="en-US" sz="4400" dirty="0"/>
          </a:p>
          <a:p>
            <a:pPr lvl="0"/>
            <a:r>
              <a:rPr lang="en-US" sz="4400" b="1" dirty="0" smtClean="0"/>
              <a:t>Communication</a:t>
            </a:r>
            <a:endParaRPr lang="en-US" sz="4400" dirty="0"/>
          </a:p>
          <a:p>
            <a:pPr lvl="0"/>
            <a:r>
              <a:rPr lang="en-US" sz="4400" b="1" dirty="0" smtClean="0"/>
              <a:t>Dependability</a:t>
            </a:r>
            <a:endParaRPr lang="en-US" sz="4400" dirty="0"/>
          </a:p>
          <a:p>
            <a:r>
              <a:rPr lang="en-US" sz="4400" b="1" dirty="0" smtClean="0"/>
              <a:t>Initiative</a:t>
            </a:r>
          </a:p>
          <a:p>
            <a:endParaRPr lang="en-US" sz="4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3800" b="1" dirty="0" smtClean="0">
                <a:solidFill>
                  <a:srgbClr val="A1BD57"/>
                </a:solidFill>
              </a:rPr>
              <a:t>Problem </a:t>
            </a:r>
            <a:r>
              <a:rPr lang="en-US" sz="3800" b="1" dirty="0">
                <a:solidFill>
                  <a:srgbClr val="A1BD57"/>
                </a:solidFill>
              </a:rPr>
              <a:t>Solving </a:t>
            </a:r>
          </a:p>
          <a:p>
            <a:r>
              <a:rPr lang="en-US" sz="3800" b="1" dirty="0">
                <a:solidFill>
                  <a:srgbClr val="A1BD57"/>
                </a:solidFill>
              </a:rPr>
              <a:t>Self-Regulation</a:t>
            </a:r>
          </a:p>
          <a:p>
            <a:r>
              <a:rPr lang="en-US" sz="3800" b="1" dirty="0">
                <a:solidFill>
                  <a:srgbClr val="A1BD57"/>
                </a:solidFill>
              </a:rPr>
              <a:t>Self-Efficacy</a:t>
            </a:r>
            <a:endParaRPr lang="en-US" sz="3800" dirty="0">
              <a:solidFill>
                <a:srgbClr val="A1BD57"/>
              </a:solidFill>
            </a:endParaRPr>
          </a:p>
          <a:p>
            <a:endParaRPr lang="en-US" sz="4400" b="1" dirty="0" smtClean="0"/>
          </a:p>
          <a:p>
            <a:endParaRPr lang="en-US" sz="4400" b="1" dirty="0"/>
          </a:p>
          <a:p>
            <a:pPr marL="0" indent="0">
              <a:buNone/>
            </a:pPr>
            <a:endParaRPr lang="en-US" sz="4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21666"/>
          <a:stretch/>
        </p:blipFill>
        <p:spPr>
          <a:xfrm>
            <a:off x="3886200" y="1600200"/>
            <a:ext cx="5105400" cy="49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9018" y="2514600"/>
            <a:ext cx="4223982" cy="12192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A4DD"/>
                </a:solidFill>
              </a:rPr>
              <a:t>KSBA Balance</a:t>
            </a:r>
            <a:br>
              <a:rPr lang="en-US" sz="4800" dirty="0" smtClean="0">
                <a:solidFill>
                  <a:srgbClr val="00A4DD"/>
                </a:solidFill>
              </a:rPr>
            </a:br>
            <a:r>
              <a:rPr lang="en-US" sz="2400" dirty="0" smtClean="0">
                <a:solidFill>
                  <a:srgbClr val="00A4DD"/>
                </a:solidFill>
              </a:rPr>
              <a:t>(Knowledge, Skills, </a:t>
            </a:r>
            <a:br>
              <a:rPr lang="en-US" sz="2400" dirty="0" smtClean="0">
                <a:solidFill>
                  <a:srgbClr val="00A4DD"/>
                </a:solidFill>
              </a:rPr>
            </a:br>
            <a:r>
              <a:rPr lang="en-US" sz="2400" dirty="0" smtClean="0">
                <a:solidFill>
                  <a:srgbClr val="00A4DD"/>
                </a:solidFill>
              </a:rPr>
              <a:t>Behavior, Attitude)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4800" u="sng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707011"/>
            <a:ext cx="7924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85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Effective Soft Skill Instruction balances: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introduction of new knowledge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Opportunities to build supporting skills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Judgment-free exploration of attitudes and examination of the role attitudes play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Ways to experiment, practice and reflect on behavior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r="16129"/>
          <a:stretch/>
        </p:blipFill>
        <p:spPr>
          <a:xfrm>
            <a:off x="600501" y="401528"/>
            <a:ext cx="3647039" cy="32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12872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Workshop Goals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23" y="1694660"/>
            <a:ext cx="8404528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learn more about workforce development programs that are inclusive of serving youth with disabilities.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hear from local areas that are currently implementing the DEI VII grant.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understand how the Signal Success curriculum helps youth with disabilities develop crucial employability skills.   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To receive information about scalable promising practices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 serving youth with disabilities. 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960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457200" y="815975"/>
            <a:ext cx="8686800" cy="147002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00A4DD"/>
                </a:solidFill>
                <a:latin typeface="+mn-lt"/>
              </a:rPr>
              <a:t>Strategies &amp; Promising Practices for serving youth and young adults with disabilities</a:t>
            </a:r>
            <a:endParaRPr lang="en-US" b="1" dirty="0">
              <a:solidFill>
                <a:srgbClr val="00A4DD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04306"/>
            <a:ext cx="6556265" cy="45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Strategy #1- Determine the right entry point for your population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7546" y="2133600"/>
            <a:ext cx="4701654" cy="446290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on which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skills/ concepts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have the greatest relatability and </a:t>
            </a: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applicability first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Build in early success and work towards more challenging concepts</a:t>
            </a:r>
          </a:p>
          <a:p>
            <a:pPr marL="0" indent="0">
              <a:buNone/>
            </a:pPr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51"/>
          <a:stretch/>
        </p:blipFill>
        <p:spPr>
          <a:xfrm>
            <a:off x="5095720" y="1981200"/>
            <a:ext cx="397208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Strategy #2- Emphasize Application for Work/Community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40617" y="1798637"/>
            <a:ext cx="5650983" cy="4754563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Explore concepts like initiative, dependability, communication, advocacy in relevant work scenarios</a:t>
            </a:r>
          </a:p>
          <a:p>
            <a:pPr marL="0" indent="0">
              <a:buNone/>
            </a:pPr>
            <a:endParaRPr lang="en-US" sz="2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Connect the training to workplace practice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Use practice as a way to build habits that support application of skills</a:t>
            </a:r>
          </a:p>
        </p:txBody>
      </p:sp>
      <p:pic>
        <p:nvPicPr>
          <p:cNvPr id="1026" name="Picture 2" descr="Y.Employ.RESEARCH_3_end of summer 2014 04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r="37027"/>
          <a:stretch/>
        </p:blipFill>
        <p:spPr bwMode="auto">
          <a:xfrm>
            <a:off x="152400" y="1752600"/>
            <a:ext cx="3035817" cy="34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Strategy #3- Utilize Low Risk Practice to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uild Skills for Employability &amp; Independence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828800"/>
            <a:ext cx="5486400" cy="44497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Work on underlying building blocks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Transition carefully toward more targeted, explicit practice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0" dirty="0" smtClean="0"/>
              <a:t>Build in self-monitoring and positive reinforcement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" t="1250" r="25433"/>
          <a:stretch/>
        </p:blipFill>
        <p:spPr>
          <a:xfrm>
            <a:off x="5791200" y="2417875"/>
            <a:ext cx="3322828" cy="296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28600" y="-152400"/>
            <a:ext cx="8686800" cy="14017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A4DD"/>
                </a:solidFill>
                <a:latin typeface="+mn-lt"/>
              </a:rPr>
              <a:t>Strategy #4- Utilize Concrete and Immediate Feedback and Use a range of Assessments</a:t>
            </a:r>
            <a:endParaRPr lang="en-US" sz="3600" b="1" dirty="0">
              <a:solidFill>
                <a:srgbClr val="00A4DD"/>
              </a:solidFill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21" t="9318"/>
          <a:stretch/>
        </p:blipFill>
        <p:spPr>
          <a:xfrm>
            <a:off x="0" y="1320800"/>
            <a:ext cx="3341688" cy="5003800"/>
          </a:xfr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3657600" y="1477962"/>
            <a:ext cx="54864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Call positive attention to demonstration of target behavior in the moment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Talk about factors that contributed to success and plan for future application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Offer alternate ways to demonstrate skill gain and competency</a:t>
            </a:r>
          </a:p>
        </p:txBody>
      </p:sp>
    </p:spTree>
    <p:extLst>
      <p:ext uri="{BB962C8B-B14F-4D97-AF65-F5344CB8AC3E}">
        <p14:creationId xmlns:p14="http://schemas.microsoft.com/office/powerpoint/2010/main" val="41244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7765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00A4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Challenges</a:t>
            </a:r>
            <a:endParaRPr lang="en-US" sz="3600" b="1" dirty="0">
              <a:solidFill>
                <a:srgbClr val="00A4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Meeting individual needs alongside capacity and program-level concerns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Non-linear nature of this type of skill gain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32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b="0" dirty="0" smtClean="0">
                <a:latin typeface="Arial" panose="020B0604020202020204" pitchFamily="34" charset="0"/>
                <a:cs typeface="Arial" panose="020B0604020202020204" pitchFamily="34" charset="0"/>
              </a:rPr>
              <a:t>Utilizing valid, meaningful, and accessible assessments </a:t>
            </a:r>
            <a:endParaRPr lang="en-US" sz="3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/>
              <a:t>During the Spring 2017 Semester Implementation at </a:t>
            </a:r>
            <a:br>
              <a:rPr lang="en-US" sz="3600" dirty="0" smtClean="0"/>
            </a:br>
            <a:r>
              <a:rPr lang="en-US" sz="3600" dirty="0" smtClean="0"/>
              <a:t>Greater Lowell Technical HS: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454" y="1951037"/>
            <a:ext cx="8686800" cy="3924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86.7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of students improved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least a full level in one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 more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the three core skills </a:t>
            </a:r>
            <a:endParaRPr lang="en-US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80.0%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of students improved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at least a full level in two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 more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</a:rPr>
              <a:t>the three core </a:t>
            </a:r>
            <a:r>
              <a:rPr lang="en-US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</a:p>
          <a:p>
            <a:pPr marL="0" lvl="0" indent="0">
              <a:buNone/>
            </a:pPr>
            <a:endParaRPr lang="en-US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40.0% of students improved at least a full level in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all three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core skills</a:t>
            </a:r>
          </a:p>
        </p:txBody>
      </p:sp>
    </p:spTree>
    <p:extLst>
      <p:ext uri="{BB962C8B-B14F-4D97-AF65-F5344CB8AC3E}">
        <p14:creationId xmlns:p14="http://schemas.microsoft.com/office/powerpoint/2010/main" val="15728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73243"/>
            <a:ext cx="7543800" cy="1450757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Reflections on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Growth &amp; Learning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199"/>
            <a:ext cx="8610600" cy="3926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A4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used to have trouble with change, but now I can be flexible.” </a:t>
            </a:r>
            <a:endParaRPr lang="en-US" sz="3600" b="1" dirty="0">
              <a:solidFill>
                <a:srgbClr val="00A4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398838"/>
            <a:ext cx="8610600" cy="1020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1BD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1BD5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learned to be the first to start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1BD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1BD5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4648200"/>
            <a:ext cx="89154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853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6853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 used to be shy, but now I can ask people if they need help”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6853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0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43" y="580885"/>
            <a:ext cx="7410734" cy="846546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Initiatives in MA: Promising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22" y="1992573"/>
            <a:ext cx="7928755" cy="390326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Work Without Limits (WWL) and the MA Business Leadership Network (MABLN)</a:t>
            </a:r>
          </a:p>
          <a:p>
            <a:pPr marL="771525" lvl="1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Disability Mentoring Day (DMD)</a:t>
            </a:r>
          </a:p>
          <a:p>
            <a:pPr marL="771525" lvl="1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Business to Higher Education (B2HE)</a:t>
            </a:r>
          </a:p>
          <a:p>
            <a:pPr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National Organization on Disability (NOD): Campus to Careers (C2C)</a:t>
            </a:r>
          </a:p>
          <a:p>
            <a:pPr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Partners for Youth with Disabilities (PYD): Campus Career Connect (C3)</a:t>
            </a:r>
          </a:p>
          <a:p>
            <a:pPr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Boston Public Schools: Boston Institute for Careers and Networking (Boston ICAN) 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21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82" y="688449"/>
            <a:ext cx="5704342" cy="846546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Disability</a:t>
            </a:r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Mentoring Day (DMD)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65" y="1907075"/>
            <a:ext cx="8276673" cy="47530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Friday, April 27, 2018 – 3</a:t>
            </a:r>
            <a:r>
              <a:rPr lang="en-US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DMD! </a:t>
            </a:r>
          </a:p>
          <a:p>
            <a:pPr marL="0" indent="0">
              <a:buNone/>
            </a:pPr>
            <a:r>
              <a:rPr lang="en-US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Participating Employers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Eastern Bank, Federal Home Loan Bank of Boston, John Hancock, MassMutual, National Grid, TJX Companies, UMass Medical </a:t>
            </a:r>
            <a:r>
              <a:rPr lang="en-US" sz="18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en-US" sz="1800" u="sng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800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Purpose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Employers host students and adults </a:t>
            </a:r>
            <a:r>
              <a:rPr lang="en-US" sz="1800" b="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 disabilities for </a:t>
            </a:r>
            <a:r>
              <a:rPr lang="en-US" sz="18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day of mentoring and career exploration</a:t>
            </a:r>
          </a:p>
          <a:p>
            <a:pPr marL="255985" indent="-255985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Mentors and Mentees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encouraged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stay in touch after the event. </a:t>
            </a:r>
          </a:p>
          <a:p>
            <a:pPr marL="255985" indent="-255985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Mentoring is invaluable and beneficial for both the mentor and mentee, advancing career development and growth. </a:t>
            </a:r>
          </a:p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Mentees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u="sng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http://www.surveygizmo.com/s3/4108898/Mentee-Application-2018</a:t>
            </a:r>
            <a:r>
              <a:rPr lang="en-US" sz="18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494" y="1287457"/>
            <a:ext cx="2052748" cy="619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1494" y="452970"/>
            <a:ext cx="2162744" cy="4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WIOA Youth Program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120" y="828020"/>
            <a:ext cx="84582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980901"/>
            <a:ext cx="1936865" cy="739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7079" y="3559609"/>
            <a:ext cx="778902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 smtClean="0">
              <a:latin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</a:endParaRPr>
          </a:p>
          <a:p>
            <a:endParaRPr lang="en-US" dirty="0" smtClean="0">
              <a:latin typeface="Calibri Light" panose="020F0302020204030204" pitchFamily="34" charset="0"/>
            </a:endParaRPr>
          </a:p>
          <a:p>
            <a:endParaRPr lang="en-US" sz="1600" dirty="0">
              <a:latin typeface="Calibri Light" panose="020F0302020204030204" pitchFamily="34" charset="0"/>
            </a:endParaRP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-217362" y="2994491"/>
            <a:ext cx="4387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lvl="1" defTabSz="914400" eaLnBrk="0" fontAlgn="base" hangingPunct="0">
              <a:spcBef>
                <a:spcPct val="0"/>
              </a:spcBef>
              <a:spcAft>
                <a:spcPts val="1200"/>
              </a:spcAft>
              <a:buSzPct val="100000"/>
            </a:pPr>
            <a:r>
              <a:rPr lang="en-US" sz="1600" cap="small" dirty="0" smtClean="0">
                <a:latin typeface="Calibri Light" panose="020F0302020204030204" pitchFamily="34" charset="0"/>
              </a:rPr>
              <a:t>Types of WIOA Funded programs: </a:t>
            </a:r>
          </a:p>
          <a:p>
            <a:pPr marL="346075" lvl="1" defTabSz="914400" eaLnBrk="0" fontAlgn="base" hangingPunct="0">
              <a:spcBef>
                <a:spcPct val="0"/>
              </a:spcBef>
              <a:buSzPct val="100000"/>
            </a:pPr>
            <a:r>
              <a:rPr lang="en-US" sz="1600" kern="0" cap="small" dirty="0" smtClean="0">
                <a:solidFill>
                  <a:prstClr val="black">
                    <a:lumMod val="90000"/>
                    <a:lumOff val="10000"/>
                  </a:prstClr>
                </a:solidFill>
                <a:latin typeface="Calibri Light" panose="020F0302020204030204" pitchFamily="34" charset="0"/>
              </a:rPr>
              <a:t>Alternative Education</a:t>
            </a:r>
          </a:p>
          <a:p>
            <a:pPr marL="346075" lvl="1" defTabSz="914400" eaLnBrk="0" fontAlgn="base" hangingPunct="0">
              <a:spcBef>
                <a:spcPct val="0"/>
              </a:spcBef>
              <a:buSzPct val="100000"/>
            </a:pPr>
            <a:r>
              <a:rPr lang="en-US" sz="1600" kern="0" cap="small" dirty="0" smtClean="0">
                <a:solidFill>
                  <a:prstClr val="black">
                    <a:lumMod val="90000"/>
                    <a:lumOff val="10000"/>
                  </a:prstClr>
                </a:solidFill>
                <a:latin typeface="Calibri Light" panose="020F0302020204030204" pitchFamily="34" charset="0"/>
              </a:rPr>
              <a:t>Work Experience </a:t>
            </a:r>
          </a:p>
          <a:p>
            <a:pPr marL="346075" lvl="1" defTabSz="914400" eaLnBrk="0" fontAlgn="base" hangingPunct="0">
              <a:spcBef>
                <a:spcPct val="0"/>
              </a:spcBef>
              <a:buSzPct val="100000"/>
            </a:pPr>
            <a:r>
              <a:rPr lang="en-US" sz="1600" kern="0" cap="small" dirty="0" smtClean="0">
                <a:solidFill>
                  <a:prstClr val="black">
                    <a:lumMod val="90000"/>
                    <a:lumOff val="10000"/>
                  </a:prstClr>
                </a:solidFill>
                <a:latin typeface="Calibri Light" panose="020F0302020204030204" pitchFamily="34" charset="0"/>
              </a:rPr>
              <a:t>Occupational </a:t>
            </a:r>
            <a:r>
              <a:rPr lang="en-US" sz="1600" kern="0" cap="small" dirty="0">
                <a:solidFill>
                  <a:prstClr val="black">
                    <a:lumMod val="90000"/>
                    <a:lumOff val="10000"/>
                  </a:prstClr>
                </a:solidFill>
                <a:latin typeface="Calibri Light" panose="020F0302020204030204" pitchFamily="34" charset="0"/>
              </a:rPr>
              <a:t>Skills Training </a:t>
            </a:r>
          </a:p>
          <a:p>
            <a:pPr marL="346075" lvl="1" defTabSz="914400" eaLnBrk="0" fontAlgn="base" hangingPunct="0">
              <a:spcBef>
                <a:spcPct val="0"/>
              </a:spcBef>
              <a:buSzPct val="100000"/>
            </a:pPr>
            <a:r>
              <a:rPr lang="en-US" sz="1600" kern="0" cap="small" dirty="0" smtClean="0">
                <a:solidFill>
                  <a:prstClr val="black">
                    <a:lumMod val="90000"/>
                    <a:lumOff val="10000"/>
                  </a:prstClr>
                </a:solidFill>
                <a:latin typeface="Calibri Light" panose="020F0302020204030204" pitchFamily="34" charset="0"/>
              </a:rPr>
              <a:t>Work Readiness</a:t>
            </a:r>
            <a:endParaRPr lang="en-US" sz="1600" kern="0" cap="small" dirty="0">
              <a:solidFill>
                <a:prstClr val="black">
                  <a:lumMod val="90000"/>
                  <a:lumOff val="10000"/>
                </a:prstClr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9623" y="4621438"/>
            <a:ext cx="4100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cap="small" dirty="0">
                <a:solidFill>
                  <a:srgbClr val="000000"/>
                </a:solidFill>
                <a:latin typeface="Calibri Light" panose="020F0302020204030204" pitchFamily="34" charset="0"/>
              </a:rPr>
              <a:t>Workforce development Strategies for </a:t>
            </a:r>
            <a:r>
              <a:rPr lang="en-US" sz="1600" cap="small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youth:</a:t>
            </a:r>
          </a:p>
          <a:p>
            <a:pPr lvl="0"/>
            <a:endParaRPr lang="en-US" sz="1600" cap="small" dirty="0" smtClean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lvl="0"/>
            <a:r>
              <a:rPr lang="en-US" sz="1600" cap="small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Employer Engagement </a:t>
            </a:r>
          </a:p>
          <a:p>
            <a:pPr lvl="0"/>
            <a:r>
              <a:rPr lang="en-US" sz="1600" cap="small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Pre-Apprenticeship/Apprenticeship </a:t>
            </a:r>
            <a:endParaRPr lang="en-US" sz="1600" cap="small" dirty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pPr lvl="0"/>
            <a:r>
              <a:rPr lang="en-US" sz="1600" cap="small" dirty="0">
                <a:solidFill>
                  <a:srgbClr val="000000"/>
                </a:solidFill>
                <a:latin typeface="Calibri Light" panose="020F0302020204030204" pitchFamily="34" charset="0"/>
              </a:rPr>
              <a:t>Building Youth Program Capacity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45450"/>
            <a:ext cx="3321973" cy="11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Chart 14"/>
          <p:cNvGraphicFramePr>
            <a:graphicFrameLocks/>
          </p:cNvGraphicFramePr>
          <p:nvPr>
            <p:extLst/>
          </p:nvPr>
        </p:nvGraphicFramePr>
        <p:xfrm>
          <a:off x="1167525" y="4479492"/>
          <a:ext cx="3197695" cy="1850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01924"/>
              </p:ext>
            </p:extLst>
          </p:nvPr>
        </p:nvGraphicFramePr>
        <p:xfrm>
          <a:off x="4330291" y="726635"/>
          <a:ext cx="4572000" cy="2986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650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2" y="778745"/>
            <a:ext cx="5540397" cy="846546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to Higher Ed (B2HE)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06" y="1743590"/>
            <a:ext cx="8041231" cy="4442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0" u="sng" dirty="0">
                <a:latin typeface="Arial" panose="020B0604020202020204" pitchFamily="34" charset="0"/>
                <a:cs typeface="Arial" panose="020B0604020202020204" pitchFamily="34" charset="0"/>
              </a:rPr>
              <a:t>Goal/Purpose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Increase the number of college students and graduates who connect with MABLN companies </a:t>
            </a:r>
          </a:p>
          <a:p>
            <a:pPr marL="0" indent="0">
              <a:buNone/>
            </a:pPr>
            <a:r>
              <a:rPr lang="en-US" sz="2000" b="0" u="sng" dirty="0">
                <a:latin typeface="Arial" panose="020B0604020202020204" pitchFamily="34" charset="0"/>
                <a:cs typeface="Arial" panose="020B0604020202020204" pitchFamily="34" charset="0"/>
              </a:rPr>
              <a:t>Progress to Date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Formed the WWL B2HE business advisory committee consisting of MABLN members 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Shared college contacts; made introductions; advised on strategy and timelines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Outreached to and secured partnerships with colleges and universities; ongoing activity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Pilot event taking place on March 2, 2018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391" y="1433781"/>
            <a:ext cx="2052748" cy="619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393" y="731061"/>
            <a:ext cx="2162744" cy="4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74" y="813324"/>
            <a:ext cx="4503648" cy="846546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B0F0"/>
                </a:solidFill>
              </a:rPr>
              <a:t>B2HE Employer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61" y="2221580"/>
            <a:ext cx="8485496" cy="3423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17" y="2345057"/>
            <a:ext cx="984139" cy="3206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070" y="2210690"/>
            <a:ext cx="6313889" cy="5532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16" y="2809662"/>
            <a:ext cx="7135868" cy="4618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159" y="3435925"/>
            <a:ext cx="7543800" cy="3840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986" y="3988475"/>
            <a:ext cx="7778039" cy="4206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986" y="4530844"/>
            <a:ext cx="7778039" cy="7407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848" y="3387848"/>
            <a:ext cx="82304" cy="8230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051" y="5430478"/>
            <a:ext cx="1731072" cy="3128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0713" y="5350434"/>
            <a:ext cx="479561" cy="4426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3132" y="5452911"/>
            <a:ext cx="1098686" cy="2779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24" y="5526668"/>
            <a:ext cx="1228219" cy="1432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9753" y="890054"/>
            <a:ext cx="2226757" cy="6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542" y="728078"/>
            <a:ext cx="5409726" cy="846546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B0F0"/>
                </a:solidFill>
              </a:rPr>
              <a:t>B2HE College </a:t>
            </a:r>
            <a:r>
              <a:rPr lang="en-US" sz="3400" b="1" dirty="0" smtClean="0">
                <a:solidFill>
                  <a:srgbClr val="00B0F0"/>
                </a:solidFill>
              </a:rPr>
              <a:t>Partners</a:t>
            </a:r>
            <a:endParaRPr lang="en-US" sz="3400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961" y="2285164"/>
            <a:ext cx="8485496" cy="3423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09" y="2191095"/>
            <a:ext cx="1179678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243" y="2165141"/>
            <a:ext cx="1966130" cy="109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612" y="2470126"/>
            <a:ext cx="1746656" cy="507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255" y="2378788"/>
            <a:ext cx="1860965" cy="525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492" y="3109356"/>
            <a:ext cx="1431160" cy="9281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4651" y="3273526"/>
            <a:ext cx="2144454" cy="713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06157" y="2977662"/>
            <a:ext cx="1264582" cy="1264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2490" y="3247831"/>
            <a:ext cx="2149026" cy="859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5474" y="3401598"/>
            <a:ext cx="1691787" cy="6858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36484" y="4612867"/>
            <a:ext cx="2665707" cy="457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22964" y="4473854"/>
            <a:ext cx="1772510" cy="6298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9473" y="4584441"/>
            <a:ext cx="1445758" cy="4567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4" y="4345387"/>
            <a:ext cx="1045237" cy="80972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5227" y="1029587"/>
            <a:ext cx="2162744" cy="4709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83" y="4259052"/>
            <a:ext cx="1021031" cy="10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6" y="321441"/>
            <a:ext cx="7052310" cy="84654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B2HE Pilot Recruitment Event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89" y="1720234"/>
            <a:ext cx="7983108" cy="4871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	Friday, March 2, 2018</a:t>
            </a:r>
          </a:p>
          <a:p>
            <a:pPr marL="0" indent="0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	9:00AM-1:00PM</a:t>
            </a:r>
          </a:p>
          <a:p>
            <a:pPr marL="0" indent="0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	UMass Medical School, Worcester</a:t>
            </a:r>
          </a:p>
          <a:p>
            <a:pPr marL="0" indent="0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Format: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Mock Interview &amp; Resume Critique Sessions for Students – conducted by employer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Company overviews and recruiting 1:1 or in small groups of students</a:t>
            </a:r>
          </a:p>
          <a:p>
            <a:pPr marL="0" indent="0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Criteria for Employer Participation: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MABLN Members Only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Have internship and entry level job opportunities for college students and recent graduates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544" y="402731"/>
            <a:ext cx="2162744" cy="470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691" y="1167987"/>
            <a:ext cx="2226757" cy="67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17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5" y="648931"/>
            <a:ext cx="7144165" cy="6122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Career Connect (C3)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75" y="1799702"/>
            <a:ext cx="8778240" cy="4481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Goal/Purpose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Improve employment outcomes for college students with disabilities 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Increase employers’ commitment to disability inclusion</a:t>
            </a:r>
          </a:p>
          <a:p>
            <a:pPr marL="341313" indent="-341313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Include BLNs in MA, CT, ME, WY and KS</a:t>
            </a:r>
          </a:p>
          <a:p>
            <a:pPr marL="341313" indent="-341313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25 Mentors and 25 Mentees currently participating</a:t>
            </a:r>
          </a:p>
          <a:p>
            <a:pPr marL="341313" indent="-341313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Monthly webinars – resumes, interviews, disclosure, financial literacy, workplace culture and more!  </a:t>
            </a:r>
          </a:p>
          <a:p>
            <a:pPr marL="341313" indent="-341313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Annual in-person networking event as part of WWL’s Oct. Career Fair day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26" y="1465728"/>
            <a:ext cx="2165913" cy="473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992" y="204976"/>
            <a:ext cx="1202540" cy="10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2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75" y="609487"/>
            <a:ext cx="7136061" cy="59242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Campus to Careers (C2C)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003" y="1725433"/>
            <a:ext cx="7936436" cy="46902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Goal/Purpose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Create systemic change on campuses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Build capacity of employers and universities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Build talent pipeline for employers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Report out nationally; replicate in other parts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of U.S. </a:t>
            </a:r>
          </a:p>
          <a:p>
            <a:pPr marL="0" indent="0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- Partners Healthcare, Spaulding Rehabilitation Network, Raytheon, Deloitte, Boston Children’s Hospital, PwC</a:t>
            </a:r>
          </a:p>
          <a:p>
            <a:pPr marL="0" indent="0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Brandeis, Northeastern, Holy Cross, UMass Amherst, Dartmouth and Boston, Worcester and Westfield State</a:t>
            </a:r>
          </a:p>
          <a:p>
            <a:pPr marL="341313" indent="-341313">
              <a:buFont typeface="Wingdings" panose="05000000000000000000" pitchFamily="2" charset="2"/>
              <a:buChar char="ü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February 6, 2018 Kick Off Event held at Brandeis University</a:t>
            </a:r>
          </a:p>
          <a:p>
            <a:pPr marL="341313" indent="-341313">
              <a:buFont typeface="Wingdings" panose="05000000000000000000" pitchFamily="2" charset="2"/>
              <a:buChar char="ü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PYD to provide programming to C2C students via C3 online portal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966" y="347807"/>
            <a:ext cx="1600339" cy="630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178" y="1364421"/>
            <a:ext cx="2165913" cy="473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864" y="2000635"/>
            <a:ext cx="1202540" cy="10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14" y="499996"/>
            <a:ext cx="2924894" cy="84654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B0F0"/>
                </a:solidFill>
              </a:rPr>
              <a:t>Boston ICAN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955" y="1749287"/>
            <a:ext cx="8509795" cy="44058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Goal/Purpose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96466" indent="-296466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Introduce BPS students with disabilities to a range of companies and occupations with opportunities for jobs and/or internships in the Boston area </a:t>
            </a:r>
          </a:p>
          <a:p>
            <a:pPr marL="296466" indent="-296466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Enable students to make professional contacts at participating companies that they can leverage as they transition from school to career </a:t>
            </a:r>
          </a:p>
          <a:p>
            <a:pPr marL="296466" indent="-296466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Provide participating companies the opportunity to hire qualified students or graduates into jobs or internships</a:t>
            </a:r>
          </a:p>
          <a:p>
            <a:pPr marL="0" indent="0">
              <a:buNone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Progress to Date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Successful 2017 pilot, documentation of process, lessons learned, recommendations for improvement and replication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BPS repeating Boston ICAN in 2018 with plans to sustain it into the future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MAC and WWL consult with Somerville Public Schools to implement ICAN in Fall 2018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574" y="456493"/>
            <a:ext cx="1573385" cy="1184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227" y="789685"/>
            <a:ext cx="1609484" cy="461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1256" y="844442"/>
            <a:ext cx="2162744" cy="4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360" y="705359"/>
            <a:ext cx="2872696" cy="846546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B0F0"/>
                </a:solidFill>
              </a:rPr>
              <a:t>Boston ICAN Host Companies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168" y="2330686"/>
            <a:ext cx="1293989" cy="1042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056" y="367311"/>
            <a:ext cx="1573385" cy="1184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5787" y="788537"/>
            <a:ext cx="1565876" cy="44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4780" y="813109"/>
            <a:ext cx="1837614" cy="4001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577" y="2481574"/>
            <a:ext cx="978493" cy="740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5490" y="2410503"/>
            <a:ext cx="1037934" cy="11842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436" y="2717053"/>
            <a:ext cx="2144454" cy="2697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4206" y="3751940"/>
            <a:ext cx="2400508" cy="1454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5069" y="4029065"/>
            <a:ext cx="1993565" cy="621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4400" y="3823307"/>
            <a:ext cx="1559187" cy="82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883" y="653594"/>
            <a:ext cx="3298842" cy="84654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Boston ICAN Pilot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28" y="1770797"/>
            <a:ext cx="8786191" cy="4073412"/>
          </a:xfrm>
        </p:spPr>
        <p:txBody>
          <a:bodyPr>
            <a:noAutofit/>
          </a:bodyPr>
          <a:lstStyle/>
          <a:p>
            <a:r>
              <a:rPr lang="en-US" sz="2400" b="1" u="sng" dirty="0"/>
              <a:t>Career Choice </a:t>
            </a:r>
            <a:r>
              <a:rPr lang="en-US" sz="2400" b="0" dirty="0"/>
              <a:t>	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800" b="0" dirty="0"/>
              <a:t>Pre - 53% were confident or very confident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800" b="0" dirty="0"/>
              <a:t>Post - 73% were confident or very confident</a:t>
            </a:r>
            <a:r>
              <a:rPr lang="en-US" sz="2100" b="0" dirty="0"/>
              <a:t>		         </a:t>
            </a:r>
          </a:p>
          <a:p>
            <a:r>
              <a:rPr lang="en-US" sz="2400" b="1" u="sng" dirty="0"/>
              <a:t>What they would do after graduation?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800" b="0" dirty="0"/>
              <a:t>Pre – 73% were confident or very confident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800" b="0" dirty="0"/>
              <a:t>Post – 97% were confident or very confident</a:t>
            </a:r>
          </a:p>
          <a:p>
            <a:r>
              <a:rPr lang="en-US" sz="2400" b="1" u="sng" dirty="0"/>
              <a:t>Do they have the skills employers are looking for?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800" b="0" dirty="0"/>
              <a:t>Pre - 60% were confident or very confident</a:t>
            </a:r>
          </a:p>
          <a:p>
            <a:pPr marL="255985" indent="-255985">
              <a:buClr>
                <a:srgbClr val="00B0F0"/>
              </a:buClr>
              <a:buFont typeface="Wingdings" panose="05000000000000000000" pitchFamily="2" charset="2"/>
              <a:buChar char="v"/>
            </a:pPr>
            <a:r>
              <a:rPr lang="en-US" sz="1800" b="0" dirty="0"/>
              <a:t>Post - 80% were confident or very confident</a:t>
            </a:r>
          </a:p>
          <a:p>
            <a:endParaRPr lang="en-US" sz="2100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216" y="382937"/>
            <a:ext cx="1573385" cy="1184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338" y="750584"/>
            <a:ext cx="1565876" cy="44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1214" y="799727"/>
            <a:ext cx="1837614" cy="40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48" y="681753"/>
            <a:ext cx="3066377" cy="846546"/>
          </a:xfrm>
        </p:spPr>
        <p:txBody>
          <a:bodyPr>
            <a:noAutofit/>
          </a:bodyPr>
          <a:lstStyle/>
          <a:p>
            <a:r>
              <a:rPr lang="en-US" sz="3400" b="1" dirty="0">
                <a:solidFill>
                  <a:srgbClr val="00B0F0"/>
                </a:solidFill>
              </a:rPr>
              <a:t>Boston ICAN Student Remarks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5" y="512729"/>
            <a:ext cx="1573385" cy="1184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260" y="861883"/>
            <a:ext cx="1565876" cy="44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136" y="911026"/>
            <a:ext cx="1837614" cy="4001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610" y="2055966"/>
            <a:ext cx="17328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292934"/>
                </a:solidFill>
                <a:latin typeface="Arial" pitchFamily="34" charset="0"/>
                <a:ea typeface="ＭＳ Ｐゴシック" pitchFamily="-110" charset="-128"/>
              </a:rPr>
              <a:t>“By doing this program, I was able to gain confidence and believe in myself.”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1963" y="4891614"/>
            <a:ext cx="167012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292934"/>
                </a:solidFill>
                <a:latin typeface="Arial" pitchFamily="34" charset="0"/>
                <a:ea typeface="ＭＳ Ｐゴシック" pitchFamily="-110" charset="-128"/>
              </a:rPr>
              <a:t>“The helpful tips on what you should and shouldn’t do in an interview.”</a:t>
            </a:r>
          </a:p>
        </p:txBody>
      </p:sp>
      <p:pic>
        <p:nvPicPr>
          <p:cNvPr id="12" name="Picture 5" descr="http://mjhunt.com/170525WWL/content/images/large/17052513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4" y="3578250"/>
            <a:ext cx="1528154" cy="10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83710" y="2037472"/>
            <a:ext cx="216546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292934"/>
                </a:solidFill>
                <a:latin typeface="Arial" pitchFamily="34" charset="0"/>
                <a:ea typeface="ＭＳ Ｐゴシック" pitchFamily="-110" charset="-128"/>
              </a:rPr>
              <a:t>“I liked how they taught me how to use my money but not use it all. And how the bank works with your money. I didn’t know that until today.”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82" y="3846105"/>
            <a:ext cx="1567254" cy="104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19703" y="5309439"/>
            <a:ext cx="1853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292934"/>
                </a:solidFill>
                <a:latin typeface="Arial" pitchFamily="34" charset="0"/>
                <a:ea typeface="ＭＳ Ｐゴシック" pitchFamily="-110" charset="-128"/>
              </a:rPr>
              <a:t>“I liked all the different opportunities from the different jobs.”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25574" y="2015648"/>
            <a:ext cx="16293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292934"/>
                </a:solidFill>
                <a:latin typeface="Arial" pitchFamily="34" charset="0"/>
                <a:ea typeface="ＭＳ Ｐゴシック" pitchFamily="-110" charset="-128"/>
              </a:rPr>
              <a:t>“I learned that there are many opportunities to look forward to.”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06136" y="1979959"/>
            <a:ext cx="1391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292934"/>
                </a:solidFill>
                <a:latin typeface="Arial" pitchFamily="34" charset="0"/>
                <a:ea typeface="ＭＳ Ｐゴシック" pitchFamily="-110" charset="-128"/>
              </a:rPr>
              <a:t>“Working as a team and meeting new people.”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3980" y="3185308"/>
            <a:ext cx="1561829" cy="10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818491" y="4566102"/>
            <a:ext cx="19595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292934"/>
                </a:solidFill>
                <a:latin typeface="Arial" pitchFamily="34" charset="0"/>
                <a:ea typeface="ＭＳ Ｐゴシック" pitchFamily="-110" charset="-128"/>
              </a:rPr>
              <a:t>“As a result of using public transportation to and from each event, I am proud to say I am now able to travel independently on the T.”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00836" y="4677059"/>
            <a:ext cx="154291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292934"/>
                </a:solidFill>
                <a:latin typeface="Arial" pitchFamily="34" charset="0"/>
                <a:ea typeface="ＭＳ Ｐゴシック" pitchFamily="-110" charset="-128"/>
              </a:rPr>
              <a:t>“To be polite towards people by saying hi and introducing yourself.”</a:t>
            </a:r>
          </a:p>
        </p:txBody>
      </p:sp>
    </p:spTree>
    <p:extLst>
      <p:ext uri="{BB962C8B-B14F-4D97-AF65-F5344CB8AC3E}">
        <p14:creationId xmlns:p14="http://schemas.microsoft.com/office/powerpoint/2010/main" val="26326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of MA Connecting Activities Website" title="Connecting Activitie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9445" r="4000" b="3148"/>
          <a:stretch/>
        </p:blipFill>
        <p:spPr>
          <a:xfrm>
            <a:off x="4854814" y="927005"/>
            <a:ext cx="3939494" cy="3023482"/>
          </a:xfrm>
          <a:prstGeom prst="rect">
            <a:avLst/>
          </a:prstGeom>
        </p:spPr>
      </p:pic>
      <p:pic>
        <p:nvPicPr>
          <p:cNvPr id="5" name="Picture 4" descr="pic-logo-youthwor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577" y="4151029"/>
            <a:ext cx="3884999" cy="21300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591" y="201743"/>
            <a:ext cx="799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Workforce Development Programs  </a:t>
            </a:r>
            <a:endParaRPr lang="en-US" sz="28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2" y="3039598"/>
            <a:ext cx="1981871" cy="2023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807" y="801600"/>
            <a:ext cx="4580381" cy="20847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591" y="2541644"/>
            <a:ext cx="2873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6"/>
              </a:rPr>
              <a:t>www.massyouthbuild.org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327374" y="4017720"/>
            <a:ext cx="3760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www.massconnecting.org/wib-map</a:t>
            </a:r>
            <a:r>
              <a:rPr lang="en-US" sz="1200" dirty="0" smtClean="0"/>
              <a:t>	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2869330" y="5869261"/>
            <a:ext cx="3983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8"/>
              </a:rPr>
              <a:t>http://commcorp.org/programs/youthworks</a:t>
            </a:r>
            <a:r>
              <a:rPr lang="en-US" sz="1200" dirty="0" smtClean="0">
                <a:hlinkClick r:id="rId8"/>
              </a:rPr>
              <a:t>/</a:t>
            </a:r>
            <a:r>
              <a:rPr lang="en-US" sz="1200" dirty="0" smtClean="0"/>
              <a:t>	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95416" y="5216056"/>
            <a:ext cx="338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9"/>
              </a:rPr>
              <a:t>https://</a:t>
            </a:r>
            <a:r>
              <a:rPr lang="en-US" sz="1200" dirty="0" smtClean="0">
                <a:hlinkClick r:id="rId9"/>
              </a:rPr>
              <a:t>www.careeronestop.org/EducationTraining/Find/JobCorpsCenters.aspx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760683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1404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and Talk</a:t>
            </a:r>
            <a:endParaRPr lang="en-US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133" y="1779687"/>
            <a:ext cx="82534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Based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what was shared today what resonated with you?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Share one challenge that you’ve had in successfully serving youth within the workforce system.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 possible solutions. 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 might you apply what was learned today in your efforts to assist youth with being successful in the workforce?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9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691" y="604657"/>
            <a:ext cx="7543800" cy="826579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Disability Employment Initiative 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(DEI) VII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01" y="1884459"/>
            <a:ext cx="8579457" cy="4072099"/>
          </a:xfrm>
        </p:spPr>
        <p:txBody>
          <a:bodyPr>
            <a:normAutofit/>
          </a:bodyPr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To improve job placement outcomes for young adults (14–24) through career pathways strategies that prepare/support them for employment success that includes access to credential-based education and training pathways. </a:t>
            </a:r>
            <a:endParaRPr lang="en-US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Expand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access to short-term subsidized work through WBL internships &amp; OJT</a:t>
            </a: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1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 Workforce </a:t>
            </a: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Areas: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Hampden County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Greater Lowell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0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70" y="286604"/>
            <a:ext cx="8285260" cy="89018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Lowell MA- DEI Project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2150" y="1845734"/>
            <a:ext cx="8412479" cy="4023360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The M and M Game! Grab a cup and use it to get a small amount of M and M’s!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Red- Favorite Superhero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Orange- Favorite Outdoor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Blue- Favorite Food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Green- Favorite Vacation Spot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Brown- Favorite TV Show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Yellow- Why you absolutely love your agency/organization/company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93789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Youth Programs in Lowell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1" y="1845734"/>
            <a:ext cx="8001000" cy="4023360"/>
          </a:xfrm>
        </p:spPr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 err="1" smtClean="0"/>
              <a:t>YouthWorks</a:t>
            </a:r>
            <a:r>
              <a:rPr lang="en-US" b="0" dirty="0" smtClean="0"/>
              <a:t> Year 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Summer Work Experience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Career Academy Internship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WIOA OSY Career Pathways Program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 smtClean="0"/>
              <a:t>DEI VII</a:t>
            </a:r>
          </a:p>
          <a:p>
            <a:endParaRPr lang="en-US" b="0" dirty="0"/>
          </a:p>
          <a:p>
            <a:r>
              <a:rPr lang="en-US" b="0" dirty="0" smtClean="0"/>
              <a:t>Collaborations-</a:t>
            </a:r>
          </a:p>
          <a:p>
            <a:pPr lvl="1"/>
            <a:r>
              <a:rPr lang="en-US" dirty="0" smtClean="0"/>
              <a:t>Local schools, post secondary, training providers, 90 plus employers throughout the city, 9 financial partners, MOU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2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74286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DEI VII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177" y="1845734"/>
            <a:ext cx="7905584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Forty One young people between 14-24 years of age currently enrolled.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 striving to enter a Career Pathway identified by interests.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Seventeen on Paid Work Experiences in 4 locations across the city working on computers, culinary, healthcare and clerical assignments.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One completed an intensive A+ Networking training.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7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898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Signal Success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835" y="1845734"/>
            <a:ext cx="7849925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Soft skills work readiness program from Commonwealth Corporation that has been adapted to fit the needs of our particular collaboration.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Delivered weekly in a true collaboration with the Greater Lowell Technical High School teachers and the Career Center of Lowell’s Youth Advisor, Amy.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9518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5-Signal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A4DD"/>
      </a:accent1>
      <a:accent2>
        <a:srgbClr val="A1BD57"/>
      </a:accent2>
      <a:accent3>
        <a:srgbClr val="F6853E"/>
      </a:accent3>
      <a:accent4>
        <a:srgbClr val="779038"/>
      </a:accent4>
      <a:accent5>
        <a:srgbClr val="00759E"/>
      </a:accent5>
      <a:accent6>
        <a:srgbClr val="F8A674"/>
      </a:accent6>
      <a:hlink>
        <a:srgbClr val="00A4DD"/>
      </a:hlink>
      <a:folHlink>
        <a:srgbClr val="00A4D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</TotalTime>
  <Words>1786</Words>
  <Application>Microsoft Office PowerPoint</Application>
  <PresentationFormat>On-screen Show (4:3)</PresentationFormat>
  <Paragraphs>293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Symbol</vt:lpstr>
      <vt:lpstr>Wingdings</vt:lpstr>
      <vt:lpstr>Retrospect</vt:lpstr>
      <vt:lpstr>Disability Employment Initiative  Best Practices Conference  March 1, 2018 </vt:lpstr>
      <vt:lpstr>Workshop Goals </vt:lpstr>
      <vt:lpstr>PowerPoint Presentation</vt:lpstr>
      <vt:lpstr>PowerPoint Presentation</vt:lpstr>
      <vt:lpstr>Disability Employment Initiative  (DEI) VII</vt:lpstr>
      <vt:lpstr>Lowell MA- DEI Project</vt:lpstr>
      <vt:lpstr>Youth Programs in Lowell</vt:lpstr>
      <vt:lpstr>DEI VII </vt:lpstr>
      <vt:lpstr>Signal Success</vt:lpstr>
      <vt:lpstr>Success</vt:lpstr>
      <vt:lpstr>Self Assessments</vt:lpstr>
      <vt:lpstr>Final Thoughts</vt:lpstr>
      <vt:lpstr>PowerPoint Presentation</vt:lpstr>
      <vt:lpstr>PowerPoint Presentation</vt:lpstr>
      <vt:lpstr>PowerPoint Presentation</vt:lpstr>
      <vt:lpstr>PowerPoint Presentation</vt:lpstr>
      <vt:lpstr>DEI VII Implementation Model</vt:lpstr>
      <vt:lpstr>PowerPoint Presentation</vt:lpstr>
      <vt:lpstr>KSBA Balance (Knowledge, Skills,  Behavior, Attitude) </vt:lpstr>
      <vt:lpstr>Strategies &amp; Promising Practices for serving youth and young adults with disabilities</vt:lpstr>
      <vt:lpstr>Strategy #1- Determine the right entry point for your population</vt:lpstr>
      <vt:lpstr>Strategy #2- Emphasize Application for Work/Community</vt:lpstr>
      <vt:lpstr>Strategy #3- Utilize Low Risk Practice to Build Skills for Employability &amp; Independence</vt:lpstr>
      <vt:lpstr>Strategy #4- Utilize Concrete and Immediate Feedback and Use a range of Assessments</vt:lpstr>
      <vt:lpstr>Core Challenges</vt:lpstr>
      <vt:lpstr>During the Spring 2017 Semester Implementation at  Greater Lowell Technical HS:</vt:lpstr>
      <vt:lpstr>Student Reflections on  Growth &amp; Learning</vt:lpstr>
      <vt:lpstr>Youth Initiatives in MA: Promising Practices</vt:lpstr>
      <vt:lpstr>Disability Mentoring Day (DMD)</vt:lpstr>
      <vt:lpstr>Business to Higher Ed (B2HE)</vt:lpstr>
      <vt:lpstr>B2HE Employer Partners</vt:lpstr>
      <vt:lpstr>B2HE College Partners</vt:lpstr>
      <vt:lpstr>B2HE Pilot Recruitment Event</vt:lpstr>
      <vt:lpstr>Campus Career Connect (C3)</vt:lpstr>
      <vt:lpstr>Campus to Careers (C2C)</vt:lpstr>
      <vt:lpstr>Boston ICAN</vt:lpstr>
      <vt:lpstr>Boston ICAN Host Companies</vt:lpstr>
      <vt:lpstr>Boston ICAN Pilot Outcomes</vt:lpstr>
      <vt:lpstr>Boston ICAN Student Remarks</vt:lpstr>
      <vt:lpstr>Turn and Talk</vt:lpstr>
    </vt:vector>
  </TitlesOfParts>
  <Company>EOLWD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Employment Initiative  Best Practices March 1, 2018</dc:title>
  <dc:creator>Stadhard, Sacha (EOL)</dc:creator>
  <cp:lastModifiedBy>Albert, Jason (EOL)</cp:lastModifiedBy>
  <cp:revision>33</cp:revision>
  <cp:lastPrinted>2018-03-09T14:40:44Z</cp:lastPrinted>
  <dcterms:created xsi:type="dcterms:W3CDTF">2018-02-26T20:40:04Z</dcterms:created>
  <dcterms:modified xsi:type="dcterms:W3CDTF">2018-03-21T13:27:47Z</dcterms:modified>
</cp:coreProperties>
</file>