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60" r:id="rId2"/>
    <p:sldId id="2574" r:id="rId3"/>
    <p:sldId id="2540" r:id="rId4"/>
    <p:sldId id="300" r:id="rId5"/>
    <p:sldId id="2535" r:id="rId6"/>
    <p:sldId id="299" r:id="rId7"/>
    <p:sldId id="2573" r:id="rId8"/>
    <p:sldId id="276" r:id="rId9"/>
    <p:sldId id="2567" r:id="rId10"/>
    <p:sldId id="2538" r:id="rId11"/>
    <p:sldId id="2439" r:id="rId12"/>
    <p:sldId id="2545" r:id="rId13"/>
    <p:sldId id="302" r:id="rId14"/>
    <p:sldId id="2546" r:id="rId15"/>
    <p:sldId id="2572" r:id="rId16"/>
    <p:sldId id="2577" r:id="rId17"/>
    <p:sldId id="2556" r:id="rId18"/>
    <p:sldId id="2555" r:id="rId19"/>
    <p:sldId id="2557" r:id="rId20"/>
    <p:sldId id="2548" r:id="rId21"/>
    <p:sldId id="2550" r:id="rId22"/>
    <p:sldId id="2564" r:id="rId23"/>
    <p:sldId id="2571" r:id="rId24"/>
    <p:sldId id="2562" r:id="rId25"/>
    <p:sldId id="2563" r:id="rId26"/>
    <p:sldId id="2570" r:id="rId27"/>
    <p:sldId id="2575" r:id="rId28"/>
    <p:sldId id="2560" r:id="rId29"/>
    <p:sldId id="284" r:id="rId30"/>
  </p:sldIdLst>
  <p:sldSz cx="9144000" cy="6858000" type="screen4x3"/>
  <p:notesSz cx="70104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58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herri Hannigan" initials="SH" lastIdx="0" clrIdx="6">
    <p:extLst>
      <p:ext uri="{19B8F6BF-5375-455C-9EA6-DF929625EA0E}">
        <p15:presenceInfo xmlns:p15="http://schemas.microsoft.com/office/powerpoint/2012/main" userId="S::shannigan@meantide.com::92c9d66b-fc79-4efa-bf15-b3e3b0b139b5" providerId="AD"/>
      </p:ext>
    </p:extLst>
  </p:cmAuthor>
  <p:cmAuthor id="1" name="Fox Swartz, Colleen (ELD)" initials="FSC(" lastIdx="0" clrIdx="0"/>
  <p:cmAuthor id="2" name="COLLEEN FOX" initials="CF" lastIdx="0" clrIdx="1">
    <p:extLst>
      <p:ext uri="{19B8F6BF-5375-455C-9EA6-DF929625EA0E}">
        <p15:presenceInfo xmlns:p15="http://schemas.microsoft.com/office/powerpoint/2012/main" userId="11f451e9a2b4964d" providerId="Windows Live"/>
      </p:ext>
    </p:extLst>
  </p:cmAuthor>
  <p:cmAuthor id="3" name="Gabriela Fowler" initials="GF" lastIdx="0" clrIdx="2">
    <p:extLst>
      <p:ext uri="{19B8F6BF-5375-455C-9EA6-DF929625EA0E}">
        <p15:presenceInfo xmlns:p15="http://schemas.microsoft.com/office/powerpoint/2012/main" userId="S::f004m7h@dartmouth.edu::caa59c55-9338-4f35-bca7-17b6cd6d8e62" providerId="AD"/>
      </p:ext>
    </p:extLst>
  </p:cmAuthor>
  <p:cmAuthor id="4" name="jeff clausen" initials="jc" lastIdx="0" clrIdx="3">
    <p:extLst>
      <p:ext uri="{19B8F6BF-5375-455C-9EA6-DF929625EA0E}">
        <p15:presenceInfo xmlns:p15="http://schemas.microsoft.com/office/powerpoint/2012/main" userId="1964a1938899aa47" providerId="Windows Live"/>
      </p:ext>
    </p:extLst>
  </p:cmAuthor>
  <p:cmAuthor id="5" name="Moyer, Whitney (EHS)" initials="MW(" lastIdx="0" clrIdx="4">
    <p:extLst>
      <p:ext uri="{19B8F6BF-5375-455C-9EA6-DF929625EA0E}">
        <p15:presenceInfo xmlns:p15="http://schemas.microsoft.com/office/powerpoint/2012/main" userId="S::Whitney.Moyer@massmail.state.ma.us::977d595f-cf52-42c6-8af4-b9849f83f5cd" providerId="AD"/>
      </p:ext>
    </p:extLst>
  </p:cmAuthor>
  <p:cmAuthor id="6" name="Tina Sang" initials="TS" lastIdx="0" clrIdx="5">
    <p:extLst>
      <p:ext uri="{19B8F6BF-5375-455C-9EA6-DF929625EA0E}">
        <p15:presenceInfo xmlns:p15="http://schemas.microsoft.com/office/powerpoint/2012/main" userId="Tina S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9900"/>
    <a:srgbClr val="5E8BFF"/>
    <a:srgbClr val="002A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74" autoAdjust="0"/>
    <p:restoredTop sz="95769" autoAdjust="0"/>
  </p:normalViewPr>
  <p:slideViewPr>
    <p:cSldViewPr>
      <p:cViewPr varScale="1">
        <p:scale>
          <a:sx n="59" d="100"/>
          <a:sy n="59" d="100"/>
        </p:scale>
        <p:origin x="1256" y="68"/>
      </p:cViewPr>
      <p:guideLst>
        <p:guide orient="horz" pos="2160"/>
        <p:guide pos="1584"/>
      </p:guideLst>
    </p:cSldViewPr>
  </p:slideViewPr>
  <p:outlineViewPr>
    <p:cViewPr>
      <p:scale>
        <a:sx n="33" d="100"/>
        <a:sy n="33" d="100"/>
      </p:scale>
      <p:origin x="0" y="-5088"/>
    </p:cViewPr>
  </p:outlineViewPr>
  <p:notesTextViewPr>
    <p:cViewPr>
      <p:scale>
        <a:sx n="1" d="1"/>
        <a:sy n="1" d="1"/>
      </p:scale>
      <p:origin x="0" y="0"/>
    </p:cViewPr>
  </p:notesTextViewPr>
  <p:notesViewPr>
    <p:cSldViewPr>
      <p:cViewPr varScale="1">
        <p:scale>
          <a:sx n="47" d="100"/>
          <a:sy n="47" d="100"/>
        </p:scale>
        <p:origin x="2680" y="52"/>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523E1075-14C4-4DB8-97A7-38B2B221BE54}" type="datetimeFigureOut">
              <a:rPr lang="en-US" smtClean="0"/>
              <a:t>3/18/2021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F49963D4-2E9A-4336-8542-8A4713DAB7E1}" type="slidenum">
              <a:rPr lang="en-US" smtClean="0"/>
              <a:t>‹#›</a:t>
            </a:fld>
            <a:endParaRPr lang="en-US"/>
          </a:p>
        </p:txBody>
      </p:sp>
    </p:spTree>
    <p:extLst>
      <p:ext uri="{BB962C8B-B14F-4D97-AF65-F5344CB8AC3E}">
        <p14:creationId xmlns:p14="http://schemas.microsoft.com/office/powerpoint/2010/main" val="1974608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A03C4B8C-B595-4096-B22A-D91D29305918}" type="datetimeFigureOut">
              <a:rPr lang="en-US" smtClean="0"/>
              <a:t>3/18/2021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89A28886-3B44-46AC-9280-8D0D6E5922C9}" type="slidenum">
              <a:rPr lang="en-US" smtClean="0"/>
              <a:t>‹#›</a:t>
            </a:fld>
            <a:endParaRPr lang="en-US"/>
          </a:p>
        </p:txBody>
      </p:sp>
    </p:spTree>
    <p:extLst>
      <p:ext uri="{BB962C8B-B14F-4D97-AF65-F5344CB8AC3E}">
        <p14:creationId xmlns:p14="http://schemas.microsoft.com/office/powerpoint/2010/main" val="54415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28886-3B44-46AC-9280-8D0D6E5922C9}" type="slidenum">
              <a:rPr lang="en-US" smtClean="0"/>
              <a:t>1</a:t>
            </a:fld>
            <a:endParaRPr lang="en-US"/>
          </a:p>
        </p:txBody>
      </p:sp>
    </p:spTree>
    <p:extLst>
      <p:ext uri="{BB962C8B-B14F-4D97-AF65-F5344CB8AC3E}">
        <p14:creationId xmlns:p14="http://schemas.microsoft.com/office/powerpoint/2010/main" val="363746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28886-3B44-46AC-9280-8D0D6E5922C9}" type="slidenum">
              <a:rPr lang="en-US" smtClean="0"/>
              <a:t>10</a:t>
            </a:fld>
            <a:endParaRPr lang="en-US"/>
          </a:p>
        </p:txBody>
      </p:sp>
    </p:spTree>
    <p:extLst>
      <p:ext uri="{BB962C8B-B14F-4D97-AF65-F5344CB8AC3E}">
        <p14:creationId xmlns:p14="http://schemas.microsoft.com/office/powerpoint/2010/main" val="1167662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28886-3B44-46AC-9280-8D0D6E5922C9}" type="slidenum">
              <a:rPr lang="en-US" smtClean="0"/>
              <a:t>15</a:t>
            </a:fld>
            <a:endParaRPr lang="en-US"/>
          </a:p>
        </p:txBody>
      </p:sp>
    </p:spTree>
    <p:extLst>
      <p:ext uri="{BB962C8B-B14F-4D97-AF65-F5344CB8AC3E}">
        <p14:creationId xmlns:p14="http://schemas.microsoft.com/office/powerpoint/2010/main" val="3896268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28886-3B44-46AC-9280-8D0D6E5922C9}" type="slidenum">
              <a:rPr lang="en-US" smtClean="0"/>
              <a:t>27</a:t>
            </a:fld>
            <a:endParaRPr lang="en-US"/>
          </a:p>
        </p:txBody>
      </p:sp>
    </p:spTree>
    <p:extLst>
      <p:ext uri="{BB962C8B-B14F-4D97-AF65-F5344CB8AC3E}">
        <p14:creationId xmlns:p14="http://schemas.microsoft.com/office/powerpoint/2010/main" val="268016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A28886-3B44-46AC-9280-8D0D6E5922C9}" type="slidenum">
              <a:rPr lang="en-US" smtClean="0"/>
              <a:t>28</a:t>
            </a:fld>
            <a:endParaRPr lang="en-US"/>
          </a:p>
        </p:txBody>
      </p:sp>
    </p:spTree>
    <p:extLst>
      <p:ext uri="{BB962C8B-B14F-4D97-AF65-F5344CB8AC3E}">
        <p14:creationId xmlns:p14="http://schemas.microsoft.com/office/powerpoint/2010/main" val="3030194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28886-3B44-46AC-9280-8D0D6E5922C9}" type="slidenum">
              <a:rPr lang="en-US" smtClean="0"/>
              <a:t>29</a:t>
            </a:fld>
            <a:endParaRPr lang="en-US"/>
          </a:p>
        </p:txBody>
      </p:sp>
    </p:spTree>
    <p:extLst>
      <p:ext uri="{BB962C8B-B14F-4D97-AF65-F5344CB8AC3E}">
        <p14:creationId xmlns:p14="http://schemas.microsoft.com/office/powerpoint/2010/main" val="399456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28886-3B44-46AC-9280-8D0D6E5922C9}" type="slidenum">
              <a:rPr lang="en-US" smtClean="0"/>
              <a:t>2</a:t>
            </a:fld>
            <a:endParaRPr lang="en-US"/>
          </a:p>
        </p:txBody>
      </p:sp>
    </p:spTree>
    <p:extLst>
      <p:ext uri="{BB962C8B-B14F-4D97-AF65-F5344CB8AC3E}">
        <p14:creationId xmlns:p14="http://schemas.microsoft.com/office/powerpoint/2010/main" val="206544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endParaRPr lang="en-US"/>
          </a:p>
        </p:txBody>
      </p:sp>
      <p:sp>
        <p:nvSpPr>
          <p:cNvPr id="4" name="Slide Number Placeholder 3"/>
          <p:cNvSpPr>
            <a:spLocks noGrp="1"/>
          </p:cNvSpPr>
          <p:nvPr>
            <p:ph type="sldNum" sz="quarter" idx="10"/>
          </p:nvPr>
        </p:nvSpPr>
        <p:spPr/>
        <p:txBody>
          <a:bodyPr/>
          <a:lstStyle/>
          <a:p>
            <a:fld id="{89A28886-3B44-46AC-9280-8D0D6E5922C9}" type="slidenum">
              <a:rPr lang="en-US" smtClean="0"/>
              <a:t>3</a:t>
            </a:fld>
            <a:endParaRPr lang="en-US"/>
          </a:p>
        </p:txBody>
      </p:sp>
    </p:spTree>
    <p:extLst>
      <p:ext uri="{BB962C8B-B14F-4D97-AF65-F5344CB8AC3E}">
        <p14:creationId xmlns:p14="http://schemas.microsoft.com/office/powerpoint/2010/main" val="342785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endParaRPr lang="en-US"/>
          </a:p>
        </p:txBody>
      </p:sp>
      <p:sp>
        <p:nvSpPr>
          <p:cNvPr id="4" name="Slide Number Placeholder 3"/>
          <p:cNvSpPr>
            <a:spLocks noGrp="1"/>
          </p:cNvSpPr>
          <p:nvPr>
            <p:ph type="sldNum" sz="quarter" idx="10"/>
          </p:nvPr>
        </p:nvSpPr>
        <p:spPr/>
        <p:txBody>
          <a:bodyPr/>
          <a:lstStyle/>
          <a:p>
            <a:fld id="{89A28886-3B44-46AC-9280-8D0D6E5922C9}" type="slidenum">
              <a:rPr lang="en-US" smtClean="0"/>
              <a:t>4</a:t>
            </a:fld>
            <a:endParaRPr lang="en-US"/>
          </a:p>
        </p:txBody>
      </p:sp>
    </p:spTree>
    <p:extLst>
      <p:ext uri="{BB962C8B-B14F-4D97-AF65-F5344CB8AC3E}">
        <p14:creationId xmlns:p14="http://schemas.microsoft.com/office/powerpoint/2010/main" val="47172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endParaRPr lang="en-US"/>
          </a:p>
        </p:txBody>
      </p:sp>
      <p:sp>
        <p:nvSpPr>
          <p:cNvPr id="4" name="Slide Number Placeholder 3"/>
          <p:cNvSpPr>
            <a:spLocks noGrp="1"/>
          </p:cNvSpPr>
          <p:nvPr>
            <p:ph type="sldNum" sz="quarter" idx="10"/>
          </p:nvPr>
        </p:nvSpPr>
        <p:spPr/>
        <p:txBody>
          <a:bodyPr/>
          <a:lstStyle/>
          <a:p>
            <a:fld id="{89A28886-3B44-46AC-9280-8D0D6E5922C9}" type="slidenum">
              <a:rPr lang="en-US" smtClean="0"/>
              <a:t>5</a:t>
            </a:fld>
            <a:endParaRPr lang="en-US"/>
          </a:p>
        </p:txBody>
      </p:sp>
    </p:spTree>
    <p:extLst>
      <p:ext uri="{BB962C8B-B14F-4D97-AF65-F5344CB8AC3E}">
        <p14:creationId xmlns:p14="http://schemas.microsoft.com/office/powerpoint/2010/main" val="1398724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endParaRPr lang="en-US"/>
          </a:p>
        </p:txBody>
      </p:sp>
      <p:sp>
        <p:nvSpPr>
          <p:cNvPr id="4" name="Slide Number Placeholder 3"/>
          <p:cNvSpPr>
            <a:spLocks noGrp="1"/>
          </p:cNvSpPr>
          <p:nvPr>
            <p:ph type="sldNum" sz="quarter" idx="10"/>
          </p:nvPr>
        </p:nvSpPr>
        <p:spPr/>
        <p:txBody>
          <a:bodyPr/>
          <a:lstStyle/>
          <a:p>
            <a:fld id="{89A28886-3B44-46AC-9280-8D0D6E5922C9}" type="slidenum">
              <a:rPr lang="en-US" smtClean="0"/>
              <a:t>6</a:t>
            </a:fld>
            <a:endParaRPr lang="en-US"/>
          </a:p>
        </p:txBody>
      </p:sp>
    </p:spTree>
    <p:extLst>
      <p:ext uri="{BB962C8B-B14F-4D97-AF65-F5344CB8AC3E}">
        <p14:creationId xmlns:p14="http://schemas.microsoft.com/office/powerpoint/2010/main" val="127605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28886-3B44-46AC-9280-8D0D6E5922C9}" type="slidenum">
              <a:rPr lang="en-US" smtClean="0"/>
              <a:t>7</a:t>
            </a:fld>
            <a:endParaRPr lang="en-US"/>
          </a:p>
        </p:txBody>
      </p:sp>
    </p:spTree>
    <p:extLst>
      <p:ext uri="{BB962C8B-B14F-4D97-AF65-F5344CB8AC3E}">
        <p14:creationId xmlns:p14="http://schemas.microsoft.com/office/powerpoint/2010/main" val="264943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endParaRPr lang="en-US"/>
          </a:p>
        </p:txBody>
      </p:sp>
      <p:sp>
        <p:nvSpPr>
          <p:cNvPr id="4" name="Slide Number Placeholder 3"/>
          <p:cNvSpPr>
            <a:spLocks noGrp="1"/>
          </p:cNvSpPr>
          <p:nvPr>
            <p:ph type="sldNum" sz="quarter" idx="10"/>
          </p:nvPr>
        </p:nvSpPr>
        <p:spPr/>
        <p:txBody>
          <a:bodyPr/>
          <a:lstStyle/>
          <a:p>
            <a:fld id="{89A28886-3B44-46AC-9280-8D0D6E5922C9}" type="slidenum">
              <a:rPr lang="en-US" smtClean="0"/>
              <a:t>8</a:t>
            </a:fld>
            <a:endParaRPr lang="en-US"/>
          </a:p>
        </p:txBody>
      </p:sp>
    </p:spTree>
    <p:extLst>
      <p:ext uri="{BB962C8B-B14F-4D97-AF65-F5344CB8AC3E}">
        <p14:creationId xmlns:p14="http://schemas.microsoft.com/office/powerpoint/2010/main" val="408298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28886-3B44-46AC-9280-8D0D6E5922C9}" type="slidenum">
              <a:rPr lang="en-US" smtClean="0"/>
              <a:t>9</a:t>
            </a:fld>
            <a:endParaRPr lang="en-US"/>
          </a:p>
        </p:txBody>
      </p:sp>
    </p:spTree>
    <p:extLst>
      <p:ext uri="{BB962C8B-B14F-4D97-AF65-F5344CB8AC3E}">
        <p14:creationId xmlns:p14="http://schemas.microsoft.com/office/powerpoint/2010/main" val="924315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38492647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0" name="OLE substitute image"/>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13314" name="Rectangle 1026"/>
          <p:cNvSpPr>
            <a:spLocks noGrp="1" noChangeArrowheads="1"/>
          </p:cNvSpPr>
          <p:nvPr>
            <p:ph type="ctrTitle"/>
          </p:nvPr>
        </p:nvSpPr>
        <p:spPr bwMode="auto">
          <a:xfrm>
            <a:off x="2693796" y="2725185"/>
            <a:ext cx="5539245" cy="430887"/>
          </a:xfrm>
          <a:prstGeom prst="rect">
            <a:avLst/>
          </a:prstGeom>
        </p:spPr>
        <p:txBody>
          <a:bodyPr anchor="b">
            <a:spAutoFit/>
          </a:bodyPr>
          <a:lstStyle>
            <a:lvl1pPr>
              <a:defRPr sz="2800" b="1" baseline="0">
                <a:solidFill>
                  <a:schemeClr val="tx2"/>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hasCustomPrompt="1"/>
          </p:nvPr>
        </p:nvSpPr>
        <p:spPr bwMode="auto">
          <a:xfrm>
            <a:off x="2693796" y="4355068"/>
            <a:ext cx="5539245" cy="307777"/>
          </a:xfrm>
        </p:spPr>
        <p:txBody>
          <a:bodyPr>
            <a:spAutoFit/>
          </a:bodyPr>
          <a:lstStyle>
            <a:lvl1pPr>
              <a:defRPr sz="2000" baseline="0">
                <a:solidFill>
                  <a:schemeClr val="tx2"/>
                </a:solidFill>
                <a:latin typeface="+mn-lt"/>
                <a:ea typeface="+mn-ea"/>
              </a:defRPr>
            </a:lvl1pPr>
          </a:lstStyle>
          <a:p>
            <a:pPr lvl="0"/>
            <a:r>
              <a:rPr lang="en-US" noProof="0"/>
              <a:t>Executive Office of Health and Human Services</a:t>
            </a:r>
          </a:p>
        </p:txBody>
      </p:sp>
      <p:sp>
        <p:nvSpPr>
          <p:cNvPr id="12" name="TitleTopPlaceholder"/>
          <p:cNvSpPr>
            <a:spLocks noChangeArrowheads="1"/>
          </p:cNvSpPr>
          <p:nvPr/>
        </p:nvSpPr>
        <p:spPr bwMode="ltGray">
          <a:xfrm>
            <a:off x="2125654" y="3245969"/>
            <a:ext cx="2125653" cy="436455"/>
          </a:xfrm>
          <a:prstGeom prst="rect">
            <a:avLst/>
          </a:prstGeom>
          <a:solidFill>
            <a:srgbClr val="5E8BFF">
              <a:alpha val="76863"/>
            </a:srgbClr>
          </a:solidFill>
          <a:ln w="9525">
            <a:noFill/>
            <a:miter lim="800000"/>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8627"/>
            </a:srgbClr>
          </a:solidFill>
          <a:ln w="9525">
            <a:noFill/>
            <a:miter lim="800000"/>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McK Disclaimer"/>
          <p:cNvSpPr>
            <a:spLocks noChangeArrowheads="1"/>
          </p:cNvSpPr>
          <p:nvPr userDrawn="1"/>
        </p:nvSpPr>
        <p:spPr bwMode="auto">
          <a:xfrm>
            <a:off x="2693796" y="5984922"/>
            <a:ext cx="5126396" cy="1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s-LA" sz="1000" b="0" i="0" strike="noStrike" cap="none" spc="0" baseline="0">
                <a:solidFill>
                  <a:srgbClr val="002960"/>
                </a:solidFill>
                <a:effectLst/>
                <a:latin typeface="Arial"/>
                <a:ea typeface="Arial"/>
                <a:cs typeface="Arial"/>
              </a:rPr>
              <a:t>CONFIDENCIAL: SOLO PARA LOS PROPÓSITOS DE LA CREACIÓN DE NORMAS</a:t>
            </a:r>
          </a:p>
        </p:txBody>
      </p:sp>
      <p:sp>
        <p:nvSpPr>
          <p:cNvPr id="4" name="Content Placeholder 3"/>
          <p:cNvSpPr>
            <a:spLocks noGrp="1"/>
          </p:cNvSpPr>
          <p:nvPr>
            <p:ph sz="quarter" idx="10" hasCustomPrompt="1"/>
          </p:nvPr>
        </p:nvSpPr>
        <p:spPr>
          <a:xfrm>
            <a:off x="2693796" y="4940989"/>
            <a:ext cx="3344854" cy="215444"/>
          </a:xfrm>
        </p:spPr>
        <p:txBody>
          <a:bodyPr/>
          <a:lstStyle>
            <a:lvl1pPr>
              <a:defRPr sz="1400" b="1" baseline="0">
                <a:solidFill>
                  <a:schemeClr val="tx2"/>
                </a:solidFill>
              </a:defRPr>
            </a:lvl1pPr>
            <a:lvl3pPr>
              <a:defRPr/>
            </a:lvl3pPr>
          </a:lstStyle>
          <a:p>
            <a:pPr lvl="0"/>
            <a:r>
              <a:rPr lang="en-US"/>
              <a:t>Click to edit Master subtitle style</a:t>
            </a:r>
          </a:p>
        </p:txBody>
      </p:sp>
    </p:spTree>
    <p:extLst>
      <p:ext uri="{BB962C8B-B14F-4D97-AF65-F5344CB8AC3E}">
        <p14:creationId xmlns:p14="http://schemas.microsoft.com/office/powerpoint/2010/main" val="33989320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442809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0" name="OLE substitute imag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2. Slide Title"/>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41344700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hadow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038191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0" name="OLE substitute imag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5" name="Text Placeholder 4"/>
          <p:cNvSpPr>
            <a:spLocks noGrp="1"/>
          </p:cNvSpPr>
          <p:nvPr>
            <p:ph type="body" sz="quarter" idx="10"/>
          </p:nvPr>
        </p:nvSpPr>
        <p:spPr>
          <a:xfrm>
            <a:off x="952500" y="1238250"/>
            <a:ext cx="7239000" cy="4381500"/>
          </a:xfrm>
          <a:solidFill>
            <a:schemeClr val="bg1"/>
          </a:solidFill>
          <a:ln>
            <a:solidFill>
              <a:schemeClr val="tx1"/>
            </a:solidFill>
          </a:ln>
          <a:effectLst>
            <a:outerShdw blurRad="50800" dist="38100" dir="2700000" algn="tl" rotWithShape="0">
              <a:prstClr val="black">
                <a:alpha val="40000"/>
              </a:prstClr>
            </a:outerShdw>
          </a:effectLst>
        </p:spPr>
        <p:txBody>
          <a:bodyPr lIns="137160" tIns="91440" rIns="137160" bIns="9144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21455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opic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343110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0" name="OLE substitute imag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Text Placeholder 5"/>
          <p:cNvSpPr>
            <a:spLocks noGrp="1"/>
          </p:cNvSpPr>
          <p:nvPr>
            <p:ph type="body" sz="quarter" idx="10" hasCustomPrompt="1"/>
          </p:nvPr>
        </p:nvSpPr>
        <p:spPr>
          <a:xfrm>
            <a:off x="228600" y="1371600"/>
            <a:ext cx="1737360" cy="990600"/>
          </a:xfrm>
          <a:solidFill>
            <a:schemeClr val="accent2"/>
          </a:solidFill>
        </p:spPr>
        <p:txBody>
          <a:bodyPr anchor="ctr">
            <a:noAutofit/>
          </a:bodyPr>
          <a:lstStyle>
            <a:lvl1pPr algn="ctr">
              <a:defRPr baseline="0"/>
            </a:lvl1pPr>
          </a:lstStyle>
          <a:p>
            <a:pPr lvl="0"/>
            <a:r>
              <a:rPr lang="en-US"/>
              <a:t>Add Text</a:t>
            </a:r>
          </a:p>
        </p:txBody>
      </p:sp>
      <p:sp>
        <p:nvSpPr>
          <p:cNvPr id="18" name="Text Placeholder 5"/>
          <p:cNvSpPr>
            <a:spLocks noGrp="1"/>
          </p:cNvSpPr>
          <p:nvPr>
            <p:ph type="body" sz="quarter" idx="11" hasCustomPrompt="1"/>
          </p:nvPr>
        </p:nvSpPr>
        <p:spPr>
          <a:xfrm>
            <a:off x="228600" y="2565400"/>
            <a:ext cx="1737360" cy="990600"/>
          </a:xfrm>
          <a:solidFill>
            <a:schemeClr val="accent2"/>
          </a:solidFill>
        </p:spPr>
        <p:txBody>
          <a:bodyPr anchor="ctr">
            <a:noAutofit/>
          </a:bodyPr>
          <a:lstStyle>
            <a:lvl1pPr algn="ctr">
              <a:defRPr baseline="0"/>
            </a:lvl1pPr>
          </a:lstStyle>
          <a:p>
            <a:pPr lvl="0"/>
            <a:r>
              <a:rPr lang="en-US"/>
              <a:t>Add Text</a:t>
            </a:r>
          </a:p>
        </p:txBody>
      </p:sp>
      <p:sp>
        <p:nvSpPr>
          <p:cNvPr id="19" name="Text Placeholder 5"/>
          <p:cNvSpPr>
            <a:spLocks noGrp="1"/>
          </p:cNvSpPr>
          <p:nvPr>
            <p:ph type="body" sz="quarter" idx="12" hasCustomPrompt="1"/>
          </p:nvPr>
        </p:nvSpPr>
        <p:spPr>
          <a:xfrm>
            <a:off x="228600" y="3759200"/>
            <a:ext cx="1737360" cy="990600"/>
          </a:xfrm>
          <a:solidFill>
            <a:schemeClr val="accent2"/>
          </a:solidFill>
        </p:spPr>
        <p:txBody>
          <a:bodyPr anchor="ctr">
            <a:noAutofit/>
          </a:bodyPr>
          <a:lstStyle>
            <a:lvl1pPr algn="ctr">
              <a:defRPr baseline="0"/>
            </a:lvl1pPr>
          </a:lstStyle>
          <a:p>
            <a:pPr lvl="0"/>
            <a:r>
              <a:rPr lang="en-US"/>
              <a:t>Add Text</a:t>
            </a:r>
          </a:p>
        </p:txBody>
      </p:sp>
      <p:sp>
        <p:nvSpPr>
          <p:cNvPr id="20" name="Text Placeholder 5"/>
          <p:cNvSpPr>
            <a:spLocks noGrp="1"/>
          </p:cNvSpPr>
          <p:nvPr>
            <p:ph type="body" sz="quarter" idx="13" hasCustomPrompt="1"/>
          </p:nvPr>
        </p:nvSpPr>
        <p:spPr>
          <a:xfrm>
            <a:off x="228600" y="4953000"/>
            <a:ext cx="1737360" cy="990600"/>
          </a:xfrm>
          <a:solidFill>
            <a:schemeClr val="accent2"/>
          </a:solidFill>
        </p:spPr>
        <p:txBody>
          <a:bodyPr anchor="ctr">
            <a:noAutofit/>
          </a:bodyPr>
          <a:lstStyle>
            <a:lvl1pPr algn="ctr">
              <a:defRPr baseline="0"/>
            </a:lvl1pPr>
          </a:lstStyle>
          <a:p>
            <a:pPr lvl="0"/>
            <a:r>
              <a:rPr lang="en-US"/>
              <a:t>Add Text</a:t>
            </a:r>
          </a:p>
        </p:txBody>
      </p:sp>
      <p:sp>
        <p:nvSpPr>
          <p:cNvPr id="24" name="Text Placeholder 23"/>
          <p:cNvSpPr>
            <a:spLocks noGrp="1"/>
          </p:cNvSpPr>
          <p:nvPr>
            <p:ph type="body" sz="quarter" idx="14" hasCustomPrompt="1"/>
          </p:nvPr>
        </p:nvSpPr>
        <p:spPr>
          <a:xfrm>
            <a:off x="2286000" y="990600"/>
            <a:ext cx="1219200" cy="246221"/>
          </a:xfrm>
        </p:spPr>
        <p:txBody>
          <a:bodyPr/>
          <a:lstStyle>
            <a:lvl1pPr>
              <a:defRPr baseline="0"/>
            </a:lvl1pPr>
          </a:lstStyle>
          <a:p>
            <a:pPr lvl="0"/>
            <a:r>
              <a:rPr lang="en-US"/>
              <a:t>Item 1</a:t>
            </a:r>
          </a:p>
        </p:txBody>
      </p:sp>
      <p:sp>
        <p:nvSpPr>
          <p:cNvPr id="25" name="Text Placeholder 23"/>
          <p:cNvSpPr>
            <a:spLocks noGrp="1"/>
          </p:cNvSpPr>
          <p:nvPr>
            <p:ph type="body" sz="quarter" idx="15" hasCustomPrompt="1"/>
          </p:nvPr>
        </p:nvSpPr>
        <p:spPr>
          <a:xfrm>
            <a:off x="4686300" y="990600"/>
            <a:ext cx="1219200" cy="246221"/>
          </a:xfrm>
        </p:spPr>
        <p:txBody>
          <a:bodyPr/>
          <a:lstStyle>
            <a:lvl1pPr>
              <a:defRPr baseline="0"/>
            </a:lvl1pPr>
          </a:lstStyle>
          <a:p>
            <a:pPr lvl="0"/>
            <a:r>
              <a:rPr lang="en-US"/>
              <a:t>Item 2</a:t>
            </a:r>
          </a:p>
        </p:txBody>
      </p:sp>
      <p:sp>
        <p:nvSpPr>
          <p:cNvPr id="26" name="Text Placeholder 23"/>
          <p:cNvSpPr>
            <a:spLocks noGrp="1"/>
          </p:cNvSpPr>
          <p:nvPr>
            <p:ph type="body" sz="quarter" idx="16" hasCustomPrompt="1"/>
          </p:nvPr>
        </p:nvSpPr>
        <p:spPr>
          <a:xfrm>
            <a:off x="7086600" y="990600"/>
            <a:ext cx="1219200" cy="246221"/>
          </a:xfrm>
        </p:spPr>
        <p:txBody>
          <a:bodyPr/>
          <a:lstStyle>
            <a:lvl1pPr>
              <a:defRPr baseline="0"/>
            </a:lvl1pPr>
          </a:lstStyle>
          <a:p>
            <a:pPr lvl="0"/>
            <a:r>
              <a:rPr lang="en-US"/>
              <a:t>Item 3</a:t>
            </a:r>
          </a:p>
        </p:txBody>
      </p:sp>
    </p:spTree>
    <p:extLst>
      <p:ext uri="{BB962C8B-B14F-4D97-AF65-F5344CB8AC3E}">
        <p14:creationId xmlns:p14="http://schemas.microsoft.com/office/powerpoint/2010/main" val="222670030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44542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109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609600" y="1066800"/>
            <a:ext cx="2901756" cy="132343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04461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0" name="OLE substitute image"/>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2" name="2. Slide Title"/>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 name="Slide Number Placeholder 1">
            <a:extLst>
              <a:ext uri="{FF2B5EF4-FFF2-40B4-BE49-F238E27FC236}">
                <a16:creationId xmlns:a16="http://schemas.microsoft.com/office/drawing/2014/main" id="{452BD68F-0B58-4A4E-8874-D563CE45A8A1}"/>
              </a:ext>
            </a:extLst>
          </p:cNvPr>
          <p:cNvSpPr>
            <a:spLocks noGrp="1"/>
          </p:cNvSpPr>
          <p:nvPr>
            <p:ph type="sldNum" sz="quarter" idx="4294967295"/>
          </p:nvPr>
        </p:nvSpPr>
        <p:spPr>
          <a:xfrm>
            <a:off x="8595968" y="6593207"/>
            <a:ext cx="548033" cy="259998"/>
          </a:xfrm>
          <a:prstGeom prst="rect">
            <a:avLst/>
          </a:prstGeom>
        </p:spPr>
        <p:txBody>
          <a:bodyPr/>
          <a:lstStyle>
            <a:lvl1pPr algn="ctr">
              <a:defRPr/>
            </a:lvl1pPr>
          </a:lstStyle>
          <a:p>
            <a:fld id="{1B845CE2-52C6-D640-906F-6FEE9CFEE2EC}" type="slidenum">
              <a:rPr lang="en-US" sz="1020" smtClean="0"/>
              <a:t>‹#›</a:t>
            </a:fld>
            <a:endParaRPr lang="en-US" sz="1020"/>
          </a:p>
        </p:txBody>
      </p:sp>
    </p:spTree>
    <p:extLst>
      <p:ext uri="{BB962C8B-B14F-4D97-AF65-F5344CB8AC3E}">
        <p14:creationId xmlns:p14="http://schemas.microsoft.com/office/powerpoint/2010/main" val="1087875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3237523660"/>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6" imgW="0" imgH="0" progId="TCLayout.ActiveDocument.1">
                  <p:embed/>
                </p:oleObj>
              </mc:Choice>
              <mc:Fallback>
                <p:oleObj name="think-cell Slide" r:id="rId26" imgW="0" imgH="0" progId="TCLayout.ActiveDocument.1">
                  <p:embed/>
                  <p:pic>
                    <p:nvPicPr>
                      <p:cNvPr id="0" name="OLE substitute image"/>
                      <p:cNvPicPr/>
                      <p:nvPr/>
                    </p:nvPicPr>
                    <p:blipFill>
                      <a:blip r:embed="rId27"/>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a:solidFill>
                  <a:srgbClr val="808080"/>
                </a:solidFill>
              </a:rPr>
              <a:t>TRACKER</a:t>
            </a:r>
          </a:p>
        </p:txBody>
      </p:sp>
      <p:sp>
        <p:nvSpPr>
          <p:cNvPr id="11" name="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a:defRPr>
            </a:lvl1pPr>
            <a:lvl2pPr marL="447675" defTabSz="895350">
              <a:defRPr sz="2400">
                <a:solidFill>
                  <a:schemeClr val="tx1"/>
                </a:solidFill>
                <a:latin typeface="Arial"/>
              </a:defRPr>
            </a:lvl2pPr>
            <a:lvl3pPr marL="895350" defTabSz="895350">
              <a:defRPr sz="2400">
                <a:solidFill>
                  <a:schemeClr val="tx1"/>
                </a:solidFill>
                <a:latin typeface="Arial"/>
              </a:defRPr>
            </a:lvl3pPr>
            <a:lvl4pPr marL="1344613" defTabSz="895350">
              <a:defRPr sz="2400">
                <a:solidFill>
                  <a:schemeClr val="tx1"/>
                </a:solidFill>
                <a:latin typeface="Arial"/>
              </a:defRPr>
            </a:lvl4pPr>
            <a:lvl5pPr marL="1792288" defTabSz="895350">
              <a:defRPr sz="2400">
                <a:solidFill>
                  <a:schemeClr val="tx1"/>
                </a:solidFill>
                <a:latin typeface="Arial"/>
              </a:defRPr>
            </a:lvl5pPr>
            <a:lvl6pPr marL="2249488" defTabSz="895350" fontAlgn="base">
              <a:spcBef>
                <a:spcPct val="0"/>
              </a:spcBef>
              <a:spcAft>
                <a:spcPct val="0"/>
              </a:spcAft>
              <a:defRPr sz="2400">
                <a:solidFill>
                  <a:schemeClr val="tx1"/>
                </a:solidFill>
                <a:latin typeface="Arial"/>
              </a:defRPr>
            </a:lvl6pPr>
            <a:lvl7pPr marL="2706688" defTabSz="895350" fontAlgn="base">
              <a:spcBef>
                <a:spcPct val="0"/>
              </a:spcBef>
              <a:spcAft>
                <a:spcPct val="0"/>
              </a:spcAft>
              <a:defRPr sz="2400">
                <a:solidFill>
                  <a:schemeClr val="tx1"/>
                </a:solidFill>
                <a:latin typeface="Arial"/>
              </a:defRPr>
            </a:lvl7pPr>
            <a:lvl8pPr marL="3163888" defTabSz="895350" fontAlgn="base">
              <a:spcBef>
                <a:spcPct val="0"/>
              </a:spcBef>
              <a:spcAft>
                <a:spcPct val="0"/>
              </a:spcAft>
              <a:defRPr sz="2400">
                <a:solidFill>
                  <a:schemeClr val="tx1"/>
                </a:solidFill>
                <a:latin typeface="Arial"/>
              </a:defRPr>
            </a:lvl8pPr>
            <a:lvl9pPr marL="3621088" defTabSz="895350" fontAlgn="base">
              <a:spcBef>
                <a:spcPct val="0"/>
              </a:spcBef>
              <a:spcAft>
                <a:spcPct val="0"/>
              </a:spcAft>
              <a:defRPr sz="2400">
                <a:solidFill>
                  <a:schemeClr val="tx1"/>
                </a:solidFill>
                <a:latin typeface="Arial"/>
              </a:defRPr>
            </a:lvl9pPr>
          </a:lstStyle>
          <a:p>
            <a:pPr fontAlgn="base">
              <a:spcBef>
                <a:spcPct val="0"/>
              </a:spcBef>
              <a:spcAft>
                <a:spcPct val="0"/>
              </a:spcAft>
              <a:defRPr/>
            </a:pPr>
            <a:r>
              <a:rPr lang="en-US" sz="1600">
                <a:solidFill>
                  <a:srgbClr val="808080"/>
                </a:solidFill>
                <a:latin typeface="Arial"/>
              </a:rPr>
              <a:t>Unit of measure</a:t>
            </a:r>
          </a:p>
        </p:txBody>
      </p:sp>
      <p:grpSp>
        <p:nvGrpSpPr>
          <p:cNvPr id="12" name="Slide Elements" hidden="1"/>
          <p:cNvGrpSpPr/>
          <p:nvPr/>
        </p:nvGrpSpPr>
        <p:grpSpPr>
          <a:xfrm>
            <a:off x="174944" y="6086391"/>
            <a:ext cx="8799129" cy="413035"/>
            <a:chOff x="75" y="3895"/>
            <a:chExt cx="689" cy="255"/>
          </a:xfrm>
        </p:grpSpPr>
        <p:sp>
          <p:nvSpPr>
            <p:cNvPr id="13" name="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a:defRPr>
              </a:lvl1pPr>
              <a:lvl2pPr marL="1031875" defTabSz="895350">
                <a:defRPr sz="2400">
                  <a:solidFill>
                    <a:schemeClr val="tx1"/>
                  </a:solidFill>
                  <a:latin typeface="Arial"/>
                </a:defRPr>
              </a:lvl2pPr>
              <a:lvl3pPr marL="1217613" defTabSz="895350">
                <a:defRPr sz="2400">
                  <a:solidFill>
                    <a:schemeClr val="tx1"/>
                  </a:solidFill>
                  <a:latin typeface="Arial"/>
                </a:defRPr>
              </a:lvl3pPr>
              <a:lvl4pPr marL="1404938" defTabSz="895350">
                <a:defRPr sz="2400">
                  <a:solidFill>
                    <a:schemeClr val="tx1"/>
                  </a:solidFill>
                  <a:latin typeface="Arial"/>
                </a:defRPr>
              </a:lvl4pPr>
              <a:lvl5pPr marL="1792288" defTabSz="895350">
                <a:defRPr sz="2400">
                  <a:solidFill>
                    <a:schemeClr val="tx1"/>
                  </a:solidFill>
                  <a:latin typeface="Arial"/>
                </a:defRPr>
              </a:lvl5pPr>
              <a:lvl6pPr marL="2249488" defTabSz="895350" fontAlgn="base">
                <a:spcBef>
                  <a:spcPct val="0"/>
                </a:spcBef>
                <a:spcAft>
                  <a:spcPct val="0"/>
                </a:spcAft>
                <a:defRPr sz="2400">
                  <a:solidFill>
                    <a:schemeClr val="tx1"/>
                  </a:solidFill>
                  <a:latin typeface="Arial"/>
                </a:defRPr>
              </a:lvl6pPr>
              <a:lvl7pPr marL="2706688" defTabSz="895350" fontAlgn="base">
                <a:spcBef>
                  <a:spcPct val="0"/>
                </a:spcBef>
                <a:spcAft>
                  <a:spcPct val="0"/>
                </a:spcAft>
                <a:defRPr sz="2400">
                  <a:solidFill>
                    <a:schemeClr val="tx1"/>
                  </a:solidFill>
                  <a:latin typeface="Arial"/>
                </a:defRPr>
              </a:lvl7pPr>
              <a:lvl8pPr marL="3163888" defTabSz="895350" fontAlgn="base">
                <a:spcBef>
                  <a:spcPct val="0"/>
                </a:spcBef>
                <a:spcAft>
                  <a:spcPct val="0"/>
                </a:spcAft>
                <a:defRPr sz="2400">
                  <a:solidFill>
                    <a:schemeClr val="tx1"/>
                  </a:solidFill>
                  <a:latin typeface="Arial"/>
                </a:defRPr>
              </a:lvl8pPr>
              <a:lvl9pPr marL="3621088" defTabSz="895350" fontAlgn="base">
                <a:spcBef>
                  <a:spcPct val="0"/>
                </a:spcBef>
                <a:spcAft>
                  <a:spcPct val="0"/>
                </a:spcAft>
                <a:defRPr sz="2400">
                  <a:solidFill>
                    <a:schemeClr val="tx1"/>
                  </a:solidFill>
                  <a:latin typeface="Arial"/>
                </a:defRPr>
              </a:lvl9pPr>
            </a:lstStyle>
            <a:p>
              <a:pPr fontAlgn="base">
                <a:spcBef>
                  <a:spcPct val="0"/>
                </a:spcBef>
                <a:spcAft>
                  <a:spcPct val="0"/>
                </a:spcAft>
                <a:defRPr/>
              </a:pPr>
              <a:r>
                <a:rPr lang="en-US" sz="1000">
                  <a:solidFill>
                    <a:srgbClr val="000000"/>
                  </a:solidFill>
                  <a:latin typeface="Arial"/>
                </a:rPr>
                <a:t>1 Footnote</a:t>
              </a:r>
            </a:p>
          </p:txBody>
        </p:sp>
        <p:sp>
          <p:nvSpPr>
            <p:cNvPr id="14" name="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a:solidFill>
                    <a:srgbClr val="000000"/>
                  </a:solidFill>
                </a:rPr>
                <a:t>SOURCE: Source</a:t>
              </a:r>
            </a:p>
          </p:txBody>
        </p:sp>
      </p:grpSp>
      <p:grpSp>
        <p:nvGrpSpPr>
          <p:cNvPr id="15" name="ACET" hidden="1"/>
          <p:cNvGrpSpPr/>
          <p:nvPr/>
        </p:nvGrpSpPr>
        <p:grpSpPr>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a:solidFill>
                    <a:srgbClr val="000000"/>
                  </a:solidFill>
                </a:rPr>
                <a:t>Title</a:t>
              </a:r>
            </a:p>
            <a:p>
              <a:pPr fontAlgn="base">
                <a:spcBef>
                  <a:spcPct val="0"/>
                </a:spcBef>
                <a:spcAft>
                  <a:spcPct val="0"/>
                </a:spcAft>
              </a:pPr>
              <a:r>
                <a:rPr lang="en-US" sz="1600">
                  <a:solidFill>
                    <a:srgbClr val="808080"/>
                  </a:solidFill>
                </a:rPr>
                <a:t>Unit of measure</a:t>
              </a:r>
            </a:p>
          </p:txBody>
        </p:sp>
      </p:grpSp>
      <p:grpSp>
        <p:nvGrpSpPr>
          <p:cNvPr id="63" name="LegendBoxes" hidden="1"/>
          <p:cNvGrpSpPr/>
          <p:nvPr/>
        </p:nvGrpSpPr>
        <p:grpSpPr>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72" name="LegendLines" hidden="1"/>
          <p:cNvGrpSpPr/>
          <p:nvPr/>
        </p:nvGrpSpPr>
        <p:grpSpPr>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grpSp>
      <p:grpSp>
        <p:nvGrpSpPr>
          <p:cNvPr id="79" name="Sticker" hidden="1"/>
          <p:cNvGrpSpPr/>
          <p:nvPr/>
        </p:nvGrpSpPr>
        <p:grpSpPr>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a:solidFill>
                    <a:srgbClr val="808080"/>
                  </a:solidFill>
                </a:rPr>
                <a:t>PRELIMINARY</a:t>
              </a:r>
            </a:p>
          </p:txBody>
        </p:sp>
        <p:cxnSp>
          <p:nvCxnSpPr>
            <p:cNvPr id="81" name="AutoShape 31"/>
            <p:cNvCxnSpPr>
              <a:cxnSpLocks noChangeShapeType="1"/>
              <a:stCxn id="80" idx="2"/>
              <a:endCxn id="80" idx="4"/>
            </p:cNvCxnSpPr>
            <p:nvPr/>
          </p:nvCxnSpPr>
          <p:spPr bwMode="auto">
            <a:xfrm flipH="1">
              <a:off x="7673880" y="285750"/>
              <a:ext cx="0" cy="212366"/>
            </a:xfrm>
            <a:prstGeom prst="straightConnector1">
              <a:avLst/>
            </a:prstGeom>
            <a:noFill/>
            <a:ln w="9525">
              <a:solidFill>
                <a:srgbClr val="808080"/>
              </a:solidFill>
              <a:rou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ln>
            <a:extLst>
              <a:ext uri="{909E8E84-426E-40DD-AFC4-6F175D3DCCD1}">
                <a14:hiddenFill xmlns:a14="http://schemas.microsoft.com/office/drawing/2010/main">
                  <a:noFill/>
                </a14:hiddenFill>
              </a:ext>
            </a:extLst>
          </p:spPr>
        </p:cxnSp>
      </p:grpSp>
      <p:grpSp>
        <p:nvGrpSpPr>
          <p:cNvPr id="83" name="LegendMoons" hidden="1"/>
          <p:cNvGrpSpPr/>
          <p:nvPr/>
        </p:nvGrpSpPr>
        <p:grpSpPr>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5" name="MoonLegend2"/>
            <p:cNvGrpSpPr>
              <a:grpSpLocks noChangeAspect="1"/>
            </p:cNvGrpSpPr>
            <p:nvPr>
              <p:custDataLst>
                <p:tags r:id="rId12"/>
              </p:custDataLst>
            </p:nvPr>
          </p:nvGrpSpPr>
          <p:grpSpPr>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6" name="MoonLegend4"/>
            <p:cNvGrpSpPr>
              <a:grpSpLocks noChangeAspect="1"/>
            </p:cNvGrpSpPr>
            <p:nvPr>
              <p:custDataLst>
                <p:tags r:id="rId13"/>
              </p:custDataLst>
            </p:nvPr>
          </p:nvGrpSpPr>
          <p:grpSpPr>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7" name="MoonLegend5"/>
            <p:cNvGrpSpPr>
              <a:grpSpLocks noChangeAspect="1"/>
            </p:cNvGrpSpPr>
            <p:nvPr>
              <p:custDataLst>
                <p:tags r:id="rId14"/>
              </p:custDataLst>
            </p:nvPr>
          </p:nvGrpSpPr>
          <p:grpSpPr>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grpSp>
          <p:nvGrpSpPr>
            <p:cNvPr id="93" name="MoonLegend3"/>
            <p:cNvGrpSpPr>
              <a:grpSpLocks noChangeAspect="1"/>
            </p:cNvGrpSpPr>
            <p:nvPr>
              <p:custDataLst>
                <p:tags r:id="rId15"/>
              </p:custDataLst>
            </p:nvPr>
          </p:nvGrpSpPr>
          <p:grpSpPr>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sp>
        <p:nvSpPr>
          <p:cNvPr id="104" name="Slide Number"/>
          <p:cNvSpPr txBox="1"/>
          <p:nvPr/>
        </p:nvSpPr>
        <p:spPr bwMode="auto">
          <a:xfrm>
            <a:off x="8839200" y="6610270"/>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tx1"/>
                </a:solidFill>
              </a:rPr>
              <a:pPr algn="r" fontAlgn="base">
                <a:spcBef>
                  <a:spcPct val="0"/>
                </a:spcBef>
                <a:spcAft>
                  <a:spcPct val="0"/>
                </a:spcAft>
              </a:pPr>
              <a:t>‹#›</a:t>
            </a:fld>
            <a:endParaRPr lang="en-US">
              <a:solidFill>
                <a:schemeClr val="tx1"/>
              </a:solidFill>
            </a:endParaRPr>
          </a:p>
        </p:txBody>
      </p:sp>
      <p:sp>
        <p:nvSpPr>
          <p:cNvPr id="105" name="TextBox 104"/>
          <p:cNvSpPr txBox="1"/>
          <p:nvPr userDrawn="1"/>
        </p:nvSpPr>
        <p:spPr>
          <a:xfrm>
            <a:off x="4876800" y="6568866"/>
            <a:ext cx="3957807" cy="153888"/>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a:buChar char="▪"/>
              <a:defRPr baseline="0">
                <a:latin typeface="+mn-lt"/>
              </a:defRPr>
            </a:lvl2pPr>
            <a:lvl3pPr marL="457151" lvl="2" indent="-261910" defTabSz="895255" eaLnBrk="1" hangingPunct="1">
              <a:buClr>
                <a:schemeClr val="tx2"/>
              </a:buClr>
              <a:buSzPct val="120000"/>
              <a:buFont typeface="Arial"/>
              <a:buChar char="–"/>
              <a:defRPr baseline="0">
                <a:latin typeface="+mn-lt"/>
              </a:defRPr>
            </a:lvl3pPr>
            <a:lvl4pPr marL="614298" lvl="3" indent="-155558" defTabSz="895255" eaLnBrk="1" hangingPunct="1">
              <a:buClr>
                <a:schemeClr val="tx2"/>
              </a:buClr>
              <a:buSzPct val="120000"/>
              <a:buFont typeface="Arial"/>
              <a:buChar char="▫"/>
              <a:defRPr baseline="0">
                <a:latin typeface="+mn-lt"/>
              </a:defRPr>
            </a:lvl4pPr>
            <a:lvl5pPr marL="749728" lvl="4" indent="-130162" defTabSz="895255" eaLnBrk="1" hangingPunct="1">
              <a:buClr>
                <a:schemeClr val="tx2"/>
              </a:buClr>
              <a:buSzPct val="89000"/>
              <a:buFont typeface="Arial"/>
              <a:buChar char="-"/>
              <a:defRPr baseline="0">
                <a:latin typeface="+mn-lt"/>
              </a:defRPr>
            </a:lvl5pPr>
            <a:lvl6pPr marL="749728" indent="-130162" defTabSz="895255" fontAlgn="base">
              <a:spcBef>
                <a:spcPct val="0"/>
              </a:spcBef>
              <a:spcAft>
                <a:spcPct val="0"/>
              </a:spcAft>
              <a:buClr>
                <a:schemeClr val="tx2"/>
              </a:buClr>
              <a:buSzPct val="89000"/>
              <a:buFont typeface="Arial"/>
              <a:buChar char="-"/>
              <a:defRPr baseline="0">
                <a:latin typeface="+mn-lt"/>
              </a:defRPr>
            </a:lvl6pPr>
            <a:lvl7pPr marL="749728" indent="-130162" defTabSz="895255" fontAlgn="base">
              <a:spcBef>
                <a:spcPct val="0"/>
              </a:spcBef>
              <a:spcAft>
                <a:spcPct val="0"/>
              </a:spcAft>
              <a:buClr>
                <a:schemeClr val="tx2"/>
              </a:buClr>
              <a:buSzPct val="89000"/>
              <a:buFont typeface="Arial"/>
              <a:buChar char="-"/>
              <a:defRPr baseline="0">
                <a:latin typeface="+mn-lt"/>
              </a:defRPr>
            </a:lvl7pPr>
            <a:lvl8pPr marL="749728" indent="-130162" defTabSz="895255" fontAlgn="base">
              <a:spcBef>
                <a:spcPct val="0"/>
              </a:spcBef>
              <a:spcAft>
                <a:spcPct val="0"/>
              </a:spcAft>
              <a:buClr>
                <a:schemeClr val="tx2"/>
              </a:buClr>
              <a:buSzPct val="89000"/>
              <a:buFont typeface="Arial"/>
              <a:buChar char="-"/>
              <a:defRPr baseline="0">
                <a:latin typeface="+mn-lt"/>
              </a:defRPr>
            </a:lvl8pPr>
            <a:lvl9pPr marL="749728" indent="-130162" defTabSz="895255" fontAlgn="base">
              <a:spcBef>
                <a:spcPct val="0"/>
              </a:spcBef>
              <a:spcAft>
                <a:spcPct val="0"/>
              </a:spcAft>
              <a:buClr>
                <a:schemeClr val="tx2"/>
              </a:buClr>
              <a:buSzPct val="89000"/>
              <a:buFont typeface="Arial"/>
              <a:buChar char="-"/>
              <a:defRPr baseline="0">
                <a:latin typeface="+mn-lt"/>
              </a:defRPr>
            </a:lvl9pPr>
          </a:lstStyle>
          <a:p>
            <a:pPr>
              <a:buClr>
                <a:srgbClr val="000000"/>
              </a:buClr>
            </a:pPr>
            <a:r>
              <a:rPr lang="es-LA" sz="1000" b="0" i="0" strike="noStrike" cap="none" spc="0" baseline="0" dirty="0">
                <a:solidFill>
                  <a:srgbClr val="000000"/>
                </a:solidFill>
                <a:effectLst/>
                <a:latin typeface="Arial"/>
                <a:ea typeface="Arial"/>
                <a:cs typeface="Arial"/>
              </a:rPr>
              <a:t>Confidencial: solo para los propósitos de la creación de normas  |</a:t>
            </a:r>
          </a:p>
        </p:txBody>
      </p:sp>
    </p:spTree>
    <p:extLst>
      <p:ext uri="{BB962C8B-B14F-4D97-AF65-F5344CB8AC3E}">
        <p14:creationId xmlns:p14="http://schemas.microsoft.com/office/powerpoint/2010/main" val="4113319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0" r:id="rId8"/>
  </p:sldLayoutIdLst>
  <p:transition/>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a:defRPr>
      </a:lvl2pPr>
      <a:lvl3pPr algn="l" defTabSz="913429" rtl="0" eaLnBrk="1" fontAlgn="base" hangingPunct="1">
        <a:spcBef>
          <a:spcPct val="0"/>
        </a:spcBef>
        <a:spcAft>
          <a:spcPct val="0"/>
        </a:spcAft>
        <a:defRPr sz="1900" b="1">
          <a:solidFill>
            <a:schemeClr val="tx2"/>
          </a:solidFill>
          <a:latin typeface="Arial"/>
        </a:defRPr>
      </a:lvl3pPr>
      <a:lvl4pPr algn="l" defTabSz="913429" rtl="0" eaLnBrk="1" fontAlgn="base" hangingPunct="1">
        <a:spcBef>
          <a:spcPct val="0"/>
        </a:spcBef>
        <a:spcAft>
          <a:spcPct val="0"/>
        </a:spcAft>
        <a:defRPr sz="1900" b="1">
          <a:solidFill>
            <a:schemeClr val="tx2"/>
          </a:solidFill>
          <a:latin typeface="Arial"/>
        </a:defRPr>
      </a:lvl4pPr>
      <a:lvl5pPr algn="l" defTabSz="913429" rtl="0" eaLnBrk="1" fontAlgn="base" hangingPunct="1">
        <a:spcBef>
          <a:spcPct val="0"/>
        </a:spcBef>
        <a:spcAft>
          <a:spcPct val="0"/>
        </a:spcAft>
        <a:defRPr sz="1900" b="1">
          <a:solidFill>
            <a:schemeClr val="tx2"/>
          </a:solidFill>
          <a:latin typeface="Arial"/>
        </a:defRPr>
      </a:lvl5pPr>
      <a:lvl6pPr marL="466431" algn="l" defTabSz="913429" rtl="0" eaLnBrk="1" fontAlgn="base" hangingPunct="1">
        <a:spcBef>
          <a:spcPct val="0"/>
        </a:spcBef>
        <a:spcAft>
          <a:spcPct val="0"/>
        </a:spcAft>
        <a:defRPr sz="1900" b="1">
          <a:solidFill>
            <a:schemeClr val="tx2"/>
          </a:solidFill>
          <a:latin typeface="Arial"/>
        </a:defRPr>
      </a:lvl6pPr>
      <a:lvl7pPr marL="932863" algn="l" defTabSz="913429" rtl="0" eaLnBrk="1" fontAlgn="base" hangingPunct="1">
        <a:spcBef>
          <a:spcPct val="0"/>
        </a:spcBef>
        <a:spcAft>
          <a:spcPct val="0"/>
        </a:spcAft>
        <a:defRPr sz="1900" b="1">
          <a:solidFill>
            <a:schemeClr val="tx2"/>
          </a:solidFill>
          <a:latin typeface="Arial"/>
        </a:defRPr>
      </a:lvl7pPr>
      <a:lvl8pPr marL="1399295" algn="l" defTabSz="913429" rtl="0" eaLnBrk="1" fontAlgn="base" hangingPunct="1">
        <a:spcBef>
          <a:spcPct val="0"/>
        </a:spcBef>
        <a:spcAft>
          <a:spcPct val="0"/>
        </a:spcAft>
        <a:defRPr sz="1900" b="1">
          <a:solidFill>
            <a:schemeClr val="tx2"/>
          </a:solidFill>
          <a:latin typeface="Arial"/>
        </a:defRPr>
      </a:lvl8pPr>
      <a:lvl9pPr marL="1865728" algn="l" defTabSz="913429" rtl="0" eaLnBrk="1" fontAlgn="base" hangingPunct="1">
        <a:spcBef>
          <a:spcPct val="0"/>
        </a:spcBef>
        <a:spcAft>
          <a:spcPct val="0"/>
        </a:spcAft>
        <a:defRPr sz="1900" b="1">
          <a:solidFill>
            <a:schemeClr val="tx2"/>
          </a:solidFill>
          <a:latin typeface="Arial"/>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4.e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4.e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1.e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1.e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4.emf"/><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oleObject" Target="../embeddings/oleObject20.bin"/><Relationship Id="rId5" Type="http://schemas.openxmlformats.org/officeDocument/2006/relationships/tags" Target="../tags/tag71.xml"/><Relationship Id="rId10" Type="http://schemas.openxmlformats.org/officeDocument/2006/relationships/notesSlide" Target="../notesSlides/notesSlide11.xml"/><Relationship Id="rId4" Type="http://schemas.openxmlformats.org/officeDocument/2006/relationships/tags" Target="../tags/tag70.xml"/><Relationship Id="rId9"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11.emf"/><Relationship Id="rId4" Type="http://schemas.openxmlformats.org/officeDocument/2006/relationships/oleObject" Target="../embeddings/oleObject21.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11.emf"/><Relationship Id="rId4"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11.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4.emf"/><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oleObject" Target="../embeddings/oleObject8.bin"/><Relationship Id="rId5" Type="http://schemas.openxmlformats.org/officeDocument/2006/relationships/tags" Target="../tags/tag29.xml"/><Relationship Id="rId10" Type="http://schemas.openxmlformats.org/officeDocument/2006/relationships/notesSlide" Target="../notesSlides/notesSlide2.xml"/><Relationship Id="rId4" Type="http://schemas.openxmlformats.org/officeDocument/2006/relationships/tags" Target="../tags/tag28.xml"/><Relationship Id="rId9"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1.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11.emf"/><Relationship Id="rId4" Type="http://schemas.openxmlformats.org/officeDocument/2006/relationships/oleObject" Target="../embeddings/oleObject26.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1.emf"/><Relationship Id="rId4" Type="http://schemas.openxmlformats.org/officeDocument/2006/relationships/oleObject" Target="../embeddings/oleObject27.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13.jpeg"/><Relationship Id="rId5" Type="http://schemas.openxmlformats.org/officeDocument/2006/relationships/image" Target="../media/image11.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11.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media/image4.emf"/><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oleObject" Target="../embeddings/oleObject30.bin"/><Relationship Id="rId5" Type="http://schemas.openxmlformats.org/officeDocument/2006/relationships/tags" Target="../tags/tag97.xml"/><Relationship Id="rId10" Type="http://schemas.openxmlformats.org/officeDocument/2006/relationships/notesSlide" Target="../notesSlides/notesSlide12.xml"/><Relationship Id="rId4" Type="http://schemas.openxmlformats.org/officeDocument/2006/relationships/tags" Target="../tags/tag96.xml"/><Relationship Id="rId9"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mailto:PCAfeedback@massmail.state.ma.u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tiff"/><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5.emf"/><Relationship Id="rId5" Type="http://schemas.openxmlformats.org/officeDocument/2006/relationships/oleObject" Target="../embeddings/oleObject9.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slideLayout" Target="../slideLayouts/slideLayout3.xml"/><Relationship Id="rId7" Type="http://schemas.openxmlformats.org/officeDocument/2006/relationships/image" Target="../media/image5.e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oleObject" Target="../embeddings/oleObject10.bin"/><Relationship Id="rId5" Type="http://schemas.openxmlformats.org/officeDocument/2006/relationships/image" Target="../media/image7.png"/><Relationship Id="rId4" Type="http://schemas.openxmlformats.org/officeDocument/2006/relationships/notesSlide" Target="../notesSlides/notesSlide4.xml"/><Relationship Id="rId9" Type="http://schemas.openxmlformats.org/officeDocument/2006/relationships/hyperlink" Target="mailto:PCAfeedback@massmail.state.ma.us"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5.emf"/><Relationship Id="rId5" Type="http://schemas.openxmlformats.org/officeDocument/2006/relationships/oleObject" Target="../embeddings/oleObject11.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mailto:PCAfeedback@massmail.state.ma.us" TargetMode="Externa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5.emf"/><Relationship Id="rId5" Type="http://schemas.openxmlformats.org/officeDocument/2006/relationships/oleObject" Target="../embeddings/oleObject12.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4.emf"/><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oleObject" Target="../embeddings/oleObject13.bin"/><Relationship Id="rId5" Type="http://schemas.openxmlformats.org/officeDocument/2006/relationships/tags" Target="../tags/tag45.xml"/><Relationship Id="rId10" Type="http://schemas.openxmlformats.org/officeDocument/2006/relationships/notesSlide" Target="../notesSlides/notesSlide7.xml"/><Relationship Id="rId4" Type="http://schemas.openxmlformats.org/officeDocument/2006/relationships/tags" Target="../tags/tag44.xml"/><Relationship Id="rId9"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emf"/><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5.emf"/><Relationship Id="rId5" Type="http://schemas.openxmlformats.org/officeDocument/2006/relationships/oleObject" Target="../embeddings/oleObject14.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4.emf"/><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oleObject" Target="../embeddings/oleObject15.bin"/><Relationship Id="rId5" Type="http://schemas.openxmlformats.org/officeDocument/2006/relationships/tags" Target="../tags/tag55.xml"/><Relationship Id="rId10" Type="http://schemas.openxmlformats.org/officeDocument/2006/relationships/notesSlide" Target="../notesSlides/notesSlide9.xml"/><Relationship Id="rId4" Type="http://schemas.openxmlformats.org/officeDocument/2006/relationships/tags" Target="../tags/tag54.xml"/><Relationship Id="rId9"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3796" y="1835147"/>
            <a:ext cx="5539245" cy="1292662"/>
          </a:xfrm>
        </p:spPr>
        <p:txBody>
          <a:bodyPr/>
          <a:lstStyle/>
          <a:p>
            <a:pPr>
              <a:spcAft>
                <a:spcPts val="600"/>
              </a:spcAft>
            </a:pPr>
            <a:r>
              <a:rPr lang="es-LA" sz="2800" b="1" i="0" strike="noStrike" cap="none" spc="0" baseline="0" dirty="0">
                <a:solidFill>
                  <a:srgbClr val="002960"/>
                </a:solidFill>
                <a:effectLst/>
                <a:latin typeface="Arial"/>
                <a:ea typeface="Arial"/>
                <a:cs typeface="Arial"/>
              </a:rPr>
              <a:t>Sesión pública bimensual para escuchar comentarios sobre la Verificación Electrónica de Visitas de los PCA</a:t>
            </a:r>
          </a:p>
        </p:txBody>
      </p:sp>
      <p:sp>
        <p:nvSpPr>
          <p:cNvPr id="3" name="Subtitle 2"/>
          <p:cNvSpPr>
            <a:spLocks noGrp="1"/>
          </p:cNvSpPr>
          <p:nvPr>
            <p:ph type="subTitle" idx="1"/>
          </p:nvPr>
        </p:nvSpPr>
        <p:spPr/>
        <p:txBody>
          <a:bodyPr/>
          <a:lstStyle/>
          <a:p>
            <a:r>
              <a:rPr lang="es-LA" sz="2000" b="0" i="0" strike="noStrike" cap="none" spc="0" baseline="0">
                <a:solidFill>
                  <a:srgbClr val="002960"/>
                </a:solidFill>
                <a:effectLst/>
                <a:latin typeface="Arial"/>
                <a:ea typeface="Arial"/>
                <a:cs typeface="Arial"/>
              </a:rPr>
              <a:t>Executive Office of Health and Human Services</a:t>
            </a:r>
          </a:p>
        </p:txBody>
      </p:sp>
      <p:sp>
        <p:nvSpPr>
          <p:cNvPr id="4" name="Content Placeholder 3"/>
          <p:cNvSpPr>
            <a:spLocks noGrp="1"/>
          </p:cNvSpPr>
          <p:nvPr>
            <p:ph sz="quarter" idx="10"/>
          </p:nvPr>
        </p:nvSpPr>
        <p:spPr/>
        <p:txBody>
          <a:bodyPr/>
          <a:lstStyle/>
          <a:p>
            <a:r>
              <a:rPr lang="es-LA" sz="1400" b="1" i="0" strike="noStrike" cap="none" spc="0" baseline="0">
                <a:solidFill>
                  <a:srgbClr val="002960"/>
                </a:solidFill>
                <a:effectLst/>
                <a:latin typeface="Arial"/>
                <a:ea typeface="Arial"/>
                <a:cs typeface="Arial"/>
              </a:rPr>
              <a:t>Febrero de 2021</a:t>
            </a:r>
          </a:p>
        </p:txBody>
      </p:sp>
    </p:spTree>
    <p:extLst>
      <p:ext uri="{BB962C8B-B14F-4D97-AF65-F5344CB8AC3E}">
        <p14:creationId xmlns:p14="http://schemas.microsoft.com/office/powerpoint/2010/main" val="22012714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p:nvPr/>
        </p:nvSpPr>
        <p:spPr bwMode="auto">
          <a:xfrm>
            <a:off x="541135" y="3136612"/>
            <a:ext cx="8061729" cy="57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a:defRPr>
            </a:lvl2pPr>
            <a:lvl3pPr algn="l" defTabSz="913429" rtl="0" eaLnBrk="1" fontAlgn="base" hangingPunct="1">
              <a:spcBef>
                <a:spcPct val="0"/>
              </a:spcBef>
              <a:spcAft>
                <a:spcPct val="0"/>
              </a:spcAft>
              <a:defRPr sz="1900" b="1">
                <a:solidFill>
                  <a:schemeClr val="tx2"/>
                </a:solidFill>
                <a:latin typeface="Arial"/>
              </a:defRPr>
            </a:lvl3pPr>
            <a:lvl4pPr algn="l" defTabSz="913429" rtl="0" eaLnBrk="1" fontAlgn="base" hangingPunct="1">
              <a:spcBef>
                <a:spcPct val="0"/>
              </a:spcBef>
              <a:spcAft>
                <a:spcPct val="0"/>
              </a:spcAft>
              <a:defRPr sz="1900" b="1">
                <a:solidFill>
                  <a:schemeClr val="tx2"/>
                </a:solidFill>
                <a:latin typeface="Arial"/>
              </a:defRPr>
            </a:lvl4pPr>
            <a:lvl5pPr algn="l" defTabSz="913429" rtl="0" eaLnBrk="1" fontAlgn="base" hangingPunct="1">
              <a:spcBef>
                <a:spcPct val="0"/>
              </a:spcBef>
              <a:spcAft>
                <a:spcPct val="0"/>
              </a:spcAft>
              <a:defRPr sz="1900" b="1">
                <a:solidFill>
                  <a:schemeClr val="tx2"/>
                </a:solidFill>
                <a:latin typeface="Arial"/>
              </a:defRPr>
            </a:lvl5pPr>
            <a:lvl6pPr marL="466431" algn="l" defTabSz="913429" rtl="0" eaLnBrk="1" fontAlgn="base" hangingPunct="1">
              <a:spcBef>
                <a:spcPct val="0"/>
              </a:spcBef>
              <a:spcAft>
                <a:spcPct val="0"/>
              </a:spcAft>
              <a:defRPr sz="1900" b="1">
                <a:solidFill>
                  <a:schemeClr val="tx2"/>
                </a:solidFill>
                <a:latin typeface="Arial"/>
              </a:defRPr>
            </a:lvl6pPr>
            <a:lvl7pPr marL="932863" algn="l" defTabSz="913429" rtl="0" eaLnBrk="1" fontAlgn="base" hangingPunct="1">
              <a:spcBef>
                <a:spcPct val="0"/>
              </a:spcBef>
              <a:spcAft>
                <a:spcPct val="0"/>
              </a:spcAft>
              <a:defRPr sz="1900" b="1">
                <a:solidFill>
                  <a:schemeClr val="tx2"/>
                </a:solidFill>
                <a:latin typeface="Arial"/>
              </a:defRPr>
            </a:lvl7pPr>
            <a:lvl8pPr marL="1399295" algn="l" defTabSz="913429" rtl="0" eaLnBrk="1" fontAlgn="base" hangingPunct="1">
              <a:spcBef>
                <a:spcPct val="0"/>
              </a:spcBef>
              <a:spcAft>
                <a:spcPct val="0"/>
              </a:spcAft>
              <a:defRPr sz="1900" b="1">
                <a:solidFill>
                  <a:schemeClr val="tx2"/>
                </a:solidFill>
                <a:latin typeface="Arial"/>
              </a:defRPr>
            </a:lvl8pPr>
            <a:lvl9pPr marL="1865728" algn="l" defTabSz="913429" rtl="0" eaLnBrk="1" fontAlgn="base" hangingPunct="1">
              <a:spcBef>
                <a:spcPct val="0"/>
              </a:spcBef>
              <a:spcAft>
                <a:spcPct val="0"/>
              </a:spcAft>
              <a:defRPr sz="1900" b="1">
                <a:solidFill>
                  <a:schemeClr val="tx2"/>
                </a:solidFill>
                <a:latin typeface="Arial"/>
              </a:defRPr>
            </a:lvl9pPr>
          </a:lstStyle>
          <a:p>
            <a:pPr algn="ctr"/>
            <a:r>
              <a:rPr lang="es-ES" sz="1900" b="1" i="0" strike="noStrike" cap="none" spc="0" baseline="0" dirty="0">
                <a:solidFill>
                  <a:srgbClr val="002960"/>
                </a:solidFill>
                <a:effectLst/>
                <a:latin typeface="Arial"/>
                <a:ea typeface="Arial"/>
                <a:cs typeface="Arial"/>
              </a:rPr>
              <a:t>Le recordamos que </a:t>
            </a:r>
            <a:r>
              <a:rPr lang="es-LA" sz="1900" b="1" i="0" strike="noStrike" cap="none" spc="0" baseline="0" dirty="0">
                <a:solidFill>
                  <a:srgbClr val="002960"/>
                </a:solidFill>
                <a:effectLst/>
                <a:latin typeface="Arial"/>
                <a:ea typeface="Arial"/>
                <a:cs typeface="Arial"/>
              </a:rPr>
              <a:t>por favor espere hasta el final de la presentación de MassHealth para darnos sus comentarios.</a:t>
            </a:r>
          </a:p>
        </p:txBody>
      </p:sp>
    </p:spTree>
    <p:extLst>
      <p:ext uri="{BB962C8B-B14F-4D97-AF65-F5344CB8AC3E}">
        <p14:creationId xmlns:p14="http://schemas.microsoft.com/office/powerpoint/2010/main" val="34456938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9" name="Rectangle 38" hidden="1"/>
          <p:cNvSpPr/>
          <p:nvPr>
            <p:custDataLst>
              <p:tags r:id="rId2"/>
            </p:custDataLst>
          </p:nvPr>
        </p:nvSpPr>
        <p:spPr bwMode="auto">
          <a:xfrm>
            <a:off x="0" y="0"/>
            <a:ext cx="158750" cy="158750"/>
          </a:xfrm>
          <a:prstGeom prst="rect">
            <a:avLst/>
          </a:prstGeom>
          <a:solidFill>
            <a:schemeClr val="bg1">
              <a:lumMod val="95000"/>
            </a:schemeClr>
          </a:solidFill>
          <a:ln w="9525">
            <a:solidFill>
              <a:schemeClr val="bg1">
                <a:lumMod val="50000"/>
              </a:schemeClr>
            </a:solidFill>
            <a:miter lim="800000"/>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900" b="1">
              <a:solidFill>
                <a:srgbClr val="000000"/>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8" name="Title 1"/>
          <p:cNvSpPr>
            <a:spLocks noGrp="1"/>
          </p:cNvSpPr>
          <p:nvPr>
            <p:ph type="title"/>
          </p:nvPr>
        </p:nvSpPr>
        <p:spPr>
          <a:xfrm>
            <a:off x="212156" y="333191"/>
            <a:ext cx="8053675" cy="292388"/>
          </a:xfrm>
        </p:spPr>
        <p:txBody>
          <a:bodyPr/>
          <a:lstStyle/>
          <a:p>
            <a:r>
              <a:rPr lang="es-LA" sz="1900" b="1" i="0" strike="noStrike" cap="none" spc="0" baseline="0">
                <a:solidFill>
                  <a:srgbClr val="002960"/>
                </a:solidFill>
                <a:effectLst/>
                <a:latin typeface="Arial"/>
                <a:ea typeface="Arial"/>
                <a:cs typeface="Arial"/>
              </a:rPr>
              <a:t>Definición de los términos usados en esta presentación</a:t>
            </a:r>
          </a:p>
        </p:txBody>
      </p:sp>
      <p:cxnSp>
        <p:nvCxnSpPr>
          <p:cNvPr id="11" name="Straight Connector 10"/>
          <p:cNvCxnSpPr/>
          <p:nvPr/>
        </p:nvCxnSpPr>
        <p:spPr>
          <a:xfrm>
            <a:off x="188691" y="5715000"/>
            <a:ext cx="868680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2147" y="3733800"/>
            <a:ext cx="868680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286"/>
          <p:cNvSpPr txBox="1">
            <a:spLocks noChangeArrowheads="1"/>
          </p:cNvSpPr>
          <p:nvPr/>
        </p:nvSpPr>
        <p:spPr bwMode="auto">
          <a:xfrm>
            <a:off x="212147" y="1633876"/>
            <a:ext cx="1828800" cy="1642724"/>
          </a:xfrm>
          <a:prstGeom prst="rect">
            <a:avLst/>
          </a:pr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a:r>
              <a:rPr lang="es-LA" sz="1400" b="1" i="0" strike="noStrike" cap="none" spc="0" baseline="0" dirty="0">
                <a:solidFill>
                  <a:srgbClr val="000000"/>
                </a:solidFill>
                <a:effectLst/>
                <a:latin typeface="Arial"/>
                <a:ea typeface="Arial"/>
                <a:cs typeface="Arial"/>
              </a:rPr>
              <a:t>Verificación Electrónica de Visitas (EVV)</a:t>
            </a:r>
          </a:p>
        </p:txBody>
      </p:sp>
      <p:sp>
        <p:nvSpPr>
          <p:cNvPr id="3" name="Rectangle 286"/>
          <p:cNvSpPr txBox="1">
            <a:spLocks noChangeArrowheads="1"/>
          </p:cNvSpPr>
          <p:nvPr/>
        </p:nvSpPr>
        <p:spPr bwMode="auto">
          <a:xfrm>
            <a:off x="212147" y="3962400"/>
            <a:ext cx="1828800" cy="1554480"/>
          </a:xfrm>
          <a:prstGeom prst="rect">
            <a:avLst/>
          </a:pr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a:r>
              <a:rPr lang="es-LA" sz="1400" b="1" i="0" strike="noStrike" cap="none" spc="0" baseline="0" dirty="0">
                <a:solidFill>
                  <a:srgbClr val="000000"/>
                </a:solidFill>
                <a:effectLst/>
                <a:latin typeface="Arial"/>
                <a:ea typeface="Arial"/>
                <a:cs typeface="Arial"/>
              </a:rPr>
              <a:t>Solicitud de respuestas (RFR)</a:t>
            </a:r>
          </a:p>
        </p:txBody>
      </p:sp>
      <p:sp>
        <p:nvSpPr>
          <p:cNvPr id="22" name="Rectangle 286"/>
          <p:cNvSpPr txBox="1">
            <a:spLocks noChangeArrowheads="1"/>
          </p:cNvSpPr>
          <p:nvPr/>
        </p:nvSpPr>
        <p:spPr bwMode="auto">
          <a:xfrm>
            <a:off x="2132438" y="4035714"/>
            <a:ext cx="6749795" cy="148484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lvl="1">
              <a:spcAft>
                <a:spcPts val="800"/>
              </a:spcAft>
            </a:pPr>
            <a:r>
              <a:rPr lang="es-LA" sz="1400" b="0" i="0" strike="noStrike" cap="none" spc="0" baseline="0" dirty="0">
                <a:solidFill>
                  <a:srgbClr val="000000"/>
                </a:solidFill>
                <a:effectLst/>
                <a:latin typeface="Arial"/>
                <a:ea typeface="Arial"/>
                <a:cs typeface="Arial"/>
              </a:rPr>
              <a:t>Una RFR es la manera en que las agencias del estado como MassHealth seleccionan compañías externas para asistir con determinados proyectos</a:t>
            </a:r>
            <a:r>
              <a:rPr lang="es-ES" sz="1400" b="0" i="0" strike="noStrike" cap="none" spc="0" baseline="0" dirty="0">
                <a:solidFill>
                  <a:srgbClr val="000000"/>
                </a:solidFill>
                <a:effectLst/>
                <a:latin typeface="Arial"/>
                <a:ea typeface="Arial"/>
                <a:cs typeface="Arial"/>
              </a:rPr>
              <a:t>.</a:t>
            </a:r>
            <a:endParaRPr lang="es-LA" sz="1400" b="0" i="0" strike="noStrike" cap="none" spc="0" baseline="0" dirty="0">
              <a:solidFill>
                <a:srgbClr val="000000"/>
              </a:solidFill>
              <a:effectLst/>
              <a:latin typeface="Arial"/>
              <a:ea typeface="Arial"/>
              <a:cs typeface="Arial"/>
            </a:endParaRPr>
          </a:p>
          <a:p>
            <a:pPr lvl="1">
              <a:spcAft>
                <a:spcPts val="800"/>
              </a:spcAft>
            </a:pPr>
            <a:r>
              <a:rPr lang="es-LA" sz="1400" b="0" i="0" strike="noStrike" cap="none" spc="0" baseline="0" dirty="0">
                <a:solidFill>
                  <a:srgbClr val="000000"/>
                </a:solidFill>
                <a:effectLst/>
                <a:latin typeface="Arial"/>
                <a:ea typeface="Arial"/>
                <a:cs typeface="Arial"/>
              </a:rPr>
              <a:t>Escuchará que MassHealth se refiere a una RFR como una “contratación pública”</a:t>
            </a:r>
            <a:r>
              <a:rPr lang="es-ES" sz="1400" b="0" i="0" strike="noStrike" cap="none" spc="0" baseline="0" dirty="0">
                <a:solidFill>
                  <a:srgbClr val="000000"/>
                </a:solidFill>
                <a:effectLst/>
                <a:latin typeface="Arial"/>
                <a:ea typeface="Arial"/>
                <a:cs typeface="Arial"/>
              </a:rPr>
              <a:t>.</a:t>
            </a:r>
            <a:endParaRPr lang="es-LA" sz="1400" b="0" i="0" strike="noStrike" cap="none" spc="0" baseline="0" dirty="0">
              <a:solidFill>
                <a:srgbClr val="000000"/>
              </a:solidFill>
              <a:effectLst/>
              <a:latin typeface="Arial"/>
              <a:ea typeface="Arial"/>
              <a:cs typeface="Arial"/>
            </a:endParaRPr>
          </a:p>
          <a:p>
            <a:pPr lvl="1">
              <a:spcAft>
                <a:spcPts val="800"/>
              </a:spcAft>
            </a:pPr>
            <a:r>
              <a:rPr lang="es-LA" sz="1400" b="0" i="0" strike="noStrike" cap="none" spc="0" baseline="0" dirty="0">
                <a:solidFill>
                  <a:srgbClr val="000000"/>
                </a:solidFill>
                <a:effectLst/>
                <a:latin typeface="Arial"/>
                <a:ea typeface="Arial"/>
                <a:cs typeface="Arial"/>
              </a:rPr>
              <a:t>La RFR e</a:t>
            </a:r>
            <a:r>
              <a:rPr lang="es-ES" sz="1400" b="0" i="0" strike="noStrike" cap="none" spc="0" baseline="0" dirty="0">
                <a:solidFill>
                  <a:srgbClr val="000000"/>
                </a:solidFill>
                <a:effectLst/>
                <a:latin typeface="Arial"/>
                <a:ea typeface="Arial"/>
                <a:cs typeface="Arial"/>
              </a:rPr>
              <a:t>s</a:t>
            </a:r>
            <a:r>
              <a:rPr lang="es-LA" sz="1400" b="0" i="0" strike="noStrike" cap="none" spc="0" baseline="0" dirty="0">
                <a:solidFill>
                  <a:srgbClr val="000000"/>
                </a:solidFill>
                <a:effectLst/>
                <a:latin typeface="Arial"/>
                <a:ea typeface="Arial"/>
                <a:cs typeface="Arial"/>
              </a:rPr>
              <a:t> un proceso justo y competitivo en el cual cualquier compañía que cumpla con los requisitos generales del proyecto puede inscribirse para proveer </a:t>
            </a:r>
            <a:br>
              <a:rPr lang="es-ES" sz="1400" b="0" i="0" strike="noStrike" cap="none" spc="0" baseline="0" dirty="0">
                <a:solidFill>
                  <a:srgbClr val="000000"/>
                </a:solidFill>
                <a:effectLst/>
                <a:latin typeface="Arial"/>
                <a:ea typeface="Arial"/>
                <a:cs typeface="Arial"/>
              </a:rPr>
            </a:br>
            <a:r>
              <a:rPr lang="es-LA" sz="1400" b="0" i="0" strike="noStrike" cap="none" spc="0" baseline="0" dirty="0">
                <a:solidFill>
                  <a:srgbClr val="000000"/>
                </a:solidFill>
                <a:effectLst/>
                <a:latin typeface="Arial"/>
                <a:ea typeface="Arial"/>
                <a:cs typeface="Arial"/>
              </a:rPr>
              <a:t>los servicios</a:t>
            </a:r>
            <a:r>
              <a:rPr lang="es-ES" sz="1400" b="0" i="0" strike="noStrike" cap="none" spc="0" baseline="0" dirty="0">
                <a:solidFill>
                  <a:srgbClr val="000000"/>
                </a:solidFill>
                <a:effectLst/>
                <a:latin typeface="Arial"/>
                <a:ea typeface="Arial"/>
                <a:cs typeface="Arial"/>
              </a:rPr>
              <a:t>.</a:t>
            </a:r>
            <a:endParaRPr lang="es-LA" sz="1400" b="0" i="0" strike="noStrike" cap="none" spc="0" baseline="0" dirty="0">
              <a:solidFill>
                <a:srgbClr val="000000"/>
              </a:solidFill>
              <a:effectLst/>
              <a:latin typeface="Arial"/>
              <a:ea typeface="Arial"/>
              <a:cs typeface="Arial"/>
            </a:endParaRPr>
          </a:p>
        </p:txBody>
      </p:sp>
      <p:sp>
        <p:nvSpPr>
          <p:cNvPr id="21" name="Rectangle 286">
            <a:extLst>
              <a:ext uri="{FF2B5EF4-FFF2-40B4-BE49-F238E27FC236}">
                <a16:creationId xmlns:a16="http://schemas.microsoft.com/office/drawing/2014/main" id="{9A5230E0-1B48-4351-8B62-97617B09A657}"/>
              </a:ext>
            </a:extLst>
          </p:cNvPr>
          <p:cNvSpPr txBox="1">
            <a:spLocks noChangeArrowheads="1"/>
          </p:cNvSpPr>
          <p:nvPr/>
        </p:nvSpPr>
        <p:spPr bwMode="auto">
          <a:xfrm>
            <a:off x="2132439" y="1410910"/>
            <a:ext cx="6749795" cy="2125563"/>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lvl="1">
              <a:spcAft>
                <a:spcPts val="800"/>
              </a:spcAft>
            </a:pPr>
            <a:r>
              <a:rPr lang="es-LA" sz="1400" b="0" i="0" strike="noStrike" cap="none" spc="0" baseline="0" dirty="0">
                <a:solidFill>
                  <a:srgbClr val="000000"/>
                </a:solidFill>
                <a:effectLst/>
                <a:latin typeface="Arial"/>
                <a:ea typeface="Arial"/>
                <a:cs typeface="Arial"/>
              </a:rPr>
              <a:t>EVV se refiere a una manera digital de reunir la información de las planillas de horas trabajadas.</a:t>
            </a:r>
          </a:p>
          <a:p>
            <a:pPr lvl="1">
              <a:spcAft>
                <a:spcPts val="800"/>
              </a:spcAft>
            </a:pPr>
            <a:r>
              <a:rPr lang="es-LA" sz="1400" b="0" i="0" strike="noStrike" cap="none" spc="0" baseline="0" dirty="0">
                <a:solidFill>
                  <a:srgbClr val="000000"/>
                </a:solidFill>
                <a:effectLst/>
                <a:latin typeface="Arial"/>
                <a:ea typeface="Arial"/>
                <a:cs typeface="Arial"/>
              </a:rPr>
              <a:t>La EVV se diferencia de las planillas de horas trabajadas </a:t>
            </a:r>
            <a:r>
              <a:rPr lang="es-ES" sz="1400" b="0" i="0" strike="noStrike" cap="none" spc="0" baseline="0" dirty="0">
                <a:solidFill>
                  <a:srgbClr val="000000"/>
                </a:solidFill>
                <a:effectLst/>
                <a:latin typeface="Arial"/>
                <a:ea typeface="Arial"/>
                <a:cs typeface="Arial"/>
              </a:rPr>
              <a:t>porque la </a:t>
            </a:r>
            <a:r>
              <a:rPr lang="es-ES" sz="1400" b="0" i="0" strike="noStrike" cap="none" spc="0" baseline="0" dirty="0" err="1">
                <a:solidFill>
                  <a:srgbClr val="000000"/>
                </a:solidFill>
                <a:effectLst/>
                <a:latin typeface="Arial"/>
                <a:ea typeface="Arial"/>
                <a:cs typeface="Arial"/>
              </a:rPr>
              <a:t>EVV</a:t>
            </a:r>
            <a:r>
              <a:rPr lang="es-ES" sz="1400" b="0" i="0" strike="noStrike" cap="none" spc="0" baseline="0" dirty="0">
                <a:solidFill>
                  <a:srgbClr val="000000"/>
                </a:solidFill>
                <a:effectLst/>
                <a:latin typeface="Arial"/>
                <a:ea typeface="Arial"/>
                <a:cs typeface="Arial"/>
              </a:rPr>
              <a:t> </a:t>
            </a:r>
            <a:r>
              <a:rPr lang="es-LA" sz="1400" b="0" i="0" strike="noStrike" cap="none" spc="0" baseline="0" dirty="0">
                <a:solidFill>
                  <a:srgbClr val="000000"/>
                </a:solidFill>
                <a:effectLst/>
                <a:latin typeface="Arial"/>
                <a:ea typeface="Arial"/>
                <a:cs typeface="Arial"/>
              </a:rPr>
              <a:t>reúne información sobre los servicios de manera automática en el momento en que se brinda el servicio en vez de que el trabajador o el empleador ingrese la información manualmente después de finalizar el mismo.</a:t>
            </a:r>
          </a:p>
          <a:p>
            <a:pPr lvl="1">
              <a:spcAft>
                <a:spcPts val="800"/>
              </a:spcAft>
            </a:pPr>
            <a:r>
              <a:rPr lang="es-LA" sz="1400" b="0" i="0" strike="noStrike" cap="none" spc="0" baseline="0" dirty="0">
                <a:solidFill>
                  <a:srgbClr val="000000"/>
                </a:solidFill>
                <a:effectLst/>
                <a:latin typeface="Arial"/>
                <a:ea typeface="Arial"/>
                <a:cs typeface="Arial"/>
              </a:rPr>
              <a:t>Cuando un empleado marca la “llegada” y la “salida” usando la EVV, el sistema de EVV automáticamente reúne los datos tales como el horario de inicio y de finalización del servicio y la ubicación dónde el servicio se inició o finalizó.</a:t>
            </a:r>
          </a:p>
        </p:txBody>
      </p:sp>
      <p:cxnSp>
        <p:nvCxnSpPr>
          <p:cNvPr id="23" name="Straight Connector 22">
            <a:extLst>
              <a:ext uri="{FF2B5EF4-FFF2-40B4-BE49-F238E27FC236}">
                <a16:creationId xmlns:a16="http://schemas.microsoft.com/office/drawing/2014/main" id="{B0A971A4-1C9C-4CF9-95EA-6992C83D45E5}"/>
              </a:ext>
            </a:extLst>
          </p:cNvPr>
          <p:cNvCxnSpPr/>
          <p:nvPr/>
        </p:nvCxnSpPr>
        <p:spPr>
          <a:xfrm>
            <a:off x="212148" y="1295400"/>
            <a:ext cx="86868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8153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9" name="Rectangle 38" hidden="1"/>
          <p:cNvSpPr/>
          <p:nvPr>
            <p:custDataLst>
              <p:tags r:id="rId2"/>
            </p:custDataLst>
          </p:nvPr>
        </p:nvSpPr>
        <p:spPr bwMode="auto">
          <a:xfrm>
            <a:off x="0" y="0"/>
            <a:ext cx="158750" cy="158750"/>
          </a:xfrm>
          <a:prstGeom prst="rect">
            <a:avLst/>
          </a:prstGeom>
          <a:solidFill>
            <a:schemeClr val="bg1">
              <a:lumMod val="95000"/>
            </a:schemeClr>
          </a:solidFill>
          <a:ln w="9525">
            <a:solidFill>
              <a:schemeClr val="bg1">
                <a:lumMod val="50000"/>
              </a:schemeClr>
            </a:solidFill>
            <a:miter lim="800000"/>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900" b="1">
              <a:solidFill>
                <a:srgbClr val="000000"/>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2" name="Title 7">
            <a:extLst>
              <a:ext uri="{FF2B5EF4-FFF2-40B4-BE49-F238E27FC236}">
                <a16:creationId xmlns:a16="http://schemas.microsoft.com/office/drawing/2014/main" id="{2CE44D71-8D1C-724A-B4CC-5A3A64A80B91}"/>
              </a:ext>
            </a:extLst>
          </p:cNvPr>
          <p:cNvSpPr txBox="1"/>
          <p:nvPr/>
        </p:nvSpPr>
        <p:spPr>
          <a:xfrm>
            <a:off x="515691" y="3733800"/>
            <a:ext cx="866706" cy="442068"/>
          </a:xfrm>
          <a:prstGeom prst="rect">
            <a:avLst/>
          </a:prstGeom>
        </p:spPr>
        <p:txBody>
          <a:bodyPr vert="horz" lIns="0" tIns="0" rIns="0" bIns="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s-LA" sz="1200" b="1" i="0" strike="noStrike" cap="none" spc="0" baseline="0" dirty="0">
                <a:solidFill>
                  <a:srgbClr val="000000"/>
                </a:solidFill>
                <a:effectLst/>
                <a:latin typeface="Arial"/>
                <a:ea typeface="Arial"/>
                <a:cs typeface="Arial"/>
              </a:rPr>
              <a:t>Septiembre de 2020</a:t>
            </a:r>
          </a:p>
        </p:txBody>
      </p:sp>
      <p:cxnSp>
        <p:nvCxnSpPr>
          <p:cNvPr id="13" name="Straight Arrow Connector 12">
            <a:extLst>
              <a:ext uri="{FF2B5EF4-FFF2-40B4-BE49-F238E27FC236}">
                <a16:creationId xmlns:a16="http://schemas.microsoft.com/office/drawing/2014/main" id="{3654ADFF-68F1-1F43-969D-82C697AF73DD}"/>
              </a:ext>
            </a:extLst>
          </p:cNvPr>
          <p:cNvCxnSpPr/>
          <p:nvPr/>
        </p:nvCxnSpPr>
        <p:spPr>
          <a:xfrm flipV="1">
            <a:off x="409859" y="4656352"/>
            <a:ext cx="8229600" cy="182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2B565B7-5104-B348-B8D4-11D44E856A0A}"/>
              </a:ext>
            </a:extLst>
          </p:cNvPr>
          <p:cNvSpPr txBox="1"/>
          <p:nvPr/>
        </p:nvSpPr>
        <p:spPr bwMode="auto">
          <a:xfrm>
            <a:off x="351691" y="3200400"/>
            <a:ext cx="7076647" cy="213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39" b="1" baseline="0">
                <a:solidFill>
                  <a:schemeClr val="tx2"/>
                </a:solidFill>
                <a:latin typeface="+mj-lt"/>
                <a:ea typeface="+mj-ea"/>
                <a:cs typeface="+mj-cs"/>
              </a:defRPr>
            </a:lvl1pPr>
            <a:lvl2pPr algn="l" defTabSz="913429" rtl="0" eaLnBrk="1" fontAlgn="base" hangingPunct="1">
              <a:spcBef>
                <a:spcPct val="0"/>
              </a:spcBef>
              <a:spcAft>
                <a:spcPct val="0"/>
              </a:spcAft>
              <a:defRPr sz="1939" b="1">
                <a:solidFill>
                  <a:schemeClr val="tx2"/>
                </a:solidFill>
                <a:latin typeface="Arial"/>
              </a:defRPr>
            </a:lvl2pPr>
            <a:lvl3pPr algn="l" defTabSz="913429" rtl="0" eaLnBrk="1" fontAlgn="base" hangingPunct="1">
              <a:spcBef>
                <a:spcPct val="0"/>
              </a:spcBef>
              <a:spcAft>
                <a:spcPct val="0"/>
              </a:spcAft>
              <a:defRPr sz="1939" b="1">
                <a:solidFill>
                  <a:schemeClr val="tx2"/>
                </a:solidFill>
                <a:latin typeface="Arial"/>
              </a:defRPr>
            </a:lvl3pPr>
            <a:lvl4pPr algn="l" defTabSz="913429" rtl="0" eaLnBrk="1" fontAlgn="base" hangingPunct="1">
              <a:spcBef>
                <a:spcPct val="0"/>
              </a:spcBef>
              <a:spcAft>
                <a:spcPct val="0"/>
              </a:spcAft>
              <a:defRPr sz="1939" b="1">
                <a:solidFill>
                  <a:schemeClr val="tx2"/>
                </a:solidFill>
                <a:latin typeface="Arial"/>
              </a:defRPr>
            </a:lvl4pPr>
            <a:lvl5pPr algn="l" defTabSz="913429" rtl="0" eaLnBrk="1" fontAlgn="base" hangingPunct="1">
              <a:spcBef>
                <a:spcPct val="0"/>
              </a:spcBef>
              <a:spcAft>
                <a:spcPct val="0"/>
              </a:spcAft>
              <a:defRPr sz="1939" b="1">
                <a:solidFill>
                  <a:schemeClr val="tx2"/>
                </a:solidFill>
                <a:latin typeface="Arial"/>
              </a:defRPr>
            </a:lvl5pPr>
            <a:lvl6pPr marL="466431" algn="l" defTabSz="913429" rtl="0" eaLnBrk="1" fontAlgn="base" hangingPunct="1">
              <a:spcBef>
                <a:spcPct val="0"/>
              </a:spcBef>
              <a:spcAft>
                <a:spcPct val="0"/>
              </a:spcAft>
              <a:defRPr sz="1939" b="1">
                <a:solidFill>
                  <a:schemeClr val="tx2"/>
                </a:solidFill>
                <a:latin typeface="Arial"/>
              </a:defRPr>
            </a:lvl6pPr>
            <a:lvl7pPr marL="932863" algn="l" defTabSz="913429" rtl="0" eaLnBrk="1" fontAlgn="base" hangingPunct="1">
              <a:spcBef>
                <a:spcPct val="0"/>
              </a:spcBef>
              <a:spcAft>
                <a:spcPct val="0"/>
              </a:spcAft>
              <a:defRPr sz="1939" b="1">
                <a:solidFill>
                  <a:schemeClr val="tx2"/>
                </a:solidFill>
                <a:latin typeface="Arial"/>
              </a:defRPr>
            </a:lvl7pPr>
            <a:lvl8pPr marL="1399295" algn="l" defTabSz="913429" rtl="0" eaLnBrk="1" fontAlgn="base" hangingPunct="1">
              <a:spcBef>
                <a:spcPct val="0"/>
              </a:spcBef>
              <a:spcAft>
                <a:spcPct val="0"/>
              </a:spcAft>
              <a:defRPr sz="1939" b="1">
                <a:solidFill>
                  <a:schemeClr val="tx2"/>
                </a:solidFill>
                <a:latin typeface="Arial"/>
              </a:defRPr>
            </a:lvl8pPr>
            <a:lvl9pPr marL="1865728" algn="l" defTabSz="913429" rtl="0" eaLnBrk="1" fontAlgn="base" hangingPunct="1">
              <a:spcBef>
                <a:spcPct val="0"/>
              </a:spcBef>
              <a:spcAft>
                <a:spcPct val="0"/>
              </a:spcAft>
              <a:defRPr sz="1939" b="1">
                <a:solidFill>
                  <a:schemeClr val="tx2"/>
                </a:solidFill>
                <a:latin typeface="Arial"/>
              </a:defRPr>
            </a:lvl9pPr>
          </a:lstStyle>
          <a:p>
            <a:r>
              <a:rPr lang="es-LA" sz="1400" b="1" i="0" strike="noStrike" cap="none" spc="0" baseline="0">
                <a:solidFill>
                  <a:srgbClr val="002960"/>
                </a:solidFill>
                <a:effectLst/>
                <a:latin typeface="Arial"/>
                <a:ea typeface="Arial"/>
                <a:cs typeface="Arial"/>
              </a:rPr>
              <a:t>Cronograma estimativo de implementación de la EVV para PCA</a:t>
            </a:r>
          </a:p>
        </p:txBody>
      </p:sp>
      <p:cxnSp>
        <p:nvCxnSpPr>
          <p:cNvPr id="15" name="Straight Connector 14">
            <a:extLst>
              <a:ext uri="{FF2B5EF4-FFF2-40B4-BE49-F238E27FC236}">
                <a16:creationId xmlns:a16="http://schemas.microsoft.com/office/drawing/2014/main" id="{41B48800-E583-0B4A-B88B-48F4851E2930}"/>
              </a:ext>
            </a:extLst>
          </p:cNvPr>
          <p:cNvCxnSpPr/>
          <p:nvPr/>
        </p:nvCxnSpPr>
        <p:spPr>
          <a:xfrm>
            <a:off x="351691" y="3461266"/>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7">
            <a:extLst>
              <a:ext uri="{FF2B5EF4-FFF2-40B4-BE49-F238E27FC236}">
                <a16:creationId xmlns:a16="http://schemas.microsoft.com/office/drawing/2014/main" id="{B4B1DB6A-3866-AC4E-889C-B14BE9038F6D}"/>
              </a:ext>
            </a:extLst>
          </p:cNvPr>
          <p:cNvSpPr txBox="1"/>
          <p:nvPr/>
        </p:nvSpPr>
        <p:spPr>
          <a:xfrm>
            <a:off x="409859" y="4152900"/>
            <a:ext cx="1150431" cy="571501"/>
          </a:xfrm>
          <a:prstGeom prst="rect">
            <a:avLst/>
          </a:prstGeom>
        </p:spPr>
        <p:txBody>
          <a:bodyPr vert="horz" lIns="0" tIns="0" rIns="0" bIns="0" rtlCol="0" anchor="t">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s-LA" sz="1200" b="0" i="0" strike="noStrike" cap="none" spc="0" baseline="0">
                <a:solidFill>
                  <a:srgbClr val="0070C0"/>
                </a:solidFill>
                <a:effectLst/>
                <a:latin typeface="Arial"/>
                <a:ea typeface="Arial"/>
                <a:cs typeface="Arial"/>
              </a:rPr>
              <a:t>Emisión de la RFR de FI</a:t>
            </a:r>
          </a:p>
        </p:txBody>
      </p:sp>
      <p:cxnSp>
        <p:nvCxnSpPr>
          <p:cNvPr id="17" name="Straight Arrow Connector 16">
            <a:extLst>
              <a:ext uri="{FF2B5EF4-FFF2-40B4-BE49-F238E27FC236}">
                <a16:creationId xmlns:a16="http://schemas.microsoft.com/office/drawing/2014/main" id="{00770508-933E-D34B-BAB9-5ED887085761}"/>
              </a:ext>
            </a:extLst>
          </p:cNvPr>
          <p:cNvCxnSpPr/>
          <p:nvPr/>
        </p:nvCxnSpPr>
        <p:spPr>
          <a:xfrm flipH="1" flipV="1">
            <a:off x="926907" y="4389590"/>
            <a:ext cx="0" cy="285041"/>
          </a:xfrm>
          <a:prstGeom prst="straightConnector1">
            <a:avLst/>
          </a:prstGeom>
          <a:ln>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19" name="Title 7">
            <a:extLst>
              <a:ext uri="{FF2B5EF4-FFF2-40B4-BE49-F238E27FC236}">
                <a16:creationId xmlns:a16="http://schemas.microsoft.com/office/drawing/2014/main" id="{9AFEAD5D-5129-814F-8699-9B005336D1A3}"/>
              </a:ext>
            </a:extLst>
          </p:cNvPr>
          <p:cNvSpPr txBox="1"/>
          <p:nvPr/>
        </p:nvSpPr>
        <p:spPr>
          <a:xfrm>
            <a:off x="2313624" y="3809608"/>
            <a:ext cx="806762" cy="442471"/>
          </a:xfrm>
          <a:prstGeom prst="rect">
            <a:avLst/>
          </a:prstGeom>
        </p:spPr>
        <p:txBody>
          <a:bodyPr vert="horz" lIns="0" tIns="0" rIns="0" bIns="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s-LA" sz="1200" b="1" i="0" strike="noStrike" cap="none" spc="0" baseline="0" dirty="0">
                <a:solidFill>
                  <a:srgbClr val="000000"/>
                </a:solidFill>
                <a:effectLst/>
                <a:latin typeface="Arial"/>
                <a:ea typeface="Arial"/>
                <a:cs typeface="Arial"/>
              </a:rPr>
              <a:t>Noviembre de 2020</a:t>
            </a:r>
          </a:p>
        </p:txBody>
      </p:sp>
      <p:sp>
        <p:nvSpPr>
          <p:cNvPr id="20" name="Title 7">
            <a:extLst>
              <a:ext uri="{FF2B5EF4-FFF2-40B4-BE49-F238E27FC236}">
                <a16:creationId xmlns:a16="http://schemas.microsoft.com/office/drawing/2014/main" id="{051C8293-0D55-1342-AA0F-072BA791EC8E}"/>
              </a:ext>
            </a:extLst>
          </p:cNvPr>
          <p:cNvSpPr txBox="1"/>
          <p:nvPr/>
        </p:nvSpPr>
        <p:spPr>
          <a:xfrm>
            <a:off x="2173059" y="4119520"/>
            <a:ext cx="1150431" cy="226920"/>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s-LA" sz="1200" b="0" i="0" strike="noStrike" cap="none" spc="0" baseline="0">
                <a:solidFill>
                  <a:srgbClr val="0070C0"/>
                </a:solidFill>
                <a:effectLst/>
                <a:latin typeface="Arial"/>
                <a:ea typeface="Arial"/>
                <a:cs typeface="Arial"/>
              </a:rPr>
              <a:t>Cierre de RFR</a:t>
            </a:r>
          </a:p>
        </p:txBody>
      </p:sp>
      <p:cxnSp>
        <p:nvCxnSpPr>
          <p:cNvPr id="24" name="Straight Arrow Connector 23">
            <a:extLst>
              <a:ext uri="{FF2B5EF4-FFF2-40B4-BE49-F238E27FC236}">
                <a16:creationId xmlns:a16="http://schemas.microsoft.com/office/drawing/2014/main" id="{482EE313-DAE7-DB49-A3A2-D2A4D6CAF99B}"/>
              </a:ext>
            </a:extLst>
          </p:cNvPr>
          <p:cNvCxnSpPr/>
          <p:nvPr/>
        </p:nvCxnSpPr>
        <p:spPr>
          <a:xfrm flipH="1" flipV="1">
            <a:off x="2748275" y="4369566"/>
            <a:ext cx="2" cy="277503"/>
          </a:xfrm>
          <a:prstGeom prst="straightConnector1">
            <a:avLst/>
          </a:prstGeom>
          <a:ln>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5" name="Title 7">
            <a:extLst>
              <a:ext uri="{FF2B5EF4-FFF2-40B4-BE49-F238E27FC236}">
                <a16:creationId xmlns:a16="http://schemas.microsoft.com/office/drawing/2014/main" id="{8E545C0F-FFB0-0C46-8AB2-BB12275FBF70}"/>
              </a:ext>
            </a:extLst>
          </p:cNvPr>
          <p:cNvSpPr txBox="1"/>
          <p:nvPr/>
        </p:nvSpPr>
        <p:spPr>
          <a:xfrm>
            <a:off x="3381240" y="4743510"/>
            <a:ext cx="2381520" cy="718775"/>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s-LA" sz="1200" b="0" i="1" strike="noStrike" cap="none" spc="0" baseline="0" dirty="0">
                <a:solidFill>
                  <a:srgbClr val="0070C0"/>
                </a:solidFill>
                <a:effectLst/>
                <a:latin typeface="Arial"/>
                <a:ea typeface="Arial"/>
                <a:cs typeface="Arial"/>
              </a:rPr>
              <a:t>Participación de las partes interesadas en la EVV </a:t>
            </a:r>
            <a:br>
              <a:rPr lang="es-ES" sz="1200" b="0" i="1" strike="noStrike" cap="none" spc="0" baseline="0" dirty="0">
                <a:solidFill>
                  <a:srgbClr val="0070C0"/>
                </a:solidFill>
                <a:effectLst/>
                <a:latin typeface="Arial"/>
                <a:ea typeface="Arial"/>
                <a:cs typeface="Arial"/>
              </a:rPr>
            </a:br>
            <a:r>
              <a:rPr lang="es-LA" sz="1200" b="0" i="1" strike="noStrike" cap="none" spc="0" baseline="0" dirty="0">
                <a:solidFill>
                  <a:srgbClr val="0070C0"/>
                </a:solidFill>
                <a:effectLst/>
                <a:latin typeface="Arial"/>
                <a:ea typeface="Arial"/>
                <a:cs typeface="Arial"/>
              </a:rPr>
              <a:t>y sesiones públicas para </a:t>
            </a:r>
            <a:br>
              <a:rPr lang="es-ES" sz="1200" b="0" i="1" strike="noStrike" cap="none" spc="0" baseline="0" dirty="0">
                <a:solidFill>
                  <a:srgbClr val="0070C0"/>
                </a:solidFill>
                <a:effectLst/>
                <a:latin typeface="Arial"/>
                <a:ea typeface="Arial"/>
                <a:cs typeface="Arial"/>
              </a:rPr>
            </a:br>
            <a:r>
              <a:rPr lang="es-LA" sz="1200" b="0" i="1" strike="noStrike" cap="none" spc="0" baseline="0" dirty="0">
                <a:solidFill>
                  <a:srgbClr val="0070C0"/>
                </a:solidFill>
                <a:effectLst/>
                <a:latin typeface="Arial"/>
                <a:ea typeface="Arial"/>
                <a:cs typeface="Arial"/>
              </a:rPr>
              <a:t>escuchar comentarios</a:t>
            </a:r>
          </a:p>
        </p:txBody>
      </p:sp>
      <p:sp>
        <p:nvSpPr>
          <p:cNvPr id="26" name="Title 7">
            <a:extLst>
              <a:ext uri="{FF2B5EF4-FFF2-40B4-BE49-F238E27FC236}">
                <a16:creationId xmlns:a16="http://schemas.microsoft.com/office/drawing/2014/main" id="{DC02330F-8389-7F4E-8A3B-41B234D9D211}"/>
              </a:ext>
            </a:extLst>
          </p:cNvPr>
          <p:cNvSpPr txBox="1"/>
          <p:nvPr/>
        </p:nvSpPr>
        <p:spPr>
          <a:xfrm>
            <a:off x="7718918" y="4343400"/>
            <a:ext cx="481373" cy="381001"/>
          </a:xfrm>
          <a:prstGeom prst="rect">
            <a:avLst/>
          </a:prstGeom>
        </p:spPr>
        <p:txBody>
          <a:bodyPr vert="horz" lIns="0" tIns="0" rIns="0" bIns="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s-LA" sz="1200" b="1" i="0" strike="noStrike" cap="none" spc="0" baseline="0">
                <a:solidFill>
                  <a:srgbClr val="000000"/>
                </a:solidFill>
                <a:effectLst/>
                <a:latin typeface="Arial"/>
                <a:ea typeface="Arial"/>
                <a:cs typeface="Arial"/>
              </a:rPr>
              <a:t>2022</a:t>
            </a:r>
          </a:p>
        </p:txBody>
      </p:sp>
      <p:sp>
        <p:nvSpPr>
          <p:cNvPr id="28" name="Title 7">
            <a:extLst>
              <a:ext uri="{FF2B5EF4-FFF2-40B4-BE49-F238E27FC236}">
                <a16:creationId xmlns:a16="http://schemas.microsoft.com/office/drawing/2014/main" id="{988B61C2-508E-AE44-A6AE-88E333B1539A}"/>
              </a:ext>
            </a:extLst>
          </p:cNvPr>
          <p:cNvSpPr txBox="1"/>
          <p:nvPr/>
        </p:nvSpPr>
        <p:spPr>
          <a:xfrm>
            <a:off x="6237497" y="3643735"/>
            <a:ext cx="972194" cy="725832"/>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s-LA" sz="1200" b="0" i="0" strike="noStrike" cap="none" spc="0" baseline="0" dirty="0">
                <a:solidFill>
                  <a:srgbClr val="0070C0"/>
                </a:solidFill>
                <a:effectLst/>
                <a:latin typeface="Arial"/>
                <a:ea typeface="Arial"/>
                <a:cs typeface="Arial"/>
              </a:rPr>
              <a:t>Entrada en vig</a:t>
            </a:r>
            <a:r>
              <a:rPr lang="es-ES" sz="1200" b="0" i="0" strike="noStrike" cap="none" spc="0" baseline="0" dirty="0" err="1">
                <a:solidFill>
                  <a:srgbClr val="0070C0"/>
                </a:solidFill>
                <a:effectLst/>
                <a:latin typeface="Arial"/>
                <a:ea typeface="Arial"/>
                <a:cs typeface="Arial"/>
              </a:rPr>
              <a:t>or</a:t>
            </a:r>
            <a:r>
              <a:rPr lang="es-ES" sz="1200" b="0" i="0" strike="noStrike" cap="none" spc="0" baseline="0" dirty="0">
                <a:solidFill>
                  <a:srgbClr val="0070C0"/>
                </a:solidFill>
                <a:effectLst/>
                <a:latin typeface="Arial"/>
                <a:ea typeface="Arial"/>
                <a:cs typeface="Arial"/>
              </a:rPr>
              <a:t> </a:t>
            </a:r>
            <a:r>
              <a:rPr lang="es-LA" sz="1200" b="0" i="0" strike="noStrike" cap="none" spc="0" baseline="0" dirty="0">
                <a:solidFill>
                  <a:srgbClr val="0070C0"/>
                </a:solidFill>
                <a:effectLst/>
                <a:latin typeface="Arial"/>
                <a:ea typeface="Arial"/>
                <a:cs typeface="Arial"/>
              </a:rPr>
              <a:t>del contrato de FI</a:t>
            </a:r>
          </a:p>
        </p:txBody>
      </p:sp>
      <p:sp>
        <p:nvSpPr>
          <p:cNvPr id="29" name="Title 7">
            <a:extLst>
              <a:ext uri="{FF2B5EF4-FFF2-40B4-BE49-F238E27FC236}">
                <a16:creationId xmlns:a16="http://schemas.microsoft.com/office/drawing/2014/main" id="{99F0371C-2C5F-EE45-ACAD-1FB6AE137270}"/>
              </a:ext>
            </a:extLst>
          </p:cNvPr>
          <p:cNvSpPr txBox="1"/>
          <p:nvPr/>
        </p:nvSpPr>
        <p:spPr>
          <a:xfrm>
            <a:off x="3465401" y="4362509"/>
            <a:ext cx="2054972" cy="381001"/>
          </a:xfrm>
          <a:prstGeom prst="rect">
            <a:avLst/>
          </a:prstGeom>
        </p:spPr>
        <p:txBody>
          <a:bodyPr vert="horz" lIns="0" tIns="0" rIns="0" bIns="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s-LA" sz="1200" b="1" i="0" strike="noStrike" cap="none" spc="0" baseline="0" dirty="0">
                <a:solidFill>
                  <a:srgbClr val="000000"/>
                </a:solidFill>
                <a:effectLst/>
                <a:latin typeface="Arial"/>
                <a:ea typeface="Arial"/>
                <a:cs typeface="Arial"/>
              </a:rPr>
              <a:t>Nov. de 2020 a dic. de 2021</a:t>
            </a:r>
          </a:p>
        </p:txBody>
      </p:sp>
      <p:sp>
        <p:nvSpPr>
          <p:cNvPr id="32" name="Title 7">
            <a:extLst>
              <a:ext uri="{FF2B5EF4-FFF2-40B4-BE49-F238E27FC236}">
                <a16:creationId xmlns:a16="http://schemas.microsoft.com/office/drawing/2014/main" id="{5938A884-6F59-9B40-9412-75AD540D2C62}"/>
              </a:ext>
            </a:extLst>
          </p:cNvPr>
          <p:cNvSpPr txBox="1"/>
          <p:nvPr/>
        </p:nvSpPr>
        <p:spPr>
          <a:xfrm>
            <a:off x="6440260" y="4667197"/>
            <a:ext cx="769431" cy="381001"/>
          </a:xfrm>
          <a:prstGeom prst="rect">
            <a:avLst/>
          </a:prstGeom>
        </p:spPr>
        <p:txBody>
          <a:bodyPr vert="horz" lIns="0" tIns="0" rIns="0" bIns="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s-LA" sz="1200" b="1" i="0" strike="noStrike" cap="none" spc="0" baseline="0">
                <a:solidFill>
                  <a:srgbClr val="000000"/>
                </a:solidFill>
                <a:effectLst/>
                <a:latin typeface="Arial"/>
                <a:ea typeface="Arial"/>
                <a:cs typeface="Arial"/>
              </a:rPr>
              <a:t>Enero de 2022</a:t>
            </a:r>
          </a:p>
        </p:txBody>
      </p:sp>
      <p:cxnSp>
        <p:nvCxnSpPr>
          <p:cNvPr id="33" name="Straight Arrow Connector 32">
            <a:extLst>
              <a:ext uri="{FF2B5EF4-FFF2-40B4-BE49-F238E27FC236}">
                <a16:creationId xmlns:a16="http://schemas.microsoft.com/office/drawing/2014/main" id="{10E12080-FB01-AC4B-9D22-66C0411D1F6B}"/>
              </a:ext>
            </a:extLst>
          </p:cNvPr>
          <p:cNvCxnSpPr/>
          <p:nvPr/>
        </p:nvCxnSpPr>
        <p:spPr>
          <a:xfrm flipH="1" flipV="1">
            <a:off x="6776338" y="4389590"/>
            <a:ext cx="2" cy="277503"/>
          </a:xfrm>
          <a:prstGeom prst="straightConnector1">
            <a:avLst/>
          </a:prstGeom>
          <a:ln>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34" name="Title 7">
            <a:extLst>
              <a:ext uri="{FF2B5EF4-FFF2-40B4-BE49-F238E27FC236}">
                <a16:creationId xmlns:a16="http://schemas.microsoft.com/office/drawing/2014/main" id="{D84F7696-033D-9641-A2B2-54A725D1E0D2}"/>
              </a:ext>
            </a:extLst>
          </p:cNvPr>
          <p:cNvSpPr txBox="1"/>
          <p:nvPr/>
        </p:nvSpPr>
        <p:spPr>
          <a:xfrm>
            <a:off x="7226112" y="5053311"/>
            <a:ext cx="1536887" cy="192476"/>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s-LA" sz="1200" b="0" i="1" strike="noStrike" cap="none" spc="0" baseline="0" dirty="0">
                <a:solidFill>
                  <a:srgbClr val="0070C0"/>
                </a:solidFill>
                <a:effectLst/>
                <a:latin typeface="Arial"/>
                <a:ea typeface="Arial"/>
                <a:cs typeface="Arial"/>
              </a:rPr>
              <a:t>Implementación de EVV</a:t>
            </a:r>
            <a:r>
              <a:rPr lang="es-ES" sz="1200" b="0" i="1" strike="noStrike" cap="none" spc="0" baseline="0" dirty="0">
                <a:solidFill>
                  <a:srgbClr val="0070C0"/>
                </a:solidFill>
                <a:effectLst/>
                <a:latin typeface="Arial"/>
                <a:ea typeface="Arial"/>
                <a:cs typeface="Arial"/>
              </a:rPr>
              <a:t> </a:t>
            </a:r>
            <a:r>
              <a:rPr lang="es-LA" sz="1200" b="0" i="1" strike="noStrike" cap="none" spc="0" baseline="0" dirty="0">
                <a:solidFill>
                  <a:srgbClr val="0070C0"/>
                </a:solidFill>
                <a:effectLst/>
                <a:latin typeface="Arial"/>
                <a:ea typeface="Arial"/>
                <a:cs typeface="Arial"/>
              </a:rPr>
              <a:t>en fases </a:t>
            </a:r>
          </a:p>
        </p:txBody>
      </p:sp>
      <p:sp>
        <p:nvSpPr>
          <p:cNvPr id="35" name="Rectangular Callout 34">
            <a:extLst>
              <a:ext uri="{FF2B5EF4-FFF2-40B4-BE49-F238E27FC236}">
                <a16:creationId xmlns:a16="http://schemas.microsoft.com/office/drawing/2014/main" id="{01DB48DF-A985-B644-AE0B-3FA44B203477}"/>
              </a:ext>
            </a:extLst>
          </p:cNvPr>
          <p:cNvSpPr/>
          <p:nvPr/>
        </p:nvSpPr>
        <p:spPr bwMode="auto">
          <a:xfrm>
            <a:off x="3611226" y="3643734"/>
            <a:ext cx="1150431" cy="623466"/>
          </a:xfrm>
          <a:prstGeom prst="wedgeRectCallout">
            <a:avLst/>
          </a:prstGeom>
          <a:noFill/>
          <a:ln w="9525">
            <a:solidFill>
              <a:srgbClr val="808080"/>
            </a:solidFill>
            <a:prstDash val="sysDot"/>
            <a:miter lim="800000"/>
          </a:ln>
          <a:effectLst/>
        </p:spPr>
        <p:txBody>
          <a:bodyPr wrap="none" rtlCol="0" anchor="ctr"/>
          <a:lstStyle/>
          <a:p>
            <a:pPr algn="ctr" defTabSz="914400" fontAlgn="base">
              <a:spcBef>
                <a:spcPct val="0"/>
              </a:spcBef>
              <a:spcAft>
                <a:spcPct val="0"/>
              </a:spcAft>
            </a:pPr>
            <a:r>
              <a:rPr lang="es-LA" sz="1100" b="1" i="1" strike="noStrike" cap="none" spc="0" baseline="0" dirty="0">
                <a:solidFill>
                  <a:srgbClr val="002960"/>
                </a:solidFill>
                <a:effectLst/>
                <a:latin typeface="Arial"/>
                <a:ea typeface="Arial"/>
                <a:cs typeface="Arial"/>
              </a:rPr>
              <a:t>Abril de 2021</a:t>
            </a:r>
          </a:p>
          <a:p>
            <a:pPr algn="ctr" fontAlgn="base">
              <a:spcBef>
                <a:spcPct val="0"/>
              </a:spcBef>
              <a:spcAft>
                <a:spcPct val="0"/>
              </a:spcAft>
            </a:pPr>
            <a:r>
              <a:rPr lang="es-LA" sz="1100" b="0" i="1" strike="noStrike" cap="none" spc="0" baseline="0" dirty="0">
                <a:solidFill>
                  <a:srgbClr val="002960"/>
                </a:solidFill>
                <a:effectLst/>
                <a:latin typeface="Arial"/>
                <a:ea typeface="Arial"/>
                <a:cs typeface="Arial"/>
              </a:rPr>
              <a:t>Selección de</a:t>
            </a:r>
          </a:p>
          <a:p>
            <a:pPr algn="ctr" defTabSz="914400" fontAlgn="base">
              <a:spcBef>
                <a:spcPct val="0"/>
              </a:spcBef>
              <a:spcAft>
                <a:spcPct val="0"/>
              </a:spcAft>
            </a:pPr>
            <a:r>
              <a:rPr lang="es-LA" sz="1100" b="0" i="1" strike="noStrike" cap="none" spc="0" baseline="0" dirty="0">
                <a:solidFill>
                  <a:srgbClr val="002960"/>
                </a:solidFill>
                <a:effectLst/>
                <a:latin typeface="Arial"/>
                <a:ea typeface="Arial"/>
                <a:cs typeface="Arial"/>
              </a:rPr>
              <a:t>proveedor de FI</a:t>
            </a:r>
          </a:p>
        </p:txBody>
      </p:sp>
      <p:sp>
        <p:nvSpPr>
          <p:cNvPr id="4" name="Rectangle 3">
            <a:extLst>
              <a:ext uri="{FF2B5EF4-FFF2-40B4-BE49-F238E27FC236}">
                <a16:creationId xmlns:a16="http://schemas.microsoft.com/office/drawing/2014/main" id="{5834DA35-97AD-A343-8191-5D57D82E8F0F}"/>
              </a:ext>
            </a:extLst>
          </p:cNvPr>
          <p:cNvSpPr/>
          <p:nvPr/>
        </p:nvSpPr>
        <p:spPr>
          <a:xfrm>
            <a:off x="200432" y="768073"/>
            <a:ext cx="8571130" cy="1947586"/>
          </a:xfrm>
          <a:prstGeom prst="rect">
            <a:avLst/>
          </a:prstGeom>
        </p:spPr>
        <p:txBody>
          <a:bodyPr wrap="square">
            <a:spAutoFit/>
          </a:bodyPr>
          <a:lstStyle/>
          <a:p>
            <a:pPr marL="285750" indent="-285750">
              <a:spcAft>
                <a:spcPts val="1000"/>
              </a:spcAft>
              <a:buFont typeface="Wingdings" panose="05000000000000000000" pitchFamily="2" charset="2"/>
              <a:buChar char="§"/>
            </a:pPr>
            <a:r>
              <a:rPr lang="es-LA" sz="1500" b="0" i="0" strike="noStrike" cap="none" spc="0" baseline="0">
                <a:solidFill>
                  <a:srgbClr val="000000"/>
                </a:solidFill>
                <a:effectLst/>
                <a:latin typeface="Arial"/>
                <a:ea typeface="Arial"/>
                <a:cs typeface="Arial"/>
              </a:rPr>
              <a:t>MassHealth ha recibido las licitaciones y las están revisando según los comentarios del Consejo Asesor para la Contratación Pública de FI (FIPAC), un consejo asesor de adquisiciones formado por consumidores y partes interesadas del programa de PCA.</a:t>
            </a:r>
          </a:p>
          <a:p>
            <a:pPr marL="285750" marR="0" lvl="0" indent="-285750">
              <a:spcAft>
                <a:spcPts val="1000"/>
              </a:spcAft>
              <a:buFont typeface="Wingdings" panose="05000000000000000000" pitchFamily="2" charset="2"/>
              <a:buChar char="§"/>
            </a:pPr>
            <a:r>
              <a:rPr lang="es-LA" sz="1500" b="0" i="0" strike="noStrike" cap="none" spc="0" baseline="0">
                <a:solidFill>
                  <a:srgbClr val="000000"/>
                </a:solidFill>
                <a:effectLst/>
                <a:latin typeface="Arial"/>
                <a:ea typeface="Arial"/>
                <a:cs typeface="Arial"/>
              </a:rPr>
              <a:t>Además de las actividades administrativas tradicionales de la nómina, el proveedor de servicios de FI seleccionado será responsable de implementar la EVV para los programas autodirigidos de PCA y de Exenciones MFP.</a:t>
            </a:r>
          </a:p>
          <a:p>
            <a:pPr marL="285750" marR="0" lvl="0" indent="-285750">
              <a:spcAft>
                <a:spcPts val="1000"/>
              </a:spcAft>
              <a:buFont typeface="Wingdings" panose="05000000000000000000" pitchFamily="2" charset="2"/>
              <a:buChar char="§"/>
            </a:pPr>
            <a:r>
              <a:rPr lang="es-LA" sz="1500" b="0" i="0" strike="noStrike" cap="none" spc="0" baseline="0">
                <a:solidFill>
                  <a:srgbClr val="000000"/>
                </a:solidFill>
                <a:effectLst/>
                <a:latin typeface="Arial"/>
                <a:ea typeface="Arial"/>
                <a:cs typeface="Arial"/>
              </a:rPr>
              <a:t>MassHealth anunciará el nombre del FI seleccionado en abril de 2021.</a:t>
            </a:r>
          </a:p>
        </p:txBody>
      </p:sp>
      <p:sp>
        <p:nvSpPr>
          <p:cNvPr id="27" name="Title 1">
            <a:extLst>
              <a:ext uri="{FF2B5EF4-FFF2-40B4-BE49-F238E27FC236}">
                <a16:creationId xmlns:a16="http://schemas.microsoft.com/office/drawing/2014/main" id="{ED778FB9-1B56-D64A-A7D9-8807E2B72B61}"/>
              </a:ext>
            </a:extLst>
          </p:cNvPr>
          <p:cNvSpPr txBox="1"/>
          <p:nvPr/>
        </p:nvSpPr>
        <p:spPr bwMode="auto">
          <a:xfrm>
            <a:off x="174945" y="234863"/>
            <a:ext cx="8061729" cy="28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a:defRPr>
            </a:lvl2pPr>
            <a:lvl3pPr algn="l" defTabSz="913429" rtl="0" eaLnBrk="1" fontAlgn="base" hangingPunct="1">
              <a:spcBef>
                <a:spcPct val="0"/>
              </a:spcBef>
              <a:spcAft>
                <a:spcPct val="0"/>
              </a:spcAft>
              <a:defRPr sz="1900" b="1">
                <a:solidFill>
                  <a:schemeClr val="tx2"/>
                </a:solidFill>
                <a:latin typeface="Arial"/>
              </a:defRPr>
            </a:lvl3pPr>
            <a:lvl4pPr algn="l" defTabSz="913429" rtl="0" eaLnBrk="1" fontAlgn="base" hangingPunct="1">
              <a:spcBef>
                <a:spcPct val="0"/>
              </a:spcBef>
              <a:spcAft>
                <a:spcPct val="0"/>
              </a:spcAft>
              <a:defRPr sz="1900" b="1">
                <a:solidFill>
                  <a:schemeClr val="tx2"/>
                </a:solidFill>
                <a:latin typeface="Arial"/>
              </a:defRPr>
            </a:lvl4pPr>
            <a:lvl5pPr algn="l" defTabSz="913429" rtl="0" eaLnBrk="1" fontAlgn="base" hangingPunct="1">
              <a:spcBef>
                <a:spcPct val="0"/>
              </a:spcBef>
              <a:spcAft>
                <a:spcPct val="0"/>
              </a:spcAft>
              <a:defRPr sz="1900" b="1">
                <a:solidFill>
                  <a:schemeClr val="tx2"/>
                </a:solidFill>
                <a:latin typeface="Arial"/>
              </a:defRPr>
            </a:lvl5pPr>
            <a:lvl6pPr marL="466431" algn="l" defTabSz="913429" rtl="0" eaLnBrk="1" fontAlgn="base" hangingPunct="1">
              <a:spcBef>
                <a:spcPct val="0"/>
              </a:spcBef>
              <a:spcAft>
                <a:spcPct val="0"/>
              </a:spcAft>
              <a:defRPr sz="1900" b="1">
                <a:solidFill>
                  <a:schemeClr val="tx2"/>
                </a:solidFill>
                <a:latin typeface="Arial"/>
              </a:defRPr>
            </a:lvl6pPr>
            <a:lvl7pPr marL="932863" algn="l" defTabSz="913429" rtl="0" eaLnBrk="1" fontAlgn="base" hangingPunct="1">
              <a:spcBef>
                <a:spcPct val="0"/>
              </a:spcBef>
              <a:spcAft>
                <a:spcPct val="0"/>
              </a:spcAft>
              <a:defRPr sz="1900" b="1">
                <a:solidFill>
                  <a:schemeClr val="tx2"/>
                </a:solidFill>
                <a:latin typeface="Arial"/>
              </a:defRPr>
            </a:lvl7pPr>
            <a:lvl8pPr marL="1399295" algn="l" defTabSz="913429" rtl="0" eaLnBrk="1" fontAlgn="base" hangingPunct="1">
              <a:spcBef>
                <a:spcPct val="0"/>
              </a:spcBef>
              <a:spcAft>
                <a:spcPct val="0"/>
              </a:spcAft>
              <a:defRPr sz="1900" b="1">
                <a:solidFill>
                  <a:schemeClr val="tx2"/>
                </a:solidFill>
                <a:latin typeface="Arial"/>
              </a:defRPr>
            </a:lvl8pPr>
            <a:lvl9pPr marL="1865728" algn="l" defTabSz="913429" rtl="0" eaLnBrk="1" fontAlgn="base" hangingPunct="1">
              <a:spcBef>
                <a:spcPct val="0"/>
              </a:spcBef>
              <a:spcAft>
                <a:spcPct val="0"/>
              </a:spcAft>
              <a:defRPr sz="1900" b="1">
                <a:solidFill>
                  <a:schemeClr val="tx2"/>
                </a:solidFill>
                <a:latin typeface="Arial"/>
              </a:defRPr>
            </a:lvl9pPr>
          </a:lstStyle>
          <a:p>
            <a:r>
              <a:rPr lang="es-LA" sz="1900" b="1" i="0" strike="noStrike" cap="none" spc="0" baseline="0" dirty="0">
                <a:solidFill>
                  <a:srgbClr val="002960"/>
                </a:solidFill>
                <a:effectLst/>
                <a:latin typeface="Arial"/>
                <a:ea typeface="Arial"/>
                <a:cs typeface="Arial"/>
              </a:rPr>
              <a:t>Actualización de la contratación pública de Intermediario Fiscal (FI)</a:t>
            </a:r>
          </a:p>
        </p:txBody>
      </p:sp>
    </p:spTree>
    <p:extLst>
      <p:ext uri="{BB962C8B-B14F-4D97-AF65-F5344CB8AC3E}">
        <p14:creationId xmlns:p14="http://schemas.microsoft.com/office/powerpoint/2010/main" val="19664779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B1D3693-44F1-4F73-8CE6-3E1E6FCE8142}"/>
              </a:ext>
            </a:extLst>
          </p:cNvPr>
          <p:cNvSpPr txBox="1"/>
          <p:nvPr/>
        </p:nvSpPr>
        <p:spPr>
          <a:xfrm>
            <a:off x="226452" y="533400"/>
            <a:ext cx="8596643" cy="5591274"/>
          </a:xfrm>
          <a:prstGeom prst="rect">
            <a:avLst/>
          </a:prstGeom>
        </p:spPr>
        <p:txBody>
          <a:bodyPr vert="horz" wrap="square" lIns="91440" tIns="45720" rIns="91440" bIns="45720" rtlCol="0">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800"/>
              </a:spcAft>
            </a:pPr>
            <a:r>
              <a:rPr lang="es-LA" sz="1600" b="1" i="0" strike="noStrike" cap="none" dirty="0">
                <a:solidFill>
                  <a:srgbClr val="000000"/>
                </a:solidFill>
                <a:effectLst/>
                <a:latin typeface="Arial"/>
                <a:ea typeface="Arial"/>
                <a:cs typeface="Arial"/>
              </a:rPr>
              <a:t>Las leyes federales </a:t>
            </a:r>
            <a:r>
              <a:rPr lang="es-LA" sz="1600" b="1" i="0" u="sng" strike="noStrike" cap="none" dirty="0">
                <a:solidFill>
                  <a:srgbClr val="000000"/>
                </a:solidFill>
                <a:effectLst/>
                <a:uFill>
                  <a:solidFill>
                    <a:srgbClr val="000000"/>
                  </a:solidFill>
                </a:uFill>
                <a:latin typeface="Arial"/>
                <a:ea typeface="Arial"/>
                <a:cs typeface="Arial"/>
              </a:rPr>
              <a:t>exigen</a:t>
            </a:r>
            <a:r>
              <a:rPr lang="es-LA" sz="1600" b="1" i="0" strike="noStrike" cap="none" dirty="0">
                <a:solidFill>
                  <a:srgbClr val="000000"/>
                </a:solidFill>
                <a:effectLst/>
                <a:latin typeface="Arial"/>
                <a:ea typeface="Arial"/>
                <a:cs typeface="Arial"/>
              </a:rPr>
              <a:t> la EVV para determinados servicios domiciliarios de Medicaid.</a:t>
            </a:r>
          </a:p>
          <a:p>
            <a:pPr lvl="1">
              <a:spcAft>
                <a:spcPts val="800"/>
              </a:spcAft>
            </a:pPr>
            <a:r>
              <a:rPr lang="es-LA" sz="1600" b="0" i="0" strike="noStrike" cap="none" spc="0" baseline="0" dirty="0">
                <a:solidFill>
                  <a:srgbClr val="000000"/>
                </a:solidFill>
                <a:effectLst/>
                <a:latin typeface="Arial"/>
                <a:ea typeface="Arial"/>
                <a:cs typeface="Arial"/>
              </a:rPr>
              <a:t>MassHealth debe implementar la EVV. No implementar la EVV le ocasionará a MassHealth sanciones económicas de parte del gobierno federal.</a:t>
            </a:r>
          </a:p>
          <a:p>
            <a:pPr lvl="1">
              <a:spcAft>
                <a:spcPts val="800"/>
              </a:spcAft>
            </a:pPr>
            <a:r>
              <a:rPr lang="es-LA" sz="1600" b="0" i="0" strike="noStrike" cap="none" spc="0" baseline="0" dirty="0">
                <a:solidFill>
                  <a:srgbClr val="000000"/>
                </a:solidFill>
                <a:effectLst/>
                <a:latin typeface="Arial"/>
                <a:ea typeface="Arial"/>
                <a:cs typeface="Arial"/>
              </a:rPr>
              <a:t>Una vez implementada, la EVV </a:t>
            </a:r>
            <a:r>
              <a:rPr lang="es-LA" sz="1600" b="1" i="0" u="sng" strike="noStrike" cap="none" spc="0" baseline="0" dirty="0">
                <a:solidFill>
                  <a:srgbClr val="000000"/>
                </a:solidFill>
                <a:effectLst/>
                <a:uFill>
                  <a:solidFill>
                    <a:srgbClr val="000000"/>
                  </a:solidFill>
                </a:uFill>
                <a:latin typeface="Arial"/>
                <a:ea typeface="Arial"/>
                <a:cs typeface="Arial"/>
              </a:rPr>
              <a:t>reemplazará</a:t>
            </a:r>
            <a:r>
              <a:rPr lang="es-LA" sz="1600" b="0" i="0" strike="noStrike" cap="none" spc="0" baseline="0" dirty="0">
                <a:solidFill>
                  <a:srgbClr val="000000"/>
                </a:solidFill>
                <a:effectLst/>
                <a:latin typeface="Arial"/>
                <a:ea typeface="Arial"/>
                <a:cs typeface="Arial"/>
              </a:rPr>
              <a:t> su planilla de horas trabajadas.</a:t>
            </a:r>
          </a:p>
          <a:p>
            <a:pPr lvl="2">
              <a:spcAft>
                <a:spcPts val="800"/>
              </a:spcAft>
            </a:pPr>
            <a:r>
              <a:rPr lang="es-LA" sz="1600" b="0" i="0" strike="noStrike" cap="none" spc="0" baseline="0" dirty="0">
                <a:solidFill>
                  <a:srgbClr val="000000"/>
                </a:solidFill>
                <a:effectLst/>
                <a:latin typeface="Arial"/>
                <a:ea typeface="Arial"/>
                <a:cs typeface="Arial"/>
              </a:rPr>
              <a:t>El PCA marcará la “llegada” y la “salida” al principio y al final de una cita usando la tecnología de EVV.</a:t>
            </a:r>
          </a:p>
          <a:p>
            <a:pPr lvl="2">
              <a:spcAft>
                <a:spcPts val="800"/>
              </a:spcAft>
            </a:pPr>
            <a:r>
              <a:rPr lang="es-LA" sz="1600" b="0" i="0" strike="noStrike" cap="none" spc="0" baseline="0" dirty="0">
                <a:solidFill>
                  <a:srgbClr val="000000"/>
                </a:solidFill>
                <a:effectLst/>
                <a:latin typeface="Arial"/>
                <a:ea typeface="Arial"/>
                <a:cs typeface="Arial"/>
              </a:rPr>
              <a:t>El consumidor podrá revisar y aprobar el tiempo registrado en la EVV.</a:t>
            </a:r>
          </a:p>
          <a:p>
            <a:pPr lvl="1">
              <a:spcAft>
                <a:spcPts val="800"/>
              </a:spcAft>
            </a:pPr>
            <a:r>
              <a:rPr lang="es-LA" sz="1600" b="0" i="0" strike="noStrike" cap="none" spc="-20" dirty="0">
                <a:solidFill>
                  <a:srgbClr val="000000"/>
                </a:solidFill>
                <a:effectLst/>
                <a:latin typeface="Arial"/>
                <a:ea typeface="Arial"/>
                <a:cs typeface="Arial"/>
              </a:rPr>
              <a:t>La EVV </a:t>
            </a:r>
            <a:r>
              <a:rPr lang="es-LA" sz="1600" b="0" i="0" u="sng" strike="noStrike" cap="none" spc="-20" dirty="0">
                <a:solidFill>
                  <a:srgbClr val="000000"/>
                </a:solidFill>
                <a:effectLst/>
                <a:uFill>
                  <a:solidFill>
                    <a:srgbClr val="000000"/>
                  </a:solidFill>
                </a:uFill>
                <a:latin typeface="Arial"/>
                <a:ea typeface="Arial"/>
                <a:cs typeface="Arial"/>
              </a:rPr>
              <a:t>no</a:t>
            </a:r>
            <a:r>
              <a:rPr lang="es-LA" sz="1600" b="0" i="0" strike="noStrike" cap="none" spc="-20" dirty="0">
                <a:solidFill>
                  <a:srgbClr val="000000"/>
                </a:solidFill>
                <a:effectLst/>
                <a:latin typeface="Arial"/>
                <a:ea typeface="Arial"/>
                <a:cs typeface="Arial"/>
              </a:rPr>
              <a:t> afectará la manera en que se brinden los servicios dentro del Programa de PCA.</a:t>
            </a:r>
          </a:p>
          <a:p>
            <a:pPr lvl="1">
              <a:spcAft>
                <a:spcPts val="800"/>
              </a:spcAft>
            </a:pPr>
            <a:r>
              <a:rPr lang="es-LA" sz="1600" b="0" i="0" strike="noStrike" cap="none" spc="0" baseline="0" dirty="0">
                <a:solidFill>
                  <a:srgbClr val="000000"/>
                </a:solidFill>
                <a:effectLst/>
                <a:latin typeface="Arial"/>
                <a:ea typeface="Arial"/>
                <a:cs typeface="Arial"/>
              </a:rPr>
              <a:t>MassHealth implementará la EVV </a:t>
            </a:r>
            <a:r>
              <a:rPr lang="es-LA" sz="1600" b="1" i="0" strike="noStrike" cap="none" spc="0" baseline="0" dirty="0">
                <a:solidFill>
                  <a:srgbClr val="000000"/>
                </a:solidFill>
                <a:effectLst/>
                <a:latin typeface="Arial"/>
                <a:ea typeface="Arial"/>
                <a:cs typeface="Arial"/>
              </a:rPr>
              <a:t>gradualmente durante el año calendario de 2022.</a:t>
            </a:r>
          </a:p>
          <a:p>
            <a:pPr lvl="1">
              <a:spcAft>
                <a:spcPts val="800"/>
              </a:spcAft>
            </a:pPr>
            <a:r>
              <a:rPr lang="es-LA" sz="1600" b="0" i="0" strike="noStrike" cap="none" spc="0" baseline="0" dirty="0">
                <a:solidFill>
                  <a:srgbClr val="000000"/>
                </a:solidFill>
                <a:effectLst/>
                <a:latin typeface="Arial"/>
                <a:ea typeface="Arial"/>
                <a:cs typeface="Arial"/>
              </a:rPr>
              <a:t>Les recordamos que MassHealth todavía está considerando muchas preguntas relacionadas con la manera en que se implementará la EVV. A medida que se decide sobre las normas, MassHealth utilizará estas Sesiones públicas para escuchar comentarios para brindar aclaraciones.</a:t>
            </a:r>
          </a:p>
          <a:p>
            <a:pPr marL="0" lvl="1" indent="0">
              <a:spcAft>
                <a:spcPts val="800"/>
              </a:spcAft>
              <a:buNone/>
            </a:pPr>
            <a:r>
              <a:rPr lang="es-LA" sz="1600" b="1" i="0" strike="noStrike" cap="none" spc="0" baseline="0" dirty="0">
                <a:solidFill>
                  <a:srgbClr val="000000"/>
                </a:solidFill>
                <a:effectLst/>
                <a:latin typeface="Arial"/>
                <a:ea typeface="Arial"/>
                <a:cs typeface="Arial"/>
              </a:rPr>
              <a:t>NOTA:</a:t>
            </a:r>
            <a:r>
              <a:rPr lang="es-ES" sz="1600" b="1" i="0" strike="noStrike" cap="none" spc="0" baseline="0" dirty="0">
                <a:solidFill>
                  <a:srgbClr val="000000"/>
                </a:solidFill>
                <a:effectLst/>
                <a:latin typeface="Arial"/>
                <a:ea typeface="Arial"/>
                <a:cs typeface="Arial"/>
              </a:rPr>
              <a:t> </a:t>
            </a:r>
            <a:r>
              <a:rPr lang="es-LA" sz="1600" b="0" i="0" strike="noStrike" cap="none" spc="0" baseline="0" dirty="0">
                <a:solidFill>
                  <a:srgbClr val="000000"/>
                </a:solidFill>
                <a:effectLst/>
                <a:latin typeface="Arial"/>
                <a:ea typeface="Arial"/>
                <a:cs typeface="Arial"/>
              </a:rPr>
              <a:t>Los CMS identificaron específicamente al modelo de California propuesto inicialmente por no estar en conformidad en el Boletín Informativo de los CMCS del 8 de agosto de 2019. Desde entonces, California ha revisado su enfoque para implementar la EVV en sus programas autodirigidos de cuidados personales para que sea una aplicación móvil con procedimientos para marcar llegadas y salidas</a:t>
            </a:r>
            <a:r>
              <a:rPr lang="es-ES" sz="1600" b="0" i="0" strike="noStrike" cap="none" spc="0" baseline="0" dirty="0">
                <a:solidFill>
                  <a:srgbClr val="000000"/>
                </a:solidFill>
                <a:effectLst/>
                <a:latin typeface="Arial"/>
                <a:ea typeface="Arial"/>
                <a:cs typeface="Arial"/>
              </a:rPr>
              <a:t>.</a:t>
            </a:r>
            <a:endParaRPr lang="es-LA" sz="1600" b="0" i="0" strike="noStrike" cap="none" spc="0" baseline="0" dirty="0">
              <a:solidFill>
                <a:srgbClr val="000000"/>
              </a:solidFill>
              <a:effectLst/>
              <a:latin typeface="Arial"/>
              <a:ea typeface="Arial"/>
              <a:cs typeface="Arial"/>
            </a:endParaRPr>
          </a:p>
        </p:txBody>
      </p:sp>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Información sobre la Verificación Electrónica de Visitas (EVV)</a:t>
            </a:r>
          </a:p>
        </p:txBody>
      </p:sp>
      <p:sp>
        <p:nvSpPr>
          <p:cNvPr id="8" name="Rectangle 7">
            <a:extLst>
              <a:ext uri="{FF2B5EF4-FFF2-40B4-BE49-F238E27FC236}">
                <a16:creationId xmlns:a16="http://schemas.microsoft.com/office/drawing/2014/main" id="{35BC0588-0271-D247-B9AB-37BF7FC176D4}"/>
              </a:ext>
            </a:extLst>
          </p:cNvPr>
          <p:cNvSpPr/>
          <p:nvPr/>
        </p:nvSpPr>
        <p:spPr>
          <a:xfrm>
            <a:off x="364205" y="6106180"/>
            <a:ext cx="8415590" cy="523220"/>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para darnos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sus comentarios.</a:t>
            </a:r>
          </a:p>
        </p:txBody>
      </p:sp>
      <p:sp>
        <p:nvSpPr>
          <p:cNvPr id="10" name="Rectangle 9">
            <a:extLst>
              <a:ext uri="{FF2B5EF4-FFF2-40B4-BE49-F238E27FC236}">
                <a16:creationId xmlns:a16="http://schemas.microsoft.com/office/drawing/2014/main" id="{E7CFF8BD-B32A-F041-BB52-2AE7FD5413CF}"/>
              </a:ext>
            </a:extLst>
          </p:cNvPr>
          <p:cNvSpPr/>
          <p:nvPr/>
        </p:nvSpPr>
        <p:spPr>
          <a:xfrm>
            <a:off x="200432" y="768073"/>
            <a:ext cx="8562567" cy="323165"/>
          </a:xfrm>
          <a:prstGeom prst="rect">
            <a:avLst/>
          </a:prstGeom>
        </p:spPr>
        <p:txBody>
          <a:bodyPr wrap="square">
            <a:spAutoFit/>
          </a:bodyPr>
          <a:lstStyle/>
          <a:p>
            <a:pPr marL="285750" marR="0" lvl="0" indent="-285750">
              <a:spcAft>
                <a:spcPts val="1000"/>
              </a:spcAft>
              <a:buFont typeface="Wingdings" panose="05000000000000000000" pitchFamily="2" charset="2"/>
              <a:buChar char="§"/>
            </a:pPr>
            <a:endParaRPr lang="en-US" sz="15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0441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Estrategia de implementación de los comentarios sobre EVV</a:t>
            </a:r>
          </a:p>
        </p:txBody>
      </p:sp>
      <p:sp>
        <p:nvSpPr>
          <p:cNvPr id="10" name="Text Placeholder 2">
            <a:extLst>
              <a:ext uri="{FF2B5EF4-FFF2-40B4-BE49-F238E27FC236}">
                <a16:creationId xmlns:a16="http://schemas.microsoft.com/office/drawing/2014/main" id="{79833DCF-7DD4-414C-A0FA-93072AB9775C}"/>
              </a:ext>
            </a:extLst>
          </p:cNvPr>
          <p:cNvSpPr txBox="1"/>
          <p:nvPr/>
        </p:nvSpPr>
        <p:spPr>
          <a:xfrm>
            <a:off x="174945" y="609600"/>
            <a:ext cx="8596643" cy="579699"/>
          </a:xfrm>
          <a:prstGeom prst="rect">
            <a:avLst/>
          </a:prstGeom>
        </p:spPr>
        <p:txBody>
          <a:bodyPr vert="horz" wrap="square" lIns="91440" tIns="45720" rIns="91440" bIns="45720" rtlCol="0">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buNone/>
            </a:pPr>
            <a:r>
              <a:rPr lang="es-LA" sz="1600" b="0" i="0" strike="noStrike" cap="none" spc="0" baseline="0" dirty="0">
                <a:solidFill>
                  <a:srgbClr val="000000"/>
                </a:solidFill>
                <a:effectLst/>
                <a:latin typeface="Arial"/>
                <a:ea typeface="Arial"/>
                <a:cs typeface="Arial"/>
              </a:rPr>
              <a:t>A medida en que avancemos hacia la implementación en el </a:t>
            </a:r>
            <a:r>
              <a:rPr lang="es-LA" sz="1600" b="1" i="0" strike="noStrike" cap="none" spc="0" baseline="0" dirty="0">
                <a:solidFill>
                  <a:srgbClr val="000000"/>
                </a:solidFill>
                <a:effectLst/>
                <a:latin typeface="Arial"/>
                <a:ea typeface="Arial"/>
                <a:cs typeface="Arial"/>
              </a:rPr>
              <a:t>año calendario de 2022, </a:t>
            </a:r>
            <a:r>
              <a:rPr lang="es-LA" sz="1600" b="0" i="0" strike="noStrike" cap="none" spc="0" baseline="0" dirty="0">
                <a:solidFill>
                  <a:srgbClr val="000000"/>
                </a:solidFill>
                <a:effectLst/>
                <a:latin typeface="Arial"/>
                <a:ea typeface="Arial"/>
                <a:cs typeface="Arial"/>
              </a:rPr>
              <a:t>MassHealth reunirá los comentarios generales de las partes interesadas.</a:t>
            </a:r>
          </a:p>
        </p:txBody>
      </p:sp>
      <p:sp>
        <p:nvSpPr>
          <p:cNvPr id="11" name="Text Placeholder 2">
            <a:extLst>
              <a:ext uri="{FF2B5EF4-FFF2-40B4-BE49-F238E27FC236}">
                <a16:creationId xmlns:a16="http://schemas.microsoft.com/office/drawing/2014/main" id="{998B0413-7397-1244-B3DB-EF592851AAD9}"/>
              </a:ext>
            </a:extLst>
          </p:cNvPr>
          <p:cNvSpPr txBox="1"/>
          <p:nvPr/>
        </p:nvSpPr>
        <p:spPr>
          <a:xfrm>
            <a:off x="580435" y="1219200"/>
            <a:ext cx="7983130" cy="1352717"/>
          </a:xfrm>
          <a:prstGeom prst="rect">
            <a:avLst/>
          </a:prstGeom>
          <a:solidFill>
            <a:schemeClr val="accent1"/>
          </a:solidFill>
          <a:ln>
            <a:noFill/>
          </a:ln>
          <a:effectLst/>
        </p:spPr>
        <p:txBody>
          <a:bodyPr vert="horz" wrap="square" lIns="91440" tIns="45720" rIns="91440" bIns="45720" rtlCol="0" anchor="ctr">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defTabSz="914400">
              <a:spcBef>
                <a:spcPct val="0"/>
              </a:spcBef>
            </a:pPr>
            <a:r>
              <a:rPr lang="es-LA" sz="1600" b="1" i="0" strike="noStrike" cap="none" spc="0" baseline="0" dirty="0">
                <a:solidFill>
                  <a:srgbClr val="000000"/>
                </a:solidFill>
                <a:effectLst/>
                <a:latin typeface="Arial"/>
                <a:ea typeface="Arial"/>
                <a:cs typeface="Arial"/>
              </a:rPr>
              <a:t>Consejo Asesor para la Contratación Pública de Intermediario Fiscal (FIPAC)</a:t>
            </a:r>
          </a:p>
          <a:p>
            <a:pPr algn="ctr" defTabSz="914400">
              <a:spcBef>
                <a:spcPct val="0"/>
              </a:spcBef>
            </a:pPr>
            <a:r>
              <a:rPr lang="es-LA" sz="1600" b="0" i="1" strike="noStrike" cap="none" spc="0" baseline="0" dirty="0">
                <a:solidFill>
                  <a:srgbClr val="000000"/>
                </a:solidFill>
                <a:effectLst/>
                <a:latin typeface="Arial"/>
                <a:ea typeface="Arial"/>
                <a:cs typeface="Arial"/>
              </a:rPr>
              <a:t>Este es un consejo asesor de adquisiciones formado por partes interesadas del programa (p. ej., consumidores). El FIPAC asiste a MassHealth en revisar determinadas partes de las respuestas de contratación pública de FI, incluidas las propuestas para el sistema de EVV.</a:t>
            </a:r>
          </a:p>
        </p:txBody>
      </p:sp>
      <p:sp>
        <p:nvSpPr>
          <p:cNvPr id="12" name="Oval 11">
            <a:extLst>
              <a:ext uri="{FF2B5EF4-FFF2-40B4-BE49-F238E27FC236}">
                <a16:creationId xmlns:a16="http://schemas.microsoft.com/office/drawing/2014/main" id="{9F652FD9-5028-4449-8B5E-E0F87DA43B8D}"/>
              </a:ext>
            </a:extLst>
          </p:cNvPr>
          <p:cNvSpPr/>
          <p:nvPr/>
        </p:nvSpPr>
        <p:spPr>
          <a:xfrm>
            <a:off x="127910" y="1600200"/>
            <a:ext cx="588370" cy="5762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LA" sz="1600" b="1" i="0" strike="noStrike" cap="none" spc="0" baseline="0">
                <a:solidFill>
                  <a:srgbClr val="FFFFFF"/>
                </a:solidFill>
                <a:effectLst/>
                <a:latin typeface="Arial"/>
                <a:ea typeface="Arial"/>
                <a:cs typeface="Arial"/>
              </a:rPr>
              <a:t>1</a:t>
            </a:r>
          </a:p>
        </p:txBody>
      </p:sp>
      <p:sp>
        <p:nvSpPr>
          <p:cNvPr id="13" name="Text Placeholder 2">
            <a:extLst>
              <a:ext uri="{FF2B5EF4-FFF2-40B4-BE49-F238E27FC236}">
                <a16:creationId xmlns:a16="http://schemas.microsoft.com/office/drawing/2014/main" id="{DC1AA730-1238-3E43-88C2-9EEA59F39DF9}"/>
              </a:ext>
            </a:extLst>
          </p:cNvPr>
          <p:cNvSpPr txBox="1"/>
          <p:nvPr/>
        </p:nvSpPr>
        <p:spPr bwMode="auto">
          <a:xfrm>
            <a:off x="580435" y="2760366"/>
            <a:ext cx="7983130" cy="1731177"/>
          </a:xfrm>
          <a:prstGeom prst="rect">
            <a:avLst/>
          </a:prstGeom>
          <a:solidFill>
            <a:schemeClr val="accent1"/>
          </a:solidFill>
          <a:ln w="9525">
            <a:noFill/>
            <a:miter lim="800000"/>
          </a:ln>
          <a:effectLst/>
        </p:spPr>
        <p:txBody>
          <a:bodyPr vert="horz" wrap="square" lIns="91440" tIns="45720" rIns="91440" bIns="45720" numCol="1" rtl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defTabSz="914400">
              <a:spcBef>
                <a:spcPct val="0"/>
              </a:spcBef>
            </a:pPr>
            <a:r>
              <a:rPr lang="es-LA" sz="1600" b="1" i="0" strike="noStrike" cap="none" spc="0" baseline="0" dirty="0">
                <a:solidFill>
                  <a:srgbClr val="000000"/>
                </a:solidFill>
                <a:effectLst/>
                <a:latin typeface="Arial"/>
                <a:ea typeface="Arial"/>
                <a:cs typeface="Arial"/>
              </a:rPr>
              <a:t>Consejo Asesor de partes interesadas sobre EVV para PCA (SPEAC)</a:t>
            </a:r>
          </a:p>
          <a:p>
            <a:pPr algn="ctr" defTabSz="914400">
              <a:spcBef>
                <a:spcPct val="0"/>
              </a:spcBef>
            </a:pPr>
            <a:r>
              <a:rPr lang="es-LA" sz="1450" b="0" i="1" strike="noStrike" cap="none" spc="-10" dirty="0">
                <a:solidFill>
                  <a:srgbClr val="000000"/>
                </a:solidFill>
                <a:effectLst/>
                <a:latin typeface="Arial"/>
                <a:ea typeface="Arial"/>
                <a:cs typeface="Arial"/>
              </a:rPr>
              <a:t>Este es un consejo asesor de adquisiciones que estará formado por las partes interesadas del programa que podría incluir un conjunto de Consumidores, PCA, Representantes, familiares, defensores u otros participantes.</a:t>
            </a:r>
            <a:r>
              <a:rPr lang="es-ES" sz="1450" b="0" i="1" strike="noStrike" cap="none" spc="-10" dirty="0">
                <a:solidFill>
                  <a:srgbClr val="000000"/>
                </a:solidFill>
                <a:effectLst/>
                <a:latin typeface="Arial"/>
                <a:ea typeface="Arial"/>
                <a:cs typeface="Arial"/>
              </a:rPr>
              <a:t> </a:t>
            </a:r>
            <a:r>
              <a:rPr lang="es-LA" sz="1450" b="0" i="1" strike="noStrike" cap="none" spc="-10" dirty="0">
                <a:solidFill>
                  <a:srgbClr val="000000"/>
                </a:solidFill>
                <a:effectLst/>
                <a:latin typeface="Arial"/>
                <a:ea typeface="Arial"/>
                <a:cs typeface="Arial"/>
              </a:rPr>
              <a:t>El SPEAC asesorará e in</a:t>
            </a:r>
            <a:r>
              <a:rPr lang="es-ES" sz="1450" b="0" i="1" strike="noStrike" cap="none" spc="-10" dirty="0">
                <a:solidFill>
                  <a:srgbClr val="000000"/>
                </a:solidFill>
                <a:effectLst/>
                <a:latin typeface="Arial"/>
                <a:ea typeface="Arial"/>
                <a:cs typeface="Arial"/>
              </a:rPr>
              <a:t>forma</a:t>
            </a:r>
            <a:r>
              <a:rPr lang="es-LA" sz="1450" b="0" i="1" strike="noStrike" cap="none" spc="-10" dirty="0">
                <a:solidFill>
                  <a:srgbClr val="000000"/>
                </a:solidFill>
                <a:effectLst/>
                <a:latin typeface="Arial"/>
                <a:ea typeface="Arial"/>
                <a:cs typeface="Arial"/>
              </a:rPr>
              <a:t>rá las decisiones sobre las normas de MassHealth respecto a la implementación de la EVV para los programas autodirigidos de PCA y de Exenciones MFP</a:t>
            </a:r>
            <a:r>
              <a:rPr lang="es-LA" sz="1450" b="0" i="0" strike="noStrike" cap="none" spc="-10" dirty="0">
                <a:solidFill>
                  <a:srgbClr val="000000"/>
                </a:solidFill>
                <a:effectLst/>
                <a:latin typeface="Arial"/>
                <a:ea typeface="Arial"/>
                <a:cs typeface="Arial"/>
              </a:rPr>
              <a:t>. </a:t>
            </a:r>
            <a:r>
              <a:rPr lang="es-LA" sz="1400" b="1" i="1" u="sng" strike="noStrike" cap="none" spc="-10" dirty="0">
                <a:solidFill>
                  <a:srgbClr val="000000"/>
                </a:solidFill>
                <a:effectLst/>
                <a:uFill>
                  <a:solidFill>
                    <a:srgbClr val="000000"/>
                  </a:solidFill>
                </a:uFill>
                <a:latin typeface="Arial"/>
                <a:ea typeface="Arial"/>
                <a:cs typeface="Arial"/>
              </a:rPr>
              <a:t>Nota</a:t>
            </a:r>
            <a:r>
              <a:rPr lang="es-LA" sz="1400" b="1" i="1" strike="noStrike" cap="none" spc="-10" dirty="0">
                <a:solidFill>
                  <a:srgbClr val="000000"/>
                </a:solidFill>
                <a:effectLst/>
                <a:latin typeface="Arial"/>
                <a:ea typeface="Arial"/>
                <a:cs typeface="Arial"/>
              </a:rPr>
              <a:t>: </a:t>
            </a:r>
            <a:r>
              <a:rPr lang="es-LA" sz="1400" b="0" i="1" strike="noStrike" cap="none" spc="-10" dirty="0">
                <a:solidFill>
                  <a:srgbClr val="000000"/>
                </a:solidFill>
                <a:effectLst/>
                <a:latin typeface="Arial"/>
                <a:ea typeface="Arial"/>
                <a:cs typeface="Arial"/>
              </a:rPr>
              <a:t>Se ha demorado el inicio de este grupo debido a que las horas del personal y los recursos están dedicados a las prioridades por COVID-19</a:t>
            </a:r>
            <a:r>
              <a:rPr lang="es-ES" sz="1400" b="0" i="1" strike="noStrike" cap="none" spc="-10" dirty="0">
                <a:solidFill>
                  <a:srgbClr val="000000"/>
                </a:solidFill>
                <a:effectLst/>
                <a:latin typeface="Arial"/>
                <a:ea typeface="Arial"/>
                <a:cs typeface="Arial"/>
              </a:rPr>
              <a:t>.</a:t>
            </a:r>
            <a:endParaRPr lang="es-LA" sz="1400" b="0" i="1" strike="noStrike" cap="none" spc="-10" dirty="0">
              <a:solidFill>
                <a:srgbClr val="000000"/>
              </a:solidFill>
              <a:effectLst/>
              <a:latin typeface="Arial"/>
              <a:ea typeface="Arial"/>
              <a:cs typeface="Arial"/>
            </a:endParaRPr>
          </a:p>
        </p:txBody>
      </p:sp>
      <p:sp>
        <p:nvSpPr>
          <p:cNvPr id="14" name="Oval 13">
            <a:extLst>
              <a:ext uri="{FF2B5EF4-FFF2-40B4-BE49-F238E27FC236}">
                <a16:creationId xmlns:a16="http://schemas.microsoft.com/office/drawing/2014/main" id="{57FDE66A-A0BD-8C41-88C7-DC8521C47B98}"/>
              </a:ext>
            </a:extLst>
          </p:cNvPr>
          <p:cNvSpPr/>
          <p:nvPr/>
        </p:nvSpPr>
        <p:spPr>
          <a:xfrm>
            <a:off x="127910" y="3429000"/>
            <a:ext cx="588370" cy="5762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LA" sz="1600" b="1" i="0" strike="noStrike" cap="none" spc="0" baseline="0">
                <a:solidFill>
                  <a:srgbClr val="FFFFFF"/>
                </a:solidFill>
                <a:effectLst/>
                <a:latin typeface="Arial"/>
                <a:ea typeface="Arial"/>
                <a:cs typeface="Arial"/>
              </a:rPr>
              <a:t>2</a:t>
            </a:r>
          </a:p>
        </p:txBody>
      </p:sp>
      <p:sp>
        <p:nvSpPr>
          <p:cNvPr id="15" name="Text Placeholder 2">
            <a:extLst>
              <a:ext uri="{FF2B5EF4-FFF2-40B4-BE49-F238E27FC236}">
                <a16:creationId xmlns:a16="http://schemas.microsoft.com/office/drawing/2014/main" id="{41CAB843-8274-E44B-8645-5C9B267CE725}"/>
              </a:ext>
            </a:extLst>
          </p:cNvPr>
          <p:cNvSpPr txBox="1"/>
          <p:nvPr/>
        </p:nvSpPr>
        <p:spPr bwMode="auto">
          <a:xfrm>
            <a:off x="580435" y="4684472"/>
            <a:ext cx="7983130" cy="1230320"/>
          </a:xfrm>
          <a:prstGeom prst="rect">
            <a:avLst/>
          </a:prstGeom>
          <a:solidFill>
            <a:schemeClr val="accent1"/>
          </a:solidFill>
          <a:ln w="9525">
            <a:noFill/>
            <a:miter lim="800000"/>
          </a:ln>
          <a:effectLst/>
        </p:spPr>
        <p:txBody>
          <a:bodyPr vert="horz" wrap="square" lIns="91440" tIns="45720" rIns="91440" bIns="45720" numCol="1" rtl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defTabSz="914400">
              <a:spcBef>
                <a:spcPct val="0"/>
              </a:spcBef>
            </a:pPr>
            <a:r>
              <a:rPr lang="es-LA" sz="1600" b="1" i="0" strike="noStrike" cap="none" spc="0" baseline="0" dirty="0">
                <a:solidFill>
                  <a:srgbClr val="000000"/>
                </a:solidFill>
                <a:effectLst/>
                <a:latin typeface="Arial"/>
                <a:ea typeface="Arial"/>
                <a:cs typeface="Arial"/>
              </a:rPr>
              <a:t>Sesiones públicas para escuchar comentarios </a:t>
            </a:r>
            <a:r>
              <a:rPr lang="es-ES" sz="1600" b="1" i="0" strike="noStrike" cap="none" spc="0" baseline="0" dirty="0">
                <a:solidFill>
                  <a:srgbClr val="000000"/>
                </a:solidFill>
                <a:effectLst/>
                <a:latin typeface="Arial"/>
                <a:ea typeface="Arial"/>
                <a:cs typeface="Arial"/>
              </a:rPr>
              <a:t>cada dos meses</a:t>
            </a:r>
            <a:endParaRPr lang="es-LA" sz="1600" b="1" i="0" strike="noStrike" cap="none" spc="0" baseline="0" dirty="0">
              <a:solidFill>
                <a:srgbClr val="000000"/>
              </a:solidFill>
              <a:effectLst/>
              <a:latin typeface="Arial"/>
              <a:ea typeface="Arial"/>
              <a:cs typeface="Arial"/>
            </a:endParaRPr>
          </a:p>
          <a:p>
            <a:pPr algn="ctr" defTabSz="914400">
              <a:spcBef>
                <a:spcPct val="0"/>
              </a:spcBef>
            </a:pPr>
            <a:r>
              <a:rPr lang="es-LA" sz="1600" b="0" i="1" strike="noStrike" cap="none" spc="0" baseline="0" dirty="0">
                <a:solidFill>
                  <a:srgbClr val="000000"/>
                </a:solidFill>
                <a:effectLst/>
                <a:latin typeface="Arial"/>
                <a:ea typeface="Arial"/>
                <a:cs typeface="Arial"/>
              </a:rPr>
              <a:t>Estas sesiones, abiertas a todas las partes interesadas, se considerarán como una oportunidad para que MassHealth informe a las partes interesadas sobre el estado de la implementación de la EVV, las decisiones clave sobre las normas y para solicitar comentarios sobre las áreas de enfoque clave de la implementación pendientes.</a:t>
            </a:r>
          </a:p>
        </p:txBody>
      </p:sp>
      <p:sp>
        <p:nvSpPr>
          <p:cNvPr id="16" name="Oval 15">
            <a:extLst>
              <a:ext uri="{FF2B5EF4-FFF2-40B4-BE49-F238E27FC236}">
                <a16:creationId xmlns:a16="http://schemas.microsoft.com/office/drawing/2014/main" id="{F05D5D14-A19D-294B-A5C5-A5DBF386F310}"/>
              </a:ext>
            </a:extLst>
          </p:cNvPr>
          <p:cNvSpPr/>
          <p:nvPr/>
        </p:nvSpPr>
        <p:spPr>
          <a:xfrm>
            <a:off x="127910" y="5011522"/>
            <a:ext cx="588370" cy="5762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LA" sz="1600" b="1" i="0" strike="noStrike" cap="none" spc="0" baseline="0">
                <a:solidFill>
                  <a:srgbClr val="FFFFFF"/>
                </a:solidFill>
                <a:effectLst/>
                <a:latin typeface="Arial"/>
                <a:ea typeface="Arial"/>
                <a:cs typeface="Arial"/>
              </a:rPr>
              <a:t>3</a:t>
            </a:r>
          </a:p>
        </p:txBody>
      </p:sp>
      <p:sp>
        <p:nvSpPr>
          <p:cNvPr id="17" name="Rectangle 16">
            <a:extLst>
              <a:ext uri="{FF2B5EF4-FFF2-40B4-BE49-F238E27FC236}">
                <a16:creationId xmlns:a16="http://schemas.microsoft.com/office/drawing/2014/main" id="{C67F88ED-C1F7-824C-ABE7-BC54299667A7}"/>
              </a:ext>
            </a:extLst>
          </p:cNvPr>
          <p:cNvSpPr/>
          <p:nvPr/>
        </p:nvSpPr>
        <p:spPr>
          <a:xfrm>
            <a:off x="364205" y="6107721"/>
            <a:ext cx="8415590" cy="305105"/>
          </a:xfrm>
          <a:prstGeom prst="rect">
            <a:avLst/>
          </a:prstGeom>
        </p:spPr>
        <p:txBody>
          <a:bodyPr wrap="square">
            <a:spAutoFit/>
          </a:bodyPr>
          <a:lstStyle/>
          <a:p>
            <a:pPr lvl="0" algn="ctr"/>
            <a:r>
              <a:rPr lang="es-LA" sz="1400" b="1" i="0" strike="noStrike" cap="none" spc="0" baseline="0">
                <a:solidFill>
                  <a:srgbClr val="000000"/>
                </a:solidFill>
                <a:effectLst/>
                <a:latin typeface="Arial"/>
                <a:ea typeface="Arial"/>
                <a:cs typeface="Arial"/>
              </a:rPr>
              <a:t>MassHealth le pide que por favor espere hasta el final de la presentación para darnos sus comentarios.</a:t>
            </a:r>
          </a:p>
        </p:txBody>
      </p:sp>
    </p:spTree>
    <p:extLst>
      <p:ext uri="{BB962C8B-B14F-4D97-AF65-F5344CB8AC3E}">
        <p14:creationId xmlns:p14="http://schemas.microsoft.com/office/powerpoint/2010/main" val="26792466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 imgW="0" imgH="0" progId="TCLayout.ActiveDocument.1">
                  <p:embed/>
                </p:oleObj>
              </mc:Choice>
              <mc:Fallback>
                <p:oleObj name="think-cell Slide" r:id="rId11" imgW="0" imgH="0" progId="TCLayout.ActiveDocument.1">
                  <p:embed/>
                  <p:pic>
                    <p:nvPicPr>
                      <p:cNvPr id="0" name="OLE substitute imag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ctr"/>
          <a:lstStyle/>
          <a:p>
            <a:pPr algn="ctr" fontAlgn="base">
              <a:spcBef>
                <a:spcPct val="0"/>
              </a:spcBef>
              <a:spcAft>
                <a:spcPct val="0"/>
              </a:spcAft>
            </a:pPr>
            <a:endParaRPr lang="en-US" sz="1400">
              <a:solidFill>
                <a:srgbClr val="000000"/>
              </a:solidFill>
              <a:latin typeface="Arial"/>
              <a:sym typeface="Arial"/>
            </a:endParaRPr>
          </a:p>
        </p:txBody>
      </p:sp>
      <p:sp>
        <p:nvSpPr>
          <p:cNvPr id="36" name="Title 3"/>
          <p:cNvSpPr txBox="1"/>
          <p:nvPr/>
        </p:nvSpPr>
        <p:spPr bwMode="auto">
          <a:xfrm>
            <a:off x="228600" y="194511"/>
            <a:ext cx="8061729" cy="28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a:defRPr>
            </a:lvl2pPr>
            <a:lvl3pPr algn="l" defTabSz="913429" rtl="0" eaLnBrk="1" fontAlgn="base" hangingPunct="1">
              <a:spcBef>
                <a:spcPct val="0"/>
              </a:spcBef>
              <a:spcAft>
                <a:spcPct val="0"/>
              </a:spcAft>
              <a:defRPr sz="1900" b="1">
                <a:solidFill>
                  <a:schemeClr val="tx2"/>
                </a:solidFill>
                <a:latin typeface="Arial"/>
              </a:defRPr>
            </a:lvl3pPr>
            <a:lvl4pPr algn="l" defTabSz="913429" rtl="0" eaLnBrk="1" fontAlgn="base" hangingPunct="1">
              <a:spcBef>
                <a:spcPct val="0"/>
              </a:spcBef>
              <a:spcAft>
                <a:spcPct val="0"/>
              </a:spcAft>
              <a:defRPr sz="1900" b="1">
                <a:solidFill>
                  <a:schemeClr val="tx2"/>
                </a:solidFill>
                <a:latin typeface="Arial"/>
              </a:defRPr>
            </a:lvl4pPr>
            <a:lvl5pPr algn="l" defTabSz="913429" rtl="0" eaLnBrk="1" fontAlgn="base" hangingPunct="1">
              <a:spcBef>
                <a:spcPct val="0"/>
              </a:spcBef>
              <a:spcAft>
                <a:spcPct val="0"/>
              </a:spcAft>
              <a:defRPr sz="1900" b="1">
                <a:solidFill>
                  <a:schemeClr val="tx2"/>
                </a:solidFill>
                <a:latin typeface="Arial"/>
              </a:defRPr>
            </a:lvl5pPr>
            <a:lvl6pPr marL="466431" algn="l" defTabSz="913429" rtl="0" eaLnBrk="1" fontAlgn="base" hangingPunct="1">
              <a:spcBef>
                <a:spcPct val="0"/>
              </a:spcBef>
              <a:spcAft>
                <a:spcPct val="0"/>
              </a:spcAft>
              <a:defRPr sz="1900" b="1">
                <a:solidFill>
                  <a:schemeClr val="tx2"/>
                </a:solidFill>
                <a:latin typeface="Arial"/>
              </a:defRPr>
            </a:lvl6pPr>
            <a:lvl7pPr marL="932863" algn="l" defTabSz="913429" rtl="0" eaLnBrk="1" fontAlgn="base" hangingPunct="1">
              <a:spcBef>
                <a:spcPct val="0"/>
              </a:spcBef>
              <a:spcAft>
                <a:spcPct val="0"/>
              </a:spcAft>
              <a:defRPr sz="1900" b="1">
                <a:solidFill>
                  <a:schemeClr val="tx2"/>
                </a:solidFill>
                <a:latin typeface="Arial"/>
              </a:defRPr>
            </a:lvl7pPr>
            <a:lvl8pPr marL="1399295" algn="l" defTabSz="913429" rtl="0" eaLnBrk="1" fontAlgn="base" hangingPunct="1">
              <a:spcBef>
                <a:spcPct val="0"/>
              </a:spcBef>
              <a:spcAft>
                <a:spcPct val="0"/>
              </a:spcAft>
              <a:defRPr sz="1900" b="1">
                <a:solidFill>
                  <a:schemeClr val="tx2"/>
                </a:solidFill>
                <a:latin typeface="Arial"/>
              </a:defRPr>
            </a:lvl8pPr>
            <a:lvl9pPr marL="1865728" algn="l" defTabSz="913429" rtl="0" eaLnBrk="1" fontAlgn="base" hangingPunct="1">
              <a:spcBef>
                <a:spcPct val="0"/>
              </a:spcBef>
              <a:spcAft>
                <a:spcPct val="0"/>
              </a:spcAft>
              <a:defRPr sz="1900" b="1">
                <a:solidFill>
                  <a:schemeClr val="tx2"/>
                </a:solidFill>
                <a:latin typeface="Arial"/>
              </a:defRPr>
            </a:lvl9pPr>
          </a:lstStyle>
          <a:p>
            <a:r>
              <a:rPr lang="es-LA" sz="1900" b="1" i="0" strike="noStrike" cap="none" spc="0" baseline="0">
                <a:solidFill>
                  <a:srgbClr val="002960"/>
                </a:solidFill>
                <a:effectLst/>
                <a:latin typeface="Arial"/>
                <a:ea typeface="Arial"/>
                <a:cs typeface="Arial"/>
              </a:rPr>
              <a:t>Agenda</a:t>
            </a:r>
          </a:p>
        </p:txBody>
      </p:sp>
      <p:sp>
        <p:nvSpPr>
          <p:cNvPr id="55" name="Text Placeholder 2">
            <a:extLst>
              <a:ext uri="{FF2B5EF4-FFF2-40B4-BE49-F238E27FC236}">
                <a16:creationId xmlns:a16="http://schemas.microsoft.com/office/drawing/2014/main" id="{26F3900A-F7CD-D046-8AA1-A99D6BE06F3C}"/>
              </a:ext>
            </a:extLst>
          </p:cNvPr>
          <p:cNvSpPr>
            <a:spLocks noGrp="1"/>
          </p:cNvSpPr>
          <p:nvPr>
            <p:custDataLst>
              <p:tags r:id="rId3"/>
            </p:custDataLst>
          </p:nvPr>
        </p:nvSpPr>
        <p:spPr bwMode="gray">
          <a:xfrm>
            <a:off x="2857500" y="1676400"/>
            <a:ext cx="34290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Logística</a:t>
            </a:r>
          </a:p>
        </p:txBody>
      </p:sp>
      <p:sp>
        <p:nvSpPr>
          <p:cNvPr id="56" name="Text Placeholder 2">
            <a:hlinkClick r:id="" action="ppaction://noaction"/>
            <a:extLst>
              <a:ext uri="{FF2B5EF4-FFF2-40B4-BE49-F238E27FC236}">
                <a16:creationId xmlns:a16="http://schemas.microsoft.com/office/drawing/2014/main" id="{DCF3D084-C3D6-B94B-8B14-00CAD3AA0722}"/>
              </a:ext>
            </a:extLst>
          </p:cNvPr>
          <p:cNvSpPr>
            <a:spLocks noGrp="1"/>
          </p:cNvSpPr>
          <p:nvPr>
            <p:custDataLst>
              <p:tags r:id="rId4"/>
            </p:custDataLst>
          </p:nvPr>
        </p:nvSpPr>
        <p:spPr bwMode="gray">
          <a:xfrm>
            <a:off x="2667000" y="2803215"/>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dirty="0">
                <a:solidFill>
                  <a:srgbClr val="D9D9D9"/>
                </a:solidFill>
                <a:effectLst/>
                <a:latin typeface="Arial"/>
                <a:ea typeface="Arial"/>
                <a:cs typeface="Arial"/>
              </a:rPr>
              <a:t>Actualizaciones de la Verificación Electrónica de Visitas (EVV)</a:t>
            </a:r>
          </a:p>
        </p:txBody>
      </p:sp>
      <p:sp>
        <p:nvSpPr>
          <p:cNvPr id="57" name="Text Placeholder 2">
            <a:hlinkClick r:id="" action="ppaction://noaction"/>
            <a:extLst>
              <a:ext uri="{FF2B5EF4-FFF2-40B4-BE49-F238E27FC236}">
                <a16:creationId xmlns:a16="http://schemas.microsoft.com/office/drawing/2014/main" id="{0C7EAD71-46DD-984B-A104-7841F0192565}"/>
              </a:ext>
            </a:extLst>
          </p:cNvPr>
          <p:cNvSpPr>
            <a:spLocks noGrp="1"/>
          </p:cNvSpPr>
          <p:nvPr>
            <p:custDataLst>
              <p:tags r:id="rId5"/>
            </p:custDataLst>
          </p:nvPr>
        </p:nvSpPr>
        <p:spPr bwMode="gray">
          <a:xfrm>
            <a:off x="3698875" y="4351029"/>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Muchas gracias</a:t>
            </a:r>
          </a:p>
        </p:txBody>
      </p:sp>
      <p:sp>
        <p:nvSpPr>
          <p:cNvPr id="59" name="Text Placeholder 2">
            <a:extLst>
              <a:ext uri="{FF2B5EF4-FFF2-40B4-BE49-F238E27FC236}">
                <a16:creationId xmlns:a16="http://schemas.microsoft.com/office/drawing/2014/main" id="{B9E924D6-27B9-C249-9B30-621BFECEC7C7}"/>
              </a:ext>
            </a:extLst>
          </p:cNvPr>
          <p:cNvSpPr>
            <a:spLocks noGrp="1"/>
          </p:cNvSpPr>
          <p:nvPr>
            <p:custDataLst>
              <p:tags r:id="rId6"/>
            </p:custDataLst>
          </p:nvPr>
        </p:nvSpPr>
        <p:spPr bwMode="gray">
          <a:xfrm>
            <a:off x="2362200" y="2239807"/>
            <a:ext cx="44958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Propósito de las Sesiones públicas para escuchar comentarios</a:t>
            </a:r>
          </a:p>
        </p:txBody>
      </p:sp>
      <p:sp>
        <p:nvSpPr>
          <p:cNvPr id="12" name="Text Placeholder 2">
            <a:hlinkClick r:id="" action="ppaction://noaction"/>
            <a:extLst>
              <a:ext uri="{FF2B5EF4-FFF2-40B4-BE49-F238E27FC236}">
                <a16:creationId xmlns:a16="http://schemas.microsoft.com/office/drawing/2014/main" id="{856E9673-312F-2C4E-B7B5-8CA0CB247198}"/>
              </a:ext>
            </a:extLst>
          </p:cNvPr>
          <p:cNvSpPr>
            <a:spLocks noGrp="1"/>
          </p:cNvSpPr>
          <p:nvPr>
            <p:custDataLst>
              <p:tags r:id="rId7"/>
            </p:custDataLst>
          </p:nvPr>
        </p:nvSpPr>
        <p:spPr bwMode="gray">
          <a:xfrm>
            <a:off x="2667000" y="3789208"/>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Debate abierto</a:t>
            </a:r>
          </a:p>
        </p:txBody>
      </p:sp>
      <p:sp>
        <p:nvSpPr>
          <p:cNvPr id="10" name="Text Placeholder 2">
            <a:hlinkClick r:id="" action="ppaction://noaction"/>
            <a:extLst>
              <a:ext uri="{FF2B5EF4-FFF2-40B4-BE49-F238E27FC236}">
                <a16:creationId xmlns:a16="http://schemas.microsoft.com/office/drawing/2014/main" id="{9A4221F5-307E-D048-A5B2-9A0E970BB8F6}"/>
              </a:ext>
            </a:extLst>
          </p:cNvPr>
          <p:cNvSpPr>
            <a:spLocks noGrp="1"/>
          </p:cNvSpPr>
          <p:nvPr>
            <p:custDataLst>
              <p:tags r:id="rId8"/>
            </p:custDataLst>
          </p:nvPr>
        </p:nvSpPr>
        <p:spPr bwMode="gray">
          <a:xfrm>
            <a:off x="2672862" y="3360509"/>
            <a:ext cx="3886200" cy="354013"/>
          </a:xfrm>
          <a:prstGeom prst="rect">
            <a:avLst/>
          </a:prstGeom>
          <a:solidFill>
            <a:schemeClr val="accent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1" i="0" strike="noStrike" cap="none" spc="0" baseline="0">
                <a:solidFill>
                  <a:srgbClr val="000000"/>
                </a:solidFill>
                <a:effectLst/>
                <a:latin typeface="Arial"/>
                <a:ea typeface="Arial"/>
                <a:cs typeface="Arial"/>
              </a:rPr>
              <a:t>Preguntas más frecuentes sobre la EVV</a:t>
            </a:r>
          </a:p>
        </p:txBody>
      </p:sp>
    </p:spTree>
    <p:extLst>
      <p:ext uri="{BB962C8B-B14F-4D97-AF65-F5344CB8AC3E}">
        <p14:creationId xmlns:p14="http://schemas.microsoft.com/office/powerpoint/2010/main" val="34955621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F375-77CC-3E43-ABD5-4C2F39C62F41}"/>
              </a:ext>
            </a:extLst>
          </p:cNvPr>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Estrategia de implementación de los comentarios sobre EVV</a:t>
            </a:r>
          </a:p>
        </p:txBody>
      </p:sp>
      <p:sp>
        <p:nvSpPr>
          <p:cNvPr id="3" name="Text Placeholder 2">
            <a:extLst>
              <a:ext uri="{FF2B5EF4-FFF2-40B4-BE49-F238E27FC236}">
                <a16:creationId xmlns:a16="http://schemas.microsoft.com/office/drawing/2014/main" id="{3B410CF1-C238-9941-B101-CD9AD0A1AE63}"/>
              </a:ext>
            </a:extLst>
          </p:cNvPr>
          <p:cNvSpPr>
            <a:spLocks noGrp="1"/>
          </p:cNvSpPr>
          <p:nvPr>
            <p:ph type="body" sz="quarter" idx="10"/>
          </p:nvPr>
        </p:nvSpPr>
        <p:spPr>
          <a:xfrm>
            <a:off x="952499" y="762000"/>
            <a:ext cx="7239000" cy="4094900"/>
          </a:xfrm>
        </p:spPr>
        <p:txBody>
          <a:bodyPr/>
          <a:lstStyle/>
          <a:p>
            <a:pPr marL="285750" marR="0" lvl="0" indent="-285750">
              <a:spcAft>
                <a:spcPts val="10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En septiembre, octubre y diciembre de 2020, MassHealth realizó Sesiones públicas para escuchar comentarios respecto a la implementación de la EVV en los programas de PCA y de Exenciones MFP.</a:t>
            </a:r>
          </a:p>
          <a:p>
            <a:pPr marL="285750" marR="0" lvl="0" indent="-285750">
              <a:spcAft>
                <a:spcPts val="10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MassHealth ha documentado los comentarios y las preguntas formuladas por las partes interesadas durante estas sesiones y sigue utilizando dichos comentarios para informar la creación de las pautas de la EVV y las decisiones sobre las normas.</a:t>
            </a:r>
          </a:p>
          <a:p>
            <a:pPr marL="285750" marR="0" lvl="0" indent="-285750">
              <a:spcAft>
                <a:spcPts val="10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MassHealth aún está tomando decisiones sobre varios temas relacionados con la EVV. </a:t>
            </a:r>
          </a:p>
          <a:p>
            <a:pPr marL="742950" lvl="1" indent="-285750">
              <a:spcAft>
                <a:spcPts val="1000"/>
              </a:spcAft>
              <a:buFont typeface="System Font Regular"/>
              <a:buChar char="-"/>
            </a:pPr>
            <a:r>
              <a:rPr lang="es-LA" sz="1500" b="0" i="0" strike="noStrike" cap="none" spc="0" baseline="0" dirty="0">
                <a:solidFill>
                  <a:srgbClr val="000000"/>
                </a:solidFill>
                <a:effectLst/>
                <a:latin typeface="Arial"/>
                <a:ea typeface="Arial"/>
                <a:cs typeface="Arial"/>
              </a:rPr>
              <a:t>Algunas decisiones serán resueltas cuando se haya elegido un sistema de EVV como parte la contratación pública de Intermediario Fiscal (FI). </a:t>
            </a:r>
          </a:p>
          <a:p>
            <a:pPr marL="742950" lvl="1" indent="-285750">
              <a:spcAft>
                <a:spcPts val="1000"/>
              </a:spcAft>
              <a:buFont typeface="System Font Regular"/>
              <a:buChar char="-"/>
            </a:pPr>
            <a:r>
              <a:rPr lang="es-LA" sz="1500" b="0" i="0" strike="noStrike" cap="none" spc="0" baseline="0" dirty="0">
                <a:solidFill>
                  <a:srgbClr val="000000"/>
                </a:solidFill>
                <a:effectLst/>
                <a:latin typeface="Arial"/>
                <a:ea typeface="Arial"/>
                <a:cs typeface="Arial"/>
              </a:rPr>
              <a:t>Se tomarán las decisiones restantes a medida que nos reunamos con ustedes, con el grupo de las partes interesadas de la EVV y que se complete la creación de las normas.</a:t>
            </a:r>
          </a:p>
        </p:txBody>
      </p:sp>
      <p:sp>
        <p:nvSpPr>
          <p:cNvPr id="5" name="Rectangle 4">
            <a:extLst>
              <a:ext uri="{FF2B5EF4-FFF2-40B4-BE49-F238E27FC236}">
                <a16:creationId xmlns:a16="http://schemas.microsoft.com/office/drawing/2014/main" id="{71D99D2F-649B-E74C-BCBF-35F53A166F1F}"/>
              </a:ext>
            </a:extLst>
          </p:cNvPr>
          <p:cNvSpPr/>
          <p:nvPr/>
        </p:nvSpPr>
        <p:spPr>
          <a:xfrm>
            <a:off x="656542" y="5465861"/>
            <a:ext cx="7830913" cy="518678"/>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para darnos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sus comentarios.</a:t>
            </a:r>
          </a:p>
        </p:txBody>
      </p:sp>
    </p:spTree>
    <p:extLst>
      <p:ext uri="{BB962C8B-B14F-4D97-AF65-F5344CB8AC3E}">
        <p14:creationId xmlns:p14="http://schemas.microsoft.com/office/powerpoint/2010/main" val="31182273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Preguntas más frecuentes sobre la EVV</a:t>
            </a:r>
          </a:p>
        </p:txBody>
      </p:sp>
      <p:sp>
        <p:nvSpPr>
          <p:cNvPr id="9" name="Rectangle 286">
            <a:extLst>
              <a:ext uri="{FF2B5EF4-FFF2-40B4-BE49-F238E27FC236}">
                <a16:creationId xmlns:a16="http://schemas.microsoft.com/office/drawing/2014/main" id="{A544F9BB-0135-1D4E-AA77-2366A9E8583F}"/>
              </a:ext>
            </a:extLst>
          </p:cNvPr>
          <p:cNvSpPr txBox="1">
            <a:spLocks noChangeArrowheads="1"/>
          </p:cNvSpPr>
          <p:nvPr/>
        </p:nvSpPr>
        <p:spPr bwMode="auto">
          <a:xfrm>
            <a:off x="1014892" y="685800"/>
            <a:ext cx="7114216" cy="435293"/>
          </a:xfrm>
          <a:prstGeom prst="rect">
            <a:avLst/>
          </a:prstGeom>
          <a:solidFill>
            <a:schemeClr val="accent3"/>
          </a:solidFill>
          <a:ln w="9525">
            <a:noFill/>
            <a:miter lim="800000"/>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a:r>
              <a:rPr lang="es-LA" sz="1600" b="1" i="0" strike="noStrike" cap="none" spc="0" baseline="0" dirty="0">
                <a:solidFill>
                  <a:srgbClr val="FFFFFF"/>
                </a:solidFill>
                <a:effectLst/>
                <a:latin typeface="Arial"/>
                <a:ea typeface="Arial"/>
                <a:cs typeface="Arial"/>
              </a:rPr>
              <a:t>Soy consumidor. ¿Cómo usaré la EVV?</a:t>
            </a:r>
          </a:p>
        </p:txBody>
      </p:sp>
      <p:sp>
        <p:nvSpPr>
          <p:cNvPr id="10" name="Rectangle 286">
            <a:extLst>
              <a:ext uri="{FF2B5EF4-FFF2-40B4-BE49-F238E27FC236}">
                <a16:creationId xmlns:a16="http://schemas.microsoft.com/office/drawing/2014/main" id="{EDEBB37B-6A7E-0340-B631-10FA18BB769C}"/>
              </a:ext>
            </a:extLst>
          </p:cNvPr>
          <p:cNvSpPr txBox="1">
            <a:spLocks noChangeArrowheads="1"/>
          </p:cNvSpPr>
          <p:nvPr/>
        </p:nvSpPr>
        <p:spPr bwMode="auto">
          <a:xfrm>
            <a:off x="1014891" y="1219200"/>
            <a:ext cx="3442995" cy="435293"/>
          </a:xfrm>
          <a:prstGeom prst="rect">
            <a:avLst/>
          </a:pr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r>
              <a:rPr lang="es-LA" sz="1500" b="1" i="0" strike="noStrike" cap="none" spc="0" baseline="0" dirty="0">
                <a:solidFill>
                  <a:srgbClr val="000000"/>
                </a:solidFill>
                <a:effectLst/>
                <a:latin typeface="Arial"/>
                <a:ea typeface="Arial"/>
                <a:cs typeface="Arial"/>
              </a:rPr>
              <a:t>Qué sabe MassHealth</a:t>
            </a:r>
          </a:p>
        </p:txBody>
      </p:sp>
      <p:sp>
        <p:nvSpPr>
          <p:cNvPr id="11" name="Rectangle 286">
            <a:extLst>
              <a:ext uri="{FF2B5EF4-FFF2-40B4-BE49-F238E27FC236}">
                <a16:creationId xmlns:a16="http://schemas.microsoft.com/office/drawing/2014/main" id="{3C49A391-3C59-8E42-AC1A-CA5C7CCA9B9F}"/>
              </a:ext>
            </a:extLst>
          </p:cNvPr>
          <p:cNvSpPr txBox="1">
            <a:spLocks noChangeArrowheads="1"/>
          </p:cNvSpPr>
          <p:nvPr/>
        </p:nvSpPr>
        <p:spPr bwMode="auto">
          <a:xfrm>
            <a:off x="4681821" y="1219200"/>
            <a:ext cx="3447288" cy="435293"/>
          </a:xfrm>
          <a:prstGeom prst="rect">
            <a:avLst/>
          </a:pr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r>
              <a:rPr lang="es-LA" sz="1500" b="1" i="0" strike="noStrike" cap="none" spc="0" baseline="0" dirty="0">
                <a:solidFill>
                  <a:srgbClr val="000000"/>
                </a:solidFill>
                <a:effectLst/>
                <a:latin typeface="Arial"/>
                <a:ea typeface="Arial"/>
                <a:cs typeface="Arial"/>
              </a:rPr>
              <a:t>Qué debe determinar MassHealth</a:t>
            </a:r>
          </a:p>
        </p:txBody>
      </p:sp>
      <p:sp>
        <p:nvSpPr>
          <p:cNvPr id="12" name="Rectangle 286">
            <a:extLst>
              <a:ext uri="{FF2B5EF4-FFF2-40B4-BE49-F238E27FC236}">
                <a16:creationId xmlns:a16="http://schemas.microsoft.com/office/drawing/2014/main" id="{9319D135-FCB0-B146-8B05-DB9534847C91}"/>
              </a:ext>
            </a:extLst>
          </p:cNvPr>
          <p:cNvSpPr txBox="1">
            <a:spLocks noChangeArrowheads="1"/>
          </p:cNvSpPr>
          <p:nvPr/>
        </p:nvSpPr>
        <p:spPr bwMode="auto">
          <a:xfrm>
            <a:off x="1017037" y="1752600"/>
            <a:ext cx="3446439" cy="4957952"/>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marL="285750" marR="0" lvl="0" indent="-285750">
              <a:spcAft>
                <a:spcPts val="6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Los consumidores y/o sus representantes o apoderados administrativos serán responsables de aprobar las horas reportadas por los empleados en el sistema de EVV.</a:t>
            </a:r>
          </a:p>
          <a:p>
            <a:pPr marL="285750" marR="0" lvl="0" indent="-285750">
              <a:spcAft>
                <a:spcPts val="6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Las horas pueden aprobarse al final de cada período de pago o en cualquier momento durante el período de pago.</a:t>
            </a:r>
          </a:p>
          <a:p>
            <a:pPr marL="285750" marR="0" lvl="0" indent="-285750">
              <a:spcAft>
                <a:spcPts val="6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Los consumidores y/o sus representantes o apoderados administrativos podrán agregar horas si no se ha marcado ningún horario o podrán corregir las horas si el horario marcado fuere incorrecto.</a:t>
            </a:r>
          </a:p>
          <a:p>
            <a:pPr marL="285750" marR="0" lvl="0" indent="-285750">
              <a:spcAft>
                <a:spcPts val="6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Los representantes o los apoderados administrativos tendrán acceso al sistema de EVV por lo que no tendrán que estar presentes en el momento de la visita.</a:t>
            </a:r>
          </a:p>
        </p:txBody>
      </p:sp>
      <p:sp>
        <p:nvSpPr>
          <p:cNvPr id="14" name="Rectangle 286">
            <a:extLst>
              <a:ext uri="{FF2B5EF4-FFF2-40B4-BE49-F238E27FC236}">
                <a16:creationId xmlns:a16="http://schemas.microsoft.com/office/drawing/2014/main" id="{4E6861CE-FB0A-5844-AE78-2B699AAD5278}"/>
              </a:ext>
            </a:extLst>
          </p:cNvPr>
          <p:cNvSpPr txBox="1">
            <a:spLocks noChangeArrowheads="1"/>
          </p:cNvSpPr>
          <p:nvPr/>
        </p:nvSpPr>
        <p:spPr bwMode="auto">
          <a:xfrm>
            <a:off x="4707412" y="1828800"/>
            <a:ext cx="3446439" cy="91531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marL="285750" marR="0" lvl="0" indent="-285750">
              <a:spcAft>
                <a:spcPts val="10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Cómo será el portal de los consumidores y/o sus representantes o apoderados administrativos en el sistema de EVV.</a:t>
            </a:r>
          </a:p>
        </p:txBody>
      </p:sp>
      <p:sp>
        <p:nvSpPr>
          <p:cNvPr id="13" name="Rectangle 12">
            <a:extLst>
              <a:ext uri="{FF2B5EF4-FFF2-40B4-BE49-F238E27FC236}">
                <a16:creationId xmlns:a16="http://schemas.microsoft.com/office/drawing/2014/main" id="{AF897A99-B3B3-044A-B663-8EB0F1CD33DB}"/>
              </a:ext>
            </a:extLst>
          </p:cNvPr>
          <p:cNvSpPr/>
          <p:nvPr/>
        </p:nvSpPr>
        <p:spPr>
          <a:xfrm>
            <a:off x="5713470" y="5257800"/>
            <a:ext cx="3063651" cy="945825"/>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para darnos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sus comentarios.</a:t>
            </a:r>
          </a:p>
        </p:txBody>
      </p:sp>
    </p:spTree>
    <p:extLst>
      <p:ext uri="{BB962C8B-B14F-4D97-AF65-F5344CB8AC3E}">
        <p14:creationId xmlns:p14="http://schemas.microsoft.com/office/powerpoint/2010/main" val="157511244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Preguntas más frecuentes sobre la EVV</a:t>
            </a:r>
          </a:p>
        </p:txBody>
      </p:sp>
      <p:sp>
        <p:nvSpPr>
          <p:cNvPr id="18" name="Rectangle 17">
            <a:extLst>
              <a:ext uri="{FF2B5EF4-FFF2-40B4-BE49-F238E27FC236}">
                <a16:creationId xmlns:a16="http://schemas.microsoft.com/office/drawing/2014/main" id="{853EB1F9-7252-8F43-893F-DB21E52A057E}"/>
              </a:ext>
            </a:extLst>
          </p:cNvPr>
          <p:cNvSpPr/>
          <p:nvPr/>
        </p:nvSpPr>
        <p:spPr>
          <a:xfrm>
            <a:off x="364205" y="6107721"/>
            <a:ext cx="8415590" cy="523220"/>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para darnos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sus comentarios.</a:t>
            </a:r>
          </a:p>
        </p:txBody>
      </p:sp>
      <p:sp>
        <p:nvSpPr>
          <p:cNvPr id="9" name="Rectangle 286">
            <a:extLst>
              <a:ext uri="{FF2B5EF4-FFF2-40B4-BE49-F238E27FC236}">
                <a16:creationId xmlns:a16="http://schemas.microsoft.com/office/drawing/2014/main" id="{A544F9BB-0135-1D4E-AA77-2366A9E8583F}"/>
              </a:ext>
            </a:extLst>
          </p:cNvPr>
          <p:cNvSpPr txBox="1">
            <a:spLocks noChangeArrowheads="1"/>
          </p:cNvSpPr>
          <p:nvPr/>
        </p:nvSpPr>
        <p:spPr bwMode="auto">
          <a:xfrm>
            <a:off x="1014893" y="685800"/>
            <a:ext cx="7114216" cy="435293"/>
          </a:xfrm>
          <a:prstGeom prst="rect">
            <a:avLst/>
          </a:prstGeom>
          <a:solidFill>
            <a:schemeClr val="accent3"/>
          </a:solidFill>
          <a:ln w="9525">
            <a:noFill/>
            <a:miter lim="800000"/>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a:r>
              <a:rPr lang="es-LA" sz="1600" b="1" i="0" strike="noStrike" cap="none" spc="0" baseline="0">
                <a:solidFill>
                  <a:srgbClr val="FFFFFF"/>
                </a:solidFill>
                <a:effectLst/>
                <a:latin typeface="Arial"/>
                <a:ea typeface="Arial"/>
                <a:cs typeface="Arial"/>
              </a:rPr>
              <a:t>Soy PCA. ¿Cómo usaré la EVV?</a:t>
            </a:r>
          </a:p>
        </p:txBody>
      </p:sp>
      <p:sp>
        <p:nvSpPr>
          <p:cNvPr id="10" name="Rectangle 286">
            <a:extLst>
              <a:ext uri="{FF2B5EF4-FFF2-40B4-BE49-F238E27FC236}">
                <a16:creationId xmlns:a16="http://schemas.microsoft.com/office/drawing/2014/main" id="{EDEBB37B-6A7E-0340-B631-10FA18BB769C}"/>
              </a:ext>
            </a:extLst>
          </p:cNvPr>
          <p:cNvSpPr txBox="1">
            <a:spLocks noChangeArrowheads="1"/>
          </p:cNvSpPr>
          <p:nvPr/>
        </p:nvSpPr>
        <p:spPr bwMode="auto">
          <a:xfrm>
            <a:off x="1014891" y="1219200"/>
            <a:ext cx="3442995" cy="435293"/>
          </a:xfrm>
          <a:prstGeom prst="rect">
            <a:avLst/>
          </a:pr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r>
              <a:rPr lang="es-LA" sz="1500" b="1" i="0" strike="noStrike" cap="none" spc="0" baseline="0">
                <a:solidFill>
                  <a:srgbClr val="000000"/>
                </a:solidFill>
                <a:effectLst/>
                <a:latin typeface="Arial"/>
                <a:ea typeface="Arial"/>
                <a:cs typeface="Arial"/>
              </a:rPr>
              <a:t>Qué sabe MassHealth</a:t>
            </a:r>
          </a:p>
        </p:txBody>
      </p:sp>
      <p:sp>
        <p:nvSpPr>
          <p:cNvPr id="11" name="Rectangle 286">
            <a:extLst>
              <a:ext uri="{FF2B5EF4-FFF2-40B4-BE49-F238E27FC236}">
                <a16:creationId xmlns:a16="http://schemas.microsoft.com/office/drawing/2014/main" id="{3C49A391-3C59-8E42-AC1A-CA5C7CCA9B9F}"/>
              </a:ext>
            </a:extLst>
          </p:cNvPr>
          <p:cNvSpPr txBox="1">
            <a:spLocks noChangeArrowheads="1"/>
          </p:cNvSpPr>
          <p:nvPr/>
        </p:nvSpPr>
        <p:spPr bwMode="auto">
          <a:xfrm>
            <a:off x="4681821" y="1219200"/>
            <a:ext cx="3447288" cy="435293"/>
          </a:xfrm>
          <a:prstGeom prst="rect">
            <a:avLst/>
          </a:pr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r>
              <a:rPr lang="es-LA" sz="1500" b="1" i="0" strike="noStrike" cap="none" spc="0" baseline="0" dirty="0">
                <a:solidFill>
                  <a:srgbClr val="000000"/>
                </a:solidFill>
                <a:effectLst/>
                <a:latin typeface="Arial"/>
                <a:ea typeface="Arial"/>
                <a:cs typeface="Arial"/>
              </a:rPr>
              <a:t>Qué debe determinar MassHealth</a:t>
            </a:r>
          </a:p>
        </p:txBody>
      </p:sp>
      <p:sp>
        <p:nvSpPr>
          <p:cNvPr id="12" name="Rectangle 286">
            <a:extLst>
              <a:ext uri="{FF2B5EF4-FFF2-40B4-BE49-F238E27FC236}">
                <a16:creationId xmlns:a16="http://schemas.microsoft.com/office/drawing/2014/main" id="{9319D135-FCB0-B146-8B05-DB9534847C91}"/>
              </a:ext>
            </a:extLst>
          </p:cNvPr>
          <p:cNvSpPr txBox="1">
            <a:spLocks noChangeArrowheads="1"/>
          </p:cNvSpPr>
          <p:nvPr/>
        </p:nvSpPr>
        <p:spPr bwMode="auto">
          <a:xfrm>
            <a:off x="1017037" y="1828800"/>
            <a:ext cx="3444290" cy="4231928"/>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marL="285750" marR="0" lvl="0" indent="-285750">
              <a:spcAft>
                <a:spcPts val="600"/>
              </a:spcAft>
              <a:buFont typeface="Wingdings" panose="05000000000000000000" pitchFamily="2" charset="2"/>
              <a:buChar char="§"/>
            </a:pPr>
            <a:r>
              <a:rPr lang="es-LA" sz="1500" b="0" i="0" strike="noStrike" cap="none" dirty="0">
                <a:solidFill>
                  <a:srgbClr val="000000"/>
                </a:solidFill>
                <a:effectLst/>
                <a:latin typeface="Arial"/>
                <a:ea typeface="Arial"/>
                <a:cs typeface="Arial"/>
              </a:rPr>
              <a:t>La EVV será el método principal para el control de horarios para </a:t>
            </a:r>
            <a:br>
              <a:rPr lang="es-ES" sz="1500" b="0" i="0" strike="noStrike" cap="none" dirty="0">
                <a:solidFill>
                  <a:srgbClr val="000000"/>
                </a:solidFill>
                <a:effectLst/>
                <a:latin typeface="Arial"/>
                <a:ea typeface="Arial"/>
                <a:cs typeface="Arial"/>
              </a:rPr>
            </a:br>
            <a:r>
              <a:rPr lang="es-LA" sz="1500" b="0" i="0" strike="noStrike" cap="none" dirty="0">
                <a:solidFill>
                  <a:srgbClr val="000000"/>
                </a:solidFill>
                <a:effectLst/>
                <a:latin typeface="Arial"/>
                <a:ea typeface="Arial"/>
                <a:cs typeface="Arial"/>
              </a:rPr>
              <a:t>los programas de PCA y de Exenciones MFP.</a:t>
            </a:r>
          </a:p>
          <a:p>
            <a:pPr marL="285750" marR="0" lvl="0" indent="-285750">
              <a:spcAft>
                <a:spcPts val="6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Una vez implementada, la EVV </a:t>
            </a:r>
            <a:r>
              <a:rPr lang="es-LA" sz="1500" b="0" i="0" u="sng" strike="noStrike" cap="none" spc="0" baseline="0" dirty="0">
                <a:solidFill>
                  <a:srgbClr val="000000"/>
                </a:solidFill>
                <a:effectLst/>
                <a:uFill>
                  <a:solidFill>
                    <a:srgbClr val="000000"/>
                  </a:solidFill>
                </a:uFill>
                <a:latin typeface="Arial"/>
                <a:ea typeface="Arial"/>
                <a:cs typeface="Arial"/>
              </a:rPr>
              <a:t>reemplazará</a:t>
            </a:r>
            <a:r>
              <a:rPr lang="es-LA" sz="1500" b="0" i="0" strike="noStrike" cap="none" spc="0" baseline="0" dirty="0">
                <a:solidFill>
                  <a:srgbClr val="000000"/>
                </a:solidFill>
                <a:effectLst/>
                <a:latin typeface="Arial"/>
                <a:ea typeface="Arial"/>
                <a:cs typeface="Arial"/>
              </a:rPr>
              <a:t> </a:t>
            </a:r>
            <a:r>
              <a:rPr lang="es-ES" sz="1500" b="0" i="0" strike="noStrike" cap="none" spc="0" baseline="0" dirty="0">
                <a:solidFill>
                  <a:srgbClr val="000000"/>
                </a:solidFill>
                <a:effectLst/>
                <a:latin typeface="Arial"/>
                <a:ea typeface="Arial"/>
                <a:cs typeface="Arial"/>
              </a:rPr>
              <a:t>la</a:t>
            </a:r>
            <a:r>
              <a:rPr lang="es-LA" sz="1500" b="0" i="0" strike="noStrike" cap="none" spc="0" baseline="0" dirty="0">
                <a:solidFill>
                  <a:srgbClr val="000000"/>
                </a:solidFill>
                <a:effectLst/>
                <a:latin typeface="Arial"/>
                <a:ea typeface="Arial"/>
                <a:cs typeface="Arial"/>
              </a:rPr>
              <a:t> planilla de horas trabajadas </a:t>
            </a:r>
            <a:r>
              <a:rPr lang="es-ES" sz="1500" b="0" i="0" strike="noStrike" cap="none" spc="0" baseline="0" dirty="0">
                <a:solidFill>
                  <a:srgbClr val="000000"/>
                </a:solidFill>
                <a:effectLst/>
                <a:latin typeface="Arial"/>
                <a:ea typeface="Arial"/>
                <a:cs typeface="Arial"/>
              </a:rPr>
              <a:t>que ha usado hasta el momento</a:t>
            </a:r>
            <a:r>
              <a:rPr lang="es-LA" sz="1500" b="0" i="0" strike="noStrike" cap="none" spc="0" baseline="0" dirty="0">
                <a:solidFill>
                  <a:srgbClr val="000000"/>
                </a:solidFill>
                <a:effectLst/>
                <a:latin typeface="Arial"/>
                <a:ea typeface="Arial"/>
                <a:cs typeface="Arial"/>
              </a:rPr>
              <a:t>.</a:t>
            </a:r>
          </a:p>
          <a:p>
            <a:pPr marL="285750" marR="0" lvl="0" indent="-285750">
              <a:spcAft>
                <a:spcPts val="6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Los PCA usarán una aplicación en un dispositivo móvil para marcar la “llegada” y la “salida” de una visita.</a:t>
            </a:r>
          </a:p>
          <a:p>
            <a:pPr marL="285750" marR="0" lvl="0" indent="-285750">
              <a:spcAft>
                <a:spcPts val="6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El sistema guardará el horario de llegada como la hora de inicio y el horario de salida como la hora de finalización de su visita.</a:t>
            </a:r>
          </a:p>
          <a:p>
            <a:pPr marL="285750" marR="0" lvl="0" indent="-285750">
              <a:spcAft>
                <a:spcPts val="6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Habrá excepciones limitadas para no usar la EVV.</a:t>
            </a:r>
          </a:p>
        </p:txBody>
      </p:sp>
      <p:sp>
        <p:nvSpPr>
          <p:cNvPr id="13" name="Rectangle 286">
            <a:extLst>
              <a:ext uri="{FF2B5EF4-FFF2-40B4-BE49-F238E27FC236}">
                <a16:creationId xmlns:a16="http://schemas.microsoft.com/office/drawing/2014/main" id="{BC73E7C0-5C75-2340-8098-BADF025FF73B}"/>
              </a:ext>
            </a:extLst>
          </p:cNvPr>
          <p:cNvSpPr txBox="1">
            <a:spLocks noChangeArrowheads="1"/>
          </p:cNvSpPr>
          <p:nvPr/>
        </p:nvSpPr>
        <p:spPr bwMode="auto">
          <a:xfrm>
            <a:off x="4683967" y="1828800"/>
            <a:ext cx="3450735" cy="2084882"/>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marL="285750" marR="0" lvl="0" indent="-285750">
              <a:spcAft>
                <a:spcPts val="10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Si habrá otras alternativas a la aplicación móvil. Algunos programas de EVV ofrecen opciones de tecnología con “copias de seguridad” (p. ej. opción telefónica).</a:t>
            </a:r>
          </a:p>
          <a:p>
            <a:pPr marL="285750" marR="0" lvl="0" indent="-285750">
              <a:spcAft>
                <a:spcPts val="10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Cómo será la aplicación móvil.</a:t>
            </a:r>
          </a:p>
          <a:p>
            <a:pPr marL="285750" marR="0" lvl="0" indent="-285750">
              <a:spcAft>
                <a:spcPts val="10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Cuáles serán las excepciones para usar la EVV.</a:t>
            </a:r>
          </a:p>
        </p:txBody>
      </p:sp>
    </p:spTree>
    <p:extLst>
      <p:ext uri="{BB962C8B-B14F-4D97-AF65-F5344CB8AC3E}">
        <p14:creationId xmlns:p14="http://schemas.microsoft.com/office/powerpoint/2010/main" val="30900362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Preguntas más frecuentes sobre la EVV</a:t>
            </a:r>
          </a:p>
        </p:txBody>
      </p:sp>
      <p:sp>
        <p:nvSpPr>
          <p:cNvPr id="18" name="Rectangle 17">
            <a:extLst>
              <a:ext uri="{FF2B5EF4-FFF2-40B4-BE49-F238E27FC236}">
                <a16:creationId xmlns:a16="http://schemas.microsoft.com/office/drawing/2014/main" id="{853EB1F9-7252-8F43-893F-DB21E52A057E}"/>
              </a:ext>
            </a:extLst>
          </p:cNvPr>
          <p:cNvSpPr/>
          <p:nvPr/>
        </p:nvSpPr>
        <p:spPr>
          <a:xfrm>
            <a:off x="364205" y="6107721"/>
            <a:ext cx="8415590" cy="523220"/>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para darnos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sus comentarios.</a:t>
            </a:r>
          </a:p>
        </p:txBody>
      </p:sp>
      <p:sp>
        <p:nvSpPr>
          <p:cNvPr id="9" name="Rectangle 286">
            <a:extLst>
              <a:ext uri="{FF2B5EF4-FFF2-40B4-BE49-F238E27FC236}">
                <a16:creationId xmlns:a16="http://schemas.microsoft.com/office/drawing/2014/main" id="{A544F9BB-0135-1D4E-AA77-2366A9E8583F}"/>
              </a:ext>
            </a:extLst>
          </p:cNvPr>
          <p:cNvSpPr txBox="1">
            <a:spLocks noChangeArrowheads="1"/>
          </p:cNvSpPr>
          <p:nvPr/>
        </p:nvSpPr>
        <p:spPr bwMode="auto">
          <a:xfrm>
            <a:off x="1014892" y="631297"/>
            <a:ext cx="7114216" cy="565995"/>
          </a:xfrm>
          <a:prstGeom prst="rect">
            <a:avLst/>
          </a:prstGeom>
          <a:solidFill>
            <a:schemeClr val="accent3"/>
          </a:solidFill>
          <a:ln w="9525">
            <a:noFill/>
            <a:miter lim="800000"/>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a:r>
              <a:rPr lang="es-LA" sz="1600" b="1" i="0" strike="noStrike" cap="none" spc="0" baseline="0" dirty="0">
                <a:solidFill>
                  <a:srgbClr val="FFFFFF"/>
                </a:solidFill>
                <a:effectLst/>
                <a:latin typeface="Arial"/>
                <a:ea typeface="Arial"/>
                <a:cs typeface="Arial"/>
              </a:rPr>
              <a:t>¿Qué sucede si me olvido de marcar la llegada o la salida de una visita usando la EVV?</a:t>
            </a:r>
          </a:p>
        </p:txBody>
      </p:sp>
      <p:sp>
        <p:nvSpPr>
          <p:cNvPr id="10" name="Rectangle 286">
            <a:extLst>
              <a:ext uri="{FF2B5EF4-FFF2-40B4-BE49-F238E27FC236}">
                <a16:creationId xmlns:a16="http://schemas.microsoft.com/office/drawing/2014/main" id="{EDEBB37B-6A7E-0340-B631-10FA18BB769C}"/>
              </a:ext>
            </a:extLst>
          </p:cNvPr>
          <p:cNvSpPr txBox="1">
            <a:spLocks noChangeArrowheads="1"/>
          </p:cNvSpPr>
          <p:nvPr/>
        </p:nvSpPr>
        <p:spPr bwMode="auto">
          <a:xfrm>
            <a:off x="1014891" y="1295400"/>
            <a:ext cx="3442995" cy="435293"/>
          </a:xfrm>
          <a:prstGeom prst="rect">
            <a:avLst/>
          </a:pr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r>
              <a:rPr lang="es-LA" sz="1500" b="1" i="0" strike="noStrike" cap="none" spc="0" baseline="0">
                <a:solidFill>
                  <a:srgbClr val="000000"/>
                </a:solidFill>
                <a:effectLst/>
                <a:latin typeface="Arial"/>
                <a:ea typeface="Arial"/>
                <a:cs typeface="Arial"/>
              </a:rPr>
              <a:t>Qué sabe MassHealth</a:t>
            </a:r>
          </a:p>
        </p:txBody>
      </p:sp>
      <p:sp>
        <p:nvSpPr>
          <p:cNvPr id="11" name="Rectangle 286">
            <a:extLst>
              <a:ext uri="{FF2B5EF4-FFF2-40B4-BE49-F238E27FC236}">
                <a16:creationId xmlns:a16="http://schemas.microsoft.com/office/drawing/2014/main" id="{3C49A391-3C59-8E42-AC1A-CA5C7CCA9B9F}"/>
              </a:ext>
            </a:extLst>
          </p:cNvPr>
          <p:cNvSpPr txBox="1">
            <a:spLocks noChangeArrowheads="1"/>
          </p:cNvSpPr>
          <p:nvPr/>
        </p:nvSpPr>
        <p:spPr bwMode="auto">
          <a:xfrm>
            <a:off x="4681821" y="1295400"/>
            <a:ext cx="3447288" cy="435293"/>
          </a:xfrm>
          <a:prstGeom prst="rect">
            <a:avLst/>
          </a:pr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r>
              <a:rPr lang="es-LA" sz="1500" b="1" i="0" strike="noStrike" cap="none" spc="0" baseline="0" dirty="0">
                <a:solidFill>
                  <a:srgbClr val="000000"/>
                </a:solidFill>
                <a:effectLst/>
                <a:latin typeface="Arial"/>
                <a:ea typeface="Arial"/>
                <a:cs typeface="Arial"/>
              </a:rPr>
              <a:t>Qué debe determinar MassHealth</a:t>
            </a:r>
          </a:p>
        </p:txBody>
      </p:sp>
      <p:sp>
        <p:nvSpPr>
          <p:cNvPr id="12" name="Rectangle 286">
            <a:extLst>
              <a:ext uri="{FF2B5EF4-FFF2-40B4-BE49-F238E27FC236}">
                <a16:creationId xmlns:a16="http://schemas.microsoft.com/office/drawing/2014/main" id="{9319D135-FCB0-B146-8B05-DB9534847C91}"/>
              </a:ext>
            </a:extLst>
          </p:cNvPr>
          <p:cNvSpPr txBox="1">
            <a:spLocks noChangeArrowheads="1"/>
          </p:cNvSpPr>
          <p:nvPr/>
        </p:nvSpPr>
        <p:spPr bwMode="auto">
          <a:xfrm>
            <a:off x="1017037" y="1828800"/>
            <a:ext cx="3405967" cy="4373168"/>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marL="285750" marR="0" lvl="0" indent="-285750">
              <a:spcAft>
                <a:spcPts val="6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Habrá situaciones en las cuales un PCA no use la EVV para marcar la llegada o la salida de una visita. Esto podría ser debido a un olvido del PCA o por una emergencia.</a:t>
            </a:r>
          </a:p>
          <a:p>
            <a:pPr marL="285750" marR="0" lvl="0" indent="-285750">
              <a:spcAft>
                <a:spcPts val="6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Los consumidores y/o sus representantes o apoderados administrativos podrán escribir o corregir los horarios para justificar las situaciones en que un PCA se olvide de marcar la llegada o la salida.</a:t>
            </a:r>
          </a:p>
          <a:p>
            <a:pPr marL="285750" marR="0" lvl="0" indent="-285750">
              <a:spcAft>
                <a:spcPts val="6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Los PCA podrán ver si las horas reportadas para una visita en el sistema de EVV han sido cambiadas por el consumidor y/o su representante o apoderado administrativo.</a:t>
            </a:r>
          </a:p>
        </p:txBody>
      </p:sp>
      <p:sp>
        <p:nvSpPr>
          <p:cNvPr id="14" name="Rectangle 286">
            <a:extLst>
              <a:ext uri="{FF2B5EF4-FFF2-40B4-BE49-F238E27FC236}">
                <a16:creationId xmlns:a16="http://schemas.microsoft.com/office/drawing/2014/main" id="{B37AB840-07A6-D74C-AA6D-3E046FCEE29E}"/>
              </a:ext>
            </a:extLst>
          </p:cNvPr>
          <p:cNvSpPr txBox="1">
            <a:spLocks noChangeArrowheads="1"/>
          </p:cNvSpPr>
          <p:nvPr/>
        </p:nvSpPr>
        <p:spPr bwMode="auto">
          <a:xfrm>
            <a:off x="4724400" y="2021898"/>
            <a:ext cx="3446439" cy="686486"/>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marL="285750" marR="0" lvl="0" indent="-285750">
              <a:spcAft>
                <a:spcPts val="10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Si el sistema de EVV brindará notificaciones de cambios en la planilla de horas trabajadas</a:t>
            </a:r>
          </a:p>
        </p:txBody>
      </p:sp>
    </p:spTree>
    <p:extLst>
      <p:ext uri="{BB962C8B-B14F-4D97-AF65-F5344CB8AC3E}">
        <p14:creationId xmlns:p14="http://schemas.microsoft.com/office/powerpoint/2010/main" val="26720064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 imgW="0" imgH="0" progId="TCLayout.ActiveDocument.1">
                  <p:embed/>
                </p:oleObj>
              </mc:Choice>
              <mc:Fallback>
                <p:oleObj name="think-cell Slide" r:id="rId11" imgW="0" imgH="0" progId="TCLayout.ActiveDocument.1">
                  <p:embed/>
                  <p:pic>
                    <p:nvPicPr>
                      <p:cNvPr id="0" name="OLE substitute imag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ctr"/>
          <a:lstStyle/>
          <a:p>
            <a:pPr algn="ctr" fontAlgn="base">
              <a:spcBef>
                <a:spcPct val="0"/>
              </a:spcBef>
              <a:spcAft>
                <a:spcPct val="0"/>
              </a:spcAft>
            </a:pPr>
            <a:endParaRPr lang="en-US" sz="1400">
              <a:solidFill>
                <a:srgbClr val="000000"/>
              </a:solidFill>
              <a:latin typeface="Arial"/>
              <a:sym typeface="Arial"/>
            </a:endParaRPr>
          </a:p>
        </p:txBody>
      </p:sp>
      <p:sp>
        <p:nvSpPr>
          <p:cNvPr id="36" name="Title 3"/>
          <p:cNvSpPr txBox="1"/>
          <p:nvPr/>
        </p:nvSpPr>
        <p:spPr bwMode="auto">
          <a:xfrm>
            <a:off x="228600" y="194511"/>
            <a:ext cx="8061729" cy="28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a:defRPr>
            </a:lvl2pPr>
            <a:lvl3pPr algn="l" defTabSz="913429" rtl="0" eaLnBrk="1" fontAlgn="base" hangingPunct="1">
              <a:spcBef>
                <a:spcPct val="0"/>
              </a:spcBef>
              <a:spcAft>
                <a:spcPct val="0"/>
              </a:spcAft>
              <a:defRPr sz="1900" b="1">
                <a:solidFill>
                  <a:schemeClr val="tx2"/>
                </a:solidFill>
                <a:latin typeface="Arial"/>
              </a:defRPr>
            </a:lvl3pPr>
            <a:lvl4pPr algn="l" defTabSz="913429" rtl="0" eaLnBrk="1" fontAlgn="base" hangingPunct="1">
              <a:spcBef>
                <a:spcPct val="0"/>
              </a:spcBef>
              <a:spcAft>
                <a:spcPct val="0"/>
              </a:spcAft>
              <a:defRPr sz="1900" b="1">
                <a:solidFill>
                  <a:schemeClr val="tx2"/>
                </a:solidFill>
                <a:latin typeface="Arial"/>
              </a:defRPr>
            </a:lvl4pPr>
            <a:lvl5pPr algn="l" defTabSz="913429" rtl="0" eaLnBrk="1" fontAlgn="base" hangingPunct="1">
              <a:spcBef>
                <a:spcPct val="0"/>
              </a:spcBef>
              <a:spcAft>
                <a:spcPct val="0"/>
              </a:spcAft>
              <a:defRPr sz="1900" b="1">
                <a:solidFill>
                  <a:schemeClr val="tx2"/>
                </a:solidFill>
                <a:latin typeface="Arial"/>
              </a:defRPr>
            </a:lvl5pPr>
            <a:lvl6pPr marL="466431" algn="l" defTabSz="913429" rtl="0" eaLnBrk="1" fontAlgn="base" hangingPunct="1">
              <a:spcBef>
                <a:spcPct val="0"/>
              </a:spcBef>
              <a:spcAft>
                <a:spcPct val="0"/>
              </a:spcAft>
              <a:defRPr sz="1900" b="1">
                <a:solidFill>
                  <a:schemeClr val="tx2"/>
                </a:solidFill>
                <a:latin typeface="Arial"/>
              </a:defRPr>
            </a:lvl6pPr>
            <a:lvl7pPr marL="932863" algn="l" defTabSz="913429" rtl="0" eaLnBrk="1" fontAlgn="base" hangingPunct="1">
              <a:spcBef>
                <a:spcPct val="0"/>
              </a:spcBef>
              <a:spcAft>
                <a:spcPct val="0"/>
              </a:spcAft>
              <a:defRPr sz="1900" b="1">
                <a:solidFill>
                  <a:schemeClr val="tx2"/>
                </a:solidFill>
                <a:latin typeface="Arial"/>
              </a:defRPr>
            </a:lvl7pPr>
            <a:lvl8pPr marL="1399295" algn="l" defTabSz="913429" rtl="0" eaLnBrk="1" fontAlgn="base" hangingPunct="1">
              <a:spcBef>
                <a:spcPct val="0"/>
              </a:spcBef>
              <a:spcAft>
                <a:spcPct val="0"/>
              </a:spcAft>
              <a:defRPr sz="1900" b="1">
                <a:solidFill>
                  <a:schemeClr val="tx2"/>
                </a:solidFill>
                <a:latin typeface="Arial"/>
              </a:defRPr>
            </a:lvl8pPr>
            <a:lvl9pPr marL="1865728" algn="l" defTabSz="913429" rtl="0" eaLnBrk="1" fontAlgn="base" hangingPunct="1">
              <a:spcBef>
                <a:spcPct val="0"/>
              </a:spcBef>
              <a:spcAft>
                <a:spcPct val="0"/>
              </a:spcAft>
              <a:defRPr sz="1900" b="1">
                <a:solidFill>
                  <a:schemeClr val="tx2"/>
                </a:solidFill>
                <a:latin typeface="Arial"/>
              </a:defRPr>
            </a:lvl9pPr>
          </a:lstStyle>
          <a:p>
            <a:r>
              <a:rPr lang="es-LA" sz="1900" b="1" i="0" strike="noStrike" cap="none" spc="0" baseline="0">
                <a:solidFill>
                  <a:srgbClr val="002960"/>
                </a:solidFill>
                <a:effectLst/>
                <a:latin typeface="Arial"/>
                <a:ea typeface="Arial"/>
                <a:cs typeface="Arial"/>
              </a:rPr>
              <a:t>Agenda</a:t>
            </a:r>
          </a:p>
        </p:txBody>
      </p:sp>
      <p:sp>
        <p:nvSpPr>
          <p:cNvPr id="55" name="Text Placeholder 2">
            <a:extLst>
              <a:ext uri="{FF2B5EF4-FFF2-40B4-BE49-F238E27FC236}">
                <a16:creationId xmlns:a16="http://schemas.microsoft.com/office/drawing/2014/main" id="{26F3900A-F7CD-D046-8AA1-A99D6BE06F3C}"/>
              </a:ext>
            </a:extLst>
          </p:cNvPr>
          <p:cNvSpPr>
            <a:spLocks noGrp="1"/>
          </p:cNvSpPr>
          <p:nvPr>
            <p:custDataLst>
              <p:tags r:id="rId3"/>
            </p:custDataLst>
          </p:nvPr>
        </p:nvSpPr>
        <p:spPr bwMode="gray">
          <a:xfrm>
            <a:off x="2857500" y="1676400"/>
            <a:ext cx="3429000" cy="355600"/>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1" i="0" strike="noStrike" cap="none" spc="0" baseline="0">
                <a:solidFill>
                  <a:srgbClr val="000000"/>
                </a:solidFill>
                <a:effectLst/>
                <a:latin typeface="Arial"/>
                <a:ea typeface="Arial"/>
                <a:cs typeface="Arial"/>
              </a:rPr>
              <a:t>Logística</a:t>
            </a:r>
          </a:p>
        </p:txBody>
      </p:sp>
      <p:sp>
        <p:nvSpPr>
          <p:cNvPr id="56" name="Text Placeholder 2">
            <a:hlinkClick r:id="" action="ppaction://noaction"/>
            <a:extLst>
              <a:ext uri="{FF2B5EF4-FFF2-40B4-BE49-F238E27FC236}">
                <a16:creationId xmlns:a16="http://schemas.microsoft.com/office/drawing/2014/main" id="{DCF3D084-C3D6-B94B-8B14-00CAD3AA0722}"/>
              </a:ext>
            </a:extLst>
          </p:cNvPr>
          <p:cNvSpPr>
            <a:spLocks noGrp="1"/>
          </p:cNvSpPr>
          <p:nvPr>
            <p:custDataLst>
              <p:tags r:id="rId4"/>
            </p:custDataLst>
          </p:nvPr>
        </p:nvSpPr>
        <p:spPr bwMode="gray">
          <a:xfrm>
            <a:off x="2667000" y="2803215"/>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dirty="0">
                <a:solidFill>
                  <a:srgbClr val="D9D9D9"/>
                </a:solidFill>
                <a:effectLst/>
                <a:latin typeface="Arial"/>
                <a:ea typeface="Arial"/>
                <a:cs typeface="Arial"/>
              </a:rPr>
              <a:t>Actualizaciones de la Verificación Electrónica de Visitas (EVV)</a:t>
            </a:r>
          </a:p>
        </p:txBody>
      </p:sp>
      <p:sp>
        <p:nvSpPr>
          <p:cNvPr id="57" name="Text Placeholder 2">
            <a:hlinkClick r:id="" action="ppaction://noaction"/>
            <a:extLst>
              <a:ext uri="{FF2B5EF4-FFF2-40B4-BE49-F238E27FC236}">
                <a16:creationId xmlns:a16="http://schemas.microsoft.com/office/drawing/2014/main" id="{0C7EAD71-46DD-984B-A104-7841F0192565}"/>
              </a:ext>
            </a:extLst>
          </p:cNvPr>
          <p:cNvSpPr>
            <a:spLocks noGrp="1"/>
          </p:cNvSpPr>
          <p:nvPr>
            <p:custDataLst>
              <p:tags r:id="rId5"/>
            </p:custDataLst>
          </p:nvPr>
        </p:nvSpPr>
        <p:spPr bwMode="gray">
          <a:xfrm>
            <a:off x="3698875" y="4475097"/>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Muchas gracias</a:t>
            </a:r>
          </a:p>
        </p:txBody>
      </p:sp>
      <p:sp>
        <p:nvSpPr>
          <p:cNvPr id="59" name="Text Placeholder 2">
            <a:extLst>
              <a:ext uri="{FF2B5EF4-FFF2-40B4-BE49-F238E27FC236}">
                <a16:creationId xmlns:a16="http://schemas.microsoft.com/office/drawing/2014/main" id="{B9E924D6-27B9-C249-9B30-621BFECEC7C7}"/>
              </a:ext>
            </a:extLst>
          </p:cNvPr>
          <p:cNvSpPr>
            <a:spLocks noGrp="1"/>
          </p:cNvSpPr>
          <p:nvPr>
            <p:custDataLst>
              <p:tags r:id="rId6"/>
            </p:custDataLst>
          </p:nvPr>
        </p:nvSpPr>
        <p:spPr bwMode="gray">
          <a:xfrm>
            <a:off x="2362200" y="2239807"/>
            <a:ext cx="44958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dirty="0">
                <a:solidFill>
                  <a:srgbClr val="D9D9D9"/>
                </a:solidFill>
                <a:effectLst/>
                <a:latin typeface="Arial"/>
                <a:ea typeface="Arial"/>
                <a:cs typeface="Arial"/>
              </a:rPr>
              <a:t>Propósito de las Sesiones públicas para escuchar comentarios</a:t>
            </a:r>
          </a:p>
        </p:txBody>
      </p:sp>
      <p:sp>
        <p:nvSpPr>
          <p:cNvPr id="12" name="Text Placeholder 2">
            <a:hlinkClick r:id="" action="ppaction://noaction"/>
            <a:extLst>
              <a:ext uri="{FF2B5EF4-FFF2-40B4-BE49-F238E27FC236}">
                <a16:creationId xmlns:a16="http://schemas.microsoft.com/office/drawing/2014/main" id="{856E9673-312F-2C4E-B7B5-8CA0CB247198}"/>
              </a:ext>
            </a:extLst>
          </p:cNvPr>
          <p:cNvSpPr>
            <a:spLocks noGrp="1"/>
          </p:cNvSpPr>
          <p:nvPr>
            <p:custDataLst>
              <p:tags r:id="rId7"/>
            </p:custDataLst>
          </p:nvPr>
        </p:nvSpPr>
        <p:spPr bwMode="gray">
          <a:xfrm>
            <a:off x="2667000" y="3917803"/>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Debate abierto</a:t>
            </a:r>
          </a:p>
        </p:txBody>
      </p:sp>
      <p:sp>
        <p:nvSpPr>
          <p:cNvPr id="10" name="Text Placeholder 2">
            <a:hlinkClick r:id="" action="ppaction://noaction"/>
            <a:extLst>
              <a:ext uri="{FF2B5EF4-FFF2-40B4-BE49-F238E27FC236}">
                <a16:creationId xmlns:a16="http://schemas.microsoft.com/office/drawing/2014/main" id="{9A4221F5-307E-D048-A5B2-9A0E970BB8F6}"/>
              </a:ext>
            </a:extLst>
          </p:cNvPr>
          <p:cNvSpPr>
            <a:spLocks noGrp="1"/>
          </p:cNvSpPr>
          <p:nvPr>
            <p:custDataLst>
              <p:tags r:id="rId8"/>
            </p:custDataLst>
          </p:nvPr>
        </p:nvSpPr>
        <p:spPr bwMode="gray">
          <a:xfrm>
            <a:off x="2672862" y="3360509"/>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Preguntas más frecuentes sobre EVV</a:t>
            </a:r>
          </a:p>
        </p:txBody>
      </p:sp>
    </p:spTree>
    <p:extLst>
      <p:ext uri="{BB962C8B-B14F-4D97-AF65-F5344CB8AC3E}">
        <p14:creationId xmlns:p14="http://schemas.microsoft.com/office/powerpoint/2010/main" val="154009992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Preguntas más frecuentes sobre la EVV</a:t>
            </a:r>
          </a:p>
        </p:txBody>
      </p:sp>
      <p:sp>
        <p:nvSpPr>
          <p:cNvPr id="18" name="Rectangle 17">
            <a:extLst>
              <a:ext uri="{FF2B5EF4-FFF2-40B4-BE49-F238E27FC236}">
                <a16:creationId xmlns:a16="http://schemas.microsoft.com/office/drawing/2014/main" id="{853EB1F9-7252-8F43-893F-DB21E52A057E}"/>
              </a:ext>
            </a:extLst>
          </p:cNvPr>
          <p:cNvSpPr/>
          <p:nvPr/>
        </p:nvSpPr>
        <p:spPr>
          <a:xfrm>
            <a:off x="364205" y="5943600"/>
            <a:ext cx="8415590" cy="523220"/>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para darnos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sus comentarios.</a:t>
            </a:r>
          </a:p>
        </p:txBody>
      </p:sp>
      <p:sp>
        <p:nvSpPr>
          <p:cNvPr id="8" name="Rectangle 286">
            <a:extLst>
              <a:ext uri="{FF2B5EF4-FFF2-40B4-BE49-F238E27FC236}">
                <a16:creationId xmlns:a16="http://schemas.microsoft.com/office/drawing/2014/main" id="{8A21B055-8B54-F147-8EE6-76854C8F482A}"/>
              </a:ext>
            </a:extLst>
          </p:cNvPr>
          <p:cNvSpPr txBox="1">
            <a:spLocks noChangeArrowheads="1"/>
          </p:cNvSpPr>
          <p:nvPr/>
        </p:nvSpPr>
        <p:spPr bwMode="auto">
          <a:xfrm>
            <a:off x="1014892" y="704714"/>
            <a:ext cx="7114216" cy="584003"/>
          </a:xfrm>
          <a:prstGeom prst="rect">
            <a:avLst/>
          </a:prstGeom>
          <a:solidFill>
            <a:schemeClr val="accent3"/>
          </a:solidFill>
          <a:ln w="9525">
            <a:noFill/>
            <a:miter lim="800000"/>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a:r>
              <a:rPr lang="es-LA" sz="1600" b="1" i="0" strike="noStrike" cap="none" spc="0" baseline="0" dirty="0">
                <a:solidFill>
                  <a:srgbClr val="FFFFFF"/>
                </a:solidFill>
                <a:effectLst/>
                <a:latin typeface="Arial"/>
                <a:ea typeface="Arial"/>
                <a:cs typeface="Arial"/>
              </a:rPr>
              <a:t>¿Cómo puedo estar seguro de que la EVV no me esté rastreando todo el tiempo?</a:t>
            </a:r>
          </a:p>
        </p:txBody>
      </p:sp>
      <p:sp>
        <p:nvSpPr>
          <p:cNvPr id="9" name="Rectangle 286">
            <a:extLst>
              <a:ext uri="{FF2B5EF4-FFF2-40B4-BE49-F238E27FC236}">
                <a16:creationId xmlns:a16="http://schemas.microsoft.com/office/drawing/2014/main" id="{DEAB6729-8909-6A40-BEDA-F74BD9690A29}"/>
              </a:ext>
            </a:extLst>
          </p:cNvPr>
          <p:cNvSpPr txBox="1">
            <a:spLocks noChangeArrowheads="1"/>
          </p:cNvSpPr>
          <p:nvPr/>
        </p:nvSpPr>
        <p:spPr bwMode="auto">
          <a:xfrm>
            <a:off x="1014891" y="1450583"/>
            <a:ext cx="3442995" cy="435293"/>
          </a:xfrm>
          <a:prstGeom prst="rect">
            <a:avLst/>
          </a:pr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r>
              <a:rPr lang="es-LA" sz="1500" b="1" i="0" strike="noStrike" cap="none" spc="0" baseline="0">
                <a:solidFill>
                  <a:srgbClr val="000000"/>
                </a:solidFill>
                <a:effectLst/>
                <a:latin typeface="Arial"/>
                <a:ea typeface="Arial"/>
                <a:cs typeface="Arial"/>
              </a:rPr>
              <a:t>Qué sabe MassHealth</a:t>
            </a:r>
          </a:p>
        </p:txBody>
      </p:sp>
      <p:sp>
        <p:nvSpPr>
          <p:cNvPr id="10" name="Rectangle 286">
            <a:extLst>
              <a:ext uri="{FF2B5EF4-FFF2-40B4-BE49-F238E27FC236}">
                <a16:creationId xmlns:a16="http://schemas.microsoft.com/office/drawing/2014/main" id="{E74A6A24-1DBF-AC46-9EBA-6A314154FDFB}"/>
              </a:ext>
            </a:extLst>
          </p:cNvPr>
          <p:cNvSpPr txBox="1">
            <a:spLocks noChangeArrowheads="1"/>
          </p:cNvSpPr>
          <p:nvPr/>
        </p:nvSpPr>
        <p:spPr bwMode="auto">
          <a:xfrm>
            <a:off x="4681821" y="1450583"/>
            <a:ext cx="3447288" cy="435293"/>
          </a:xfrm>
          <a:prstGeom prst="rect">
            <a:avLst/>
          </a:pr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r>
              <a:rPr lang="es-LA" sz="1500" b="1" i="0" strike="noStrike" cap="none" spc="0" baseline="0">
                <a:solidFill>
                  <a:srgbClr val="000000"/>
                </a:solidFill>
                <a:effectLst/>
                <a:latin typeface="Arial"/>
                <a:ea typeface="Arial"/>
                <a:cs typeface="Arial"/>
              </a:rPr>
              <a:t>Qué debe determinar MassHealth</a:t>
            </a:r>
          </a:p>
        </p:txBody>
      </p:sp>
      <p:sp>
        <p:nvSpPr>
          <p:cNvPr id="11" name="Rectangle 286">
            <a:extLst>
              <a:ext uri="{FF2B5EF4-FFF2-40B4-BE49-F238E27FC236}">
                <a16:creationId xmlns:a16="http://schemas.microsoft.com/office/drawing/2014/main" id="{D5402675-E342-1E4F-880F-27AE0291F418}"/>
              </a:ext>
            </a:extLst>
          </p:cNvPr>
          <p:cNvSpPr txBox="1">
            <a:spLocks noChangeArrowheads="1"/>
          </p:cNvSpPr>
          <p:nvPr/>
        </p:nvSpPr>
        <p:spPr bwMode="auto">
          <a:xfrm>
            <a:off x="1017037" y="2057400"/>
            <a:ext cx="3446439" cy="2873069"/>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marL="285750" marR="0" lvl="0" indent="-285750">
              <a:spcAft>
                <a:spcPts val="1000"/>
              </a:spcAft>
              <a:buFont typeface="Wingdings" panose="05000000000000000000" pitchFamily="2" charset="2"/>
              <a:buChar char="§"/>
            </a:pPr>
            <a:r>
              <a:rPr lang="es-LA" sz="1500" b="0" i="0" strike="noStrike" cap="none" spc="0" baseline="0">
                <a:solidFill>
                  <a:srgbClr val="000000"/>
                </a:solidFill>
                <a:effectLst/>
                <a:latin typeface="Arial"/>
                <a:ea typeface="Arial"/>
                <a:cs typeface="Arial"/>
              </a:rPr>
              <a:t>CMS exige la captura independiente de la ubicación. Esto quiere decir que ni el consumidor ni el PCA pueden reportar la ubicación; esta debe ser obtenida por una fuente independiente. </a:t>
            </a:r>
          </a:p>
          <a:p>
            <a:pPr marL="285750" marR="0" lvl="0" indent="-285750">
              <a:spcAft>
                <a:spcPts val="1000"/>
              </a:spcAft>
              <a:buFont typeface="Wingdings" panose="05000000000000000000" pitchFamily="2" charset="2"/>
              <a:buChar char="§"/>
            </a:pPr>
            <a:r>
              <a:rPr lang="es-LA" sz="1500" b="0" i="0" strike="noStrike" cap="none" spc="0" baseline="0">
                <a:solidFill>
                  <a:srgbClr val="000000"/>
                </a:solidFill>
                <a:effectLst/>
                <a:latin typeface="Arial"/>
                <a:ea typeface="Arial"/>
                <a:cs typeface="Arial"/>
              </a:rPr>
              <a:t>MassHealth </a:t>
            </a:r>
            <a:r>
              <a:rPr lang="es-LA" sz="1500" b="0" i="0" u="sng" strike="noStrike" cap="none" spc="0" baseline="0">
                <a:solidFill>
                  <a:srgbClr val="000000"/>
                </a:solidFill>
                <a:effectLst/>
                <a:uFill>
                  <a:solidFill>
                    <a:srgbClr val="000000"/>
                  </a:solidFill>
                </a:uFill>
                <a:latin typeface="Arial"/>
                <a:ea typeface="Arial"/>
                <a:cs typeface="Arial"/>
              </a:rPr>
              <a:t>solamente</a:t>
            </a:r>
            <a:r>
              <a:rPr lang="es-LA" sz="1500" b="0" i="0" strike="noStrike" cap="none" spc="0" baseline="0">
                <a:solidFill>
                  <a:srgbClr val="000000"/>
                </a:solidFill>
                <a:effectLst/>
                <a:latin typeface="Arial"/>
                <a:ea typeface="Arial"/>
                <a:cs typeface="Arial"/>
              </a:rPr>
              <a:t> grabará la ubicación</a:t>
            </a:r>
            <a:r>
              <a:rPr lang="es-LA" sz="1500" b="0" i="0" strike="sngStrike" cap="none" spc="0" baseline="0">
                <a:solidFill>
                  <a:srgbClr val="000000"/>
                </a:solidFill>
                <a:effectLst/>
                <a:latin typeface="Arial"/>
                <a:ea typeface="Arial"/>
                <a:cs typeface="Arial"/>
              </a:rPr>
              <a:t> </a:t>
            </a:r>
            <a:r>
              <a:rPr lang="es-LA" sz="1500" b="0" i="0" strike="noStrike" cap="none" spc="0" baseline="0">
                <a:solidFill>
                  <a:srgbClr val="000000"/>
                </a:solidFill>
                <a:effectLst/>
                <a:latin typeface="Arial"/>
                <a:ea typeface="Arial"/>
                <a:cs typeface="Arial"/>
              </a:rPr>
              <a:t>cuando el PCA marque la llegada a una visita y cuando el PCA marque la salida de la visita. El sistema no capturará su ubicación en ningún otro momento.</a:t>
            </a:r>
          </a:p>
        </p:txBody>
      </p:sp>
      <p:sp>
        <p:nvSpPr>
          <p:cNvPr id="13" name="Rectangle 286">
            <a:extLst>
              <a:ext uri="{FF2B5EF4-FFF2-40B4-BE49-F238E27FC236}">
                <a16:creationId xmlns:a16="http://schemas.microsoft.com/office/drawing/2014/main" id="{A0A2A37D-29B6-B14D-82B6-49314CEBDA62}"/>
              </a:ext>
            </a:extLst>
          </p:cNvPr>
          <p:cNvSpPr txBox="1">
            <a:spLocks noChangeArrowheads="1"/>
          </p:cNvSpPr>
          <p:nvPr/>
        </p:nvSpPr>
        <p:spPr bwMode="auto">
          <a:xfrm>
            <a:off x="4724400" y="2057400"/>
            <a:ext cx="3446439" cy="91531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marL="285750" marR="0" lvl="0" indent="-285750">
              <a:spcAft>
                <a:spcPts val="1000"/>
              </a:spcAft>
              <a:buFont typeface="Wingdings" panose="05000000000000000000" pitchFamily="2" charset="2"/>
              <a:buChar char="§"/>
            </a:pPr>
            <a:r>
              <a:rPr lang="es-LA" sz="1500" b="0" i="0" strike="noStrike" cap="none" spc="0" baseline="0">
                <a:solidFill>
                  <a:srgbClr val="000000"/>
                </a:solidFill>
                <a:effectLst/>
                <a:latin typeface="Arial"/>
                <a:ea typeface="Arial"/>
                <a:cs typeface="Arial"/>
              </a:rPr>
              <a:t>Es posible que el sistema solo pueda capturar indicadores de posición como “casa” y “comunidad”, en vez de las coordenadas reales de GPS.</a:t>
            </a:r>
          </a:p>
        </p:txBody>
      </p:sp>
    </p:spTree>
    <p:extLst>
      <p:ext uri="{BB962C8B-B14F-4D97-AF65-F5344CB8AC3E}">
        <p14:creationId xmlns:p14="http://schemas.microsoft.com/office/powerpoint/2010/main" val="189771388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Preguntas más frecuentes sobre la EVV</a:t>
            </a:r>
          </a:p>
        </p:txBody>
      </p:sp>
      <p:sp>
        <p:nvSpPr>
          <p:cNvPr id="18" name="Rectangle 17">
            <a:extLst>
              <a:ext uri="{FF2B5EF4-FFF2-40B4-BE49-F238E27FC236}">
                <a16:creationId xmlns:a16="http://schemas.microsoft.com/office/drawing/2014/main" id="{853EB1F9-7252-8F43-893F-DB21E52A057E}"/>
              </a:ext>
            </a:extLst>
          </p:cNvPr>
          <p:cNvSpPr/>
          <p:nvPr/>
        </p:nvSpPr>
        <p:spPr>
          <a:xfrm>
            <a:off x="364205" y="5943600"/>
            <a:ext cx="8415590" cy="523220"/>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para darnos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sus comentarios.</a:t>
            </a:r>
          </a:p>
        </p:txBody>
      </p:sp>
      <p:sp>
        <p:nvSpPr>
          <p:cNvPr id="8" name="Rectangle 286">
            <a:extLst>
              <a:ext uri="{FF2B5EF4-FFF2-40B4-BE49-F238E27FC236}">
                <a16:creationId xmlns:a16="http://schemas.microsoft.com/office/drawing/2014/main" id="{02E72C27-619F-F74E-A178-08BD5B34B69D}"/>
              </a:ext>
            </a:extLst>
          </p:cNvPr>
          <p:cNvSpPr txBox="1">
            <a:spLocks noChangeArrowheads="1"/>
          </p:cNvSpPr>
          <p:nvPr/>
        </p:nvSpPr>
        <p:spPr bwMode="auto">
          <a:xfrm>
            <a:off x="1014892" y="853424"/>
            <a:ext cx="7114216" cy="435293"/>
          </a:xfrm>
          <a:prstGeom prst="rect">
            <a:avLst/>
          </a:prstGeom>
          <a:solidFill>
            <a:schemeClr val="accent3"/>
          </a:solidFill>
          <a:ln w="9525">
            <a:noFill/>
            <a:miter lim="800000"/>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a:r>
              <a:rPr lang="es-LA" sz="1600" b="1" i="0" strike="noStrike" cap="none" spc="0" baseline="0">
                <a:solidFill>
                  <a:srgbClr val="FFFFFF"/>
                </a:solidFill>
                <a:effectLst/>
                <a:latin typeface="Arial"/>
                <a:ea typeface="Arial"/>
                <a:cs typeface="Arial"/>
              </a:rPr>
              <a:t>Soy PCA y vivo con mi consumidor. ¿Deberé usar la EVV?</a:t>
            </a:r>
          </a:p>
        </p:txBody>
      </p:sp>
      <p:sp>
        <p:nvSpPr>
          <p:cNvPr id="9" name="Rectangle 286">
            <a:extLst>
              <a:ext uri="{FF2B5EF4-FFF2-40B4-BE49-F238E27FC236}">
                <a16:creationId xmlns:a16="http://schemas.microsoft.com/office/drawing/2014/main" id="{E0DEE2AB-69BC-ED46-82DD-4848765D902D}"/>
              </a:ext>
            </a:extLst>
          </p:cNvPr>
          <p:cNvSpPr txBox="1">
            <a:spLocks noChangeArrowheads="1"/>
          </p:cNvSpPr>
          <p:nvPr/>
        </p:nvSpPr>
        <p:spPr bwMode="auto">
          <a:xfrm>
            <a:off x="1014891" y="1450583"/>
            <a:ext cx="3442995" cy="435293"/>
          </a:xfrm>
          <a:prstGeom prst="rect">
            <a:avLst/>
          </a:pr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r>
              <a:rPr lang="es-LA" sz="1500" b="1" i="0" strike="noStrike" cap="none" spc="0" baseline="0">
                <a:solidFill>
                  <a:srgbClr val="000000"/>
                </a:solidFill>
                <a:effectLst/>
                <a:latin typeface="Arial"/>
                <a:ea typeface="Arial"/>
                <a:cs typeface="Arial"/>
              </a:rPr>
              <a:t>Qué sabe MassHealth</a:t>
            </a:r>
          </a:p>
        </p:txBody>
      </p:sp>
      <p:sp>
        <p:nvSpPr>
          <p:cNvPr id="11" name="Rectangle 286">
            <a:extLst>
              <a:ext uri="{FF2B5EF4-FFF2-40B4-BE49-F238E27FC236}">
                <a16:creationId xmlns:a16="http://schemas.microsoft.com/office/drawing/2014/main" id="{B49DB476-5EF8-8943-AB10-8C05437BAE95}"/>
              </a:ext>
            </a:extLst>
          </p:cNvPr>
          <p:cNvSpPr txBox="1">
            <a:spLocks noChangeArrowheads="1"/>
          </p:cNvSpPr>
          <p:nvPr/>
        </p:nvSpPr>
        <p:spPr bwMode="auto">
          <a:xfrm>
            <a:off x="1017037" y="2057400"/>
            <a:ext cx="3446439" cy="1957756"/>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marL="285750" marR="0" lvl="0" indent="-285750">
              <a:spcAft>
                <a:spcPts val="10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La EVV reemplazará el proceso actual de planillas de horas trabajadas.</a:t>
            </a:r>
          </a:p>
          <a:p>
            <a:pPr marL="285750" marR="0" lvl="0" indent="-285750">
              <a:spcAft>
                <a:spcPts val="10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Los consumidores deberán adaptar los horarios para los PCA que vivan con ellos según sea necesario para asegurarse de que el PCA marque la llegada y la salida usando la EVV.</a:t>
            </a:r>
          </a:p>
        </p:txBody>
      </p:sp>
      <p:pic>
        <p:nvPicPr>
          <p:cNvPr id="6" name="Picture 5" descr="Icon&#10;&#10;Description automatically generated">
            <a:extLst>
              <a:ext uri="{FF2B5EF4-FFF2-40B4-BE49-F238E27FC236}">
                <a16:creationId xmlns:a16="http://schemas.microsoft.com/office/drawing/2014/main" id="{AEEBE600-0AD7-7848-8774-D5222E2A4F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6330" y="2282169"/>
            <a:ext cx="3351598" cy="2832100"/>
          </a:xfrm>
          <a:prstGeom prst="rect">
            <a:avLst/>
          </a:prstGeom>
        </p:spPr>
      </p:pic>
    </p:spTree>
    <p:extLst>
      <p:ext uri="{BB962C8B-B14F-4D97-AF65-F5344CB8AC3E}">
        <p14:creationId xmlns:p14="http://schemas.microsoft.com/office/powerpoint/2010/main" val="363863944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Preguntas más frecuentes sobre la EVV</a:t>
            </a:r>
          </a:p>
        </p:txBody>
      </p:sp>
      <p:sp>
        <p:nvSpPr>
          <p:cNvPr id="8" name="Rectangle 286">
            <a:extLst>
              <a:ext uri="{FF2B5EF4-FFF2-40B4-BE49-F238E27FC236}">
                <a16:creationId xmlns:a16="http://schemas.microsoft.com/office/drawing/2014/main" id="{02E72C27-619F-F74E-A178-08BD5B34B69D}"/>
              </a:ext>
            </a:extLst>
          </p:cNvPr>
          <p:cNvSpPr txBox="1">
            <a:spLocks noChangeArrowheads="1"/>
          </p:cNvSpPr>
          <p:nvPr/>
        </p:nvSpPr>
        <p:spPr bwMode="auto">
          <a:xfrm>
            <a:off x="368408" y="609600"/>
            <a:ext cx="8402888" cy="435293"/>
          </a:xfrm>
          <a:prstGeom prst="rect">
            <a:avLst/>
          </a:prstGeom>
          <a:solidFill>
            <a:schemeClr val="accent3"/>
          </a:solidFill>
          <a:ln w="9525">
            <a:noFill/>
            <a:miter lim="800000"/>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a:r>
              <a:rPr lang="es-LA" sz="1600" b="1" i="0" strike="noStrike" cap="none" spc="0" baseline="0">
                <a:solidFill>
                  <a:srgbClr val="FFFFFF"/>
                </a:solidFill>
                <a:effectLst/>
                <a:latin typeface="Arial"/>
                <a:ea typeface="Arial"/>
                <a:cs typeface="Arial"/>
              </a:rPr>
              <a:t>¿Qué hago si mi visita no empieza o no termina en la casa de mi consumidor?</a:t>
            </a:r>
          </a:p>
        </p:txBody>
      </p:sp>
      <p:sp>
        <p:nvSpPr>
          <p:cNvPr id="11" name="Rectangle 286">
            <a:extLst>
              <a:ext uri="{FF2B5EF4-FFF2-40B4-BE49-F238E27FC236}">
                <a16:creationId xmlns:a16="http://schemas.microsoft.com/office/drawing/2014/main" id="{B49DB476-5EF8-8943-AB10-8C05437BAE95}"/>
              </a:ext>
            </a:extLst>
          </p:cNvPr>
          <p:cNvSpPr txBox="1">
            <a:spLocks noChangeArrowheads="1"/>
          </p:cNvSpPr>
          <p:nvPr/>
        </p:nvSpPr>
        <p:spPr bwMode="auto">
          <a:xfrm>
            <a:off x="368408" y="1737376"/>
            <a:ext cx="4093568" cy="5001369"/>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marL="285750" marR="0" lvl="0" indent="-285750">
              <a:spcAft>
                <a:spcPts val="6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La EVV será el método principal para el control de horarios para los programas de PCA y de Exenciones MFP. </a:t>
            </a:r>
          </a:p>
          <a:p>
            <a:pPr marL="285750" marR="0" lvl="0" indent="-285750">
              <a:spcAft>
                <a:spcPts val="6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En este momento los servicios se brindan tanto en el hogar como en la comunidad. Lo cual se seguirá permitiendo una vez que se implemente la EVV.</a:t>
            </a:r>
          </a:p>
          <a:p>
            <a:pPr marL="285750" marR="0" lvl="0" indent="-285750">
              <a:spcAft>
                <a:spcPts val="6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Se </a:t>
            </a:r>
            <a:r>
              <a:rPr lang="es-LA" sz="1500" b="0" i="0" u="sng" strike="noStrike" cap="none" spc="0" baseline="0" dirty="0">
                <a:solidFill>
                  <a:srgbClr val="000000"/>
                </a:solidFill>
                <a:effectLst/>
                <a:uFill>
                  <a:solidFill>
                    <a:srgbClr val="000000"/>
                  </a:solidFill>
                </a:uFill>
                <a:latin typeface="Arial"/>
                <a:ea typeface="Arial"/>
                <a:cs typeface="Arial"/>
              </a:rPr>
              <a:t>exigirá</a:t>
            </a:r>
            <a:r>
              <a:rPr lang="es-LA" sz="1500" b="0" i="0" strike="noStrike" cap="none" spc="0" baseline="0" dirty="0">
                <a:solidFill>
                  <a:srgbClr val="000000"/>
                </a:solidFill>
                <a:effectLst/>
                <a:latin typeface="Arial"/>
                <a:ea typeface="Arial"/>
                <a:cs typeface="Arial"/>
              </a:rPr>
              <a:t> la EVV tanto en el hogar como en la comunidad.</a:t>
            </a:r>
          </a:p>
          <a:p>
            <a:pPr marL="285750" indent="-285750">
              <a:spcAft>
                <a:spcPts val="6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Los PCA podrán marcar las llegadas o las salidas incluso cuando estén asistiendo a los consumidores en la comunidad, fuera de su hogar.</a:t>
            </a:r>
          </a:p>
          <a:p>
            <a:pPr marL="285750" indent="-285750">
              <a:spcAft>
                <a:spcPts val="6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Los PCA solo deberán marcar la llegada una vez al principio de la visita y una vez al final de la visita.</a:t>
            </a:r>
          </a:p>
          <a:p>
            <a:pPr marL="483336" lvl="1" indent="-285750">
              <a:spcAft>
                <a:spcPts val="600"/>
              </a:spcAft>
              <a:buFont typeface="System Font Regular"/>
              <a:buChar char="-"/>
            </a:pPr>
            <a:r>
              <a:rPr lang="es-LA" sz="1500" b="0" i="0" strike="noStrike" cap="none" spc="0" baseline="0" dirty="0">
                <a:solidFill>
                  <a:srgbClr val="000000"/>
                </a:solidFill>
                <a:effectLst/>
                <a:latin typeface="Arial"/>
                <a:ea typeface="Arial"/>
                <a:cs typeface="Arial"/>
              </a:rPr>
              <a:t>Si su visita se inicia en la comunidad, usted </a:t>
            </a:r>
            <a:r>
              <a:rPr lang="es-LA" sz="1500" b="0" i="0" u="sng" strike="noStrike" cap="none" spc="0" baseline="0" dirty="0">
                <a:solidFill>
                  <a:srgbClr val="000000"/>
                </a:solidFill>
                <a:effectLst/>
                <a:uFill>
                  <a:solidFill>
                    <a:srgbClr val="000000"/>
                  </a:solidFill>
                </a:uFill>
                <a:latin typeface="Arial"/>
                <a:ea typeface="Arial"/>
                <a:cs typeface="Arial"/>
              </a:rPr>
              <a:t>NO</a:t>
            </a:r>
            <a:r>
              <a:rPr lang="es-LA" sz="1500" b="0" i="0" strike="noStrike" cap="none" spc="0" baseline="0" dirty="0">
                <a:solidFill>
                  <a:srgbClr val="000000"/>
                </a:solidFill>
                <a:effectLst/>
                <a:latin typeface="Arial"/>
                <a:ea typeface="Arial"/>
                <a:cs typeface="Arial"/>
              </a:rPr>
              <a:t> tendrá que marcar la llegada otra vez cuando llegue a la casa de su consumidor.</a:t>
            </a:r>
          </a:p>
        </p:txBody>
      </p:sp>
      <p:sp>
        <p:nvSpPr>
          <p:cNvPr id="10" name="Rectangle 286">
            <a:extLst>
              <a:ext uri="{FF2B5EF4-FFF2-40B4-BE49-F238E27FC236}">
                <a16:creationId xmlns:a16="http://schemas.microsoft.com/office/drawing/2014/main" id="{E93975FB-5DAD-DE41-8AFB-006E8F759E2A}"/>
              </a:ext>
            </a:extLst>
          </p:cNvPr>
          <p:cNvSpPr txBox="1">
            <a:spLocks noChangeArrowheads="1"/>
          </p:cNvSpPr>
          <p:nvPr/>
        </p:nvSpPr>
        <p:spPr bwMode="auto">
          <a:xfrm>
            <a:off x="368409" y="1143000"/>
            <a:ext cx="4089478" cy="435293"/>
          </a:xfrm>
          <a:prstGeom prst="rect">
            <a:avLst/>
          </a:pr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r>
              <a:rPr lang="es-LA" sz="1500" b="1" i="0" strike="noStrike" cap="none" spc="0" baseline="0" dirty="0">
                <a:solidFill>
                  <a:srgbClr val="000000"/>
                </a:solidFill>
                <a:effectLst/>
                <a:latin typeface="Arial"/>
                <a:ea typeface="Arial"/>
                <a:cs typeface="Arial"/>
              </a:rPr>
              <a:t>Qué sabe MassHealth</a:t>
            </a:r>
          </a:p>
        </p:txBody>
      </p:sp>
      <p:sp>
        <p:nvSpPr>
          <p:cNvPr id="13" name="Rectangle 286">
            <a:extLst>
              <a:ext uri="{FF2B5EF4-FFF2-40B4-BE49-F238E27FC236}">
                <a16:creationId xmlns:a16="http://schemas.microsoft.com/office/drawing/2014/main" id="{7F2E8D84-4432-344E-A454-24D6E1E8461B}"/>
              </a:ext>
            </a:extLst>
          </p:cNvPr>
          <p:cNvSpPr txBox="1">
            <a:spLocks noChangeArrowheads="1"/>
          </p:cNvSpPr>
          <p:nvPr/>
        </p:nvSpPr>
        <p:spPr bwMode="auto">
          <a:xfrm>
            <a:off x="4681820" y="1143000"/>
            <a:ext cx="4089477" cy="435293"/>
          </a:xfrm>
          <a:prstGeom prst="rect">
            <a:avLst/>
          </a:pr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r>
              <a:rPr lang="es-LA" sz="1500" b="1" i="0" strike="noStrike" cap="none" spc="0" baseline="0" dirty="0">
                <a:solidFill>
                  <a:srgbClr val="000000"/>
                </a:solidFill>
                <a:effectLst/>
                <a:latin typeface="Arial"/>
                <a:ea typeface="Arial"/>
                <a:cs typeface="Arial"/>
              </a:rPr>
              <a:t>Qué debe determinar MassHealth</a:t>
            </a:r>
          </a:p>
        </p:txBody>
      </p:sp>
      <p:sp>
        <p:nvSpPr>
          <p:cNvPr id="14" name="Rectangle 286">
            <a:extLst>
              <a:ext uri="{FF2B5EF4-FFF2-40B4-BE49-F238E27FC236}">
                <a16:creationId xmlns:a16="http://schemas.microsoft.com/office/drawing/2014/main" id="{1AEBC37F-4CC0-FC43-A5BF-74DD7F5CCFA7}"/>
              </a:ext>
            </a:extLst>
          </p:cNvPr>
          <p:cNvSpPr txBox="1">
            <a:spLocks noChangeArrowheads="1"/>
          </p:cNvSpPr>
          <p:nvPr/>
        </p:nvSpPr>
        <p:spPr bwMode="auto">
          <a:xfrm>
            <a:off x="4724398" y="1737376"/>
            <a:ext cx="4050944" cy="91531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marL="285750" marR="0" lvl="0" indent="-285750">
              <a:spcAft>
                <a:spcPts val="1000"/>
              </a:spcAft>
              <a:buFont typeface="Wingdings" panose="05000000000000000000" pitchFamily="2" charset="2"/>
              <a:buChar char="§"/>
            </a:pPr>
            <a:r>
              <a:rPr lang="es-LA" sz="1500" b="0" i="0" strike="noStrike" cap="none" spc="0" baseline="0">
                <a:solidFill>
                  <a:srgbClr val="000000"/>
                </a:solidFill>
                <a:effectLst/>
                <a:latin typeface="Arial"/>
                <a:ea typeface="Arial"/>
                <a:cs typeface="Arial"/>
              </a:rPr>
              <a:t>De qué manera las normas tratarán las situaciones en que un PCA haga mandados o trámites para varios consumidores al mismo tiempo.</a:t>
            </a:r>
          </a:p>
        </p:txBody>
      </p:sp>
      <p:sp>
        <p:nvSpPr>
          <p:cNvPr id="15" name="Rectangle 14">
            <a:extLst>
              <a:ext uri="{FF2B5EF4-FFF2-40B4-BE49-F238E27FC236}">
                <a16:creationId xmlns:a16="http://schemas.microsoft.com/office/drawing/2014/main" id="{3712BB49-0C87-3B49-BF69-620E07DA129D}"/>
              </a:ext>
            </a:extLst>
          </p:cNvPr>
          <p:cNvSpPr/>
          <p:nvPr/>
        </p:nvSpPr>
        <p:spPr>
          <a:xfrm>
            <a:off x="4681774" y="5345726"/>
            <a:ext cx="4093568" cy="738664"/>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para darnos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sus comentarios.</a:t>
            </a:r>
          </a:p>
        </p:txBody>
      </p:sp>
    </p:spTree>
    <p:extLst>
      <p:ext uri="{BB962C8B-B14F-4D97-AF65-F5344CB8AC3E}">
        <p14:creationId xmlns:p14="http://schemas.microsoft.com/office/powerpoint/2010/main" val="170842779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Preguntas más frecuentes sobre la EVV</a:t>
            </a:r>
          </a:p>
        </p:txBody>
      </p:sp>
      <p:sp>
        <p:nvSpPr>
          <p:cNvPr id="8" name="Rectangle 286">
            <a:extLst>
              <a:ext uri="{FF2B5EF4-FFF2-40B4-BE49-F238E27FC236}">
                <a16:creationId xmlns:a16="http://schemas.microsoft.com/office/drawing/2014/main" id="{02E72C27-619F-F74E-A178-08BD5B34B69D}"/>
              </a:ext>
            </a:extLst>
          </p:cNvPr>
          <p:cNvSpPr txBox="1">
            <a:spLocks noChangeArrowheads="1"/>
          </p:cNvSpPr>
          <p:nvPr/>
        </p:nvSpPr>
        <p:spPr bwMode="auto">
          <a:xfrm>
            <a:off x="1014892" y="704714"/>
            <a:ext cx="7114216" cy="584003"/>
          </a:xfrm>
          <a:prstGeom prst="rect">
            <a:avLst/>
          </a:prstGeom>
          <a:solidFill>
            <a:schemeClr val="accent3"/>
          </a:solidFill>
          <a:ln w="9525">
            <a:noFill/>
            <a:miter lim="800000"/>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a:r>
              <a:rPr lang="es-LA" sz="1600" b="1" i="0" strike="noStrike" cap="none" spc="0" baseline="0" dirty="0">
                <a:solidFill>
                  <a:srgbClr val="FFFFFF"/>
                </a:solidFill>
                <a:effectLst/>
                <a:latin typeface="Arial"/>
                <a:ea typeface="Arial"/>
                <a:cs typeface="Arial"/>
              </a:rPr>
              <a:t>¿Qué sucede si vivo en una región sin cobertura de telefonía celular </a:t>
            </a:r>
            <a:br>
              <a:rPr lang="es-ES" sz="1600" b="1" i="0" strike="noStrike" cap="none" spc="0" baseline="0" dirty="0">
                <a:solidFill>
                  <a:srgbClr val="FFFFFF"/>
                </a:solidFill>
                <a:effectLst/>
                <a:latin typeface="Arial"/>
                <a:ea typeface="Arial"/>
                <a:cs typeface="Arial"/>
              </a:rPr>
            </a:br>
            <a:r>
              <a:rPr lang="es-LA" sz="1600" b="1" i="0" strike="noStrike" cap="none" spc="0" baseline="0" dirty="0">
                <a:solidFill>
                  <a:srgbClr val="FFFFFF"/>
                </a:solidFill>
                <a:effectLst/>
                <a:latin typeface="Arial"/>
                <a:ea typeface="Arial"/>
                <a:cs typeface="Arial"/>
              </a:rPr>
              <a:t>ni internet? </a:t>
            </a:r>
          </a:p>
        </p:txBody>
      </p:sp>
      <p:sp>
        <p:nvSpPr>
          <p:cNvPr id="11" name="Rectangle 286">
            <a:extLst>
              <a:ext uri="{FF2B5EF4-FFF2-40B4-BE49-F238E27FC236}">
                <a16:creationId xmlns:a16="http://schemas.microsoft.com/office/drawing/2014/main" id="{B49DB476-5EF8-8943-AB10-8C05437BAE95}"/>
              </a:ext>
            </a:extLst>
          </p:cNvPr>
          <p:cNvSpPr txBox="1">
            <a:spLocks noChangeArrowheads="1"/>
          </p:cNvSpPr>
          <p:nvPr/>
        </p:nvSpPr>
        <p:spPr bwMode="auto">
          <a:xfrm>
            <a:off x="1014890" y="2048818"/>
            <a:ext cx="3446439" cy="1830629"/>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marL="285750" marR="0" lvl="0" indent="-285750">
              <a:spcAft>
                <a:spcPts val="1000"/>
              </a:spcAft>
              <a:buFont typeface="Wingdings" panose="05000000000000000000" pitchFamily="2" charset="2"/>
              <a:buChar char="§"/>
            </a:pPr>
            <a:r>
              <a:rPr lang="es-LA" sz="1500" b="0" i="0" strike="noStrike" cap="none" spc="0" baseline="0">
                <a:solidFill>
                  <a:srgbClr val="000000"/>
                </a:solidFill>
                <a:effectLst/>
                <a:latin typeface="Arial"/>
                <a:ea typeface="Arial"/>
                <a:cs typeface="Arial"/>
              </a:rPr>
              <a:t>El sistema de EVV podrá capturar los datos de EVV cuando el sistema esté fuera de alcance o no haya recepción de telefonía celular ni de internet. Los datos se sincronizarán automáticamente cuando el usuario regrese a una zona con cobertura de telefonía celular.</a:t>
            </a:r>
          </a:p>
        </p:txBody>
      </p:sp>
      <p:sp>
        <p:nvSpPr>
          <p:cNvPr id="10" name="Rectangle 286">
            <a:extLst>
              <a:ext uri="{FF2B5EF4-FFF2-40B4-BE49-F238E27FC236}">
                <a16:creationId xmlns:a16="http://schemas.microsoft.com/office/drawing/2014/main" id="{E93975FB-5DAD-DE41-8AFB-006E8F759E2A}"/>
              </a:ext>
            </a:extLst>
          </p:cNvPr>
          <p:cNvSpPr txBox="1">
            <a:spLocks noChangeArrowheads="1"/>
          </p:cNvSpPr>
          <p:nvPr/>
        </p:nvSpPr>
        <p:spPr bwMode="auto">
          <a:xfrm>
            <a:off x="1014891" y="1450583"/>
            <a:ext cx="3442995" cy="435293"/>
          </a:xfrm>
          <a:prstGeom prst="rect">
            <a:avLst/>
          </a:pr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r>
              <a:rPr lang="es-LA" sz="1500" b="1" i="0" strike="noStrike" cap="none" spc="0" baseline="0">
                <a:solidFill>
                  <a:srgbClr val="000000"/>
                </a:solidFill>
                <a:effectLst/>
                <a:latin typeface="Arial"/>
                <a:ea typeface="Arial"/>
                <a:cs typeface="Arial"/>
              </a:rPr>
              <a:t>Qué sabe MassHealth</a:t>
            </a:r>
          </a:p>
        </p:txBody>
      </p:sp>
      <p:sp>
        <p:nvSpPr>
          <p:cNvPr id="13" name="Rectangle 286">
            <a:extLst>
              <a:ext uri="{FF2B5EF4-FFF2-40B4-BE49-F238E27FC236}">
                <a16:creationId xmlns:a16="http://schemas.microsoft.com/office/drawing/2014/main" id="{7F2E8D84-4432-344E-A454-24D6E1E8461B}"/>
              </a:ext>
            </a:extLst>
          </p:cNvPr>
          <p:cNvSpPr txBox="1">
            <a:spLocks noChangeArrowheads="1"/>
          </p:cNvSpPr>
          <p:nvPr/>
        </p:nvSpPr>
        <p:spPr bwMode="auto">
          <a:xfrm>
            <a:off x="4681821" y="1450583"/>
            <a:ext cx="3447288" cy="435293"/>
          </a:xfrm>
          <a:prstGeom prst="rect">
            <a:avLst/>
          </a:pr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r>
              <a:rPr lang="es-LA" sz="1500" b="1" i="0" strike="noStrike" cap="none" spc="0" baseline="0">
                <a:solidFill>
                  <a:srgbClr val="000000"/>
                </a:solidFill>
                <a:effectLst/>
                <a:latin typeface="Arial"/>
                <a:ea typeface="Arial"/>
                <a:cs typeface="Arial"/>
              </a:rPr>
              <a:t>Qué debe determinar MassHealth</a:t>
            </a:r>
          </a:p>
        </p:txBody>
      </p:sp>
      <p:sp>
        <p:nvSpPr>
          <p:cNvPr id="14" name="Rectangle 286">
            <a:extLst>
              <a:ext uri="{FF2B5EF4-FFF2-40B4-BE49-F238E27FC236}">
                <a16:creationId xmlns:a16="http://schemas.microsoft.com/office/drawing/2014/main" id="{1AEBC37F-4CC0-FC43-A5BF-74DD7F5CCFA7}"/>
              </a:ext>
            </a:extLst>
          </p:cNvPr>
          <p:cNvSpPr txBox="1">
            <a:spLocks noChangeArrowheads="1"/>
          </p:cNvSpPr>
          <p:nvPr/>
        </p:nvSpPr>
        <p:spPr bwMode="auto">
          <a:xfrm>
            <a:off x="4724400" y="2057400"/>
            <a:ext cx="3446439" cy="91531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marL="285750" marR="0" lvl="0" indent="-285750">
              <a:spcAft>
                <a:spcPts val="1000"/>
              </a:spcAft>
              <a:buFont typeface="Wingdings" panose="05000000000000000000" pitchFamily="2" charset="2"/>
              <a:buChar char="§"/>
            </a:pPr>
            <a:r>
              <a:rPr lang="es-LA" sz="1500" b="0" i="0" strike="noStrike" cap="none" spc="0" baseline="0">
                <a:solidFill>
                  <a:srgbClr val="000000"/>
                </a:solidFill>
                <a:effectLst/>
                <a:latin typeface="Arial"/>
                <a:ea typeface="Arial"/>
                <a:cs typeface="Arial"/>
              </a:rPr>
              <a:t>Cómo el consumidor aprobará las horas si no tiene cobertura de telefonía celular ni de internet en su casa.</a:t>
            </a:r>
          </a:p>
        </p:txBody>
      </p:sp>
      <p:sp>
        <p:nvSpPr>
          <p:cNvPr id="15" name="Rectangle 14">
            <a:extLst>
              <a:ext uri="{FF2B5EF4-FFF2-40B4-BE49-F238E27FC236}">
                <a16:creationId xmlns:a16="http://schemas.microsoft.com/office/drawing/2014/main" id="{9C7560AC-40E6-3544-82CF-04AE2C3BA47B}"/>
              </a:ext>
            </a:extLst>
          </p:cNvPr>
          <p:cNvSpPr/>
          <p:nvPr/>
        </p:nvSpPr>
        <p:spPr>
          <a:xfrm>
            <a:off x="364205" y="5947096"/>
            <a:ext cx="8415590" cy="523220"/>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para darnos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sus comentarios.</a:t>
            </a:r>
          </a:p>
        </p:txBody>
      </p:sp>
    </p:spTree>
    <p:extLst>
      <p:ext uri="{BB962C8B-B14F-4D97-AF65-F5344CB8AC3E}">
        <p14:creationId xmlns:p14="http://schemas.microsoft.com/office/powerpoint/2010/main" val="239174003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Preguntas más frecuentes sobre la EVV</a:t>
            </a:r>
          </a:p>
        </p:txBody>
      </p:sp>
      <p:sp>
        <p:nvSpPr>
          <p:cNvPr id="18" name="Rectangle 17">
            <a:extLst>
              <a:ext uri="{FF2B5EF4-FFF2-40B4-BE49-F238E27FC236}">
                <a16:creationId xmlns:a16="http://schemas.microsoft.com/office/drawing/2014/main" id="{853EB1F9-7252-8F43-893F-DB21E52A057E}"/>
              </a:ext>
            </a:extLst>
          </p:cNvPr>
          <p:cNvSpPr/>
          <p:nvPr/>
        </p:nvSpPr>
        <p:spPr>
          <a:xfrm>
            <a:off x="364205" y="6096000"/>
            <a:ext cx="8415590" cy="523220"/>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para darnos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sus comentarios.</a:t>
            </a:r>
          </a:p>
        </p:txBody>
      </p:sp>
      <p:sp>
        <p:nvSpPr>
          <p:cNvPr id="8" name="Rectangle 286">
            <a:extLst>
              <a:ext uri="{FF2B5EF4-FFF2-40B4-BE49-F238E27FC236}">
                <a16:creationId xmlns:a16="http://schemas.microsoft.com/office/drawing/2014/main" id="{02E72C27-619F-F74E-A178-08BD5B34B69D}"/>
              </a:ext>
            </a:extLst>
          </p:cNvPr>
          <p:cNvSpPr txBox="1">
            <a:spLocks noChangeArrowheads="1"/>
          </p:cNvSpPr>
          <p:nvPr/>
        </p:nvSpPr>
        <p:spPr bwMode="auto">
          <a:xfrm>
            <a:off x="1014892" y="609600"/>
            <a:ext cx="7114216" cy="790450"/>
          </a:xfrm>
          <a:prstGeom prst="rect">
            <a:avLst/>
          </a:prstGeom>
          <a:solidFill>
            <a:schemeClr val="accent3"/>
          </a:solidFill>
          <a:ln w="9525">
            <a:noFill/>
            <a:miter lim="800000"/>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a:r>
              <a:rPr lang="es-LA" sz="1600" b="1" i="0" strike="noStrike" cap="none" spc="0" baseline="0" dirty="0">
                <a:solidFill>
                  <a:srgbClr val="FFFFFF"/>
                </a:solidFill>
                <a:effectLst/>
                <a:latin typeface="Arial"/>
                <a:ea typeface="Arial"/>
                <a:cs typeface="Arial"/>
              </a:rPr>
              <a:t>¿Habrá clases de capacitación disponibles para los consumidores, los PCA y los representantes o apoderados administrativos antes de que debamos empezar a usar la EVV?</a:t>
            </a:r>
          </a:p>
        </p:txBody>
      </p:sp>
      <p:sp>
        <p:nvSpPr>
          <p:cNvPr id="9" name="Rectangle 286">
            <a:extLst>
              <a:ext uri="{FF2B5EF4-FFF2-40B4-BE49-F238E27FC236}">
                <a16:creationId xmlns:a16="http://schemas.microsoft.com/office/drawing/2014/main" id="{E0DEE2AB-69BC-ED46-82DD-4848765D902D}"/>
              </a:ext>
            </a:extLst>
          </p:cNvPr>
          <p:cNvSpPr txBox="1">
            <a:spLocks noChangeArrowheads="1"/>
          </p:cNvSpPr>
          <p:nvPr/>
        </p:nvSpPr>
        <p:spPr bwMode="auto">
          <a:xfrm>
            <a:off x="1014891" y="1447800"/>
            <a:ext cx="7114216" cy="435293"/>
          </a:xfrm>
          <a:prstGeom prst="rect">
            <a:avLst/>
          </a:prstGeom>
          <a:solidFill>
            <a:schemeClr val="accent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a:r>
              <a:rPr lang="es-LA" sz="1500" b="1" i="0" strike="noStrike" cap="none" spc="0" baseline="0">
                <a:solidFill>
                  <a:srgbClr val="000000"/>
                </a:solidFill>
                <a:effectLst/>
                <a:latin typeface="Arial"/>
                <a:ea typeface="Arial"/>
                <a:cs typeface="Arial"/>
              </a:rPr>
              <a:t>¡SÍ!</a:t>
            </a:r>
          </a:p>
        </p:txBody>
      </p:sp>
      <p:sp>
        <p:nvSpPr>
          <p:cNvPr id="11" name="Rectangle 286">
            <a:extLst>
              <a:ext uri="{FF2B5EF4-FFF2-40B4-BE49-F238E27FC236}">
                <a16:creationId xmlns:a16="http://schemas.microsoft.com/office/drawing/2014/main" id="{B49DB476-5EF8-8943-AB10-8C05437BAE95}"/>
              </a:ext>
            </a:extLst>
          </p:cNvPr>
          <p:cNvSpPr txBox="1">
            <a:spLocks noChangeArrowheads="1"/>
          </p:cNvSpPr>
          <p:nvPr/>
        </p:nvSpPr>
        <p:spPr bwMode="auto">
          <a:xfrm>
            <a:off x="1017037" y="1905000"/>
            <a:ext cx="7119183" cy="2539157"/>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marL="285750" marR="0" lvl="0" indent="-285750">
              <a:spcAft>
                <a:spcPts val="4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Esta Sesión pública para escuchar comentarios </a:t>
            </a:r>
            <a:r>
              <a:rPr lang="es-LA" sz="1500" b="1" i="0" u="sng" strike="noStrike" cap="none" spc="0" baseline="0" dirty="0">
                <a:solidFill>
                  <a:srgbClr val="000000"/>
                </a:solidFill>
                <a:effectLst/>
                <a:uFill>
                  <a:solidFill>
                    <a:srgbClr val="000000"/>
                  </a:solidFill>
                </a:uFill>
                <a:latin typeface="Arial"/>
                <a:ea typeface="Arial"/>
                <a:cs typeface="Arial"/>
              </a:rPr>
              <a:t>NO</a:t>
            </a:r>
            <a:r>
              <a:rPr lang="es-LA" sz="1500" b="0" i="0" strike="noStrike" cap="none" spc="0" baseline="0" dirty="0">
                <a:solidFill>
                  <a:srgbClr val="000000"/>
                </a:solidFill>
                <a:effectLst/>
                <a:latin typeface="Arial"/>
                <a:ea typeface="Arial"/>
                <a:cs typeface="Arial"/>
              </a:rPr>
              <a:t> es de instrucción; sin embargo, se brindará capacitación sobre la EVV a todos los PCA y los Consumidores cerca de la fecha de implementación en 2022.</a:t>
            </a:r>
          </a:p>
          <a:p>
            <a:pPr marL="285750" marR="0" lvl="0" indent="-285750">
              <a:spcAft>
                <a:spcPts val="400"/>
              </a:spcAft>
              <a:buFont typeface="Wingdings" panose="05000000000000000000" pitchFamily="2" charset="2"/>
              <a:buChar char="§"/>
            </a:pPr>
            <a:r>
              <a:rPr lang="es-LA" sz="1500" b="0" i="0" strike="noStrike" cap="none" spc="-20" dirty="0">
                <a:solidFill>
                  <a:srgbClr val="000000"/>
                </a:solidFill>
                <a:effectLst/>
                <a:latin typeface="Arial"/>
                <a:ea typeface="Arial"/>
                <a:cs typeface="Arial"/>
              </a:rPr>
              <a:t>Parte de la contratación pública de FI incluye requisitos específicos sobre los tipos de capacitación que deben ponerse a disposición de todos los usuarios de EVV.</a:t>
            </a:r>
          </a:p>
          <a:p>
            <a:pPr marL="285750" marR="0" lvl="0" indent="-285750">
              <a:spcAft>
                <a:spcPts val="4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Habrá capacitación disponible en distintos formatos: incluidos videos, materiales impresos y por internet.</a:t>
            </a:r>
          </a:p>
          <a:p>
            <a:pPr marL="285750" marR="0" lvl="0" indent="-285750">
              <a:spcAft>
                <a:spcPts val="400"/>
              </a:spcAft>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MassHealth colaborará con el FI seleccionado para comunicar la información sobre las oportunidades de capacitación a medida que nos acerquemos a la implementación de la EVV.</a:t>
            </a:r>
          </a:p>
        </p:txBody>
      </p:sp>
      <p:pic>
        <p:nvPicPr>
          <p:cNvPr id="10" name="Picture 9" descr="A close up of a toy&#10;&#10;Description automatically generated">
            <a:extLst>
              <a:ext uri="{FF2B5EF4-FFF2-40B4-BE49-F238E27FC236}">
                <a16:creationId xmlns:a16="http://schemas.microsoft.com/office/drawing/2014/main" id="{3CEB8F31-485F-CB46-B8C1-25589F193E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0400" y="4343400"/>
            <a:ext cx="2761703" cy="1695983"/>
          </a:xfrm>
          <a:prstGeom prst="rect">
            <a:avLst/>
          </a:prstGeom>
        </p:spPr>
      </p:pic>
    </p:spTree>
    <p:extLst>
      <p:ext uri="{BB962C8B-B14F-4D97-AF65-F5344CB8AC3E}">
        <p14:creationId xmlns:p14="http://schemas.microsoft.com/office/powerpoint/2010/main" val="27856987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Preguntas más frecuentes sobre la EVV</a:t>
            </a:r>
          </a:p>
        </p:txBody>
      </p:sp>
      <p:sp>
        <p:nvSpPr>
          <p:cNvPr id="18" name="Rectangle 17">
            <a:extLst>
              <a:ext uri="{FF2B5EF4-FFF2-40B4-BE49-F238E27FC236}">
                <a16:creationId xmlns:a16="http://schemas.microsoft.com/office/drawing/2014/main" id="{853EB1F9-7252-8F43-893F-DB21E52A057E}"/>
              </a:ext>
            </a:extLst>
          </p:cNvPr>
          <p:cNvSpPr/>
          <p:nvPr/>
        </p:nvSpPr>
        <p:spPr>
          <a:xfrm>
            <a:off x="364205" y="5943600"/>
            <a:ext cx="8415590" cy="523220"/>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para darnos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sus comentarios.</a:t>
            </a:r>
          </a:p>
        </p:txBody>
      </p:sp>
      <p:sp>
        <p:nvSpPr>
          <p:cNvPr id="8" name="Rectangle 286">
            <a:extLst>
              <a:ext uri="{FF2B5EF4-FFF2-40B4-BE49-F238E27FC236}">
                <a16:creationId xmlns:a16="http://schemas.microsoft.com/office/drawing/2014/main" id="{02E72C27-619F-F74E-A178-08BD5B34B69D}"/>
              </a:ext>
            </a:extLst>
          </p:cNvPr>
          <p:cNvSpPr txBox="1">
            <a:spLocks noChangeArrowheads="1"/>
          </p:cNvSpPr>
          <p:nvPr/>
        </p:nvSpPr>
        <p:spPr bwMode="auto">
          <a:xfrm>
            <a:off x="1014892" y="704714"/>
            <a:ext cx="7114216" cy="584003"/>
          </a:xfrm>
          <a:prstGeom prst="rect">
            <a:avLst/>
          </a:prstGeom>
          <a:solidFill>
            <a:schemeClr val="accent3"/>
          </a:solidFill>
          <a:ln w="9525">
            <a:noFill/>
            <a:miter lim="800000"/>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a:r>
              <a:rPr lang="es-ES" b="1" dirty="0">
                <a:solidFill>
                  <a:srgbClr val="FFFFFF"/>
                </a:solidFill>
                <a:latin typeface="Arial"/>
                <a:ea typeface="Arial"/>
                <a:cs typeface="Arial"/>
              </a:rPr>
              <a:t>He e</a:t>
            </a:r>
            <a:r>
              <a:rPr lang="es-LA" sz="1600" b="1" i="0" strike="noStrike" cap="none" spc="0" baseline="0" dirty="0">
                <a:solidFill>
                  <a:srgbClr val="FFFFFF"/>
                </a:solidFill>
                <a:effectLst/>
                <a:latin typeface="Arial"/>
                <a:ea typeface="Arial"/>
                <a:cs typeface="Arial"/>
              </a:rPr>
              <a:t>scuch</a:t>
            </a:r>
            <a:r>
              <a:rPr lang="es-ES" sz="1600" b="1" i="0" strike="noStrike" cap="none" spc="0" baseline="0" dirty="0" err="1">
                <a:solidFill>
                  <a:srgbClr val="FFFFFF"/>
                </a:solidFill>
                <a:effectLst/>
                <a:latin typeface="Arial"/>
                <a:ea typeface="Arial"/>
                <a:cs typeface="Arial"/>
              </a:rPr>
              <a:t>ado</a:t>
            </a:r>
            <a:r>
              <a:rPr lang="es-LA" sz="1600" b="1" i="0" strike="noStrike" cap="none" spc="0" baseline="0" dirty="0">
                <a:solidFill>
                  <a:srgbClr val="FFFFFF"/>
                </a:solidFill>
                <a:effectLst/>
                <a:latin typeface="Arial"/>
                <a:ea typeface="Arial"/>
                <a:cs typeface="Arial"/>
              </a:rPr>
              <a:t> mucho del tema del “modelo de California”. </a:t>
            </a:r>
            <a:br>
              <a:rPr lang="es-ES" sz="1600" b="1" i="0" strike="noStrike" cap="none" spc="0" baseline="0" dirty="0">
                <a:solidFill>
                  <a:srgbClr val="FFFFFF"/>
                </a:solidFill>
                <a:effectLst/>
                <a:latin typeface="Arial"/>
                <a:ea typeface="Arial"/>
                <a:cs typeface="Arial"/>
              </a:rPr>
            </a:br>
            <a:r>
              <a:rPr lang="es-LA" sz="1600" b="1" i="0" strike="noStrike" cap="none" spc="0" baseline="0" dirty="0">
                <a:solidFill>
                  <a:srgbClr val="FFFFFF"/>
                </a:solidFill>
                <a:effectLst/>
                <a:latin typeface="Arial"/>
                <a:ea typeface="Arial"/>
                <a:cs typeface="Arial"/>
              </a:rPr>
              <a:t>¿Por qué no implementamos la EVV de la misma manera?</a:t>
            </a:r>
          </a:p>
        </p:txBody>
      </p:sp>
      <p:sp>
        <p:nvSpPr>
          <p:cNvPr id="11" name="Rectangle 286">
            <a:extLst>
              <a:ext uri="{FF2B5EF4-FFF2-40B4-BE49-F238E27FC236}">
                <a16:creationId xmlns:a16="http://schemas.microsoft.com/office/drawing/2014/main" id="{B49DB476-5EF8-8943-AB10-8C05437BAE95}"/>
              </a:ext>
            </a:extLst>
          </p:cNvPr>
          <p:cNvSpPr txBox="1">
            <a:spLocks noChangeArrowheads="1"/>
          </p:cNvSpPr>
          <p:nvPr/>
        </p:nvSpPr>
        <p:spPr bwMode="auto">
          <a:xfrm>
            <a:off x="1017038" y="1460241"/>
            <a:ext cx="7119183" cy="3483279"/>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marL="285750" marR="0" lvl="0" indent="-285750">
              <a:spcAft>
                <a:spcPts val="1000"/>
              </a:spcAft>
              <a:buFont typeface="Wingdings" panose="05000000000000000000" pitchFamily="2" charset="2"/>
              <a:buChar char="§"/>
            </a:pPr>
            <a:r>
              <a:rPr lang="es-LA" sz="1500" b="0" i="0" strike="noStrike" cap="none" spc="0" baseline="0">
                <a:solidFill>
                  <a:srgbClr val="000000"/>
                </a:solidFill>
                <a:effectLst/>
                <a:latin typeface="Arial"/>
                <a:ea typeface="Arial"/>
                <a:cs typeface="Arial"/>
              </a:rPr>
              <a:t>California propuso el uso de una planilla electrónica de horas trabajadas para cumplir con los requisitos de la EVV.</a:t>
            </a:r>
          </a:p>
          <a:p>
            <a:pPr marL="285750" marR="0" lvl="0" indent="-285750">
              <a:spcAft>
                <a:spcPts val="1000"/>
              </a:spcAft>
              <a:buFont typeface="Wingdings" panose="05000000000000000000" pitchFamily="2" charset="2"/>
              <a:buChar char="§"/>
            </a:pPr>
            <a:r>
              <a:rPr lang="es-LA" sz="1500" b="0" i="0" strike="noStrike" cap="none" spc="0" baseline="0">
                <a:solidFill>
                  <a:srgbClr val="000000"/>
                </a:solidFill>
                <a:effectLst/>
                <a:latin typeface="Arial"/>
                <a:ea typeface="Arial"/>
                <a:cs typeface="Arial"/>
              </a:rPr>
              <a:t>Este modelo fue muy popular entre los grupos nacionales de las partes interesadas.</a:t>
            </a:r>
          </a:p>
          <a:p>
            <a:pPr marL="285750" marR="0" lvl="0" indent="-285750">
              <a:spcAft>
                <a:spcPts val="1000"/>
              </a:spcAft>
              <a:buFont typeface="Wingdings" panose="05000000000000000000" pitchFamily="2" charset="2"/>
              <a:buChar char="§"/>
            </a:pPr>
            <a:r>
              <a:rPr lang="es-LA" sz="1500" b="0" i="0" strike="noStrike" cap="none" spc="0" baseline="0">
                <a:solidFill>
                  <a:srgbClr val="000000"/>
                </a:solidFill>
                <a:effectLst/>
                <a:latin typeface="Arial"/>
                <a:ea typeface="Arial"/>
                <a:cs typeface="Arial"/>
              </a:rPr>
              <a:t>Los Centros de Servicios de Medicare y Medicaid (CMS), la agencia federal que exige que los estados implementen la EVV, ha indicado que el “modelo de California” tal como se lo propuso inicialmente </a:t>
            </a:r>
            <a:r>
              <a:rPr lang="es-LA" sz="1500" b="1" i="0" u="sng" strike="noStrike" cap="none" spc="0" baseline="0">
                <a:solidFill>
                  <a:srgbClr val="000000"/>
                </a:solidFill>
                <a:effectLst/>
                <a:uFill>
                  <a:solidFill>
                    <a:srgbClr val="000000"/>
                  </a:solidFill>
                </a:uFill>
                <a:latin typeface="Arial"/>
                <a:ea typeface="Arial"/>
                <a:cs typeface="Arial"/>
              </a:rPr>
              <a:t>no</a:t>
            </a:r>
            <a:r>
              <a:rPr lang="es-LA" sz="1500" b="1" i="0" strike="noStrike" cap="none" spc="0" baseline="0">
                <a:solidFill>
                  <a:srgbClr val="000000"/>
                </a:solidFill>
                <a:effectLst/>
                <a:latin typeface="Arial"/>
                <a:ea typeface="Arial"/>
                <a:cs typeface="Arial"/>
              </a:rPr>
              <a:t> </a:t>
            </a:r>
            <a:r>
              <a:rPr lang="es-LA" sz="1500" b="0" i="0" strike="noStrike" cap="none" spc="0" baseline="0">
                <a:solidFill>
                  <a:srgbClr val="000000"/>
                </a:solidFill>
                <a:effectLst/>
                <a:latin typeface="Arial"/>
                <a:ea typeface="Arial"/>
                <a:cs typeface="Arial"/>
              </a:rPr>
              <a:t>cumplía con los requisitos de la EVV.</a:t>
            </a:r>
          </a:p>
          <a:p>
            <a:pPr marL="285750" marR="0" lvl="0" indent="-285750">
              <a:spcAft>
                <a:spcPts val="1000"/>
              </a:spcAft>
              <a:buFont typeface="Wingdings" panose="05000000000000000000" pitchFamily="2" charset="2"/>
              <a:buChar char="§"/>
            </a:pPr>
            <a:r>
              <a:rPr lang="es-LA" sz="1500" b="0" i="0" strike="noStrike" cap="none" spc="0" baseline="0">
                <a:solidFill>
                  <a:srgbClr val="000000"/>
                </a:solidFill>
                <a:effectLst/>
                <a:latin typeface="Arial"/>
                <a:ea typeface="Arial"/>
                <a:cs typeface="Arial"/>
              </a:rPr>
              <a:t>No cumplir con los requisitos de EVV le </a:t>
            </a:r>
            <a:r>
              <a:rPr lang="es-LA" sz="1500" b="1" i="0" strike="noStrike" cap="none" spc="0" baseline="0">
                <a:solidFill>
                  <a:srgbClr val="000000"/>
                </a:solidFill>
                <a:effectLst/>
                <a:latin typeface="Arial"/>
                <a:ea typeface="Arial"/>
                <a:cs typeface="Arial"/>
              </a:rPr>
              <a:t>OCASIONARÁ</a:t>
            </a:r>
            <a:r>
              <a:rPr lang="es-LA" sz="1500" b="0" i="0" strike="noStrike" cap="none" spc="0" baseline="0">
                <a:solidFill>
                  <a:srgbClr val="000000"/>
                </a:solidFill>
                <a:effectLst/>
                <a:latin typeface="Arial"/>
                <a:ea typeface="Arial"/>
                <a:cs typeface="Arial"/>
              </a:rPr>
              <a:t> sanciones económicas al Commonwealth</a:t>
            </a:r>
          </a:p>
          <a:p>
            <a:pPr marL="285750" marR="0" lvl="0" indent="-285750">
              <a:spcAft>
                <a:spcPts val="1000"/>
              </a:spcAft>
              <a:buFont typeface="Wingdings" panose="05000000000000000000" pitchFamily="2" charset="2"/>
              <a:buChar char="§"/>
            </a:pPr>
            <a:r>
              <a:rPr lang="es-LA" sz="1500" b="0" i="0" strike="noStrike" cap="none" spc="0" baseline="0">
                <a:solidFill>
                  <a:srgbClr val="000000"/>
                </a:solidFill>
                <a:effectLst/>
                <a:latin typeface="Arial"/>
                <a:ea typeface="Arial"/>
                <a:cs typeface="Arial"/>
              </a:rPr>
              <a:t>Los CMS han declarado que el modelo de California no está en conformidad. California está trabajando para implementar un sistema de EVV móvil de manera similar al de Massachusetts</a:t>
            </a:r>
            <a:r>
              <a:rPr lang="es-LA" sz="1500" b="0" i="0" strike="noStrike" cap="none" spc="0" baseline="0">
                <a:solidFill>
                  <a:srgbClr val="FF0000"/>
                </a:solidFill>
                <a:effectLst/>
                <a:latin typeface="Arial"/>
                <a:ea typeface="Arial"/>
                <a:cs typeface="Arial"/>
              </a:rPr>
              <a:t>.</a:t>
            </a:r>
          </a:p>
        </p:txBody>
      </p:sp>
    </p:spTree>
    <p:extLst>
      <p:ext uri="{BB962C8B-B14F-4D97-AF65-F5344CB8AC3E}">
        <p14:creationId xmlns:p14="http://schemas.microsoft.com/office/powerpoint/2010/main" val="2714358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6507-3586-D646-A42D-993DB5207F10}"/>
              </a:ext>
            </a:extLst>
          </p:cNvPr>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Creación de normas en curso</a:t>
            </a:r>
          </a:p>
        </p:txBody>
      </p:sp>
      <p:sp>
        <p:nvSpPr>
          <p:cNvPr id="4" name="Rectangle 3">
            <a:extLst>
              <a:ext uri="{FF2B5EF4-FFF2-40B4-BE49-F238E27FC236}">
                <a16:creationId xmlns:a16="http://schemas.microsoft.com/office/drawing/2014/main" id="{2B65CA7D-DBA0-4842-BE49-39A2AFAA7E84}"/>
              </a:ext>
            </a:extLst>
          </p:cNvPr>
          <p:cNvSpPr/>
          <p:nvPr/>
        </p:nvSpPr>
        <p:spPr>
          <a:xfrm>
            <a:off x="200432" y="768073"/>
            <a:ext cx="8571130" cy="1006846"/>
          </a:xfrm>
          <a:prstGeom prst="rect">
            <a:avLst/>
          </a:prstGeom>
        </p:spPr>
        <p:txBody>
          <a:bodyPr wrap="square">
            <a:spAutoFit/>
          </a:bodyPr>
          <a:lstStyle/>
          <a:p>
            <a:pPr marL="285750" marR="0" lvl="0" indent="-285750">
              <a:spcAft>
                <a:spcPts val="1000"/>
              </a:spcAft>
              <a:buFont typeface="Wingdings" panose="05000000000000000000" pitchFamily="2" charset="2"/>
              <a:buChar char="§"/>
            </a:pPr>
            <a:r>
              <a:rPr lang="es-LA" sz="1500" b="0" i="0" strike="noStrike" cap="none" spc="0" baseline="0">
                <a:solidFill>
                  <a:srgbClr val="000000"/>
                </a:solidFill>
                <a:effectLst/>
                <a:latin typeface="Arial"/>
                <a:ea typeface="Arial"/>
                <a:cs typeface="Arial"/>
              </a:rPr>
              <a:t>Además de los puntos sobre las normas que se trataron en las diapositivas anteriores, MassHealth reconoce que las siguientes áreas de enfoque de la EVV son de gran prioridad para las partes interesadas. En este momento, MassHealth está analizando respuestas a las siguientes preguntas: </a:t>
            </a:r>
          </a:p>
        </p:txBody>
      </p:sp>
      <p:sp>
        <p:nvSpPr>
          <p:cNvPr id="6" name="Text Placeholder 2">
            <a:extLst>
              <a:ext uri="{FF2B5EF4-FFF2-40B4-BE49-F238E27FC236}">
                <a16:creationId xmlns:a16="http://schemas.microsoft.com/office/drawing/2014/main" id="{A6A15AB3-7DFF-B643-BD94-5C94C57B6CC8}"/>
              </a:ext>
            </a:extLst>
          </p:cNvPr>
          <p:cNvSpPr txBox="1"/>
          <p:nvPr/>
        </p:nvSpPr>
        <p:spPr>
          <a:xfrm>
            <a:off x="652421" y="1180024"/>
            <a:ext cx="7983130" cy="798745"/>
          </a:xfrm>
          <a:prstGeom prst="rect">
            <a:avLst/>
          </a:prstGeom>
        </p:spPr>
        <p:txBody>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endParaRPr lang="en-US" kern="0"/>
          </a:p>
        </p:txBody>
      </p:sp>
      <p:sp>
        <p:nvSpPr>
          <p:cNvPr id="24" name="Rectangle 5">
            <a:extLst>
              <a:ext uri="{FF2B5EF4-FFF2-40B4-BE49-F238E27FC236}">
                <a16:creationId xmlns:a16="http://schemas.microsoft.com/office/drawing/2014/main" id="{052A6465-233B-774E-9F90-3B8B5AF425F7}"/>
              </a:ext>
            </a:extLst>
          </p:cNvPr>
          <p:cNvSpPr>
            <a:spLocks noChangeArrowheads="1"/>
          </p:cNvSpPr>
          <p:nvPr/>
        </p:nvSpPr>
        <p:spPr bwMode="gray">
          <a:xfrm>
            <a:off x="1654911" y="1935563"/>
            <a:ext cx="2903864" cy="400354"/>
          </a:xfrm>
          <a:prstGeom prst="rect">
            <a:avLst/>
          </a:prstGeom>
          <a:solidFill>
            <a:schemeClr val="accent1"/>
          </a:solidFill>
          <a:ln w="9525" algn="ctr">
            <a:solidFill>
              <a:schemeClr val="accent2"/>
            </a:solidFill>
            <a:miter lim="800000"/>
          </a:ln>
          <a:effectLst>
            <a:outerShdw dist="35921" dir="2700000" algn="ctr" rotWithShape="0">
              <a:schemeClr val="bg2"/>
            </a:outerShdw>
          </a:effectLst>
        </p:spPr>
        <p:txBody>
          <a:bodyPr wrap="square" tIns="93297" bIns="93297">
            <a:spAutoFit/>
          </a:bodyPr>
          <a:lstStyle>
            <a:lvl1pPr eaLnBrk="0" hangingPunct="0">
              <a:buClr>
                <a:schemeClr val="tx2"/>
              </a:buClr>
              <a:defRPr sz="1100">
                <a:solidFill>
                  <a:schemeClr val="tx1"/>
                </a:solidFill>
                <a:latin typeface="Arial" panose="020B0604020202020204" pitchFamily="34" charset="0"/>
              </a:defRPr>
            </a:lvl1pPr>
            <a:lvl2pPr marL="742950" indent="-285750" eaLnBrk="0" hangingPunct="0">
              <a:buClr>
                <a:schemeClr val="tx2"/>
              </a:buClr>
              <a:defRPr sz="1100">
                <a:solidFill>
                  <a:schemeClr val="tx1"/>
                </a:solidFill>
                <a:latin typeface="Arial" panose="020B0604020202020204" pitchFamily="34" charset="0"/>
              </a:defRPr>
            </a:lvl2pPr>
            <a:lvl3pPr marL="1143000" indent="-228600" eaLnBrk="0" hangingPunct="0">
              <a:buClr>
                <a:schemeClr val="tx2"/>
              </a:buClr>
              <a:defRPr sz="1100">
                <a:solidFill>
                  <a:schemeClr val="tx1"/>
                </a:solidFill>
                <a:latin typeface="Arial" panose="020B0604020202020204" pitchFamily="34" charset="0"/>
              </a:defRPr>
            </a:lvl3pPr>
            <a:lvl4pPr marL="1600200" indent="-228600" eaLnBrk="0" hangingPunct="0">
              <a:buClr>
                <a:schemeClr val="tx2"/>
              </a:buClr>
              <a:defRPr sz="1100">
                <a:solidFill>
                  <a:schemeClr val="tx1"/>
                </a:solidFill>
                <a:latin typeface="Arial" panose="020B0604020202020204" pitchFamily="34" charset="0"/>
              </a:defRPr>
            </a:lvl4pPr>
            <a:lvl5pPr marL="2057400" indent="-228600" eaLnBrk="0" hangingPunct="0">
              <a:buClr>
                <a:schemeClr val="tx2"/>
              </a:buClr>
              <a:defRPr sz="1100">
                <a:solidFill>
                  <a:schemeClr val="tx1"/>
                </a:solidFill>
                <a:latin typeface="Arial" panose="020B0604020202020204" pitchFamily="34" charset="0"/>
              </a:defRPr>
            </a:lvl5pPr>
            <a:lvl6pPr marL="2514600" indent="-228600" eaLnBrk="0" fontAlgn="base" hangingPunct="0">
              <a:spcBef>
                <a:spcPct val="0"/>
              </a:spcBef>
              <a:spcAft>
                <a:spcPct val="0"/>
              </a:spcAft>
              <a:buClr>
                <a:schemeClr val="tx2"/>
              </a:buClr>
              <a:defRPr sz="1100">
                <a:solidFill>
                  <a:schemeClr val="tx1"/>
                </a:solidFill>
                <a:latin typeface="Arial" panose="020B0604020202020204" pitchFamily="34" charset="0"/>
              </a:defRPr>
            </a:lvl6pPr>
            <a:lvl7pPr marL="2971800" indent="-228600" eaLnBrk="0" fontAlgn="base" hangingPunct="0">
              <a:spcBef>
                <a:spcPct val="0"/>
              </a:spcBef>
              <a:spcAft>
                <a:spcPct val="0"/>
              </a:spcAft>
              <a:buClr>
                <a:schemeClr val="tx2"/>
              </a:buClr>
              <a:defRPr sz="1100">
                <a:solidFill>
                  <a:schemeClr val="tx1"/>
                </a:solidFill>
                <a:latin typeface="Arial" panose="020B0604020202020204" pitchFamily="34" charset="0"/>
              </a:defRPr>
            </a:lvl7pPr>
            <a:lvl8pPr marL="3429000" indent="-228600" eaLnBrk="0" fontAlgn="base" hangingPunct="0">
              <a:spcBef>
                <a:spcPct val="0"/>
              </a:spcBef>
              <a:spcAft>
                <a:spcPct val="0"/>
              </a:spcAft>
              <a:buClr>
                <a:schemeClr val="tx2"/>
              </a:buClr>
              <a:defRPr sz="1100">
                <a:solidFill>
                  <a:schemeClr val="tx1"/>
                </a:solidFill>
                <a:latin typeface="Arial" panose="020B0604020202020204" pitchFamily="34" charset="0"/>
              </a:defRPr>
            </a:lvl8pPr>
            <a:lvl9pPr marL="3886200" indent="-228600" eaLnBrk="0" fontAlgn="base" hangingPunct="0">
              <a:spcBef>
                <a:spcPct val="0"/>
              </a:spcBef>
              <a:spcAft>
                <a:spcPct val="0"/>
              </a:spcAft>
              <a:buClr>
                <a:schemeClr val="tx2"/>
              </a:buClr>
              <a:defRPr sz="1100">
                <a:solidFill>
                  <a:schemeClr val="tx1"/>
                </a:solidFill>
                <a:latin typeface="Arial" panose="020B0604020202020204" pitchFamily="34" charset="0"/>
              </a:defRPr>
            </a:lvl9pPr>
          </a:lstStyle>
          <a:p>
            <a:pPr eaLnBrk="1" hangingPunct="1">
              <a:buClrTx/>
            </a:pPr>
            <a:r>
              <a:rPr lang="es-LA" sz="1400" b="1" i="0" strike="noStrike" cap="none" spc="0" baseline="0">
                <a:solidFill>
                  <a:srgbClr val="000000"/>
                </a:solidFill>
                <a:effectLst/>
                <a:latin typeface="Arial"/>
                <a:ea typeface="Arial"/>
                <a:cs typeface="Arial"/>
              </a:rPr>
              <a:t>Tecnología</a:t>
            </a:r>
          </a:p>
        </p:txBody>
      </p:sp>
      <p:sp>
        <p:nvSpPr>
          <p:cNvPr id="25" name="Rectangle 6">
            <a:extLst>
              <a:ext uri="{FF2B5EF4-FFF2-40B4-BE49-F238E27FC236}">
                <a16:creationId xmlns:a16="http://schemas.microsoft.com/office/drawing/2014/main" id="{1AE6A01D-3C1F-E64A-9246-D218283FCC79}"/>
              </a:ext>
            </a:extLst>
          </p:cNvPr>
          <p:cNvSpPr>
            <a:spLocks noChangeArrowheads="1"/>
          </p:cNvSpPr>
          <p:nvPr/>
        </p:nvSpPr>
        <p:spPr bwMode="auto">
          <a:xfrm>
            <a:off x="1654911" y="2301625"/>
            <a:ext cx="2900963" cy="3454303"/>
          </a:xfrm>
          <a:prstGeom prst="rect">
            <a:avLst/>
          </a:prstGeom>
          <a:solidFill>
            <a:schemeClr val="bg1"/>
          </a:solidFill>
          <a:ln w="9525">
            <a:solidFill>
              <a:schemeClr val="accent2"/>
            </a:solidFill>
            <a:miter lim="800000"/>
          </a:ln>
          <a:effectLst>
            <a:outerShdw dist="35921" dir="2700000" algn="ctr" rotWithShape="0">
              <a:schemeClr val="bg2"/>
            </a:outerShdw>
          </a:effectLst>
        </p:spPr>
        <p:txBody>
          <a:bodyPr tIns="93297" bIns="93297"/>
          <a:lstStyle>
            <a:lvl1pPr marL="342900" indent="-342900" defTabSz="895350" eaLnBrk="0" hangingPunct="0">
              <a:buClr>
                <a:schemeClr val="tx2"/>
              </a:buClr>
              <a:defRPr sz="1100">
                <a:solidFill>
                  <a:schemeClr val="tx1"/>
                </a:solidFill>
                <a:latin typeface="Arial" panose="020B0604020202020204" pitchFamily="34" charset="0"/>
              </a:defRPr>
            </a:lvl1pPr>
            <a:lvl2pPr marL="193675" indent="-192088" defTabSz="895350" eaLnBrk="0" hangingPunct="0">
              <a:buClr>
                <a:schemeClr val="tx2"/>
              </a:buClr>
              <a:defRPr sz="1100">
                <a:solidFill>
                  <a:schemeClr val="tx1"/>
                </a:solidFill>
                <a:latin typeface="Arial" panose="020B0604020202020204" pitchFamily="34" charset="0"/>
              </a:defRPr>
            </a:lvl2pPr>
            <a:lvl3pPr marL="1143000" indent="-228600" defTabSz="895350" eaLnBrk="0" hangingPunct="0">
              <a:buClr>
                <a:schemeClr val="tx2"/>
              </a:buClr>
              <a:defRPr sz="1100">
                <a:solidFill>
                  <a:schemeClr val="tx1"/>
                </a:solidFill>
                <a:latin typeface="Arial" panose="020B0604020202020204" pitchFamily="34" charset="0"/>
              </a:defRPr>
            </a:lvl3pPr>
            <a:lvl4pPr marL="1600200" indent="-228600" defTabSz="895350" eaLnBrk="0" hangingPunct="0">
              <a:buClr>
                <a:schemeClr val="tx2"/>
              </a:buClr>
              <a:defRPr sz="1100">
                <a:solidFill>
                  <a:schemeClr val="tx1"/>
                </a:solidFill>
                <a:latin typeface="Arial" panose="020B0604020202020204" pitchFamily="34" charset="0"/>
              </a:defRPr>
            </a:lvl4pPr>
            <a:lvl5pPr marL="2057400" indent="-228600" defTabSz="895350" eaLnBrk="0" hangingPunct="0">
              <a:buClr>
                <a:schemeClr val="tx2"/>
              </a:buClr>
              <a:defRPr sz="1100">
                <a:solidFill>
                  <a:schemeClr val="tx1"/>
                </a:solidFill>
                <a:latin typeface="Arial" panose="020B0604020202020204" pitchFamily="34" charset="0"/>
              </a:defRPr>
            </a:lvl5pPr>
            <a:lvl6pPr marL="2514600" indent="-228600" defTabSz="895350" eaLnBrk="0" fontAlgn="base" hangingPunct="0">
              <a:spcBef>
                <a:spcPct val="0"/>
              </a:spcBef>
              <a:spcAft>
                <a:spcPct val="0"/>
              </a:spcAft>
              <a:buClr>
                <a:schemeClr val="tx2"/>
              </a:buClr>
              <a:defRPr sz="1100">
                <a:solidFill>
                  <a:schemeClr val="tx1"/>
                </a:solidFill>
                <a:latin typeface="Arial" panose="020B0604020202020204" pitchFamily="34" charset="0"/>
              </a:defRPr>
            </a:lvl6pPr>
            <a:lvl7pPr marL="2971800" indent="-228600" defTabSz="895350" eaLnBrk="0" fontAlgn="base" hangingPunct="0">
              <a:spcBef>
                <a:spcPct val="0"/>
              </a:spcBef>
              <a:spcAft>
                <a:spcPct val="0"/>
              </a:spcAft>
              <a:buClr>
                <a:schemeClr val="tx2"/>
              </a:buClr>
              <a:defRPr sz="1100">
                <a:solidFill>
                  <a:schemeClr val="tx1"/>
                </a:solidFill>
                <a:latin typeface="Arial" panose="020B0604020202020204" pitchFamily="34" charset="0"/>
              </a:defRPr>
            </a:lvl7pPr>
            <a:lvl8pPr marL="3429000" indent="-228600" defTabSz="895350" eaLnBrk="0" fontAlgn="base" hangingPunct="0">
              <a:spcBef>
                <a:spcPct val="0"/>
              </a:spcBef>
              <a:spcAft>
                <a:spcPct val="0"/>
              </a:spcAft>
              <a:buClr>
                <a:schemeClr val="tx2"/>
              </a:buClr>
              <a:defRPr sz="1100">
                <a:solidFill>
                  <a:schemeClr val="tx1"/>
                </a:solidFill>
                <a:latin typeface="Arial" panose="020B0604020202020204" pitchFamily="34" charset="0"/>
              </a:defRPr>
            </a:lvl8pPr>
            <a:lvl9pPr marL="3886200" indent="-228600" defTabSz="895350" eaLnBrk="0" fontAlgn="base" hangingPunct="0">
              <a:spcBef>
                <a:spcPct val="0"/>
              </a:spcBef>
              <a:spcAft>
                <a:spcPct val="0"/>
              </a:spcAft>
              <a:buClr>
                <a:schemeClr val="tx2"/>
              </a:buClr>
              <a:defRPr sz="1100">
                <a:solidFill>
                  <a:schemeClr val="tx1"/>
                </a:solidFill>
                <a:latin typeface="Arial" panose="020B0604020202020204" pitchFamily="34" charset="0"/>
              </a:defRPr>
            </a:lvl9pPr>
          </a:lstStyle>
          <a:p>
            <a:pPr lvl="1" eaLnBrk="1" hangingPunct="1">
              <a:buSzPct val="125000"/>
              <a:buFont typeface="Arial" panose="020B0604020202020204" pitchFamily="34" charset="0"/>
              <a:buChar char="▪"/>
            </a:pPr>
            <a:r>
              <a:rPr lang="es-LA" sz="1400" b="0" i="0" strike="noStrike" cap="none" spc="0" baseline="0" dirty="0">
                <a:solidFill>
                  <a:srgbClr val="000000"/>
                </a:solidFill>
                <a:effectLst/>
                <a:latin typeface="Arial"/>
                <a:ea typeface="Arial"/>
                <a:cs typeface="Arial"/>
              </a:rPr>
              <a:t>¿Qué sucede si un consumidor o un PCA no tiene acceso a un teléfono inteligente o a la internet?</a:t>
            </a:r>
          </a:p>
          <a:p>
            <a:pPr lvl="1" eaLnBrk="1" hangingPunct="1">
              <a:buSzPct val="125000"/>
              <a:buFont typeface="Arial" panose="020B0604020202020204" pitchFamily="34" charset="0"/>
              <a:buChar char="▪"/>
            </a:pPr>
            <a:endParaRPr lang="en-US" altLang="en-US" sz="1400" dirty="0"/>
          </a:p>
          <a:p>
            <a:pPr lvl="1" eaLnBrk="1" hangingPunct="1">
              <a:buSzPct val="125000"/>
              <a:buFont typeface="Arial" panose="020B0604020202020204" pitchFamily="34" charset="0"/>
              <a:buChar char="▪"/>
            </a:pPr>
            <a:r>
              <a:rPr lang="es-LA" sz="1400" b="0" i="0" strike="noStrike" cap="none" spc="0" baseline="0" dirty="0">
                <a:solidFill>
                  <a:srgbClr val="000000"/>
                </a:solidFill>
                <a:effectLst/>
                <a:latin typeface="Arial"/>
                <a:ea typeface="Arial"/>
                <a:cs typeface="Arial"/>
              </a:rPr>
              <a:t>¿Cómo usará el PCA la EVV </a:t>
            </a:r>
            <a:br>
              <a:rPr lang="es-ES" sz="1400" b="0" i="0" strike="noStrike" cap="none" spc="0" baseline="0" dirty="0">
                <a:solidFill>
                  <a:srgbClr val="000000"/>
                </a:solidFill>
                <a:effectLst/>
                <a:latin typeface="Arial"/>
                <a:ea typeface="Arial"/>
                <a:cs typeface="Arial"/>
              </a:rPr>
            </a:br>
            <a:r>
              <a:rPr lang="es-LA" sz="1400" b="0" i="0" strike="noStrike" cap="none" spc="0" baseline="0" dirty="0">
                <a:solidFill>
                  <a:srgbClr val="000000"/>
                </a:solidFill>
                <a:effectLst/>
                <a:latin typeface="Arial"/>
                <a:ea typeface="Arial"/>
                <a:cs typeface="Arial"/>
              </a:rPr>
              <a:t>si trabaja para varios consumidores al mismo tiempo (por ejemplo: hacer las compras)?</a:t>
            </a:r>
          </a:p>
        </p:txBody>
      </p:sp>
      <p:sp>
        <p:nvSpPr>
          <p:cNvPr id="26" name="Rectangle 8">
            <a:extLst>
              <a:ext uri="{FF2B5EF4-FFF2-40B4-BE49-F238E27FC236}">
                <a16:creationId xmlns:a16="http://schemas.microsoft.com/office/drawing/2014/main" id="{9F8E95B3-C90F-9C43-99C1-7DF73F2062FC}"/>
              </a:ext>
            </a:extLst>
          </p:cNvPr>
          <p:cNvSpPr>
            <a:spLocks noChangeArrowheads="1"/>
          </p:cNvSpPr>
          <p:nvPr/>
        </p:nvSpPr>
        <p:spPr bwMode="gray">
          <a:xfrm>
            <a:off x="4648200" y="1935563"/>
            <a:ext cx="2903864" cy="400354"/>
          </a:xfrm>
          <a:prstGeom prst="rect">
            <a:avLst/>
          </a:prstGeom>
          <a:solidFill>
            <a:schemeClr val="accent1"/>
          </a:solidFill>
          <a:ln w="9525" algn="ctr">
            <a:solidFill>
              <a:schemeClr val="accent2"/>
            </a:solidFill>
            <a:miter lim="800000"/>
          </a:ln>
          <a:effectLst>
            <a:outerShdw dist="35921" dir="2700000" algn="ctr" rotWithShape="0">
              <a:schemeClr val="bg2"/>
            </a:outerShdw>
          </a:effectLst>
        </p:spPr>
        <p:txBody>
          <a:bodyPr wrap="square" tIns="93297" bIns="93297">
            <a:spAutoFit/>
          </a:bodyPr>
          <a:lstStyle>
            <a:lvl1pPr eaLnBrk="0" hangingPunct="0">
              <a:buClr>
                <a:schemeClr val="tx2"/>
              </a:buClr>
              <a:defRPr sz="1100">
                <a:solidFill>
                  <a:schemeClr val="tx1"/>
                </a:solidFill>
                <a:latin typeface="Arial" panose="020B0604020202020204" pitchFamily="34" charset="0"/>
              </a:defRPr>
            </a:lvl1pPr>
            <a:lvl2pPr marL="742950" indent="-285750" eaLnBrk="0" hangingPunct="0">
              <a:buClr>
                <a:schemeClr val="tx2"/>
              </a:buClr>
              <a:defRPr sz="1100">
                <a:solidFill>
                  <a:schemeClr val="tx1"/>
                </a:solidFill>
                <a:latin typeface="Arial" panose="020B0604020202020204" pitchFamily="34" charset="0"/>
              </a:defRPr>
            </a:lvl2pPr>
            <a:lvl3pPr marL="1143000" indent="-228600" eaLnBrk="0" hangingPunct="0">
              <a:buClr>
                <a:schemeClr val="tx2"/>
              </a:buClr>
              <a:defRPr sz="1100">
                <a:solidFill>
                  <a:schemeClr val="tx1"/>
                </a:solidFill>
                <a:latin typeface="Arial" panose="020B0604020202020204" pitchFamily="34" charset="0"/>
              </a:defRPr>
            </a:lvl3pPr>
            <a:lvl4pPr marL="1600200" indent="-228600" eaLnBrk="0" hangingPunct="0">
              <a:buClr>
                <a:schemeClr val="tx2"/>
              </a:buClr>
              <a:defRPr sz="1100">
                <a:solidFill>
                  <a:schemeClr val="tx1"/>
                </a:solidFill>
                <a:latin typeface="Arial" panose="020B0604020202020204" pitchFamily="34" charset="0"/>
              </a:defRPr>
            </a:lvl4pPr>
            <a:lvl5pPr marL="2057400" indent="-228600" eaLnBrk="0" hangingPunct="0">
              <a:buClr>
                <a:schemeClr val="tx2"/>
              </a:buClr>
              <a:defRPr sz="1100">
                <a:solidFill>
                  <a:schemeClr val="tx1"/>
                </a:solidFill>
                <a:latin typeface="Arial" panose="020B0604020202020204" pitchFamily="34" charset="0"/>
              </a:defRPr>
            </a:lvl5pPr>
            <a:lvl6pPr marL="2514600" indent="-228600" eaLnBrk="0" fontAlgn="base" hangingPunct="0">
              <a:spcBef>
                <a:spcPct val="0"/>
              </a:spcBef>
              <a:spcAft>
                <a:spcPct val="0"/>
              </a:spcAft>
              <a:buClr>
                <a:schemeClr val="tx2"/>
              </a:buClr>
              <a:defRPr sz="1100">
                <a:solidFill>
                  <a:schemeClr val="tx1"/>
                </a:solidFill>
                <a:latin typeface="Arial" panose="020B0604020202020204" pitchFamily="34" charset="0"/>
              </a:defRPr>
            </a:lvl6pPr>
            <a:lvl7pPr marL="2971800" indent="-228600" eaLnBrk="0" fontAlgn="base" hangingPunct="0">
              <a:spcBef>
                <a:spcPct val="0"/>
              </a:spcBef>
              <a:spcAft>
                <a:spcPct val="0"/>
              </a:spcAft>
              <a:buClr>
                <a:schemeClr val="tx2"/>
              </a:buClr>
              <a:defRPr sz="1100">
                <a:solidFill>
                  <a:schemeClr val="tx1"/>
                </a:solidFill>
                <a:latin typeface="Arial" panose="020B0604020202020204" pitchFamily="34" charset="0"/>
              </a:defRPr>
            </a:lvl7pPr>
            <a:lvl8pPr marL="3429000" indent="-228600" eaLnBrk="0" fontAlgn="base" hangingPunct="0">
              <a:spcBef>
                <a:spcPct val="0"/>
              </a:spcBef>
              <a:spcAft>
                <a:spcPct val="0"/>
              </a:spcAft>
              <a:buClr>
                <a:schemeClr val="tx2"/>
              </a:buClr>
              <a:defRPr sz="1100">
                <a:solidFill>
                  <a:schemeClr val="tx1"/>
                </a:solidFill>
                <a:latin typeface="Arial" panose="020B0604020202020204" pitchFamily="34" charset="0"/>
              </a:defRPr>
            </a:lvl8pPr>
            <a:lvl9pPr marL="3886200" indent="-228600" eaLnBrk="0" fontAlgn="base" hangingPunct="0">
              <a:spcBef>
                <a:spcPct val="0"/>
              </a:spcBef>
              <a:spcAft>
                <a:spcPct val="0"/>
              </a:spcAft>
              <a:buClr>
                <a:schemeClr val="tx2"/>
              </a:buClr>
              <a:defRPr sz="1100">
                <a:solidFill>
                  <a:schemeClr val="tx1"/>
                </a:solidFill>
                <a:latin typeface="Arial" panose="020B0604020202020204" pitchFamily="34" charset="0"/>
              </a:defRPr>
            </a:lvl9pPr>
          </a:lstStyle>
          <a:p>
            <a:pPr eaLnBrk="1" hangingPunct="1">
              <a:buClrTx/>
            </a:pPr>
            <a:r>
              <a:rPr lang="es-LA" sz="1400" b="1" i="0" strike="noStrike" cap="none" spc="0" baseline="0">
                <a:solidFill>
                  <a:srgbClr val="000000"/>
                </a:solidFill>
                <a:effectLst/>
                <a:latin typeface="Arial"/>
                <a:ea typeface="Arial"/>
                <a:cs typeface="Arial"/>
              </a:rPr>
              <a:t>Normas</a:t>
            </a:r>
          </a:p>
        </p:txBody>
      </p:sp>
      <p:sp>
        <p:nvSpPr>
          <p:cNvPr id="27" name="Rectangle 9">
            <a:extLst>
              <a:ext uri="{FF2B5EF4-FFF2-40B4-BE49-F238E27FC236}">
                <a16:creationId xmlns:a16="http://schemas.microsoft.com/office/drawing/2014/main" id="{B501CE83-6241-5842-A2EA-52441AD17270}"/>
              </a:ext>
            </a:extLst>
          </p:cNvPr>
          <p:cNvSpPr>
            <a:spLocks noChangeArrowheads="1"/>
          </p:cNvSpPr>
          <p:nvPr/>
        </p:nvSpPr>
        <p:spPr bwMode="auto">
          <a:xfrm>
            <a:off x="4648200" y="2301625"/>
            <a:ext cx="2900963" cy="3454303"/>
          </a:xfrm>
          <a:prstGeom prst="rect">
            <a:avLst/>
          </a:prstGeom>
          <a:solidFill>
            <a:schemeClr val="bg1"/>
          </a:solidFill>
          <a:ln w="9525">
            <a:solidFill>
              <a:schemeClr val="accent2"/>
            </a:solidFill>
            <a:miter lim="800000"/>
          </a:ln>
          <a:effectLst>
            <a:outerShdw dist="35921" dir="2700000" algn="ctr" rotWithShape="0">
              <a:schemeClr val="bg2"/>
            </a:outerShdw>
          </a:effectLst>
        </p:spPr>
        <p:txBody>
          <a:bodyPr tIns="93297" bIns="93297"/>
          <a:lstStyle>
            <a:lvl1pPr marL="342900" indent="-342900" defTabSz="895350" eaLnBrk="0" hangingPunct="0">
              <a:buClr>
                <a:schemeClr val="tx2"/>
              </a:buClr>
              <a:defRPr sz="1100">
                <a:solidFill>
                  <a:schemeClr val="tx1"/>
                </a:solidFill>
                <a:latin typeface="Arial" panose="020B0604020202020204" pitchFamily="34" charset="0"/>
              </a:defRPr>
            </a:lvl1pPr>
            <a:lvl2pPr marL="193675" indent="-192088" defTabSz="895350" eaLnBrk="0" hangingPunct="0">
              <a:buClr>
                <a:schemeClr val="tx2"/>
              </a:buClr>
              <a:defRPr sz="1100">
                <a:solidFill>
                  <a:schemeClr val="tx1"/>
                </a:solidFill>
                <a:latin typeface="Arial" panose="020B0604020202020204" pitchFamily="34" charset="0"/>
              </a:defRPr>
            </a:lvl2pPr>
            <a:lvl3pPr marL="1143000" indent="-228600" defTabSz="895350" eaLnBrk="0" hangingPunct="0">
              <a:buClr>
                <a:schemeClr val="tx2"/>
              </a:buClr>
              <a:defRPr sz="1100">
                <a:solidFill>
                  <a:schemeClr val="tx1"/>
                </a:solidFill>
                <a:latin typeface="Arial" panose="020B0604020202020204" pitchFamily="34" charset="0"/>
              </a:defRPr>
            </a:lvl3pPr>
            <a:lvl4pPr marL="1600200" indent="-228600" defTabSz="895350" eaLnBrk="0" hangingPunct="0">
              <a:buClr>
                <a:schemeClr val="tx2"/>
              </a:buClr>
              <a:defRPr sz="1100">
                <a:solidFill>
                  <a:schemeClr val="tx1"/>
                </a:solidFill>
                <a:latin typeface="Arial" panose="020B0604020202020204" pitchFamily="34" charset="0"/>
              </a:defRPr>
            </a:lvl4pPr>
            <a:lvl5pPr marL="2057400" indent="-228600" defTabSz="895350" eaLnBrk="0" hangingPunct="0">
              <a:buClr>
                <a:schemeClr val="tx2"/>
              </a:buClr>
              <a:defRPr sz="1100">
                <a:solidFill>
                  <a:schemeClr val="tx1"/>
                </a:solidFill>
                <a:latin typeface="Arial" panose="020B0604020202020204" pitchFamily="34" charset="0"/>
              </a:defRPr>
            </a:lvl5pPr>
            <a:lvl6pPr marL="2514600" indent="-228600" defTabSz="895350" eaLnBrk="0" fontAlgn="base" hangingPunct="0">
              <a:spcBef>
                <a:spcPct val="0"/>
              </a:spcBef>
              <a:spcAft>
                <a:spcPct val="0"/>
              </a:spcAft>
              <a:buClr>
                <a:schemeClr val="tx2"/>
              </a:buClr>
              <a:defRPr sz="1100">
                <a:solidFill>
                  <a:schemeClr val="tx1"/>
                </a:solidFill>
                <a:latin typeface="Arial" panose="020B0604020202020204" pitchFamily="34" charset="0"/>
              </a:defRPr>
            </a:lvl6pPr>
            <a:lvl7pPr marL="2971800" indent="-228600" defTabSz="895350" eaLnBrk="0" fontAlgn="base" hangingPunct="0">
              <a:spcBef>
                <a:spcPct val="0"/>
              </a:spcBef>
              <a:spcAft>
                <a:spcPct val="0"/>
              </a:spcAft>
              <a:buClr>
                <a:schemeClr val="tx2"/>
              </a:buClr>
              <a:defRPr sz="1100">
                <a:solidFill>
                  <a:schemeClr val="tx1"/>
                </a:solidFill>
                <a:latin typeface="Arial" panose="020B0604020202020204" pitchFamily="34" charset="0"/>
              </a:defRPr>
            </a:lvl7pPr>
            <a:lvl8pPr marL="3429000" indent="-228600" defTabSz="895350" eaLnBrk="0" fontAlgn="base" hangingPunct="0">
              <a:spcBef>
                <a:spcPct val="0"/>
              </a:spcBef>
              <a:spcAft>
                <a:spcPct val="0"/>
              </a:spcAft>
              <a:buClr>
                <a:schemeClr val="tx2"/>
              </a:buClr>
              <a:defRPr sz="1100">
                <a:solidFill>
                  <a:schemeClr val="tx1"/>
                </a:solidFill>
                <a:latin typeface="Arial" panose="020B0604020202020204" pitchFamily="34" charset="0"/>
              </a:defRPr>
            </a:lvl8pPr>
            <a:lvl9pPr marL="3886200" indent="-228600" defTabSz="895350" eaLnBrk="0" fontAlgn="base" hangingPunct="0">
              <a:spcBef>
                <a:spcPct val="0"/>
              </a:spcBef>
              <a:spcAft>
                <a:spcPct val="0"/>
              </a:spcAft>
              <a:buClr>
                <a:schemeClr val="tx2"/>
              </a:buClr>
              <a:defRPr sz="1100">
                <a:solidFill>
                  <a:schemeClr val="tx1"/>
                </a:solidFill>
                <a:latin typeface="Arial" panose="020B0604020202020204" pitchFamily="34" charset="0"/>
              </a:defRPr>
            </a:lvl9pPr>
          </a:lstStyle>
          <a:p>
            <a:pPr lvl="1" eaLnBrk="1" hangingPunct="1">
              <a:buSzPct val="125000"/>
              <a:buFont typeface="Arial" panose="020B0604020202020204" pitchFamily="34" charset="0"/>
              <a:buChar char="▪"/>
            </a:pPr>
            <a:r>
              <a:rPr lang="es-LA" sz="1400" b="0" i="0" strike="noStrike" cap="none" spc="0" baseline="0">
                <a:solidFill>
                  <a:srgbClr val="000000"/>
                </a:solidFill>
                <a:effectLst/>
                <a:latin typeface="Arial"/>
                <a:ea typeface="Arial"/>
                <a:cs typeface="Arial"/>
              </a:rPr>
              <a:t>¿Cómo se usará la EVV durante los horarios nocturnos?</a:t>
            </a:r>
          </a:p>
          <a:p>
            <a:pPr lvl="1" eaLnBrk="1" hangingPunct="1">
              <a:buSzPct val="125000"/>
              <a:buFont typeface="Arial" panose="020B0604020202020204" pitchFamily="34" charset="0"/>
              <a:buChar char="▪"/>
            </a:pPr>
            <a:endParaRPr lang="en-US" altLang="en-US" sz="1400"/>
          </a:p>
          <a:p>
            <a:pPr lvl="1" eaLnBrk="1" hangingPunct="1">
              <a:buSzPct val="125000"/>
              <a:buFont typeface="Arial" panose="020B0604020202020204" pitchFamily="34" charset="0"/>
              <a:buChar char="▪"/>
            </a:pPr>
            <a:r>
              <a:rPr lang="es-LA" sz="1400" b="0" i="0" strike="noStrike" cap="none" spc="0" baseline="0">
                <a:solidFill>
                  <a:srgbClr val="000000"/>
                </a:solidFill>
                <a:effectLst/>
                <a:latin typeface="Arial"/>
                <a:ea typeface="Arial"/>
                <a:cs typeface="Arial"/>
              </a:rPr>
              <a:t>¿Cuáles serán las excepciones permitidas para no usar la EVV?</a:t>
            </a:r>
          </a:p>
          <a:p>
            <a:pPr lvl="1" eaLnBrk="1" hangingPunct="1">
              <a:buSzPct val="125000"/>
              <a:buFont typeface="Arial" panose="020B0604020202020204" pitchFamily="34" charset="0"/>
              <a:buChar char="▪"/>
            </a:pPr>
            <a:endParaRPr lang="en-US" altLang="en-US" sz="1400"/>
          </a:p>
          <a:p>
            <a:pPr lvl="1" eaLnBrk="1" hangingPunct="1">
              <a:buSzPct val="125000"/>
              <a:buFont typeface="Arial" panose="020B0604020202020204" pitchFamily="34" charset="0"/>
              <a:buChar char="▪"/>
            </a:pPr>
            <a:r>
              <a:rPr lang="es-LA" sz="1400" b="0" i="0" strike="noStrike" cap="none" spc="0" baseline="0">
                <a:solidFill>
                  <a:srgbClr val="000000"/>
                </a:solidFill>
                <a:effectLst/>
                <a:latin typeface="Arial"/>
                <a:ea typeface="Arial"/>
                <a:cs typeface="Arial"/>
              </a:rPr>
              <a:t>¿Qué sucede si un consumidor o un PCA se niegan a usar la EVV?</a:t>
            </a:r>
          </a:p>
        </p:txBody>
      </p:sp>
    </p:spTree>
    <p:extLst>
      <p:ext uri="{BB962C8B-B14F-4D97-AF65-F5344CB8AC3E}">
        <p14:creationId xmlns:p14="http://schemas.microsoft.com/office/powerpoint/2010/main" val="25429301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 imgW="0" imgH="0" progId="TCLayout.ActiveDocument.1">
                  <p:embed/>
                </p:oleObj>
              </mc:Choice>
              <mc:Fallback>
                <p:oleObj name="think-cell Slide" r:id="rId11" imgW="0" imgH="0" progId="TCLayout.ActiveDocument.1">
                  <p:embed/>
                  <p:pic>
                    <p:nvPicPr>
                      <p:cNvPr id="0" name="OLE substitute imag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ctr"/>
          <a:lstStyle/>
          <a:p>
            <a:pPr algn="ctr" fontAlgn="base">
              <a:spcBef>
                <a:spcPct val="0"/>
              </a:spcBef>
              <a:spcAft>
                <a:spcPct val="0"/>
              </a:spcAft>
            </a:pPr>
            <a:endParaRPr lang="en-US" sz="1400">
              <a:solidFill>
                <a:srgbClr val="000000"/>
              </a:solidFill>
              <a:latin typeface="Arial"/>
              <a:sym typeface="Arial"/>
            </a:endParaRPr>
          </a:p>
        </p:txBody>
      </p:sp>
      <p:sp>
        <p:nvSpPr>
          <p:cNvPr id="36" name="Title 3"/>
          <p:cNvSpPr txBox="1"/>
          <p:nvPr/>
        </p:nvSpPr>
        <p:spPr bwMode="auto">
          <a:xfrm>
            <a:off x="228600" y="194511"/>
            <a:ext cx="8061729" cy="28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a:defRPr>
            </a:lvl2pPr>
            <a:lvl3pPr algn="l" defTabSz="913429" rtl="0" eaLnBrk="1" fontAlgn="base" hangingPunct="1">
              <a:spcBef>
                <a:spcPct val="0"/>
              </a:spcBef>
              <a:spcAft>
                <a:spcPct val="0"/>
              </a:spcAft>
              <a:defRPr sz="1900" b="1">
                <a:solidFill>
                  <a:schemeClr val="tx2"/>
                </a:solidFill>
                <a:latin typeface="Arial"/>
              </a:defRPr>
            </a:lvl3pPr>
            <a:lvl4pPr algn="l" defTabSz="913429" rtl="0" eaLnBrk="1" fontAlgn="base" hangingPunct="1">
              <a:spcBef>
                <a:spcPct val="0"/>
              </a:spcBef>
              <a:spcAft>
                <a:spcPct val="0"/>
              </a:spcAft>
              <a:defRPr sz="1900" b="1">
                <a:solidFill>
                  <a:schemeClr val="tx2"/>
                </a:solidFill>
                <a:latin typeface="Arial"/>
              </a:defRPr>
            </a:lvl4pPr>
            <a:lvl5pPr algn="l" defTabSz="913429" rtl="0" eaLnBrk="1" fontAlgn="base" hangingPunct="1">
              <a:spcBef>
                <a:spcPct val="0"/>
              </a:spcBef>
              <a:spcAft>
                <a:spcPct val="0"/>
              </a:spcAft>
              <a:defRPr sz="1900" b="1">
                <a:solidFill>
                  <a:schemeClr val="tx2"/>
                </a:solidFill>
                <a:latin typeface="Arial"/>
              </a:defRPr>
            </a:lvl5pPr>
            <a:lvl6pPr marL="466431" algn="l" defTabSz="913429" rtl="0" eaLnBrk="1" fontAlgn="base" hangingPunct="1">
              <a:spcBef>
                <a:spcPct val="0"/>
              </a:spcBef>
              <a:spcAft>
                <a:spcPct val="0"/>
              </a:spcAft>
              <a:defRPr sz="1900" b="1">
                <a:solidFill>
                  <a:schemeClr val="tx2"/>
                </a:solidFill>
                <a:latin typeface="Arial"/>
              </a:defRPr>
            </a:lvl6pPr>
            <a:lvl7pPr marL="932863" algn="l" defTabSz="913429" rtl="0" eaLnBrk="1" fontAlgn="base" hangingPunct="1">
              <a:spcBef>
                <a:spcPct val="0"/>
              </a:spcBef>
              <a:spcAft>
                <a:spcPct val="0"/>
              </a:spcAft>
              <a:defRPr sz="1900" b="1">
                <a:solidFill>
                  <a:schemeClr val="tx2"/>
                </a:solidFill>
                <a:latin typeface="Arial"/>
              </a:defRPr>
            </a:lvl7pPr>
            <a:lvl8pPr marL="1399295" algn="l" defTabSz="913429" rtl="0" eaLnBrk="1" fontAlgn="base" hangingPunct="1">
              <a:spcBef>
                <a:spcPct val="0"/>
              </a:spcBef>
              <a:spcAft>
                <a:spcPct val="0"/>
              </a:spcAft>
              <a:defRPr sz="1900" b="1">
                <a:solidFill>
                  <a:schemeClr val="tx2"/>
                </a:solidFill>
                <a:latin typeface="Arial"/>
              </a:defRPr>
            </a:lvl8pPr>
            <a:lvl9pPr marL="1865728" algn="l" defTabSz="913429" rtl="0" eaLnBrk="1" fontAlgn="base" hangingPunct="1">
              <a:spcBef>
                <a:spcPct val="0"/>
              </a:spcBef>
              <a:spcAft>
                <a:spcPct val="0"/>
              </a:spcAft>
              <a:defRPr sz="1900" b="1">
                <a:solidFill>
                  <a:schemeClr val="tx2"/>
                </a:solidFill>
                <a:latin typeface="Arial"/>
              </a:defRPr>
            </a:lvl9pPr>
          </a:lstStyle>
          <a:p>
            <a:r>
              <a:rPr lang="es-LA" sz="1900" b="1" i="0" strike="noStrike" cap="none" spc="0" baseline="0">
                <a:solidFill>
                  <a:srgbClr val="002960"/>
                </a:solidFill>
                <a:effectLst/>
                <a:latin typeface="Arial"/>
                <a:ea typeface="Arial"/>
                <a:cs typeface="Arial"/>
              </a:rPr>
              <a:t>Agenda</a:t>
            </a:r>
          </a:p>
        </p:txBody>
      </p:sp>
      <p:sp>
        <p:nvSpPr>
          <p:cNvPr id="55" name="Text Placeholder 2">
            <a:extLst>
              <a:ext uri="{FF2B5EF4-FFF2-40B4-BE49-F238E27FC236}">
                <a16:creationId xmlns:a16="http://schemas.microsoft.com/office/drawing/2014/main" id="{26F3900A-F7CD-D046-8AA1-A99D6BE06F3C}"/>
              </a:ext>
            </a:extLst>
          </p:cNvPr>
          <p:cNvSpPr>
            <a:spLocks noGrp="1"/>
          </p:cNvSpPr>
          <p:nvPr>
            <p:custDataLst>
              <p:tags r:id="rId3"/>
            </p:custDataLst>
          </p:nvPr>
        </p:nvSpPr>
        <p:spPr bwMode="gray">
          <a:xfrm>
            <a:off x="2857500" y="1676400"/>
            <a:ext cx="34290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Logística</a:t>
            </a:r>
          </a:p>
        </p:txBody>
      </p:sp>
      <p:sp>
        <p:nvSpPr>
          <p:cNvPr id="56" name="Text Placeholder 2">
            <a:hlinkClick r:id="" action="ppaction://noaction"/>
            <a:extLst>
              <a:ext uri="{FF2B5EF4-FFF2-40B4-BE49-F238E27FC236}">
                <a16:creationId xmlns:a16="http://schemas.microsoft.com/office/drawing/2014/main" id="{DCF3D084-C3D6-B94B-8B14-00CAD3AA0722}"/>
              </a:ext>
            </a:extLst>
          </p:cNvPr>
          <p:cNvSpPr>
            <a:spLocks noGrp="1"/>
          </p:cNvSpPr>
          <p:nvPr>
            <p:custDataLst>
              <p:tags r:id="rId4"/>
            </p:custDataLst>
          </p:nvPr>
        </p:nvSpPr>
        <p:spPr bwMode="gray">
          <a:xfrm>
            <a:off x="2667000" y="2803215"/>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dirty="0">
                <a:solidFill>
                  <a:srgbClr val="D9D9D9"/>
                </a:solidFill>
                <a:effectLst/>
                <a:latin typeface="Arial"/>
                <a:ea typeface="Arial"/>
                <a:cs typeface="Arial"/>
              </a:rPr>
              <a:t>Actualizaciones de la Verificación Electrónica de Visitas (EVV)</a:t>
            </a:r>
          </a:p>
        </p:txBody>
      </p:sp>
      <p:sp>
        <p:nvSpPr>
          <p:cNvPr id="57" name="Text Placeholder 2">
            <a:hlinkClick r:id="" action="ppaction://noaction"/>
            <a:extLst>
              <a:ext uri="{FF2B5EF4-FFF2-40B4-BE49-F238E27FC236}">
                <a16:creationId xmlns:a16="http://schemas.microsoft.com/office/drawing/2014/main" id="{0C7EAD71-46DD-984B-A104-7841F0192565}"/>
              </a:ext>
            </a:extLst>
          </p:cNvPr>
          <p:cNvSpPr>
            <a:spLocks noGrp="1"/>
          </p:cNvSpPr>
          <p:nvPr>
            <p:custDataLst>
              <p:tags r:id="rId5"/>
            </p:custDataLst>
          </p:nvPr>
        </p:nvSpPr>
        <p:spPr bwMode="gray">
          <a:xfrm>
            <a:off x="3698875" y="4351029"/>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Muchas gracias</a:t>
            </a:r>
          </a:p>
        </p:txBody>
      </p:sp>
      <p:sp>
        <p:nvSpPr>
          <p:cNvPr id="59" name="Text Placeholder 2">
            <a:extLst>
              <a:ext uri="{FF2B5EF4-FFF2-40B4-BE49-F238E27FC236}">
                <a16:creationId xmlns:a16="http://schemas.microsoft.com/office/drawing/2014/main" id="{B9E924D6-27B9-C249-9B30-621BFECEC7C7}"/>
              </a:ext>
            </a:extLst>
          </p:cNvPr>
          <p:cNvSpPr>
            <a:spLocks noGrp="1"/>
          </p:cNvSpPr>
          <p:nvPr>
            <p:custDataLst>
              <p:tags r:id="rId6"/>
            </p:custDataLst>
          </p:nvPr>
        </p:nvSpPr>
        <p:spPr bwMode="gray">
          <a:xfrm>
            <a:off x="2362200" y="2239807"/>
            <a:ext cx="44958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dirty="0">
                <a:solidFill>
                  <a:srgbClr val="D9D9D9"/>
                </a:solidFill>
                <a:effectLst/>
                <a:latin typeface="Arial"/>
                <a:ea typeface="Arial"/>
                <a:cs typeface="Arial"/>
              </a:rPr>
              <a:t>Propósito de las Sesiones públicas para escuchar comentarios</a:t>
            </a:r>
          </a:p>
        </p:txBody>
      </p:sp>
      <p:sp>
        <p:nvSpPr>
          <p:cNvPr id="12" name="Text Placeholder 2">
            <a:hlinkClick r:id="" action="ppaction://noaction"/>
            <a:extLst>
              <a:ext uri="{FF2B5EF4-FFF2-40B4-BE49-F238E27FC236}">
                <a16:creationId xmlns:a16="http://schemas.microsoft.com/office/drawing/2014/main" id="{856E9673-312F-2C4E-B7B5-8CA0CB247198}"/>
              </a:ext>
            </a:extLst>
          </p:cNvPr>
          <p:cNvSpPr>
            <a:spLocks noGrp="1"/>
          </p:cNvSpPr>
          <p:nvPr>
            <p:custDataLst>
              <p:tags r:id="rId7"/>
            </p:custDataLst>
          </p:nvPr>
        </p:nvSpPr>
        <p:spPr bwMode="gray">
          <a:xfrm>
            <a:off x="2667000" y="3886200"/>
            <a:ext cx="3886200" cy="354013"/>
          </a:xfrm>
          <a:prstGeom prst="rect">
            <a:avLst/>
          </a:prstGeom>
          <a:solidFill>
            <a:schemeClr val="accent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1" i="0" strike="noStrike" cap="none" spc="0" baseline="0">
                <a:solidFill>
                  <a:srgbClr val="000000"/>
                </a:solidFill>
                <a:effectLst/>
                <a:latin typeface="Arial"/>
                <a:ea typeface="Arial"/>
                <a:cs typeface="Arial"/>
              </a:rPr>
              <a:t>Debate abierto</a:t>
            </a:r>
          </a:p>
        </p:txBody>
      </p:sp>
      <p:sp>
        <p:nvSpPr>
          <p:cNvPr id="10" name="Text Placeholder 2">
            <a:hlinkClick r:id="" action="ppaction://noaction"/>
            <a:extLst>
              <a:ext uri="{FF2B5EF4-FFF2-40B4-BE49-F238E27FC236}">
                <a16:creationId xmlns:a16="http://schemas.microsoft.com/office/drawing/2014/main" id="{9A4221F5-307E-D048-A5B2-9A0E970BB8F6}"/>
              </a:ext>
            </a:extLst>
          </p:cNvPr>
          <p:cNvSpPr>
            <a:spLocks noGrp="1"/>
          </p:cNvSpPr>
          <p:nvPr>
            <p:custDataLst>
              <p:tags r:id="rId8"/>
            </p:custDataLst>
          </p:nvPr>
        </p:nvSpPr>
        <p:spPr bwMode="gray">
          <a:xfrm>
            <a:off x="2672862" y="3360509"/>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Preguntas más frecuentes sobre EVV</a:t>
            </a:r>
          </a:p>
        </p:txBody>
      </p:sp>
    </p:spTree>
    <p:extLst>
      <p:ext uri="{BB962C8B-B14F-4D97-AF65-F5344CB8AC3E}">
        <p14:creationId xmlns:p14="http://schemas.microsoft.com/office/powerpoint/2010/main" val="225366758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6507-3586-D646-A42D-993DB5207F10}"/>
              </a:ext>
            </a:extLst>
          </p:cNvPr>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¡MassHealth desea saber su opinión!</a:t>
            </a:r>
          </a:p>
        </p:txBody>
      </p:sp>
      <p:sp>
        <p:nvSpPr>
          <p:cNvPr id="5" name="Text Placeholder 2">
            <a:extLst>
              <a:ext uri="{FF2B5EF4-FFF2-40B4-BE49-F238E27FC236}">
                <a16:creationId xmlns:a16="http://schemas.microsoft.com/office/drawing/2014/main" id="{6B77E912-AFB0-5746-9FB6-083879F160BA}"/>
              </a:ext>
            </a:extLst>
          </p:cNvPr>
          <p:cNvSpPr txBox="1"/>
          <p:nvPr/>
        </p:nvSpPr>
        <p:spPr>
          <a:xfrm>
            <a:off x="174945" y="685800"/>
            <a:ext cx="8513064" cy="838200"/>
          </a:xfrm>
          <a:prstGeom prst="rect">
            <a:avLst/>
          </a:prstGeom>
          <a:solidFill>
            <a:schemeClr val="accent1"/>
          </a:solidFill>
        </p:spPr>
        <p:txBody>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a:r>
              <a:rPr lang="es-LA" sz="1600" b="1" i="1" strike="noStrike" cap="none" spc="0" baseline="0" dirty="0">
                <a:solidFill>
                  <a:srgbClr val="000000"/>
                </a:solidFill>
                <a:effectLst/>
                <a:latin typeface="Arial"/>
                <a:ea typeface="Arial"/>
                <a:cs typeface="Arial"/>
              </a:rPr>
              <a:t>¿Cuáles cree usted que son los efectos clave en la implementación de la EVV </a:t>
            </a:r>
            <a:br>
              <a:rPr lang="es-ES" sz="1600" b="1" i="1" strike="noStrike" cap="none" spc="0" baseline="0" dirty="0">
                <a:solidFill>
                  <a:srgbClr val="000000"/>
                </a:solidFill>
                <a:effectLst/>
                <a:latin typeface="Arial"/>
                <a:ea typeface="Arial"/>
                <a:cs typeface="Arial"/>
              </a:rPr>
            </a:br>
            <a:r>
              <a:rPr lang="es-LA" sz="1600" b="1" i="1" strike="noStrike" cap="none" spc="0" baseline="0" dirty="0">
                <a:solidFill>
                  <a:srgbClr val="000000"/>
                </a:solidFill>
                <a:effectLst/>
                <a:latin typeface="Arial"/>
                <a:ea typeface="Arial"/>
                <a:cs typeface="Arial"/>
              </a:rPr>
              <a:t>y tiene sugerencias para que MassHealth las considere a medida que resolvamos dichos efectos?</a:t>
            </a:r>
          </a:p>
        </p:txBody>
      </p:sp>
      <p:pic>
        <p:nvPicPr>
          <p:cNvPr id="6" name="Picture 5">
            <a:extLst>
              <a:ext uri="{FF2B5EF4-FFF2-40B4-BE49-F238E27FC236}">
                <a16:creationId xmlns:a16="http://schemas.microsoft.com/office/drawing/2014/main" id="{A1894890-C540-3E49-878B-D9A9859AC7EE}"/>
              </a:ext>
            </a:extLst>
          </p:cNvPr>
          <p:cNvPicPr>
            <a:picLocks noChangeAspect="1"/>
          </p:cNvPicPr>
          <p:nvPr/>
        </p:nvPicPr>
        <p:blipFill>
          <a:blip r:embed="rId3"/>
          <a:stretch>
            <a:fillRect/>
          </a:stretch>
        </p:blipFill>
        <p:spPr>
          <a:xfrm>
            <a:off x="385993" y="1639996"/>
            <a:ext cx="8319601" cy="3578008"/>
          </a:xfrm>
          <a:prstGeom prst="rect">
            <a:avLst/>
          </a:prstGeom>
        </p:spPr>
      </p:pic>
      <p:sp>
        <p:nvSpPr>
          <p:cNvPr id="7" name="Text Placeholder 2">
            <a:extLst>
              <a:ext uri="{FF2B5EF4-FFF2-40B4-BE49-F238E27FC236}">
                <a16:creationId xmlns:a16="http://schemas.microsoft.com/office/drawing/2014/main" id="{0138DEBC-3F3E-F84C-AB24-B92EF340BDBA}"/>
              </a:ext>
            </a:extLst>
          </p:cNvPr>
          <p:cNvSpPr txBox="1"/>
          <p:nvPr/>
        </p:nvSpPr>
        <p:spPr>
          <a:xfrm>
            <a:off x="595824" y="1760646"/>
            <a:ext cx="7753580" cy="3971447"/>
          </a:xfrm>
          <a:prstGeom prst="rect">
            <a:avLst/>
          </a:prstGeom>
        </p:spPr>
        <p:txBody>
          <a:bodyPr vert="horz" wrap="square" lIns="91440" tIns="45720" rIns="91440" bIns="45720" rtlCol="0">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Aft>
                <a:spcPts val="800"/>
              </a:spcAft>
              <a:buNone/>
            </a:pPr>
            <a:r>
              <a:rPr lang="es-LA" sz="1600" b="1" i="0" strike="noStrike" cap="none" spc="0" baseline="0" dirty="0">
                <a:solidFill>
                  <a:srgbClr val="000000"/>
                </a:solidFill>
                <a:effectLst/>
                <a:latin typeface="Arial"/>
                <a:ea typeface="Arial"/>
                <a:cs typeface="Arial"/>
              </a:rPr>
              <a:t>Recordatorios para hacer comentarios</a:t>
            </a:r>
          </a:p>
          <a:p>
            <a:pPr lvl="1">
              <a:spcAft>
                <a:spcPts val="800"/>
              </a:spcAft>
            </a:pPr>
            <a:r>
              <a:rPr lang="es-LA" sz="1500" b="0" i="0" strike="noStrike" cap="none" spc="0" baseline="0" dirty="0">
                <a:solidFill>
                  <a:srgbClr val="000000"/>
                </a:solidFill>
                <a:effectLst/>
                <a:latin typeface="Arial"/>
                <a:ea typeface="Arial"/>
                <a:cs typeface="Arial"/>
              </a:rPr>
              <a:t>Se dará prioridad a los comentarios en el siguiente orden:</a:t>
            </a:r>
          </a:p>
          <a:p>
            <a:pPr marL="755268" lvl="2" indent="-285750">
              <a:buFont typeface="Arial" panose="020B0604020202020204" pitchFamily="34" charset="0"/>
              <a:buChar char="−"/>
            </a:pPr>
            <a:r>
              <a:rPr lang="es-LA" sz="1400" b="0" i="0" strike="noStrike" cap="none" spc="0" baseline="0" dirty="0">
                <a:solidFill>
                  <a:srgbClr val="000000"/>
                </a:solidFill>
                <a:effectLst/>
                <a:latin typeface="Arial"/>
                <a:ea typeface="Arial"/>
                <a:cs typeface="Arial"/>
              </a:rPr>
              <a:t>Un representante de MassHealth leerá los comentarios enviados en la sección de comentarios.</a:t>
            </a:r>
          </a:p>
          <a:p>
            <a:pPr marL="755268" lvl="2" indent="-285750">
              <a:buFont typeface="Arial" panose="020B0604020202020204" pitchFamily="34" charset="0"/>
              <a:buChar char="−"/>
            </a:pPr>
            <a:r>
              <a:rPr lang="es-LA" sz="1400" b="0" i="0" strike="noStrike" cap="none" spc="0" baseline="0" dirty="0">
                <a:solidFill>
                  <a:srgbClr val="000000"/>
                </a:solidFill>
                <a:effectLst/>
                <a:latin typeface="Arial"/>
                <a:ea typeface="Arial"/>
                <a:cs typeface="Arial"/>
              </a:rPr>
              <a:t>Un representante de MassHealth llamará a las personas usando la función “</a:t>
            </a:r>
            <a:r>
              <a:rPr lang="es-LA" sz="1400" b="0" i="1" strike="noStrike" cap="none" spc="0" baseline="0" dirty="0">
                <a:solidFill>
                  <a:srgbClr val="000000"/>
                </a:solidFill>
                <a:effectLst/>
                <a:latin typeface="Arial"/>
                <a:ea typeface="Arial"/>
                <a:cs typeface="Arial"/>
              </a:rPr>
              <a:t>raise hand</a:t>
            </a:r>
            <a:r>
              <a:rPr lang="es-LA" sz="1400" b="0" i="0" strike="noStrike" cap="none" spc="0" baseline="0" dirty="0">
                <a:solidFill>
                  <a:srgbClr val="000000"/>
                </a:solidFill>
                <a:effectLst/>
                <a:latin typeface="Arial"/>
                <a:ea typeface="Arial"/>
                <a:cs typeface="Arial"/>
              </a:rPr>
              <a:t>” (levantar la mano).</a:t>
            </a:r>
          </a:p>
          <a:p>
            <a:pPr marL="755268" lvl="2" indent="-285750">
              <a:buFont typeface="Arial" panose="020B0604020202020204" pitchFamily="34" charset="0"/>
              <a:buChar char="−"/>
            </a:pPr>
            <a:r>
              <a:rPr lang="es-LA" sz="1400" b="0" i="0" strike="noStrike" cap="none" spc="0" baseline="0" dirty="0">
                <a:solidFill>
                  <a:srgbClr val="000000"/>
                </a:solidFill>
                <a:effectLst/>
                <a:latin typeface="Arial"/>
                <a:ea typeface="Arial"/>
                <a:cs typeface="Arial"/>
              </a:rPr>
              <a:t>Los asistentes podrán quitar la función de silenciado y brindar opiniones.</a:t>
            </a:r>
          </a:p>
          <a:p>
            <a:pPr marL="469518" lvl="2" indent="0">
              <a:buNone/>
            </a:pPr>
            <a:endParaRPr lang="en-US" sz="1500" dirty="0"/>
          </a:p>
          <a:p>
            <a:pPr lvl="1">
              <a:spcAft>
                <a:spcPts val="800"/>
              </a:spcAft>
            </a:pPr>
            <a:r>
              <a:rPr lang="es-LA" sz="1500" b="0" i="0" strike="noStrike" cap="none" spc="0" baseline="0" dirty="0">
                <a:solidFill>
                  <a:srgbClr val="000000"/>
                </a:solidFill>
                <a:effectLst/>
                <a:latin typeface="Arial"/>
                <a:ea typeface="Arial"/>
                <a:cs typeface="Arial"/>
              </a:rPr>
              <a:t>Durante las Sesiones públicas para escuchar comentarios, MassHealth </a:t>
            </a:r>
            <a:r>
              <a:rPr lang="es-LA" sz="1500" b="1" i="0" u="sng" strike="noStrike" cap="none" spc="0" baseline="0" dirty="0">
                <a:solidFill>
                  <a:srgbClr val="000000"/>
                </a:solidFill>
                <a:effectLst/>
                <a:uFill>
                  <a:solidFill>
                    <a:srgbClr val="000000"/>
                  </a:solidFill>
                </a:uFill>
                <a:latin typeface="Arial"/>
                <a:ea typeface="Arial"/>
                <a:cs typeface="Arial"/>
              </a:rPr>
              <a:t>no</a:t>
            </a:r>
            <a:r>
              <a:rPr lang="es-LA" sz="1500" b="0" i="0" strike="noStrike" cap="none" spc="0" baseline="0" dirty="0">
                <a:solidFill>
                  <a:srgbClr val="000000"/>
                </a:solidFill>
                <a:effectLst/>
                <a:latin typeface="Arial"/>
                <a:ea typeface="Arial"/>
                <a:cs typeface="Arial"/>
              </a:rPr>
              <a:t> responderá a los comentarios. MassHealth pide que formule sus opiniones como un comentario, dado que no podrá</a:t>
            </a:r>
            <a:r>
              <a:rPr lang="es-ES" sz="1500" b="0" i="0" strike="noStrike" cap="none" spc="0" baseline="0" dirty="0">
                <a:solidFill>
                  <a:srgbClr val="000000"/>
                </a:solidFill>
                <a:effectLst/>
                <a:latin typeface="Arial"/>
                <a:ea typeface="Arial"/>
                <a:cs typeface="Arial"/>
              </a:rPr>
              <a:t>n</a:t>
            </a:r>
            <a:r>
              <a:rPr lang="es-LA" sz="1500" b="0" i="0" strike="noStrike" cap="none" spc="0" baseline="0" dirty="0">
                <a:solidFill>
                  <a:srgbClr val="000000"/>
                </a:solidFill>
                <a:effectLst/>
                <a:latin typeface="Arial"/>
                <a:ea typeface="Arial"/>
                <a:cs typeface="Arial"/>
              </a:rPr>
              <a:t> responder a las preguntas.</a:t>
            </a:r>
          </a:p>
          <a:p>
            <a:pPr lvl="1">
              <a:spcAft>
                <a:spcPts val="800"/>
              </a:spcAft>
            </a:pPr>
            <a:r>
              <a:rPr lang="es-LA" sz="1500" b="0" i="0" strike="noStrike" cap="none" spc="0" baseline="0" dirty="0">
                <a:solidFill>
                  <a:srgbClr val="000000"/>
                </a:solidFill>
                <a:effectLst/>
                <a:latin typeface="Arial"/>
                <a:ea typeface="Arial"/>
                <a:cs typeface="Arial"/>
              </a:rPr>
              <a:t>Si el tiempo no nos alcanza y no llegamos a tratar su pregunta, MassHealth acepta comentarios en cualquier momento en </a:t>
            </a:r>
            <a:r>
              <a:rPr lang="es-LA" sz="1500" b="0" i="0" strike="noStrike" cap="none" spc="0" baseline="0" dirty="0">
                <a:solidFill>
                  <a:srgbClr val="000000"/>
                </a:solidFill>
                <a:effectLst/>
                <a:latin typeface="Arial"/>
                <a:ea typeface="Arial"/>
                <a:cs typeface="Arial"/>
                <a:hlinkClick r:id="rId4" history="0"/>
              </a:rPr>
              <a:t>PCAfeedback@massmail.state.ma.us</a:t>
            </a:r>
          </a:p>
          <a:p>
            <a:pPr lvl="1">
              <a:spcAft>
                <a:spcPts val="800"/>
              </a:spcAft>
            </a:pPr>
            <a:endParaRPr lang="en-US" sz="1500" dirty="0">
              <a:cs typeface="Calibri" pitchFamily="34" charset="0"/>
            </a:endParaRPr>
          </a:p>
          <a:p>
            <a:pPr marL="0" lvl="1" indent="0">
              <a:spcAft>
                <a:spcPts val="800"/>
              </a:spcAft>
              <a:buNone/>
            </a:pPr>
            <a:endParaRPr lang="en-US" sz="1500" dirty="0">
              <a:cs typeface="Calibri" pitchFamily="34" charset="0"/>
            </a:endParaRPr>
          </a:p>
        </p:txBody>
      </p:sp>
    </p:spTree>
    <p:extLst>
      <p:ext uri="{BB962C8B-B14F-4D97-AF65-F5344CB8AC3E}">
        <p14:creationId xmlns:p14="http://schemas.microsoft.com/office/powerpoint/2010/main" val="23643337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p:nvPr/>
        </p:nvSpPr>
        <p:spPr bwMode="auto">
          <a:xfrm>
            <a:off x="228600" y="194511"/>
            <a:ext cx="8061729" cy="28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a:defRPr>
            </a:lvl2pPr>
            <a:lvl3pPr algn="l" defTabSz="913429" rtl="0" eaLnBrk="1" fontAlgn="base" hangingPunct="1">
              <a:spcBef>
                <a:spcPct val="0"/>
              </a:spcBef>
              <a:spcAft>
                <a:spcPct val="0"/>
              </a:spcAft>
              <a:defRPr sz="1900" b="1">
                <a:solidFill>
                  <a:schemeClr val="tx2"/>
                </a:solidFill>
                <a:latin typeface="Arial"/>
              </a:defRPr>
            </a:lvl3pPr>
            <a:lvl4pPr algn="l" defTabSz="913429" rtl="0" eaLnBrk="1" fontAlgn="base" hangingPunct="1">
              <a:spcBef>
                <a:spcPct val="0"/>
              </a:spcBef>
              <a:spcAft>
                <a:spcPct val="0"/>
              </a:spcAft>
              <a:defRPr sz="1900" b="1">
                <a:solidFill>
                  <a:schemeClr val="tx2"/>
                </a:solidFill>
                <a:latin typeface="Arial"/>
              </a:defRPr>
            </a:lvl4pPr>
            <a:lvl5pPr algn="l" defTabSz="913429" rtl="0" eaLnBrk="1" fontAlgn="base" hangingPunct="1">
              <a:spcBef>
                <a:spcPct val="0"/>
              </a:spcBef>
              <a:spcAft>
                <a:spcPct val="0"/>
              </a:spcAft>
              <a:defRPr sz="1900" b="1">
                <a:solidFill>
                  <a:schemeClr val="tx2"/>
                </a:solidFill>
                <a:latin typeface="Arial"/>
              </a:defRPr>
            </a:lvl5pPr>
            <a:lvl6pPr marL="466431" algn="l" defTabSz="913429" rtl="0" eaLnBrk="1" fontAlgn="base" hangingPunct="1">
              <a:spcBef>
                <a:spcPct val="0"/>
              </a:spcBef>
              <a:spcAft>
                <a:spcPct val="0"/>
              </a:spcAft>
              <a:defRPr sz="1900" b="1">
                <a:solidFill>
                  <a:schemeClr val="tx2"/>
                </a:solidFill>
                <a:latin typeface="Arial"/>
              </a:defRPr>
            </a:lvl6pPr>
            <a:lvl7pPr marL="932863" algn="l" defTabSz="913429" rtl="0" eaLnBrk="1" fontAlgn="base" hangingPunct="1">
              <a:spcBef>
                <a:spcPct val="0"/>
              </a:spcBef>
              <a:spcAft>
                <a:spcPct val="0"/>
              </a:spcAft>
              <a:defRPr sz="1900" b="1">
                <a:solidFill>
                  <a:schemeClr val="tx2"/>
                </a:solidFill>
                <a:latin typeface="Arial"/>
              </a:defRPr>
            </a:lvl7pPr>
            <a:lvl8pPr marL="1399295" algn="l" defTabSz="913429" rtl="0" eaLnBrk="1" fontAlgn="base" hangingPunct="1">
              <a:spcBef>
                <a:spcPct val="0"/>
              </a:spcBef>
              <a:spcAft>
                <a:spcPct val="0"/>
              </a:spcAft>
              <a:defRPr sz="1900" b="1">
                <a:solidFill>
                  <a:schemeClr val="tx2"/>
                </a:solidFill>
                <a:latin typeface="Arial"/>
              </a:defRPr>
            </a:lvl8pPr>
            <a:lvl9pPr marL="1865728" algn="l" defTabSz="913429" rtl="0" eaLnBrk="1" fontAlgn="base" hangingPunct="1">
              <a:spcBef>
                <a:spcPct val="0"/>
              </a:spcBef>
              <a:spcAft>
                <a:spcPct val="0"/>
              </a:spcAft>
              <a:defRPr sz="1900" b="1">
                <a:solidFill>
                  <a:schemeClr val="tx2"/>
                </a:solidFill>
                <a:latin typeface="Arial"/>
              </a:defRPr>
            </a:lvl9pPr>
          </a:lstStyle>
          <a:p>
            <a:r>
              <a:rPr lang="es-LA" sz="1900" b="1" i="0" strike="noStrike" cap="none" spc="0" baseline="0">
                <a:solidFill>
                  <a:srgbClr val="002960"/>
                </a:solidFill>
                <a:effectLst/>
                <a:latin typeface="Arial"/>
                <a:ea typeface="Arial"/>
                <a:cs typeface="Arial"/>
              </a:rPr>
              <a:t>¡Muchas gracias!</a:t>
            </a:r>
          </a:p>
        </p:txBody>
      </p:sp>
      <p:sp>
        <p:nvSpPr>
          <p:cNvPr id="2" name="Rectangle 1"/>
          <p:cNvSpPr/>
          <p:nvPr/>
        </p:nvSpPr>
        <p:spPr>
          <a:xfrm>
            <a:off x="1036931" y="1942237"/>
            <a:ext cx="7070138" cy="1464503"/>
          </a:xfrm>
          <a:prstGeom prst="rect">
            <a:avLst/>
          </a:prstGeom>
        </p:spPr>
        <p:txBody>
          <a:bodyPr wrap="square">
            <a:spAutoFit/>
          </a:bodyPr>
          <a:lstStyle/>
          <a:p>
            <a:pPr marL="8682" algn="ctr"/>
            <a:endParaRPr lang="en-US" i="1" dirty="0"/>
          </a:p>
          <a:p>
            <a:pPr marL="8682" algn="ctr"/>
            <a:r>
              <a:rPr lang="es-LA" sz="1800" b="0" i="1" strike="noStrike" cap="none" spc="0" baseline="0" dirty="0">
                <a:solidFill>
                  <a:srgbClr val="000000"/>
                </a:solidFill>
                <a:effectLst/>
                <a:latin typeface="Arial"/>
                <a:ea typeface="Arial"/>
                <a:cs typeface="Arial"/>
              </a:rPr>
              <a:t>Se pueden enviar comentarios adicionales a MassHealth </a:t>
            </a:r>
            <a:br>
              <a:rPr lang="es-ES" sz="1800" b="0" i="1" strike="noStrike" cap="none" spc="0" baseline="0" dirty="0">
                <a:solidFill>
                  <a:srgbClr val="000000"/>
                </a:solidFill>
                <a:effectLst/>
                <a:latin typeface="Arial"/>
                <a:ea typeface="Arial"/>
                <a:cs typeface="Arial"/>
              </a:rPr>
            </a:br>
            <a:r>
              <a:rPr lang="es-LA" sz="1800" b="0" i="1" strike="noStrike" cap="none" spc="0" baseline="0" dirty="0">
                <a:solidFill>
                  <a:srgbClr val="000000"/>
                </a:solidFill>
                <a:effectLst/>
                <a:latin typeface="Arial"/>
                <a:ea typeface="Arial"/>
                <a:cs typeface="Arial"/>
              </a:rPr>
              <a:t>por correo electrónico a:</a:t>
            </a:r>
          </a:p>
          <a:p>
            <a:pPr marL="8682" algn="ctr"/>
            <a:endParaRPr lang="en-US" i="1" dirty="0"/>
          </a:p>
          <a:p>
            <a:pPr marL="8682" algn="ctr"/>
            <a:r>
              <a:rPr lang="es-LA" sz="1800" b="1" i="1" strike="noStrike" cap="none" spc="0" baseline="0" dirty="0">
                <a:solidFill>
                  <a:srgbClr val="002960"/>
                </a:solidFill>
                <a:effectLst/>
                <a:latin typeface="Arial"/>
                <a:ea typeface="Arial"/>
                <a:cs typeface="Arial"/>
              </a:rPr>
              <a:t>PCAfeedback@massmail.state.ma.us</a:t>
            </a:r>
          </a:p>
        </p:txBody>
      </p:sp>
      <p:sp>
        <p:nvSpPr>
          <p:cNvPr id="20" name="Text Placeholder 1"/>
          <p:cNvSpPr txBox="1"/>
          <p:nvPr/>
        </p:nvSpPr>
        <p:spPr>
          <a:xfrm>
            <a:off x="313182" y="1295400"/>
            <a:ext cx="8517636" cy="3048000"/>
          </a:xfrm>
          <a:prstGeom prst="rect">
            <a:avLst/>
          </a:prstGeom>
          <a:ln>
            <a:solidFill>
              <a:schemeClr val="accent6">
                <a:lumMod val="60000"/>
                <a:lumOff val="40000"/>
              </a:schemeClr>
            </a:solidFill>
          </a:ln>
          <a:effectLst>
            <a:outerShdw blurRad="50800" dist="38100" dir="2700000" algn="tl" rotWithShape="0">
              <a:prstClr val="black">
                <a:alpha val="40000"/>
              </a:prstClr>
            </a:outerShdw>
          </a:effectLst>
        </p:spPr>
        <p:txBody>
          <a:bodyPr lIns="274320" rIns="274320"/>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r>
              <a:rPr lang="en-US" b="1">
                <a:solidFill>
                  <a:schemeClr val="tx2"/>
                </a:solidFill>
              </a:rPr>
              <a:t> </a:t>
            </a:r>
          </a:p>
        </p:txBody>
      </p:sp>
    </p:spTree>
    <p:extLst>
      <p:ext uri="{BB962C8B-B14F-4D97-AF65-F5344CB8AC3E}">
        <p14:creationId xmlns:p14="http://schemas.microsoft.com/office/powerpoint/2010/main" val="22611173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1859" y="1589"/>
          <a:ext cx="1587" cy="1587"/>
        </p:xfrm>
        <a:graphic>
          <a:graphicData uri="http://schemas.openxmlformats.org/presentationml/2006/ole">
            <mc:AlternateContent xmlns:mc="http://schemas.openxmlformats.org/markup-compatibility/2006">
              <mc:Choice xmlns:v="urn:schemas-microsoft-com:vml" Requires="v">
                <p:oleObj name="think-cell Slide" r:id="rId5" imgW="0" imgH="0" progId="TCLayout.ActiveDocument.1">
                  <p:embed/>
                </p:oleObj>
              </mc:Choice>
              <mc:Fallback>
                <p:oleObj name="think-cell Slide" r:id="rId5" imgW="0" imgH="0" progId="TCLayout.ActiveDocument.1">
                  <p:embed/>
                  <p:pic>
                    <p:nvPicPr>
                      <p:cNvPr id="0" name="OLE substitute image"/>
                      <p:cNvPicPr/>
                      <p:nvPr/>
                    </p:nvPicPr>
                    <p:blipFill>
                      <a:blip r:embed="rId6"/>
                      <a:stretch>
                        <a:fillRect/>
                      </a:stretch>
                    </p:blipFill>
                    <p:spPr>
                      <a:xfrm>
                        <a:off x="1859" y="1589"/>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270" y="1"/>
            <a:ext cx="158741"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a:noAutofit/>
          </a:bodyPr>
          <a:lstStyle/>
          <a:p>
            <a:pPr algn="ctr" defTabSz="914303"/>
            <a:endParaRPr lang="en-US" sz="1326">
              <a:solidFill>
                <a:srgbClr val="000000"/>
              </a:solidFill>
              <a:latin typeface="Arial"/>
              <a:ea typeface="ＭＳ Ｐゴシック"/>
              <a:sym typeface="Arial"/>
            </a:endParaRPr>
          </a:p>
        </p:txBody>
      </p:sp>
      <p:sp>
        <p:nvSpPr>
          <p:cNvPr id="4" name="Title 3"/>
          <p:cNvSpPr>
            <a:spLocks noGrp="1"/>
          </p:cNvSpPr>
          <p:nvPr>
            <p:ph type="title"/>
          </p:nvPr>
        </p:nvSpPr>
        <p:spPr>
          <a:xfrm>
            <a:off x="228600" y="194511"/>
            <a:ext cx="8053675" cy="298327"/>
          </a:xfrm>
        </p:spPr>
        <p:txBody>
          <a:bodyPr/>
          <a:lstStyle/>
          <a:p>
            <a:r>
              <a:rPr lang="es-LA" sz="1900" b="1" i="0" strike="noStrike" cap="none" spc="0" baseline="0">
                <a:solidFill>
                  <a:srgbClr val="002960"/>
                </a:solidFill>
                <a:effectLst/>
                <a:latin typeface="Arial"/>
                <a:ea typeface="Arial"/>
                <a:cs typeface="Arial"/>
              </a:rPr>
              <a:t>Cómo ingresar desde un dispositivo móvil</a:t>
            </a:r>
          </a:p>
        </p:txBody>
      </p:sp>
      <p:sp>
        <p:nvSpPr>
          <p:cNvPr id="6" name="Text Placeholder 2">
            <a:extLst>
              <a:ext uri="{FF2B5EF4-FFF2-40B4-BE49-F238E27FC236}">
                <a16:creationId xmlns:a16="http://schemas.microsoft.com/office/drawing/2014/main" id="{9C2AACCB-2741-9748-8788-081B6772EC2E}"/>
              </a:ext>
            </a:extLst>
          </p:cNvPr>
          <p:cNvSpPr txBox="1"/>
          <p:nvPr/>
        </p:nvSpPr>
        <p:spPr>
          <a:xfrm>
            <a:off x="206829" y="522877"/>
            <a:ext cx="4957953" cy="5812246"/>
          </a:xfrm>
          <a:prstGeom prst="rect">
            <a:avLst/>
          </a:prstGeom>
        </p:spPr>
        <p:txBody>
          <a:bodyPr vert="horz" wrap="square" lIns="91440" tIns="45720" rIns="91440" bIns="45720" rtlCol="0">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4930" lvl="2"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Si está ingresando a la reunión desde un dispositivo móvil, usted tiene dos opciones:</a:t>
            </a:r>
          </a:p>
          <a:p>
            <a:pPr marL="0" lvl="2" indent="0">
              <a:buNone/>
            </a:pPr>
            <a:endParaRPr lang="en-US" sz="1500" dirty="0"/>
          </a:p>
          <a:p>
            <a:pPr marL="521906" lvl="3" indent="-285750">
              <a:buSzTx/>
              <a:buFont typeface="Arial" panose="020B0604020202020204" pitchFamily="34" charset="0"/>
              <a:buChar char="−"/>
            </a:pPr>
            <a:r>
              <a:rPr lang="es-LA" sz="1500" b="0" i="0" strike="noStrike" cap="none" spc="0" baseline="0" dirty="0">
                <a:solidFill>
                  <a:srgbClr val="000000"/>
                </a:solidFill>
                <a:effectLst/>
                <a:latin typeface="Arial"/>
                <a:ea typeface="Arial"/>
                <a:cs typeface="Arial"/>
              </a:rPr>
              <a:t>Ingresar llamando por teléfono</a:t>
            </a:r>
          </a:p>
          <a:p>
            <a:pPr marL="521906" lvl="3" indent="-285750">
              <a:buSzTx/>
              <a:buFont typeface="Arial" panose="020B0604020202020204" pitchFamily="34" charset="0"/>
              <a:buChar char="−"/>
            </a:pPr>
            <a:r>
              <a:rPr lang="es-LA" sz="1500" b="0" i="0" strike="noStrike" cap="none" spc="0" baseline="0" dirty="0">
                <a:solidFill>
                  <a:srgbClr val="000000"/>
                </a:solidFill>
                <a:effectLst/>
                <a:latin typeface="Arial"/>
                <a:ea typeface="Arial"/>
                <a:cs typeface="Arial"/>
              </a:rPr>
              <a:t>Ingresar por medio de la aplicación móvil WebEx</a:t>
            </a:r>
          </a:p>
          <a:p>
            <a:pPr marL="0" lvl="2" indent="0">
              <a:buNone/>
            </a:pPr>
            <a:endParaRPr lang="en-US" sz="1500" dirty="0"/>
          </a:p>
          <a:p>
            <a:pPr marL="174930" lvl="2"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Puede encontrar los detalles sobre la sesión para escuchar comentarios, incluidas la información para llamar y la contraseña de la reunión, en línea en mass.gov buscando “</a:t>
            </a:r>
            <a:r>
              <a:rPr lang="es-LA" sz="1500" b="0" i="1" strike="noStrike" cap="none" spc="0" baseline="0" dirty="0">
                <a:solidFill>
                  <a:srgbClr val="000000"/>
                </a:solidFill>
                <a:effectLst/>
                <a:latin typeface="Arial"/>
                <a:ea typeface="Arial"/>
                <a:cs typeface="Arial"/>
              </a:rPr>
              <a:t>Gradual EVV Implementation</a:t>
            </a:r>
            <a:r>
              <a:rPr lang="es-LA" sz="1500" b="0" i="0" strike="noStrike" cap="none" spc="0" baseline="0" dirty="0">
                <a:solidFill>
                  <a:srgbClr val="000000"/>
                </a:solidFill>
                <a:effectLst/>
                <a:latin typeface="Arial"/>
                <a:ea typeface="Arial"/>
                <a:cs typeface="Arial"/>
              </a:rPr>
              <a:t>” (Implementación gradual de la EVV) y abriendo el primer resultado de la búsqueda.</a:t>
            </a:r>
          </a:p>
          <a:p>
            <a:pPr marL="0" lvl="2" indent="0">
              <a:buNone/>
            </a:pPr>
            <a:endParaRPr lang="en-US" sz="1500" dirty="0"/>
          </a:p>
          <a:p>
            <a:pPr marL="174930" lvl="2"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Si tiene dificultades para ingresar a la sesión por medio de la aplicación móvil, por favor llame usando la información brindada en las comunicaciones que le enviamos respecto a esta sesión para escuchar comentarios.</a:t>
            </a:r>
          </a:p>
          <a:p>
            <a:pPr marL="0" lvl="2" indent="0">
              <a:buNone/>
            </a:pPr>
            <a:endParaRPr lang="en-US" sz="1500" dirty="0"/>
          </a:p>
          <a:p>
            <a:pPr marL="174930" lvl="2"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Si decide llamar, el módulo que revisaremos será publicado en mass.gov y puede hallarlo buscando en “February EVV PCA Public Listening Session” (Sesión pública para escuchar comentarios sobre EVV de PCA de febrero).</a:t>
            </a:r>
          </a:p>
        </p:txBody>
      </p:sp>
      <p:pic>
        <p:nvPicPr>
          <p:cNvPr id="3" name="Picture 2">
            <a:extLst>
              <a:ext uri="{FF2B5EF4-FFF2-40B4-BE49-F238E27FC236}">
                <a16:creationId xmlns:a16="http://schemas.microsoft.com/office/drawing/2014/main" id="{EA033869-C616-B24D-B68C-79882C855103}"/>
              </a:ext>
            </a:extLst>
          </p:cNvPr>
          <p:cNvPicPr>
            <a:picLocks noChangeAspect="1"/>
          </p:cNvPicPr>
          <p:nvPr/>
        </p:nvPicPr>
        <p:blipFill>
          <a:blip r:embed="rId7"/>
          <a:srcRect l="-1" t="26667" r="1873" b="23334"/>
          <a:stretch>
            <a:fillRect/>
          </a:stretch>
        </p:blipFill>
        <p:spPr>
          <a:xfrm>
            <a:off x="5545015" y="1478190"/>
            <a:ext cx="3107312" cy="3429000"/>
          </a:xfrm>
          <a:prstGeom prst="rect">
            <a:avLst/>
          </a:prstGeom>
        </p:spPr>
      </p:pic>
      <p:sp>
        <p:nvSpPr>
          <p:cNvPr id="2" name="Rectangle 1">
            <a:extLst>
              <a:ext uri="{FF2B5EF4-FFF2-40B4-BE49-F238E27FC236}">
                <a16:creationId xmlns:a16="http://schemas.microsoft.com/office/drawing/2014/main" id="{996FBE5C-8A3A-AD4F-8E6C-06A357EB5F6E}"/>
              </a:ext>
            </a:extLst>
          </p:cNvPr>
          <p:cNvSpPr/>
          <p:nvPr/>
        </p:nvSpPr>
        <p:spPr>
          <a:xfrm>
            <a:off x="376855" y="6080211"/>
            <a:ext cx="8297201" cy="549189"/>
          </a:xfrm>
          <a:prstGeom prst="rect">
            <a:avLst/>
          </a:prstGeom>
        </p:spPr>
        <p:txBody>
          <a:bodyPr wrap="square">
            <a:spAutoFit/>
          </a:bodyPr>
          <a:lstStyle/>
          <a:p>
            <a:pPr algn="ctr"/>
            <a:r>
              <a:rPr lang="es-LA" sz="1500" b="1" i="0" strike="noStrike" cap="none" spc="0" baseline="0" dirty="0">
                <a:solidFill>
                  <a:srgbClr val="000000"/>
                </a:solidFill>
                <a:effectLst/>
                <a:latin typeface="Arial"/>
                <a:ea typeface="Arial"/>
                <a:cs typeface="Arial"/>
              </a:rPr>
              <a:t>MassHealth le pide que por favor espere hasta el final de la presentación para darnos </a:t>
            </a:r>
            <a:br>
              <a:rPr lang="es-ES" sz="1500" b="1" i="0" strike="noStrike" cap="none" spc="0" baseline="0" dirty="0">
                <a:solidFill>
                  <a:srgbClr val="000000"/>
                </a:solidFill>
                <a:effectLst/>
                <a:latin typeface="Arial"/>
                <a:ea typeface="Arial"/>
                <a:cs typeface="Arial"/>
              </a:rPr>
            </a:br>
            <a:r>
              <a:rPr lang="es-LA" sz="1500" b="1" i="0" strike="noStrike" cap="none" spc="0" baseline="0" dirty="0">
                <a:solidFill>
                  <a:srgbClr val="000000"/>
                </a:solidFill>
                <a:effectLst/>
                <a:latin typeface="Arial"/>
                <a:ea typeface="Arial"/>
                <a:cs typeface="Arial"/>
              </a:rPr>
              <a:t>sus comentarios.</a:t>
            </a:r>
          </a:p>
        </p:txBody>
      </p:sp>
    </p:spTree>
    <p:extLst>
      <p:ext uri="{BB962C8B-B14F-4D97-AF65-F5344CB8AC3E}">
        <p14:creationId xmlns:p14="http://schemas.microsoft.com/office/powerpoint/2010/main" val="18459252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328EA7-135C-3540-A2DA-D60F65566134}"/>
              </a:ext>
            </a:extLst>
          </p:cNvPr>
          <p:cNvPicPr>
            <a:picLocks noChangeAspect="1"/>
          </p:cNvPicPr>
          <p:nvPr/>
        </p:nvPicPr>
        <p:blipFill>
          <a:blip r:embed="rId5"/>
          <a:stretch>
            <a:fillRect/>
          </a:stretch>
        </p:blipFill>
        <p:spPr>
          <a:xfrm>
            <a:off x="5099538" y="486976"/>
            <a:ext cx="3572720" cy="3664328"/>
          </a:xfrm>
          <a:prstGeom prst="rect">
            <a:avLst/>
          </a:prstGeom>
        </p:spPr>
      </p:pic>
      <p:graphicFrame>
        <p:nvGraphicFramePr>
          <p:cNvPr id="15" name="Object 14" hidden="1"/>
          <p:cNvGraphicFramePr>
            <a:graphicFrameLocks noChangeAspect="1"/>
          </p:cNvGraphicFramePr>
          <p:nvPr>
            <p:custDataLst>
              <p:tags r:id="rId1"/>
            </p:custDataLst>
          </p:nvPr>
        </p:nvGraphicFramePr>
        <p:xfrm>
          <a:off x="1859" y="1589"/>
          <a:ext cx="1587" cy="1587"/>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0" name="OLE substitute image"/>
                      <p:cNvPicPr/>
                      <p:nvPr/>
                    </p:nvPicPr>
                    <p:blipFill>
                      <a:blip r:embed="rId7"/>
                      <a:stretch>
                        <a:fillRect/>
                      </a:stretch>
                    </p:blipFill>
                    <p:spPr>
                      <a:xfrm>
                        <a:off x="1859" y="1589"/>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270" y="1"/>
            <a:ext cx="158741"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a:noAutofit/>
          </a:bodyPr>
          <a:lstStyle/>
          <a:p>
            <a:pPr algn="ctr" defTabSz="914303"/>
            <a:endParaRPr lang="en-US" sz="1326">
              <a:solidFill>
                <a:srgbClr val="000000"/>
              </a:solidFill>
              <a:latin typeface="Arial"/>
              <a:ea typeface="ＭＳ Ｐゴシック"/>
              <a:sym typeface="Arial"/>
            </a:endParaRPr>
          </a:p>
        </p:txBody>
      </p:sp>
      <p:sp>
        <p:nvSpPr>
          <p:cNvPr id="4" name="Title 3"/>
          <p:cNvSpPr>
            <a:spLocks noGrp="1"/>
          </p:cNvSpPr>
          <p:nvPr>
            <p:ph type="title"/>
          </p:nvPr>
        </p:nvSpPr>
        <p:spPr>
          <a:xfrm>
            <a:off x="228600" y="194511"/>
            <a:ext cx="8053675" cy="298327"/>
          </a:xfrm>
        </p:spPr>
        <p:txBody>
          <a:bodyPr/>
          <a:lstStyle/>
          <a:p>
            <a:r>
              <a:rPr lang="es-LA" sz="1900" b="1" i="0" strike="noStrike" cap="none" spc="0" baseline="0">
                <a:solidFill>
                  <a:srgbClr val="002960"/>
                </a:solidFill>
                <a:effectLst/>
                <a:latin typeface="Arial"/>
                <a:ea typeface="Arial"/>
                <a:cs typeface="Arial"/>
              </a:rPr>
              <a:t>Cómo silenciar y reiniciar el audio de su teléfono</a:t>
            </a:r>
          </a:p>
        </p:txBody>
      </p:sp>
      <p:sp>
        <p:nvSpPr>
          <p:cNvPr id="6" name="Text Placeholder 2">
            <a:extLst>
              <a:ext uri="{FF2B5EF4-FFF2-40B4-BE49-F238E27FC236}">
                <a16:creationId xmlns:a16="http://schemas.microsoft.com/office/drawing/2014/main" id="{9C2AACCB-2741-9748-8788-081B6772EC2E}"/>
              </a:ext>
            </a:extLst>
          </p:cNvPr>
          <p:cNvSpPr txBox="1"/>
          <p:nvPr/>
        </p:nvSpPr>
        <p:spPr>
          <a:xfrm>
            <a:off x="192090" y="486976"/>
            <a:ext cx="4630280" cy="4424019"/>
          </a:xfrm>
          <a:prstGeom prst="rect">
            <a:avLst/>
          </a:prstGeom>
        </p:spPr>
        <p:txBody>
          <a:bodyPr vert="horz" wrap="square" lIns="91440" tIns="45720" rIns="91440" bIns="45720" rtlCol="0">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4930" lvl="2"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MassHealth pide a todos los asistentes que tengan su teléfono silenciado mientras no estén hablando para reducir el ruido de fondo. MassHealth podría silenciar su línea si hubiera ruido de fondo.</a:t>
            </a:r>
          </a:p>
          <a:p>
            <a:pPr marL="174930" lvl="2" indent="-174930">
              <a:buFont typeface="Wingdings" panose="05000000000000000000" pitchFamily="2" charset="2"/>
              <a:buChar char="§"/>
            </a:pPr>
            <a:endParaRPr lang="en-US" sz="1000" dirty="0">
              <a:solidFill>
                <a:srgbClr val="FF0000"/>
              </a:solidFill>
            </a:endParaRPr>
          </a:p>
          <a:p>
            <a:pPr marL="174930"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Si usted necesita </a:t>
            </a:r>
            <a:r>
              <a:rPr lang="es-LA" sz="1500" b="1" i="0" u="sng" strike="noStrike" cap="none" spc="0" baseline="0" dirty="0">
                <a:solidFill>
                  <a:srgbClr val="000000"/>
                </a:solidFill>
                <a:effectLst/>
                <a:uFill>
                  <a:solidFill>
                    <a:srgbClr val="000000"/>
                  </a:solidFill>
                </a:uFill>
                <a:latin typeface="Arial"/>
                <a:ea typeface="Arial"/>
                <a:cs typeface="Arial"/>
              </a:rPr>
              <a:t>Reiniciar audio </a:t>
            </a:r>
            <a:r>
              <a:rPr lang="es-LA" sz="1500" b="1" i="1" u="sng" strike="noStrike" cap="none" spc="0" baseline="0" dirty="0">
                <a:solidFill>
                  <a:srgbClr val="000000"/>
                </a:solidFill>
                <a:effectLst/>
                <a:uFill>
                  <a:solidFill>
                    <a:srgbClr val="000000"/>
                  </a:solidFill>
                </a:uFill>
                <a:latin typeface="Arial"/>
                <a:ea typeface="Arial"/>
                <a:cs typeface="Arial"/>
              </a:rPr>
              <a:t>(Unmute</a:t>
            </a:r>
            <a:r>
              <a:rPr lang="es-LA" sz="1500" b="1" i="0" u="sng" strike="noStrike" cap="none" spc="0" baseline="0" dirty="0">
                <a:solidFill>
                  <a:srgbClr val="000000"/>
                </a:solidFill>
                <a:effectLst/>
                <a:uFill>
                  <a:solidFill>
                    <a:srgbClr val="000000"/>
                  </a:solidFill>
                </a:uFill>
                <a:latin typeface="Arial"/>
                <a:ea typeface="Arial"/>
                <a:cs typeface="Arial"/>
              </a:rPr>
              <a:t>)</a:t>
            </a:r>
            <a:r>
              <a:rPr lang="es-LA" sz="1500" b="0" i="0" strike="noStrike" cap="none" spc="0" baseline="0" dirty="0">
                <a:solidFill>
                  <a:srgbClr val="000000"/>
                </a:solidFill>
                <a:effectLst/>
                <a:latin typeface="Arial"/>
                <a:ea typeface="Arial"/>
                <a:cs typeface="Arial"/>
              </a:rPr>
              <a:t> en su línea, puede hacerlo siguiendo estas instrucciones:</a:t>
            </a:r>
          </a:p>
          <a:p>
            <a:endParaRPr lang="en-US" sz="1500" dirty="0"/>
          </a:p>
          <a:p>
            <a:pPr marL="515938" lvl="1" indent="-285750">
              <a:buFontTx/>
              <a:buChar char="-"/>
            </a:pPr>
            <a:r>
              <a:rPr lang="es-LA" sz="1400" b="0" i="0" strike="noStrike" cap="none" spc="0" baseline="0" dirty="0">
                <a:solidFill>
                  <a:srgbClr val="000000"/>
                </a:solidFill>
                <a:effectLst/>
                <a:latin typeface="Arial"/>
                <a:ea typeface="Arial"/>
                <a:cs typeface="Arial"/>
              </a:rPr>
              <a:t>Si está conectado con el audio </a:t>
            </a:r>
            <a:r>
              <a:rPr lang="es-LA" sz="1400" b="1" i="0" strike="noStrike" cap="none" spc="0" baseline="0" dirty="0">
                <a:solidFill>
                  <a:srgbClr val="000000"/>
                </a:solidFill>
                <a:effectLst/>
                <a:latin typeface="Arial"/>
                <a:ea typeface="Arial"/>
                <a:cs typeface="Arial"/>
              </a:rPr>
              <a:t>de su computadora:</a:t>
            </a:r>
            <a:r>
              <a:rPr lang="es-LA" sz="1400" b="0" i="0" strike="noStrike" cap="none" spc="0" baseline="0" dirty="0">
                <a:solidFill>
                  <a:srgbClr val="000000"/>
                </a:solidFill>
                <a:effectLst/>
                <a:latin typeface="Arial"/>
                <a:ea typeface="Arial"/>
                <a:cs typeface="Arial"/>
              </a:rPr>
              <a:t> Haga clic en el ícono de Silenciar (</a:t>
            </a:r>
            <a:r>
              <a:rPr lang="es-LA" sz="1400" b="0" i="1" strike="noStrike" cap="none" spc="0" baseline="0" dirty="0">
                <a:solidFill>
                  <a:srgbClr val="000000"/>
                </a:solidFill>
                <a:effectLst/>
                <a:latin typeface="Arial"/>
                <a:ea typeface="Arial"/>
                <a:cs typeface="Arial"/>
              </a:rPr>
              <a:t>Mute</a:t>
            </a:r>
            <a:r>
              <a:rPr lang="es-LA" sz="1400" b="0" i="0" strike="noStrike" cap="none" spc="0" baseline="0" dirty="0">
                <a:solidFill>
                  <a:srgbClr val="000000"/>
                </a:solidFill>
                <a:effectLst/>
                <a:latin typeface="Arial"/>
                <a:ea typeface="Arial"/>
                <a:cs typeface="Arial"/>
              </a:rPr>
              <a:t>) en la base de la pantalla.</a:t>
            </a:r>
          </a:p>
          <a:p>
            <a:pPr marL="515938" lvl="1" indent="-285750">
              <a:buFontTx/>
              <a:buChar char="-"/>
            </a:pPr>
            <a:endParaRPr lang="en-US" sz="1400" dirty="0"/>
          </a:p>
          <a:p>
            <a:pPr marL="515938" lvl="1" indent="-285750">
              <a:buFontTx/>
              <a:buChar char="-"/>
            </a:pPr>
            <a:r>
              <a:rPr lang="es-LA" sz="1400" b="0" i="0" strike="noStrike" cap="none" spc="0" baseline="0" dirty="0">
                <a:solidFill>
                  <a:srgbClr val="000000"/>
                </a:solidFill>
                <a:effectLst/>
                <a:latin typeface="Arial"/>
                <a:ea typeface="Arial"/>
                <a:cs typeface="Arial"/>
              </a:rPr>
              <a:t>Si está conectado con el audio </a:t>
            </a:r>
            <a:r>
              <a:rPr lang="es-LA" sz="1400" b="1" i="0" strike="noStrike" cap="none" spc="0" baseline="0" dirty="0">
                <a:solidFill>
                  <a:srgbClr val="000000"/>
                </a:solidFill>
                <a:effectLst/>
                <a:latin typeface="Arial"/>
                <a:ea typeface="Arial"/>
                <a:cs typeface="Arial"/>
              </a:rPr>
              <a:t>de su teléfono:</a:t>
            </a:r>
            <a:r>
              <a:rPr lang="es-LA" sz="1400" b="0" i="0" strike="noStrike" cap="none" spc="0" baseline="0" dirty="0">
                <a:solidFill>
                  <a:srgbClr val="000000"/>
                </a:solidFill>
                <a:effectLst/>
                <a:latin typeface="Arial"/>
                <a:ea typeface="Arial"/>
                <a:cs typeface="Arial"/>
              </a:rPr>
              <a:t> Oprima *6 en su teléfono.</a:t>
            </a:r>
          </a:p>
          <a:p>
            <a:pPr marL="174930" indent="-174930"/>
            <a:endParaRPr lang="en-US" sz="1000" dirty="0"/>
          </a:p>
          <a:p>
            <a:pPr marL="174930" lvl="2"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Usted también puede llamar la atención de MassHealth al ”Levantar la mano” en el panel del participante haciendo clic en el ícono de la mano.</a:t>
            </a:r>
          </a:p>
        </p:txBody>
      </p:sp>
      <p:pic>
        <p:nvPicPr>
          <p:cNvPr id="8" name="Picture 7">
            <a:extLst>
              <a:ext uri="{FF2B5EF4-FFF2-40B4-BE49-F238E27FC236}">
                <a16:creationId xmlns:a16="http://schemas.microsoft.com/office/drawing/2014/main" id="{ED5FD6BB-920C-E048-A492-FD79984B7282}"/>
              </a:ext>
            </a:extLst>
          </p:cNvPr>
          <p:cNvPicPr>
            <a:picLocks noChangeAspect="1"/>
          </p:cNvPicPr>
          <p:nvPr/>
        </p:nvPicPr>
        <p:blipFill>
          <a:blip r:embed="rId8"/>
          <a:stretch>
            <a:fillRect/>
          </a:stretch>
        </p:blipFill>
        <p:spPr>
          <a:xfrm>
            <a:off x="4800599" y="4363370"/>
            <a:ext cx="4025959" cy="1732630"/>
          </a:xfrm>
          <a:prstGeom prst="rect">
            <a:avLst/>
          </a:prstGeom>
        </p:spPr>
      </p:pic>
      <p:sp>
        <p:nvSpPr>
          <p:cNvPr id="10" name="Rectangle 9">
            <a:extLst>
              <a:ext uri="{FF2B5EF4-FFF2-40B4-BE49-F238E27FC236}">
                <a16:creationId xmlns:a16="http://schemas.microsoft.com/office/drawing/2014/main" id="{5ABB2FCC-2AC8-5847-945C-3D90CEAB608A}"/>
              </a:ext>
            </a:extLst>
          </p:cNvPr>
          <p:cNvSpPr/>
          <p:nvPr/>
        </p:nvSpPr>
        <p:spPr bwMode="auto">
          <a:xfrm>
            <a:off x="7543800" y="5257800"/>
            <a:ext cx="381000" cy="381000"/>
          </a:xfrm>
          <a:prstGeom prst="rect">
            <a:avLst/>
          </a:prstGeom>
          <a:noFill/>
          <a:ln w="19050">
            <a:solidFill>
              <a:srgbClr val="FF0000"/>
            </a:solidFill>
            <a:miter lim="800000"/>
          </a:ln>
          <a:effectLst/>
        </p:spPr>
        <p:txBody>
          <a:bodyPr wrap="none" rtlCol="0" anchor="ctr"/>
          <a:lstStyle/>
          <a:p>
            <a:pPr algn="ctr" defTabSz="914400" fontAlgn="base">
              <a:spcBef>
                <a:spcPct val="0"/>
              </a:spcBef>
              <a:spcAft>
                <a:spcPct val="0"/>
              </a:spcAft>
            </a:pPr>
            <a:endParaRPr lang="en-US" sz="1200">
              <a:solidFill>
                <a:srgbClr val="000000"/>
              </a:solidFill>
              <a:latin typeface="Arial"/>
            </a:endParaRPr>
          </a:p>
        </p:txBody>
      </p:sp>
      <p:cxnSp>
        <p:nvCxnSpPr>
          <p:cNvPr id="12" name="Straight Arrow Connector 11">
            <a:extLst>
              <a:ext uri="{FF2B5EF4-FFF2-40B4-BE49-F238E27FC236}">
                <a16:creationId xmlns:a16="http://schemas.microsoft.com/office/drawing/2014/main" id="{571AF9B1-FB04-1043-8098-025E95D0C210}"/>
              </a:ext>
            </a:extLst>
          </p:cNvPr>
          <p:cNvCxnSpPr/>
          <p:nvPr/>
        </p:nvCxnSpPr>
        <p:spPr>
          <a:xfrm>
            <a:off x="4572000" y="2895600"/>
            <a:ext cx="609600" cy="381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DD1DBD-CD55-444E-9E47-AC18B09418D8}"/>
              </a:ext>
            </a:extLst>
          </p:cNvPr>
          <p:cNvCxnSpPr/>
          <p:nvPr/>
        </p:nvCxnSpPr>
        <p:spPr>
          <a:xfrm>
            <a:off x="4343402" y="4363370"/>
            <a:ext cx="519193" cy="381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B79FC0B-B3F6-0748-A436-E91F0FB4E1D9}"/>
              </a:ext>
            </a:extLst>
          </p:cNvPr>
          <p:cNvSpPr/>
          <p:nvPr/>
        </p:nvSpPr>
        <p:spPr>
          <a:xfrm>
            <a:off x="151865" y="4923874"/>
            <a:ext cx="4576572" cy="1006846"/>
          </a:xfrm>
          <a:prstGeom prst="rect">
            <a:avLst/>
          </a:prstGeom>
        </p:spPr>
        <p:txBody>
          <a:bodyPr>
            <a:spAutoFit/>
          </a:bodyPr>
          <a:lstStyle/>
          <a:p>
            <a:pPr marL="174930" lvl="2"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Si no alcanzó el tiempo y no pudo compartir sus comentarios, se aceptarán respuestas por escrito en cualquier momento en </a:t>
            </a:r>
            <a:r>
              <a:rPr lang="es-LA" sz="1500" b="0" i="0" strike="noStrike" cap="none" spc="0" baseline="0" dirty="0">
                <a:solidFill>
                  <a:srgbClr val="000000"/>
                </a:solidFill>
                <a:effectLst/>
                <a:latin typeface="Arial"/>
                <a:ea typeface="Arial"/>
                <a:cs typeface="Arial"/>
                <a:hlinkClick r:id="rId9" history="0"/>
              </a:rPr>
              <a:t>PCAfeedback@massmail.state.ma.us</a:t>
            </a:r>
          </a:p>
        </p:txBody>
      </p:sp>
      <p:sp>
        <p:nvSpPr>
          <p:cNvPr id="16" name="Rectangle 15">
            <a:extLst>
              <a:ext uri="{FF2B5EF4-FFF2-40B4-BE49-F238E27FC236}">
                <a16:creationId xmlns:a16="http://schemas.microsoft.com/office/drawing/2014/main" id="{C5C800E9-D866-D745-9D6C-66A5302E7B9D}"/>
              </a:ext>
            </a:extLst>
          </p:cNvPr>
          <p:cNvSpPr/>
          <p:nvPr/>
        </p:nvSpPr>
        <p:spPr bwMode="auto">
          <a:xfrm>
            <a:off x="5867400" y="3770304"/>
            <a:ext cx="914400" cy="381000"/>
          </a:xfrm>
          <a:prstGeom prst="rect">
            <a:avLst/>
          </a:prstGeom>
          <a:noFill/>
          <a:ln w="19050">
            <a:solidFill>
              <a:srgbClr val="FF0000"/>
            </a:solidFill>
            <a:miter lim="800000"/>
          </a:ln>
          <a:effectLst/>
        </p:spPr>
        <p:txBody>
          <a:bodyPr wrap="none" rtlCol="0" anchor="ctr"/>
          <a:lstStyle/>
          <a:p>
            <a:pPr algn="ctr" defTabSz="914400" fontAlgn="base">
              <a:spcBef>
                <a:spcPct val="0"/>
              </a:spcBef>
              <a:spcAft>
                <a:spcPct val="0"/>
              </a:spcAft>
            </a:pPr>
            <a:endParaRPr lang="en-US" sz="1200">
              <a:solidFill>
                <a:srgbClr val="000000"/>
              </a:solidFill>
              <a:latin typeface="Arial"/>
            </a:endParaRPr>
          </a:p>
        </p:txBody>
      </p:sp>
      <p:sp>
        <p:nvSpPr>
          <p:cNvPr id="13" name="Rectangle 12">
            <a:extLst>
              <a:ext uri="{FF2B5EF4-FFF2-40B4-BE49-F238E27FC236}">
                <a16:creationId xmlns:a16="http://schemas.microsoft.com/office/drawing/2014/main" id="{224108F1-E81A-9749-80E5-91CCD4988DCD}"/>
              </a:ext>
            </a:extLst>
          </p:cNvPr>
          <p:cNvSpPr/>
          <p:nvPr/>
        </p:nvSpPr>
        <p:spPr>
          <a:xfrm>
            <a:off x="317442" y="5943600"/>
            <a:ext cx="4318858" cy="732252"/>
          </a:xfrm>
          <a:prstGeom prst="rect">
            <a:avLst/>
          </a:prstGeom>
        </p:spPr>
        <p:txBody>
          <a:bodyPr wrap="square">
            <a:spAutoFit/>
          </a:bodyPr>
          <a:lstStyle/>
          <a:p>
            <a:pPr lvl="0"/>
            <a:r>
              <a:rPr lang="es-LA" sz="1400" b="1" i="0" strike="noStrike" cap="none" spc="0" baseline="0" dirty="0">
                <a:solidFill>
                  <a:srgbClr val="000000"/>
                </a:solidFill>
                <a:effectLst/>
                <a:latin typeface="Arial"/>
                <a:ea typeface="Arial"/>
                <a:cs typeface="Arial"/>
              </a:rPr>
              <a:t>MassHealth le pide que por favor espere hasta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el final de la presentación para darnos sus comentarios.</a:t>
            </a:r>
          </a:p>
        </p:txBody>
      </p:sp>
    </p:spTree>
    <p:extLst>
      <p:ext uri="{BB962C8B-B14F-4D97-AF65-F5344CB8AC3E}">
        <p14:creationId xmlns:p14="http://schemas.microsoft.com/office/powerpoint/2010/main" val="35157927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1859" y="1589"/>
          <a:ext cx="1587" cy="1587"/>
        </p:xfrm>
        <a:graphic>
          <a:graphicData uri="http://schemas.openxmlformats.org/presentationml/2006/ole">
            <mc:AlternateContent xmlns:mc="http://schemas.openxmlformats.org/markup-compatibility/2006">
              <mc:Choice xmlns:v="urn:schemas-microsoft-com:vml" Requires="v">
                <p:oleObj name="think-cell Slide" r:id="rId5" imgW="0" imgH="0" progId="TCLayout.ActiveDocument.1">
                  <p:embed/>
                </p:oleObj>
              </mc:Choice>
              <mc:Fallback>
                <p:oleObj name="think-cell Slide" r:id="rId5" imgW="0" imgH="0" progId="TCLayout.ActiveDocument.1">
                  <p:embed/>
                  <p:pic>
                    <p:nvPicPr>
                      <p:cNvPr id="0" name="OLE substitute image"/>
                      <p:cNvPicPr/>
                      <p:nvPr/>
                    </p:nvPicPr>
                    <p:blipFill>
                      <a:blip r:embed="rId6"/>
                      <a:stretch>
                        <a:fillRect/>
                      </a:stretch>
                    </p:blipFill>
                    <p:spPr>
                      <a:xfrm>
                        <a:off x="1859" y="1589"/>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270" y="1"/>
            <a:ext cx="158741"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a:noAutofit/>
          </a:bodyPr>
          <a:lstStyle/>
          <a:p>
            <a:pPr algn="ctr" defTabSz="914303"/>
            <a:endParaRPr lang="en-US" sz="1326">
              <a:solidFill>
                <a:srgbClr val="000000"/>
              </a:solidFill>
              <a:latin typeface="Arial"/>
              <a:ea typeface="ＭＳ Ｐゴシック"/>
              <a:sym typeface="Arial"/>
            </a:endParaRPr>
          </a:p>
        </p:txBody>
      </p:sp>
      <p:sp>
        <p:nvSpPr>
          <p:cNvPr id="4" name="Title 3"/>
          <p:cNvSpPr>
            <a:spLocks noGrp="1"/>
          </p:cNvSpPr>
          <p:nvPr>
            <p:ph type="title"/>
          </p:nvPr>
        </p:nvSpPr>
        <p:spPr>
          <a:xfrm>
            <a:off x="228600" y="194511"/>
            <a:ext cx="8053675" cy="298327"/>
          </a:xfrm>
        </p:spPr>
        <p:txBody>
          <a:bodyPr/>
          <a:lstStyle/>
          <a:p>
            <a:r>
              <a:rPr lang="es-LA" sz="1900" b="1" i="0" strike="noStrike" cap="none" spc="0" baseline="0">
                <a:solidFill>
                  <a:srgbClr val="002960"/>
                </a:solidFill>
                <a:effectLst/>
                <a:latin typeface="Arial"/>
                <a:ea typeface="Arial"/>
                <a:cs typeface="Arial"/>
              </a:rPr>
              <a:t>Subtitulado</a:t>
            </a:r>
          </a:p>
        </p:txBody>
      </p:sp>
      <p:sp>
        <p:nvSpPr>
          <p:cNvPr id="6" name="Text Placeholder 2">
            <a:extLst>
              <a:ext uri="{FF2B5EF4-FFF2-40B4-BE49-F238E27FC236}">
                <a16:creationId xmlns:a16="http://schemas.microsoft.com/office/drawing/2014/main" id="{9C2AACCB-2741-9748-8788-081B6772EC2E}"/>
              </a:ext>
            </a:extLst>
          </p:cNvPr>
          <p:cNvSpPr txBox="1"/>
          <p:nvPr/>
        </p:nvSpPr>
        <p:spPr>
          <a:xfrm>
            <a:off x="174944" y="762000"/>
            <a:ext cx="8215263" cy="1661993"/>
          </a:xfrm>
          <a:prstGeom prst="rect">
            <a:avLst/>
          </a:prstGeom>
        </p:spPr>
        <p:txBody>
          <a:bodyPr vert="horz" wrap="square" lIns="91440" tIns="45720" rIns="91440" bIns="45720" rtlCol="0">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4930" lvl="2"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El subtitulado estará disponible durante esta sesión para quienes usen su computadora.</a:t>
            </a:r>
          </a:p>
          <a:p>
            <a:pPr marL="0" lvl="2" indent="0">
              <a:buNone/>
            </a:pPr>
            <a:endParaRPr lang="en-US" sz="1500" dirty="0"/>
          </a:p>
          <a:p>
            <a:pPr marL="174930" lvl="2"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Para ver los subtítulos, usted debe abrir el panel de “Subtitulado” (</a:t>
            </a:r>
            <a:r>
              <a:rPr lang="es-LA" sz="1500" b="0" i="1" strike="noStrike" cap="none" spc="0" baseline="0" dirty="0">
                <a:solidFill>
                  <a:srgbClr val="000000"/>
                </a:solidFill>
                <a:effectLst/>
                <a:latin typeface="Arial"/>
                <a:ea typeface="Arial"/>
                <a:cs typeface="Arial"/>
              </a:rPr>
              <a:t>Closed Captions</a:t>
            </a:r>
            <a:r>
              <a:rPr lang="es-LA" sz="1500" b="0" i="0" strike="noStrike" cap="none" spc="0" baseline="0" dirty="0">
                <a:solidFill>
                  <a:srgbClr val="000000"/>
                </a:solidFill>
                <a:effectLst/>
                <a:latin typeface="Arial"/>
                <a:ea typeface="Arial"/>
                <a:cs typeface="Arial"/>
              </a:rPr>
              <a:t>) en la parte inferior derecha de su pantalla (vea la siguiente imagen).</a:t>
            </a:r>
          </a:p>
          <a:p>
            <a:pPr marL="515938" lvl="1" indent="-285750">
              <a:buFontTx/>
              <a:buChar char="-"/>
            </a:pPr>
            <a:r>
              <a:rPr lang="es-LA" sz="1400" b="0" i="0" strike="noStrike" cap="none" spc="0" baseline="0" dirty="0">
                <a:solidFill>
                  <a:srgbClr val="000000"/>
                </a:solidFill>
                <a:effectLst/>
                <a:latin typeface="Arial"/>
                <a:ea typeface="Arial"/>
                <a:cs typeface="Arial"/>
              </a:rPr>
              <a:t>Paso 1: Haga clic en los tres puntos verticales a la derecha de “Chat” para abrir las opciones adicionales del panel</a:t>
            </a:r>
          </a:p>
          <a:p>
            <a:pPr marL="515938" lvl="1" indent="-285750">
              <a:buFontTx/>
              <a:buChar char="-"/>
            </a:pPr>
            <a:r>
              <a:rPr lang="es-LA" sz="1400" b="0" i="0" strike="noStrike" cap="none" spc="0" baseline="0" dirty="0">
                <a:solidFill>
                  <a:srgbClr val="000000"/>
                </a:solidFill>
                <a:effectLst/>
                <a:latin typeface="Arial"/>
                <a:ea typeface="Arial"/>
                <a:cs typeface="Arial"/>
              </a:rPr>
              <a:t>Paso 2: Cuando Subtitulado </a:t>
            </a:r>
            <a:r>
              <a:rPr lang="es-ES" sz="1400" b="0" i="0" strike="noStrike" cap="none" spc="0" baseline="0" dirty="0">
                <a:solidFill>
                  <a:srgbClr val="000000"/>
                </a:solidFill>
                <a:effectLst/>
                <a:latin typeface="Arial"/>
                <a:ea typeface="Arial"/>
                <a:cs typeface="Arial"/>
              </a:rPr>
              <a:t>esté resaltado </a:t>
            </a:r>
            <a:r>
              <a:rPr lang="es-LA" sz="1400" b="0" i="0" strike="noStrike" cap="none" spc="0" baseline="0" dirty="0">
                <a:solidFill>
                  <a:srgbClr val="000000"/>
                </a:solidFill>
                <a:effectLst/>
                <a:latin typeface="Arial"/>
                <a:ea typeface="Arial"/>
                <a:cs typeface="Arial"/>
              </a:rPr>
              <a:t>en azul, el panel </a:t>
            </a:r>
            <a:r>
              <a:rPr lang="es-ES" sz="1400" b="0" i="0" strike="noStrike" cap="none" spc="0" baseline="0" dirty="0">
                <a:solidFill>
                  <a:srgbClr val="000000"/>
                </a:solidFill>
                <a:effectLst/>
                <a:latin typeface="Arial"/>
                <a:ea typeface="Arial"/>
                <a:cs typeface="Arial"/>
              </a:rPr>
              <a:t>debería poder verse </a:t>
            </a:r>
            <a:r>
              <a:rPr lang="es-LA" sz="1400" b="0" i="0" strike="noStrike" cap="none" spc="0" baseline="0" dirty="0">
                <a:solidFill>
                  <a:srgbClr val="000000"/>
                </a:solidFill>
                <a:effectLst/>
                <a:latin typeface="Arial"/>
                <a:ea typeface="Arial"/>
                <a:cs typeface="Arial"/>
              </a:rPr>
              <a:t>en su pantalla</a:t>
            </a:r>
          </a:p>
        </p:txBody>
      </p:sp>
      <p:pic>
        <p:nvPicPr>
          <p:cNvPr id="2" name="Picture 1">
            <a:extLst>
              <a:ext uri="{FF2B5EF4-FFF2-40B4-BE49-F238E27FC236}">
                <a16:creationId xmlns:a16="http://schemas.microsoft.com/office/drawing/2014/main" id="{2495845B-629F-E048-BAC8-AE1AFCC02655}"/>
              </a:ext>
            </a:extLst>
          </p:cNvPr>
          <p:cNvPicPr>
            <a:picLocks noChangeAspect="1"/>
          </p:cNvPicPr>
          <p:nvPr/>
        </p:nvPicPr>
        <p:blipFill>
          <a:blip r:embed="rId7"/>
          <a:stretch>
            <a:fillRect/>
          </a:stretch>
        </p:blipFill>
        <p:spPr>
          <a:xfrm>
            <a:off x="1692381" y="2514600"/>
            <a:ext cx="5126111" cy="3862065"/>
          </a:xfrm>
          <a:prstGeom prst="rect">
            <a:avLst/>
          </a:prstGeom>
        </p:spPr>
      </p:pic>
      <p:sp>
        <p:nvSpPr>
          <p:cNvPr id="7" name="Rectangle 6">
            <a:extLst>
              <a:ext uri="{FF2B5EF4-FFF2-40B4-BE49-F238E27FC236}">
                <a16:creationId xmlns:a16="http://schemas.microsoft.com/office/drawing/2014/main" id="{FBFE49BB-BDCE-9D4C-898B-332D140F21DF}"/>
              </a:ext>
            </a:extLst>
          </p:cNvPr>
          <p:cNvSpPr/>
          <p:nvPr/>
        </p:nvSpPr>
        <p:spPr bwMode="auto">
          <a:xfrm>
            <a:off x="4648200" y="5340111"/>
            <a:ext cx="1752600" cy="381000"/>
          </a:xfrm>
          <a:prstGeom prst="rect">
            <a:avLst/>
          </a:prstGeom>
          <a:noFill/>
          <a:ln w="28575">
            <a:solidFill>
              <a:srgbClr val="FF0000"/>
            </a:solidFill>
            <a:miter lim="800000"/>
          </a:ln>
          <a:effectLst/>
        </p:spPr>
        <p:txBody>
          <a:bodyPr wrap="none" rtlCol="0" anchor="ctr"/>
          <a:lstStyle/>
          <a:p>
            <a:pPr algn="ctr" defTabSz="914400" fontAlgn="base">
              <a:spcBef>
                <a:spcPct val="0"/>
              </a:spcBef>
              <a:spcAft>
                <a:spcPct val="0"/>
              </a:spcAft>
            </a:pPr>
            <a:endParaRPr lang="en-US" sz="1200">
              <a:solidFill>
                <a:srgbClr val="000000"/>
              </a:solidFill>
              <a:latin typeface="Arial"/>
            </a:endParaRPr>
          </a:p>
        </p:txBody>
      </p:sp>
      <p:sp>
        <p:nvSpPr>
          <p:cNvPr id="16" name="Rectangle 15">
            <a:extLst>
              <a:ext uri="{FF2B5EF4-FFF2-40B4-BE49-F238E27FC236}">
                <a16:creationId xmlns:a16="http://schemas.microsoft.com/office/drawing/2014/main" id="{4FC15A47-9C20-B34F-A812-B40C1D7EBD39}"/>
              </a:ext>
            </a:extLst>
          </p:cNvPr>
          <p:cNvSpPr/>
          <p:nvPr/>
        </p:nvSpPr>
        <p:spPr bwMode="auto">
          <a:xfrm>
            <a:off x="6248400" y="5858388"/>
            <a:ext cx="457200" cy="381000"/>
          </a:xfrm>
          <a:prstGeom prst="rect">
            <a:avLst/>
          </a:prstGeom>
          <a:noFill/>
          <a:ln w="28575">
            <a:solidFill>
              <a:srgbClr val="FF0000"/>
            </a:solidFill>
            <a:miter lim="800000"/>
          </a:ln>
          <a:effectLst/>
        </p:spPr>
        <p:txBody>
          <a:bodyPr wrap="none" rtlCol="0" anchor="ctr"/>
          <a:lstStyle/>
          <a:p>
            <a:pPr algn="ctr" defTabSz="914400" fontAlgn="base">
              <a:spcBef>
                <a:spcPct val="0"/>
              </a:spcBef>
              <a:spcAft>
                <a:spcPct val="0"/>
              </a:spcAft>
            </a:pPr>
            <a:endParaRPr lang="en-US" sz="1200">
              <a:solidFill>
                <a:srgbClr val="000000"/>
              </a:solidFill>
              <a:latin typeface="Arial"/>
            </a:endParaRPr>
          </a:p>
        </p:txBody>
      </p:sp>
    </p:spTree>
    <p:extLst>
      <p:ext uri="{BB962C8B-B14F-4D97-AF65-F5344CB8AC3E}">
        <p14:creationId xmlns:p14="http://schemas.microsoft.com/office/powerpoint/2010/main" val="26857082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1859" y="1589"/>
          <a:ext cx="1587" cy="1587"/>
        </p:xfrm>
        <a:graphic>
          <a:graphicData uri="http://schemas.openxmlformats.org/presentationml/2006/ole">
            <mc:AlternateContent xmlns:mc="http://schemas.openxmlformats.org/markup-compatibility/2006">
              <mc:Choice xmlns:v="urn:schemas-microsoft-com:vml" Requires="v">
                <p:oleObj name="think-cell Slide" r:id="rId5" imgW="0" imgH="0" progId="TCLayout.ActiveDocument.1">
                  <p:embed/>
                </p:oleObj>
              </mc:Choice>
              <mc:Fallback>
                <p:oleObj name="think-cell Slide" r:id="rId5" imgW="0" imgH="0" progId="TCLayout.ActiveDocument.1">
                  <p:embed/>
                  <p:pic>
                    <p:nvPicPr>
                      <p:cNvPr id="0" name="OLE substitute image"/>
                      <p:cNvPicPr/>
                      <p:nvPr/>
                    </p:nvPicPr>
                    <p:blipFill>
                      <a:blip r:embed="rId6"/>
                      <a:stretch>
                        <a:fillRect/>
                      </a:stretch>
                    </p:blipFill>
                    <p:spPr>
                      <a:xfrm>
                        <a:off x="1859" y="1589"/>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270" y="1"/>
            <a:ext cx="158741"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a:noAutofit/>
          </a:bodyPr>
          <a:lstStyle/>
          <a:p>
            <a:pPr algn="ctr" defTabSz="914303"/>
            <a:endParaRPr lang="en-US" sz="1326">
              <a:solidFill>
                <a:srgbClr val="000000"/>
              </a:solidFill>
              <a:latin typeface="Arial"/>
              <a:ea typeface="ＭＳ Ｐゴシック"/>
              <a:sym typeface="Arial"/>
            </a:endParaRPr>
          </a:p>
        </p:txBody>
      </p:sp>
      <p:sp>
        <p:nvSpPr>
          <p:cNvPr id="4" name="Title 3"/>
          <p:cNvSpPr>
            <a:spLocks noGrp="1"/>
          </p:cNvSpPr>
          <p:nvPr>
            <p:ph type="title"/>
          </p:nvPr>
        </p:nvSpPr>
        <p:spPr>
          <a:xfrm>
            <a:off x="228600" y="194511"/>
            <a:ext cx="8053675" cy="298327"/>
          </a:xfrm>
        </p:spPr>
        <p:txBody>
          <a:bodyPr/>
          <a:lstStyle/>
          <a:p>
            <a:r>
              <a:rPr lang="es-LA" sz="1900" b="1" i="0" strike="noStrike" cap="none" spc="0" baseline="0">
                <a:solidFill>
                  <a:srgbClr val="002960"/>
                </a:solidFill>
                <a:effectLst/>
                <a:latin typeface="Arial"/>
                <a:ea typeface="Arial"/>
                <a:cs typeface="Arial"/>
              </a:rPr>
              <a:t>Cómo brindar comentarios</a:t>
            </a:r>
          </a:p>
        </p:txBody>
      </p:sp>
      <p:sp>
        <p:nvSpPr>
          <p:cNvPr id="9" name="Text Placeholder 2">
            <a:extLst>
              <a:ext uri="{FF2B5EF4-FFF2-40B4-BE49-F238E27FC236}">
                <a16:creationId xmlns:a16="http://schemas.microsoft.com/office/drawing/2014/main" id="{F0A0F036-8AC7-5243-ADCC-46C0003252FD}"/>
              </a:ext>
            </a:extLst>
          </p:cNvPr>
          <p:cNvSpPr txBox="1"/>
          <p:nvPr/>
        </p:nvSpPr>
        <p:spPr>
          <a:xfrm>
            <a:off x="228600" y="492838"/>
            <a:ext cx="8596643" cy="6300413"/>
          </a:xfrm>
          <a:prstGeom prst="rect">
            <a:avLst/>
          </a:prstGeom>
        </p:spPr>
        <p:txBody>
          <a:bodyPr vert="horz" wrap="square" lIns="91440" tIns="45720" rIns="91440" bIns="45720" rtlCol="0">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4930"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Esta Sesión pública para escuchar comentarios incluirá una presentación de MassHealth seguida de un momento para que los asistentes brinden sus comentarios. </a:t>
            </a:r>
            <a:r>
              <a:rPr lang="es-LA" sz="1500" b="1" i="0" strike="noStrike" cap="none" spc="0" baseline="0" dirty="0">
                <a:solidFill>
                  <a:srgbClr val="000000"/>
                </a:solidFill>
                <a:effectLst/>
                <a:latin typeface="Arial"/>
                <a:ea typeface="Arial"/>
                <a:cs typeface="Arial"/>
              </a:rPr>
              <a:t>Por favor espere hasta el final de la presentación de MassHealth para darnos sus comentarios.</a:t>
            </a:r>
            <a:r>
              <a:rPr lang="es-LA" sz="1500" b="0" i="0" strike="noStrike" cap="none" spc="0" baseline="0" dirty="0">
                <a:solidFill>
                  <a:srgbClr val="000000"/>
                </a:solidFill>
                <a:effectLst/>
                <a:latin typeface="Arial"/>
                <a:ea typeface="Arial"/>
                <a:cs typeface="Arial"/>
              </a:rPr>
              <a:t> </a:t>
            </a:r>
          </a:p>
          <a:p>
            <a:pPr marL="0" lvl="2" indent="0">
              <a:buNone/>
            </a:pPr>
            <a:endParaRPr lang="en-US" sz="1500" dirty="0"/>
          </a:p>
          <a:p>
            <a:pPr marL="174930" lvl="2"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Los asistentes pueden brindar sus comentarios escribiéndol</a:t>
            </a:r>
            <a:r>
              <a:rPr lang="es-ES" sz="1500" b="0" i="0" strike="noStrike" cap="none" spc="0" baseline="0" dirty="0">
                <a:solidFill>
                  <a:srgbClr val="000000"/>
                </a:solidFill>
                <a:effectLst/>
                <a:latin typeface="Arial"/>
                <a:ea typeface="Arial"/>
                <a:cs typeface="Arial"/>
              </a:rPr>
              <a:t>o</a:t>
            </a:r>
            <a:r>
              <a:rPr lang="es-LA" sz="1500" b="0" i="0" strike="noStrike" cap="none" spc="0" baseline="0" dirty="0">
                <a:solidFill>
                  <a:srgbClr val="000000"/>
                </a:solidFill>
                <a:effectLst/>
                <a:latin typeface="Arial"/>
                <a:ea typeface="Arial"/>
                <a:cs typeface="Arial"/>
              </a:rPr>
              <a:t>s en la sección para comentar de WebEx o quitando el silenciado y expresando sus comentarios verbalmente.</a:t>
            </a:r>
          </a:p>
          <a:p>
            <a:pPr marL="0" lvl="2" indent="0">
              <a:buNone/>
            </a:pPr>
            <a:endParaRPr lang="en-US" sz="1500" dirty="0"/>
          </a:p>
          <a:p>
            <a:pPr marL="521906" lvl="1" indent="-285750">
              <a:buFont typeface="Arial" panose="020B0604020202020204" pitchFamily="34" charset="0"/>
              <a:buChar char="−"/>
            </a:pPr>
            <a:r>
              <a:rPr lang="es-LA" sz="1400" b="0" i="0" strike="noStrike" cap="none" spc="-20" dirty="0">
                <a:solidFill>
                  <a:srgbClr val="000000"/>
                </a:solidFill>
                <a:effectLst/>
                <a:latin typeface="Arial"/>
                <a:ea typeface="Arial"/>
                <a:cs typeface="Arial"/>
              </a:rPr>
              <a:t>MassHealth pide que las personas dando sus comentarios indiquen su función como parte interesada. Por ejemplo, identifíquese si es consumidor, PCA, empleado de una agencia de PCM, etc.</a:t>
            </a:r>
          </a:p>
          <a:p>
            <a:pPr marL="236156" lvl="1" indent="0">
              <a:buNone/>
            </a:pPr>
            <a:endParaRPr lang="en-US" sz="1400" dirty="0"/>
          </a:p>
          <a:p>
            <a:pPr marL="521906" lvl="1" indent="-285750">
              <a:buFont typeface="Arial" panose="020B0604020202020204" pitchFamily="34" charset="0"/>
              <a:buChar char="−"/>
            </a:pPr>
            <a:r>
              <a:rPr lang="es-LA" sz="1400" b="0" i="0" strike="noStrike" cap="none" spc="0" baseline="0" dirty="0">
                <a:solidFill>
                  <a:srgbClr val="000000"/>
                </a:solidFill>
                <a:effectLst/>
                <a:latin typeface="Arial"/>
                <a:ea typeface="Arial"/>
                <a:cs typeface="Arial"/>
              </a:rPr>
              <a:t>Se dará prioridad a los comentarios en el siguiente orden:</a:t>
            </a:r>
          </a:p>
          <a:p>
            <a:pPr marL="755268" lvl="2" indent="-285750">
              <a:buFont typeface="Arial" panose="020B0604020202020204" pitchFamily="34" charset="0"/>
              <a:buChar char="−"/>
            </a:pPr>
            <a:r>
              <a:rPr lang="es-LA" sz="1400" b="0" i="0" strike="noStrike" cap="none" spc="0" baseline="0" dirty="0">
                <a:solidFill>
                  <a:srgbClr val="000000"/>
                </a:solidFill>
                <a:effectLst/>
                <a:latin typeface="Arial"/>
                <a:ea typeface="Arial"/>
                <a:cs typeface="Arial"/>
              </a:rPr>
              <a:t>Un representante de MassHealth leerá los comentarios enviados en la sección de comentarios.</a:t>
            </a:r>
          </a:p>
          <a:p>
            <a:pPr marL="755268" lvl="2" indent="-285750">
              <a:buFont typeface="Arial" panose="020B0604020202020204" pitchFamily="34" charset="0"/>
              <a:buChar char="−"/>
            </a:pPr>
            <a:r>
              <a:rPr lang="es-LA" sz="1400" b="0" i="0" strike="noStrike" cap="none" spc="0" baseline="0" dirty="0">
                <a:solidFill>
                  <a:srgbClr val="000000"/>
                </a:solidFill>
                <a:effectLst/>
                <a:latin typeface="Arial"/>
                <a:ea typeface="Arial"/>
                <a:cs typeface="Arial"/>
              </a:rPr>
              <a:t>Un representante de MassHealth llamará a las personas usando la función “raise hand” (levantar la mano).</a:t>
            </a:r>
          </a:p>
          <a:p>
            <a:pPr marL="755268" lvl="2" indent="-285750">
              <a:buFont typeface="Arial" panose="020B0604020202020204" pitchFamily="34" charset="0"/>
              <a:buChar char="−"/>
            </a:pPr>
            <a:r>
              <a:rPr lang="es-LA" sz="1400" b="0" i="0" strike="noStrike" cap="none" spc="0" baseline="0" dirty="0">
                <a:solidFill>
                  <a:srgbClr val="000000"/>
                </a:solidFill>
                <a:effectLst/>
                <a:latin typeface="Arial"/>
                <a:ea typeface="Arial"/>
                <a:cs typeface="Arial"/>
              </a:rPr>
              <a:t>Los asistentes podrán quitar la función de silenciado y brindar opiniones.</a:t>
            </a:r>
          </a:p>
          <a:p>
            <a:pPr marL="469518" lvl="2" indent="0">
              <a:buNone/>
            </a:pPr>
            <a:endParaRPr lang="en-US" sz="1400" dirty="0"/>
          </a:p>
          <a:p>
            <a:pPr marL="521906" lvl="1" indent="-285750">
              <a:buFont typeface="Arial" panose="020B0604020202020204" pitchFamily="34" charset="0"/>
              <a:buChar char="−"/>
            </a:pPr>
            <a:r>
              <a:rPr lang="es-LA" sz="1400" b="0" i="0" strike="noStrike" cap="none" spc="0" baseline="0" dirty="0">
                <a:solidFill>
                  <a:srgbClr val="000000"/>
                </a:solidFill>
                <a:effectLst/>
                <a:latin typeface="Arial"/>
                <a:ea typeface="Arial"/>
                <a:cs typeface="Arial"/>
              </a:rPr>
              <a:t>MassHealth anticipa que muchas personas querrán brindar sus comentarios. Le pedimos que sea lo más breve posible para asegurar que todos los asistentes que deseen brindar su opinión tengan tiempo para hacerlo.</a:t>
            </a:r>
          </a:p>
          <a:p>
            <a:pPr marL="174930" lvl="2" indent="-174930">
              <a:buFont typeface="Wingdings" panose="05000000000000000000" pitchFamily="2" charset="2"/>
              <a:buChar char="§"/>
            </a:pPr>
            <a:endParaRPr lang="en-US" sz="1500" dirty="0"/>
          </a:p>
          <a:p>
            <a:pPr marL="174930" lvl="2"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Durante las Sesiones públicas para escuchar comentarios, MassHealth </a:t>
            </a:r>
            <a:r>
              <a:rPr lang="es-LA" sz="1500" b="1" i="0" u="sng" strike="noStrike" cap="none" spc="0" baseline="0" dirty="0">
                <a:solidFill>
                  <a:srgbClr val="000000"/>
                </a:solidFill>
                <a:effectLst/>
                <a:uFill>
                  <a:solidFill>
                    <a:srgbClr val="000000"/>
                  </a:solidFill>
                </a:uFill>
                <a:latin typeface="Arial"/>
                <a:ea typeface="Arial"/>
                <a:cs typeface="Arial"/>
              </a:rPr>
              <a:t>no</a:t>
            </a:r>
            <a:r>
              <a:rPr lang="es-LA" sz="1500" b="0" i="0" strike="noStrike" cap="none" spc="0" baseline="0" dirty="0">
                <a:solidFill>
                  <a:srgbClr val="000000"/>
                </a:solidFill>
                <a:effectLst/>
                <a:latin typeface="Arial"/>
                <a:ea typeface="Arial"/>
                <a:cs typeface="Arial"/>
              </a:rPr>
              <a:t> responderá a los comentarios. MassHealth pide que cuando sea el momento de los comentarios, los participantes formulen sus opiniones como un comentario, dado que no podrá</a:t>
            </a:r>
            <a:r>
              <a:rPr lang="es-ES" sz="1500" b="0" i="0" strike="noStrike" cap="none" spc="0" baseline="0" dirty="0">
                <a:solidFill>
                  <a:srgbClr val="000000"/>
                </a:solidFill>
                <a:effectLst/>
                <a:latin typeface="Arial"/>
                <a:ea typeface="Arial"/>
                <a:cs typeface="Arial"/>
              </a:rPr>
              <a:t>n</a:t>
            </a:r>
            <a:r>
              <a:rPr lang="es-LA" sz="1500" b="0" i="0" strike="noStrike" cap="none" spc="0" baseline="0" dirty="0">
                <a:solidFill>
                  <a:srgbClr val="000000"/>
                </a:solidFill>
                <a:effectLst/>
                <a:latin typeface="Arial"/>
                <a:ea typeface="Arial"/>
                <a:cs typeface="Arial"/>
              </a:rPr>
              <a:t> responder a las preguntas.</a:t>
            </a:r>
          </a:p>
          <a:p>
            <a:pPr marL="0" lvl="2" indent="0">
              <a:buNone/>
            </a:pPr>
            <a:endParaRPr lang="en-US" sz="1500" dirty="0"/>
          </a:p>
          <a:p>
            <a:pPr marL="174930" lvl="2"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Si no alcanzó el tiempo y no pudo compartir sus comentarios, se aceptarán respuestas por escrito en cualquier momento en </a:t>
            </a:r>
            <a:r>
              <a:rPr lang="es-LA" sz="1500" b="0" i="0" strike="noStrike" cap="none" spc="0" baseline="0" dirty="0">
                <a:solidFill>
                  <a:srgbClr val="000000"/>
                </a:solidFill>
                <a:effectLst/>
                <a:latin typeface="Arial"/>
                <a:ea typeface="Arial"/>
                <a:cs typeface="Arial"/>
                <a:hlinkClick r:id="rId7" history="0"/>
              </a:rPr>
              <a:t>PCAfeedback@massmail.state.ma.us</a:t>
            </a:r>
          </a:p>
          <a:p>
            <a:pPr marL="174930" lvl="2" indent="-174930">
              <a:buFont typeface="Wingdings" panose="05000000000000000000" pitchFamily="2" charset="2"/>
              <a:buChar char="§"/>
            </a:pPr>
            <a:endParaRPr lang="en-US" sz="1500" dirty="0"/>
          </a:p>
        </p:txBody>
      </p:sp>
    </p:spTree>
    <p:extLst>
      <p:ext uri="{BB962C8B-B14F-4D97-AF65-F5344CB8AC3E}">
        <p14:creationId xmlns:p14="http://schemas.microsoft.com/office/powerpoint/2010/main" val="15008455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 imgW="0" imgH="0" progId="TCLayout.ActiveDocument.1">
                  <p:embed/>
                </p:oleObj>
              </mc:Choice>
              <mc:Fallback>
                <p:oleObj name="think-cell Slide" r:id="rId11" imgW="0" imgH="0" progId="TCLayout.ActiveDocument.1">
                  <p:embed/>
                  <p:pic>
                    <p:nvPicPr>
                      <p:cNvPr id="0" name="OLE substitute imag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ctr"/>
          <a:lstStyle/>
          <a:p>
            <a:pPr algn="ctr" fontAlgn="base">
              <a:spcBef>
                <a:spcPct val="0"/>
              </a:spcBef>
              <a:spcAft>
                <a:spcPct val="0"/>
              </a:spcAft>
            </a:pPr>
            <a:endParaRPr lang="en-US" sz="1400">
              <a:solidFill>
                <a:srgbClr val="000000"/>
              </a:solidFill>
              <a:latin typeface="Arial"/>
              <a:sym typeface="Arial"/>
            </a:endParaRPr>
          </a:p>
        </p:txBody>
      </p:sp>
      <p:sp>
        <p:nvSpPr>
          <p:cNvPr id="36" name="Title 3"/>
          <p:cNvSpPr txBox="1"/>
          <p:nvPr/>
        </p:nvSpPr>
        <p:spPr bwMode="auto">
          <a:xfrm>
            <a:off x="228600" y="194511"/>
            <a:ext cx="8061729" cy="28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a:defRPr>
            </a:lvl2pPr>
            <a:lvl3pPr algn="l" defTabSz="913429" rtl="0" eaLnBrk="1" fontAlgn="base" hangingPunct="1">
              <a:spcBef>
                <a:spcPct val="0"/>
              </a:spcBef>
              <a:spcAft>
                <a:spcPct val="0"/>
              </a:spcAft>
              <a:defRPr sz="1900" b="1">
                <a:solidFill>
                  <a:schemeClr val="tx2"/>
                </a:solidFill>
                <a:latin typeface="Arial"/>
              </a:defRPr>
            </a:lvl3pPr>
            <a:lvl4pPr algn="l" defTabSz="913429" rtl="0" eaLnBrk="1" fontAlgn="base" hangingPunct="1">
              <a:spcBef>
                <a:spcPct val="0"/>
              </a:spcBef>
              <a:spcAft>
                <a:spcPct val="0"/>
              </a:spcAft>
              <a:defRPr sz="1900" b="1">
                <a:solidFill>
                  <a:schemeClr val="tx2"/>
                </a:solidFill>
                <a:latin typeface="Arial"/>
              </a:defRPr>
            </a:lvl4pPr>
            <a:lvl5pPr algn="l" defTabSz="913429" rtl="0" eaLnBrk="1" fontAlgn="base" hangingPunct="1">
              <a:spcBef>
                <a:spcPct val="0"/>
              </a:spcBef>
              <a:spcAft>
                <a:spcPct val="0"/>
              </a:spcAft>
              <a:defRPr sz="1900" b="1">
                <a:solidFill>
                  <a:schemeClr val="tx2"/>
                </a:solidFill>
                <a:latin typeface="Arial"/>
              </a:defRPr>
            </a:lvl5pPr>
            <a:lvl6pPr marL="466431" algn="l" defTabSz="913429" rtl="0" eaLnBrk="1" fontAlgn="base" hangingPunct="1">
              <a:spcBef>
                <a:spcPct val="0"/>
              </a:spcBef>
              <a:spcAft>
                <a:spcPct val="0"/>
              </a:spcAft>
              <a:defRPr sz="1900" b="1">
                <a:solidFill>
                  <a:schemeClr val="tx2"/>
                </a:solidFill>
                <a:latin typeface="Arial"/>
              </a:defRPr>
            </a:lvl6pPr>
            <a:lvl7pPr marL="932863" algn="l" defTabSz="913429" rtl="0" eaLnBrk="1" fontAlgn="base" hangingPunct="1">
              <a:spcBef>
                <a:spcPct val="0"/>
              </a:spcBef>
              <a:spcAft>
                <a:spcPct val="0"/>
              </a:spcAft>
              <a:defRPr sz="1900" b="1">
                <a:solidFill>
                  <a:schemeClr val="tx2"/>
                </a:solidFill>
                <a:latin typeface="Arial"/>
              </a:defRPr>
            </a:lvl7pPr>
            <a:lvl8pPr marL="1399295" algn="l" defTabSz="913429" rtl="0" eaLnBrk="1" fontAlgn="base" hangingPunct="1">
              <a:spcBef>
                <a:spcPct val="0"/>
              </a:spcBef>
              <a:spcAft>
                <a:spcPct val="0"/>
              </a:spcAft>
              <a:defRPr sz="1900" b="1">
                <a:solidFill>
                  <a:schemeClr val="tx2"/>
                </a:solidFill>
                <a:latin typeface="Arial"/>
              </a:defRPr>
            </a:lvl8pPr>
            <a:lvl9pPr marL="1865728" algn="l" defTabSz="913429" rtl="0" eaLnBrk="1" fontAlgn="base" hangingPunct="1">
              <a:spcBef>
                <a:spcPct val="0"/>
              </a:spcBef>
              <a:spcAft>
                <a:spcPct val="0"/>
              </a:spcAft>
              <a:defRPr sz="1900" b="1">
                <a:solidFill>
                  <a:schemeClr val="tx2"/>
                </a:solidFill>
                <a:latin typeface="Arial"/>
              </a:defRPr>
            </a:lvl9pPr>
          </a:lstStyle>
          <a:p>
            <a:r>
              <a:rPr lang="es-LA" sz="1900" b="1" i="0" strike="noStrike" cap="none" spc="0" baseline="0">
                <a:solidFill>
                  <a:srgbClr val="002960"/>
                </a:solidFill>
                <a:effectLst/>
                <a:latin typeface="Arial"/>
                <a:ea typeface="Arial"/>
                <a:cs typeface="Arial"/>
              </a:rPr>
              <a:t>Agenda</a:t>
            </a:r>
          </a:p>
        </p:txBody>
      </p:sp>
      <p:sp>
        <p:nvSpPr>
          <p:cNvPr id="55" name="Text Placeholder 2">
            <a:extLst>
              <a:ext uri="{FF2B5EF4-FFF2-40B4-BE49-F238E27FC236}">
                <a16:creationId xmlns:a16="http://schemas.microsoft.com/office/drawing/2014/main" id="{26F3900A-F7CD-D046-8AA1-A99D6BE06F3C}"/>
              </a:ext>
            </a:extLst>
          </p:cNvPr>
          <p:cNvSpPr>
            <a:spLocks noGrp="1"/>
          </p:cNvSpPr>
          <p:nvPr>
            <p:custDataLst>
              <p:tags r:id="rId3"/>
            </p:custDataLst>
          </p:nvPr>
        </p:nvSpPr>
        <p:spPr bwMode="gray">
          <a:xfrm>
            <a:off x="2857500" y="1676400"/>
            <a:ext cx="34290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Logística</a:t>
            </a:r>
          </a:p>
        </p:txBody>
      </p:sp>
      <p:sp>
        <p:nvSpPr>
          <p:cNvPr id="56" name="Text Placeholder 2">
            <a:hlinkClick r:id="" action="ppaction://noaction"/>
            <a:extLst>
              <a:ext uri="{FF2B5EF4-FFF2-40B4-BE49-F238E27FC236}">
                <a16:creationId xmlns:a16="http://schemas.microsoft.com/office/drawing/2014/main" id="{DCF3D084-C3D6-B94B-8B14-00CAD3AA0722}"/>
              </a:ext>
            </a:extLst>
          </p:cNvPr>
          <p:cNvSpPr>
            <a:spLocks noGrp="1"/>
          </p:cNvSpPr>
          <p:nvPr>
            <p:custDataLst>
              <p:tags r:id="rId4"/>
            </p:custDataLst>
          </p:nvPr>
        </p:nvSpPr>
        <p:spPr bwMode="gray">
          <a:xfrm>
            <a:off x="2667000" y="2803215"/>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dirty="0">
                <a:solidFill>
                  <a:srgbClr val="D9D9D9"/>
                </a:solidFill>
                <a:effectLst/>
                <a:latin typeface="Arial"/>
                <a:ea typeface="Arial"/>
                <a:cs typeface="Arial"/>
              </a:rPr>
              <a:t>Actualizaciones de la Verificación Electrónica de Visitas (EVV)</a:t>
            </a:r>
          </a:p>
        </p:txBody>
      </p:sp>
      <p:sp>
        <p:nvSpPr>
          <p:cNvPr id="57" name="Text Placeholder 2">
            <a:hlinkClick r:id="" action="ppaction://noaction"/>
            <a:extLst>
              <a:ext uri="{FF2B5EF4-FFF2-40B4-BE49-F238E27FC236}">
                <a16:creationId xmlns:a16="http://schemas.microsoft.com/office/drawing/2014/main" id="{0C7EAD71-46DD-984B-A104-7841F0192565}"/>
              </a:ext>
            </a:extLst>
          </p:cNvPr>
          <p:cNvSpPr>
            <a:spLocks noGrp="1"/>
          </p:cNvSpPr>
          <p:nvPr>
            <p:custDataLst>
              <p:tags r:id="rId5"/>
            </p:custDataLst>
          </p:nvPr>
        </p:nvSpPr>
        <p:spPr bwMode="gray">
          <a:xfrm>
            <a:off x="3698875" y="4351029"/>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Muchas gracias</a:t>
            </a:r>
          </a:p>
        </p:txBody>
      </p:sp>
      <p:sp>
        <p:nvSpPr>
          <p:cNvPr id="59" name="Text Placeholder 2">
            <a:extLst>
              <a:ext uri="{FF2B5EF4-FFF2-40B4-BE49-F238E27FC236}">
                <a16:creationId xmlns:a16="http://schemas.microsoft.com/office/drawing/2014/main" id="{B9E924D6-27B9-C249-9B30-621BFECEC7C7}"/>
              </a:ext>
            </a:extLst>
          </p:cNvPr>
          <p:cNvSpPr>
            <a:spLocks noGrp="1"/>
          </p:cNvSpPr>
          <p:nvPr>
            <p:custDataLst>
              <p:tags r:id="rId6"/>
            </p:custDataLst>
          </p:nvPr>
        </p:nvSpPr>
        <p:spPr bwMode="gray">
          <a:xfrm>
            <a:off x="2362200" y="2239807"/>
            <a:ext cx="4495800" cy="355600"/>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1" i="0" strike="noStrike" cap="none" spc="0" baseline="0" dirty="0">
                <a:solidFill>
                  <a:srgbClr val="000000"/>
                </a:solidFill>
                <a:effectLst/>
                <a:latin typeface="Arial"/>
                <a:ea typeface="Arial"/>
                <a:cs typeface="Arial"/>
              </a:rPr>
              <a:t>Propósito de las Sesiones públicas para escuchar comentarios</a:t>
            </a:r>
          </a:p>
        </p:txBody>
      </p:sp>
      <p:sp>
        <p:nvSpPr>
          <p:cNvPr id="12" name="Text Placeholder 2">
            <a:hlinkClick r:id="" action="ppaction://noaction"/>
            <a:extLst>
              <a:ext uri="{FF2B5EF4-FFF2-40B4-BE49-F238E27FC236}">
                <a16:creationId xmlns:a16="http://schemas.microsoft.com/office/drawing/2014/main" id="{856E9673-312F-2C4E-B7B5-8CA0CB247198}"/>
              </a:ext>
            </a:extLst>
          </p:cNvPr>
          <p:cNvSpPr>
            <a:spLocks noGrp="1"/>
          </p:cNvSpPr>
          <p:nvPr>
            <p:custDataLst>
              <p:tags r:id="rId7"/>
            </p:custDataLst>
          </p:nvPr>
        </p:nvSpPr>
        <p:spPr bwMode="gray">
          <a:xfrm>
            <a:off x="2667000" y="3789208"/>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Debate abierto</a:t>
            </a:r>
          </a:p>
        </p:txBody>
      </p:sp>
      <p:sp>
        <p:nvSpPr>
          <p:cNvPr id="10" name="Text Placeholder 2">
            <a:hlinkClick r:id="" action="ppaction://noaction"/>
            <a:extLst>
              <a:ext uri="{FF2B5EF4-FFF2-40B4-BE49-F238E27FC236}">
                <a16:creationId xmlns:a16="http://schemas.microsoft.com/office/drawing/2014/main" id="{9A4221F5-307E-D048-A5B2-9A0E970BB8F6}"/>
              </a:ext>
            </a:extLst>
          </p:cNvPr>
          <p:cNvSpPr>
            <a:spLocks noGrp="1"/>
          </p:cNvSpPr>
          <p:nvPr>
            <p:custDataLst>
              <p:tags r:id="rId8"/>
            </p:custDataLst>
          </p:nvPr>
        </p:nvSpPr>
        <p:spPr bwMode="gray">
          <a:xfrm>
            <a:off x="2672862" y="3360509"/>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Preguntas más frecuentes sobre EVV</a:t>
            </a:r>
          </a:p>
        </p:txBody>
      </p:sp>
    </p:spTree>
    <p:extLst>
      <p:ext uri="{BB962C8B-B14F-4D97-AF65-F5344CB8AC3E}">
        <p14:creationId xmlns:p14="http://schemas.microsoft.com/office/powerpoint/2010/main" val="37268394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1859" y="1589"/>
          <a:ext cx="1587" cy="1587"/>
        </p:xfrm>
        <a:graphic>
          <a:graphicData uri="http://schemas.openxmlformats.org/presentationml/2006/ole">
            <mc:AlternateContent xmlns:mc="http://schemas.openxmlformats.org/markup-compatibility/2006">
              <mc:Choice xmlns:v="urn:schemas-microsoft-com:vml" Requires="v">
                <p:oleObj name="think-cell Slide" r:id="rId5" imgW="0" imgH="0" progId="TCLayout.ActiveDocument.1">
                  <p:embed/>
                </p:oleObj>
              </mc:Choice>
              <mc:Fallback>
                <p:oleObj name="think-cell Slide" r:id="rId5" imgW="0" imgH="0" progId="TCLayout.ActiveDocument.1">
                  <p:embed/>
                  <p:pic>
                    <p:nvPicPr>
                      <p:cNvPr id="0" name="OLE substitute image"/>
                      <p:cNvPicPr/>
                      <p:nvPr/>
                    </p:nvPicPr>
                    <p:blipFill>
                      <a:blip r:embed="rId6"/>
                      <a:stretch>
                        <a:fillRect/>
                      </a:stretch>
                    </p:blipFill>
                    <p:spPr>
                      <a:xfrm>
                        <a:off x="1859" y="1589"/>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270" y="1"/>
            <a:ext cx="158741"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a:noAutofit/>
          </a:bodyPr>
          <a:lstStyle/>
          <a:p>
            <a:pPr algn="ctr" defTabSz="914303"/>
            <a:endParaRPr lang="en-US" sz="1326">
              <a:solidFill>
                <a:srgbClr val="000000"/>
              </a:solidFill>
              <a:latin typeface="Arial"/>
              <a:ea typeface="ＭＳ Ｐゴシック"/>
              <a:sym typeface="Arial"/>
            </a:endParaRPr>
          </a:p>
        </p:txBody>
      </p:sp>
      <p:sp>
        <p:nvSpPr>
          <p:cNvPr id="4" name="Title 3"/>
          <p:cNvSpPr>
            <a:spLocks noGrp="1"/>
          </p:cNvSpPr>
          <p:nvPr>
            <p:ph type="title"/>
          </p:nvPr>
        </p:nvSpPr>
        <p:spPr>
          <a:xfrm>
            <a:off x="228600" y="194511"/>
            <a:ext cx="8053675" cy="298327"/>
          </a:xfrm>
        </p:spPr>
        <p:txBody>
          <a:bodyPr/>
          <a:lstStyle/>
          <a:p>
            <a:r>
              <a:rPr lang="es-LA" sz="1900" b="1" i="0" strike="noStrike" cap="none" spc="0" baseline="0" dirty="0">
                <a:solidFill>
                  <a:srgbClr val="002960"/>
                </a:solidFill>
                <a:effectLst/>
                <a:latin typeface="Arial"/>
                <a:ea typeface="Arial"/>
                <a:cs typeface="Arial"/>
              </a:rPr>
              <a:t>Propósito de las Sesiones públicas para escuchar comentarios</a:t>
            </a:r>
          </a:p>
        </p:txBody>
      </p:sp>
      <p:sp>
        <p:nvSpPr>
          <p:cNvPr id="6" name="Rectangle 5">
            <a:extLst>
              <a:ext uri="{FF2B5EF4-FFF2-40B4-BE49-F238E27FC236}">
                <a16:creationId xmlns:a16="http://schemas.microsoft.com/office/drawing/2014/main" id="{F2918368-E183-7C48-9E04-C7B4EAFFA17E}"/>
              </a:ext>
            </a:extLst>
          </p:cNvPr>
          <p:cNvSpPr/>
          <p:nvPr/>
        </p:nvSpPr>
        <p:spPr>
          <a:xfrm>
            <a:off x="423399" y="6019800"/>
            <a:ext cx="8297202" cy="549189"/>
          </a:xfrm>
          <a:prstGeom prst="rect">
            <a:avLst/>
          </a:prstGeom>
        </p:spPr>
        <p:txBody>
          <a:bodyPr wrap="square">
            <a:spAutoFit/>
          </a:bodyPr>
          <a:lstStyle/>
          <a:p>
            <a:pPr algn="ctr"/>
            <a:r>
              <a:rPr lang="es-LA" sz="1500" b="1" i="0" strike="noStrike" cap="none" spc="0" baseline="0" dirty="0">
                <a:solidFill>
                  <a:srgbClr val="000000"/>
                </a:solidFill>
                <a:effectLst/>
                <a:latin typeface="Arial"/>
                <a:ea typeface="Arial"/>
                <a:cs typeface="Arial"/>
              </a:rPr>
              <a:t>MassHealth le pide que por favor espere hasta el final de la presentación para darnos </a:t>
            </a:r>
            <a:br>
              <a:rPr lang="es-ES" sz="1500" b="1" i="0" strike="noStrike" cap="none" spc="0" baseline="0" dirty="0">
                <a:solidFill>
                  <a:srgbClr val="000000"/>
                </a:solidFill>
                <a:effectLst/>
                <a:latin typeface="Arial"/>
                <a:ea typeface="Arial"/>
                <a:cs typeface="Arial"/>
              </a:rPr>
            </a:br>
            <a:r>
              <a:rPr lang="es-LA" sz="1500" b="1" i="0" strike="noStrike" cap="none" spc="0" baseline="0" dirty="0">
                <a:solidFill>
                  <a:srgbClr val="000000"/>
                </a:solidFill>
                <a:effectLst/>
                <a:latin typeface="Arial"/>
                <a:ea typeface="Arial"/>
                <a:cs typeface="Arial"/>
              </a:rPr>
              <a:t>sus comentarios.</a:t>
            </a:r>
          </a:p>
        </p:txBody>
      </p:sp>
      <p:pic>
        <p:nvPicPr>
          <p:cNvPr id="7" name="Picture 6">
            <a:extLst>
              <a:ext uri="{FF2B5EF4-FFF2-40B4-BE49-F238E27FC236}">
                <a16:creationId xmlns:a16="http://schemas.microsoft.com/office/drawing/2014/main" id="{0118DF6A-B1AB-D540-8324-86135948CE2D}"/>
              </a:ext>
            </a:extLst>
          </p:cNvPr>
          <p:cNvPicPr>
            <a:picLocks noChangeAspect="1"/>
          </p:cNvPicPr>
          <p:nvPr/>
        </p:nvPicPr>
        <p:blipFill>
          <a:blip r:embed="rId7"/>
          <a:stretch>
            <a:fillRect/>
          </a:stretch>
        </p:blipFill>
        <p:spPr>
          <a:xfrm>
            <a:off x="222738" y="609600"/>
            <a:ext cx="8319601" cy="5432256"/>
          </a:xfrm>
          <a:prstGeom prst="rect">
            <a:avLst/>
          </a:prstGeom>
        </p:spPr>
      </p:pic>
      <p:sp>
        <p:nvSpPr>
          <p:cNvPr id="9" name="Text Placeholder 2">
            <a:extLst>
              <a:ext uri="{FF2B5EF4-FFF2-40B4-BE49-F238E27FC236}">
                <a16:creationId xmlns:a16="http://schemas.microsoft.com/office/drawing/2014/main" id="{F0A0F036-8AC7-5243-ADCC-46C0003252FD}"/>
              </a:ext>
            </a:extLst>
          </p:cNvPr>
          <p:cNvSpPr txBox="1"/>
          <p:nvPr/>
        </p:nvSpPr>
        <p:spPr>
          <a:xfrm>
            <a:off x="569004" y="816144"/>
            <a:ext cx="7475068" cy="5324535"/>
          </a:xfrm>
          <a:prstGeom prst="rect">
            <a:avLst/>
          </a:prstGeom>
        </p:spPr>
        <p:txBody>
          <a:bodyPr vert="horz" wrap="square" lIns="91440" tIns="45720" rIns="91440" bIns="45720" rtlCol="0">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4930"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Participar en las Sesiones públicas para escuchar comentarios es voluntario y </a:t>
            </a:r>
            <a:r>
              <a:rPr lang="es-LA" sz="1500" b="1" i="0" u="sng" strike="noStrike" cap="none" spc="0" baseline="0" dirty="0">
                <a:solidFill>
                  <a:srgbClr val="000000"/>
                </a:solidFill>
                <a:effectLst/>
                <a:uFill>
                  <a:solidFill>
                    <a:srgbClr val="000000"/>
                  </a:solidFill>
                </a:uFill>
                <a:latin typeface="Arial"/>
                <a:ea typeface="Arial"/>
                <a:cs typeface="Arial"/>
              </a:rPr>
              <a:t>NO</a:t>
            </a:r>
            <a:r>
              <a:rPr lang="es-LA" sz="1500" b="0" i="0" strike="noStrike" cap="none" spc="0" baseline="0" dirty="0">
                <a:solidFill>
                  <a:srgbClr val="000000"/>
                </a:solidFill>
                <a:effectLst/>
                <a:latin typeface="Arial"/>
                <a:ea typeface="Arial"/>
                <a:cs typeface="Arial"/>
              </a:rPr>
              <a:t> es obligatorio que asistan los PCA</a:t>
            </a:r>
          </a:p>
          <a:p>
            <a:pPr marL="174930" indent="-174930">
              <a:buFont typeface="Wingdings" panose="05000000000000000000" pitchFamily="2" charset="2"/>
              <a:buChar char="§"/>
            </a:pPr>
            <a:endParaRPr lang="en-US" sz="800" dirty="0"/>
          </a:p>
          <a:p>
            <a:pPr marL="174930"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MassHealth realizará </a:t>
            </a:r>
            <a:r>
              <a:rPr lang="es-ES" sz="1500" b="0" i="0" strike="noStrike" cap="none" spc="0" baseline="0" dirty="0">
                <a:solidFill>
                  <a:srgbClr val="000000"/>
                </a:solidFill>
                <a:effectLst/>
                <a:latin typeface="Arial"/>
                <a:ea typeface="Arial"/>
                <a:cs typeface="Arial"/>
              </a:rPr>
              <a:t>cada dos meses </a:t>
            </a:r>
            <a:r>
              <a:rPr lang="es-LA" sz="1500" b="0" i="0" strike="noStrike" cap="none" spc="0" baseline="0" dirty="0">
                <a:solidFill>
                  <a:srgbClr val="000000"/>
                </a:solidFill>
                <a:effectLst/>
                <a:latin typeface="Arial"/>
                <a:ea typeface="Arial"/>
                <a:cs typeface="Arial"/>
              </a:rPr>
              <a:t>Sesiones públicas para escuchar comentarios respecto a la implementación de la Verificación Electrónica de Visitas (EVV) en los programas dirigidos por el consumidor.</a:t>
            </a:r>
          </a:p>
          <a:p>
            <a:endParaRPr lang="en-US" sz="800" dirty="0"/>
          </a:p>
          <a:p>
            <a:pPr marL="174930"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El propósito de estas Sesiones públicas para escuchar comentarios será compartir las decisiones sobre normas de MassHealth respecto a la implementación de la EVV en los programas de PCA y de Exenciones MFP, y así obtener comentarios de las partes interesadas en la medida que se relacionen con las áreas de enfoque clave de dicha implementación. </a:t>
            </a:r>
          </a:p>
          <a:p>
            <a:pPr marL="174930" indent="-174930">
              <a:buFont typeface="Wingdings" panose="05000000000000000000" pitchFamily="2" charset="2"/>
              <a:buChar char="§"/>
            </a:pPr>
            <a:endParaRPr lang="en-US" sz="800" dirty="0">
              <a:ea typeface="Calibri" panose="020F0502020204030204" pitchFamily="34" charset="0"/>
              <a:cs typeface="Times New Roman" panose="02020603050405020304" pitchFamily="18" charset="0"/>
            </a:endParaRPr>
          </a:p>
          <a:p>
            <a:pPr marL="515938" lvl="1" indent="-285750">
              <a:buFont typeface="System Font Regular"/>
              <a:buChar char="-"/>
            </a:pPr>
            <a:r>
              <a:rPr lang="es-LA" sz="1500" b="0" i="0" strike="noStrike" cap="none" spc="-20" dirty="0">
                <a:solidFill>
                  <a:srgbClr val="000000"/>
                </a:solidFill>
                <a:effectLst/>
                <a:latin typeface="Arial"/>
                <a:ea typeface="Arial"/>
                <a:cs typeface="Arial"/>
              </a:rPr>
              <a:t>Esta Sesión pública para escuchar comentarios </a:t>
            </a:r>
            <a:r>
              <a:rPr lang="es-LA" sz="1500" b="1" i="0" u="sng" strike="noStrike" cap="none" spc="-20" dirty="0">
                <a:solidFill>
                  <a:srgbClr val="000000"/>
                </a:solidFill>
                <a:effectLst/>
                <a:uFill>
                  <a:solidFill>
                    <a:srgbClr val="000000"/>
                  </a:solidFill>
                </a:uFill>
                <a:latin typeface="Arial"/>
                <a:ea typeface="Arial"/>
                <a:cs typeface="Arial"/>
              </a:rPr>
              <a:t>no</a:t>
            </a:r>
            <a:r>
              <a:rPr lang="es-LA" sz="1500" b="0" i="0" strike="noStrike" cap="none" spc="-20" dirty="0">
                <a:solidFill>
                  <a:srgbClr val="000000"/>
                </a:solidFill>
                <a:effectLst/>
                <a:latin typeface="Arial"/>
                <a:ea typeface="Arial"/>
                <a:cs typeface="Arial"/>
              </a:rPr>
              <a:t> es un curso de capacitación.</a:t>
            </a:r>
          </a:p>
          <a:p>
            <a:endParaRPr lang="en-US" sz="800" dirty="0"/>
          </a:p>
          <a:p>
            <a:pPr marL="174930"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Cada sesión incluirá una presentación de MassHealth con actualizaciones relacionadas con la implementación de la EVV en los programas de PCA y de Exenciones MFP, seguida de un momento para que los asistentes brinden sus comentarios.</a:t>
            </a:r>
          </a:p>
          <a:p>
            <a:pPr marL="174930" indent="-174930">
              <a:buFont typeface="Wingdings" panose="05000000000000000000" pitchFamily="2" charset="2"/>
              <a:buChar char="§"/>
            </a:pPr>
            <a:endParaRPr lang="en-US" sz="800" dirty="0"/>
          </a:p>
          <a:p>
            <a:pPr marL="174930" indent="-174930">
              <a:buFont typeface="Wingdings" panose="05000000000000000000" pitchFamily="2" charset="2"/>
              <a:buChar char="§"/>
            </a:pPr>
            <a:r>
              <a:rPr lang="es-LA" sz="1500" b="0" i="0" strike="noStrike" cap="none" spc="0" baseline="0" dirty="0">
                <a:solidFill>
                  <a:srgbClr val="000000"/>
                </a:solidFill>
                <a:effectLst/>
                <a:latin typeface="Arial"/>
                <a:ea typeface="Arial"/>
                <a:cs typeface="Arial"/>
              </a:rPr>
              <a:t>Durante las Sesiones públicas para escuchar comentarios, MassHealth </a:t>
            </a:r>
            <a:r>
              <a:rPr lang="es-LA" sz="1500" b="1" i="0" u="sng" strike="noStrike" cap="none" spc="0" baseline="0" dirty="0">
                <a:solidFill>
                  <a:srgbClr val="000000"/>
                </a:solidFill>
                <a:effectLst/>
                <a:uFill>
                  <a:solidFill>
                    <a:srgbClr val="000000"/>
                  </a:solidFill>
                </a:uFill>
                <a:latin typeface="Arial"/>
                <a:ea typeface="Arial"/>
                <a:cs typeface="Arial"/>
              </a:rPr>
              <a:t>no</a:t>
            </a:r>
            <a:r>
              <a:rPr lang="es-LA" sz="1500" b="0" i="0" strike="noStrike" cap="none" spc="0" baseline="0" dirty="0">
                <a:solidFill>
                  <a:srgbClr val="000000"/>
                </a:solidFill>
                <a:effectLst/>
                <a:latin typeface="Arial"/>
                <a:ea typeface="Arial"/>
                <a:cs typeface="Arial"/>
              </a:rPr>
              <a:t> responderá a los comentarios ni responderá a las preguntas. El propósito de esta sesión es que MassHealth comparta actualizaciones y que las partes interesadas brinden comentarios que aport</a:t>
            </a:r>
            <a:r>
              <a:rPr lang="es-ES" sz="1500" b="0" i="0" strike="noStrike" cap="none" spc="0" baseline="0" dirty="0">
                <a:solidFill>
                  <a:srgbClr val="000000"/>
                </a:solidFill>
                <a:effectLst/>
                <a:latin typeface="Arial"/>
                <a:ea typeface="Arial"/>
                <a:cs typeface="Arial"/>
              </a:rPr>
              <a:t>e</a:t>
            </a:r>
            <a:r>
              <a:rPr lang="es-LA" sz="1500" b="0" i="0" strike="noStrike" cap="none" spc="0" baseline="0" dirty="0">
                <a:solidFill>
                  <a:srgbClr val="000000"/>
                </a:solidFill>
                <a:effectLst/>
                <a:latin typeface="Arial"/>
                <a:ea typeface="Arial"/>
                <a:cs typeface="Arial"/>
              </a:rPr>
              <a:t>n información para la creación de normas</a:t>
            </a:r>
            <a:r>
              <a:rPr lang="es-ES" sz="1500" b="0" i="0" strike="noStrike" cap="none" spc="0" baseline="0" dirty="0">
                <a:solidFill>
                  <a:srgbClr val="000000"/>
                </a:solidFill>
                <a:effectLst/>
                <a:latin typeface="Arial"/>
                <a:ea typeface="Arial"/>
                <a:cs typeface="Arial"/>
              </a:rPr>
              <a:t> en curso</a:t>
            </a:r>
            <a:r>
              <a:rPr lang="es-LA" sz="1500" b="0" i="0" strike="noStrike" cap="none" spc="0" baseline="0" dirty="0">
                <a:solidFill>
                  <a:srgbClr val="000000"/>
                </a:solidFill>
                <a:effectLst/>
                <a:latin typeface="Arial"/>
                <a:ea typeface="Arial"/>
                <a:cs typeface="Arial"/>
              </a:rPr>
              <a:t>.</a:t>
            </a:r>
          </a:p>
          <a:p>
            <a:pPr marL="521906" indent="-285750">
              <a:buFont typeface="Arial" panose="020B0604020202020204" pitchFamily="34" charset="0"/>
              <a:buChar char="−"/>
            </a:pPr>
            <a:endParaRPr lang="en-US" sz="1500" dirty="0"/>
          </a:p>
        </p:txBody>
      </p:sp>
    </p:spTree>
    <p:extLst>
      <p:ext uri="{BB962C8B-B14F-4D97-AF65-F5344CB8AC3E}">
        <p14:creationId xmlns:p14="http://schemas.microsoft.com/office/powerpoint/2010/main" val="6219655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 imgW="0" imgH="0" progId="TCLayout.ActiveDocument.1">
                  <p:embed/>
                </p:oleObj>
              </mc:Choice>
              <mc:Fallback>
                <p:oleObj name="think-cell Slide" r:id="rId11" imgW="0" imgH="0" progId="TCLayout.ActiveDocument.1">
                  <p:embed/>
                  <p:pic>
                    <p:nvPicPr>
                      <p:cNvPr id="0" name="OLE substitute imag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ctr"/>
          <a:lstStyle/>
          <a:p>
            <a:pPr algn="ctr" fontAlgn="base">
              <a:spcBef>
                <a:spcPct val="0"/>
              </a:spcBef>
              <a:spcAft>
                <a:spcPct val="0"/>
              </a:spcAft>
            </a:pPr>
            <a:endParaRPr lang="en-US" sz="1400">
              <a:solidFill>
                <a:srgbClr val="000000"/>
              </a:solidFill>
              <a:latin typeface="Arial"/>
              <a:sym typeface="Arial"/>
            </a:endParaRPr>
          </a:p>
        </p:txBody>
      </p:sp>
      <p:sp>
        <p:nvSpPr>
          <p:cNvPr id="36" name="Title 3"/>
          <p:cNvSpPr txBox="1"/>
          <p:nvPr/>
        </p:nvSpPr>
        <p:spPr bwMode="auto">
          <a:xfrm>
            <a:off x="228600" y="194511"/>
            <a:ext cx="8061729" cy="28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a:defRPr>
            </a:lvl2pPr>
            <a:lvl3pPr algn="l" defTabSz="913429" rtl="0" eaLnBrk="1" fontAlgn="base" hangingPunct="1">
              <a:spcBef>
                <a:spcPct val="0"/>
              </a:spcBef>
              <a:spcAft>
                <a:spcPct val="0"/>
              </a:spcAft>
              <a:defRPr sz="1900" b="1">
                <a:solidFill>
                  <a:schemeClr val="tx2"/>
                </a:solidFill>
                <a:latin typeface="Arial"/>
              </a:defRPr>
            </a:lvl3pPr>
            <a:lvl4pPr algn="l" defTabSz="913429" rtl="0" eaLnBrk="1" fontAlgn="base" hangingPunct="1">
              <a:spcBef>
                <a:spcPct val="0"/>
              </a:spcBef>
              <a:spcAft>
                <a:spcPct val="0"/>
              </a:spcAft>
              <a:defRPr sz="1900" b="1">
                <a:solidFill>
                  <a:schemeClr val="tx2"/>
                </a:solidFill>
                <a:latin typeface="Arial"/>
              </a:defRPr>
            </a:lvl4pPr>
            <a:lvl5pPr algn="l" defTabSz="913429" rtl="0" eaLnBrk="1" fontAlgn="base" hangingPunct="1">
              <a:spcBef>
                <a:spcPct val="0"/>
              </a:spcBef>
              <a:spcAft>
                <a:spcPct val="0"/>
              </a:spcAft>
              <a:defRPr sz="1900" b="1">
                <a:solidFill>
                  <a:schemeClr val="tx2"/>
                </a:solidFill>
                <a:latin typeface="Arial"/>
              </a:defRPr>
            </a:lvl5pPr>
            <a:lvl6pPr marL="466431" algn="l" defTabSz="913429" rtl="0" eaLnBrk="1" fontAlgn="base" hangingPunct="1">
              <a:spcBef>
                <a:spcPct val="0"/>
              </a:spcBef>
              <a:spcAft>
                <a:spcPct val="0"/>
              </a:spcAft>
              <a:defRPr sz="1900" b="1">
                <a:solidFill>
                  <a:schemeClr val="tx2"/>
                </a:solidFill>
                <a:latin typeface="Arial"/>
              </a:defRPr>
            </a:lvl6pPr>
            <a:lvl7pPr marL="932863" algn="l" defTabSz="913429" rtl="0" eaLnBrk="1" fontAlgn="base" hangingPunct="1">
              <a:spcBef>
                <a:spcPct val="0"/>
              </a:spcBef>
              <a:spcAft>
                <a:spcPct val="0"/>
              </a:spcAft>
              <a:defRPr sz="1900" b="1">
                <a:solidFill>
                  <a:schemeClr val="tx2"/>
                </a:solidFill>
                <a:latin typeface="Arial"/>
              </a:defRPr>
            </a:lvl7pPr>
            <a:lvl8pPr marL="1399295" algn="l" defTabSz="913429" rtl="0" eaLnBrk="1" fontAlgn="base" hangingPunct="1">
              <a:spcBef>
                <a:spcPct val="0"/>
              </a:spcBef>
              <a:spcAft>
                <a:spcPct val="0"/>
              </a:spcAft>
              <a:defRPr sz="1900" b="1">
                <a:solidFill>
                  <a:schemeClr val="tx2"/>
                </a:solidFill>
                <a:latin typeface="Arial"/>
              </a:defRPr>
            </a:lvl8pPr>
            <a:lvl9pPr marL="1865728" algn="l" defTabSz="913429" rtl="0" eaLnBrk="1" fontAlgn="base" hangingPunct="1">
              <a:spcBef>
                <a:spcPct val="0"/>
              </a:spcBef>
              <a:spcAft>
                <a:spcPct val="0"/>
              </a:spcAft>
              <a:defRPr sz="1900" b="1">
                <a:solidFill>
                  <a:schemeClr val="tx2"/>
                </a:solidFill>
                <a:latin typeface="Arial"/>
              </a:defRPr>
            </a:lvl9pPr>
          </a:lstStyle>
          <a:p>
            <a:r>
              <a:rPr lang="es-LA" sz="1900" b="1" i="0" strike="noStrike" cap="none" spc="0" baseline="0">
                <a:solidFill>
                  <a:srgbClr val="002960"/>
                </a:solidFill>
                <a:effectLst/>
                <a:latin typeface="Arial"/>
                <a:ea typeface="Arial"/>
                <a:cs typeface="Arial"/>
              </a:rPr>
              <a:t>Agenda</a:t>
            </a:r>
          </a:p>
        </p:txBody>
      </p:sp>
      <p:sp>
        <p:nvSpPr>
          <p:cNvPr id="55" name="Text Placeholder 2">
            <a:extLst>
              <a:ext uri="{FF2B5EF4-FFF2-40B4-BE49-F238E27FC236}">
                <a16:creationId xmlns:a16="http://schemas.microsoft.com/office/drawing/2014/main" id="{26F3900A-F7CD-D046-8AA1-A99D6BE06F3C}"/>
              </a:ext>
            </a:extLst>
          </p:cNvPr>
          <p:cNvSpPr>
            <a:spLocks noGrp="1"/>
          </p:cNvSpPr>
          <p:nvPr>
            <p:custDataLst>
              <p:tags r:id="rId3"/>
            </p:custDataLst>
          </p:nvPr>
        </p:nvSpPr>
        <p:spPr bwMode="gray">
          <a:xfrm>
            <a:off x="2857500" y="1676400"/>
            <a:ext cx="34290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Logística</a:t>
            </a:r>
          </a:p>
        </p:txBody>
      </p:sp>
      <p:sp>
        <p:nvSpPr>
          <p:cNvPr id="56" name="Text Placeholder 2">
            <a:hlinkClick r:id="" action="ppaction://noaction"/>
            <a:extLst>
              <a:ext uri="{FF2B5EF4-FFF2-40B4-BE49-F238E27FC236}">
                <a16:creationId xmlns:a16="http://schemas.microsoft.com/office/drawing/2014/main" id="{DCF3D084-C3D6-B94B-8B14-00CAD3AA0722}"/>
              </a:ext>
            </a:extLst>
          </p:cNvPr>
          <p:cNvSpPr>
            <a:spLocks noGrp="1"/>
          </p:cNvSpPr>
          <p:nvPr>
            <p:custDataLst>
              <p:tags r:id="rId4"/>
            </p:custDataLst>
          </p:nvPr>
        </p:nvSpPr>
        <p:spPr bwMode="gray">
          <a:xfrm>
            <a:off x="2667000" y="2803215"/>
            <a:ext cx="3886200" cy="354013"/>
          </a:xfrm>
          <a:prstGeom prst="rect">
            <a:avLst/>
          </a:prstGeom>
          <a:solidFill>
            <a:schemeClr val="accent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1" i="0" strike="noStrike" cap="none" spc="0" baseline="0" dirty="0">
                <a:solidFill>
                  <a:srgbClr val="000000"/>
                </a:solidFill>
                <a:effectLst/>
                <a:latin typeface="Arial"/>
                <a:ea typeface="Arial"/>
                <a:cs typeface="Arial"/>
              </a:rPr>
              <a:t>Actualizaciones de la Verificación Electrónica de Visitas (EVV)</a:t>
            </a:r>
          </a:p>
        </p:txBody>
      </p:sp>
      <p:sp>
        <p:nvSpPr>
          <p:cNvPr id="57" name="Text Placeholder 2">
            <a:hlinkClick r:id="" action="ppaction://noaction"/>
            <a:extLst>
              <a:ext uri="{FF2B5EF4-FFF2-40B4-BE49-F238E27FC236}">
                <a16:creationId xmlns:a16="http://schemas.microsoft.com/office/drawing/2014/main" id="{0C7EAD71-46DD-984B-A104-7841F0192565}"/>
              </a:ext>
            </a:extLst>
          </p:cNvPr>
          <p:cNvSpPr>
            <a:spLocks noGrp="1"/>
          </p:cNvSpPr>
          <p:nvPr>
            <p:custDataLst>
              <p:tags r:id="rId5"/>
            </p:custDataLst>
          </p:nvPr>
        </p:nvSpPr>
        <p:spPr bwMode="gray">
          <a:xfrm>
            <a:off x="3698875" y="4351029"/>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Muchas gracias</a:t>
            </a:r>
          </a:p>
        </p:txBody>
      </p:sp>
      <p:sp>
        <p:nvSpPr>
          <p:cNvPr id="59" name="Text Placeholder 2">
            <a:extLst>
              <a:ext uri="{FF2B5EF4-FFF2-40B4-BE49-F238E27FC236}">
                <a16:creationId xmlns:a16="http://schemas.microsoft.com/office/drawing/2014/main" id="{B9E924D6-27B9-C249-9B30-621BFECEC7C7}"/>
              </a:ext>
            </a:extLst>
          </p:cNvPr>
          <p:cNvSpPr>
            <a:spLocks noGrp="1"/>
          </p:cNvSpPr>
          <p:nvPr>
            <p:custDataLst>
              <p:tags r:id="rId6"/>
            </p:custDataLst>
          </p:nvPr>
        </p:nvSpPr>
        <p:spPr bwMode="gray">
          <a:xfrm>
            <a:off x="2362200" y="2239807"/>
            <a:ext cx="44958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Propósito de las Sesiones públicas para escuchar comentarios</a:t>
            </a:r>
          </a:p>
        </p:txBody>
      </p:sp>
      <p:sp>
        <p:nvSpPr>
          <p:cNvPr id="12" name="Text Placeholder 2">
            <a:hlinkClick r:id="" action="ppaction://noaction"/>
            <a:extLst>
              <a:ext uri="{FF2B5EF4-FFF2-40B4-BE49-F238E27FC236}">
                <a16:creationId xmlns:a16="http://schemas.microsoft.com/office/drawing/2014/main" id="{856E9673-312F-2C4E-B7B5-8CA0CB247198}"/>
              </a:ext>
            </a:extLst>
          </p:cNvPr>
          <p:cNvSpPr>
            <a:spLocks noGrp="1"/>
          </p:cNvSpPr>
          <p:nvPr>
            <p:custDataLst>
              <p:tags r:id="rId7"/>
            </p:custDataLst>
          </p:nvPr>
        </p:nvSpPr>
        <p:spPr bwMode="gray">
          <a:xfrm>
            <a:off x="2667000" y="3789208"/>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Debate abierto</a:t>
            </a:r>
          </a:p>
        </p:txBody>
      </p:sp>
      <p:sp>
        <p:nvSpPr>
          <p:cNvPr id="10" name="Text Placeholder 2">
            <a:hlinkClick r:id="" action="ppaction://noaction"/>
            <a:extLst>
              <a:ext uri="{FF2B5EF4-FFF2-40B4-BE49-F238E27FC236}">
                <a16:creationId xmlns:a16="http://schemas.microsoft.com/office/drawing/2014/main" id="{9A4221F5-307E-D048-A5B2-9A0E970BB8F6}"/>
              </a:ext>
            </a:extLst>
          </p:cNvPr>
          <p:cNvSpPr>
            <a:spLocks noGrp="1"/>
          </p:cNvSpPr>
          <p:nvPr>
            <p:custDataLst>
              <p:tags r:id="rId8"/>
            </p:custDataLst>
          </p:nvPr>
        </p:nvSpPr>
        <p:spPr bwMode="gray">
          <a:xfrm>
            <a:off x="2672862" y="3360509"/>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Preguntas más frecuentes sobre EVV</a:t>
            </a:r>
          </a:p>
        </p:txBody>
      </p:sp>
    </p:spTree>
    <p:extLst>
      <p:ext uri="{BB962C8B-B14F-4D97-AF65-F5344CB8AC3E}">
        <p14:creationId xmlns:p14="http://schemas.microsoft.com/office/powerpoint/2010/main" val="388470556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7.10.31"/>
  <p:tag name="AS_TITLE" val="Aspose.Slides for Java"/>
  <p:tag name="AS_VERSION" val="17.10"/>
  <p:tag name="THINKCELLPRESENTATIONDONOTDELETE" val="&lt;?xml version=&quot;1.0&quot; encoding=&quot;UTF-16&quot; standalone=&quot;yes&quot;?&gt;&lt;root reqver=&quot;23045&quot;&gt;&lt;version val=&quot;2514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NGLE" val="5"/>
  <p:tag name="NAME" val="MoonShap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11.xml><?xml version="1.0" encoding="utf-8"?>
<p:tagLst xmlns:a="http://schemas.openxmlformats.org/drawingml/2006/main" xmlns:r="http://schemas.openxmlformats.org/officeDocument/2006/relationships" xmlns:p="http://schemas.openxmlformats.org/presentationml/2006/main">
  <p:tag name="ANGLE" val="5"/>
  <p:tag name="NAME" val="MoonHalfShape"/>
</p:tagLst>
</file>

<file path=ppt/tags/tag12.xml><?xml version="1.0" encoding="utf-8"?>
<p:tagLst xmlns:a="http://schemas.openxmlformats.org/drawingml/2006/main" xmlns:r="http://schemas.openxmlformats.org/officeDocument/2006/relationships" xmlns:p="http://schemas.openxmlformats.org/presentationml/2006/main">
  <p:tag name="ANGLE" val="4"/>
  <p:tag name="NAME" val="MoonShape"/>
</p:tagLst>
</file>

<file path=ppt/tags/tag13.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14.xml><?xml version="1.0" encoding="utf-8"?>
<p:tagLst xmlns:a="http://schemas.openxmlformats.org/drawingml/2006/main" xmlns:r="http://schemas.openxmlformats.org/officeDocument/2006/relationships" xmlns:p="http://schemas.openxmlformats.org/presentationml/2006/main">
  <p:tag name="ANGLE" val="2"/>
  <p:tag name="NAME" val="MoonShape"/>
</p:tagLst>
</file>

<file path=ppt/tags/tag15.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16.xml><?xml version="1.0" encoding="utf-8"?>
<p:tagLst xmlns:a="http://schemas.openxmlformats.org/drawingml/2006/main" xmlns:r="http://schemas.openxmlformats.org/officeDocument/2006/relationships" xmlns:p="http://schemas.openxmlformats.org/presentationml/2006/main">
  <p:tag name="ANGLE" val="1"/>
  <p:tag name="NAME" val="MoonShape"/>
</p:tagLst>
</file>

<file path=ppt/tags/tag17.xml><?xml version="1.0" encoding="utf-8"?>
<p:tagLst xmlns:a="http://schemas.openxmlformats.org/drawingml/2006/main" xmlns:r="http://schemas.openxmlformats.org/officeDocument/2006/relationships" xmlns:p="http://schemas.openxmlformats.org/presentationml/2006/main">
  <p:tag name="ANGLE" val="1"/>
  <p:tag name="NAME" val="MoonHalfShap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Xuja73qTRuO1dhW40nSj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5DErkq0YEnVPJNvDmg_Wug"/>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LqBi3yuBRtmkmr.I582Bz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LqBi3yuBRtmkmr.I582Bz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LqBi3yuBRtmkmr.I582Bz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LqBi3yuBRtmkmr.I582Bz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Xuja73qTRuO1dhW40nSj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5DErkq0YEnVPJNvDmg_Wu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LqBi3yuBRtmkmr.I582Bz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uXuja73qTRuO1dhW40nSj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5DErkq0YEnVPJNvDmg_Wu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XUBjRCUyIoyRPpaZpMaUu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XUBjRCUyIoyRPpaZpMaUu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uXuja73qTRuO1dhW40nSj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5DErkq0YEnVPJNvDmg_Wu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NGLE" val="3"/>
  <p:tag name="NAME" val="MoonShap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uXuja73qTRuO1dhW40nSj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5DErkq0YEnVPJNvDmg_Wu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heme/theme1.xml><?xml version="1.0" encoding="utf-8"?>
<a:theme xmlns:a="http://schemas.openxmlformats.org/drawingml/2006/main" name="SRM_CF_DG1140">
  <a:themeElements>
    <a:clrScheme name="Strategy Team">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anchor="ctr"/>
      <a:lstStyle>
        <a:defPPr defTabSz="914400" fontAlgn="base">
          <a:spcBef>
            <a:spcPct val="0"/>
          </a:spcBef>
          <a:spcAft>
            <a:spcPct val="0"/>
          </a:spcAft>
          <a:defRPr sz="1200" dirty="0">
            <a:solidFill>
              <a:srgbClr val="000000"/>
            </a:solidFill>
            <a:latin typeface="Arial"/>
          </a:defRPr>
        </a:defPPr>
      </a:lst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35787</TotalTime>
  <Words>3983</Words>
  <Application>Microsoft Office PowerPoint</Application>
  <PresentationFormat>On-screen Show (4:3)</PresentationFormat>
  <Paragraphs>284</Paragraphs>
  <Slides>29</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Arial</vt:lpstr>
      <vt:lpstr>Calibri</vt:lpstr>
      <vt:lpstr>System Font Regular</vt:lpstr>
      <vt:lpstr>Wingdings</vt:lpstr>
      <vt:lpstr>SRM_CF_DG1140</vt:lpstr>
      <vt:lpstr>think-cell Slide</vt:lpstr>
      <vt:lpstr>Sesión pública bimensual para escuchar comentarios sobre la Verificación Electrónica de Visitas de los PCA</vt:lpstr>
      <vt:lpstr>PowerPoint Presentation</vt:lpstr>
      <vt:lpstr>Cómo ingresar desde un dispositivo móvil</vt:lpstr>
      <vt:lpstr>Cómo silenciar y reiniciar el audio de su teléfono</vt:lpstr>
      <vt:lpstr>Subtitulado</vt:lpstr>
      <vt:lpstr>Cómo brindar comentarios</vt:lpstr>
      <vt:lpstr>PowerPoint Presentation</vt:lpstr>
      <vt:lpstr>Propósito de las Sesiones públicas para escuchar comentarios</vt:lpstr>
      <vt:lpstr>PowerPoint Presentation</vt:lpstr>
      <vt:lpstr>PowerPoint Presentation</vt:lpstr>
      <vt:lpstr>Definición de los términos usados en esta presentación</vt:lpstr>
      <vt:lpstr>PowerPoint Presentation</vt:lpstr>
      <vt:lpstr>Información sobre la Verificación Electrónica de Visitas (EVV)</vt:lpstr>
      <vt:lpstr>Estrategia de implementación de los comentarios sobre EVV</vt:lpstr>
      <vt:lpstr>PowerPoint Presentation</vt:lpstr>
      <vt:lpstr>Estrategia de implementación de los comentarios sobre EVV</vt:lpstr>
      <vt:lpstr>Preguntas más frecuentes sobre la EVV</vt:lpstr>
      <vt:lpstr>Preguntas más frecuentes sobre la EVV</vt:lpstr>
      <vt:lpstr>Preguntas más frecuentes sobre la EVV</vt:lpstr>
      <vt:lpstr>Preguntas más frecuentes sobre la EVV</vt:lpstr>
      <vt:lpstr>Preguntas más frecuentes sobre la EVV</vt:lpstr>
      <vt:lpstr>Preguntas más frecuentes sobre la EVV</vt:lpstr>
      <vt:lpstr>Preguntas más frecuentes sobre la EVV</vt:lpstr>
      <vt:lpstr>Preguntas más frecuentes sobre la EVV</vt:lpstr>
      <vt:lpstr>Preguntas más frecuentes sobre la EVV</vt:lpstr>
      <vt:lpstr>Creación de normas en curso</vt:lpstr>
      <vt:lpstr>PowerPoint Presentation</vt:lpstr>
      <vt:lpstr>¡MassHealth desea saber su opinión!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Dashboard Alignment Meeting 6/21: Agenda</dc:title>
  <dc:creator>EHS</dc:creator>
  <cp:lastModifiedBy>Erika Schulz</cp:lastModifiedBy>
  <cp:revision>339</cp:revision>
  <cp:lastPrinted>2018-12-12T21:15:39Z</cp:lastPrinted>
  <dcterms:created xsi:type="dcterms:W3CDTF">2017-06-21T16:47:06Z</dcterms:created>
  <dcterms:modified xsi:type="dcterms:W3CDTF">2021-03-18T15:29:28Z</dcterms:modified>
</cp:coreProperties>
</file>