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3.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4.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5.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6.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7.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8.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9.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0.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60" r:id="rId2"/>
    <p:sldId id="2574" r:id="rId3"/>
    <p:sldId id="2540" r:id="rId4"/>
    <p:sldId id="300" r:id="rId5"/>
    <p:sldId id="2535" r:id="rId6"/>
    <p:sldId id="299" r:id="rId7"/>
    <p:sldId id="2578" r:id="rId8"/>
    <p:sldId id="276" r:id="rId9"/>
    <p:sldId id="2579" r:id="rId10"/>
    <p:sldId id="2545" r:id="rId11"/>
    <p:sldId id="2581" r:id="rId12"/>
    <p:sldId id="2593" r:id="rId13"/>
    <p:sldId id="2595" r:id="rId14"/>
    <p:sldId id="2584" r:id="rId15"/>
    <p:sldId id="2591" r:id="rId16"/>
    <p:sldId id="2583" r:id="rId17"/>
    <p:sldId id="2588" r:id="rId18"/>
    <p:sldId id="2589" r:id="rId19"/>
    <p:sldId id="2590" r:id="rId20"/>
    <p:sldId id="2587" r:id="rId21"/>
    <p:sldId id="2592" r:id="rId22"/>
    <p:sldId id="2560" r:id="rId23"/>
    <p:sldId id="284" r:id="rId24"/>
  </p:sldIdLst>
  <p:sldSz cx="9144000" cy="6858000" type="screen4x3"/>
  <p:notesSz cx="7010400" cy="92964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1584">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guide id="3" orient="horz" pos="2928" userDrawn="1">
          <p15:clr>
            <a:srgbClr val="A4A3A4"/>
          </p15:clr>
        </p15:guide>
        <p15:guide id="4"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herri Hannigan" initials="SH" lastIdx="0" clrIdx="6">
    <p:extLst>
      <p:ext uri="{19B8F6BF-5375-455C-9EA6-DF929625EA0E}">
        <p15:presenceInfo xmlns:p15="http://schemas.microsoft.com/office/powerpoint/2012/main" userId="S::shannigan@meantide.com::92c9d66b-fc79-4efa-bf15-b3e3b0b139b5" providerId="AD"/>
      </p:ext>
    </p:extLst>
  </p:cmAuthor>
  <p:cmAuthor id="1" name="Fox Swartz, Colleen (ELD)" initials="FSC(" lastIdx="0" clrIdx="0"/>
  <p:cmAuthor id="8" name="Smith, Julian (EHS)" initials="SJ(" lastIdx="0" clrIdx="7">
    <p:extLst>
      <p:ext uri="{19B8F6BF-5375-455C-9EA6-DF929625EA0E}">
        <p15:presenceInfo xmlns:p15="http://schemas.microsoft.com/office/powerpoint/2012/main" userId="S::julian.smith@mass.gov::99ec45d7-69f5-4e4b-9485-69825ebd6bf6" providerId="AD"/>
      </p:ext>
    </p:extLst>
  </p:cmAuthor>
  <p:cmAuthor id="2" name="COLLEEN FOX" initials="CF" lastIdx="0" clrIdx="1">
    <p:extLst>
      <p:ext uri="{19B8F6BF-5375-455C-9EA6-DF929625EA0E}">
        <p15:presenceInfo xmlns:p15="http://schemas.microsoft.com/office/powerpoint/2012/main" userId="11f451e9a2b4964d" providerId="Windows Live"/>
      </p:ext>
    </p:extLst>
  </p:cmAuthor>
  <p:cmAuthor id="9" name="Fox Swartz, Colleen (EHS)" initials="FSC(" lastIdx="0" clrIdx="8">
    <p:extLst>
      <p:ext uri="{19B8F6BF-5375-455C-9EA6-DF929625EA0E}">
        <p15:presenceInfo xmlns:p15="http://schemas.microsoft.com/office/powerpoint/2012/main" userId="S::Colleen.FoxSwartz@mass.gov::31bb7c4b-123a-4518-b9c1-628c7952b441" providerId="AD"/>
      </p:ext>
    </p:extLst>
  </p:cmAuthor>
  <p:cmAuthor id="3" name="Gabriela Fowler" initials="GF" lastIdx="0" clrIdx="2">
    <p:extLst>
      <p:ext uri="{19B8F6BF-5375-455C-9EA6-DF929625EA0E}">
        <p15:presenceInfo xmlns:p15="http://schemas.microsoft.com/office/powerpoint/2012/main" userId="S::f004m7h@dartmouth.edu::caa59c55-9338-4f35-bca7-17b6cd6d8e62" providerId="AD"/>
      </p:ext>
    </p:extLst>
  </p:cmAuthor>
  <p:cmAuthor id="10" name="Crugnale, Caitlin P. (EHS)" initials="CCP(" lastIdx="0" clrIdx="9">
    <p:extLst>
      <p:ext uri="{19B8F6BF-5375-455C-9EA6-DF929625EA0E}">
        <p15:presenceInfo xmlns:p15="http://schemas.microsoft.com/office/powerpoint/2012/main" userId="S::Caitlin.P.Crugnale@mass.gov::b2a02c60-52bb-4d38-b519-63f462b8cbde" providerId="AD"/>
      </p:ext>
    </p:extLst>
  </p:cmAuthor>
  <p:cmAuthor id="4" name="jeff clausen" initials="jc" lastIdx="0" clrIdx="3">
    <p:extLst>
      <p:ext uri="{19B8F6BF-5375-455C-9EA6-DF929625EA0E}">
        <p15:presenceInfo xmlns:p15="http://schemas.microsoft.com/office/powerpoint/2012/main" userId="1964a1938899aa47" providerId="Windows Live"/>
      </p:ext>
    </p:extLst>
  </p:cmAuthor>
  <p:cmAuthor id="5" name="Moyer, Whitney (EHS)" initials="MW(" lastIdx="0" clrIdx="4">
    <p:extLst>
      <p:ext uri="{19B8F6BF-5375-455C-9EA6-DF929625EA0E}">
        <p15:presenceInfo xmlns:p15="http://schemas.microsoft.com/office/powerpoint/2012/main" userId="S::Whitney.Moyer@massmail.state.ma.us::977d595f-cf52-42c6-8af4-b9849f83f5cd" providerId="AD"/>
      </p:ext>
    </p:extLst>
  </p:cmAuthor>
  <p:cmAuthor id="6" name="Tina Sang" initials="TS" lastIdx="0" clrIdx="5">
    <p:extLst>
      <p:ext uri="{19B8F6BF-5375-455C-9EA6-DF929625EA0E}">
        <p15:presenceInfo xmlns:p15="http://schemas.microsoft.com/office/powerpoint/2012/main" userId="Tina Sa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9900"/>
    <a:srgbClr val="5E8BFF"/>
    <a:srgbClr val="002A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31" autoAdjust="0"/>
    <p:restoredTop sz="95632" autoAdjust="0"/>
  </p:normalViewPr>
  <p:slideViewPr>
    <p:cSldViewPr>
      <p:cViewPr varScale="1">
        <p:scale>
          <a:sx n="59" d="100"/>
          <a:sy n="59" d="100"/>
        </p:scale>
        <p:origin x="784" y="60"/>
      </p:cViewPr>
      <p:guideLst>
        <p:guide orient="horz" pos="2160"/>
        <p:guide pos="1584"/>
      </p:guideLst>
    </p:cSldViewPr>
  </p:slideViewPr>
  <p:outlineViewPr>
    <p:cViewPr>
      <p:scale>
        <a:sx n="33" d="100"/>
        <a:sy n="33" d="100"/>
      </p:scale>
      <p:origin x="0" y="-5088"/>
    </p:cViewPr>
  </p:outlineViewPr>
  <p:notesTextViewPr>
    <p:cViewPr>
      <p:scale>
        <a:sx n="1" d="1"/>
        <a:sy n="1" d="1"/>
      </p:scale>
      <p:origin x="0" y="0"/>
    </p:cViewPr>
  </p:notesTextViewPr>
  <p:notesViewPr>
    <p:cSldViewPr>
      <p:cViewPr varScale="1">
        <p:scale>
          <a:sx n="47" d="100"/>
          <a:sy n="47" d="100"/>
        </p:scale>
        <p:origin x="2692" y="64"/>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51ABAB-4E27-436A-ACBE-DA290694842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3BE343A-04D1-4F2A-A922-9DDA44995EA9}" type="parTrans" cxnId="{94EC19BB-822E-4990-BA61-1DEE7B99583E}">
      <dgm:prSet custT="1"/>
      <dgm:spPr/>
      <dgm:t>
        <a:bodyPr/>
        <a:lstStyle/>
        <a:p>
          <a:endParaRPr lang="en-US" sz="1400">
            <a:solidFill>
              <a:schemeClr val="tx1"/>
            </a:solidFill>
          </a:endParaRPr>
        </a:p>
      </dgm:t>
    </dgm:pt>
    <dgm:pt modelId="{7C9BFEE8-8175-44CE-A5C3-787F59386526}">
      <dgm:prSet phldrT="[Text]" custT="1"/>
      <dgm:spPr/>
      <dgm:t>
        <a:bodyPr/>
        <a:lstStyle/>
        <a:p>
          <a:pPr>
            <a:buFont typeface="System Font Regular"/>
            <a:buChar char="-"/>
          </a:pPr>
          <a:r>
            <a:rPr lang="es-LA" sz="1400" b="0" i="0" strike="noStrike" cap="none" spc="0" baseline="0" dirty="0">
              <a:solidFill>
                <a:srgbClr val="000000"/>
              </a:solidFill>
              <a:effectLst/>
              <a:latin typeface="Arial"/>
              <a:ea typeface="Arial"/>
              <a:cs typeface="Arial"/>
            </a:rPr>
            <a:t>Los PCA usarán </a:t>
          </a:r>
          <a:br>
            <a:rPr lang="es-ES" sz="1400" b="0" i="0" strike="noStrike" cap="none" spc="0" baseline="0" dirty="0">
              <a:solidFill>
                <a:srgbClr val="000000"/>
              </a:solidFill>
              <a:effectLst/>
              <a:latin typeface="Arial"/>
              <a:ea typeface="Arial"/>
              <a:cs typeface="Arial"/>
            </a:rPr>
          </a:br>
          <a:r>
            <a:rPr lang="es-LA" sz="1400" b="0" i="0" strike="noStrike" cap="none" spc="0" baseline="0" dirty="0">
              <a:solidFill>
                <a:srgbClr val="000000"/>
              </a:solidFill>
              <a:effectLst/>
              <a:latin typeface="Arial"/>
              <a:ea typeface="Arial"/>
              <a:cs typeface="Arial"/>
            </a:rPr>
            <a:t>una aplicación móvil </a:t>
          </a:r>
          <a:br>
            <a:rPr lang="es-ES" sz="1400" b="0" i="0" strike="noStrike" cap="none" spc="0" baseline="0" dirty="0">
              <a:solidFill>
                <a:srgbClr val="000000"/>
              </a:solidFill>
              <a:effectLst/>
              <a:latin typeface="Arial"/>
              <a:ea typeface="Arial"/>
              <a:cs typeface="Arial"/>
            </a:rPr>
          </a:br>
          <a:r>
            <a:rPr lang="es-LA" sz="1400" b="0" i="0" strike="noStrike" cap="none" spc="0" baseline="0" dirty="0">
              <a:solidFill>
                <a:srgbClr val="000000"/>
              </a:solidFill>
              <a:effectLst/>
              <a:latin typeface="Arial"/>
              <a:ea typeface="Arial"/>
              <a:cs typeface="Arial"/>
            </a:rPr>
            <a:t>para marcar la “llegada” </a:t>
          </a:r>
          <a:br>
            <a:rPr lang="es-ES" sz="1400" b="0" i="0" strike="noStrike" cap="none" spc="0" baseline="0" dirty="0">
              <a:solidFill>
                <a:srgbClr val="000000"/>
              </a:solidFill>
              <a:effectLst/>
              <a:latin typeface="Arial"/>
              <a:ea typeface="Arial"/>
              <a:cs typeface="Arial"/>
            </a:rPr>
          </a:br>
          <a:r>
            <a:rPr lang="es-LA" sz="1400" b="0" i="0" strike="noStrike" cap="none" spc="0" baseline="0" dirty="0">
              <a:solidFill>
                <a:srgbClr val="000000"/>
              </a:solidFill>
              <a:effectLst/>
              <a:latin typeface="Arial"/>
              <a:ea typeface="Arial"/>
              <a:cs typeface="Arial"/>
            </a:rPr>
            <a:t>y la “salida” de las visitas</a:t>
          </a:r>
          <a:r>
            <a:rPr lang="es-ES" sz="1400" b="0" i="0" strike="noStrike" cap="none" spc="0" baseline="0" dirty="0">
              <a:solidFill>
                <a:srgbClr val="000000"/>
              </a:solidFill>
              <a:effectLst/>
              <a:latin typeface="Arial"/>
              <a:ea typeface="Arial"/>
              <a:cs typeface="Arial"/>
            </a:rPr>
            <a:t>.</a:t>
          </a:r>
          <a:endParaRPr lang="es-LA" sz="1400" b="0" i="0" strike="noStrike" cap="none" spc="0" baseline="0" dirty="0">
            <a:solidFill>
              <a:srgbClr val="000000"/>
            </a:solidFill>
            <a:effectLst/>
            <a:latin typeface="Arial"/>
            <a:ea typeface="Arial"/>
            <a:cs typeface="Arial"/>
          </a:endParaRPr>
        </a:p>
      </dgm:t>
    </dgm:pt>
    <dgm:pt modelId="{73D1FF80-3937-4955-AA73-BCBDCA7D5A5A}" type="sibTrans" cxnId="{94EC19BB-822E-4990-BA61-1DEE7B99583E}">
      <dgm:prSet custT="1"/>
      <dgm:spPr/>
      <dgm:t>
        <a:bodyPr/>
        <a:lstStyle/>
        <a:p>
          <a:endParaRPr lang="en-US" sz="1400">
            <a:solidFill>
              <a:schemeClr val="tx1"/>
            </a:solidFill>
          </a:endParaRPr>
        </a:p>
      </dgm:t>
    </dgm:pt>
    <dgm:pt modelId="{C044177A-DD5C-4D1C-B8B4-5FC3DCF6B81A}" type="parTrans" cxnId="{8A15DC88-4FCE-44C0-81D1-6954A1E48933}">
      <dgm:prSet custT="1"/>
      <dgm:spPr/>
      <dgm:t>
        <a:bodyPr/>
        <a:lstStyle/>
        <a:p>
          <a:endParaRPr lang="en-US" sz="1400">
            <a:solidFill>
              <a:schemeClr val="tx1"/>
            </a:solidFill>
          </a:endParaRPr>
        </a:p>
      </dgm:t>
    </dgm:pt>
    <dgm:pt modelId="{BCB3CBC1-E0AC-455A-AE07-560E690B158F}">
      <dgm:prSet phldrT="[Text]" custT="1"/>
      <dgm:spPr/>
      <dgm:t>
        <a:bodyPr/>
        <a:lstStyle/>
        <a:p>
          <a:r>
            <a:rPr lang="es-LA" sz="1400" b="0" i="0" strike="noStrike" cap="none" spc="0" baseline="0" dirty="0">
              <a:solidFill>
                <a:srgbClr val="000000"/>
              </a:solidFill>
              <a:effectLst/>
              <a:latin typeface="Arial"/>
              <a:ea typeface="Arial"/>
              <a:cs typeface="Arial"/>
            </a:rPr>
            <a:t>Los Consumidores, </a:t>
          </a:r>
          <a:br>
            <a:rPr lang="es-ES" sz="1400" b="0" i="0" strike="noStrike" cap="none" spc="0" baseline="0" dirty="0">
              <a:solidFill>
                <a:srgbClr val="000000"/>
              </a:solidFill>
              <a:effectLst/>
              <a:latin typeface="Arial"/>
              <a:ea typeface="Arial"/>
              <a:cs typeface="Arial"/>
            </a:rPr>
          </a:br>
          <a:r>
            <a:rPr lang="es-LA" sz="1400" b="0" i="0" strike="noStrike" cap="none" spc="0" baseline="0" dirty="0">
              <a:solidFill>
                <a:srgbClr val="000000"/>
              </a:solidFill>
              <a:effectLst/>
              <a:latin typeface="Arial"/>
              <a:ea typeface="Arial"/>
              <a:cs typeface="Arial"/>
            </a:rPr>
            <a:t>los representantes o los apoderados administrativos revisarán y aprobarán las horas trabajadas en el portal de internet de la EVV</a:t>
          </a:r>
          <a:r>
            <a:rPr lang="es-ES" sz="1400" b="0" i="0" strike="noStrike" cap="none" spc="0" baseline="0" dirty="0">
              <a:solidFill>
                <a:srgbClr val="000000"/>
              </a:solidFill>
              <a:effectLst/>
              <a:latin typeface="Arial"/>
              <a:ea typeface="Arial"/>
              <a:cs typeface="Arial"/>
            </a:rPr>
            <a:t>.</a:t>
          </a:r>
          <a:endParaRPr lang="es-LA" sz="1400" b="0" i="0" strike="noStrike" cap="none" spc="0" baseline="0" dirty="0">
            <a:solidFill>
              <a:srgbClr val="000000"/>
            </a:solidFill>
            <a:effectLst/>
            <a:latin typeface="Arial"/>
            <a:ea typeface="Arial"/>
            <a:cs typeface="Arial"/>
          </a:endParaRPr>
        </a:p>
      </dgm:t>
    </dgm:pt>
    <dgm:pt modelId="{2B4037DC-661B-49DC-8EB6-066F0D92234E}" type="sibTrans" cxnId="{8A15DC88-4FCE-44C0-81D1-6954A1E48933}">
      <dgm:prSet custT="1"/>
      <dgm:spPr/>
      <dgm:t>
        <a:bodyPr/>
        <a:lstStyle/>
        <a:p>
          <a:endParaRPr lang="en-US" sz="1400">
            <a:solidFill>
              <a:schemeClr val="tx1"/>
            </a:solidFill>
          </a:endParaRPr>
        </a:p>
      </dgm:t>
    </dgm:pt>
    <dgm:pt modelId="{C9F94439-7A57-44BE-9C7A-176A45E32DDD}" type="parTrans" cxnId="{FC39C746-4BA1-4B91-B1E5-373E7A8012BB}">
      <dgm:prSet custT="1"/>
      <dgm:spPr/>
      <dgm:t>
        <a:bodyPr/>
        <a:lstStyle/>
        <a:p>
          <a:endParaRPr lang="en-US" sz="1400">
            <a:solidFill>
              <a:schemeClr val="tx1"/>
            </a:solidFill>
          </a:endParaRPr>
        </a:p>
      </dgm:t>
    </dgm:pt>
    <dgm:pt modelId="{2ED5C131-6568-4C3C-B6BF-6D87EF82BC67}">
      <dgm:prSet phldrT="[Text]" custT="1"/>
      <dgm:spPr/>
      <dgm:t>
        <a:bodyPr/>
        <a:lstStyle/>
        <a:p>
          <a:pPr>
            <a:buFont typeface="System Font Regular"/>
            <a:buChar char="-"/>
          </a:pPr>
          <a:r>
            <a:rPr lang="es-LA" sz="1400" b="0" i="0" strike="noStrike" cap="none" spc="0" baseline="0" dirty="0">
              <a:solidFill>
                <a:srgbClr val="000000"/>
              </a:solidFill>
              <a:effectLst/>
              <a:latin typeface="Arial"/>
              <a:ea typeface="Arial"/>
              <a:cs typeface="Arial"/>
            </a:rPr>
            <a:t>En las negociaciones con 1199SEIU, el estado ha propuesto una exención para los cuidadores que conviven con el consumidor</a:t>
          </a:r>
          <a:r>
            <a:rPr lang="es-ES" sz="1400" b="0" i="0" strike="noStrike" cap="none" spc="0" baseline="0" dirty="0">
              <a:solidFill>
                <a:srgbClr val="000000"/>
              </a:solidFill>
              <a:effectLst/>
              <a:latin typeface="Arial"/>
              <a:ea typeface="Arial"/>
              <a:cs typeface="Arial"/>
            </a:rPr>
            <a:t>.</a:t>
          </a:r>
          <a:endParaRPr lang="es-LA" sz="1400" b="0" i="0" strike="noStrike" cap="none" spc="0" baseline="0" dirty="0">
            <a:solidFill>
              <a:srgbClr val="000000"/>
            </a:solidFill>
            <a:effectLst/>
            <a:latin typeface="Arial"/>
            <a:ea typeface="Arial"/>
            <a:cs typeface="Arial"/>
          </a:endParaRPr>
        </a:p>
      </dgm:t>
    </dgm:pt>
    <dgm:pt modelId="{E280B938-7941-4A15-8F68-6EE06C36B664}" type="sibTrans" cxnId="{FC39C746-4BA1-4B91-B1E5-373E7A8012BB}">
      <dgm:prSet custT="1"/>
      <dgm:spPr/>
      <dgm:t>
        <a:bodyPr/>
        <a:lstStyle/>
        <a:p>
          <a:endParaRPr lang="en-US" sz="1400">
            <a:solidFill>
              <a:schemeClr val="tx1"/>
            </a:solidFill>
          </a:endParaRPr>
        </a:p>
      </dgm:t>
    </dgm:pt>
    <dgm:pt modelId="{0F787783-968B-4EEB-A1C5-E884BEA83FE8}" type="parTrans" cxnId="{817CCC88-142A-46FD-A752-20593048AF2E}">
      <dgm:prSet custT="1"/>
      <dgm:spPr/>
      <dgm:t>
        <a:bodyPr/>
        <a:lstStyle/>
        <a:p>
          <a:endParaRPr lang="en-US" sz="1400">
            <a:solidFill>
              <a:schemeClr val="tx1"/>
            </a:solidFill>
          </a:endParaRPr>
        </a:p>
      </dgm:t>
    </dgm:pt>
    <dgm:pt modelId="{487DDE7C-D5EC-4B0B-9E52-1706B47471BE}">
      <dgm:prSet custT="1"/>
      <dgm:spPr/>
      <dgm:t>
        <a:bodyPr/>
        <a:lstStyle/>
        <a:p>
          <a:r>
            <a:rPr lang="es-LA" sz="1400" b="0" i="0" strike="noStrike" cap="none" spc="0" baseline="0" dirty="0">
              <a:solidFill>
                <a:srgbClr val="000000"/>
              </a:solidFill>
              <a:effectLst/>
              <a:latin typeface="Arial"/>
              <a:ea typeface="Arial"/>
              <a:cs typeface="Arial"/>
            </a:rPr>
            <a:t>Si un PCA se olvida </a:t>
          </a:r>
          <a:br>
            <a:rPr lang="es-ES" sz="1400" b="0" i="0" strike="noStrike" cap="none" spc="0" baseline="0" dirty="0">
              <a:solidFill>
                <a:srgbClr val="000000"/>
              </a:solidFill>
              <a:effectLst/>
              <a:latin typeface="Arial"/>
              <a:ea typeface="Arial"/>
              <a:cs typeface="Arial"/>
            </a:rPr>
          </a:br>
          <a:r>
            <a:rPr lang="es-LA" sz="1400" b="0" i="0" strike="noStrike" cap="none" spc="0" baseline="0" dirty="0">
              <a:solidFill>
                <a:srgbClr val="000000"/>
              </a:solidFill>
              <a:effectLst/>
              <a:latin typeface="Arial"/>
              <a:ea typeface="Arial"/>
              <a:cs typeface="Arial"/>
            </a:rPr>
            <a:t>de marcar la "llegada" </a:t>
          </a:r>
          <a:br>
            <a:rPr lang="es-ES" sz="1400" b="0" i="0" strike="noStrike" cap="none" spc="0" baseline="0" dirty="0">
              <a:solidFill>
                <a:srgbClr val="000000"/>
              </a:solidFill>
              <a:effectLst/>
              <a:latin typeface="Arial"/>
              <a:ea typeface="Arial"/>
              <a:cs typeface="Arial"/>
            </a:rPr>
          </a:br>
          <a:r>
            <a:rPr lang="es-LA" sz="1400" b="0" i="0" strike="noStrike" cap="none" spc="0" baseline="0" dirty="0">
              <a:solidFill>
                <a:srgbClr val="000000"/>
              </a:solidFill>
              <a:effectLst/>
              <a:latin typeface="Arial"/>
              <a:ea typeface="Arial"/>
              <a:cs typeface="Arial"/>
            </a:rPr>
            <a:t>o la "salida" de su visita, </a:t>
          </a:r>
          <a:br>
            <a:rPr lang="es-ES" sz="1400" b="0" i="0" strike="noStrike" cap="none" spc="0" baseline="0" dirty="0">
              <a:solidFill>
                <a:srgbClr val="000000"/>
              </a:solidFill>
              <a:effectLst/>
              <a:latin typeface="Arial"/>
              <a:ea typeface="Arial"/>
              <a:cs typeface="Arial"/>
            </a:rPr>
          </a:br>
          <a:r>
            <a:rPr lang="es-LA" sz="1400" b="0" i="0" strike="noStrike" cap="none" spc="0" baseline="0" dirty="0">
              <a:solidFill>
                <a:srgbClr val="000000"/>
              </a:solidFill>
              <a:effectLst/>
              <a:latin typeface="Arial"/>
              <a:ea typeface="Arial"/>
              <a:cs typeface="Arial"/>
            </a:rPr>
            <a:t>el Consumidor podrá ingresar manualmente </a:t>
          </a:r>
          <a:br>
            <a:rPr lang="es-ES" sz="1400" b="0" i="0" strike="noStrike" cap="none" spc="0" baseline="0" dirty="0">
              <a:solidFill>
                <a:srgbClr val="000000"/>
              </a:solidFill>
              <a:effectLst/>
              <a:latin typeface="Arial"/>
              <a:ea typeface="Arial"/>
              <a:cs typeface="Arial"/>
            </a:rPr>
          </a:br>
          <a:r>
            <a:rPr lang="es-LA" sz="1400" b="0" i="0" strike="noStrike" cap="none" spc="0" baseline="0" dirty="0">
              <a:solidFill>
                <a:srgbClr val="000000"/>
              </a:solidFill>
              <a:effectLst/>
              <a:latin typeface="Arial"/>
              <a:ea typeface="Arial"/>
              <a:cs typeface="Arial"/>
            </a:rPr>
            <a:t>el horario del trabajador </a:t>
          </a:r>
          <a:br>
            <a:rPr lang="es-ES" sz="1400" b="0" i="0" strike="noStrike" cap="none" spc="0" baseline="0" dirty="0">
              <a:solidFill>
                <a:srgbClr val="000000"/>
              </a:solidFill>
              <a:effectLst/>
              <a:latin typeface="Arial"/>
              <a:ea typeface="Arial"/>
              <a:cs typeface="Arial"/>
            </a:rPr>
          </a:br>
          <a:r>
            <a:rPr lang="es-LA" sz="1400" b="0" i="0" strike="noStrike" cap="none" spc="0" baseline="0" dirty="0">
              <a:solidFill>
                <a:srgbClr val="000000"/>
              </a:solidFill>
              <a:effectLst/>
              <a:latin typeface="Arial"/>
              <a:ea typeface="Arial"/>
              <a:cs typeface="Arial"/>
            </a:rPr>
            <a:t>en el portal de internet</a:t>
          </a:r>
          <a:r>
            <a:rPr lang="es-ES" sz="1400" b="0" i="0" strike="noStrike" cap="none" spc="0" baseline="0" dirty="0">
              <a:solidFill>
                <a:srgbClr val="000000"/>
              </a:solidFill>
              <a:effectLst/>
              <a:latin typeface="Arial"/>
              <a:ea typeface="Arial"/>
              <a:cs typeface="Arial"/>
            </a:rPr>
            <a:t>.</a:t>
          </a:r>
          <a:endParaRPr lang="es-LA" sz="1400" b="0" i="0" strike="noStrike" cap="none" spc="0" baseline="0" dirty="0">
            <a:solidFill>
              <a:srgbClr val="000000"/>
            </a:solidFill>
            <a:effectLst/>
            <a:latin typeface="Arial"/>
            <a:ea typeface="Arial"/>
            <a:cs typeface="Arial"/>
          </a:endParaRPr>
        </a:p>
      </dgm:t>
    </dgm:pt>
    <dgm:pt modelId="{30895F66-E0B6-4D39-A5B5-A3817DFAE5F4}" type="sibTrans" cxnId="{817CCC88-142A-46FD-A752-20593048AF2E}">
      <dgm:prSet custT="1"/>
      <dgm:spPr/>
      <dgm:t>
        <a:bodyPr/>
        <a:lstStyle/>
        <a:p>
          <a:endParaRPr lang="en-US" sz="1400">
            <a:solidFill>
              <a:schemeClr val="tx1"/>
            </a:solidFill>
          </a:endParaRPr>
        </a:p>
      </dgm:t>
    </dgm:pt>
    <dgm:pt modelId="{445A7474-517C-4234-8D64-151A9BE3397A}" type="parTrans" cxnId="{2413CC5F-3C1B-4BEE-804D-8E6E4207F195}">
      <dgm:prSet custT="1"/>
      <dgm:spPr/>
      <dgm:t>
        <a:bodyPr/>
        <a:lstStyle/>
        <a:p>
          <a:endParaRPr lang="en-US" sz="1400">
            <a:solidFill>
              <a:schemeClr val="tx1"/>
            </a:solidFill>
          </a:endParaRPr>
        </a:p>
      </dgm:t>
    </dgm:pt>
    <dgm:pt modelId="{EFC563F3-3248-458B-A78A-D8595157264F}">
      <dgm:prSet custT="1"/>
      <dgm:spPr/>
      <dgm:t>
        <a:bodyPr/>
        <a:lstStyle/>
        <a:p>
          <a:r>
            <a:rPr lang="es-LA" sz="1400" b="0" i="0" strike="noStrike" cap="none" spc="0" baseline="0" dirty="0">
              <a:solidFill>
                <a:srgbClr val="000000"/>
              </a:solidFill>
              <a:effectLst/>
              <a:latin typeface="Arial"/>
              <a:ea typeface="Arial"/>
              <a:cs typeface="Arial"/>
            </a:rPr>
            <a:t>La capacitación se iniciará </a:t>
          </a:r>
          <a:br>
            <a:rPr lang="es-ES" sz="1400" b="0" i="0" strike="noStrike" cap="none" spc="0" baseline="0" dirty="0">
              <a:solidFill>
                <a:srgbClr val="000000"/>
              </a:solidFill>
              <a:effectLst/>
              <a:latin typeface="Arial"/>
              <a:ea typeface="Arial"/>
              <a:cs typeface="Arial"/>
            </a:rPr>
          </a:br>
          <a:r>
            <a:rPr lang="es-LA" sz="1400" b="0" i="0" strike="noStrike" cap="none" spc="0" baseline="0" dirty="0">
              <a:solidFill>
                <a:srgbClr val="000000"/>
              </a:solidFill>
              <a:effectLst/>
              <a:latin typeface="Arial"/>
              <a:ea typeface="Arial"/>
              <a:cs typeface="Arial"/>
            </a:rPr>
            <a:t>en el año calendario </a:t>
          </a:r>
          <a:br>
            <a:rPr lang="es-ES" sz="1400" b="0" i="0" strike="noStrike" cap="none" spc="0" baseline="0" dirty="0">
              <a:solidFill>
                <a:srgbClr val="000000"/>
              </a:solidFill>
              <a:effectLst/>
              <a:latin typeface="Arial"/>
              <a:ea typeface="Arial"/>
              <a:cs typeface="Arial"/>
            </a:rPr>
          </a:br>
          <a:r>
            <a:rPr lang="es-LA" sz="1400" b="0" i="0" strike="noStrike" cap="none" spc="0" baseline="0" dirty="0">
              <a:solidFill>
                <a:srgbClr val="000000"/>
              </a:solidFill>
              <a:effectLst/>
              <a:latin typeface="Arial"/>
              <a:ea typeface="Arial"/>
              <a:cs typeface="Arial"/>
            </a:rPr>
            <a:t>de 2022 e incluirá una variedad de métodos </a:t>
          </a:r>
          <a:br>
            <a:rPr lang="es-ES" sz="1400" b="0" i="0" strike="noStrike" cap="none" spc="0" baseline="0" dirty="0">
              <a:solidFill>
                <a:srgbClr val="000000"/>
              </a:solidFill>
              <a:effectLst/>
              <a:latin typeface="Arial"/>
              <a:ea typeface="Arial"/>
              <a:cs typeface="Arial"/>
            </a:rPr>
          </a:br>
          <a:r>
            <a:rPr lang="es-LA" sz="1400" b="0" i="0" strike="noStrike" cap="none" spc="0" baseline="0" dirty="0">
              <a:solidFill>
                <a:srgbClr val="000000"/>
              </a:solidFill>
              <a:effectLst/>
              <a:latin typeface="Arial"/>
              <a:ea typeface="Arial"/>
              <a:cs typeface="Arial"/>
            </a:rPr>
            <a:t>de enseñanza.</a:t>
          </a:r>
        </a:p>
      </dgm:t>
    </dgm:pt>
    <dgm:pt modelId="{DA33AF0C-C210-4A84-8852-BA1816944EEB}" type="sibTrans" cxnId="{2413CC5F-3C1B-4BEE-804D-8E6E4207F195}">
      <dgm:prSet custT="1"/>
      <dgm:spPr/>
      <dgm:t>
        <a:bodyPr/>
        <a:lstStyle/>
        <a:p>
          <a:endParaRPr lang="en-US" sz="1400">
            <a:solidFill>
              <a:schemeClr val="tx1"/>
            </a:solidFill>
          </a:endParaRPr>
        </a:p>
      </dgm:t>
    </dgm:pt>
    <dgm:pt modelId="{EF6CC3DC-9298-43C8-9491-87B72758FCCA}" type="parTrans" cxnId="{A7FC9B12-6077-4517-880C-FE8600491754}">
      <dgm:prSet custT="1"/>
      <dgm:spPr/>
      <dgm:t>
        <a:bodyPr/>
        <a:lstStyle/>
        <a:p>
          <a:endParaRPr lang="en-US" sz="1400">
            <a:solidFill>
              <a:schemeClr val="tx1"/>
            </a:solidFill>
          </a:endParaRPr>
        </a:p>
      </dgm:t>
    </dgm:pt>
    <dgm:pt modelId="{341EFA34-8F5E-4DFB-95F6-2EB15F62DD61}">
      <dgm:prSet custT="1"/>
      <dgm:spPr/>
      <dgm:t>
        <a:bodyPr/>
        <a:lstStyle/>
        <a:p>
          <a:r>
            <a:rPr lang="es-LA" sz="1400" b="0" i="0" strike="noStrike" cap="none" spc="0" baseline="0" dirty="0">
              <a:solidFill>
                <a:srgbClr val="000000"/>
              </a:solidFill>
              <a:effectLst/>
              <a:latin typeface="Arial"/>
              <a:ea typeface="Arial"/>
              <a:cs typeface="Arial"/>
            </a:rPr>
            <a:t>MassHealth ofrecerá una exención para usar la EVV </a:t>
          </a:r>
          <a:br>
            <a:rPr lang="es-ES" sz="1400" b="0" i="0" strike="noStrike" cap="none" spc="0" baseline="0" dirty="0">
              <a:solidFill>
                <a:srgbClr val="000000"/>
              </a:solidFill>
              <a:effectLst/>
              <a:latin typeface="Arial"/>
              <a:ea typeface="Arial"/>
              <a:cs typeface="Arial"/>
            </a:rPr>
          </a:br>
          <a:r>
            <a:rPr lang="es-LA" sz="1400" b="0" i="0" strike="noStrike" cap="none" spc="0" baseline="0" dirty="0">
              <a:solidFill>
                <a:srgbClr val="000000"/>
              </a:solidFill>
              <a:effectLst/>
              <a:latin typeface="Arial"/>
              <a:ea typeface="Arial"/>
              <a:cs typeface="Arial"/>
            </a:rPr>
            <a:t>a todas las personas para </a:t>
          </a:r>
          <a:br>
            <a:rPr lang="es-ES" sz="1400" b="0" i="0" strike="noStrike" cap="none" spc="0" baseline="0" dirty="0">
              <a:solidFill>
                <a:srgbClr val="000000"/>
              </a:solidFill>
              <a:effectLst/>
              <a:latin typeface="Arial"/>
              <a:ea typeface="Arial"/>
              <a:cs typeface="Arial"/>
            </a:rPr>
          </a:br>
          <a:r>
            <a:rPr lang="es-LA" sz="1400" b="0" i="0" strike="noStrike" cap="none" spc="0" baseline="0" dirty="0">
              <a:solidFill>
                <a:srgbClr val="000000"/>
              </a:solidFill>
              <a:effectLst/>
              <a:latin typeface="Arial"/>
              <a:ea typeface="Arial"/>
              <a:cs typeface="Arial"/>
            </a:rPr>
            <a:t>las cuales la EVV presente un riesgo potencial a su seguridad debido a hostigamiento, acoso </a:t>
          </a:r>
          <a:br>
            <a:rPr lang="es-ES" sz="1400" b="0" i="0" strike="noStrike" cap="none" spc="0" baseline="0" dirty="0">
              <a:solidFill>
                <a:srgbClr val="000000"/>
              </a:solidFill>
              <a:effectLst/>
              <a:latin typeface="Arial"/>
              <a:ea typeface="Arial"/>
              <a:cs typeface="Arial"/>
            </a:rPr>
          </a:br>
          <a:r>
            <a:rPr lang="es-LA" sz="1400" b="0" i="0" strike="noStrike" cap="none" spc="0" baseline="0" dirty="0">
              <a:solidFill>
                <a:srgbClr val="000000"/>
              </a:solidFill>
              <a:effectLst/>
              <a:latin typeface="Arial"/>
              <a:ea typeface="Arial"/>
              <a:cs typeface="Arial"/>
            </a:rPr>
            <a:t>o violencia doméstica</a:t>
          </a:r>
          <a:r>
            <a:rPr lang="es-ES" sz="1400" b="0" i="0" strike="noStrike" cap="none" spc="0" baseline="0" dirty="0">
              <a:solidFill>
                <a:srgbClr val="000000"/>
              </a:solidFill>
              <a:effectLst/>
              <a:latin typeface="Arial"/>
              <a:ea typeface="Arial"/>
              <a:cs typeface="Arial"/>
            </a:rPr>
            <a:t>.</a:t>
          </a:r>
          <a:endParaRPr lang="es-LA" sz="1400" b="0" i="0" strike="noStrike" cap="none" spc="0" baseline="0" dirty="0">
            <a:solidFill>
              <a:srgbClr val="000000"/>
            </a:solidFill>
            <a:effectLst/>
            <a:latin typeface="Arial"/>
            <a:ea typeface="Arial"/>
            <a:cs typeface="Arial"/>
          </a:endParaRPr>
        </a:p>
      </dgm:t>
    </dgm:pt>
    <dgm:pt modelId="{C3A959A3-7E00-4527-9B6F-D10B96A663D5}" type="sibTrans" cxnId="{A7FC9B12-6077-4517-880C-FE8600491754}">
      <dgm:prSet custT="1"/>
      <dgm:spPr/>
      <dgm:t>
        <a:bodyPr/>
        <a:lstStyle/>
        <a:p>
          <a:endParaRPr lang="en-US" sz="1400">
            <a:solidFill>
              <a:schemeClr val="tx1"/>
            </a:solidFill>
          </a:endParaRPr>
        </a:p>
      </dgm:t>
    </dgm:pt>
    <dgm:pt modelId="{547498B2-462E-4ABE-A055-01FC01E51052}" type="pres">
      <dgm:prSet presAssocID="{6451ABAB-4E27-436A-ACBE-DA2906948426}" presName="diagram" presStyleCnt="0">
        <dgm:presLayoutVars>
          <dgm:dir/>
          <dgm:resizeHandles val="exact"/>
        </dgm:presLayoutVars>
      </dgm:prSet>
      <dgm:spPr/>
    </dgm:pt>
    <dgm:pt modelId="{9FBD1C1B-1614-4AC0-853D-B9B41231E9D8}" type="pres">
      <dgm:prSet presAssocID="{7C9BFEE8-8175-44CE-A5C3-787F59386526}" presName="node" presStyleLbl="node1" presStyleIdx="0" presStyleCnt="6" custScaleX="103088">
        <dgm:presLayoutVars>
          <dgm:bulletEnabled val="1"/>
        </dgm:presLayoutVars>
      </dgm:prSet>
      <dgm:spPr/>
    </dgm:pt>
    <dgm:pt modelId="{03316400-0484-41B9-A4D7-3FDA8F2D4176}" type="pres">
      <dgm:prSet presAssocID="{73D1FF80-3937-4955-AA73-BCBDCA7D5A5A}" presName="sibTrans" presStyleCnt="0"/>
      <dgm:spPr/>
    </dgm:pt>
    <dgm:pt modelId="{3889BA05-6BDA-4AB4-8B06-EA59027A1A93}" type="pres">
      <dgm:prSet presAssocID="{BCB3CBC1-E0AC-455A-AE07-560E690B158F}" presName="node" presStyleLbl="node1" presStyleIdx="1" presStyleCnt="6" custScaleX="103088">
        <dgm:presLayoutVars>
          <dgm:bulletEnabled val="1"/>
        </dgm:presLayoutVars>
      </dgm:prSet>
      <dgm:spPr/>
    </dgm:pt>
    <dgm:pt modelId="{DBF23595-5D6E-46D1-83A7-84518041582D}" type="pres">
      <dgm:prSet presAssocID="{2B4037DC-661B-49DC-8EB6-066F0D92234E}" presName="sibTrans" presStyleCnt="0"/>
      <dgm:spPr/>
    </dgm:pt>
    <dgm:pt modelId="{1C38535D-58CD-429F-96D7-6FB5A5F5854B}" type="pres">
      <dgm:prSet presAssocID="{2ED5C131-6568-4C3C-B6BF-6D87EF82BC67}" presName="node" presStyleLbl="node1" presStyleIdx="2" presStyleCnt="6" custScaleX="103088">
        <dgm:presLayoutVars>
          <dgm:bulletEnabled val="1"/>
        </dgm:presLayoutVars>
      </dgm:prSet>
      <dgm:spPr/>
    </dgm:pt>
    <dgm:pt modelId="{077F1719-67CC-4053-8741-545C104BE6E2}" type="pres">
      <dgm:prSet presAssocID="{E280B938-7941-4A15-8F68-6EE06C36B664}" presName="sibTrans" presStyleCnt="0"/>
      <dgm:spPr/>
    </dgm:pt>
    <dgm:pt modelId="{DB23F9ED-A1BC-44FB-9FAC-9AA9D5063FE2}" type="pres">
      <dgm:prSet presAssocID="{487DDE7C-D5EC-4B0B-9E52-1706B47471BE}" presName="node" presStyleLbl="node1" presStyleIdx="3" presStyleCnt="6" custScaleX="103088" custScaleY="110220">
        <dgm:presLayoutVars>
          <dgm:bulletEnabled val="1"/>
        </dgm:presLayoutVars>
      </dgm:prSet>
      <dgm:spPr/>
    </dgm:pt>
    <dgm:pt modelId="{E2025520-38F6-428C-AF45-24B35D43324C}" type="pres">
      <dgm:prSet presAssocID="{30895F66-E0B6-4D39-A5B5-A3817DFAE5F4}" presName="sibTrans" presStyleCnt="0"/>
      <dgm:spPr/>
    </dgm:pt>
    <dgm:pt modelId="{6504B1D4-1361-47EB-BC37-3A4BAF395E28}" type="pres">
      <dgm:prSet presAssocID="{EFC563F3-3248-458B-A78A-D8595157264F}" presName="node" presStyleLbl="node1" presStyleIdx="4" presStyleCnt="6" custScaleX="103088" custScaleY="110220">
        <dgm:presLayoutVars>
          <dgm:bulletEnabled val="1"/>
        </dgm:presLayoutVars>
      </dgm:prSet>
      <dgm:spPr/>
    </dgm:pt>
    <dgm:pt modelId="{D97805FE-BCD5-4DE6-965B-FC4638CED7A0}" type="pres">
      <dgm:prSet presAssocID="{DA33AF0C-C210-4A84-8852-BA1816944EEB}" presName="sibTrans" presStyleCnt="0"/>
      <dgm:spPr/>
    </dgm:pt>
    <dgm:pt modelId="{27850729-589D-4E74-83D4-4E4BCB0136F9}" type="pres">
      <dgm:prSet presAssocID="{341EFA34-8F5E-4DFB-95F6-2EB15F62DD61}" presName="node" presStyleLbl="node1" presStyleIdx="5" presStyleCnt="6" custScaleX="102901" custScaleY="110220">
        <dgm:presLayoutVars>
          <dgm:bulletEnabled val="1"/>
        </dgm:presLayoutVars>
      </dgm:prSet>
      <dgm:spPr/>
    </dgm:pt>
  </dgm:ptLst>
  <dgm:cxnLst>
    <dgm:cxn modelId="{06ADF601-5D39-4C89-9083-588344E8CFCD}" type="presOf" srcId="{BCB3CBC1-E0AC-455A-AE07-560E690B158F}" destId="{3889BA05-6BDA-4AB4-8B06-EA59027A1A93}" srcOrd="0" destOrd="0" presId="urn:microsoft.com/office/officeart/2005/8/layout/default"/>
    <dgm:cxn modelId="{A7FC9B12-6077-4517-880C-FE8600491754}" srcId="{6451ABAB-4E27-436A-ACBE-DA2906948426}" destId="{341EFA34-8F5E-4DFB-95F6-2EB15F62DD61}" srcOrd="5" destOrd="0" parTransId="{EF6CC3DC-9298-43C8-9491-87B72758FCCA}" sibTransId="{C3A959A3-7E00-4527-9B6F-D10B96A663D5}"/>
    <dgm:cxn modelId="{34CC2A30-02E4-4298-9B6A-0960BEBF9858}" type="presOf" srcId="{EFC563F3-3248-458B-A78A-D8595157264F}" destId="{6504B1D4-1361-47EB-BC37-3A4BAF395E28}" srcOrd="0" destOrd="0" presId="urn:microsoft.com/office/officeart/2005/8/layout/default"/>
    <dgm:cxn modelId="{2413CC5F-3C1B-4BEE-804D-8E6E4207F195}" srcId="{6451ABAB-4E27-436A-ACBE-DA2906948426}" destId="{EFC563F3-3248-458B-A78A-D8595157264F}" srcOrd="4" destOrd="0" parTransId="{445A7474-517C-4234-8D64-151A9BE3397A}" sibTransId="{DA33AF0C-C210-4A84-8852-BA1816944EEB}"/>
    <dgm:cxn modelId="{FC39C746-4BA1-4B91-B1E5-373E7A8012BB}" srcId="{6451ABAB-4E27-436A-ACBE-DA2906948426}" destId="{2ED5C131-6568-4C3C-B6BF-6D87EF82BC67}" srcOrd="2" destOrd="0" parTransId="{C9F94439-7A57-44BE-9C7A-176A45E32DDD}" sibTransId="{E280B938-7941-4A15-8F68-6EE06C36B664}"/>
    <dgm:cxn modelId="{55F62876-525E-475D-8337-68D07A2B9B91}" type="presOf" srcId="{2ED5C131-6568-4C3C-B6BF-6D87EF82BC67}" destId="{1C38535D-58CD-429F-96D7-6FB5A5F5854B}" srcOrd="0" destOrd="0" presId="urn:microsoft.com/office/officeart/2005/8/layout/default"/>
    <dgm:cxn modelId="{817CCC88-142A-46FD-A752-20593048AF2E}" srcId="{6451ABAB-4E27-436A-ACBE-DA2906948426}" destId="{487DDE7C-D5EC-4B0B-9E52-1706B47471BE}" srcOrd="3" destOrd="0" parTransId="{0F787783-968B-4EEB-A1C5-E884BEA83FE8}" sibTransId="{30895F66-E0B6-4D39-A5B5-A3817DFAE5F4}"/>
    <dgm:cxn modelId="{8A15DC88-4FCE-44C0-81D1-6954A1E48933}" srcId="{6451ABAB-4E27-436A-ACBE-DA2906948426}" destId="{BCB3CBC1-E0AC-455A-AE07-560E690B158F}" srcOrd="1" destOrd="0" parTransId="{C044177A-DD5C-4D1C-B8B4-5FC3DCF6B81A}" sibTransId="{2B4037DC-661B-49DC-8EB6-066F0D92234E}"/>
    <dgm:cxn modelId="{0B9A2A9E-FAD8-44FF-9CAC-324E948129DD}" type="presOf" srcId="{6451ABAB-4E27-436A-ACBE-DA2906948426}" destId="{547498B2-462E-4ABE-A055-01FC01E51052}" srcOrd="0" destOrd="0" presId="urn:microsoft.com/office/officeart/2005/8/layout/default"/>
    <dgm:cxn modelId="{D18DC0A1-44A8-4EC4-8095-02277EF713DE}" type="presOf" srcId="{7C9BFEE8-8175-44CE-A5C3-787F59386526}" destId="{9FBD1C1B-1614-4AC0-853D-B9B41231E9D8}" srcOrd="0" destOrd="0" presId="urn:microsoft.com/office/officeart/2005/8/layout/default"/>
    <dgm:cxn modelId="{94EC19BB-822E-4990-BA61-1DEE7B99583E}" srcId="{6451ABAB-4E27-436A-ACBE-DA2906948426}" destId="{7C9BFEE8-8175-44CE-A5C3-787F59386526}" srcOrd="0" destOrd="0" parTransId="{03BE343A-04D1-4F2A-A922-9DDA44995EA9}" sibTransId="{73D1FF80-3937-4955-AA73-BCBDCA7D5A5A}"/>
    <dgm:cxn modelId="{5B7C77F2-A290-46BA-BEEE-337C89E61E9C}" type="presOf" srcId="{341EFA34-8F5E-4DFB-95F6-2EB15F62DD61}" destId="{27850729-589D-4E74-83D4-4E4BCB0136F9}" srcOrd="0" destOrd="0" presId="urn:microsoft.com/office/officeart/2005/8/layout/default"/>
    <dgm:cxn modelId="{9DE0DFF7-1A04-4E51-8ED2-C029FC5AE6CC}" type="presOf" srcId="{487DDE7C-D5EC-4B0B-9E52-1706B47471BE}" destId="{DB23F9ED-A1BC-44FB-9FAC-9AA9D5063FE2}" srcOrd="0" destOrd="0" presId="urn:microsoft.com/office/officeart/2005/8/layout/default"/>
    <dgm:cxn modelId="{7CE15ABC-0751-4827-A5FE-FAE9DAAA901C}" type="presParOf" srcId="{547498B2-462E-4ABE-A055-01FC01E51052}" destId="{9FBD1C1B-1614-4AC0-853D-B9B41231E9D8}" srcOrd="0" destOrd="0" presId="urn:microsoft.com/office/officeart/2005/8/layout/default"/>
    <dgm:cxn modelId="{D4A23F10-4FDA-4038-B3D6-E0CF62A464BD}" type="presParOf" srcId="{547498B2-462E-4ABE-A055-01FC01E51052}" destId="{03316400-0484-41B9-A4D7-3FDA8F2D4176}" srcOrd="1" destOrd="0" presId="urn:microsoft.com/office/officeart/2005/8/layout/default"/>
    <dgm:cxn modelId="{849BA620-9B0C-4DDD-85F7-A65AF0A8AAAB}" type="presParOf" srcId="{547498B2-462E-4ABE-A055-01FC01E51052}" destId="{3889BA05-6BDA-4AB4-8B06-EA59027A1A93}" srcOrd="2" destOrd="0" presId="urn:microsoft.com/office/officeart/2005/8/layout/default"/>
    <dgm:cxn modelId="{5C06C8C2-472C-4557-9E2C-6BB851E7CAC0}" type="presParOf" srcId="{547498B2-462E-4ABE-A055-01FC01E51052}" destId="{DBF23595-5D6E-46D1-83A7-84518041582D}" srcOrd="3" destOrd="0" presId="urn:microsoft.com/office/officeart/2005/8/layout/default"/>
    <dgm:cxn modelId="{CA943992-119D-4FDD-BD46-99E223518370}" type="presParOf" srcId="{547498B2-462E-4ABE-A055-01FC01E51052}" destId="{1C38535D-58CD-429F-96D7-6FB5A5F5854B}" srcOrd="4" destOrd="0" presId="urn:microsoft.com/office/officeart/2005/8/layout/default"/>
    <dgm:cxn modelId="{95F48585-FE8B-434C-AD16-CADFAF64DE5C}" type="presParOf" srcId="{547498B2-462E-4ABE-A055-01FC01E51052}" destId="{077F1719-67CC-4053-8741-545C104BE6E2}" srcOrd="5" destOrd="0" presId="urn:microsoft.com/office/officeart/2005/8/layout/default"/>
    <dgm:cxn modelId="{38C93076-8F74-45F1-9530-A34E58160562}" type="presParOf" srcId="{547498B2-462E-4ABE-A055-01FC01E51052}" destId="{DB23F9ED-A1BC-44FB-9FAC-9AA9D5063FE2}" srcOrd="6" destOrd="0" presId="urn:microsoft.com/office/officeart/2005/8/layout/default"/>
    <dgm:cxn modelId="{F7E21F59-A285-439E-83D9-05C448417FA4}" type="presParOf" srcId="{547498B2-462E-4ABE-A055-01FC01E51052}" destId="{E2025520-38F6-428C-AF45-24B35D43324C}" srcOrd="7" destOrd="0" presId="urn:microsoft.com/office/officeart/2005/8/layout/default"/>
    <dgm:cxn modelId="{35A5C52F-8411-45A9-B759-810D03BDE261}" type="presParOf" srcId="{547498B2-462E-4ABE-A055-01FC01E51052}" destId="{6504B1D4-1361-47EB-BC37-3A4BAF395E28}" srcOrd="8" destOrd="0" presId="urn:microsoft.com/office/officeart/2005/8/layout/default"/>
    <dgm:cxn modelId="{DF80B0F5-3309-48F9-9CAF-00F1CEEFBD33}" type="presParOf" srcId="{547498B2-462E-4ABE-A055-01FC01E51052}" destId="{D97805FE-BCD5-4DE6-965B-FC4638CED7A0}" srcOrd="9" destOrd="0" presId="urn:microsoft.com/office/officeart/2005/8/layout/default"/>
    <dgm:cxn modelId="{49AC2E76-3ED6-437F-BC56-12C2DA8714F0}" type="presParOf" srcId="{547498B2-462E-4ABE-A055-01FC01E51052}" destId="{27850729-589D-4E74-83D4-4E4BCB0136F9}" srcOrd="1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D1C1B-1614-4AC0-853D-B9B41231E9D8}">
      <dsp:nvSpPr>
        <dsp:cNvPr id="0" name=""/>
        <dsp:cNvSpPr/>
      </dsp:nvSpPr>
      <dsp:spPr>
        <a:xfrm>
          <a:off x="697543" y="255"/>
          <a:ext cx="2423164" cy="14103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System Font Regular"/>
            <a:buNone/>
          </a:pPr>
          <a:r>
            <a:rPr lang="es-LA" sz="1400" b="0" i="0" strike="noStrike" kern="1200" cap="none" spc="0" baseline="0" dirty="0">
              <a:solidFill>
                <a:srgbClr val="000000"/>
              </a:solidFill>
              <a:effectLst/>
              <a:latin typeface="Arial"/>
              <a:ea typeface="Arial"/>
              <a:cs typeface="Arial"/>
            </a:rPr>
            <a:t>Los PCA usarán </a:t>
          </a:r>
          <a:br>
            <a:rPr lang="es-ES" sz="1400" b="0" i="0" strike="noStrike" kern="1200" cap="none" spc="0" baseline="0" dirty="0">
              <a:solidFill>
                <a:srgbClr val="000000"/>
              </a:solidFill>
              <a:effectLst/>
              <a:latin typeface="Arial"/>
              <a:ea typeface="Arial"/>
              <a:cs typeface="Arial"/>
            </a:rPr>
          </a:br>
          <a:r>
            <a:rPr lang="es-LA" sz="1400" b="0" i="0" strike="noStrike" kern="1200" cap="none" spc="0" baseline="0" dirty="0">
              <a:solidFill>
                <a:srgbClr val="000000"/>
              </a:solidFill>
              <a:effectLst/>
              <a:latin typeface="Arial"/>
              <a:ea typeface="Arial"/>
              <a:cs typeface="Arial"/>
            </a:rPr>
            <a:t>una aplicación móvil </a:t>
          </a:r>
          <a:br>
            <a:rPr lang="es-ES" sz="1400" b="0" i="0" strike="noStrike" kern="1200" cap="none" spc="0" baseline="0" dirty="0">
              <a:solidFill>
                <a:srgbClr val="000000"/>
              </a:solidFill>
              <a:effectLst/>
              <a:latin typeface="Arial"/>
              <a:ea typeface="Arial"/>
              <a:cs typeface="Arial"/>
            </a:rPr>
          </a:br>
          <a:r>
            <a:rPr lang="es-LA" sz="1400" b="0" i="0" strike="noStrike" kern="1200" cap="none" spc="0" baseline="0" dirty="0">
              <a:solidFill>
                <a:srgbClr val="000000"/>
              </a:solidFill>
              <a:effectLst/>
              <a:latin typeface="Arial"/>
              <a:ea typeface="Arial"/>
              <a:cs typeface="Arial"/>
            </a:rPr>
            <a:t>para marcar la “llegada” </a:t>
          </a:r>
          <a:br>
            <a:rPr lang="es-ES" sz="1400" b="0" i="0" strike="noStrike" kern="1200" cap="none" spc="0" baseline="0" dirty="0">
              <a:solidFill>
                <a:srgbClr val="000000"/>
              </a:solidFill>
              <a:effectLst/>
              <a:latin typeface="Arial"/>
              <a:ea typeface="Arial"/>
              <a:cs typeface="Arial"/>
            </a:rPr>
          </a:br>
          <a:r>
            <a:rPr lang="es-LA" sz="1400" b="0" i="0" strike="noStrike" kern="1200" cap="none" spc="0" baseline="0" dirty="0">
              <a:solidFill>
                <a:srgbClr val="000000"/>
              </a:solidFill>
              <a:effectLst/>
              <a:latin typeface="Arial"/>
              <a:ea typeface="Arial"/>
              <a:cs typeface="Arial"/>
            </a:rPr>
            <a:t>y la “salida” de las visitas</a:t>
          </a:r>
          <a:r>
            <a:rPr lang="es-ES" sz="1400" b="0" i="0" strike="noStrike" kern="1200" cap="none" spc="0" baseline="0" dirty="0">
              <a:solidFill>
                <a:srgbClr val="000000"/>
              </a:solidFill>
              <a:effectLst/>
              <a:latin typeface="Arial"/>
              <a:ea typeface="Arial"/>
              <a:cs typeface="Arial"/>
            </a:rPr>
            <a:t>.</a:t>
          </a:r>
          <a:endParaRPr lang="es-LA" sz="1400" b="0" i="0" strike="noStrike" kern="1200" cap="none" spc="0" baseline="0" dirty="0">
            <a:solidFill>
              <a:srgbClr val="000000"/>
            </a:solidFill>
            <a:effectLst/>
            <a:latin typeface="Arial"/>
            <a:ea typeface="Arial"/>
            <a:cs typeface="Arial"/>
          </a:endParaRPr>
        </a:p>
      </dsp:txBody>
      <dsp:txXfrm>
        <a:off x="697543" y="255"/>
        <a:ext cx="2423164" cy="1410347"/>
      </dsp:txXfrm>
    </dsp:sp>
    <dsp:sp modelId="{3889BA05-6BDA-4AB4-8B06-EA59027A1A93}">
      <dsp:nvSpPr>
        <dsp:cNvPr id="0" name=""/>
        <dsp:cNvSpPr/>
      </dsp:nvSpPr>
      <dsp:spPr>
        <a:xfrm>
          <a:off x="3355765" y="255"/>
          <a:ext cx="2423164" cy="14103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LA" sz="1400" b="0" i="0" strike="noStrike" kern="1200" cap="none" spc="0" baseline="0" dirty="0">
              <a:solidFill>
                <a:srgbClr val="000000"/>
              </a:solidFill>
              <a:effectLst/>
              <a:latin typeface="Arial"/>
              <a:ea typeface="Arial"/>
              <a:cs typeface="Arial"/>
            </a:rPr>
            <a:t>Los Consumidores, </a:t>
          </a:r>
          <a:br>
            <a:rPr lang="es-ES" sz="1400" b="0" i="0" strike="noStrike" kern="1200" cap="none" spc="0" baseline="0" dirty="0">
              <a:solidFill>
                <a:srgbClr val="000000"/>
              </a:solidFill>
              <a:effectLst/>
              <a:latin typeface="Arial"/>
              <a:ea typeface="Arial"/>
              <a:cs typeface="Arial"/>
            </a:rPr>
          </a:br>
          <a:r>
            <a:rPr lang="es-LA" sz="1400" b="0" i="0" strike="noStrike" kern="1200" cap="none" spc="0" baseline="0" dirty="0">
              <a:solidFill>
                <a:srgbClr val="000000"/>
              </a:solidFill>
              <a:effectLst/>
              <a:latin typeface="Arial"/>
              <a:ea typeface="Arial"/>
              <a:cs typeface="Arial"/>
            </a:rPr>
            <a:t>los representantes o los apoderados administrativos revisarán y aprobarán las horas trabajadas en el portal de internet de la EVV</a:t>
          </a:r>
          <a:r>
            <a:rPr lang="es-ES" sz="1400" b="0" i="0" strike="noStrike" kern="1200" cap="none" spc="0" baseline="0" dirty="0">
              <a:solidFill>
                <a:srgbClr val="000000"/>
              </a:solidFill>
              <a:effectLst/>
              <a:latin typeface="Arial"/>
              <a:ea typeface="Arial"/>
              <a:cs typeface="Arial"/>
            </a:rPr>
            <a:t>.</a:t>
          </a:r>
          <a:endParaRPr lang="es-LA" sz="1400" b="0" i="0" strike="noStrike" kern="1200" cap="none" spc="0" baseline="0" dirty="0">
            <a:solidFill>
              <a:srgbClr val="000000"/>
            </a:solidFill>
            <a:effectLst/>
            <a:latin typeface="Arial"/>
            <a:ea typeface="Arial"/>
            <a:cs typeface="Arial"/>
          </a:endParaRPr>
        </a:p>
      </dsp:txBody>
      <dsp:txXfrm>
        <a:off x="3355765" y="255"/>
        <a:ext cx="2423164" cy="1410347"/>
      </dsp:txXfrm>
    </dsp:sp>
    <dsp:sp modelId="{1C38535D-58CD-429F-96D7-6FB5A5F5854B}">
      <dsp:nvSpPr>
        <dsp:cNvPr id="0" name=""/>
        <dsp:cNvSpPr/>
      </dsp:nvSpPr>
      <dsp:spPr>
        <a:xfrm>
          <a:off x="6013988" y="255"/>
          <a:ext cx="2423164" cy="14103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System Font Regular"/>
            <a:buNone/>
          </a:pPr>
          <a:r>
            <a:rPr lang="es-LA" sz="1400" b="0" i="0" strike="noStrike" kern="1200" cap="none" spc="0" baseline="0" dirty="0">
              <a:solidFill>
                <a:srgbClr val="000000"/>
              </a:solidFill>
              <a:effectLst/>
              <a:latin typeface="Arial"/>
              <a:ea typeface="Arial"/>
              <a:cs typeface="Arial"/>
            </a:rPr>
            <a:t>En las negociaciones con 1199SEIU, el estado ha propuesto una exención para los cuidadores que conviven con el consumidor</a:t>
          </a:r>
          <a:r>
            <a:rPr lang="es-ES" sz="1400" b="0" i="0" strike="noStrike" kern="1200" cap="none" spc="0" baseline="0" dirty="0">
              <a:solidFill>
                <a:srgbClr val="000000"/>
              </a:solidFill>
              <a:effectLst/>
              <a:latin typeface="Arial"/>
              <a:ea typeface="Arial"/>
              <a:cs typeface="Arial"/>
            </a:rPr>
            <a:t>.</a:t>
          </a:r>
          <a:endParaRPr lang="es-LA" sz="1400" b="0" i="0" strike="noStrike" kern="1200" cap="none" spc="0" baseline="0" dirty="0">
            <a:solidFill>
              <a:srgbClr val="000000"/>
            </a:solidFill>
            <a:effectLst/>
            <a:latin typeface="Arial"/>
            <a:ea typeface="Arial"/>
            <a:cs typeface="Arial"/>
          </a:endParaRPr>
        </a:p>
      </dsp:txBody>
      <dsp:txXfrm>
        <a:off x="6013988" y="255"/>
        <a:ext cx="2423164" cy="1410347"/>
      </dsp:txXfrm>
    </dsp:sp>
    <dsp:sp modelId="{DB23F9ED-A1BC-44FB-9FAC-9AA9D5063FE2}">
      <dsp:nvSpPr>
        <dsp:cNvPr id="0" name=""/>
        <dsp:cNvSpPr/>
      </dsp:nvSpPr>
      <dsp:spPr>
        <a:xfrm>
          <a:off x="699741" y="1645660"/>
          <a:ext cx="2423164" cy="15544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LA" sz="1400" b="0" i="0" strike="noStrike" kern="1200" cap="none" spc="0" baseline="0" dirty="0">
              <a:solidFill>
                <a:srgbClr val="000000"/>
              </a:solidFill>
              <a:effectLst/>
              <a:latin typeface="Arial"/>
              <a:ea typeface="Arial"/>
              <a:cs typeface="Arial"/>
            </a:rPr>
            <a:t>Si un PCA se olvida </a:t>
          </a:r>
          <a:br>
            <a:rPr lang="es-ES" sz="1400" b="0" i="0" strike="noStrike" kern="1200" cap="none" spc="0" baseline="0" dirty="0">
              <a:solidFill>
                <a:srgbClr val="000000"/>
              </a:solidFill>
              <a:effectLst/>
              <a:latin typeface="Arial"/>
              <a:ea typeface="Arial"/>
              <a:cs typeface="Arial"/>
            </a:rPr>
          </a:br>
          <a:r>
            <a:rPr lang="es-LA" sz="1400" b="0" i="0" strike="noStrike" kern="1200" cap="none" spc="0" baseline="0" dirty="0">
              <a:solidFill>
                <a:srgbClr val="000000"/>
              </a:solidFill>
              <a:effectLst/>
              <a:latin typeface="Arial"/>
              <a:ea typeface="Arial"/>
              <a:cs typeface="Arial"/>
            </a:rPr>
            <a:t>de marcar la "llegada" </a:t>
          </a:r>
          <a:br>
            <a:rPr lang="es-ES" sz="1400" b="0" i="0" strike="noStrike" kern="1200" cap="none" spc="0" baseline="0" dirty="0">
              <a:solidFill>
                <a:srgbClr val="000000"/>
              </a:solidFill>
              <a:effectLst/>
              <a:latin typeface="Arial"/>
              <a:ea typeface="Arial"/>
              <a:cs typeface="Arial"/>
            </a:rPr>
          </a:br>
          <a:r>
            <a:rPr lang="es-LA" sz="1400" b="0" i="0" strike="noStrike" kern="1200" cap="none" spc="0" baseline="0" dirty="0">
              <a:solidFill>
                <a:srgbClr val="000000"/>
              </a:solidFill>
              <a:effectLst/>
              <a:latin typeface="Arial"/>
              <a:ea typeface="Arial"/>
              <a:cs typeface="Arial"/>
            </a:rPr>
            <a:t>o la "salida" de su visita, </a:t>
          </a:r>
          <a:br>
            <a:rPr lang="es-ES" sz="1400" b="0" i="0" strike="noStrike" kern="1200" cap="none" spc="0" baseline="0" dirty="0">
              <a:solidFill>
                <a:srgbClr val="000000"/>
              </a:solidFill>
              <a:effectLst/>
              <a:latin typeface="Arial"/>
              <a:ea typeface="Arial"/>
              <a:cs typeface="Arial"/>
            </a:rPr>
          </a:br>
          <a:r>
            <a:rPr lang="es-LA" sz="1400" b="0" i="0" strike="noStrike" kern="1200" cap="none" spc="0" baseline="0" dirty="0">
              <a:solidFill>
                <a:srgbClr val="000000"/>
              </a:solidFill>
              <a:effectLst/>
              <a:latin typeface="Arial"/>
              <a:ea typeface="Arial"/>
              <a:cs typeface="Arial"/>
            </a:rPr>
            <a:t>el Consumidor podrá ingresar manualmente </a:t>
          </a:r>
          <a:br>
            <a:rPr lang="es-ES" sz="1400" b="0" i="0" strike="noStrike" kern="1200" cap="none" spc="0" baseline="0" dirty="0">
              <a:solidFill>
                <a:srgbClr val="000000"/>
              </a:solidFill>
              <a:effectLst/>
              <a:latin typeface="Arial"/>
              <a:ea typeface="Arial"/>
              <a:cs typeface="Arial"/>
            </a:rPr>
          </a:br>
          <a:r>
            <a:rPr lang="es-LA" sz="1400" b="0" i="0" strike="noStrike" kern="1200" cap="none" spc="0" baseline="0" dirty="0">
              <a:solidFill>
                <a:srgbClr val="000000"/>
              </a:solidFill>
              <a:effectLst/>
              <a:latin typeface="Arial"/>
              <a:ea typeface="Arial"/>
              <a:cs typeface="Arial"/>
            </a:rPr>
            <a:t>el horario del trabajador </a:t>
          </a:r>
          <a:br>
            <a:rPr lang="es-ES" sz="1400" b="0" i="0" strike="noStrike" kern="1200" cap="none" spc="0" baseline="0" dirty="0">
              <a:solidFill>
                <a:srgbClr val="000000"/>
              </a:solidFill>
              <a:effectLst/>
              <a:latin typeface="Arial"/>
              <a:ea typeface="Arial"/>
              <a:cs typeface="Arial"/>
            </a:rPr>
          </a:br>
          <a:r>
            <a:rPr lang="es-LA" sz="1400" b="0" i="0" strike="noStrike" kern="1200" cap="none" spc="0" baseline="0" dirty="0">
              <a:solidFill>
                <a:srgbClr val="000000"/>
              </a:solidFill>
              <a:effectLst/>
              <a:latin typeface="Arial"/>
              <a:ea typeface="Arial"/>
              <a:cs typeface="Arial"/>
            </a:rPr>
            <a:t>en el portal de internet</a:t>
          </a:r>
          <a:r>
            <a:rPr lang="es-ES" sz="1400" b="0" i="0" strike="noStrike" kern="1200" cap="none" spc="0" baseline="0" dirty="0">
              <a:solidFill>
                <a:srgbClr val="000000"/>
              </a:solidFill>
              <a:effectLst/>
              <a:latin typeface="Arial"/>
              <a:ea typeface="Arial"/>
              <a:cs typeface="Arial"/>
            </a:rPr>
            <a:t>.</a:t>
          </a:r>
          <a:endParaRPr lang="es-LA" sz="1400" b="0" i="0" strike="noStrike" kern="1200" cap="none" spc="0" baseline="0" dirty="0">
            <a:solidFill>
              <a:srgbClr val="000000"/>
            </a:solidFill>
            <a:effectLst/>
            <a:latin typeface="Arial"/>
            <a:ea typeface="Arial"/>
            <a:cs typeface="Arial"/>
          </a:endParaRPr>
        </a:p>
      </dsp:txBody>
      <dsp:txXfrm>
        <a:off x="699741" y="1645660"/>
        <a:ext cx="2423164" cy="1554484"/>
      </dsp:txXfrm>
    </dsp:sp>
    <dsp:sp modelId="{6504B1D4-1361-47EB-BC37-3A4BAF395E28}">
      <dsp:nvSpPr>
        <dsp:cNvPr id="0" name=""/>
        <dsp:cNvSpPr/>
      </dsp:nvSpPr>
      <dsp:spPr>
        <a:xfrm>
          <a:off x="3357963" y="1645660"/>
          <a:ext cx="2423164" cy="15544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LA" sz="1400" b="0" i="0" strike="noStrike" kern="1200" cap="none" spc="0" baseline="0" dirty="0">
              <a:solidFill>
                <a:srgbClr val="000000"/>
              </a:solidFill>
              <a:effectLst/>
              <a:latin typeface="Arial"/>
              <a:ea typeface="Arial"/>
              <a:cs typeface="Arial"/>
            </a:rPr>
            <a:t>La capacitación se iniciará </a:t>
          </a:r>
          <a:br>
            <a:rPr lang="es-ES" sz="1400" b="0" i="0" strike="noStrike" kern="1200" cap="none" spc="0" baseline="0" dirty="0">
              <a:solidFill>
                <a:srgbClr val="000000"/>
              </a:solidFill>
              <a:effectLst/>
              <a:latin typeface="Arial"/>
              <a:ea typeface="Arial"/>
              <a:cs typeface="Arial"/>
            </a:rPr>
          </a:br>
          <a:r>
            <a:rPr lang="es-LA" sz="1400" b="0" i="0" strike="noStrike" kern="1200" cap="none" spc="0" baseline="0" dirty="0">
              <a:solidFill>
                <a:srgbClr val="000000"/>
              </a:solidFill>
              <a:effectLst/>
              <a:latin typeface="Arial"/>
              <a:ea typeface="Arial"/>
              <a:cs typeface="Arial"/>
            </a:rPr>
            <a:t>en el año calendario </a:t>
          </a:r>
          <a:br>
            <a:rPr lang="es-ES" sz="1400" b="0" i="0" strike="noStrike" kern="1200" cap="none" spc="0" baseline="0" dirty="0">
              <a:solidFill>
                <a:srgbClr val="000000"/>
              </a:solidFill>
              <a:effectLst/>
              <a:latin typeface="Arial"/>
              <a:ea typeface="Arial"/>
              <a:cs typeface="Arial"/>
            </a:rPr>
          </a:br>
          <a:r>
            <a:rPr lang="es-LA" sz="1400" b="0" i="0" strike="noStrike" kern="1200" cap="none" spc="0" baseline="0" dirty="0">
              <a:solidFill>
                <a:srgbClr val="000000"/>
              </a:solidFill>
              <a:effectLst/>
              <a:latin typeface="Arial"/>
              <a:ea typeface="Arial"/>
              <a:cs typeface="Arial"/>
            </a:rPr>
            <a:t>de 2022 e incluirá una variedad de métodos </a:t>
          </a:r>
          <a:br>
            <a:rPr lang="es-ES" sz="1400" b="0" i="0" strike="noStrike" kern="1200" cap="none" spc="0" baseline="0" dirty="0">
              <a:solidFill>
                <a:srgbClr val="000000"/>
              </a:solidFill>
              <a:effectLst/>
              <a:latin typeface="Arial"/>
              <a:ea typeface="Arial"/>
              <a:cs typeface="Arial"/>
            </a:rPr>
          </a:br>
          <a:r>
            <a:rPr lang="es-LA" sz="1400" b="0" i="0" strike="noStrike" kern="1200" cap="none" spc="0" baseline="0" dirty="0">
              <a:solidFill>
                <a:srgbClr val="000000"/>
              </a:solidFill>
              <a:effectLst/>
              <a:latin typeface="Arial"/>
              <a:ea typeface="Arial"/>
              <a:cs typeface="Arial"/>
            </a:rPr>
            <a:t>de enseñanza.</a:t>
          </a:r>
        </a:p>
      </dsp:txBody>
      <dsp:txXfrm>
        <a:off x="3357963" y="1645660"/>
        <a:ext cx="2423164" cy="1554484"/>
      </dsp:txXfrm>
    </dsp:sp>
    <dsp:sp modelId="{27850729-589D-4E74-83D4-4E4BCB0136F9}">
      <dsp:nvSpPr>
        <dsp:cNvPr id="0" name=""/>
        <dsp:cNvSpPr/>
      </dsp:nvSpPr>
      <dsp:spPr>
        <a:xfrm>
          <a:off x="6016185" y="1645660"/>
          <a:ext cx="2418768" cy="15544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LA" sz="1400" b="0" i="0" strike="noStrike" kern="1200" cap="none" spc="0" baseline="0" dirty="0">
              <a:solidFill>
                <a:srgbClr val="000000"/>
              </a:solidFill>
              <a:effectLst/>
              <a:latin typeface="Arial"/>
              <a:ea typeface="Arial"/>
              <a:cs typeface="Arial"/>
            </a:rPr>
            <a:t>MassHealth ofrecerá una exención para usar la EVV </a:t>
          </a:r>
          <a:br>
            <a:rPr lang="es-ES" sz="1400" b="0" i="0" strike="noStrike" kern="1200" cap="none" spc="0" baseline="0" dirty="0">
              <a:solidFill>
                <a:srgbClr val="000000"/>
              </a:solidFill>
              <a:effectLst/>
              <a:latin typeface="Arial"/>
              <a:ea typeface="Arial"/>
              <a:cs typeface="Arial"/>
            </a:rPr>
          </a:br>
          <a:r>
            <a:rPr lang="es-LA" sz="1400" b="0" i="0" strike="noStrike" kern="1200" cap="none" spc="0" baseline="0" dirty="0">
              <a:solidFill>
                <a:srgbClr val="000000"/>
              </a:solidFill>
              <a:effectLst/>
              <a:latin typeface="Arial"/>
              <a:ea typeface="Arial"/>
              <a:cs typeface="Arial"/>
            </a:rPr>
            <a:t>a todas las personas para </a:t>
          </a:r>
          <a:br>
            <a:rPr lang="es-ES" sz="1400" b="0" i="0" strike="noStrike" kern="1200" cap="none" spc="0" baseline="0" dirty="0">
              <a:solidFill>
                <a:srgbClr val="000000"/>
              </a:solidFill>
              <a:effectLst/>
              <a:latin typeface="Arial"/>
              <a:ea typeface="Arial"/>
              <a:cs typeface="Arial"/>
            </a:rPr>
          </a:br>
          <a:r>
            <a:rPr lang="es-LA" sz="1400" b="0" i="0" strike="noStrike" kern="1200" cap="none" spc="0" baseline="0" dirty="0">
              <a:solidFill>
                <a:srgbClr val="000000"/>
              </a:solidFill>
              <a:effectLst/>
              <a:latin typeface="Arial"/>
              <a:ea typeface="Arial"/>
              <a:cs typeface="Arial"/>
            </a:rPr>
            <a:t>las cuales la EVV presente un riesgo potencial a su seguridad debido a hostigamiento, acoso </a:t>
          </a:r>
          <a:br>
            <a:rPr lang="es-ES" sz="1400" b="0" i="0" strike="noStrike" kern="1200" cap="none" spc="0" baseline="0" dirty="0">
              <a:solidFill>
                <a:srgbClr val="000000"/>
              </a:solidFill>
              <a:effectLst/>
              <a:latin typeface="Arial"/>
              <a:ea typeface="Arial"/>
              <a:cs typeface="Arial"/>
            </a:rPr>
          </a:br>
          <a:r>
            <a:rPr lang="es-LA" sz="1400" b="0" i="0" strike="noStrike" kern="1200" cap="none" spc="0" baseline="0" dirty="0">
              <a:solidFill>
                <a:srgbClr val="000000"/>
              </a:solidFill>
              <a:effectLst/>
              <a:latin typeface="Arial"/>
              <a:ea typeface="Arial"/>
              <a:cs typeface="Arial"/>
            </a:rPr>
            <a:t>o violencia doméstica</a:t>
          </a:r>
          <a:r>
            <a:rPr lang="es-ES" sz="1400" b="0" i="0" strike="noStrike" kern="1200" cap="none" spc="0" baseline="0" dirty="0">
              <a:solidFill>
                <a:srgbClr val="000000"/>
              </a:solidFill>
              <a:effectLst/>
              <a:latin typeface="Arial"/>
              <a:ea typeface="Arial"/>
              <a:cs typeface="Arial"/>
            </a:rPr>
            <a:t>.</a:t>
          </a:r>
          <a:endParaRPr lang="es-LA" sz="1400" b="0" i="0" strike="noStrike" kern="1200" cap="none" spc="0" baseline="0" dirty="0">
            <a:solidFill>
              <a:srgbClr val="000000"/>
            </a:solidFill>
            <a:effectLst/>
            <a:latin typeface="Arial"/>
            <a:ea typeface="Arial"/>
            <a:cs typeface="Arial"/>
          </a:endParaRPr>
        </a:p>
      </dsp:txBody>
      <dsp:txXfrm>
        <a:off x="6016185" y="1645660"/>
        <a:ext cx="2418768" cy="155448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523E1075-14C4-4DB8-97A7-38B2B221BE54}" type="datetimeFigureOut">
              <a:rPr lang="en-US" smtClean="0"/>
              <a:t>7/9/2021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F49963D4-2E9A-4336-8542-8A4713DAB7E1}" type="slidenum">
              <a:rPr lang="en-US" smtClean="0"/>
              <a:t>‹#›</a:t>
            </a:fld>
            <a:endParaRPr lang="en-US" dirty="0"/>
          </a:p>
        </p:txBody>
      </p:sp>
    </p:spTree>
    <p:extLst>
      <p:ext uri="{BB962C8B-B14F-4D97-AF65-F5344CB8AC3E}">
        <p14:creationId xmlns:p14="http://schemas.microsoft.com/office/powerpoint/2010/main" val="1974608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A03C4B8C-B595-4096-B22A-D91D29305918}" type="datetimeFigureOut">
              <a:rPr lang="en-US" smtClean="0"/>
              <a:t>7/9/2021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89A28886-3B44-46AC-9280-8D0D6E5922C9}" type="slidenum">
              <a:rPr lang="en-US" smtClean="0"/>
              <a:t>‹#›</a:t>
            </a:fld>
            <a:endParaRPr lang="en-US" dirty="0"/>
          </a:p>
        </p:txBody>
      </p:sp>
    </p:spTree>
    <p:extLst>
      <p:ext uri="{BB962C8B-B14F-4D97-AF65-F5344CB8AC3E}">
        <p14:creationId xmlns:p14="http://schemas.microsoft.com/office/powerpoint/2010/main" val="544153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A28886-3B44-46AC-9280-8D0D6E5922C9}" type="slidenum">
              <a:rPr lang="en-US" smtClean="0"/>
              <a:t>1</a:t>
            </a:fld>
            <a:endParaRPr lang="en-US" dirty="0"/>
          </a:p>
        </p:txBody>
      </p:sp>
    </p:spTree>
    <p:extLst>
      <p:ext uri="{BB962C8B-B14F-4D97-AF65-F5344CB8AC3E}">
        <p14:creationId xmlns:p14="http://schemas.microsoft.com/office/powerpoint/2010/main" val="3637460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A28886-3B44-46AC-9280-8D0D6E5922C9}" type="slidenum">
              <a:rPr lang="en-US" smtClean="0"/>
              <a:t>11</a:t>
            </a:fld>
            <a:endParaRPr lang="en-US" dirty="0"/>
          </a:p>
        </p:txBody>
      </p:sp>
    </p:spTree>
    <p:extLst>
      <p:ext uri="{BB962C8B-B14F-4D97-AF65-F5344CB8AC3E}">
        <p14:creationId xmlns:p14="http://schemas.microsoft.com/office/powerpoint/2010/main" val="1414908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A28886-3B44-46AC-9280-8D0D6E5922C9}" type="slidenum">
              <a:rPr lang="en-US" smtClean="0"/>
              <a:t>22</a:t>
            </a:fld>
            <a:endParaRPr lang="en-US" dirty="0"/>
          </a:p>
        </p:txBody>
      </p:sp>
    </p:spTree>
    <p:extLst>
      <p:ext uri="{BB962C8B-B14F-4D97-AF65-F5344CB8AC3E}">
        <p14:creationId xmlns:p14="http://schemas.microsoft.com/office/powerpoint/2010/main" val="3030194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A28886-3B44-46AC-9280-8D0D6E5922C9}" type="slidenum">
              <a:rPr lang="en-US" smtClean="0"/>
              <a:t>23</a:t>
            </a:fld>
            <a:endParaRPr lang="en-US" dirty="0"/>
          </a:p>
        </p:txBody>
      </p:sp>
    </p:spTree>
    <p:extLst>
      <p:ext uri="{BB962C8B-B14F-4D97-AF65-F5344CB8AC3E}">
        <p14:creationId xmlns:p14="http://schemas.microsoft.com/office/powerpoint/2010/main" val="3994566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A28886-3B44-46AC-9280-8D0D6E5922C9}" type="slidenum">
              <a:rPr lang="en-US" smtClean="0"/>
              <a:t>2</a:t>
            </a:fld>
            <a:endParaRPr lang="en-US" dirty="0"/>
          </a:p>
        </p:txBody>
      </p:sp>
    </p:spTree>
    <p:extLst>
      <p:ext uri="{BB962C8B-B14F-4D97-AF65-F5344CB8AC3E}">
        <p14:creationId xmlns:p14="http://schemas.microsoft.com/office/powerpoint/2010/main" val="2065444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89A28886-3B44-46AC-9280-8D0D6E5922C9}" type="slidenum">
              <a:rPr lang="en-US" smtClean="0"/>
              <a:t>3</a:t>
            </a:fld>
            <a:endParaRPr lang="en-US" dirty="0"/>
          </a:p>
        </p:txBody>
      </p:sp>
    </p:spTree>
    <p:extLst>
      <p:ext uri="{BB962C8B-B14F-4D97-AF65-F5344CB8AC3E}">
        <p14:creationId xmlns:p14="http://schemas.microsoft.com/office/powerpoint/2010/main" val="3427855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89A28886-3B44-46AC-9280-8D0D6E5922C9}" type="slidenum">
              <a:rPr lang="en-US" smtClean="0"/>
              <a:t>4</a:t>
            </a:fld>
            <a:endParaRPr lang="en-US" dirty="0"/>
          </a:p>
        </p:txBody>
      </p:sp>
    </p:spTree>
    <p:extLst>
      <p:ext uri="{BB962C8B-B14F-4D97-AF65-F5344CB8AC3E}">
        <p14:creationId xmlns:p14="http://schemas.microsoft.com/office/powerpoint/2010/main" val="471728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89A28886-3B44-46AC-9280-8D0D6E5922C9}" type="slidenum">
              <a:rPr lang="en-US" smtClean="0"/>
              <a:t>5</a:t>
            </a:fld>
            <a:endParaRPr lang="en-US" dirty="0"/>
          </a:p>
        </p:txBody>
      </p:sp>
    </p:spTree>
    <p:extLst>
      <p:ext uri="{BB962C8B-B14F-4D97-AF65-F5344CB8AC3E}">
        <p14:creationId xmlns:p14="http://schemas.microsoft.com/office/powerpoint/2010/main" val="1398724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89A28886-3B44-46AC-9280-8D0D6E5922C9}" type="slidenum">
              <a:rPr lang="en-US" smtClean="0"/>
              <a:t>6</a:t>
            </a:fld>
            <a:endParaRPr lang="en-US" dirty="0"/>
          </a:p>
        </p:txBody>
      </p:sp>
    </p:spTree>
    <p:extLst>
      <p:ext uri="{BB962C8B-B14F-4D97-AF65-F5344CB8AC3E}">
        <p14:creationId xmlns:p14="http://schemas.microsoft.com/office/powerpoint/2010/main" val="1276059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A28886-3B44-46AC-9280-8D0D6E5922C9}" type="slidenum">
              <a:rPr lang="en-US" smtClean="0"/>
              <a:t>7</a:t>
            </a:fld>
            <a:endParaRPr lang="en-US" dirty="0"/>
          </a:p>
        </p:txBody>
      </p:sp>
    </p:spTree>
    <p:extLst>
      <p:ext uri="{BB962C8B-B14F-4D97-AF65-F5344CB8AC3E}">
        <p14:creationId xmlns:p14="http://schemas.microsoft.com/office/powerpoint/2010/main" val="3734949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89A28886-3B44-46AC-9280-8D0D6E5922C9}" type="slidenum">
              <a:rPr lang="en-US" smtClean="0"/>
              <a:t>8</a:t>
            </a:fld>
            <a:endParaRPr lang="en-US" dirty="0"/>
          </a:p>
        </p:txBody>
      </p:sp>
    </p:spTree>
    <p:extLst>
      <p:ext uri="{BB962C8B-B14F-4D97-AF65-F5344CB8AC3E}">
        <p14:creationId xmlns:p14="http://schemas.microsoft.com/office/powerpoint/2010/main" val="408298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A28886-3B44-46AC-9280-8D0D6E5922C9}" type="slidenum">
              <a:rPr lang="en-US" smtClean="0"/>
              <a:t>9</a:t>
            </a:fld>
            <a:endParaRPr lang="en-US" dirty="0"/>
          </a:p>
        </p:txBody>
      </p:sp>
    </p:spTree>
    <p:extLst>
      <p:ext uri="{BB962C8B-B14F-4D97-AF65-F5344CB8AC3E}">
        <p14:creationId xmlns:p14="http://schemas.microsoft.com/office/powerpoint/2010/main" val="8207531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8.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384926470"/>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3" imgW="0" imgH="0" progId="TCLayout.ActiveDocument.1">
                  <p:embed/>
                </p:oleObj>
              </mc:Choice>
              <mc:Fallback>
                <p:oleObj name="think-cell Slide" r:id="rId3" imgW="0" imgH="0" progId="TCLayout.ActiveDocument.1">
                  <p:embed/>
                  <p:pic>
                    <p:nvPicPr>
                      <p:cNvPr id="0" name="OLE substitute image"/>
                      <p:cNvPicPr/>
                      <p:nvPr/>
                    </p:nvPicPr>
                    <p:blipFill>
                      <a:blip r:embed="rId4"/>
                      <a:stretch>
                        <a:fillRect/>
                      </a:stretch>
                    </p:blipFill>
                    <p:spPr>
                      <a:xfrm>
                        <a:off x="1621" y="1621"/>
                        <a:ext cx="1619" cy="1619"/>
                      </a:xfrm>
                      <a:prstGeom prst="rect">
                        <a:avLst/>
                      </a:prstGeom>
                    </p:spPr>
                  </p:pic>
                </p:oleObj>
              </mc:Fallback>
            </mc:AlternateContent>
          </a:graphicData>
        </a:graphic>
      </p:graphicFrame>
      <p:sp>
        <p:nvSpPr>
          <p:cNvPr id="13314" name="Rectangle 1026"/>
          <p:cNvSpPr>
            <a:spLocks noGrp="1" noChangeArrowheads="1"/>
          </p:cNvSpPr>
          <p:nvPr>
            <p:ph type="ctrTitle"/>
          </p:nvPr>
        </p:nvSpPr>
        <p:spPr bwMode="auto">
          <a:xfrm>
            <a:off x="2693796" y="2725185"/>
            <a:ext cx="5539245" cy="430887"/>
          </a:xfrm>
          <a:prstGeom prst="rect">
            <a:avLst/>
          </a:prstGeom>
        </p:spPr>
        <p:txBody>
          <a:bodyPr anchor="b">
            <a:spAutoFit/>
          </a:bodyPr>
          <a:lstStyle>
            <a:lvl1pPr>
              <a:defRPr sz="2800" b="1" baseline="0">
                <a:solidFill>
                  <a:schemeClr val="tx2"/>
                </a:solidFill>
                <a:latin typeface="+mj-lt"/>
                <a:ea typeface="+mj-ea"/>
              </a:defRPr>
            </a:lvl1pPr>
          </a:lstStyle>
          <a:p>
            <a:pPr lvl="0"/>
            <a:r>
              <a:rPr lang="en-US" noProof="0"/>
              <a:t>Click to edit Master title style</a:t>
            </a:r>
          </a:p>
        </p:txBody>
      </p:sp>
      <p:sp>
        <p:nvSpPr>
          <p:cNvPr id="13315" name="Rectangle 1027"/>
          <p:cNvSpPr>
            <a:spLocks noGrp="1" noChangeArrowheads="1"/>
          </p:cNvSpPr>
          <p:nvPr>
            <p:ph type="subTitle" idx="1" hasCustomPrompt="1"/>
          </p:nvPr>
        </p:nvSpPr>
        <p:spPr bwMode="auto">
          <a:xfrm>
            <a:off x="2693796" y="4355068"/>
            <a:ext cx="5539245" cy="307777"/>
          </a:xfrm>
        </p:spPr>
        <p:txBody>
          <a:bodyPr>
            <a:spAutoFit/>
          </a:bodyPr>
          <a:lstStyle>
            <a:lvl1pPr>
              <a:defRPr sz="2000" baseline="0">
                <a:solidFill>
                  <a:schemeClr val="tx2"/>
                </a:solidFill>
                <a:latin typeface="+mn-lt"/>
                <a:ea typeface="+mn-ea"/>
              </a:defRPr>
            </a:lvl1pPr>
          </a:lstStyle>
          <a:p>
            <a:pPr lvl="0"/>
            <a:r>
              <a:rPr lang="en-US" noProof="0"/>
              <a:t>Executive Office of Health and Human Services</a:t>
            </a:r>
          </a:p>
        </p:txBody>
      </p:sp>
      <p:sp>
        <p:nvSpPr>
          <p:cNvPr id="12" name="TitleTopPlaceholder"/>
          <p:cNvSpPr>
            <a:spLocks noChangeArrowheads="1"/>
          </p:cNvSpPr>
          <p:nvPr/>
        </p:nvSpPr>
        <p:spPr bwMode="ltGray">
          <a:xfrm>
            <a:off x="2125654" y="3245969"/>
            <a:ext cx="2125653" cy="436455"/>
          </a:xfrm>
          <a:prstGeom prst="rect">
            <a:avLst/>
          </a:prstGeom>
          <a:solidFill>
            <a:srgbClr val="5E8BFF">
              <a:alpha val="76863"/>
            </a:srgbClr>
          </a:solidFill>
          <a:ln w="9525">
            <a:noFill/>
            <a:miter lim="800000"/>
          </a:ln>
          <a:effectLst/>
        </p:spPr>
        <p:txBody>
          <a:bodyPr wrap="none" lIns="93296" tIns="46648" rIns="93296" bIns="46648" anchor="ctr"/>
          <a:lstStyle/>
          <a:p>
            <a:pPr fontAlgn="base">
              <a:spcBef>
                <a:spcPct val="0"/>
              </a:spcBef>
              <a:spcAft>
                <a:spcPct val="0"/>
              </a:spcAft>
            </a:pPr>
            <a:endParaRPr lang="en-US" sz="1600" dirty="0">
              <a:solidFill>
                <a:srgbClr val="000000"/>
              </a:solidFill>
            </a:endParaRPr>
          </a:p>
        </p:txBody>
      </p:sp>
      <p:sp>
        <p:nvSpPr>
          <p:cNvPr id="13" name="TitleTopPlaceholder"/>
          <p:cNvSpPr>
            <a:spLocks noChangeArrowheads="1"/>
          </p:cNvSpPr>
          <p:nvPr/>
        </p:nvSpPr>
        <p:spPr bwMode="ltGray">
          <a:xfrm>
            <a:off x="1" y="3245968"/>
            <a:ext cx="2125653" cy="436455"/>
          </a:xfrm>
          <a:prstGeom prst="rect">
            <a:avLst/>
          </a:prstGeom>
          <a:solidFill>
            <a:srgbClr val="FFC000">
              <a:alpha val="80000"/>
            </a:srgbClr>
          </a:solidFill>
          <a:ln w="9525">
            <a:noFill/>
            <a:miter lim="800000"/>
          </a:ln>
          <a:effectLst/>
        </p:spPr>
        <p:txBody>
          <a:bodyPr wrap="none" lIns="93296" tIns="46648" rIns="93296" bIns="46648" anchor="ctr"/>
          <a:lstStyle/>
          <a:p>
            <a:pPr fontAlgn="base">
              <a:spcBef>
                <a:spcPct val="0"/>
              </a:spcBef>
              <a:spcAft>
                <a:spcPct val="0"/>
              </a:spcAft>
            </a:pPr>
            <a:endParaRPr lang="en-US" sz="1600" dirty="0">
              <a:solidFill>
                <a:srgbClr val="000000"/>
              </a:solidFill>
            </a:endParaRPr>
          </a:p>
        </p:txBody>
      </p:sp>
      <p:sp>
        <p:nvSpPr>
          <p:cNvPr id="14" name="TitleTopPlaceholder"/>
          <p:cNvSpPr>
            <a:spLocks noChangeArrowheads="1"/>
          </p:cNvSpPr>
          <p:nvPr/>
        </p:nvSpPr>
        <p:spPr bwMode="ltGray">
          <a:xfrm>
            <a:off x="3886006" y="3246844"/>
            <a:ext cx="5257994" cy="436455"/>
          </a:xfrm>
          <a:prstGeom prst="rect">
            <a:avLst/>
          </a:prstGeom>
          <a:solidFill>
            <a:srgbClr val="009900">
              <a:alpha val="68627"/>
            </a:srgbClr>
          </a:solidFill>
          <a:ln w="9525">
            <a:noFill/>
            <a:miter lim="800000"/>
          </a:ln>
          <a:effectLst/>
        </p:spPr>
        <p:txBody>
          <a:bodyPr wrap="none" lIns="93296" tIns="46648" rIns="93296" bIns="46648" anchor="ctr"/>
          <a:lstStyle/>
          <a:p>
            <a:pPr fontAlgn="base">
              <a:spcBef>
                <a:spcPct val="0"/>
              </a:spcBef>
              <a:spcAft>
                <a:spcPct val="0"/>
              </a:spcAft>
            </a:pPr>
            <a:endParaRPr lang="en-US" sz="1600" dirty="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21967" y="2029603"/>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McK Disclaimer"/>
          <p:cNvSpPr>
            <a:spLocks noChangeArrowheads="1"/>
          </p:cNvSpPr>
          <p:nvPr userDrawn="1"/>
        </p:nvSpPr>
        <p:spPr bwMode="auto">
          <a:xfrm>
            <a:off x="2693796" y="5984922"/>
            <a:ext cx="5126396" cy="15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3755" eaLnBrk="0" hangingPunct="0"/>
            <a:r>
              <a:rPr lang="es-LA" sz="1000" b="0" i="0" strike="noStrike" cap="none" spc="0" baseline="0">
                <a:solidFill>
                  <a:srgbClr val="002960"/>
                </a:solidFill>
                <a:effectLst/>
                <a:latin typeface="Arial"/>
                <a:ea typeface="Arial"/>
                <a:cs typeface="Arial"/>
              </a:rPr>
              <a:t>CONFIDENCIAL: SOLO PARA LOS PROPÓSITOS DE LA CREACIÓN DE NORMAS</a:t>
            </a:r>
          </a:p>
        </p:txBody>
      </p:sp>
      <p:sp>
        <p:nvSpPr>
          <p:cNvPr id="4" name="Content Placeholder 3"/>
          <p:cNvSpPr>
            <a:spLocks noGrp="1"/>
          </p:cNvSpPr>
          <p:nvPr>
            <p:ph sz="quarter" idx="10" hasCustomPrompt="1"/>
          </p:nvPr>
        </p:nvSpPr>
        <p:spPr>
          <a:xfrm>
            <a:off x="2693796" y="4940989"/>
            <a:ext cx="3344854" cy="215444"/>
          </a:xfrm>
        </p:spPr>
        <p:txBody>
          <a:bodyPr/>
          <a:lstStyle>
            <a:lvl1pPr>
              <a:defRPr sz="1400" b="1" baseline="0">
                <a:solidFill>
                  <a:schemeClr val="tx2"/>
                </a:solidFill>
              </a:defRPr>
            </a:lvl1pPr>
            <a:lvl3pPr>
              <a:defRPr/>
            </a:lvl3pPr>
          </a:lstStyle>
          <a:p>
            <a:pPr lvl="0"/>
            <a:r>
              <a:rPr lang="en-US"/>
              <a:t>Click to edit Master subtitle style</a:t>
            </a:r>
          </a:p>
        </p:txBody>
      </p:sp>
    </p:spTree>
    <p:extLst>
      <p:ext uri="{BB962C8B-B14F-4D97-AF65-F5344CB8AC3E}">
        <p14:creationId xmlns:p14="http://schemas.microsoft.com/office/powerpoint/2010/main" val="33989320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7442809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0" imgH="0" progId="TCLayout.ActiveDocument.1">
                  <p:embed/>
                </p:oleObj>
              </mc:Choice>
              <mc:Fallback>
                <p:oleObj name="think-cell Slide" r:id="rId3" imgW="0" imgH="0" progId="TCLayout.ActiveDocument.1">
                  <p:embed/>
                  <p:pic>
                    <p:nvPicPr>
                      <p:cNvPr id="0" name="OLE substitute imag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2. Slide Title"/>
          <p:cNvSpPr>
            <a:spLocks noGrp="1"/>
          </p:cNvSpPr>
          <p:nvPr>
            <p:ph type="title"/>
          </p:nvPr>
        </p:nvSpPr>
        <p:spPr/>
        <p:txBody>
          <a:bodyPr/>
          <a:lstStyle>
            <a:lvl1pPr>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413447001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hadow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8038191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0" imgH="0" progId="TCLayout.ActiveDocument.1">
                  <p:embed/>
                </p:oleObj>
              </mc:Choice>
              <mc:Fallback>
                <p:oleObj name="think-cell Slide" r:id="rId3" imgW="0" imgH="0" progId="TCLayout.ActiveDocument.1">
                  <p:embed/>
                  <p:pic>
                    <p:nvPicPr>
                      <p:cNvPr id="0" name="OLE substitute imag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5" name="Text Placeholder 4"/>
          <p:cNvSpPr>
            <a:spLocks noGrp="1"/>
          </p:cNvSpPr>
          <p:nvPr>
            <p:ph type="body" sz="quarter" idx="10"/>
          </p:nvPr>
        </p:nvSpPr>
        <p:spPr>
          <a:xfrm>
            <a:off x="952500" y="1238250"/>
            <a:ext cx="7239000" cy="4381500"/>
          </a:xfrm>
          <a:solidFill>
            <a:schemeClr val="bg1"/>
          </a:solidFill>
          <a:ln>
            <a:solidFill>
              <a:schemeClr val="tx1"/>
            </a:solidFill>
          </a:ln>
          <a:effectLst>
            <a:outerShdw blurRad="50800" dist="38100" dir="2700000" algn="tl" rotWithShape="0">
              <a:prstClr val="black">
                <a:alpha val="40000"/>
              </a:prstClr>
            </a:outerShdw>
          </a:effectLst>
        </p:spPr>
        <p:txBody>
          <a:bodyPr lIns="137160" tIns="91440" rIns="137160" bIns="9144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214553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opic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3343110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0" imgH="0" progId="TCLayout.ActiveDocument.1">
                  <p:embed/>
                </p:oleObj>
              </mc:Choice>
              <mc:Fallback>
                <p:oleObj name="think-cell Slide" r:id="rId3" imgW="0" imgH="0" progId="TCLayout.ActiveDocument.1">
                  <p:embed/>
                  <p:pic>
                    <p:nvPicPr>
                      <p:cNvPr id="0" name="OLE substitute imag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6" name="Text Placeholder 5"/>
          <p:cNvSpPr>
            <a:spLocks noGrp="1"/>
          </p:cNvSpPr>
          <p:nvPr>
            <p:ph type="body" sz="quarter" idx="10" hasCustomPrompt="1"/>
          </p:nvPr>
        </p:nvSpPr>
        <p:spPr>
          <a:xfrm>
            <a:off x="228600" y="1371600"/>
            <a:ext cx="1737360" cy="990600"/>
          </a:xfrm>
          <a:solidFill>
            <a:schemeClr val="accent2"/>
          </a:solidFill>
        </p:spPr>
        <p:txBody>
          <a:bodyPr anchor="ctr">
            <a:noAutofit/>
          </a:bodyPr>
          <a:lstStyle>
            <a:lvl1pPr algn="ctr">
              <a:defRPr baseline="0"/>
            </a:lvl1pPr>
          </a:lstStyle>
          <a:p>
            <a:pPr lvl="0"/>
            <a:r>
              <a:rPr lang="en-US"/>
              <a:t>Add Text</a:t>
            </a:r>
          </a:p>
        </p:txBody>
      </p:sp>
      <p:sp>
        <p:nvSpPr>
          <p:cNvPr id="18" name="Text Placeholder 5"/>
          <p:cNvSpPr>
            <a:spLocks noGrp="1"/>
          </p:cNvSpPr>
          <p:nvPr>
            <p:ph type="body" sz="quarter" idx="11" hasCustomPrompt="1"/>
          </p:nvPr>
        </p:nvSpPr>
        <p:spPr>
          <a:xfrm>
            <a:off x="228600" y="2565400"/>
            <a:ext cx="1737360" cy="990600"/>
          </a:xfrm>
          <a:solidFill>
            <a:schemeClr val="accent2"/>
          </a:solidFill>
        </p:spPr>
        <p:txBody>
          <a:bodyPr anchor="ctr">
            <a:noAutofit/>
          </a:bodyPr>
          <a:lstStyle>
            <a:lvl1pPr algn="ctr">
              <a:defRPr baseline="0"/>
            </a:lvl1pPr>
          </a:lstStyle>
          <a:p>
            <a:pPr lvl="0"/>
            <a:r>
              <a:rPr lang="en-US"/>
              <a:t>Add Text</a:t>
            </a:r>
          </a:p>
        </p:txBody>
      </p:sp>
      <p:sp>
        <p:nvSpPr>
          <p:cNvPr id="19" name="Text Placeholder 5"/>
          <p:cNvSpPr>
            <a:spLocks noGrp="1"/>
          </p:cNvSpPr>
          <p:nvPr>
            <p:ph type="body" sz="quarter" idx="12" hasCustomPrompt="1"/>
          </p:nvPr>
        </p:nvSpPr>
        <p:spPr>
          <a:xfrm>
            <a:off x="228600" y="3759200"/>
            <a:ext cx="1737360" cy="990600"/>
          </a:xfrm>
          <a:solidFill>
            <a:schemeClr val="accent2"/>
          </a:solidFill>
        </p:spPr>
        <p:txBody>
          <a:bodyPr anchor="ctr">
            <a:noAutofit/>
          </a:bodyPr>
          <a:lstStyle>
            <a:lvl1pPr algn="ctr">
              <a:defRPr baseline="0"/>
            </a:lvl1pPr>
          </a:lstStyle>
          <a:p>
            <a:pPr lvl="0"/>
            <a:r>
              <a:rPr lang="en-US"/>
              <a:t>Add Text</a:t>
            </a:r>
          </a:p>
        </p:txBody>
      </p:sp>
      <p:sp>
        <p:nvSpPr>
          <p:cNvPr id="20" name="Text Placeholder 5"/>
          <p:cNvSpPr>
            <a:spLocks noGrp="1"/>
          </p:cNvSpPr>
          <p:nvPr>
            <p:ph type="body" sz="quarter" idx="13" hasCustomPrompt="1"/>
          </p:nvPr>
        </p:nvSpPr>
        <p:spPr>
          <a:xfrm>
            <a:off x="228600" y="4953000"/>
            <a:ext cx="1737360" cy="990600"/>
          </a:xfrm>
          <a:solidFill>
            <a:schemeClr val="accent2"/>
          </a:solidFill>
        </p:spPr>
        <p:txBody>
          <a:bodyPr anchor="ctr">
            <a:noAutofit/>
          </a:bodyPr>
          <a:lstStyle>
            <a:lvl1pPr algn="ctr">
              <a:defRPr baseline="0"/>
            </a:lvl1pPr>
          </a:lstStyle>
          <a:p>
            <a:pPr lvl="0"/>
            <a:r>
              <a:rPr lang="en-US"/>
              <a:t>Add Text</a:t>
            </a:r>
          </a:p>
        </p:txBody>
      </p:sp>
      <p:sp>
        <p:nvSpPr>
          <p:cNvPr id="24" name="Text Placeholder 23"/>
          <p:cNvSpPr>
            <a:spLocks noGrp="1"/>
          </p:cNvSpPr>
          <p:nvPr>
            <p:ph type="body" sz="quarter" idx="14" hasCustomPrompt="1"/>
          </p:nvPr>
        </p:nvSpPr>
        <p:spPr>
          <a:xfrm>
            <a:off x="2286000" y="990600"/>
            <a:ext cx="1219200" cy="246221"/>
          </a:xfrm>
        </p:spPr>
        <p:txBody>
          <a:bodyPr/>
          <a:lstStyle>
            <a:lvl1pPr>
              <a:defRPr baseline="0"/>
            </a:lvl1pPr>
          </a:lstStyle>
          <a:p>
            <a:pPr lvl="0"/>
            <a:r>
              <a:rPr lang="en-US"/>
              <a:t>Item 1</a:t>
            </a:r>
          </a:p>
        </p:txBody>
      </p:sp>
      <p:sp>
        <p:nvSpPr>
          <p:cNvPr id="25" name="Text Placeholder 23"/>
          <p:cNvSpPr>
            <a:spLocks noGrp="1"/>
          </p:cNvSpPr>
          <p:nvPr>
            <p:ph type="body" sz="quarter" idx="15" hasCustomPrompt="1"/>
          </p:nvPr>
        </p:nvSpPr>
        <p:spPr>
          <a:xfrm>
            <a:off x="4686300" y="990600"/>
            <a:ext cx="1219200" cy="246221"/>
          </a:xfrm>
        </p:spPr>
        <p:txBody>
          <a:bodyPr/>
          <a:lstStyle>
            <a:lvl1pPr>
              <a:defRPr baseline="0"/>
            </a:lvl1pPr>
          </a:lstStyle>
          <a:p>
            <a:pPr lvl="0"/>
            <a:r>
              <a:rPr lang="en-US"/>
              <a:t>Item 2</a:t>
            </a:r>
          </a:p>
        </p:txBody>
      </p:sp>
      <p:sp>
        <p:nvSpPr>
          <p:cNvPr id="26" name="Text Placeholder 23"/>
          <p:cNvSpPr>
            <a:spLocks noGrp="1"/>
          </p:cNvSpPr>
          <p:nvPr>
            <p:ph type="body" sz="quarter" idx="16" hasCustomPrompt="1"/>
          </p:nvPr>
        </p:nvSpPr>
        <p:spPr>
          <a:xfrm>
            <a:off x="7086600" y="990600"/>
            <a:ext cx="1219200" cy="246221"/>
          </a:xfrm>
        </p:spPr>
        <p:txBody>
          <a:bodyPr/>
          <a:lstStyle>
            <a:lvl1pPr>
              <a:defRPr baseline="0"/>
            </a:lvl1pPr>
          </a:lstStyle>
          <a:p>
            <a:pPr lvl="0"/>
            <a:r>
              <a:rPr lang="en-US"/>
              <a:t>Item 3</a:t>
            </a:r>
          </a:p>
        </p:txBody>
      </p:sp>
    </p:spTree>
    <p:extLst>
      <p:ext uri="{BB962C8B-B14F-4D97-AF65-F5344CB8AC3E}">
        <p14:creationId xmlns:p14="http://schemas.microsoft.com/office/powerpoint/2010/main" val="222670030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6445424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51091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box">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0" imgH="0" progId="TCLayout.ActiveDocument.1">
                  <p:embed/>
                </p:oleObj>
              </mc:Choice>
              <mc:Fallback>
                <p:oleObj name="think-cell Slide" r:id="rId4" imgW="0" imgH="0"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381000" y="914400"/>
            <a:ext cx="2901756" cy="1846659"/>
          </a:xfrm>
        </p:spPr>
        <p:txBody>
          <a:bodyPr wrap="square">
            <a:sp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044612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0" imgH="0" progId="TCLayout.ActiveDocument.1">
                  <p:embed/>
                </p:oleObj>
              </mc:Choice>
              <mc:Fallback>
                <p:oleObj name="think-cell Slide" r:id="rId3" imgW="0" imgH="0" progId="TCLayout.ActiveDocument.1">
                  <p:embed/>
                  <p:pic>
                    <p:nvPicPr>
                      <p:cNvPr id="0" name="OLE substitute image"/>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2" name="2. Slide Title"/>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4" name="Slide Number Placeholder 1">
            <a:extLst>
              <a:ext uri="{FF2B5EF4-FFF2-40B4-BE49-F238E27FC236}">
                <a16:creationId xmlns:a16="http://schemas.microsoft.com/office/drawing/2014/main" id="{452BD68F-0B58-4A4E-8874-D563CE45A8A1}"/>
              </a:ext>
            </a:extLst>
          </p:cNvPr>
          <p:cNvSpPr>
            <a:spLocks noGrp="1"/>
          </p:cNvSpPr>
          <p:nvPr>
            <p:ph type="sldNum" sz="quarter" idx="4294967295"/>
          </p:nvPr>
        </p:nvSpPr>
        <p:spPr>
          <a:xfrm>
            <a:off x="8595968" y="6593207"/>
            <a:ext cx="548033" cy="259998"/>
          </a:xfrm>
          <a:prstGeom prst="rect">
            <a:avLst/>
          </a:prstGeom>
        </p:spPr>
        <p:txBody>
          <a:bodyPr/>
          <a:lstStyle>
            <a:lvl1pPr algn="ctr">
              <a:defRPr/>
            </a:lvl1pPr>
          </a:lstStyle>
          <a:p>
            <a:fld id="{1B845CE2-52C6-D640-906F-6FEE9CFEE2EC}" type="slidenum">
              <a:rPr lang="en-US" sz="1020" smtClean="0"/>
              <a:t>‹#›</a:t>
            </a:fld>
            <a:endParaRPr lang="en-US" sz="1020" dirty="0"/>
          </a:p>
        </p:txBody>
      </p:sp>
    </p:spTree>
    <p:extLst>
      <p:ext uri="{BB962C8B-B14F-4D97-AF65-F5344CB8AC3E}">
        <p14:creationId xmlns:p14="http://schemas.microsoft.com/office/powerpoint/2010/main" val="10878757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5.xml"/><Relationship Id="rId18" Type="http://schemas.openxmlformats.org/officeDocument/2006/relationships/tags" Target="../tags/tag10.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tags" Target="../tags/tag13.xml"/><Relationship Id="rId7" Type="http://schemas.openxmlformats.org/officeDocument/2006/relationships/slideLayout" Target="../slideLayouts/slideLayout7.xml"/><Relationship Id="rId12" Type="http://schemas.openxmlformats.org/officeDocument/2006/relationships/tags" Target="../tags/tag4.xml"/><Relationship Id="rId17" Type="http://schemas.openxmlformats.org/officeDocument/2006/relationships/tags" Target="../tags/tag9.xml"/><Relationship Id="rId25" Type="http://schemas.openxmlformats.org/officeDocument/2006/relationships/tags" Target="../tags/tag17.xml"/><Relationship Id="rId2" Type="http://schemas.openxmlformats.org/officeDocument/2006/relationships/slideLayout" Target="../slideLayouts/slideLayout2.xml"/><Relationship Id="rId16" Type="http://schemas.openxmlformats.org/officeDocument/2006/relationships/tags" Target="../tags/tag8.xml"/><Relationship Id="rId20" Type="http://schemas.openxmlformats.org/officeDocument/2006/relationships/tags" Target="../tags/tag1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24" Type="http://schemas.openxmlformats.org/officeDocument/2006/relationships/tags" Target="../tags/tag16.xml"/><Relationship Id="rId5" Type="http://schemas.openxmlformats.org/officeDocument/2006/relationships/slideLayout" Target="../slideLayouts/slideLayout5.xml"/><Relationship Id="rId15" Type="http://schemas.openxmlformats.org/officeDocument/2006/relationships/tags" Target="../tags/tag7.xml"/><Relationship Id="rId23" Type="http://schemas.openxmlformats.org/officeDocument/2006/relationships/tags" Target="../tags/tag15.xml"/><Relationship Id="rId10" Type="http://schemas.openxmlformats.org/officeDocument/2006/relationships/tags" Target="../tags/tag2.xml"/><Relationship Id="rId19" Type="http://schemas.openxmlformats.org/officeDocument/2006/relationships/tags" Target="../tags/tag11.x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tags" Target="../tags/tag6.xml"/><Relationship Id="rId22" Type="http://schemas.openxmlformats.org/officeDocument/2006/relationships/tags" Target="../tags/tag14.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3237523660"/>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name="think-cell Slide" r:id="rId26" imgW="0" imgH="0" progId="TCLayout.ActiveDocument.1">
                  <p:embed/>
                </p:oleObj>
              </mc:Choice>
              <mc:Fallback>
                <p:oleObj name="think-cell Slide" r:id="rId26" imgW="0" imgH="0" progId="TCLayout.ActiveDocument.1">
                  <p:embed/>
                  <p:pic>
                    <p:nvPicPr>
                      <p:cNvPr id="0" name="OLE substitute image"/>
                      <p:cNvPicPr/>
                      <p:nvPr/>
                    </p:nvPicPr>
                    <p:blipFill>
                      <a:blip r:embed="rId27"/>
                      <a:stretch>
                        <a:fillRect/>
                      </a:stretch>
                    </p:blipFill>
                    <p:spPr>
                      <a:xfrm>
                        <a:off x="0" y="0"/>
                        <a:ext cx="161984"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auto">
          <a:xfrm>
            <a:off x="1482156" y="1990667"/>
            <a:ext cx="4389768" cy="1477328"/>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itle Placeholder 2"/>
          <p:cNvSpPr>
            <a:spLocks noGrp="1" noChangeArrowheads="1"/>
          </p:cNvSpPr>
          <p:nvPr>
            <p:ph type="title"/>
          </p:nvPr>
        </p:nvSpPr>
        <p:spPr bwMode="auto">
          <a:xfrm>
            <a:off x="174945" y="234863"/>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p>
        </p:txBody>
      </p:sp>
      <p:sp>
        <p:nvSpPr>
          <p:cNvPr id="10" name="1. On-page tracker" hidden="1"/>
          <p:cNvSpPr>
            <a:spLocks noChangeArrowheads="1"/>
          </p:cNvSpPr>
          <p:nvPr/>
        </p:nvSpPr>
        <p:spPr bwMode="auto">
          <a:xfrm>
            <a:off x="174944"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3. Unit of measure" hidden="1"/>
          <p:cNvSpPr txBox="1">
            <a:spLocks noChangeArrowheads="1"/>
          </p:cNvSpPr>
          <p:nvPr/>
        </p:nvSpPr>
        <p:spPr bwMode="auto">
          <a:xfrm>
            <a:off x="174944" y="542617"/>
            <a:ext cx="8053675"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a:defRPr>
            </a:lvl1pPr>
            <a:lvl2pPr marL="447675" defTabSz="895350">
              <a:defRPr sz="2400">
                <a:solidFill>
                  <a:schemeClr val="tx1"/>
                </a:solidFill>
                <a:latin typeface="Arial"/>
              </a:defRPr>
            </a:lvl2pPr>
            <a:lvl3pPr marL="895350" defTabSz="895350">
              <a:defRPr sz="2400">
                <a:solidFill>
                  <a:schemeClr val="tx1"/>
                </a:solidFill>
                <a:latin typeface="Arial"/>
              </a:defRPr>
            </a:lvl3pPr>
            <a:lvl4pPr marL="1344613" defTabSz="895350">
              <a:defRPr sz="2400">
                <a:solidFill>
                  <a:schemeClr val="tx1"/>
                </a:solidFill>
                <a:latin typeface="Arial"/>
              </a:defRPr>
            </a:lvl4pPr>
            <a:lvl5pPr marL="1792288" defTabSz="895350">
              <a:defRPr sz="2400">
                <a:solidFill>
                  <a:schemeClr val="tx1"/>
                </a:solidFill>
                <a:latin typeface="Arial"/>
              </a:defRPr>
            </a:lvl5pPr>
            <a:lvl6pPr marL="2249488" defTabSz="895350" fontAlgn="base">
              <a:spcBef>
                <a:spcPct val="0"/>
              </a:spcBef>
              <a:spcAft>
                <a:spcPct val="0"/>
              </a:spcAft>
              <a:defRPr sz="2400">
                <a:solidFill>
                  <a:schemeClr val="tx1"/>
                </a:solidFill>
                <a:latin typeface="Arial"/>
              </a:defRPr>
            </a:lvl6pPr>
            <a:lvl7pPr marL="2706688" defTabSz="895350" fontAlgn="base">
              <a:spcBef>
                <a:spcPct val="0"/>
              </a:spcBef>
              <a:spcAft>
                <a:spcPct val="0"/>
              </a:spcAft>
              <a:defRPr sz="2400">
                <a:solidFill>
                  <a:schemeClr val="tx1"/>
                </a:solidFill>
                <a:latin typeface="Arial"/>
              </a:defRPr>
            </a:lvl7pPr>
            <a:lvl8pPr marL="3163888" defTabSz="895350" fontAlgn="base">
              <a:spcBef>
                <a:spcPct val="0"/>
              </a:spcBef>
              <a:spcAft>
                <a:spcPct val="0"/>
              </a:spcAft>
              <a:defRPr sz="2400">
                <a:solidFill>
                  <a:schemeClr val="tx1"/>
                </a:solidFill>
                <a:latin typeface="Arial"/>
              </a:defRPr>
            </a:lvl8pPr>
            <a:lvl9pPr marL="3621088" defTabSz="895350" fontAlgn="base">
              <a:spcBef>
                <a:spcPct val="0"/>
              </a:spcBef>
              <a:spcAft>
                <a:spcPct val="0"/>
              </a:spcAft>
              <a:defRPr sz="2400">
                <a:solidFill>
                  <a:schemeClr val="tx1"/>
                </a:solidFill>
                <a:latin typeface="Arial"/>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2" name="Slide Elements" hidden="1"/>
          <p:cNvGrpSpPr/>
          <p:nvPr/>
        </p:nvGrpSpPr>
        <p:grpSpPr>
          <a:xfrm>
            <a:off x="174944" y="6086391"/>
            <a:ext cx="8799129" cy="413035"/>
            <a:chOff x="75" y="3895"/>
            <a:chExt cx="689" cy="255"/>
          </a:xfrm>
        </p:grpSpPr>
        <p:sp>
          <p:nvSpPr>
            <p:cNvPr id="13" name="4. Footnote"/>
            <p:cNvSpPr txBox="1">
              <a:spLocks noChangeArrowheads="1"/>
            </p:cNvSpPr>
            <p:nvPr/>
          </p:nvSpPr>
          <p:spPr bwMode="auto">
            <a:xfrm>
              <a:off x="75" y="3895"/>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a:defRPr>
              </a:lvl1pPr>
              <a:lvl2pPr marL="1031875" defTabSz="895350">
                <a:defRPr sz="2400">
                  <a:solidFill>
                    <a:schemeClr val="tx1"/>
                  </a:solidFill>
                  <a:latin typeface="Arial"/>
                </a:defRPr>
              </a:lvl2pPr>
              <a:lvl3pPr marL="1217613" defTabSz="895350">
                <a:defRPr sz="2400">
                  <a:solidFill>
                    <a:schemeClr val="tx1"/>
                  </a:solidFill>
                  <a:latin typeface="Arial"/>
                </a:defRPr>
              </a:lvl3pPr>
              <a:lvl4pPr marL="1404938" defTabSz="895350">
                <a:defRPr sz="2400">
                  <a:solidFill>
                    <a:schemeClr val="tx1"/>
                  </a:solidFill>
                  <a:latin typeface="Arial"/>
                </a:defRPr>
              </a:lvl4pPr>
              <a:lvl5pPr marL="1792288" defTabSz="895350">
                <a:defRPr sz="2400">
                  <a:solidFill>
                    <a:schemeClr val="tx1"/>
                  </a:solidFill>
                  <a:latin typeface="Arial"/>
                </a:defRPr>
              </a:lvl5pPr>
              <a:lvl6pPr marL="2249488" defTabSz="895350" fontAlgn="base">
                <a:spcBef>
                  <a:spcPct val="0"/>
                </a:spcBef>
                <a:spcAft>
                  <a:spcPct val="0"/>
                </a:spcAft>
                <a:defRPr sz="2400">
                  <a:solidFill>
                    <a:schemeClr val="tx1"/>
                  </a:solidFill>
                  <a:latin typeface="Arial"/>
                </a:defRPr>
              </a:lvl6pPr>
              <a:lvl7pPr marL="2706688" defTabSz="895350" fontAlgn="base">
                <a:spcBef>
                  <a:spcPct val="0"/>
                </a:spcBef>
                <a:spcAft>
                  <a:spcPct val="0"/>
                </a:spcAft>
                <a:defRPr sz="2400">
                  <a:solidFill>
                    <a:schemeClr val="tx1"/>
                  </a:solidFill>
                  <a:latin typeface="Arial"/>
                </a:defRPr>
              </a:lvl7pPr>
              <a:lvl8pPr marL="3163888" defTabSz="895350" fontAlgn="base">
                <a:spcBef>
                  <a:spcPct val="0"/>
                </a:spcBef>
                <a:spcAft>
                  <a:spcPct val="0"/>
                </a:spcAft>
                <a:defRPr sz="2400">
                  <a:solidFill>
                    <a:schemeClr val="tx1"/>
                  </a:solidFill>
                  <a:latin typeface="Arial"/>
                </a:defRPr>
              </a:lvl8pPr>
              <a:lvl9pPr marL="3621088" defTabSz="895350" fontAlgn="base">
                <a:spcBef>
                  <a:spcPct val="0"/>
                </a:spcBef>
                <a:spcAft>
                  <a:spcPct val="0"/>
                </a:spcAft>
                <a:defRPr sz="2400">
                  <a:solidFill>
                    <a:schemeClr val="tx1"/>
                  </a:solidFill>
                  <a:latin typeface="Arial"/>
                </a:defRPr>
              </a:lvl9pPr>
            </a:lstStyle>
            <a:p>
              <a:pPr fontAlgn="base">
                <a:spcBef>
                  <a:spcPct val="0"/>
                </a:spcBef>
                <a:spcAft>
                  <a:spcPct val="0"/>
                </a:spcAft>
                <a:defRPr/>
              </a:pPr>
              <a:r>
                <a:rPr lang="en-US" sz="1000" dirty="0">
                  <a:solidFill>
                    <a:srgbClr val="000000"/>
                  </a:solidFill>
                  <a:latin typeface="Arial"/>
                </a:rPr>
                <a:t>1 Footnote</a:t>
              </a:r>
            </a:p>
          </p:txBody>
        </p:sp>
        <p:sp>
          <p:nvSpPr>
            <p:cNvPr id="14" name="5. Source"/>
            <p:cNvSpPr>
              <a:spLocks noChangeArrowheads="1"/>
            </p:cNvSpPr>
            <p:nvPr/>
          </p:nvSpPr>
          <p:spPr bwMode="auto">
            <a:xfrm>
              <a:off x="75" y="4053"/>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21910" indent="-621910" defTabSz="913429" fontAlgn="base">
                <a:spcBef>
                  <a:spcPct val="0"/>
                </a:spcBef>
                <a:spcAft>
                  <a:spcPct val="0"/>
                </a:spcAft>
                <a:tabLst>
                  <a:tab pos="625148" algn="l"/>
                </a:tabLst>
              </a:pPr>
              <a:r>
                <a:rPr lang="en-US" sz="1000" dirty="0">
                  <a:solidFill>
                    <a:srgbClr val="000000"/>
                  </a:solidFill>
                </a:rPr>
                <a:t>SOURCE: Source</a:t>
              </a:r>
            </a:p>
          </p:txBody>
        </p:sp>
      </p:grpSp>
      <p:grpSp>
        <p:nvGrpSpPr>
          <p:cNvPr id="15" name="ACET" hidden="1"/>
          <p:cNvGrpSpPr/>
          <p:nvPr/>
        </p:nvGrpSpPr>
        <p:grpSpPr>
          <a:xfrm>
            <a:off x="1482156"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grpSp>
        <p:nvGrpSpPr>
          <p:cNvPr id="63" name="LegendBoxes" hidden="1"/>
          <p:cNvGrpSpPr/>
          <p:nvPr/>
        </p:nvGrpSpPr>
        <p:grpSpPr>
          <a:xfrm>
            <a:off x="7449476" y="275439"/>
            <a:ext cx="779144" cy="1017201"/>
            <a:chOff x="4936" y="176"/>
            <a:chExt cx="481" cy="628"/>
          </a:xfrm>
        </p:grpSpPr>
        <p:sp>
          <p:nvSpPr>
            <p:cNvPr id="64"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6"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8"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70"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72" name="LegendLines" hidden="1"/>
          <p:cNvGrpSpPr/>
          <p:nvPr/>
        </p:nvGrpSpPr>
        <p:grpSpPr>
          <a:xfrm>
            <a:off x="7135228" y="275439"/>
            <a:ext cx="1093393" cy="745084"/>
            <a:chOff x="4750" y="176"/>
            <a:chExt cx="67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76"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7"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8"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grpSp>
        <p:nvGrpSpPr>
          <p:cNvPr id="79" name="Sticker" hidden="1"/>
          <p:cNvGrpSpPr/>
          <p:nvPr/>
        </p:nvGrpSpPr>
        <p:grpSpPr>
          <a:xfrm>
            <a:off x="7139991" y="275438"/>
            <a:ext cx="1088630" cy="216680"/>
            <a:chOff x="7673880" y="285750"/>
            <a:chExt cx="1066895" cy="212366"/>
          </a:xfrm>
        </p:grpSpPr>
        <p:sp>
          <p:nvSpPr>
            <p:cNvPr id="80"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0000"/>
                </a:buClr>
              </a:pPr>
              <a:r>
                <a:rPr lang="en-US" sz="1200" dirty="0">
                  <a:solidFill>
                    <a:srgbClr val="808080"/>
                  </a:solidFill>
                </a:rPr>
                <a:t>PRELIMINARY</a:t>
              </a:r>
            </a:p>
          </p:txBody>
        </p:sp>
        <p:cxnSp>
          <p:nvCxnSpPr>
            <p:cNvPr id="81" name="AutoShape 31"/>
            <p:cNvCxnSpPr>
              <a:cxnSpLocks noChangeShapeType="1"/>
              <a:stCxn id="80" idx="2"/>
              <a:endCxn id="80" idx="4"/>
            </p:cNvCxnSpPr>
            <p:nvPr/>
          </p:nvCxnSpPr>
          <p:spPr bwMode="auto">
            <a:xfrm flipH="1">
              <a:off x="7673880" y="285750"/>
              <a:ext cx="0" cy="212366"/>
            </a:xfrm>
            <a:prstGeom prst="straightConnector1">
              <a:avLst/>
            </a:prstGeom>
            <a:noFill/>
            <a:ln w="9525">
              <a:solidFill>
                <a:srgbClr val="808080"/>
              </a:solidFill>
              <a:rou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73880" y="498116"/>
              <a:ext cx="1066895" cy="0"/>
            </a:xfrm>
            <a:prstGeom prst="straightConnector1">
              <a:avLst/>
            </a:prstGeom>
            <a:noFill/>
            <a:ln w="25400">
              <a:solidFill>
                <a:srgbClr val="808080"/>
              </a:solidFill>
              <a:round/>
            </a:ln>
            <a:extLst>
              <a:ext uri="{909E8E84-426E-40DD-AFC4-6F175D3DCCD1}">
                <a14:hiddenFill xmlns:a14="http://schemas.microsoft.com/office/drawing/2010/main">
                  <a:noFill/>
                </a14:hiddenFill>
              </a:ext>
            </a:extLst>
          </p:spPr>
        </p:cxnSp>
      </p:grpSp>
      <p:grpSp>
        <p:nvGrpSpPr>
          <p:cNvPr id="83" name="LegendMoons" hidden="1"/>
          <p:cNvGrpSpPr/>
          <p:nvPr/>
        </p:nvGrpSpPr>
        <p:grpSpPr>
          <a:xfrm>
            <a:off x="7381273" y="275438"/>
            <a:ext cx="847347" cy="1333054"/>
            <a:chOff x="6655594" y="273840"/>
            <a:chExt cx="830430" cy="1306516"/>
          </a:xfrm>
        </p:grpSpPr>
        <p:grpSp>
          <p:nvGrpSpPr>
            <p:cNvPr id="84" name="MoonLegend1"/>
            <p:cNvGrpSpPr>
              <a:grpSpLocks noChangeAspect="1"/>
            </p:cNvGrpSpPr>
            <p:nvPr>
              <p:custDataLst>
                <p:tags r:id="rId11"/>
              </p:custDataLst>
            </p:nvPr>
          </p:nvGrpSpPr>
          <p:grpSpPr>
            <a:xfrm>
              <a:off x="6655594" y="273840"/>
              <a:ext cx="209550" cy="209551"/>
              <a:chOff x="4533" y="183"/>
              <a:chExt cx="144" cy="144"/>
            </a:xfrm>
          </p:grpSpPr>
          <p:sp>
            <p:nvSpPr>
              <p:cNvPr id="102"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103"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85" name="MoonLegend2"/>
            <p:cNvGrpSpPr>
              <a:grpSpLocks noChangeAspect="1"/>
            </p:cNvGrpSpPr>
            <p:nvPr>
              <p:custDataLst>
                <p:tags r:id="rId12"/>
              </p:custDataLst>
            </p:nvPr>
          </p:nvGrpSpPr>
          <p:grpSpPr>
            <a:xfrm>
              <a:off x="6655594" y="548081"/>
              <a:ext cx="209550" cy="209551"/>
              <a:chOff x="1694" y="2044"/>
              <a:chExt cx="160" cy="160"/>
            </a:xfrm>
          </p:grpSpPr>
          <p:sp>
            <p:nvSpPr>
              <p:cNvPr id="100"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101"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86" name="MoonLegend4"/>
            <p:cNvGrpSpPr>
              <a:grpSpLocks noChangeAspect="1"/>
            </p:cNvGrpSpPr>
            <p:nvPr>
              <p:custDataLst>
                <p:tags r:id="rId13"/>
              </p:custDataLst>
            </p:nvPr>
          </p:nvGrpSpPr>
          <p:grpSpPr>
            <a:xfrm>
              <a:off x="6655594" y="1096563"/>
              <a:ext cx="209550" cy="209551"/>
              <a:chOff x="4495" y="1198"/>
              <a:chExt cx="160" cy="160"/>
            </a:xfrm>
          </p:grpSpPr>
          <p:sp>
            <p:nvSpPr>
              <p:cNvPr id="98"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99"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87" name="MoonLegend5"/>
            <p:cNvGrpSpPr>
              <a:grpSpLocks noChangeAspect="1"/>
            </p:cNvGrpSpPr>
            <p:nvPr>
              <p:custDataLst>
                <p:tags r:id="rId14"/>
              </p:custDataLst>
            </p:nvPr>
          </p:nvGrpSpPr>
          <p:grpSpPr>
            <a:xfrm>
              <a:off x="6655594" y="1370805"/>
              <a:ext cx="209550" cy="209551"/>
              <a:chOff x="4495" y="1440"/>
              <a:chExt cx="160" cy="160"/>
            </a:xfrm>
          </p:grpSpPr>
          <p:sp>
            <p:nvSpPr>
              <p:cNvPr id="96"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97"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sp>
          <p:nvSpPr>
            <p:cNvPr id="88"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89"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0"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1"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2"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nvGrpSpPr>
            <p:cNvPr id="93" name="MoonLegend3"/>
            <p:cNvGrpSpPr>
              <a:grpSpLocks noChangeAspect="1"/>
            </p:cNvGrpSpPr>
            <p:nvPr>
              <p:custDataLst>
                <p:tags r:id="rId15"/>
              </p:custDataLst>
            </p:nvPr>
          </p:nvGrpSpPr>
          <p:grpSpPr>
            <a:xfrm>
              <a:off x="6655594" y="822322"/>
              <a:ext cx="209550" cy="209551"/>
              <a:chOff x="4495" y="1198"/>
              <a:chExt cx="160" cy="160"/>
            </a:xfrm>
          </p:grpSpPr>
          <p:sp>
            <p:nvSpPr>
              <p:cNvPr id="94"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95"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sp>
        <p:nvSpPr>
          <p:cNvPr id="104" name="Slide Number"/>
          <p:cNvSpPr txBox="1"/>
          <p:nvPr/>
        </p:nvSpPr>
        <p:spPr bwMode="auto">
          <a:xfrm>
            <a:off x="8839200" y="6610270"/>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chemeClr val="tx1"/>
                </a:solidFill>
              </a:rPr>
              <a:pPr algn="r" fontAlgn="base">
                <a:spcBef>
                  <a:spcPct val="0"/>
                </a:spcBef>
                <a:spcAft>
                  <a:spcPct val="0"/>
                </a:spcAft>
              </a:pPr>
              <a:t>‹#›</a:t>
            </a:fld>
            <a:endParaRPr lang="en-US" dirty="0">
              <a:solidFill>
                <a:schemeClr val="tx1"/>
              </a:solidFill>
            </a:endParaRPr>
          </a:p>
        </p:txBody>
      </p:sp>
      <p:sp>
        <p:nvSpPr>
          <p:cNvPr id="105" name="TextBox 104"/>
          <p:cNvSpPr txBox="1"/>
          <p:nvPr userDrawn="1"/>
        </p:nvSpPr>
        <p:spPr>
          <a:xfrm>
            <a:off x="5029200" y="6568866"/>
            <a:ext cx="3805407" cy="153888"/>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a:buChar char="▪"/>
              <a:defRPr baseline="0">
                <a:latin typeface="+mn-lt"/>
              </a:defRPr>
            </a:lvl2pPr>
            <a:lvl3pPr marL="457151" lvl="2" indent="-261910" defTabSz="895255" eaLnBrk="1" hangingPunct="1">
              <a:buClr>
                <a:schemeClr val="tx2"/>
              </a:buClr>
              <a:buSzPct val="120000"/>
              <a:buFont typeface="Arial"/>
              <a:buChar char="–"/>
              <a:defRPr baseline="0">
                <a:latin typeface="+mn-lt"/>
              </a:defRPr>
            </a:lvl3pPr>
            <a:lvl4pPr marL="614298" lvl="3" indent="-155558" defTabSz="895255" eaLnBrk="1" hangingPunct="1">
              <a:buClr>
                <a:schemeClr val="tx2"/>
              </a:buClr>
              <a:buSzPct val="120000"/>
              <a:buFont typeface="Arial"/>
              <a:buChar char="▫"/>
              <a:defRPr baseline="0">
                <a:latin typeface="+mn-lt"/>
              </a:defRPr>
            </a:lvl4pPr>
            <a:lvl5pPr marL="749728" lvl="4" indent="-130162" defTabSz="895255" eaLnBrk="1" hangingPunct="1">
              <a:buClr>
                <a:schemeClr val="tx2"/>
              </a:buClr>
              <a:buSzPct val="89000"/>
              <a:buFont typeface="Arial"/>
              <a:buChar char="-"/>
              <a:defRPr baseline="0">
                <a:latin typeface="+mn-lt"/>
              </a:defRPr>
            </a:lvl5pPr>
            <a:lvl6pPr marL="749728" indent="-130162" defTabSz="895255" fontAlgn="base">
              <a:spcBef>
                <a:spcPct val="0"/>
              </a:spcBef>
              <a:spcAft>
                <a:spcPct val="0"/>
              </a:spcAft>
              <a:buClr>
                <a:schemeClr val="tx2"/>
              </a:buClr>
              <a:buSzPct val="89000"/>
              <a:buFont typeface="Arial"/>
              <a:buChar char="-"/>
              <a:defRPr baseline="0">
                <a:latin typeface="+mn-lt"/>
              </a:defRPr>
            </a:lvl6pPr>
            <a:lvl7pPr marL="749728" indent="-130162" defTabSz="895255" fontAlgn="base">
              <a:spcBef>
                <a:spcPct val="0"/>
              </a:spcBef>
              <a:spcAft>
                <a:spcPct val="0"/>
              </a:spcAft>
              <a:buClr>
                <a:schemeClr val="tx2"/>
              </a:buClr>
              <a:buSzPct val="89000"/>
              <a:buFont typeface="Arial"/>
              <a:buChar char="-"/>
              <a:defRPr baseline="0">
                <a:latin typeface="+mn-lt"/>
              </a:defRPr>
            </a:lvl7pPr>
            <a:lvl8pPr marL="749728" indent="-130162" defTabSz="895255" fontAlgn="base">
              <a:spcBef>
                <a:spcPct val="0"/>
              </a:spcBef>
              <a:spcAft>
                <a:spcPct val="0"/>
              </a:spcAft>
              <a:buClr>
                <a:schemeClr val="tx2"/>
              </a:buClr>
              <a:buSzPct val="89000"/>
              <a:buFont typeface="Arial"/>
              <a:buChar char="-"/>
              <a:defRPr baseline="0">
                <a:latin typeface="+mn-lt"/>
              </a:defRPr>
            </a:lvl8pPr>
            <a:lvl9pPr marL="749728" indent="-130162" defTabSz="895255" fontAlgn="base">
              <a:spcBef>
                <a:spcPct val="0"/>
              </a:spcBef>
              <a:spcAft>
                <a:spcPct val="0"/>
              </a:spcAft>
              <a:buClr>
                <a:schemeClr val="tx2"/>
              </a:buClr>
              <a:buSzPct val="89000"/>
              <a:buFont typeface="Arial"/>
              <a:buChar char="-"/>
              <a:defRPr baseline="0">
                <a:latin typeface="+mn-lt"/>
              </a:defRPr>
            </a:lvl9pPr>
          </a:lstStyle>
          <a:p>
            <a:pPr>
              <a:buClr>
                <a:srgbClr val="000000"/>
              </a:buClr>
            </a:pPr>
            <a:r>
              <a:rPr lang="es-LA" sz="1000" b="0" i="0" strike="noStrike" cap="none" spc="0" baseline="0" dirty="0">
                <a:solidFill>
                  <a:srgbClr val="000000"/>
                </a:solidFill>
                <a:effectLst/>
                <a:latin typeface="Arial"/>
                <a:ea typeface="Arial"/>
                <a:cs typeface="Arial"/>
              </a:rPr>
              <a:t>Confidencial: solo para los propósitos de la creación de normas  |</a:t>
            </a:r>
          </a:p>
        </p:txBody>
      </p:sp>
    </p:spTree>
    <p:extLst>
      <p:ext uri="{BB962C8B-B14F-4D97-AF65-F5344CB8AC3E}">
        <p14:creationId xmlns:p14="http://schemas.microsoft.com/office/powerpoint/2010/main" val="41133190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70" r:id="rId8"/>
  </p:sldLayoutIdLst>
  <p:transition/>
  <p:hf hdr="0" ftr="0" dt="0"/>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a:defRPr>
      </a:lvl2pPr>
      <a:lvl3pPr algn="l" defTabSz="913429" rtl="0" eaLnBrk="1" fontAlgn="base" hangingPunct="1">
        <a:spcBef>
          <a:spcPct val="0"/>
        </a:spcBef>
        <a:spcAft>
          <a:spcPct val="0"/>
        </a:spcAft>
        <a:defRPr sz="1900" b="1">
          <a:solidFill>
            <a:schemeClr val="tx2"/>
          </a:solidFill>
          <a:latin typeface="Arial"/>
        </a:defRPr>
      </a:lvl3pPr>
      <a:lvl4pPr algn="l" defTabSz="913429" rtl="0" eaLnBrk="1" fontAlgn="base" hangingPunct="1">
        <a:spcBef>
          <a:spcPct val="0"/>
        </a:spcBef>
        <a:spcAft>
          <a:spcPct val="0"/>
        </a:spcAft>
        <a:defRPr sz="1900" b="1">
          <a:solidFill>
            <a:schemeClr val="tx2"/>
          </a:solidFill>
          <a:latin typeface="Arial"/>
        </a:defRPr>
      </a:lvl4pPr>
      <a:lvl5pPr algn="l" defTabSz="913429" rtl="0" eaLnBrk="1" fontAlgn="base" hangingPunct="1">
        <a:spcBef>
          <a:spcPct val="0"/>
        </a:spcBef>
        <a:spcAft>
          <a:spcPct val="0"/>
        </a:spcAft>
        <a:defRPr sz="1900" b="1">
          <a:solidFill>
            <a:schemeClr val="tx2"/>
          </a:solidFill>
          <a:latin typeface="Arial"/>
        </a:defRPr>
      </a:lvl5pPr>
      <a:lvl6pPr marL="466431" algn="l" defTabSz="913429" rtl="0" eaLnBrk="1" fontAlgn="base" hangingPunct="1">
        <a:spcBef>
          <a:spcPct val="0"/>
        </a:spcBef>
        <a:spcAft>
          <a:spcPct val="0"/>
        </a:spcAft>
        <a:defRPr sz="1900" b="1">
          <a:solidFill>
            <a:schemeClr val="tx2"/>
          </a:solidFill>
          <a:latin typeface="Arial"/>
        </a:defRPr>
      </a:lvl6pPr>
      <a:lvl7pPr marL="932863" algn="l" defTabSz="913429" rtl="0" eaLnBrk="1" fontAlgn="base" hangingPunct="1">
        <a:spcBef>
          <a:spcPct val="0"/>
        </a:spcBef>
        <a:spcAft>
          <a:spcPct val="0"/>
        </a:spcAft>
        <a:defRPr sz="1900" b="1">
          <a:solidFill>
            <a:schemeClr val="tx2"/>
          </a:solidFill>
          <a:latin typeface="Arial"/>
        </a:defRPr>
      </a:lvl7pPr>
      <a:lvl8pPr marL="1399295" algn="l" defTabSz="913429" rtl="0" eaLnBrk="1" fontAlgn="base" hangingPunct="1">
        <a:spcBef>
          <a:spcPct val="0"/>
        </a:spcBef>
        <a:spcAft>
          <a:spcPct val="0"/>
        </a:spcAft>
        <a:defRPr sz="1900" b="1">
          <a:solidFill>
            <a:schemeClr val="tx2"/>
          </a:solidFill>
          <a:latin typeface="Arial"/>
        </a:defRPr>
      </a:lvl8pPr>
      <a:lvl9pPr marL="1865728" algn="l" defTabSz="913429" rtl="0" eaLnBrk="1" fontAlgn="base" hangingPunct="1">
        <a:spcBef>
          <a:spcPct val="0"/>
        </a:spcBef>
        <a:spcAft>
          <a:spcPct val="0"/>
        </a:spcAft>
        <a:defRPr sz="1900" b="1">
          <a:solidFill>
            <a:schemeClr val="tx2"/>
          </a:solidFill>
          <a:latin typeface="Arial"/>
        </a:defRPr>
      </a:lvl9pPr>
    </p:titleStyle>
    <p:bodyStyle>
      <a:lvl1pPr marL="0" indent="0" algn="l" defTabSz="913429" rtl="0" eaLnBrk="1" fontAlgn="base" hangingPunct="1">
        <a:spcBef>
          <a:spcPct val="0"/>
        </a:spcBef>
        <a:spcAft>
          <a:spcPts val="600"/>
        </a:spcAft>
        <a:buClr>
          <a:schemeClr val="tx2"/>
        </a:buClr>
        <a:defRPr sz="1600" baseline="0">
          <a:solidFill>
            <a:schemeClr val="tx1"/>
          </a:solidFill>
          <a:latin typeface="+mn-lt"/>
          <a:ea typeface="+mn-ea"/>
          <a:cs typeface="+mn-cs"/>
        </a:defRPr>
      </a:lvl1pPr>
      <a:lvl2pPr marL="342900" indent="-341313" algn="l" defTabSz="913429" rtl="0" eaLnBrk="1" fontAlgn="base" hangingPunct="1">
        <a:spcBef>
          <a:spcPct val="0"/>
        </a:spcBef>
        <a:spcAft>
          <a:spcPts val="600"/>
        </a:spcAft>
        <a:buClr>
          <a:schemeClr val="tx2"/>
        </a:buClr>
        <a:buSzPct val="125000"/>
        <a:buFont typeface="Arial"/>
        <a:buChar char="▪"/>
        <a:defRPr sz="1600" baseline="0">
          <a:solidFill>
            <a:schemeClr val="tx1"/>
          </a:solidFill>
          <a:latin typeface="+mn-lt"/>
        </a:defRPr>
      </a:lvl2pPr>
      <a:lvl3pPr marL="581025" indent="-382588" algn="l" defTabSz="913429" rtl="0" eaLnBrk="1" fontAlgn="base" hangingPunct="1">
        <a:spcBef>
          <a:spcPct val="0"/>
        </a:spcBef>
        <a:spcAft>
          <a:spcPts val="600"/>
        </a:spcAft>
        <a:buClr>
          <a:schemeClr val="tx2"/>
        </a:buClr>
        <a:buSzPct val="120000"/>
        <a:buFont typeface="Arial"/>
        <a:buChar char="–"/>
        <a:defRPr sz="1400" baseline="0">
          <a:solidFill>
            <a:schemeClr val="tx1"/>
          </a:solidFill>
          <a:latin typeface="+mn-lt"/>
        </a:defRPr>
      </a:lvl3pPr>
      <a:lvl4pPr marL="747713" indent="-279400" algn="l" defTabSz="913429" rtl="0" eaLnBrk="1" fontAlgn="base" hangingPunct="1">
        <a:spcBef>
          <a:spcPct val="0"/>
        </a:spcBef>
        <a:spcAft>
          <a:spcPts val="600"/>
        </a:spcAft>
        <a:buClr>
          <a:schemeClr val="tx2"/>
        </a:buClr>
        <a:buSzPct val="120000"/>
        <a:buFont typeface="Arial"/>
        <a:buChar char="▫"/>
        <a:defRPr sz="1400" baseline="0">
          <a:solidFill>
            <a:schemeClr val="tx1"/>
          </a:solidFill>
          <a:latin typeface="+mn-lt"/>
        </a:defRPr>
      </a:lvl4pPr>
      <a:lvl5pPr marL="925513" indent="-293688" algn="l" defTabSz="913429" rtl="0" eaLnBrk="1" fontAlgn="base" hangingPunct="1">
        <a:spcBef>
          <a:spcPct val="0"/>
        </a:spcBef>
        <a:spcAft>
          <a:spcPts val="600"/>
        </a:spcAft>
        <a:buClr>
          <a:schemeClr val="tx2"/>
        </a:buClr>
        <a:buSzPct val="89000"/>
        <a:buFont typeface="Arial"/>
        <a:buChar char="-"/>
        <a:defRPr sz="14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image" Target="../media/image4.emf"/><Relationship Id="rId4" Type="http://schemas.openxmlformats.org/officeDocument/2006/relationships/oleObject" Target="../embeddings/oleObject16.bin"/></Relationships>
</file>

<file path=ppt/slides/_rels/slide11.xml.rels><?xml version="1.0" encoding="UTF-8" standalone="yes"?>
<Relationships xmlns="http://schemas.openxmlformats.org/package/2006/relationships"><Relationship Id="rId8" Type="http://schemas.openxmlformats.org/officeDocument/2006/relationships/tags" Target="../tags/tag68.xml"/><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image" Target="../media/image4.emf"/><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oleObject" Target="../embeddings/oleObject17.bin"/><Relationship Id="rId5" Type="http://schemas.openxmlformats.org/officeDocument/2006/relationships/tags" Target="../tags/tag65.xml"/><Relationship Id="rId10" Type="http://schemas.openxmlformats.org/officeDocument/2006/relationships/notesSlide" Target="../notesSlides/notesSlide10.xml"/><Relationship Id="rId4" Type="http://schemas.openxmlformats.org/officeDocument/2006/relationships/tags" Target="../tags/tag64.xml"/><Relationship Id="rId9"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18.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slideLayout" Target="../slideLayouts/slideLayout7.xml"/><Relationship Id="rId7" Type="http://schemas.openxmlformats.org/officeDocument/2006/relationships/diagramData" Target="../diagrams/data1.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hyperlink" Target="http://www.mass.gov/" TargetMode="External"/><Relationship Id="rId11" Type="http://schemas.microsoft.com/office/2007/relationships/diagramDrawing" Target="../diagrams/drawing1.xml"/><Relationship Id="rId5" Type="http://schemas.openxmlformats.org/officeDocument/2006/relationships/image" Target="../media/image10.emf"/><Relationship Id="rId10" Type="http://schemas.openxmlformats.org/officeDocument/2006/relationships/diagramColors" Target="../diagrams/colors1.xml"/><Relationship Id="rId4" Type="http://schemas.openxmlformats.org/officeDocument/2006/relationships/oleObject" Target="../embeddings/oleObject19.bin"/><Relationship Id="rId9"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image" Target="../media/image10.emf"/><Relationship Id="rId4" Type="http://schemas.openxmlformats.org/officeDocument/2006/relationships/oleObject" Target="../embeddings/oleObject20.bin"/></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13.png"/><Relationship Id="rId5" Type="http://schemas.openxmlformats.org/officeDocument/2006/relationships/image" Target="../media/image10.emf"/><Relationship Id="rId4" Type="http://schemas.openxmlformats.org/officeDocument/2006/relationships/oleObject" Target="../embeddings/oleObject21.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14.png"/><Relationship Id="rId5" Type="http://schemas.openxmlformats.org/officeDocument/2006/relationships/image" Target="../media/image10.emf"/><Relationship Id="rId4" Type="http://schemas.openxmlformats.org/officeDocument/2006/relationships/oleObject" Target="../embeddings/oleObject22.bin"/></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10.emf"/><Relationship Id="rId4" Type="http://schemas.openxmlformats.org/officeDocument/2006/relationships/oleObject" Target="../embeddings/oleObject23.bin"/></Relationships>
</file>

<file path=ppt/slides/_rels/slide2.xml.rels><?xml version="1.0" encoding="UTF-8" standalone="yes"?>
<Relationships xmlns="http://schemas.openxmlformats.org/package/2006/relationships"><Relationship Id="rId8" Type="http://schemas.openxmlformats.org/officeDocument/2006/relationships/tags" Target="../tags/tag32.xm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image" Target="../media/image4.emf"/><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oleObject" Target="../embeddings/oleObject8.bin"/><Relationship Id="rId5" Type="http://schemas.openxmlformats.org/officeDocument/2006/relationships/tags" Target="../tags/tag29.xml"/><Relationship Id="rId10" Type="http://schemas.openxmlformats.org/officeDocument/2006/relationships/notesSlide" Target="../notesSlides/notesSlide2.xml"/><Relationship Id="rId4" Type="http://schemas.openxmlformats.org/officeDocument/2006/relationships/tags" Target="../tags/tag28.xml"/><Relationship Id="rId9"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10.emf"/><Relationship Id="rId4" Type="http://schemas.openxmlformats.org/officeDocument/2006/relationships/oleObject" Target="../embeddings/oleObject24.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10.emf"/><Relationship Id="rId4" Type="http://schemas.openxmlformats.org/officeDocument/2006/relationships/oleObject" Target="../embeddings/oleObject25.bin"/></Relationships>
</file>

<file path=ppt/slides/_rels/slide22.xml.rels><?xml version="1.0" encoding="UTF-8" standalone="yes"?>
<Relationships xmlns="http://schemas.openxmlformats.org/package/2006/relationships"><Relationship Id="rId3" Type="http://schemas.openxmlformats.org/officeDocument/2006/relationships/hyperlink" Target="mailto:PCAfeedback@massmail.state.ma.us"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tiff"/><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5.emf"/><Relationship Id="rId5" Type="http://schemas.openxmlformats.org/officeDocument/2006/relationships/oleObject" Target="../embeddings/oleObject9.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hyperlink" Target="mailto:PCAfeedback@massmail.state.ma.us" TargetMode="External"/><Relationship Id="rId3" Type="http://schemas.openxmlformats.org/officeDocument/2006/relationships/slideLayout" Target="../slideLayouts/slideLayout7.xml"/><Relationship Id="rId7" Type="http://schemas.openxmlformats.org/officeDocument/2006/relationships/image" Target="../media/image5.emf"/><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oleObject" Target="../embeddings/oleObject10.bin"/><Relationship Id="rId5" Type="http://schemas.openxmlformats.org/officeDocument/2006/relationships/image" Target="../media/image7.png"/><Relationship Id="rId4" Type="http://schemas.openxmlformats.org/officeDocument/2006/relationships/notesSlide" Target="../notesSlides/notesSlide4.xml"/><Relationship Id="rId9" Type="http://schemas.openxmlformats.org/officeDocument/2006/relationships/image" Target="../media/image8.tif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9.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5.emf"/><Relationship Id="rId5" Type="http://schemas.openxmlformats.org/officeDocument/2006/relationships/oleObject" Target="../embeddings/oleObject11.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hyperlink" Target="mailto:PCAfeedback@mass.gov" TargetMode="Externa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5.emf"/><Relationship Id="rId5" Type="http://schemas.openxmlformats.org/officeDocument/2006/relationships/oleObject" Target="../embeddings/oleObject12.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tags" Target="../tags/tag48.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image" Target="../media/image4.emf"/><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oleObject" Target="../embeddings/oleObject13.bin"/><Relationship Id="rId5" Type="http://schemas.openxmlformats.org/officeDocument/2006/relationships/tags" Target="../tags/tag45.xml"/><Relationship Id="rId10" Type="http://schemas.openxmlformats.org/officeDocument/2006/relationships/notesSlide" Target="../notesSlides/notesSlide7.xml"/><Relationship Id="rId4" Type="http://schemas.openxmlformats.org/officeDocument/2006/relationships/tags" Target="../tags/tag44.xml"/><Relationship Id="rId9"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5.emf"/><Relationship Id="rId5" Type="http://schemas.openxmlformats.org/officeDocument/2006/relationships/oleObject" Target="../embeddings/oleObject14.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tags" Target="../tags/tag58.xml"/><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image" Target="../media/image4.emf"/><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oleObject" Target="../embeddings/oleObject15.bin"/><Relationship Id="rId5" Type="http://schemas.openxmlformats.org/officeDocument/2006/relationships/tags" Target="../tags/tag55.xml"/><Relationship Id="rId10" Type="http://schemas.openxmlformats.org/officeDocument/2006/relationships/notesSlide" Target="../notesSlides/notesSlide9.xml"/><Relationship Id="rId4" Type="http://schemas.openxmlformats.org/officeDocument/2006/relationships/tags" Target="../tags/tag54.xml"/><Relationship Id="rId9"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3796" y="1404260"/>
            <a:ext cx="6069204" cy="1723549"/>
          </a:xfrm>
        </p:spPr>
        <p:txBody>
          <a:bodyPr/>
          <a:lstStyle/>
          <a:p>
            <a:pPr>
              <a:spcAft>
                <a:spcPts val="600"/>
              </a:spcAft>
            </a:pPr>
            <a:r>
              <a:rPr lang="es-LA" sz="2800" b="1" i="0" strike="noStrike" cap="none" spc="0" baseline="0" dirty="0">
                <a:solidFill>
                  <a:srgbClr val="002960"/>
                </a:solidFill>
                <a:effectLst/>
                <a:latin typeface="Arial"/>
                <a:ea typeface="Arial"/>
                <a:cs typeface="Arial"/>
              </a:rPr>
              <a:t>Sesión pública bimensual </a:t>
            </a:r>
            <a:br>
              <a:rPr lang="es-ES" sz="2800" b="1" i="0" strike="noStrike" cap="none" spc="0" baseline="0" dirty="0">
                <a:solidFill>
                  <a:srgbClr val="002960"/>
                </a:solidFill>
                <a:effectLst/>
                <a:latin typeface="Arial"/>
                <a:ea typeface="Arial"/>
                <a:cs typeface="Arial"/>
              </a:rPr>
            </a:br>
            <a:r>
              <a:rPr lang="es-LA" sz="2800" b="1" i="0" strike="noStrike" cap="none" spc="0" baseline="0" dirty="0">
                <a:solidFill>
                  <a:srgbClr val="002960"/>
                </a:solidFill>
                <a:effectLst/>
                <a:latin typeface="Arial"/>
                <a:ea typeface="Arial"/>
                <a:cs typeface="Arial"/>
              </a:rPr>
              <a:t>para escuchar comentarios </a:t>
            </a:r>
            <a:br>
              <a:rPr lang="es-ES" sz="2800" b="1" i="0" strike="noStrike" cap="none" spc="0" baseline="0" dirty="0">
                <a:solidFill>
                  <a:srgbClr val="002960"/>
                </a:solidFill>
                <a:effectLst/>
                <a:latin typeface="Arial"/>
                <a:ea typeface="Arial"/>
                <a:cs typeface="Arial"/>
              </a:rPr>
            </a:br>
            <a:r>
              <a:rPr lang="es-LA" sz="2800" b="1" i="0" strike="noStrike" cap="none" spc="0" baseline="0" dirty="0">
                <a:solidFill>
                  <a:srgbClr val="002960"/>
                </a:solidFill>
                <a:effectLst/>
                <a:latin typeface="Arial"/>
                <a:ea typeface="Arial"/>
                <a:cs typeface="Arial"/>
              </a:rPr>
              <a:t>sobre la Verificación Electrónica </a:t>
            </a:r>
            <a:br>
              <a:rPr lang="es-ES" sz="2800" b="1" i="0" strike="noStrike" cap="none" spc="0" baseline="0" dirty="0">
                <a:solidFill>
                  <a:srgbClr val="002960"/>
                </a:solidFill>
                <a:effectLst/>
                <a:latin typeface="Arial"/>
                <a:ea typeface="Arial"/>
                <a:cs typeface="Arial"/>
              </a:rPr>
            </a:br>
            <a:r>
              <a:rPr lang="es-LA" sz="2800" b="1" i="0" strike="noStrike" cap="none" spc="0" baseline="0" dirty="0">
                <a:solidFill>
                  <a:srgbClr val="002960"/>
                </a:solidFill>
                <a:effectLst/>
                <a:latin typeface="Arial"/>
                <a:ea typeface="Arial"/>
                <a:cs typeface="Arial"/>
              </a:rPr>
              <a:t>de Visitas de los PCA</a:t>
            </a:r>
          </a:p>
        </p:txBody>
      </p:sp>
      <p:sp>
        <p:nvSpPr>
          <p:cNvPr id="3" name="Subtitle 2"/>
          <p:cNvSpPr>
            <a:spLocks noGrp="1"/>
          </p:cNvSpPr>
          <p:nvPr>
            <p:ph type="subTitle" idx="1"/>
          </p:nvPr>
        </p:nvSpPr>
        <p:spPr/>
        <p:txBody>
          <a:bodyPr/>
          <a:lstStyle/>
          <a:p>
            <a:r>
              <a:rPr lang="es-LA" sz="2000" b="0" i="0" strike="noStrike" cap="none" spc="0" baseline="0">
                <a:solidFill>
                  <a:srgbClr val="002960"/>
                </a:solidFill>
                <a:effectLst/>
                <a:latin typeface="Arial"/>
                <a:ea typeface="Arial"/>
                <a:cs typeface="Arial"/>
              </a:rPr>
              <a:t>Executive Office of Health and Human Services</a:t>
            </a:r>
          </a:p>
        </p:txBody>
      </p:sp>
      <p:sp>
        <p:nvSpPr>
          <p:cNvPr id="4" name="Content Placeholder 3"/>
          <p:cNvSpPr>
            <a:spLocks noGrp="1"/>
          </p:cNvSpPr>
          <p:nvPr>
            <p:ph sz="quarter" idx="10"/>
          </p:nvPr>
        </p:nvSpPr>
        <p:spPr/>
        <p:txBody>
          <a:bodyPr/>
          <a:lstStyle/>
          <a:p>
            <a:r>
              <a:rPr lang="es-LA" sz="1400" b="1" i="0" strike="noStrike" cap="none" spc="0" baseline="0">
                <a:solidFill>
                  <a:srgbClr val="002960"/>
                </a:solidFill>
                <a:effectLst/>
                <a:latin typeface="Arial"/>
                <a:ea typeface="Arial"/>
                <a:cs typeface="Arial"/>
              </a:rPr>
              <a:t>Julio de 2021</a:t>
            </a:r>
          </a:p>
        </p:txBody>
      </p:sp>
    </p:spTree>
    <p:extLst>
      <p:ext uri="{BB962C8B-B14F-4D97-AF65-F5344CB8AC3E}">
        <p14:creationId xmlns:p14="http://schemas.microsoft.com/office/powerpoint/2010/main" val="220127149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0" imgH="0" progId="TCLayout.ActiveDocument.1">
                  <p:embed/>
                </p:oleObj>
              </mc:Choice>
              <mc:Fallback>
                <p:oleObj name="think-cell Slide" r:id="rId4" imgW="0" imgH="0"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9" name="Rectangle 38" hidden="1"/>
          <p:cNvSpPr/>
          <p:nvPr>
            <p:custDataLst>
              <p:tags r:id="rId2"/>
            </p:custDataLst>
          </p:nvPr>
        </p:nvSpPr>
        <p:spPr bwMode="auto">
          <a:xfrm>
            <a:off x="0" y="0"/>
            <a:ext cx="158750" cy="158750"/>
          </a:xfrm>
          <a:prstGeom prst="rect">
            <a:avLst/>
          </a:prstGeom>
          <a:solidFill>
            <a:schemeClr val="bg1">
              <a:lumMod val="95000"/>
            </a:schemeClr>
          </a:solidFill>
          <a:ln w="9525">
            <a:solidFill>
              <a:schemeClr val="bg1">
                <a:lumMod val="50000"/>
              </a:schemeClr>
            </a:solidFill>
            <a:miter lim="800000"/>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900" b="1" dirty="0">
              <a:solidFill>
                <a:srgbClr val="000000"/>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2" name="Title 7">
            <a:extLst>
              <a:ext uri="{FF2B5EF4-FFF2-40B4-BE49-F238E27FC236}">
                <a16:creationId xmlns:a16="http://schemas.microsoft.com/office/drawing/2014/main" id="{2CE44D71-8D1C-724A-B4CC-5A3A64A80B91}"/>
              </a:ext>
            </a:extLst>
          </p:cNvPr>
          <p:cNvSpPr txBox="1"/>
          <p:nvPr/>
        </p:nvSpPr>
        <p:spPr>
          <a:xfrm>
            <a:off x="990600" y="4887695"/>
            <a:ext cx="972537" cy="362580"/>
          </a:xfrm>
          <a:prstGeom prst="rect">
            <a:avLst/>
          </a:prstGeom>
        </p:spPr>
        <p:txBody>
          <a:bodyPr vert="horz" lIns="0" tIns="0" rIns="0" bIns="0" rtlCol="0" anchor="ctr">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s-LA" sz="1200" b="1" i="0" strike="noStrike" cap="none" spc="0" baseline="0" dirty="0">
                <a:solidFill>
                  <a:srgbClr val="000000"/>
                </a:solidFill>
                <a:effectLst/>
                <a:latin typeface="Arial"/>
                <a:ea typeface="Arial"/>
                <a:cs typeface="Arial"/>
              </a:rPr>
              <a:t>Abril de 2021</a:t>
            </a:r>
          </a:p>
        </p:txBody>
      </p:sp>
      <p:cxnSp>
        <p:nvCxnSpPr>
          <p:cNvPr id="13" name="Straight Arrow Connector 12">
            <a:extLst>
              <a:ext uri="{FF2B5EF4-FFF2-40B4-BE49-F238E27FC236}">
                <a16:creationId xmlns:a16="http://schemas.microsoft.com/office/drawing/2014/main" id="{3654ADFF-68F1-1F43-969D-82C697AF73DD}"/>
              </a:ext>
            </a:extLst>
          </p:cNvPr>
          <p:cNvCxnSpPr/>
          <p:nvPr/>
        </p:nvCxnSpPr>
        <p:spPr>
          <a:xfrm flipV="1">
            <a:off x="409859" y="5806949"/>
            <a:ext cx="8229600" cy="182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32B565B7-5104-B348-B8D4-11D44E856A0A}"/>
              </a:ext>
            </a:extLst>
          </p:cNvPr>
          <p:cNvSpPr txBox="1"/>
          <p:nvPr/>
        </p:nvSpPr>
        <p:spPr bwMode="auto">
          <a:xfrm>
            <a:off x="351691" y="4382918"/>
            <a:ext cx="7076647" cy="213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429" rtl="0" eaLnBrk="1" fontAlgn="base" hangingPunct="1">
              <a:spcBef>
                <a:spcPct val="0"/>
              </a:spcBef>
              <a:spcAft>
                <a:spcPct val="0"/>
              </a:spcAft>
              <a:tabLst>
                <a:tab pos="275324" algn="l"/>
              </a:tabLst>
              <a:defRPr sz="1939" b="1" baseline="0">
                <a:solidFill>
                  <a:schemeClr val="tx2"/>
                </a:solidFill>
                <a:latin typeface="+mj-lt"/>
                <a:ea typeface="+mj-ea"/>
                <a:cs typeface="+mj-cs"/>
              </a:defRPr>
            </a:lvl1pPr>
            <a:lvl2pPr algn="l" defTabSz="913429" rtl="0" eaLnBrk="1" fontAlgn="base" hangingPunct="1">
              <a:spcBef>
                <a:spcPct val="0"/>
              </a:spcBef>
              <a:spcAft>
                <a:spcPct val="0"/>
              </a:spcAft>
              <a:defRPr sz="1939" b="1">
                <a:solidFill>
                  <a:schemeClr val="tx2"/>
                </a:solidFill>
                <a:latin typeface="Arial"/>
              </a:defRPr>
            </a:lvl2pPr>
            <a:lvl3pPr algn="l" defTabSz="913429" rtl="0" eaLnBrk="1" fontAlgn="base" hangingPunct="1">
              <a:spcBef>
                <a:spcPct val="0"/>
              </a:spcBef>
              <a:spcAft>
                <a:spcPct val="0"/>
              </a:spcAft>
              <a:defRPr sz="1939" b="1">
                <a:solidFill>
                  <a:schemeClr val="tx2"/>
                </a:solidFill>
                <a:latin typeface="Arial"/>
              </a:defRPr>
            </a:lvl3pPr>
            <a:lvl4pPr algn="l" defTabSz="913429" rtl="0" eaLnBrk="1" fontAlgn="base" hangingPunct="1">
              <a:spcBef>
                <a:spcPct val="0"/>
              </a:spcBef>
              <a:spcAft>
                <a:spcPct val="0"/>
              </a:spcAft>
              <a:defRPr sz="1939" b="1">
                <a:solidFill>
                  <a:schemeClr val="tx2"/>
                </a:solidFill>
                <a:latin typeface="Arial"/>
              </a:defRPr>
            </a:lvl4pPr>
            <a:lvl5pPr algn="l" defTabSz="913429" rtl="0" eaLnBrk="1" fontAlgn="base" hangingPunct="1">
              <a:spcBef>
                <a:spcPct val="0"/>
              </a:spcBef>
              <a:spcAft>
                <a:spcPct val="0"/>
              </a:spcAft>
              <a:defRPr sz="1939" b="1">
                <a:solidFill>
                  <a:schemeClr val="tx2"/>
                </a:solidFill>
                <a:latin typeface="Arial"/>
              </a:defRPr>
            </a:lvl5pPr>
            <a:lvl6pPr marL="466431" algn="l" defTabSz="913429" rtl="0" eaLnBrk="1" fontAlgn="base" hangingPunct="1">
              <a:spcBef>
                <a:spcPct val="0"/>
              </a:spcBef>
              <a:spcAft>
                <a:spcPct val="0"/>
              </a:spcAft>
              <a:defRPr sz="1939" b="1">
                <a:solidFill>
                  <a:schemeClr val="tx2"/>
                </a:solidFill>
                <a:latin typeface="Arial"/>
              </a:defRPr>
            </a:lvl6pPr>
            <a:lvl7pPr marL="932863" algn="l" defTabSz="913429" rtl="0" eaLnBrk="1" fontAlgn="base" hangingPunct="1">
              <a:spcBef>
                <a:spcPct val="0"/>
              </a:spcBef>
              <a:spcAft>
                <a:spcPct val="0"/>
              </a:spcAft>
              <a:defRPr sz="1939" b="1">
                <a:solidFill>
                  <a:schemeClr val="tx2"/>
                </a:solidFill>
                <a:latin typeface="Arial"/>
              </a:defRPr>
            </a:lvl7pPr>
            <a:lvl8pPr marL="1399295" algn="l" defTabSz="913429" rtl="0" eaLnBrk="1" fontAlgn="base" hangingPunct="1">
              <a:spcBef>
                <a:spcPct val="0"/>
              </a:spcBef>
              <a:spcAft>
                <a:spcPct val="0"/>
              </a:spcAft>
              <a:defRPr sz="1939" b="1">
                <a:solidFill>
                  <a:schemeClr val="tx2"/>
                </a:solidFill>
                <a:latin typeface="Arial"/>
              </a:defRPr>
            </a:lvl8pPr>
            <a:lvl9pPr marL="1865728" algn="l" defTabSz="913429" rtl="0" eaLnBrk="1" fontAlgn="base" hangingPunct="1">
              <a:spcBef>
                <a:spcPct val="0"/>
              </a:spcBef>
              <a:spcAft>
                <a:spcPct val="0"/>
              </a:spcAft>
              <a:defRPr sz="1939" b="1">
                <a:solidFill>
                  <a:schemeClr val="tx2"/>
                </a:solidFill>
                <a:latin typeface="Arial"/>
              </a:defRPr>
            </a:lvl9pPr>
          </a:lstStyle>
          <a:p>
            <a:r>
              <a:rPr lang="es-LA" sz="1400" b="1" i="0" strike="noStrike" cap="none" spc="0" baseline="0">
                <a:solidFill>
                  <a:srgbClr val="002960"/>
                </a:solidFill>
                <a:effectLst/>
                <a:latin typeface="Arial"/>
                <a:ea typeface="Arial"/>
                <a:cs typeface="Arial"/>
              </a:rPr>
              <a:t>Transición de las funciones del FI</a:t>
            </a:r>
          </a:p>
        </p:txBody>
      </p:sp>
      <p:cxnSp>
        <p:nvCxnSpPr>
          <p:cNvPr id="15" name="Straight Connector 14">
            <a:extLst>
              <a:ext uri="{FF2B5EF4-FFF2-40B4-BE49-F238E27FC236}">
                <a16:creationId xmlns:a16="http://schemas.microsoft.com/office/drawing/2014/main" id="{41B48800-E583-0B4A-B88B-48F4851E2930}"/>
              </a:ext>
            </a:extLst>
          </p:cNvPr>
          <p:cNvCxnSpPr/>
          <p:nvPr/>
        </p:nvCxnSpPr>
        <p:spPr>
          <a:xfrm>
            <a:off x="351691" y="4643784"/>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le 7">
            <a:extLst>
              <a:ext uri="{FF2B5EF4-FFF2-40B4-BE49-F238E27FC236}">
                <a16:creationId xmlns:a16="http://schemas.microsoft.com/office/drawing/2014/main" id="{B4B1DB6A-3866-AC4E-889C-B14BE9038F6D}"/>
              </a:ext>
            </a:extLst>
          </p:cNvPr>
          <p:cNvSpPr txBox="1"/>
          <p:nvPr/>
        </p:nvSpPr>
        <p:spPr>
          <a:xfrm>
            <a:off x="906969" y="5151096"/>
            <a:ext cx="1150431" cy="571501"/>
          </a:xfrm>
          <a:prstGeom prst="rect">
            <a:avLst/>
          </a:prstGeom>
        </p:spPr>
        <p:txBody>
          <a:bodyPr vert="horz" lIns="0" tIns="0" rIns="0" bIns="0" rtlCol="0" anchor="t">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pPr algn="ctr"/>
            <a:r>
              <a:rPr lang="es-ES" sz="1200" b="0" i="0" strike="noStrike" cap="none" spc="0" baseline="0" dirty="0">
                <a:solidFill>
                  <a:srgbClr val="0070C0"/>
                </a:solidFill>
                <a:effectLst/>
                <a:latin typeface="Arial"/>
                <a:ea typeface="Arial"/>
                <a:cs typeface="Arial"/>
              </a:rPr>
              <a:t>Selección del </a:t>
            </a:r>
            <a:r>
              <a:rPr lang="es-LA" sz="1200" b="0" i="0" strike="noStrike" cap="none" spc="0" baseline="0" dirty="0">
                <a:solidFill>
                  <a:srgbClr val="0070C0"/>
                </a:solidFill>
                <a:effectLst/>
                <a:latin typeface="Arial"/>
                <a:ea typeface="Arial"/>
                <a:cs typeface="Arial"/>
              </a:rPr>
              <a:t>Proveedor de FI</a:t>
            </a:r>
          </a:p>
        </p:txBody>
      </p:sp>
      <p:cxnSp>
        <p:nvCxnSpPr>
          <p:cNvPr id="17" name="Straight Arrow Connector 16">
            <a:extLst>
              <a:ext uri="{FF2B5EF4-FFF2-40B4-BE49-F238E27FC236}">
                <a16:creationId xmlns:a16="http://schemas.microsoft.com/office/drawing/2014/main" id="{00770508-933E-D34B-BAB9-5ED887085761}"/>
              </a:ext>
            </a:extLst>
          </p:cNvPr>
          <p:cNvCxnSpPr/>
          <p:nvPr/>
        </p:nvCxnSpPr>
        <p:spPr>
          <a:xfrm flipH="1" flipV="1">
            <a:off x="1452876" y="5540187"/>
            <a:ext cx="0" cy="285041"/>
          </a:xfrm>
          <a:prstGeom prst="straightConnector1">
            <a:avLst/>
          </a:prstGeom>
          <a:ln>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25" name="Title 7">
            <a:extLst>
              <a:ext uri="{FF2B5EF4-FFF2-40B4-BE49-F238E27FC236}">
                <a16:creationId xmlns:a16="http://schemas.microsoft.com/office/drawing/2014/main" id="{8E545C0F-FFB0-0C46-8AB2-BB12275FBF70}"/>
              </a:ext>
            </a:extLst>
          </p:cNvPr>
          <p:cNvSpPr txBox="1"/>
          <p:nvPr/>
        </p:nvSpPr>
        <p:spPr>
          <a:xfrm>
            <a:off x="1371600" y="6139168"/>
            <a:ext cx="3652524" cy="464829"/>
          </a:xfrm>
          <a:prstGeom prst="rect">
            <a:avLst/>
          </a:prstGeom>
        </p:spPr>
        <p:txBody>
          <a:bodyPr vert="horz" lIns="0" tIns="0" rIns="0" bIns="0" rtlCol="0" anchor="t">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pPr algn="ctr"/>
            <a:r>
              <a:rPr lang="es-LA" sz="1200" b="0" i="1" strike="noStrike" cap="none" spc="0" baseline="0" dirty="0">
                <a:solidFill>
                  <a:srgbClr val="0070C0"/>
                </a:solidFill>
                <a:effectLst/>
                <a:latin typeface="Arial"/>
                <a:ea typeface="Arial"/>
                <a:cs typeface="Arial"/>
              </a:rPr>
              <a:t>Participación de las partes interesadas en la EVV </a:t>
            </a:r>
            <a:br>
              <a:rPr lang="es-ES" sz="1200" b="0" i="1" strike="noStrike" cap="none" spc="0" baseline="0" dirty="0">
                <a:solidFill>
                  <a:srgbClr val="0070C0"/>
                </a:solidFill>
                <a:effectLst/>
                <a:latin typeface="Arial"/>
                <a:ea typeface="Arial"/>
                <a:cs typeface="Arial"/>
              </a:rPr>
            </a:br>
            <a:r>
              <a:rPr lang="es-LA" sz="1200" b="0" i="1" strike="noStrike" cap="none" spc="0" baseline="0" dirty="0">
                <a:solidFill>
                  <a:srgbClr val="0070C0"/>
                </a:solidFill>
                <a:effectLst/>
                <a:latin typeface="Arial"/>
                <a:ea typeface="Arial"/>
                <a:cs typeface="Arial"/>
              </a:rPr>
              <a:t>y sesiones públicas para escuchar comentarios</a:t>
            </a:r>
          </a:p>
        </p:txBody>
      </p:sp>
      <p:sp>
        <p:nvSpPr>
          <p:cNvPr id="28" name="Title 7">
            <a:extLst>
              <a:ext uri="{FF2B5EF4-FFF2-40B4-BE49-F238E27FC236}">
                <a16:creationId xmlns:a16="http://schemas.microsoft.com/office/drawing/2014/main" id="{988B61C2-508E-AE44-A6AE-88E333B1539A}"/>
              </a:ext>
            </a:extLst>
          </p:cNvPr>
          <p:cNvSpPr txBox="1"/>
          <p:nvPr/>
        </p:nvSpPr>
        <p:spPr>
          <a:xfrm>
            <a:off x="5334000" y="4766465"/>
            <a:ext cx="1371600" cy="417888"/>
          </a:xfrm>
          <a:prstGeom prst="rect">
            <a:avLst/>
          </a:prstGeom>
        </p:spPr>
        <p:txBody>
          <a:bodyPr vert="horz" lIns="0" tIns="0" rIns="0" bIns="0" rtlCol="0" anchor="b">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pPr algn="ctr"/>
            <a:r>
              <a:rPr lang="es-LA" sz="1200" b="0" i="0" strike="noStrike" cap="none" spc="0" baseline="0" dirty="0">
                <a:solidFill>
                  <a:srgbClr val="0070C0"/>
                </a:solidFill>
                <a:effectLst/>
                <a:latin typeface="Arial"/>
                <a:ea typeface="Arial"/>
                <a:cs typeface="Arial"/>
              </a:rPr>
              <a:t>Entrada en vigor </a:t>
            </a:r>
            <a:br>
              <a:rPr lang="es-ES" sz="1200" b="0" i="0" strike="noStrike" cap="none" spc="0" baseline="0" dirty="0">
                <a:solidFill>
                  <a:srgbClr val="0070C0"/>
                </a:solidFill>
                <a:effectLst/>
                <a:latin typeface="Arial"/>
                <a:ea typeface="Arial"/>
                <a:cs typeface="Arial"/>
              </a:rPr>
            </a:br>
            <a:r>
              <a:rPr lang="es-LA" sz="1200" b="0" i="0" strike="noStrike" cap="none" spc="0" baseline="0" dirty="0">
                <a:solidFill>
                  <a:srgbClr val="0070C0"/>
                </a:solidFill>
                <a:effectLst/>
                <a:latin typeface="Arial"/>
                <a:ea typeface="Arial"/>
                <a:cs typeface="Arial"/>
              </a:rPr>
              <a:t>del contrato de FI</a:t>
            </a:r>
          </a:p>
        </p:txBody>
      </p:sp>
      <p:sp>
        <p:nvSpPr>
          <p:cNvPr id="29" name="Title 7">
            <a:extLst>
              <a:ext uri="{FF2B5EF4-FFF2-40B4-BE49-F238E27FC236}">
                <a16:creationId xmlns:a16="http://schemas.microsoft.com/office/drawing/2014/main" id="{99F0371C-2C5F-EE45-ACAD-1FB6AE137270}"/>
              </a:ext>
            </a:extLst>
          </p:cNvPr>
          <p:cNvSpPr txBox="1"/>
          <p:nvPr/>
        </p:nvSpPr>
        <p:spPr>
          <a:xfrm>
            <a:off x="224782" y="5791199"/>
            <a:ext cx="6112380" cy="381001"/>
          </a:xfrm>
          <a:prstGeom prst="rect">
            <a:avLst/>
          </a:prstGeom>
        </p:spPr>
        <p:txBody>
          <a:bodyPr vert="horz" lIns="0" tIns="0" rIns="0" bIns="0" rtlCol="0" anchor="ctr">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pPr algn="ctr"/>
            <a:r>
              <a:rPr lang="es-LA" sz="1200" b="1" i="0" strike="noStrike" cap="none" spc="0" baseline="0">
                <a:solidFill>
                  <a:srgbClr val="000000"/>
                </a:solidFill>
                <a:effectLst/>
                <a:latin typeface="Arial"/>
                <a:ea typeface="Arial"/>
                <a:cs typeface="Arial"/>
              </a:rPr>
              <a:t>Nov. de 2020 a dic. de 2021</a:t>
            </a:r>
          </a:p>
        </p:txBody>
      </p:sp>
      <p:sp>
        <p:nvSpPr>
          <p:cNvPr id="32" name="Title 7">
            <a:extLst>
              <a:ext uri="{FF2B5EF4-FFF2-40B4-BE49-F238E27FC236}">
                <a16:creationId xmlns:a16="http://schemas.microsoft.com/office/drawing/2014/main" id="{5938A884-6F59-9B40-9412-75AD540D2C62}"/>
              </a:ext>
            </a:extLst>
          </p:cNvPr>
          <p:cNvSpPr txBox="1"/>
          <p:nvPr/>
        </p:nvSpPr>
        <p:spPr>
          <a:xfrm>
            <a:off x="5410213" y="5477259"/>
            <a:ext cx="1095293" cy="385725"/>
          </a:xfrm>
          <a:prstGeom prst="rect">
            <a:avLst/>
          </a:prstGeom>
        </p:spPr>
        <p:txBody>
          <a:bodyPr vert="horz" lIns="0" tIns="0" rIns="0" bIns="0" rtlCol="0" anchor="ctr">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s-LA" sz="1200" b="1" i="0" strike="noStrike" cap="none" spc="0" baseline="0" dirty="0">
                <a:solidFill>
                  <a:srgbClr val="000000"/>
                </a:solidFill>
                <a:effectLst/>
                <a:latin typeface="Arial"/>
                <a:ea typeface="Arial"/>
                <a:cs typeface="Arial"/>
              </a:rPr>
              <a:t>Enero de 2022</a:t>
            </a:r>
          </a:p>
        </p:txBody>
      </p:sp>
      <p:cxnSp>
        <p:nvCxnSpPr>
          <p:cNvPr id="33" name="Straight Arrow Connector 32">
            <a:extLst>
              <a:ext uri="{FF2B5EF4-FFF2-40B4-BE49-F238E27FC236}">
                <a16:creationId xmlns:a16="http://schemas.microsoft.com/office/drawing/2014/main" id="{10E12080-FB01-AC4B-9D22-66C0411D1F6B}"/>
              </a:ext>
            </a:extLst>
          </p:cNvPr>
          <p:cNvCxnSpPr/>
          <p:nvPr/>
        </p:nvCxnSpPr>
        <p:spPr>
          <a:xfrm flipH="1" flipV="1">
            <a:off x="6019800" y="5192054"/>
            <a:ext cx="2" cy="277503"/>
          </a:xfrm>
          <a:prstGeom prst="straightConnector1">
            <a:avLst/>
          </a:prstGeom>
          <a:ln>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34" name="Title 7">
            <a:extLst>
              <a:ext uri="{FF2B5EF4-FFF2-40B4-BE49-F238E27FC236}">
                <a16:creationId xmlns:a16="http://schemas.microsoft.com/office/drawing/2014/main" id="{D84F7696-033D-9641-A2B2-54A725D1E0D2}"/>
              </a:ext>
            </a:extLst>
          </p:cNvPr>
          <p:cNvSpPr txBox="1"/>
          <p:nvPr/>
        </p:nvSpPr>
        <p:spPr>
          <a:xfrm>
            <a:off x="6398956" y="5105400"/>
            <a:ext cx="2745044" cy="623821"/>
          </a:xfrm>
          <a:prstGeom prst="rect">
            <a:avLst/>
          </a:prstGeom>
        </p:spPr>
        <p:txBody>
          <a:bodyPr vert="horz" lIns="0" tIns="0" rIns="0" bIns="0" rtlCol="0" anchor="b">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pPr algn="ctr"/>
            <a:r>
              <a:rPr lang="es-LA" sz="1200" b="0" i="1" strike="noStrike" cap="none" spc="0" baseline="0" dirty="0">
                <a:solidFill>
                  <a:srgbClr val="0070C0"/>
                </a:solidFill>
                <a:effectLst/>
                <a:latin typeface="Arial"/>
                <a:ea typeface="Arial"/>
                <a:cs typeface="Arial"/>
              </a:rPr>
              <a:t>Implementación de</a:t>
            </a:r>
            <a:r>
              <a:rPr lang="es-ES" sz="1200" b="0" i="1" strike="noStrike" cap="none" spc="0" baseline="0" dirty="0">
                <a:solidFill>
                  <a:srgbClr val="0070C0"/>
                </a:solidFill>
                <a:effectLst/>
                <a:latin typeface="Arial"/>
                <a:ea typeface="Arial"/>
                <a:cs typeface="Arial"/>
              </a:rPr>
              <a:t> la</a:t>
            </a:r>
            <a:r>
              <a:rPr lang="es-LA" sz="1200" b="0" i="1" strike="noStrike" cap="none" spc="0" baseline="0" dirty="0">
                <a:solidFill>
                  <a:srgbClr val="0070C0"/>
                </a:solidFill>
                <a:effectLst/>
                <a:latin typeface="Arial"/>
                <a:ea typeface="Arial"/>
                <a:cs typeface="Arial"/>
              </a:rPr>
              <a:t> EVV </a:t>
            </a:r>
            <a:br>
              <a:rPr lang="es-ES" sz="1200" b="0" i="1" strike="noStrike" cap="none" spc="0" baseline="0" dirty="0">
                <a:solidFill>
                  <a:srgbClr val="0070C0"/>
                </a:solidFill>
                <a:effectLst/>
                <a:latin typeface="Arial"/>
                <a:ea typeface="Arial"/>
                <a:cs typeface="Arial"/>
              </a:rPr>
            </a:br>
            <a:r>
              <a:rPr lang="es-LA" sz="1200" b="0" i="1" strike="noStrike" cap="none" spc="0" baseline="0" dirty="0">
                <a:solidFill>
                  <a:srgbClr val="0070C0"/>
                </a:solidFill>
                <a:effectLst/>
                <a:latin typeface="Arial"/>
                <a:ea typeface="Arial"/>
                <a:cs typeface="Arial"/>
              </a:rPr>
              <a:t>en fases y participación permanente </a:t>
            </a:r>
            <a:br>
              <a:rPr lang="es-ES" sz="1200" b="0" i="1" strike="noStrike" cap="none" spc="0" baseline="0" dirty="0">
                <a:solidFill>
                  <a:srgbClr val="0070C0"/>
                </a:solidFill>
                <a:effectLst/>
                <a:latin typeface="Arial"/>
                <a:ea typeface="Arial"/>
                <a:cs typeface="Arial"/>
              </a:rPr>
            </a:br>
            <a:r>
              <a:rPr lang="es-LA" sz="1200" b="0" i="1" strike="noStrike" cap="none" spc="0" baseline="0" dirty="0">
                <a:solidFill>
                  <a:srgbClr val="0070C0"/>
                </a:solidFill>
                <a:effectLst/>
                <a:latin typeface="Arial"/>
                <a:ea typeface="Arial"/>
                <a:cs typeface="Arial"/>
              </a:rPr>
              <a:t>de las partes interesadas</a:t>
            </a:r>
          </a:p>
        </p:txBody>
      </p:sp>
      <p:sp>
        <p:nvSpPr>
          <p:cNvPr id="27" name="Title 1">
            <a:extLst>
              <a:ext uri="{FF2B5EF4-FFF2-40B4-BE49-F238E27FC236}">
                <a16:creationId xmlns:a16="http://schemas.microsoft.com/office/drawing/2014/main" id="{ED778FB9-1B56-D64A-A7D9-8807E2B72B61}"/>
              </a:ext>
            </a:extLst>
          </p:cNvPr>
          <p:cNvSpPr txBox="1"/>
          <p:nvPr/>
        </p:nvSpPr>
        <p:spPr bwMode="auto">
          <a:xfrm>
            <a:off x="174945" y="234863"/>
            <a:ext cx="8061729" cy="28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a:defRPr>
            </a:lvl2pPr>
            <a:lvl3pPr algn="l" defTabSz="913429" rtl="0" eaLnBrk="1" fontAlgn="base" hangingPunct="1">
              <a:spcBef>
                <a:spcPct val="0"/>
              </a:spcBef>
              <a:spcAft>
                <a:spcPct val="0"/>
              </a:spcAft>
              <a:defRPr sz="1900" b="1">
                <a:solidFill>
                  <a:schemeClr val="tx2"/>
                </a:solidFill>
                <a:latin typeface="Arial"/>
              </a:defRPr>
            </a:lvl3pPr>
            <a:lvl4pPr algn="l" defTabSz="913429" rtl="0" eaLnBrk="1" fontAlgn="base" hangingPunct="1">
              <a:spcBef>
                <a:spcPct val="0"/>
              </a:spcBef>
              <a:spcAft>
                <a:spcPct val="0"/>
              </a:spcAft>
              <a:defRPr sz="1900" b="1">
                <a:solidFill>
                  <a:schemeClr val="tx2"/>
                </a:solidFill>
                <a:latin typeface="Arial"/>
              </a:defRPr>
            </a:lvl4pPr>
            <a:lvl5pPr algn="l" defTabSz="913429" rtl="0" eaLnBrk="1" fontAlgn="base" hangingPunct="1">
              <a:spcBef>
                <a:spcPct val="0"/>
              </a:spcBef>
              <a:spcAft>
                <a:spcPct val="0"/>
              </a:spcAft>
              <a:defRPr sz="1900" b="1">
                <a:solidFill>
                  <a:schemeClr val="tx2"/>
                </a:solidFill>
                <a:latin typeface="Arial"/>
              </a:defRPr>
            </a:lvl5pPr>
            <a:lvl6pPr marL="466431" algn="l" defTabSz="913429" rtl="0" eaLnBrk="1" fontAlgn="base" hangingPunct="1">
              <a:spcBef>
                <a:spcPct val="0"/>
              </a:spcBef>
              <a:spcAft>
                <a:spcPct val="0"/>
              </a:spcAft>
              <a:defRPr sz="1900" b="1">
                <a:solidFill>
                  <a:schemeClr val="tx2"/>
                </a:solidFill>
                <a:latin typeface="Arial"/>
              </a:defRPr>
            </a:lvl6pPr>
            <a:lvl7pPr marL="932863" algn="l" defTabSz="913429" rtl="0" eaLnBrk="1" fontAlgn="base" hangingPunct="1">
              <a:spcBef>
                <a:spcPct val="0"/>
              </a:spcBef>
              <a:spcAft>
                <a:spcPct val="0"/>
              </a:spcAft>
              <a:defRPr sz="1900" b="1">
                <a:solidFill>
                  <a:schemeClr val="tx2"/>
                </a:solidFill>
                <a:latin typeface="Arial"/>
              </a:defRPr>
            </a:lvl7pPr>
            <a:lvl8pPr marL="1399295" algn="l" defTabSz="913429" rtl="0" eaLnBrk="1" fontAlgn="base" hangingPunct="1">
              <a:spcBef>
                <a:spcPct val="0"/>
              </a:spcBef>
              <a:spcAft>
                <a:spcPct val="0"/>
              </a:spcAft>
              <a:defRPr sz="1900" b="1">
                <a:solidFill>
                  <a:schemeClr val="tx2"/>
                </a:solidFill>
                <a:latin typeface="Arial"/>
              </a:defRPr>
            </a:lvl8pPr>
            <a:lvl9pPr marL="1865728" algn="l" defTabSz="913429" rtl="0" eaLnBrk="1" fontAlgn="base" hangingPunct="1">
              <a:spcBef>
                <a:spcPct val="0"/>
              </a:spcBef>
              <a:spcAft>
                <a:spcPct val="0"/>
              </a:spcAft>
              <a:defRPr sz="1900" b="1">
                <a:solidFill>
                  <a:schemeClr val="tx2"/>
                </a:solidFill>
                <a:latin typeface="Arial"/>
              </a:defRPr>
            </a:lvl9pPr>
          </a:lstStyle>
          <a:p>
            <a:r>
              <a:rPr lang="es-LA" sz="1900" b="1" i="0" strike="noStrike" cap="none" spc="0" baseline="0">
                <a:solidFill>
                  <a:srgbClr val="002960"/>
                </a:solidFill>
                <a:effectLst/>
                <a:latin typeface="Arial"/>
                <a:ea typeface="Arial"/>
                <a:cs typeface="Arial"/>
              </a:rPr>
              <a:t>Noticias sobre la transición del Intermediario Fiscal (FI)</a:t>
            </a:r>
          </a:p>
        </p:txBody>
      </p:sp>
      <p:sp>
        <p:nvSpPr>
          <p:cNvPr id="22" name="Title 7">
            <a:extLst>
              <a:ext uri="{FF2B5EF4-FFF2-40B4-BE49-F238E27FC236}">
                <a16:creationId xmlns:a16="http://schemas.microsoft.com/office/drawing/2014/main" id="{71008527-04B3-DA46-AAC4-155435174413}"/>
              </a:ext>
            </a:extLst>
          </p:cNvPr>
          <p:cNvSpPr txBox="1"/>
          <p:nvPr/>
        </p:nvSpPr>
        <p:spPr>
          <a:xfrm>
            <a:off x="7714437" y="5783165"/>
            <a:ext cx="613150" cy="331976"/>
          </a:xfrm>
          <a:prstGeom prst="rect">
            <a:avLst/>
          </a:prstGeom>
        </p:spPr>
        <p:txBody>
          <a:bodyPr vert="horz" lIns="0" tIns="0" rIns="0" bIns="0" rtlCol="0" anchor="ctr">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s-LA" sz="1200" b="1" i="0" strike="noStrike" cap="none" spc="0" baseline="0" dirty="0">
                <a:solidFill>
                  <a:srgbClr val="000000"/>
                </a:solidFill>
                <a:effectLst/>
                <a:latin typeface="Arial"/>
                <a:ea typeface="Arial"/>
                <a:cs typeface="Arial"/>
              </a:rPr>
              <a:t>2022</a:t>
            </a:r>
          </a:p>
        </p:txBody>
      </p:sp>
      <p:cxnSp>
        <p:nvCxnSpPr>
          <p:cNvPr id="31" name="Straight Arrow Connector 30">
            <a:extLst>
              <a:ext uri="{FF2B5EF4-FFF2-40B4-BE49-F238E27FC236}">
                <a16:creationId xmlns:a16="http://schemas.microsoft.com/office/drawing/2014/main" id="{1C210234-F61E-D149-8EB3-B04408495E04}"/>
              </a:ext>
            </a:extLst>
          </p:cNvPr>
          <p:cNvCxnSpPr>
            <a:cxnSpLocks/>
          </p:cNvCxnSpPr>
          <p:nvPr/>
        </p:nvCxnSpPr>
        <p:spPr>
          <a:xfrm flipH="1">
            <a:off x="6095999" y="5867400"/>
            <a:ext cx="1" cy="314444"/>
          </a:xfrm>
          <a:prstGeom prst="straightConnector1">
            <a:avLst/>
          </a:prstGeom>
          <a:ln>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35" name="Title 7">
            <a:extLst>
              <a:ext uri="{FF2B5EF4-FFF2-40B4-BE49-F238E27FC236}">
                <a16:creationId xmlns:a16="http://schemas.microsoft.com/office/drawing/2014/main" id="{5FAC2538-C6A3-CE4D-8AD0-3C9702D0589B}"/>
              </a:ext>
            </a:extLst>
          </p:cNvPr>
          <p:cNvSpPr txBox="1"/>
          <p:nvPr/>
        </p:nvSpPr>
        <p:spPr>
          <a:xfrm>
            <a:off x="5176525" y="6022127"/>
            <a:ext cx="2062475" cy="505396"/>
          </a:xfrm>
          <a:prstGeom prst="rect">
            <a:avLst/>
          </a:prstGeom>
        </p:spPr>
        <p:txBody>
          <a:bodyPr vert="horz" lIns="0" tIns="0" rIns="0" bIns="0" rtlCol="0" anchor="b">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pPr algn="ctr"/>
            <a:r>
              <a:rPr lang="es-LA" sz="1200" b="0" i="0" strike="noStrike" cap="none" spc="0" baseline="0" dirty="0">
                <a:solidFill>
                  <a:srgbClr val="0070C0"/>
                </a:solidFill>
                <a:effectLst/>
                <a:latin typeface="Arial"/>
                <a:ea typeface="Arial"/>
                <a:cs typeface="Arial"/>
              </a:rPr>
              <a:t>Inicio de la capacitación en EVV de</a:t>
            </a:r>
            <a:r>
              <a:rPr lang="es-ES" sz="1200" b="0" i="0" strike="noStrike" cap="none" spc="0" baseline="0" dirty="0">
                <a:solidFill>
                  <a:srgbClr val="0070C0"/>
                </a:solidFill>
                <a:effectLst/>
                <a:latin typeface="Arial"/>
                <a:ea typeface="Arial"/>
                <a:cs typeface="Arial"/>
              </a:rPr>
              <a:t> </a:t>
            </a:r>
            <a:r>
              <a:rPr lang="es-LA" sz="1200" b="0" i="0" strike="noStrike" cap="none" spc="0" baseline="0" dirty="0">
                <a:solidFill>
                  <a:srgbClr val="0070C0"/>
                </a:solidFill>
                <a:effectLst/>
                <a:latin typeface="Arial"/>
                <a:ea typeface="Arial"/>
                <a:cs typeface="Arial"/>
              </a:rPr>
              <a:t>Consumidores y PCA</a:t>
            </a:r>
          </a:p>
        </p:txBody>
      </p:sp>
      <p:sp>
        <p:nvSpPr>
          <p:cNvPr id="3" name="Text Placeholder 2">
            <a:extLst>
              <a:ext uri="{FF2B5EF4-FFF2-40B4-BE49-F238E27FC236}">
                <a16:creationId xmlns:a16="http://schemas.microsoft.com/office/drawing/2014/main" id="{43475AB1-D68E-294A-80EF-72C4A006C042}"/>
              </a:ext>
            </a:extLst>
          </p:cNvPr>
          <p:cNvSpPr>
            <a:spLocks noGrp="1"/>
          </p:cNvSpPr>
          <p:nvPr>
            <p:ph type="body" sz="quarter" idx="12"/>
          </p:nvPr>
        </p:nvSpPr>
        <p:spPr>
          <a:xfrm>
            <a:off x="380999" y="710185"/>
            <a:ext cx="8258459" cy="3508653"/>
          </a:xfrm>
        </p:spPr>
        <p:txBody>
          <a:bodyPr/>
          <a:lstStyle/>
          <a:p>
            <a:pPr marL="285750" indent="-285750">
              <a:spcAft>
                <a:spcPts val="600"/>
              </a:spcAft>
              <a:buSzPct val="120000"/>
              <a:buFont typeface="Wingdings" pitchFamily="2" charset="2"/>
              <a:buChar char="§"/>
            </a:pPr>
            <a:r>
              <a:rPr lang="es-LA" sz="1600" b="0" i="0" strike="noStrike" cap="none" spc="0" baseline="0" dirty="0">
                <a:solidFill>
                  <a:srgbClr val="000000"/>
                </a:solidFill>
                <a:effectLst/>
                <a:latin typeface="Arial"/>
                <a:ea typeface="Arial"/>
                <a:cs typeface="Arial"/>
              </a:rPr>
              <a:t>MassHealth seleccionó a Tempus Unlimited para que se desempeñe como el único FI par</a:t>
            </a:r>
            <a:r>
              <a:rPr lang="es-ES" sz="1600" b="0" i="0" strike="noStrike" cap="none" spc="0" baseline="0" dirty="0">
                <a:solidFill>
                  <a:srgbClr val="000000"/>
                </a:solidFill>
                <a:effectLst/>
                <a:latin typeface="Arial"/>
                <a:ea typeface="Arial"/>
                <a:cs typeface="Arial"/>
              </a:rPr>
              <a:t>a </a:t>
            </a:r>
            <a:r>
              <a:rPr lang="es-LA" sz="1600" b="0" i="0" strike="noStrike" cap="none" spc="0" baseline="0" dirty="0">
                <a:solidFill>
                  <a:srgbClr val="000000"/>
                </a:solidFill>
                <a:effectLst/>
                <a:latin typeface="Arial"/>
                <a:ea typeface="Arial"/>
                <a:cs typeface="Arial"/>
              </a:rPr>
              <a:t>el Programa de PCA, a partir del 1 de enero de 2022.</a:t>
            </a:r>
          </a:p>
          <a:p>
            <a:pPr marL="285750" indent="-285750">
              <a:spcAft>
                <a:spcPts val="600"/>
              </a:spcAft>
              <a:buSzPct val="120000"/>
              <a:buFont typeface="Wingdings" pitchFamily="2" charset="2"/>
              <a:buChar char="§"/>
            </a:pPr>
            <a:r>
              <a:rPr lang="es-LA" sz="1600" b="0" i="0" strike="noStrike" cap="none" spc="0" baseline="0" dirty="0">
                <a:solidFill>
                  <a:srgbClr val="000000"/>
                </a:solidFill>
                <a:effectLst/>
                <a:latin typeface="Arial"/>
                <a:ea typeface="Arial"/>
                <a:cs typeface="Arial"/>
              </a:rPr>
              <a:t>MassHealth trabajará con Tempus para asegurar que la transición sea tan fluida y eficaz como sea posible para los Consumidores y los PCA, incluida la implementación de la EVV.</a:t>
            </a:r>
          </a:p>
          <a:p>
            <a:pPr marL="285750" indent="-285750">
              <a:spcAft>
                <a:spcPts val="600"/>
              </a:spcAft>
              <a:buSzPct val="120000"/>
              <a:buFont typeface="Wingdings" pitchFamily="2" charset="2"/>
              <a:buChar char="§"/>
            </a:pPr>
            <a:r>
              <a:rPr lang="es-LA" sz="1600" b="0" i="0" strike="noStrike" cap="none" spc="0" baseline="0" dirty="0">
                <a:solidFill>
                  <a:srgbClr val="000000"/>
                </a:solidFill>
                <a:effectLst/>
                <a:latin typeface="Arial"/>
                <a:ea typeface="Arial"/>
                <a:cs typeface="Arial"/>
              </a:rPr>
              <a:t>A pesar de que ya se ha contratado a Tempus, </a:t>
            </a:r>
            <a:r>
              <a:rPr lang="es-LA" sz="1600" b="1" i="0" strike="noStrike" cap="none" spc="0" baseline="0" dirty="0">
                <a:solidFill>
                  <a:srgbClr val="000000"/>
                </a:solidFill>
                <a:effectLst/>
                <a:latin typeface="Arial"/>
                <a:ea typeface="Arial"/>
                <a:cs typeface="Arial"/>
              </a:rPr>
              <a:t>el inicio de la implementación de la EVV no está programado hasta el año 2022.</a:t>
            </a:r>
          </a:p>
          <a:p>
            <a:pPr marL="285750" indent="-285750">
              <a:spcAft>
                <a:spcPts val="600"/>
              </a:spcAft>
              <a:buSzPct val="120000"/>
              <a:buFont typeface="Wingdings" pitchFamily="2" charset="2"/>
              <a:buChar char="§"/>
            </a:pPr>
            <a:r>
              <a:rPr lang="es-LA" sz="1600" b="0" i="0" strike="noStrike" cap="none" spc="0" baseline="0" dirty="0">
                <a:solidFill>
                  <a:srgbClr val="000000"/>
                </a:solidFill>
                <a:effectLst/>
                <a:latin typeface="Arial"/>
                <a:ea typeface="Arial"/>
                <a:cs typeface="Arial"/>
              </a:rPr>
              <a:t>MassHealth colaborará con Tempus en la configuración del sistema de EVV para cumplir con las necesidades específicas del Programa de PCA.</a:t>
            </a:r>
          </a:p>
          <a:p>
            <a:pPr marL="285750" indent="-285750">
              <a:spcAft>
                <a:spcPts val="600"/>
              </a:spcAft>
              <a:buSzPct val="120000"/>
              <a:buFont typeface="Wingdings" pitchFamily="2" charset="2"/>
              <a:buChar char="§"/>
            </a:pPr>
            <a:r>
              <a:rPr lang="es-LA" sz="1600" b="0" i="0" strike="noStrike" cap="none" spc="0" baseline="0" dirty="0">
                <a:solidFill>
                  <a:srgbClr val="000000"/>
                </a:solidFill>
                <a:effectLst/>
                <a:latin typeface="Arial"/>
                <a:ea typeface="Arial"/>
                <a:cs typeface="Arial"/>
              </a:rPr>
              <a:t>MassHealth seguirá en contacto con las partes interesadas por medio del Grupo de trabajo de EVV de PCA y de estas Sesiones públicas bimensuales para escuchar comentarios sobre EVV y reunir opiniones acerca de las normas y los problemas operativos de EVV.</a:t>
            </a:r>
          </a:p>
        </p:txBody>
      </p:sp>
    </p:spTree>
    <p:extLst>
      <p:ext uri="{BB962C8B-B14F-4D97-AF65-F5344CB8AC3E}">
        <p14:creationId xmlns:p14="http://schemas.microsoft.com/office/powerpoint/2010/main" val="196647792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1" imgW="0" imgH="0" progId="TCLayout.ActiveDocument.1">
                  <p:embed/>
                </p:oleObj>
              </mc:Choice>
              <mc:Fallback>
                <p:oleObj name="think-cell Slide" r:id="rId11" imgW="0" imgH="0" progId="TCLayout.ActiveDocument.1">
                  <p:embed/>
                  <p:pic>
                    <p:nvPicPr>
                      <p:cNvPr id="0" name="OLE substitute image"/>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2"/>
            </p:custDataLst>
          </p:nvPr>
        </p:nvSpPr>
        <p:spPr bwMode="auto">
          <a:xfrm>
            <a:off x="0" y="0"/>
            <a:ext cx="158750" cy="158750"/>
          </a:xfrm>
          <a:prstGeom prst="rect">
            <a:avLst/>
          </a:prstGeom>
          <a:solidFill>
            <a:srgbClr val="FF0000"/>
          </a:solidFill>
          <a:ln w="9525">
            <a:solidFill>
              <a:srgbClr val="80808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nchor="ctr"/>
          <a:lstStyle/>
          <a:p>
            <a:pPr algn="ctr" fontAlgn="base">
              <a:spcBef>
                <a:spcPct val="0"/>
              </a:spcBef>
              <a:spcAft>
                <a:spcPct val="0"/>
              </a:spcAft>
            </a:pPr>
            <a:endParaRPr lang="en-US" sz="1400" dirty="0">
              <a:solidFill>
                <a:srgbClr val="000000"/>
              </a:solidFill>
              <a:latin typeface="Arial"/>
              <a:sym typeface="Arial"/>
            </a:endParaRPr>
          </a:p>
        </p:txBody>
      </p:sp>
      <p:sp>
        <p:nvSpPr>
          <p:cNvPr id="36" name="Title 3"/>
          <p:cNvSpPr txBox="1"/>
          <p:nvPr/>
        </p:nvSpPr>
        <p:spPr bwMode="auto">
          <a:xfrm>
            <a:off x="228600" y="194511"/>
            <a:ext cx="8061729" cy="28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a:defRPr>
            </a:lvl2pPr>
            <a:lvl3pPr algn="l" defTabSz="913429" rtl="0" eaLnBrk="1" fontAlgn="base" hangingPunct="1">
              <a:spcBef>
                <a:spcPct val="0"/>
              </a:spcBef>
              <a:spcAft>
                <a:spcPct val="0"/>
              </a:spcAft>
              <a:defRPr sz="1900" b="1">
                <a:solidFill>
                  <a:schemeClr val="tx2"/>
                </a:solidFill>
                <a:latin typeface="Arial"/>
              </a:defRPr>
            </a:lvl3pPr>
            <a:lvl4pPr algn="l" defTabSz="913429" rtl="0" eaLnBrk="1" fontAlgn="base" hangingPunct="1">
              <a:spcBef>
                <a:spcPct val="0"/>
              </a:spcBef>
              <a:spcAft>
                <a:spcPct val="0"/>
              </a:spcAft>
              <a:defRPr sz="1900" b="1">
                <a:solidFill>
                  <a:schemeClr val="tx2"/>
                </a:solidFill>
                <a:latin typeface="Arial"/>
              </a:defRPr>
            </a:lvl4pPr>
            <a:lvl5pPr algn="l" defTabSz="913429" rtl="0" eaLnBrk="1" fontAlgn="base" hangingPunct="1">
              <a:spcBef>
                <a:spcPct val="0"/>
              </a:spcBef>
              <a:spcAft>
                <a:spcPct val="0"/>
              </a:spcAft>
              <a:defRPr sz="1900" b="1">
                <a:solidFill>
                  <a:schemeClr val="tx2"/>
                </a:solidFill>
                <a:latin typeface="Arial"/>
              </a:defRPr>
            </a:lvl5pPr>
            <a:lvl6pPr marL="466431" algn="l" defTabSz="913429" rtl="0" eaLnBrk="1" fontAlgn="base" hangingPunct="1">
              <a:spcBef>
                <a:spcPct val="0"/>
              </a:spcBef>
              <a:spcAft>
                <a:spcPct val="0"/>
              </a:spcAft>
              <a:defRPr sz="1900" b="1">
                <a:solidFill>
                  <a:schemeClr val="tx2"/>
                </a:solidFill>
                <a:latin typeface="Arial"/>
              </a:defRPr>
            </a:lvl6pPr>
            <a:lvl7pPr marL="932863" algn="l" defTabSz="913429" rtl="0" eaLnBrk="1" fontAlgn="base" hangingPunct="1">
              <a:spcBef>
                <a:spcPct val="0"/>
              </a:spcBef>
              <a:spcAft>
                <a:spcPct val="0"/>
              </a:spcAft>
              <a:defRPr sz="1900" b="1">
                <a:solidFill>
                  <a:schemeClr val="tx2"/>
                </a:solidFill>
                <a:latin typeface="Arial"/>
              </a:defRPr>
            </a:lvl7pPr>
            <a:lvl8pPr marL="1399295" algn="l" defTabSz="913429" rtl="0" eaLnBrk="1" fontAlgn="base" hangingPunct="1">
              <a:spcBef>
                <a:spcPct val="0"/>
              </a:spcBef>
              <a:spcAft>
                <a:spcPct val="0"/>
              </a:spcAft>
              <a:defRPr sz="1900" b="1">
                <a:solidFill>
                  <a:schemeClr val="tx2"/>
                </a:solidFill>
                <a:latin typeface="Arial"/>
              </a:defRPr>
            </a:lvl8pPr>
            <a:lvl9pPr marL="1865728" algn="l" defTabSz="913429" rtl="0" eaLnBrk="1" fontAlgn="base" hangingPunct="1">
              <a:spcBef>
                <a:spcPct val="0"/>
              </a:spcBef>
              <a:spcAft>
                <a:spcPct val="0"/>
              </a:spcAft>
              <a:defRPr sz="1900" b="1">
                <a:solidFill>
                  <a:schemeClr val="tx2"/>
                </a:solidFill>
                <a:latin typeface="Arial"/>
              </a:defRPr>
            </a:lvl9pPr>
          </a:lstStyle>
          <a:p>
            <a:r>
              <a:rPr lang="es-LA" sz="1900" b="1" i="0" strike="noStrike" cap="none" spc="0" baseline="0">
                <a:solidFill>
                  <a:srgbClr val="002960"/>
                </a:solidFill>
                <a:effectLst/>
                <a:latin typeface="Arial"/>
                <a:ea typeface="Arial"/>
                <a:cs typeface="Arial"/>
              </a:rPr>
              <a:t>Agenda</a:t>
            </a:r>
          </a:p>
        </p:txBody>
      </p:sp>
      <p:sp>
        <p:nvSpPr>
          <p:cNvPr id="55" name="Text Placeholder 2">
            <a:extLst>
              <a:ext uri="{FF2B5EF4-FFF2-40B4-BE49-F238E27FC236}">
                <a16:creationId xmlns:a16="http://schemas.microsoft.com/office/drawing/2014/main" id="{26F3900A-F7CD-D046-8AA1-A99D6BE06F3C}"/>
              </a:ext>
            </a:extLst>
          </p:cNvPr>
          <p:cNvSpPr>
            <a:spLocks noGrp="1"/>
          </p:cNvSpPr>
          <p:nvPr>
            <p:custDataLst>
              <p:tags r:id="rId3"/>
            </p:custDataLst>
          </p:nvPr>
        </p:nvSpPr>
        <p:spPr bwMode="gray">
          <a:xfrm>
            <a:off x="2857500" y="1676400"/>
            <a:ext cx="3429000" cy="35560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a:solidFill>
                  <a:srgbClr val="D9D9D9"/>
                </a:solidFill>
                <a:effectLst/>
                <a:latin typeface="Arial"/>
                <a:ea typeface="Arial"/>
                <a:cs typeface="Arial"/>
              </a:rPr>
              <a:t>Logística</a:t>
            </a:r>
          </a:p>
        </p:txBody>
      </p:sp>
      <p:sp>
        <p:nvSpPr>
          <p:cNvPr id="56" name="Text Placeholder 2">
            <a:hlinkClick r:id="" action="ppaction://noaction"/>
            <a:extLst>
              <a:ext uri="{FF2B5EF4-FFF2-40B4-BE49-F238E27FC236}">
                <a16:creationId xmlns:a16="http://schemas.microsoft.com/office/drawing/2014/main" id="{DCF3D084-C3D6-B94B-8B14-00CAD3AA0722}"/>
              </a:ext>
            </a:extLst>
          </p:cNvPr>
          <p:cNvSpPr>
            <a:spLocks noGrp="1"/>
          </p:cNvSpPr>
          <p:nvPr>
            <p:custDataLst>
              <p:tags r:id="rId4"/>
            </p:custDataLst>
          </p:nvPr>
        </p:nvSpPr>
        <p:spPr bwMode="gray">
          <a:xfrm>
            <a:off x="2438400" y="2803215"/>
            <a:ext cx="4343400" cy="354013"/>
          </a:xfrm>
          <a:prstGeom prst="rect">
            <a:avLst/>
          </a:prstGeom>
          <a:no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a:solidFill>
                  <a:srgbClr val="D9D9D9"/>
                </a:solidFill>
                <a:effectLst/>
                <a:latin typeface="Arial"/>
                <a:ea typeface="Arial"/>
                <a:cs typeface="Arial"/>
              </a:rPr>
              <a:t>Actualizaciones del Programa</a:t>
            </a:r>
          </a:p>
        </p:txBody>
      </p:sp>
      <p:sp>
        <p:nvSpPr>
          <p:cNvPr id="57" name="Text Placeholder 2">
            <a:hlinkClick r:id="" action="ppaction://noaction"/>
            <a:extLst>
              <a:ext uri="{FF2B5EF4-FFF2-40B4-BE49-F238E27FC236}">
                <a16:creationId xmlns:a16="http://schemas.microsoft.com/office/drawing/2014/main" id="{0C7EAD71-46DD-984B-A104-7841F0192565}"/>
              </a:ext>
            </a:extLst>
          </p:cNvPr>
          <p:cNvSpPr>
            <a:spLocks noGrp="1"/>
          </p:cNvSpPr>
          <p:nvPr>
            <p:custDataLst>
              <p:tags r:id="rId5"/>
            </p:custDataLst>
          </p:nvPr>
        </p:nvSpPr>
        <p:spPr bwMode="gray">
          <a:xfrm>
            <a:off x="3698875" y="4475097"/>
            <a:ext cx="1746250" cy="35560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a:solidFill>
                  <a:srgbClr val="D9D9D9"/>
                </a:solidFill>
                <a:effectLst/>
                <a:latin typeface="Arial"/>
                <a:ea typeface="Arial"/>
                <a:cs typeface="Arial"/>
              </a:rPr>
              <a:t>Muchas gracias</a:t>
            </a:r>
          </a:p>
        </p:txBody>
      </p:sp>
      <p:sp>
        <p:nvSpPr>
          <p:cNvPr id="59" name="Text Placeholder 2">
            <a:extLst>
              <a:ext uri="{FF2B5EF4-FFF2-40B4-BE49-F238E27FC236}">
                <a16:creationId xmlns:a16="http://schemas.microsoft.com/office/drawing/2014/main" id="{B9E924D6-27B9-C249-9B30-621BFECEC7C7}"/>
              </a:ext>
            </a:extLst>
          </p:cNvPr>
          <p:cNvSpPr>
            <a:spLocks noGrp="1"/>
          </p:cNvSpPr>
          <p:nvPr>
            <p:custDataLst>
              <p:tags r:id="rId6"/>
            </p:custDataLst>
          </p:nvPr>
        </p:nvSpPr>
        <p:spPr bwMode="gray">
          <a:xfrm>
            <a:off x="2362200" y="2239807"/>
            <a:ext cx="4495800" cy="35560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a:solidFill>
                  <a:srgbClr val="D9D9D9"/>
                </a:solidFill>
                <a:effectLst/>
                <a:latin typeface="Arial"/>
                <a:ea typeface="Arial"/>
                <a:cs typeface="Arial"/>
              </a:rPr>
              <a:t>Propósito de las Sesiones públicas para escuchar comentarios</a:t>
            </a:r>
          </a:p>
        </p:txBody>
      </p:sp>
      <p:sp>
        <p:nvSpPr>
          <p:cNvPr id="12" name="Text Placeholder 2">
            <a:hlinkClick r:id="" action="ppaction://noaction"/>
            <a:extLst>
              <a:ext uri="{FF2B5EF4-FFF2-40B4-BE49-F238E27FC236}">
                <a16:creationId xmlns:a16="http://schemas.microsoft.com/office/drawing/2014/main" id="{856E9673-312F-2C4E-B7B5-8CA0CB247198}"/>
              </a:ext>
            </a:extLst>
          </p:cNvPr>
          <p:cNvSpPr>
            <a:spLocks noGrp="1"/>
          </p:cNvSpPr>
          <p:nvPr>
            <p:custDataLst>
              <p:tags r:id="rId7"/>
            </p:custDataLst>
          </p:nvPr>
        </p:nvSpPr>
        <p:spPr bwMode="gray">
          <a:xfrm>
            <a:off x="2667000" y="3917803"/>
            <a:ext cx="3886200" cy="354013"/>
          </a:xfrm>
          <a:prstGeom prst="rect">
            <a:avLst/>
          </a:prstGeom>
          <a:no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a:solidFill>
                  <a:srgbClr val="D9D9D9"/>
                </a:solidFill>
                <a:effectLst/>
                <a:latin typeface="Arial"/>
                <a:ea typeface="Arial"/>
                <a:cs typeface="Arial"/>
              </a:rPr>
              <a:t>Debate abierto</a:t>
            </a:r>
          </a:p>
        </p:txBody>
      </p:sp>
      <p:sp>
        <p:nvSpPr>
          <p:cNvPr id="10" name="Text Placeholder 2">
            <a:hlinkClick r:id="" action="ppaction://noaction"/>
            <a:extLst>
              <a:ext uri="{FF2B5EF4-FFF2-40B4-BE49-F238E27FC236}">
                <a16:creationId xmlns:a16="http://schemas.microsoft.com/office/drawing/2014/main" id="{9A4221F5-307E-D048-A5B2-9A0E970BB8F6}"/>
              </a:ext>
            </a:extLst>
          </p:cNvPr>
          <p:cNvSpPr>
            <a:spLocks noGrp="1"/>
          </p:cNvSpPr>
          <p:nvPr>
            <p:custDataLst>
              <p:tags r:id="rId8"/>
            </p:custDataLst>
          </p:nvPr>
        </p:nvSpPr>
        <p:spPr bwMode="gray">
          <a:xfrm>
            <a:off x="2672862" y="3360509"/>
            <a:ext cx="3886200" cy="354013"/>
          </a:xfrm>
          <a:prstGeom prst="rect">
            <a:avLst/>
          </a:prstGeom>
          <a:solidFill>
            <a:schemeClr val="accent1"/>
          </a:solid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1" i="0" strike="noStrike" cap="none" spc="0" baseline="0">
                <a:solidFill>
                  <a:srgbClr val="000000"/>
                </a:solidFill>
                <a:effectLst/>
                <a:latin typeface="Arial"/>
                <a:ea typeface="Arial"/>
                <a:cs typeface="Arial"/>
              </a:rPr>
              <a:t>Decisiones sobre las normas de EVV</a:t>
            </a:r>
          </a:p>
        </p:txBody>
      </p:sp>
    </p:spTree>
    <p:extLst>
      <p:ext uri="{BB962C8B-B14F-4D97-AF65-F5344CB8AC3E}">
        <p14:creationId xmlns:p14="http://schemas.microsoft.com/office/powerpoint/2010/main" val="258108286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0" imgH="0" progId="TCLayout.ActiveDocument.1">
                  <p:embed/>
                </p:oleObj>
              </mc:Choice>
              <mc:Fallback>
                <p:oleObj name="think-cell Slide" r:id="rId4" imgW="0" imgH="0"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s-LA" sz="1900" b="1" i="0" strike="noStrike" cap="none" spc="0" baseline="0">
                <a:solidFill>
                  <a:srgbClr val="002960"/>
                </a:solidFill>
                <a:effectLst/>
                <a:latin typeface="Arial"/>
                <a:ea typeface="Arial"/>
                <a:cs typeface="Arial"/>
              </a:rPr>
              <a:t>Información sobre la Verificación Electrónica de Visitas (EVV)</a:t>
            </a:r>
          </a:p>
        </p:txBody>
      </p:sp>
      <p:sp>
        <p:nvSpPr>
          <p:cNvPr id="6" name="Text Placeholder 5">
            <a:extLst>
              <a:ext uri="{FF2B5EF4-FFF2-40B4-BE49-F238E27FC236}">
                <a16:creationId xmlns:a16="http://schemas.microsoft.com/office/drawing/2014/main" id="{CFB54026-A7D1-6A49-8ACA-496E19167E2D}"/>
              </a:ext>
            </a:extLst>
          </p:cNvPr>
          <p:cNvSpPr>
            <a:spLocks noGrp="1"/>
          </p:cNvSpPr>
          <p:nvPr>
            <p:ph type="body" sz="quarter" idx="12"/>
          </p:nvPr>
        </p:nvSpPr>
        <p:spPr>
          <a:xfrm>
            <a:off x="380999" y="576388"/>
            <a:ext cx="8381999" cy="4370427"/>
          </a:xfrm>
        </p:spPr>
        <p:txBody>
          <a:bodyPr/>
          <a:lstStyle/>
          <a:p>
            <a:pPr lvl="1">
              <a:spcAft>
                <a:spcPts val="600"/>
              </a:spcAft>
              <a:buFont typeface="Wingdings" pitchFamily="2" charset="2"/>
              <a:buChar char="§"/>
            </a:pPr>
            <a:r>
              <a:rPr lang="es-LA" sz="1600" b="1" i="0" strike="noStrike" cap="none" spc="0" baseline="0" dirty="0">
                <a:solidFill>
                  <a:srgbClr val="000000"/>
                </a:solidFill>
                <a:effectLst/>
                <a:latin typeface="Arial"/>
                <a:ea typeface="Arial"/>
                <a:cs typeface="Arial"/>
              </a:rPr>
              <a:t>Las leyes federales </a:t>
            </a:r>
            <a:r>
              <a:rPr lang="es-LA" sz="1600" b="1" i="0" u="sng" strike="noStrike" cap="none" spc="0" baseline="0" dirty="0">
                <a:solidFill>
                  <a:srgbClr val="000000"/>
                </a:solidFill>
                <a:effectLst/>
                <a:uFill>
                  <a:solidFill>
                    <a:srgbClr val="000000"/>
                  </a:solidFill>
                </a:uFill>
                <a:latin typeface="Arial"/>
                <a:ea typeface="Arial"/>
                <a:cs typeface="Arial"/>
              </a:rPr>
              <a:t>exigen</a:t>
            </a:r>
            <a:r>
              <a:rPr lang="es-LA" sz="1600" b="1" i="0" strike="noStrike" cap="none" spc="0" baseline="0" dirty="0">
                <a:solidFill>
                  <a:srgbClr val="000000"/>
                </a:solidFill>
                <a:effectLst/>
                <a:latin typeface="Arial"/>
                <a:ea typeface="Arial"/>
                <a:cs typeface="Arial"/>
              </a:rPr>
              <a:t> la EVV para los servicios domiciliarios de cuidados personales.</a:t>
            </a:r>
          </a:p>
          <a:p>
            <a:pPr lvl="1">
              <a:spcAft>
                <a:spcPts val="600"/>
              </a:spcAft>
              <a:buFont typeface="Wingdings" pitchFamily="2" charset="2"/>
              <a:buChar char="§"/>
            </a:pPr>
            <a:r>
              <a:rPr lang="es-LA" sz="1600" b="0" i="0" strike="noStrike" cap="none" spc="0" baseline="0" dirty="0">
                <a:solidFill>
                  <a:srgbClr val="000000"/>
                </a:solidFill>
                <a:effectLst/>
                <a:latin typeface="Arial"/>
                <a:ea typeface="Arial"/>
                <a:cs typeface="Arial"/>
              </a:rPr>
              <a:t>MassHealth </a:t>
            </a:r>
            <a:r>
              <a:rPr lang="es-LA" sz="1600" b="1" i="0" u="sng" strike="noStrike" cap="none" spc="0" baseline="0" dirty="0">
                <a:solidFill>
                  <a:srgbClr val="000000"/>
                </a:solidFill>
                <a:effectLst/>
                <a:uFill>
                  <a:solidFill>
                    <a:srgbClr val="000000"/>
                  </a:solidFill>
                </a:uFill>
                <a:latin typeface="Arial"/>
                <a:ea typeface="Arial"/>
                <a:cs typeface="Arial"/>
              </a:rPr>
              <a:t>debe</a:t>
            </a:r>
            <a:r>
              <a:rPr lang="es-LA" sz="1600" b="0" i="0" strike="noStrike" cap="none" spc="0" baseline="0" dirty="0">
                <a:solidFill>
                  <a:srgbClr val="000000"/>
                </a:solidFill>
                <a:effectLst/>
                <a:latin typeface="Arial"/>
                <a:ea typeface="Arial"/>
                <a:cs typeface="Arial"/>
              </a:rPr>
              <a:t> implementar la EVV. No implementar la EVV le ocasionará a MassHealth sanciones económicas de parte del gobierno federal.</a:t>
            </a:r>
          </a:p>
          <a:p>
            <a:pPr lvl="1">
              <a:spcAft>
                <a:spcPts val="600"/>
              </a:spcAft>
              <a:buFont typeface="Wingdings" pitchFamily="2" charset="2"/>
              <a:buChar char="§"/>
            </a:pPr>
            <a:r>
              <a:rPr lang="es-LA" sz="1600" b="0" i="0" strike="noStrike" cap="none" spc="0" baseline="0" dirty="0">
                <a:solidFill>
                  <a:srgbClr val="000000"/>
                </a:solidFill>
                <a:effectLst/>
                <a:latin typeface="Arial"/>
                <a:ea typeface="Arial"/>
                <a:cs typeface="Arial"/>
              </a:rPr>
              <a:t>Una vez implementada, la EVV </a:t>
            </a:r>
            <a:r>
              <a:rPr lang="es-LA" sz="1600" b="1" i="0" u="sng" strike="noStrike" cap="none" spc="0" baseline="0" dirty="0">
                <a:solidFill>
                  <a:srgbClr val="000000"/>
                </a:solidFill>
                <a:effectLst/>
                <a:uFill>
                  <a:solidFill>
                    <a:srgbClr val="000000"/>
                  </a:solidFill>
                </a:uFill>
                <a:latin typeface="Arial"/>
                <a:ea typeface="Arial"/>
                <a:cs typeface="Arial"/>
              </a:rPr>
              <a:t>reemplazará</a:t>
            </a:r>
            <a:r>
              <a:rPr lang="es-LA" sz="1600" b="0" i="0" strike="noStrike" cap="none" spc="0" baseline="0" dirty="0">
                <a:solidFill>
                  <a:srgbClr val="000000"/>
                </a:solidFill>
                <a:effectLst/>
                <a:latin typeface="Arial"/>
                <a:ea typeface="Arial"/>
                <a:cs typeface="Arial"/>
              </a:rPr>
              <a:t> su planilla de horas trabajadas.</a:t>
            </a:r>
          </a:p>
          <a:p>
            <a:pPr lvl="2">
              <a:spcAft>
                <a:spcPts val="400"/>
              </a:spcAft>
              <a:buFont typeface="System Font Regular"/>
              <a:buChar char="-"/>
            </a:pPr>
            <a:r>
              <a:rPr lang="es-LA" sz="1400" b="0" i="0" strike="noStrike" cap="none" spc="0" baseline="0" dirty="0">
                <a:solidFill>
                  <a:srgbClr val="000000"/>
                </a:solidFill>
                <a:effectLst/>
                <a:latin typeface="Arial"/>
                <a:ea typeface="Arial"/>
                <a:cs typeface="Arial"/>
              </a:rPr>
              <a:t>El PCA marcará la “llegada” y la “salida” al principio y al final de una cita usando la tecnología </a:t>
            </a:r>
            <a:br>
              <a:rPr lang="es-ES" sz="1400" b="0" i="0" strike="noStrike" cap="none" spc="0" baseline="0" dirty="0">
                <a:solidFill>
                  <a:srgbClr val="000000"/>
                </a:solidFill>
                <a:effectLst/>
                <a:latin typeface="Arial"/>
                <a:ea typeface="Arial"/>
                <a:cs typeface="Arial"/>
              </a:rPr>
            </a:br>
            <a:r>
              <a:rPr lang="es-LA" sz="1400" b="0" i="0" strike="noStrike" cap="none" spc="0" baseline="0" dirty="0">
                <a:solidFill>
                  <a:srgbClr val="000000"/>
                </a:solidFill>
                <a:effectLst/>
                <a:latin typeface="Arial"/>
                <a:ea typeface="Arial"/>
                <a:cs typeface="Arial"/>
              </a:rPr>
              <a:t>de EVV.</a:t>
            </a:r>
          </a:p>
          <a:p>
            <a:pPr lvl="2">
              <a:spcAft>
                <a:spcPts val="400"/>
              </a:spcAft>
              <a:buFont typeface="System Font Regular"/>
              <a:buChar char="-"/>
            </a:pPr>
            <a:r>
              <a:rPr lang="es-LA" sz="1400" b="0" i="0" strike="noStrike" cap="none" spc="0" baseline="0" dirty="0">
                <a:solidFill>
                  <a:srgbClr val="000000"/>
                </a:solidFill>
                <a:effectLst/>
                <a:latin typeface="Arial"/>
                <a:ea typeface="Arial"/>
                <a:cs typeface="Arial"/>
              </a:rPr>
              <a:t>El consumidor podrá revisar y aprobar el tiempo registrado en la EVV.</a:t>
            </a:r>
          </a:p>
          <a:p>
            <a:pPr lvl="2">
              <a:spcAft>
                <a:spcPts val="600"/>
              </a:spcAft>
              <a:buFont typeface="System Font Regular"/>
              <a:buChar char="-"/>
            </a:pPr>
            <a:r>
              <a:rPr lang="es-LA" sz="1400" b="0" i="0" strike="noStrike" cap="none" spc="0" baseline="0" dirty="0">
                <a:solidFill>
                  <a:srgbClr val="000000"/>
                </a:solidFill>
                <a:effectLst/>
                <a:latin typeface="Arial"/>
                <a:ea typeface="Arial"/>
                <a:cs typeface="Arial"/>
              </a:rPr>
              <a:t>Los Consumidores o los PCA que estén exentos de usar la EVV (los cuidadores que conviven con el consumidor y quienes teman por su seguridad por posibles riesgos) tendrán un método alterno para presentar las horas trabajadas.</a:t>
            </a:r>
          </a:p>
          <a:p>
            <a:pPr lvl="1">
              <a:spcAft>
                <a:spcPts val="600"/>
              </a:spcAft>
              <a:buSzPct val="120000"/>
              <a:buFont typeface="Wingdings" pitchFamily="2" charset="2"/>
              <a:buChar char="§"/>
            </a:pPr>
            <a:r>
              <a:rPr lang="es-LA" sz="1600" b="0" i="0" strike="noStrike" cap="none" spc="-30" dirty="0">
                <a:solidFill>
                  <a:srgbClr val="000000"/>
                </a:solidFill>
                <a:effectLst/>
                <a:latin typeface="Arial"/>
                <a:ea typeface="Arial"/>
                <a:cs typeface="Arial"/>
              </a:rPr>
              <a:t>La EVV </a:t>
            </a:r>
            <a:r>
              <a:rPr lang="es-LA" sz="1600" b="1" i="0" u="sng" strike="noStrike" cap="none" spc="-30" dirty="0">
                <a:solidFill>
                  <a:srgbClr val="000000"/>
                </a:solidFill>
                <a:effectLst/>
                <a:uFill>
                  <a:solidFill>
                    <a:srgbClr val="000000"/>
                  </a:solidFill>
                </a:uFill>
                <a:latin typeface="Arial"/>
                <a:ea typeface="Arial"/>
                <a:cs typeface="Arial"/>
              </a:rPr>
              <a:t>no afectará</a:t>
            </a:r>
            <a:r>
              <a:rPr lang="es-LA" sz="1600" b="0" i="0" strike="noStrike" cap="none" spc="-30" dirty="0">
                <a:solidFill>
                  <a:srgbClr val="000000"/>
                </a:solidFill>
                <a:effectLst/>
                <a:latin typeface="Arial"/>
                <a:ea typeface="Arial"/>
                <a:cs typeface="Arial"/>
              </a:rPr>
              <a:t> la manera en que se brinden los servicios dentro del Programa de PCA.</a:t>
            </a:r>
          </a:p>
          <a:p>
            <a:pPr lvl="1">
              <a:spcAft>
                <a:spcPts val="600"/>
              </a:spcAft>
              <a:buSzPct val="120000"/>
              <a:buFont typeface="Wingdings" pitchFamily="2" charset="2"/>
              <a:buChar char="§"/>
            </a:pPr>
            <a:r>
              <a:rPr lang="es-LA" sz="1600" b="0" i="0" strike="noStrike" cap="none" spc="0" baseline="0" dirty="0">
                <a:solidFill>
                  <a:srgbClr val="000000"/>
                </a:solidFill>
                <a:effectLst/>
                <a:latin typeface="Arial"/>
                <a:ea typeface="Arial"/>
                <a:cs typeface="Arial"/>
              </a:rPr>
              <a:t>MassHealth implementará la EVV </a:t>
            </a:r>
            <a:r>
              <a:rPr lang="es-LA" sz="1600" b="1" i="0" u="sng" strike="noStrike" cap="none" spc="0" baseline="0" dirty="0">
                <a:solidFill>
                  <a:srgbClr val="000000"/>
                </a:solidFill>
                <a:effectLst/>
                <a:uFill>
                  <a:solidFill>
                    <a:srgbClr val="000000"/>
                  </a:solidFill>
                </a:uFill>
                <a:latin typeface="Arial"/>
                <a:ea typeface="Arial"/>
                <a:cs typeface="Arial"/>
              </a:rPr>
              <a:t>gradualmente durante el año calendario de 2022.</a:t>
            </a:r>
          </a:p>
          <a:p>
            <a:pPr lvl="1">
              <a:spcAft>
                <a:spcPts val="600"/>
              </a:spcAft>
              <a:buSzPct val="120000"/>
              <a:buFont typeface="Wingdings" pitchFamily="2" charset="2"/>
              <a:buChar char="§"/>
            </a:pPr>
            <a:r>
              <a:rPr lang="es-LA" sz="1600" b="0" i="0" strike="noStrike" cap="none" spc="0" baseline="0" dirty="0">
                <a:solidFill>
                  <a:srgbClr val="000000"/>
                </a:solidFill>
                <a:effectLst/>
                <a:latin typeface="Arial"/>
                <a:ea typeface="Arial"/>
                <a:cs typeface="Arial"/>
              </a:rPr>
              <a:t>MassHealth todavía está considerando muchas preguntas relacionadas con la manera en que se implementará la EVV. A medida que se decide sobre las normas, MassHealth utilizará estas Sesiones públicas para escuchar comentarios para brindar aclaraciones.</a:t>
            </a:r>
          </a:p>
        </p:txBody>
      </p:sp>
      <p:sp>
        <p:nvSpPr>
          <p:cNvPr id="10" name="Rectangle 9">
            <a:extLst>
              <a:ext uri="{FF2B5EF4-FFF2-40B4-BE49-F238E27FC236}">
                <a16:creationId xmlns:a16="http://schemas.microsoft.com/office/drawing/2014/main" id="{E7CFF8BD-B32A-F041-BB52-2AE7FD5413CF}"/>
              </a:ext>
            </a:extLst>
          </p:cNvPr>
          <p:cNvSpPr/>
          <p:nvPr/>
        </p:nvSpPr>
        <p:spPr>
          <a:xfrm>
            <a:off x="200432" y="768073"/>
            <a:ext cx="8562567" cy="323165"/>
          </a:xfrm>
          <a:prstGeom prst="rect">
            <a:avLst/>
          </a:prstGeom>
        </p:spPr>
        <p:txBody>
          <a:bodyPr wrap="square">
            <a:spAutoFit/>
          </a:bodyPr>
          <a:lstStyle/>
          <a:p>
            <a:pPr marL="285750" marR="0" lvl="0" indent="-285750">
              <a:spcAft>
                <a:spcPts val="1000"/>
              </a:spcAft>
              <a:buFont typeface="Wingdings" pitchFamily="2" charset="2"/>
              <a:buChar char="§"/>
            </a:pPr>
            <a:endParaRPr lang="en-US" sz="1500" dirty="0">
              <a:ea typeface="Calibri" pitchFamily="34" charset="0"/>
              <a:cs typeface="Times New Roman" panose="02020603050405020304" pitchFamily="18" charset="0"/>
            </a:endParaRPr>
          </a:p>
        </p:txBody>
      </p:sp>
      <p:pic>
        <p:nvPicPr>
          <p:cNvPr id="18438" name="Picture 6" descr="California Outline Rubber Stamp | State Rubber Stamps – Stamptopia">
            <a:extLst>
              <a:ext uri="{FF2B5EF4-FFF2-40B4-BE49-F238E27FC236}">
                <a16:creationId xmlns:a16="http://schemas.microsoft.com/office/drawing/2014/main" id="{9F7ED29E-D50E-674A-A149-2E35B8B6021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38200" y="4953000"/>
            <a:ext cx="1096963" cy="13200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2A976B4-BEF7-AF40-8C50-E79EC67882C1}"/>
              </a:ext>
            </a:extLst>
          </p:cNvPr>
          <p:cNvSpPr txBox="1"/>
          <p:nvPr/>
        </p:nvSpPr>
        <p:spPr>
          <a:xfrm>
            <a:off x="2133598" y="5105400"/>
            <a:ext cx="6636030" cy="945825"/>
          </a:xfrm>
          <a:prstGeom prst="rect">
            <a:avLst/>
          </a:prstGeom>
          <a:noFill/>
        </p:spPr>
        <p:txBody>
          <a:bodyPr wrap="square" rtlCol="0">
            <a:spAutoFit/>
          </a:bodyPr>
          <a:lstStyle/>
          <a:p>
            <a:r>
              <a:rPr lang="es-LA" sz="1400" b="1" i="0" u="sng" strike="noStrike" cap="none" spc="0" baseline="0" dirty="0">
                <a:solidFill>
                  <a:srgbClr val="000000"/>
                </a:solidFill>
                <a:effectLst/>
                <a:uFill>
                  <a:solidFill>
                    <a:srgbClr val="000000"/>
                  </a:solidFill>
                </a:uFill>
                <a:latin typeface="Arial"/>
                <a:ea typeface="Arial"/>
                <a:cs typeface="Arial"/>
              </a:rPr>
              <a:t>NOTA:</a:t>
            </a:r>
            <a:r>
              <a:rPr lang="es-LA" sz="1400" b="0" i="0" strike="noStrike" cap="none" spc="0" baseline="0" dirty="0">
                <a:solidFill>
                  <a:srgbClr val="000000"/>
                </a:solidFill>
                <a:effectLst/>
                <a:latin typeface="Arial"/>
                <a:ea typeface="Arial"/>
                <a:cs typeface="Arial"/>
              </a:rPr>
              <a:t> Los CMS identificaron específicamente al modelo de California, según como se lo propuso y se lo implementó inicialmente, como un sistema de EVV que no está en conformidad*. California está trabajando para revisar su enfoque para implementar la EVV en sus programas de cuidados personales autodirigidos.</a:t>
            </a:r>
          </a:p>
        </p:txBody>
      </p:sp>
      <p:sp>
        <p:nvSpPr>
          <p:cNvPr id="4" name="TextBox 3">
            <a:extLst>
              <a:ext uri="{FF2B5EF4-FFF2-40B4-BE49-F238E27FC236}">
                <a16:creationId xmlns:a16="http://schemas.microsoft.com/office/drawing/2014/main" id="{2F12B25E-55B3-4EDE-B122-C2E913AB29C4}"/>
              </a:ext>
            </a:extLst>
          </p:cNvPr>
          <p:cNvSpPr txBox="1"/>
          <p:nvPr/>
        </p:nvSpPr>
        <p:spPr>
          <a:xfrm>
            <a:off x="54428" y="6400800"/>
            <a:ext cx="5050971" cy="276999"/>
          </a:xfrm>
          <a:prstGeom prst="rect">
            <a:avLst/>
          </a:prstGeom>
          <a:noFill/>
        </p:spPr>
        <p:txBody>
          <a:bodyPr wrap="square" rtlCol="0">
            <a:spAutoFit/>
          </a:bodyPr>
          <a:lstStyle/>
          <a:p>
            <a:r>
              <a:rPr lang="es-LA" sz="1200" b="0" i="0" strike="noStrike" cap="none" spc="0" baseline="0" dirty="0">
                <a:solidFill>
                  <a:srgbClr val="000000"/>
                </a:solidFill>
                <a:effectLst/>
                <a:latin typeface="Arial"/>
                <a:ea typeface="Arial"/>
                <a:cs typeface="Arial"/>
              </a:rPr>
              <a:t>*</a:t>
            </a:r>
            <a:r>
              <a:rPr lang="es-LA" sz="1200" b="0" i="0" strike="noStrike" cap="none" spc="-20" dirty="0">
                <a:solidFill>
                  <a:srgbClr val="000000"/>
                </a:solidFill>
                <a:effectLst/>
                <a:latin typeface="Arial"/>
                <a:ea typeface="Arial"/>
                <a:cs typeface="Arial"/>
              </a:rPr>
              <a:t>Consulte el Boletín Informativo de los CMCS del 8 de agosto de</a:t>
            </a:r>
            <a:r>
              <a:rPr lang="es-ES" sz="1200" b="0" i="0" strike="noStrike" cap="none" spc="-20" dirty="0">
                <a:solidFill>
                  <a:srgbClr val="000000"/>
                </a:solidFill>
                <a:effectLst/>
                <a:latin typeface="Arial"/>
                <a:ea typeface="Arial"/>
                <a:cs typeface="Arial"/>
              </a:rPr>
              <a:t> </a:t>
            </a:r>
            <a:r>
              <a:rPr lang="es-LA" sz="1200" b="0" i="0" strike="noStrike" cap="none" spc="-20" dirty="0">
                <a:solidFill>
                  <a:srgbClr val="000000"/>
                </a:solidFill>
                <a:effectLst/>
                <a:latin typeface="Arial"/>
                <a:ea typeface="Arial"/>
                <a:cs typeface="Arial"/>
              </a:rPr>
              <a:t>2019.</a:t>
            </a:r>
          </a:p>
        </p:txBody>
      </p:sp>
    </p:spTree>
    <p:extLst>
      <p:ext uri="{BB962C8B-B14F-4D97-AF65-F5344CB8AC3E}">
        <p14:creationId xmlns:p14="http://schemas.microsoft.com/office/powerpoint/2010/main" val="310741124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5F375-77CC-3E43-ABD5-4C2F39C62F41}"/>
              </a:ext>
            </a:extLst>
          </p:cNvPr>
          <p:cNvSpPr>
            <a:spLocks noGrp="1"/>
          </p:cNvSpPr>
          <p:nvPr>
            <p:ph type="title"/>
          </p:nvPr>
        </p:nvSpPr>
        <p:spPr/>
        <p:txBody>
          <a:bodyPr/>
          <a:lstStyle/>
          <a:p>
            <a:r>
              <a:rPr lang="es-LA" sz="1900" b="1" i="0" strike="noStrike" cap="none" spc="0" baseline="0">
                <a:solidFill>
                  <a:srgbClr val="002960"/>
                </a:solidFill>
                <a:effectLst/>
                <a:latin typeface="Arial"/>
                <a:ea typeface="Arial"/>
                <a:cs typeface="Arial"/>
              </a:rPr>
              <a:t>Estrategia de implementación de los comentarios sobre EVV</a:t>
            </a:r>
          </a:p>
        </p:txBody>
      </p:sp>
      <p:sp>
        <p:nvSpPr>
          <p:cNvPr id="3" name="Text Placeholder 2">
            <a:extLst>
              <a:ext uri="{FF2B5EF4-FFF2-40B4-BE49-F238E27FC236}">
                <a16:creationId xmlns:a16="http://schemas.microsoft.com/office/drawing/2014/main" id="{68DCA63A-B2D6-6C4F-895F-9F77F361CB9E}"/>
              </a:ext>
            </a:extLst>
          </p:cNvPr>
          <p:cNvSpPr>
            <a:spLocks noGrp="1"/>
          </p:cNvSpPr>
          <p:nvPr>
            <p:ph type="body" sz="quarter" idx="12"/>
          </p:nvPr>
        </p:nvSpPr>
        <p:spPr>
          <a:xfrm>
            <a:off x="419099" y="4980869"/>
            <a:ext cx="8305800" cy="1124805"/>
          </a:xfrm>
        </p:spPr>
        <p:txBody>
          <a:bodyPr/>
          <a:lstStyle/>
          <a:p>
            <a:pPr marL="288925" indent="-288925">
              <a:spcAft>
                <a:spcPts val="600"/>
              </a:spcAft>
              <a:buSzPct val="120000"/>
              <a:buFont typeface="Wingdings" pitchFamily="2" charset="2"/>
              <a:buChar char="§"/>
            </a:pPr>
            <a:r>
              <a:rPr lang="es-LA" sz="1600" b="0" i="0" strike="noStrike" cap="none" spc="0" baseline="0" dirty="0">
                <a:solidFill>
                  <a:srgbClr val="000000"/>
                </a:solidFill>
                <a:effectLst/>
                <a:latin typeface="Arial"/>
                <a:ea typeface="Arial"/>
                <a:cs typeface="Arial"/>
              </a:rPr>
              <a:t>MassHealth aún está tomando decisiones sobre muchos temas relacionados con la implementación de la EVV.</a:t>
            </a:r>
          </a:p>
          <a:p>
            <a:pPr marL="515938" lvl="1" indent="-285750">
              <a:spcAft>
                <a:spcPts val="600"/>
              </a:spcAft>
              <a:buFont typeface="System Font Regular"/>
              <a:buChar char="-"/>
            </a:pPr>
            <a:r>
              <a:rPr lang="es-LA" sz="1400" b="0" i="0" strike="noStrike" cap="none" spc="0" baseline="0" dirty="0">
                <a:solidFill>
                  <a:srgbClr val="000000"/>
                </a:solidFill>
                <a:effectLst/>
                <a:latin typeface="Arial"/>
                <a:ea typeface="Arial"/>
                <a:cs typeface="Arial"/>
              </a:rPr>
              <a:t>Dichas decisiones considerarán las opiniones en temas clave del Grupo de trabajo de partes interesadas de EVV para PCA y de las Sesiones públicas para escuchar comentarios.</a:t>
            </a:r>
          </a:p>
        </p:txBody>
      </p:sp>
      <p:sp>
        <p:nvSpPr>
          <p:cNvPr id="6" name="Rectangle 5">
            <a:extLst>
              <a:ext uri="{FF2B5EF4-FFF2-40B4-BE49-F238E27FC236}">
                <a16:creationId xmlns:a16="http://schemas.microsoft.com/office/drawing/2014/main" id="{0E1115C1-6B3B-6D46-BF85-3DA94FB13128}"/>
              </a:ext>
            </a:extLst>
          </p:cNvPr>
          <p:cNvSpPr/>
          <p:nvPr/>
        </p:nvSpPr>
        <p:spPr>
          <a:xfrm>
            <a:off x="656542" y="6019800"/>
            <a:ext cx="7830913" cy="518678"/>
          </a:xfrm>
          <a:prstGeom prst="rect">
            <a:avLst/>
          </a:prstGeom>
        </p:spPr>
        <p:txBody>
          <a:bodyPr wrap="square">
            <a:spAutoFit/>
          </a:bodyPr>
          <a:lstStyle/>
          <a:p>
            <a:pPr lvl="0" algn="ctr"/>
            <a:r>
              <a:rPr lang="es-LA" sz="1400" b="1" i="0" strike="noStrike" cap="none" spc="0" baseline="0" dirty="0">
                <a:solidFill>
                  <a:srgbClr val="000000"/>
                </a:solidFill>
                <a:effectLst/>
                <a:latin typeface="Arial"/>
                <a:ea typeface="Arial"/>
                <a:cs typeface="Arial"/>
              </a:rPr>
              <a:t>MassHealth le pide que por favor espere hasta el final de la presentación </a:t>
            </a:r>
            <a:br>
              <a:rPr lang="es-ES" sz="1400" b="1" i="0" strike="noStrike" cap="none" spc="0" baseline="0" dirty="0">
                <a:solidFill>
                  <a:srgbClr val="000000"/>
                </a:solidFill>
                <a:effectLst/>
                <a:latin typeface="Arial"/>
                <a:ea typeface="Arial"/>
                <a:cs typeface="Arial"/>
              </a:rPr>
            </a:br>
            <a:r>
              <a:rPr lang="es-LA" sz="1400" b="1" i="0" strike="noStrike" cap="none" spc="0" baseline="0" dirty="0">
                <a:solidFill>
                  <a:srgbClr val="000000"/>
                </a:solidFill>
                <a:effectLst/>
                <a:latin typeface="Arial"/>
                <a:ea typeface="Arial"/>
                <a:cs typeface="Arial"/>
              </a:rPr>
              <a:t>para darnos sus comentarios.</a:t>
            </a:r>
          </a:p>
        </p:txBody>
      </p:sp>
      <p:sp>
        <p:nvSpPr>
          <p:cNvPr id="7" name="Rectangle 6">
            <a:extLst>
              <a:ext uri="{FF2B5EF4-FFF2-40B4-BE49-F238E27FC236}">
                <a16:creationId xmlns:a16="http://schemas.microsoft.com/office/drawing/2014/main" id="{D7595A98-490F-7B44-8967-FFD8AAB76859}"/>
              </a:ext>
            </a:extLst>
          </p:cNvPr>
          <p:cNvSpPr/>
          <p:nvPr/>
        </p:nvSpPr>
        <p:spPr bwMode="auto">
          <a:xfrm>
            <a:off x="414816" y="637261"/>
            <a:ext cx="2415855" cy="1005366"/>
          </a:xfrm>
          <a:prstGeom prst="rect">
            <a:avLst/>
          </a:prstGeom>
          <a:solidFill>
            <a:schemeClr val="accent4"/>
          </a:solidFill>
          <a:ln w="9525">
            <a:noFill/>
            <a:miter lim="800000"/>
          </a:ln>
          <a:effectLst/>
        </p:spPr>
        <p:txBody>
          <a:bodyPr wrap="square" rtlCol="0" anchor="ctr"/>
          <a:lstStyle/>
          <a:p>
            <a:pPr lvl="0" algn="ctr"/>
            <a:r>
              <a:rPr lang="es-LA" sz="1600" b="1" i="0" strike="noStrike" cap="none" spc="0" baseline="0" dirty="0">
                <a:solidFill>
                  <a:srgbClr val="FFFFFF"/>
                </a:solidFill>
                <a:effectLst/>
                <a:latin typeface="Arial"/>
                <a:ea typeface="Arial"/>
                <a:cs typeface="Arial"/>
              </a:rPr>
              <a:t>Sesiones públicas bimensuales para escuchar comentarios</a:t>
            </a:r>
          </a:p>
        </p:txBody>
      </p:sp>
      <p:sp>
        <p:nvSpPr>
          <p:cNvPr id="10" name="Rectangle 9">
            <a:extLst>
              <a:ext uri="{FF2B5EF4-FFF2-40B4-BE49-F238E27FC236}">
                <a16:creationId xmlns:a16="http://schemas.microsoft.com/office/drawing/2014/main" id="{D2799E3C-9B2C-1E4D-A824-659C0D54EFA0}"/>
              </a:ext>
            </a:extLst>
          </p:cNvPr>
          <p:cNvSpPr/>
          <p:nvPr/>
        </p:nvSpPr>
        <p:spPr bwMode="auto">
          <a:xfrm>
            <a:off x="3364071" y="637261"/>
            <a:ext cx="2415855" cy="1005366"/>
          </a:xfrm>
          <a:prstGeom prst="rect">
            <a:avLst/>
          </a:prstGeom>
          <a:solidFill>
            <a:schemeClr val="accent4"/>
          </a:solidFill>
          <a:ln w="9525">
            <a:noFill/>
            <a:miter lim="800000"/>
          </a:ln>
          <a:effectLst/>
        </p:spPr>
        <p:txBody>
          <a:bodyPr wrap="square" rtlCol="0" anchor="ctr"/>
          <a:lstStyle/>
          <a:p>
            <a:pPr lvl="0" algn="ctr"/>
            <a:r>
              <a:rPr lang="es-LA" sz="1600" b="1" i="0" strike="noStrike" cap="none" spc="0" baseline="0" dirty="0">
                <a:solidFill>
                  <a:srgbClr val="FFFFFF"/>
                </a:solidFill>
                <a:effectLst/>
                <a:latin typeface="Arial"/>
                <a:ea typeface="Arial"/>
                <a:cs typeface="Arial"/>
              </a:rPr>
              <a:t>Reuniones bisemanales </a:t>
            </a:r>
            <a:br>
              <a:rPr lang="es-ES" sz="1600" b="1" i="0" strike="noStrike" cap="none" spc="0" baseline="0" dirty="0">
                <a:solidFill>
                  <a:srgbClr val="FFFFFF"/>
                </a:solidFill>
                <a:effectLst/>
                <a:latin typeface="Arial"/>
                <a:ea typeface="Arial"/>
                <a:cs typeface="Arial"/>
              </a:rPr>
            </a:br>
            <a:r>
              <a:rPr lang="es-LA" sz="1600" b="1" i="0" strike="noStrike" cap="none" spc="0" baseline="0" dirty="0">
                <a:solidFill>
                  <a:srgbClr val="FFFFFF"/>
                </a:solidFill>
                <a:effectLst/>
                <a:latin typeface="Arial"/>
                <a:ea typeface="Arial"/>
                <a:cs typeface="Arial"/>
              </a:rPr>
              <a:t>del Grupo de trabajo </a:t>
            </a:r>
            <a:br>
              <a:rPr lang="es-ES" sz="1600" b="1" i="0" strike="noStrike" cap="none" spc="0" baseline="0" dirty="0">
                <a:solidFill>
                  <a:srgbClr val="FFFFFF"/>
                </a:solidFill>
                <a:effectLst/>
                <a:latin typeface="Arial"/>
                <a:ea typeface="Arial"/>
                <a:cs typeface="Arial"/>
              </a:rPr>
            </a:br>
            <a:r>
              <a:rPr lang="es-LA" sz="1600" b="1" i="0" strike="noStrike" cap="none" spc="0" baseline="0" dirty="0">
                <a:solidFill>
                  <a:srgbClr val="FFFFFF"/>
                </a:solidFill>
                <a:effectLst/>
                <a:latin typeface="Arial"/>
                <a:ea typeface="Arial"/>
                <a:cs typeface="Arial"/>
              </a:rPr>
              <a:t>de EVV para PCA</a:t>
            </a:r>
          </a:p>
        </p:txBody>
      </p:sp>
      <p:sp>
        <p:nvSpPr>
          <p:cNvPr id="11" name="Rectangle 10">
            <a:extLst>
              <a:ext uri="{FF2B5EF4-FFF2-40B4-BE49-F238E27FC236}">
                <a16:creationId xmlns:a16="http://schemas.microsoft.com/office/drawing/2014/main" id="{01DDDFA6-FA92-6743-BE87-E0C8B4A67B29}"/>
              </a:ext>
            </a:extLst>
          </p:cNvPr>
          <p:cNvSpPr/>
          <p:nvPr/>
        </p:nvSpPr>
        <p:spPr bwMode="auto">
          <a:xfrm>
            <a:off x="6309044" y="637261"/>
            <a:ext cx="2415855" cy="1005366"/>
          </a:xfrm>
          <a:prstGeom prst="rect">
            <a:avLst/>
          </a:prstGeom>
          <a:solidFill>
            <a:schemeClr val="accent4"/>
          </a:solidFill>
          <a:ln w="9525">
            <a:noFill/>
            <a:miter lim="800000"/>
          </a:ln>
          <a:effectLst/>
        </p:spPr>
        <p:txBody>
          <a:bodyPr wrap="square" rtlCol="0" anchor="ctr"/>
          <a:lstStyle/>
          <a:p>
            <a:pPr lvl="0" algn="ctr"/>
            <a:r>
              <a:rPr lang="es-LA" sz="1600" b="1" i="0" strike="noStrike" cap="none" spc="0" baseline="0" dirty="0">
                <a:solidFill>
                  <a:srgbClr val="FFFFFF"/>
                </a:solidFill>
                <a:effectLst/>
                <a:latin typeface="Arial"/>
                <a:ea typeface="Arial"/>
                <a:cs typeface="Arial"/>
              </a:rPr>
              <a:t>Efectos </a:t>
            </a:r>
            <a:r>
              <a:rPr lang="es-ES" sz="1600" b="1" i="0" strike="noStrike" cap="none" spc="0" baseline="0" dirty="0">
                <a:solidFill>
                  <a:srgbClr val="FFFFFF"/>
                </a:solidFill>
                <a:effectLst/>
                <a:latin typeface="Arial"/>
                <a:ea typeface="Arial"/>
                <a:cs typeface="Arial"/>
              </a:rPr>
              <a:t>de</a:t>
            </a:r>
            <a:r>
              <a:rPr lang="es-LA" sz="1600" b="1" i="0" strike="noStrike" cap="none" spc="0" baseline="0" dirty="0">
                <a:solidFill>
                  <a:srgbClr val="FFFFFF"/>
                </a:solidFill>
                <a:effectLst/>
                <a:latin typeface="Arial"/>
                <a:ea typeface="Arial"/>
                <a:cs typeface="Arial"/>
              </a:rPr>
              <a:t> las negociaciones con </a:t>
            </a:r>
            <a:br>
              <a:rPr lang="es-ES" sz="1600" b="1" i="0" strike="noStrike" cap="none" spc="0" baseline="0" dirty="0">
                <a:solidFill>
                  <a:srgbClr val="FFFFFF"/>
                </a:solidFill>
                <a:effectLst/>
                <a:latin typeface="Arial"/>
                <a:ea typeface="Arial"/>
                <a:cs typeface="Arial"/>
              </a:rPr>
            </a:br>
            <a:r>
              <a:rPr lang="es-LA" sz="1600" b="1" i="0" strike="noStrike" cap="none" spc="0" baseline="0" dirty="0">
                <a:solidFill>
                  <a:srgbClr val="FFFFFF"/>
                </a:solidFill>
                <a:effectLst/>
                <a:latin typeface="Arial"/>
                <a:ea typeface="Arial"/>
                <a:cs typeface="Arial"/>
              </a:rPr>
              <a:t>el sindicato 1199SEIU</a:t>
            </a:r>
          </a:p>
        </p:txBody>
      </p:sp>
      <p:sp>
        <p:nvSpPr>
          <p:cNvPr id="12" name="Rectangle 11">
            <a:extLst>
              <a:ext uri="{FF2B5EF4-FFF2-40B4-BE49-F238E27FC236}">
                <a16:creationId xmlns:a16="http://schemas.microsoft.com/office/drawing/2014/main" id="{55B5B9EC-E290-B944-9726-7FA26B332AD8}"/>
              </a:ext>
            </a:extLst>
          </p:cNvPr>
          <p:cNvSpPr/>
          <p:nvPr/>
        </p:nvSpPr>
        <p:spPr bwMode="auto">
          <a:xfrm>
            <a:off x="414815" y="1642627"/>
            <a:ext cx="2415855" cy="3234174"/>
          </a:xfrm>
          <a:prstGeom prst="rect">
            <a:avLst/>
          </a:prstGeom>
          <a:solidFill>
            <a:schemeClr val="accent1"/>
          </a:solidFill>
          <a:ln w="9525">
            <a:noFill/>
            <a:miter lim="800000"/>
          </a:ln>
          <a:effectLst/>
        </p:spPr>
        <p:txBody>
          <a:bodyPr wrap="none" rtlCol="0" anchor="ctr"/>
          <a:lstStyle/>
          <a:p>
            <a:pPr algn="ctr" defTabSz="914400" fontAlgn="base">
              <a:spcBef>
                <a:spcPct val="0"/>
              </a:spcBef>
              <a:spcAft>
                <a:spcPct val="0"/>
              </a:spcAft>
            </a:pPr>
            <a:endParaRPr lang="en-US" sz="1200" dirty="0">
              <a:solidFill>
                <a:srgbClr val="000000"/>
              </a:solidFill>
              <a:latin typeface="Arial"/>
            </a:endParaRPr>
          </a:p>
        </p:txBody>
      </p:sp>
      <p:sp>
        <p:nvSpPr>
          <p:cNvPr id="13" name="Rectangle 12">
            <a:extLst>
              <a:ext uri="{FF2B5EF4-FFF2-40B4-BE49-F238E27FC236}">
                <a16:creationId xmlns:a16="http://schemas.microsoft.com/office/drawing/2014/main" id="{DAE79BDB-84BC-974F-AEE0-2A9B2EDB27EF}"/>
              </a:ext>
            </a:extLst>
          </p:cNvPr>
          <p:cNvSpPr/>
          <p:nvPr/>
        </p:nvSpPr>
        <p:spPr bwMode="auto">
          <a:xfrm>
            <a:off x="3359788" y="1642626"/>
            <a:ext cx="2415855" cy="3234174"/>
          </a:xfrm>
          <a:prstGeom prst="rect">
            <a:avLst/>
          </a:prstGeom>
          <a:solidFill>
            <a:schemeClr val="accent1"/>
          </a:solidFill>
          <a:ln w="9525">
            <a:noFill/>
            <a:miter lim="800000"/>
          </a:ln>
          <a:effectLst/>
        </p:spPr>
        <p:txBody>
          <a:bodyPr wrap="none" rtlCol="0" anchor="ctr"/>
          <a:lstStyle/>
          <a:p>
            <a:pPr algn="ctr" defTabSz="914400" fontAlgn="base">
              <a:spcBef>
                <a:spcPct val="0"/>
              </a:spcBef>
              <a:spcAft>
                <a:spcPct val="0"/>
              </a:spcAft>
            </a:pPr>
            <a:endParaRPr lang="en-US" sz="1200" dirty="0">
              <a:solidFill>
                <a:srgbClr val="000000"/>
              </a:solidFill>
              <a:latin typeface="Arial"/>
            </a:endParaRPr>
          </a:p>
        </p:txBody>
      </p:sp>
      <p:sp>
        <p:nvSpPr>
          <p:cNvPr id="14" name="Rectangle 13">
            <a:extLst>
              <a:ext uri="{FF2B5EF4-FFF2-40B4-BE49-F238E27FC236}">
                <a16:creationId xmlns:a16="http://schemas.microsoft.com/office/drawing/2014/main" id="{48B798FF-2CE7-234E-B352-9AA42250BF8E}"/>
              </a:ext>
            </a:extLst>
          </p:cNvPr>
          <p:cNvSpPr/>
          <p:nvPr/>
        </p:nvSpPr>
        <p:spPr bwMode="auto">
          <a:xfrm>
            <a:off x="6304760" y="1642626"/>
            <a:ext cx="2415855" cy="3234174"/>
          </a:xfrm>
          <a:prstGeom prst="rect">
            <a:avLst/>
          </a:prstGeom>
          <a:solidFill>
            <a:schemeClr val="accent1"/>
          </a:solidFill>
          <a:ln w="9525">
            <a:noFill/>
            <a:miter lim="800000"/>
          </a:ln>
          <a:effectLst/>
        </p:spPr>
        <p:txBody>
          <a:bodyPr wrap="none" rtlCol="0" anchor="ctr"/>
          <a:lstStyle/>
          <a:p>
            <a:pPr algn="ctr" defTabSz="914400" fontAlgn="base">
              <a:spcBef>
                <a:spcPct val="0"/>
              </a:spcBef>
              <a:spcAft>
                <a:spcPct val="0"/>
              </a:spcAft>
            </a:pPr>
            <a:endParaRPr lang="en-US" sz="1200" dirty="0">
              <a:solidFill>
                <a:srgbClr val="000000"/>
              </a:solidFill>
              <a:latin typeface="Arial"/>
            </a:endParaRPr>
          </a:p>
        </p:txBody>
      </p:sp>
      <p:grpSp>
        <p:nvGrpSpPr>
          <p:cNvPr id="15" name="Group 14">
            <a:extLst>
              <a:ext uri="{FF2B5EF4-FFF2-40B4-BE49-F238E27FC236}">
                <a16:creationId xmlns:a16="http://schemas.microsoft.com/office/drawing/2014/main" id="{A887510D-7F13-614F-8746-87BC9367E75E}"/>
              </a:ext>
            </a:extLst>
          </p:cNvPr>
          <p:cNvGrpSpPr/>
          <p:nvPr/>
        </p:nvGrpSpPr>
        <p:grpSpPr>
          <a:xfrm>
            <a:off x="533400" y="1746697"/>
            <a:ext cx="2178784" cy="3009959"/>
            <a:chOff x="679610" y="1778403"/>
            <a:chExt cx="2178784" cy="3009959"/>
          </a:xfrm>
        </p:grpSpPr>
        <p:sp>
          <p:nvSpPr>
            <p:cNvPr id="16" name="Rectangle 15">
              <a:extLst>
                <a:ext uri="{FF2B5EF4-FFF2-40B4-BE49-F238E27FC236}">
                  <a16:creationId xmlns:a16="http://schemas.microsoft.com/office/drawing/2014/main" id="{EFF5F350-0E7A-6047-B493-C8A8BE3BC5A3}"/>
                </a:ext>
              </a:extLst>
            </p:cNvPr>
            <p:cNvSpPr/>
            <p:nvPr/>
          </p:nvSpPr>
          <p:spPr>
            <a:xfrm>
              <a:off x="679610" y="1870675"/>
              <a:ext cx="2028964" cy="291768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dirty="0"/>
            </a:p>
          </p:txBody>
        </p:sp>
        <p:sp>
          <p:nvSpPr>
            <p:cNvPr id="17" name="TextBox 16">
              <a:extLst>
                <a:ext uri="{FF2B5EF4-FFF2-40B4-BE49-F238E27FC236}">
                  <a16:creationId xmlns:a16="http://schemas.microsoft.com/office/drawing/2014/main" id="{97E7CF35-C4D9-3749-AC38-6D65F0847578}"/>
                </a:ext>
              </a:extLst>
            </p:cNvPr>
            <p:cNvSpPr txBox="1"/>
            <p:nvPr/>
          </p:nvSpPr>
          <p:spPr>
            <a:xfrm>
              <a:off x="679610" y="1778403"/>
              <a:ext cx="2178784" cy="30099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14300" lvl="1" indent="-114300" algn="l" defTabSz="666750">
                <a:lnSpc>
                  <a:spcPct val="90000"/>
                </a:lnSpc>
                <a:spcBef>
                  <a:spcPct val="0"/>
                </a:spcBef>
                <a:spcAft>
                  <a:spcPts val="600"/>
                </a:spcAft>
                <a:buChar char="•"/>
              </a:pPr>
              <a:r>
                <a:rPr lang="es-LA" sz="1500" b="0" i="0" strike="noStrike" cap="none" spc="0" baseline="0" dirty="0">
                  <a:solidFill>
                    <a:srgbClr val="000000"/>
                  </a:solidFill>
                  <a:effectLst/>
                  <a:latin typeface="Arial"/>
                  <a:ea typeface="Arial"/>
                  <a:cs typeface="Arial"/>
                </a:rPr>
                <a:t>Se iniciaron en diciembre de 2020</a:t>
              </a:r>
              <a:r>
                <a:rPr lang="es-ES" sz="1500" b="0" i="0" strike="noStrike" cap="none" spc="0" baseline="0" dirty="0">
                  <a:solidFill>
                    <a:srgbClr val="000000"/>
                  </a:solidFill>
                  <a:effectLst/>
                  <a:latin typeface="Arial"/>
                  <a:ea typeface="Arial"/>
                  <a:cs typeface="Arial"/>
                </a:rPr>
                <a:t>;</a:t>
              </a:r>
              <a:endParaRPr lang="es-LA" sz="1500" b="0" i="0" strike="noStrike" cap="none" spc="0" baseline="0" dirty="0">
                <a:solidFill>
                  <a:srgbClr val="000000"/>
                </a:solidFill>
                <a:effectLst/>
                <a:latin typeface="Arial"/>
                <a:ea typeface="Arial"/>
                <a:cs typeface="Arial"/>
              </a:endParaRPr>
            </a:p>
            <a:p>
              <a:pPr marL="114300" lvl="1" indent="-114300" algn="l" defTabSz="666750">
                <a:lnSpc>
                  <a:spcPct val="90000"/>
                </a:lnSpc>
                <a:spcBef>
                  <a:spcPct val="0"/>
                </a:spcBef>
                <a:spcAft>
                  <a:spcPts val="600"/>
                </a:spcAft>
                <a:buChar char="•"/>
              </a:pPr>
              <a:r>
                <a:rPr lang="es-LA" sz="1500" b="0" i="0" strike="noStrike" cap="none" spc="0" baseline="0" dirty="0">
                  <a:solidFill>
                    <a:srgbClr val="000000"/>
                  </a:solidFill>
                  <a:effectLst/>
                  <a:latin typeface="Arial"/>
                  <a:ea typeface="Arial"/>
                  <a:cs typeface="Arial"/>
                </a:rPr>
                <a:t>A disposición de todos</a:t>
              </a:r>
              <a:r>
                <a:rPr lang="es-ES" sz="1500" b="0" i="0" strike="noStrike" cap="none" spc="0" baseline="0" dirty="0">
                  <a:solidFill>
                    <a:srgbClr val="000000"/>
                  </a:solidFill>
                  <a:effectLst/>
                  <a:latin typeface="Arial"/>
                  <a:ea typeface="Arial"/>
                  <a:cs typeface="Arial"/>
                </a:rPr>
                <a:t>;</a:t>
              </a:r>
              <a:endParaRPr lang="es-LA" sz="1500" b="0" i="0" strike="noStrike" cap="none" spc="0" baseline="0" dirty="0">
                <a:solidFill>
                  <a:srgbClr val="000000"/>
                </a:solidFill>
                <a:effectLst/>
                <a:latin typeface="Arial"/>
                <a:ea typeface="Arial"/>
                <a:cs typeface="Arial"/>
              </a:endParaRPr>
            </a:p>
            <a:p>
              <a:pPr marL="114300" lvl="1" indent="-114300" algn="l" defTabSz="666750">
                <a:lnSpc>
                  <a:spcPct val="90000"/>
                </a:lnSpc>
                <a:spcBef>
                  <a:spcPct val="0"/>
                </a:spcBef>
                <a:spcAft>
                  <a:spcPts val="600"/>
                </a:spcAft>
                <a:buChar char="•"/>
              </a:pPr>
              <a:r>
                <a:rPr lang="es-LA" sz="1500" b="0" i="0" strike="noStrike" cap="none" spc="0" baseline="0" dirty="0">
                  <a:solidFill>
                    <a:srgbClr val="000000"/>
                  </a:solidFill>
                  <a:effectLst/>
                  <a:latin typeface="Arial"/>
                  <a:ea typeface="Arial"/>
                  <a:cs typeface="Arial"/>
                </a:rPr>
                <a:t>Específicamente sobre la implementación de la EVV en los programas de PCA y de</a:t>
              </a:r>
              <a:r>
                <a:rPr lang="es-ES" sz="1500" b="0" i="0" strike="noStrike" cap="none" spc="0" baseline="0" dirty="0">
                  <a:solidFill>
                    <a:srgbClr val="000000"/>
                  </a:solidFill>
                  <a:effectLst/>
                  <a:latin typeface="Arial"/>
                  <a:ea typeface="Arial"/>
                  <a:cs typeface="Arial"/>
                </a:rPr>
                <a:t> </a:t>
              </a:r>
              <a:r>
                <a:rPr lang="es-LA" sz="1500" b="0" i="0" strike="noStrike" cap="none" spc="0" baseline="0" dirty="0">
                  <a:solidFill>
                    <a:srgbClr val="000000"/>
                  </a:solidFill>
                  <a:effectLst/>
                  <a:latin typeface="Arial"/>
                  <a:ea typeface="Arial"/>
                  <a:cs typeface="Arial"/>
                </a:rPr>
                <a:t>Exenciones MFP</a:t>
              </a:r>
              <a:r>
                <a:rPr lang="es-ES" sz="1500" b="0" i="0" strike="noStrike" cap="none" spc="0" baseline="0" dirty="0">
                  <a:solidFill>
                    <a:srgbClr val="000000"/>
                  </a:solidFill>
                  <a:effectLst/>
                  <a:latin typeface="Arial"/>
                  <a:ea typeface="Arial"/>
                  <a:cs typeface="Arial"/>
                </a:rPr>
                <a:t>;</a:t>
              </a:r>
              <a:endParaRPr lang="es-LA" sz="1500" b="0" i="0" strike="noStrike" cap="none" spc="0" baseline="0" dirty="0">
                <a:solidFill>
                  <a:srgbClr val="000000"/>
                </a:solidFill>
                <a:effectLst/>
                <a:latin typeface="Arial"/>
                <a:ea typeface="Arial"/>
                <a:cs typeface="Arial"/>
              </a:endParaRPr>
            </a:p>
            <a:p>
              <a:pPr marL="114300" lvl="1" indent="-114300" algn="l" defTabSz="666750">
                <a:lnSpc>
                  <a:spcPct val="90000"/>
                </a:lnSpc>
                <a:spcBef>
                  <a:spcPct val="0"/>
                </a:spcBef>
                <a:spcAft>
                  <a:spcPts val="600"/>
                </a:spcAft>
                <a:buChar char="•"/>
              </a:pPr>
              <a:r>
                <a:rPr lang="es-LA" sz="1500" b="0" i="0" strike="noStrike" cap="none" spc="-20" dirty="0">
                  <a:solidFill>
                    <a:srgbClr val="000000"/>
                  </a:solidFill>
                  <a:effectLst/>
                  <a:latin typeface="Arial"/>
                  <a:ea typeface="Arial"/>
                  <a:cs typeface="Arial"/>
                </a:rPr>
                <a:t>Se usaron los</a:t>
              </a:r>
              <a:r>
                <a:rPr lang="es-ES" sz="1500" b="0" i="0" strike="noStrike" cap="none" spc="-20" dirty="0">
                  <a:solidFill>
                    <a:srgbClr val="000000"/>
                  </a:solidFill>
                  <a:effectLst/>
                  <a:latin typeface="Arial"/>
                  <a:ea typeface="Arial"/>
                  <a:cs typeface="Arial"/>
                </a:rPr>
                <a:t> </a:t>
              </a:r>
              <a:r>
                <a:rPr lang="es-LA" sz="1500" b="0" i="0" strike="noStrike" cap="none" spc="-20" dirty="0">
                  <a:solidFill>
                    <a:srgbClr val="000000"/>
                  </a:solidFill>
                  <a:effectLst/>
                  <a:latin typeface="Arial"/>
                  <a:ea typeface="Arial"/>
                  <a:cs typeface="Arial"/>
                </a:rPr>
                <a:t>comentarios para tomar decisiones informadas sobre pautas y normas en la creación de la EVV</a:t>
              </a:r>
              <a:r>
                <a:rPr lang="es-ES" sz="1500" b="0" i="0" strike="noStrike" cap="none" spc="-20" dirty="0">
                  <a:solidFill>
                    <a:srgbClr val="000000"/>
                  </a:solidFill>
                  <a:effectLst/>
                  <a:latin typeface="Arial"/>
                  <a:ea typeface="Arial"/>
                  <a:cs typeface="Arial"/>
                </a:rPr>
                <a:t>.</a:t>
              </a:r>
              <a:endParaRPr lang="es-LA" sz="1500" b="0" i="0" strike="noStrike" cap="none" spc="-20" dirty="0">
                <a:solidFill>
                  <a:srgbClr val="000000"/>
                </a:solidFill>
                <a:effectLst/>
                <a:latin typeface="Arial"/>
                <a:ea typeface="Arial"/>
                <a:cs typeface="Arial"/>
              </a:endParaRPr>
            </a:p>
          </p:txBody>
        </p:sp>
      </p:grpSp>
      <p:grpSp>
        <p:nvGrpSpPr>
          <p:cNvPr id="18" name="Group 17">
            <a:extLst>
              <a:ext uri="{FF2B5EF4-FFF2-40B4-BE49-F238E27FC236}">
                <a16:creationId xmlns:a16="http://schemas.microsoft.com/office/drawing/2014/main" id="{BEFD5C93-DD53-0742-978D-7A62FA85FED6}"/>
              </a:ext>
            </a:extLst>
          </p:cNvPr>
          <p:cNvGrpSpPr/>
          <p:nvPr/>
        </p:nvGrpSpPr>
        <p:grpSpPr>
          <a:xfrm>
            <a:off x="3429000" y="1746696"/>
            <a:ext cx="2264229" cy="3130104"/>
            <a:chOff x="2990135" y="1786741"/>
            <a:chExt cx="2264229" cy="3001621"/>
          </a:xfrm>
        </p:grpSpPr>
        <p:sp>
          <p:nvSpPr>
            <p:cNvPr id="19" name="Rectangle 18">
              <a:extLst>
                <a:ext uri="{FF2B5EF4-FFF2-40B4-BE49-F238E27FC236}">
                  <a16:creationId xmlns:a16="http://schemas.microsoft.com/office/drawing/2014/main" id="{DBCD8DDC-3DA4-2C4C-8AA7-9E0980FF69E0}"/>
                </a:ext>
              </a:extLst>
            </p:cNvPr>
            <p:cNvSpPr/>
            <p:nvPr/>
          </p:nvSpPr>
          <p:spPr>
            <a:xfrm>
              <a:off x="3114368" y="1870675"/>
              <a:ext cx="2028964" cy="291768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dirty="0"/>
            </a:p>
          </p:txBody>
        </p:sp>
        <p:sp>
          <p:nvSpPr>
            <p:cNvPr id="20" name="TextBox 19">
              <a:extLst>
                <a:ext uri="{FF2B5EF4-FFF2-40B4-BE49-F238E27FC236}">
                  <a16:creationId xmlns:a16="http://schemas.microsoft.com/office/drawing/2014/main" id="{E81CD456-AF30-314A-A8E2-4D5533D66185}"/>
                </a:ext>
              </a:extLst>
            </p:cNvPr>
            <p:cNvSpPr txBox="1"/>
            <p:nvPr/>
          </p:nvSpPr>
          <p:spPr>
            <a:xfrm>
              <a:off x="2990135" y="1786741"/>
              <a:ext cx="2264229" cy="242950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14300" lvl="1" indent="-114300" algn="l" defTabSz="666750">
                <a:lnSpc>
                  <a:spcPct val="90000"/>
                </a:lnSpc>
                <a:spcBef>
                  <a:spcPct val="0"/>
                </a:spcBef>
                <a:spcAft>
                  <a:spcPts val="600"/>
                </a:spcAft>
                <a:buChar char="•"/>
              </a:pPr>
              <a:r>
                <a:rPr lang="es-LA" sz="1500" b="0" i="0" strike="noStrike" cap="none" spc="0" baseline="0" dirty="0">
                  <a:solidFill>
                    <a:srgbClr val="000000"/>
                  </a:solidFill>
                  <a:effectLst/>
                  <a:latin typeface="Arial"/>
                  <a:ea typeface="Arial"/>
                  <a:cs typeface="Arial"/>
                </a:rPr>
                <a:t>Se convocó en abril </a:t>
              </a:r>
              <a:br>
                <a:rPr lang="es-ES" sz="1500" b="0" i="0" strike="noStrike" cap="none" spc="0" baseline="0" dirty="0">
                  <a:solidFill>
                    <a:srgbClr val="000000"/>
                  </a:solidFill>
                  <a:effectLst/>
                  <a:latin typeface="Arial"/>
                  <a:ea typeface="Arial"/>
                  <a:cs typeface="Arial"/>
                </a:rPr>
              </a:br>
              <a:r>
                <a:rPr lang="es-LA" sz="1500" b="0" i="0" strike="noStrike" cap="none" spc="0" baseline="0" dirty="0">
                  <a:solidFill>
                    <a:srgbClr val="000000"/>
                  </a:solidFill>
                  <a:effectLst/>
                  <a:latin typeface="Arial"/>
                  <a:ea typeface="Arial"/>
                  <a:cs typeface="Arial"/>
                </a:rPr>
                <a:t>de 2021</a:t>
              </a:r>
              <a:r>
                <a:rPr lang="es-ES" sz="1500" b="0" i="0" strike="noStrike" cap="none" spc="0" baseline="0" dirty="0">
                  <a:solidFill>
                    <a:srgbClr val="000000"/>
                  </a:solidFill>
                  <a:effectLst/>
                  <a:latin typeface="Arial"/>
                  <a:ea typeface="Arial"/>
                  <a:cs typeface="Arial"/>
                </a:rPr>
                <a:t>;</a:t>
              </a:r>
              <a:endParaRPr lang="es-LA" sz="1500" b="0" i="0" strike="noStrike" cap="none" spc="0" baseline="0" dirty="0">
                <a:solidFill>
                  <a:srgbClr val="000000"/>
                </a:solidFill>
                <a:effectLst/>
                <a:latin typeface="Arial"/>
                <a:ea typeface="Arial"/>
                <a:cs typeface="Arial"/>
              </a:endParaRPr>
            </a:p>
            <a:p>
              <a:pPr marL="114300" lvl="1" indent="-114300" algn="l" defTabSz="666750">
                <a:lnSpc>
                  <a:spcPct val="90000"/>
                </a:lnSpc>
                <a:spcBef>
                  <a:spcPct val="0"/>
                </a:spcBef>
                <a:spcAft>
                  <a:spcPts val="600"/>
                </a:spcAft>
                <a:buChar char="•"/>
              </a:pPr>
              <a:r>
                <a:rPr lang="es-LA" sz="1500" b="0" i="0" strike="noStrike" cap="none" spc="0" baseline="0" dirty="0">
                  <a:solidFill>
                    <a:srgbClr val="000000"/>
                  </a:solidFill>
                  <a:effectLst/>
                  <a:latin typeface="Arial"/>
                  <a:ea typeface="Arial"/>
                  <a:cs typeface="Arial"/>
                </a:rPr>
                <a:t>Formado por Consumidores, PCA, agencias de PCM, representantes del Sindicato y otras partes interesadas</a:t>
              </a:r>
              <a:r>
                <a:rPr lang="es-ES" sz="1500" b="0" i="0" strike="noStrike" cap="none" spc="0" baseline="0" dirty="0">
                  <a:solidFill>
                    <a:srgbClr val="000000"/>
                  </a:solidFill>
                  <a:effectLst/>
                  <a:latin typeface="Arial"/>
                  <a:ea typeface="Arial"/>
                  <a:cs typeface="Arial"/>
                </a:rPr>
                <a:t>;</a:t>
              </a:r>
              <a:endParaRPr lang="es-LA" sz="1500" b="0" i="0" strike="noStrike" cap="none" spc="0" baseline="0" dirty="0">
                <a:solidFill>
                  <a:srgbClr val="000000"/>
                </a:solidFill>
                <a:effectLst/>
                <a:latin typeface="Arial"/>
                <a:ea typeface="Arial"/>
                <a:cs typeface="Arial"/>
              </a:endParaRPr>
            </a:p>
            <a:p>
              <a:pPr marL="114300" lvl="1" indent="-114300" algn="l" defTabSz="666750">
                <a:lnSpc>
                  <a:spcPct val="90000"/>
                </a:lnSpc>
                <a:spcBef>
                  <a:spcPct val="0"/>
                </a:spcBef>
                <a:spcAft>
                  <a:spcPts val="600"/>
                </a:spcAft>
                <a:buChar char="•"/>
              </a:pPr>
              <a:r>
                <a:rPr lang="es-LA" sz="1500" b="0" i="0" strike="noStrike" cap="none" spc="-20" dirty="0">
                  <a:solidFill>
                    <a:srgbClr val="000000"/>
                  </a:solidFill>
                  <a:effectLst/>
                  <a:latin typeface="Arial"/>
                  <a:ea typeface="Arial"/>
                  <a:cs typeface="Arial"/>
                </a:rPr>
                <a:t>Trata temas específicos sobre las normas de EVV, las comunicaciones sobre temas</a:t>
              </a:r>
              <a:r>
                <a:rPr lang="es-ES" sz="1500" b="0" i="0" strike="noStrike" cap="none" spc="-20" dirty="0">
                  <a:solidFill>
                    <a:srgbClr val="000000"/>
                  </a:solidFill>
                  <a:effectLst/>
                  <a:latin typeface="Arial"/>
                  <a:ea typeface="Arial"/>
                  <a:cs typeface="Arial"/>
                </a:rPr>
                <a:t> </a:t>
              </a:r>
              <a:r>
                <a:rPr lang="es-LA" sz="1500" b="0" i="0" strike="noStrike" cap="none" spc="-20" dirty="0">
                  <a:solidFill>
                    <a:srgbClr val="000000"/>
                  </a:solidFill>
                  <a:effectLst/>
                  <a:latin typeface="Arial"/>
                  <a:ea typeface="Arial"/>
                  <a:cs typeface="Arial"/>
                </a:rPr>
                <a:t>relacionados con la EVV, oportunidades de capacitación, etc.</a:t>
              </a:r>
            </a:p>
          </p:txBody>
        </p:sp>
      </p:grpSp>
      <p:grpSp>
        <p:nvGrpSpPr>
          <p:cNvPr id="21" name="Group 20">
            <a:extLst>
              <a:ext uri="{FF2B5EF4-FFF2-40B4-BE49-F238E27FC236}">
                <a16:creationId xmlns:a16="http://schemas.microsoft.com/office/drawing/2014/main" id="{4C2B5718-23F1-1043-BEFB-324E810443CD}"/>
              </a:ext>
            </a:extLst>
          </p:cNvPr>
          <p:cNvGrpSpPr/>
          <p:nvPr/>
        </p:nvGrpSpPr>
        <p:grpSpPr>
          <a:xfrm>
            <a:off x="6454580" y="1834475"/>
            <a:ext cx="2156019" cy="2917687"/>
            <a:chOff x="5549125" y="1870675"/>
            <a:chExt cx="2156019" cy="2917687"/>
          </a:xfrm>
        </p:grpSpPr>
        <p:sp>
          <p:nvSpPr>
            <p:cNvPr id="22" name="Rectangle 21">
              <a:extLst>
                <a:ext uri="{FF2B5EF4-FFF2-40B4-BE49-F238E27FC236}">
                  <a16:creationId xmlns:a16="http://schemas.microsoft.com/office/drawing/2014/main" id="{F29DE6CE-A837-BF40-B344-6DFEA31DCF16}"/>
                </a:ext>
              </a:extLst>
            </p:cNvPr>
            <p:cNvSpPr/>
            <p:nvPr/>
          </p:nvSpPr>
          <p:spPr>
            <a:xfrm>
              <a:off x="5549126" y="1870675"/>
              <a:ext cx="2028964" cy="291768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dirty="0"/>
            </a:p>
          </p:txBody>
        </p:sp>
        <p:sp>
          <p:nvSpPr>
            <p:cNvPr id="23" name="TextBox 22">
              <a:extLst>
                <a:ext uri="{FF2B5EF4-FFF2-40B4-BE49-F238E27FC236}">
                  <a16:creationId xmlns:a16="http://schemas.microsoft.com/office/drawing/2014/main" id="{59FD1D5F-B091-4D4B-89D2-E5B394AFDBBA}"/>
                </a:ext>
              </a:extLst>
            </p:cNvPr>
            <p:cNvSpPr txBox="1"/>
            <p:nvPr/>
          </p:nvSpPr>
          <p:spPr>
            <a:xfrm>
              <a:off x="5549125" y="1870675"/>
              <a:ext cx="2156019" cy="291768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14300" lvl="1" indent="-114300" algn="l" defTabSz="666750">
                <a:lnSpc>
                  <a:spcPct val="90000"/>
                </a:lnSpc>
                <a:spcBef>
                  <a:spcPct val="0"/>
                </a:spcBef>
                <a:spcAft>
                  <a:spcPts val="600"/>
                </a:spcAft>
                <a:buChar char="•"/>
              </a:pPr>
              <a:r>
                <a:rPr lang="es-LA" sz="1500" b="0" i="0" strike="noStrike" cap="none" spc="0" baseline="0" dirty="0">
                  <a:solidFill>
                    <a:srgbClr val="000000"/>
                  </a:solidFill>
                  <a:effectLst/>
                  <a:latin typeface="Arial"/>
                  <a:ea typeface="Arial"/>
                  <a:cs typeface="Arial"/>
                </a:rPr>
                <a:t>Se iniciaron en febrero de 2021</a:t>
              </a:r>
              <a:r>
                <a:rPr lang="es-ES" sz="1500" b="0" i="0" strike="noStrike" cap="none" spc="0" baseline="0" dirty="0">
                  <a:solidFill>
                    <a:srgbClr val="000000"/>
                  </a:solidFill>
                  <a:effectLst/>
                  <a:latin typeface="Arial"/>
                  <a:ea typeface="Arial"/>
                  <a:cs typeface="Arial"/>
                </a:rPr>
                <a:t>;</a:t>
              </a:r>
              <a:endParaRPr lang="es-LA" sz="1500" b="0" i="0" strike="noStrike" cap="none" spc="0" baseline="0" dirty="0">
                <a:solidFill>
                  <a:srgbClr val="000000"/>
                </a:solidFill>
                <a:effectLst/>
                <a:latin typeface="Arial"/>
                <a:ea typeface="Arial"/>
                <a:cs typeface="Arial"/>
              </a:endParaRPr>
            </a:p>
            <a:p>
              <a:pPr marL="114300" lvl="1" indent="-114300" algn="l" defTabSz="666750">
                <a:lnSpc>
                  <a:spcPct val="90000"/>
                </a:lnSpc>
                <a:spcBef>
                  <a:spcPct val="0"/>
                </a:spcBef>
                <a:spcAft>
                  <a:spcPts val="600"/>
                </a:spcAft>
                <a:buChar char="•"/>
              </a:pPr>
              <a:r>
                <a:rPr lang="es-LA" sz="1500" b="0" i="0" strike="noStrike" cap="none" spc="0" baseline="0" dirty="0">
                  <a:solidFill>
                    <a:srgbClr val="000000"/>
                  </a:solidFill>
                  <a:effectLst/>
                  <a:latin typeface="Arial"/>
                  <a:ea typeface="Arial"/>
                  <a:cs typeface="Arial"/>
                </a:rPr>
                <a:t>Se realizaron entre el Consejo para la Calidad de la Fuerza Laboral de Asistencia en el Hogar de PCA y el sindicato 1199SEIU</a:t>
              </a:r>
              <a:r>
                <a:rPr lang="es-ES" sz="1500" b="0" i="0" strike="noStrike" cap="none" spc="0" baseline="0" dirty="0">
                  <a:solidFill>
                    <a:srgbClr val="000000"/>
                  </a:solidFill>
                  <a:effectLst/>
                  <a:latin typeface="Arial"/>
                  <a:ea typeface="Arial"/>
                  <a:cs typeface="Arial"/>
                </a:rPr>
                <a:t>;</a:t>
              </a:r>
              <a:endParaRPr lang="es-LA" sz="1500" b="0" i="0" strike="noStrike" cap="none" spc="0" baseline="0" dirty="0">
                <a:solidFill>
                  <a:srgbClr val="000000"/>
                </a:solidFill>
                <a:effectLst/>
                <a:latin typeface="Arial"/>
                <a:ea typeface="Arial"/>
                <a:cs typeface="Arial"/>
              </a:endParaRPr>
            </a:p>
            <a:p>
              <a:pPr marL="114300" lvl="1" indent="-114300" algn="l" defTabSz="666750">
                <a:lnSpc>
                  <a:spcPct val="90000"/>
                </a:lnSpc>
                <a:spcBef>
                  <a:spcPct val="0"/>
                </a:spcBef>
                <a:spcAft>
                  <a:spcPts val="600"/>
                </a:spcAft>
                <a:buChar char="•"/>
              </a:pPr>
              <a:r>
                <a:rPr lang="es-LA" sz="1500" b="0" i="0" strike="noStrike" cap="none" spc="0" baseline="0" dirty="0">
                  <a:solidFill>
                    <a:srgbClr val="000000"/>
                  </a:solidFill>
                  <a:effectLst/>
                  <a:latin typeface="Arial"/>
                  <a:ea typeface="Arial"/>
                  <a:cs typeface="Arial"/>
                </a:rPr>
                <a:t>Temas relacionados con la implementación de la EVV que afectan a los PCA</a:t>
              </a:r>
              <a:r>
                <a:rPr lang="es-ES" sz="1500" b="0" i="0" strike="noStrike" cap="none" spc="0" baseline="0" dirty="0">
                  <a:solidFill>
                    <a:srgbClr val="000000"/>
                  </a:solidFill>
                  <a:effectLst/>
                  <a:latin typeface="Arial"/>
                  <a:ea typeface="Arial"/>
                  <a:cs typeface="Arial"/>
                </a:rPr>
                <a:t>.</a:t>
              </a:r>
              <a:endParaRPr lang="es-LA" sz="1500" b="0" i="0" strike="noStrike" cap="none" spc="0" baseline="0" dirty="0">
                <a:solidFill>
                  <a:srgbClr val="000000"/>
                </a:solidFill>
                <a:effectLst/>
                <a:latin typeface="Arial"/>
                <a:ea typeface="Arial"/>
                <a:cs typeface="Arial"/>
              </a:endParaRPr>
            </a:p>
          </p:txBody>
        </p:sp>
      </p:grpSp>
    </p:spTree>
    <p:extLst>
      <p:ext uri="{BB962C8B-B14F-4D97-AF65-F5344CB8AC3E}">
        <p14:creationId xmlns:p14="http://schemas.microsoft.com/office/powerpoint/2010/main" val="203834063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C7BF9-5A09-914A-B610-089F0116D5D9}"/>
              </a:ext>
            </a:extLst>
          </p:cNvPr>
          <p:cNvSpPr>
            <a:spLocks noGrp="1"/>
          </p:cNvSpPr>
          <p:nvPr>
            <p:ph type="title"/>
          </p:nvPr>
        </p:nvSpPr>
        <p:spPr/>
        <p:txBody>
          <a:bodyPr/>
          <a:lstStyle/>
          <a:p>
            <a:r>
              <a:rPr lang="es-LA" sz="1900" b="1" i="0" strike="noStrike" cap="none" spc="0" baseline="0">
                <a:solidFill>
                  <a:srgbClr val="002960"/>
                </a:solidFill>
                <a:effectLst/>
                <a:latin typeface="Arial"/>
                <a:ea typeface="Arial"/>
                <a:cs typeface="Arial"/>
              </a:rPr>
              <a:t>Presentación del sistema de EVV</a:t>
            </a:r>
          </a:p>
        </p:txBody>
      </p:sp>
      <p:sp>
        <p:nvSpPr>
          <p:cNvPr id="3" name="Text Placeholder 2">
            <a:extLst>
              <a:ext uri="{FF2B5EF4-FFF2-40B4-BE49-F238E27FC236}">
                <a16:creationId xmlns:a16="http://schemas.microsoft.com/office/drawing/2014/main" id="{3C2141D3-60B8-0D4C-84E5-26953B03EF75}"/>
              </a:ext>
            </a:extLst>
          </p:cNvPr>
          <p:cNvSpPr>
            <a:spLocks noGrp="1"/>
          </p:cNvSpPr>
          <p:nvPr>
            <p:ph type="body" sz="quarter" idx="12"/>
          </p:nvPr>
        </p:nvSpPr>
        <p:spPr>
          <a:xfrm>
            <a:off x="2667000" y="762000"/>
            <a:ext cx="6019800" cy="5282009"/>
          </a:xfrm>
        </p:spPr>
        <p:txBody>
          <a:bodyPr/>
          <a:lstStyle/>
          <a:p>
            <a:pPr marL="285750" indent="-285750">
              <a:spcAft>
                <a:spcPts val="600"/>
              </a:spcAft>
              <a:buSzPct val="120000"/>
              <a:buFont typeface="Wingdings" pitchFamily="2" charset="2"/>
              <a:buChar char="§"/>
            </a:pPr>
            <a:r>
              <a:rPr lang="es-LA" sz="1600" b="0" i="0" strike="noStrike" cap="none" spc="0" baseline="0" dirty="0">
                <a:solidFill>
                  <a:srgbClr val="000000"/>
                </a:solidFill>
                <a:effectLst/>
                <a:latin typeface="Arial"/>
                <a:ea typeface="Arial"/>
                <a:cs typeface="Arial"/>
              </a:rPr>
              <a:t>MassHealth está colaborando con Tempus para configurar un sistema de EVV para el Programa de PCA.</a:t>
            </a:r>
          </a:p>
          <a:p>
            <a:pPr marL="285750" indent="-285750">
              <a:spcAft>
                <a:spcPts val="600"/>
              </a:spcAft>
              <a:buSzPct val="120000"/>
              <a:buFont typeface="Wingdings" pitchFamily="2" charset="2"/>
              <a:buChar char="§"/>
            </a:pPr>
            <a:r>
              <a:rPr lang="es-LA" sz="1600" b="0" i="0" strike="noStrike" cap="none" spc="0" baseline="0" dirty="0">
                <a:solidFill>
                  <a:srgbClr val="000000"/>
                </a:solidFill>
                <a:effectLst/>
                <a:latin typeface="Arial"/>
                <a:ea typeface="Arial"/>
                <a:cs typeface="Arial"/>
              </a:rPr>
              <a:t>El sistema de EVV será una aplicación que podrá descargarse en un teléfono inteligente.</a:t>
            </a:r>
          </a:p>
          <a:p>
            <a:pPr marL="285750" indent="-285750">
              <a:spcAft>
                <a:spcPts val="600"/>
              </a:spcAft>
              <a:buSzPct val="120000"/>
              <a:buFont typeface="Wingdings" pitchFamily="2" charset="2"/>
              <a:buChar char="§"/>
            </a:pPr>
            <a:r>
              <a:rPr lang="es-LA" sz="1600" b="0" i="0" strike="noStrike" cap="none" spc="0" baseline="0" dirty="0">
                <a:solidFill>
                  <a:srgbClr val="000000"/>
                </a:solidFill>
                <a:effectLst/>
                <a:latin typeface="Arial"/>
                <a:ea typeface="Arial"/>
                <a:cs typeface="Arial"/>
              </a:rPr>
              <a:t>Un trabajador marcará la “llegada” y la “salida” para cada cita </a:t>
            </a:r>
            <a:r>
              <a:rPr lang="es-ES" sz="1600" b="0" i="0" strike="noStrike" cap="none" spc="0" baseline="0" dirty="0">
                <a:solidFill>
                  <a:srgbClr val="000000"/>
                </a:solidFill>
                <a:effectLst/>
                <a:latin typeface="Arial"/>
                <a:ea typeface="Arial"/>
                <a:cs typeface="Arial"/>
              </a:rPr>
              <a:t>en </a:t>
            </a:r>
            <a:r>
              <a:rPr lang="es-LA" sz="1600" b="0" i="0" strike="noStrike" cap="none" spc="0" baseline="0" dirty="0">
                <a:solidFill>
                  <a:srgbClr val="000000"/>
                </a:solidFill>
                <a:effectLst/>
                <a:latin typeface="Arial"/>
                <a:ea typeface="Arial"/>
                <a:cs typeface="Arial"/>
              </a:rPr>
              <a:t>que preste servicios.</a:t>
            </a:r>
          </a:p>
          <a:p>
            <a:pPr marL="285750" indent="-285750">
              <a:spcAft>
                <a:spcPts val="400"/>
              </a:spcAft>
              <a:buSzPct val="120000"/>
              <a:buFont typeface="Wingdings" pitchFamily="2" charset="2"/>
              <a:buChar char="§"/>
            </a:pPr>
            <a:r>
              <a:rPr lang="es-LA" sz="1600" b="0" i="0" strike="noStrike" cap="none" spc="0" baseline="0" dirty="0">
                <a:solidFill>
                  <a:srgbClr val="000000"/>
                </a:solidFill>
                <a:effectLst/>
                <a:latin typeface="Arial"/>
                <a:ea typeface="Arial"/>
                <a:cs typeface="Arial"/>
              </a:rPr>
              <a:t>El sistema de EVV capturará los datos exigidos por las leyes federales:</a:t>
            </a:r>
          </a:p>
          <a:p>
            <a:pPr marL="483336" lvl="1" indent="-285750">
              <a:spcAft>
                <a:spcPts val="400"/>
              </a:spcAft>
              <a:buSzPct val="120000"/>
              <a:buFont typeface="System Font Regular"/>
              <a:buChar char="-"/>
            </a:pPr>
            <a:r>
              <a:rPr lang="es-LA" sz="1400" b="0" i="0" strike="noStrike" cap="none" spc="0" baseline="0" dirty="0">
                <a:solidFill>
                  <a:srgbClr val="000000"/>
                </a:solidFill>
                <a:effectLst/>
                <a:latin typeface="Arial"/>
                <a:ea typeface="Arial"/>
                <a:cs typeface="Arial"/>
              </a:rPr>
              <a:t>Nombre del trabajador</a:t>
            </a:r>
            <a:r>
              <a:rPr lang="es-ES" sz="1400" b="0" i="0" strike="noStrike" cap="none" spc="0" baseline="0" dirty="0">
                <a:solidFill>
                  <a:srgbClr val="000000"/>
                </a:solidFill>
                <a:effectLst/>
                <a:latin typeface="Arial"/>
                <a:ea typeface="Arial"/>
                <a:cs typeface="Arial"/>
              </a:rPr>
              <a:t>;</a:t>
            </a:r>
            <a:endParaRPr lang="es-LA" sz="1400" b="0" i="0" strike="noStrike" cap="none" spc="0" baseline="0" dirty="0">
              <a:solidFill>
                <a:srgbClr val="000000"/>
              </a:solidFill>
              <a:effectLst/>
              <a:latin typeface="Arial"/>
              <a:ea typeface="Arial"/>
              <a:cs typeface="Arial"/>
            </a:endParaRPr>
          </a:p>
          <a:p>
            <a:pPr marL="483336" lvl="1" indent="-285750">
              <a:spcAft>
                <a:spcPts val="400"/>
              </a:spcAft>
              <a:buSzPct val="120000"/>
              <a:buFont typeface="System Font Regular"/>
              <a:buChar char="-"/>
            </a:pPr>
            <a:r>
              <a:rPr lang="es-LA" sz="1400" b="0" i="0" strike="noStrike" cap="none" spc="0" baseline="0" dirty="0">
                <a:solidFill>
                  <a:srgbClr val="000000"/>
                </a:solidFill>
                <a:effectLst/>
                <a:latin typeface="Arial"/>
                <a:ea typeface="Arial"/>
                <a:cs typeface="Arial"/>
              </a:rPr>
              <a:t>Nombre del consumidor</a:t>
            </a:r>
            <a:r>
              <a:rPr lang="es-ES" sz="1400" b="0" i="0" strike="noStrike" cap="none" spc="0" baseline="0" dirty="0">
                <a:solidFill>
                  <a:srgbClr val="000000"/>
                </a:solidFill>
                <a:effectLst/>
                <a:latin typeface="Arial"/>
                <a:ea typeface="Arial"/>
                <a:cs typeface="Arial"/>
              </a:rPr>
              <a:t>;</a:t>
            </a:r>
            <a:endParaRPr lang="es-LA" sz="1400" b="0" i="0" strike="noStrike" cap="none" spc="0" baseline="0" dirty="0">
              <a:solidFill>
                <a:srgbClr val="000000"/>
              </a:solidFill>
              <a:effectLst/>
              <a:latin typeface="Arial"/>
              <a:ea typeface="Arial"/>
              <a:cs typeface="Arial"/>
            </a:endParaRPr>
          </a:p>
          <a:p>
            <a:pPr marL="483336" lvl="1" indent="-285750">
              <a:spcAft>
                <a:spcPts val="400"/>
              </a:spcAft>
              <a:buSzPct val="120000"/>
              <a:buFont typeface="System Font Regular"/>
              <a:buChar char="-"/>
            </a:pPr>
            <a:r>
              <a:rPr lang="es-LA" sz="1400" b="0" i="0" strike="noStrike" cap="none" spc="0" baseline="0" dirty="0">
                <a:solidFill>
                  <a:srgbClr val="000000"/>
                </a:solidFill>
                <a:effectLst/>
                <a:latin typeface="Arial"/>
                <a:ea typeface="Arial"/>
                <a:cs typeface="Arial"/>
              </a:rPr>
              <a:t>Nombre del servicio (p. ej., cuidados personales)</a:t>
            </a:r>
            <a:r>
              <a:rPr lang="es-ES" sz="1400" b="0" i="0" strike="noStrike" cap="none" spc="0" baseline="0" dirty="0">
                <a:solidFill>
                  <a:srgbClr val="000000"/>
                </a:solidFill>
                <a:effectLst/>
                <a:latin typeface="Arial"/>
                <a:ea typeface="Arial"/>
                <a:cs typeface="Arial"/>
              </a:rPr>
              <a:t>;</a:t>
            </a:r>
            <a:endParaRPr lang="es-LA" sz="1400" b="0" i="0" strike="noStrike" cap="none" spc="0" baseline="0" dirty="0">
              <a:solidFill>
                <a:srgbClr val="000000"/>
              </a:solidFill>
              <a:effectLst/>
              <a:latin typeface="Arial"/>
              <a:ea typeface="Arial"/>
              <a:cs typeface="Arial"/>
            </a:endParaRPr>
          </a:p>
          <a:p>
            <a:pPr marL="483336" lvl="1" indent="-285750">
              <a:spcAft>
                <a:spcPts val="400"/>
              </a:spcAft>
              <a:buSzPct val="120000"/>
              <a:buFont typeface="System Font Regular"/>
              <a:buChar char="-"/>
            </a:pPr>
            <a:r>
              <a:rPr lang="es-LA" sz="1400" b="0" i="0" strike="noStrike" cap="none" spc="0" baseline="0" dirty="0">
                <a:solidFill>
                  <a:srgbClr val="000000"/>
                </a:solidFill>
                <a:effectLst/>
                <a:latin typeface="Arial"/>
                <a:ea typeface="Arial"/>
                <a:cs typeface="Arial"/>
              </a:rPr>
              <a:t>Fecha de prestación de servicios</a:t>
            </a:r>
            <a:r>
              <a:rPr lang="es-ES" sz="1400" b="0" i="0" strike="noStrike" cap="none" spc="0" baseline="0" dirty="0">
                <a:solidFill>
                  <a:srgbClr val="000000"/>
                </a:solidFill>
                <a:effectLst/>
                <a:latin typeface="Arial"/>
                <a:ea typeface="Arial"/>
                <a:cs typeface="Arial"/>
              </a:rPr>
              <a:t>;</a:t>
            </a:r>
            <a:endParaRPr lang="es-LA" sz="1400" b="0" i="0" strike="noStrike" cap="none" spc="0" baseline="0" dirty="0">
              <a:solidFill>
                <a:srgbClr val="000000"/>
              </a:solidFill>
              <a:effectLst/>
              <a:latin typeface="Arial"/>
              <a:ea typeface="Arial"/>
              <a:cs typeface="Arial"/>
            </a:endParaRPr>
          </a:p>
          <a:p>
            <a:pPr marL="483336" lvl="1" indent="-285750">
              <a:spcAft>
                <a:spcPts val="400"/>
              </a:spcAft>
              <a:buSzPct val="120000"/>
              <a:buFont typeface="System Font Regular"/>
              <a:buChar char="-"/>
            </a:pPr>
            <a:r>
              <a:rPr lang="es-LA" sz="1400" b="0" i="0" strike="noStrike" cap="none" spc="0" baseline="0" dirty="0">
                <a:solidFill>
                  <a:srgbClr val="000000"/>
                </a:solidFill>
                <a:effectLst/>
                <a:latin typeface="Arial"/>
                <a:ea typeface="Arial"/>
                <a:cs typeface="Arial"/>
              </a:rPr>
              <a:t>Horario de inicio y finalización de la visita</a:t>
            </a:r>
            <a:r>
              <a:rPr lang="es-ES" sz="1400" b="0" i="0" strike="noStrike" cap="none" spc="0" baseline="0" dirty="0">
                <a:solidFill>
                  <a:srgbClr val="000000"/>
                </a:solidFill>
                <a:effectLst/>
                <a:latin typeface="Arial"/>
                <a:ea typeface="Arial"/>
                <a:cs typeface="Arial"/>
              </a:rPr>
              <a:t>;</a:t>
            </a:r>
            <a:endParaRPr lang="es-LA" sz="1400" b="0" i="0" strike="noStrike" cap="none" spc="0" baseline="0" dirty="0">
              <a:solidFill>
                <a:srgbClr val="000000"/>
              </a:solidFill>
              <a:effectLst/>
              <a:latin typeface="Arial"/>
              <a:ea typeface="Arial"/>
              <a:cs typeface="Arial"/>
            </a:endParaRPr>
          </a:p>
          <a:p>
            <a:pPr marL="483336" lvl="1" indent="-285750">
              <a:spcAft>
                <a:spcPts val="600"/>
              </a:spcAft>
              <a:buSzPct val="120000"/>
              <a:buFont typeface="System Font Regular"/>
              <a:buChar char="-"/>
            </a:pPr>
            <a:r>
              <a:rPr lang="es-LA" sz="1400" b="0" i="0" strike="noStrike" cap="none" spc="0" baseline="0" dirty="0">
                <a:solidFill>
                  <a:srgbClr val="000000"/>
                </a:solidFill>
                <a:effectLst/>
                <a:latin typeface="Arial"/>
                <a:ea typeface="Arial"/>
                <a:cs typeface="Arial"/>
              </a:rPr>
              <a:t>Lugar de inicio y finalización de la visita</a:t>
            </a:r>
            <a:r>
              <a:rPr lang="es-ES" sz="1400" b="0" i="0" strike="noStrike" cap="none" spc="0" baseline="0" dirty="0">
                <a:solidFill>
                  <a:srgbClr val="000000"/>
                </a:solidFill>
                <a:effectLst/>
                <a:latin typeface="Arial"/>
                <a:ea typeface="Arial"/>
                <a:cs typeface="Arial"/>
              </a:rPr>
              <a:t>.</a:t>
            </a:r>
            <a:endParaRPr lang="es-LA" sz="1400" b="0" i="0" strike="noStrike" cap="none" spc="0" baseline="0" dirty="0">
              <a:solidFill>
                <a:srgbClr val="000000"/>
              </a:solidFill>
              <a:effectLst/>
              <a:latin typeface="Arial"/>
              <a:ea typeface="Arial"/>
              <a:cs typeface="Arial"/>
            </a:endParaRPr>
          </a:p>
          <a:p>
            <a:pPr marL="285750" indent="-285750">
              <a:spcAft>
                <a:spcPts val="600"/>
              </a:spcAft>
              <a:buSzPct val="120000"/>
              <a:buFont typeface="Wingdings" pitchFamily="2" charset="2"/>
              <a:buChar char="§"/>
            </a:pPr>
            <a:r>
              <a:rPr lang="es-LA" sz="1600" b="0" i="0" strike="noStrike" cap="none" spc="0" baseline="0" dirty="0">
                <a:solidFill>
                  <a:srgbClr val="000000"/>
                </a:solidFill>
                <a:effectLst/>
                <a:latin typeface="Arial"/>
                <a:ea typeface="Arial"/>
                <a:cs typeface="Arial"/>
              </a:rPr>
              <a:t>Un consumidor, representante o apoderado administrativo </a:t>
            </a:r>
            <a:r>
              <a:rPr lang="es-ES" sz="1600" b="0" i="0" strike="noStrike" cap="none" spc="0" baseline="0" dirty="0">
                <a:solidFill>
                  <a:srgbClr val="000000"/>
                </a:solidFill>
                <a:effectLst/>
                <a:latin typeface="Arial"/>
                <a:ea typeface="Arial"/>
                <a:cs typeface="Arial"/>
              </a:rPr>
              <a:t>ingresa</a:t>
            </a:r>
            <a:r>
              <a:rPr lang="es-LA" sz="1600" b="0" i="0" strike="noStrike" cap="none" spc="0" baseline="0" dirty="0">
                <a:solidFill>
                  <a:srgbClr val="000000"/>
                </a:solidFill>
                <a:effectLst/>
                <a:latin typeface="Arial"/>
                <a:ea typeface="Arial"/>
                <a:cs typeface="Arial"/>
              </a:rPr>
              <a:t>rá al sistema de EVV y así aprobará o corregirá el horario reportado.</a:t>
            </a:r>
          </a:p>
          <a:p>
            <a:pPr marL="285750" indent="-285750">
              <a:spcAft>
                <a:spcPts val="600"/>
              </a:spcAft>
              <a:buSzPct val="120000"/>
              <a:buFont typeface="Wingdings" pitchFamily="2" charset="2"/>
              <a:buChar char="§"/>
            </a:pPr>
            <a:r>
              <a:rPr lang="es-LA" sz="1600" b="0" i="0" strike="noStrike" cap="none" spc="0" baseline="0" dirty="0">
                <a:solidFill>
                  <a:srgbClr val="000000"/>
                </a:solidFill>
                <a:effectLst/>
                <a:latin typeface="Arial"/>
                <a:ea typeface="Arial"/>
                <a:cs typeface="Arial"/>
              </a:rPr>
              <a:t>Una vez implementada, la EVV </a:t>
            </a:r>
            <a:r>
              <a:rPr lang="es-LA" sz="1600" b="1" i="0" u="sng" strike="noStrike" cap="none" spc="0" baseline="0" dirty="0">
                <a:solidFill>
                  <a:srgbClr val="000000"/>
                </a:solidFill>
                <a:effectLst/>
                <a:uFill>
                  <a:solidFill>
                    <a:srgbClr val="000000"/>
                  </a:solidFill>
                </a:uFill>
                <a:latin typeface="Arial"/>
                <a:ea typeface="Arial"/>
                <a:cs typeface="Arial"/>
              </a:rPr>
              <a:t>reemplazará</a:t>
            </a:r>
            <a:r>
              <a:rPr lang="es-LA" sz="1600" b="0" i="0" strike="noStrike" cap="none" spc="0" baseline="0" dirty="0">
                <a:solidFill>
                  <a:srgbClr val="000000"/>
                </a:solidFill>
                <a:effectLst/>
                <a:latin typeface="Arial"/>
                <a:ea typeface="Arial"/>
                <a:cs typeface="Arial"/>
              </a:rPr>
              <a:t> la planilla de horas trabajadas que ha usado hasta el momento.</a:t>
            </a:r>
          </a:p>
        </p:txBody>
      </p:sp>
      <p:sp>
        <p:nvSpPr>
          <p:cNvPr id="5" name="Rectangle 4">
            <a:extLst>
              <a:ext uri="{FF2B5EF4-FFF2-40B4-BE49-F238E27FC236}">
                <a16:creationId xmlns:a16="http://schemas.microsoft.com/office/drawing/2014/main" id="{15E9CFB1-9E3A-C249-B52D-B6F4AA29DD44}"/>
              </a:ext>
            </a:extLst>
          </p:cNvPr>
          <p:cNvSpPr/>
          <p:nvPr/>
        </p:nvSpPr>
        <p:spPr>
          <a:xfrm>
            <a:off x="656542" y="6019800"/>
            <a:ext cx="7830913" cy="518678"/>
          </a:xfrm>
          <a:prstGeom prst="rect">
            <a:avLst/>
          </a:prstGeom>
        </p:spPr>
        <p:txBody>
          <a:bodyPr wrap="square">
            <a:spAutoFit/>
          </a:bodyPr>
          <a:lstStyle/>
          <a:p>
            <a:pPr lvl="0" algn="ctr"/>
            <a:r>
              <a:rPr lang="es-LA" sz="1400" b="1" i="0" strike="noStrike" cap="none" spc="0" baseline="0" dirty="0">
                <a:solidFill>
                  <a:srgbClr val="000000"/>
                </a:solidFill>
                <a:effectLst/>
                <a:latin typeface="Arial"/>
                <a:ea typeface="Arial"/>
                <a:cs typeface="Arial"/>
              </a:rPr>
              <a:t>MassHealth le pide que por favor espere hasta el final de la presentación </a:t>
            </a:r>
            <a:br>
              <a:rPr lang="es-ES" sz="1400" b="1" i="0" strike="noStrike" cap="none" spc="0" baseline="0" dirty="0">
                <a:solidFill>
                  <a:srgbClr val="000000"/>
                </a:solidFill>
                <a:effectLst/>
                <a:latin typeface="Arial"/>
                <a:ea typeface="Arial"/>
                <a:cs typeface="Arial"/>
              </a:rPr>
            </a:br>
            <a:r>
              <a:rPr lang="es-LA" sz="1400" b="1" i="0" strike="noStrike" cap="none" spc="0" baseline="0" dirty="0">
                <a:solidFill>
                  <a:srgbClr val="000000"/>
                </a:solidFill>
                <a:effectLst/>
                <a:latin typeface="Arial"/>
                <a:ea typeface="Arial"/>
                <a:cs typeface="Arial"/>
              </a:rPr>
              <a:t>para darnos sus comentarios.</a:t>
            </a:r>
          </a:p>
        </p:txBody>
      </p:sp>
      <p:pic>
        <p:nvPicPr>
          <p:cNvPr id="6" name="Picture 5">
            <a:extLst>
              <a:ext uri="{FF2B5EF4-FFF2-40B4-BE49-F238E27FC236}">
                <a16:creationId xmlns:a16="http://schemas.microsoft.com/office/drawing/2014/main" id="{C574545F-B20F-416F-8AC2-8BA46F856229}"/>
              </a:ext>
            </a:extLst>
          </p:cNvPr>
          <p:cNvPicPr>
            <a:picLocks noChangeAspect="1"/>
          </p:cNvPicPr>
          <p:nvPr/>
        </p:nvPicPr>
        <p:blipFill>
          <a:blip r:embed="rId2"/>
          <a:stretch>
            <a:fillRect/>
          </a:stretch>
        </p:blipFill>
        <p:spPr>
          <a:xfrm>
            <a:off x="533400" y="1524000"/>
            <a:ext cx="1817024" cy="3276600"/>
          </a:xfrm>
          <a:prstGeom prst="rect">
            <a:avLst/>
          </a:prstGeom>
        </p:spPr>
      </p:pic>
    </p:spTree>
    <p:extLst>
      <p:ext uri="{BB962C8B-B14F-4D97-AF65-F5344CB8AC3E}">
        <p14:creationId xmlns:p14="http://schemas.microsoft.com/office/powerpoint/2010/main" val="321613325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0" imgH="0" progId="TCLayout.ActiveDocument.1">
                  <p:embed/>
                </p:oleObj>
              </mc:Choice>
              <mc:Fallback>
                <p:oleObj name="think-cell Slide" r:id="rId4" imgW="0" imgH="0"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174945" y="234863"/>
            <a:ext cx="8283255" cy="450937"/>
          </a:xfrm>
        </p:spPr>
        <p:txBody>
          <a:bodyPr/>
          <a:lstStyle/>
          <a:p>
            <a:r>
              <a:rPr lang="es-LA" sz="1900" b="1" i="0" strike="noStrike" cap="none" spc="0" baseline="0" dirty="0">
                <a:solidFill>
                  <a:srgbClr val="002960"/>
                </a:solidFill>
                <a:effectLst/>
                <a:latin typeface="Arial"/>
                <a:ea typeface="Arial"/>
                <a:cs typeface="Arial"/>
              </a:rPr>
              <a:t>Resumen de Sesiones públicas para escuchar comentarios anteriores</a:t>
            </a:r>
          </a:p>
        </p:txBody>
      </p:sp>
      <p:sp>
        <p:nvSpPr>
          <p:cNvPr id="4" name="Text Placeholder 3">
            <a:extLst>
              <a:ext uri="{FF2B5EF4-FFF2-40B4-BE49-F238E27FC236}">
                <a16:creationId xmlns:a16="http://schemas.microsoft.com/office/drawing/2014/main" id="{A32D1F4C-7E1D-F240-96D0-95955B68FC40}"/>
              </a:ext>
            </a:extLst>
          </p:cNvPr>
          <p:cNvSpPr>
            <a:spLocks noGrp="1"/>
          </p:cNvSpPr>
          <p:nvPr>
            <p:ph type="body" sz="quarter" idx="12"/>
          </p:nvPr>
        </p:nvSpPr>
        <p:spPr>
          <a:xfrm>
            <a:off x="381000" y="609600"/>
            <a:ext cx="8229600" cy="5486095"/>
          </a:xfrm>
        </p:spPr>
        <p:txBody>
          <a:bodyPr/>
          <a:lstStyle/>
          <a:p>
            <a:pPr lvl="1">
              <a:spcAft>
                <a:spcPts val="600"/>
              </a:spcAft>
              <a:buFont typeface="Wingdings" pitchFamily="2" charset="2"/>
              <a:buChar char="§"/>
            </a:pPr>
            <a:r>
              <a:rPr lang="es-LA" sz="1600" b="0" i="0" strike="noStrike" cap="none" spc="0" baseline="0" dirty="0">
                <a:solidFill>
                  <a:srgbClr val="000000"/>
                </a:solidFill>
                <a:effectLst/>
                <a:latin typeface="Arial"/>
                <a:ea typeface="Arial"/>
                <a:cs typeface="Arial"/>
              </a:rPr>
              <a:t>En diciembre de 2020, MassHealth comenzó a realizar Sesiones públicas bimensuales para escuchar comentarios para así brindar a las partes interesadas del Programa de PCA las actualizaciones sobre la implementación de la EVV en Massachusetts.</a:t>
            </a:r>
          </a:p>
          <a:p>
            <a:pPr lvl="1">
              <a:spcAft>
                <a:spcPts val="600"/>
              </a:spcAft>
              <a:buFont typeface="Wingdings" pitchFamily="2" charset="2"/>
              <a:buChar char="§"/>
            </a:pPr>
            <a:r>
              <a:rPr lang="es-LA" sz="1600" b="0" i="0" strike="noStrike" cap="none" spc="0" baseline="0" dirty="0">
                <a:solidFill>
                  <a:srgbClr val="000000"/>
                </a:solidFill>
                <a:effectLst/>
                <a:latin typeface="Arial"/>
                <a:ea typeface="Arial"/>
                <a:cs typeface="Arial"/>
              </a:rPr>
              <a:t>En las Sesiones públicas para escuchar comentarios anteriores, MassHealth ha tratado los siguientes temas:</a:t>
            </a:r>
          </a:p>
          <a:p>
            <a:pPr lvl="1">
              <a:spcAft>
                <a:spcPts val="800"/>
              </a:spcAft>
              <a:buFont typeface="Wingdings" pitchFamily="2" charset="2"/>
              <a:buChar char="§"/>
            </a:pPr>
            <a:endParaRPr lang="en-US" dirty="0">
              <a:cs typeface="Calibri" pitchFamily="34" charset="0"/>
            </a:endParaRPr>
          </a:p>
          <a:p>
            <a:pPr lvl="1">
              <a:spcAft>
                <a:spcPts val="800"/>
              </a:spcAft>
              <a:buFont typeface="Wingdings" pitchFamily="2" charset="2"/>
              <a:buChar char="§"/>
            </a:pPr>
            <a:endParaRPr lang="en-US" dirty="0">
              <a:cs typeface="Calibri" pitchFamily="34" charset="0"/>
            </a:endParaRPr>
          </a:p>
          <a:p>
            <a:pPr lvl="1">
              <a:spcAft>
                <a:spcPts val="800"/>
              </a:spcAft>
              <a:buFont typeface="Wingdings" pitchFamily="2" charset="2"/>
              <a:buChar char="§"/>
            </a:pPr>
            <a:endParaRPr lang="en-US" dirty="0">
              <a:cs typeface="Calibri" pitchFamily="34" charset="0"/>
            </a:endParaRPr>
          </a:p>
          <a:p>
            <a:pPr lvl="1">
              <a:spcAft>
                <a:spcPts val="800"/>
              </a:spcAft>
              <a:buFont typeface="Wingdings" pitchFamily="2" charset="2"/>
              <a:buChar char="§"/>
            </a:pPr>
            <a:endParaRPr lang="en-US" dirty="0">
              <a:cs typeface="Calibri" pitchFamily="34" charset="0"/>
            </a:endParaRPr>
          </a:p>
          <a:p>
            <a:pPr lvl="1">
              <a:spcAft>
                <a:spcPts val="800"/>
              </a:spcAft>
              <a:buFont typeface="Wingdings" pitchFamily="2" charset="2"/>
              <a:buChar char="§"/>
            </a:pPr>
            <a:endParaRPr lang="en-US" dirty="0">
              <a:cs typeface="Calibri" pitchFamily="34" charset="0"/>
            </a:endParaRPr>
          </a:p>
          <a:p>
            <a:pPr lvl="1">
              <a:spcAft>
                <a:spcPts val="800"/>
              </a:spcAft>
              <a:buFont typeface="Wingdings" pitchFamily="2" charset="2"/>
              <a:buChar char="§"/>
            </a:pPr>
            <a:endParaRPr lang="en-US" dirty="0">
              <a:cs typeface="Calibri" pitchFamily="34" charset="0"/>
            </a:endParaRPr>
          </a:p>
          <a:p>
            <a:pPr lvl="1">
              <a:spcAft>
                <a:spcPts val="800"/>
              </a:spcAft>
              <a:buFont typeface="Wingdings" pitchFamily="2" charset="2"/>
              <a:buChar char="§"/>
            </a:pPr>
            <a:endParaRPr lang="en-US" dirty="0">
              <a:cs typeface="Calibri" pitchFamily="34" charset="0"/>
            </a:endParaRPr>
          </a:p>
          <a:p>
            <a:pPr lvl="1">
              <a:spcAft>
                <a:spcPts val="800"/>
              </a:spcAft>
              <a:buFont typeface="Wingdings" pitchFamily="2" charset="2"/>
              <a:buChar char="§"/>
            </a:pPr>
            <a:endParaRPr lang="en-US" dirty="0">
              <a:cs typeface="Calibri" pitchFamily="34" charset="0"/>
            </a:endParaRPr>
          </a:p>
          <a:p>
            <a:pPr lvl="1">
              <a:spcAft>
                <a:spcPts val="800"/>
              </a:spcAft>
              <a:buFont typeface="Wingdings" pitchFamily="2" charset="2"/>
              <a:buChar char="§"/>
            </a:pPr>
            <a:endParaRPr lang="en-US" dirty="0">
              <a:cs typeface="Calibri" pitchFamily="34" charset="0"/>
            </a:endParaRPr>
          </a:p>
          <a:p>
            <a:pPr lvl="1">
              <a:spcAft>
                <a:spcPts val="800"/>
              </a:spcAft>
              <a:buFont typeface="Wingdings" pitchFamily="2" charset="2"/>
              <a:buChar char="§"/>
            </a:pPr>
            <a:endParaRPr lang="en-US" sz="500" dirty="0">
              <a:cs typeface="Calibri" pitchFamily="34" charset="0"/>
            </a:endParaRPr>
          </a:p>
          <a:p>
            <a:pPr lvl="1">
              <a:spcAft>
                <a:spcPts val="800"/>
              </a:spcAft>
              <a:buFont typeface="Wingdings" pitchFamily="2" charset="2"/>
              <a:buChar char="§"/>
            </a:pPr>
            <a:r>
              <a:rPr lang="es-LA" sz="1600" b="0" i="0" strike="noStrike" cap="none" spc="0" baseline="0" dirty="0">
                <a:solidFill>
                  <a:srgbClr val="000000"/>
                </a:solidFill>
                <a:effectLst/>
                <a:latin typeface="Arial"/>
                <a:ea typeface="Arial"/>
                <a:cs typeface="Arial"/>
              </a:rPr>
              <a:t>Para obtener más información sobre estos temas y qué presentó MassHealth, por favor busque las presentaciones de la Sesión pública bimensual para escuchar comentarios en </a:t>
            </a:r>
            <a:r>
              <a:rPr lang="es-LA" sz="1600" b="0" i="0" strike="noStrike" cap="none" spc="0" baseline="0" dirty="0">
                <a:solidFill>
                  <a:srgbClr val="000000"/>
                </a:solidFill>
                <a:latin typeface="Arial"/>
                <a:ea typeface="Arial"/>
                <a:cs typeface="Arial"/>
                <a:hlinkClick r:id="rId6" history="0"/>
              </a:rPr>
              <a:t>www.mass.gov</a:t>
            </a:r>
            <a:r>
              <a:rPr lang="es-LA" sz="1600" b="0" i="0" strike="noStrike" cap="none" spc="0" baseline="0" dirty="0">
                <a:solidFill>
                  <a:srgbClr val="000000"/>
                </a:solidFill>
                <a:effectLst/>
                <a:latin typeface="Arial"/>
                <a:ea typeface="Arial"/>
                <a:cs typeface="Arial"/>
              </a:rPr>
              <a:t> y consulte el contenido de las presentaciones.</a:t>
            </a:r>
          </a:p>
        </p:txBody>
      </p:sp>
      <p:sp>
        <p:nvSpPr>
          <p:cNvPr id="13" name="Rectangle 12">
            <a:extLst>
              <a:ext uri="{FF2B5EF4-FFF2-40B4-BE49-F238E27FC236}">
                <a16:creationId xmlns:a16="http://schemas.microsoft.com/office/drawing/2014/main" id="{AF897A99-B3B3-044A-B663-8EB0F1CD33DB}"/>
              </a:ext>
            </a:extLst>
          </p:cNvPr>
          <p:cNvSpPr/>
          <p:nvPr/>
        </p:nvSpPr>
        <p:spPr>
          <a:xfrm>
            <a:off x="386122" y="6095695"/>
            <a:ext cx="8376878" cy="527442"/>
          </a:xfrm>
          <a:prstGeom prst="rect">
            <a:avLst/>
          </a:prstGeom>
        </p:spPr>
        <p:txBody>
          <a:bodyPr wrap="square">
            <a:spAutoFit/>
          </a:bodyPr>
          <a:lstStyle/>
          <a:p>
            <a:pPr lvl="0" algn="ctr"/>
            <a:r>
              <a:rPr lang="es-LA" sz="1400" b="1" i="0" strike="noStrike" cap="none" spc="0" baseline="0" dirty="0">
                <a:solidFill>
                  <a:srgbClr val="000000"/>
                </a:solidFill>
                <a:effectLst/>
                <a:latin typeface="Arial"/>
                <a:ea typeface="Arial"/>
                <a:cs typeface="Arial"/>
              </a:rPr>
              <a:t>MassHealth le pide que por favor espere hasta el final de la presentación </a:t>
            </a:r>
            <a:br>
              <a:rPr lang="es-ES" sz="1400" b="1" i="0" strike="noStrike" cap="none" spc="0" baseline="0" dirty="0">
                <a:solidFill>
                  <a:srgbClr val="000000"/>
                </a:solidFill>
                <a:effectLst/>
                <a:latin typeface="Arial"/>
                <a:ea typeface="Arial"/>
                <a:cs typeface="Arial"/>
              </a:rPr>
            </a:br>
            <a:r>
              <a:rPr lang="es-LA" sz="1400" b="1" i="0" strike="noStrike" cap="none" spc="0" baseline="0" dirty="0">
                <a:solidFill>
                  <a:srgbClr val="000000"/>
                </a:solidFill>
                <a:effectLst/>
                <a:latin typeface="Arial"/>
                <a:ea typeface="Arial"/>
                <a:cs typeface="Arial"/>
              </a:rPr>
              <a:t>para darnos sus comentarios.</a:t>
            </a:r>
          </a:p>
        </p:txBody>
      </p:sp>
      <p:graphicFrame>
        <p:nvGraphicFramePr>
          <p:cNvPr id="7" name="Diagram 6">
            <a:extLst>
              <a:ext uri="{FF2B5EF4-FFF2-40B4-BE49-F238E27FC236}">
                <a16:creationId xmlns:a16="http://schemas.microsoft.com/office/drawing/2014/main" id="{0C767D16-9567-45A5-934E-DE7A20424A88}"/>
              </a:ext>
            </a:extLst>
          </p:cNvPr>
          <p:cNvGraphicFramePr/>
          <p:nvPr>
            <p:extLst>
              <p:ext uri="{D42A27DB-BD31-4B8C-83A1-F6EECF244321}">
                <p14:modId xmlns:p14="http://schemas.microsoft.com/office/powerpoint/2010/main" val="1607684025"/>
              </p:ext>
            </p:extLst>
          </p:nvPr>
        </p:nvGraphicFramePr>
        <p:xfrm>
          <a:off x="0" y="1981200"/>
          <a:ext cx="9134696" cy="3200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3178268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0" imgH="0" progId="TCLayout.ActiveDocument.1">
                  <p:embed/>
                </p:oleObj>
              </mc:Choice>
              <mc:Fallback>
                <p:oleObj name="think-cell Slide" r:id="rId4" imgW="0" imgH="0"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s-LA" sz="1900" b="1" i="0" strike="noStrike" cap="none" spc="0" baseline="0">
                <a:solidFill>
                  <a:srgbClr val="002960"/>
                </a:solidFill>
                <a:effectLst/>
                <a:latin typeface="Arial"/>
                <a:ea typeface="Arial"/>
                <a:cs typeface="Arial"/>
              </a:rPr>
              <a:t>Privacidad y la EVV</a:t>
            </a:r>
          </a:p>
        </p:txBody>
      </p:sp>
      <p:sp>
        <p:nvSpPr>
          <p:cNvPr id="4" name="Text Placeholder 3">
            <a:extLst>
              <a:ext uri="{FF2B5EF4-FFF2-40B4-BE49-F238E27FC236}">
                <a16:creationId xmlns:a16="http://schemas.microsoft.com/office/drawing/2014/main" id="{98F3FEB2-E2C1-E945-9C6D-E62E121AD513}"/>
              </a:ext>
            </a:extLst>
          </p:cNvPr>
          <p:cNvSpPr>
            <a:spLocks noGrp="1"/>
          </p:cNvSpPr>
          <p:nvPr>
            <p:ph type="body" sz="quarter" idx="12"/>
          </p:nvPr>
        </p:nvSpPr>
        <p:spPr>
          <a:xfrm>
            <a:off x="390304" y="1454690"/>
            <a:ext cx="8363392" cy="4184110"/>
          </a:xfrm>
        </p:spPr>
        <p:txBody>
          <a:bodyPr/>
          <a:lstStyle/>
          <a:p>
            <a:pPr marL="285750" indent="-285750">
              <a:spcAft>
                <a:spcPts val="800"/>
              </a:spcAft>
              <a:buFont typeface="Wingdings" pitchFamily="2" charset="2"/>
              <a:buChar char="§"/>
            </a:pPr>
            <a:r>
              <a:rPr lang="es-LA" sz="1600" b="0" i="0" strike="noStrike" cap="none" spc="0" baseline="0" dirty="0">
                <a:solidFill>
                  <a:srgbClr val="000000"/>
                </a:solidFill>
                <a:effectLst/>
                <a:latin typeface="Arial"/>
                <a:ea typeface="Arial"/>
                <a:cs typeface="Arial"/>
              </a:rPr>
              <a:t>El Consejo para la Calidad de la Fuerza Laboral de Asistencia en el Hogar de PCA y el sindicato 1199SEIU han acordado provisoriamente que las llegadas y las salidas, que no sean en el hogar del Consumidor, se graben en el sistema de EVV como “Comunidad”, sin las coordenadas reales del GPS. Para los servicios provistos en el hogar del Consumidor, MassHealth planea que el sistema de EVV los grabe como “Hogar”.</a:t>
            </a:r>
          </a:p>
          <a:p>
            <a:pPr marL="285750" indent="-285750">
              <a:spcAft>
                <a:spcPts val="800"/>
              </a:spcAft>
              <a:buFont typeface="Wingdings" pitchFamily="2" charset="2"/>
              <a:buChar char="§"/>
            </a:pPr>
            <a:r>
              <a:rPr lang="es-LA" sz="1600" b="0" i="0" strike="noStrike" cap="none" spc="0" baseline="0" dirty="0">
                <a:solidFill>
                  <a:srgbClr val="000000"/>
                </a:solidFill>
                <a:effectLst/>
                <a:latin typeface="Arial"/>
                <a:ea typeface="Arial"/>
                <a:cs typeface="Arial"/>
              </a:rPr>
              <a:t>MassHealth sabe que muchos participantes se preocupan por su privacidad como usuarios del sistema de EVV.</a:t>
            </a:r>
          </a:p>
          <a:p>
            <a:pPr marL="285750" indent="-285750">
              <a:spcAft>
                <a:spcPts val="800"/>
              </a:spcAft>
              <a:buFont typeface="Wingdings" pitchFamily="2" charset="2"/>
              <a:buChar char="§"/>
            </a:pPr>
            <a:r>
              <a:rPr lang="es-LA" sz="1600" b="0" i="0" strike="noStrike" cap="none" spc="0" baseline="0" dirty="0">
                <a:solidFill>
                  <a:srgbClr val="000000"/>
                </a:solidFill>
                <a:effectLst/>
                <a:latin typeface="Arial"/>
                <a:ea typeface="Arial"/>
                <a:cs typeface="Arial"/>
              </a:rPr>
              <a:t>Las pautas de los CMS requieren que se capture la ubicación electrónicamente al llegar y salir de una visita de servicios.</a:t>
            </a:r>
          </a:p>
          <a:p>
            <a:pPr marL="285750" indent="-285750">
              <a:spcAft>
                <a:spcPts val="800"/>
              </a:spcAft>
              <a:buFont typeface="Wingdings" pitchFamily="2" charset="2"/>
              <a:buChar char="§"/>
            </a:pPr>
            <a:r>
              <a:rPr lang="es-LA" sz="1600" b="0" i="0" strike="noStrike" cap="none" spc="0" baseline="0" dirty="0">
                <a:solidFill>
                  <a:srgbClr val="000000"/>
                </a:solidFill>
                <a:effectLst/>
                <a:latin typeface="Arial"/>
                <a:ea typeface="Arial"/>
                <a:cs typeface="Arial"/>
              </a:rPr>
              <a:t>MassHealth no tendrá acceso a las coordenadas del GPS. Solo se usarán como marcadores “Hogar” y “Comunidad”, como se describió anteriormente.</a:t>
            </a:r>
          </a:p>
          <a:p>
            <a:pPr marL="285750" indent="-285750">
              <a:spcAft>
                <a:spcPts val="800"/>
              </a:spcAft>
              <a:buFont typeface="Wingdings" pitchFamily="2" charset="2"/>
              <a:buChar char="§"/>
            </a:pPr>
            <a:r>
              <a:rPr lang="es-LA" sz="1600" b="0" i="0" strike="noStrike" cap="none" spc="0" baseline="0" dirty="0">
                <a:solidFill>
                  <a:srgbClr val="000000"/>
                </a:solidFill>
                <a:effectLst/>
                <a:latin typeface="Arial"/>
                <a:ea typeface="Arial"/>
                <a:cs typeface="Arial"/>
              </a:rPr>
              <a:t>En ninguna circunstancia, el sistema de EVV capturará los datos de ubicación que no sean los horarios de entrada y salida del trabajador. Este requisito estará incluido en el contrato del FI.</a:t>
            </a:r>
          </a:p>
          <a:p>
            <a:pPr marL="285750" indent="-285750">
              <a:spcAft>
                <a:spcPts val="800"/>
              </a:spcAft>
              <a:buFont typeface="Wingdings" pitchFamily="2" charset="2"/>
              <a:buChar char="§"/>
            </a:pPr>
            <a:r>
              <a:rPr lang="es-LA" sz="1600" b="0" i="0" strike="noStrike" cap="none" spc="0" baseline="0" dirty="0">
                <a:solidFill>
                  <a:srgbClr val="000000"/>
                </a:solidFill>
                <a:effectLst/>
                <a:latin typeface="Arial"/>
                <a:ea typeface="Arial"/>
                <a:cs typeface="Arial"/>
              </a:rPr>
              <a:t>MassHealth seguirá buscando el equilibrio entre los requisitos federales y las inquietudes y necesidades válidas de las partes interesadas de nuestro programa.</a:t>
            </a:r>
          </a:p>
        </p:txBody>
      </p:sp>
      <p:sp>
        <p:nvSpPr>
          <p:cNvPr id="9" name="Rectangle 286">
            <a:extLst>
              <a:ext uri="{FF2B5EF4-FFF2-40B4-BE49-F238E27FC236}">
                <a16:creationId xmlns:a16="http://schemas.microsoft.com/office/drawing/2014/main" id="{A544F9BB-0135-1D4E-AA77-2366A9E8583F}"/>
              </a:ext>
            </a:extLst>
          </p:cNvPr>
          <p:cNvSpPr txBox="1">
            <a:spLocks noChangeArrowheads="1"/>
          </p:cNvSpPr>
          <p:nvPr/>
        </p:nvSpPr>
        <p:spPr bwMode="auto">
          <a:xfrm>
            <a:off x="174945" y="699162"/>
            <a:ext cx="8600646" cy="589556"/>
          </a:xfrm>
          <a:prstGeom prst="rect">
            <a:avLst/>
          </a:prstGeom>
          <a:solidFill>
            <a:schemeClr val="tx2"/>
          </a:solidFill>
          <a:ln w="9525">
            <a:noFill/>
            <a:miter lim="800000"/>
          </a:ln>
          <a:effec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pPr algn="ctr"/>
            <a:r>
              <a:rPr lang="es-LA" sz="1600" b="1" i="0" strike="noStrike" cap="none" spc="0" baseline="0" dirty="0">
                <a:solidFill>
                  <a:srgbClr val="FFFFFF"/>
                </a:solidFill>
                <a:effectLst/>
                <a:latin typeface="Arial"/>
                <a:ea typeface="Arial"/>
                <a:cs typeface="Arial"/>
              </a:rPr>
              <a:t>El sistema de EVV verificará </a:t>
            </a:r>
            <a:r>
              <a:rPr lang="es-LA" sz="1600" b="1" i="0" u="sng" strike="noStrike" cap="none" spc="0" baseline="0" dirty="0">
                <a:solidFill>
                  <a:srgbClr val="FFFFFF"/>
                </a:solidFill>
                <a:effectLst/>
                <a:uFill>
                  <a:solidFill>
                    <a:srgbClr val="FFFFFF"/>
                  </a:solidFill>
                </a:uFill>
                <a:latin typeface="Arial"/>
                <a:ea typeface="Arial"/>
                <a:cs typeface="Arial"/>
              </a:rPr>
              <a:t>SOLAMENTE</a:t>
            </a:r>
            <a:r>
              <a:rPr lang="es-LA" sz="1600" b="1" i="0" strike="noStrike" cap="none" spc="0" baseline="0" dirty="0">
                <a:solidFill>
                  <a:srgbClr val="FFFFFF"/>
                </a:solidFill>
                <a:effectLst/>
                <a:latin typeface="Arial"/>
                <a:ea typeface="Arial"/>
                <a:cs typeface="Arial"/>
              </a:rPr>
              <a:t> la ubicación al momento de la llegada </a:t>
            </a:r>
            <a:br>
              <a:rPr lang="es-ES" sz="1600" b="1" i="0" strike="noStrike" cap="none" spc="0" baseline="0" dirty="0">
                <a:solidFill>
                  <a:srgbClr val="FFFFFF"/>
                </a:solidFill>
                <a:effectLst/>
                <a:latin typeface="Arial"/>
                <a:ea typeface="Arial"/>
                <a:cs typeface="Arial"/>
              </a:rPr>
            </a:br>
            <a:r>
              <a:rPr lang="es-LA" sz="1600" b="1" i="0" strike="noStrike" cap="none" spc="0" baseline="0" dirty="0">
                <a:solidFill>
                  <a:srgbClr val="FFFFFF"/>
                </a:solidFill>
                <a:effectLst/>
                <a:latin typeface="Arial"/>
                <a:ea typeface="Arial"/>
                <a:cs typeface="Arial"/>
              </a:rPr>
              <a:t>y la salida, lo cual cumple con el requisito mínimo del gobierno federal.</a:t>
            </a:r>
          </a:p>
        </p:txBody>
      </p:sp>
      <p:sp>
        <p:nvSpPr>
          <p:cNvPr id="13" name="Rectangle 12">
            <a:extLst>
              <a:ext uri="{FF2B5EF4-FFF2-40B4-BE49-F238E27FC236}">
                <a16:creationId xmlns:a16="http://schemas.microsoft.com/office/drawing/2014/main" id="{AF897A99-B3B3-044A-B663-8EB0F1CD33DB}"/>
              </a:ext>
            </a:extLst>
          </p:cNvPr>
          <p:cNvSpPr/>
          <p:nvPr/>
        </p:nvSpPr>
        <p:spPr>
          <a:xfrm>
            <a:off x="390304" y="5960973"/>
            <a:ext cx="8367574" cy="523220"/>
          </a:xfrm>
          <a:prstGeom prst="rect">
            <a:avLst/>
          </a:prstGeom>
        </p:spPr>
        <p:txBody>
          <a:bodyPr wrap="square">
            <a:spAutoFit/>
          </a:bodyPr>
          <a:lstStyle/>
          <a:p>
            <a:pPr lvl="0" algn="ctr"/>
            <a:r>
              <a:rPr lang="es-LA" sz="1400" b="1" i="0" strike="noStrike" cap="none" spc="0" baseline="0" dirty="0">
                <a:solidFill>
                  <a:srgbClr val="000000"/>
                </a:solidFill>
                <a:effectLst/>
                <a:latin typeface="Arial"/>
                <a:ea typeface="Arial"/>
                <a:cs typeface="Arial"/>
              </a:rPr>
              <a:t>MassHealth le pide que por favor espere hasta el final de la presentación </a:t>
            </a:r>
            <a:br>
              <a:rPr lang="es-ES" sz="1400" b="1" i="0" strike="noStrike" cap="none" spc="0" baseline="0" dirty="0">
                <a:solidFill>
                  <a:srgbClr val="000000"/>
                </a:solidFill>
                <a:effectLst/>
                <a:latin typeface="Arial"/>
                <a:ea typeface="Arial"/>
                <a:cs typeface="Arial"/>
              </a:rPr>
            </a:br>
            <a:r>
              <a:rPr lang="es-LA" sz="1400" b="1" i="0" strike="noStrike" cap="none" spc="0" baseline="0" dirty="0">
                <a:solidFill>
                  <a:srgbClr val="000000"/>
                </a:solidFill>
                <a:effectLst/>
                <a:latin typeface="Arial"/>
                <a:ea typeface="Arial"/>
                <a:cs typeface="Arial"/>
              </a:rPr>
              <a:t>para darnos sus comentarios.</a:t>
            </a:r>
          </a:p>
        </p:txBody>
      </p:sp>
    </p:spTree>
    <p:extLst>
      <p:ext uri="{BB962C8B-B14F-4D97-AF65-F5344CB8AC3E}">
        <p14:creationId xmlns:p14="http://schemas.microsoft.com/office/powerpoint/2010/main" val="19679388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0" imgH="0" progId="TCLayout.ActiveDocument.1">
                  <p:embed/>
                </p:oleObj>
              </mc:Choice>
              <mc:Fallback>
                <p:oleObj name="think-cell Slide" r:id="rId4" imgW="0" imgH="0"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s-LA" sz="1900" b="1" i="0" strike="noStrike" cap="none" spc="0" baseline="0">
                <a:solidFill>
                  <a:srgbClr val="002960"/>
                </a:solidFill>
                <a:effectLst/>
                <a:latin typeface="Arial"/>
                <a:ea typeface="Arial"/>
                <a:cs typeface="Arial"/>
              </a:rPr>
              <a:t>Acceso a los dispositivos personales</a:t>
            </a:r>
          </a:p>
        </p:txBody>
      </p:sp>
      <p:sp>
        <p:nvSpPr>
          <p:cNvPr id="9" name="Rectangle 286">
            <a:extLst>
              <a:ext uri="{FF2B5EF4-FFF2-40B4-BE49-F238E27FC236}">
                <a16:creationId xmlns:a16="http://schemas.microsoft.com/office/drawing/2014/main" id="{A544F9BB-0135-1D4E-AA77-2366A9E8583F}"/>
              </a:ext>
            </a:extLst>
          </p:cNvPr>
          <p:cNvSpPr txBox="1">
            <a:spLocks noChangeArrowheads="1"/>
          </p:cNvSpPr>
          <p:nvPr/>
        </p:nvSpPr>
        <p:spPr bwMode="auto">
          <a:xfrm>
            <a:off x="174945" y="699162"/>
            <a:ext cx="8600646" cy="589556"/>
          </a:xfrm>
          <a:prstGeom prst="rect">
            <a:avLst/>
          </a:prstGeom>
          <a:solidFill>
            <a:schemeClr val="tx2"/>
          </a:solidFill>
          <a:ln w="9525">
            <a:noFill/>
            <a:miter lim="800000"/>
          </a:ln>
          <a:effec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pPr algn="ctr"/>
            <a:r>
              <a:rPr lang="es-LA" sz="1600" b="1" i="0" strike="noStrike" cap="none" spc="0" baseline="0" dirty="0">
                <a:solidFill>
                  <a:srgbClr val="FFFFFF"/>
                </a:solidFill>
                <a:effectLst/>
                <a:latin typeface="Arial"/>
                <a:ea typeface="Arial"/>
                <a:cs typeface="Arial"/>
              </a:rPr>
              <a:t>Los PCA y los Consumidores recibirán por única vez un “vale”, que podrán canjear </a:t>
            </a:r>
            <a:br>
              <a:rPr lang="es-ES" sz="1600" b="1" i="0" strike="noStrike" cap="none" spc="0" baseline="0" dirty="0">
                <a:solidFill>
                  <a:srgbClr val="FFFFFF"/>
                </a:solidFill>
                <a:effectLst/>
                <a:latin typeface="Arial"/>
                <a:ea typeface="Arial"/>
                <a:cs typeface="Arial"/>
              </a:rPr>
            </a:br>
            <a:r>
              <a:rPr lang="es-LA" sz="1600" b="1" i="0" strike="noStrike" cap="none" spc="0" baseline="0" dirty="0">
                <a:solidFill>
                  <a:srgbClr val="FFFFFF"/>
                </a:solidFill>
                <a:effectLst/>
                <a:latin typeface="Arial"/>
                <a:ea typeface="Arial"/>
                <a:cs typeface="Arial"/>
              </a:rPr>
              <a:t>por un dispositivo que sea compatible con la EVV.</a:t>
            </a:r>
          </a:p>
        </p:txBody>
      </p:sp>
      <p:sp>
        <p:nvSpPr>
          <p:cNvPr id="13" name="Rectangle 12">
            <a:extLst>
              <a:ext uri="{FF2B5EF4-FFF2-40B4-BE49-F238E27FC236}">
                <a16:creationId xmlns:a16="http://schemas.microsoft.com/office/drawing/2014/main" id="{AF897A99-B3B3-044A-B663-8EB0F1CD33DB}"/>
              </a:ext>
            </a:extLst>
          </p:cNvPr>
          <p:cNvSpPr/>
          <p:nvPr/>
        </p:nvSpPr>
        <p:spPr>
          <a:xfrm>
            <a:off x="390304" y="5943600"/>
            <a:ext cx="8389469" cy="523220"/>
          </a:xfrm>
          <a:prstGeom prst="rect">
            <a:avLst/>
          </a:prstGeom>
        </p:spPr>
        <p:txBody>
          <a:bodyPr wrap="square">
            <a:spAutoFit/>
          </a:bodyPr>
          <a:lstStyle/>
          <a:p>
            <a:pPr lvl="0" algn="ctr"/>
            <a:r>
              <a:rPr lang="es-LA" sz="1400" b="1" i="0" strike="noStrike" cap="none" spc="0" baseline="0" dirty="0">
                <a:solidFill>
                  <a:srgbClr val="000000"/>
                </a:solidFill>
                <a:effectLst/>
                <a:latin typeface="Arial"/>
                <a:ea typeface="Arial"/>
                <a:cs typeface="Arial"/>
              </a:rPr>
              <a:t>MassHealth le pide que por favor espere hasta el final de la presentación </a:t>
            </a:r>
            <a:br>
              <a:rPr lang="es-ES" sz="1400" b="1" i="0" strike="noStrike" cap="none" spc="0" baseline="0" dirty="0">
                <a:solidFill>
                  <a:srgbClr val="000000"/>
                </a:solidFill>
                <a:effectLst/>
                <a:latin typeface="Arial"/>
                <a:ea typeface="Arial"/>
                <a:cs typeface="Arial"/>
              </a:rPr>
            </a:br>
            <a:r>
              <a:rPr lang="es-LA" sz="1400" b="1" i="0" strike="noStrike" cap="none" spc="0" baseline="0" dirty="0">
                <a:solidFill>
                  <a:srgbClr val="000000"/>
                </a:solidFill>
                <a:effectLst/>
                <a:latin typeface="Arial"/>
                <a:ea typeface="Arial"/>
                <a:cs typeface="Arial"/>
              </a:rPr>
              <a:t>para darnos sus comentarios.</a:t>
            </a:r>
          </a:p>
        </p:txBody>
      </p:sp>
      <p:sp>
        <p:nvSpPr>
          <p:cNvPr id="11" name="Text Placeholder 3">
            <a:extLst>
              <a:ext uri="{FF2B5EF4-FFF2-40B4-BE49-F238E27FC236}">
                <a16:creationId xmlns:a16="http://schemas.microsoft.com/office/drawing/2014/main" id="{D829A42D-E1D7-0E48-9F70-786A3833DE78}"/>
              </a:ext>
            </a:extLst>
          </p:cNvPr>
          <p:cNvSpPr>
            <a:spLocks noGrp="1"/>
          </p:cNvSpPr>
          <p:nvPr>
            <p:ph type="body" sz="quarter" idx="12"/>
          </p:nvPr>
        </p:nvSpPr>
        <p:spPr>
          <a:xfrm>
            <a:off x="457200" y="1454689"/>
            <a:ext cx="5257800" cy="4324261"/>
          </a:xfrm>
        </p:spPr>
        <p:txBody>
          <a:bodyPr/>
          <a:lstStyle/>
          <a:p>
            <a:pPr marL="285750" indent="-285750">
              <a:spcAft>
                <a:spcPts val="600"/>
              </a:spcAft>
              <a:buFont typeface="Wingdings" pitchFamily="2" charset="2"/>
              <a:buChar char="§"/>
            </a:pPr>
            <a:r>
              <a:rPr lang="es-LA" sz="1600" b="0" i="0" strike="noStrike" cap="none" spc="0" baseline="0" dirty="0">
                <a:solidFill>
                  <a:srgbClr val="000000"/>
                </a:solidFill>
                <a:effectLst/>
                <a:latin typeface="Arial"/>
                <a:ea typeface="Arial"/>
                <a:cs typeface="Arial"/>
              </a:rPr>
              <a:t>El Consejo para la Calidad de la Fuerza Laboral de Asistencia en el Hogar de PCA y el sindicato 1199SEIU han acordado provisoriamente en proveer un </a:t>
            </a:r>
            <a:r>
              <a:rPr lang="es-ES" sz="1600" b="0" i="0" strike="noStrike" cap="none" spc="0" baseline="0" dirty="0">
                <a:solidFill>
                  <a:srgbClr val="000000"/>
                </a:solidFill>
                <a:effectLst/>
                <a:latin typeface="Arial"/>
                <a:ea typeface="Arial"/>
                <a:cs typeface="Arial"/>
              </a:rPr>
              <a:t>“</a:t>
            </a:r>
            <a:r>
              <a:rPr lang="es-LA" sz="1600" b="0" i="0" strike="noStrike" cap="none" spc="0" baseline="0" dirty="0">
                <a:solidFill>
                  <a:srgbClr val="000000"/>
                </a:solidFill>
                <a:effectLst/>
                <a:latin typeface="Arial"/>
                <a:ea typeface="Arial"/>
                <a:cs typeface="Arial"/>
              </a:rPr>
              <a:t>vale</a:t>
            </a:r>
            <a:r>
              <a:rPr lang="es-ES" sz="1600" b="0" i="0" strike="noStrike" cap="none" spc="0" baseline="0" dirty="0">
                <a:solidFill>
                  <a:srgbClr val="000000"/>
                </a:solidFill>
                <a:effectLst/>
                <a:latin typeface="Arial"/>
                <a:ea typeface="Arial"/>
                <a:cs typeface="Arial"/>
              </a:rPr>
              <a:t>”</a:t>
            </a:r>
            <a:r>
              <a:rPr lang="es-LA" sz="1600" b="0" i="0" strike="noStrike" cap="none" spc="0" baseline="0" dirty="0">
                <a:solidFill>
                  <a:srgbClr val="000000"/>
                </a:solidFill>
                <a:effectLst/>
                <a:latin typeface="Arial"/>
                <a:ea typeface="Arial"/>
                <a:cs typeface="Arial"/>
              </a:rPr>
              <a:t>, por única vez, o un método similar para canjearlo por un dispositivo que pueda utilizarse para la EVV, para los PCA que no puedan o que no deseen usar su propio dispositivo.</a:t>
            </a:r>
          </a:p>
          <a:p>
            <a:pPr marL="515938" lvl="1" indent="-285750">
              <a:spcAft>
                <a:spcPts val="600"/>
              </a:spcAft>
              <a:buFont typeface="System Font Regular"/>
              <a:buChar char="-"/>
            </a:pPr>
            <a:r>
              <a:rPr lang="es-LA" sz="1400" b="0" i="0" strike="noStrike" cap="none" spc="0" baseline="0" dirty="0">
                <a:solidFill>
                  <a:srgbClr val="000000"/>
                </a:solidFill>
                <a:effectLst/>
                <a:latin typeface="Arial"/>
                <a:ea typeface="Arial"/>
                <a:cs typeface="Arial"/>
              </a:rPr>
              <a:t>Por favor tenga en cuenta que </a:t>
            </a:r>
            <a:r>
              <a:rPr lang="es-ES" sz="1400" b="0" i="0" strike="noStrike" cap="none" spc="0" baseline="0" dirty="0">
                <a:solidFill>
                  <a:srgbClr val="000000"/>
                </a:solidFill>
                <a:effectLst/>
                <a:latin typeface="Arial"/>
                <a:ea typeface="Arial"/>
                <a:cs typeface="Arial"/>
              </a:rPr>
              <a:t>se siguen considerando los efectos de esta decisión en las negociaciones </a:t>
            </a:r>
            <a:r>
              <a:rPr lang="es-LA" sz="1400" b="0" i="0" strike="noStrike" cap="none" spc="0" baseline="0" dirty="0">
                <a:solidFill>
                  <a:srgbClr val="000000"/>
                </a:solidFill>
                <a:effectLst/>
                <a:latin typeface="Arial"/>
                <a:ea typeface="Arial"/>
                <a:cs typeface="Arial"/>
              </a:rPr>
              <a:t>y que las condiciones aún no son definitivas.</a:t>
            </a:r>
          </a:p>
          <a:p>
            <a:pPr marL="285750" indent="-285750">
              <a:spcAft>
                <a:spcPts val="600"/>
              </a:spcAft>
              <a:buFont typeface="Wingdings" pitchFamily="2" charset="2"/>
              <a:buChar char="§"/>
            </a:pPr>
            <a:r>
              <a:rPr lang="es-LA" sz="1600" b="0" i="0" strike="noStrike" cap="none" spc="0" baseline="0" dirty="0">
                <a:solidFill>
                  <a:srgbClr val="000000"/>
                </a:solidFill>
                <a:effectLst/>
                <a:latin typeface="Arial"/>
                <a:ea typeface="Arial"/>
                <a:cs typeface="Arial"/>
              </a:rPr>
              <a:t>MassHealth planea implementar un programa de vales similar para</a:t>
            </a:r>
            <a:r>
              <a:rPr lang="es-ES" sz="1600" b="0" i="0" strike="noStrike" cap="none" spc="0" baseline="0" dirty="0">
                <a:solidFill>
                  <a:srgbClr val="000000"/>
                </a:solidFill>
                <a:effectLst/>
                <a:latin typeface="Arial"/>
                <a:ea typeface="Arial"/>
                <a:cs typeface="Arial"/>
              </a:rPr>
              <a:t> que</a:t>
            </a:r>
            <a:r>
              <a:rPr lang="es-LA" sz="1600" b="0" i="0" strike="noStrike" cap="none" spc="0" baseline="0" dirty="0">
                <a:solidFill>
                  <a:srgbClr val="000000"/>
                </a:solidFill>
                <a:effectLst/>
                <a:latin typeface="Arial"/>
                <a:ea typeface="Arial"/>
                <a:cs typeface="Arial"/>
              </a:rPr>
              <a:t> los Consumidores</a:t>
            </a:r>
            <a:r>
              <a:rPr lang="es-ES" sz="1600" b="0" i="0" strike="noStrike" cap="none" spc="0" baseline="0" dirty="0">
                <a:solidFill>
                  <a:srgbClr val="000000"/>
                </a:solidFill>
                <a:effectLst/>
                <a:latin typeface="Arial"/>
                <a:ea typeface="Arial"/>
                <a:cs typeface="Arial"/>
              </a:rPr>
              <a:t>,</a:t>
            </a:r>
            <a:r>
              <a:rPr lang="es-LA" sz="1600" b="0" i="0" strike="noStrike" cap="none" spc="0" baseline="0" dirty="0">
                <a:solidFill>
                  <a:srgbClr val="000000"/>
                </a:solidFill>
                <a:effectLst/>
                <a:latin typeface="Arial"/>
                <a:ea typeface="Arial"/>
                <a:cs typeface="Arial"/>
              </a:rPr>
              <a:t> que no tengan acceso a </a:t>
            </a:r>
            <a:r>
              <a:rPr lang="es-ES" sz="1600" b="0" i="0" strike="noStrike" cap="none" spc="0" baseline="0" dirty="0">
                <a:solidFill>
                  <a:srgbClr val="000000"/>
                </a:solidFill>
                <a:effectLst/>
                <a:latin typeface="Arial"/>
                <a:ea typeface="Arial"/>
                <a:cs typeface="Arial"/>
              </a:rPr>
              <a:t>l</a:t>
            </a:r>
            <a:r>
              <a:rPr lang="es-LA" sz="1600" b="0" i="0" strike="noStrike" cap="none" spc="0" baseline="0" dirty="0">
                <a:solidFill>
                  <a:srgbClr val="000000"/>
                </a:solidFill>
                <a:effectLst/>
                <a:latin typeface="Arial"/>
                <a:ea typeface="Arial"/>
                <a:cs typeface="Arial"/>
              </a:rPr>
              <a:t>a tecnología que necesitarán</a:t>
            </a:r>
            <a:r>
              <a:rPr lang="es-ES" sz="1600" b="0" i="0" strike="noStrike" cap="none" spc="0" baseline="0" dirty="0">
                <a:solidFill>
                  <a:srgbClr val="000000"/>
                </a:solidFill>
                <a:effectLst/>
                <a:latin typeface="Arial"/>
                <a:ea typeface="Arial"/>
                <a:cs typeface="Arial"/>
              </a:rPr>
              <a:t>,</a:t>
            </a:r>
            <a:r>
              <a:rPr lang="es-LA" sz="1600" b="0" i="0" strike="noStrike" cap="none" spc="0" baseline="0" dirty="0">
                <a:solidFill>
                  <a:srgbClr val="000000"/>
                </a:solidFill>
                <a:effectLst/>
                <a:latin typeface="Arial"/>
                <a:ea typeface="Arial"/>
                <a:cs typeface="Arial"/>
              </a:rPr>
              <a:t> </a:t>
            </a:r>
            <a:r>
              <a:rPr lang="es-ES" sz="1600" b="0" i="0" strike="noStrike" cap="none" spc="0" baseline="0" dirty="0">
                <a:solidFill>
                  <a:srgbClr val="000000"/>
                </a:solidFill>
                <a:effectLst/>
                <a:latin typeface="Arial"/>
                <a:ea typeface="Arial"/>
                <a:cs typeface="Arial"/>
              </a:rPr>
              <a:t>puedan </a:t>
            </a:r>
            <a:r>
              <a:rPr lang="es-LA" sz="1600" b="0" i="0" strike="noStrike" cap="none" spc="0" baseline="0" dirty="0">
                <a:solidFill>
                  <a:srgbClr val="000000"/>
                </a:solidFill>
                <a:effectLst/>
                <a:latin typeface="Arial"/>
                <a:ea typeface="Arial"/>
                <a:cs typeface="Arial"/>
              </a:rPr>
              <a:t>revisar y aprobar las horas trabajadas de manera electrónica.</a:t>
            </a:r>
          </a:p>
          <a:p>
            <a:pPr marL="285750" indent="-285750">
              <a:spcAft>
                <a:spcPts val="600"/>
              </a:spcAft>
              <a:buFont typeface="Wingdings" pitchFamily="2" charset="2"/>
              <a:buChar char="§"/>
            </a:pPr>
            <a:r>
              <a:rPr lang="es-LA" sz="1600" b="0" i="0" strike="noStrike" cap="none" spc="0" baseline="0" dirty="0">
                <a:solidFill>
                  <a:srgbClr val="000000"/>
                </a:solidFill>
                <a:effectLst/>
                <a:latin typeface="Arial"/>
                <a:ea typeface="Arial"/>
                <a:cs typeface="Arial"/>
              </a:rPr>
              <a:t>MassHealth, en asociación con Tempus, está colaborando para definir cómo se distribuirán los vales.</a:t>
            </a:r>
          </a:p>
        </p:txBody>
      </p:sp>
      <p:pic>
        <p:nvPicPr>
          <p:cNvPr id="7" name="Picture 6">
            <a:extLst>
              <a:ext uri="{FF2B5EF4-FFF2-40B4-BE49-F238E27FC236}">
                <a16:creationId xmlns:a16="http://schemas.microsoft.com/office/drawing/2014/main" id="{C7F7854A-4770-4C2B-9F12-E6F20DD0BD3A}"/>
              </a:ext>
            </a:extLst>
          </p:cNvPr>
          <p:cNvPicPr>
            <a:picLocks noChangeAspect="1"/>
          </p:cNvPicPr>
          <p:nvPr/>
        </p:nvPicPr>
        <p:blipFill>
          <a:blip r:embed="rId6"/>
          <a:stretch>
            <a:fillRect/>
          </a:stretch>
        </p:blipFill>
        <p:spPr>
          <a:xfrm>
            <a:off x="6096000" y="2114357"/>
            <a:ext cx="2132620" cy="2773110"/>
          </a:xfrm>
          <a:prstGeom prst="rect">
            <a:avLst/>
          </a:prstGeom>
        </p:spPr>
      </p:pic>
    </p:spTree>
    <p:extLst>
      <p:ext uri="{BB962C8B-B14F-4D97-AF65-F5344CB8AC3E}">
        <p14:creationId xmlns:p14="http://schemas.microsoft.com/office/powerpoint/2010/main" val="206261744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0" imgH="0" progId="TCLayout.ActiveDocument.1">
                  <p:embed/>
                </p:oleObj>
              </mc:Choice>
              <mc:Fallback>
                <p:oleObj name="think-cell Slide" r:id="rId4" imgW="0" imgH="0"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s-LA" sz="1900" b="1" i="0" strike="noStrike" cap="none" spc="0" baseline="0">
                <a:solidFill>
                  <a:srgbClr val="002960"/>
                </a:solidFill>
                <a:effectLst/>
                <a:latin typeface="Arial"/>
                <a:ea typeface="Arial"/>
                <a:cs typeface="Arial"/>
              </a:rPr>
              <a:t>Cómo usar la EVV sin estar conectado a los datos o la internet</a:t>
            </a:r>
          </a:p>
        </p:txBody>
      </p:sp>
      <p:sp>
        <p:nvSpPr>
          <p:cNvPr id="9" name="Rectangle 286">
            <a:extLst>
              <a:ext uri="{FF2B5EF4-FFF2-40B4-BE49-F238E27FC236}">
                <a16:creationId xmlns:a16="http://schemas.microsoft.com/office/drawing/2014/main" id="{A544F9BB-0135-1D4E-AA77-2366A9E8583F}"/>
              </a:ext>
            </a:extLst>
          </p:cNvPr>
          <p:cNvSpPr txBox="1">
            <a:spLocks noChangeArrowheads="1"/>
          </p:cNvSpPr>
          <p:nvPr/>
        </p:nvSpPr>
        <p:spPr bwMode="auto">
          <a:xfrm>
            <a:off x="174945" y="699162"/>
            <a:ext cx="8600646" cy="589556"/>
          </a:xfrm>
          <a:prstGeom prst="rect">
            <a:avLst/>
          </a:prstGeom>
          <a:solidFill>
            <a:schemeClr val="tx2"/>
          </a:solidFill>
          <a:ln w="9525">
            <a:noFill/>
            <a:miter lim="800000"/>
          </a:ln>
          <a:effec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pPr algn="ctr"/>
            <a:r>
              <a:rPr lang="es-LA" sz="1600" b="1" i="0" strike="noStrike" cap="none" spc="0" baseline="0" dirty="0">
                <a:solidFill>
                  <a:srgbClr val="FFFFFF"/>
                </a:solidFill>
                <a:effectLst/>
                <a:latin typeface="Arial"/>
                <a:ea typeface="Arial"/>
                <a:cs typeface="Arial"/>
              </a:rPr>
              <a:t>La aplicación móvil de EVV NO requerirá que el PCA esté conectado a la internet </a:t>
            </a:r>
            <a:br>
              <a:rPr lang="es-ES" sz="1600" b="1" i="0" strike="noStrike" cap="none" spc="0" baseline="0" dirty="0">
                <a:solidFill>
                  <a:srgbClr val="FFFFFF"/>
                </a:solidFill>
                <a:effectLst/>
                <a:latin typeface="Arial"/>
                <a:ea typeface="Arial"/>
                <a:cs typeface="Arial"/>
              </a:rPr>
            </a:br>
            <a:r>
              <a:rPr lang="es-LA" sz="1600" b="1" i="0" strike="noStrike" cap="none" spc="0" baseline="0" dirty="0">
                <a:solidFill>
                  <a:srgbClr val="FFFFFF"/>
                </a:solidFill>
                <a:effectLst/>
                <a:latin typeface="Arial"/>
                <a:ea typeface="Arial"/>
                <a:cs typeface="Arial"/>
              </a:rPr>
              <a:t>o que el PCA tenga un plan de datos.</a:t>
            </a:r>
          </a:p>
        </p:txBody>
      </p:sp>
      <p:sp>
        <p:nvSpPr>
          <p:cNvPr id="8" name="Text Placeholder 3">
            <a:extLst>
              <a:ext uri="{FF2B5EF4-FFF2-40B4-BE49-F238E27FC236}">
                <a16:creationId xmlns:a16="http://schemas.microsoft.com/office/drawing/2014/main" id="{F5EEA93C-B36E-8643-BE1B-C7932EED229F}"/>
              </a:ext>
            </a:extLst>
          </p:cNvPr>
          <p:cNvSpPr>
            <a:spLocks noGrp="1"/>
          </p:cNvSpPr>
          <p:nvPr>
            <p:ph type="body" sz="quarter" idx="12"/>
          </p:nvPr>
        </p:nvSpPr>
        <p:spPr>
          <a:xfrm>
            <a:off x="390303" y="1454690"/>
            <a:ext cx="8136259" cy="2421176"/>
          </a:xfrm>
        </p:spPr>
        <p:txBody>
          <a:bodyPr/>
          <a:lstStyle/>
          <a:p>
            <a:pPr marL="285750" indent="-285750">
              <a:spcAft>
                <a:spcPts val="600"/>
              </a:spcAft>
              <a:buFont typeface="Wingdings" pitchFamily="2" charset="2"/>
              <a:buChar char="§"/>
            </a:pPr>
            <a:r>
              <a:rPr lang="es-LA" sz="1600" b="0" i="0" strike="noStrike" cap="none" spc="0" baseline="0" dirty="0">
                <a:solidFill>
                  <a:srgbClr val="000000"/>
                </a:solidFill>
                <a:effectLst/>
                <a:latin typeface="Arial"/>
                <a:ea typeface="Arial"/>
                <a:cs typeface="Arial"/>
              </a:rPr>
              <a:t>MassHealth reconoce que muchos Consumidores viven en áreas del estado donde la cobertura de telefonía celular es limitada y que es posible que algunos PCA no tengan acceso a los datos desde su dispositivo.</a:t>
            </a:r>
          </a:p>
          <a:p>
            <a:pPr marL="285750" indent="-285750">
              <a:spcAft>
                <a:spcPts val="600"/>
              </a:spcAft>
              <a:buFont typeface="Wingdings" pitchFamily="2" charset="2"/>
              <a:buChar char="§"/>
            </a:pPr>
            <a:r>
              <a:rPr lang="es-LA" sz="1600" b="0" i="0" strike="noStrike" cap="none" spc="0" baseline="0" dirty="0">
                <a:solidFill>
                  <a:srgbClr val="000000"/>
                </a:solidFill>
                <a:effectLst/>
                <a:latin typeface="Arial"/>
                <a:ea typeface="Arial"/>
                <a:cs typeface="Arial"/>
              </a:rPr>
              <a:t>Los PCA que no tengan acceso a un plan de datos, o que brinden servicios en un área donde no haya cobertura para datos, podrán usar la EVV fuera de alcance y cargar la información de su visita al conectarse a internet más tarde.</a:t>
            </a:r>
          </a:p>
          <a:p>
            <a:pPr marL="285750" indent="-285750">
              <a:spcAft>
                <a:spcPts val="600"/>
              </a:spcAft>
              <a:buFont typeface="Wingdings" pitchFamily="2" charset="2"/>
              <a:buChar char="§"/>
            </a:pPr>
            <a:r>
              <a:rPr lang="es-LA" sz="1600" b="0" i="0" strike="noStrike" cap="none" spc="0" baseline="0" dirty="0">
                <a:solidFill>
                  <a:srgbClr val="000000"/>
                </a:solidFill>
                <a:effectLst/>
                <a:latin typeface="Arial"/>
                <a:ea typeface="Arial"/>
                <a:cs typeface="Arial"/>
              </a:rPr>
              <a:t>Los Consumidores que no tengan acceso a internet, para poder </a:t>
            </a:r>
            <a:r>
              <a:rPr lang="es-ES" sz="1600" b="0" i="0" strike="noStrike" cap="none" spc="0" baseline="0" dirty="0">
                <a:solidFill>
                  <a:srgbClr val="000000"/>
                </a:solidFill>
                <a:effectLst/>
                <a:latin typeface="Arial"/>
                <a:ea typeface="Arial"/>
                <a:cs typeface="Arial"/>
              </a:rPr>
              <a:t>ingresa</a:t>
            </a:r>
            <a:r>
              <a:rPr lang="es-LA" sz="1600" b="0" i="0" strike="noStrike" cap="none" spc="0" baseline="0" dirty="0">
                <a:solidFill>
                  <a:srgbClr val="000000"/>
                </a:solidFill>
                <a:effectLst/>
                <a:latin typeface="Arial"/>
                <a:ea typeface="Arial"/>
                <a:cs typeface="Arial"/>
              </a:rPr>
              <a:t>r al portal web, y que no puedan acceder a la internet en su comunidad tendrán métodos alternos para revisar y aprobar las horas trabajadas, según sea necesario.</a:t>
            </a:r>
          </a:p>
        </p:txBody>
      </p:sp>
      <p:sp>
        <p:nvSpPr>
          <p:cNvPr id="12" name="Rectangle 11">
            <a:extLst>
              <a:ext uri="{FF2B5EF4-FFF2-40B4-BE49-F238E27FC236}">
                <a16:creationId xmlns:a16="http://schemas.microsoft.com/office/drawing/2014/main" id="{354E59EB-D87C-094E-8DAD-BD61916D84E5}"/>
              </a:ext>
            </a:extLst>
          </p:cNvPr>
          <p:cNvSpPr/>
          <p:nvPr/>
        </p:nvSpPr>
        <p:spPr>
          <a:xfrm>
            <a:off x="390302" y="6019801"/>
            <a:ext cx="8367575" cy="523220"/>
          </a:xfrm>
          <a:prstGeom prst="rect">
            <a:avLst/>
          </a:prstGeom>
        </p:spPr>
        <p:txBody>
          <a:bodyPr wrap="square">
            <a:spAutoFit/>
          </a:bodyPr>
          <a:lstStyle/>
          <a:p>
            <a:pPr lvl="0" algn="ctr"/>
            <a:r>
              <a:rPr lang="es-LA" sz="1400" b="1" i="0" strike="noStrike" cap="none" spc="0" baseline="0" dirty="0">
                <a:solidFill>
                  <a:srgbClr val="000000"/>
                </a:solidFill>
                <a:effectLst/>
                <a:latin typeface="Arial"/>
                <a:ea typeface="Arial"/>
                <a:cs typeface="Arial"/>
              </a:rPr>
              <a:t>MassHealth le pide que por favor espere hasta el final de la presentación </a:t>
            </a:r>
            <a:br>
              <a:rPr lang="es-ES" sz="1400" b="1" i="0" strike="noStrike" cap="none" spc="0" baseline="0" dirty="0">
                <a:solidFill>
                  <a:srgbClr val="000000"/>
                </a:solidFill>
                <a:effectLst/>
                <a:latin typeface="Arial"/>
                <a:ea typeface="Arial"/>
                <a:cs typeface="Arial"/>
              </a:rPr>
            </a:br>
            <a:r>
              <a:rPr lang="es-LA" sz="1400" b="1" i="0" strike="noStrike" cap="none" spc="0" baseline="0" dirty="0">
                <a:solidFill>
                  <a:srgbClr val="000000"/>
                </a:solidFill>
                <a:effectLst/>
                <a:latin typeface="Arial"/>
                <a:ea typeface="Arial"/>
                <a:cs typeface="Arial"/>
              </a:rPr>
              <a:t>para darnos sus comentarios.</a:t>
            </a:r>
          </a:p>
        </p:txBody>
      </p:sp>
      <p:pic>
        <p:nvPicPr>
          <p:cNvPr id="7" name="Picture 6">
            <a:extLst>
              <a:ext uri="{FF2B5EF4-FFF2-40B4-BE49-F238E27FC236}">
                <a16:creationId xmlns:a16="http://schemas.microsoft.com/office/drawing/2014/main" id="{5101A381-5BBE-432A-AF02-BBCBE3EBF564}"/>
              </a:ext>
            </a:extLst>
          </p:cNvPr>
          <p:cNvPicPr>
            <a:picLocks noChangeAspect="1"/>
          </p:cNvPicPr>
          <p:nvPr/>
        </p:nvPicPr>
        <p:blipFill>
          <a:blip r:embed="rId6"/>
          <a:stretch>
            <a:fillRect/>
          </a:stretch>
        </p:blipFill>
        <p:spPr>
          <a:xfrm>
            <a:off x="3581400" y="3929742"/>
            <a:ext cx="2055413" cy="1937657"/>
          </a:xfrm>
          <a:prstGeom prst="rect">
            <a:avLst/>
          </a:prstGeom>
        </p:spPr>
      </p:pic>
    </p:spTree>
    <p:extLst>
      <p:ext uri="{BB962C8B-B14F-4D97-AF65-F5344CB8AC3E}">
        <p14:creationId xmlns:p14="http://schemas.microsoft.com/office/powerpoint/2010/main" val="327479853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0" imgH="0" progId="TCLayout.ActiveDocument.1">
                  <p:embed/>
                </p:oleObj>
              </mc:Choice>
              <mc:Fallback>
                <p:oleObj name="think-cell Slide" r:id="rId4" imgW="0" imgH="0"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s-LA" sz="1900" b="1" i="0" strike="noStrike" cap="none" spc="0" baseline="0">
                <a:solidFill>
                  <a:srgbClr val="002960"/>
                </a:solidFill>
                <a:effectLst/>
                <a:latin typeface="Arial"/>
                <a:ea typeface="Arial"/>
                <a:cs typeface="Arial"/>
              </a:rPr>
              <a:t>Métodos de respaldo para presentar horarios</a:t>
            </a:r>
          </a:p>
        </p:txBody>
      </p:sp>
      <p:sp>
        <p:nvSpPr>
          <p:cNvPr id="9" name="Rectangle 286">
            <a:extLst>
              <a:ext uri="{FF2B5EF4-FFF2-40B4-BE49-F238E27FC236}">
                <a16:creationId xmlns:a16="http://schemas.microsoft.com/office/drawing/2014/main" id="{A544F9BB-0135-1D4E-AA77-2366A9E8583F}"/>
              </a:ext>
            </a:extLst>
          </p:cNvPr>
          <p:cNvSpPr txBox="1">
            <a:spLocks noChangeArrowheads="1"/>
          </p:cNvSpPr>
          <p:nvPr/>
        </p:nvSpPr>
        <p:spPr bwMode="auto">
          <a:xfrm>
            <a:off x="174945" y="699162"/>
            <a:ext cx="8578751" cy="589556"/>
          </a:xfrm>
          <a:prstGeom prst="rect">
            <a:avLst/>
          </a:prstGeom>
          <a:solidFill>
            <a:schemeClr val="tx2"/>
          </a:solidFill>
          <a:ln w="9525">
            <a:noFill/>
            <a:miter lim="800000"/>
          </a:ln>
          <a:effec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pPr algn="ctr"/>
            <a:r>
              <a:rPr lang="es-LA" sz="1600" b="1" i="0" strike="noStrike" cap="none" spc="0" baseline="0">
                <a:solidFill>
                  <a:srgbClr val="FFFFFF"/>
                </a:solidFill>
                <a:effectLst/>
                <a:latin typeface="Arial"/>
                <a:ea typeface="Arial"/>
                <a:cs typeface="Arial"/>
              </a:rPr>
              <a:t>MassHealth reconoce que habrá casos en que un PCA no use o no pueda usar la EVV.</a:t>
            </a:r>
          </a:p>
        </p:txBody>
      </p:sp>
      <p:sp>
        <p:nvSpPr>
          <p:cNvPr id="13" name="Rectangle 12">
            <a:extLst>
              <a:ext uri="{FF2B5EF4-FFF2-40B4-BE49-F238E27FC236}">
                <a16:creationId xmlns:a16="http://schemas.microsoft.com/office/drawing/2014/main" id="{AF897A99-B3B3-044A-B663-8EB0F1CD33DB}"/>
              </a:ext>
            </a:extLst>
          </p:cNvPr>
          <p:cNvSpPr/>
          <p:nvPr/>
        </p:nvSpPr>
        <p:spPr>
          <a:xfrm>
            <a:off x="386122" y="6019800"/>
            <a:ext cx="8367574" cy="523220"/>
          </a:xfrm>
          <a:prstGeom prst="rect">
            <a:avLst/>
          </a:prstGeom>
        </p:spPr>
        <p:txBody>
          <a:bodyPr wrap="square">
            <a:spAutoFit/>
          </a:bodyPr>
          <a:lstStyle/>
          <a:p>
            <a:pPr lvl="0" algn="ctr"/>
            <a:r>
              <a:rPr lang="es-LA" sz="1400" b="1" i="0" strike="noStrike" cap="none" spc="0" baseline="0" dirty="0">
                <a:solidFill>
                  <a:srgbClr val="000000"/>
                </a:solidFill>
                <a:effectLst/>
                <a:latin typeface="Arial"/>
                <a:ea typeface="Arial"/>
                <a:cs typeface="Arial"/>
              </a:rPr>
              <a:t>MassHealth le pide que por favor espere hasta el final de la presentación </a:t>
            </a:r>
            <a:br>
              <a:rPr lang="es-ES" sz="1400" b="1" i="0" strike="noStrike" cap="none" spc="0" baseline="0" dirty="0">
                <a:solidFill>
                  <a:srgbClr val="000000"/>
                </a:solidFill>
                <a:effectLst/>
                <a:latin typeface="Arial"/>
                <a:ea typeface="Arial"/>
                <a:cs typeface="Arial"/>
              </a:rPr>
            </a:br>
            <a:r>
              <a:rPr lang="es-LA" sz="1400" b="1" i="0" strike="noStrike" cap="none" spc="0" baseline="0" dirty="0">
                <a:solidFill>
                  <a:srgbClr val="000000"/>
                </a:solidFill>
                <a:effectLst/>
                <a:latin typeface="Arial"/>
                <a:ea typeface="Arial"/>
                <a:cs typeface="Arial"/>
              </a:rPr>
              <a:t>para darnos sus comentarios.</a:t>
            </a:r>
          </a:p>
        </p:txBody>
      </p:sp>
      <p:sp>
        <p:nvSpPr>
          <p:cNvPr id="8" name="Text Placeholder 3">
            <a:extLst>
              <a:ext uri="{FF2B5EF4-FFF2-40B4-BE49-F238E27FC236}">
                <a16:creationId xmlns:a16="http://schemas.microsoft.com/office/drawing/2014/main" id="{E9AF80A4-ACC8-CE48-921E-E25ABCDCD5DE}"/>
              </a:ext>
            </a:extLst>
          </p:cNvPr>
          <p:cNvSpPr>
            <a:spLocks noGrp="1"/>
          </p:cNvSpPr>
          <p:nvPr>
            <p:ph type="body" sz="quarter" idx="12"/>
          </p:nvPr>
        </p:nvSpPr>
        <p:spPr>
          <a:xfrm>
            <a:off x="390303" y="1454690"/>
            <a:ext cx="8067897" cy="3959005"/>
          </a:xfrm>
        </p:spPr>
        <p:txBody>
          <a:bodyPr/>
          <a:lstStyle/>
          <a:p>
            <a:pPr marL="285750" indent="-285750">
              <a:spcAft>
                <a:spcPts val="800"/>
              </a:spcAft>
              <a:buFont typeface="Wingdings" pitchFamily="2" charset="2"/>
              <a:buChar char="§"/>
            </a:pPr>
            <a:r>
              <a:rPr lang="es-LA" sz="1600" b="0" i="0" strike="noStrike" cap="none" spc="0" baseline="0" dirty="0">
                <a:solidFill>
                  <a:srgbClr val="000000"/>
                </a:solidFill>
                <a:effectLst/>
                <a:latin typeface="Arial"/>
                <a:ea typeface="Arial"/>
                <a:cs typeface="Arial"/>
              </a:rPr>
              <a:t>Dichos casos podrían incluir:</a:t>
            </a:r>
          </a:p>
          <a:p>
            <a:pPr marL="515938" lvl="1" indent="-285750">
              <a:spcAft>
                <a:spcPts val="800"/>
              </a:spcAft>
              <a:buFont typeface="System Font Regular"/>
              <a:buChar char="-"/>
            </a:pPr>
            <a:r>
              <a:rPr lang="es-LA" sz="1400" b="0" i="0" strike="noStrike" cap="none" spc="0" baseline="0" dirty="0">
                <a:solidFill>
                  <a:srgbClr val="000000"/>
                </a:solidFill>
                <a:effectLst/>
                <a:latin typeface="Arial"/>
                <a:ea typeface="Arial"/>
                <a:cs typeface="Arial"/>
              </a:rPr>
              <a:t>Si hay una emergencia cuando el PCA llega al hogar del Consumidor</a:t>
            </a:r>
          </a:p>
          <a:p>
            <a:pPr marL="515938" lvl="1" indent="-285750">
              <a:spcAft>
                <a:spcPts val="800"/>
              </a:spcAft>
              <a:buFont typeface="System Font Regular"/>
              <a:buChar char="-"/>
            </a:pPr>
            <a:r>
              <a:rPr lang="es-LA" sz="1400" b="0" i="0" strike="noStrike" cap="none" spc="0" baseline="0" dirty="0">
                <a:solidFill>
                  <a:srgbClr val="000000"/>
                </a:solidFill>
                <a:effectLst/>
                <a:latin typeface="Arial"/>
                <a:ea typeface="Arial"/>
                <a:cs typeface="Arial"/>
              </a:rPr>
              <a:t>El PCA se olvida de marcar la llegada o la salida de una visita</a:t>
            </a:r>
          </a:p>
          <a:p>
            <a:pPr marL="515938" lvl="1" indent="-285750">
              <a:spcAft>
                <a:spcPts val="800"/>
              </a:spcAft>
              <a:buFont typeface="System Font Regular"/>
              <a:buChar char="-"/>
            </a:pPr>
            <a:r>
              <a:rPr lang="es-LA" sz="1400" b="0" i="0" strike="noStrike" cap="none" spc="0" baseline="0" dirty="0">
                <a:solidFill>
                  <a:srgbClr val="000000"/>
                </a:solidFill>
                <a:effectLst/>
                <a:latin typeface="Arial"/>
                <a:ea typeface="Arial"/>
                <a:cs typeface="Arial"/>
              </a:rPr>
              <a:t>La batería del teléfono del PCA se agota durante la visita</a:t>
            </a:r>
          </a:p>
          <a:p>
            <a:pPr marL="285750" indent="-285750">
              <a:spcAft>
                <a:spcPts val="800"/>
              </a:spcAft>
              <a:buFont typeface="Wingdings" pitchFamily="2" charset="2"/>
              <a:buChar char="§"/>
            </a:pPr>
            <a:r>
              <a:rPr lang="es-LA" sz="1600" b="0" i="0" strike="noStrike" cap="none" spc="0" baseline="0" dirty="0">
                <a:solidFill>
                  <a:srgbClr val="000000"/>
                </a:solidFill>
                <a:effectLst/>
                <a:latin typeface="Arial"/>
                <a:ea typeface="Arial"/>
                <a:cs typeface="Arial"/>
              </a:rPr>
              <a:t>En estos casos, el PCA o el Consumidor podrá ingresar manualmente en el sistema de EVV por medio del portal en internet.</a:t>
            </a:r>
          </a:p>
          <a:p>
            <a:pPr marL="285750" indent="-285750">
              <a:spcAft>
                <a:spcPts val="800"/>
              </a:spcAft>
              <a:buFont typeface="Wingdings" pitchFamily="2" charset="2"/>
              <a:buChar char="§"/>
            </a:pPr>
            <a:r>
              <a:rPr lang="es-LA" sz="1600" b="0" i="0" strike="noStrike" cap="none" spc="0" baseline="0" dirty="0">
                <a:solidFill>
                  <a:srgbClr val="000000"/>
                </a:solidFill>
                <a:effectLst/>
                <a:latin typeface="Arial"/>
                <a:ea typeface="Arial"/>
                <a:cs typeface="Arial"/>
              </a:rPr>
              <a:t>Ingresar los horarios manualmente </a:t>
            </a:r>
            <a:r>
              <a:rPr lang="es-LA" sz="1600" b="1" i="0" u="sng" strike="noStrike" cap="none" spc="0" baseline="0" dirty="0">
                <a:solidFill>
                  <a:srgbClr val="000000"/>
                </a:solidFill>
                <a:effectLst/>
                <a:uFill>
                  <a:solidFill>
                    <a:srgbClr val="000000"/>
                  </a:solidFill>
                </a:uFill>
                <a:latin typeface="Arial"/>
                <a:ea typeface="Arial"/>
                <a:cs typeface="Arial"/>
              </a:rPr>
              <a:t>no</a:t>
            </a:r>
            <a:r>
              <a:rPr lang="es-LA" sz="1600" b="0" i="0" strike="noStrike" cap="none" spc="0" baseline="0" dirty="0">
                <a:solidFill>
                  <a:srgbClr val="000000"/>
                </a:solidFill>
                <a:effectLst/>
                <a:latin typeface="Arial"/>
                <a:ea typeface="Arial"/>
                <a:cs typeface="Arial"/>
              </a:rPr>
              <a:t> es compatible con el sistema de EVV, por lo tanto, se establecerán normas para reducir las notas manuales.</a:t>
            </a:r>
          </a:p>
          <a:p>
            <a:pPr marL="285750" indent="-285750">
              <a:spcAft>
                <a:spcPts val="800"/>
              </a:spcAft>
              <a:buFont typeface="Wingdings" pitchFamily="2" charset="2"/>
              <a:buChar char="§"/>
            </a:pPr>
            <a:r>
              <a:rPr lang="es-LA" sz="1600" b="0" i="0" strike="noStrike" cap="none" spc="0" baseline="0" dirty="0">
                <a:solidFill>
                  <a:srgbClr val="000000"/>
                </a:solidFill>
                <a:effectLst/>
                <a:latin typeface="Arial"/>
                <a:ea typeface="Arial"/>
                <a:cs typeface="Arial"/>
              </a:rPr>
              <a:t>En circunstancias </a:t>
            </a:r>
            <a:r>
              <a:rPr lang="es-LA" sz="1600" b="1" i="0" u="sng" strike="noStrike" cap="none" spc="0" baseline="0" dirty="0">
                <a:solidFill>
                  <a:srgbClr val="000000"/>
                </a:solidFill>
                <a:effectLst/>
                <a:uFill>
                  <a:solidFill>
                    <a:srgbClr val="000000"/>
                  </a:solidFill>
                </a:uFill>
                <a:latin typeface="Arial"/>
                <a:ea typeface="Arial"/>
                <a:cs typeface="Arial"/>
              </a:rPr>
              <a:t>excepcionales</a:t>
            </a:r>
            <a:r>
              <a:rPr lang="es-LA" sz="1600" b="0" i="0" strike="noStrike" cap="none" spc="0" baseline="0" dirty="0">
                <a:solidFill>
                  <a:srgbClr val="000000"/>
                </a:solidFill>
                <a:effectLst/>
                <a:latin typeface="Arial"/>
                <a:ea typeface="Arial"/>
                <a:cs typeface="Arial"/>
              </a:rPr>
              <a:t>, un PCA o un Consumidor podrá usar una planilla de horas trabajadas en papel para presentar los horarios.</a:t>
            </a:r>
          </a:p>
          <a:p>
            <a:pPr marL="285750" indent="-285750">
              <a:spcAft>
                <a:spcPts val="800"/>
              </a:spcAft>
              <a:buFont typeface="Wingdings" pitchFamily="2" charset="2"/>
              <a:buChar char="§"/>
            </a:pPr>
            <a:r>
              <a:rPr lang="es-LA" sz="1600" b="0" i="0" strike="noStrike" cap="none" spc="0" baseline="0" dirty="0">
                <a:solidFill>
                  <a:srgbClr val="000000"/>
                </a:solidFill>
                <a:effectLst/>
                <a:latin typeface="Arial"/>
                <a:ea typeface="Arial"/>
                <a:cs typeface="Arial"/>
              </a:rPr>
              <a:t>Los Consumidores que no tengan acceso a internet, para poder </a:t>
            </a:r>
            <a:r>
              <a:rPr lang="es-ES" sz="1600" b="0" i="0" strike="noStrike" cap="none" spc="0" baseline="0" dirty="0">
                <a:solidFill>
                  <a:srgbClr val="000000"/>
                </a:solidFill>
                <a:effectLst/>
                <a:latin typeface="Arial"/>
                <a:ea typeface="Arial"/>
                <a:cs typeface="Arial"/>
              </a:rPr>
              <a:t>ingresar </a:t>
            </a:r>
            <a:r>
              <a:rPr lang="es-LA" sz="1600" b="0" i="0" strike="noStrike" cap="none" spc="0" baseline="0" dirty="0">
                <a:solidFill>
                  <a:srgbClr val="000000"/>
                </a:solidFill>
                <a:effectLst/>
                <a:latin typeface="Arial"/>
                <a:ea typeface="Arial"/>
                <a:cs typeface="Arial"/>
              </a:rPr>
              <a:t>al portal web, y que no puedan acceder a la internet en su comunidad tendrán métodos alternos para revisar y aprobar las horas trabajadas, según sea necesario.</a:t>
            </a:r>
          </a:p>
        </p:txBody>
      </p:sp>
    </p:spTree>
    <p:extLst>
      <p:ext uri="{BB962C8B-B14F-4D97-AF65-F5344CB8AC3E}">
        <p14:creationId xmlns:p14="http://schemas.microsoft.com/office/powerpoint/2010/main" val="185710519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1" imgW="0" imgH="0" progId="TCLayout.ActiveDocument.1">
                  <p:embed/>
                </p:oleObj>
              </mc:Choice>
              <mc:Fallback>
                <p:oleObj name="think-cell Slide" r:id="rId11" imgW="0" imgH="0" progId="TCLayout.ActiveDocument.1">
                  <p:embed/>
                  <p:pic>
                    <p:nvPicPr>
                      <p:cNvPr id="0" name="OLE substitute image"/>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2"/>
            </p:custDataLst>
          </p:nvPr>
        </p:nvSpPr>
        <p:spPr bwMode="auto">
          <a:xfrm>
            <a:off x="0" y="0"/>
            <a:ext cx="158750" cy="158750"/>
          </a:xfrm>
          <a:prstGeom prst="rect">
            <a:avLst/>
          </a:prstGeom>
          <a:solidFill>
            <a:srgbClr val="FF0000"/>
          </a:solidFill>
          <a:ln w="9525">
            <a:solidFill>
              <a:srgbClr val="80808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nchor="ctr"/>
          <a:lstStyle/>
          <a:p>
            <a:pPr algn="ctr" fontAlgn="base">
              <a:spcBef>
                <a:spcPct val="0"/>
              </a:spcBef>
              <a:spcAft>
                <a:spcPct val="0"/>
              </a:spcAft>
            </a:pPr>
            <a:endParaRPr lang="en-US" sz="1400" dirty="0">
              <a:solidFill>
                <a:srgbClr val="000000"/>
              </a:solidFill>
              <a:latin typeface="Arial"/>
              <a:sym typeface="Arial"/>
            </a:endParaRPr>
          </a:p>
        </p:txBody>
      </p:sp>
      <p:sp>
        <p:nvSpPr>
          <p:cNvPr id="36" name="Title 3"/>
          <p:cNvSpPr txBox="1"/>
          <p:nvPr/>
        </p:nvSpPr>
        <p:spPr bwMode="auto">
          <a:xfrm>
            <a:off x="228600" y="194511"/>
            <a:ext cx="8061729" cy="28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a:defRPr>
            </a:lvl2pPr>
            <a:lvl3pPr algn="l" defTabSz="913429" rtl="0" eaLnBrk="1" fontAlgn="base" hangingPunct="1">
              <a:spcBef>
                <a:spcPct val="0"/>
              </a:spcBef>
              <a:spcAft>
                <a:spcPct val="0"/>
              </a:spcAft>
              <a:defRPr sz="1900" b="1">
                <a:solidFill>
                  <a:schemeClr val="tx2"/>
                </a:solidFill>
                <a:latin typeface="Arial"/>
              </a:defRPr>
            </a:lvl3pPr>
            <a:lvl4pPr algn="l" defTabSz="913429" rtl="0" eaLnBrk="1" fontAlgn="base" hangingPunct="1">
              <a:spcBef>
                <a:spcPct val="0"/>
              </a:spcBef>
              <a:spcAft>
                <a:spcPct val="0"/>
              </a:spcAft>
              <a:defRPr sz="1900" b="1">
                <a:solidFill>
                  <a:schemeClr val="tx2"/>
                </a:solidFill>
                <a:latin typeface="Arial"/>
              </a:defRPr>
            </a:lvl4pPr>
            <a:lvl5pPr algn="l" defTabSz="913429" rtl="0" eaLnBrk="1" fontAlgn="base" hangingPunct="1">
              <a:spcBef>
                <a:spcPct val="0"/>
              </a:spcBef>
              <a:spcAft>
                <a:spcPct val="0"/>
              </a:spcAft>
              <a:defRPr sz="1900" b="1">
                <a:solidFill>
                  <a:schemeClr val="tx2"/>
                </a:solidFill>
                <a:latin typeface="Arial"/>
              </a:defRPr>
            </a:lvl5pPr>
            <a:lvl6pPr marL="466431" algn="l" defTabSz="913429" rtl="0" eaLnBrk="1" fontAlgn="base" hangingPunct="1">
              <a:spcBef>
                <a:spcPct val="0"/>
              </a:spcBef>
              <a:spcAft>
                <a:spcPct val="0"/>
              </a:spcAft>
              <a:defRPr sz="1900" b="1">
                <a:solidFill>
                  <a:schemeClr val="tx2"/>
                </a:solidFill>
                <a:latin typeface="Arial"/>
              </a:defRPr>
            </a:lvl6pPr>
            <a:lvl7pPr marL="932863" algn="l" defTabSz="913429" rtl="0" eaLnBrk="1" fontAlgn="base" hangingPunct="1">
              <a:spcBef>
                <a:spcPct val="0"/>
              </a:spcBef>
              <a:spcAft>
                <a:spcPct val="0"/>
              </a:spcAft>
              <a:defRPr sz="1900" b="1">
                <a:solidFill>
                  <a:schemeClr val="tx2"/>
                </a:solidFill>
                <a:latin typeface="Arial"/>
              </a:defRPr>
            </a:lvl7pPr>
            <a:lvl8pPr marL="1399295" algn="l" defTabSz="913429" rtl="0" eaLnBrk="1" fontAlgn="base" hangingPunct="1">
              <a:spcBef>
                <a:spcPct val="0"/>
              </a:spcBef>
              <a:spcAft>
                <a:spcPct val="0"/>
              </a:spcAft>
              <a:defRPr sz="1900" b="1">
                <a:solidFill>
                  <a:schemeClr val="tx2"/>
                </a:solidFill>
                <a:latin typeface="Arial"/>
              </a:defRPr>
            </a:lvl8pPr>
            <a:lvl9pPr marL="1865728" algn="l" defTabSz="913429" rtl="0" eaLnBrk="1" fontAlgn="base" hangingPunct="1">
              <a:spcBef>
                <a:spcPct val="0"/>
              </a:spcBef>
              <a:spcAft>
                <a:spcPct val="0"/>
              </a:spcAft>
              <a:defRPr sz="1900" b="1">
                <a:solidFill>
                  <a:schemeClr val="tx2"/>
                </a:solidFill>
                <a:latin typeface="Arial"/>
              </a:defRPr>
            </a:lvl9pPr>
          </a:lstStyle>
          <a:p>
            <a:r>
              <a:rPr lang="es-LA" sz="1900" b="1" i="0" strike="noStrike" cap="none" spc="0" baseline="0">
                <a:solidFill>
                  <a:srgbClr val="002960"/>
                </a:solidFill>
                <a:effectLst/>
                <a:latin typeface="Arial"/>
                <a:ea typeface="Arial"/>
                <a:cs typeface="Arial"/>
              </a:rPr>
              <a:t>Agenda</a:t>
            </a:r>
          </a:p>
        </p:txBody>
      </p:sp>
      <p:sp>
        <p:nvSpPr>
          <p:cNvPr id="55" name="Text Placeholder 2">
            <a:extLst>
              <a:ext uri="{FF2B5EF4-FFF2-40B4-BE49-F238E27FC236}">
                <a16:creationId xmlns:a16="http://schemas.microsoft.com/office/drawing/2014/main" id="{26F3900A-F7CD-D046-8AA1-A99D6BE06F3C}"/>
              </a:ext>
            </a:extLst>
          </p:cNvPr>
          <p:cNvSpPr>
            <a:spLocks noGrp="1"/>
          </p:cNvSpPr>
          <p:nvPr>
            <p:custDataLst>
              <p:tags r:id="rId3"/>
            </p:custDataLst>
          </p:nvPr>
        </p:nvSpPr>
        <p:spPr bwMode="gray">
          <a:xfrm>
            <a:off x="2857500" y="1676400"/>
            <a:ext cx="3429000" cy="355600"/>
          </a:xfrm>
          <a:prstGeom prst="rect">
            <a:avLst/>
          </a:prstGeom>
          <a:solidFill>
            <a:schemeClr val="accent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1" i="0" strike="noStrike" cap="none" spc="0" baseline="0">
                <a:solidFill>
                  <a:srgbClr val="000000"/>
                </a:solidFill>
                <a:effectLst/>
                <a:latin typeface="Arial"/>
                <a:ea typeface="Arial"/>
                <a:cs typeface="Arial"/>
              </a:rPr>
              <a:t>Logística</a:t>
            </a:r>
          </a:p>
        </p:txBody>
      </p:sp>
      <p:sp>
        <p:nvSpPr>
          <p:cNvPr id="56" name="Text Placeholder 2">
            <a:hlinkClick r:id="" action="ppaction://noaction"/>
            <a:extLst>
              <a:ext uri="{FF2B5EF4-FFF2-40B4-BE49-F238E27FC236}">
                <a16:creationId xmlns:a16="http://schemas.microsoft.com/office/drawing/2014/main" id="{DCF3D084-C3D6-B94B-8B14-00CAD3AA0722}"/>
              </a:ext>
            </a:extLst>
          </p:cNvPr>
          <p:cNvSpPr>
            <a:spLocks noGrp="1"/>
          </p:cNvSpPr>
          <p:nvPr>
            <p:custDataLst>
              <p:tags r:id="rId4"/>
            </p:custDataLst>
          </p:nvPr>
        </p:nvSpPr>
        <p:spPr bwMode="gray">
          <a:xfrm>
            <a:off x="2667000" y="2803215"/>
            <a:ext cx="3886200" cy="354013"/>
          </a:xfrm>
          <a:prstGeom prst="rect">
            <a:avLst/>
          </a:prstGeom>
          <a:no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a:solidFill>
                  <a:srgbClr val="D9D9D9"/>
                </a:solidFill>
                <a:effectLst/>
                <a:latin typeface="Arial"/>
                <a:ea typeface="Arial"/>
                <a:cs typeface="Arial"/>
              </a:rPr>
              <a:t>Actualizaciones del Programa</a:t>
            </a:r>
          </a:p>
        </p:txBody>
      </p:sp>
      <p:sp>
        <p:nvSpPr>
          <p:cNvPr id="57" name="Text Placeholder 2">
            <a:hlinkClick r:id="" action="ppaction://noaction"/>
            <a:extLst>
              <a:ext uri="{FF2B5EF4-FFF2-40B4-BE49-F238E27FC236}">
                <a16:creationId xmlns:a16="http://schemas.microsoft.com/office/drawing/2014/main" id="{0C7EAD71-46DD-984B-A104-7841F0192565}"/>
              </a:ext>
            </a:extLst>
          </p:cNvPr>
          <p:cNvSpPr>
            <a:spLocks noGrp="1"/>
          </p:cNvSpPr>
          <p:nvPr>
            <p:custDataLst>
              <p:tags r:id="rId5"/>
            </p:custDataLst>
          </p:nvPr>
        </p:nvSpPr>
        <p:spPr bwMode="gray">
          <a:xfrm>
            <a:off x="3698875" y="4475097"/>
            <a:ext cx="1746250" cy="35560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a:solidFill>
                  <a:srgbClr val="D9D9D9"/>
                </a:solidFill>
                <a:effectLst/>
                <a:latin typeface="Arial"/>
                <a:ea typeface="Arial"/>
                <a:cs typeface="Arial"/>
              </a:rPr>
              <a:t>Muchas gracias</a:t>
            </a:r>
          </a:p>
        </p:txBody>
      </p:sp>
      <p:sp>
        <p:nvSpPr>
          <p:cNvPr id="59" name="Text Placeholder 2">
            <a:extLst>
              <a:ext uri="{FF2B5EF4-FFF2-40B4-BE49-F238E27FC236}">
                <a16:creationId xmlns:a16="http://schemas.microsoft.com/office/drawing/2014/main" id="{B9E924D6-27B9-C249-9B30-621BFECEC7C7}"/>
              </a:ext>
            </a:extLst>
          </p:cNvPr>
          <p:cNvSpPr>
            <a:spLocks noGrp="1"/>
          </p:cNvSpPr>
          <p:nvPr>
            <p:custDataLst>
              <p:tags r:id="rId6"/>
            </p:custDataLst>
          </p:nvPr>
        </p:nvSpPr>
        <p:spPr bwMode="gray">
          <a:xfrm>
            <a:off x="2362200" y="2239807"/>
            <a:ext cx="4495800" cy="35560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a:solidFill>
                  <a:srgbClr val="D9D9D9"/>
                </a:solidFill>
                <a:effectLst/>
                <a:latin typeface="Arial"/>
                <a:ea typeface="Arial"/>
                <a:cs typeface="Arial"/>
              </a:rPr>
              <a:t>Propósito de las Sesiones públicas para escuchar comentarios</a:t>
            </a:r>
          </a:p>
        </p:txBody>
      </p:sp>
      <p:sp>
        <p:nvSpPr>
          <p:cNvPr id="12" name="Text Placeholder 2">
            <a:hlinkClick r:id="" action="ppaction://noaction"/>
            <a:extLst>
              <a:ext uri="{FF2B5EF4-FFF2-40B4-BE49-F238E27FC236}">
                <a16:creationId xmlns:a16="http://schemas.microsoft.com/office/drawing/2014/main" id="{856E9673-312F-2C4E-B7B5-8CA0CB247198}"/>
              </a:ext>
            </a:extLst>
          </p:cNvPr>
          <p:cNvSpPr>
            <a:spLocks noGrp="1"/>
          </p:cNvSpPr>
          <p:nvPr>
            <p:custDataLst>
              <p:tags r:id="rId7"/>
            </p:custDataLst>
          </p:nvPr>
        </p:nvSpPr>
        <p:spPr bwMode="gray">
          <a:xfrm>
            <a:off x="2667000" y="3917803"/>
            <a:ext cx="3886200" cy="354013"/>
          </a:xfrm>
          <a:prstGeom prst="rect">
            <a:avLst/>
          </a:prstGeom>
          <a:no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a:solidFill>
                  <a:srgbClr val="D9D9D9"/>
                </a:solidFill>
                <a:effectLst/>
                <a:latin typeface="Arial"/>
                <a:ea typeface="Arial"/>
                <a:cs typeface="Arial"/>
              </a:rPr>
              <a:t>Debate abierto</a:t>
            </a:r>
          </a:p>
        </p:txBody>
      </p:sp>
      <p:sp>
        <p:nvSpPr>
          <p:cNvPr id="10" name="Text Placeholder 2">
            <a:hlinkClick r:id="" action="ppaction://noaction"/>
            <a:extLst>
              <a:ext uri="{FF2B5EF4-FFF2-40B4-BE49-F238E27FC236}">
                <a16:creationId xmlns:a16="http://schemas.microsoft.com/office/drawing/2014/main" id="{9A4221F5-307E-D048-A5B2-9A0E970BB8F6}"/>
              </a:ext>
            </a:extLst>
          </p:cNvPr>
          <p:cNvSpPr>
            <a:spLocks noGrp="1"/>
          </p:cNvSpPr>
          <p:nvPr>
            <p:custDataLst>
              <p:tags r:id="rId8"/>
            </p:custDataLst>
          </p:nvPr>
        </p:nvSpPr>
        <p:spPr bwMode="gray">
          <a:xfrm>
            <a:off x="2672862" y="3360509"/>
            <a:ext cx="3886200" cy="354013"/>
          </a:xfrm>
          <a:prstGeom prst="rect">
            <a:avLst/>
          </a:prstGeom>
          <a:no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a:solidFill>
                  <a:srgbClr val="D9D9D9"/>
                </a:solidFill>
                <a:effectLst/>
                <a:latin typeface="Arial"/>
                <a:ea typeface="Arial"/>
                <a:cs typeface="Arial"/>
              </a:rPr>
              <a:t>Decisiones sobre las normas de EVV</a:t>
            </a:r>
          </a:p>
        </p:txBody>
      </p:sp>
    </p:spTree>
    <p:extLst>
      <p:ext uri="{BB962C8B-B14F-4D97-AF65-F5344CB8AC3E}">
        <p14:creationId xmlns:p14="http://schemas.microsoft.com/office/powerpoint/2010/main" val="154009992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0" imgH="0" progId="TCLayout.ActiveDocument.1">
                  <p:embed/>
                </p:oleObj>
              </mc:Choice>
              <mc:Fallback>
                <p:oleObj name="think-cell Slide" r:id="rId4" imgW="0" imgH="0"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s-LA" sz="1900" b="1" i="0" strike="noStrike" cap="none" spc="0" baseline="0">
                <a:solidFill>
                  <a:srgbClr val="002960"/>
                </a:solidFill>
                <a:effectLst/>
                <a:latin typeface="Arial"/>
                <a:ea typeface="Arial"/>
                <a:cs typeface="Arial"/>
              </a:rPr>
              <a:t>Otras preguntas frecuentes</a:t>
            </a:r>
          </a:p>
        </p:txBody>
      </p:sp>
      <p:sp>
        <p:nvSpPr>
          <p:cNvPr id="15" name="Text Placeholder 2">
            <a:extLst>
              <a:ext uri="{FF2B5EF4-FFF2-40B4-BE49-F238E27FC236}">
                <a16:creationId xmlns:a16="http://schemas.microsoft.com/office/drawing/2014/main" id="{20225223-3EC5-E242-B51D-0A2D32AC983E}"/>
              </a:ext>
            </a:extLst>
          </p:cNvPr>
          <p:cNvSpPr txBox="1"/>
          <p:nvPr/>
        </p:nvSpPr>
        <p:spPr>
          <a:xfrm>
            <a:off x="186569" y="1219200"/>
            <a:ext cx="8596643" cy="1067867"/>
          </a:xfrm>
          <a:prstGeom prst="rect">
            <a:avLst/>
          </a:prstGeom>
        </p:spPr>
        <p:txBody>
          <a:bodyPr vert="horz" wrap="square" lIns="91440" tIns="45720" rIns="91440" bIns="45720" rtlCol="0">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Aft>
                <a:spcPts val="800"/>
              </a:spcAft>
              <a:buNone/>
            </a:pPr>
            <a:r>
              <a:rPr lang="es-LA" sz="1600" b="0" i="0" strike="noStrike" cap="none" spc="0" baseline="0" dirty="0">
                <a:solidFill>
                  <a:srgbClr val="000000"/>
                </a:solidFill>
                <a:effectLst/>
                <a:latin typeface="Arial"/>
                <a:ea typeface="Arial"/>
                <a:cs typeface="Arial"/>
              </a:rPr>
              <a:t>Respuesta: La EVV no tendrá ningún efecto en la manera en que los PCA prestan sus servicios. El PCA marcará la entrada y la salida usando el sistema de EVV cuando estén prestando servicios prácticos. El sistema de EVV guardará dichos servicios como visita </a:t>
            </a:r>
            <a:br>
              <a:rPr lang="es-ES" sz="1600" b="0" i="0" strike="noStrike" cap="none" spc="0" baseline="0" dirty="0">
                <a:solidFill>
                  <a:srgbClr val="000000"/>
                </a:solidFill>
                <a:effectLst/>
                <a:latin typeface="Arial"/>
                <a:ea typeface="Arial"/>
                <a:cs typeface="Arial"/>
              </a:rPr>
            </a:br>
            <a:r>
              <a:rPr lang="es-LA" sz="1600" b="0" i="0" strike="noStrike" cap="none" spc="0" baseline="0" dirty="0">
                <a:solidFill>
                  <a:srgbClr val="000000"/>
                </a:solidFill>
                <a:effectLst/>
                <a:latin typeface="Arial"/>
                <a:ea typeface="Arial"/>
                <a:cs typeface="Arial"/>
              </a:rPr>
              <a:t>en la “comunidad”.</a:t>
            </a:r>
          </a:p>
        </p:txBody>
      </p:sp>
      <p:sp>
        <p:nvSpPr>
          <p:cNvPr id="16" name="Rectangle 286">
            <a:extLst>
              <a:ext uri="{FF2B5EF4-FFF2-40B4-BE49-F238E27FC236}">
                <a16:creationId xmlns:a16="http://schemas.microsoft.com/office/drawing/2014/main" id="{7498819F-A8B8-F040-86CF-E4D7CB5A5116}"/>
              </a:ext>
            </a:extLst>
          </p:cNvPr>
          <p:cNvSpPr txBox="1">
            <a:spLocks noChangeArrowheads="1"/>
          </p:cNvSpPr>
          <p:nvPr/>
        </p:nvSpPr>
        <p:spPr bwMode="auto">
          <a:xfrm>
            <a:off x="174945" y="609600"/>
            <a:ext cx="8600646" cy="589556"/>
          </a:xfrm>
          <a:prstGeom prst="rect">
            <a:avLst/>
          </a:prstGeom>
          <a:solidFill>
            <a:schemeClr val="tx2"/>
          </a:solidFill>
          <a:ln w="9525">
            <a:noFill/>
            <a:miter lim="800000"/>
          </a:ln>
          <a:effec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r>
              <a:rPr lang="es-LA" sz="1600" b="1" i="0" strike="noStrike" cap="none" spc="0" baseline="0" dirty="0">
                <a:solidFill>
                  <a:srgbClr val="FFFFFF"/>
                </a:solidFill>
                <a:effectLst/>
                <a:latin typeface="Arial"/>
                <a:ea typeface="Arial"/>
                <a:cs typeface="Arial"/>
              </a:rPr>
              <a:t>Pregunta: Soy Consumidor de servicios de PCA y planeo llevar al PCA conmigo de vacaciones por dos semanas. ¿Cómo usará mi PCA la EVV?</a:t>
            </a:r>
          </a:p>
        </p:txBody>
      </p:sp>
      <p:sp>
        <p:nvSpPr>
          <p:cNvPr id="17" name="Rectangle 286">
            <a:extLst>
              <a:ext uri="{FF2B5EF4-FFF2-40B4-BE49-F238E27FC236}">
                <a16:creationId xmlns:a16="http://schemas.microsoft.com/office/drawing/2014/main" id="{AA717F90-20E0-0F46-9433-461440703F6D}"/>
              </a:ext>
            </a:extLst>
          </p:cNvPr>
          <p:cNvSpPr txBox="1">
            <a:spLocks noChangeArrowheads="1"/>
          </p:cNvSpPr>
          <p:nvPr/>
        </p:nvSpPr>
        <p:spPr bwMode="auto">
          <a:xfrm>
            <a:off x="173977" y="2324360"/>
            <a:ext cx="8600646" cy="589556"/>
          </a:xfrm>
          <a:prstGeom prst="rect">
            <a:avLst/>
          </a:prstGeom>
          <a:solidFill>
            <a:schemeClr val="tx2"/>
          </a:solidFill>
          <a:ln w="9525">
            <a:noFill/>
            <a:miter lim="800000"/>
          </a:ln>
          <a:effec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r>
              <a:rPr lang="es-LA" sz="1600" b="1" i="0" strike="noStrike" cap="none" spc="0" baseline="0" dirty="0">
                <a:solidFill>
                  <a:srgbClr val="FFFFFF"/>
                </a:solidFill>
                <a:effectLst/>
                <a:latin typeface="Arial"/>
                <a:ea typeface="Arial"/>
                <a:cs typeface="Arial"/>
              </a:rPr>
              <a:t>Pregunta: Soy el representante de un Consumidor. ¿Debo estar en el hogar durante la visita para aprobar el horario de una visita?</a:t>
            </a:r>
          </a:p>
        </p:txBody>
      </p:sp>
      <p:sp>
        <p:nvSpPr>
          <p:cNvPr id="18" name="Text Placeholder 2">
            <a:extLst>
              <a:ext uri="{FF2B5EF4-FFF2-40B4-BE49-F238E27FC236}">
                <a16:creationId xmlns:a16="http://schemas.microsoft.com/office/drawing/2014/main" id="{77A70370-6C60-9D4C-8559-46A75334EDEF}"/>
              </a:ext>
            </a:extLst>
          </p:cNvPr>
          <p:cNvSpPr txBox="1"/>
          <p:nvPr/>
        </p:nvSpPr>
        <p:spPr>
          <a:xfrm>
            <a:off x="173977" y="2895600"/>
            <a:ext cx="8596643" cy="1067867"/>
          </a:xfrm>
          <a:prstGeom prst="rect">
            <a:avLst/>
          </a:prstGeom>
        </p:spPr>
        <p:txBody>
          <a:bodyPr vert="horz" wrap="square" lIns="91440" tIns="45720" rIns="91440" bIns="45720" rtlCol="0">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Aft>
                <a:spcPts val="800"/>
              </a:spcAft>
              <a:buNone/>
            </a:pPr>
            <a:r>
              <a:rPr lang="es-LA" sz="1600" b="0" i="0" strike="noStrike" cap="none" spc="0" baseline="0" dirty="0">
                <a:solidFill>
                  <a:srgbClr val="000000"/>
                </a:solidFill>
                <a:effectLst/>
                <a:latin typeface="Arial"/>
                <a:ea typeface="Arial"/>
                <a:cs typeface="Arial"/>
              </a:rPr>
              <a:t>Respuesta: No, pero se espera que los representantes verifiquen el horario de la visita. </a:t>
            </a:r>
            <a:br>
              <a:rPr lang="es-ES" sz="1600" b="0" i="0" strike="noStrike" cap="none" spc="0" baseline="0" dirty="0">
                <a:solidFill>
                  <a:srgbClr val="000000"/>
                </a:solidFill>
                <a:effectLst/>
                <a:latin typeface="Arial"/>
                <a:ea typeface="Arial"/>
                <a:cs typeface="Arial"/>
              </a:rPr>
            </a:br>
            <a:r>
              <a:rPr lang="es-LA" sz="1600" b="0" i="0" strike="noStrike" cap="none" spc="0" baseline="0" dirty="0">
                <a:solidFill>
                  <a:srgbClr val="000000"/>
                </a:solidFill>
                <a:effectLst/>
                <a:latin typeface="Arial"/>
                <a:ea typeface="Arial"/>
                <a:cs typeface="Arial"/>
              </a:rPr>
              <a:t>Los Consumidores, los representantes y los apoderados administrativos tendrán acceso al portal en la internet el cual les permitirá revisar, corregir y aprobar los horarios en cualquier momento durante el período de pagos.</a:t>
            </a:r>
          </a:p>
        </p:txBody>
      </p:sp>
      <p:sp>
        <p:nvSpPr>
          <p:cNvPr id="19" name="Rectangle 286">
            <a:extLst>
              <a:ext uri="{FF2B5EF4-FFF2-40B4-BE49-F238E27FC236}">
                <a16:creationId xmlns:a16="http://schemas.microsoft.com/office/drawing/2014/main" id="{B6A734C8-EA3A-C848-B2B0-FF4D2CBF035D}"/>
              </a:ext>
            </a:extLst>
          </p:cNvPr>
          <p:cNvSpPr txBox="1">
            <a:spLocks noChangeArrowheads="1"/>
          </p:cNvSpPr>
          <p:nvPr/>
        </p:nvSpPr>
        <p:spPr bwMode="auto">
          <a:xfrm>
            <a:off x="186892" y="4058644"/>
            <a:ext cx="8600646" cy="589556"/>
          </a:xfrm>
          <a:prstGeom prst="rect">
            <a:avLst/>
          </a:prstGeom>
          <a:solidFill>
            <a:schemeClr val="tx2"/>
          </a:solidFill>
          <a:ln w="9525">
            <a:noFill/>
            <a:miter lim="800000"/>
          </a:ln>
          <a:effec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r>
              <a:rPr lang="es-LA" sz="1600" b="1" i="0" strike="noStrike" cap="none" spc="0" baseline="0" dirty="0">
                <a:solidFill>
                  <a:srgbClr val="FFFFFF"/>
                </a:solidFill>
                <a:effectLst/>
                <a:latin typeface="Arial"/>
                <a:ea typeface="Arial"/>
                <a:cs typeface="Arial"/>
              </a:rPr>
              <a:t>Pregunta: ¿Cómo funcionará la EVV si hay varios PCA que trabajan para el mismo Consumidor al mismo tiempo?</a:t>
            </a:r>
          </a:p>
        </p:txBody>
      </p:sp>
      <p:sp>
        <p:nvSpPr>
          <p:cNvPr id="20" name="Text Placeholder 2">
            <a:extLst>
              <a:ext uri="{FF2B5EF4-FFF2-40B4-BE49-F238E27FC236}">
                <a16:creationId xmlns:a16="http://schemas.microsoft.com/office/drawing/2014/main" id="{1186B235-ECA9-204A-9A02-EBB55923AF2D}"/>
              </a:ext>
            </a:extLst>
          </p:cNvPr>
          <p:cNvSpPr txBox="1"/>
          <p:nvPr/>
        </p:nvSpPr>
        <p:spPr>
          <a:xfrm>
            <a:off x="166228" y="4648200"/>
            <a:ext cx="8596643" cy="1311951"/>
          </a:xfrm>
          <a:prstGeom prst="rect">
            <a:avLst/>
          </a:prstGeom>
        </p:spPr>
        <p:txBody>
          <a:bodyPr vert="horz" wrap="square" lIns="91440" tIns="45720" rIns="91440" bIns="45720" rtlCol="0">
            <a:spAutoFit/>
          </a:bodyPr>
          <a:lstStyle>
            <a:lvl1pPr marL="0" indent="0" algn="l" defTabSz="914400" rtl="0" eaLnBrk="1" latinLnBrk="0" hangingPunct="1">
              <a:spcBef>
                <a:spcPct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Aft>
                <a:spcPts val="800"/>
              </a:spcAft>
              <a:buNone/>
            </a:pPr>
            <a:r>
              <a:rPr lang="es-LA" sz="1600" b="0" i="0" strike="noStrike" cap="none" spc="0" baseline="0" dirty="0">
                <a:solidFill>
                  <a:srgbClr val="000000"/>
                </a:solidFill>
                <a:effectLst/>
                <a:latin typeface="Arial"/>
                <a:ea typeface="Arial"/>
                <a:cs typeface="Arial"/>
              </a:rPr>
              <a:t>Respuesta: El sistema de EVV no limitará el número de PCA que puedan trabajar para un Consumidor al mismo tiempo. Sin embargo, el sistema no permitirá que un PCA trabaje para varios Consumidores al mismo tiempo. Se seguirá exigiendo que los Consumidores programen a sus PCA para que trabajen según las horas de servicios de PCA que tengan autorizadas.</a:t>
            </a:r>
          </a:p>
        </p:txBody>
      </p:sp>
    </p:spTree>
    <p:extLst>
      <p:ext uri="{BB962C8B-B14F-4D97-AF65-F5344CB8AC3E}">
        <p14:creationId xmlns:p14="http://schemas.microsoft.com/office/powerpoint/2010/main" val="321196320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0" imgH="0" progId="TCLayout.ActiveDocument.1">
                  <p:embed/>
                </p:oleObj>
              </mc:Choice>
              <mc:Fallback>
                <p:oleObj name="think-cell Slide" r:id="rId4" imgW="0" imgH="0"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s-LA" sz="1900" b="1" i="0" strike="noStrike" cap="none" spc="0" baseline="0">
                <a:solidFill>
                  <a:srgbClr val="002960"/>
                </a:solidFill>
                <a:effectLst/>
                <a:latin typeface="Arial"/>
                <a:ea typeface="Arial"/>
                <a:cs typeface="Arial"/>
              </a:rPr>
              <a:t>Otras preguntas que MassHealth está resolviendo</a:t>
            </a:r>
          </a:p>
        </p:txBody>
      </p:sp>
      <p:sp>
        <p:nvSpPr>
          <p:cNvPr id="28" name="Text Placeholder 2">
            <a:extLst>
              <a:ext uri="{FF2B5EF4-FFF2-40B4-BE49-F238E27FC236}">
                <a16:creationId xmlns:a16="http://schemas.microsoft.com/office/drawing/2014/main" id="{B10CF0BB-9DC3-FA40-9370-F1239EC3EBAC}"/>
              </a:ext>
            </a:extLst>
          </p:cNvPr>
          <p:cNvSpPr txBox="1"/>
          <p:nvPr/>
        </p:nvSpPr>
        <p:spPr>
          <a:xfrm>
            <a:off x="580435" y="1715855"/>
            <a:ext cx="7983130" cy="798745"/>
          </a:xfrm>
          <a:prstGeom prst="rect">
            <a:avLst/>
          </a:prstGeom>
          <a:solidFill>
            <a:srgbClr val="C7E0FB"/>
          </a:solidFill>
        </p:spPr>
        <p:txBody>
          <a:bodyPr vert="horz" wrap="square" lIns="91440" tIns="45720" rIns="91440" bIns="45720" rtlCol="0" anchor="ctr">
            <a:noAutofit/>
          </a:bodyPr>
          <a:lstStyle>
            <a:lvl1pPr marL="0" indent="0" algn="ctr" defTabSz="914400" rtl="0" eaLnBrk="1" latinLnBrk="0" hangingPunct="1">
              <a:spcBef>
                <a:spcPct val="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es-LA" sz="1600" b="1" i="0" strike="noStrike" cap="none" spc="0" baseline="0" dirty="0">
                <a:solidFill>
                  <a:srgbClr val="000000"/>
                </a:solidFill>
                <a:effectLst/>
                <a:latin typeface="Arial"/>
                <a:ea typeface="Arial"/>
                <a:cs typeface="Arial"/>
              </a:rPr>
              <a:t>Trabajar para varios consumidores</a:t>
            </a:r>
          </a:p>
          <a:p>
            <a:pPr lvl="0">
              <a:defRPr/>
            </a:pPr>
            <a:r>
              <a:rPr lang="es-LA" sz="1600" b="0" i="0" strike="noStrike" cap="none" spc="0" baseline="0" dirty="0">
                <a:solidFill>
                  <a:srgbClr val="000000"/>
                </a:solidFill>
                <a:effectLst/>
                <a:latin typeface="Arial"/>
                <a:ea typeface="Arial"/>
                <a:cs typeface="Arial"/>
              </a:rPr>
              <a:t>¿Cómo usará el PCA la EVV si trabaja para varios consumidores al mismo tiempo (por ejemplo: hacer las compras)?</a:t>
            </a:r>
          </a:p>
        </p:txBody>
      </p:sp>
      <p:sp>
        <p:nvSpPr>
          <p:cNvPr id="30" name="Oval 29">
            <a:extLst>
              <a:ext uri="{FF2B5EF4-FFF2-40B4-BE49-F238E27FC236}">
                <a16:creationId xmlns:a16="http://schemas.microsoft.com/office/drawing/2014/main" id="{8710CB63-D127-8847-8C8C-CB34F386D31B}"/>
              </a:ext>
            </a:extLst>
          </p:cNvPr>
          <p:cNvSpPr/>
          <p:nvPr/>
        </p:nvSpPr>
        <p:spPr>
          <a:xfrm>
            <a:off x="415453" y="1920240"/>
            <a:ext cx="365760" cy="365760"/>
          </a:xfrm>
          <a:prstGeom prst="ellipse">
            <a:avLst/>
          </a:prstGeom>
          <a:solidFill>
            <a:srgbClr val="00296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lang="es-LA" sz="1600" b="1" i="0" strike="noStrike" cap="none" spc="0" baseline="0" dirty="0">
                <a:solidFill>
                  <a:srgbClr val="FFFFFF"/>
                </a:solidFill>
                <a:effectLst/>
                <a:latin typeface="Calibri"/>
                <a:ea typeface="Calibri"/>
                <a:cs typeface="Calibri"/>
              </a:rPr>
              <a:t>1</a:t>
            </a:r>
          </a:p>
        </p:txBody>
      </p:sp>
      <p:sp>
        <p:nvSpPr>
          <p:cNvPr id="34" name="Text Placeholder 2">
            <a:extLst>
              <a:ext uri="{FF2B5EF4-FFF2-40B4-BE49-F238E27FC236}">
                <a16:creationId xmlns:a16="http://schemas.microsoft.com/office/drawing/2014/main" id="{C6DE4E35-7F44-AB46-BFBF-C861B9218A72}"/>
              </a:ext>
            </a:extLst>
          </p:cNvPr>
          <p:cNvSpPr txBox="1"/>
          <p:nvPr/>
        </p:nvSpPr>
        <p:spPr>
          <a:xfrm>
            <a:off x="580435" y="2709644"/>
            <a:ext cx="7983130" cy="795556"/>
          </a:xfrm>
          <a:prstGeom prst="rect">
            <a:avLst/>
          </a:prstGeom>
          <a:solidFill>
            <a:srgbClr val="C7E0FB"/>
          </a:solidFill>
        </p:spPr>
        <p:txBody>
          <a:bodyPr vert="horz" wrap="square" lIns="91440" tIns="45720" rIns="91440" bIns="45720" rtlCol="0" anchor="ctr">
            <a:noAutofit/>
          </a:bodyPr>
          <a:lstStyle>
            <a:lvl1pPr marL="0" indent="0" algn="ctr" defTabSz="914400" rtl="0" eaLnBrk="1" latinLnBrk="0" hangingPunct="1">
              <a:spcBef>
                <a:spcPct val="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es-LA" sz="1600" b="1" i="0" strike="noStrike" cap="none" spc="0" baseline="0" dirty="0">
                <a:solidFill>
                  <a:srgbClr val="000000"/>
                </a:solidFill>
                <a:effectLst/>
                <a:latin typeface="Arial"/>
                <a:ea typeface="Arial"/>
                <a:cs typeface="Arial"/>
              </a:rPr>
              <a:t>Usar la EVV durante los horarios nocturnos</a:t>
            </a:r>
          </a:p>
          <a:p>
            <a:r>
              <a:rPr lang="es-LA" sz="1600" b="0" i="0" strike="noStrike" cap="none" spc="0" baseline="0" dirty="0">
                <a:solidFill>
                  <a:srgbClr val="000000"/>
                </a:solidFill>
                <a:effectLst/>
                <a:latin typeface="Arial"/>
                <a:ea typeface="Arial"/>
                <a:cs typeface="Arial"/>
              </a:rPr>
              <a:t>¿Cómo usará el PCA la EVV durante las visitas en horario nocturno?</a:t>
            </a:r>
          </a:p>
        </p:txBody>
      </p:sp>
      <p:sp>
        <p:nvSpPr>
          <p:cNvPr id="35" name="Oval 34">
            <a:extLst>
              <a:ext uri="{FF2B5EF4-FFF2-40B4-BE49-F238E27FC236}">
                <a16:creationId xmlns:a16="http://schemas.microsoft.com/office/drawing/2014/main" id="{463FB33C-69DC-2141-B5E4-D408AF30785B}"/>
              </a:ext>
            </a:extLst>
          </p:cNvPr>
          <p:cNvSpPr/>
          <p:nvPr/>
        </p:nvSpPr>
        <p:spPr>
          <a:xfrm>
            <a:off x="422722" y="2910840"/>
            <a:ext cx="365760" cy="365760"/>
          </a:xfrm>
          <a:prstGeom prst="ellipse">
            <a:avLst/>
          </a:prstGeom>
          <a:solidFill>
            <a:srgbClr val="00296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lang="es-LA" sz="1600" b="1" i="0" strike="noStrike" cap="none" spc="0" baseline="0" dirty="0">
                <a:solidFill>
                  <a:srgbClr val="FFFFFF"/>
                </a:solidFill>
                <a:effectLst/>
                <a:latin typeface="Calibri"/>
                <a:ea typeface="Calibri"/>
                <a:cs typeface="Calibri"/>
              </a:rPr>
              <a:t>2</a:t>
            </a:r>
          </a:p>
        </p:txBody>
      </p:sp>
      <p:sp>
        <p:nvSpPr>
          <p:cNvPr id="36" name="Text Placeholder 2">
            <a:extLst>
              <a:ext uri="{FF2B5EF4-FFF2-40B4-BE49-F238E27FC236}">
                <a16:creationId xmlns:a16="http://schemas.microsoft.com/office/drawing/2014/main" id="{08FE26FB-AC53-C84C-ABA6-590CCA6828E7}"/>
              </a:ext>
            </a:extLst>
          </p:cNvPr>
          <p:cNvSpPr txBox="1"/>
          <p:nvPr/>
        </p:nvSpPr>
        <p:spPr>
          <a:xfrm>
            <a:off x="580435" y="3776444"/>
            <a:ext cx="7983130" cy="795556"/>
          </a:xfrm>
          <a:prstGeom prst="rect">
            <a:avLst/>
          </a:prstGeom>
          <a:solidFill>
            <a:srgbClr val="C7E0FB"/>
          </a:solidFill>
        </p:spPr>
        <p:txBody>
          <a:bodyPr vert="horz" wrap="square" lIns="91440" tIns="45720" rIns="91440" bIns="45720" rtlCol="0" anchor="ctr">
            <a:noAutofit/>
          </a:bodyPr>
          <a:lstStyle>
            <a:lvl1pPr marL="0" indent="0" algn="ctr" defTabSz="914400" rtl="0" eaLnBrk="1" latinLnBrk="0" hangingPunct="1">
              <a:spcBef>
                <a:spcPct val="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es-LA" sz="1600" b="1" i="0" strike="noStrike" cap="none" spc="0" baseline="0" dirty="0">
                <a:solidFill>
                  <a:srgbClr val="000000"/>
                </a:solidFill>
                <a:effectLst/>
                <a:latin typeface="Arial"/>
                <a:ea typeface="Arial"/>
                <a:cs typeface="Arial"/>
              </a:rPr>
              <a:t>Cumplimiento y conformidad</a:t>
            </a:r>
          </a:p>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es-LA" sz="1600" b="0" i="0" strike="noStrike" cap="none" spc="0" baseline="0" dirty="0">
                <a:solidFill>
                  <a:srgbClr val="000000"/>
                </a:solidFill>
                <a:effectLst/>
                <a:latin typeface="Arial"/>
                <a:ea typeface="Arial"/>
                <a:cs typeface="Arial"/>
              </a:rPr>
              <a:t>¿Qué sucede si un Consumidor o un PCA no cumple con el requisito de usar la EVV?</a:t>
            </a:r>
          </a:p>
        </p:txBody>
      </p:sp>
      <p:sp>
        <p:nvSpPr>
          <p:cNvPr id="37" name="Oval 36">
            <a:extLst>
              <a:ext uri="{FF2B5EF4-FFF2-40B4-BE49-F238E27FC236}">
                <a16:creationId xmlns:a16="http://schemas.microsoft.com/office/drawing/2014/main" id="{13317A6A-9A94-044A-AFA2-4EB6CDC5977E}"/>
              </a:ext>
            </a:extLst>
          </p:cNvPr>
          <p:cNvSpPr/>
          <p:nvPr/>
        </p:nvSpPr>
        <p:spPr>
          <a:xfrm>
            <a:off x="422722" y="3901440"/>
            <a:ext cx="365760" cy="365760"/>
          </a:xfrm>
          <a:prstGeom prst="ellipse">
            <a:avLst/>
          </a:prstGeom>
          <a:solidFill>
            <a:srgbClr val="00296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lang="es-LA" sz="1600" b="1" i="0" strike="noStrike" cap="none" spc="0" baseline="0">
                <a:solidFill>
                  <a:srgbClr val="FFFFFF"/>
                </a:solidFill>
                <a:effectLst/>
                <a:latin typeface="Calibri"/>
                <a:ea typeface="Calibri"/>
                <a:cs typeface="Calibri"/>
              </a:rPr>
              <a:t>3</a:t>
            </a:r>
          </a:p>
        </p:txBody>
      </p:sp>
      <p:sp>
        <p:nvSpPr>
          <p:cNvPr id="13" name="Rectangle 286">
            <a:extLst>
              <a:ext uri="{FF2B5EF4-FFF2-40B4-BE49-F238E27FC236}">
                <a16:creationId xmlns:a16="http://schemas.microsoft.com/office/drawing/2014/main" id="{58F60D1B-AA63-C641-B1B6-19A216567CAE}"/>
              </a:ext>
            </a:extLst>
          </p:cNvPr>
          <p:cNvSpPr txBox="1">
            <a:spLocks noChangeArrowheads="1"/>
          </p:cNvSpPr>
          <p:nvPr/>
        </p:nvSpPr>
        <p:spPr bwMode="auto">
          <a:xfrm>
            <a:off x="76200" y="609600"/>
            <a:ext cx="8699391" cy="931028"/>
          </a:xfrm>
          <a:prstGeom prst="rect">
            <a:avLst/>
          </a:prstGeom>
          <a:solidFill>
            <a:schemeClr val="tx2"/>
          </a:solidFill>
          <a:ln w="9525">
            <a:noFill/>
            <a:miter lim="800000"/>
          </a:ln>
          <a:effec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pPr algn="ctr"/>
            <a:r>
              <a:rPr lang="es-LA" sz="1600" b="1" i="0" strike="noStrike" cap="none" spc="0" baseline="0" dirty="0">
                <a:solidFill>
                  <a:srgbClr val="FFFFFF"/>
                </a:solidFill>
                <a:effectLst/>
                <a:latin typeface="Arial"/>
                <a:ea typeface="Arial"/>
                <a:cs typeface="Arial"/>
              </a:rPr>
              <a:t>MassHealth, con el apoyo del Grupo de trabajo de EVV para PCA, siguen colaborando para resolver las respuestas a los numerosos problemas relacionados con la implementación de la EVV, entre ellos:</a:t>
            </a:r>
          </a:p>
        </p:txBody>
      </p:sp>
      <p:sp>
        <p:nvSpPr>
          <p:cNvPr id="14" name="Rectangle 13">
            <a:extLst>
              <a:ext uri="{FF2B5EF4-FFF2-40B4-BE49-F238E27FC236}">
                <a16:creationId xmlns:a16="http://schemas.microsoft.com/office/drawing/2014/main" id="{B2762A3C-00F0-7844-BF82-37F37D4AA952}"/>
              </a:ext>
            </a:extLst>
          </p:cNvPr>
          <p:cNvSpPr/>
          <p:nvPr/>
        </p:nvSpPr>
        <p:spPr>
          <a:xfrm>
            <a:off x="408018" y="5804772"/>
            <a:ext cx="8371756" cy="523220"/>
          </a:xfrm>
          <a:prstGeom prst="rect">
            <a:avLst/>
          </a:prstGeom>
        </p:spPr>
        <p:txBody>
          <a:bodyPr wrap="square">
            <a:spAutoFit/>
          </a:bodyPr>
          <a:lstStyle/>
          <a:p>
            <a:pPr lvl="0" algn="ctr"/>
            <a:r>
              <a:rPr lang="es-LA" sz="1400" b="1" i="0" strike="noStrike" cap="none" spc="0" baseline="0" dirty="0">
                <a:solidFill>
                  <a:srgbClr val="000000"/>
                </a:solidFill>
                <a:effectLst/>
                <a:latin typeface="Arial"/>
                <a:ea typeface="Arial"/>
                <a:cs typeface="Arial"/>
              </a:rPr>
              <a:t>MassHealth le pide que por favor espere hasta el final de la presentación </a:t>
            </a:r>
            <a:br>
              <a:rPr lang="es-ES" sz="1400" b="1" i="0" strike="noStrike" cap="none" spc="0" baseline="0" dirty="0">
                <a:solidFill>
                  <a:srgbClr val="000000"/>
                </a:solidFill>
                <a:effectLst/>
                <a:latin typeface="Arial"/>
                <a:ea typeface="Arial"/>
                <a:cs typeface="Arial"/>
              </a:rPr>
            </a:br>
            <a:r>
              <a:rPr lang="es-LA" sz="1400" b="1" i="0" strike="noStrike" cap="none" spc="0" baseline="0" dirty="0">
                <a:solidFill>
                  <a:srgbClr val="000000"/>
                </a:solidFill>
                <a:effectLst/>
                <a:latin typeface="Arial"/>
                <a:ea typeface="Arial"/>
                <a:cs typeface="Arial"/>
              </a:rPr>
              <a:t>para darnos sus comentarios.</a:t>
            </a:r>
          </a:p>
        </p:txBody>
      </p:sp>
    </p:spTree>
    <p:extLst>
      <p:ext uri="{BB962C8B-B14F-4D97-AF65-F5344CB8AC3E}">
        <p14:creationId xmlns:p14="http://schemas.microsoft.com/office/powerpoint/2010/main" val="293639179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D6507-3586-D646-A42D-993DB5207F10}"/>
              </a:ext>
            </a:extLst>
          </p:cNvPr>
          <p:cNvSpPr>
            <a:spLocks noGrp="1"/>
          </p:cNvSpPr>
          <p:nvPr>
            <p:ph type="title"/>
          </p:nvPr>
        </p:nvSpPr>
        <p:spPr/>
        <p:txBody>
          <a:bodyPr/>
          <a:lstStyle/>
          <a:p>
            <a:r>
              <a:rPr lang="es-LA" sz="1900" b="1" i="0" strike="noStrike" cap="none" spc="0" baseline="0">
                <a:solidFill>
                  <a:srgbClr val="002960"/>
                </a:solidFill>
                <a:effectLst/>
                <a:latin typeface="Arial"/>
                <a:ea typeface="Arial"/>
                <a:cs typeface="Arial"/>
              </a:rPr>
              <a:t>¡MassHealth desea saber su opinión!</a:t>
            </a:r>
          </a:p>
        </p:txBody>
      </p:sp>
      <p:sp>
        <p:nvSpPr>
          <p:cNvPr id="4" name="Text Placeholder 3">
            <a:extLst>
              <a:ext uri="{FF2B5EF4-FFF2-40B4-BE49-F238E27FC236}">
                <a16:creationId xmlns:a16="http://schemas.microsoft.com/office/drawing/2014/main" id="{EA01F29E-B6E2-F540-8710-54588EC15677}"/>
              </a:ext>
            </a:extLst>
          </p:cNvPr>
          <p:cNvSpPr>
            <a:spLocks noGrp="1"/>
          </p:cNvSpPr>
          <p:nvPr>
            <p:ph type="body" sz="quarter" idx="12"/>
          </p:nvPr>
        </p:nvSpPr>
        <p:spPr>
          <a:xfrm>
            <a:off x="277972" y="1676400"/>
            <a:ext cx="8307009" cy="3385542"/>
          </a:xfrm>
        </p:spPr>
        <p:txBody>
          <a:bodyPr/>
          <a:lstStyle/>
          <a:p>
            <a:pPr marL="0" lvl="1" indent="0" algn="ctr">
              <a:spcAft>
                <a:spcPts val="800"/>
              </a:spcAft>
              <a:buNone/>
            </a:pPr>
            <a:r>
              <a:rPr lang="es-LA" sz="1800" b="1" i="0" strike="noStrike" cap="none" spc="0" baseline="0" dirty="0">
                <a:solidFill>
                  <a:srgbClr val="000000"/>
                </a:solidFill>
                <a:effectLst/>
                <a:latin typeface="Arial"/>
                <a:ea typeface="Arial"/>
                <a:cs typeface="Arial"/>
              </a:rPr>
              <a:t>Recordatorios para hacer comentarios</a:t>
            </a:r>
          </a:p>
          <a:p>
            <a:pPr lvl="1">
              <a:spcAft>
                <a:spcPts val="800"/>
              </a:spcAft>
            </a:pPr>
            <a:r>
              <a:rPr lang="es-LA" sz="1600" b="0" i="0" strike="noStrike" cap="none" spc="0" baseline="0" dirty="0">
                <a:solidFill>
                  <a:srgbClr val="000000"/>
                </a:solidFill>
                <a:effectLst/>
                <a:latin typeface="Arial"/>
                <a:ea typeface="Arial"/>
                <a:cs typeface="Arial"/>
              </a:rPr>
              <a:t>Se dará prioridad a los comentarios en el siguiente orden:</a:t>
            </a:r>
          </a:p>
          <a:p>
            <a:pPr marL="755268" lvl="2" indent="-285750">
              <a:buFont typeface="Arial" panose="020B0604020202020204" pitchFamily="34" charset="0"/>
              <a:buChar char="−"/>
            </a:pPr>
            <a:r>
              <a:rPr lang="es-LA" sz="1400" b="0" i="0" strike="noStrike" cap="none" spc="0" baseline="0" dirty="0">
                <a:solidFill>
                  <a:srgbClr val="000000"/>
                </a:solidFill>
                <a:effectLst/>
                <a:latin typeface="Arial"/>
                <a:ea typeface="Arial"/>
                <a:cs typeface="Arial"/>
              </a:rPr>
              <a:t>Un representante de MassHealth leerá los comentarios enviados en la sección de comentarios.</a:t>
            </a:r>
          </a:p>
          <a:p>
            <a:pPr marL="755268" lvl="2" indent="-285750">
              <a:buFont typeface="Arial" panose="020B0604020202020204" pitchFamily="34" charset="0"/>
              <a:buChar char="−"/>
            </a:pPr>
            <a:r>
              <a:rPr lang="es-LA" sz="1400" b="0" i="0" strike="noStrike" cap="none" spc="0" baseline="0" dirty="0">
                <a:solidFill>
                  <a:srgbClr val="000000"/>
                </a:solidFill>
                <a:effectLst/>
                <a:latin typeface="Arial"/>
                <a:ea typeface="Arial"/>
                <a:cs typeface="Arial"/>
              </a:rPr>
              <a:t>Un representante de MassHealth llamará a las personas usando la función “raise hand” (levantar la mano).</a:t>
            </a:r>
          </a:p>
          <a:p>
            <a:pPr marL="755268" lvl="2" indent="-285750">
              <a:buFont typeface="Arial" panose="020B0604020202020204" pitchFamily="34" charset="0"/>
              <a:buChar char="−"/>
            </a:pPr>
            <a:r>
              <a:rPr lang="es-LA" sz="1400" b="0" i="0" strike="noStrike" cap="none" spc="0" baseline="0" dirty="0">
                <a:solidFill>
                  <a:srgbClr val="000000"/>
                </a:solidFill>
                <a:effectLst/>
                <a:latin typeface="Arial"/>
                <a:ea typeface="Arial"/>
                <a:cs typeface="Arial"/>
              </a:rPr>
              <a:t>Los asistentes podrán quitar la función de silenciado y brindar opiniones.</a:t>
            </a:r>
          </a:p>
          <a:p>
            <a:pPr lvl="1">
              <a:spcAft>
                <a:spcPts val="800"/>
              </a:spcAft>
            </a:pPr>
            <a:r>
              <a:rPr lang="es-LA" sz="1600" b="0" i="0" strike="noStrike" cap="none" spc="-10" dirty="0">
                <a:solidFill>
                  <a:srgbClr val="000000"/>
                </a:solidFill>
                <a:effectLst/>
                <a:latin typeface="Arial"/>
                <a:ea typeface="Arial"/>
                <a:cs typeface="Arial"/>
              </a:rPr>
              <a:t>Durante las Sesiones públicas para escuchar comentarios, MassHealth </a:t>
            </a:r>
            <a:r>
              <a:rPr lang="es-LA" sz="1600" b="1" i="0" u="sng" strike="noStrike" cap="none" spc="-10" dirty="0">
                <a:solidFill>
                  <a:srgbClr val="000000"/>
                </a:solidFill>
                <a:effectLst/>
                <a:uFill>
                  <a:solidFill>
                    <a:srgbClr val="000000"/>
                  </a:solidFill>
                </a:uFill>
                <a:latin typeface="Arial"/>
                <a:ea typeface="Arial"/>
                <a:cs typeface="Arial"/>
              </a:rPr>
              <a:t>no</a:t>
            </a:r>
            <a:r>
              <a:rPr lang="es-LA" sz="1600" b="0" i="0" strike="noStrike" cap="none" spc="-10" dirty="0">
                <a:solidFill>
                  <a:srgbClr val="000000"/>
                </a:solidFill>
                <a:effectLst/>
                <a:latin typeface="Arial"/>
                <a:ea typeface="Arial"/>
                <a:cs typeface="Arial"/>
              </a:rPr>
              <a:t> responderá a los comentarios. MassHealth pide que formule sus opiniones </a:t>
            </a:r>
            <a:r>
              <a:rPr lang="es-ES" sz="1600" b="0" i="0" strike="noStrike" cap="none" spc="-10" dirty="0">
                <a:solidFill>
                  <a:srgbClr val="000000"/>
                </a:solidFill>
                <a:effectLst/>
                <a:latin typeface="Arial"/>
                <a:ea typeface="Arial"/>
                <a:cs typeface="Arial"/>
              </a:rPr>
              <a:t>en forma de </a:t>
            </a:r>
            <a:r>
              <a:rPr lang="es-LA" sz="1600" b="0" i="0" strike="noStrike" cap="none" spc="-10" dirty="0">
                <a:solidFill>
                  <a:srgbClr val="000000"/>
                </a:solidFill>
                <a:effectLst/>
                <a:latin typeface="Arial"/>
                <a:ea typeface="Arial"/>
                <a:cs typeface="Arial"/>
              </a:rPr>
              <a:t>comentario</a:t>
            </a:r>
            <a:r>
              <a:rPr lang="es-ES" sz="1600" b="0" i="0" strike="noStrike" cap="none" spc="-10" dirty="0">
                <a:solidFill>
                  <a:srgbClr val="000000"/>
                </a:solidFill>
                <a:effectLst/>
                <a:latin typeface="Arial"/>
                <a:ea typeface="Arial"/>
                <a:cs typeface="Arial"/>
              </a:rPr>
              <a:t>s</a:t>
            </a:r>
            <a:r>
              <a:rPr lang="es-LA" sz="1600" b="0" i="0" strike="noStrike" cap="none" spc="-10" dirty="0">
                <a:solidFill>
                  <a:srgbClr val="000000"/>
                </a:solidFill>
                <a:effectLst/>
                <a:latin typeface="Arial"/>
                <a:ea typeface="Arial"/>
                <a:cs typeface="Arial"/>
              </a:rPr>
              <a:t>, dado que no </a:t>
            </a:r>
            <a:r>
              <a:rPr lang="es-ES" sz="1600" b="0" i="0" strike="noStrike" cap="none" spc="-10" dirty="0">
                <a:solidFill>
                  <a:srgbClr val="000000"/>
                </a:solidFill>
                <a:effectLst/>
                <a:latin typeface="Arial"/>
                <a:ea typeface="Arial"/>
                <a:cs typeface="Arial"/>
              </a:rPr>
              <a:t>se </a:t>
            </a:r>
            <a:r>
              <a:rPr lang="es-LA" sz="1600" b="0" i="0" strike="noStrike" cap="none" spc="-10" dirty="0">
                <a:solidFill>
                  <a:srgbClr val="000000"/>
                </a:solidFill>
                <a:effectLst/>
                <a:latin typeface="Arial"/>
                <a:ea typeface="Arial"/>
                <a:cs typeface="Arial"/>
              </a:rPr>
              <a:t>podrá responder a las preguntas.</a:t>
            </a:r>
          </a:p>
          <a:p>
            <a:pPr lvl="1">
              <a:spcAft>
                <a:spcPts val="800"/>
              </a:spcAft>
            </a:pPr>
            <a:r>
              <a:rPr lang="es-LA" sz="1600" b="0" i="0" strike="noStrike" cap="none" spc="0" baseline="0" dirty="0">
                <a:solidFill>
                  <a:srgbClr val="000000"/>
                </a:solidFill>
                <a:effectLst/>
                <a:latin typeface="Arial"/>
                <a:ea typeface="Arial"/>
                <a:cs typeface="Arial"/>
              </a:rPr>
              <a:t>Si el tiempo no nos alcanza y no llegamos a tratar su pregunta, MassHealth acepta comentarios en cualquier momento en </a:t>
            </a:r>
            <a:r>
              <a:rPr lang="es-LA" sz="1600" b="0" i="0" strike="noStrike" cap="none" spc="0" baseline="0" dirty="0">
                <a:solidFill>
                  <a:srgbClr val="000000"/>
                </a:solidFill>
                <a:effectLst/>
                <a:latin typeface="Arial"/>
                <a:ea typeface="Arial"/>
                <a:cs typeface="Arial"/>
                <a:hlinkClick r:id="rId3" history="0"/>
              </a:rPr>
              <a:t>PCAfeedback@massmail.state.ma.us</a:t>
            </a:r>
            <a:r>
              <a:rPr lang="es-LA" sz="1600" b="0" i="0" strike="noStrike" cap="none" spc="-10" dirty="0">
                <a:solidFill>
                  <a:srgbClr val="000000"/>
                </a:solidFill>
                <a:effectLst/>
                <a:latin typeface="Arial"/>
                <a:ea typeface="Arial"/>
                <a:cs typeface="Arial"/>
              </a:rPr>
              <a:t>.</a:t>
            </a:r>
            <a:endParaRPr lang="es-LA" sz="1600" b="0" i="0" strike="noStrike" cap="none" spc="0" baseline="0" dirty="0">
              <a:solidFill>
                <a:srgbClr val="000000"/>
              </a:solidFill>
              <a:effectLst/>
              <a:latin typeface="Arial"/>
              <a:ea typeface="Arial"/>
              <a:cs typeface="Arial"/>
              <a:hlinkClick r:id="rId3" history="0"/>
            </a:endParaRPr>
          </a:p>
        </p:txBody>
      </p:sp>
      <p:sp>
        <p:nvSpPr>
          <p:cNvPr id="5" name="Text Placeholder 2">
            <a:extLst>
              <a:ext uri="{FF2B5EF4-FFF2-40B4-BE49-F238E27FC236}">
                <a16:creationId xmlns:a16="http://schemas.microsoft.com/office/drawing/2014/main" id="{6B77E912-AFB0-5746-9FB6-083879F160BA}"/>
              </a:ext>
            </a:extLst>
          </p:cNvPr>
          <p:cNvSpPr txBox="1"/>
          <p:nvPr/>
        </p:nvSpPr>
        <p:spPr>
          <a:xfrm>
            <a:off x="174945" y="685800"/>
            <a:ext cx="8513064" cy="838200"/>
          </a:xfrm>
          <a:prstGeom prst="rect">
            <a:avLst/>
          </a:prstGeom>
          <a:solidFill>
            <a:schemeClr val="tx2"/>
          </a:solidFill>
          <a:ln w="9525">
            <a:noFill/>
            <a:miter lim="800000"/>
          </a:ln>
          <a:effectLst/>
        </p:spPr>
        <p:txBody>
          <a:bodyPr vert="horz" wrap="square" lIns="76200" tIns="76200" rIns="76200" bIns="76200" numCol="1" anchor="ctr" anchorCtr="0" compatLnSpc="1">
            <a:prstTxWarp prst="textNoShape">
              <a:avLst/>
            </a:prstTxWarp>
            <a:noAutofit/>
          </a:bodyPr>
          <a:lstStyle>
            <a:defPPr>
              <a:defRPr lang="en-US"/>
            </a:defPPr>
            <a:lvl1pPr indent="0" algn="ctr" defTabSz="913429" fontAlgn="base">
              <a:spcBef>
                <a:spcPct val="0"/>
              </a:spcBef>
              <a:spcAft>
                <a:spcPct val="0"/>
              </a:spcAft>
              <a:buClr>
                <a:schemeClr val="tx2"/>
              </a:buClr>
              <a:defRPr sz="1600" b="1" kern="0" baseline="0">
                <a:solidFill>
                  <a:schemeClr val="bg1"/>
                </a:solidFill>
                <a:latin typeface="Arial" panose="020B0604020202020204" pitchFamily="34" charset="0"/>
                <a:cs typeface="Arial" panose="020B0604020202020204" pitchFamily="34" charset="0"/>
              </a:defRPr>
            </a:lvl1pPr>
            <a:lvl2pPr marL="197586" indent="-195966" defTabSz="913429" fontAlgn="base">
              <a:spcBef>
                <a:spcPct val="0"/>
              </a:spcBef>
              <a:spcAft>
                <a:spcPct val="0"/>
              </a:spcAft>
              <a:buClr>
                <a:schemeClr val="tx2"/>
              </a:buClr>
              <a:buSzPct val="125000"/>
              <a:buFont typeface="Arial"/>
              <a:buChar char="▪"/>
              <a:defRPr sz="1600" baseline="0"/>
            </a:lvl2pPr>
            <a:lvl3pPr marL="466431" indent="-267227" defTabSz="913429" fontAlgn="base">
              <a:spcBef>
                <a:spcPct val="0"/>
              </a:spcBef>
              <a:spcAft>
                <a:spcPct val="0"/>
              </a:spcAft>
              <a:buClr>
                <a:schemeClr val="tx2"/>
              </a:buClr>
              <a:buSzPct val="120000"/>
              <a:buFont typeface="Arial"/>
              <a:buChar char="–"/>
              <a:defRPr sz="1600" baseline="0"/>
            </a:lvl3pPr>
            <a:lvl4pPr marL="626768" indent="-158716" defTabSz="913429" fontAlgn="base">
              <a:spcBef>
                <a:spcPct val="0"/>
              </a:spcBef>
              <a:spcAft>
                <a:spcPct val="0"/>
              </a:spcAft>
              <a:buClr>
                <a:schemeClr val="tx2"/>
              </a:buClr>
              <a:buSzPct val="120000"/>
              <a:buFont typeface="Arial"/>
              <a:buChar char="▫"/>
              <a:defRPr sz="1600" baseline="0"/>
            </a:lvl4pPr>
            <a:lvl5pPr marL="764947" indent="-132804" defTabSz="913429" fontAlgn="base">
              <a:spcBef>
                <a:spcPct val="0"/>
              </a:spcBef>
              <a:spcAft>
                <a:spcPct val="0"/>
              </a:spcAft>
              <a:buClr>
                <a:schemeClr val="tx2"/>
              </a:buClr>
              <a:buSzPct val="89000"/>
              <a:buFont typeface="Arial"/>
              <a:buChar char="-"/>
              <a:defRPr sz="1600" baseline="0"/>
            </a:lvl5pPr>
            <a:lvl6pPr marL="764947" indent="-132804" defTabSz="913429" fontAlgn="base">
              <a:spcBef>
                <a:spcPct val="0"/>
              </a:spcBef>
              <a:spcAft>
                <a:spcPct val="0"/>
              </a:spcAft>
              <a:buClr>
                <a:schemeClr val="tx2"/>
              </a:buClr>
              <a:buSzPct val="89000"/>
              <a:buFont typeface="Arial"/>
              <a:buChar char="-"/>
              <a:defRPr sz="1600" baseline="0"/>
            </a:lvl6pPr>
            <a:lvl7pPr marL="764947" indent="-132804" defTabSz="913429" fontAlgn="base">
              <a:spcBef>
                <a:spcPct val="0"/>
              </a:spcBef>
              <a:spcAft>
                <a:spcPct val="0"/>
              </a:spcAft>
              <a:buClr>
                <a:schemeClr val="tx2"/>
              </a:buClr>
              <a:buSzPct val="89000"/>
              <a:buFont typeface="Arial"/>
              <a:buChar char="-"/>
              <a:defRPr sz="1600" baseline="0"/>
            </a:lvl7pPr>
            <a:lvl8pPr marL="764947" indent="-132804" defTabSz="913429" fontAlgn="base">
              <a:spcBef>
                <a:spcPct val="0"/>
              </a:spcBef>
              <a:spcAft>
                <a:spcPct val="0"/>
              </a:spcAft>
              <a:buClr>
                <a:schemeClr val="tx2"/>
              </a:buClr>
              <a:buSzPct val="89000"/>
              <a:buFont typeface="Arial"/>
              <a:buChar char="-"/>
              <a:defRPr sz="1600" baseline="0"/>
            </a:lvl8pPr>
            <a:lvl9pPr marL="764947" indent="-132804" defTabSz="913429" fontAlgn="base">
              <a:spcBef>
                <a:spcPct val="0"/>
              </a:spcBef>
              <a:spcAft>
                <a:spcPct val="0"/>
              </a:spcAft>
              <a:buClr>
                <a:schemeClr val="tx2"/>
              </a:buClr>
              <a:buSzPct val="89000"/>
              <a:buFont typeface="Arial"/>
              <a:buChar char="-"/>
              <a:defRPr sz="1600" baseline="0"/>
            </a:lvl9pPr>
          </a:lstStyle>
          <a:p>
            <a:r>
              <a:rPr lang="es-LA" sz="1600" b="1" i="0" strike="noStrike" cap="none" spc="0" baseline="0" dirty="0">
                <a:solidFill>
                  <a:srgbClr val="FFFFFF"/>
                </a:solidFill>
                <a:effectLst/>
                <a:latin typeface="Arial"/>
                <a:ea typeface="Arial"/>
                <a:cs typeface="Arial"/>
              </a:rPr>
              <a:t>¿Cuáles cree usted que son los efectos clave en la implementación de la EVV </a:t>
            </a:r>
            <a:br>
              <a:rPr lang="es-ES" sz="1600" b="1" i="0" strike="noStrike" cap="none" spc="0" baseline="0" dirty="0">
                <a:solidFill>
                  <a:srgbClr val="FFFFFF"/>
                </a:solidFill>
                <a:effectLst/>
                <a:latin typeface="Arial"/>
                <a:ea typeface="Arial"/>
                <a:cs typeface="Arial"/>
              </a:rPr>
            </a:br>
            <a:r>
              <a:rPr lang="es-LA" sz="1600" b="1" i="0" strike="noStrike" cap="none" spc="0" baseline="0" dirty="0">
                <a:solidFill>
                  <a:srgbClr val="FFFFFF"/>
                </a:solidFill>
                <a:effectLst/>
                <a:latin typeface="Arial"/>
                <a:ea typeface="Arial"/>
                <a:cs typeface="Arial"/>
              </a:rPr>
              <a:t>y tiene sugerencias para que MassHealth l</a:t>
            </a:r>
            <a:r>
              <a:rPr lang="es-ES" sz="1600" b="1" i="0" strike="noStrike" cap="none" spc="0" baseline="0" dirty="0">
                <a:solidFill>
                  <a:srgbClr val="FFFFFF"/>
                </a:solidFill>
                <a:effectLst/>
                <a:latin typeface="Arial"/>
                <a:ea typeface="Arial"/>
                <a:cs typeface="Arial"/>
              </a:rPr>
              <a:t>a</a:t>
            </a:r>
            <a:r>
              <a:rPr lang="es-LA" sz="1600" b="1" i="0" strike="noStrike" cap="none" spc="0" baseline="0" dirty="0">
                <a:solidFill>
                  <a:srgbClr val="FFFFFF"/>
                </a:solidFill>
                <a:effectLst/>
                <a:latin typeface="Arial"/>
                <a:ea typeface="Arial"/>
                <a:cs typeface="Arial"/>
              </a:rPr>
              <a:t>s considere a medida </a:t>
            </a:r>
            <a:br>
              <a:rPr lang="es-ES" sz="1600" b="1" i="0" strike="noStrike" cap="none" spc="0" baseline="0" dirty="0">
                <a:solidFill>
                  <a:srgbClr val="FFFFFF"/>
                </a:solidFill>
                <a:effectLst/>
                <a:latin typeface="Arial"/>
                <a:ea typeface="Arial"/>
                <a:cs typeface="Arial"/>
              </a:rPr>
            </a:br>
            <a:r>
              <a:rPr lang="es-LA" sz="1600" b="1" i="0" strike="noStrike" cap="none" spc="0" baseline="0" dirty="0">
                <a:solidFill>
                  <a:srgbClr val="FFFFFF"/>
                </a:solidFill>
                <a:effectLst/>
                <a:latin typeface="Arial"/>
                <a:ea typeface="Arial"/>
                <a:cs typeface="Arial"/>
              </a:rPr>
              <a:t>que </a:t>
            </a:r>
            <a:r>
              <a:rPr lang="es-ES" sz="1600" b="1" i="0" strike="noStrike" cap="none" spc="0" baseline="0" dirty="0">
                <a:solidFill>
                  <a:srgbClr val="FFFFFF"/>
                </a:solidFill>
                <a:effectLst/>
                <a:latin typeface="Arial"/>
                <a:ea typeface="Arial"/>
                <a:cs typeface="Arial"/>
              </a:rPr>
              <a:t>trate</a:t>
            </a:r>
            <a:r>
              <a:rPr lang="es-LA" sz="1600" b="1" i="0" strike="noStrike" cap="none" spc="0" baseline="0" dirty="0">
                <a:solidFill>
                  <a:srgbClr val="FFFFFF"/>
                </a:solidFill>
                <a:effectLst/>
                <a:latin typeface="Arial"/>
                <a:ea typeface="Arial"/>
                <a:cs typeface="Arial"/>
              </a:rPr>
              <a:t>mos dichos efectos?</a:t>
            </a:r>
          </a:p>
        </p:txBody>
      </p:sp>
    </p:spTree>
    <p:extLst>
      <p:ext uri="{BB962C8B-B14F-4D97-AF65-F5344CB8AC3E}">
        <p14:creationId xmlns:p14="http://schemas.microsoft.com/office/powerpoint/2010/main" val="236433371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p:nvPr/>
        </p:nvSpPr>
        <p:spPr bwMode="auto">
          <a:xfrm>
            <a:off x="228600" y="194511"/>
            <a:ext cx="8061729" cy="28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a:defRPr>
            </a:lvl2pPr>
            <a:lvl3pPr algn="l" defTabSz="913429" rtl="0" eaLnBrk="1" fontAlgn="base" hangingPunct="1">
              <a:spcBef>
                <a:spcPct val="0"/>
              </a:spcBef>
              <a:spcAft>
                <a:spcPct val="0"/>
              </a:spcAft>
              <a:defRPr sz="1900" b="1">
                <a:solidFill>
                  <a:schemeClr val="tx2"/>
                </a:solidFill>
                <a:latin typeface="Arial"/>
              </a:defRPr>
            </a:lvl3pPr>
            <a:lvl4pPr algn="l" defTabSz="913429" rtl="0" eaLnBrk="1" fontAlgn="base" hangingPunct="1">
              <a:spcBef>
                <a:spcPct val="0"/>
              </a:spcBef>
              <a:spcAft>
                <a:spcPct val="0"/>
              </a:spcAft>
              <a:defRPr sz="1900" b="1">
                <a:solidFill>
                  <a:schemeClr val="tx2"/>
                </a:solidFill>
                <a:latin typeface="Arial"/>
              </a:defRPr>
            </a:lvl4pPr>
            <a:lvl5pPr algn="l" defTabSz="913429" rtl="0" eaLnBrk="1" fontAlgn="base" hangingPunct="1">
              <a:spcBef>
                <a:spcPct val="0"/>
              </a:spcBef>
              <a:spcAft>
                <a:spcPct val="0"/>
              </a:spcAft>
              <a:defRPr sz="1900" b="1">
                <a:solidFill>
                  <a:schemeClr val="tx2"/>
                </a:solidFill>
                <a:latin typeface="Arial"/>
              </a:defRPr>
            </a:lvl5pPr>
            <a:lvl6pPr marL="466431" algn="l" defTabSz="913429" rtl="0" eaLnBrk="1" fontAlgn="base" hangingPunct="1">
              <a:spcBef>
                <a:spcPct val="0"/>
              </a:spcBef>
              <a:spcAft>
                <a:spcPct val="0"/>
              </a:spcAft>
              <a:defRPr sz="1900" b="1">
                <a:solidFill>
                  <a:schemeClr val="tx2"/>
                </a:solidFill>
                <a:latin typeface="Arial"/>
              </a:defRPr>
            </a:lvl6pPr>
            <a:lvl7pPr marL="932863" algn="l" defTabSz="913429" rtl="0" eaLnBrk="1" fontAlgn="base" hangingPunct="1">
              <a:spcBef>
                <a:spcPct val="0"/>
              </a:spcBef>
              <a:spcAft>
                <a:spcPct val="0"/>
              </a:spcAft>
              <a:defRPr sz="1900" b="1">
                <a:solidFill>
                  <a:schemeClr val="tx2"/>
                </a:solidFill>
                <a:latin typeface="Arial"/>
              </a:defRPr>
            </a:lvl7pPr>
            <a:lvl8pPr marL="1399295" algn="l" defTabSz="913429" rtl="0" eaLnBrk="1" fontAlgn="base" hangingPunct="1">
              <a:spcBef>
                <a:spcPct val="0"/>
              </a:spcBef>
              <a:spcAft>
                <a:spcPct val="0"/>
              </a:spcAft>
              <a:defRPr sz="1900" b="1">
                <a:solidFill>
                  <a:schemeClr val="tx2"/>
                </a:solidFill>
                <a:latin typeface="Arial"/>
              </a:defRPr>
            </a:lvl8pPr>
            <a:lvl9pPr marL="1865728" algn="l" defTabSz="913429" rtl="0" eaLnBrk="1" fontAlgn="base" hangingPunct="1">
              <a:spcBef>
                <a:spcPct val="0"/>
              </a:spcBef>
              <a:spcAft>
                <a:spcPct val="0"/>
              </a:spcAft>
              <a:defRPr sz="1900" b="1">
                <a:solidFill>
                  <a:schemeClr val="tx2"/>
                </a:solidFill>
                <a:latin typeface="Arial"/>
              </a:defRPr>
            </a:lvl9pPr>
          </a:lstStyle>
          <a:p>
            <a:r>
              <a:rPr lang="es-LA" sz="1900" b="1" i="0" strike="noStrike" cap="none" spc="0" baseline="0">
                <a:solidFill>
                  <a:srgbClr val="002960"/>
                </a:solidFill>
                <a:effectLst/>
                <a:latin typeface="Arial"/>
                <a:ea typeface="Arial"/>
                <a:cs typeface="Arial"/>
              </a:rPr>
              <a:t>¡Muchas gracias!</a:t>
            </a:r>
          </a:p>
        </p:txBody>
      </p:sp>
      <p:sp>
        <p:nvSpPr>
          <p:cNvPr id="2" name="Rectangle 1"/>
          <p:cNvSpPr/>
          <p:nvPr/>
        </p:nvSpPr>
        <p:spPr>
          <a:xfrm>
            <a:off x="1036931" y="1942237"/>
            <a:ext cx="7070138" cy="1464503"/>
          </a:xfrm>
          <a:prstGeom prst="rect">
            <a:avLst/>
          </a:prstGeom>
        </p:spPr>
        <p:txBody>
          <a:bodyPr wrap="square">
            <a:spAutoFit/>
          </a:bodyPr>
          <a:lstStyle/>
          <a:p>
            <a:pPr marL="8682" algn="ctr"/>
            <a:endParaRPr lang="en-US" i="1" dirty="0"/>
          </a:p>
          <a:p>
            <a:pPr marL="8682" algn="ctr"/>
            <a:r>
              <a:rPr lang="es-LA" sz="1800" b="0" i="1" strike="noStrike" cap="none" spc="0" baseline="0" dirty="0">
                <a:solidFill>
                  <a:srgbClr val="000000"/>
                </a:solidFill>
                <a:effectLst/>
                <a:latin typeface="Arial"/>
                <a:ea typeface="Arial"/>
                <a:cs typeface="Arial"/>
              </a:rPr>
              <a:t>Se pueden enviar comentarios adicionales a MassHealth </a:t>
            </a:r>
            <a:br>
              <a:rPr lang="es-ES" sz="1800" b="0" i="1" strike="noStrike" cap="none" spc="0" baseline="0" dirty="0">
                <a:solidFill>
                  <a:srgbClr val="000000"/>
                </a:solidFill>
                <a:effectLst/>
                <a:latin typeface="Arial"/>
                <a:ea typeface="Arial"/>
                <a:cs typeface="Arial"/>
              </a:rPr>
            </a:br>
            <a:r>
              <a:rPr lang="es-LA" sz="1800" b="0" i="1" strike="noStrike" cap="none" spc="0" baseline="0" dirty="0">
                <a:solidFill>
                  <a:srgbClr val="000000"/>
                </a:solidFill>
                <a:effectLst/>
                <a:latin typeface="Arial"/>
                <a:ea typeface="Arial"/>
                <a:cs typeface="Arial"/>
              </a:rPr>
              <a:t>por correo electrónico a:</a:t>
            </a:r>
          </a:p>
          <a:p>
            <a:pPr marL="8682" algn="ctr"/>
            <a:endParaRPr lang="en-US" i="1" dirty="0"/>
          </a:p>
          <a:p>
            <a:pPr marL="8682" algn="ctr"/>
            <a:r>
              <a:rPr lang="es-LA" sz="1800" b="1" i="1" strike="noStrike" cap="none" spc="0" baseline="0" dirty="0">
                <a:solidFill>
                  <a:srgbClr val="002960"/>
                </a:solidFill>
                <a:effectLst/>
                <a:latin typeface="Arial"/>
                <a:ea typeface="Arial"/>
                <a:cs typeface="Arial"/>
              </a:rPr>
              <a:t>PCAfeedback@massmail.state.ma.us</a:t>
            </a:r>
          </a:p>
        </p:txBody>
      </p:sp>
      <p:sp>
        <p:nvSpPr>
          <p:cNvPr id="20" name="Text Placeholder 1"/>
          <p:cNvSpPr txBox="1"/>
          <p:nvPr/>
        </p:nvSpPr>
        <p:spPr>
          <a:xfrm>
            <a:off x="313182" y="1295400"/>
            <a:ext cx="8517636" cy="3048000"/>
          </a:xfrm>
          <a:prstGeom prst="rect">
            <a:avLst/>
          </a:prstGeom>
          <a:ln>
            <a:solidFill>
              <a:schemeClr val="accent6">
                <a:lumMod val="60000"/>
                <a:lumOff val="40000"/>
              </a:schemeClr>
            </a:solidFill>
          </a:ln>
          <a:effectLst>
            <a:outerShdw blurRad="50800" dist="38100" dir="2700000" algn="tl" rotWithShape="0">
              <a:prstClr val="black">
                <a:alpha val="40000"/>
              </a:prstClr>
            </a:outerShdw>
          </a:effectLst>
        </p:spPr>
        <p:txBody>
          <a:bodyPr lIns="274320" rIns="274320"/>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a:buChar char="-"/>
              <a:defRPr sz="1600" baseline="0">
                <a:solidFill>
                  <a:schemeClr val="tx1"/>
                </a:solidFill>
                <a:latin typeface="+mn-lt"/>
              </a:defRPr>
            </a:lvl9pPr>
          </a:lstStyle>
          <a:p>
            <a:r>
              <a:rPr lang="en-US" b="1" dirty="0">
                <a:solidFill>
                  <a:schemeClr val="tx2"/>
                </a:solidFill>
              </a:rPr>
              <a:t> </a:t>
            </a:r>
          </a:p>
        </p:txBody>
      </p:sp>
    </p:spTree>
    <p:extLst>
      <p:ext uri="{BB962C8B-B14F-4D97-AF65-F5344CB8AC3E}">
        <p14:creationId xmlns:p14="http://schemas.microsoft.com/office/powerpoint/2010/main" val="226111733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1"/>
            </p:custDataLst>
          </p:nvPr>
        </p:nvGraphicFramePr>
        <p:xfrm>
          <a:off x="1859" y="1589"/>
          <a:ext cx="1587" cy="1587"/>
        </p:xfrm>
        <a:graphic>
          <a:graphicData uri="http://schemas.openxmlformats.org/presentationml/2006/ole">
            <mc:AlternateContent xmlns:mc="http://schemas.openxmlformats.org/markup-compatibility/2006">
              <mc:Choice xmlns:v="urn:schemas-microsoft-com:vml" Requires="v">
                <p:oleObj name="think-cell Slide" r:id="rId5" imgW="0" imgH="0" progId="TCLayout.ActiveDocument.1">
                  <p:embed/>
                </p:oleObj>
              </mc:Choice>
              <mc:Fallback>
                <p:oleObj name="think-cell Slide" r:id="rId5" imgW="0" imgH="0" progId="TCLayout.ActiveDocument.1">
                  <p:embed/>
                  <p:pic>
                    <p:nvPicPr>
                      <p:cNvPr id="0" name="OLE substitute image"/>
                      <p:cNvPicPr/>
                      <p:nvPr/>
                    </p:nvPicPr>
                    <p:blipFill>
                      <a:blip r:embed="rId6"/>
                      <a:stretch>
                        <a:fillRect/>
                      </a:stretch>
                    </p:blipFill>
                    <p:spPr>
                      <a:xfrm>
                        <a:off x="1859" y="1589"/>
                        <a:ext cx="1587" cy="1587"/>
                      </a:xfrm>
                      <a:prstGeom prst="rect">
                        <a:avLst/>
                      </a:prstGeom>
                    </p:spPr>
                  </p:pic>
                </p:oleObj>
              </mc:Fallback>
            </mc:AlternateContent>
          </a:graphicData>
        </a:graphic>
      </p:graphicFrame>
      <p:sp>
        <p:nvSpPr>
          <p:cNvPr id="5" name="Rectangle 4" hidden="1"/>
          <p:cNvSpPr/>
          <p:nvPr>
            <p:custDataLst>
              <p:tags r:id="rId2"/>
            </p:custDataLst>
          </p:nvPr>
        </p:nvSpPr>
        <p:spPr bwMode="auto">
          <a:xfrm>
            <a:off x="270" y="1"/>
            <a:ext cx="158741" cy="158750"/>
          </a:xfrm>
          <a:prstGeom prst="rect">
            <a:avLst/>
          </a:prstGeom>
          <a:solidFill>
            <a:srgbClr val="FF0000"/>
          </a:solidFill>
          <a:ln w="9525">
            <a:solidFill>
              <a:srgbClr val="80808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ctr" anchorCtr="0">
            <a:noAutofit/>
          </a:bodyPr>
          <a:lstStyle/>
          <a:p>
            <a:pPr algn="ctr" defTabSz="914303"/>
            <a:endParaRPr lang="en-US" sz="1326" dirty="0">
              <a:solidFill>
                <a:srgbClr val="000000"/>
              </a:solidFill>
              <a:latin typeface="Arial"/>
              <a:ea typeface="ＭＳ Ｐゴシック"/>
              <a:sym typeface="Arial"/>
            </a:endParaRPr>
          </a:p>
        </p:txBody>
      </p:sp>
      <p:sp>
        <p:nvSpPr>
          <p:cNvPr id="4" name="Title 3"/>
          <p:cNvSpPr>
            <a:spLocks noGrp="1"/>
          </p:cNvSpPr>
          <p:nvPr>
            <p:ph type="title"/>
          </p:nvPr>
        </p:nvSpPr>
        <p:spPr/>
        <p:txBody>
          <a:bodyPr/>
          <a:lstStyle/>
          <a:p>
            <a:r>
              <a:rPr lang="es-LA" sz="1900" b="1" i="0" strike="noStrike" cap="none" spc="0" baseline="0">
                <a:solidFill>
                  <a:srgbClr val="002960"/>
                </a:solidFill>
                <a:effectLst/>
                <a:latin typeface="Arial"/>
                <a:ea typeface="Arial"/>
                <a:cs typeface="Arial"/>
              </a:rPr>
              <a:t>Cómo ingresar desde un dispositivo móvil</a:t>
            </a:r>
          </a:p>
        </p:txBody>
      </p:sp>
      <p:sp>
        <p:nvSpPr>
          <p:cNvPr id="8" name="Text Placeholder 7">
            <a:extLst>
              <a:ext uri="{FF2B5EF4-FFF2-40B4-BE49-F238E27FC236}">
                <a16:creationId xmlns:a16="http://schemas.microsoft.com/office/drawing/2014/main" id="{E15D27EA-96DC-6A42-9D87-79A3E30C7D73}"/>
              </a:ext>
            </a:extLst>
          </p:cNvPr>
          <p:cNvSpPr>
            <a:spLocks noGrp="1"/>
          </p:cNvSpPr>
          <p:nvPr>
            <p:ph type="body" sz="quarter" idx="12"/>
          </p:nvPr>
        </p:nvSpPr>
        <p:spPr>
          <a:xfrm>
            <a:off x="381000" y="609600"/>
            <a:ext cx="4648200" cy="5347618"/>
          </a:xfrm>
        </p:spPr>
        <p:txBody>
          <a:bodyPr/>
          <a:lstStyle/>
          <a:p>
            <a:pPr marL="285750" lvl="2" indent="-285750">
              <a:spcAft>
                <a:spcPts val="600"/>
              </a:spcAft>
              <a:buFont typeface="Wingdings" pitchFamily="2" charset="2"/>
              <a:buChar char="§"/>
            </a:pPr>
            <a:r>
              <a:rPr lang="es-LA" sz="1500" b="0" i="0" strike="noStrike" cap="none" spc="0" baseline="0" dirty="0">
                <a:solidFill>
                  <a:srgbClr val="000000"/>
                </a:solidFill>
                <a:effectLst/>
                <a:latin typeface="Arial"/>
                <a:ea typeface="Arial"/>
                <a:cs typeface="Arial"/>
              </a:rPr>
              <a:t>Si está ingresando a la reunión desde un dispositivo móvil, usted tiene dos opciones:</a:t>
            </a:r>
          </a:p>
          <a:p>
            <a:pPr marL="521906" lvl="3" indent="-285750">
              <a:spcAft>
                <a:spcPts val="600"/>
              </a:spcAft>
              <a:buSzTx/>
              <a:buFont typeface="System Font Regular"/>
              <a:buChar char="-"/>
            </a:pPr>
            <a:r>
              <a:rPr lang="es-LA" sz="1500" b="0" i="0" strike="noStrike" cap="none" spc="0" baseline="0" dirty="0">
                <a:solidFill>
                  <a:srgbClr val="000000"/>
                </a:solidFill>
                <a:effectLst/>
                <a:latin typeface="Arial"/>
                <a:ea typeface="Arial"/>
                <a:cs typeface="Arial"/>
              </a:rPr>
              <a:t>Ingresar llamando por teléfono</a:t>
            </a:r>
          </a:p>
          <a:p>
            <a:pPr marL="521906" lvl="3" indent="-285750">
              <a:spcAft>
                <a:spcPts val="900"/>
              </a:spcAft>
              <a:buSzTx/>
              <a:buFont typeface="System Font Regular"/>
              <a:buChar char="-"/>
            </a:pPr>
            <a:r>
              <a:rPr lang="es-LA" sz="1500" b="0" i="0" strike="noStrike" cap="none" spc="0" baseline="0" dirty="0">
                <a:solidFill>
                  <a:srgbClr val="000000"/>
                </a:solidFill>
                <a:effectLst/>
                <a:latin typeface="Arial"/>
                <a:ea typeface="Arial"/>
                <a:cs typeface="Arial"/>
              </a:rPr>
              <a:t>Ingresar por medio de la aplicación móvil Webex</a:t>
            </a:r>
          </a:p>
          <a:p>
            <a:pPr marL="285750" lvl="2" indent="-285750">
              <a:spcAft>
                <a:spcPts val="900"/>
              </a:spcAft>
              <a:buFont typeface="Wingdings" pitchFamily="2" charset="2"/>
              <a:buChar char="§"/>
            </a:pPr>
            <a:r>
              <a:rPr lang="es-LA" sz="1500" b="0" i="0" strike="noStrike" cap="none" spc="0" baseline="0" dirty="0">
                <a:solidFill>
                  <a:srgbClr val="000000"/>
                </a:solidFill>
                <a:effectLst/>
                <a:latin typeface="Arial"/>
                <a:ea typeface="Arial"/>
                <a:cs typeface="Arial"/>
              </a:rPr>
              <a:t>Puede encontrar los detalles sobre la sesión para escuchar comentarios, incluidas la información para llamar y la contraseña de la reunión, en línea en mass.gov buscando “</a:t>
            </a:r>
            <a:r>
              <a:rPr lang="es-LA" sz="1500" b="0" i="1" strike="noStrike" cap="none" spc="0" baseline="0" dirty="0">
                <a:solidFill>
                  <a:srgbClr val="000000"/>
                </a:solidFill>
                <a:effectLst/>
                <a:latin typeface="Arial"/>
                <a:ea typeface="Arial"/>
                <a:cs typeface="Arial"/>
              </a:rPr>
              <a:t>Notice Bi-Monthly Public Listening Session</a:t>
            </a:r>
            <a:r>
              <a:rPr lang="es-LA" sz="1500" b="0" i="0" strike="noStrike" cap="none" spc="0" baseline="0" dirty="0">
                <a:solidFill>
                  <a:srgbClr val="000000"/>
                </a:solidFill>
                <a:effectLst/>
                <a:latin typeface="Arial"/>
                <a:ea typeface="Arial"/>
                <a:cs typeface="Arial"/>
              </a:rPr>
              <a:t>” (Aviso de sesión pública bimensual) y abriendo el primer resultado de la búsqueda para el mes de julio de 2021.</a:t>
            </a:r>
          </a:p>
          <a:p>
            <a:pPr marL="285750" lvl="2" indent="-285750">
              <a:spcAft>
                <a:spcPts val="900"/>
              </a:spcAft>
              <a:buFont typeface="Wingdings" pitchFamily="2" charset="2"/>
              <a:buChar char="§"/>
            </a:pPr>
            <a:r>
              <a:rPr lang="es-LA" sz="1500" b="0" i="0" strike="noStrike" cap="none" spc="0" baseline="0" dirty="0">
                <a:solidFill>
                  <a:srgbClr val="000000"/>
                </a:solidFill>
                <a:effectLst/>
                <a:latin typeface="Arial"/>
                <a:ea typeface="Arial"/>
                <a:cs typeface="Arial"/>
              </a:rPr>
              <a:t>Si tiene dificultades para ingresar a la sesión por medio de la aplicación móvil, por favor llame usando la información brindada en las comunicaciones que le enviamos </a:t>
            </a:r>
            <a:r>
              <a:rPr lang="es-ES" sz="1500" b="0" i="0" strike="noStrike" cap="none" spc="0" baseline="0" dirty="0">
                <a:solidFill>
                  <a:srgbClr val="000000"/>
                </a:solidFill>
                <a:effectLst/>
                <a:latin typeface="Arial"/>
                <a:ea typeface="Arial"/>
                <a:cs typeface="Arial"/>
              </a:rPr>
              <a:t>par</a:t>
            </a:r>
            <a:r>
              <a:rPr lang="es-LA" sz="1500" b="0" i="0" strike="noStrike" cap="none" spc="0" baseline="0" dirty="0">
                <a:solidFill>
                  <a:srgbClr val="000000"/>
                </a:solidFill>
                <a:effectLst/>
                <a:latin typeface="Arial"/>
                <a:ea typeface="Arial"/>
                <a:cs typeface="Arial"/>
              </a:rPr>
              <a:t>a esta sesión para escuchar comentarios.</a:t>
            </a:r>
          </a:p>
          <a:p>
            <a:pPr marL="285750" lvl="2" indent="-285750">
              <a:spcAft>
                <a:spcPts val="900"/>
              </a:spcAft>
              <a:buFont typeface="Wingdings" pitchFamily="2" charset="2"/>
              <a:buChar char="§"/>
            </a:pPr>
            <a:r>
              <a:rPr lang="es-LA" sz="1500" b="0" i="0" strike="noStrike" cap="none" spc="0" baseline="0" dirty="0">
                <a:solidFill>
                  <a:srgbClr val="000000"/>
                </a:solidFill>
                <a:effectLst/>
                <a:latin typeface="Arial"/>
                <a:ea typeface="Arial"/>
                <a:cs typeface="Arial"/>
              </a:rPr>
              <a:t>Si decide llamar, el módulo que revisaremos será publicado en mass.gov y puede hallarlo buscando “</a:t>
            </a:r>
            <a:r>
              <a:rPr lang="es-LA" sz="1500" b="0" i="1" strike="noStrike" cap="none" spc="0" baseline="0" dirty="0">
                <a:solidFill>
                  <a:srgbClr val="000000"/>
                </a:solidFill>
                <a:effectLst/>
                <a:latin typeface="Arial"/>
                <a:ea typeface="Arial"/>
                <a:cs typeface="Arial"/>
              </a:rPr>
              <a:t>July Bi-Monthly Public Listening Session</a:t>
            </a:r>
            <a:r>
              <a:rPr lang="es-LA" sz="1500" b="0" i="0" strike="noStrike" cap="none" spc="0" baseline="0" dirty="0">
                <a:solidFill>
                  <a:srgbClr val="000000"/>
                </a:solidFill>
                <a:effectLst/>
                <a:latin typeface="Arial"/>
                <a:ea typeface="Arial"/>
                <a:cs typeface="Arial"/>
              </a:rPr>
              <a:t>” (Sesión pública bimensual para escuchar comentarios del mes de julio).</a:t>
            </a:r>
          </a:p>
        </p:txBody>
      </p:sp>
      <p:pic>
        <p:nvPicPr>
          <p:cNvPr id="3" name="Picture 2">
            <a:extLst>
              <a:ext uri="{FF2B5EF4-FFF2-40B4-BE49-F238E27FC236}">
                <a16:creationId xmlns:a16="http://schemas.microsoft.com/office/drawing/2014/main" id="{EA033869-C616-B24D-B68C-79882C855103}"/>
              </a:ext>
            </a:extLst>
          </p:cNvPr>
          <p:cNvPicPr>
            <a:picLocks noChangeAspect="1"/>
          </p:cNvPicPr>
          <p:nvPr/>
        </p:nvPicPr>
        <p:blipFill>
          <a:blip r:embed="rId7"/>
          <a:srcRect l="-1" t="26667" r="1873" b="23334"/>
          <a:stretch>
            <a:fillRect/>
          </a:stretch>
        </p:blipFill>
        <p:spPr>
          <a:xfrm>
            <a:off x="5545015" y="1478190"/>
            <a:ext cx="3107312" cy="3429000"/>
          </a:xfrm>
          <a:prstGeom prst="rect">
            <a:avLst/>
          </a:prstGeom>
        </p:spPr>
      </p:pic>
      <p:sp>
        <p:nvSpPr>
          <p:cNvPr id="2" name="Rectangle 1">
            <a:extLst>
              <a:ext uri="{FF2B5EF4-FFF2-40B4-BE49-F238E27FC236}">
                <a16:creationId xmlns:a16="http://schemas.microsoft.com/office/drawing/2014/main" id="{996FBE5C-8A3A-AD4F-8E6C-06A357EB5F6E}"/>
              </a:ext>
            </a:extLst>
          </p:cNvPr>
          <p:cNvSpPr/>
          <p:nvPr/>
        </p:nvSpPr>
        <p:spPr>
          <a:xfrm>
            <a:off x="376855" y="5943600"/>
            <a:ext cx="8297201" cy="549189"/>
          </a:xfrm>
          <a:prstGeom prst="rect">
            <a:avLst/>
          </a:prstGeom>
        </p:spPr>
        <p:txBody>
          <a:bodyPr wrap="square">
            <a:spAutoFit/>
          </a:bodyPr>
          <a:lstStyle/>
          <a:p>
            <a:pPr algn="ctr"/>
            <a:r>
              <a:rPr lang="es-LA" sz="1500" b="1" i="0" strike="noStrike" cap="none" spc="0" baseline="0" dirty="0">
                <a:solidFill>
                  <a:srgbClr val="000000"/>
                </a:solidFill>
                <a:effectLst/>
                <a:latin typeface="Arial"/>
                <a:ea typeface="Arial"/>
                <a:cs typeface="Arial"/>
              </a:rPr>
              <a:t>MassHealth le pide que por favor espere hasta el final de la presentación </a:t>
            </a:r>
            <a:br>
              <a:rPr lang="es-ES" sz="1500" b="1" i="0" strike="noStrike" cap="none" spc="0" baseline="0" dirty="0">
                <a:solidFill>
                  <a:srgbClr val="000000"/>
                </a:solidFill>
                <a:effectLst/>
                <a:latin typeface="Arial"/>
                <a:ea typeface="Arial"/>
                <a:cs typeface="Arial"/>
              </a:rPr>
            </a:br>
            <a:r>
              <a:rPr lang="es-LA" sz="1500" b="1" i="0" strike="noStrike" cap="none" spc="0" baseline="0" dirty="0">
                <a:solidFill>
                  <a:srgbClr val="000000"/>
                </a:solidFill>
                <a:effectLst/>
                <a:latin typeface="Arial"/>
                <a:ea typeface="Arial"/>
                <a:cs typeface="Arial"/>
              </a:rPr>
              <a:t>para darnos sus comentarios.</a:t>
            </a:r>
          </a:p>
        </p:txBody>
      </p:sp>
    </p:spTree>
    <p:extLst>
      <p:ext uri="{BB962C8B-B14F-4D97-AF65-F5344CB8AC3E}">
        <p14:creationId xmlns:p14="http://schemas.microsoft.com/office/powerpoint/2010/main" val="184592523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328EA7-135C-3540-A2DA-D60F65566134}"/>
              </a:ext>
            </a:extLst>
          </p:cNvPr>
          <p:cNvPicPr>
            <a:picLocks noChangeAspect="1"/>
          </p:cNvPicPr>
          <p:nvPr/>
        </p:nvPicPr>
        <p:blipFill>
          <a:blip r:embed="rId5"/>
          <a:stretch>
            <a:fillRect/>
          </a:stretch>
        </p:blipFill>
        <p:spPr>
          <a:xfrm>
            <a:off x="5099538" y="486976"/>
            <a:ext cx="3572720" cy="3664328"/>
          </a:xfrm>
          <a:prstGeom prst="rect">
            <a:avLst/>
          </a:prstGeom>
        </p:spPr>
      </p:pic>
      <p:graphicFrame>
        <p:nvGraphicFramePr>
          <p:cNvPr id="15" name="Object 14" hidden="1"/>
          <p:cNvGraphicFramePr>
            <a:graphicFrameLocks noChangeAspect="1"/>
          </p:cNvGraphicFramePr>
          <p:nvPr>
            <p:custDataLst>
              <p:tags r:id="rId1"/>
            </p:custDataLst>
          </p:nvPr>
        </p:nvGraphicFramePr>
        <p:xfrm>
          <a:off x="1859" y="1589"/>
          <a:ext cx="1587" cy="1587"/>
        </p:xfrm>
        <a:graphic>
          <a:graphicData uri="http://schemas.openxmlformats.org/presentationml/2006/ole">
            <mc:AlternateContent xmlns:mc="http://schemas.openxmlformats.org/markup-compatibility/2006">
              <mc:Choice xmlns:v="urn:schemas-microsoft-com:vml" Requires="v">
                <p:oleObj name="think-cell Slide" r:id="rId6" imgW="0" imgH="0" progId="TCLayout.ActiveDocument.1">
                  <p:embed/>
                </p:oleObj>
              </mc:Choice>
              <mc:Fallback>
                <p:oleObj name="think-cell Slide" r:id="rId6" imgW="0" imgH="0" progId="TCLayout.ActiveDocument.1">
                  <p:embed/>
                  <p:pic>
                    <p:nvPicPr>
                      <p:cNvPr id="0" name="OLE substitute image"/>
                      <p:cNvPicPr/>
                      <p:nvPr/>
                    </p:nvPicPr>
                    <p:blipFill>
                      <a:blip r:embed="rId7"/>
                      <a:stretch>
                        <a:fillRect/>
                      </a:stretch>
                    </p:blipFill>
                    <p:spPr>
                      <a:xfrm>
                        <a:off x="1859" y="1589"/>
                        <a:ext cx="1587" cy="1587"/>
                      </a:xfrm>
                      <a:prstGeom prst="rect">
                        <a:avLst/>
                      </a:prstGeom>
                    </p:spPr>
                  </p:pic>
                </p:oleObj>
              </mc:Fallback>
            </mc:AlternateContent>
          </a:graphicData>
        </a:graphic>
      </p:graphicFrame>
      <p:sp>
        <p:nvSpPr>
          <p:cNvPr id="5" name="Rectangle 4" hidden="1"/>
          <p:cNvSpPr/>
          <p:nvPr>
            <p:custDataLst>
              <p:tags r:id="rId2"/>
            </p:custDataLst>
          </p:nvPr>
        </p:nvSpPr>
        <p:spPr bwMode="auto">
          <a:xfrm>
            <a:off x="270" y="1"/>
            <a:ext cx="158741" cy="158750"/>
          </a:xfrm>
          <a:prstGeom prst="rect">
            <a:avLst/>
          </a:prstGeom>
          <a:solidFill>
            <a:srgbClr val="FF0000"/>
          </a:solidFill>
          <a:ln w="9525">
            <a:solidFill>
              <a:srgbClr val="80808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ctr" anchorCtr="0">
            <a:noAutofit/>
          </a:bodyPr>
          <a:lstStyle/>
          <a:p>
            <a:pPr algn="ctr" defTabSz="914303"/>
            <a:endParaRPr lang="en-US" sz="1326" dirty="0">
              <a:solidFill>
                <a:srgbClr val="000000"/>
              </a:solidFill>
              <a:latin typeface="Arial"/>
              <a:ea typeface="ＭＳ Ｐゴシック"/>
              <a:sym typeface="Arial"/>
            </a:endParaRPr>
          </a:p>
        </p:txBody>
      </p:sp>
      <p:sp>
        <p:nvSpPr>
          <p:cNvPr id="4" name="Title 3"/>
          <p:cNvSpPr>
            <a:spLocks noGrp="1"/>
          </p:cNvSpPr>
          <p:nvPr>
            <p:ph type="title"/>
          </p:nvPr>
        </p:nvSpPr>
        <p:spPr/>
        <p:txBody>
          <a:bodyPr/>
          <a:lstStyle/>
          <a:p>
            <a:r>
              <a:rPr lang="es-LA" sz="1900" b="1" i="0" strike="noStrike" cap="none" spc="0" baseline="0">
                <a:solidFill>
                  <a:srgbClr val="002960"/>
                </a:solidFill>
                <a:effectLst/>
                <a:latin typeface="Arial"/>
                <a:ea typeface="Arial"/>
                <a:cs typeface="Arial"/>
              </a:rPr>
              <a:t>Cómo silenciar y reiniciar el audio de su teléfono</a:t>
            </a:r>
          </a:p>
        </p:txBody>
      </p:sp>
      <p:sp>
        <p:nvSpPr>
          <p:cNvPr id="2" name="Text Placeholder 1">
            <a:extLst>
              <a:ext uri="{FF2B5EF4-FFF2-40B4-BE49-F238E27FC236}">
                <a16:creationId xmlns:a16="http://schemas.microsoft.com/office/drawing/2014/main" id="{A4C3E19B-7970-1D4F-9DBA-5C525D84823C}"/>
              </a:ext>
            </a:extLst>
          </p:cNvPr>
          <p:cNvSpPr>
            <a:spLocks noGrp="1"/>
          </p:cNvSpPr>
          <p:nvPr>
            <p:ph type="body" sz="quarter" idx="12"/>
          </p:nvPr>
        </p:nvSpPr>
        <p:spPr>
          <a:xfrm>
            <a:off x="381000" y="533191"/>
            <a:ext cx="4273062" cy="5709255"/>
          </a:xfrm>
        </p:spPr>
        <p:txBody>
          <a:bodyPr/>
          <a:lstStyle/>
          <a:p>
            <a:pPr marL="288925" lvl="2" indent="-288925">
              <a:spcAft>
                <a:spcPts val="900"/>
              </a:spcAft>
              <a:buFont typeface="Wingdings" pitchFamily="2" charset="2"/>
              <a:buChar char="§"/>
            </a:pPr>
            <a:r>
              <a:rPr lang="es-LA" sz="1500" b="0" i="0" strike="noStrike" cap="none" spc="0" baseline="0" dirty="0">
                <a:solidFill>
                  <a:srgbClr val="000000"/>
                </a:solidFill>
                <a:effectLst/>
                <a:latin typeface="Arial"/>
                <a:ea typeface="Arial"/>
                <a:cs typeface="Arial"/>
              </a:rPr>
              <a:t>MassHealth pide a todos los asistentes que tengan su teléfono silenciado mientras no estén hablando para reducir el ruido de fondo. MassHealth podría silenciar su línea si hubiera ruido de fondo.</a:t>
            </a:r>
          </a:p>
          <a:p>
            <a:pPr marL="288925" indent="-288925">
              <a:spcAft>
                <a:spcPts val="900"/>
              </a:spcAft>
              <a:buSzPct val="120000"/>
              <a:buFont typeface="Wingdings" pitchFamily="2" charset="2"/>
              <a:buChar char="§"/>
            </a:pPr>
            <a:r>
              <a:rPr lang="es-LA" sz="1500" b="0" i="0" strike="noStrike" cap="none" spc="0" baseline="0" dirty="0">
                <a:solidFill>
                  <a:srgbClr val="000000"/>
                </a:solidFill>
                <a:effectLst/>
                <a:latin typeface="Arial"/>
                <a:ea typeface="Arial"/>
                <a:cs typeface="Arial"/>
              </a:rPr>
              <a:t>Si usted necesita</a:t>
            </a:r>
            <a:r>
              <a:rPr lang="es-ES" sz="1500" b="0" i="0" strike="noStrike" cap="none" spc="0" baseline="0" dirty="0">
                <a:solidFill>
                  <a:srgbClr val="000000"/>
                </a:solidFill>
                <a:effectLst/>
                <a:latin typeface="Arial"/>
                <a:ea typeface="Arial"/>
                <a:cs typeface="Arial"/>
              </a:rPr>
              <a:t> usar </a:t>
            </a:r>
            <a:r>
              <a:rPr lang="es-LA" sz="1500" b="1" i="1" u="sng" strike="noStrike" cap="none" spc="0" baseline="0" dirty="0">
                <a:solidFill>
                  <a:srgbClr val="000000"/>
                </a:solidFill>
                <a:effectLst/>
                <a:uFill>
                  <a:solidFill>
                    <a:srgbClr val="000000"/>
                  </a:solidFill>
                </a:uFill>
                <a:latin typeface="Arial"/>
                <a:ea typeface="Arial"/>
                <a:cs typeface="Arial"/>
              </a:rPr>
              <a:t>Unmute</a:t>
            </a:r>
            <a:r>
              <a:rPr lang="es-LA" sz="1500" b="0" i="0" strike="noStrike" cap="none" spc="0" baseline="0" dirty="0">
                <a:solidFill>
                  <a:srgbClr val="000000"/>
                </a:solidFill>
                <a:effectLst/>
                <a:latin typeface="Arial"/>
                <a:ea typeface="Arial"/>
                <a:cs typeface="Arial"/>
              </a:rPr>
              <a:t> </a:t>
            </a:r>
            <a:r>
              <a:rPr lang="es-LA" sz="1500" b="1" i="0" u="sng" strike="noStrike" cap="none" spc="0" baseline="0" dirty="0">
                <a:solidFill>
                  <a:srgbClr val="000000"/>
                </a:solidFill>
                <a:effectLst/>
                <a:uFill>
                  <a:solidFill>
                    <a:srgbClr val="000000"/>
                  </a:solidFill>
                </a:uFill>
                <a:latin typeface="Arial"/>
                <a:ea typeface="Arial"/>
                <a:cs typeface="Arial"/>
              </a:rPr>
              <a:t>(Reiniciar audio)</a:t>
            </a:r>
            <a:r>
              <a:rPr lang="es-LA" sz="1500" b="0" i="0" strike="noStrike" cap="none" spc="0" baseline="0" dirty="0">
                <a:solidFill>
                  <a:srgbClr val="000000"/>
                </a:solidFill>
                <a:effectLst/>
                <a:latin typeface="Arial"/>
                <a:ea typeface="Arial"/>
                <a:cs typeface="Arial"/>
              </a:rPr>
              <a:t> en su línea, puede hacerlo siguiendo estas instrucciones:</a:t>
            </a:r>
          </a:p>
          <a:p>
            <a:pPr marL="515938" lvl="1" indent="-285750">
              <a:spcAft>
                <a:spcPts val="900"/>
              </a:spcAft>
              <a:buFontTx/>
              <a:buChar char="-"/>
            </a:pPr>
            <a:r>
              <a:rPr lang="es-LA" sz="1400" b="0" i="0" strike="noStrike" cap="none" spc="0" baseline="0" dirty="0">
                <a:solidFill>
                  <a:srgbClr val="000000"/>
                </a:solidFill>
                <a:effectLst/>
                <a:latin typeface="Arial"/>
                <a:ea typeface="Arial"/>
                <a:cs typeface="Arial"/>
              </a:rPr>
              <a:t>Si está conectado con el audio </a:t>
            </a:r>
            <a:r>
              <a:rPr lang="es-LA" sz="1400" b="1" i="0" strike="noStrike" cap="none" spc="0" baseline="0" dirty="0">
                <a:solidFill>
                  <a:srgbClr val="000000"/>
                </a:solidFill>
                <a:effectLst/>
                <a:latin typeface="Arial"/>
                <a:ea typeface="Arial"/>
                <a:cs typeface="Arial"/>
              </a:rPr>
              <a:t>de su computadora:</a:t>
            </a:r>
            <a:r>
              <a:rPr lang="es-LA" sz="1400" b="0" i="0" strike="noStrike" cap="none" spc="0" baseline="0" dirty="0">
                <a:solidFill>
                  <a:srgbClr val="000000"/>
                </a:solidFill>
                <a:effectLst/>
                <a:latin typeface="Arial"/>
                <a:ea typeface="Arial"/>
                <a:cs typeface="Arial"/>
              </a:rPr>
              <a:t> Haga clic en el ícono de </a:t>
            </a:r>
            <a:r>
              <a:rPr lang="es-LA" sz="1400" b="0" i="1" strike="noStrike" cap="none" spc="0" baseline="0" dirty="0">
                <a:solidFill>
                  <a:srgbClr val="000000"/>
                </a:solidFill>
                <a:effectLst/>
                <a:latin typeface="Arial"/>
                <a:ea typeface="Arial"/>
                <a:cs typeface="Arial"/>
              </a:rPr>
              <a:t>Mute</a:t>
            </a:r>
            <a:r>
              <a:rPr lang="es-LA" sz="1400" b="0" i="0" strike="noStrike" cap="none" spc="0" baseline="0" dirty="0">
                <a:solidFill>
                  <a:srgbClr val="000000"/>
                </a:solidFill>
                <a:effectLst/>
                <a:latin typeface="Arial"/>
                <a:ea typeface="Arial"/>
                <a:cs typeface="Arial"/>
              </a:rPr>
              <a:t> (Silenciar) en la base de la pantalla.</a:t>
            </a:r>
          </a:p>
          <a:p>
            <a:pPr marL="515938" lvl="1" indent="-285750">
              <a:spcAft>
                <a:spcPts val="900"/>
              </a:spcAft>
              <a:buFontTx/>
              <a:buChar char="-"/>
            </a:pPr>
            <a:r>
              <a:rPr lang="es-LA" sz="1400" b="0" i="0" strike="noStrike" cap="none" spc="0" baseline="0" dirty="0">
                <a:solidFill>
                  <a:srgbClr val="000000"/>
                </a:solidFill>
                <a:effectLst/>
                <a:latin typeface="Arial"/>
                <a:ea typeface="Arial"/>
                <a:cs typeface="Arial"/>
              </a:rPr>
              <a:t>Si está conectado con el audio </a:t>
            </a:r>
            <a:r>
              <a:rPr lang="es-LA" sz="1400" b="1" i="0" strike="noStrike" cap="none" spc="0" baseline="0" dirty="0">
                <a:solidFill>
                  <a:srgbClr val="000000"/>
                </a:solidFill>
                <a:effectLst/>
                <a:latin typeface="Arial"/>
                <a:ea typeface="Arial"/>
                <a:cs typeface="Arial"/>
              </a:rPr>
              <a:t>de su teléfono:</a:t>
            </a:r>
            <a:r>
              <a:rPr lang="es-LA" sz="1400" b="0" i="0" strike="noStrike" cap="none" spc="0" baseline="0" dirty="0">
                <a:solidFill>
                  <a:srgbClr val="000000"/>
                </a:solidFill>
                <a:effectLst/>
                <a:latin typeface="Arial"/>
                <a:ea typeface="Arial"/>
                <a:cs typeface="Arial"/>
              </a:rPr>
              <a:t> Oprima *6 en su teléfono.</a:t>
            </a:r>
          </a:p>
          <a:p>
            <a:pPr marL="288925" lvl="2" indent="-288925">
              <a:spcAft>
                <a:spcPts val="900"/>
              </a:spcAft>
              <a:buFont typeface="Wingdings" pitchFamily="2" charset="2"/>
              <a:buChar char="§"/>
            </a:pPr>
            <a:r>
              <a:rPr lang="es-LA" sz="1500" b="0" i="0" strike="noStrike" cap="none" spc="0" baseline="0" dirty="0">
                <a:solidFill>
                  <a:srgbClr val="000000"/>
                </a:solidFill>
                <a:effectLst/>
                <a:latin typeface="Arial"/>
                <a:ea typeface="Arial"/>
                <a:cs typeface="Arial"/>
              </a:rPr>
              <a:t>Usted también puede llamar la atención de MassHealth al “Levantar la mano” en el panel del participante haciendo clic en el ícono de </a:t>
            </a:r>
            <a:br>
              <a:rPr lang="es-ES" sz="1500" b="0" i="0" strike="noStrike" cap="none" spc="0" baseline="0" dirty="0">
                <a:solidFill>
                  <a:srgbClr val="000000"/>
                </a:solidFill>
                <a:effectLst/>
                <a:latin typeface="Arial"/>
                <a:ea typeface="Arial"/>
                <a:cs typeface="Arial"/>
              </a:rPr>
            </a:br>
            <a:r>
              <a:rPr lang="es-LA" sz="1500" b="0" i="0" strike="noStrike" cap="none" spc="0" baseline="0" dirty="0">
                <a:solidFill>
                  <a:srgbClr val="000000"/>
                </a:solidFill>
                <a:effectLst/>
                <a:latin typeface="Arial"/>
                <a:ea typeface="Arial"/>
                <a:cs typeface="Arial"/>
              </a:rPr>
              <a:t>la mano.</a:t>
            </a:r>
          </a:p>
          <a:p>
            <a:pPr marL="288925" lvl="2" indent="-288925">
              <a:spcAft>
                <a:spcPts val="900"/>
              </a:spcAft>
              <a:buFont typeface="Wingdings" pitchFamily="2" charset="2"/>
              <a:buChar char="§"/>
            </a:pPr>
            <a:r>
              <a:rPr lang="es-LA" sz="1500" b="0" i="0" strike="noStrike" cap="none" spc="0" baseline="0" dirty="0">
                <a:solidFill>
                  <a:srgbClr val="000000"/>
                </a:solidFill>
                <a:effectLst/>
                <a:latin typeface="Arial"/>
                <a:ea typeface="Arial"/>
                <a:cs typeface="Arial"/>
              </a:rPr>
              <a:t>Si no alcanzó el tiempo y no pudo compartir sus comentarios, se aceptarán respuestas por escrito en cualquier momento en </a:t>
            </a:r>
            <a:r>
              <a:rPr lang="es-LA" sz="1500" b="0" i="0" strike="noStrike" cap="none" spc="0" baseline="0" dirty="0">
                <a:solidFill>
                  <a:srgbClr val="000000"/>
                </a:solidFill>
                <a:effectLst/>
                <a:latin typeface="Arial"/>
                <a:ea typeface="Arial"/>
                <a:cs typeface="Arial"/>
                <a:hlinkClick r:id="rId8" history="0"/>
              </a:rPr>
              <a:t>PCAfeedback@massmail.state.ma.us</a:t>
            </a:r>
          </a:p>
          <a:p>
            <a:endParaRPr lang="en-US" dirty="0"/>
          </a:p>
        </p:txBody>
      </p:sp>
      <p:pic>
        <p:nvPicPr>
          <p:cNvPr id="8" name="Picture 7">
            <a:extLst>
              <a:ext uri="{FF2B5EF4-FFF2-40B4-BE49-F238E27FC236}">
                <a16:creationId xmlns:a16="http://schemas.microsoft.com/office/drawing/2014/main" id="{ED5FD6BB-920C-E048-A492-FD79984B7282}"/>
              </a:ext>
            </a:extLst>
          </p:cNvPr>
          <p:cNvPicPr>
            <a:picLocks noChangeAspect="1"/>
          </p:cNvPicPr>
          <p:nvPr/>
        </p:nvPicPr>
        <p:blipFill>
          <a:blip r:embed="rId9"/>
          <a:stretch>
            <a:fillRect/>
          </a:stretch>
        </p:blipFill>
        <p:spPr>
          <a:xfrm>
            <a:off x="4800599" y="4363370"/>
            <a:ext cx="4025959" cy="1732630"/>
          </a:xfrm>
          <a:prstGeom prst="rect">
            <a:avLst/>
          </a:prstGeom>
        </p:spPr>
      </p:pic>
      <p:sp>
        <p:nvSpPr>
          <p:cNvPr id="10" name="Rectangle 9">
            <a:extLst>
              <a:ext uri="{FF2B5EF4-FFF2-40B4-BE49-F238E27FC236}">
                <a16:creationId xmlns:a16="http://schemas.microsoft.com/office/drawing/2014/main" id="{5ABB2FCC-2AC8-5847-945C-3D90CEAB608A}"/>
              </a:ext>
            </a:extLst>
          </p:cNvPr>
          <p:cNvSpPr/>
          <p:nvPr/>
        </p:nvSpPr>
        <p:spPr bwMode="auto">
          <a:xfrm>
            <a:off x="7543800" y="5257800"/>
            <a:ext cx="381000" cy="381000"/>
          </a:xfrm>
          <a:prstGeom prst="rect">
            <a:avLst/>
          </a:prstGeom>
          <a:noFill/>
          <a:ln w="19050">
            <a:solidFill>
              <a:srgbClr val="FF0000"/>
            </a:solidFill>
            <a:miter lim="800000"/>
          </a:ln>
          <a:effectLst/>
        </p:spPr>
        <p:txBody>
          <a:bodyPr wrap="none" rtlCol="0" anchor="ctr"/>
          <a:lstStyle/>
          <a:p>
            <a:pPr algn="ctr" defTabSz="914400" fontAlgn="base">
              <a:spcBef>
                <a:spcPct val="0"/>
              </a:spcBef>
              <a:spcAft>
                <a:spcPct val="0"/>
              </a:spcAft>
            </a:pPr>
            <a:endParaRPr lang="en-US" sz="1200" dirty="0">
              <a:solidFill>
                <a:srgbClr val="000000"/>
              </a:solidFill>
              <a:latin typeface="Arial"/>
            </a:endParaRPr>
          </a:p>
        </p:txBody>
      </p:sp>
      <p:cxnSp>
        <p:nvCxnSpPr>
          <p:cNvPr id="12" name="Straight Arrow Connector 11">
            <a:extLst>
              <a:ext uri="{FF2B5EF4-FFF2-40B4-BE49-F238E27FC236}">
                <a16:creationId xmlns:a16="http://schemas.microsoft.com/office/drawing/2014/main" id="{571AF9B1-FB04-1043-8098-025E95D0C210}"/>
              </a:ext>
            </a:extLst>
          </p:cNvPr>
          <p:cNvCxnSpPr>
            <a:cxnSpLocks/>
          </p:cNvCxnSpPr>
          <p:nvPr/>
        </p:nvCxnSpPr>
        <p:spPr>
          <a:xfrm>
            <a:off x="4572000" y="2971800"/>
            <a:ext cx="1371600" cy="6096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1DD1DBD-CD55-444E-9E47-AC18B09418D8}"/>
              </a:ext>
            </a:extLst>
          </p:cNvPr>
          <p:cNvCxnSpPr>
            <a:cxnSpLocks/>
          </p:cNvCxnSpPr>
          <p:nvPr/>
        </p:nvCxnSpPr>
        <p:spPr>
          <a:xfrm>
            <a:off x="1524000" y="4648200"/>
            <a:ext cx="5943600" cy="5334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5C800E9-D866-D745-9D6C-66A5302E7B9D}"/>
              </a:ext>
            </a:extLst>
          </p:cNvPr>
          <p:cNvSpPr/>
          <p:nvPr/>
        </p:nvSpPr>
        <p:spPr bwMode="auto">
          <a:xfrm>
            <a:off x="5867400" y="3770304"/>
            <a:ext cx="914400" cy="381000"/>
          </a:xfrm>
          <a:prstGeom prst="rect">
            <a:avLst/>
          </a:prstGeom>
          <a:noFill/>
          <a:ln w="19050">
            <a:solidFill>
              <a:srgbClr val="FF0000"/>
            </a:solidFill>
            <a:miter lim="800000"/>
          </a:ln>
          <a:effectLst/>
        </p:spPr>
        <p:txBody>
          <a:bodyPr wrap="none" rtlCol="0" anchor="ctr"/>
          <a:lstStyle/>
          <a:p>
            <a:pPr algn="ctr" defTabSz="914400" fontAlgn="base">
              <a:spcBef>
                <a:spcPct val="0"/>
              </a:spcBef>
              <a:spcAft>
                <a:spcPct val="0"/>
              </a:spcAft>
            </a:pPr>
            <a:endParaRPr lang="en-US" sz="1200" dirty="0">
              <a:solidFill>
                <a:srgbClr val="000000"/>
              </a:solidFill>
              <a:latin typeface="Arial"/>
            </a:endParaRPr>
          </a:p>
        </p:txBody>
      </p:sp>
      <p:sp>
        <p:nvSpPr>
          <p:cNvPr id="13" name="Rectangle 12">
            <a:extLst>
              <a:ext uri="{FF2B5EF4-FFF2-40B4-BE49-F238E27FC236}">
                <a16:creationId xmlns:a16="http://schemas.microsoft.com/office/drawing/2014/main" id="{224108F1-E81A-9749-80E5-91CCD4988DCD}"/>
              </a:ext>
            </a:extLst>
          </p:cNvPr>
          <p:cNvSpPr/>
          <p:nvPr/>
        </p:nvSpPr>
        <p:spPr>
          <a:xfrm>
            <a:off x="284185" y="6096000"/>
            <a:ext cx="8546642" cy="523220"/>
          </a:xfrm>
          <a:prstGeom prst="rect">
            <a:avLst/>
          </a:prstGeom>
        </p:spPr>
        <p:txBody>
          <a:bodyPr wrap="square">
            <a:spAutoFit/>
          </a:bodyPr>
          <a:lstStyle/>
          <a:p>
            <a:pPr lvl="0" algn="ctr"/>
            <a:r>
              <a:rPr lang="es-LA" sz="1400" b="1" i="0" strike="noStrike" cap="none" spc="0" baseline="0" dirty="0">
                <a:solidFill>
                  <a:srgbClr val="000000"/>
                </a:solidFill>
                <a:effectLst/>
                <a:latin typeface="Arial"/>
                <a:ea typeface="Arial"/>
                <a:cs typeface="Arial"/>
              </a:rPr>
              <a:t>MassHealth le pide que por favor espere hasta el final de la presentación </a:t>
            </a:r>
            <a:br>
              <a:rPr lang="es-ES" sz="1400" b="1" i="0" strike="noStrike" cap="none" spc="0" baseline="0" dirty="0">
                <a:solidFill>
                  <a:srgbClr val="000000"/>
                </a:solidFill>
                <a:effectLst/>
                <a:latin typeface="Arial"/>
                <a:ea typeface="Arial"/>
                <a:cs typeface="Arial"/>
              </a:rPr>
            </a:br>
            <a:r>
              <a:rPr lang="es-LA" sz="1400" b="1" i="0" strike="noStrike" cap="none" spc="0" baseline="0" dirty="0">
                <a:solidFill>
                  <a:srgbClr val="000000"/>
                </a:solidFill>
                <a:effectLst/>
                <a:latin typeface="Arial"/>
                <a:ea typeface="Arial"/>
                <a:cs typeface="Arial"/>
              </a:rPr>
              <a:t>para darnos sus comentarios.</a:t>
            </a:r>
          </a:p>
        </p:txBody>
      </p:sp>
    </p:spTree>
    <p:extLst>
      <p:ext uri="{BB962C8B-B14F-4D97-AF65-F5344CB8AC3E}">
        <p14:creationId xmlns:p14="http://schemas.microsoft.com/office/powerpoint/2010/main" val="351579274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1"/>
            </p:custDataLst>
          </p:nvPr>
        </p:nvGraphicFramePr>
        <p:xfrm>
          <a:off x="1859" y="1589"/>
          <a:ext cx="1587" cy="1587"/>
        </p:xfrm>
        <a:graphic>
          <a:graphicData uri="http://schemas.openxmlformats.org/presentationml/2006/ole">
            <mc:AlternateContent xmlns:mc="http://schemas.openxmlformats.org/markup-compatibility/2006">
              <mc:Choice xmlns:v="urn:schemas-microsoft-com:vml" Requires="v">
                <p:oleObj name="think-cell Slide" r:id="rId5" imgW="0" imgH="0" progId="TCLayout.ActiveDocument.1">
                  <p:embed/>
                </p:oleObj>
              </mc:Choice>
              <mc:Fallback>
                <p:oleObj name="think-cell Slide" r:id="rId5" imgW="0" imgH="0" progId="TCLayout.ActiveDocument.1">
                  <p:embed/>
                  <p:pic>
                    <p:nvPicPr>
                      <p:cNvPr id="0" name="OLE substitute image"/>
                      <p:cNvPicPr/>
                      <p:nvPr/>
                    </p:nvPicPr>
                    <p:blipFill>
                      <a:blip r:embed="rId6"/>
                      <a:stretch>
                        <a:fillRect/>
                      </a:stretch>
                    </p:blipFill>
                    <p:spPr>
                      <a:xfrm>
                        <a:off x="1859" y="1589"/>
                        <a:ext cx="1587" cy="1587"/>
                      </a:xfrm>
                      <a:prstGeom prst="rect">
                        <a:avLst/>
                      </a:prstGeom>
                    </p:spPr>
                  </p:pic>
                </p:oleObj>
              </mc:Fallback>
            </mc:AlternateContent>
          </a:graphicData>
        </a:graphic>
      </p:graphicFrame>
      <p:sp>
        <p:nvSpPr>
          <p:cNvPr id="5" name="Rectangle 4" hidden="1"/>
          <p:cNvSpPr/>
          <p:nvPr>
            <p:custDataLst>
              <p:tags r:id="rId2"/>
            </p:custDataLst>
          </p:nvPr>
        </p:nvSpPr>
        <p:spPr bwMode="auto">
          <a:xfrm>
            <a:off x="270" y="1"/>
            <a:ext cx="158741" cy="158750"/>
          </a:xfrm>
          <a:prstGeom prst="rect">
            <a:avLst/>
          </a:prstGeom>
          <a:solidFill>
            <a:srgbClr val="FF0000"/>
          </a:solidFill>
          <a:ln w="9525">
            <a:solidFill>
              <a:srgbClr val="80808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ctr" anchorCtr="0">
            <a:noAutofit/>
          </a:bodyPr>
          <a:lstStyle/>
          <a:p>
            <a:pPr algn="ctr" defTabSz="914303"/>
            <a:endParaRPr lang="en-US" sz="1326" dirty="0">
              <a:solidFill>
                <a:srgbClr val="000000"/>
              </a:solidFill>
              <a:latin typeface="Arial"/>
              <a:ea typeface="ＭＳ Ｐゴシック"/>
              <a:sym typeface="Arial"/>
            </a:endParaRPr>
          </a:p>
        </p:txBody>
      </p:sp>
      <p:sp>
        <p:nvSpPr>
          <p:cNvPr id="4" name="Title 3"/>
          <p:cNvSpPr>
            <a:spLocks noGrp="1"/>
          </p:cNvSpPr>
          <p:nvPr>
            <p:ph type="title"/>
          </p:nvPr>
        </p:nvSpPr>
        <p:spPr/>
        <p:txBody>
          <a:bodyPr/>
          <a:lstStyle/>
          <a:p>
            <a:r>
              <a:rPr lang="es-LA" sz="1900" b="1" i="0" strike="noStrike" cap="none" spc="0" baseline="0">
                <a:solidFill>
                  <a:srgbClr val="002960"/>
                </a:solidFill>
                <a:effectLst/>
                <a:latin typeface="Arial"/>
                <a:ea typeface="Arial"/>
                <a:cs typeface="Arial"/>
              </a:rPr>
              <a:t>Subtitulado</a:t>
            </a:r>
          </a:p>
        </p:txBody>
      </p:sp>
      <p:sp>
        <p:nvSpPr>
          <p:cNvPr id="2" name="Text Placeholder 1">
            <a:extLst>
              <a:ext uri="{FF2B5EF4-FFF2-40B4-BE49-F238E27FC236}">
                <a16:creationId xmlns:a16="http://schemas.microsoft.com/office/drawing/2014/main" id="{6E378DC3-1358-E140-BA5A-5B792D3A3F4E}"/>
              </a:ext>
            </a:extLst>
          </p:cNvPr>
          <p:cNvSpPr>
            <a:spLocks noGrp="1"/>
          </p:cNvSpPr>
          <p:nvPr>
            <p:ph type="body" sz="quarter" idx="12"/>
          </p:nvPr>
        </p:nvSpPr>
        <p:spPr>
          <a:xfrm>
            <a:off x="381000" y="914400"/>
            <a:ext cx="8305800" cy="2416046"/>
          </a:xfrm>
        </p:spPr>
        <p:txBody>
          <a:bodyPr/>
          <a:lstStyle/>
          <a:p>
            <a:pPr marL="288925" lvl="2" indent="-288925">
              <a:buFont typeface="Wingdings" pitchFamily="2" charset="2"/>
              <a:buChar char="§"/>
            </a:pPr>
            <a:r>
              <a:rPr lang="es-LA" sz="1500" b="0" i="0" strike="noStrike" cap="none" spc="0" baseline="0" dirty="0">
                <a:solidFill>
                  <a:srgbClr val="000000"/>
                </a:solidFill>
                <a:effectLst/>
                <a:latin typeface="Arial"/>
                <a:ea typeface="Arial"/>
                <a:cs typeface="Arial"/>
              </a:rPr>
              <a:t>El subtitulado estará disponible durante esta sesión para quienes usen su computadora.</a:t>
            </a:r>
          </a:p>
          <a:p>
            <a:pPr marL="288925" lvl="2" indent="-288925">
              <a:buFont typeface="Wingdings" pitchFamily="2" charset="2"/>
              <a:buChar char="§"/>
            </a:pPr>
            <a:r>
              <a:rPr lang="es-LA" sz="1500" b="0" i="0" strike="noStrike" cap="none" spc="0" baseline="0" dirty="0">
                <a:solidFill>
                  <a:srgbClr val="000000"/>
                </a:solidFill>
                <a:effectLst/>
                <a:latin typeface="Arial"/>
                <a:ea typeface="Arial"/>
                <a:cs typeface="Arial"/>
              </a:rPr>
              <a:t>Para ver los subtítulos, usted debe abrir el panel de “</a:t>
            </a:r>
            <a:r>
              <a:rPr lang="es-LA" sz="1500" i="1" dirty="0">
                <a:solidFill>
                  <a:srgbClr val="000000"/>
                </a:solidFill>
                <a:ea typeface="Arial"/>
                <a:cs typeface="Arial"/>
              </a:rPr>
              <a:t>Multimedia Viewer</a:t>
            </a:r>
            <a:r>
              <a:rPr lang="es-LA" sz="1500" b="0" i="0" strike="noStrike" cap="none" spc="0" baseline="0" dirty="0">
                <a:solidFill>
                  <a:srgbClr val="000000"/>
                </a:solidFill>
                <a:effectLst/>
                <a:latin typeface="Arial"/>
                <a:ea typeface="Arial"/>
                <a:cs typeface="Arial"/>
              </a:rPr>
              <a:t>” (Vista multimedia) en la parte inferior derecha de su pantalla (vea la siguiente imagen).</a:t>
            </a:r>
          </a:p>
          <a:p>
            <a:pPr marL="515938" lvl="1" indent="-285750">
              <a:buFontTx/>
              <a:buChar char="-"/>
            </a:pPr>
            <a:r>
              <a:rPr lang="es-LA" sz="1400" b="0" i="0" strike="noStrike" cap="none" spc="0" baseline="0" dirty="0">
                <a:solidFill>
                  <a:srgbClr val="000000"/>
                </a:solidFill>
                <a:effectLst/>
                <a:latin typeface="Arial"/>
                <a:ea typeface="Arial"/>
                <a:cs typeface="Arial"/>
              </a:rPr>
              <a:t>Paso 1: Haga clic en los tres puntos verticales a la derecha de “</a:t>
            </a:r>
            <a:r>
              <a:rPr lang="es-LA" sz="1400" b="0" i="1" strike="noStrike" cap="none" spc="0" baseline="0" dirty="0">
                <a:solidFill>
                  <a:srgbClr val="000000"/>
                </a:solidFill>
                <a:effectLst/>
                <a:latin typeface="Arial"/>
                <a:ea typeface="Arial"/>
                <a:cs typeface="Arial"/>
              </a:rPr>
              <a:t>Cha</a:t>
            </a:r>
            <a:r>
              <a:rPr lang="es-LA" sz="1400" b="0" i="0" strike="noStrike" cap="none" spc="0" baseline="0" dirty="0">
                <a:solidFill>
                  <a:srgbClr val="000000"/>
                </a:solidFill>
                <a:effectLst/>
                <a:latin typeface="Arial"/>
                <a:ea typeface="Arial"/>
                <a:cs typeface="Arial"/>
              </a:rPr>
              <a:t>t” (foro) para abrir las opciones adicionales del panel</a:t>
            </a:r>
            <a:r>
              <a:rPr lang="es-ES" sz="1400" b="0" i="0" strike="noStrike" cap="none" spc="0" baseline="0" dirty="0">
                <a:solidFill>
                  <a:srgbClr val="000000"/>
                </a:solidFill>
                <a:effectLst/>
                <a:latin typeface="Arial"/>
                <a:ea typeface="Arial"/>
                <a:cs typeface="Arial"/>
              </a:rPr>
              <a:t>.</a:t>
            </a:r>
            <a:endParaRPr lang="es-LA" sz="1400" b="0" i="0" strike="noStrike" cap="none" spc="0" baseline="0" dirty="0">
              <a:solidFill>
                <a:srgbClr val="000000"/>
              </a:solidFill>
              <a:effectLst/>
              <a:latin typeface="Arial"/>
              <a:ea typeface="Arial"/>
              <a:cs typeface="Arial"/>
            </a:endParaRPr>
          </a:p>
          <a:p>
            <a:pPr marL="515938" lvl="1" indent="-285750">
              <a:buFontTx/>
              <a:buChar char="-"/>
            </a:pPr>
            <a:r>
              <a:rPr lang="es-LA" sz="1400" b="0" i="0" strike="noStrike" cap="none" spc="0" baseline="0" dirty="0">
                <a:solidFill>
                  <a:srgbClr val="000000"/>
                </a:solidFill>
                <a:effectLst/>
                <a:latin typeface="Arial"/>
                <a:ea typeface="Arial"/>
                <a:cs typeface="Arial"/>
              </a:rPr>
              <a:t>Paso 2: Cuando la función </a:t>
            </a:r>
            <a:r>
              <a:rPr lang="es-LA" sz="1400" b="0" i="1" strike="noStrike" cap="none" spc="0" baseline="0" dirty="0">
                <a:solidFill>
                  <a:srgbClr val="000000"/>
                </a:solidFill>
                <a:effectLst/>
                <a:latin typeface="Arial"/>
                <a:ea typeface="Arial"/>
                <a:cs typeface="Arial"/>
              </a:rPr>
              <a:t>Multimedia Viewer </a:t>
            </a:r>
            <a:r>
              <a:rPr lang="es-LA" sz="1400" b="0" i="0" strike="noStrike" cap="none" spc="0" baseline="0" dirty="0">
                <a:solidFill>
                  <a:srgbClr val="000000"/>
                </a:solidFill>
                <a:effectLst/>
                <a:latin typeface="Arial"/>
                <a:ea typeface="Arial"/>
                <a:cs typeface="Arial"/>
              </a:rPr>
              <a:t>esté resaltada en azul, el panel debería poder verse en su pantalla</a:t>
            </a:r>
            <a:r>
              <a:rPr lang="es-ES" sz="1400" b="0" i="0" strike="noStrike" cap="none" spc="0" baseline="0" dirty="0">
                <a:solidFill>
                  <a:srgbClr val="000000"/>
                </a:solidFill>
                <a:effectLst/>
                <a:latin typeface="Arial"/>
                <a:ea typeface="Arial"/>
                <a:cs typeface="Arial"/>
              </a:rPr>
              <a:t>.</a:t>
            </a:r>
            <a:endParaRPr lang="es-LA" sz="1400" b="0" i="0" strike="noStrike" cap="none" spc="0" baseline="0" dirty="0">
              <a:solidFill>
                <a:srgbClr val="000000"/>
              </a:solidFill>
              <a:effectLst/>
              <a:latin typeface="Arial"/>
              <a:ea typeface="Arial"/>
              <a:cs typeface="Arial"/>
            </a:endParaRPr>
          </a:p>
          <a:p>
            <a:endParaRPr lang="en-US" dirty="0"/>
          </a:p>
        </p:txBody>
      </p:sp>
      <p:sp>
        <p:nvSpPr>
          <p:cNvPr id="3" name="Rectangle 7">
            <a:extLst>
              <a:ext uri="{FF2B5EF4-FFF2-40B4-BE49-F238E27FC236}">
                <a16:creationId xmlns:a16="http://schemas.microsoft.com/office/drawing/2014/main" id="{08D2DFFF-6A0E-0D42-BCDA-C53F1C71DD60}"/>
              </a:ext>
            </a:extLst>
          </p:cNvPr>
          <p:cNvSpPr>
            <a:spLocks noChangeArrowheads="1"/>
          </p:cNvSpPr>
          <p:nvPr/>
        </p:nvSpPr>
        <p:spPr bwMode="auto">
          <a:xfrm>
            <a:off x="2159000"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1270" name="Picture 2">
            <a:extLst>
              <a:ext uri="{FF2B5EF4-FFF2-40B4-BE49-F238E27FC236}">
                <a16:creationId xmlns:a16="http://schemas.microsoft.com/office/drawing/2014/main" id="{B34DC3E1-99DD-CF4A-83E4-80195CCFF4B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658221" y="2895600"/>
            <a:ext cx="3956430" cy="3581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70827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1"/>
            </p:custDataLst>
          </p:nvPr>
        </p:nvGraphicFramePr>
        <p:xfrm>
          <a:off x="1859" y="1589"/>
          <a:ext cx="1587" cy="1587"/>
        </p:xfrm>
        <a:graphic>
          <a:graphicData uri="http://schemas.openxmlformats.org/presentationml/2006/ole">
            <mc:AlternateContent xmlns:mc="http://schemas.openxmlformats.org/markup-compatibility/2006">
              <mc:Choice xmlns:v="urn:schemas-microsoft-com:vml" Requires="v">
                <p:oleObj name="think-cell Slide" r:id="rId5" imgW="0" imgH="0" progId="TCLayout.ActiveDocument.1">
                  <p:embed/>
                </p:oleObj>
              </mc:Choice>
              <mc:Fallback>
                <p:oleObj name="think-cell Slide" r:id="rId5" imgW="0" imgH="0" progId="TCLayout.ActiveDocument.1">
                  <p:embed/>
                  <p:pic>
                    <p:nvPicPr>
                      <p:cNvPr id="0" name="OLE substitute image"/>
                      <p:cNvPicPr/>
                      <p:nvPr/>
                    </p:nvPicPr>
                    <p:blipFill>
                      <a:blip r:embed="rId6"/>
                      <a:stretch>
                        <a:fillRect/>
                      </a:stretch>
                    </p:blipFill>
                    <p:spPr>
                      <a:xfrm>
                        <a:off x="1859" y="1589"/>
                        <a:ext cx="1587" cy="1587"/>
                      </a:xfrm>
                      <a:prstGeom prst="rect">
                        <a:avLst/>
                      </a:prstGeom>
                    </p:spPr>
                  </p:pic>
                </p:oleObj>
              </mc:Fallback>
            </mc:AlternateContent>
          </a:graphicData>
        </a:graphic>
      </p:graphicFrame>
      <p:sp>
        <p:nvSpPr>
          <p:cNvPr id="5" name="Rectangle 4" hidden="1"/>
          <p:cNvSpPr/>
          <p:nvPr>
            <p:custDataLst>
              <p:tags r:id="rId2"/>
            </p:custDataLst>
          </p:nvPr>
        </p:nvSpPr>
        <p:spPr bwMode="auto">
          <a:xfrm>
            <a:off x="270" y="1"/>
            <a:ext cx="158741" cy="158750"/>
          </a:xfrm>
          <a:prstGeom prst="rect">
            <a:avLst/>
          </a:prstGeom>
          <a:solidFill>
            <a:srgbClr val="FF0000"/>
          </a:solidFill>
          <a:ln w="9525">
            <a:solidFill>
              <a:srgbClr val="80808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ctr" anchorCtr="0">
            <a:noAutofit/>
          </a:bodyPr>
          <a:lstStyle/>
          <a:p>
            <a:pPr algn="ctr" defTabSz="914303"/>
            <a:endParaRPr lang="en-US" sz="1326" dirty="0">
              <a:solidFill>
                <a:srgbClr val="000000"/>
              </a:solidFill>
              <a:latin typeface="Arial"/>
              <a:ea typeface="ＭＳ Ｐゴシック"/>
              <a:sym typeface="Arial"/>
            </a:endParaRPr>
          </a:p>
        </p:txBody>
      </p:sp>
      <p:sp>
        <p:nvSpPr>
          <p:cNvPr id="4" name="Title 3"/>
          <p:cNvSpPr>
            <a:spLocks noGrp="1"/>
          </p:cNvSpPr>
          <p:nvPr>
            <p:ph type="title"/>
          </p:nvPr>
        </p:nvSpPr>
        <p:spPr/>
        <p:txBody>
          <a:bodyPr/>
          <a:lstStyle/>
          <a:p>
            <a:r>
              <a:rPr lang="es-LA" sz="1900" b="1" i="0" strike="noStrike" cap="none" spc="0" baseline="0" dirty="0">
                <a:solidFill>
                  <a:srgbClr val="002960"/>
                </a:solidFill>
                <a:effectLst/>
                <a:latin typeface="Arial"/>
                <a:ea typeface="Arial"/>
                <a:cs typeface="Arial"/>
              </a:rPr>
              <a:t>Cómo brindar comentarios</a:t>
            </a:r>
          </a:p>
        </p:txBody>
      </p:sp>
      <p:sp>
        <p:nvSpPr>
          <p:cNvPr id="2" name="Text Placeholder 1">
            <a:extLst>
              <a:ext uri="{FF2B5EF4-FFF2-40B4-BE49-F238E27FC236}">
                <a16:creationId xmlns:a16="http://schemas.microsoft.com/office/drawing/2014/main" id="{0F09FC13-A917-8B40-A942-47EC51B6828C}"/>
              </a:ext>
            </a:extLst>
          </p:cNvPr>
          <p:cNvSpPr>
            <a:spLocks noGrp="1"/>
          </p:cNvSpPr>
          <p:nvPr>
            <p:ph type="body" sz="quarter" idx="12"/>
          </p:nvPr>
        </p:nvSpPr>
        <p:spPr>
          <a:xfrm>
            <a:off x="381000" y="685800"/>
            <a:ext cx="8229600" cy="5932393"/>
          </a:xfrm>
        </p:spPr>
        <p:txBody>
          <a:bodyPr/>
          <a:lstStyle/>
          <a:p>
            <a:pPr marL="285750" indent="-285750">
              <a:spcAft>
                <a:spcPts val="600"/>
              </a:spcAft>
              <a:buSzPct val="120000"/>
              <a:buFont typeface="Wingdings" pitchFamily="2" charset="2"/>
              <a:buChar char="§"/>
            </a:pPr>
            <a:r>
              <a:rPr lang="es-LA" sz="1500" b="0" i="0" strike="noStrike" cap="none" spc="0" baseline="0" dirty="0">
                <a:solidFill>
                  <a:srgbClr val="000000"/>
                </a:solidFill>
                <a:effectLst/>
                <a:latin typeface="Arial"/>
                <a:ea typeface="Arial"/>
                <a:cs typeface="Arial"/>
              </a:rPr>
              <a:t>Esta Sesión pública para escuchar comentarios incluirá una presentación de MassHealth seguida de un momento para que los asistentes hagan sus comentarios. </a:t>
            </a:r>
            <a:r>
              <a:rPr lang="es-LA" sz="1500" b="1" i="0" strike="noStrike" cap="none" spc="0" baseline="0" dirty="0">
                <a:solidFill>
                  <a:srgbClr val="000000"/>
                </a:solidFill>
                <a:effectLst/>
                <a:latin typeface="Arial"/>
                <a:ea typeface="Arial"/>
                <a:cs typeface="Arial"/>
              </a:rPr>
              <a:t>Por favor espere hasta el final de la presentación de MassHealth para darnos sus comentarios.</a:t>
            </a:r>
            <a:r>
              <a:rPr lang="es-LA" sz="1500" b="0" i="0" strike="noStrike" cap="none" spc="0" baseline="0" dirty="0">
                <a:solidFill>
                  <a:srgbClr val="000000"/>
                </a:solidFill>
                <a:effectLst/>
                <a:latin typeface="Arial"/>
                <a:ea typeface="Arial"/>
                <a:cs typeface="Arial"/>
              </a:rPr>
              <a:t> </a:t>
            </a:r>
          </a:p>
          <a:p>
            <a:pPr marL="288925" lvl="2" indent="-288925">
              <a:spcAft>
                <a:spcPts val="600"/>
              </a:spcAft>
              <a:buFont typeface="Wingdings" pitchFamily="2" charset="2"/>
              <a:buChar char="§"/>
            </a:pPr>
            <a:r>
              <a:rPr lang="es-LA" sz="1500" b="0" i="0" strike="noStrike" cap="none" spc="0" baseline="0" dirty="0">
                <a:solidFill>
                  <a:srgbClr val="000000"/>
                </a:solidFill>
                <a:effectLst/>
                <a:latin typeface="Arial"/>
                <a:ea typeface="Arial"/>
                <a:cs typeface="Arial"/>
              </a:rPr>
              <a:t>Los asistentes pueden hacer sus comentarios escribiéndolos en la sección para comentar </a:t>
            </a:r>
            <a:br>
              <a:rPr lang="es-ES" sz="1500" b="0" i="0" strike="noStrike" cap="none" spc="0" baseline="0" dirty="0">
                <a:solidFill>
                  <a:srgbClr val="000000"/>
                </a:solidFill>
                <a:effectLst/>
                <a:latin typeface="Arial"/>
                <a:ea typeface="Arial"/>
                <a:cs typeface="Arial"/>
              </a:rPr>
            </a:br>
            <a:r>
              <a:rPr lang="es-LA" sz="1500" b="0" i="0" strike="noStrike" cap="none" spc="0" baseline="0" dirty="0">
                <a:solidFill>
                  <a:srgbClr val="000000"/>
                </a:solidFill>
                <a:effectLst/>
                <a:latin typeface="Arial"/>
                <a:ea typeface="Arial"/>
                <a:cs typeface="Arial"/>
              </a:rPr>
              <a:t>de Webex o quitando el silenciado y expresando sus comentarios verbalmente.</a:t>
            </a:r>
          </a:p>
          <a:p>
            <a:pPr marL="521906" lvl="1" indent="-285750">
              <a:spcAft>
                <a:spcPts val="600"/>
              </a:spcAft>
              <a:buFont typeface="System Font Regular"/>
              <a:buChar char="-"/>
            </a:pPr>
            <a:r>
              <a:rPr lang="es-LA" sz="1400" b="0" i="0" strike="noStrike" cap="none" spc="-30" dirty="0">
                <a:solidFill>
                  <a:srgbClr val="000000"/>
                </a:solidFill>
                <a:effectLst/>
                <a:latin typeface="Arial"/>
                <a:ea typeface="Arial"/>
                <a:cs typeface="Arial"/>
              </a:rPr>
              <a:t>MassHealth pide que las personas </a:t>
            </a:r>
            <a:r>
              <a:rPr lang="es-ES" sz="1400" b="0" i="0" strike="noStrike" cap="none" spc="-30" dirty="0">
                <a:solidFill>
                  <a:srgbClr val="000000"/>
                </a:solidFill>
                <a:effectLst/>
                <a:latin typeface="Arial"/>
                <a:ea typeface="Arial"/>
                <a:cs typeface="Arial"/>
              </a:rPr>
              <a:t>que brinden</a:t>
            </a:r>
            <a:r>
              <a:rPr lang="es-LA" sz="1400" b="0" i="0" strike="noStrike" cap="none" spc="-30" dirty="0">
                <a:solidFill>
                  <a:srgbClr val="000000"/>
                </a:solidFill>
                <a:effectLst/>
                <a:latin typeface="Arial"/>
                <a:ea typeface="Arial"/>
                <a:cs typeface="Arial"/>
              </a:rPr>
              <a:t> sus comentarios </a:t>
            </a:r>
            <a:r>
              <a:rPr lang="es-ES" sz="1400" b="0" i="0" strike="noStrike" cap="none" spc="-30" dirty="0">
                <a:solidFill>
                  <a:srgbClr val="000000"/>
                </a:solidFill>
                <a:effectLst/>
                <a:latin typeface="Arial"/>
                <a:ea typeface="Arial"/>
                <a:cs typeface="Arial"/>
              </a:rPr>
              <a:t>tambi</a:t>
            </a:r>
            <a:r>
              <a:rPr lang="es-ES" sz="1400" spc="-30" dirty="0">
                <a:solidFill>
                  <a:srgbClr val="000000"/>
                </a:solidFill>
                <a:latin typeface="Arial"/>
                <a:ea typeface="Arial"/>
                <a:cs typeface="Arial"/>
              </a:rPr>
              <a:t>én </a:t>
            </a:r>
            <a:r>
              <a:rPr lang="es-LA" sz="1400" b="0" i="0" strike="noStrike" cap="none" spc="-30" dirty="0">
                <a:solidFill>
                  <a:srgbClr val="000000"/>
                </a:solidFill>
                <a:effectLst/>
                <a:latin typeface="Arial"/>
                <a:ea typeface="Arial"/>
                <a:cs typeface="Arial"/>
              </a:rPr>
              <a:t>indiquen su </a:t>
            </a:r>
            <a:r>
              <a:rPr lang="es-ES" sz="1400" b="0" i="0" strike="noStrike" cap="none" spc="-30" dirty="0">
                <a:solidFill>
                  <a:srgbClr val="000000"/>
                </a:solidFill>
                <a:effectLst/>
                <a:latin typeface="Arial"/>
                <a:ea typeface="Arial"/>
                <a:cs typeface="Arial"/>
              </a:rPr>
              <a:t>papel</a:t>
            </a:r>
            <a:r>
              <a:rPr lang="es-LA" sz="1400" b="0" i="0" strike="noStrike" cap="none" spc="-30" dirty="0">
                <a:solidFill>
                  <a:srgbClr val="000000"/>
                </a:solidFill>
                <a:effectLst/>
                <a:latin typeface="Arial"/>
                <a:ea typeface="Arial"/>
                <a:cs typeface="Arial"/>
              </a:rPr>
              <a:t> como parte interesada. Por ejemplo, identifíquese si es consumidor, PCA, empleado de una agencia de PCM, etc.</a:t>
            </a:r>
          </a:p>
          <a:p>
            <a:pPr marL="521906" lvl="1" indent="-285750">
              <a:spcAft>
                <a:spcPts val="600"/>
              </a:spcAft>
              <a:buFont typeface="System Font Regular"/>
              <a:buChar char="-"/>
            </a:pPr>
            <a:r>
              <a:rPr lang="es-LA" sz="1400" b="0" i="0" strike="noStrike" cap="none" spc="0" baseline="0" dirty="0">
                <a:solidFill>
                  <a:srgbClr val="000000"/>
                </a:solidFill>
                <a:effectLst/>
                <a:latin typeface="Arial"/>
                <a:ea typeface="Arial"/>
                <a:cs typeface="Arial"/>
              </a:rPr>
              <a:t>Se dará prioridad a los comentarios en el siguiente orden:</a:t>
            </a:r>
          </a:p>
          <a:p>
            <a:pPr marL="812418" lvl="2" indent="-342900">
              <a:spcAft>
                <a:spcPts val="600"/>
              </a:spcAft>
              <a:buSzTx/>
              <a:buFont typeface="+mj-lt"/>
              <a:buAutoNum type="arabicPeriod"/>
            </a:pPr>
            <a:r>
              <a:rPr lang="es-LA" sz="1400" b="0" i="0" strike="noStrike" cap="none" spc="0" baseline="0" dirty="0">
                <a:solidFill>
                  <a:srgbClr val="000000"/>
                </a:solidFill>
                <a:effectLst/>
                <a:latin typeface="Arial"/>
                <a:ea typeface="Arial"/>
                <a:cs typeface="Arial"/>
              </a:rPr>
              <a:t>Un representante de MassHealth leerá los comentarios enviados en la sección de comentarios.</a:t>
            </a:r>
          </a:p>
          <a:p>
            <a:pPr marL="812418" lvl="2" indent="-342900">
              <a:spcAft>
                <a:spcPts val="600"/>
              </a:spcAft>
              <a:buSzTx/>
              <a:buFont typeface="+mj-lt"/>
              <a:buAutoNum type="arabicPeriod"/>
            </a:pPr>
            <a:r>
              <a:rPr lang="es-LA" sz="1400" b="0" i="0" strike="noStrike" cap="none" spc="0" baseline="0" dirty="0">
                <a:solidFill>
                  <a:srgbClr val="000000"/>
                </a:solidFill>
                <a:effectLst/>
                <a:latin typeface="Arial"/>
                <a:ea typeface="Arial"/>
                <a:cs typeface="Arial"/>
              </a:rPr>
              <a:t>Un representante de MassHealth llamará a las personas usando la función “</a:t>
            </a:r>
            <a:r>
              <a:rPr lang="es-LA" sz="1400" b="0" i="1" strike="noStrike" cap="none" spc="0" baseline="0" dirty="0">
                <a:solidFill>
                  <a:srgbClr val="000000"/>
                </a:solidFill>
                <a:effectLst/>
                <a:latin typeface="Arial"/>
                <a:ea typeface="Arial"/>
                <a:cs typeface="Arial"/>
              </a:rPr>
              <a:t>raise hand</a:t>
            </a:r>
            <a:r>
              <a:rPr lang="es-LA" sz="1400" b="0" i="0" strike="noStrike" cap="none" spc="0" baseline="0" dirty="0">
                <a:solidFill>
                  <a:srgbClr val="000000"/>
                </a:solidFill>
                <a:effectLst/>
                <a:latin typeface="Arial"/>
                <a:ea typeface="Arial"/>
                <a:cs typeface="Arial"/>
              </a:rPr>
              <a:t>” (levantar la mano).</a:t>
            </a:r>
          </a:p>
          <a:p>
            <a:pPr marL="812418" lvl="2" indent="-342900">
              <a:spcAft>
                <a:spcPts val="600"/>
              </a:spcAft>
              <a:buSzTx/>
              <a:buFont typeface="+mj-lt"/>
              <a:buAutoNum type="arabicPeriod"/>
            </a:pPr>
            <a:r>
              <a:rPr lang="es-LA" sz="1400" b="0" i="0" strike="noStrike" cap="none" spc="0" baseline="0" dirty="0">
                <a:solidFill>
                  <a:srgbClr val="000000"/>
                </a:solidFill>
                <a:effectLst/>
                <a:latin typeface="Arial"/>
                <a:ea typeface="Arial"/>
                <a:cs typeface="Arial"/>
              </a:rPr>
              <a:t>Los asistentes podrán quitar la función de silenciado y brindar opiniones.</a:t>
            </a:r>
          </a:p>
          <a:p>
            <a:pPr marL="521906" lvl="1" indent="-285750">
              <a:spcAft>
                <a:spcPts val="600"/>
              </a:spcAft>
              <a:buFont typeface="System Font Regular"/>
              <a:buChar char="-"/>
            </a:pPr>
            <a:r>
              <a:rPr lang="es-LA" sz="1400" b="0" i="0" strike="noStrike" cap="none" spc="0" baseline="0" dirty="0">
                <a:solidFill>
                  <a:srgbClr val="000000"/>
                </a:solidFill>
                <a:effectLst/>
                <a:latin typeface="Arial"/>
                <a:ea typeface="Arial"/>
                <a:cs typeface="Arial"/>
              </a:rPr>
              <a:t>MassHealth anticipa que muchas personas querrán hacer comentarios. Le pedimos que sea lo más breve posible para asegurar que todos los asistentes que deseen dar su opinión tengan tiempo para hacerlo.</a:t>
            </a:r>
          </a:p>
          <a:p>
            <a:pPr marL="288925" lvl="2" indent="-288925">
              <a:spcAft>
                <a:spcPts val="600"/>
              </a:spcAft>
              <a:buFont typeface="Wingdings" pitchFamily="2" charset="2"/>
              <a:buChar char="§"/>
            </a:pPr>
            <a:r>
              <a:rPr lang="es-LA" sz="1500" b="0" i="0" strike="noStrike" cap="none" spc="0" baseline="0" dirty="0">
                <a:solidFill>
                  <a:srgbClr val="000000"/>
                </a:solidFill>
                <a:effectLst/>
                <a:latin typeface="Arial"/>
                <a:ea typeface="Arial"/>
                <a:cs typeface="Arial"/>
              </a:rPr>
              <a:t>Durante las Sesiones públicas para escuchar comentarios, MassHealth </a:t>
            </a:r>
            <a:r>
              <a:rPr lang="es-LA" sz="1500" b="1" i="0" u="sng" strike="noStrike" cap="none" spc="0" baseline="0" dirty="0">
                <a:solidFill>
                  <a:srgbClr val="000000"/>
                </a:solidFill>
                <a:effectLst/>
                <a:uFill>
                  <a:solidFill>
                    <a:srgbClr val="000000"/>
                  </a:solidFill>
                </a:uFill>
                <a:latin typeface="Arial"/>
                <a:ea typeface="Arial"/>
                <a:cs typeface="Arial"/>
              </a:rPr>
              <a:t>no</a:t>
            </a:r>
            <a:r>
              <a:rPr lang="es-LA" sz="1500" b="0" i="0" strike="noStrike" cap="none" spc="0" baseline="0" dirty="0">
                <a:solidFill>
                  <a:srgbClr val="000000"/>
                </a:solidFill>
                <a:effectLst/>
                <a:latin typeface="Arial"/>
                <a:ea typeface="Arial"/>
                <a:cs typeface="Arial"/>
              </a:rPr>
              <a:t> responderá a los comentarios. MassHealth pide que cuando sea el momento de los comentarios, los participantes formulen sus opiniones </a:t>
            </a:r>
            <a:r>
              <a:rPr lang="es-ES" sz="1500" b="0" i="0" strike="noStrike" cap="none" spc="0" baseline="0" dirty="0">
                <a:solidFill>
                  <a:srgbClr val="000000"/>
                </a:solidFill>
                <a:effectLst/>
                <a:latin typeface="Arial"/>
                <a:ea typeface="Arial"/>
                <a:cs typeface="Arial"/>
              </a:rPr>
              <a:t>en forma de </a:t>
            </a:r>
            <a:r>
              <a:rPr lang="es-LA" sz="1500" b="0" i="0" strike="noStrike" cap="none" spc="0" baseline="0" dirty="0">
                <a:solidFill>
                  <a:srgbClr val="000000"/>
                </a:solidFill>
                <a:effectLst/>
                <a:latin typeface="Arial"/>
                <a:ea typeface="Arial"/>
                <a:cs typeface="Arial"/>
              </a:rPr>
              <a:t>comentario</a:t>
            </a:r>
            <a:r>
              <a:rPr lang="es-ES" sz="1500" b="0" i="0" strike="noStrike" cap="none" spc="0" baseline="0" dirty="0">
                <a:solidFill>
                  <a:srgbClr val="000000"/>
                </a:solidFill>
                <a:effectLst/>
                <a:latin typeface="Arial"/>
                <a:ea typeface="Arial"/>
                <a:cs typeface="Arial"/>
              </a:rPr>
              <a:t>s</a:t>
            </a:r>
            <a:r>
              <a:rPr lang="es-LA" sz="1500" b="0" i="0" strike="noStrike" cap="none" spc="0" baseline="0" dirty="0">
                <a:solidFill>
                  <a:srgbClr val="000000"/>
                </a:solidFill>
                <a:effectLst/>
                <a:latin typeface="Arial"/>
                <a:ea typeface="Arial"/>
                <a:cs typeface="Arial"/>
              </a:rPr>
              <a:t>, dado que no </a:t>
            </a:r>
            <a:r>
              <a:rPr lang="es-ES" sz="1500" b="0" i="0" strike="noStrike" cap="none" spc="0" baseline="0" dirty="0">
                <a:solidFill>
                  <a:srgbClr val="000000"/>
                </a:solidFill>
                <a:effectLst/>
                <a:latin typeface="Arial"/>
                <a:ea typeface="Arial"/>
                <a:cs typeface="Arial"/>
              </a:rPr>
              <a:t>se </a:t>
            </a:r>
            <a:r>
              <a:rPr lang="es-LA" sz="1500" b="0" i="0" strike="noStrike" cap="none" spc="0" baseline="0" dirty="0">
                <a:solidFill>
                  <a:srgbClr val="000000"/>
                </a:solidFill>
                <a:effectLst/>
                <a:latin typeface="Arial"/>
                <a:ea typeface="Arial"/>
                <a:cs typeface="Arial"/>
              </a:rPr>
              <a:t>podrá responder a las preguntas.</a:t>
            </a:r>
          </a:p>
          <a:p>
            <a:pPr marL="288925" lvl="2" indent="-288925">
              <a:spcAft>
                <a:spcPts val="600"/>
              </a:spcAft>
              <a:buFont typeface="Wingdings" pitchFamily="2" charset="2"/>
              <a:buChar char="§"/>
            </a:pPr>
            <a:r>
              <a:rPr lang="es-LA" sz="1500" b="0" i="0" strike="noStrike" cap="none" spc="0" baseline="0" dirty="0">
                <a:solidFill>
                  <a:srgbClr val="000000"/>
                </a:solidFill>
                <a:effectLst/>
                <a:latin typeface="Arial"/>
                <a:ea typeface="Arial"/>
                <a:cs typeface="Arial"/>
              </a:rPr>
              <a:t>Si no alcanzó el tiempo y no pudo compartir sus comentarios, se aceptarán respuestas por escrito en cualquier momento en </a:t>
            </a:r>
            <a:r>
              <a:rPr lang="es-LA" sz="1500" b="0" i="0" strike="noStrike" cap="none" spc="0" baseline="0" dirty="0">
                <a:solidFill>
                  <a:srgbClr val="000000"/>
                </a:solidFill>
                <a:effectLst/>
                <a:latin typeface="Arial"/>
                <a:ea typeface="Arial"/>
                <a:cs typeface="Arial"/>
                <a:hlinkClick r:id="rId7" history="0"/>
              </a:rPr>
              <a:t>PCAfeedback@mass.gov</a:t>
            </a:r>
            <a:r>
              <a:rPr lang="es-LA" sz="1500" b="0" i="0" strike="noStrike" cap="none" spc="0" baseline="0" dirty="0">
                <a:solidFill>
                  <a:srgbClr val="000000"/>
                </a:solidFill>
                <a:effectLst/>
                <a:latin typeface="Arial"/>
                <a:ea typeface="Arial"/>
                <a:cs typeface="Arial"/>
              </a:rPr>
              <a:t>.</a:t>
            </a:r>
            <a:endParaRPr lang="es-LA" sz="1500" b="0" i="0" u="sng" strike="noStrike" cap="none" spc="0" baseline="0" dirty="0">
              <a:solidFill>
                <a:srgbClr val="000000"/>
              </a:solidFill>
              <a:effectLst/>
              <a:latin typeface="Arial"/>
              <a:ea typeface="Arial"/>
              <a:cs typeface="Arial"/>
              <a:hlinkClick r:id="rId7" history="0"/>
            </a:endParaRPr>
          </a:p>
        </p:txBody>
      </p:sp>
    </p:spTree>
    <p:extLst>
      <p:ext uri="{BB962C8B-B14F-4D97-AF65-F5344CB8AC3E}">
        <p14:creationId xmlns:p14="http://schemas.microsoft.com/office/powerpoint/2010/main" val="150084550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1" imgW="0" imgH="0" progId="TCLayout.ActiveDocument.1">
                  <p:embed/>
                </p:oleObj>
              </mc:Choice>
              <mc:Fallback>
                <p:oleObj name="think-cell Slide" r:id="rId11" imgW="0" imgH="0" progId="TCLayout.ActiveDocument.1">
                  <p:embed/>
                  <p:pic>
                    <p:nvPicPr>
                      <p:cNvPr id="0" name="OLE substitute image"/>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2"/>
            </p:custDataLst>
          </p:nvPr>
        </p:nvSpPr>
        <p:spPr bwMode="auto">
          <a:xfrm>
            <a:off x="0" y="0"/>
            <a:ext cx="158750" cy="158750"/>
          </a:xfrm>
          <a:prstGeom prst="rect">
            <a:avLst/>
          </a:prstGeom>
          <a:solidFill>
            <a:srgbClr val="FF0000"/>
          </a:solidFill>
          <a:ln w="9525">
            <a:solidFill>
              <a:srgbClr val="80808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nchor="ctr"/>
          <a:lstStyle/>
          <a:p>
            <a:pPr algn="ctr" fontAlgn="base">
              <a:spcBef>
                <a:spcPct val="0"/>
              </a:spcBef>
              <a:spcAft>
                <a:spcPct val="0"/>
              </a:spcAft>
            </a:pPr>
            <a:endParaRPr lang="en-US" sz="1400" dirty="0">
              <a:solidFill>
                <a:srgbClr val="000000"/>
              </a:solidFill>
              <a:latin typeface="Arial"/>
              <a:sym typeface="Arial"/>
            </a:endParaRPr>
          </a:p>
        </p:txBody>
      </p:sp>
      <p:sp>
        <p:nvSpPr>
          <p:cNvPr id="36" name="Title 3"/>
          <p:cNvSpPr txBox="1"/>
          <p:nvPr/>
        </p:nvSpPr>
        <p:spPr bwMode="auto">
          <a:xfrm>
            <a:off x="228600" y="194511"/>
            <a:ext cx="8061729" cy="28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a:defRPr>
            </a:lvl2pPr>
            <a:lvl3pPr algn="l" defTabSz="913429" rtl="0" eaLnBrk="1" fontAlgn="base" hangingPunct="1">
              <a:spcBef>
                <a:spcPct val="0"/>
              </a:spcBef>
              <a:spcAft>
                <a:spcPct val="0"/>
              </a:spcAft>
              <a:defRPr sz="1900" b="1">
                <a:solidFill>
                  <a:schemeClr val="tx2"/>
                </a:solidFill>
                <a:latin typeface="Arial"/>
              </a:defRPr>
            </a:lvl3pPr>
            <a:lvl4pPr algn="l" defTabSz="913429" rtl="0" eaLnBrk="1" fontAlgn="base" hangingPunct="1">
              <a:spcBef>
                <a:spcPct val="0"/>
              </a:spcBef>
              <a:spcAft>
                <a:spcPct val="0"/>
              </a:spcAft>
              <a:defRPr sz="1900" b="1">
                <a:solidFill>
                  <a:schemeClr val="tx2"/>
                </a:solidFill>
                <a:latin typeface="Arial"/>
              </a:defRPr>
            </a:lvl4pPr>
            <a:lvl5pPr algn="l" defTabSz="913429" rtl="0" eaLnBrk="1" fontAlgn="base" hangingPunct="1">
              <a:spcBef>
                <a:spcPct val="0"/>
              </a:spcBef>
              <a:spcAft>
                <a:spcPct val="0"/>
              </a:spcAft>
              <a:defRPr sz="1900" b="1">
                <a:solidFill>
                  <a:schemeClr val="tx2"/>
                </a:solidFill>
                <a:latin typeface="Arial"/>
              </a:defRPr>
            </a:lvl5pPr>
            <a:lvl6pPr marL="466431" algn="l" defTabSz="913429" rtl="0" eaLnBrk="1" fontAlgn="base" hangingPunct="1">
              <a:spcBef>
                <a:spcPct val="0"/>
              </a:spcBef>
              <a:spcAft>
                <a:spcPct val="0"/>
              </a:spcAft>
              <a:defRPr sz="1900" b="1">
                <a:solidFill>
                  <a:schemeClr val="tx2"/>
                </a:solidFill>
                <a:latin typeface="Arial"/>
              </a:defRPr>
            </a:lvl6pPr>
            <a:lvl7pPr marL="932863" algn="l" defTabSz="913429" rtl="0" eaLnBrk="1" fontAlgn="base" hangingPunct="1">
              <a:spcBef>
                <a:spcPct val="0"/>
              </a:spcBef>
              <a:spcAft>
                <a:spcPct val="0"/>
              </a:spcAft>
              <a:defRPr sz="1900" b="1">
                <a:solidFill>
                  <a:schemeClr val="tx2"/>
                </a:solidFill>
                <a:latin typeface="Arial"/>
              </a:defRPr>
            </a:lvl7pPr>
            <a:lvl8pPr marL="1399295" algn="l" defTabSz="913429" rtl="0" eaLnBrk="1" fontAlgn="base" hangingPunct="1">
              <a:spcBef>
                <a:spcPct val="0"/>
              </a:spcBef>
              <a:spcAft>
                <a:spcPct val="0"/>
              </a:spcAft>
              <a:defRPr sz="1900" b="1">
                <a:solidFill>
                  <a:schemeClr val="tx2"/>
                </a:solidFill>
                <a:latin typeface="Arial"/>
              </a:defRPr>
            </a:lvl8pPr>
            <a:lvl9pPr marL="1865728" algn="l" defTabSz="913429" rtl="0" eaLnBrk="1" fontAlgn="base" hangingPunct="1">
              <a:spcBef>
                <a:spcPct val="0"/>
              </a:spcBef>
              <a:spcAft>
                <a:spcPct val="0"/>
              </a:spcAft>
              <a:defRPr sz="1900" b="1">
                <a:solidFill>
                  <a:schemeClr val="tx2"/>
                </a:solidFill>
                <a:latin typeface="Arial"/>
              </a:defRPr>
            </a:lvl9pPr>
          </a:lstStyle>
          <a:p>
            <a:r>
              <a:rPr lang="es-LA" sz="1900" b="1" i="0" strike="noStrike" cap="none" spc="0" baseline="0">
                <a:solidFill>
                  <a:srgbClr val="002960"/>
                </a:solidFill>
                <a:effectLst/>
                <a:latin typeface="Arial"/>
                <a:ea typeface="Arial"/>
                <a:cs typeface="Arial"/>
              </a:rPr>
              <a:t>Agenda</a:t>
            </a:r>
          </a:p>
        </p:txBody>
      </p:sp>
      <p:sp>
        <p:nvSpPr>
          <p:cNvPr id="55" name="Text Placeholder 2">
            <a:extLst>
              <a:ext uri="{FF2B5EF4-FFF2-40B4-BE49-F238E27FC236}">
                <a16:creationId xmlns:a16="http://schemas.microsoft.com/office/drawing/2014/main" id="{26F3900A-F7CD-D046-8AA1-A99D6BE06F3C}"/>
              </a:ext>
            </a:extLst>
          </p:cNvPr>
          <p:cNvSpPr>
            <a:spLocks noGrp="1"/>
          </p:cNvSpPr>
          <p:nvPr>
            <p:custDataLst>
              <p:tags r:id="rId3"/>
            </p:custDataLst>
          </p:nvPr>
        </p:nvSpPr>
        <p:spPr bwMode="gray">
          <a:xfrm>
            <a:off x="2857500" y="1676400"/>
            <a:ext cx="3429000" cy="35560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a:solidFill>
                  <a:srgbClr val="D9D9D9"/>
                </a:solidFill>
                <a:effectLst/>
                <a:latin typeface="Arial"/>
                <a:ea typeface="Arial"/>
                <a:cs typeface="Arial"/>
              </a:rPr>
              <a:t>Logística</a:t>
            </a:r>
          </a:p>
        </p:txBody>
      </p:sp>
      <p:sp>
        <p:nvSpPr>
          <p:cNvPr id="56" name="Text Placeholder 2">
            <a:hlinkClick r:id="" action="ppaction://noaction"/>
            <a:extLst>
              <a:ext uri="{FF2B5EF4-FFF2-40B4-BE49-F238E27FC236}">
                <a16:creationId xmlns:a16="http://schemas.microsoft.com/office/drawing/2014/main" id="{DCF3D084-C3D6-B94B-8B14-00CAD3AA0722}"/>
              </a:ext>
            </a:extLst>
          </p:cNvPr>
          <p:cNvSpPr>
            <a:spLocks noGrp="1"/>
          </p:cNvSpPr>
          <p:nvPr>
            <p:custDataLst>
              <p:tags r:id="rId4"/>
            </p:custDataLst>
          </p:nvPr>
        </p:nvSpPr>
        <p:spPr bwMode="gray">
          <a:xfrm>
            <a:off x="2667000" y="2803215"/>
            <a:ext cx="3886200" cy="354013"/>
          </a:xfrm>
          <a:prstGeom prst="rect">
            <a:avLst/>
          </a:prstGeom>
          <a:no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a:solidFill>
                  <a:srgbClr val="D9D9D9"/>
                </a:solidFill>
                <a:effectLst/>
                <a:latin typeface="Arial"/>
                <a:ea typeface="Arial"/>
                <a:cs typeface="Arial"/>
              </a:rPr>
              <a:t>Actualizaciones del Programa</a:t>
            </a:r>
          </a:p>
        </p:txBody>
      </p:sp>
      <p:sp>
        <p:nvSpPr>
          <p:cNvPr id="57" name="Text Placeholder 2">
            <a:hlinkClick r:id="" action="ppaction://noaction"/>
            <a:extLst>
              <a:ext uri="{FF2B5EF4-FFF2-40B4-BE49-F238E27FC236}">
                <a16:creationId xmlns:a16="http://schemas.microsoft.com/office/drawing/2014/main" id="{0C7EAD71-46DD-984B-A104-7841F0192565}"/>
              </a:ext>
            </a:extLst>
          </p:cNvPr>
          <p:cNvSpPr>
            <a:spLocks noGrp="1"/>
          </p:cNvSpPr>
          <p:nvPr>
            <p:custDataLst>
              <p:tags r:id="rId5"/>
            </p:custDataLst>
          </p:nvPr>
        </p:nvSpPr>
        <p:spPr bwMode="gray">
          <a:xfrm>
            <a:off x="3698875" y="4475097"/>
            <a:ext cx="1746250" cy="35560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a:solidFill>
                  <a:srgbClr val="D9D9D9"/>
                </a:solidFill>
                <a:effectLst/>
                <a:latin typeface="Arial"/>
                <a:ea typeface="Arial"/>
                <a:cs typeface="Arial"/>
              </a:rPr>
              <a:t>Muchas gracias</a:t>
            </a:r>
          </a:p>
        </p:txBody>
      </p:sp>
      <p:sp>
        <p:nvSpPr>
          <p:cNvPr id="59" name="Text Placeholder 2">
            <a:extLst>
              <a:ext uri="{FF2B5EF4-FFF2-40B4-BE49-F238E27FC236}">
                <a16:creationId xmlns:a16="http://schemas.microsoft.com/office/drawing/2014/main" id="{B9E924D6-27B9-C249-9B30-621BFECEC7C7}"/>
              </a:ext>
            </a:extLst>
          </p:cNvPr>
          <p:cNvSpPr>
            <a:spLocks noGrp="1"/>
          </p:cNvSpPr>
          <p:nvPr>
            <p:custDataLst>
              <p:tags r:id="rId6"/>
            </p:custDataLst>
          </p:nvPr>
        </p:nvSpPr>
        <p:spPr bwMode="gray">
          <a:xfrm>
            <a:off x="1600200" y="2235281"/>
            <a:ext cx="6217920" cy="360126"/>
          </a:xfrm>
          <a:prstGeom prst="rect">
            <a:avLst/>
          </a:prstGeom>
          <a:solidFill>
            <a:schemeClr val="accent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1" i="0" strike="noStrike" cap="none" spc="0" baseline="0" dirty="0">
                <a:solidFill>
                  <a:srgbClr val="000000"/>
                </a:solidFill>
                <a:effectLst/>
                <a:latin typeface="Arial"/>
                <a:ea typeface="Arial"/>
                <a:cs typeface="Arial"/>
              </a:rPr>
              <a:t>Propósito de las Sesiones públicas para escuchar comentarios</a:t>
            </a:r>
          </a:p>
        </p:txBody>
      </p:sp>
      <p:sp>
        <p:nvSpPr>
          <p:cNvPr id="12" name="Text Placeholder 2">
            <a:hlinkClick r:id="" action="ppaction://noaction"/>
            <a:extLst>
              <a:ext uri="{FF2B5EF4-FFF2-40B4-BE49-F238E27FC236}">
                <a16:creationId xmlns:a16="http://schemas.microsoft.com/office/drawing/2014/main" id="{856E9673-312F-2C4E-B7B5-8CA0CB247198}"/>
              </a:ext>
            </a:extLst>
          </p:cNvPr>
          <p:cNvSpPr>
            <a:spLocks noGrp="1"/>
          </p:cNvSpPr>
          <p:nvPr>
            <p:custDataLst>
              <p:tags r:id="rId7"/>
            </p:custDataLst>
          </p:nvPr>
        </p:nvSpPr>
        <p:spPr bwMode="gray">
          <a:xfrm>
            <a:off x="2667000" y="3917803"/>
            <a:ext cx="3886200" cy="354013"/>
          </a:xfrm>
          <a:prstGeom prst="rect">
            <a:avLst/>
          </a:prstGeom>
          <a:no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a:solidFill>
                  <a:srgbClr val="D9D9D9"/>
                </a:solidFill>
                <a:effectLst/>
                <a:latin typeface="Arial"/>
                <a:ea typeface="Arial"/>
                <a:cs typeface="Arial"/>
              </a:rPr>
              <a:t>Debate abierto</a:t>
            </a:r>
          </a:p>
        </p:txBody>
      </p:sp>
      <p:sp>
        <p:nvSpPr>
          <p:cNvPr id="10" name="Text Placeholder 2">
            <a:hlinkClick r:id="" action="ppaction://noaction"/>
            <a:extLst>
              <a:ext uri="{FF2B5EF4-FFF2-40B4-BE49-F238E27FC236}">
                <a16:creationId xmlns:a16="http://schemas.microsoft.com/office/drawing/2014/main" id="{9A4221F5-307E-D048-A5B2-9A0E970BB8F6}"/>
              </a:ext>
            </a:extLst>
          </p:cNvPr>
          <p:cNvSpPr>
            <a:spLocks noGrp="1"/>
          </p:cNvSpPr>
          <p:nvPr>
            <p:custDataLst>
              <p:tags r:id="rId8"/>
            </p:custDataLst>
          </p:nvPr>
        </p:nvSpPr>
        <p:spPr bwMode="gray">
          <a:xfrm>
            <a:off x="2672862" y="3360509"/>
            <a:ext cx="3886200" cy="354013"/>
          </a:xfrm>
          <a:prstGeom prst="rect">
            <a:avLst/>
          </a:prstGeom>
          <a:no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a:solidFill>
                  <a:srgbClr val="D9D9D9"/>
                </a:solidFill>
                <a:effectLst/>
                <a:latin typeface="Arial"/>
                <a:ea typeface="Arial"/>
                <a:cs typeface="Arial"/>
              </a:rPr>
              <a:t>Decisiones sobre las normas de EVV</a:t>
            </a:r>
          </a:p>
        </p:txBody>
      </p:sp>
    </p:spTree>
    <p:extLst>
      <p:ext uri="{BB962C8B-B14F-4D97-AF65-F5344CB8AC3E}">
        <p14:creationId xmlns:p14="http://schemas.microsoft.com/office/powerpoint/2010/main" val="62945913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1"/>
            </p:custDataLst>
          </p:nvPr>
        </p:nvGraphicFramePr>
        <p:xfrm>
          <a:off x="1859" y="1589"/>
          <a:ext cx="1587" cy="1587"/>
        </p:xfrm>
        <a:graphic>
          <a:graphicData uri="http://schemas.openxmlformats.org/presentationml/2006/ole">
            <mc:AlternateContent xmlns:mc="http://schemas.openxmlformats.org/markup-compatibility/2006">
              <mc:Choice xmlns:v="urn:schemas-microsoft-com:vml" Requires="v">
                <p:oleObj name="think-cell Slide" r:id="rId5" imgW="0" imgH="0" progId="TCLayout.ActiveDocument.1">
                  <p:embed/>
                </p:oleObj>
              </mc:Choice>
              <mc:Fallback>
                <p:oleObj name="think-cell Slide" r:id="rId5" imgW="0" imgH="0" progId="TCLayout.ActiveDocument.1">
                  <p:embed/>
                  <p:pic>
                    <p:nvPicPr>
                      <p:cNvPr id="0" name="OLE substitute image"/>
                      <p:cNvPicPr/>
                      <p:nvPr/>
                    </p:nvPicPr>
                    <p:blipFill>
                      <a:blip r:embed="rId6"/>
                      <a:stretch>
                        <a:fillRect/>
                      </a:stretch>
                    </p:blipFill>
                    <p:spPr>
                      <a:xfrm>
                        <a:off x="1859" y="1589"/>
                        <a:ext cx="1587" cy="1587"/>
                      </a:xfrm>
                      <a:prstGeom prst="rect">
                        <a:avLst/>
                      </a:prstGeom>
                    </p:spPr>
                  </p:pic>
                </p:oleObj>
              </mc:Fallback>
            </mc:AlternateContent>
          </a:graphicData>
        </a:graphic>
      </p:graphicFrame>
      <p:sp>
        <p:nvSpPr>
          <p:cNvPr id="5" name="Rectangle 4" hidden="1"/>
          <p:cNvSpPr/>
          <p:nvPr>
            <p:custDataLst>
              <p:tags r:id="rId2"/>
            </p:custDataLst>
          </p:nvPr>
        </p:nvSpPr>
        <p:spPr bwMode="auto">
          <a:xfrm>
            <a:off x="270" y="1"/>
            <a:ext cx="158741" cy="158750"/>
          </a:xfrm>
          <a:prstGeom prst="rect">
            <a:avLst/>
          </a:prstGeom>
          <a:solidFill>
            <a:srgbClr val="FF0000"/>
          </a:solidFill>
          <a:ln w="9525">
            <a:solidFill>
              <a:srgbClr val="80808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ctr" anchorCtr="0">
            <a:noAutofit/>
          </a:bodyPr>
          <a:lstStyle/>
          <a:p>
            <a:pPr algn="ctr" defTabSz="914303"/>
            <a:endParaRPr lang="en-US" sz="1326" dirty="0">
              <a:solidFill>
                <a:srgbClr val="000000"/>
              </a:solidFill>
              <a:latin typeface="Arial"/>
              <a:ea typeface="ＭＳ Ｐゴシック"/>
              <a:sym typeface="Arial"/>
            </a:endParaRPr>
          </a:p>
        </p:txBody>
      </p:sp>
      <p:sp>
        <p:nvSpPr>
          <p:cNvPr id="4" name="Title 3"/>
          <p:cNvSpPr>
            <a:spLocks noGrp="1"/>
          </p:cNvSpPr>
          <p:nvPr>
            <p:ph type="title"/>
          </p:nvPr>
        </p:nvSpPr>
        <p:spPr/>
        <p:txBody>
          <a:bodyPr/>
          <a:lstStyle/>
          <a:p>
            <a:r>
              <a:rPr lang="es-LA" sz="1900" b="1" i="0" strike="noStrike" cap="none" spc="0" baseline="0">
                <a:solidFill>
                  <a:srgbClr val="002960"/>
                </a:solidFill>
                <a:effectLst/>
                <a:latin typeface="Arial"/>
                <a:ea typeface="Arial"/>
                <a:cs typeface="Arial"/>
              </a:rPr>
              <a:t>Propósito de las Sesiones públicas para escuchar comentarios</a:t>
            </a:r>
          </a:p>
        </p:txBody>
      </p:sp>
      <p:sp>
        <p:nvSpPr>
          <p:cNvPr id="3" name="Text Placeholder 2">
            <a:extLst>
              <a:ext uri="{FF2B5EF4-FFF2-40B4-BE49-F238E27FC236}">
                <a16:creationId xmlns:a16="http://schemas.microsoft.com/office/drawing/2014/main" id="{DCEB053B-288E-1A4F-9B3A-EE9997374394}"/>
              </a:ext>
            </a:extLst>
          </p:cNvPr>
          <p:cNvSpPr>
            <a:spLocks noGrp="1"/>
          </p:cNvSpPr>
          <p:nvPr>
            <p:ph type="body" sz="quarter" idx="12"/>
          </p:nvPr>
        </p:nvSpPr>
        <p:spPr>
          <a:xfrm>
            <a:off x="427544" y="1219200"/>
            <a:ext cx="8288912" cy="4401205"/>
          </a:xfrm>
        </p:spPr>
        <p:txBody>
          <a:bodyPr/>
          <a:lstStyle/>
          <a:p>
            <a:pPr marL="288925" indent="-288925">
              <a:spcAft>
                <a:spcPts val="900"/>
              </a:spcAft>
              <a:buSzPct val="120000"/>
              <a:buFont typeface="Wingdings" pitchFamily="2" charset="2"/>
              <a:buChar char="§"/>
            </a:pPr>
            <a:r>
              <a:rPr lang="es-LA" sz="1600" b="0" i="0" strike="noStrike" cap="none" spc="0" baseline="0" dirty="0">
                <a:solidFill>
                  <a:srgbClr val="000000"/>
                </a:solidFill>
                <a:effectLst/>
                <a:latin typeface="Arial"/>
                <a:ea typeface="Arial"/>
                <a:cs typeface="Arial"/>
              </a:rPr>
              <a:t>MassHealth realizará Sesiones públicas bimensuales para escuchar comentarios específicamente sobre la implementación de la Verificación Electrónica de Visitas (EVV) en los programas dirigidos por el consumidor.</a:t>
            </a:r>
          </a:p>
          <a:p>
            <a:pPr marL="288925" indent="-288925">
              <a:spcAft>
                <a:spcPts val="900"/>
              </a:spcAft>
              <a:buSzPct val="120000"/>
              <a:buFont typeface="Wingdings" pitchFamily="2" charset="2"/>
              <a:buChar char="§"/>
            </a:pPr>
            <a:r>
              <a:rPr lang="es-LA" sz="1600" b="0" i="0" strike="noStrike" cap="none" spc="0" baseline="0" dirty="0">
                <a:solidFill>
                  <a:srgbClr val="000000"/>
                </a:solidFill>
                <a:effectLst/>
                <a:latin typeface="Arial"/>
                <a:ea typeface="Arial"/>
                <a:cs typeface="Arial"/>
              </a:rPr>
              <a:t>El propósito de estas Sesiones públicas para escuchar comentarios será compartir noticias de las decisiones sobre normas de MassHealth para la implementación de la EVV en los programas autodirigidos de PCA y de Exenciones HCBS de MFP, y así obtener comentarios de las partes interesadas respecto a las áreas de enfoque clave de dicha implementación. </a:t>
            </a:r>
          </a:p>
          <a:p>
            <a:pPr marL="288925" indent="-288925">
              <a:spcAft>
                <a:spcPts val="900"/>
              </a:spcAft>
              <a:buSzPct val="120000"/>
              <a:buFont typeface="Wingdings" pitchFamily="2" charset="2"/>
              <a:buChar char="§"/>
            </a:pPr>
            <a:r>
              <a:rPr lang="es-LA" sz="1600" b="0" i="0" strike="noStrike" cap="none" spc="0" baseline="0" dirty="0">
                <a:solidFill>
                  <a:srgbClr val="000000"/>
                </a:solidFill>
                <a:effectLst/>
                <a:latin typeface="Arial"/>
                <a:ea typeface="Arial"/>
                <a:cs typeface="Arial"/>
              </a:rPr>
              <a:t>Esta Sesión pública para escuchar comentarios </a:t>
            </a:r>
            <a:r>
              <a:rPr lang="es-LA" sz="1600" b="1" i="0" u="sng" strike="noStrike" cap="none" spc="0" baseline="0" dirty="0">
                <a:solidFill>
                  <a:srgbClr val="000000"/>
                </a:solidFill>
                <a:effectLst/>
                <a:uFill>
                  <a:solidFill>
                    <a:srgbClr val="000000"/>
                  </a:solidFill>
                </a:uFill>
                <a:latin typeface="Arial"/>
                <a:ea typeface="Arial"/>
                <a:cs typeface="Arial"/>
              </a:rPr>
              <a:t>no</a:t>
            </a:r>
            <a:r>
              <a:rPr lang="es-LA" sz="1600" b="0" i="0" strike="noStrike" cap="none" spc="0" baseline="0" dirty="0">
                <a:solidFill>
                  <a:srgbClr val="000000"/>
                </a:solidFill>
                <a:effectLst/>
                <a:latin typeface="Arial"/>
                <a:ea typeface="Arial"/>
                <a:cs typeface="Arial"/>
              </a:rPr>
              <a:t> es un curso de capacitación.</a:t>
            </a:r>
          </a:p>
          <a:p>
            <a:pPr marL="288925" indent="-288925">
              <a:spcAft>
                <a:spcPts val="900"/>
              </a:spcAft>
              <a:buSzPct val="120000"/>
              <a:buFont typeface="Wingdings" pitchFamily="2" charset="2"/>
              <a:buChar char="§"/>
            </a:pPr>
            <a:r>
              <a:rPr lang="es-LA" sz="1600" b="0" i="0" strike="noStrike" cap="none" spc="0" baseline="0" dirty="0">
                <a:solidFill>
                  <a:srgbClr val="000000"/>
                </a:solidFill>
                <a:effectLst/>
                <a:latin typeface="Arial"/>
                <a:ea typeface="Arial"/>
                <a:cs typeface="Arial"/>
              </a:rPr>
              <a:t>Cada sesión incluye una presentación de MassHealth </a:t>
            </a:r>
            <a:r>
              <a:rPr lang="es-ES" sz="1600" b="0" i="0" strike="noStrike" cap="none" spc="0" baseline="0" dirty="0">
                <a:solidFill>
                  <a:srgbClr val="000000"/>
                </a:solidFill>
                <a:effectLst/>
                <a:latin typeface="Arial"/>
                <a:ea typeface="Arial"/>
                <a:cs typeface="Arial"/>
              </a:rPr>
              <a:t>sobre noticias </a:t>
            </a:r>
            <a:r>
              <a:rPr lang="es-LA" sz="1600" b="0" i="0" strike="noStrike" cap="none" spc="0" baseline="0" dirty="0">
                <a:solidFill>
                  <a:srgbClr val="000000"/>
                </a:solidFill>
                <a:effectLst/>
                <a:latin typeface="Arial"/>
                <a:ea typeface="Arial"/>
                <a:cs typeface="Arial"/>
              </a:rPr>
              <a:t>relacionadas con la implementación de la EVV en los programas autodirigidos de PCA y de Exenciones H</a:t>
            </a:r>
            <a:r>
              <a:rPr lang="es-ES" sz="1600" b="0" i="0" strike="noStrike" cap="none" spc="0" baseline="0" dirty="0">
                <a:solidFill>
                  <a:srgbClr val="000000"/>
                </a:solidFill>
                <a:effectLst/>
                <a:latin typeface="Arial"/>
                <a:ea typeface="Arial"/>
                <a:cs typeface="Arial"/>
              </a:rPr>
              <a:t>CBS</a:t>
            </a:r>
            <a:r>
              <a:rPr lang="es-LA" sz="1600" b="0" i="0" strike="noStrike" cap="none" spc="0" baseline="0" dirty="0">
                <a:solidFill>
                  <a:srgbClr val="000000"/>
                </a:solidFill>
                <a:effectLst/>
                <a:latin typeface="Arial"/>
                <a:ea typeface="Arial"/>
                <a:cs typeface="Arial"/>
              </a:rPr>
              <a:t> de MFP, seguida de un </a:t>
            </a:r>
            <a:r>
              <a:rPr lang="es-ES" sz="1600" b="0" i="0" strike="noStrike" cap="none" spc="0" baseline="0" dirty="0">
                <a:solidFill>
                  <a:srgbClr val="000000"/>
                </a:solidFill>
                <a:effectLst/>
                <a:latin typeface="Arial"/>
                <a:ea typeface="Arial"/>
                <a:cs typeface="Arial"/>
              </a:rPr>
              <a:t>período</a:t>
            </a:r>
            <a:r>
              <a:rPr lang="es-LA" sz="1600" b="0" i="0" strike="noStrike" cap="none" spc="0" baseline="0" dirty="0">
                <a:solidFill>
                  <a:srgbClr val="000000"/>
                </a:solidFill>
                <a:effectLst/>
                <a:latin typeface="Arial"/>
                <a:ea typeface="Arial"/>
                <a:cs typeface="Arial"/>
              </a:rPr>
              <a:t> para que los asistentes hagan sus comentarios.</a:t>
            </a:r>
          </a:p>
          <a:p>
            <a:pPr marL="288925" indent="-288925">
              <a:spcAft>
                <a:spcPts val="900"/>
              </a:spcAft>
              <a:buSzPct val="120000"/>
              <a:buFont typeface="Wingdings" pitchFamily="2" charset="2"/>
              <a:buChar char="§"/>
            </a:pPr>
            <a:r>
              <a:rPr lang="es-LA" sz="1600" b="0" i="0" strike="noStrike" cap="none" spc="0" baseline="0" dirty="0">
                <a:solidFill>
                  <a:srgbClr val="000000"/>
                </a:solidFill>
                <a:effectLst/>
                <a:latin typeface="Arial"/>
                <a:ea typeface="Arial"/>
                <a:cs typeface="Arial"/>
              </a:rPr>
              <a:t>Durante las Sesiones públicas para escuchar comentarios, MassHealth </a:t>
            </a:r>
            <a:r>
              <a:rPr lang="es-LA" sz="1600" b="1" i="0" u="sng" strike="noStrike" cap="none" spc="0" baseline="0" dirty="0">
                <a:solidFill>
                  <a:srgbClr val="000000"/>
                </a:solidFill>
                <a:effectLst/>
                <a:uFill>
                  <a:solidFill>
                    <a:srgbClr val="000000"/>
                  </a:solidFill>
                </a:uFill>
                <a:latin typeface="Arial"/>
                <a:ea typeface="Arial"/>
                <a:cs typeface="Arial"/>
              </a:rPr>
              <a:t>no puede</a:t>
            </a:r>
            <a:r>
              <a:rPr lang="es-LA" sz="1600" b="0" i="0" strike="noStrike" cap="none" spc="0" baseline="0" dirty="0">
                <a:solidFill>
                  <a:srgbClr val="000000"/>
                </a:solidFill>
                <a:effectLst/>
                <a:latin typeface="Arial"/>
                <a:ea typeface="Arial"/>
                <a:cs typeface="Arial"/>
              </a:rPr>
              <a:t> responder a los comentarios ni a las preguntas. El propósito de esta sesión es que MassHealth comparta actualizaciones y que las partes interesadas brinden comentarios que aporten información para la creación de normas en curso.</a:t>
            </a:r>
          </a:p>
        </p:txBody>
      </p:sp>
      <p:sp>
        <p:nvSpPr>
          <p:cNvPr id="6" name="Rectangle 5">
            <a:extLst>
              <a:ext uri="{FF2B5EF4-FFF2-40B4-BE49-F238E27FC236}">
                <a16:creationId xmlns:a16="http://schemas.microsoft.com/office/drawing/2014/main" id="{F2918368-E183-7C48-9E04-C7B4EAFFA17E}"/>
              </a:ext>
            </a:extLst>
          </p:cNvPr>
          <p:cNvSpPr/>
          <p:nvPr/>
        </p:nvSpPr>
        <p:spPr>
          <a:xfrm>
            <a:off x="423399" y="5943600"/>
            <a:ext cx="8297202" cy="549189"/>
          </a:xfrm>
          <a:prstGeom prst="rect">
            <a:avLst/>
          </a:prstGeom>
        </p:spPr>
        <p:txBody>
          <a:bodyPr wrap="square">
            <a:spAutoFit/>
          </a:bodyPr>
          <a:lstStyle/>
          <a:p>
            <a:pPr algn="ctr"/>
            <a:r>
              <a:rPr lang="es-LA" sz="1500" b="1" i="0" strike="noStrike" cap="none" spc="0" baseline="0" dirty="0">
                <a:solidFill>
                  <a:srgbClr val="000000"/>
                </a:solidFill>
                <a:effectLst/>
                <a:latin typeface="Arial"/>
                <a:ea typeface="Arial"/>
                <a:cs typeface="Arial"/>
              </a:rPr>
              <a:t>MassHealth le pide que por favor espere hasta el final de la presentación </a:t>
            </a:r>
            <a:br>
              <a:rPr lang="es-ES" sz="1500" b="1" i="0" strike="noStrike" cap="none" spc="0" baseline="0" dirty="0">
                <a:solidFill>
                  <a:srgbClr val="000000"/>
                </a:solidFill>
                <a:effectLst/>
                <a:latin typeface="Arial"/>
                <a:ea typeface="Arial"/>
                <a:cs typeface="Arial"/>
              </a:rPr>
            </a:br>
            <a:r>
              <a:rPr lang="es-LA" sz="1500" b="1" i="0" strike="noStrike" cap="none" spc="0" baseline="0" dirty="0">
                <a:solidFill>
                  <a:srgbClr val="000000"/>
                </a:solidFill>
                <a:effectLst/>
                <a:latin typeface="Arial"/>
                <a:ea typeface="Arial"/>
                <a:cs typeface="Arial"/>
              </a:rPr>
              <a:t>para darnos sus comentarios.</a:t>
            </a:r>
          </a:p>
        </p:txBody>
      </p:sp>
      <p:sp>
        <p:nvSpPr>
          <p:cNvPr id="2" name="Rounded Rectangle 1">
            <a:extLst>
              <a:ext uri="{FF2B5EF4-FFF2-40B4-BE49-F238E27FC236}">
                <a16:creationId xmlns:a16="http://schemas.microsoft.com/office/drawing/2014/main" id="{D2C276BF-B81A-5F45-AD70-8219EE38E06C}"/>
              </a:ext>
            </a:extLst>
          </p:cNvPr>
          <p:cNvSpPr/>
          <p:nvPr/>
        </p:nvSpPr>
        <p:spPr bwMode="auto">
          <a:xfrm>
            <a:off x="427544" y="533189"/>
            <a:ext cx="8183056" cy="609811"/>
          </a:xfrm>
          <a:prstGeom prst="roundRect">
            <a:avLst/>
          </a:prstGeom>
          <a:solidFill>
            <a:schemeClr val="accent1"/>
          </a:solidFill>
          <a:ln w="9525">
            <a:solidFill>
              <a:srgbClr val="808080"/>
            </a:solidFill>
            <a:miter lim="800000"/>
          </a:ln>
          <a:effectLst/>
        </p:spPr>
        <p:txBody>
          <a:bodyPr wrap="none" rtlCol="0" anchor="ctr"/>
          <a:lstStyle/>
          <a:p>
            <a:pPr lvl="0" algn="ctr"/>
            <a:r>
              <a:rPr lang="es-LA" sz="1500" b="0" i="0" strike="noStrike" cap="none" spc="0" baseline="0" dirty="0">
                <a:solidFill>
                  <a:srgbClr val="000000"/>
                </a:solidFill>
                <a:effectLst/>
                <a:latin typeface="Arial"/>
                <a:ea typeface="Arial"/>
                <a:cs typeface="Arial"/>
              </a:rPr>
              <a:t>Participar en las Sesiones públicas para escuchar comentarios es voluntario. </a:t>
            </a:r>
            <a:br>
              <a:rPr lang="es-ES" sz="1500" b="0" i="0" strike="noStrike" cap="none" spc="0" baseline="0" dirty="0">
                <a:solidFill>
                  <a:srgbClr val="000000"/>
                </a:solidFill>
                <a:effectLst/>
                <a:latin typeface="Arial"/>
                <a:ea typeface="Arial"/>
                <a:cs typeface="Arial"/>
              </a:rPr>
            </a:br>
            <a:r>
              <a:rPr lang="es-LA" sz="1500" b="1" i="0" u="sng" strike="noStrike" cap="none" spc="0" baseline="0" dirty="0">
                <a:solidFill>
                  <a:srgbClr val="000000"/>
                </a:solidFill>
                <a:effectLst/>
                <a:uFill>
                  <a:solidFill>
                    <a:srgbClr val="000000"/>
                  </a:solidFill>
                </a:uFill>
                <a:latin typeface="Arial"/>
                <a:ea typeface="Arial"/>
                <a:cs typeface="Arial"/>
              </a:rPr>
              <a:t>NO</a:t>
            </a:r>
            <a:r>
              <a:rPr lang="es-LA" sz="1500" b="0" i="0" strike="noStrike" cap="none" spc="0" baseline="0" dirty="0">
                <a:solidFill>
                  <a:srgbClr val="000000"/>
                </a:solidFill>
                <a:effectLst/>
                <a:latin typeface="Arial"/>
                <a:ea typeface="Arial"/>
                <a:cs typeface="Arial"/>
              </a:rPr>
              <a:t> es obligatorio que los PCA asistan.</a:t>
            </a:r>
          </a:p>
        </p:txBody>
      </p:sp>
    </p:spTree>
    <p:extLst>
      <p:ext uri="{BB962C8B-B14F-4D97-AF65-F5344CB8AC3E}">
        <p14:creationId xmlns:p14="http://schemas.microsoft.com/office/powerpoint/2010/main" val="62196550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1" imgW="0" imgH="0" progId="TCLayout.ActiveDocument.1">
                  <p:embed/>
                </p:oleObj>
              </mc:Choice>
              <mc:Fallback>
                <p:oleObj name="think-cell Slide" r:id="rId11" imgW="0" imgH="0" progId="TCLayout.ActiveDocument.1">
                  <p:embed/>
                  <p:pic>
                    <p:nvPicPr>
                      <p:cNvPr id="0" name="OLE substitute image"/>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2"/>
            </p:custDataLst>
          </p:nvPr>
        </p:nvSpPr>
        <p:spPr bwMode="auto">
          <a:xfrm>
            <a:off x="0" y="0"/>
            <a:ext cx="158750" cy="158750"/>
          </a:xfrm>
          <a:prstGeom prst="rect">
            <a:avLst/>
          </a:prstGeom>
          <a:solidFill>
            <a:srgbClr val="FF0000"/>
          </a:solidFill>
          <a:ln w="9525">
            <a:solidFill>
              <a:srgbClr val="80808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nchor="ctr"/>
          <a:lstStyle/>
          <a:p>
            <a:pPr algn="ctr" fontAlgn="base">
              <a:spcBef>
                <a:spcPct val="0"/>
              </a:spcBef>
              <a:spcAft>
                <a:spcPct val="0"/>
              </a:spcAft>
            </a:pPr>
            <a:endParaRPr lang="en-US" sz="1400" dirty="0">
              <a:solidFill>
                <a:srgbClr val="000000"/>
              </a:solidFill>
              <a:latin typeface="Arial"/>
              <a:sym typeface="Arial"/>
            </a:endParaRPr>
          </a:p>
        </p:txBody>
      </p:sp>
      <p:sp>
        <p:nvSpPr>
          <p:cNvPr id="36" name="Title 3"/>
          <p:cNvSpPr txBox="1"/>
          <p:nvPr/>
        </p:nvSpPr>
        <p:spPr bwMode="auto">
          <a:xfrm>
            <a:off x="228600" y="194511"/>
            <a:ext cx="8061729" cy="28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a:defRPr>
            </a:lvl2pPr>
            <a:lvl3pPr algn="l" defTabSz="913429" rtl="0" eaLnBrk="1" fontAlgn="base" hangingPunct="1">
              <a:spcBef>
                <a:spcPct val="0"/>
              </a:spcBef>
              <a:spcAft>
                <a:spcPct val="0"/>
              </a:spcAft>
              <a:defRPr sz="1900" b="1">
                <a:solidFill>
                  <a:schemeClr val="tx2"/>
                </a:solidFill>
                <a:latin typeface="Arial"/>
              </a:defRPr>
            </a:lvl3pPr>
            <a:lvl4pPr algn="l" defTabSz="913429" rtl="0" eaLnBrk="1" fontAlgn="base" hangingPunct="1">
              <a:spcBef>
                <a:spcPct val="0"/>
              </a:spcBef>
              <a:spcAft>
                <a:spcPct val="0"/>
              </a:spcAft>
              <a:defRPr sz="1900" b="1">
                <a:solidFill>
                  <a:schemeClr val="tx2"/>
                </a:solidFill>
                <a:latin typeface="Arial"/>
              </a:defRPr>
            </a:lvl4pPr>
            <a:lvl5pPr algn="l" defTabSz="913429" rtl="0" eaLnBrk="1" fontAlgn="base" hangingPunct="1">
              <a:spcBef>
                <a:spcPct val="0"/>
              </a:spcBef>
              <a:spcAft>
                <a:spcPct val="0"/>
              </a:spcAft>
              <a:defRPr sz="1900" b="1">
                <a:solidFill>
                  <a:schemeClr val="tx2"/>
                </a:solidFill>
                <a:latin typeface="Arial"/>
              </a:defRPr>
            </a:lvl5pPr>
            <a:lvl6pPr marL="466431" algn="l" defTabSz="913429" rtl="0" eaLnBrk="1" fontAlgn="base" hangingPunct="1">
              <a:spcBef>
                <a:spcPct val="0"/>
              </a:spcBef>
              <a:spcAft>
                <a:spcPct val="0"/>
              </a:spcAft>
              <a:defRPr sz="1900" b="1">
                <a:solidFill>
                  <a:schemeClr val="tx2"/>
                </a:solidFill>
                <a:latin typeface="Arial"/>
              </a:defRPr>
            </a:lvl6pPr>
            <a:lvl7pPr marL="932863" algn="l" defTabSz="913429" rtl="0" eaLnBrk="1" fontAlgn="base" hangingPunct="1">
              <a:spcBef>
                <a:spcPct val="0"/>
              </a:spcBef>
              <a:spcAft>
                <a:spcPct val="0"/>
              </a:spcAft>
              <a:defRPr sz="1900" b="1">
                <a:solidFill>
                  <a:schemeClr val="tx2"/>
                </a:solidFill>
                <a:latin typeface="Arial"/>
              </a:defRPr>
            </a:lvl7pPr>
            <a:lvl8pPr marL="1399295" algn="l" defTabSz="913429" rtl="0" eaLnBrk="1" fontAlgn="base" hangingPunct="1">
              <a:spcBef>
                <a:spcPct val="0"/>
              </a:spcBef>
              <a:spcAft>
                <a:spcPct val="0"/>
              </a:spcAft>
              <a:defRPr sz="1900" b="1">
                <a:solidFill>
                  <a:schemeClr val="tx2"/>
                </a:solidFill>
                <a:latin typeface="Arial"/>
              </a:defRPr>
            </a:lvl8pPr>
            <a:lvl9pPr marL="1865728" algn="l" defTabSz="913429" rtl="0" eaLnBrk="1" fontAlgn="base" hangingPunct="1">
              <a:spcBef>
                <a:spcPct val="0"/>
              </a:spcBef>
              <a:spcAft>
                <a:spcPct val="0"/>
              </a:spcAft>
              <a:defRPr sz="1900" b="1">
                <a:solidFill>
                  <a:schemeClr val="tx2"/>
                </a:solidFill>
                <a:latin typeface="Arial"/>
              </a:defRPr>
            </a:lvl9pPr>
          </a:lstStyle>
          <a:p>
            <a:r>
              <a:rPr lang="es-LA" sz="1900" b="1" i="0" strike="noStrike" cap="none" spc="0" baseline="0">
                <a:solidFill>
                  <a:srgbClr val="002960"/>
                </a:solidFill>
                <a:effectLst/>
                <a:latin typeface="Arial"/>
                <a:ea typeface="Arial"/>
                <a:cs typeface="Arial"/>
              </a:rPr>
              <a:t>Agenda</a:t>
            </a:r>
          </a:p>
        </p:txBody>
      </p:sp>
      <p:sp>
        <p:nvSpPr>
          <p:cNvPr id="55" name="Text Placeholder 2">
            <a:extLst>
              <a:ext uri="{FF2B5EF4-FFF2-40B4-BE49-F238E27FC236}">
                <a16:creationId xmlns:a16="http://schemas.microsoft.com/office/drawing/2014/main" id="{26F3900A-F7CD-D046-8AA1-A99D6BE06F3C}"/>
              </a:ext>
            </a:extLst>
          </p:cNvPr>
          <p:cNvSpPr>
            <a:spLocks noGrp="1"/>
          </p:cNvSpPr>
          <p:nvPr>
            <p:custDataLst>
              <p:tags r:id="rId3"/>
            </p:custDataLst>
          </p:nvPr>
        </p:nvSpPr>
        <p:spPr bwMode="gray">
          <a:xfrm>
            <a:off x="2857500" y="1676400"/>
            <a:ext cx="3429000" cy="35560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a:solidFill>
                  <a:srgbClr val="D9D9D9"/>
                </a:solidFill>
                <a:effectLst/>
                <a:latin typeface="Arial"/>
                <a:ea typeface="Arial"/>
                <a:cs typeface="Arial"/>
              </a:rPr>
              <a:t>Logística</a:t>
            </a:r>
          </a:p>
        </p:txBody>
      </p:sp>
      <p:sp>
        <p:nvSpPr>
          <p:cNvPr id="56" name="Text Placeholder 2">
            <a:hlinkClick r:id="" action="ppaction://noaction"/>
            <a:extLst>
              <a:ext uri="{FF2B5EF4-FFF2-40B4-BE49-F238E27FC236}">
                <a16:creationId xmlns:a16="http://schemas.microsoft.com/office/drawing/2014/main" id="{DCF3D084-C3D6-B94B-8B14-00CAD3AA0722}"/>
              </a:ext>
            </a:extLst>
          </p:cNvPr>
          <p:cNvSpPr>
            <a:spLocks noGrp="1"/>
          </p:cNvSpPr>
          <p:nvPr>
            <p:custDataLst>
              <p:tags r:id="rId4"/>
            </p:custDataLst>
          </p:nvPr>
        </p:nvSpPr>
        <p:spPr bwMode="gray">
          <a:xfrm>
            <a:off x="2743200" y="2797103"/>
            <a:ext cx="3657600" cy="360126"/>
          </a:xfrm>
          <a:prstGeom prst="rect">
            <a:avLst/>
          </a:prstGeom>
          <a:solidFill>
            <a:schemeClr val="accent1"/>
          </a:solid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1" i="0" strike="noStrike" cap="none" spc="0" baseline="0" dirty="0">
                <a:solidFill>
                  <a:srgbClr val="000000"/>
                </a:solidFill>
                <a:effectLst/>
                <a:latin typeface="Arial"/>
                <a:ea typeface="Arial"/>
                <a:cs typeface="Arial"/>
              </a:rPr>
              <a:t>Actualizaciones del Programa</a:t>
            </a:r>
          </a:p>
        </p:txBody>
      </p:sp>
      <p:sp>
        <p:nvSpPr>
          <p:cNvPr id="57" name="Text Placeholder 2">
            <a:hlinkClick r:id="" action="ppaction://noaction"/>
            <a:extLst>
              <a:ext uri="{FF2B5EF4-FFF2-40B4-BE49-F238E27FC236}">
                <a16:creationId xmlns:a16="http://schemas.microsoft.com/office/drawing/2014/main" id="{0C7EAD71-46DD-984B-A104-7841F0192565}"/>
              </a:ext>
            </a:extLst>
          </p:cNvPr>
          <p:cNvSpPr>
            <a:spLocks noGrp="1"/>
          </p:cNvSpPr>
          <p:nvPr>
            <p:custDataLst>
              <p:tags r:id="rId5"/>
            </p:custDataLst>
          </p:nvPr>
        </p:nvSpPr>
        <p:spPr bwMode="gray">
          <a:xfrm>
            <a:off x="3698875" y="4475097"/>
            <a:ext cx="1746250" cy="35560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a:solidFill>
                  <a:srgbClr val="D9D9D9"/>
                </a:solidFill>
                <a:effectLst/>
                <a:latin typeface="Arial"/>
                <a:ea typeface="Arial"/>
                <a:cs typeface="Arial"/>
              </a:rPr>
              <a:t>Muchas gracias</a:t>
            </a:r>
          </a:p>
        </p:txBody>
      </p:sp>
      <p:sp>
        <p:nvSpPr>
          <p:cNvPr id="59" name="Text Placeholder 2">
            <a:extLst>
              <a:ext uri="{FF2B5EF4-FFF2-40B4-BE49-F238E27FC236}">
                <a16:creationId xmlns:a16="http://schemas.microsoft.com/office/drawing/2014/main" id="{B9E924D6-27B9-C249-9B30-621BFECEC7C7}"/>
              </a:ext>
            </a:extLst>
          </p:cNvPr>
          <p:cNvSpPr>
            <a:spLocks noGrp="1"/>
          </p:cNvSpPr>
          <p:nvPr>
            <p:custDataLst>
              <p:tags r:id="rId6"/>
            </p:custDataLst>
          </p:nvPr>
        </p:nvSpPr>
        <p:spPr bwMode="gray">
          <a:xfrm>
            <a:off x="2362200" y="2239807"/>
            <a:ext cx="4495800" cy="35560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a:solidFill>
                  <a:srgbClr val="D9D9D9"/>
                </a:solidFill>
                <a:effectLst/>
                <a:latin typeface="Arial"/>
                <a:ea typeface="Arial"/>
                <a:cs typeface="Arial"/>
              </a:rPr>
              <a:t>Propósito de las Sesiones públicas para escuchar comentarios</a:t>
            </a:r>
          </a:p>
        </p:txBody>
      </p:sp>
      <p:sp>
        <p:nvSpPr>
          <p:cNvPr id="12" name="Text Placeholder 2">
            <a:hlinkClick r:id="" action="ppaction://noaction"/>
            <a:extLst>
              <a:ext uri="{FF2B5EF4-FFF2-40B4-BE49-F238E27FC236}">
                <a16:creationId xmlns:a16="http://schemas.microsoft.com/office/drawing/2014/main" id="{856E9673-312F-2C4E-B7B5-8CA0CB247198}"/>
              </a:ext>
            </a:extLst>
          </p:cNvPr>
          <p:cNvSpPr>
            <a:spLocks noGrp="1"/>
          </p:cNvSpPr>
          <p:nvPr>
            <p:custDataLst>
              <p:tags r:id="rId7"/>
            </p:custDataLst>
          </p:nvPr>
        </p:nvSpPr>
        <p:spPr bwMode="gray">
          <a:xfrm>
            <a:off x="2667000" y="3917803"/>
            <a:ext cx="3886200" cy="354013"/>
          </a:xfrm>
          <a:prstGeom prst="rect">
            <a:avLst/>
          </a:prstGeom>
          <a:no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a:solidFill>
                  <a:srgbClr val="D9D9D9"/>
                </a:solidFill>
                <a:effectLst/>
                <a:latin typeface="Arial"/>
                <a:ea typeface="Arial"/>
                <a:cs typeface="Arial"/>
              </a:rPr>
              <a:t>Debate abierto</a:t>
            </a:r>
          </a:p>
        </p:txBody>
      </p:sp>
      <p:sp>
        <p:nvSpPr>
          <p:cNvPr id="10" name="Text Placeholder 2">
            <a:hlinkClick r:id="" action="ppaction://noaction"/>
            <a:extLst>
              <a:ext uri="{FF2B5EF4-FFF2-40B4-BE49-F238E27FC236}">
                <a16:creationId xmlns:a16="http://schemas.microsoft.com/office/drawing/2014/main" id="{9A4221F5-307E-D048-A5B2-9A0E970BB8F6}"/>
              </a:ext>
            </a:extLst>
          </p:cNvPr>
          <p:cNvSpPr>
            <a:spLocks noGrp="1"/>
          </p:cNvSpPr>
          <p:nvPr>
            <p:custDataLst>
              <p:tags r:id="rId8"/>
            </p:custDataLst>
          </p:nvPr>
        </p:nvSpPr>
        <p:spPr bwMode="gray">
          <a:xfrm>
            <a:off x="2672862" y="3360509"/>
            <a:ext cx="3886200" cy="354013"/>
          </a:xfrm>
          <a:prstGeom prst="rect">
            <a:avLst/>
          </a:prstGeom>
          <a:no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ct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ct val="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ct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s-LA" sz="1500" b="0" i="0" strike="noStrike" cap="none" spc="0" baseline="0">
                <a:solidFill>
                  <a:srgbClr val="D9D9D9"/>
                </a:solidFill>
                <a:effectLst/>
                <a:latin typeface="Arial"/>
                <a:ea typeface="Arial"/>
                <a:cs typeface="Arial"/>
              </a:rPr>
              <a:t>Decisiones sobre las normas de EVV</a:t>
            </a:r>
          </a:p>
        </p:txBody>
      </p:sp>
    </p:spTree>
    <p:extLst>
      <p:ext uri="{BB962C8B-B14F-4D97-AF65-F5344CB8AC3E}">
        <p14:creationId xmlns:p14="http://schemas.microsoft.com/office/powerpoint/2010/main" val="94360617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17.10.31"/>
  <p:tag name="AS_TITLE" val="Aspose.Slides for Java"/>
  <p:tag name="AS_VERSION" val="17.10"/>
  <p:tag name="THINKCELLPRESENTATIONDONOTDELETE" val="&lt;?xml version=&quot;1.0&quot; encoding=&quot;UTF-16&quot; standalone=&quot;yes&quot;?&gt;&lt;root reqver=&quot;23045&quot;&gt;&lt;version val=&quot;2514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ANGLE" val="5"/>
  <p:tag name="NAME" val="MoonShape"/>
</p:tagLst>
</file>

<file path=ppt/tags/tag11.xml><?xml version="1.0" encoding="utf-8"?>
<p:tagLst xmlns:a="http://schemas.openxmlformats.org/drawingml/2006/main" xmlns:r="http://schemas.openxmlformats.org/officeDocument/2006/relationships" xmlns:p="http://schemas.openxmlformats.org/presentationml/2006/main">
  <p:tag name="ANGLE" val="5"/>
  <p:tag name="NAME" val="MoonHalfShape"/>
</p:tagLst>
</file>

<file path=ppt/tags/tag12.xml><?xml version="1.0" encoding="utf-8"?>
<p:tagLst xmlns:a="http://schemas.openxmlformats.org/drawingml/2006/main" xmlns:r="http://schemas.openxmlformats.org/officeDocument/2006/relationships" xmlns:p="http://schemas.openxmlformats.org/presentationml/2006/main">
  <p:tag name="ANGLE" val="4"/>
  <p:tag name="NAME" val="MoonShape"/>
</p:tagLst>
</file>

<file path=ppt/tags/tag13.xml><?xml version="1.0" encoding="utf-8"?>
<p:tagLst xmlns:a="http://schemas.openxmlformats.org/drawingml/2006/main" xmlns:r="http://schemas.openxmlformats.org/officeDocument/2006/relationships" xmlns:p="http://schemas.openxmlformats.org/presentationml/2006/main">
  <p:tag name="ANGLE" val="4"/>
  <p:tag name="NAME" val="MoonHalfShape"/>
</p:tagLst>
</file>

<file path=ppt/tags/tag14.xml><?xml version="1.0" encoding="utf-8"?>
<p:tagLst xmlns:a="http://schemas.openxmlformats.org/drawingml/2006/main" xmlns:r="http://schemas.openxmlformats.org/officeDocument/2006/relationships" xmlns:p="http://schemas.openxmlformats.org/presentationml/2006/main">
  <p:tag name="ANGLE" val="2"/>
  <p:tag name="NAME" val="MoonShape"/>
</p:tagLst>
</file>

<file path=ppt/tags/tag15.xml><?xml version="1.0" encoding="utf-8"?>
<p:tagLst xmlns:a="http://schemas.openxmlformats.org/drawingml/2006/main" xmlns:r="http://schemas.openxmlformats.org/officeDocument/2006/relationships" xmlns:p="http://schemas.openxmlformats.org/presentationml/2006/main">
  <p:tag name="ANGLE" val="2"/>
  <p:tag name="NAME" val="MoonHalfShape"/>
</p:tagLst>
</file>

<file path=ppt/tags/tag16.xml><?xml version="1.0" encoding="utf-8"?>
<p:tagLst xmlns:a="http://schemas.openxmlformats.org/drawingml/2006/main" xmlns:r="http://schemas.openxmlformats.org/officeDocument/2006/relationships" xmlns:p="http://schemas.openxmlformats.org/presentationml/2006/main">
  <p:tag name="ANGLE" val="1"/>
  <p:tag name="NAME" val="MoonShape"/>
</p:tagLst>
</file>

<file path=ppt/tags/tag17.xml><?xml version="1.0" encoding="utf-8"?>
<p:tagLst xmlns:a="http://schemas.openxmlformats.org/drawingml/2006/main" xmlns:r="http://schemas.openxmlformats.org/officeDocument/2006/relationships" xmlns:p="http://schemas.openxmlformats.org/presentationml/2006/main">
  <p:tag name="ANGLE" val="1"/>
  <p:tag name="NAME" val="MoonHalfShap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nAMZchispB7Fwns2QhDaM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uXuja73qTRuO1dhW40nSj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w2MFptgCumaw_zQsJvDN7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Jri6QTUWza8feoKHqj4sq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5DErkq0YEnVPJNvDmg_Wug"/>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w2MFptgCumaw_zQsJvDN7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Jri6QTUWza8feoKHqj4sq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Jri6QTUWza8feoKHqj4sq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LqBi3yuBRtmkmr.I582Bz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LqBi3yuBRtmkmr.I582Bz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LqBi3yuBRtmkmr.I582Bz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LqBi3yuBRtmkmr.I582Bz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uXuja73qTRuO1dhW40nSj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w2MFptgCumaw_zQsJvDN7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Jri6QTUWza8feoKHqj4sq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5DErkq0YEnVPJNvDmg_Wu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w2MFptgCumaw_zQsJvDN7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Jri6QTUWza8feoKHqj4sq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Jri6QTUWza8feoKHqj4sq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LqBi3yuBRtmkmr.I582Bz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uXuja73qTRuO1dhW40nSj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w2MFptgCumaw_zQsJvDN7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Jri6QTUWza8feoKHqj4sq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5DErkq0YEnVPJNvDmg_Wu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w2MFptgCumaw_zQsJvDN7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Jri6QTUWza8feoKHqj4sq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Jri6QTUWza8feoKHqj4sq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XUBjRCUyIoyRPpaZpMaUu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uXuja73qTRuO1dhW40nSj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w2MFptgCumaw_zQsJvDN7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Jri6QTUWza8feoKHqj4sq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5DErkq0YEnVPJNvDmg_Wu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w2MFptgCumaw_zQsJvDN7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Jri6QTUWza8feoKHqj4sq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Jri6QTUWza8feoKHqj4sq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ANGLE" val="3"/>
  <p:tag name="NAME" val="MoonShap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9.xml><?xml version="1.0" encoding="utf-8"?>
<p:tagLst xmlns:a="http://schemas.openxmlformats.org/drawingml/2006/main" xmlns:r="http://schemas.openxmlformats.org/officeDocument/2006/relationships" xmlns:p="http://schemas.openxmlformats.org/presentationml/2006/main">
  <p:tag name="ANGLE" val="4"/>
  <p:tag name="NAME" val="MoonHalfShape"/>
</p:tagLst>
</file>

<file path=ppt/theme/theme1.xml><?xml version="1.0" encoding="utf-8"?>
<a:theme xmlns:a="http://schemas.openxmlformats.org/drawingml/2006/main" name="SRM_CF_DG1140">
  <a:themeElements>
    <a:clrScheme name="Strategy Team">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0000"/>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wrap="none" anchor="ctr"/>
      <a:lstStyle>
        <a:defPPr defTabSz="914400" fontAlgn="base">
          <a:spcBef>
            <a:spcPct val="0"/>
          </a:spcBef>
          <a:spcAft>
            <a:spcPct val="0"/>
          </a:spcAft>
          <a:defRPr sz="1200" dirty="0">
            <a:solidFill>
              <a:srgbClr val="000000"/>
            </a:solidFill>
            <a:latin typeface="Arial"/>
          </a:defRPr>
        </a:defPPr>
      </a:lst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41344</TotalTime>
  <Words>3732</Words>
  <Application>Microsoft Office PowerPoint</Application>
  <PresentationFormat>On-screen Show (4:3)</PresentationFormat>
  <Paragraphs>235</Paragraphs>
  <Slides>23</Slides>
  <Notes>12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9" baseType="lpstr">
      <vt:lpstr>Arial</vt:lpstr>
      <vt:lpstr>Calibri</vt:lpstr>
      <vt:lpstr>System Font Regular</vt:lpstr>
      <vt:lpstr>Wingdings</vt:lpstr>
      <vt:lpstr>SRM_CF_DG1140</vt:lpstr>
      <vt:lpstr>think-cell Slide</vt:lpstr>
      <vt:lpstr>Sesión pública bimensual  para escuchar comentarios  sobre la Verificación Electrónica  de Visitas de los PCA</vt:lpstr>
      <vt:lpstr>PowerPoint Presentation</vt:lpstr>
      <vt:lpstr>Cómo ingresar desde un dispositivo móvil</vt:lpstr>
      <vt:lpstr>Cómo silenciar y reiniciar el audio de su teléfono</vt:lpstr>
      <vt:lpstr>Subtitulado</vt:lpstr>
      <vt:lpstr>Cómo brindar comentarios</vt:lpstr>
      <vt:lpstr>PowerPoint Presentation</vt:lpstr>
      <vt:lpstr>Propósito de las Sesiones públicas para escuchar comentarios</vt:lpstr>
      <vt:lpstr>PowerPoint Presentation</vt:lpstr>
      <vt:lpstr>PowerPoint Presentation</vt:lpstr>
      <vt:lpstr>PowerPoint Presentation</vt:lpstr>
      <vt:lpstr>Información sobre la Verificación Electrónica de Visitas (EVV)</vt:lpstr>
      <vt:lpstr>Estrategia de implementación de los comentarios sobre EVV</vt:lpstr>
      <vt:lpstr>Presentación del sistema de EVV</vt:lpstr>
      <vt:lpstr>Resumen de Sesiones públicas para escuchar comentarios anteriores</vt:lpstr>
      <vt:lpstr>Privacidad y la EVV</vt:lpstr>
      <vt:lpstr>Acceso a los dispositivos personales</vt:lpstr>
      <vt:lpstr>Cómo usar la EVV sin estar conectado a los datos o la internet</vt:lpstr>
      <vt:lpstr>Métodos de respaldo para presentar horarios</vt:lpstr>
      <vt:lpstr>Otras preguntas frecuentes</vt:lpstr>
      <vt:lpstr>Otras preguntas que MassHealth está resolviendo</vt:lpstr>
      <vt:lpstr>¡MassHealth desea saber su opinión!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Dashboard Alignment Meeting 6/21: Agenda</dc:title>
  <dc:creator>EHS</dc:creator>
  <cp:lastModifiedBy>Erika Schulz</cp:lastModifiedBy>
  <cp:revision>442</cp:revision>
  <cp:lastPrinted>2018-12-12T21:15:39Z</cp:lastPrinted>
  <dcterms:created xsi:type="dcterms:W3CDTF">2017-06-21T16:47:06Z</dcterms:created>
  <dcterms:modified xsi:type="dcterms:W3CDTF">2021-07-09T15:56:13Z</dcterms:modified>
</cp:coreProperties>
</file>